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5"/>
  </p:notesMasterIdLst>
  <p:sldIdLst>
    <p:sldId id="256" r:id="rId2"/>
    <p:sldId id="288" r:id="rId3"/>
    <p:sldId id="292" r:id="rId4"/>
    <p:sldId id="291" r:id="rId5"/>
    <p:sldId id="293" r:id="rId6"/>
    <p:sldId id="299" r:id="rId7"/>
    <p:sldId id="300" r:id="rId8"/>
    <p:sldId id="298" r:id="rId9"/>
    <p:sldId id="294" r:id="rId10"/>
    <p:sldId id="297" r:id="rId11"/>
    <p:sldId id="301" r:id="rId12"/>
    <p:sldId id="303" r:id="rId13"/>
    <p:sldId id="302" r:id="rId14"/>
    <p:sldId id="304" r:id="rId15"/>
    <p:sldId id="305" r:id="rId16"/>
    <p:sldId id="306" r:id="rId17"/>
    <p:sldId id="307" r:id="rId18"/>
    <p:sldId id="308" r:id="rId19"/>
    <p:sldId id="296" r:id="rId20"/>
    <p:sldId id="312" r:id="rId21"/>
    <p:sldId id="313" r:id="rId22"/>
    <p:sldId id="295" r:id="rId23"/>
    <p:sldId id="310" r:id="rId24"/>
    <p:sldId id="314" r:id="rId25"/>
    <p:sldId id="317" r:id="rId26"/>
    <p:sldId id="319" r:id="rId27"/>
    <p:sldId id="315" r:id="rId28"/>
    <p:sldId id="316" r:id="rId29"/>
    <p:sldId id="318" r:id="rId30"/>
    <p:sldId id="309" r:id="rId31"/>
    <p:sldId id="286" r:id="rId32"/>
    <p:sldId id="289" r:id="rId33"/>
    <p:sldId id="287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9731B2-C22D-459B-93B2-600F280FB5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149B11-8A40-49EA-B202-464827D833A3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D5C724-E06C-4DE9-A14A-238102B1572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8FB2EB-8D88-48F8-8B7A-14D4B27E64A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61FA62-E07C-4135-A78D-2056E12EA6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68D960-5320-4E72-9474-835C4A8962B9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8B0050-3B82-4D5A-AB5D-E714D516A572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2414FA-3703-44B5-93DF-3CF844E61E9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CED83E-46A0-4AE6-9E73-CF8469051F5A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32DBA6-8059-493C-AAB7-FA3CABC21EA4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E0E40-2100-4260-B739-EE8A20486FD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Fermi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4550" y="0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0"/>
            <a:ext cx="21526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3055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228600" y="762000"/>
            <a:ext cx="81534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6147" name="Picture 10" descr="Fermi 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228600"/>
            <a:ext cx="9144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5626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64550" y="0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000"/>
          </a:solidFill>
          <a:latin typeface="Arial Rounded MT Bold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37861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rgbClr val="FF33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2057400"/>
          </a:xfrm>
        </p:spPr>
        <p:txBody>
          <a:bodyPr/>
          <a:lstStyle/>
          <a:p>
            <a:r>
              <a:rPr lang="en-US" dirty="0" smtClean="0"/>
              <a:t>Group B Summary</a:t>
            </a:r>
            <a:br>
              <a:rPr lang="en-US" dirty="0" smtClean="0"/>
            </a:br>
            <a:r>
              <a:rPr lang="en-US" dirty="0" smtClean="0"/>
              <a:t>IIFC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143000"/>
          </a:xfrm>
          <a:ln/>
        </p:spPr>
        <p:txBody>
          <a:bodyPr/>
          <a:lstStyle/>
          <a:p>
            <a:r>
              <a:rPr lang="en-US" dirty="0" smtClean="0"/>
              <a:t>Rich Stanek</a:t>
            </a:r>
          </a:p>
          <a:p>
            <a:r>
              <a:rPr lang="en-US" dirty="0" smtClean="0"/>
              <a:t>October 28, 2010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686800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C00000"/>
                </a:solidFill>
              </a:rPr>
              <a:t>BARC Experience on the Proposed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10600" cy="5181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endParaRPr lang="en-US" smtClean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mtClean="0">
                <a:solidFill>
                  <a:srgbClr val="002060"/>
                </a:solidFill>
              </a:rPr>
              <a:t>LLRF </a:t>
            </a:r>
            <a:r>
              <a:rPr lang="en-US" dirty="0" smtClean="0">
                <a:solidFill>
                  <a:srgbClr val="002060"/>
                </a:solidFill>
              </a:rPr>
              <a:t>system: Our systems are in use in Super-conducting linacs at TIFR and IUAC and also supplied to Australian National University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Prototype digital version of the LLRF already designed and tested at TIFR Linac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Beam Position Monitor: Under design for SPIRAL2, GANIL, France and LEHIPA, BARC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Accelerator Control Systems: Developed for FOTIA – DC 6MV tandem Heavy Ion Linac and TIFR super-conducting linac, 150 MHz, Heavy Ion Linac. For LEHIPA – 352 MHz, 20 MeV, Proton Linac, this is being designed as a distributed control system.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5525869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Courtesy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C.K. </a:t>
            </a:r>
            <a:r>
              <a:rPr lang="en-US" sz="1800" dirty="0" err="1" smtClean="0">
                <a:solidFill>
                  <a:srgbClr val="FF0000"/>
                </a:solidFill>
              </a:rPr>
              <a:t>Pithawa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8413" y="228600"/>
            <a:ext cx="6607175" cy="1200150"/>
          </a:xfr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sz="3600" smtClean="0">
                <a:solidFill>
                  <a:srgbClr val="C00000"/>
                </a:solidFill>
              </a:rPr>
              <a:t>RF sub-systems</a:t>
            </a:r>
            <a:br>
              <a:rPr lang="en-US" sz="3600" smtClean="0">
                <a:solidFill>
                  <a:srgbClr val="C00000"/>
                </a:solidFill>
              </a:rPr>
            </a:br>
            <a:r>
              <a:rPr lang="en-US" sz="3600" smtClean="0">
                <a:solidFill>
                  <a:srgbClr val="C00000"/>
                </a:solidFill>
              </a:rPr>
              <a:t>BARC-TIFR Super-conducting Linac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30681"/>
            <a:ext cx="8534400" cy="3527119"/>
          </a:xfrm>
        </p:spPr>
        <p:txBody>
          <a:bodyPr wrap="square">
            <a:spAutoFit/>
          </a:bodyPr>
          <a:lstStyle/>
          <a:p>
            <a:pPr marL="347663" indent="-34766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chemeClr val="accent2"/>
                </a:solidFill>
              </a:rPr>
              <a:t>RF Electronics for Super Conducting Resonators</a:t>
            </a:r>
          </a:p>
          <a:p>
            <a:pPr marL="863600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solidFill>
                  <a:srgbClr val="660033"/>
                </a:solidFill>
              </a:rPr>
              <a:t>  a) Resonator Controller : </a:t>
            </a:r>
            <a:r>
              <a:rPr lang="en-US" b="1" smtClean="0">
                <a:solidFill>
                  <a:srgbClr val="0000FF"/>
                </a:solidFill>
              </a:rPr>
              <a:t>Based on Self-excited-Loop architecture. </a:t>
            </a:r>
          </a:p>
          <a:p>
            <a:pPr marL="863600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solidFill>
                  <a:srgbClr val="0000FF"/>
                </a:solidFill>
              </a:rPr>
              <a:t>  </a:t>
            </a:r>
            <a:r>
              <a:rPr lang="en-US" b="1" smtClean="0">
                <a:solidFill>
                  <a:srgbClr val="660033"/>
                </a:solidFill>
              </a:rPr>
              <a:t>b) RF Power Amplifiers : </a:t>
            </a:r>
            <a:r>
              <a:rPr lang="en-US" b="1" smtClean="0">
                <a:solidFill>
                  <a:srgbClr val="0000FF"/>
                </a:solidFill>
              </a:rPr>
              <a:t>Solid-state, 150 MHz, 150W. </a:t>
            </a:r>
          </a:p>
          <a:p>
            <a:pPr marL="347663" indent="-34766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chemeClr val="accent2"/>
                </a:solidFill>
              </a:rPr>
              <a:t>RF Electronics for Normal Conducting Resonators</a:t>
            </a:r>
          </a:p>
          <a:p>
            <a:pPr marL="863600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solidFill>
                  <a:srgbClr val="660033"/>
                </a:solidFill>
              </a:rPr>
              <a:t>	a) Dynamic Phase Reference Generation: </a:t>
            </a:r>
            <a:r>
              <a:rPr lang="en-US" b="1" smtClean="0">
                <a:solidFill>
                  <a:srgbClr val="0000FF"/>
                </a:solidFill>
              </a:rPr>
              <a:t>Provides stable Phase References to all the RF systems of the linac. </a:t>
            </a:r>
          </a:p>
          <a:p>
            <a:pPr marL="863600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solidFill>
                  <a:srgbClr val="660033"/>
                </a:solidFill>
              </a:rPr>
              <a:t>		b) Resonator Controller: </a:t>
            </a:r>
            <a:r>
              <a:rPr lang="en-US" b="1" smtClean="0">
                <a:solidFill>
                  <a:srgbClr val="0000FF"/>
                </a:solidFill>
              </a:rPr>
              <a:t>Based on Generator Driven Resonator architecture</a:t>
            </a:r>
            <a:r>
              <a:rPr lang="en-US" b="1" smtClean="0">
                <a:solidFill>
                  <a:srgbClr val="660033"/>
                </a:solidFill>
              </a:rPr>
              <a:t>	</a:t>
            </a:r>
            <a:endParaRPr lang="en-US" b="1" smtClean="0">
              <a:solidFill>
                <a:schemeClr val="folHlin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5525869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Courtesy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C.K. </a:t>
            </a:r>
            <a:r>
              <a:rPr lang="en-US" sz="1800" dirty="0" err="1" smtClean="0">
                <a:solidFill>
                  <a:srgbClr val="FF0000"/>
                </a:solidFill>
              </a:rPr>
              <a:t>Pithawa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Development in stages:</a:t>
            </a:r>
            <a:endParaRPr lang="en-US" sz="36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</a:rPr>
              <a:t>In the Initial Phase single channel system has been developed </a:t>
            </a: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Has only one input and one output channel</a:t>
            </a: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Incorporates the main feedback  algorithm of amplitude and phase control </a:t>
            </a: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Uses high speed, high density FPGA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</a:p>
          <a:p>
            <a:pPr lvl="1" algn="ctr" eaLnBrk="1" hangingPunct="1">
              <a:buFontTx/>
              <a:buNone/>
            </a:pPr>
            <a:endParaRPr lang="en-US" sz="3200" i="1" dirty="0" smtClean="0">
              <a:solidFill>
                <a:schemeClr val="accent2"/>
              </a:solidFill>
            </a:endParaRPr>
          </a:p>
          <a:p>
            <a:pPr lvl="1" algn="ctr" eaLnBrk="1" hangingPunct="1">
              <a:buFontTx/>
              <a:buNone/>
            </a:pPr>
            <a:r>
              <a:rPr lang="en-US" sz="3200" i="1" dirty="0" smtClean="0">
                <a:solidFill>
                  <a:schemeClr val="accent2"/>
                </a:solidFill>
              </a:rPr>
              <a:t>System working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</a:p>
          <a:p>
            <a:pPr lvl="1" eaLnBrk="1" hangingPunct="1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2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</a:rPr>
              <a:t>Digital Low Level RF for 20 MeV Linac</a:t>
            </a: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086600" y="5525869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Courtesy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C.K. </a:t>
            </a:r>
            <a:r>
              <a:rPr lang="en-US" sz="1800" dirty="0" err="1" smtClean="0">
                <a:solidFill>
                  <a:srgbClr val="FF0000"/>
                </a:solidFill>
              </a:rPr>
              <a:t>Pithawa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96850" y="935038"/>
            <a:ext cx="407035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66"/>
                </a:solidFill>
                <a:latin typeface="Calibri" pitchFamily="34" charset="0"/>
              </a:rPr>
              <a:t>Features:</a:t>
            </a:r>
          </a:p>
          <a:p>
            <a:r>
              <a:rPr lang="en-US" sz="2400">
                <a:solidFill>
                  <a:srgbClr val="000066"/>
                </a:solidFill>
                <a:latin typeface="Calibri" pitchFamily="34" charset="0"/>
              </a:rPr>
              <a:t> 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High speed High Density FPGA</a:t>
            </a:r>
          </a:p>
          <a:p>
            <a:endParaRPr lang="en-US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Fast ADC –14 bits,105 MSPS, 4 nos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.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Fast DACs –14 bits, 300 MSPS, 2 nos</a:t>
            </a:r>
          </a:p>
          <a:p>
            <a:endParaRPr lang="en-US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Slow DACs –Dual,40 MSPS,10 bits, 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3 nos.</a:t>
            </a:r>
          </a:p>
          <a:p>
            <a:endParaRPr lang="en-US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Clock Generation – PLL synthesizer</a:t>
            </a:r>
          </a:p>
          <a:p>
            <a:endParaRPr lang="en-US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Memory – 1 MB, 6 nos.</a:t>
            </a:r>
          </a:p>
          <a:p>
            <a:endParaRPr lang="en-US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cPCI Interface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81000" y="1524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800000"/>
                </a:solidFill>
                <a:latin typeface="Calibri" pitchFamily="34" charset="0"/>
              </a:rPr>
              <a:t>    Four Channel System: Digital Processing Card</a:t>
            </a:r>
          </a:p>
        </p:txBody>
      </p:sp>
      <p:pic>
        <p:nvPicPr>
          <p:cNvPr id="19460" name="Picture 3" descr="DLLRF card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6850" y="830263"/>
            <a:ext cx="4532313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62800" y="6059269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Courtesy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C.K. </a:t>
            </a:r>
            <a:r>
              <a:rPr lang="en-US" sz="1800" dirty="0" err="1" smtClean="0">
                <a:solidFill>
                  <a:srgbClr val="FF0000"/>
                </a:solidFill>
              </a:rPr>
              <a:t>Pithawa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C00000"/>
                </a:solidFill>
              </a:rPr>
              <a:t>IIFC Proposal-2  : BPM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39624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96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9600" dirty="0" smtClean="0">
                <a:solidFill>
                  <a:srgbClr val="002060"/>
                </a:solidFill>
              </a:rPr>
              <a:t>Used primarily for determining position of bunched beam in the accelerator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9600" dirty="0" smtClean="0">
              <a:solidFill>
                <a:srgbClr val="002060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9600" dirty="0" smtClean="0">
                <a:solidFill>
                  <a:srgbClr val="002060"/>
                </a:solidFill>
              </a:rPr>
              <a:t>Can provide several other parameters – phase, intensity, energy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96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9600" dirty="0" smtClean="0">
                <a:solidFill>
                  <a:srgbClr val="002060"/>
                </a:solidFill>
                <a:cs typeface="Times New Roman" pitchFamily="18" charset="0"/>
              </a:rPr>
              <a:t>BPM under development at BARC for: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200" dirty="0" smtClean="0">
                <a:solidFill>
                  <a:srgbClr val="FF0000"/>
                </a:solidFill>
                <a:cs typeface="Times New Roman" pitchFamily="18" charset="0"/>
              </a:rPr>
              <a:t>Our own accelerator programs – LEHIPA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200" dirty="0" smtClean="0">
                <a:solidFill>
                  <a:srgbClr val="FF0000"/>
                </a:solidFill>
                <a:cs typeface="Times New Roman" pitchFamily="18" charset="0"/>
              </a:rPr>
              <a:t>SPIRAL2, GANIL, France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2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2800" y="5525869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Courtesy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C.K. </a:t>
            </a:r>
            <a:r>
              <a:rPr lang="en-US" sz="1800" dirty="0" err="1" smtClean="0">
                <a:solidFill>
                  <a:srgbClr val="FF0000"/>
                </a:solidFill>
              </a:rPr>
              <a:t>Pithawa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763000" cy="1371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C00000"/>
                </a:solidFill>
              </a:rPr>
              <a:t>BPM for the SPIRAL2 LINAC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fr-FR" sz="2200" dirty="0" smtClean="0">
                <a:solidFill>
                  <a:srgbClr val="002060"/>
                </a:solidFill>
              </a:rPr>
              <a:t>GANIL (Grand </a:t>
            </a:r>
            <a:r>
              <a:rPr lang="fr-FR" sz="2200" dirty="0" err="1" smtClean="0">
                <a:solidFill>
                  <a:srgbClr val="002060"/>
                </a:solidFill>
              </a:rPr>
              <a:t>Accelerateur</a:t>
            </a:r>
            <a:r>
              <a:rPr lang="fr-FR" sz="2200" dirty="0" smtClean="0">
                <a:solidFill>
                  <a:srgbClr val="002060"/>
                </a:solidFill>
              </a:rPr>
              <a:t> National d’Ions Lourds) in Caen, </a:t>
            </a:r>
            <a:r>
              <a:rPr lang="fr-FR" sz="2000" dirty="0" smtClean="0">
                <a:solidFill>
                  <a:srgbClr val="002060"/>
                </a:solidFill>
              </a:rPr>
              <a:t>France</a:t>
            </a:r>
            <a:br>
              <a:rPr lang="fr-FR" sz="2000" dirty="0" smtClean="0">
                <a:solidFill>
                  <a:srgbClr val="002060"/>
                </a:solidFill>
              </a:rPr>
            </a:br>
            <a:endParaRPr lang="en-US" sz="2200" dirty="0" smtClean="0">
              <a:solidFill>
                <a:srgbClr val="002060"/>
              </a:solidFill>
            </a:endParaRP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2673408"/>
            <a:ext cx="6934200" cy="3936941"/>
          </a:xfrm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609600" y="1447800"/>
            <a:ext cx="769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>
                <a:solidFill>
                  <a:srgbClr val="002060"/>
                </a:solidFill>
                <a:latin typeface="Calibri" pitchFamily="34" charset="0"/>
              </a:rPr>
              <a:t>BPM Electronics based on VME Board (22 units to be supplied)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>
                <a:solidFill>
                  <a:srgbClr val="002060"/>
                </a:solidFill>
                <a:latin typeface="Calibri" pitchFamily="34" charset="0"/>
              </a:rPr>
              <a:t>MVME5500 , VxWorks6.8 , Spiral2 EPICS IOC, EDM GUI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572000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Courtesy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C.K. </a:t>
            </a:r>
            <a:r>
              <a:rPr lang="en-US" sz="1800" dirty="0" err="1" smtClean="0">
                <a:solidFill>
                  <a:srgbClr val="FF0000"/>
                </a:solidFill>
              </a:rPr>
              <a:t>Pithawa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smtClean="0">
                <a:solidFill>
                  <a:srgbClr val="002060"/>
                </a:solidFill>
              </a:rPr>
              <a:t>Instrument Front End : </a:t>
            </a:r>
          </a:p>
          <a:p>
            <a:pPr lvl="1"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smtClean="0">
                <a:solidFill>
                  <a:srgbClr val="FF0000"/>
                </a:solidFill>
              </a:rPr>
              <a:t>VME with MVME 5500CPU</a:t>
            </a: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smtClean="0">
                <a:solidFill>
                  <a:srgbClr val="002060"/>
                </a:solidFill>
              </a:rPr>
              <a:t>Software Environment at Instrument front-End: </a:t>
            </a:r>
          </a:p>
          <a:p>
            <a:pPr lvl="1"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smtClean="0">
                <a:solidFill>
                  <a:srgbClr val="FF0000"/>
                </a:solidFill>
              </a:rPr>
              <a:t>EPICS IOC on  VxWorks</a:t>
            </a: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smtClean="0">
                <a:solidFill>
                  <a:srgbClr val="002060"/>
                </a:solidFill>
              </a:rPr>
              <a:t>Operator Front End: </a:t>
            </a:r>
          </a:p>
          <a:p>
            <a:pPr lvl="1"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smtClean="0">
                <a:solidFill>
                  <a:srgbClr val="FF0000"/>
                </a:solidFill>
              </a:rPr>
              <a:t>EPICS over Linux, EPICS Extendible Display Manager (EDM) GUI</a:t>
            </a: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smtClean="0">
                <a:solidFill>
                  <a:srgbClr val="002060"/>
                </a:solidFill>
              </a:rPr>
              <a:t>Epics Client Access server on VxWorks to access VME Hardware</a:t>
            </a: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smtClean="0">
                <a:solidFill>
                  <a:srgbClr val="002060"/>
                </a:solidFill>
              </a:rPr>
              <a:t>Epics Client Access:</a:t>
            </a:r>
          </a:p>
          <a:p>
            <a:pPr lvl="1"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smtClean="0">
                <a:solidFill>
                  <a:srgbClr val="002060"/>
                </a:solidFill>
              </a:rPr>
              <a:t> </a:t>
            </a:r>
            <a:r>
              <a:rPr lang="en-GB" sz="2400" smtClean="0">
                <a:solidFill>
                  <a:srgbClr val="FF0000"/>
                </a:solidFill>
              </a:rPr>
              <a:t>client on Linux to read the data from VME</a:t>
            </a:r>
          </a:p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 smtClean="0">
              <a:solidFill>
                <a:srgbClr val="002060"/>
              </a:solidFill>
            </a:endParaRPr>
          </a:p>
        </p:txBody>
      </p:sp>
      <p:sp>
        <p:nvSpPr>
          <p:cNvPr id="25603" name="Title 3"/>
          <p:cNvSpPr>
            <a:spLocks noGrp="1"/>
          </p:cNvSpPr>
          <p:nvPr>
            <p:ph type="title"/>
          </p:nvPr>
        </p:nvSpPr>
        <p:spPr>
          <a:xfrm>
            <a:off x="914400" y="0"/>
            <a:ext cx="7467600" cy="8382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Software Development  for  BPM of SPIRAL2 GANIL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4200" y="5906869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Courtesy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C.K. </a:t>
            </a:r>
            <a:r>
              <a:rPr lang="en-US" sz="1800" dirty="0" err="1" smtClean="0">
                <a:solidFill>
                  <a:srgbClr val="FF0000"/>
                </a:solidFill>
              </a:rPr>
              <a:t>Pithawa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IIFC Proposal-3: 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RF  Protection Interlock System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41020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002060"/>
                </a:solidFill>
              </a:rPr>
              <a:t>Part of machine protection system  -prevents power mismatch, sparks, over-voltages, etc. in the high power RF distribution system between klystron and cavity input coupler.</a:t>
            </a:r>
          </a:p>
          <a:p>
            <a:pPr algn="just"/>
            <a:endParaRPr lang="en-US" dirty="0" smtClean="0">
              <a:solidFill>
                <a:srgbClr val="002060"/>
              </a:solidFill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</a:rPr>
              <a:t>This is of interest to us 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</a:rPr>
              <a:t>More details required, especially regarding sensors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</a:rPr>
              <a:t>Hardware and Software can be easily tested with simulators. But sensors design, fabrication, testing issues have to be sorted out.</a:t>
            </a:r>
          </a:p>
          <a:p>
            <a:pPr algn="just"/>
            <a:endParaRPr lang="en-US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162800" y="5525869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Courtesy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C.K. </a:t>
            </a:r>
            <a:r>
              <a:rPr lang="en-US" sz="1800" dirty="0" err="1" smtClean="0">
                <a:solidFill>
                  <a:srgbClr val="FF0000"/>
                </a:solidFill>
              </a:rPr>
              <a:t>Pithawa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650 MHz at RRCAT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98242"/>
            <a:ext cx="8107189" cy="583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5525869"/>
            <a:ext cx="1809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Courtesy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P. R. </a:t>
            </a:r>
            <a:r>
              <a:rPr lang="en-US" sz="1800" dirty="0" err="1" smtClean="0">
                <a:solidFill>
                  <a:srgbClr val="FF0000"/>
                </a:solidFill>
              </a:rPr>
              <a:t>Hannurkar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Systems Division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31924"/>
            <a:ext cx="8365002" cy="559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67987" y="5678269"/>
            <a:ext cx="1809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Courtesy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P. R. </a:t>
            </a:r>
            <a:r>
              <a:rPr lang="en-US" sz="1800" dirty="0" err="1" smtClean="0">
                <a:solidFill>
                  <a:srgbClr val="FF0000"/>
                </a:solidFill>
              </a:rPr>
              <a:t>Hannurkar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Session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Several talks in Parallel Session B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325 MHz RF Power Development at BARC for IIFC</a:t>
            </a:r>
            <a:r>
              <a:rPr lang="en-US" dirty="0" smtClean="0"/>
              <a:t>” by  V.K. </a:t>
            </a:r>
            <a:r>
              <a:rPr lang="en-US" dirty="0" err="1" smtClean="0"/>
              <a:t>Handu</a:t>
            </a:r>
            <a:r>
              <a:rPr lang="en-US" dirty="0" smtClean="0"/>
              <a:t> and </a:t>
            </a:r>
            <a:r>
              <a:rPr lang="en-US" dirty="0" err="1" smtClean="0"/>
              <a:t>Manjiri</a:t>
            </a:r>
            <a:r>
              <a:rPr lang="en-US" dirty="0" smtClean="0"/>
              <a:t> </a:t>
            </a:r>
            <a:r>
              <a:rPr lang="en-US" dirty="0" err="1" smtClean="0"/>
              <a:t>Pande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650 MHz RF Power Development at RRCAT for IIFC</a:t>
            </a:r>
            <a:r>
              <a:rPr lang="en-US" dirty="0" smtClean="0"/>
              <a:t>” by P.R. </a:t>
            </a:r>
            <a:r>
              <a:rPr lang="en-US" dirty="0" err="1" smtClean="0"/>
              <a:t>Hannurkar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Instrumentation and Controls Development at BARC for IIFC</a:t>
            </a:r>
            <a:r>
              <a:rPr lang="en-US" dirty="0" smtClean="0"/>
              <a:t>” by C.K. </a:t>
            </a:r>
            <a:r>
              <a:rPr lang="en-US" dirty="0" err="1" smtClean="0"/>
              <a:t>Pithawa</a:t>
            </a:r>
            <a:endParaRPr lang="en-US" dirty="0" smtClean="0"/>
          </a:p>
          <a:p>
            <a:pPr lvl="1"/>
            <a:r>
              <a:rPr lang="en-US" dirty="0" smtClean="0"/>
              <a:t>The fourth talk, “</a:t>
            </a:r>
            <a:r>
              <a:rPr lang="en-US" i="1" dirty="0" smtClean="0"/>
              <a:t>BARC CW Power Coupler for 325 MHz for IIFC</a:t>
            </a:r>
            <a:r>
              <a:rPr lang="en-US" dirty="0" smtClean="0"/>
              <a:t>” by Rajesh Kumar was given in a joint session and so is </a:t>
            </a:r>
            <a:r>
              <a:rPr lang="en-US" u="sng" dirty="0" smtClean="0"/>
              <a:t>not part of this summary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IIFC Instrumentation R&amp;D for Project X at BARC” </a:t>
            </a:r>
            <a:r>
              <a:rPr lang="en-US" dirty="0" smtClean="0"/>
              <a:t>by C.K. </a:t>
            </a:r>
            <a:r>
              <a:rPr lang="en-US" dirty="0" err="1" smtClean="0"/>
              <a:t>Pithawa</a:t>
            </a:r>
            <a:r>
              <a:rPr lang="en-US" dirty="0" smtClean="0"/>
              <a:t>, Manfred Wendt, et. al. a summary of discussions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RF Power for VTS and HTS” by P. </a:t>
            </a:r>
            <a:r>
              <a:rPr lang="en-US" i="1" dirty="0" err="1" smtClean="0"/>
              <a:t>Shrivastava</a:t>
            </a:r>
            <a:endParaRPr lang="en-US" dirty="0" smtClean="0"/>
          </a:p>
          <a:p>
            <a:r>
              <a:rPr lang="en-US" sz="2000" dirty="0" smtClean="0"/>
              <a:t>Each talk combined a review of current projects, accomplishments and capabilities along with a look into what has already been done for the new frequencies 325 and 650 MHz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8763000" cy="573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6211669"/>
            <a:ext cx="1809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Courtesy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P. R. </a:t>
            </a:r>
            <a:r>
              <a:rPr lang="en-US" sz="1800" dirty="0" err="1" smtClean="0">
                <a:solidFill>
                  <a:srgbClr val="FF0000"/>
                </a:solidFill>
              </a:rPr>
              <a:t>Hannurkar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670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6135469"/>
            <a:ext cx="1809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Courtesy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P. R. </a:t>
            </a:r>
            <a:r>
              <a:rPr lang="en-US" sz="1800" dirty="0" err="1" smtClean="0">
                <a:solidFill>
                  <a:srgbClr val="FF0000"/>
                </a:solidFill>
              </a:rPr>
              <a:t>Hannurkar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26" y="0"/>
            <a:ext cx="906614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5983069"/>
            <a:ext cx="1809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Courtesy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P. R. </a:t>
            </a:r>
            <a:r>
              <a:rPr lang="en-US" sz="1800" dirty="0" err="1" smtClean="0">
                <a:solidFill>
                  <a:srgbClr val="FF0000"/>
                </a:solidFill>
              </a:rPr>
              <a:t>Hannurkar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650 MHz RF Power at RRCAT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32116"/>
            <a:ext cx="8355922" cy="532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5754469"/>
            <a:ext cx="1809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Courtesy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P. R. </a:t>
            </a:r>
            <a:r>
              <a:rPr lang="en-US" sz="1800" dirty="0" err="1" smtClean="0">
                <a:solidFill>
                  <a:srgbClr val="FF0000"/>
                </a:solidFill>
              </a:rPr>
              <a:t>Hannurkar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Power for VTS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has a lot of experience in pulsed RF power</a:t>
            </a:r>
          </a:p>
          <a:p>
            <a:r>
              <a:rPr lang="en-US" dirty="0" smtClean="0"/>
              <a:t>Designed and successfully tested long pulse, Solid State Bouncer modulator for LEP 1 MW Klystrons</a:t>
            </a:r>
          </a:p>
          <a:p>
            <a:pPr lvl="1"/>
            <a:r>
              <a:rPr lang="en-US" dirty="0" smtClean="0"/>
              <a:t>Wave guide components</a:t>
            </a:r>
          </a:p>
          <a:p>
            <a:r>
              <a:rPr lang="en-US" dirty="0" smtClean="0"/>
              <a:t>Also, 1.3 MW Pulsed 352.2 MHz Test Stand at RRCAT</a:t>
            </a:r>
          </a:p>
          <a:p>
            <a:r>
              <a:rPr lang="en-US" dirty="0" smtClean="0"/>
              <a:t> Responsible for 1.3 GHz cavity frequency measurements (consistent with FNAL results)</a:t>
            </a:r>
          </a:p>
          <a:p>
            <a:r>
              <a:rPr lang="en-US" dirty="0" smtClean="0"/>
              <a:t>Indian VTS RF power system will be based on Fermilab’s existing VTS</a:t>
            </a:r>
          </a:p>
          <a:p>
            <a:r>
              <a:rPr lang="en-US" dirty="0" smtClean="0"/>
              <a:t>Most components are on order</a:t>
            </a:r>
          </a:p>
          <a:p>
            <a:r>
              <a:rPr lang="en-US" dirty="0" smtClean="0"/>
              <a:t>Some issue with availability of parts that are a little dated and becoming obsolete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to BARC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FNAL contingent</a:t>
            </a:r>
          </a:p>
          <a:p>
            <a:pPr lvl="1"/>
            <a:r>
              <a:rPr lang="en-US" dirty="0" smtClean="0"/>
              <a:t>Group B members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Mark, Arkadiy, Manfred and myself</a:t>
            </a:r>
          </a:p>
          <a:p>
            <a:pPr lvl="1"/>
            <a:r>
              <a:rPr lang="en-US" dirty="0" smtClean="0"/>
              <a:t>Management team  </a:t>
            </a:r>
            <a:r>
              <a:rPr lang="en-US" dirty="0" smtClean="0">
                <a:sym typeface="Wingdings" pitchFamily="2" charset="2"/>
              </a:rPr>
              <a:t> Steve, Stuart, Bob and Shekhar</a:t>
            </a:r>
          </a:p>
          <a:p>
            <a:r>
              <a:rPr lang="en-US" dirty="0" smtClean="0">
                <a:sym typeface="Wingdings" pitchFamily="2" charset="2"/>
              </a:rPr>
              <a:t>First day  tours of BARC facilities/infrastructure and meet with BARC director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RF Division, Instrumentation/Controls, CDM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Mostly positive experience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Once again demonstrated capabilities to contribute</a:t>
            </a:r>
          </a:p>
          <a:p>
            <a:r>
              <a:rPr lang="en-US" dirty="0" smtClean="0">
                <a:sym typeface="Wingdings" pitchFamily="2" charset="2"/>
              </a:rPr>
              <a:t>Second day  Group B meets in breakout sessions to discuss details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Instrumentation &amp; controls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RF power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CMTS cryogenic components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Teamcenter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is to create a hub in India at BARC</a:t>
            </a:r>
          </a:p>
          <a:p>
            <a:pPr lvl="1"/>
            <a:r>
              <a:rPr lang="en-US" dirty="0" smtClean="0"/>
              <a:t>Outside tightest security area </a:t>
            </a:r>
            <a:r>
              <a:rPr lang="en-US" dirty="0" smtClean="0">
                <a:sym typeface="Wingdings" pitchFamily="2" charset="2"/>
              </a:rPr>
              <a:t> “new” computing area tied to training facility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All Indian Labs tie into this Multi-Site hub via secure network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This already exists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Still there are many issues that have to be addressed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See Action Items</a:t>
            </a:r>
          </a:p>
          <a:p>
            <a:r>
              <a:rPr lang="en-US" dirty="0" smtClean="0">
                <a:sym typeface="Wingdings" pitchFamily="2" charset="2"/>
              </a:rPr>
              <a:t>Trying to get IIFC institutions to adopt UG NX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Need to decide how ECAD will be done (look for consistency)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Best chance to do concurrent engineering</a:t>
            </a: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	Best estimate  go into production with 	Teamcenter March 2011</a:t>
            </a:r>
          </a:p>
          <a:p>
            <a:pPr lvl="1"/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Teamcenter Fermilab Action Items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027247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Teamcenter BARC/RRCAT Action Items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81062"/>
            <a:ext cx="6477000" cy="58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Thoughts BARC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715000"/>
          </a:xfrm>
        </p:spPr>
        <p:txBody>
          <a:bodyPr/>
          <a:lstStyle/>
          <a:p>
            <a:r>
              <a:rPr lang="en-US" dirty="0" smtClean="0"/>
              <a:t>BARC has the capabilities </a:t>
            </a:r>
          </a:p>
          <a:p>
            <a:pPr lvl="1"/>
            <a:r>
              <a:rPr lang="en-US" dirty="0" smtClean="0"/>
              <a:t>Design and build nuclear reactors</a:t>
            </a:r>
          </a:p>
          <a:p>
            <a:pPr lvl="2"/>
            <a:r>
              <a:rPr lang="en-US" dirty="0" smtClean="0"/>
              <a:t>Do some control work from scratch</a:t>
            </a:r>
          </a:p>
          <a:p>
            <a:pPr lvl="1"/>
            <a:r>
              <a:rPr lang="en-US" dirty="0" smtClean="0"/>
              <a:t>CDM facilities are impressive</a:t>
            </a:r>
          </a:p>
          <a:p>
            <a:pPr lvl="2"/>
            <a:r>
              <a:rPr lang="en-US" dirty="0" smtClean="0"/>
              <a:t>Cryogenic component fabrication might require additional collaboration but capabilities are there</a:t>
            </a:r>
          </a:p>
          <a:p>
            <a:pPr lvl="1"/>
            <a:r>
              <a:rPr lang="en-US" dirty="0" smtClean="0"/>
              <a:t>Once again in the area of RF power their interests and ours match up well</a:t>
            </a:r>
          </a:p>
          <a:p>
            <a:r>
              <a:rPr lang="en-US" dirty="0" smtClean="0"/>
              <a:t>In some areas they will definitely draw benefits from exposure to what we have in our plans</a:t>
            </a:r>
          </a:p>
          <a:p>
            <a:r>
              <a:rPr lang="en-US" dirty="0" smtClean="0"/>
              <a:t>LEHIPA project creates synergy with our work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Project X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en-US" dirty="0" smtClean="0">
                <a:solidFill>
                  <a:srgbClr val="FF0000"/>
                </a:solidFill>
              </a:rPr>
              <a:t>Need to be careful to give a clear indication of what is and what is not open for original design</a:t>
            </a:r>
          </a:p>
          <a:p>
            <a:r>
              <a:rPr lang="en-US" dirty="0" smtClean="0"/>
              <a:t>Security and access to BARC could be an issue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Outline – BARC presentation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z="3200" smtClean="0"/>
              <a:t> 1. Technical capabilities of the Technical Physics Division</a:t>
            </a:r>
          </a:p>
          <a:p>
            <a:pPr marL="457200" indent="-457200" eaLnBrk="1" hangingPunct="1">
              <a:buFontTx/>
              <a:buNone/>
            </a:pPr>
            <a:endParaRPr lang="en-US" sz="3200" smtClean="0"/>
          </a:p>
          <a:p>
            <a:pPr marL="457200" indent="-457200" eaLnBrk="1" hangingPunct="1">
              <a:buFontTx/>
              <a:buNone/>
            </a:pPr>
            <a:r>
              <a:rPr lang="en-US" sz="3200" smtClean="0"/>
              <a:t> 2. High power Radio Frequency source development for Accelerator applications</a:t>
            </a:r>
          </a:p>
          <a:p>
            <a:pPr marL="457200" indent="-457200" eaLnBrk="1" hangingPunct="1">
              <a:buFontTx/>
              <a:buNone/>
            </a:pPr>
            <a:endParaRPr lang="en-US" sz="2800" smtClean="0"/>
          </a:p>
          <a:p>
            <a:pPr marL="457200" indent="-457200" eaLnBrk="1" hangingPunct="1">
              <a:buFontTx/>
              <a:buNone/>
            </a:pPr>
            <a:r>
              <a:rPr lang="en-US" sz="3200" smtClean="0"/>
              <a:t> 3. Solid state RF amplifier 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5754469"/>
            <a:ext cx="326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Courtesy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V.K. </a:t>
            </a:r>
            <a:r>
              <a:rPr lang="en-US" sz="1800" dirty="0" err="1" smtClean="0">
                <a:solidFill>
                  <a:srgbClr val="FF0000"/>
                </a:solidFill>
              </a:rPr>
              <a:t>Handu</a:t>
            </a:r>
            <a:r>
              <a:rPr lang="en-US" sz="1800" dirty="0" smtClean="0">
                <a:solidFill>
                  <a:srgbClr val="FF0000"/>
                </a:solidFill>
              </a:rPr>
              <a:t> and </a:t>
            </a:r>
            <a:r>
              <a:rPr lang="en-US" sz="1800" dirty="0" err="1" smtClean="0">
                <a:solidFill>
                  <a:srgbClr val="FF0000"/>
                </a:solidFill>
              </a:rPr>
              <a:t>Manjiri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Pande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Thoughts - 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Plans seem to be forming </a:t>
            </a:r>
          </a:p>
          <a:p>
            <a:pPr lvl="1"/>
            <a:r>
              <a:rPr lang="en-US" dirty="0" smtClean="0"/>
              <a:t>How to do the work </a:t>
            </a:r>
          </a:p>
          <a:p>
            <a:pPr lvl="1"/>
            <a:r>
              <a:rPr lang="en-US" dirty="0" smtClean="0"/>
              <a:t>Visits to Fermilab</a:t>
            </a:r>
          </a:p>
          <a:p>
            <a:r>
              <a:rPr lang="en-US" dirty="0" smtClean="0"/>
              <a:t>Need to develop written specifications (FRS and TRS) for each project including what are the fixed parameters and what can be improved</a:t>
            </a:r>
          </a:p>
          <a:p>
            <a:r>
              <a:rPr lang="en-US" dirty="0" smtClean="0"/>
              <a:t>Opens questions </a:t>
            </a:r>
            <a:r>
              <a:rPr lang="en-US" dirty="0" smtClean="0">
                <a:solidFill>
                  <a:srgbClr val="008000"/>
                </a:solidFill>
              </a:rPr>
              <a:t>(from Instrumentation WG)</a:t>
            </a:r>
          </a:p>
          <a:p>
            <a:pPr lvl="1"/>
            <a:r>
              <a:rPr lang="en-US" dirty="0" smtClean="0"/>
              <a:t>BARC want to initiate the collaboration on all three systems simultaneously! It might be preferable to start with one activity, e.g. a BPM system for HINS?!</a:t>
            </a:r>
          </a:p>
          <a:p>
            <a:pPr lvl="1"/>
            <a:r>
              <a:rPr lang="en-US" dirty="0" smtClean="0"/>
              <a:t>Should we send a senior BARC engineer for 1-2 weeks?</a:t>
            </a:r>
          </a:p>
          <a:p>
            <a:pPr lvl="1"/>
            <a:r>
              <a:rPr lang="en-US" dirty="0" smtClean="0"/>
              <a:t>BARC proposed participation in development of the Global Project X Control System. Fermilab would respond later.</a:t>
            </a:r>
          </a:p>
          <a:p>
            <a:pPr lvl="2"/>
            <a:r>
              <a:rPr lang="en-US" dirty="0" smtClean="0"/>
              <a:t>At this moment Fermilab would limit control activities to drivers, interfaces, </a:t>
            </a:r>
            <a:r>
              <a:rPr lang="en-US" dirty="0" err="1" smtClean="0"/>
              <a:t>ACNet</a:t>
            </a:r>
            <a:r>
              <a:rPr lang="en-US" dirty="0" smtClean="0"/>
              <a:t>-in-a Box, etc.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Thoughts 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638800"/>
          </a:xfrm>
        </p:spPr>
        <p:txBody>
          <a:bodyPr/>
          <a:lstStyle/>
          <a:p>
            <a:r>
              <a:rPr lang="en-US" dirty="0" smtClean="0"/>
              <a:t>Fermilab RF System Subproject Manager needs to </a:t>
            </a:r>
          </a:p>
          <a:p>
            <a:pPr lvl="1"/>
            <a:r>
              <a:rPr lang="en-US" dirty="0" smtClean="0"/>
              <a:t>Prepare and fully approve FRS and TRS documents for 325 and 650 RF Power Systems to precisely define the scope of work, constraints, and expectations</a:t>
            </a:r>
          </a:p>
          <a:p>
            <a:pPr lvl="1"/>
            <a:r>
              <a:rPr lang="en-US" dirty="0" smtClean="0"/>
              <a:t>Even in the R&amp;D stage it is important to have a focused and consistent view of what we are trying to build</a:t>
            </a:r>
          </a:p>
          <a:p>
            <a:pPr lvl="1"/>
            <a:r>
              <a:rPr lang="en-US" dirty="0" smtClean="0"/>
              <a:t>It is possible to design to a range and have adjustability in the final parameters when requirements are fixed.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My sense is that if we blink our eyes we’ll find real work has been done at BARC and RRCAT on 325 and 650 RF systems</a:t>
            </a:r>
          </a:p>
          <a:p>
            <a:r>
              <a:rPr lang="en-US" dirty="0" smtClean="0"/>
              <a:t>It would be valuable to schedule a workshop focusing on RF power at Fermilab to help align all the groups involved in these systems</a:t>
            </a:r>
          </a:p>
          <a:p>
            <a:pPr lvl="1"/>
            <a:r>
              <a:rPr lang="en-US" dirty="0" smtClean="0"/>
              <a:t>Schedule a in time between PAC and Project X Collaboration Meeting at SNS Oak Ridge, TN, </a:t>
            </a:r>
            <a:r>
              <a:rPr lang="en-US" i="1" u="sng" dirty="0" smtClean="0"/>
              <a:t>or sooner if possible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Availability of critical parts</a:t>
            </a:r>
          </a:p>
          <a:p>
            <a:pPr lvl="1"/>
            <a:r>
              <a:rPr lang="en-US" dirty="0" smtClean="0"/>
              <a:t>Philosophy should be to design the very best system and then determine a Fabrication Plan that delivers that design</a:t>
            </a:r>
          </a:p>
          <a:p>
            <a:pPr lvl="1"/>
            <a:r>
              <a:rPr lang="en-US" dirty="0" smtClean="0"/>
              <a:t>To the extent possible, Indian Labs can order from same vendor (used by Fermilab)</a:t>
            </a:r>
          </a:p>
          <a:p>
            <a:pPr lvl="1"/>
            <a:r>
              <a:rPr lang="en-US" dirty="0" smtClean="0"/>
              <a:t>It may be beneficial to purchase certain critical components in US and send them to BARC/RRCAT for integration into the final product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to assure QC and proper availability</a:t>
            </a:r>
          </a:p>
          <a:p>
            <a:pPr lvl="2"/>
            <a:r>
              <a:rPr lang="en-US" dirty="0" smtClean="0"/>
              <a:t>This must be done in a way consistent with all applicable export control rules and customs requirements </a:t>
            </a:r>
          </a:p>
          <a:p>
            <a:r>
              <a:rPr lang="en-US" dirty="0" smtClean="0"/>
              <a:t>Need to look forward with respect to RF power design</a:t>
            </a:r>
          </a:p>
          <a:p>
            <a:pPr lvl="1"/>
            <a:r>
              <a:rPr lang="en-US" dirty="0" smtClean="0"/>
              <a:t>In the area of SSA things are constantly changing </a:t>
            </a:r>
          </a:p>
          <a:p>
            <a:pPr lvl="1"/>
            <a:r>
              <a:rPr lang="en-US" dirty="0" smtClean="0"/>
              <a:t>Improvements in power capability and cost ratio</a:t>
            </a:r>
          </a:p>
          <a:p>
            <a:pPr lvl="1"/>
            <a:r>
              <a:rPr lang="en-US" dirty="0" smtClean="0"/>
              <a:t>Want to assure that when Project X is given the go ahead we are designed to the state of the art and not stuck at five year old technologies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More work needs to be done but it looks promising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638800"/>
          </a:xfrm>
        </p:spPr>
        <p:txBody>
          <a:bodyPr/>
          <a:lstStyle/>
          <a:p>
            <a:r>
              <a:rPr lang="en-US" dirty="0" smtClean="0"/>
              <a:t>Addendums to the IIFC MOU that deal with RF systems and Instrumentation need to be finalized </a:t>
            </a:r>
          </a:p>
          <a:p>
            <a:pPr lvl="1"/>
            <a:r>
              <a:rPr lang="en-US" dirty="0" smtClean="0"/>
              <a:t>To allow BARC and RRCAT to “officially” work on these items </a:t>
            </a:r>
          </a:p>
          <a:p>
            <a:r>
              <a:rPr lang="en-US" dirty="0" smtClean="0"/>
              <a:t>Capabilities and expertise of Indian Institutions in areas of RF Power systems/Instrumentation are impressive</a:t>
            </a:r>
          </a:p>
          <a:p>
            <a:r>
              <a:rPr lang="en-US" dirty="0" smtClean="0"/>
              <a:t>The Instrumentation side of the IIFC seem to be coming to agreement on initial scope of projects.</a:t>
            </a:r>
          </a:p>
          <a:p>
            <a:pPr lvl="1"/>
            <a:r>
              <a:rPr lang="en-US" dirty="0" smtClean="0"/>
              <a:t>Appears to be mutual interest and expertise in areas of LLRF, RF protection systems and  fabrication of BPMs</a:t>
            </a:r>
          </a:p>
          <a:p>
            <a:pPr lvl="1"/>
            <a:r>
              <a:rPr lang="en-US" dirty="0" smtClean="0"/>
              <a:t>Working on getting an extended visit by BARC engineer at Fermilab to learn more about our systems</a:t>
            </a:r>
          </a:p>
          <a:p>
            <a:r>
              <a:rPr lang="en-US" dirty="0" smtClean="0"/>
              <a:t>For RF Power, Fermilab really needs to define in writing the specifications and requirements (FRS and TRS)</a:t>
            </a:r>
          </a:p>
          <a:p>
            <a:pPr lvl="1"/>
            <a:r>
              <a:rPr lang="en-US" dirty="0" smtClean="0"/>
              <a:t>Emphasis on Solid State Amplifiers is aligned with current FNAL initiatives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>
            <a:spLocks noGrp="1" noChangeArrowheads="1"/>
          </p:cNvSpPr>
          <p:nvPr>
            <p:ph type="title"/>
          </p:nvPr>
        </p:nvSpPr>
        <p:spPr>
          <a:xfrm>
            <a:off x="914400" y="80963"/>
            <a:ext cx="7467600" cy="523875"/>
          </a:xfr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smtClean="0"/>
              <a:t>Development of high power RF sources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95288" y="1125538"/>
            <a:ext cx="8353425" cy="5145087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RF power development activity at TPD, BARC</a:t>
            </a:r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: </a:t>
            </a:r>
          </a:p>
          <a:p>
            <a:pPr marL="457200" indent="-45720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     </a:t>
            </a:r>
            <a:r>
              <a:rPr lang="en-US" sz="1800" b="1">
                <a:solidFill>
                  <a:srgbClr val="008000"/>
                </a:solidFill>
                <a:latin typeface="Times New Roman" pitchFamily="18" charset="0"/>
              </a:rPr>
              <a:t>For accelerator application:</a:t>
            </a:r>
          </a:p>
          <a:p>
            <a:pPr marL="457200" indent="-457200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1.   </a:t>
            </a:r>
            <a:r>
              <a:rPr lang="en-US" sz="1800" b="1">
                <a:solidFill>
                  <a:srgbClr val="3333CC"/>
                </a:solidFill>
                <a:latin typeface="Times New Roman" pitchFamily="18" charset="0"/>
              </a:rPr>
              <a:t>100  MHz, 200 Watt RF source for 14 MeV Neutron Generator</a:t>
            </a:r>
          </a:p>
          <a:p>
            <a:pPr marL="457200" indent="-457200">
              <a:spcBef>
                <a:spcPct val="50000"/>
              </a:spcBef>
            </a:pPr>
            <a:r>
              <a:rPr lang="en-US" sz="1800" b="1">
                <a:solidFill>
                  <a:srgbClr val="3333CC"/>
                </a:solidFill>
                <a:latin typeface="Times New Roman" pitchFamily="18" charset="0"/>
              </a:rPr>
              <a:t>2.   350 MHz, 60 kW RF system for deuterium 400 KeV RFQ accelerator</a:t>
            </a:r>
          </a:p>
          <a:p>
            <a:pPr marL="457200" indent="-457200">
              <a:spcBef>
                <a:spcPct val="50000"/>
              </a:spcBef>
            </a:pPr>
            <a:r>
              <a:rPr lang="en-US" sz="1800" b="1">
                <a:solidFill>
                  <a:srgbClr val="3333CC"/>
                </a:solidFill>
                <a:latin typeface="Times New Roman" pitchFamily="18" charset="0"/>
              </a:rPr>
              <a:t>3.    350 MHz, 2.5 kW  (CW and pulse mode) driver for 60 kW RF system</a:t>
            </a:r>
          </a:p>
          <a:p>
            <a:pPr marL="457200" indent="-457200">
              <a:spcBef>
                <a:spcPct val="50000"/>
              </a:spcBef>
            </a:pPr>
            <a:r>
              <a:rPr lang="en-US" sz="1800" b="1">
                <a:solidFill>
                  <a:srgbClr val="3333CC"/>
                </a:solidFill>
                <a:latin typeface="Times New Roman" pitchFamily="18" charset="0"/>
              </a:rPr>
              <a:t>4.    352.21 MHz Klystron based RF system for LEHIPA</a:t>
            </a:r>
          </a:p>
          <a:p>
            <a:pPr marL="457200" indent="-457200">
              <a:spcBef>
                <a:spcPct val="50000"/>
              </a:spcBef>
            </a:pPr>
            <a:r>
              <a:rPr lang="en-US" sz="1800" b="1">
                <a:solidFill>
                  <a:srgbClr val="3333CC"/>
                </a:solidFill>
                <a:latin typeface="Times New Roman" pitchFamily="18" charset="0"/>
              </a:rPr>
              <a:t>5.    75 MHz, 1 kW RF system for Heavy ion RFQ</a:t>
            </a:r>
          </a:p>
          <a:p>
            <a:pPr marL="457200" indent="-457200">
              <a:spcBef>
                <a:spcPct val="50000"/>
              </a:spcBef>
              <a:buFontTx/>
              <a:buAutoNum type="arabicPeriod" startAt="6"/>
            </a:pPr>
            <a:r>
              <a:rPr lang="en-US" sz="1800" b="1">
                <a:solidFill>
                  <a:srgbClr val="3333CC"/>
                </a:solidFill>
                <a:latin typeface="Times New Roman" pitchFamily="18" charset="0"/>
              </a:rPr>
              <a:t>350 MHz solid state RF power amplifier development</a:t>
            </a:r>
          </a:p>
          <a:p>
            <a:pPr marL="457200" indent="-457200">
              <a:spcBef>
                <a:spcPct val="50000"/>
              </a:spcBef>
              <a:buFontTx/>
              <a:buAutoNum type="arabicPeriod" startAt="6"/>
            </a:pPr>
            <a:endParaRPr lang="en-US" sz="1800" b="1">
              <a:solidFill>
                <a:srgbClr val="3333CC"/>
              </a:solidFill>
              <a:latin typeface="Times New Roman" pitchFamily="18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 </a:t>
            </a:r>
            <a:r>
              <a:rPr lang="en-US" sz="1800" b="1">
                <a:solidFill>
                  <a:srgbClr val="008000"/>
                </a:solidFill>
                <a:latin typeface="Times New Roman" pitchFamily="18" charset="0"/>
              </a:rPr>
              <a:t>For Mass Spectrometer:</a:t>
            </a:r>
          </a:p>
          <a:p>
            <a:pPr marL="457200" indent="-457200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1.   </a:t>
            </a:r>
            <a:r>
              <a:rPr lang="en-US" sz="1800" b="1">
                <a:solidFill>
                  <a:schemeClr val="accent2"/>
                </a:solidFill>
                <a:latin typeface="Times New Roman" pitchFamily="18" charset="0"/>
              </a:rPr>
              <a:t>27.12 MHz, 1.5 kW RF Generator for ICP-MS </a:t>
            </a:r>
          </a:p>
          <a:p>
            <a:pPr marL="457200" indent="-457200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Times New Roman" pitchFamily="18" charset="0"/>
              </a:rPr>
              <a:t>2.   1.2 MHz, 4 kVpp RF source for Quadrupole Mass Spectrometer (QMS)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4800600"/>
            <a:ext cx="326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Courtesy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V.K. </a:t>
            </a:r>
            <a:r>
              <a:rPr lang="en-US" sz="1800" dirty="0" err="1" smtClean="0">
                <a:solidFill>
                  <a:srgbClr val="FF0000"/>
                </a:solidFill>
              </a:rPr>
              <a:t>Handu</a:t>
            </a:r>
            <a:r>
              <a:rPr lang="en-US" sz="1800" dirty="0" smtClean="0">
                <a:solidFill>
                  <a:srgbClr val="FF0000"/>
                </a:solidFill>
              </a:rPr>
              <a:t> and </a:t>
            </a:r>
            <a:r>
              <a:rPr lang="en-US" sz="1800" dirty="0" err="1" smtClean="0">
                <a:solidFill>
                  <a:srgbClr val="FF0000"/>
                </a:solidFill>
              </a:rPr>
              <a:t>Manjiri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Pande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019800" cy="457200"/>
          </a:xfrm>
        </p:spPr>
        <p:txBody>
          <a:bodyPr/>
          <a:lstStyle/>
          <a:p>
            <a:pPr eaLnBrk="1" hangingPunct="1"/>
            <a:r>
              <a:rPr lang="en-US" sz="2400" smtClean="0"/>
              <a:t>Solid state RF amplifier development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543800" cy="4648200"/>
          </a:xfrm>
        </p:spPr>
        <p:txBody>
          <a:bodyPr/>
          <a:lstStyle/>
          <a:p>
            <a:pPr marL="457200" indent="-457200" eaLnBrk="1" hangingPunct="1">
              <a:buFontTx/>
              <a:buNone/>
              <a:defRPr/>
            </a:pPr>
            <a:endParaRPr lang="en-US" dirty="0" smtClean="0"/>
          </a:p>
          <a:p>
            <a:pPr marL="344488" indent="-344488" eaLnBrk="1" hangingPunct="1">
              <a:buFontTx/>
              <a:buAutoNum type="arabicPeriod"/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Experience on Solid-state driver for Klystron</a:t>
            </a:r>
          </a:p>
          <a:p>
            <a:pPr marL="344488" indent="-344488" eaLnBrk="1" hangingPunct="1">
              <a:buFontTx/>
              <a:buNone/>
              <a:defRPr/>
            </a:pPr>
            <a:endParaRPr lang="en-US" sz="2000" dirty="0" smtClean="0">
              <a:solidFill>
                <a:srgbClr val="0033CC"/>
              </a:solidFill>
            </a:endParaRPr>
          </a:p>
          <a:p>
            <a:pPr marL="457200" indent="-457200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2.  Indigenous development of solid-state power amplifier at 350 MHz 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       a. Amplifier modules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       b. Power combiners design &amp; analysis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       c. 700 W Amplifier development </a:t>
            </a:r>
          </a:p>
          <a:p>
            <a:pPr marL="457200" indent="-457200" eaLnBrk="1" hangingPunct="1">
              <a:buFontTx/>
              <a:buNone/>
              <a:defRPr/>
            </a:pPr>
            <a:endParaRPr lang="en-US" sz="2000" dirty="0" smtClean="0">
              <a:solidFill>
                <a:srgbClr val="0033CC"/>
              </a:solidFill>
            </a:endParaRPr>
          </a:p>
          <a:p>
            <a:pPr marL="457200" indent="-457200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3.  Proposal  of 5 kW, 325 MHz  Amplifier development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      a. Options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      b. Schedules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dirty="0" smtClean="0"/>
              <a:t>     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dirty="0" smtClean="0"/>
              <a:t>   </a:t>
            </a:r>
          </a:p>
          <a:p>
            <a:pPr marL="457200" indent="-457200" eaLnBrk="1" hangingPunct="1">
              <a:defRPr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105400" y="5221069"/>
            <a:ext cx="326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Courtesy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V.K. </a:t>
            </a:r>
            <a:r>
              <a:rPr lang="en-US" sz="1800" dirty="0" err="1" smtClean="0">
                <a:solidFill>
                  <a:srgbClr val="FF0000"/>
                </a:solidFill>
              </a:rPr>
              <a:t>Handu</a:t>
            </a:r>
            <a:r>
              <a:rPr lang="en-US" sz="1800" dirty="0" smtClean="0">
                <a:solidFill>
                  <a:srgbClr val="FF0000"/>
                </a:solidFill>
              </a:rPr>
              <a:t> and </a:t>
            </a:r>
            <a:r>
              <a:rPr lang="en-US" sz="1800" dirty="0" err="1" smtClean="0">
                <a:solidFill>
                  <a:srgbClr val="FF0000"/>
                </a:solidFill>
              </a:rPr>
              <a:t>Manjiri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Pande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467600" cy="762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7030A0"/>
                </a:solidFill>
              </a:rPr>
              <a:t>3. Proposed Specification of 5 kW SSPA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6019800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rgbClr val="FF0000"/>
                </a:solidFill>
              </a:rPr>
              <a:t>Center frequency : 325 MHz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Bandwidth (3 dB) : 10 MHz</a:t>
            </a:r>
          </a:p>
          <a:p>
            <a:pPr eaLnBrk="1" hangingPunct="1"/>
            <a:r>
              <a:rPr lang="en-US" smtClean="0">
                <a:solidFill>
                  <a:srgbClr val="7030A0"/>
                </a:solidFill>
              </a:rPr>
              <a:t>Power output (1 dB), CW : 5 kW</a:t>
            </a:r>
          </a:p>
          <a:p>
            <a:pPr eaLnBrk="1" hangingPunct="1"/>
            <a:r>
              <a:rPr lang="en-US" smtClean="0">
                <a:solidFill>
                  <a:srgbClr val="7030A0"/>
                </a:solidFill>
              </a:rPr>
              <a:t>Gain (1 dB), minimum   : 50 dB</a:t>
            </a:r>
          </a:p>
          <a:p>
            <a:pPr eaLnBrk="1" hangingPunct="1"/>
            <a:r>
              <a:rPr lang="en-US" smtClean="0">
                <a:solidFill>
                  <a:srgbClr val="7030A0"/>
                </a:solidFill>
              </a:rPr>
              <a:t>Gain Stability : +/-0.5 dB</a:t>
            </a:r>
          </a:p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Stability : Un conditionally Stable</a:t>
            </a:r>
          </a:p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Cooling : Water Cooled</a:t>
            </a:r>
          </a:p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Input &amp; Output VSWR : 1: 1.2</a:t>
            </a:r>
          </a:p>
          <a:p>
            <a:pPr eaLnBrk="1" hangingPunct="1"/>
            <a:r>
              <a:rPr lang="en-US" smtClean="0"/>
              <a:t>Harmonics &amp; Spurious : &lt;30 dBc</a:t>
            </a:r>
          </a:p>
          <a:p>
            <a:pPr eaLnBrk="1" hangingPunct="1"/>
            <a:r>
              <a:rPr lang="en-US" smtClean="0"/>
              <a:t>Efficiency (Total) : &gt; 40%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5983069"/>
            <a:ext cx="326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Courtesy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V.K. </a:t>
            </a:r>
            <a:r>
              <a:rPr lang="en-US" sz="1800" dirty="0" err="1" smtClean="0">
                <a:solidFill>
                  <a:srgbClr val="FF0000"/>
                </a:solidFill>
              </a:rPr>
              <a:t>Handu</a:t>
            </a:r>
            <a:r>
              <a:rPr lang="en-US" sz="1800" dirty="0" smtClean="0">
                <a:solidFill>
                  <a:srgbClr val="FF0000"/>
                </a:solidFill>
              </a:rPr>
              <a:t> and </a:t>
            </a:r>
            <a:r>
              <a:rPr lang="en-US" sz="1800" dirty="0" err="1" smtClean="0">
                <a:solidFill>
                  <a:srgbClr val="FF0000"/>
                </a:solidFill>
              </a:rPr>
              <a:t>Manjiri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Pande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5 kW Amplifier Line-UP</a:t>
            </a:r>
            <a:r>
              <a:rPr lang="en-US" smtClean="0"/>
              <a:t>, </a:t>
            </a:r>
            <a:r>
              <a:rPr lang="en-US" sz="2800" i="1" smtClean="0">
                <a:solidFill>
                  <a:srgbClr val="FFC000"/>
                </a:solidFill>
              </a:rPr>
              <a:t>option-1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410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     </a:t>
            </a:r>
          </a:p>
        </p:txBody>
      </p:sp>
      <p:sp>
        <p:nvSpPr>
          <p:cNvPr id="5" name="Isosceles Triangle 4"/>
          <p:cNvSpPr/>
          <p:nvPr/>
        </p:nvSpPr>
        <p:spPr>
          <a:xfrm rot="5400000">
            <a:off x="1381545" y="3411681"/>
            <a:ext cx="1302774" cy="1017864"/>
          </a:xfrm>
          <a:prstGeom prst="triangle">
            <a:avLst>
              <a:gd name="adj" fmla="val 473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600" dirty="0"/>
              <a:t>BGY 888</a:t>
            </a:r>
          </a:p>
        </p:txBody>
      </p:sp>
      <p:sp>
        <p:nvSpPr>
          <p:cNvPr id="6" name="Isosceles Triangle 5"/>
          <p:cNvSpPr/>
          <p:nvPr/>
        </p:nvSpPr>
        <p:spPr>
          <a:xfrm rot="5400000">
            <a:off x="2909232" y="3415368"/>
            <a:ext cx="1295400" cy="1017864"/>
          </a:xfrm>
          <a:prstGeom prst="triangle">
            <a:avLst>
              <a:gd name="adj" fmla="val 473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400" b="1" dirty="0"/>
              <a:t>MRF6V2300</a:t>
            </a:r>
            <a:endParaRPr lang="en-US" sz="1100" b="1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181600" y="2057400"/>
            <a:ext cx="990600" cy="457200"/>
            <a:chOff x="5181600" y="2209800"/>
            <a:chExt cx="990600" cy="457200"/>
          </a:xfrm>
        </p:grpSpPr>
        <p:sp>
          <p:nvSpPr>
            <p:cNvPr id="8" name="Isosceles Triangle 7"/>
            <p:cNvSpPr/>
            <p:nvPr/>
          </p:nvSpPr>
          <p:spPr>
            <a:xfrm rot="5400000">
              <a:off x="5486400" y="2286000"/>
              <a:ext cx="457200" cy="304800"/>
            </a:xfrm>
            <a:prstGeom prst="triangle">
              <a:avLst>
                <a:gd name="adj" fmla="val 473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600" dirty="0"/>
            </a:p>
          </p:txBody>
        </p:sp>
        <p:cxnSp>
          <p:nvCxnSpPr>
            <p:cNvPr id="10" name="Straight Arrow Connector 9"/>
            <p:cNvCxnSpPr>
              <a:stCxn id="8" idx="0"/>
            </p:cNvCxnSpPr>
            <p:nvPr/>
          </p:nvCxnSpPr>
          <p:spPr>
            <a:xfrm>
              <a:off x="5867400" y="2425700"/>
              <a:ext cx="304800" cy="12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8" idx="3"/>
            </p:cNvCxnSpPr>
            <p:nvPr/>
          </p:nvCxnSpPr>
          <p:spPr>
            <a:xfrm flipV="1">
              <a:off x="5181600" y="2425700"/>
              <a:ext cx="381000" cy="12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181600" y="2590800"/>
            <a:ext cx="990600" cy="457200"/>
            <a:chOff x="5181600" y="2209800"/>
            <a:chExt cx="990600" cy="457200"/>
          </a:xfrm>
        </p:grpSpPr>
        <p:sp>
          <p:nvSpPr>
            <p:cNvPr id="15" name="Isosceles Triangle 14"/>
            <p:cNvSpPr/>
            <p:nvPr/>
          </p:nvSpPr>
          <p:spPr>
            <a:xfrm rot="5400000">
              <a:off x="5486400" y="2286000"/>
              <a:ext cx="457200" cy="304800"/>
            </a:xfrm>
            <a:prstGeom prst="triangle">
              <a:avLst>
                <a:gd name="adj" fmla="val 473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600" dirty="0"/>
            </a:p>
          </p:txBody>
        </p:sp>
        <p:cxnSp>
          <p:nvCxnSpPr>
            <p:cNvPr id="16" name="Straight Arrow Connector 15"/>
            <p:cNvCxnSpPr>
              <a:stCxn id="15" idx="0"/>
            </p:cNvCxnSpPr>
            <p:nvPr/>
          </p:nvCxnSpPr>
          <p:spPr>
            <a:xfrm>
              <a:off x="5867400" y="2425700"/>
              <a:ext cx="304800" cy="12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15" idx="3"/>
            </p:cNvCxnSpPr>
            <p:nvPr/>
          </p:nvCxnSpPr>
          <p:spPr>
            <a:xfrm flipV="1">
              <a:off x="5181600" y="2425700"/>
              <a:ext cx="381000" cy="12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181600" y="3124200"/>
            <a:ext cx="990600" cy="457200"/>
            <a:chOff x="5181600" y="2209800"/>
            <a:chExt cx="990600" cy="457200"/>
          </a:xfrm>
        </p:grpSpPr>
        <p:sp>
          <p:nvSpPr>
            <p:cNvPr id="19" name="Isosceles Triangle 18"/>
            <p:cNvSpPr/>
            <p:nvPr/>
          </p:nvSpPr>
          <p:spPr>
            <a:xfrm rot="5400000">
              <a:off x="5486400" y="2286000"/>
              <a:ext cx="457200" cy="304800"/>
            </a:xfrm>
            <a:prstGeom prst="triangle">
              <a:avLst>
                <a:gd name="adj" fmla="val 473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600" dirty="0"/>
            </a:p>
          </p:txBody>
        </p:sp>
        <p:cxnSp>
          <p:nvCxnSpPr>
            <p:cNvPr id="20" name="Straight Arrow Connector 19"/>
            <p:cNvCxnSpPr>
              <a:stCxn id="19" idx="0"/>
            </p:cNvCxnSpPr>
            <p:nvPr/>
          </p:nvCxnSpPr>
          <p:spPr>
            <a:xfrm>
              <a:off x="5867400" y="2425700"/>
              <a:ext cx="304800" cy="12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9" idx="3"/>
            </p:cNvCxnSpPr>
            <p:nvPr/>
          </p:nvCxnSpPr>
          <p:spPr>
            <a:xfrm flipV="1">
              <a:off x="5181600" y="2425700"/>
              <a:ext cx="381000" cy="12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5181600" y="3657600"/>
            <a:ext cx="990600" cy="457200"/>
            <a:chOff x="5181600" y="2209800"/>
            <a:chExt cx="990600" cy="457200"/>
          </a:xfrm>
        </p:grpSpPr>
        <p:sp>
          <p:nvSpPr>
            <p:cNvPr id="23" name="Isosceles Triangle 22"/>
            <p:cNvSpPr/>
            <p:nvPr/>
          </p:nvSpPr>
          <p:spPr>
            <a:xfrm rot="5400000">
              <a:off x="5486400" y="2286000"/>
              <a:ext cx="457200" cy="304800"/>
            </a:xfrm>
            <a:prstGeom prst="triangle">
              <a:avLst>
                <a:gd name="adj" fmla="val 473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600" dirty="0"/>
            </a:p>
          </p:txBody>
        </p:sp>
        <p:cxnSp>
          <p:nvCxnSpPr>
            <p:cNvPr id="24" name="Straight Arrow Connector 23"/>
            <p:cNvCxnSpPr>
              <a:stCxn id="23" idx="0"/>
            </p:cNvCxnSpPr>
            <p:nvPr/>
          </p:nvCxnSpPr>
          <p:spPr>
            <a:xfrm>
              <a:off x="5867400" y="2425700"/>
              <a:ext cx="304800" cy="12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23" idx="3"/>
            </p:cNvCxnSpPr>
            <p:nvPr/>
          </p:nvCxnSpPr>
          <p:spPr>
            <a:xfrm flipV="1">
              <a:off x="5181600" y="2425700"/>
              <a:ext cx="381000" cy="12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5181600" y="4191000"/>
            <a:ext cx="990600" cy="457200"/>
            <a:chOff x="5181600" y="2209800"/>
            <a:chExt cx="990600" cy="457200"/>
          </a:xfrm>
        </p:grpSpPr>
        <p:sp>
          <p:nvSpPr>
            <p:cNvPr id="27" name="Isosceles Triangle 26"/>
            <p:cNvSpPr/>
            <p:nvPr/>
          </p:nvSpPr>
          <p:spPr>
            <a:xfrm rot="5400000">
              <a:off x="5486400" y="2286000"/>
              <a:ext cx="457200" cy="304800"/>
            </a:xfrm>
            <a:prstGeom prst="triangle">
              <a:avLst>
                <a:gd name="adj" fmla="val 473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600" dirty="0"/>
            </a:p>
          </p:txBody>
        </p:sp>
        <p:cxnSp>
          <p:nvCxnSpPr>
            <p:cNvPr id="28" name="Straight Arrow Connector 27"/>
            <p:cNvCxnSpPr>
              <a:stCxn id="27" idx="0"/>
            </p:cNvCxnSpPr>
            <p:nvPr/>
          </p:nvCxnSpPr>
          <p:spPr>
            <a:xfrm>
              <a:off x="5867400" y="2425700"/>
              <a:ext cx="304800" cy="12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27" idx="3"/>
            </p:cNvCxnSpPr>
            <p:nvPr/>
          </p:nvCxnSpPr>
          <p:spPr>
            <a:xfrm flipV="1">
              <a:off x="5181600" y="2425700"/>
              <a:ext cx="381000" cy="12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5181600" y="4724400"/>
            <a:ext cx="990600" cy="457200"/>
            <a:chOff x="5181600" y="2209800"/>
            <a:chExt cx="990600" cy="457200"/>
          </a:xfrm>
        </p:grpSpPr>
        <p:sp>
          <p:nvSpPr>
            <p:cNvPr id="31" name="Isosceles Triangle 30"/>
            <p:cNvSpPr/>
            <p:nvPr/>
          </p:nvSpPr>
          <p:spPr>
            <a:xfrm rot="5400000">
              <a:off x="5486400" y="2286000"/>
              <a:ext cx="457200" cy="304800"/>
            </a:xfrm>
            <a:prstGeom prst="triangle">
              <a:avLst>
                <a:gd name="adj" fmla="val 473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600" dirty="0"/>
            </a:p>
          </p:txBody>
        </p:sp>
        <p:cxnSp>
          <p:nvCxnSpPr>
            <p:cNvPr id="32" name="Straight Arrow Connector 31"/>
            <p:cNvCxnSpPr>
              <a:stCxn id="31" idx="0"/>
            </p:cNvCxnSpPr>
            <p:nvPr/>
          </p:nvCxnSpPr>
          <p:spPr>
            <a:xfrm>
              <a:off x="5867400" y="2425700"/>
              <a:ext cx="304800" cy="12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endCxn id="31" idx="3"/>
            </p:cNvCxnSpPr>
            <p:nvPr/>
          </p:nvCxnSpPr>
          <p:spPr>
            <a:xfrm flipV="1">
              <a:off x="5181600" y="2425700"/>
              <a:ext cx="381000" cy="12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5181600" y="5257800"/>
            <a:ext cx="990600" cy="457200"/>
            <a:chOff x="5181600" y="2209800"/>
            <a:chExt cx="990600" cy="457200"/>
          </a:xfrm>
        </p:grpSpPr>
        <p:sp>
          <p:nvSpPr>
            <p:cNvPr id="35" name="Isosceles Triangle 34"/>
            <p:cNvSpPr/>
            <p:nvPr/>
          </p:nvSpPr>
          <p:spPr>
            <a:xfrm rot="5400000">
              <a:off x="5486400" y="2286000"/>
              <a:ext cx="457200" cy="304800"/>
            </a:xfrm>
            <a:prstGeom prst="triangle">
              <a:avLst>
                <a:gd name="adj" fmla="val 473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600" dirty="0"/>
            </a:p>
          </p:txBody>
        </p:sp>
        <p:cxnSp>
          <p:nvCxnSpPr>
            <p:cNvPr id="36" name="Straight Arrow Connector 35"/>
            <p:cNvCxnSpPr>
              <a:stCxn id="35" idx="0"/>
            </p:cNvCxnSpPr>
            <p:nvPr/>
          </p:nvCxnSpPr>
          <p:spPr>
            <a:xfrm>
              <a:off x="5867400" y="2425700"/>
              <a:ext cx="304800" cy="12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35" idx="3"/>
            </p:cNvCxnSpPr>
            <p:nvPr/>
          </p:nvCxnSpPr>
          <p:spPr>
            <a:xfrm flipV="1">
              <a:off x="5181600" y="2425700"/>
              <a:ext cx="381000" cy="12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4572000" y="1981200"/>
            <a:ext cx="609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72200" y="1981200"/>
            <a:ext cx="6096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3" name="Straight Arrow Connector 42"/>
          <p:cNvCxnSpPr>
            <a:stCxn id="5" idx="0"/>
            <a:endCxn id="6" idx="3"/>
          </p:cNvCxnSpPr>
          <p:nvPr/>
        </p:nvCxnSpPr>
        <p:spPr>
          <a:xfrm>
            <a:off x="2541588" y="3886200"/>
            <a:ext cx="506412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6" idx="0"/>
          </p:cNvCxnSpPr>
          <p:nvPr/>
        </p:nvCxnSpPr>
        <p:spPr>
          <a:xfrm flipV="1">
            <a:off x="4065588" y="3878263"/>
            <a:ext cx="506412" cy="1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9" idx="3"/>
          </p:cNvCxnSpPr>
          <p:nvPr/>
        </p:nvCxnSpPr>
        <p:spPr>
          <a:xfrm>
            <a:off x="6781800" y="3886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143000" y="4724400"/>
            <a:ext cx="1143000" cy="307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/>
              <a:t>1 W , 30 dB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43200" y="4724400"/>
            <a:ext cx="1371600" cy="307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/>
              <a:t>100 W,  20 dB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05400" y="5943600"/>
            <a:ext cx="1219200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/>
              <a:t>8  ×  800 W</a:t>
            </a:r>
          </a:p>
          <a:p>
            <a:pPr algn="ctr">
              <a:defRPr/>
            </a:pPr>
            <a:r>
              <a:rPr lang="en-US" sz="1400" b="1" dirty="0"/>
              <a:t>  19 dB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276600" y="5486400"/>
            <a:ext cx="1147763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/>
              <a:t>1:8 Divider</a:t>
            </a:r>
          </a:p>
          <a:p>
            <a:pPr>
              <a:defRPr/>
            </a:pPr>
            <a:r>
              <a:rPr lang="en-US" sz="1400" b="1" dirty="0"/>
              <a:t>Micro strip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934200" y="5486400"/>
            <a:ext cx="1447800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/>
              <a:t>8:1 Combiner</a:t>
            </a:r>
          </a:p>
          <a:p>
            <a:pPr algn="ctr">
              <a:defRPr/>
            </a:pPr>
            <a:r>
              <a:rPr lang="en-US" sz="1400" b="1" dirty="0"/>
              <a:t>      Coaxial</a:t>
            </a:r>
          </a:p>
        </p:txBody>
      </p:sp>
      <p:cxnSp>
        <p:nvCxnSpPr>
          <p:cNvPr id="54" name="Straight Arrow Connector 53"/>
          <p:cNvCxnSpPr>
            <a:endCxn id="5" idx="3"/>
          </p:cNvCxnSpPr>
          <p:nvPr/>
        </p:nvCxnSpPr>
        <p:spPr>
          <a:xfrm>
            <a:off x="762000" y="38862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57200" y="3124200"/>
            <a:ext cx="987425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/>
              <a:t>RF input 0 </a:t>
            </a:r>
            <a:r>
              <a:rPr lang="en-US" sz="1400" b="1" dirty="0" err="1"/>
              <a:t>dBm</a:t>
            </a:r>
            <a:endParaRPr lang="en-US" sz="1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7010400" y="3505200"/>
            <a:ext cx="1752600" cy="307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/>
              <a:t>&gt;5 kW  @ 350 MHz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57200" y="1295400"/>
            <a:ext cx="326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Courtesy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V.K. </a:t>
            </a:r>
            <a:r>
              <a:rPr lang="en-US" sz="1800" dirty="0" err="1" smtClean="0">
                <a:solidFill>
                  <a:srgbClr val="FF0000"/>
                </a:solidFill>
              </a:rPr>
              <a:t>Handu</a:t>
            </a:r>
            <a:r>
              <a:rPr lang="en-US" sz="1800" dirty="0" smtClean="0">
                <a:solidFill>
                  <a:srgbClr val="FF0000"/>
                </a:solidFill>
              </a:rPr>
              <a:t> and </a:t>
            </a:r>
            <a:r>
              <a:rPr lang="en-US" sz="1800" dirty="0" err="1" smtClean="0">
                <a:solidFill>
                  <a:srgbClr val="FF0000"/>
                </a:solidFill>
              </a:rPr>
              <a:t>Manjiri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Pande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5334000" cy="6858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Proposed Schedule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486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33CC"/>
                </a:solidFill>
              </a:rPr>
              <a:t>High Power solid-state amplifier of  1000 W at 350 MHz  will be ready by 2011</a:t>
            </a:r>
          </a:p>
          <a:p>
            <a:pPr eaLnBrk="1" hangingPunct="1"/>
            <a:endParaRPr lang="en-US" dirty="0" smtClean="0">
              <a:solidFill>
                <a:srgbClr val="0033CC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33CC"/>
                </a:solidFill>
              </a:rPr>
              <a:t>High Power solid-state amplifier of 2.5 kW at 350 MHz will be ready by December 2011</a:t>
            </a:r>
          </a:p>
          <a:p>
            <a:pPr eaLnBrk="1" hangingPunct="1"/>
            <a:endParaRPr lang="en-US" dirty="0" smtClean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33CC"/>
                </a:solidFill>
              </a:rPr>
              <a:t>    </a:t>
            </a:r>
            <a:r>
              <a:rPr lang="en-US" dirty="0" smtClean="0">
                <a:solidFill>
                  <a:srgbClr val="008000"/>
                </a:solidFill>
              </a:rPr>
              <a:t>Based on earlier experience @ 350 MHz:</a:t>
            </a:r>
          </a:p>
          <a:p>
            <a:pPr algn="ctr" eaLnBrk="1" hangingPunct="1">
              <a:buFontTx/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33CC"/>
                </a:solidFill>
              </a:rPr>
              <a:t>1 kW , 325 MHz - two such modules ready by 2013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33CC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33CC"/>
                </a:solidFill>
              </a:rPr>
              <a:t>5 kW SSPA -  one module ready by 2013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5754469"/>
            <a:ext cx="326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Courtesy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V.K. </a:t>
            </a:r>
            <a:r>
              <a:rPr lang="en-US" sz="1800" dirty="0" err="1" smtClean="0">
                <a:solidFill>
                  <a:srgbClr val="FF0000"/>
                </a:solidFill>
              </a:rPr>
              <a:t>Handu</a:t>
            </a:r>
            <a:r>
              <a:rPr lang="en-US" sz="1800" dirty="0" smtClean="0">
                <a:solidFill>
                  <a:srgbClr val="FF0000"/>
                </a:solidFill>
              </a:rPr>
              <a:t> and </a:t>
            </a:r>
            <a:r>
              <a:rPr lang="en-US" sz="1800" dirty="0" err="1" smtClean="0">
                <a:solidFill>
                  <a:srgbClr val="FF0000"/>
                </a:solidFill>
              </a:rPr>
              <a:t>Manjiri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Pande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C00000"/>
                </a:solidFill>
              </a:rPr>
              <a:t/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BARC- Fermilab  </a:t>
            </a:r>
            <a:r>
              <a:rPr lang="en-US" sz="3600" dirty="0" err="1" smtClean="0">
                <a:solidFill>
                  <a:srgbClr val="C00000"/>
                </a:solidFill>
              </a:rPr>
              <a:t>Webex</a:t>
            </a:r>
            <a:r>
              <a:rPr lang="en-US" sz="3600" dirty="0" smtClean="0">
                <a:solidFill>
                  <a:srgbClr val="C00000"/>
                </a:solidFill>
              </a:rPr>
              <a:t> Meeting on 16/09/2010  on I&amp;C Collaboration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458200" cy="39163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Presentation by BARC on Proposed collaboration</a:t>
            </a:r>
          </a:p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Presentation by Dr. Manfred Wendt </a:t>
            </a:r>
          </a:p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Three systems were identified</a:t>
            </a:r>
          </a:p>
          <a:p>
            <a:pPr marL="2344738" lvl="4" indent="-1430338" eaLnBrk="1" hangingPunct="1">
              <a:buFontTx/>
              <a:buChar char="•"/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Low Level RF Control</a:t>
            </a:r>
          </a:p>
          <a:p>
            <a:pPr marL="2344738" lvl="4" indent="-1430338" eaLnBrk="1" hangingPunct="1">
              <a:buFontTx/>
              <a:buChar char="•"/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Beam Position Monitor</a:t>
            </a:r>
          </a:p>
          <a:p>
            <a:pPr marL="2344738" lvl="4" indent="-1430338" eaLnBrk="1" hangingPunct="1">
              <a:buFontTx/>
              <a:buChar char="•"/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RF  Protection Interlock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However, our offer for Integrated Control System (primarily a software activity) for Project X stands</a:t>
            </a: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315200" y="2971800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Courtesy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C.K. </a:t>
            </a:r>
            <a:r>
              <a:rPr lang="en-US" sz="1800" dirty="0" err="1" smtClean="0">
                <a:solidFill>
                  <a:srgbClr val="FF0000"/>
                </a:solidFill>
              </a:rPr>
              <a:t>Pithawa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4400" y="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Instrumentation and Controls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-DAE">
  <a:themeElements>
    <a:clrScheme name="">
      <a:dk1>
        <a:srgbClr val="000000"/>
      </a:dk1>
      <a:lt1>
        <a:srgbClr val="FFFFF7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ILC Cavity and Cryomodule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ILC Cavity and Cryo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C Cavity and Cryomodul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ILC Cavity and Cryomodul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C Cavity and Cryomodul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C Cavity and Cryomodu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C Cavity and Cryomodu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C Cavity and Cryomodu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Fermilab-DAE</Template>
  <TotalTime>1353</TotalTime>
  <Words>2135</Words>
  <Application>Microsoft Office PowerPoint</Application>
  <PresentationFormat>On-screen Show (4:3)</PresentationFormat>
  <Paragraphs>310</Paragraphs>
  <Slides>33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Fermilab-DAE</vt:lpstr>
      <vt:lpstr>Group B Summary IIFC</vt:lpstr>
      <vt:lpstr>Parallel Session B</vt:lpstr>
      <vt:lpstr>Outline – BARC presentation</vt:lpstr>
      <vt:lpstr>Development of high power RF sources</vt:lpstr>
      <vt:lpstr>Solid state RF amplifier development</vt:lpstr>
      <vt:lpstr>3. Proposed Specification of 5 kW SSPA</vt:lpstr>
      <vt:lpstr>5 kW Amplifier Line-UP, option-1</vt:lpstr>
      <vt:lpstr>Proposed Schedule</vt:lpstr>
      <vt:lpstr> BARC- Fermilab  Webex Meeting on 16/09/2010  on I&amp;C Collaboration</vt:lpstr>
      <vt:lpstr>BARC Experience on the Proposed Systems</vt:lpstr>
      <vt:lpstr>RF sub-systems BARC-TIFR Super-conducting Linac</vt:lpstr>
      <vt:lpstr>Digital Low Level RF for 20 MeV Linac</vt:lpstr>
      <vt:lpstr>Slide 13</vt:lpstr>
      <vt:lpstr>IIFC Proposal-2  : BPM</vt:lpstr>
      <vt:lpstr>BPM for the SPIRAL2 LINAC GANIL (Grand Accelerateur National d’Ions Lourds) in Caen, France </vt:lpstr>
      <vt:lpstr> Software Development  for  BPM of SPIRAL2 GANIL </vt:lpstr>
      <vt:lpstr>IIFC Proposal-3:  RF  Protection Interlock System</vt:lpstr>
      <vt:lpstr>650 MHz at RRCAT</vt:lpstr>
      <vt:lpstr>RF Systems Division</vt:lpstr>
      <vt:lpstr>Slide 20</vt:lpstr>
      <vt:lpstr>Slide 21</vt:lpstr>
      <vt:lpstr>sss</vt:lpstr>
      <vt:lpstr>650 MHz RF Power at RRCAT</vt:lpstr>
      <vt:lpstr>RF Power for VTS</vt:lpstr>
      <vt:lpstr>Visit to BARC</vt:lpstr>
      <vt:lpstr>Teamcenter</vt:lpstr>
      <vt:lpstr>Teamcenter Fermilab Action Items</vt:lpstr>
      <vt:lpstr>Teamcenter BARC/RRCAT Action Items</vt:lpstr>
      <vt:lpstr>My Thoughts BARC</vt:lpstr>
      <vt:lpstr>My Thoughts - Instrumentation</vt:lpstr>
      <vt:lpstr>My Thoughts RF</vt:lpstr>
      <vt:lpstr>Additional Thoughts</vt:lpstr>
      <vt:lpstr>Summary</vt:lpstr>
    </vt:vector>
  </TitlesOfParts>
  <Company>Fermi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rstanek</dc:creator>
  <cp:lastModifiedBy>Shekhar Mishra</cp:lastModifiedBy>
  <cp:revision>66</cp:revision>
  <dcterms:created xsi:type="dcterms:W3CDTF">2010-10-12T13:14:01Z</dcterms:created>
  <dcterms:modified xsi:type="dcterms:W3CDTF">2010-11-05T15:01:38Z</dcterms:modified>
</cp:coreProperties>
</file>