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47" r:id="rId2"/>
    <p:sldId id="548" r:id="rId3"/>
    <p:sldId id="469" r:id="rId4"/>
    <p:sldId id="536" r:id="rId5"/>
    <p:sldId id="537" r:id="rId6"/>
    <p:sldId id="538" r:id="rId7"/>
    <p:sldId id="539" r:id="rId8"/>
    <p:sldId id="540" r:id="rId9"/>
    <p:sldId id="551" r:id="rId10"/>
    <p:sldId id="552" r:id="rId11"/>
    <p:sldId id="541" r:id="rId12"/>
    <p:sldId id="542" r:id="rId13"/>
    <p:sldId id="544" r:id="rId14"/>
    <p:sldId id="543" r:id="rId15"/>
    <p:sldId id="553" r:id="rId16"/>
    <p:sldId id="554" r:id="rId17"/>
    <p:sldId id="549" r:id="rId18"/>
    <p:sldId id="555" r:id="rId19"/>
    <p:sldId id="556" r:id="rId20"/>
    <p:sldId id="557" r:id="rId21"/>
    <p:sldId id="558" r:id="rId22"/>
    <p:sldId id="559" r:id="rId23"/>
    <p:sldId id="561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60093"/>
    <a:srgbClr val="006699"/>
    <a:srgbClr val="FF5050"/>
    <a:srgbClr val="A50101"/>
    <a:srgbClr val="A50021"/>
    <a:srgbClr val="990099"/>
    <a:srgbClr val="FF0000"/>
    <a:srgbClr val="9921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93160" autoAdjust="0"/>
  </p:normalViewPr>
  <p:slideViewPr>
    <p:cSldViewPr>
      <p:cViewPr varScale="1">
        <p:scale>
          <a:sx n="64" d="100"/>
          <a:sy n="64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36"/>
    </p:cViewPr>
  </p:sorterViewPr>
  <p:notesViewPr>
    <p:cSldViewPr>
      <p:cViewPr varScale="1">
        <p:scale>
          <a:sx n="86" d="100"/>
          <a:sy n="86" d="100"/>
        </p:scale>
        <p:origin x="-1920" y="-78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Arial" charset="0"/>
              </a:defRPr>
            </a:lvl1pPr>
          </a:lstStyle>
          <a:p>
            <a:pPr>
              <a:defRPr/>
            </a:pPr>
            <a:fld id="{868D7421-5D6B-483F-A17D-CD86DCCB8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Arial" charset="0"/>
              </a:defRPr>
            </a:lvl1pPr>
          </a:lstStyle>
          <a:p>
            <a:pPr>
              <a:defRPr/>
            </a:pPr>
            <a:fld id="{360E4423-D94D-4998-8A3C-2DC905A1D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BC4038-9769-42EF-85C6-44B116F4017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6367463"/>
            <a:ext cx="1177925" cy="276225"/>
          </a:xfrm>
          <a:noFill/>
          <a:ln/>
        </p:spPr>
        <p:txBody>
          <a:bodyPr lIns="90576" tIns="45288" rIns="90576" bIns="45288"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193BAE-1A3F-42C1-8651-9994C7DAD797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47C00D-94A7-4463-A6C0-FE0ACBEF243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505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865DB-DF4A-4D37-80C2-1DE458FE9D4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813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195F2-6098-4F6D-A4ED-204FAD8686C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0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98249E-90B7-45B9-989E-5C1DD1B4E46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427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2805F-E934-47F5-A41A-EA1F7FC6695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939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6B051-CF45-4BE6-810C-7603309E44E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24654-81B2-4DC3-9954-2DEF94D52CA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E2156D-B2EC-4787-BE1B-4839C3767E3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48A03-B60C-479F-9B9C-7A94A757C5B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22039-6474-4ECC-9046-035CD6A335E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BC2F53-B41E-4462-ABFB-C0C118E1C491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0054E-C68D-46DC-B237-2F9B29BBB2D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7A3658-635B-4B0A-8312-CB3FE099B1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457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12E7F-04FA-48EE-8C72-8FAD3378DD5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E8154-8C2D-48FA-AC1E-5D7A845E818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072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B12CD-71E6-44A8-BAA5-D352DD85C38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57C7FF-4E07-4F85-BC8E-CABBE586404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6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AA6229-7F0D-4A32-820E-717F2470089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993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F0E80-F039-4531-8053-6D3AC73B6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9A49E-9CA7-4350-8AD1-080F6DC40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F0C48-052B-469B-A686-D89303E9E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7F7AF-CF8E-4C35-90DA-61F2A0B3B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05144-5828-4A8B-8C5F-DFFEB2A3B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DA110-F470-4A07-987A-5EA8ECF84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016A9-A879-4667-82A0-A8018BA68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7392C-D069-48D5-BFDE-72919ABBD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0239-B14D-428E-ADD8-39C1010B3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00DD0-9A29-4BEA-85B6-1F0618C30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EFCA7-AC08-443C-AB69-954687B22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F6E52-77DD-4FFB-9D94-83C9D096A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E29F6-0E3A-4898-B281-E41D36451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425DA83-D4AF-4845-8EE2-4DC24F61E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8.jpeg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jpeg"/><Relationship Id="rId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66800"/>
            <a:ext cx="7391400" cy="1981200"/>
          </a:xfrm>
        </p:spPr>
        <p:txBody>
          <a:bodyPr/>
          <a:lstStyle/>
          <a:p>
            <a:pPr algn="r" eaLnBrk="1" hangingPunct="1"/>
            <a:r>
              <a:rPr lang="en-US" sz="2800" b="1" smtClean="0">
                <a:solidFill>
                  <a:srgbClr val="0000FF"/>
                </a:solidFill>
              </a:rPr>
              <a:t>Coherent Synchrotron Radiation studies at the A0 photoinjector</a:t>
            </a:r>
          </a:p>
        </p:txBody>
      </p:sp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762000" y="5638800"/>
            <a:ext cx="365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>
                <a:solidFill>
                  <a:srgbClr val="FF0000"/>
                </a:solidFill>
              </a:rPr>
              <a:t>Jayakar  Charles Tobin Thangaraj</a:t>
            </a:r>
          </a:p>
          <a:p>
            <a:r>
              <a:rPr lang="en-US" sz="1600" i="1">
                <a:solidFill>
                  <a:srgbClr val="FF0000"/>
                </a:solidFill>
              </a:rPr>
              <a:t>            &amp; the  A0 team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pPr algn="l"/>
            <a:r>
              <a:rPr lang="en-US" sz="3000" smtClean="0">
                <a:solidFill>
                  <a:srgbClr val="0000FF"/>
                </a:solidFill>
              </a:rPr>
              <a:t>Intensity Vs Charge Vs Phase measurement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73213" y="4554538"/>
            <a:ext cx="26828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987425" y="4302125"/>
            <a:ext cx="115888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03313" y="4302125"/>
            <a:ext cx="115887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19200" y="4302125"/>
            <a:ext cx="115888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35088" y="4302125"/>
            <a:ext cx="115887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50975" y="4302125"/>
            <a:ext cx="115888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iamond 10"/>
          <p:cNvSpPr/>
          <p:nvPr/>
        </p:nvSpPr>
        <p:spPr>
          <a:xfrm flipV="1">
            <a:off x="2009775" y="4265613"/>
            <a:ext cx="80963" cy="576262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49438" y="4265613"/>
            <a:ext cx="79375" cy="576262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Diamond 12"/>
          <p:cNvSpPr/>
          <p:nvPr/>
        </p:nvSpPr>
        <p:spPr>
          <a:xfrm flipV="1">
            <a:off x="1687513" y="4265613"/>
            <a:ext cx="80962" cy="576262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>
            <a:stCxn id="13" idx="3"/>
            <a:endCxn id="12" idx="2"/>
          </p:cNvCxnSpPr>
          <p:nvPr/>
        </p:nvCxnSpPr>
        <p:spPr>
          <a:xfrm>
            <a:off x="1768475" y="4552950"/>
            <a:ext cx="8096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2" idx="6"/>
            <a:endCxn id="11" idx="3"/>
          </p:cNvCxnSpPr>
          <p:nvPr/>
        </p:nvCxnSpPr>
        <p:spPr>
          <a:xfrm>
            <a:off x="1928813" y="4552950"/>
            <a:ext cx="1619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1"/>
            <a:endCxn id="13" idx="3"/>
          </p:cNvCxnSpPr>
          <p:nvPr/>
        </p:nvCxnSpPr>
        <p:spPr>
          <a:xfrm rot="10800000" flipH="1">
            <a:off x="1687513" y="4552950"/>
            <a:ext cx="809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2" idx="2"/>
            <a:endCxn id="12" idx="6"/>
          </p:cNvCxnSpPr>
          <p:nvPr/>
        </p:nvCxnSpPr>
        <p:spPr>
          <a:xfrm rot="10800000" flipH="1">
            <a:off x="1849438" y="4552950"/>
            <a:ext cx="793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H="1">
            <a:off x="2251075" y="4552950"/>
            <a:ext cx="80963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170113" y="4265613"/>
            <a:ext cx="80962" cy="576262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" name="Straight Connector 19"/>
          <p:cNvCxnSpPr>
            <a:endCxn id="19" idx="6"/>
          </p:cNvCxnSpPr>
          <p:nvPr/>
        </p:nvCxnSpPr>
        <p:spPr>
          <a:xfrm>
            <a:off x="2090738" y="4552950"/>
            <a:ext cx="160337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492375" y="4265613"/>
            <a:ext cx="80963" cy="576262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>
            <a:endCxn id="21" idx="6"/>
          </p:cNvCxnSpPr>
          <p:nvPr/>
        </p:nvCxnSpPr>
        <p:spPr>
          <a:xfrm>
            <a:off x="2411413" y="4552950"/>
            <a:ext cx="16192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mond 22"/>
          <p:cNvSpPr/>
          <p:nvPr/>
        </p:nvSpPr>
        <p:spPr>
          <a:xfrm flipV="1">
            <a:off x="2332038" y="4265613"/>
            <a:ext cx="79375" cy="576262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4" name="Straight Connector 23"/>
          <p:cNvCxnSpPr>
            <a:stCxn id="19" idx="6"/>
          </p:cNvCxnSpPr>
          <p:nvPr/>
        </p:nvCxnSpPr>
        <p:spPr>
          <a:xfrm>
            <a:off x="2251075" y="4552950"/>
            <a:ext cx="160338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Isosceles Triangle 24"/>
          <p:cNvSpPr/>
          <p:nvPr/>
        </p:nvSpPr>
        <p:spPr>
          <a:xfrm rot="16200000">
            <a:off x="6076157" y="3139281"/>
            <a:ext cx="153988" cy="1419225"/>
          </a:xfrm>
          <a:prstGeom prst="triangle">
            <a:avLst/>
          </a:prstGeom>
          <a:solidFill>
            <a:srgbClr val="E98B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983" name="TextBox 26"/>
          <p:cNvSpPr txBox="1">
            <a:spLocks noChangeArrowheads="1"/>
          </p:cNvSpPr>
          <p:nvPr/>
        </p:nvSpPr>
        <p:spPr bwMode="auto">
          <a:xfrm>
            <a:off x="1674813" y="5357813"/>
            <a:ext cx="58674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       </a:t>
            </a:r>
          </a:p>
          <a:p>
            <a:r>
              <a:rPr lang="en-US">
                <a:latin typeface="Palatino"/>
              </a:rPr>
              <a:t>        =quadrupole              =dipoles          =diagnostics</a:t>
            </a:r>
          </a:p>
          <a:p>
            <a:endParaRPr lang="en-US" sz="1900">
              <a:latin typeface="Palatino"/>
            </a:endParaRPr>
          </a:p>
        </p:txBody>
      </p:sp>
      <p:sp>
        <p:nvSpPr>
          <p:cNvPr id="28" name="Trapezoid 27"/>
          <p:cNvSpPr/>
          <p:nvPr/>
        </p:nvSpPr>
        <p:spPr>
          <a:xfrm>
            <a:off x="2814638" y="4217988"/>
            <a:ext cx="331787" cy="522287"/>
          </a:xfrm>
          <a:prstGeom prst="trapezoid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Parallelogram 28"/>
          <p:cNvSpPr/>
          <p:nvPr/>
        </p:nvSpPr>
        <p:spPr>
          <a:xfrm flipH="1">
            <a:off x="3614738" y="3586163"/>
            <a:ext cx="366712" cy="525462"/>
          </a:xfrm>
          <a:prstGeom prst="parallelogram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0986" name="Group 576"/>
          <p:cNvGrpSpPr>
            <a:grpSpLocks/>
          </p:cNvGrpSpPr>
          <p:nvPr/>
        </p:nvGrpSpPr>
        <p:grpSpPr bwMode="auto">
          <a:xfrm>
            <a:off x="4313238" y="3586163"/>
            <a:ext cx="579437" cy="520700"/>
            <a:chOff x="8568455" y="14452828"/>
            <a:chExt cx="833963" cy="501013"/>
          </a:xfrm>
        </p:grpSpPr>
        <p:sp>
          <p:nvSpPr>
            <p:cNvPr id="73" name="Oval 72"/>
            <p:cNvSpPr/>
            <p:nvPr/>
          </p:nvSpPr>
          <p:spPr>
            <a:xfrm>
              <a:off x="8568455" y="14452828"/>
              <a:ext cx="166792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8735247" y="14452828"/>
              <a:ext cx="166793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8902040" y="14452828"/>
              <a:ext cx="166792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9068833" y="14452828"/>
              <a:ext cx="166793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9235626" y="14452828"/>
              <a:ext cx="166792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1" name="Parallelogram 30"/>
          <p:cNvSpPr/>
          <p:nvPr/>
        </p:nvSpPr>
        <p:spPr>
          <a:xfrm flipH="1">
            <a:off x="5178425" y="3586163"/>
            <a:ext cx="368300" cy="525462"/>
          </a:xfrm>
          <a:prstGeom prst="parallelogram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677025" y="3051175"/>
            <a:ext cx="82550" cy="522288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40538" y="3033713"/>
            <a:ext cx="82550" cy="522287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004050" y="3051175"/>
            <a:ext cx="84138" cy="522288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Trapezoid 34"/>
          <p:cNvSpPr/>
          <p:nvPr/>
        </p:nvSpPr>
        <p:spPr>
          <a:xfrm flipV="1">
            <a:off x="5995988" y="3063875"/>
            <a:ext cx="331787" cy="522288"/>
          </a:xfrm>
          <a:prstGeom prst="trapezoid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6" name="Straight Connector 35"/>
          <p:cNvCxnSpPr>
            <a:endCxn id="29" idx="5"/>
          </p:cNvCxnSpPr>
          <p:nvPr/>
        </p:nvCxnSpPr>
        <p:spPr>
          <a:xfrm flipH="1">
            <a:off x="3935413" y="3846513"/>
            <a:ext cx="25717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230688" y="3846513"/>
            <a:ext cx="579437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rapezoid 37"/>
          <p:cNvSpPr/>
          <p:nvPr/>
        </p:nvSpPr>
        <p:spPr>
          <a:xfrm rot="20762855">
            <a:off x="7419975" y="3001963"/>
            <a:ext cx="331788" cy="522287"/>
          </a:xfrm>
          <a:prstGeom prst="trapezoid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>
            <a:endCxn id="31" idx="2"/>
          </p:cNvCxnSpPr>
          <p:nvPr/>
        </p:nvCxnSpPr>
        <p:spPr>
          <a:xfrm>
            <a:off x="4846638" y="3846513"/>
            <a:ext cx="37782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34" idx="6"/>
          </p:cNvCxnSpPr>
          <p:nvPr/>
        </p:nvCxnSpPr>
        <p:spPr>
          <a:xfrm>
            <a:off x="6448425" y="3287713"/>
            <a:ext cx="639763" cy="2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4" idx="6"/>
          </p:cNvCxnSpPr>
          <p:nvPr/>
        </p:nvCxnSpPr>
        <p:spPr>
          <a:xfrm>
            <a:off x="7088188" y="3313113"/>
            <a:ext cx="24765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8" idx="1"/>
          </p:cNvCxnSpPr>
          <p:nvPr/>
        </p:nvCxnSpPr>
        <p:spPr>
          <a:xfrm flipV="1">
            <a:off x="7208838" y="3300413"/>
            <a:ext cx="255587" cy="238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8" idx="1"/>
          </p:cNvCxnSpPr>
          <p:nvPr/>
        </p:nvCxnSpPr>
        <p:spPr>
          <a:xfrm rot="10800000" flipH="1">
            <a:off x="7464425" y="2906713"/>
            <a:ext cx="655638" cy="393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579688" y="4557713"/>
            <a:ext cx="26828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8" idx="3"/>
            <a:endCxn id="29" idx="2"/>
          </p:cNvCxnSpPr>
          <p:nvPr/>
        </p:nvCxnSpPr>
        <p:spPr>
          <a:xfrm flipV="1">
            <a:off x="3105150" y="3849688"/>
            <a:ext cx="555625" cy="6286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35" idx="1"/>
          </p:cNvCxnSpPr>
          <p:nvPr/>
        </p:nvCxnSpPr>
        <p:spPr>
          <a:xfrm flipV="1">
            <a:off x="5500688" y="3324225"/>
            <a:ext cx="536575" cy="4730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300788" y="3289300"/>
            <a:ext cx="265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4" name="TextBox 47"/>
          <p:cNvSpPr txBox="1">
            <a:spLocks noChangeArrowheads="1"/>
          </p:cNvSpPr>
          <p:nvPr/>
        </p:nvSpPr>
        <p:spPr bwMode="auto">
          <a:xfrm>
            <a:off x="8037513" y="3168650"/>
            <a:ext cx="6127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XS4</a:t>
            </a:r>
          </a:p>
        </p:txBody>
      </p:sp>
      <p:sp>
        <p:nvSpPr>
          <p:cNvPr id="41005" name="TextBox 48"/>
          <p:cNvSpPr txBox="1">
            <a:spLocks noChangeArrowheads="1"/>
          </p:cNvSpPr>
          <p:nvPr/>
        </p:nvSpPr>
        <p:spPr bwMode="auto">
          <a:xfrm>
            <a:off x="2695575" y="3717925"/>
            <a:ext cx="5048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D1</a:t>
            </a:r>
          </a:p>
        </p:txBody>
      </p:sp>
      <p:sp>
        <p:nvSpPr>
          <p:cNvPr id="41006" name="TextBox 49"/>
          <p:cNvSpPr txBox="1">
            <a:spLocks noChangeArrowheads="1"/>
          </p:cNvSpPr>
          <p:nvPr/>
        </p:nvSpPr>
        <p:spPr bwMode="auto">
          <a:xfrm>
            <a:off x="3578225" y="3168650"/>
            <a:ext cx="612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D2</a:t>
            </a:r>
          </a:p>
        </p:txBody>
      </p:sp>
      <p:sp>
        <p:nvSpPr>
          <p:cNvPr id="41007" name="TextBox 50"/>
          <p:cNvSpPr txBox="1">
            <a:spLocks noChangeArrowheads="1"/>
          </p:cNvSpPr>
          <p:nvPr/>
        </p:nvSpPr>
        <p:spPr bwMode="auto">
          <a:xfrm>
            <a:off x="5057775" y="3168650"/>
            <a:ext cx="6572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D3</a:t>
            </a:r>
          </a:p>
        </p:txBody>
      </p:sp>
      <p:sp>
        <p:nvSpPr>
          <p:cNvPr id="41008" name="TextBox 51"/>
          <p:cNvSpPr txBox="1">
            <a:spLocks noChangeArrowheads="1"/>
          </p:cNvSpPr>
          <p:nvPr/>
        </p:nvSpPr>
        <p:spPr bwMode="auto">
          <a:xfrm>
            <a:off x="5884863" y="2646363"/>
            <a:ext cx="5921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D4</a:t>
            </a:r>
          </a:p>
        </p:txBody>
      </p:sp>
      <p:sp>
        <p:nvSpPr>
          <p:cNvPr id="53" name="Diamond 52"/>
          <p:cNvSpPr/>
          <p:nvPr/>
        </p:nvSpPr>
        <p:spPr>
          <a:xfrm flipV="1">
            <a:off x="4148138" y="3586163"/>
            <a:ext cx="82550" cy="520700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Diamond 53"/>
          <p:cNvSpPr/>
          <p:nvPr/>
        </p:nvSpPr>
        <p:spPr>
          <a:xfrm flipV="1">
            <a:off x="6540500" y="3051175"/>
            <a:ext cx="82550" cy="522288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Diamond 54"/>
          <p:cNvSpPr/>
          <p:nvPr/>
        </p:nvSpPr>
        <p:spPr>
          <a:xfrm flipV="1">
            <a:off x="7223125" y="3051175"/>
            <a:ext cx="82550" cy="522288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Diamond 55"/>
          <p:cNvSpPr/>
          <p:nvPr/>
        </p:nvSpPr>
        <p:spPr>
          <a:xfrm flipV="1">
            <a:off x="8120063" y="2646363"/>
            <a:ext cx="82550" cy="522287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13" name="TextBox 56"/>
          <p:cNvSpPr txBox="1">
            <a:spLocks noChangeArrowheads="1"/>
          </p:cNvSpPr>
          <p:nvPr/>
        </p:nvSpPr>
        <p:spPr bwMode="auto">
          <a:xfrm>
            <a:off x="3657600" y="2601913"/>
            <a:ext cx="21336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 b="1">
                <a:latin typeface="Palatino"/>
              </a:rPr>
              <a:t>3.9 GHz cavity                  	(off)</a:t>
            </a:r>
          </a:p>
        </p:txBody>
      </p:sp>
      <p:cxnSp>
        <p:nvCxnSpPr>
          <p:cNvPr id="58" name="Straight Arrow Connector 57"/>
          <p:cNvCxnSpPr>
            <a:stCxn id="41013" idx="2"/>
          </p:cNvCxnSpPr>
          <p:nvPr/>
        </p:nvCxnSpPr>
        <p:spPr>
          <a:xfrm rot="5400000">
            <a:off x="4508500" y="3313113"/>
            <a:ext cx="292100" cy="1397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1981200" y="5562600"/>
            <a:ext cx="106363" cy="522288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Parallelogram 59"/>
          <p:cNvSpPr/>
          <p:nvPr/>
        </p:nvSpPr>
        <p:spPr>
          <a:xfrm flipH="1">
            <a:off x="3733800" y="5562600"/>
            <a:ext cx="368300" cy="527050"/>
          </a:xfrm>
          <a:prstGeom prst="parallelogram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Diamond 60"/>
          <p:cNvSpPr/>
          <p:nvPr/>
        </p:nvSpPr>
        <p:spPr>
          <a:xfrm flipV="1">
            <a:off x="5727700" y="5551488"/>
            <a:ext cx="142875" cy="522287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815138" y="3690938"/>
            <a:ext cx="1711325" cy="55562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Collecting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Optics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829425" y="4643438"/>
            <a:ext cx="1857375" cy="555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Pyrometer</a:t>
            </a:r>
          </a:p>
        </p:txBody>
      </p:sp>
      <p:sp>
        <p:nvSpPr>
          <p:cNvPr id="64" name="Down Arrow 63"/>
          <p:cNvSpPr/>
          <p:nvPr/>
        </p:nvSpPr>
        <p:spPr>
          <a:xfrm>
            <a:off x="7516813" y="4265613"/>
            <a:ext cx="158750" cy="396875"/>
          </a:xfrm>
          <a:prstGeom prst="downArrow">
            <a:avLst/>
          </a:prstGeom>
          <a:solidFill>
            <a:srgbClr val="E98B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170488" y="3776663"/>
            <a:ext cx="247650" cy="127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22" name="TextBox 65"/>
          <p:cNvSpPr txBox="1">
            <a:spLocks noChangeArrowheads="1"/>
          </p:cNvSpPr>
          <p:nvPr/>
        </p:nvSpPr>
        <p:spPr bwMode="auto">
          <a:xfrm>
            <a:off x="457200" y="3398838"/>
            <a:ext cx="1217613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 b="1">
                <a:latin typeface="Palatino"/>
              </a:rPr>
              <a:t>1.3 GHz booster cavity  </a:t>
            </a:r>
          </a:p>
        </p:txBody>
      </p:sp>
      <p:sp>
        <p:nvSpPr>
          <p:cNvPr id="67" name="Oval 66"/>
          <p:cNvSpPr/>
          <p:nvPr/>
        </p:nvSpPr>
        <p:spPr>
          <a:xfrm>
            <a:off x="471488" y="4270375"/>
            <a:ext cx="115887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06425" y="4270375"/>
            <a:ext cx="115888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1363" y="4270375"/>
            <a:ext cx="115887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865188" y="4270375"/>
            <a:ext cx="115887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1" name="Straight Arrow Connector 70"/>
          <p:cNvCxnSpPr/>
          <p:nvPr/>
        </p:nvCxnSpPr>
        <p:spPr>
          <a:xfrm rot="5400000" flipH="1" flipV="1">
            <a:off x="5716588" y="4067175"/>
            <a:ext cx="590550" cy="2095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8" name="TextBox 71"/>
          <p:cNvSpPr txBox="1">
            <a:spLocks noChangeArrowheads="1"/>
          </p:cNvSpPr>
          <p:nvPr/>
        </p:nvSpPr>
        <p:spPr bwMode="auto">
          <a:xfrm>
            <a:off x="3657600" y="4508500"/>
            <a:ext cx="2947988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 b="1">
                <a:latin typeface="Palatino"/>
              </a:rPr>
              <a:t>Coherent</a:t>
            </a:r>
          </a:p>
          <a:p>
            <a:r>
              <a:rPr lang="en-US" b="1">
                <a:latin typeface="Palatino"/>
              </a:rPr>
              <a:t>Synchrotron light </a:t>
            </a:r>
          </a:p>
        </p:txBody>
      </p:sp>
      <p:sp>
        <p:nvSpPr>
          <p:cNvPr id="41029" name="Line 4"/>
          <p:cNvSpPr>
            <a:spLocks noChangeShapeType="1"/>
          </p:cNvSpPr>
          <p:nvPr/>
        </p:nvSpPr>
        <p:spPr bwMode="auto">
          <a:xfrm>
            <a:off x="395288" y="1052513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0" y="4572000"/>
            <a:ext cx="533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What is out there?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6146" name="Equation" r:id="rId4" imgW="114120" imgH="215640" progId="Equation.3">
              <p:embed/>
            </p:oleObj>
          </a:graphicData>
        </a:graphic>
      </p:graphicFrame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4584" name="AutoShape 8"/>
          <p:cNvSpPr>
            <a:spLocks noChangeArrowheads="1"/>
          </p:cNvSpPr>
          <p:nvPr/>
        </p:nvSpPr>
        <p:spPr bwMode="auto">
          <a:xfrm rot="5400000">
            <a:off x="1543050" y="2647950"/>
            <a:ext cx="838200" cy="1943100"/>
          </a:xfrm>
          <a:prstGeom prst="can">
            <a:avLst>
              <a:gd name="adj" fmla="val 57955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0" name="AutoShape 9"/>
          <p:cNvSpPr>
            <a:spLocks noChangeArrowheads="1"/>
          </p:cNvSpPr>
          <p:nvPr/>
        </p:nvSpPr>
        <p:spPr bwMode="auto">
          <a:xfrm rot="7449183">
            <a:off x="4870450" y="3359150"/>
            <a:ext cx="1200150" cy="5778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1" name="Group 17"/>
          <p:cNvGrpSpPr>
            <a:grpSpLocks/>
          </p:cNvGrpSpPr>
          <p:nvPr/>
        </p:nvGrpSpPr>
        <p:grpSpPr bwMode="auto">
          <a:xfrm>
            <a:off x="5181600" y="1219200"/>
            <a:ext cx="762000" cy="914400"/>
            <a:chOff x="3168" y="1008"/>
            <a:chExt cx="480" cy="576"/>
          </a:xfrm>
        </p:grpSpPr>
        <p:sp>
          <p:nvSpPr>
            <p:cNvPr id="6160" name="Oval 10"/>
            <p:cNvSpPr>
              <a:spLocks noChangeArrowheads="1"/>
            </p:cNvSpPr>
            <p:nvPr/>
          </p:nvSpPr>
          <p:spPr bwMode="auto">
            <a:xfrm>
              <a:off x="3168" y="1344"/>
              <a:ext cx="48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AutoShape 11"/>
            <p:cNvSpPr>
              <a:spLocks noChangeArrowheads="1"/>
            </p:cNvSpPr>
            <p:nvPr/>
          </p:nvSpPr>
          <p:spPr bwMode="auto">
            <a:xfrm>
              <a:off x="3168" y="1008"/>
              <a:ext cx="480" cy="432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3886200" y="3200400"/>
            <a:ext cx="152400" cy="838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13"/>
          <p:cNvSpPr>
            <a:spLocks noChangeShapeType="1"/>
          </p:cNvSpPr>
          <p:nvPr/>
        </p:nvSpPr>
        <p:spPr bwMode="auto">
          <a:xfrm>
            <a:off x="27432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AutoShape 15"/>
          <p:cNvSpPr>
            <a:spLocks noChangeArrowheads="1"/>
          </p:cNvSpPr>
          <p:nvPr/>
        </p:nvSpPr>
        <p:spPr bwMode="auto">
          <a:xfrm rot="-5400000">
            <a:off x="3962400" y="2133600"/>
            <a:ext cx="304800" cy="2895600"/>
          </a:xfrm>
          <a:prstGeom prst="triangle">
            <a:avLst>
              <a:gd name="adj" fmla="val 5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AutoShape 16"/>
          <p:cNvSpPr>
            <a:spLocks noChangeArrowheads="1"/>
          </p:cNvSpPr>
          <p:nvPr/>
        </p:nvSpPr>
        <p:spPr bwMode="auto">
          <a:xfrm rot="10093418">
            <a:off x="5462588" y="2312988"/>
            <a:ext cx="401637" cy="1303337"/>
          </a:xfrm>
          <a:prstGeom prst="triangle">
            <a:avLst>
              <a:gd name="adj" fmla="val 96852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Text Box 18"/>
          <p:cNvSpPr txBox="1">
            <a:spLocks noChangeArrowheads="1"/>
          </p:cNvSpPr>
          <p:nvPr/>
        </p:nvSpPr>
        <p:spPr bwMode="auto">
          <a:xfrm>
            <a:off x="1143000" y="2362200"/>
            <a:ext cx="2297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PORT:  : BEAMPIPE</a:t>
            </a:r>
          </a:p>
        </p:txBody>
      </p:sp>
      <p:sp>
        <p:nvSpPr>
          <p:cNvPr id="6157" name="Text Box 19"/>
          <p:cNvSpPr txBox="1">
            <a:spLocks noChangeArrowheads="1"/>
          </p:cNvSpPr>
          <p:nvPr/>
        </p:nvSpPr>
        <p:spPr bwMode="auto">
          <a:xfrm>
            <a:off x="6096000" y="3352800"/>
            <a:ext cx="177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Focusing optics</a:t>
            </a:r>
          </a:p>
        </p:txBody>
      </p:sp>
      <p:sp>
        <p:nvSpPr>
          <p:cNvPr id="6158" name="Text Box 20"/>
          <p:cNvSpPr txBox="1">
            <a:spLocks noChangeArrowheads="1"/>
          </p:cNvSpPr>
          <p:nvPr/>
        </p:nvSpPr>
        <p:spPr bwMode="auto">
          <a:xfrm>
            <a:off x="6019800" y="1905000"/>
            <a:ext cx="2406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Pyro-detector</a:t>
            </a:r>
          </a:p>
          <a:p>
            <a:r>
              <a:rPr lang="en-US"/>
              <a:t> connected to digitizer</a:t>
            </a:r>
          </a:p>
        </p:txBody>
      </p:sp>
      <p:sp>
        <p:nvSpPr>
          <p:cNvPr id="6159" name="Text Box 21"/>
          <p:cNvSpPr txBox="1">
            <a:spLocks noChangeArrowheads="1"/>
          </p:cNvSpPr>
          <p:nvPr/>
        </p:nvSpPr>
        <p:spPr bwMode="auto">
          <a:xfrm>
            <a:off x="3200400" y="28194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Polarizer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RF chirp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7170" name="Equation" r:id="rId4" imgW="114120" imgH="215640" progId="Equation.3">
              <p:embed/>
            </p:oleObj>
          </a:graphicData>
        </a:graphic>
      </p:graphicFrame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173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066800"/>
            <a:ext cx="8839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Chirp maths: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8194" name="Equation" r:id="rId4" imgW="114120" imgH="215640" progId="Equation.3">
              <p:embed/>
            </p:oleObj>
          </a:graphicData>
        </a:graphic>
      </p:graphicFrame>
      <p:sp>
        <p:nvSpPr>
          <p:cNvPr id="8197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685800" y="6019800"/>
            <a:ext cx="631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 we expect maximum CSR power around 40 deg off crest.</a:t>
            </a:r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09600" y="1143000"/>
          <a:ext cx="7493000" cy="4267200"/>
        </p:xfrm>
        <a:graphic>
          <a:graphicData uri="http://schemas.openxmlformats.org/presentationml/2006/ole">
            <p:oleObj spid="_x0000_s8195" name="Equation" r:id="rId5" imgW="3746160" imgH="21333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CSR Power Vs RF Phase (bunchlength)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9218" name="Equation" r:id="rId4" imgW="114120" imgH="215640" progId="Equation.3">
              <p:embed/>
            </p:oleObj>
          </a:graphicData>
        </a:graphic>
      </p:graphicFrame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221" name="Picture 6" descr="charl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990600"/>
            <a:ext cx="7696200" cy="554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3048000" y="60198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RF Phase (degrees)</a:t>
            </a: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 rot="-5400000">
            <a:off x="-80168" y="3051968"/>
            <a:ext cx="250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Power (mV)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0000FF"/>
                </a:solidFill>
              </a:rPr>
              <a:t>Experimental : Polarization vs  CSR</a:t>
            </a:r>
            <a:endParaRPr lang="en-US" sz="2800" smtClean="0"/>
          </a:p>
        </p:txBody>
      </p:sp>
      <p:sp>
        <p:nvSpPr>
          <p:cNvPr id="55298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5299" name="Content Placeholder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530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971550"/>
            <a:ext cx="8382000" cy="5886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pPr algn="l"/>
            <a:r>
              <a:rPr lang="en-US" sz="3000" smtClean="0">
                <a:solidFill>
                  <a:srgbClr val="0000FF"/>
                </a:solidFill>
              </a:rPr>
              <a:t>Bunch length measurement: Experimental</a:t>
            </a:r>
            <a:r>
              <a:rPr lang="en-US" smtClean="0"/>
              <a:t> </a:t>
            </a:r>
            <a:r>
              <a:rPr lang="en-US" sz="3000" smtClean="0">
                <a:solidFill>
                  <a:srgbClr val="0000FF"/>
                </a:solidFill>
              </a:rPr>
              <a:t>Setup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73213" y="4554538"/>
            <a:ext cx="26828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987425" y="4302125"/>
            <a:ext cx="115888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03313" y="4302125"/>
            <a:ext cx="115887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19200" y="4302125"/>
            <a:ext cx="115888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35088" y="4302125"/>
            <a:ext cx="115887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50975" y="4302125"/>
            <a:ext cx="115888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iamond 10"/>
          <p:cNvSpPr/>
          <p:nvPr/>
        </p:nvSpPr>
        <p:spPr>
          <a:xfrm flipV="1">
            <a:off x="2009775" y="4265613"/>
            <a:ext cx="80963" cy="576262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49438" y="4265613"/>
            <a:ext cx="79375" cy="576262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Diamond 12"/>
          <p:cNvSpPr/>
          <p:nvPr/>
        </p:nvSpPr>
        <p:spPr>
          <a:xfrm flipV="1">
            <a:off x="1687513" y="4265613"/>
            <a:ext cx="80962" cy="576262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>
            <a:stCxn id="13" idx="3"/>
            <a:endCxn id="12" idx="2"/>
          </p:cNvCxnSpPr>
          <p:nvPr/>
        </p:nvCxnSpPr>
        <p:spPr>
          <a:xfrm>
            <a:off x="1768475" y="4552950"/>
            <a:ext cx="8096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2" idx="6"/>
            <a:endCxn id="11" idx="3"/>
          </p:cNvCxnSpPr>
          <p:nvPr/>
        </p:nvCxnSpPr>
        <p:spPr>
          <a:xfrm>
            <a:off x="1928813" y="4552950"/>
            <a:ext cx="1619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1"/>
            <a:endCxn id="13" idx="3"/>
          </p:cNvCxnSpPr>
          <p:nvPr/>
        </p:nvCxnSpPr>
        <p:spPr>
          <a:xfrm rot="10800000" flipH="1">
            <a:off x="1687513" y="4552950"/>
            <a:ext cx="8096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2" idx="2"/>
            <a:endCxn id="12" idx="6"/>
          </p:cNvCxnSpPr>
          <p:nvPr/>
        </p:nvCxnSpPr>
        <p:spPr>
          <a:xfrm rot="10800000" flipH="1">
            <a:off x="1849438" y="4552950"/>
            <a:ext cx="793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H="1">
            <a:off x="2251075" y="4552950"/>
            <a:ext cx="80963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170113" y="4265613"/>
            <a:ext cx="80962" cy="576262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" name="Straight Connector 19"/>
          <p:cNvCxnSpPr>
            <a:endCxn id="19" idx="6"/>
          </p:cNvCxnSpPr>
          <p:nvPr/>
        </p:nvCxnSpPr>
        <p:spPr>
          <a:xfrm>
            <a:off x="2090738" y="4552950"/>
            <a:ext cx="160337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492375" y="4265613"/>
            <a:ext cx="80963" cy="576262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>
            <a:endCxn id="21" idx="6"/>
          </p:cNvCxnSpPr>
          <p:nvPr/>
        </p:nvCxnSpPr>
        <p:spPr>
          <a:xfrm>
            <a:off x="2411413" y="4552950"/>
            <a:ext cx="16192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mond 22"/>
          <p:cNvSpPr/>
          <p:nvPr/>
        </p:nvSpPr>
        <p:spPr>
          <a:xfrm flipV="1">
            <a:off x="2332038" y="4265613"/>
            <a:ext cx="79375" cy="576262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4" name="Straight Connector 23"/>
          <p:cNvCxnSpPr>
            <a:stCxn id="19" idx="6"/>
          </p:cNvCxnSpPr>
          <p:nvPr/>
        </p:nvCxnSpPr>
        <p:spPr>
          <a:xfrm>
            <a:off x="2251075" y="4552950"/>
            <a:ext cx="160338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Isosceles Triangle 24"/>
          <p:cNvSpPr/>
          <p:nvPr/>
        </p:nvSpPr>
        <p:spPr>
          <a:xfrm rot="16200000">
            <a:off x="6076157" y="3139281"/>
            <a:ext cx="153988" cy="1419225"/>
          </a:xfrm>
          <a:prstGeom prst="triangle">
            <a:avLst/>
          </a:prstGeom>
          <a:solidFill>
            <a:srgbClr val="E98B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6343" name="TextBox 26"/>
          <p:cNvSpPr txBox="1">
            <a:spLocks noChangeArrowheads="1"/>
          </p:cNvSpPr>
          <p:nvPr/>
        </p:nvSpPr>
        <p:spPr bwMode="auto">
          <a:xfrm>
            <a:off x="1674813" y="5357813"/>
            <a:ext cx="58674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       </a:t>
            </a:r>
          </a:p>
          <a:p>
            <a:r>
              <a:rPr lang="en-US">
                <a:latin typeface="Palatino"/>
              </a:rPr>
              <a:t>        =quadrupole              =dipoles          =diagnostics</a:t>
            </a:r>
          </a:p>
          <a:p>
            <a:endParaRPr lang="en-US" sz="1900">
              <a:latin typeface="Palatino"/>
            </a:endParaRPr>
          </a:p>
        </p:txBody>
      </p:sp>
      <p:sp>
        <p:nvSpPr>
          <p:cNvPr id="28" name="Trapezoid 27"/>
          <p:cNvSpPr/>
          <p:nvPr/>
        </p:nvSpPr>
        <p:spPr>
          <a:xfrm>
            <a:off x="2814638" y="4217988"/>
            <a:ext cx="331787" cy="522287"/>
          </a:xfrm>
          <a:prstGeom prst="trapezoid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Parallelogram 28"/>
          <p:cNvSpPr/>
          <p:nvPr/>
        </p:nvSpPr>
        <p:spPr>
          <a:xfrm flipH="1">
            <a:off x="3614738" y="3586163"/>
            <a:ext cx="366712" cy="525462"/>
          </a:xfrm>
          <a:prstGeom prst="parallelogram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6346" name="Group 576"/>
          <p:cNvGrpSpPr>
            <a:grpSpLocks/>
          </p:cNvGrpSpPr>
          <p:nvPr/>
        </p:nvGrpSpPr>
        <p:grpSpPr bwMode="auto">
          <a:xfrm>
            <a:off x="4313238" y="3586163"/>
            <a:ext cx="579437" cy="520700"/>
            <a:chOff x="8568455" y="14452828"/>
            <a:chExt cx="833963" cy="501013"/>
          </a:xfrm>
        </p:grpSpPr>
        <p:sp>
          <p:nvSpPr>
            <p:cNvPr id="73" name="Oval 72"/>
            <p:cNvSpPr/>
            <p:nvPr/>
          </p:nvSpPr>
          <p:spPr>
            <a:xfrm>
              <a:off x="8568455" y="14452828"/>
              <a:ext cx="166792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8735247" y="14452828"/>
              <a:ext cx="166793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8902040" y="14452828"/>
              <a:ext cx="166792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9068833" y="14452828"/>
              <a:ext cx="166793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9235626" y="14452828"/>
              <a:ext cx="166792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1" name="Parallelogram 30"/>
          <p:cNvSpPr/>
          <p:nvPr/>
        </p:nvSpPr>
        <p:spPr>
          <a:xfrm flipH="1">
            <a:off x="5178425" y="3586163"/>
            <a:ext cx="368300" cy="525462"/>
          </a:xfrm>
          <a:prstGeom prst="parallelogram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677025" y="3051175"/>
            <a:ext cx="82550" cy="522288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40538" y="3033713"/>
            <a:ext cx="82550" cy="522287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004050" y="3051175"/>
            <a:ext cx="84138" cy="522288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Trapezoid 34"/>
          <p:cNvSpPr/>
          <p:nvPr/>
        </p:nvSpPr>
        <p:spPr>
          <a:xfrm flipV="1">
            <a:off x="5995988" y="3063875"/>
            <a:ext cx="331787" cy="522288"/>
          </a:xfrm>
          <a:prstGeom prst="trapezoid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6" name="Straight Connector 35"/>
          <p:cNvCxnSpPr>
            <a:endCxn id="29" idx="5"/>
          </p:cNvCxnSpPr>
          <p:nvPr/>
        </p:nvCxnSpPr>
        <p:spPr>
          <a:xfrm flipH="1">
            <a:off x="3935413" y="3846513"/>
            <a:ext cx="25717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230688" y="3846513"/>
            <a:ext cx="579437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rapezoid 37"/>
          <p:cNvSpPr/>
          <p:nvPr/>
        </p:nvSpPr>
        <p:spPr>
          <a:xfrm rot="20762855">
            <a:off x="7419975" y="3001963"/>
            <a:ext cx="331788" cy="522287"/>
          </a:xfrm>
          <a:prstGeom prst="trapezoid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>
            <a:endCxn id="31" idx="2"/>
          </p:cNvCxnSpPr>
          <p:nvPr/>
        </p:nvCxnSpPr>
        <p:spPr>
          <a:xfrm>
            <a:off x="4846638" y="3846513"/>
            <a:ext cx="377825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34" idx="6"/>
          </p:cNvCxnSpPr>
          <p:nvPr/>
        </p:nvCxnSpPr>
        <p:spPr>
          <a:xfrm>
            <a:off x="6448425" y="3287713"/>
            <a:ext cx="639763" cy="2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4" idx="6"/>
          </p:cNvCxnSpPr>
          <p:nvPr/>
        </p:nvCxnSpPr>
        <p:spPr>
          <a:xfrm>
            <a:off x="7088188" y="3313113"/>
            <a:ext cx="24765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8" idx="1"/>
          </p:cNvCxnSpPr>
          <p:nvPr/>
        </p:nvCxnSpPr>
        <p:spPr>
          <a:xfrm flipV="1">
            <a:off x="7208838" y="3300413"/>
            <a:ext cx="255587" cy="238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8" idx="1"/>
          </p:cNvCxnSpPr>
          <p:nvPr/>
        </p:nvCxnSpPr>
        <p:spPr>
          <a:xfrm rot="10800000" flipH="1">
            <a:off x="7464425" y="2906713"/>
            <a:ext cx="655638" cy="393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579688" y="4557713"/>
            <a:ext cx="26828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8" idx="3"/>
            <a:endCxn id="29" idx="2"/>
          </p:cNvCxnSpPr>
          <p:nvPr/>
        </p:nvCxnSpPr>
        <p:spPr>
          <a:xfrm flipV="1">
            <a:off x="3105150" y="3849688"/>
            <a:ext cx="555625" cy="6286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35" idx="1"/>
          </p:cNvCxnSpPr>
          <p:nvPr/>
        </p:nvCxnSpPr>
        <p:spPr>
          <a:xfrm flipV="1">
            <a:off x="5500688" y="3324225"/>
            <a:ext cx="536575" cy="4730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300788" y="3289300"/>
            <a:ext cx="265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64" name="TextBox 47"/>
          <p:cNvSpPr txBox="1">
            <a:spLocks noChangeArrowheads="1"/>
          </p:cNvSpPr>
          <p:nvPr/>
        </p:nvSpPr>
        <p:spPr bwMode="auto">
          <a:xfrm>
            <a:off x="8037513" y="3168650"/>
            <a:ext cx="6127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XS4</a:t>
            </a:r>
          </a:p>
        </p:txBody>
      </p:sp>
      <p:sp>
        <p:nvSpPr>
          <p:cNvPr id="56365" name="TextBox 48"/>
          <p:cNvSpPr txBox="1">
            <a:spLocks noChangeArrowheads="1"/>
          </p:cNvSpPr>
          <p:nvPr/>
        </p:nvSpPr>
        <p:spPr bwMode="auto">
          <a:xfrm>
            <a:off x="2695575" y="3717925"/>
            <a:ext cx="5048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D1</a:t>
            </a:r>
          </a:p>
        </p:txBody>
      </p:sp>
      <p:sp>
        <p:nvSpPr>
          <p:cNvPr id="56366" name="TextBox 49"/>
          <p:cNvSpPr txBox="1">
            <a:spLocks noChangeArrowheads="1"/>
          </p:cNvSpPr>
          <p:nvPr/>
        </p:nvSpPr>
        <p:spPr bwMode="auto">
          <a:xfrm>
            <a:off x="3578225" y="3168650"/>
            <a:ext cx="612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D2</a:t>
            </a:r>
          </a:p>
        </p:txBody>
      </p:sp>
      <p:sp>
        <p:nvSpPr>
          <p:cNvPr id="56367" name="TextBox 50"/>
          <p:cNvSpPr txBox="1">
            <a:spLocks noChangeArrowheads="1"/>
          </p:cNvSpPr>
          <p:nvPr/>
        </p:nvSpPr>
        <p:spPr bwMode="auto">
          <a:xfrm>
            <a:off x="5057775" y="3168650"/>
            <a:ext cx="6572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D3</a:t>
            </a:r>
          </a:p>
        </p:txBody>
      </p:sp>
      <p:sp>
        <p:nvSpPr>
          <p:cNvPr id="56368" name="TextBox 51"/>
          <p:cNvSpPr txBox="1">
            <a:spLocks noChangeArrowheads="1"/>
          </p:cNvSpPr>
          <p:nvPr/>
        </p:nvSpPr>
        <p:spPr bwMode="auto">
          <a:xfrm>
            <a:off x="5884863" y="2646363"/>
            <a:ext cx="5921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D4</a:t>
            </a:r>
          </a:p>
        </p:txBody>
      </p:sp>
      <p:sp>
        <p:nvSpPr>
          <p:cNvPr id="53" name="Diamond 52"/>
          <p:cNvSpPr/>
          <p:nvPr/>
        </p:nvSpPr>
        <p:spPr>
          <a:xfrm flipV="1">
            <a:off x="4148138" y="3586163"/>
            <a:ext cx="82550" cy="520700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Diamond 53"/>
          <p:cNvSpPr/>
          <p:nvPr/>
        </p:nvSpPr>
        <p:spPr>
          <a:xfrm flipV="1">
            <a:off x="6540500" y="3051175"/>
            <a:ext cx="82550" cy="522288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Diamond 54"/>
          <p:cNvSpPr/>
          <p:nvPr/>
        </p:nvSpPr>
        <p:spPr>
          <a:xfrm flipV="1">
            <a:off x="7223125" y="3051175"/>
            <a:ext cx="82550" cy="522288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Diamond 55"/>
          <p:cNvSpPr/>
          <p:nvPr/>
        </p:nvSpPr>
        <p:spPr>
          <a:xfrm flipV="1">
            <a:off x="8120063" y="2646363"/>
            <a:ext cx="82550" cy="522287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373" name="TextBox 56"/>
          <p:cNvSpPr txBox="1">
            <a:spLocks noChangeArrowheads="1"/>
          </p:cNvSpPr>
          <p:nvPr/>
        </p:nvSpPr>
        <p:spPr bwMode="auto">
          <a:xfrm>
            <a:off x="3657600" y="2601913"/>
            <a:ext cx="21336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 b="1">
                <a:latin typeface="Palatino"/>
              </a:rPr>
              <a:t>3.9 GHz cavity                  	(off)</a:t>
            </a:r>
          </a:p>
        </p:txBody>
      </p:sp>
      <p:cxnSp>
        <p:nvCxnSpPr>
          <p:cNvPr id="58" name="Straight Arrow Connector 57"/>
          <p:cNvCxnSpPr>
            <a:stCxn id="56373" idx="2"/>
          </p:cNvCxnSpPr>
          <p:nvPr/>
        </p:nvCxnSpPr>
        <p:spPr>
          <a:xfrm rot="5400000">
            <a:off x="4508500" y="3313113"/>
            <a:ext cx="292100" cy="1397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1981200" y="5562600"/>
            <a:ext cx="106363" cy="522288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Parallelogram 59"/>
          <p:cNvSpPr/>
          <p:nvPr/>
        </p:nvSpPr>
        <p:spPr>
          <a:xfrm flipH="1">
            <a:off x="3733800" y="5562600"/>
            <a:ext cx="368300" cy="527050"/>
          </a:xfrm>
          <a:prstGeom prst="parallelogram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Diamond 60"/>
          <p:cNvSpPr/>
          <p:nvPr/>
        </p:nvSpPr>
        <p:spPr>
          <a:xfrm flipV="1">
            <a:off x="5727700" y="5551488"/>
            <a:ext cx="142875" cy="522287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815138" y="3690938"/>
            <a:ext cx="1711325" cy="55562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Collecting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Optics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829425" y="4643438"/>
            <a:ext cx="1857375" cy="555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Interferometer</a:t>
            </a:r>
          </a:p>
        </p:txBody>
      </p:sp>
      <p:sp>
        <p:nvSpPr>
          <p:cNvPr id="64" name="Down Arrow 63"/>
          <p:cNvSpPr/>
          <p:nvPr/>
        </p:nvSpPr>
        <p:spPr>
          <a:xfrm>
            <a:off x="7516813" y="4265613"/>
            <a:ext cx="158750" cy="396875"/>
          </a:xfrm>
          <a:prstGeom prst="downArrow">
            <a:avLst/>
          </a:prstGeom>
          <a:solidFill>
            <a:srgbClr val="E98B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170488" y="3776663"/>
            <a:ext cx="247650" cy="127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382" name="TextBox 65"/>
          <p:cNvSpPr txBox="1">
            <a:spLocks noChangeArrowheads="1"/>
          </p:cNvSpPr>
          <p:nvPr/>
        </p:nvSpPr>
        <p:spPr bwMode="auto">
          <a:xfrm>
            <a:off x="457200" y="3398838"/>
            <a:ext cx="1217613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 b="1">
                <a:latin typeface="Palatino"/>
              </a:rPr>
              <a:t>1.3 GHz booster cavity  </a:t>
            </a:r>
          </a:p>
        </p:txBody>
      </p:sp>
      <p:sp>
        <p:nvSpPr>
          <p:cNvPr id="67" name="Oval 66"/>
          <p:cNvSpPr/>
          <p:nvPr/>
        </p:nvSpPr>
        <p:spPr>
          <a:xfrm>
            <a:off x="471488" y="4270375"/>
            <a:ext cx="115887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06425" y="4270375"/>
            <a:ext cx="115888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1363" y="4270375"/>
            <a:ext cx="115887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865188" y="4270375"/>
            <a:ext cx="115887" cy="522288"/>
          </a:xfrm>
          <a:prstGeom prst="ellipse">
            <a:avLst/>
          </a:prstGeom>
          <a:solidFill>
            <a:srgbClr val="D28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1" name="Straight Arrow Connector 70"/>
          <p:cNvCxnSpPr/>
          <p:nvPr/>
        </p:nvCxnSpPr>
        <p:spPr>
          <a:xfrm rot="5400000" flipH="1" flipV="1">
            <a:off x="5716588" y="4067175"/>
            <a:ext cx="590550" cy="2095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88" name="TextBox 71"/>
          <p:cNvSpPr txBox="1">
            <a:spLocks noChangeArrowheads="1"/>
          </p:cNvSpPr>
          <p:nvPr/>
        </p:nvSpPr>
        <p:spPr bwMode="auto">
          <a:xfrm>
            <a:off x="4662488" y="4508500"/>
            <a:ext cx="1943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 b="1">
                <a:latin typeface="Palatino"/>
              </a:rPr>
              <a:t>Synchrotron light </a:t>
            </a:r>
          </a:p>
        </p:txBody>
      </p:sp>
      <p:sp>
        <p:nvSpPr>
          <p:cNvPr id="56389" name="Line 4"/>
          <p:cNvSpPr>
            <a:spLocks noChangeShapeType="1"/>
          </p:cNvSpPr>
          <p:nvPr/>
        </p:nvSpPr>
        <p:spPr bwMode="auto">
          <a:xfrm>
            <a:off x="395288" y="1052513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Martin – Puplett interferometer</a:t>
            </a: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10242" name="Equation" r:id="rId4" imgW="114120" imgH="215640" progId="Equation.3">
              <p:embed/>
            </p:oleObj>
          </a:graphicData>
        </a:graphic>
      </p:graphicFrame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431925" y="1331913"/>
            <a:ext cx="5959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041525" y="1865313"/>
            <a:ext cx="5578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0247" name="Picture 213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990600"/>
            <a:ext cx="78390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2400" smtClean="0">
                <a:solidFill>
                  <a:srgbClr val="0000FF"/>
                </a:solidFill>
              </a:rPr>
              <a:t>Bunch length measurement: Simulation Vs Experiment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11266" name="Equation" r:id="rId4" imgW="114120" imgH="215640" progId="Equation.3">
              <p:embed/>
            </p:oleObj>
          </a:graphicData>
        </a:graphic>
      </p:graphicFrame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431925" y="1331913"/>
            <a:ext cx="5959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041525" y="1865313"/>
            <a:ext cx="5578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1271" name="Picture 7" descr="matlabvselegantvsexperiment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338" y="990600"/>
            <a:ext cx="8755062" cy="553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8200" cy="1143000"/>
          </a:xfrm>
        </p:spPr>
        <p:txBody>
          <a:bodyPr/>
          <a:lstStyle/>
          <a:p>
            <a:pPr algn="l"/>
            <a:r>
              <a:rPr lang="en-US" sz="3000" smtClean="0">
                <a:solidFill>
                  <a:srgbClr val="0000FF"/>
                </a:solidFill>
              </a:rPr>
              <a:t>Studying the effects of CSR on the beam</a:t>
            </a:r>
          </a:p>
        </p:txBody>
      </p:sp>
      <p:sp>
        <p:nvSpPr>
          <p:cNvPr id="63490" name="TextBox 26"/>
          <p:cNvSpPr txBox="1">
            <a:spLocks noChangeArrowheads="1"/>
          </p:cNvSpPr>
          <p:nvPr/>
        </p:nvSpPr>
        <p:spPr bwMode="auto">
          <a:xfrm>
            <a:off x="1273175" y="4484688"/>
            <a:ext cx="58674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       </a:t>
            </a:r>
          </a:p>
          <a:p>
            <a:r>
              <a:rPr lang="en-US">
                <a:latin typeface="Palatino"/>
              </a:rPr>
              <a:t>        =quadrupole              =dipoles          =diagnostics</a:t>
            </a:r>
          </a:p>
          <a:p>
            <a:endParaRPr lang="en-US" sz="1900">
              <a:latin typeface="Palatino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579563" y="4689475"/>
            <a:ext cx="106362" cy="522288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Parallelogram 59"/>
          <p:cNvSpPr/>
          <p:nvPr/>
        </p:nvSpPr>
        <p:spPr>
          <a:xfrm flipH="1">
            <a:off x="3332163" y="4689475"/>
            <a:ext cx="368300" cy="527050"/>
          </a:xfrm>
          <a:prstGeom prst="parallelogram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Diamond 60"/>
          <p:cNvSpPr/>
          <p:nvPr/>
        </p:nvSpPr>
        <p:spPr>
          <a:xfrm flipV="1">
            <a:off x="5326063" y="4678363"/>
            <a:ext cx="141287" cy="522287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rapezoid 27"/>
          <p:cNvSpPr/>
          <p:nvPr/>
        </p:nvSpPr>
        <p:spPr>
          <a:xfrm>
            <a:off x="1651000" y="3794125"/>
            <a:ext cx="423863" cy="666750"/>
          </a:xfrm>
          <a:prstGeom prst="trapezoid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Parallelogram 28"/>
          <p:cNvSpPr/>
          <p:nvPr/>
        </p:nvSpPr>
        <p:spPr>
          <a:xfrm flipH="1">
            <a:off x="2673350" y="2986088"/>
            <a:ext cx="469900" cy="673100"/>
          </a:xfrm>
          <a:prstGeom prst="parallelogram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3496" name="Group 576"/>
          <p:cNvGrpSpPr>
            <a:grpSpLocks/>
          </p:cNvGrpSpPr>
          <p:nvPr/>
        </p:nvGrpSpPr>
        <p:grpSpPr bwMode="auto">
          <a:xfrm>
            <a:off x="3567113" y="2986088"/>
            <a:ext cx="741362" cy="666750"/>
            <a:chOff x="8568455" y="14452828"/>
            <a:chExt cx="833963" cy="501013"/>
          </a:xfrm>
        </p:grpSpPr>
        <p:sp>
          <p:nvSpPr>
            <p:cNvPr id="73" name="Oval 72"/>
            <p:cNvSpPr/>
            <p:nvPr/>
          </p:nvSpPr>
          <p:spPr>
            <a:xfrm>
              <a:off x="8568455" y="14452828"/>
              <a:ext cx="166078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8734533" y="14452828"/>
              <a:ext cx="167864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8902397" y="14452828"/>
              <a:ext cx="166079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9068476" y="14452828"/>
              <a:ext cx="167864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9236340" y="14452828"/>
              <a:ext cx="166078" cy="501013"/>
            </a:xfrm>
            <a:prstGeom prst="ellipse">
              <a:avLst/>
            </a:prstGeom>
            <a:solidFill>
              <a:srgbClr val="D28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1" name="Parallelogram 30"/>
          <p:cNvSpPr/>
          <p:nvPr/>
        </p:nvSpPr>
        <p:spPr>
          <a:xfrm flipH="1">
            <a:off x="4673600" y="2986088"/>
            <a:ext cx="471488" cy="673100"/>
          </a:xfrm>
          <a:prstGeom prst="parallelogram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591300" y="2303463"/>
            <a:ext cx="104775" cy="666750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00850" y="2281238"/>
            <a:ext cx="104775" cy="666750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010400" y="2303463"/>
            <a:ext cx="106363" cy="666750"/>
          </a:xfrm>
          <a:prstGeom prst="ellipse">
            <a:avLst/>
          </a:prstGeom>
          <a:solidFill>
            <a:srgbClr val="A93A3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Trapezoid 34"/>
          <p:cNvSpPr/>
          <p:nvPr/>
        </p:nvSpPr>
        <p:spPr>
          <a:xfrm flipV="1">
            <a:off x="5719763" y="2319338"/>
            <a:ext cx="423862" cy="666750"/>
          </a:xfrm>
          <a:prstGeom prst="trapezoid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6" name="Straight Connector 35"/>
          <p:cNvCxnSpPr>
            <a:endCxn id="29" idx="5"/>
          </p:cNvCxnSpPr>
          <p:nvPr/>
        </p:nvCxnSpPr>
        <p:spPr>
          <a:xfrm flipH="1">
            <a:off x="3084513" y="3319463"/>
            <a:ext cx="330200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462338" y="3319463"/>
            <a:ext cx="741362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31" idx="2"/>
          </p:cNvCxnSpPr>
          <p:nvPr/>
        </p:nvCxnSpPr>
        <p:spPr>
          <a:xfrm>
            <a:off x="4251325" y="3319463"/>
            <a:ext cx="481013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34" idx="6"/>
          </p:cNvCxnSpPr>
          <p:nvPr/>
        </p:nvCxnSpPr>
        <p:spPr>
          <a:xfrm>
            <a:off x="6297613" y="2605088"/>
            <a:ext cx="819150" cy="31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4" idx="6"/>
          </p:cNvCxnSpPr>
          <p:nvPr/>
        </p:nvCxnSpPr>
        <p:spPr>
          <a:xfrm>
            <a:off x="7116763" y="2636838"/>
            <a:ext cx="317500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272338" y="2622550"/>
            <a:ext cx="327025" cy="30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350963" y="4227513"/>
            <a:ext cx="3429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8" idx="3"/>
            <a:endCxn id="29" idx="2"/>
          </p:cNvCxnSpPr>
          <p:nvPr/>
        </p:nvCxnSpPr>
        <p:spPr>
          <a:xfrm flipV="1">
            <a:off x="2022475" y="3322638"/>
            <a:ext cx="709613" cy="8048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35" idx="1"/>
          </p:cNvCxnSpPr>
          <p:nvPr/>
        </p:nvCxnSpPr>
        <p:spPr>
          <a:xfrm flipV="1">
            <a:off x="5084763" y="2652713"/>
            <a:ext cx="688975" cy="6032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110288" y="2608263"/>
            <a:ext cx="3381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12" name="TextBox 48"/>
          <p:cNvSpPr txBox="1">
            <a:spLocks noChangeArrowheads="1"/>
          </p:cNvSpPr>
          <p:nvPr/>
        </p:nvSpPr>
        <p:spPr bwMode="auto">
          <a:xfrm>
            <a:off x="1498600" y="3154363"/>
            <a:ext cx="6461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D1</a:t>
            </a:r>
          </a:p>
        </p:txBody>
      </p:sp>
      <p:sp>
        <p:nvSpPr>
          <p:cNvPr id="63513" name="TextBox 49"/>
          <p:cNvSpPr txBox="1">
            <a:spLocks noChangeArrowheads="1"/>
          </p:cNvSpPr>
          <p:nvPr/>
        </p:nvSpPr>
        <p:spPr bwMode="auto">
          <a:xfrm>
            <a:off x="2627313" y="2452688"/>
            <a:ext cx="7842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D2</a:t>
            </a:r>
          </a:p>
        </p:txBody>
      </p:sp>
      <p:sp>
        <p:nvSpPr>
          <p:cNvPr id="63514" name="TextBox 50"/>
          <p:cNvSpPr txBox="1">
            <a:spLocks noChangeArrowheads="1"/>
          </p:cNvSpPr>
          <p:nvPr/>
        </p:nvSpPr>
        <p:spPr bwMode="auto">
          <a:xfrm>
            <a:off x="4521200" y="2452688"/>
            <a:ext cx="83978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D3</a:t>
            </a:r>
          </a:p>
        </p:txBody>
      </p:sp>
      <p:sp>
        <p:nvSpPr>
          <p:cNvPr id="63515" name="TextBox 51"/>
          <p:cNvSpPr txBox="1">
            <a:spLocks noChangeArrowheads="1"/>
          </p:cNvSpPr>
          <p:nvPr/>
        </p:nvSpPr>
        <p:spPr bwMode="auto">
          <a:xfrm>
            <a:off x="5578475" y="1785938"/>
            <a:ext cx="7572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>
                <a:latin typeface="Palatino"/>
              </a:rPr>
              <a:t>D4</a:t>
            </a:r>
          </a:p>
        </p:txBody>
      </p:sp>
      <p:sp>
        <p:nvSpPr>
          <p:cNvPr id="53" name="Diamond 52"/>
          <p:cNvSpPr/>
          <p:nvPr/>
        </p:nvSpPr>
        <p:spPr>
          <a:xfrm flipV="1">
            <a:off x="3355975" y="2986088"/>
            <a:ext cx="106363" cy="666750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Diamond 53"/>
          <p:cNvSpPr/>
          <p:nvPr/>
        </p:nvSpPr>
        <p:spPr>
          <a:xfrm flipV="1">
            <a:off x="6415088" y="2303463"/>
            <a:ext cx="106362" cy="666750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Diamond 54"/>
          <p:cNvSpPr/>
          <p:nvPr/>
        </p:nvSpPr>
        <p:spPr>
          <a:xfrm flipV="1">
            <a:off x="7289800" y="2303463"/>
            <a:ext cx="106363" cy="666750"/>
          </a:xfrm>
          <a:prstGeom prst="diamond">
            <a:avLst/>
          </a:prstGeom>
          <a:solidFill>
            <a:srgbClr val="519A2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46563" y="3927475"/>
            <a:ext cx="12954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 b="1">
                <a:latin typeface="Palatino"/>
              </a:rPr>
              <a:t>Skew quad</a:t>
            </a:r>
          </a:p>
        </p:txBody>
      </p:sp>
      <p:sp>
        <p:nvSpPr>
          <p:cNvPr id="63520" name="Line 4"/>
          <p:cNvSpPr>
            <a:spLocks noChangeShapeType="1"/>
          </p:cNvSpPr>
          <p:nvPr/>
        </p:nvSpPr>
        <p:spPr bwMode="auto">
          <a:xfrm>
            <a:off x="381000" y="13716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4445000" y="3048000"/>
            <a:ext cx="203200" cy="487363"/>
          </a:xfrm>
          <a:prstGeom prst="ellipse">
            <a:avLst/>
          </a:prstGeom>
          <a:solidFill>
            <a:srgbClr val="D6009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851" tIns="40426" rIns="80851" bIns="40426"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 rot="5400000" flipH="1" flipV="1">
            <a:off x="4398963" y="3698875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010400" y="3352800"/>
            <a:ext cx="1295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851" tIns="40426" rIns="80851" bIns="40426">
            <a:spAutoFit/>
          </a:bodyPr>
          <a:lstStyle/>
          <a:p>
            <a:r>
              <a:rPr lang="en-US" b="1">
                <a:latin typeface="Palatino"/>
              </a:rPr>
              <a:t>screen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rot="5400000" flipH="1" flipV="1">
            <a:off x="7240587" y="3122613"/>
            <a:ext cx="303213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" grpId="0"/>
      <p:bldP spid="79" grpId="0" animBg="1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0000FF"/>
                </a:solidFill>
                <a:ea typeface="宋体"/>
                <a:cs typeface="宋体"/>
              </a:rPr>
              <a:t>Outline of the talk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143000"/>
            <a:ext cx="8077200" cy="4800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zh-CN" smtClean="0">
                <a:ea typeface="宋体"/>
                <a:cs typeface="宋体"/>
              </a:rPr>
              <a:t>Introduction </a:t>
            </a:r>
          </a:p>
          <a:p>
            <a:pPr marL="609600" indent="-609600" eaLnBrk="1" hangingPunct="1">
              <a:buFontTx/>
              <a:buNone/>
            </a:pPr>
            <a:endParaRPr lang="en-US" altLang="zh-CN" smtClean="0">
              <a:ea typeface="宋体"/>
              <a:cs typeface="宋体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zh-CN" smtClean="0">
                <a:ea typeface="宋体"/>
                <a:cs typeface="宋体"/>
              </a:rPr>
              <a:t>Coherent Synchrotron Radiation</a:t>
            </a:r>
          </a:p>
          <a:p>
            <a:pPr marL="609600" indent="-609600" eaLnBrk="1" hangingPunct="1">
              <a:buFontTx/>
              <a:buNone/>
            </a:pPr>
            <a:endParaRPr lang="en-US" altLang="zh-CN" smtClean="0">
              <a:ea typeface="宋体"/>
              <a:cs typeface="宋体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zh-CN" smtClean="0">
                <a:ea typeface="宋体"/>
                <a:cs typeface="宋体"/>
              </a:rPr>
              <a:t>Experimental results </a:t>
            </a:r>
          </a:p>
          <a:p>
            <a:pPr marL="609600" indent="-609600" eaLnBrk="1" hangingPunct="1">
              <a:buFontTx/>
              <a:buNone/>
            </a:pPr>
            <a:endParaRPr lang="en-US" altLang="zh-CN" smtClean="0">
              <a:ea typeface="宋体"/>
              <a:cs typeface="宋体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zh-CN" smtClean="0">
                <a:ea typeface="宋体"/>
                <a:cs typeface="宋体"/>
              </a:rPr>
              <a:t>Work in progress</a:t>
            </a:r>
          </a:p>
          <a:p>
            <a:pPr marL="609600" indent="-609600" eaLnBrk="1" hangingPunct="1">
              <a:buFontTx/>
              <a:buNone/>
            </a:pPr>
            <a:endParaRPr lang="en-US" altLang="zh-CN" smtClean="0">
              <a:solidFill>
                <a:schemeClr val="bg2"/>
              </a:solidFill>
              <a:ea typeface="宋体"/>
              <a:cs typeface="宋体"/>
            </a:endParaRPr>
          </a:p>
          <a:p>
            <a:pPr marL="609600" indent="-609600" eaLnBrk="1" hangingPunct="1">
              <a:buFontTx/>
              <a:buNone/>
            </a:pPr>
            <a:endParaRPr lang="en-US" altLang="zh-CN" smtClean="0">
              <a:solidFill>
                <a:schemeClr val="bg2"/>
              </a:solidFill>
              <a:ea typeface="宋体"/>
              <a:cs typeface="宋体"/>
            </a:endParaRPr>
          </a:p>
          <a:p>
            <a:pPr marL="609600" indent="-609600" eaLnBrk="1" hangingPunct="1"/>
            <a:endParaRPr lang="en-US" sz="2400" smtClean="0"/>
          </a:p>
          <a:p>
            <a:pPr marL="609600" indent="-609600" eaLnBrk="1" hangingPunct="1"/>
            <a:endParaRPr lang="en-US" sz="2800" smtClean="0"/>
          </a:p>
          <a:p>
            <a:pPr marL="1752600" lvl="3" indent="-381000" eaLnBrk="1" hangingPunct="1">
              <a:buFontTx/>
              <a:buNone/>
            </a:pPr>
            <a:endParaRPr lang="en-US" altLang="zh-CN" sz="2800" smtClean="0">
              <a:ea typeface="宋体"/>
              <a:cs typeface="宋体"/>
            </a:endParaRPr>
          </a:p>
          <a:p>
            <a:pPr marL="609600" indent="-609600" eaLnBrk="1" hangingPunct="1"/>
            <a:endParaRPr lang="en-US" altLang="zh-CN" sz="2800" smtClean="0">
              <a:solidFill>
                <a:srgbClr val="CC0000"/>
              </a:solidFill>
              <a:ea typeface="宋体"/>
              <a:cs typeface="宋体"/>
            </a:endParaRPr>
          </a:p>
          <a:p>
            <a:pPr marL="1752600" lvl="3" indent="-381000" eaLnBrk="1" hangingPunct="1">
              <a:buFontTx/>
              <a:buNone/>
            </a:pPr>
            <a:endParaRPr lang="en-US" sz="2400" smtClean="0"/>
          </a:p>
          <a:p>
            <a:pPr marL="1752600" lvl="3" indent="-381000" eaLnBrk="1" hangingPunct="1">
              <a:buFontTx/>
              <a:buNone/>
            </a:pPr>
            <a:endParaRPr lang="en-US" sz="2800" smtClean="0"/>
          </a:p>
          <a:p>
            <a:pPr marL="609600" indent="-609600" eaLnBrk="1" hangingPunct="1"/>
            <a:endParaRPr lang="en-US" sz="2800" smtClean="0"/>
          </a:p>
          <a:p>
            <a:pPr marL="609600" indent="-609600" eaLnBrk="1" hangingPunct="1"/>
            <a:endParaRPr lang="en-US" sz="3600" smtClean="0"/>
          </a:p>
          <a:p>
            <a:pPr marL="609600" indent="-609600" eaLnBrk="1" hangingPunct="1"/>
            <a:endParaRPr lang="en-US" smtClean="0">
              <a:ea typeface="宋体"/>
              <a:cs typeface="宋体"/>
            </a:endParaRPr>
          </a:p>
          <a:p>
            <a:pPr marL="609600" indent="-609600" eaLnBrk="1" hangingPunct="1"/>
            <a:endParaRPr lang="en-US" smtClean="0">
              <a:ea typeface="宋体"/>
              <a:cs typeface="宋体"/>
            </a:endParaRPr>
          </a:p>
          <a:p>
            <a:pPr marL="609600" indent="-609600" eaLnBrk="1" hangingPunct="1"/>
            <a:endParaRPr lang="en-US" sz="7200" smtClean="0"/>
          </a:p>
        </p:txBody>
      </p:sp>
      <p:sp>
        <p:nvSpPr>
          <p:cNvPr id="19459" name="Line 4"/>
          <p:cNvSpPr>
            <a:spLocks noChangeShapeType="1"/>
          </p:cNvSpPr>
          <p:nvPr/>
        </p:nvSpPr>
        <p:spPr bwMode="auto">
          <a:xfrm>
            <a:off x="3810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304800" y="6248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905000" y="1447800"/>
            <a:ext cx="4953000" cy="76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“Skewed” maths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12290" name="Equation" r:id="rId4" imgW="114120" imgH="215640" progId="Equation.3">
              <p:embed/>
            </p:oleObj>
          </a:graphicData>
        </a:graphic>
      </p:graphicFrame>
      <p:sp>
        <p:nvSpPr>
          <p:cNvPr id="12294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252538" y="1371600"/>
          <a:ext cx="6294437" cy="4495800"/>
        </p:xfrm>
        <a:graphic>
          <a:graphicData uri="http://schemas.openxmlformats.org/presentationml/2006/ole">
            <p:oleObj spid="_x0000_s12291" name="Equation" r:id="rId5" imgW="2133360" imgH="15238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95800" y="3581400"/>
            <a:ext cx="2971800" cy="1143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“Skewed” maths</a:t>
            </a: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13314" name="Equation" r:id="rId4" imgW="114120" imgH="215640" progId="Equation.3">
              <p:embed/>
            </p:oleObj>
          </a:graphicData>
        </a:graphic>
      </p:graphicFrame>
      <p:sp>
        <p:nvSpPr>
          <p:cNvPr id="13318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828800" y="1219200"/>
          <a:ext cx="4194175" cy="3392488"/>
        </p:xfrm>
        <a:graphic>
          <a:graphicData uri="http://schemas.openxmlformats.org/presentationml/2006/ole">
            <p:oleObj spid="_x0000_s13315" name="Equation" r:id="rId5" imgW="1726920" imgH="13968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4600" y="2362200"/>
            <a:ext cx="1981200" cy="1066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Experimental work in progress</a:t>
            </a: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14338" name="Equation" r:id="rId4" imgW="114120" imgH="215640" progId="Equation.3">
              <p:embed/>
            </p:oleObj>
          </a:graphicData>
        </a:graphic>
      </p:graphicFrame>
      <p:sp>
        <p:nvSpPr>
          <p:cNvPr id="14341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1066800"/>
            <a:ext cx="7848600" cy="2349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200" dirty="0">
                <a:latin typeface="+mn-lt"/>
                <a:ea typeface="宋体" pitchFamily="2" charset="-122"/>
              </a:rPr>
              <a:t>So, with skew quad on, (after cancelling x-dispersion), what we see on the screen is, </a:t>
            </a:r>
          </a:p>
          <a:p>
            <a:pPr>
              <a:defRPr/>
            </a:pPr>
            <a:endParaRPr lang="en-US" altLang="zh-CN" sz="3200" dirty="0">
              <a:latin typeface="+mn-lt"/>
              <a:ea typeface="宋体" pitchFamily="2" charset="-122"/>
            </a:endParaRPr>
          </a:p>
          <a:p>
            <a:pPr>
              <a:defRPr/>
            </a:pPr>
            <a:r>
              <a:rPr lang="en-US" altLang="zh-CN" sz="3200" dirty="0">
                <a:latin typeface="+mn-lt"/>
                <a:ea typeface="宋体" pitchFamily="2" charset="-122"/>
              </a:rPr>
              <a:t>                </a:t>
            </a:r>
            <a:r>
              <a:rPr lang="en-US" altLang="zh-CN" sz="2800" dirty="0" err="1">
                <a:latin typeface="+mn-lt"/>
                <a:ea typeface="宋体" pitchFamily="2" charset="-122"/>
              </a:rPr>
              <a:t>X</a:t>
            </a:r>
            <a:r>
              <a:rPr lang="en-US" altLang="zh-CN" sz="2800" baseline="-25000" dirty="0" err="1">
                <a:latin typeface="+mn-lt"/>
                <a:ea typeface="宋体" pitchFamily="2" charset="-122"/>
              </a:rPr>
              <a:t>out</a:t>
            </a:r>
            <a:r>
              <a:rPr lang="en-US" altLang="zh-CN" sz="2800" dirty="0">
                <a:latin typeface="+mn-lt"/>
                <a:ea typeface="宋体" pitchFamily="2" charset="-122"/>
              </a:rPr>
              <a:t> </a:t>
            </a:r>
            <a:r>
              <a:rPr lang="en-US" altLang="zh-CN" sz="2000" dirty="0">
                <a:latin typeface="+mn-lt"/>
                <a:ea typeface="宋体" pitchFamily="2" charset="-122"/>
              </a:rPr>
              <a:t>VS</a:t>
            </a:r>
            <a:r>
              <a:rPr lang="en-US" altLang="zh-CN" sz="2800" dirty="0">
                <a:latin typeface="+mn-lt"/>
                <a:ea typeface="宋体" pitchFamily="2" charset="-122"/>
              </a:rPr>
              <a:t> </a:t>
            </a:r>
            <a:r>
              <a:rPr lang="en-US" altLang="zh-CN" sz="2800" dirty="0" err="1">
                <a:latin typeface="+mn-lt"/>
                <a:ea typeface="宋体" pitchFamily="2" charset="-122"/>
              </a:rPr>
              <a:t>Z</a:t>
            </a:r>
            <a:r>
              <a:rPr lang="en-US" altLang="zh-CN" sz="2800" baseline="-25000" dirty="0" err="1">
                <a:latin typeface="+mn-lt"/>
                <a:ea typeface="宋体" pitchFamily="2" charset="-122"/>
              </a:rPr>
              <a:t>in</a:t>
            </a:r>
            <a:r>
              <a:rPr lang="en-US" altLang="zh-CN" sz="2800" dirty="0">
                <a:latin typeface="+mn-lt"/>
                <a:ea typeface="宋体" pitchFamily="2" charset="-122"/>
              </a:rPr>
              <a:t>  </a:t>
            </a:r>
            <a:endParaRPr lang="en-US" altLang="zh-CN" sz="2800" baseline="-25000" dirty="0">
              <a:latin typeface="+mn-lt"/>
              <a:ea typeface="宋体" pitchFamily="2" charset="-122"/>
            </a:endParaRPr>
          </a:p>
          <a:p>
            <a:pPr>
              <a:defRPr/>
            </a:pPr>
            <a:r>
              <a:rPr lang="en-US" altLang="zh-CN" sz="2800" baseline="-25000" dirty="0">
                <a:latin typeface="+mn-lt"/>
                <a:ea typeface="宋体" pitchFamily="2" charset="-122"/>
              </a:rPr>
              <a:t>  </a:t>
            </a:r>
            <a:endParaRPr lang="en-US" altLang="zh-CN" sz="3200" baseline="-25000" dirty="0">
              <a:latin typeface="+mn-lt"/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Summary</a:t>
            </a: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15362" name="Equation" r:id="rId4" imgW="114120" imgH="215640" progId="Equation.3">
              <p:embed/>
            </p:oleObj>
          </a:graphicData>
        </a:graphic>
      </p:graphicFrame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1066800"/>
            <a:ext cx="78486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200" dirty="0">
                <a:latin typeface="+mn-lt"/>
                <a:ea typeface="宋体" pitchFamily="2" charset="-122"/>
              </a:rPr>
              <a:t> </a:t>
            </a:r>
            <a:endParaRPr lang="en-US" altLang="zh-CN" sz="3200" baseline="-25000" dirty="0">
              <a:latin typeface="+mn-lt"/>
              <a:ea typeface="宋体" pitchFamily="2" charset="-122"/>
            </a:endParaRPr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304800" y="1143000"/>
            <a:ext cx="84582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>
              <a:buFont typeface="Arial" charset="0"/>
              <a:buChar char="•"/>
            </a:pPr>
            <a:r>
              <a:rPr lang="en-US" altLang="zh-CN" sz="2800">
                <a:ea typeface="宋体"/>
                <a:cs typeface="宋体"/>
              </a:rPr>
              <a:t>Coherent synchrotron radiation has been measured at A0 for various different charges </a:t>
            </a:r>
          </a:p>
          <a:p>
            <a:pPr marL="609600" indent="-609600"/>
            <a:endParaRPr lang="en-US" altLang="zh-CN" sz="2800">
              <a:ea typeface="宋体"/>
              <a:cs typeface="宋体"/>
            </a:endParaRPr>
          </a:p>
          <a:p>
            <a:pPr marL="609600" indent="-609600">
              <a:buFont typeface="Arial" charset="0"/>
              <a:buChar char="•"/>
            </a:pPr>
            <a:r>
              <a:rPr lang="en-US" altLang="zh-CN" sz="2800">
                <a:ea typeface="宋体"/>
                <a:cs typeface="宋体"/>
              </a:rPr>
              <a:t>We have measured the bunchlength using CSR radiation</a:t>
            </a:r>
          </a:p>
          <a:p>
            <a:pPr marL="609600" indent="-609600"/>
            <a:endParaRPr lang="en-US" altLang="zh-CN" sz="2800">
              <a:ea typeface="宋体"/>
              <a:cs typeface="宋体"/>
            </a:endParaRPr>
          </a:p>
          <a:p>
            <a:pPr marL="609600" indent="-609600">
              <a:buFont typeface="Arial" charset="0"/>
              <a:buChar char="•"/>
            </a:pPr>
            <a:r>
              <a:rPr lang="en-US" altLang="zh-CN" sz="2800">
                <a:ea typeface="宋体"/>
                <a:cs typeface="宋体"/>
              </a:rPr>
              <a:t>Experiments underway to study measuring CSR effects using “skewquad” </a:t>
            </a:r>
          </a:p>
          <a:p>
            <a:pPr marL="609600" indent="-609600"/>
            <a:endParaRPr lang="en-US" altLang="zh-CN" sz="3600">
              <a:ea typeface="宋体"/>
              <a:cs typeface="宋体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381000"/>
            <a:ext cx="7543800" cy="1828800"/>
          </a:xfrm>
        </p:spPr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Coherent Synchrotron Radiation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153400" cy="51054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</a:pPr>
            <a:r>
              <a:rPr lang="en-US" altLang="ko-KR" sz="2400" smtClean="0">
                <a:ea typeface="宋体"/>
                <a:cs typeface="宋体"/>
              </a:rPr>
              <a:t>Synchrotron radiation  is the result of individual electrons that randomly emit photons when passing through a bend.   </a:t>
            </a:r>
          </a:p>
          <a:p>
            <a:pPr marL="609600" indent="-609600" eaLnBrk="1" hangingPunct="1">
              <a:buClr>
                <a:srgbClr val="000099"/>
              </a:buClr>
              <a:buFont typeface="Wingdings" pitchFamily="2" charset="2"/>
              <a:buNone/>
            </a:pPr>
            <a:r>
              <a:rPr lang="en-US" altLang="ko-KR" sz="2400" smtClean="0">
                <a:ea typeface="宋体"/>
                <a:cs typeface="宋体"/>
              </a:rPr>
              <a:t>          </a:t>
            </a:r>
          </a:p>
          <a:p>
            <a:pPr marL="609600" indent="-609600" eaLnBrk="1" hangingPunct="1">
              <a:buClr>
                <a:srgbClr val="0000FF"/>
              </a:buClr>
              <a:buFont typeface="Wingdings" pitchFamily="2" charset="2"/>
              <a:buNone/>
            </a:pPr>
            <a:endParaRPr lang="en-US" altLang="ko-KR" sz="1800" b="1" smtClean="0">
              <a:solidFill>
                <a:srgbClr val="0000FF"/>
              </a:solidFill>
              <a:ea typeface="굴림"/>
              <a:cs typeface="굴림"/>
            </a:endParaRPr>
          </a:p>
          <a:p>
            <a:pPr marL="609600" indent="-609600" eaLnBrk="1" hangingPunct="1">
              <a:buClr>
                <a:schemeClr val="tx1"/>
              </a:buClr>
            </a:pPr>
            <a:r>
              <a:rPr lang="en-US" altLang="ko-KR" sz="2400" smtClean="0">
                <a:ea typeface="宋体"/>
                <a:cs typeface="宋体"/>
              </a:rPr>
              <a:t>Coherent synchrotron radiation (CSR) is produced when a group of electrons collectively emit photons in phase. </a:t>
            </a:r>
            <a:r>
              <a:rPr lang="en-US" altLang="ko-KR" sz="2400" smtClean="0">
                <a:solidFill>
                  <a:srgbClr val="FF5050"/>
                </a:solidFill>
                <a:ea typeface="宋体"/>
                <a:cs typeface="宋体"/>
              </a:rPr>
              <a:t>This can occur when bunch length is shorter than radiation wavelength</a:t>
            </a:r>
            <a:r>
              <a:rPr lang="en-US" altLang="ko-KR" sz="2400" smtClean="0">
                <a:ea typeface="宋体"/>
                <a:cs typeface="宋体"/>
              </a:rPr>
              <a:t>.</a:t>
            </a:r>
          </a:p>
          <a:p>
            <a:pPr marL="609600" indent="-609600" eaLnBrk="1" hangingPunct="1">
              <a:buClr>
                <a:srgbClr val="0000FF"/>
              </a:buClr>
              <a:buFont typeface="Wingdings" pitchFamily="2" charset="2"/>
              <a:buNone/>
            </a:pPr>
            <a:endParaRPr lang="en-US" altLang="ko-KR" sz="2400" smtClean="0">
              <a:ea typeface="宋体"/>
              <a:cs typeface="宋体"/>
            </a:endParaRPr>
          </a:p>
          <a:p>
            <a:pPr marL="609600" indent="-609600" eaLnBrk="1" hangingPunct="1">
              <a:buClr>
                <a:srgbClr val="0000FF"/>
              </a:buClr>
              <a:buFont typeface="Wingdings" pitchFamily="2" charset="2"/>
              <a:buNone/>
            </a:pPr>
            <a:r>
              <a:rPr lang="en-US" altLang="ko-KR" sz="2400" smtClean="0">
                <a:ea typeface="宋体"/>
                <a:cs typeface="宋体"/>
              </a:rPr>
              <a:t>          </a:t>
            </a:r>
            <a:endParaRPr lang="en-US" sz="2400" smtClean="0">
              <a:ea typeface="宋体"/>
              <a:cs typeface="宋体"/>
            </a:endParaRPr>
          </a:p>
          <a:p>
            <a:pPr marL="609600" indent="-609600" eaLnBrk="1" hangingPunct="1">
              <a:buClr>
                <a:srgbClr val="0000FF"/>
              </a:buClr>
              <a:buFont typeface="Wingdings" pitchFamily="2" charset="2"/>
              <a:buNone/>
            </a:pPr>
            <a:endParaRPr lang="en-US" sz="1800" smtClean="0">
              <a:solidFill>
                <a:srgbClr val="FF0000"/>
              </a:solidFill>
            </a:endParaRPr>
          </a:p>
          <a:p>
            <a:pPr marL="609600" indent="-609600" eaLnBrk="1" hangingPunct="1">
              <a:buClr>
                <a:srgbClr val="0000FF"/>
              </a:buClr>
              <a:buFont typeface="Wingdings" pitchFamily="2" charset="2"/>
              <a:buNone/>
            </a:pPr>
            <a:r>
              <a:rPr lang="en-US" sz="1800" smtClean="0"/>
              <a:t>		</a:t>
            </a:r>
            <a:endParaRPr lang="en-US" sz="2800" smtClean="0"/>
          </a:p>
          <a:p>
            <a:pPr marL="609600" indent="-609600" eaLnBrk="1" hangingPunct="1"/>
            <a:endParaRPr lang="en-US" sz="6600" smtClean="0"/>
          </a:p>
          <a:p>
            <a:pPr marL="609600" indent="-609600" eaLnBrk="1" hangingPunct="1"/>
            <a:endParaRPr lang="en-US" sz="4800" smtClean="0"/>
          </a:p>
          <a:p>
            <a:pPr marL="609600" indent="-609600" eaLnBrk="1" hangingPunct="1"/>
            <a:endParaRPr lang="en-US" sz="4800" smtClean="0"/>
          </a:p>
        </p:txBody>
      </p:sp>
      <p:sp>
        <p:nvSpPr>
          <p:cNvPr id="21507" name="Line 6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381000"/>
            <a:ext cx="7543800" cy="1828800"/>
          </a:xfrm>
        </p:spPr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Why is it important?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8153400" cy="51054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ko-KR" sz="2000" smtClean="0">
                <a:ea typeface="宋体"/>
                <a:cs typeface="宋体"/>
              </a:rPr>
              <a:t>CSR induces an energy redistribution along the bunch.  </a:t>
            </a:r>
            <a:endParaRPr lang="en-US" altLang="ko-KR" sz="14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4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altLang="ko-KR" sz="1000" b="1" smtClean="0">
              <a:solidFill>
                <a:srgbClr val="0000FF"/>
              </a:solidFill>
              <a:ea typeface="굴림"/>
              <a:cs typeface="굴림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12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20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20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en-US" altLang="ko-KR" sz="20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ko-KR" sz="2000" smtClean="0">
                <a:ea typeface="宋体"/>
                <a:cs typeface="宋体"/>
              </a:rPr>
              <a:t>This energy modulation inside the dipole may result in modulation of the transverse slopes which may increase the projected emittance in the bend plane</a:t>
            </a:r>
            <a:endParaRPr lang="en-US" sz="20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rgbClr val="0000FF"/>
              </a:buClr>
              <a:buFont typeface="Wingdings" pitchFamily="2" charset="2"/>
              <a:buNone/>
            </a:pPr>
            <a:endParaRPr lang="en-US" sz="2000" smtClean="0">
              <a:ea typeface="宋体"/>
              <a:cs typeface="宋体"/>
            </a:endParaRPr>
          </a:p>
          <a:p>
            <a:pPr marL="609600" indent="-609600" eaLnBrk="1" hangingPunct="1">
              <a:lnSpc>
                <a:spcPct val="80000"/>
              </a:lnSpc>
              <a:buClr>
                <a:srgbClr val="0000FF"/>
              </a:buClr>
              <a:buFont typeface="Wingdings" pitchFamily="2" charset="2"/>
              <a:buNone/>
            </a:pPr>
            <a:endParaRPr lang="en-US" sz="90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Clr>
                <a:srgbClr val="0000FF"/>
              </a:buClr>
              <a:buFont typeface="Wingdings" pitchFamily="2" charset="2"/>
              <a:buNone/>
            </a:pPr>
            <a:r>
              <a:rPr lang="en-US" sz="900" smtClean="0"/>
              <a:t>		</a:t>
            </a:r>
            <a:endParaRPr lang="en-US" sz="14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sz="40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sz="2800" smtClean="0"/>
          </a:p>
          <a:p>
            <a:pPr marL="609600" indent="-609600" eaLnBrk="1" hangingPunct="1">
              <a:lnSpc>
                <a:spcPct val="80000"/>
              </a:lnSpc>
            </a:pPr>
            <a:endParaRPr lang="en-US" sz="2800" smtClean="0"/>
          </a:p>
        </p:txBody>
      </p:sp>
      <p:sp>
        <p:nvSpPr>
          <p:cNvPr id="23555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6" name="Line 19"/>
          <p:cNvSpPr>
            <a:spLocks noChangeShapeType="1"/>
          </p:cNvSpPr>
          <p:nvPr/>
        </p:nvSpPr>
        <p:spPr bwMode="auto">
          <a:xfrm flipV="1">
            <a:off x="2844800" y="3011488"/>
            <a:ext cx="1368425" cy="14398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7" name="Rectangle 28"/>
          <p:cNvSpPr>
            <a:spLocks noChangeArrowheads="1"/>
          </p:cNvSpPr>
          <p:nvPr/>
        </p:nvSpPr>
        <p:spPr bwMode="auto">
          <a:xfrm>
            <a:off x="2813050" y="3776663"/>
            <a:ext cx="303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>
              <a:spcBef>
                <a:spcPct val="30000"/>
              </a:spcBef>
            </a:pPr>
            <a:r>
              <a:rPr kumimoji="1" lang="en-US" altLang="ko-KR" b="1">
                <a:latin typeface="Symbol" pitchFamily="18" charset="2"/>
                <a:ea typeface="굴림"/>
                <a:cs typeface="굴림"/>
              </a:rPr>
              <a:t>q</a:t>
            </a:r>
          </a:p>
        </p:txBody>
      </p:sp>
      <p:sp>
        <p:nvSpPr>
          <p:cNvPr id="23558" name="Arc 29"/>
          <p:cNvSpPr>
            <a:spLocks/>
          </p:cNvSpPr>
          <p:nvPr/>
        </p:nvSpPr>
        <p:spPr bwMode="auto">
          <a:xfrm>
            <a:off x="2813050" y="4064000"/>
            <a:ext cx="287338" cy="144463"/>
          </a:xfrm>
          <a:custGeom>
            <a:avLst/>
            <a:gdLst>
              <a:gd name="T0" fmla="*/ 0 w 21600"/>
              <a:gd name="T1" fmla="*/ 0 h 21600"/>
              <a:gd name="T2" fmla="*/ 676411073 w 21600"/>
              <a:gd name="T3" fmla="*/ 43218030 h 21600"/>
              <a:gd name="T4" fmla="*/ 0 w 21600"/>
              <a:gd name="T5" fmla="*/ 4321803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4060825" y="2840038"/>
            <a:ext cx="647700" cy="64770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Freeform 10"/>
          <p:cNvSpPr>
            <a:spLocks/>
          </p:cNvSpPr>
          <p:nvPr/>
        </p:nvSpPr>
        <p:spPr bwMode="auto">
          <a:xfrm>
            <a:off x="2763838" y="2338388"/>
            <a:ext cx="1198562" cy="74612"/>
          </a:xfrm>
          <a:custGeom>
            <a:avLst/>
            <a:gdLst>
              <a:gd name="T0" fmla="*/ 0 w 1180"/>
              <a:gd name="T1" fmla="*/ 2147483647 h 227"/>
              <a:gd name="T2" fmla="*/ 2147483647 w 1180"/>
              <a:gd name="T3" fmla="*/ 2147483647 h 227"/>
              <a:gd name="T4" fmla="*/ 2147483647 w 1180"/>
              <a:gd name="T5" fmla="*/ 2147483647 h 227"/>
              <a:gd name="T6" fmla="*/ 2147483647 w 1180"/>
              <a:gd name="T7" fmla="*/ 1597949983 h 227"/>
              <a:gd name="T8" fmla="*/ 2147483647 w 1180"/>
              <a:gd name="T9" fmla="*/ 0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80"/>
              <a:gd name="T16" fmla="*/ 0 h 227"/>
              <a:gd name="T17" fmla="*/ 1180 w 1180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80" h="227">
                <a:moveTo>
                  <a:pt x="0" y="227"/>
                </a:moveTo>
                <a:cubicBezTo>
                  <a:pt x="22" y="189"/>
                  <a:pt x="45" y="151"/>
                  <a:pt x="136" y="136"/>
                </a:cubicBezTo>
                <a:cubicBezTo>
                  <a:pt x="227" y="121"/>
                  <a:pt x="432" y="151"/>
                  <a:pt x="545" y="136"/>
                </a:cubicBezTo>
                <a:cubicBezTo>
                  <a:pt x="658" y="121"/>
                  <a:pt x="711" y="68"/>
                  <a:pt x="817" y="45"/>
                </a:cubicBezTo>
                <a:cubicBezTo>
                  <a:pt x="923" y="22"/>
                  <a:pt x="1051" y="11"/>
                  <a:pt x="1180" y="0"/>
                </a:cubicBezTo>
              </a:path>
            </a:pathLst>
          </a:custGeom>
          <a:noFill/>
          <a:ln w="19050">
            <a:solidFill>
              <a:srgbClr val="00CCFF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332038" y="29845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>
              <a:spcBef>
                <a:spcPct val="30000"/>
              </a:spcBef>
            </a:pPr>
            <a:r>
              <a:rPr kumimoji="1" lang="en-US" altLang="ko-KR" b="1">
                <a:ea typeface="굴림"/>
                <a:cs typeface="굴림"/>
              </a:rPr>
              <a:t>R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3533775" y="3657600"/>
            <a:ext cx="898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>
              <a:spcBef>
                <a:spcPct val="30000"/>
              </a:spcBef>
            </a:pPr>
            <a:r>
              <a:rPr kumimoji="1" lang="en-US" altLang="ko-KR" b="1">
                <a:ea typeface="굴림"/>
                <a:cs typeface="굴림"/>
              </a:rPr>
              <a:t>R=L</a:t>
            </a:r>
            <a:r>
              <a:rPr kumimoji="1" lang="en-US" altLang="ko-KR" b="1" baseline="-25000">
                <a:ea typeface="굴림"/>
                <a:cs typeface="굴림"/>
              </a:rPr>
              <a:t>o</a:t>
            </a:r>
            <a:r>
              <a:rPr kumimoji="1" lang="en-US" altLang="ko-KR" b="1">
                <a:ea typeface="굴림"/>
                <a:cs typeface="굴림"/>
              </a:rPr>
              <a:t>/</a:t>
            </a:r>
            <a:r>
              <a:rPr kumimoji="1" lang="en-US" altLang="ko-KR" b="1">
                <a:latin typeface="Symbol" pitchFamily="18" charset="2"/>
                <a:ea typeface="굴림"/>
                <a:cs typeface="굴림"/>
              </a:rPr>
              <a:t>q</a:t>
            </a:r>
          </a:p>
        </p:txBody>
      </p:sp>
      <p:sp>
        <p:nvSpPr>
          <p:cNvPr id="23563" name="Rectangle 16"/>
          <p:cNvSpPr>
            <a:spLocks noChangeArrowheads="1"/>
          </p:cNvSpPr>
          <p:nvPr/>
        </p:nvSpPr>
        <p:spPr bwMode="auto">
          <a:xfrm>
            <a:off x="4779963" y="2984500"/>
            <a:ext cx="3506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kumimoji="1" lang="en-US" altLang="ko-KR" b="1">
                <a:solidFill>
                  <a:srgbClr val="3333FF"/>
                </a:solidFill>
                <a:ea typeface="굴림"/>
                <a:cs typeface="굴림"/>
              </a:rPr>
              <a:t>Coherent radiation for</a:t>
            </a:r>
            <a:r>
              <a:rPr kumimoji="1" lang="en-US" altLang="ko-KR" b="1">
                <a:solidFill>
                  <a:srgbClr val="3333FF"/>
                </a:solidFill>
                <a:latin typeface="굴림"/>
                <a:ea typeface="굴림"/>
                <a:cs typeface="굴림"/>
              </a:rPr>
              <a:t> </a:t>
            </a:r>
            <a:r>
              <a:rPr kumimoji="1" lang="en-US" altLang="ko-KR" b="1">
                <a:solidFill>
                  <a:srgbClr val="3333FF"/>
                </a:solidFill>
                <a:latin typeface="Symbol" pitchFamily="18" charset="2"/>
                <a:ea typeface="굴림"/>
                <a:cs typeface="굴림"/>
              </a:rPr>
              <a:t>l</a:t>
            </a:r>
            <a:r>
              <a:rPr kumimoji="1" lang="en-US" altLang="ko-KR" sz="2000" b="1" baseline="-25000">
                <a:solidFill>
                  <a:srgbClr val="3333FF"/>
                </a:solidFill>
                <a:ea typeface="굴림"/>
                <a:cs typeface="굴림"/>
              </a:rPr>
              <a:t>r</a:t>
            </a:r>
            <a:r>
              <a:rPr kumimoji="1" lang="en-US" altLang="ko-KR" b="1">
                <a:solidFill>
                  <a:srgbClr val="3333FF"/>
                </a:solidFill>
                <a:latin typeface="굴림"/>
                <a:ea typeface="굴림"/>
                <a:cs typeface="굴림"/>
              </a:rPr>
              <a:t> &gt; </a:t>
            </a:r>
            <a:r>
              <a:rPr kumimoji="1" lang="en-US" altLang="ko-KR" b="1">
                <a:solidFill>
                  <a:srgbClr val="3333FF"/>
                </a:solidFill>
                <a:latin typeface="Symbol" pitchFamily="18" charset="2"/>
                <a:ea typeface="굴림"/>
                <a:cs typeface="굴림"/>
              </a:rPr>
              <a:t>s</a:t>
            </a:r>
            <a:r>
              <a:rPr kumimoji="1" lang="en-US" altLang="ko-KR" sz="2000" b="1" baseline="-25000">
                <a:solidFill>
                  <a:srgbClr val="3333FF"/>
                </a:solidFill>
                <a:ea typeface="굴림"/>
                <a:cs typeface="굴림"/>
              </a:rPr>
              <a:t>z</a:t>
            </a:r>
            <a:r>
              <a:rPr kumimoji="1" lang="en-US" altLang="ko-KR" b="1">
                <a:solidFill>
                  <a:srgbClr val="3333FF"/>
                </a:solidFill>
                <a:latin typeface="굴림"/>
                <a:ea typeface="굴림"/>
                <a:cs typeface="굴림"/>
              </a:rPr>
              <a:t>  </a:t>
            </a:r>
          </a:p>
        </p:txBody>
      </p:sp>
      <p:sp>
        <p:nvSpPr>
          <p:cNvPr id="23564" name="Line 18"/>
          <p:cNvSpPr>
            <a:spLocks noChangeShapeType="1"/>
          </p:cNvSpPr>
          <p:nvPr/>
        </p:nvSpPr>
        <p:spPr bwMode="auto">
          <a:xfrm>
            <a:off x="2828925" y="2638425"/>
            <a:ext cx="0" cy="18002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Line 20"/>
          <p:cNvSpPr>
            <a:spLocks noChangeShapeType="1"/>
          </p:cNvSpPr>
          <p:nvPr/>
        </p:nvSpPr>
        <p:spPr bwMode="auto">
          <a:xfrm>
            <a:off x="1981200" y="2632075"/>
            <a:ext cx="936625" cy="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Oval 22"/>
          <p:cNvSpPr>
            <a:spLocks noChangeArrowheads="1"/>
          </p:cNvSpPr>
          <p:nvPr/>
        </p:nvSpPr>
        <p:spPr bwMode="auto">
          <a:xfrm>
            <a:off x="2484438" y="2489200"/>
            <a:ext cx="647700" cy="2873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Oval 23"/>
          <p:cNvSpPr>
            <a:spLocks noChangeArrowheads="1"/>
          </p:cNvSpPr>
          <p:nvPr/>
        </p:nvSpPr>
        <p:spPr bwMode="auto">
          <a:xfrm rot="2340000">
            <a:off x="3924300" y="2847975"/>
            <a:ext cx="576263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Freeform 24"/>
          <p:cNvSpPr>
            <a:spLocks/>
          </p:cNvSpPr>
          <p:nvPr/>
        </p:nvSpPr>
        <p:spPr bwMode="auto">
          <a:xfrm flipV="1">
            <a:off x="3124200" y="2590800"/>
            <a:ext cx="838200" cy="152400"/>
          </a:xfrm>
          <a:custGeom>
            <a:avLst/>
            <a:gdLst>
              <a:gd name="T0" fmla="*/ 0 w 1180"/>
              <a:gd name="T1" fmla="*/ 2147483647 h 227"/>
              <a:gd name="T2" fmla="*/ 2147483647 w 1180"/>
              <a:gd name="T3" fmla="*/ 2147483647 h 227"/>
              <a:gd name="T4" fmla="*/ 2147483647 w 1180"/>
              <a:gd name="T5" fmla="*/ 2147483647 h 227"/>
              <a:gd name="T6" fmla="*/ 2147483647 w 1180"/>
              <a:gd name="T7" fmla="*/ 2147483647 h 227"/>
              <a:gd name="T8" fmla="*/ 2147483647 w 1180"/>
              <a:gd name="T9" fmla="*/ 0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80"/>
              <a:gd name="T16" fmla="*/ 0 h 227"/>
              <a:gd name="T17" fmla="*/ 1180 w 1180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80" h="227">
                <a:moveTo>
                  <a:pt x="0" y="227"/>
                </a:moveTo>
                <a:cubicBezTo>
                  <a:pt x="22" y="189"/>
                  <a:pt x="45" y="151"/>
                  <a:pt x="136" y="136"/>
                </a:cubicBezTo>
                <a:cubicBezTo>
                  <a:pt x="227" y="121"/>
                  <a:pt x="432" y="151"/>
                  <a:pt x="545" y="136"/>
                </a:cubicBezTo>
                <a:cubicBezTo>
                  <a:pt x="658" y="121"/>
                  <a:pt x="711" y="68"/>
                  <a:pt x="817" y="45"/>
                </a:cubicBezTo>
                <a:cubicBezTo>
                  <a:pt x="923" y="22"/>
                  <a:pt x="1051" y="11"/>
                  <a:pt x="1180" y="0"/>
                </a:cubicBezTo>
              </a:path>
            </a:pathLst>
          </a:custGeom>
          <a:noFill/>
          <a:ln w="19050">
            <a:solidFill>
              <a:srgbClr val="00CCFF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Rectangle 25"/>
          <p:cNvSpPr>
            <a:spLocks noChangeArrowheads="1"/>
          </p:cNvSpPr>
          <p:nvPr/>
        </p:nvSpPr>
        <p:spPr bwMode="auto">
          <a:xfrm>
            <a:off x="4213225" y="20574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30000"/>
              </a:spcBef>
            </a:pPr>
            <a:r>
              <a:rPr kumimoji="1" lang="en-US" altLang="ko-KR" b="1">
                <a:solidFill>
                  <a:srgbClr val="FF0066"/>
                </a:solidFill>
                <a:latin typeface="Symbol" pitchFamily="18" charset="2"/>
                <a:ea typeface="굴림"/>
                <a:cs typeface="굴림"/>
              </a:rPr>
              <a:t>l</a:t>
            </a:r>
            <a:r>
              <a:rPr kumimoji="1" lang="en-US" altLang="ko-KR" sz="2000" b="1" baseline="-25000">
                <a:solidFill>
                  <a:srgbClr val="FF0066"/>
                </a:solidFill>
                <a:ea typeface="굴림"/>
                <a:cs typeface="굴림"/>
              </a:rPr>
              <a:t>r</a:t>
            </a:r>
          </a:p>
        </p:txBody>
      </p:sp>
      <p:sp>
        <p:nvSpPr>
          <p:cNvPr id="23570" name="Line 31"/>
          <p:cNvSpPr>
            <a:spLocks noChangeShapeType="1"/>
          </p:cNvSpPr>
          <p:nvPr/>
        </p:nvSpPr>
        <p:spPr bwMode="auto">
          <a:xfrm>
            <a:off x="2844800" y="2632075"/>
            <a:ext cx="1295400" cy="433388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1" name="Freeform 50"/>
          <p:cNvSpPr>
            <a:spLocks/>
          </p:cNvSpPr>
          <p:nvPr/>
        </p:nvSpPr>
        <p:spPr bwMode="auto">
          <a:xfrm flipV="1">
            <a:off x="2916238" y="2489200"/>
            <a:ext cx="1122362" cy="101600"/>
          </a:xfrm>
          <a:custGeom>
            <a:avLst/>
            <a:gdLst>
              <a:gd name="T0" fmla="*/ 0 w 1180"/>
              <a:gd name="T1" fmla="*/ 2147483647 h 227"/>
              <a:gd name="T2" fmla="*/ 2147483647 w 1180"/>
              <a:gd name="T3" fmla="*/ 2147483647 h 227"/>
              <a:gd name="T4" fmla="*/ 2147483647 w 1180"/>
              <a:gd name="T5" fmla="*/ 2147483647 h 227"/>
              <a:gd name="T6" fmla="*/ 2147483647 w 1180"/>
              <a:gd name="T7" fmla="*/ 2147483647 h 227"/>
              <a:gd name="T8" fmla="*/ 2147483647 w 1180"/>
              <a:gd name="T9" fmla="*/ 0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80"/>
              <a:gd name="T16" fmla="*/ 0 h 227"/>
              <a:gd name="T17" fmla="*/ 1180 w 1180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80" h="227">
                <a:moveTo>
                  <a:pt x="0" y="227"/>
                </a:moveTo>
                <a:cubicBezTo>
                  <a:pt x="22" y="189"/>
                  <a:pt x="45" y="151"/>
                  <a:pt x="136" y="136"/>
                </a:cubicBezTo>
                <a:cubicBezTo>
                  <a:pt x="227" y="121"/>
                  <a:pt x="432" y="151"/>
                  <a:pt x="545" y="136"/>
                </a:cubicBezTo>
                <a:cubicBezTo>
                  <a:pt x="658" y="121"/>
                  <a:pt x="711" y="68"/>
                  <a:pt x="817" y="45"/>
                </a:cubicBezTo>
                <a:cubicBezTo>
                  <a:pt x="923" y="22"/>
                  <a:pt x="1051" y="11"/>
                  <a:pt x="1180" y="0"/>
                </a:cubicBezTo>
              </a:path>
            </a:pathLst>
          </a:custGeom>
          <a:noFill/>
          <a:ln w="19050">
            <a:solidFill>
              <a:srgbClr val="00CCFF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Condition for coherent radiation</a:t>
            </a:r>
          </a:p>
        </p:txBody>
      </p:sp>
      <p:graphicFrame>
        <p:nvGraphicFramePr>
          <p:cNvPr id="1026" name="Object 27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1026" name="Equation" r:id="rId4" imgW="114120" imgH="215640" progId="Equation.3">
              <p:embed/>
            </p:oleObj>
          </a:graphicData>
        </a:graphic>
      </p:graphicFrame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" name="Text Box 26"/>
          <p:cNvSpPr txBox="1">
            <a:spLocks noChangeArrowheads="1"/>
          </p:cNvSpPr>
          <p:nvPr/>
        </p:nvSpPr>
        <p:spPr bwMode="auto">
          <a:xfrm>
            <a:off x="1143000" y="5486400"/>
            <a:ext cx="6108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For A0 at the third dipole: CSR expected </a:t>
            </a:r>
            <a:r>
              <a:rPr lang="en-US">
                <a:solidFill>
                  <a:srgbClr val="FF0000"/>
                </a:solidFill>
              </a:rPr>
              <a:t>above </a:t>
            </a:r>
            <a:r>
              <a:rPr lang="el-GR">
                <a:solidFill>
                  <a:srgbClr val="FF0000"/>
                </a:solidFill>
                <a:cs typeface="Arial" charset="0"/>
              </a:rPr>
              <a:t>λ</a:t>
            </a:r>
            <a:r>
              <a:rPr lang="en-US">
                <a:solidFill>
                  <a:srgbClr val="FF0000"/>
                </a:solidFill>
                <a:cs typeface="Arial" charset="0"/>
              </a:rPr>
              <a:t>=</a:t>
            </a:r>
            <a:r>
              <a:rPr lang="en-US">
                <a:solidFill>
                  <a:srgbClr val="FF0000"/>
                </a:solidFill>
              </a:rPr>
              <a:t>0.3mm</a:t>
            </a:r>
            <a:r>
              <a:rPr lang="en-US"/>
              <a:t>  </a:t>
            </a:r>
          </a:p>
        </p:txBody>
      </p:sp>
      <p:graphicFrame>
        <p:nvGraphicFramePr>
          <p:cNvPr id="1027" name="Object 29"/>
          <p:cNvGraphicFramePr>
            <a:graphicFrameLocks noChangeAspect="1"/>
          </p:cNvGraphicFramePr>
          <p:nvPr>
            <p:ph sz="quarter" idx="3"/>
          </p:nvPr>
        </p:nvGraphicFramePr>
        <p:xfrm>
          <a:off x="1524000" y="1143000"/>
          <a:ext cx="6324600" cy="4002088"/>
        </p:xfrm>
        <a:graphic>
          <a:graphicData uri="http://schemas.openxmlformats.org/presentationml/2006/ole">
            <p:oleObj spid="_x0000_s1027" name="Equation" r:id="rId5" imgW="3009600" imgH="19047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2600" smtClean="0">
                <a:solidFill>
                  <a:srgbClr val="0000FF"/>
                </a:solidFill>
              </a:rPr>
              <a:t>Long wavelength cutoff due to vacuum chamber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2050" name="Equation" r:id="rId4" imgW="114120" imgH="215640" progId="Equation.3">
              <p:embed/>
            </p:oleObj>
          </a:graphicData>
        </a:graphic>
      </p:graphicFrame>
      <p:sp>
        <p:nvSpPr>
          <p:cNvPr id="2053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685800" y="50292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For A0 at the third dipole: CSR expected </a:t>
            </a:r>
            <a:r>
              <a:rPr lang="en-US" sz="2000">
                <a:solidFill>
                  <a:srgbClr val="FF0000"/>
                </a:solidFill>
              </a:rPr>
              <a:t>0.3mm &lt; </a:t>
            </a:r>
            <a:r>
              <a:rPr lang="el-GR" sz="2000">
                <a:solidFill>
                  <a:srgbClr val="FF0000"/>
                </a:solidFill>
                <a:cs typeface="Arial" charset="0"/>
              </a:rPr>
              <a:t>λ</a:t>
            </a:r>
            <a:r>
              <a:rPr lang="en-US" sz="2000">
                <a:solidFill>
                  <a:srgbClr val="FF0000"/>
                </a:solidFill>
                <a:cs typeface="Arial" charset="0"/>
              </a:rPr>
              <a:t> &lt; 20mm</a:t>
            </a:r>
            <a:r>
              <a:rPr lang="en-US" sz="2800"/>
              <a:t>  </a:t>
            </a: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524000" y="1255713"/>
          <a:ext cx="6324600" cy="3775075"/>
        </p:xfrm>
        <a:graphic>
          <a:graphicData uri="http://schemas.openxmlformats.org/presentationml/2006/ole">
            <p:oleObj spid="_x0000_s2051" name="Equation" r:id="rId5" imgW="2361960" imgH="1409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CSR effect on the bunch is….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3074" name="Equation" r:id="rId4" imgW="114120" imgH="215640" progId="Equation.3">
              <p:embed/>
            </p:oleObj>
          </a:graphicData>
        </a:graphic>
      </p:graphicFrame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600200" y="1295400"/>
          <a:ext cx="5791200" cy="3635375"/>
        </p:xfrm>
        <a:graphic>
          <a:graphicData uri="http://schemas.openxmlformats.org/presentationml/2006/ole">
            <p:oleObj spid="_x0000_s3075" name="Equation" r:id="rId5" imgW="2450880" imgH="18158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CSR effect on the bunch is….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4098" name="Equation" r:id="rId4" imgW="114120" imgH="215640" progId="Equation.3">
              <p:embed/>
            </p:oleObj>
          </a:graphicData>
        </a:graphic>
      </p:graphicFrame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304800" y="914400"/>
            <a:ext cx="8305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685800" y="5486400"/>
            <a:ext cx="77152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Particles get deflected differently due to the energy spread induced </a:t>
            </a:r>
          </a:p>
          <a:p>
            <a:r>
              <a:rPr lang="en-US"/>
              <a:t>by CSR leading to an angular spread which shows up as emittance growth</a:t>
            </a:r>
          </a:p>
          <a:p>
            <a:endParaRPr lang="en-US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233613" y="1143000"/>
          <a:ext cx="5538787" cy="4879975"/>
        </p:xfrm>
        <a:graphic>
          <a:graphicData uri="http://schemas.openxmlformats.org/presentationml/2006/ole">
            <p:oleObj spid="_x0000_s4099" name="Equation" r:id="rId5" imgW="2882880" imgH="25398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098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000" smtClean="0">
                <a:solidFill>
                  <a:srgbClr val="0000FF"/>
                </a:solidFill>
              </a:rPr>
              <a:t>	Experimental Setup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54438"/>
          <a:ext cx="114300" cy="215900"/>
        </p:xfrm>
        <a:graphic>
          <a:graphicData uri="http://schemas.openxmlformats.org/presentationml/2006/ole">
            <p:oleObj spid="_x0000_s5122" name="Equation" r:id="rId4" imgW="114120" imgH="215640" progId="Equation.3">
              <p:embed/>
            </p:oleObj>
          </a:graphicData>
        </a:graphic>
      </p:graphicFrame>
      <p:sp>
        <p:nvSpPr>
          <p:cNvPr id="5124" name="Content Placeholder 6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19077</TotalTime>
  <Words>390</Words>
  <Application>Microsoft Office PowerPoint</Application>
  <PresentationFormat>On-screen Show (4:3)</PresentationFormat>
  <Paragraphs>176</Paragraphs>
  <Slides>23</Slides>
  <Notes>20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宋体</vt:lpstr>
      <vt:lpstr>굴림</vt:lpstr>
      <vt:lpstr>Wingdings</vt:lpstr>
      <vt:lpstr>Symbol</vt:lpstr>
      <vt:lpstr>Palatino</vt:lpstr>
      <vt:lpstr>Default Design</vt:lpstr>
      <vt:lpstr>Equation</vt:lpstr>
      <vt:lpstr>Coherent Synchrotron Radiation studies at the A0 photoinjector</vt:lpstr>
      <vt:lpstr>Outline of the talk</vt:lpstr>
      <vt:lpstr>Coherent Synchrotron Radiation</vt:lpstr>
      <vt:lpstr>Why is it important?</vt:lpstr>
      <vt:lpstr>Condition for coherent radiation</vt:lpstr>
      <vt:lpstr>Long wavelength cutoff due to vacuum chamber</vt:lpstr>
      <vt:lpstr>CSR effect on the bunch is….</vt:lpstr>
      <vt:lpstr>CSR effect on the bunch is….</vt:lpstr>
      <vt:lpstr> Experimental Setup</vt:lpstr>
      <vt:lpstr>Intensity Vs Charge Vs Phase measurement</vt:lpstr>
      <vt:lpstr>What is out there?</vt:lpstr>
      <vt:lpstr>RF chirp</vt:lpstr>
      <vt:lpstr>Chirp maths:</vt:lpstr>
      <vt:lpstr>CSR Power Vs RF Phase (bunchlength)</vt:lpstr>
      <vt:lpstr>Experimental : Polarization vs  CSR</vt:lpstr>
      <vt:lpstr>Bunch length measurement: Experimental Setup</vt:lpstr>
      <vt:lpstr>Martin – Puplett interferometer</vt:lpstr>
      <vt:lpstr>Bunch length measurement: Simulation Vs Experiment</vt:lpstr>
      <vt:lpstr>Studying the effects of CSR on the beam</vt:lpstr>
      <vt:lpstr>“Skewed” maths</vt:lpstr>
      <vt:lpstr>“Skewed” maths</vt:lpstr>
      <vt:lpstr>Experimental work in progress</vt:lpstr>
      <vt:lpstr>Summary</vt:lpstr>
    </vt:vector>
  </TitlesOfParts>
  <Company>chaos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Chaos</dc:creator>
  <cp:lastModifiedBy>Technical Division</cp:lastModifiedBy>
  <cp:revision>814</cp:revision>
  <dcterms:created xsi:type="dcterms:W3CDTF">2006-02-25T16:48:02Z</dcterms:created>
  <dcterms:modified xsi:type="dcterms:W3CDTF">2010-11-04T15:43:26Z</dcterms:modified>
</cp:coreProperties>
</file>