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72" r:id="rId3"/>
    <p:sldId id="257" r:id="rId4"/>
    <p:sldId id="276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75" r:id="rId14"/>
    <p:sldId id="266" r:id="rId15"/>
    <p:sldId id="267" r:id="rId16"/>
    <p:sldId id="268" r:id="rId17"/>
    <p:sldId id="269" r:id="rId18"/>
    <p:sldId id="270" r:id="rId19"/>
    <p:sldId id="279" r:id="rId20"/>
    <p:sldId id="281" r:id="rId21"/>
    <p:sldId id="277" r:id="rId22"/>
    <p:sldId id="278" r:id="rId23"/>
    <p:sldId id="274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76" autoAdjust="0"/>
    <p:restoredTop sz="94668" autoAdjust="0"/>
  </p:normalViewPr>
  <p:slideViewPr>
    <p:cSldViewPr>
      <p:cViewPr varScale="1">
        <p:scale>
          <a:sx n="97" d="100"/>
          <a:sy n="97" d="100"/>
        </p:scale>
        <p:origin x="-66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876ABF-897F-41AB-BBAA-0911955701AF}" type="datetimeFigureOut">
              <a:rPr lang="en-US" smtClean="0"/>
              <a:pPr/>
              <a:t>11/15/2010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9CA4D0-E17C-4EF6-AA67-21FAE6776F5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9CA4D0-E17C-4EF6-AA67-21FAE6776F5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9CA4D0-E17C-4EF6-AA67-21FAE6776F54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9CA4D0-E17C-4EF6-AA67-21FAE6776F54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9CA4D0-E17C-4EF6-AA67-21FAE6776F54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9CA4D0-E17C-4EF6-AA67-21FAE6776F54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9CA4D0-E17C-4EF6-AA67-21FAE6776F54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9CA4D0-E17C-4EF6-AA67-21FAE6776F54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9CA4D0-E17C-4EF6-AA67-21FAE6776F54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9CA4D0-E17C-4EF6-AA67-21FAE6776F54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9CA4D0-E17C-4EF6-AA67-21FAE6776F54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9CA4D0-E17C-4EF6-AA67-21FAE6776F54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9CA4D0-E17C-4EF6-AA67-21FAE6776F54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9CA4D0-E17C-4EF6-AA67-21FAE6776F54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9CA4D0-E17C-4EF6-AA67-21FAE6776F54}" type="slidenum">
              <a:rPr lang="en-US" smtClean="0"/>
              <a:pPr/>
              <a:t>21</a:t>
            </a:fld>
            <a:endParaRPr lang="en-US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9CA4D0-E17C-4EF6-AA67-21FAE6776F54}" type="slidenum">
              <a:rPr lang="en-US" smtClean="0"/>
              <a:pPr/>
              <a:t>22</a:t>
            </a:fld>
            <a:endParaRPr lang="en-US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9CA4D0-E17C-4EF6-AA67-21FAE6776F54}" type="slidenum">
              <a:rPr lang="en-US" smtClean="0"/>
              <a:pPr/>
              <a:t>23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9CA4D0-E17C-4EF6-AA67-21FAE6776F5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9CA4D0-E17C-4EF6-AA67-21FAE6776F54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9CA4D0-E17C-4EF6-AA67-21FAE6776F5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9CA4D0-E17C-4EF6-AA67-21FAE6776F5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9CA4D0-E17C-4EF6-AA67-21FAE6776F54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9CA4D0-E17C-4EF6-AA67-21FAE6776F54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9CA4D0-E17C-4EF6-AA67-21FAE6776F54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882C1-897B-4618-9DDE-3EAE68B2575E}" type="datetimeFigureOut">
              <a:rPr lang="en-US" smtClean="0"/>
              <a:pPr/>
              <a:t>11/15/2010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D6CE2-3791-45C7-9957-E0D029984AF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882C1-897B-4618-9DDE-3EAE68B2575E}" type="datetimeFigureOut">
              <a:rPr lang="en-US" smtClean="0"/>
              <a:pPr/>
              <a:t>11/15/2010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D6CE2-3791-45C7-9957-E0D029984AF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882C1-897B-4618-9DDE-3EAE68B2575E}" type="datetimeFigureOut">
              <a:rPr lang="en-US" smtClean="0"/>
              <a:pPr/>
              <a:t>11/15/2010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D6CE2-3791-45C7-9957-E0D029984AF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882C1-897B-4618-9DDE-3EAE68B2575E}" type="datetimeFigureOut">
              <a:rPr lang="en-US" smtClean="0"/>
              <a:pPr/>
              <a:t>11/15/2010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D6CE2-3791-45C7-9957-E0D029984AF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882C1-897B-4618-9DDE-3EAE68B2575E}" type="datetimeFigureOut">
              <a:rPr lang="en-US" smtClean="0"/>
              <a:pPr/>
              <a:t>11/15/2010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D6CE2-3791-45C7-9957-E0D029984AF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882C1-897B-4618-9DDE-3EAE68B2575E}" type="datetimeFigureOut">
              <a:rPr lang="en-US" smtClean="0"/>
              <a:pPr/>
              <a:t>11/15/2010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D6CE2-3791-45C7-9957-E0D029984AF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882C1-897B-4618-9DDE-3EAE68B2575E}" type="datetimeFigureOut">
              <a:rPr lang="en-US" smtClean="0"/>
              <a:pPr/>
              <a:t>11/15/2010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D6CE2-3791-45C7-9957-E0D029984AF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882C1-897B-4618-9DDE-3EAE68B2575E}" type="datetimeFigureOut">
              <a:rPr lang="en-US" smtClean="0"/>
              <a:pPr/>
              <a:t>11/15/2010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D6CE2-3791-45C7-9957-E0D029984AF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882C1-897B-4618-9DDE-3EAE68B2575E}" type="datetimeFigureOut">
              <a:rPr lang="en-US" smtClean="0"/>
              <a:pPr/>
              <a:t>11/15/2010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D6CE2-3791-45C7-9957-E0D029984AF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882C1-897B-4618-9DDE-3EAE68B2575E}" type="datetimeFigureOut">
              <a:rPr lang="en-US" smtClean="0"/>
              <a:pPr/>
              <a:t>11/15/2010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D6CE2-3791-45C7-9957-E0D029984AF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882C1-897B-4618-9DDE-3EAE68B2575E}" type="datetimeFigureOut">
              <a:rPr lang="en-US" smtClean="0"/>
              <a:pPr/>
              <a:t>11/15/2010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D6CE2-3791-45C7-9957-E0D029984AF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9882C1-897B-4618-9DDE-3EAE68B2575E}" type="datetimeFigureOut">
              <a:rPr lang="en-US" smtClean="0"/>
              <a:pPr/>
              <a:t>11/15/2010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AD6CE2-3791-45C7-9957-E0D029984AF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5.gi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5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gi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0.png"/><Relationship Id="rId4" Type="http://schemas.openxmlformats.org/officeDocument/2006/relationships/image" Target="../media/image19.gi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gif"/><Relationship Id="rId4" Type="http://schemas.openxmlformats.org/officeDocument/2006/relationships/image" Target="../media/image7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76400"/>
            <a:ext cx="7772400" cy="177165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Transfer line from RR to P1 line for Mu2e Project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657600"/>
            <a:ext cx="6400800" cy="1752600"/>
          </a:xfrm>
        </p:spPr>
        <p:txBody>
          <a:bodyPr/>
          <a:lstStyle/>
          <a:p>
            <a:r>
              <a:rPr lang="en-US" b="1" i="1" dirty="0" err="1" smtClean="0"/>
              <a:t>Meiqin</a:t>
            </a:r>
            <a:r>
              <a:rPr lang="en-US" b="1" i="1" dirty="0" smtClean="0"/>
              <a:t> Xiao</a:t>
            </a:r>
          </a:p>
          <a:p>
            <a:r>
              <a:rPr lang="en-US" dirty="0" smtClean="0"/>
              <a:t>Nov</a:t>
            </a:r>
            <a:r>
              <a:rPr lang="en-US" dirty="0" smtClean="0"/>
              <a:t> 17, </a:t>
            </a:r>
            <a:r>
              <a:rPr lang="en-US" dirty="0" smtClean="0"/>
              <a:t>2010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156654"/>
            <a:ext cx="6629400" cy="715962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2800" b="1" dirty="0"/>
              <a:t>Design 2</a:t>
            </a:r>
            <a:r>
              <a:rPr lang="en-US" sz="2800" b="1" dirty="0" smtClean="0"/>
              <a:t>: : RR @Q522B</a:t>
            </a:r>
            <a:r>
              <a:rPr lang="en-US" sz="2800" b="1" dirty="0" smtClean="0">
                <a:sym typeface="Wingdings" pitchFamily="2" charset="2"/>
              </a:rPr>
              <a:t>P150@Q703 </a:t>
            </a:r>
            <a:endParaRPr lang="en-US" sz="2800" dirty="0"/>
          </a:p>
        </p:txBody>
      </p:sp>
      <p:grpSp>
        <p:nvGrpSpPr>
          <p:cNvPr id="3" name="Group 2"/>
          <p:cNvGrpSpPr/>
          <p:nvPr/>
        </p:nvGrpSpPr>
        <p:grpSpPr>
          <a:xfrm>
            <a:off x="838200" y="948816"/>
            <a:ext cx="7639050" cy="1978096"/>
            <a:chOff x="438150" y="3045389"/>
            <a:chExt cx="7639050" cy="1978096"/>
          </a:xfrm>
        </p:grpSpPr>
        <p:cxnSp>
          <p:nvCxnSpPr>
            <p:cNvPr id="4" name="Straight Connector 3"/>
            <p:cNvCxnSpPr>
              <a:endCxn id="155" idx="1"/>
            </p:cNvCxnSpPr>
            <p:nvPr/>
          </p:nvCxnSpPr>
          <p:spPr>
            <a:xfrm rot="10800000" flipV="1">
              <a:off x="4121122" y="3657600"/>
              <a:ext cx="1593878" cy="934294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Connector 4"/>
            <p:cNvCxnSpPr/>
            <p:nvPr/>
          </p:nvCxnSpPr>
          <p:spPr>
            <a:xfrm>
              <a:off x="1600200" y="4725988"/>
              <a:ext cx="6477000" cy="1588"/>
            </a:xfrm>
            <a:prstGeom prst="line">
              <a:avLst/>
            </a:prstGeom>
            <a:ln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Rectangle 5"/>
            <p:cNvSpPr>
              <a:spLocks/>
            </p:cNvSpPr>
            <p:nvPr/>
          </p:nvSpPr>
          <p:spPr>
            <a:xfrm>
              <a:off x="7443801" y="4664077"/>
              <a:ext cx="233520" cy="109728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/>
            </a:p>
          </p:txBody>
        </p:sp>
        <p:grpSp>
          <p:nvGrpSpPr>
            <p:cNvPr id="7" name="Group 6"/>
            <p:cNvGrpSpPr>
              <a:grpSpLocks/>
            </p:cNvGrpSpPr>
            <p:nvPr/>
          </p:nvGrpSpPr>
          <p:grpSpPr bwMode="auto">
            <a:xfrm>
              <a:off x="6715123" y="4672018"/>
              <a:ext cx="256031" cy="128017"/>
              <a:chOff x="8632" y="1667"/>
              <a:chExt cx="319" cy="639"/>
            </a:xfrm>
          </p:grpSpPr>
          <p:sp>
            <p:nvSpPr>
              <p:cNvPr id="196" name="Arc 16"/>
              <p:cNvSpPr>
                <a:spLocks/>
              </p:cNvSpPr>
              <p:nvPr/>
            </p:nvSpPr>
            <p:spPr bwMode="auto">
              <a:xfrm>
                <a:off x="8632" y="1667"/>
                <a:ext cx="119" cy="33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/>
              </a:p>
            </p:txBody>
          </p:sp>
          <p:sp>
            <p:nvSpPr>
              <p:cNvPr id="197" name="Arc 17"/>
              <p:cNvSpPr>
                <a:spLocks/>
              </p:cNvSpPr>
              <p:nvPr/>
            </p:nvSpPr>
            <p:spPr bwMode="auto">
              <a:xfrm flipV="1">
                <a:off x="8633" y="1967"/>
                <a:ext cx="118" cy="33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/>
              </a:p>
            </p:txBody>
          </p:sp>
          <p:sp>
            <p:nvSpPr>
              <p:cNvPr id="198" name="Arc 18"/>
              <p:cNvSpPr>
                <a:spLocks/>
              </p:cNvSpPr>
              <p:nvPr/>
            </p:nvSpPr>
            <p:spPr bwMode="auto">
              <a:xfrm flipH="1" flipV="1">
                <a:off x="8832" y="1967"/>
                <a:ext cx="119" cy="33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/>
              </a:p>
            </p:txBody>
          </p:sp>
          <p:sp>
            <p:nvSpPr>
              <p:cNvPr id="199" name="Arc 19"/>
              <p:cNvSpPr>
                <a:spLocks/>
              </p:cNvSpPr>
              <p:nvPr/>
            </p:nvSpPr>
            <p:spPr bwMode="auto">
              <a:xfrm flipH="1">
                <a:off x="8832" y="1667"/>
                <a:ext cx="119" cy="33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/>
              </a:p>
            </p:txBody>
          </p:sp>
          <p:sp>
            <p:nvSpPr>
              <p:cNvPr id="200" name="Line 20"/>
              <p:cNvSpPr>
                <a:spLocks noChangeShapeType="1"/>
              </p:cNvSpPr>
              <p:nvPr/>
            </p:nvSpPr>
            <p:spPr bwMode="auto">
              <a:xfrm>
                <a:off x="8632" y="2306"/>
                <a:ext cx="30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/>
              </a:p>
            </p:txBody>
          </p:sp>
          <p:sp>
            <p:nvSpPr>
              <p:cNvPr id="201" name="Line 21"/>
              <p:cNvSpPr>
                <a:spLocks noChangeShapeType="1"/>
              </p:cNvSpPr>
              <p:nvPr/>
            </p:nvSpPr>
            <p:spPr bwMode="auto">
              <a:xfrm>
                <a:off x="8645" y="1668"/>
                <a:ext cx="27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/>
              </a:p>
            </p:txBody>
          </p:sp>
        </p:grpSp>
        <p:grpSp>
          <p:nvGrpSpPr>
            <p:cNvPr id="8" name="Group 7"/>
            <p:cNvGrpSpPr>
              <a:grpSpLocks/>
            </p:cNvGrpSpPr>
            <p:nvPr/>
          </p:nvGrpSpPr>
          <p:grpSpPr bwMode="auto">
            <a:xfrm>
              <a:off x="5986443" y="4645025"/>
              <a:ext cx="256032" cy="128016"/>
              <a:chOff x="7032" y="1655"/>
              <a:chExt cx="244" cy="651"/>
            </a:xfrm>
          </p:grpSpPr>
          <p:sp>
            <p:nvSpPr>
              <p:cNvPr id="192" name="Arc 4"/>
              <p:cNvSpPr>
                <a:spLocks/>
              </p:cNvSpPr>
              <p:nvPr/>
            </p:nvSpPr>
            <p:spPr bwMode="auto">
              <a:xfrm>
                <a:off x="7157" y="1655"/>
                <a:ext cx="119" cy="338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/>
              </a:p>
            </p:txBody>
          </p:sp>
          <p:sp>
            <p:nvSpPr>
              <p:cNvPr id="193" name="Arc 5"/>
              <p:cNvSpPr>
                <a:spLocks/>
              </p:cNvSpPr>
              <p:nvPr/>
            </p:nvSpPr>
            <p:spPr bwMode="auto">
              <a:xfrm flipV="1">
                <a:off x="7158" y="1967"/>
                <a:ext cx="118" cy="33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/>
              </a:p>
            </p:txBody>
          </p:sp>
          <p:sp>
            <p:nvSpPr>
              <p:cNvPr id="194" name="Arc 6"/>
              <p:cNvSpPr>
                <a:spLocks/>
              </p:cNvSpPr>
              <p:nvPr/>
            </p:nvSpPr>
            <p:spPr bwMode="auto">
              <a:xfrm flipH="1" flipV="1">
                <a:off x="7032" y="1967"/>
                <a:ext cx="119" cy="33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/>
              </a:p>
            </p:txBody>
          </p:sp>
          <p:sp>
            <p:nvSpPr>
              <p:cNvPr id="195" name="Arc 7"/>
              <p:cNvSpPr>
                <a:spLocks/>
              </p:cNvSpPr>
              <p:nvPr/>
            </p:nvSpPr>
            <p:spPr bwMode="auto">
              <a:xfrm flipH="1">
                <a:off x="7032" y="1667"/>
                <a:ext cx="119" cy="33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/>
              </a:p>
            </p:txBody>
          </p:sp>
        </p:grpSp>
        <p:sp>
          <p:nvSpPr>
            <p:cNvPr id="9" name="Rectangle 8"/>
            <p:cNvSpPr>
              <a:spLocks/>
            </p:cNvSpPr>
            <p:nvPr/>
          </p:nvSpPr>
          <p:spPr>
            <a:xfrm>
              <a:off x="5791208" y="4648200"/>
              <a:ext cx="73152" cy="130368"/>
            </a:xfrm>
            <a:prstGeom prst="rect">
              <a:avLst/>
            </a:prstGeom>
            <a:noFill/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/>
            </a:p>
          </p:txBody>
        </p:sp>
        <p:grpSp>
          <p:nvGrpSpPr>
            <p:cNvPr id="10" name="Group 9"/>
            <p:cNvGrpSpPr>
              <a:grpSpLocks/>
            </p:cNvGrpSpPr>
            <p:nvPr/>
          </p:nvGrpSpPr>
          <p:grpSpPr bwMode="auto">
            <a:xfrm>
              <a:off x="5205380" y="4657713"/>
              <a:ext cx="256031" cy="128017"/>
              <a:chOff x="8632" y="1667"/>
              <a:chExt cx="319" cy="639"/>
            </a:xfrm>
          </p:grpSpPr>
          <p:sp>
            <p:nvSpPr>
              <p:cNvPr id="186" name="Arc 16"/>
              <p:cNvSpPr>
                <a:spLocks/>
              </p:cNvSpPr>
              <p:nvPr/>
            </p:nvSpPr>
            <p:spPr bwMode="auto">
              <a:xfrm>
                <a:off x="8632" y="1667"/>
                <a:ext cx="119" cy="33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/>
              </a:p>
            </p:txBody>
          </p:sp>
          <p:sp>
            <p:nvSpPr>
              <p:cNvPr id="187" name="Arc 17"/>
              <p:cNvSpPr>
                <a:spLocks/>
              </p:cNvSpPr>
              <p:nvPr/>
            </p:nvSpPr>
            <p:spPr bwMode="auto">
              <a:xfrm flipV="1">
                <a:off x="8633" y="1967"/>
                <a:ext cx="118" cy="33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/>
              </a:p>
            </p:txBody>
          </p:sp>
          <p:sp>
            <p:nvSpPr>
              <p:cNvPr id="188" name="Arc 18"/>
              <p:cNvSpPr>
                <a:spLocks/>
              </p:cNvSpPr>
              <p:nvPr/>
            </p:nvSpPr>
            <p:spPr bwMode="auto">
              <a:xfrm flipH="1" flipV="1">
                <a:off x="8832" y="1967"/>
                <a:ext cx="119" cy="33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/>
              </a:p>
            </p:txBody>
          </p:sp>
          <p:sp>
            <p:nvSpPr>
              <p:cNvPr id="189" name="Arc 19"/>
              <p:cNvSpPr>
                <a:spLocks/>
              </p:cNvSpPr>
              <p:nvPr/>
            </p:nvSpPr>
            <p:spPr bwMode="auto">
              <a:xfrm flipH="1">
                <a:off x="8832" y="1667"/>
                <a:ext cx="119" cy="33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/>
              </a:p>
            </p:txBody>
          </p:sp>
          <p:sp>
            <p:nvSpPr>
              <p:cNvPr id="190" name="Line 20"/>
              <p:cNvSpPr>
                <a:spLocks noChangeShapeType="1"/>
              </p:cNvSpPr>
              <p:nvPr/>
            </p:nvSpPr>
            <p:spPr bwMode="auto">
              <a:xfrm>
                <a:off x="8632" y="2306"/>
                <a:ext cx="30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/>
              </a:p>
            </p:txBody>
          </p:sp>
          <p:sp>
            <p:nvSpPr>
              <p:cNvPr id="191" name="Line 21"/>
              <p:cNvSpPr>
                <a:spLocks noChangeShapeType="1"/>
              </p:cNvSpPr>
              <p:nvPr/>
            </p:nvSpPr>
            <p:spPr bwMode="auto">
              <a:xfrm>
                <a:off x="8645" y="1668"/>
                <a:ext cx="27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/>
              </a:p>
            </p:txBody>
          </p:sp>
        </p:grpSp>
        <p:grpSp>
          <p:nvGrpSpPr>
            <p:cNvPr id="11" name="Group 10"/>
            <p:cNvGrpSpPr>
              <a:grpSpLocks/>
            </p:cNvGrpSpPr>
            <p:nvPr/>
          </p:nvGrpSpPr>
          <p:grpSpPr bwMode="auto">
            <a:xfrm>
              <a:off x="4162395" y="4657737"/>
              <a:ext cx="256031" cy="128017"/>
              <a:chOff x="8632" y="1667"/>
              <a:chExt cx="319" cy="639"/>
            </a:xfrm>
          </p:grpSpPr>
          <p:sp>
            <p:nvSpPr>
              <p:cNvPr id="180" name="Arc 16"/>
              <p:cNvSpPr>
                <a:spLocks/>
              </p:cNvSpPr>
              <p:nvPr/>
            </p:nvSpPr>
            <p:spPr bwMode="auto">
              <a:xfrm>
                <a:off x="8632" y="1667"/>
                <a:ext cx="119" cy="33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/>
              </a:p>
            </p:txBody>
          </p:sp>
          <p:sp>
            <p:nvSpPr>
              <p:cNvPr id="181" name="Arc 17"/>
              <p:cNvSpPr>
                <a:spLocks/>
              </p:cNvSpPr>
              <p:nvPr/>
            </p:nvSpPr>
            <p:spPr bwMode="auto">
              <a:xfrm flipV="1">
                <a:off x="8633" y="1967"/>
                <a:ext cx="118" cy="33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/>
              </a:p>
            </p:txBody>
          </p:sp>
          <p:sp>
            <p:nvSpPr>
              <p:cNvPr id="182" name="Arc 18"/>
              <p:cNvSpPr>
                <a:spLocks/>
              </p:cNvSpPr>
              <p:nvPr/>
            </p:nvSpPr>
            <p:spPr bwMode="auto">
              <a:xfrm flipH="1" flipV="1">
                <a:off x="8832" y="1967"/>
                <a:ext cx="119" cy="33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/>
              </a:p>
            </p:txBody>
          </p:sp>
          <p:sp>
            <p:nvSpPr>
              <p:cNvPr id="183" name="Arc 19"/>
              <p:cNvSpPr>
                <a:spLocks/>
              </p:cNvSpPr>
              <p:nvPr/>
            </p:nvSpPr>
            <p:spPr bwMode="auto">
              <a:xfrm flipH="1">
                <a:off x="8832" y="1667"/>
                <a:ext cx="119" cy="33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/>
              </a:p>
            </p:txBody>
          </p:sp>
          <p:sp>
            <p:nvSpPr>
              <p:cNvPr id="184" name="Line 20"/>
              <p:cNvSpPr>
                <a:spLocks noChangeShapeType="1"/>
              </p:cNvSpPr>
              <p:nvPr/>
            </p:nvSpPr>
            <p:spPr bwMode="auto">
              <a:xfrm>
                <a:off x="8632" y="2306"/>
                <a:ext cx="30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/>
              </a:p>
            </p:txBody>
          </p:sp>
          <p:sp>
            <p:nvSpPr>
              <p:cNvPr id="185" name="Line 21"/>
              <p:cNvSpPr>
                <a:spLocks noChangeShapeType="1"/>
              </p:cNvSpPr>
              <p:nvPr/>
            </p:nvSpPr>
            <p:spPr bwMode="auto">
              <a:xfrm>
                <a:off x="8645" y="1668"/>
                <a:ext cx="27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/>
              </a:p>
            </p:txBody>
          </p:sp>
        </p:grpSp>
        <p:grpSp>
          <p:nvGrpSpPr>
            <p:cNvPr id="12" name="Group 11"/>
            <p:cNvGrpSpPr>
              <a:grpSpLocks/>
            </p:cNvGrpSpPr>
            <p:nvPr/>
          </p:nvGrpSpPr>
          <p:grpSpPr bwMode="auto">
            <a:xfrm>
              <a:off x="2919380" y="4657737"/>
              <a:ext cx="256031" cy="128017"/>
              <a:chOff x="8632" y="1667"/>
              <a:chExt cx="319" cy="639"/>
            </a:xfrm>
          </p:grpSpPr>
          <p:sp>
            <p:nvSpPr>
              <p:cNvPr id="174" name="Arc 16"/>
              <p:cNvSpPr>
                <a:spLocks/>
              </p:cNvSpPr>
              <p:nvPr/>
            </p:nvSpPr>
            <p:spPr bwMode="auto">
              <a:xfrm>
                <a:off x="8632" y="1667"/>
                <a:ext cx="119" cy="33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/>
              </a:p>
            </p:txBody>
          </p:sp>
          <p:sp>
            <p:nvSpPr>
              <p:cNvPr id="175" name="Arc 17"/>
              <p:cNvSpPr>
                <a:spLocks/>
              </p:cNvSpPr>
              <p:nvPr/>
            </p:nvSpPr>
            <p:spPr bwMode="auto">
              <a:xfrm flipV="1">
                <a:off x="8633" y="1967"/>
                <a:ext cx="118" cy="33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/>
              </a:p>
            </p:txBody>
          </p:sp>
          <p:sp>
            <p:nvSpPr>
              <p:cNvPr id="176" name="Arc 18"/>
              <p:cNvSpPr>
                <a:spLocks/>
              </p:cNvSpPr>
              <p:nvPr/>
            </p:nvSpPr>
            <p:spPr bwMode="auto">
              <a:xfrm flipH="1" flipV="1">
                <a:off x="8832" y="1967"/>
                <a:ext cx="119" cy="33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/>
              </a:p>
            </p:txBody>
          </p:sp>
          <p:sp>
            <p:nvSpPr>
              <p:cNvPr id="177" name="Arc 19"/>
              <p:cNvSpPr>
                <a:spLocks/>
              </p:cNvSpPr>
              <p:nvPr/>
            </p:nvSpPr>
            <p:spPr bwMode="auto">
              <a:xfrm flipH="1">
                <a:off x="8832" y="1667"/>
                <a:ext cx="119" cy="33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/>
              </a:p>
            </p:txBody>
          </p:sp>
          <p:sp>
            <p:nvSpPr>
              <p:cNvPr id="178" name="Line 20"/>
              <p:cNvSpPr>
                <a:spLocks noChangeShapeType="1"/>
              </p:cNvSpPr>
              <p:nvPr/>
            </p:nvSpPr>
            <p:spPr bwMode="auto">
              <a:xfrm>
                <a:off x="8632" y="2306"/>
                <a:ext cx="30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/>
              </a:p>
            </p:txBody>
          </p:sp>
          <p:sp>
            <p:nvSpPr>
              <p:cNvPr id="179" name="Line 21"/>
              <p:cNvSpPr>
                <a:spLocks noChangeShapeType="1"/>
              </p:cNvSpPr>
              <p:nvPr/>
            </p:nvSpPr>
            <p:spPr bwMode="auto">
              <a:xfrm>
                <a:off x="8645" y="1668"/>
                <a:ext cx="27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/>
              </a:p>
            </p:txBody>
          </p:sp>
        </p:grpSp>
        <p:grpSp>
          <p:nvGrpSpPr>
            <p:cNvPr id="13" name="Group 12"/>
            <p:cNvGrpSpPr>
              <a:grpSpLocks/>
            </p:cNvGrpSpPr>
            <p:nvPr/>
          </p:nvGrpSpPr>
          <p:grpSpPr bwMode="auto">
            <a:xfrm>
              <a:off x="4648192" y="4662497"/>
              <a:ext cx="256032" cy="128016"/>
              <a:chOff x="7032" y="1655"/>
              <a:chExt cx="244" cy="651"/>
            </a:xfrm>
          </p:grpSpPr>
          <p:sp>
            <p:nvSpPr>
              <p:cNvPr id="170" name="Arc 4"/>
              <p:cNvSpPr>
                <a:spLocks/>
              </p:cNvSpPr>
              <p:nvPr/>
            </p:nvSpPr>
            <p:spPr bwMode="auto">
              <a:xfrm>
                <a:off x="7157" y="1655"/>
                <a:ext cx="119" cy="338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/>
              </a:p>
            </p:txBody>
          </p:sp>
          <p:sp>
            <p:nvSpPr>
              <p:cNvPr id="171" name="Arc 5"/>
              <p:cNvSpPr>
                <a:spLocks/>
              </p:cNvSpPr>
              <p:nvPr/>
            </p:nvSpPr>
            <p:spPr bwMode="auto">
              <a:xfrm flipV="1">
                <a:off x="7158" y="1967"/>
                <a:ext cx="118" cy="33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/>
              </a:p>
            </p:txBody>
          </p:sp>
          <p:sp>
            <p:nvSpPr>
              <p:cNvPr id="172" name="Arc 6"/>
              <p:cNvSpPr>
                <a:spLocks/>
              </p:cNvSpPr>
              <p:nvPr/>
            </p:nvSpPr>
            <p:spPr bwMode="auto">
              <a:xfrm flipH="1" flipV="1">
                <a:off x="7032" y="1967"/>
                <a:ext cx="119" cy="33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/>
              </a:p>
            </p:txBody>
          </p:sp>
          <p:sp>
            <p:nvSpPr>
              <p:cNvPr id="173" name="Arc 7"/>
              <p:cNvSpPr>
                <a:spLocks/>
              </p:cNvSpPr>
              <p:nvPr/>
            </p:nvSpPr>
            <p:spPr bwMode="auto">
              <a:xfrm flipH="1">
                <a:off x="7032" y="1667"/>
                <a:ext cx="119" cy="33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/>
              </a:p>
            </p:txBody>
          </p:sp>
        </p:grpSp>
        <p:grpSp>
          <p:nvGrpSpPr>
            <p:cNvPr id="14" name="Group 13"/>
            <p:cNvGrpSpPr>
              <a:grpSpLocks/>
            </p:cNvGrpSpPr>
            <p:nvPr/>
          </p:nvGrpSpPr>
          <p:grpSpPr bwMode="auto">
            <a:xfrm>
              <a:off x="3481385" y="4657734"/>
              <a:ext cx="256032" cy="128016"/>
              <a:chOff x="7032" y="1655"/>
              <a:chExt cx="244" cy="651"/>
            </a:xfrm>
          </p:grpSpPr>
          <p:sp>
            <p:nvSpPr>
              <p:cNvPr id="166" name="Arc 4"/>
              <p:cNvSpPr>
                <a:spLocks/>
              </p:cNvSpPr>
              <p:nvPr/>
            </p:nvSpPr>
            <p:spPr bwMode="auto">
              <a:xfrm>
                <a:off x="7157" y="1655"/>
                <a:ext cx="119" cy="338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/>
              </a:p>
            </p:txBody>
          </p:sp>
          <p:sp>
            <p:nvSpPr>
              <p:cNvPr id="167" name="Arc 5"/>
              <p:cNvSpPr>
                <a:spLocks/>
              </p:cNvSpPr>
              <p:nvPr/>
            </p:nvSpPr>
            <p:spPr bwMode="auto">
              <a:xfrm flipV="1">
                <a:off x="7158" y="1967"/>
                <a:ext cx="118" cy="33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/>
              </a:p>
            </p:txBody>
          </p:sp>
          <p:sp>
            <p:nvSpPr>
              <p:cNvPr id="168" name="Arc 6"/>
              <p:cNvSpPr>
                <a:spLocks/>
              </p:cNvSpPr>
              <p:nvPr/>
            </p:nvSpPr>
            <p:spPr bwMode="auto">
              <a:xfrm flipH="1" flipV="1">
                <a:off x="7032" y="1967"/>
                <a:ext cx="119" cy="33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/>
              </a:p>
            </p:txBody>
          </p:sp>
          <p:sp>
            <p:nvSpPr>
              <p:cNvPr id="169" name="Arc 7"/>
              <p:cNvSpPr>
                <a:spLocks/>
              </p:cNvSpPr>
              <p:nvPr/>
            </p:nvSpPr>
            <p:spPr bwMode="auto">
              <a:xfrm flipH="1">
                <a:off x="7032" y="1667"/>
                <a:ext cx="119" cy="33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/>
              </a:p>
            </p:txBody>
          </p:sp>
        </p:grpSp>
        <p:cxnSp>
          <p:nvCxnSpPr>
            <p:cNvPr id="15" name="Straight Connector 14"/>
            <p:cNvCxnSpPr/>
            <p:nvPr/>
          </p:nvCxnSpPr>
          <p:spPr>
            <a:xfrm>
              <a:off x="685800" y="4391022"/>
              <a:ext cx="4986333" cy="307661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Rectangle 15"/>
            <p:cNvSpPr>
              <a:spLocks/>
            </p:cNvSpPr>
            <p:nvPr/>
          </p:nvSpPr>
          <p:spPr>
            <a:xfrm>
              <a:off x="5895978" y="4648200"/>
              <a:ext cx="73152" cy="130368"/>
            </a:xfrm>
            <a:prstGeom prst="rect">
              <a:avLst/>
            </a:prstGeom>
            <a:noFill/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/>
            </a:p>
          </p:txBody>
        </p:sp>
        <p:sp>
          <p:nvSpPr>
            <p:cNvPr id="17" name="Rectangle 16"/>
            <p:cNvSpPr>
              <a:spLocks/>
            </p:cNvSpPr>
            <p:nvPr/>
          </p:nvSpPr>
          <p:spPr>
            <a:xfrm>
              <a:off x="6276978" y="4648200"/>
              <a:ext cx="73152" cy="130368"/>
            </a:xfrm>
            <a:prstGeom prst="rect">
              <a:avLst/>
            </a:prstGeom>
            <a:noFill/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/>
            </a:p>
          </p:txBody>
        </p:sp>
        <p:sp>
          <p:nvSpPr>
            <p:cNvPr id="18" name="Rectangle 17"/>
            <p:cNvSpPr>
              <a:spLocks/>
            </p:cNvSpPr>
            <p:nvPr/>
          </p:nvSpPr>
          <p:spPr>
            <a:xfrm>
              <a:off x="5672133" y="4667252"/>
              <a:ext cx="91440" cy="91440"/>
            </a:xfrm>
            <a:prstGeom prst="rect">
              <a:avLst/>
            </a:prstGeom>
            <a:noFill/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/>
            </a:p>
          </p:txBody>
        </p:sp>
        <p:grpSp>
          <p:nvGrpSpPr>
            <p:cNvPr id="19" name="Group 18"/>
            <p:cNvGrpSpPr>
              <a:grpSpLocks/>
            </p:cNvGrpSpPr>
            <p:nvPr/>
          </p:nvGrpSpPr>
          <p:grpSpPr bwMode="auto">
            <a:xfrm>
              <a:off x="5576860" y="4605341"/>
              <a:ext cx="63499" cy="150812"/>
              <a:chOff x="7032" y="1655"/>
              <a:chExt cx="244" cy="651"/>
            </a:xfrm>
          </p:grpSpPr>
          <p:sp>
            <p:nvSpPr>
              <p:cNvPr id="162" name="Arc 4"/>
              <p:cNvSpPr>
                <a:spLocks/>
              </p:cNvSpPr>
              <p:nvPr/>
            </p:nvSpPr>
            <p:spPr bwMode="auto">
              <a:xfrm>
                <a:off x="7157" y="1655"/>
                <a:ext cx="119" cy="338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/>
              </a:p>
            </p:txBody>
          </p:sp>
          <p:sp>
            <p:nvSpPr>
              <p:cNvPr id="163" name="Arc 5"/>
              <p:cNvSpPr>
                <a:spLocks/>
              </p:cNvSpPr>
              <p:nvPr/>
            </p:nvSpPr>
            <p:spPr bwMode="auto">
              <a:xfrm flipV="1">
                <a:off x="7158" y="1967"/>
                <a:ext cx="118" cy="33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/>
              </a:p>
            </p:txBody>
          </p:sp>
          <p:sp>
            <p:nvSpPr>
              <p:cNvPr id="164" name="Arc 6"/>
              <p:cNvSpPr>
                <a:spLocks/>
              </p:cNvSpPr>
              <p:nvPr/>
            </p:nvSpPr>
            <p:spPr bwMode="auto">
              <a:xfrm flipH="1" flipV="1">
                <a:off x="7032" y="1967"/>
                <a:ext cx="119" cy="33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/>
              </a:p>
            </p:txBody>
          </p:sp>
          <p:sp>
            <p:nvSpPr>
              <p:cNvPr id="165" name="Arc 7"/>
              <p:cNvSpPr>
                <a:spLocks/>
              </p:cNvSpPr>
              <p:nvPr/>
            </p:nvSpPr>
            <p:spPr bwMode="auto">
              <a:xfrm flipH="1">
                <a:off x="7032" y="1667"/>
                <a:ext cx="119" cy="33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/>
              </a:p>
            </p:txBody>
          </p:sp>
        </p:grpSp>
        <p:grpSp>
          <p:nvGrpSpPr>
            <p:cNvPr id="20" name="Group 19"/>
            <p:cNvGrpSpPr>
              <a:grpSpLocks/>
            </p:cNvGrpSpPr>
            <p:nvPr/>
          </p:nvGrpSpPr>
          <p:grpSpPr bwMode="auto">
            <a:xfrm>
              <a:off x="4824378" y="4562458"/>
              <a:ext cx="63499" cy="150812"/>
              <a:chOff x="7032" y="1655"/>
              <a:chExt cx="244" cy="651"/>
            </a:xfrm>
          </p:grpSpPr>
          <p:sp>
            <p:nvSpPr>
              <p:cNvPr id="158" name="Arc 4"/>
              <p:cNvSpPr>
                <a:spLocks/>
              </p:cNvSpPr>
              <p:nvPr/>
            </p:nvSpPr>
            <p:spPr bwMode="auto">
              <a:xfrm>
                <a:off x="7157" y="1655"/>
                <a:ext cx="119" cy="338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/>
              </a:p>
            </p:txBody>
          </p:sp>
          <p:sp>
            <p:nvSpPr>
              <p:cNvPr id="159" name="Arc 5"/>
              <p:cNvSpPr>
                <a:spLocks/>
              </p:cNvSpPr>
              <p:nvPr/>
            </p:nvSpPr>
            <p:spPr bwMode="auto">
              <a:xfrm flipV="1">
                <a:off x="7158" y="1967"/>
                <a:ext cx="118" cy="33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/>
              </a:p>
            </p:txBody>
          </p:sp>
          <p:sp>
            <p:nvSpPr>
              <p:cNvPr id="160" name="Arc 6"/>
              <p:cNvSpPr>
                <a:spLocks/>
              </p:cNvSpPr>
              <p:nvPr/>
            </p:nvSpPr>
            <p:spPr bwMode="auto">
              <a:xfrm flipH="1" flipV="1">
                <a:off x="7032" y="1967"/>
                <a:ext cx="119" cy="33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/>
              </a:p>
            </p:txBody>
          </p:sp>
          <p:sp>
            <p:nvSpPr>
              <p:cNvPr id="161" name="Arc 7"/>
              <p:cNvSpPr>
                <a:spLocks/>
              </p:cNvSpPr>
              <p:nvPr/>
            </p:nvSpPr>
            <p:spPr bwMode="auto">
              <a:xfrm flipH="1">
                <a:off x="7032" y="1667"/>
                <a:ext cx="119" cy="33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/>
              </a:p>
            </p:txBody>
          </p:sp>
        </p:grpSp>
        <p:grpSp>
          <p:nvGrpSpPr>
            <p:cNvPr id="21" name="Group 20"/>
            <p:cNvGrpSpPr>
              <a:grpSpLocks/>
            </p:cNvGrpSpPr>
            <p:nvPr/>
          </p:nvGrpSpPr>
          <p:grpSpPr bwMode="auto">
            <a:xfrm>
              <a:off x="4057623" y="4519615"/>
              <a:ext cx="63499" cy="150812"/>
              <a:chOff x="7032" y="1655"/>
              <a:chExt cx="244" cy="651"/>
            </a:xfrm>
          </p:grpSpPr>
          <p:sp>
            <p:nvSpPr>
              <p:cNvPr id="154" name="Arc 4"/>
              <p:cNvSpPr>
                <a:spLocks/>
              </p:cNvSpPr>
              <p:nvPr/>
            </p:nvSpPr>
            <p:spPr bwMode="auto">
              <a:xfrm>
                <a:off x="7157" y="1655"/>
                <a:ext cx="119" cy="338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/>
              </a:p>
            </p:txBody>
          </p:sp>
          <p:sp>
            <p:nvSpPr>
              <p:cNvPr id="155" name="Arc 5"/>
              <p:cNvSpPr>
                <a:spLocks/>
              </p:cNvSpPr>
              <p:nvPr/>
            </p:nvSpPr>
            <p:spPr bwMode="auto">
              <a:xfrm flipV="1">
                <a:off x="7158" y="1967"/>
                <a:ext cx="118" cy="33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/>
              </a:p>
            </p:txBody>
          </p:sp>
          <p:sp>
            <p:nvSpPr>
              <p:cNvPr id="156" name="Arc 6"/>
              <p:cNvSpPr>
                <a:spLocks/>
              </p:cNvSpPr>
              <p:nvPr/>
            </p:nvSpPr>
            <p:spPr bwMode="auto">
              <a:xfrm flipH="1" flipV="1">
                <a:off x="7032" y="1967"/>
                <a:ext cx="119" cy="33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/>
              </a:p>
            </p:txBody>
          </p:sp>
          <p:sp>
            <p:nvSpPr>
              <p:cNvPr id="157" name="Arc 7"/>
              <p:cNvSpPr>
                <a:spLocks/>
              </p:cNvSpPr>
              <p:nvPr/>
            </p:nvSpPr>
            <p:spPr bwMode="auto">
              <a:xfrm flipH="1">
                <a:off x="7032" y="1667"/>
                <a:ext cx="119" cy="33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/>
              </a:p>
            </p:txBody>
          </p:sp>
        </p:grpSp>
        <p:grpSp>
          <p:nvGrpSpPr>
            <p:cNvPr id="22" name="Group 21"/>
            <p:cNvGrpSpPr>
              <a:grpSpLocks/>
            </p:cNvGrpSpPr>
            <p:nvPr/>
          </p:nvGrpSpPr>
          <p:grpSpPr bwMode="auto">
            <a:xfrm>
              <a:off x="3176556" y="4467222"/>
              <a:ext cx="63499" cy="150812"/>
              <a:chOff x="7032" y="1655"/>
              <a:chExt cx="244" cy="651"/>
            </a:xfrm>
          </p:grpSpPr>
          <p:sp>
            <p:nvSpPr>
              <p:cNvPr id="150" name="Arc 4"/>
              <p:cNvSpPr>
                <a:spLocks/>
              </p:cNvSpPr>
              <p:nvPr/>
            </p:nvSpPr>
            <p:spPr bwMode="auto">
              <a:xfrm>
                <a:off x="7157" y="1655"/>
                <a:ext cx="119" cy="338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/>
              </a:p>
            </p:txBody>
          </p:sp>
          <p:sp>
            <p:nvSpPr>
              <p:cNvPr id="151" name="Arc 5"/>
              <p:cNvSpPr>
                <a:spLocks/>
              </p:cNvSpPr>
              <p:nvPr/>
            </p:nvSpPr>
            <p:spPr bwMode="auto">
              <a:xfrm flipV="1">
                <a:off x="7158" y="1967"/>
                <a:ext cx="118" cy="33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/>
              </a:p>
            </p:txBody>
          </p:sp>
          <p:sp>
            <p:nvSpPr>
              <p:cNvPr id="152" name="Arc 6"/>
              <p:cNvSpPr>
                <a:spLocks/>
              </p:cNvSpPr>
              <p:nvPr/>
            </p:nvSpPr>
            <p:spPr bwMode="auto">
              <a:xfrm flipH="1" flipV="1">
                <a:off x="7032" y="1967"/>
                <a:ext cx="119" cy="33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/>
              </a:p>
            </p:txBody>
          </p:sp>
          <p:sp>
            <p:nvSpPr>
              <p:cNvPr id="153" name="Arc 7"/>
              <p:cNvSpPr>
                <a:spLocks/>
              </p:cNvSpPr>
              <p:nvPr/>
            </p:nvSpPr>
            <p:spPr bwMode="auto">
              <a:xfrm flipH="1">
                <a:off x="7032" y="1667"/>
                <a:ext cx="119" cy="33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/>
              </a:p>
            </p:txBody>
          </p:sp>
        </p:grpSp>
        <p:grpSp>
          <p:nvGrpSpPr>
            <p:cNvPr id="23" name="Group 22"/>
            <p:cNvGrpSpPr>
              <a:grpSpLocks/>
            </p:cNvGrpSpPr>
            <p:nvPr/>
          </p:nvGrpSpPr>
          <p:grpSpPr bwMode="auto">
            <a:xfrm>
              <a:off x="2419319" y="4419600"/>
              <a:ext cx="63499" cy="150812"/>
              <a:chOff x="7032" y="1655"/>
              <a:chExt cx="244" cy="651"/>
            </a:xfrm>
          </p:grpSpPr>
          <p:sp>
            <p:nvSpPr>
              <p:cNvPr id="146" name="Arc 4"/>
              <p:cNvSpPr>
                <a:spLocks/>
              </p:cNvSpPr>
              <p:nvPr/>
            </p:nvSpPr>
            <p:spPr bwMode="auto">
              <a:xfrm>
                <a:off x="7157" y="1655"/>
                <a:ext cx="119" cy="338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/>
              </a:p>
            </p:txBody>
          </p:sp>
          <p:sp>
            <p:nvSpPr>
              <p:cNvPr id="147" name="Arc 5"/>
              <p:cNvSpPr>
                <a:spLocks/>
              </p:cNvSpPr>
              <p:nvPr/>
            </p:nvSpPr>
            <p:spPr bwMode="auto">
              <a:xfrm flipV="1">
                <a:off x="7158" y="1967"/>
                <a:ext cx="118" cy="33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/>
              </a:p>
            </p:txBody>
          </p:sp>
          <p:sp>
            <p:nvSpPr>
              <p:cNvPr id="148" name="Arc 6"/>
              <p:cNvSpPr>
                <a:spLocks/>
              </p:cNvSpPr>
              <p:nvPr/>
            </p:nvSpPr>
            <p:spPr bwMode="auto">
              <a:xfrm flipH="1" flipV="1">
                <a:off x="7032" y="1967"/>
                <a:ext cx="119" cy="33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/>
              </a:p>
            </p:txBody>
          </p:sp>
          <p:sp>
            <p:nvSpPr>
              <p:cNvPr id="149" name="Arc 7"/>
              <p:cNvSpPr>
                <a:spLocks/>
              </p:cNvSpPr>
              <p:nvPr/>
            </p:nvSpPr>
            <p:spPr bwMode="auto">
              <a:xfrm flipH="1">
                <a:off x="7032" y="1667"/>
                <a:ext cx="119" cy="33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/>
              </a:p>
            </p:txBody>
          </p:sp>
        </p:grpSp>
        <p:cxnSp>
          <p:nvCxnSpPr>
            <p:cNvPr id="24" name="Straight Connector 23"/>
            <p:cNvCxnSpPr/>
            <p:nvPr/>
          </p:nvCxnSpPr>
          <p:spPr>
            <a:xfrm rot="5400000">
              <a:off x="852485" y="4381500"/>
              <a:ext cx="533400" cy="1588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5" name="Group 24"/>
            <p:cNvGrpSpPr>
              <a:grpSpLocks/>
            </p:cNvGrpSpPr>
            <p:nvPr/>
          </p:nvGrpSpPr>
          <p:grpSpPr bwMode="auto">
            <a:xfrm>
              <a:off x="1657295" y="4391030"/>
              <a:ext cx="63499" cy="150812"/>
              <a:chOff x="7032" y="1655"/>
              <a:chExt cx="244" cy="651"/>
            </a:xfrm>
          </p:grpSpPr>
          <p:sp>
            <p:nvSpPr>
              <p:cNvPr id="142" name="Arc 4"/>
              <p:cNvSpPr>
                <a:spLocks/>
              </p:cNvSpPr>
              <p:nvPr/>
            </p:nvSpPr>
            <p:spPr bwMode="auto">
              <a:xfrm>
                <a:off x="7157" y="1655"/>
                <a:ext cx="119" cy="338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/>
              </a:p>
            </p:txBody>
          </p:sp>
          <p:sp>
            <p:nvSpPr>
              <p:cNvPr id="143" name="Arc 5"/>
              <p:cNvSpPr>
                <a:spLocks/>
              </p:cNvSpPr>
              <p:nvPr/>
            </p:nvSpPr>
            <p:spPr bwMode="auto">
              <a:xfrm flipV="1">
                <a:off x="7158" y="1967"/>
                <a:ext cx="118" cy="33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/>
              </a:p>
            </p:txBody>
          </p:sp>
          <p:sp>
            <p:nvSpPr>
              <p:cNvPr id="144" name="Arc 6"/>
              <p:cNvSpPr>
                <a:spLocks/>
              </p:cNvSpPr>
              <p:nvPr/>
            </p:nvSpPr>
            <p:spPr bwMode="auto">
              <a:xfrm flipH="1" flipV="1">
                <a:off x="7032" y="1967"/>
                <a:ext cx="119" cy="33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/>
              </a:p>
            </p:txBody>
          </p:sp>
          <p:sp>
            <p:nvSpPr>
              <p:cNvPr id="145" name="Arc 7"/>
              <p:cNvSpPr>
                <a:spLocks/>
              </p:cNvSpPr>
              <p:nvPr/>
            </p:nvSpPr>
            <p:spPr bwMode="auto">
              <a:xfrm flipH="1">
                <a:off x="7032" y="1667"/>
                <a:ext cx="119" cy="33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/>
              </a:p>
            </p:txBody>
          </p:sp>
        </p:grpSp>
        <p:sp>
          <p:nvSpPr>
            <p:cNvPr id="26" name="TextBox 24"/>
            <p:cNvSpPr txBox="1"/>
            <p:nvPr/>
          </p:nvSpPr>
          <p:spPr>
            <a:xfrm>
              <a:off x="2867030" y="4800600"/>
              <a:ext cx="407484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800" b="1" dirty="0" smtClean="0"/>
                <a:t>Q527</a:t>
              </a:r>
              <a:endParaRPr lang="en-US" sz="800" b="1" dirty="0"/>
            </a:p>
          </p:txBody>
        </p:sp>
        <p:sp>
          <p:nvSpPr>
            <p:cNvPr id="27" name="TextBox 25"/>
            <p:cNvSpPr txBox="1"/>
            <p:nvPr/>
          </p:nvSpPr>
          <p:spPr>
            <a:xfrm>
              <a:off x="3429000" y="4800600"/>
              <a:ext cx="40908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800" b="1" dirty="0" smtClean="0"/>
                <a:t>Q526</a:t>
              </a:r>
              <a:endParaRPr lang="en-US" sz="800" b="1" dirty="0"/>
            </a:p>
          </p:txBody>
        </p:sp>
        <p:sp>
          <p:nvSpPr>
            <p:cNvPr id="28" name="TextBox 26"/>
            <p:cNvSpPr txBox="1"/>
            <p:nvPr/>
          </p:nvSpPr>
          <p:spPr>
            <a:xfrm>
              <a:off x="4090993" y="4800600"/>
              <a:ext cx="40908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800" b="1" dirty="0" smtClean="0"/>
                <a:t>Q525</a:t>
              </a:r>
              <a:endParaRPr lang="en-US" sz="800" b="1" dirty="0"/>
            </a:p>
          </p:txBody>
        </p:sp>
        <p:sp>
          <p:nvSpPr>
            <p:cNvPr id="29" name="TextBox 27"/>
            <p:cNvSpPr txBox="1"/>
            <p:nvPr/>
          </p:nvSpPr>
          <p:spPr>
            <a:xfrm>
              <a:off x="4572000" y="4800600"/>
              <a:ext cx="40908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800" b="1" dirty="0" smtClean="0"/>
                <a:t>Q524</a:t>
              </a:r>
              <a:endParaRPr lang="en-US" sz="800" b="1" dirty="0"/>
            </a:p>
          </p:txBody>
        </p:sp>
        <p:sp>
          <p:nvSpPr>
            <p:cNvPr id="30" name="TextBox 28"/>
            <p:cNvSpPr txBox="1"/>
            <p:nvPr/>
          </p:nvSpPr>
          <p:spPr>
            <a:xfrm>
              <a:off x="5133978" y="4800600"/>
              <a:ext cx="40908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800" b="1" dirty="0" smtClean="0"/>
                <a:t>Q523</a:t>
              </a:r>
              <a:endParaRPr lang="en-US" sz="800" b="1" dirty="0"/>
            </a:p>
          </p:txBody>
        </p:sp>
        <p:sp>
          <p:nvSpPr>
            <p:cNvPr id="31" name="TextBox 29"/>
            <p:cNvSpPr txBox="1"/>
            <p:nvPr/>
          </p:nvSpPr>
          <p:spPr>
            <a:xfrm>
              <a:off x="5943600" y="4800600"/>
              <a:ext cx="40908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800" b="1" dirty="0" smtClean="0"/>
                <a:t>Q522</a:t>
              </a:r>
              <a:endParaRPr lang="en-US" sz="800" b="1" dirty="0"/>
            </a:p>
          </p:txBody>
        </p:sp>
        <p:sp>
          <p:nvSpPr>
            <p:cNvPr id="32" name="TextBox 30"/>
            <p:cNvSpPr txBox="1"/>
            <p:nvPr/>
          </p:nvSpPr>
          <p:spPr>
            <a:xfrm>
              <a:off x="6629400" y="4800600"/>
              <a:ext cx="40908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800" b="1" dirty="0" smtClean="0"/>
                <a:t>Q521</a:t>
              </a:r>
              <a:endParaRPr lang="en-US" sz="800" b="1" dirty="0"/>
            </a:p>
          </p:txBody>
        </p:sp>
        <p:sp>
          <p:nvSpPr>
            <p:cNvPr id="33" name="TextBox 31"/>
            <p:cNvSpPr txBox="1"/>
            <p:nvPr/>
          </p:nvSpPr>
          <p:spPr>
            <a:xfrm>
              <a:off x="5410200" y="4443423"/>
              <a:ext cx="40908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800" b="1" dirty="0" smtClean="0">
                  <a:solidFill>
                    <a:srgbClr val="FF0000"/>
                  </a:solidFill>
                </a:rPr>
                <a:t>Q701</a:t>
              </a:r>
              <a:endParaRPr lang="en-US" sz="800" b="1" dirty="0">
                <a:solidFill>
                  <a:srgbClr val="FF0000"/>
                </a:solidFill>
              </a:endParaRPr>
            </a:p>
          </p:txBody>
        </p:sp>
        <p:sp>
          <p:nvSpPr>
            <p:cNvPr id="34" name="TextBox 32"/>
            <p:cNvSpPr txBox="1"/>
            <p:nvPr/>
          </p:nvSpPr>
          <p:spPr>
            <a:xfrm>
              <a:off x="4652963" y="4405311"/>
              <a:ext cx="40908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800" b="1" dirty="0" smtClean="0">
                  <a:solidFill>
                    <a:srgbClr val="FF0000"/>
                  </a:solidFill>
                </a:rPr>
                <a:t>Q702</a:t>
              </a:r>
              <a:endParaRPr lang="en-US" sz="800" b="1" dirty="0">
                <a:solidFill>
                  <a:srgbClr val="FF0000"/>
                </a:solidFill>
              </a:endParaRPr>
            </a:p>
          </p:txBody>
        </p:sp>
        <p:sp>
          <p:nvSpPr>
            <p:cNvPr id="35" name="TextBox 33"/>
            <p:cNvSpPr txBox="1"/>
            <p:nvPr/>
          </p:nvSpPr>
          <p:spPr>
            <a:xfrm>
              <a:off x="3895726" y="4347022"/>
              <a:ext cx="40908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800" b="1" dirty="0" smtClean="0">
                  <a:solidFill>
                    <a:srgbClr val="FF0000"/>
                  </a:solidFill>
                </a:rPr>
                <a:t>Q703</a:t>
              </a:r>
              <a:endParaRPr lang="en-US" sz="800" b="1" dirty="0">
                <a:solidFill>
                  <a:srgbClr val="FF0000"/>
                </a:solidFill>
              </a:endParaRPr>
            </a:p>
          </p:txBody>
        </p:sp>
        <p:sp>
          <p:nvSpPr>
            <p:cNvPr id="36" name="TextBox 34"/>
            <p:cNvSpPr txBox="1"/>
            <p:nvPr/>
          </p:nvSpPr>
          <p:spPr>
            <a:xfrm>
              <a:off x="2995615" y="4314822"/>
              <a:ext cx="40908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800" b="1" dirty="0" smtClean="0">
                  <a:solidFill>
                    <a:srgbClr val="FF0000"/>
                  </a:solidFill>
                </a:rPr>
                <a:t>Q704</a:t>
              </a:r>
              <a:endParaRPr lang="en-US" sz="800" b="1" dirty="0">
                <a:solidFill>
                  <a:srgbClr val="FF0000"/>
                </a:solidFill>
              </a:endParaRPr>
            </a:p>
          </p:txBody>
        </p:sp>
        <p:sp>
          <p:nvSpPr>
            <p:cNvPr id="37" name="TextBox 35"/>
            <p:cNvSpPr txBox="1"/>
            <p:nvPr/>
          </p:nvSpPr>
          <p:spPr>
            <a:xfrm>
              <a:off x="2057400" y="4191000"/>
              <a:ext cx="40908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800" b="1" dirty="0" smtClean="0">
                  <a:solidFill>
                    <a:srgbClr val="FF0000"/>
                  </a:solidFill>
                </a:rPr>
                <a:t>Q705</a:t>
              </a:r>
              <a:endParaRPr lang="en-US" sz="800" b="1" dirty="0">
                <a:solidFill>
                  <a:srgbClr val="FF0000"/>
                </a:solidFill>
              </a:endParaRPr>
            </a:p>
          </p:txBody>
        </p:sp>
        <p:sp>
          <p:nvSpPr>
            <p:cNvPr id="38" name="TextBox 36"/>
            <p:cNvSpPr txBox="1"/>
            <p:nvPr/>
          </p:nvSpPr>
          <p:spPr>
            <a:xfrm>
              <a:off x="1495430" y="4224349"/>
              <a:ext cx="40908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800" b="1" dirty="0" smtClean="0">
                  <a:solidFill>
                    <a:srgbClr val="FF0000"/>
                  </a:solidFill>
                </a:rPr>
                <a:t>Q706</a:t>
              </a:r>
              <a:endParaRPr lang="en-US" sz="800" b="1" dirty="0">
                <a:solidFill>
                  <a:srgbClr val="FF0000"/>
                </a:solidFill>
              </a:endParaRPr>
            </a:p>
          </p:txBody>
        </p:sp>
        <p:sp>
          <p:nvSpPr>
            <p:cNvPr id="39" name="TextBox 37"/>
            <p:cNvSpPr txBox="1"/>
            <p:nvPr/>
          </p:nvSpPr>
          <p:spPr>
            <a:xfrm>
              <a:off x="457200" y="4191000"/>
              <a:ext cx="61747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200" b="1" dirty="0" smtClean="0">
                  <a:solidFill>
                    <a:srgbClr val="FF0000"/>
                  </a:solidFill>
                </a:rPr>
                <a:t>P1 line</a:t>
              </a:r>
              <a:endParaRPr lang="en-US" sz="1200" b="1" dirty="0">
                <a:solidFill>
                  <a:srgbClr val="FF0000"/>
                </a:solidFill>
              </a:endParaRPr>
            </a:p>
          </p:txBody>
        </p:sp>
        <p:sp>
          <p:nvSpPr>
            <p:cNvPr id="40" name="TextBox 38"/>
            <p:cNvSpPr txBox="1"/>
            <p:nvPr/>
          </p:nvSpPr>
          <p:spPr>
            <a:xfrm>
              <a:off x="457200" y="4648200"/>
              <a:ext cx="10472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200" b="1" dirty="0" smtClean="0"/>
                <a:t>Main Injector</a:t>
              </a:r>
              <a:endParaRPr lang="en-US" sz="1200" b="1" dirty="0"/>
            </a:p>
          </p:txBody>
        </p:sp>
        <p:sp>
          <p:nvSpPr>
            <p:cNvPr id="41" name="TextBox 39"/>
            <p:cNvSpPr txBox="1"/>
            <p:nvPr/>
          </p:nvSpPr>
          <p:spPr>
            <a:xfrm rot="16200000">
              <a:off x="502806" y="3548572"/>
              <a:ext cx="1221809" cy="21544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800" b="1" dirty="0" smtClean="0"/>
                <a:t>ODH Barrier</a:t>
              </a:r>
              <a:endParaRPr lang="en-US" sz="800" b="1" dirty="0"/>
            </a:p>
          </p:txBody>
        </p:sp>
        <p:sp>
          <p:nvSpPr>
            <p:cNvPr id="42" name="TextBox 40"/>
            <p:cNvSpPr txBox="1"/>
            <p:nvPr/>
          </p:nvSpPr>
          <p:spPr>
            <a:xfrm>
              <a:off x="5548319" y="4714866"/>
              <a:ext cx="399468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800" b="1" dirty="0" smtClean="0"/>
                <a:t>V700</a:t>
              </a:r>
              <a:endParaRPr lang="en-US" sz="800" b="1" dirty="0"/>
            </a:p>
          </p:txBody>
        </p:sp>
        <p:sp>
          <p:nvSpPr>
            <p:cNvPr id="43" name="TextBox 41"/>
            <p:cNvSpPr txBox="1"/>
            <p:nvPr/>
          </p:nvSpPr>
          <p:spPr>
            <a:xfrm>
              <a:off x="5719755" y="4610096"/>
              <a:ext cx="162968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800" b="1" dirty="0" smtClean="0"/>
                <a:t>C</a:t>
              </a:r>
              <a:endParaRPr lang="en-US" sz="800" b="1" dirty="0"/>
            </a:p>
          </p:txBody>
        </p:sp>
        <p:sp>
          <p:nvSpPr>
            <p:cNvPr id="44" name="TextBox 42"/>
            <p:cNvSpPr txBox="1"/>
            <p:nvPr/>
          </p:nvSpPr>
          <p:spPr>
            <a:xfrm>
              <a:off x="5824525" y="4610080"/>
              <a:ext cx="162968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800" b="1" dirty="0"/>
                <a:t>B</a:t>
              </a:r>
            </a:p>
          </p:txBody>
        </p:sp>
        <p:sp>
          <p:nvSpPr>
            <p:cNvPr id="45" name="TextBox 43"/>
            <p:cNvSpPr txBox="1"/>
            <p:nvPr/>
          </p:nvSpPr>
          <p:spPr>
            <a:xfrm>
              <a:off x="6205533" y="4600570"/>
              <a:ext cx="162968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800" b="1" dirty="0"/>
                <a:t>A</a:t>
              </a:r>
            </a:p>
          </p:txBody>
        </p:sp>
        <p:cxnSp>
          <p:nvCxnSpPr>
            <p:cNvPr id="46" name="Straight Connector 45"/>
            <p:cNvCxnSpPr/>
            <p:nvPr/>
          </p:nvCxnSpPr>
          <p:spPr>
            <a:xfrm rot="5400000">
              <a:off x="5748341" y="4562554"/>
              <a:ext cx="1524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5829296" y="4495800"/>
              <a:ext cx="38104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5400000">
              <a:off x="6238048" y="4572064"/>
              <a:ext cx="1524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6262697" y="4505326"/>
              <a:ext cx="45720" cy="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48"/>
            <p:cNvSpPr txBox="1"/>
            <p:nvPr/>
          </p:nvSpPr>
          <p:spPr>
            <a:xfrm>
              <a:off x="5815007" y="4400548"/>
              <a:ext cx="590556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600" b="1" dirty="0" smtClean="0"/>
                <a:t>I:LAM52</a:t>
              </a:r>
              <a:endParaRPr lang="en-US" sz="600" b="1" dirty="0"/>
            </a:p>
          </p:txBody>
        </p:sp>
        <p:cxnSp>
          <p:nvCxnSpPr>
            <p:cNvPr id="51" name="Straight Connector 50"/>
            <p:cNvCxnSpPr/>
            <p:nvPr/>
          </p:nvCxnSpPr>
          <p:spPr>
            <a:xfrm rot="5400000">
              <a:off x="5873844" y="4592546"/>
              <a:ext cx="118872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Rectangle 51"/>
            <p:cNvSpPr>
              <a:spLocks/>
            </p:cNvSpPr>
            <p:nvPr/>
          </p:nvSpPr>
          <p:spPr>
            <a:xfrm>
              <a:off x="2895600" y="4495800"/>
              <a:ext cx="228600" cy="76200"/>
            </a:xfrm>
            <a:prstGeom prst="rect">
              <a:avLst/>
            </a:prstGeom>
            <a:noFill/>
            <a:ln w="9525"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/>
            </a:p>
          </p:txBody>
        </p:sp>
        <p:sp>
          <p:nvSpPr>
            <p:cNvPr id="53" name="Rectangle 52"/>
            <p:cNvSpPr>
              <a:spLocks/>
            </p:cNvSpPr>
            <p:nvPr/>
          </p:nvSpPr>
          <p:spPr>
            <a:xfrm>
              <a:off x="3309941" y="4519615"/>
              <a:ext cx="228600" cy="76200"/>
            </a:xfrm>
            <a:prstGeom prst="rect">
              <a:avLst/>
            </a:prstGeom>
            <a:noFill/>
            <a:ln w="9525"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/>
            </a:p>
          </p:txBody>
        </p:sp>
        <p:sp>
          <p:nvSpPr>
            <p:cNvPr id="54" name="Rectangle 53"/>
            <p:cNvSpPr>
              <a:spLocks/>
            </p:cNvSpPr>
            <p:nvPr/>
          </p:nvSpPr>
          <p:spPr>
            <a:xfrm>
              <a:off x="3733800" y="4543422"/>
              <a:ext cx="228600" cy="76200"/>
            </a:xfrm>
            <a:prstGeom prst="rect">
              <a:avLst/>
            </a:prstGeom>
            <a:noFill/>
            <a:ln w="9525"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/>
            </a:p>
          </p:txBody>
        </p:sp>
        <p:grpSp>
          <p:nvGrpSpPr>
            <p:cNvPr id="55" name="Group 54"/>
            <p:cNvGrpSpPr/>
            <p:nvPr/>
          </p:nvGrpSpPr>
          <p:grpSpPr>
            <a:xfrm>
              <a:off x="438150" y="3327862"/>
              <a:ext cx="7480400" cy="570065"/>
              <a:chOff x="457200" y="2362200"/>
              <a:chExt cx="7480400" cy="570065"/>
            </a:xfrm>
          </p:grpSpPr>
          <p:cxnSp>
            <p:nvCxnSpPr>
              <p:cNvPr id="95" name="Straight Connector 94"/>
              <p:cNvCxnSpPr/>
              <p:nvPr/>
            </p:nvCxnSpPr>
            <p:spPr>
              <a:xfrm>
                <a:off x="685800" y="2667000"/>
                <a:ext cx="7239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6" name="Rectangle 95"/>
              <p:cNvSpPr>
                <a:spLocks/>
              </p:cNvSpPr>
              <p:nvPr/>
            </p:nvSpPr>
            <p:spPr>
              <a:xfrm>
                <a:off x="7291401" y="2605089"/>
                <a:ext cx="233520" cy="109728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dirty="0"/>
              </a:p>
            </p:txBody>
          </p:sp>
          <p:grpSp>
            <p:nvGrpSpPr>
              <p:cNvPr id="97" name="Group 96"/>
              <p:cNvGrpSpPr>
                <a:grpSpLocks/>
              </p:cNvGrpSpPr>
              <p:nvPr/>
            </p:nvGrpSpPr>
            <p:grpSpPr bwMode="auto">
              <a:xfrm>
                <a:off x="7599322" y="2590800"/>
                <a:ext cx="63499" cy="150812"/>
                <a:chOff x="7032" y="1655"/>
                <a:chExt cx="244" cy="651"/>
              </a:xfrm>
            </p:grpSpPr>
            <p:sp>
              <p:nvSpPr>
                <p:cNvPr id="138" name="Arc 4"/>
                <p:cNvSpPr>
                  <a:spLocks/>
                </p:cNvSpPr>
                <p:nvPr/>
              </p:nvSpPr>
              <p:spPr bwMode="auto">
                <a:xfrm>
                  <a:off x="7157" y="1655"/>
                  <a:ext cx="119" cy="338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 dirty="0"/>
                </a:p>
              </p:txBody>
            </p:sp>
            <p:sp>
              <p:nvSpPr>
                <p:cNvPr id="139" name="Arc 5"/>
                <p:cNvSpPr>
                  <a:spLocks/>
                </p:cNvSpPr>
                <p:nvPr/>
              </p:nvSpPr>
              <p:spPr bwMode="auto">
                <a:xfrm flipV="1">
                  <a:off x="7158" y="1967"/>
                  <a:ext cx="118" cy="339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 dirty="0"/>
                </a:p>
              </p:txBody>
            </p:sp>
            <p:sp>
              <p:nvSpPr>
                <p:cNvPr id="140" name="Arc 6"/>
                <p:cNvSpPr>
                  <a:spLocks/>
                </p:cNvSpPr>
                <p:nvPr/>
              </p:nvSpPr>
              <p:spPr bwMode="auto">
                <a:xfrm flipH="1" flipV="1">
                  <a:off x="7032" y="1967"/>
                  <a:ext cx="119" cy="339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 dirty="0"/>
                </a:p>
              </p:txBody>
            </p:sp>
            <p:sp>
              <p:nvSpPr>
                <p:cNvPr id="141" name="Arc 7"/>
                <p:cNvSpPr>
                  <a:spLocks/>
                </p:cNvSpPr>
                <p:nvPr/>
              </p:nvSpPr>
              <p:spPr bwMode="auto">
                <a:xfrm flipH="1">
                  <a:off x="7032" y="1667"/>
                  <a:ext cx="119" cy="339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 dirty="0"/>
                </a:p>
              </p:txBody>
            </p:sp>
          </p:grpSp>
          <p:grpSp>
            <p:nvGrpSpPr>
              <p:cNvPr id="98" name="Group 97"/>
              <p:cNvGrpSpPr>
                <a:grpSpLocks/>
              </p:cNvGrpSpPr>
              <p:nvPr/>
            </p:nvGrpSpPr>
            <p:grpSpPr bwMode="auto">
              <a:xfrm>
                <a:off x="6872325" y="2590798"/>
                <a:ext cx="74614" cy="144461"/>
                <a:chOff x="8632" y="1667"/>
                <a:chExt cx="319" cy="639"/>
              </a:xfrm>
            </p:grpSpPr>
            <p:sp>
              <p:nvSpPr>
                <p:cNvPr id="132" name="Arc 9"/>
                <p:cNvSpPr>
                  <a:spLocks/>
                </p:cNvSpPr>
                <p:nvPr/>
              </p:nvSpPr>
              <p:spPr bwMode="auto">
                <a:xfrm>
                  <a:off x="8632" y="1667"/>
                  <a:ext cx="119" cy="339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 dirty="0"/>
                </a:p>
              </p:txBody>
            </p:sp>
            <p:sp>
              <p:nvSpPr>
                <p:cNvPr id="133" name="Arc 10"/>
                <p:cNvSpPr>
                  <a:spLocks/>
                </p:cNvSpPr>
                <p:nvPr/>
              </p:nvSpPr>
              <p:spPr bwMode="auto">
                <a:xfrm flipV="1">
                  <a:off x="8633" y="1967"/>
                  <a:ext cx="118" cy="339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 dirty="0"/>
                </a:p>
              </p:txBody>
            </p:sp>
            <p:sp>
              <p:nvSpPr>
                <p:cNvPr id="134" name="Arc 11"/>
                <p:cNvSpPr>
                  <a:spLocks/>
                </p:cNvSpPr>
                <p:nvPr/>
              </p:nvSpPr>
              <p:spPr bwMode="auto">
                <a:xfrm flipH="1" flipV="1">
                  <a:off x="8832" y="1967"/>
                  <a:ext cx="119" cy="339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 dirty="0"/>
                </a:p>
              </p:txBody>
            </p:sp>
            <p:sp>
              <p:nvSpPr>
                <p:cNvPr id="135" name="Arc 12"/>
                <p:cNvSpPr>
                  <a:spLocks/>
                </p:cNvSpPr>
                <p:nvPr/>
              </p:nvSpPr>
              <p:spPr bwMode="auto">
                <a:xfrm flipH="1">
                  <a:off x="8832" y="1667"/>
                  <a:ext cx="119" cy="339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 dirty="0"/>
                </a:p>
              </p:txBody>
            </p:sp>
            <p:sp>
              <p:nvSpPr>
                <p:cNvPr id="136" name="Line 13"/>
                <p:cNvSpPr>
                  <a:spLocks noChangeShapeType="1"/>
                </p:cNvSpPr>
                <p:nvPr/>
              </p:nvSpPr>
              <p:spPr bwMode="auto">
                <a:xfrm>
                  <a:off x="8632" y="2306"/>
                  <a:ext cx="30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 dirty="0"/>
                </a:p>
              </p:txBody>
            </p:sp>
            <p:sp>
              <p:nvSpPr>
                <p:cNvPr id="137" name="Line 14"/>
                <p:cNvSpPr>
                  <a:spLocks noChangeShapeType="1"/>
                </p:cNvSpPr>
                <p:nvPr/>
              </p:nvSpPr>
              <p:spPr bwMode="auto">
                <a:xfrm>
                  <a:off x="8645" y="1668"/>
                  <a:ext cx="275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 dirty="0"/>
                </a:p>
              </p:txBody>
            </p:sp>
          </p:grpSp>
          <p:grpSp>
            <p:nvGrpSpPr>
              <p:cNvPr id="99" name="Group 98"/>
              <p:cNvGrpSpPr>
                <a:grpSpLocks/>
              </p:cNvGrpSpPr>
              <p:nvPr/>
            </p:nvGrpSpPr>
            <p:grpSpPr bwMode="auto">
              <a:xfrm>
                <a:off x="6773024" y="2595869"/>
                <a:ext cx="74611" cy="144463"/>
                <a:chOff x="8632" y="1667"/>
                <a:chExt cx="319" cy="639"/>
              </a:xfrm>
            </p:grpSpPr>
            <p:sp>
              <p:nvSpPr>
                <p:cNvPr id="126" name="Arc 16"/>
                <p:cNvSpPr>
                  <a:spLocks/>
                </p:cNvSpPr>
                <p:nvPr/>
              </p:nvSpPr>
              <p:spPr bwMode="auto">
                <a:xfrm>
                  <a:off x="8632" y="1667"/>
                  <a:ext cx="119" cy="339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 dirty="0"/>
                </a:p>
              </p:txBody>
            </p:sp>
            <p:sp>
              <p:nvSpPr>
                <p:cNvPr id="127" name="Arc 17"/>
                <p:cNvSpPr>
                  <a:spLocks/>
                </p:cNvSpPr>
                <p:nvPr/>
              </p:nvSpPr>
              <p:spPr bwMode="auto">
                <a:xfrm flipV="1">
                  <a:off x="8633" y="1967"/>
                  <a:ext cx="118" cy="339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 dirty="0"/>
                </a:p>
              </p:txBody>
            </p:sp>
            <p:sp>
              <p:nvSpPr>
                <p:cNvPr id="128" name="Arc 18"/>
                <p:cNvSpPr>
                  <a:spLocks/>
                </p:cNvSpPr>
                <p:nvPr/>
              </p:nvSpPr>
              <p:spPr bwMode="auto">
                <a:xfrm flipH="1" flipV="1">
                  <a:off x="8832" y="1967"/>
                  <a:ext cx="119" cy="339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 dirty="0"/>
                </a:p>
              </p:txBody>
            </p:sp>
            <p:sp>
              <p:nvSpPr>
                <p:cNvPr id="129" name="Arc 19"/>
                <p:cNvSpPr>
                  <a:spLocks/>
                </p:cNvSpPr>
                <p:nvPr/>
              </p:nvSpPr>
              <p:spPr bwMode="auto">
                <a:xfrm flipH="1">
                  <a:off x="8832" y="1667"/>
                  <a:ext cx="119" cy="339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 dirty="0"/>
                </a:p>
              </p:txBody>
            </p:sp>
            <p:sp>
              <p:nvSpPr>
                <p:cNvPr id="130" name="Line 20"/>
                <p:cNvSpPr>
                  <a:spLocks noChangeShapeType="1"/>
                </p:cNvSpPr>
                <p:nvPr/>
              </p:nvSpPr>
              <p:spPr bwMode="auto">
                <a:xfrm>
                  <a:off x="8632" y="2306"/>
                  <a:ext cx="30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 dirty="0"/>
                </a:p>
              </p:txBody>
            </p:sp>
            <p:sp>
              <p:nvSpPr>
                <p:cNvPr id="131" name="Line 21"/>
                <p:cNvSpPr>
                  <a:spLocks noChangeShapeType="1"/>
                </p:cNvSpPr>
                <p:nvPr/>
              </p:nvSpPr>
              <p:spPr bwMode="auto">
                <a:xfrm>
                  <a:off x="8645" y="1668"/>
                  <a:ext cx="275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 dirty="0"/>
                </a:p>
              </p:txBody>
            </p:sp>
          </p:grpSp>
          <p:grpSp>
            <p:nvGrpSpPr>
              <p:cNvPr id="100" name="Group 99"/>
              <p:cNvGrpSpPr>
                <a:grpSpLocks/>
              </p:cNvGrpSpPr>
              <p:nvPr/>
            </p:nvGrpSpPr>
            <p:grpSpPr bwMode="auto">
              <a:xfrm>
                <a:off x="6043562" y="2590800"/>
                <a:ext cx="63499" cy="150812"/>
                <a:chOff x="7032" y="1655"/>
                <a:chExt cx="244" cy="651"/>
              </a:xfrm>
            </p:grpSpPr>
            <p:sp>
              <p:nvSpPr>
                <p:cNvPr id="122" name="Arc 4"/>
                <p:cNvSpPr>
                  <a:spLocks/>
                </p:cNvSpPr>
                <p:nvPr/>
              </p:nvSpPr>
              <p:spPr bwMode="auto">
                <a:xfrm>
                  <a:off x="7157" y="1655"/>
                  <a:ext cx="119" cy="338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 dirty="0"/>
                </a:p>
              </p:txBody>
            </p:sp>
            <p:sp>
              <p:nvSpPr>
                <p:cNvPr id="123" name="Arc 5"/>
                <p:cNvSpPr>
                  <a:spLocks/>
                </p:cNvSpPr>
                <p:nvPr/>
              </p:nvSpPr>
              <p:spPr bwMode="auto">
                <a:xfrm flipV="1">
                  <a:off x="7158" y="1967"/>
                  <a:ext cx="118" cy="339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 dirty="0"/>
                </a:p>
              </p:txBody>
            </p:sp>
            <p:sp>
              <p:nvSpPr>
                <p:cNvPr id="124" name="Arc 6"/>
                <p:cNvSpPr>
                  <a:spLocks/>
                </p:cNvSpPr>
                <p:nvPr/>
              </p:nvSpPr>
              <p:spPr bwMode="auto">
                <a:xfrm flipH="1" flipV="1">
                  <a:off x="7032" y="1967"/>
                  <a:ext cx="119" cy="339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 dirty="0"/>
                </a:p>
              </p:txBody>
            </p:sp>
            <p:sp>
              <p:nvSpPr>
                <p:cNvPr id="125" name="Arc 7"/>
                <p:cNvSpPr>
                  <a:spLocks/>
                </p:cNvSpPr>
                <p:nvPr/>
              </p:nvSpPr>
              <p:spPr bwMode="auto">
                <a:xfrm flipH="1">
                  <a:off x="7032" y="1667"/>
                  <a:ext cx="119" cy="339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 dirty="0"/>
                </a:p>
              </p:txBody>
            </p:sp>
          </p:grpSp>
          <p:sp>
            <p:nvSpPr>
              <p:cNvPr id="101" name="Rectangle 100"/>
              <p:cNvSpPr>
                <a:spLocks/>
              </p:cNvSpPr>
              <p:nvPr/>
            </p:nvSpPr>
            <p:spPr>
              <a:xfrm>
                <a:off x="5724518" y="2609852"/>
                <a:ext cx="233520" cy="109728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dirty="0"/>
              </a:p>
            </p:txBody>
          </p:sp>
          <p:grpSp>
            <p:nvGrpSpPr>
              <p:cNvPr id="102" name="Group 101"/>
              <p:cNvGrpSpPr>
                <a:grpSpLocks/>
              </p:cNvGrpSpPr>
              <p:nvPr/>
            </p:nvGrpSpPr>
            <p:grpSpPr bwMode="auto">
              <a:xfrm>
                <a:off x="6134043" y="2590784"/>
                <a:ext cx="63499" cy="150812"/>
                <a:chOff x="7032" y="1655"/>
                <a:chExt cx="244" cy="651"/>
              </a:xfrm>
            </p:grpSpPr>
            <p:sp>
              <p:nvSpPr>
                <p:cNvPr id="118" name="Arc 4"/>
                <p:cNvSpPr>
                  <a:spLocks/>
                </p:cNvSpPr>
                <p:nvPr/>
              </p:nvSpPr>
              <p:spPr bwMode="auto">
                <a:xfrm>
                  <a:off x="7157" y="1655"/>
                  <a:ext cx="119" cy="338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 dirty="0"/>
                </a:p>
              </p:txBody>
            </p:sp>
            <p:sp>
              <p:nvSpPr>
                <p:cNvPr id="119" name="Arc 5"/>
                <p:cNvSpPr>
                  <a:spLocks/>
                </p:cNvSpPr>
                <p:nvPr/>
              </p:nvSpPr>
              <p:spPr bwMode="auto">
                <a:xfrm flipV="1">
                  <a:off x="7158" y="1967"/>
                  <a:ext cx="118" cy="339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 dirty="0"/>
                </a:p>
              </p:txBody>
            </p:sp>
            <p:sp>
              <p:nvSpPr>
                <p:cNvPr id="120" name="Arc 6"/>
                <p:cNvSpPr>
                  <a:spLocks/>
                </p:cNvSpPr>
                <p:nvPr/>
              </p:nvSpPr>
              <p:spPr bwMode="auto">
                <a:xfrm flipH="1" flipV="1">
                  <a:off x="7032" y="1967"/>
                  <a:ext cx="119" cy="339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 dirty="0"/>
                </a:p>
              </p:txBody>
            </p:sp>
            <p:sp>
              <p:nvSpPr>
                <p:cNvPr id="121" name="Arc 7"/>
                <p:cNvSpPr>
                  <a:spLocks/>
                </p:cNvSpPr>
                <p:nvPr/>
              </p:nvSpPr>
              <p:spPr bwMode="auto">
                <a:xfrm flipH="1">
                  <a:off x="7032" y="1667"/>
                  <a:ext cx="119" cy="339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 dirty="0"/>
                </a:p>
              </p:txBody>
            </p:sp>
          </p:grpSp>
          <p:grpSp>
            <p:nvGrpSpPr>
              <p:cNvPr id="103" name="Group 102"/>
              <p:cNvGrpSpPr>
                <a:grpSpLocks/>
              </p:cNvGrpSpPr>
              <p:nvPr/>
            </p:nvGrpSpPr>
            <p:grpSpPr bwMode="auto">
              <a:xfrm>
                <a:off x="5348317" y="2590798"/>
                <a:ext cx="74614" cy="144461"/>
                <a:chOff x="8632" y="1667"/>
                <a:chExt cx="319" cy="639"/>
              </a:xfrm>
            </p:grpSpPr>
            <p:sp>
              <p:nvSpPr>
                <p:cNvPr id="112" name="Arc 9"/>
                <p:cNvSpPr>
                  <a:spLocks/>
                </p:cNvSpPr>
                <p:nvPr/>
              </p:nvSpPr>
              <p:spPr bwMode="auto">
                <a:xfrm>
                  <a:off x="8632" y="1667"/>
                  <a:ext cx="119" cy="339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 dirty="0"/>
                </a:p>
              </p:txBody>
            </p:sp>
            <p:sp>
              <p:nvSpPr>
                <p:cNvPr id="113" name="Arc 10"/>
                <p:cNvSpPr>
                  <a:spLocks/>
                </p:cNvSpPr>
                <p:nvPr/>
              </p:nvSpPr>
              <p:spPr bwMode="auto">
                <a:xfrm flipV="1">
                  <a:off x="8633" y="1967"/>
                  <a:ext cx="118" cy="339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 dirty="0"/>
                </a:p>
              </p:txBody>
            </p:sp>
            <p:sp>
              <p:nvSpPr>
                <p:cNvPr id="114" name="Arc 11"/>
                <p:cNvSpPr>
                  <a:spLocks/>
                </p:cNvSpPr>
                <p:nvPr/>
              </p:nvSpPr>
              <p:spPr bwMode="auto">
                <a:xfrm flipH="1" flipV="1">
                  <a:off x="8832" y="1967"/>
                  <a:ext cx="119" cy="339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 dirty="0"/>
                </a:p>
              </p:txBody>
            </p:sp>
            <p:sp>
              <p:nvSpPr>
                <p:cNvPr id="115" name="Arc 12"/>
                <p:cNvSpPr>
                  <a:spLocks/>
                </p:cNvSpPr>
                <p:nvPr/>
              </p:nvSpPr>
              <p:spPr bwMode="auto">
                <a:xfrm flipH="1">
                  <a:off x="8832" y="1667"/>
                  <a:ext cx="119" cy="339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 dirty="0"/>
                </a:p>
              </p:txBody>
            </p:sp>
            <p:sp>
              <p:nvSpPr>
                <p:cNvPr id="116" name="Line 13"/>
                <p:cNvSpPr>
                  <a:spLocks noChangeShapeType="1"/>
                </p:cNvSpPr>
                <p:nvPr/>
              </p:nvSpPr>
              <p:spPr bwMode="auto">
                <a:xfrm>
                  <a:off x="8632" y="2306"/>
                  <a:ext cx="30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 dirty="0"/>
                </a:p>
              </p:txBody>
            </p:sp>
            <p:sp>
              <p:nvSpPr>
                <p:cNvPr id="117" name="Line 14"/>
                <p:cNvSpPr>
                  <a:spLocks noChangeShapeType="1"/>
                </p:cNvSpPr>
                <p:nvPr/>
              </p:nvSpPr>
              <p:spPr bwMode="auto">
                <a:xfrm>
                  <a:off x="8645" y="1668"/>
                  <a:ext cx="275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 dirty="0"/>
                </a:p>
              </p:txBody>
            </p:sp>
          </p:grpSp>
          <p:sp>
            <p:nvSpPr>
              <p:cNvPr id="104" name="AutoShape 46"/>
              <p:cNvSpPr>
                <a:spLocks noChangeArrowheads="1"/>
              </p:cNvSpPr>
              <p:nvPr/>
            </p:nvSpPr>
            <p:spPr bwMode="auto">
              <a:xfrm flipV="1">
                <a:off x="5248274" y="2605081"/>
                <a:ext cx="74613" cy="125412"/>
              </a:xfrm>
              <a:prstGeom prst="triangle">
                <a:avLst>
                  <a:gd name="adj" fmla="val 50000"/>
                </a:avLst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/>
              </a:p>
            </p:txBody>
          </p:sp>
          <p:sp>
            <p:nvSpPr>
              <p:cNvPr id="105" name="AutoShape 46"/>
              <p:cNvSpPr>
                <a:spLocks noChangeArrowheads="1"/>
              </p:cNvSpPr>
              <p:nvPr/>
            </p:nvSpPr>
            <p:spPr bwMode="auto">
              <a:xfrm>
                <a:off x="7678727" y="2609852"/>
                <a:ext cx="74613" cy="125412"/>
              </a:xfrm>
              <a:prstGeom prst="triangle">
                <a:avLst>
                  <a:gd name="adj" fmla="val 50000"/>
                </a:avLst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/>
              </a:p>
            </p:txBody>
          </p:sp>
          <p:sp>
            <p:nvSpPr>
              <p:cNvPr id="106" name="TextBox 104"/>
              <p:cNvSpPr txBox="1"/>
              <p:nvPr/>
            </p:nvSpPr>
            <p:spPr>
              <a:xfrm>
                <a:off x="457200" y="2419350"/>
                <a:ext cx="75693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1200" b="1" dirty="0" smtClean="0"/>
                  <a:t>Recycler</a:t>
                </a:r>
                <a:endParaRPr lang="en-US" sz="1200" b="1" dirty="0"/>
              </a:p>
            </p:txBody>
          </p:sp>
          <p:sp>
            <p:nvSpPr>
              <p:cNvPr id="107" name="TextBox 105"/>
              <p:cNvSpPr txBox="1"/>
              <p:nvPr/>
            </p:nvSpPr>
            <p:spPr>
              <a:xfrm>
                <a:off x="5105400" y="2362200"/>
                <a:ext cx="470000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1000" b="1" dirty="0" smtClean="0"/>
                  <a:t>Q523</a:t>
                </a:r>
                <a:endParaRPr lang="en-US" sz="1000" b="1" dirty="0"/>
              </a:p>
            </p:txBody>
          </p:sp>
          <p:sp>
            <p:nvSpPr>
              <p:cNvPr id="108" name="TextBox 106"/>
              <p:cNvSpPr txBox="1"/>
              <p:nvPr/>
            </p:nvSpPr>
            <p:spPr>
              <a:xfrm>
                <a:off x="5915022" y="2371734"/>
                <a:ext cx="470000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1000" b="1" dirty="0" smtClean="0"/>
                  <a:t>Q522</a:t>
                </a:r>
                <a:endParaRPr lang="en-US" sz="1000" b="1" dirty="0"/>
              </a:p>
            </p:txBody>
          </p:sp>
          <p:sp>
            <p:nvSpPr>
              <p:cNvPr id="109" name="TextBox 107"/>
              <p:cNvSpPr txBox="1"/>
              <p:nvPr/>
            </p:nvSpPr>
            <p:spPr>
              <a:xfrm>
                <a:off x="6653207" y="2362200"/>
                <a:ext cx="470000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1000" b="1" dirty="0" smtClean="0"/>
                  <a:t>Q521</a:t>
                </a:r>
                <a:endParaRPr lang="en-US" sz="1000" b="1" dirty="0"/>
              </a:p>
            </p:txBody>
          </p:sp>
          <p:sp>
            <p:nvSpPr>
              <p:cNvPr id="110" name="TextBox 108"/>
              <p:cNvSpPr txBox="1"/>
              <p:nvPr/>
            </p:nvSpPr>
            <p:spPr>
              <a:xfrm>
                <a:off x="7467600" y="2362200"/>
                <a:ext cx="470000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1000" b="1" dirty="0" smtClean="0"/>
                  <a:t>Q520</a:t>
                </a:r>
                <a:endParaRPr lang="en-US" sz="1000" b="1" dirty="0"/>
              </a:p>
            </p:txBody>
          </p:sp>
          <p:sp>
            <p:nvSpPr>
              <p:cNvPr id="111" name="TextBox 109"/>
              <p:cNvSpPr txBox="1"/>
              <p:nvPr/>
            </p:nvSpPr>
            <p:spPr>
              <a:xfrm>
                <a:off x="5605459" y="2686044"/>
                <a:ext cx="572593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1000" b="1" dirty="0" smtClean="0">
                    <a:solidFill>
                      <a:srgbClr val="00B050"/>
                    </a:solidFill>
                  </a:rPr>
                  <a:t>RRLAM</a:t>
                </a:r>
                <a:endParaRPr lang="en-US" sz="1000" b="1" dirty="0">
                  <a:solidFill>
                    <a:srgbClr val="00B050"/>
                  </a:solidFill>
                </a:endParaRPr>
              </a:p>
            </p:txBody>
          </p:sp>
        </p:grpSp>
        <p:sp>
          <p:nvSpPr>
            <p:cNvPr id="56" name="TextBox 54"/>
            <p:cNvSpPr txBox="1"/>
            <p:nvPr/>
          </p:nvSpPr>
          <p:spPr>
            <a:xfrm>
              <a:off x="4857750" y="3686175"/>
              <a:ext cx="47000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b="1" dirty="0" smtClean="0">
                  <a:solidFill>
                    <a:srgbClr val="00B050"/>
                  </a:solidFill>
                </a:rPr>
                <a:t>Q901</a:t>
              </a:r>
              <a:endParaRPr lang="en-US" sz="1000" b="1" dirty="0">
                <a:solidFill>
                  <a:srgbClr val="00B050"/>
                </a:solidFill>
              </a:endParaRPr>
            </a:p>
          </p:txBody>
        </p:sp>
        <p:sp>
          <p:nvSpPr>
            <p:cNvPr id="57" name="TextBox 55"/>
            <p:cNvSpPr txBox="1"/>
            <p:nvPr/>
          </p:nvSpPr>
          <p:spPr>
            <a:xfrm rot="16200000">
              <a:off x="3801189" y="3925014"/>
              <a:ext cx="685800" cy="24622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b="1" dirty="0" smtClean="0"/>
                <a:t>0.8242 m</a:t>
              </a:r>
              <a:endParaRPr lang="en-US" sz="1000" b="1" dirty="0"/>
            </a:p>
          </p:txBody>
        </p:sp>
        <p:sp>
          <p:nvSpPr>
            <p:cNvPr id="58" name="TextBox 56"/>
            <p:cNvSpPr txBox="1"/>
            <p:nvPr/>
          </p:nvSpPr>
          <p:spPr>
            <a:xfrm>
              <a:off x="4410075" y="3971925"/>
              <a:ext cx="5334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b="1" dirty="0" smtClean="0">
                  <a:solidFill>
                    <a:srgbClr val="00B050"/>
                  </a:solidFill>
                </a:rPr>
                <a:t>Q902</a:t>
              </a:r>
              <a:endParaRPr lang="en-US" sz="1000" b="1" dirty="0">
                <a:solidFill>
                  <a:srgbClr val="00B050"/>
                </a:solidFill>
              </a:endParaRPr>
            </a:p>
          </p:txBody>
        </p:sp>
        <p:sp>
          <p:nvSpPr>
            <p:cNvPr id="59" name="TextBox 57"/>
            <p:cNvSpPr txBox="1"/>
            <p:nvPr/>
          </p:nvSpPr>
          <p:spPr>
            <a:xfrm>
              <a:off x="7620000" y="4800600"/>
              <a:ext cx="40908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800" b="1" dirty="0" smtClean="0"/>
                <a:t>Q520</a:t>
              </a:r>
              <a:endParaRPr lang="en-US" sz="800" b="1" dirty="0"/>
            </a:p>
          </p:txBody>
        </p:sp>
        <p:grpSp>
          <p:nvGrpSpPr>
            <p:cNvPr id="60" name="Group 59"/>
            <p:cNvGrpSpPr>
              <a:grpSpLocks/>
            </p:cNvGrpSpPr>
            <p:nvPr/>
          </p:nvGrpSpPr>
          <p:grpSpPr bwMode="auto">
            <a:xfrm>
              <a:off x="7724778" y="4662489"/>
              <a:ext cx="256032" cy="128016"/>
              <a:chOff x="7032" y="1655"/>
              <a:chExt cx="244" cy="651"/>
            </a:xfrm>
          </p:grpSpPr>
          <p:sp>
            <p:nvSpPr>
              <p:cNvPr id="91" name="Arc 4"/>
              <p:cNvSpPr>
                <a:spLocks/>
              </p:cNvSpPr>
              <p:nvPr/>
            </p:nvSpPr>
            <p:spPr bwMode="auto">
              <a:xfrm>
                <a:off x="7157" y="1655"/>
                <a:ext cx="119" cy="338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/>
              </a:p>
            </p:txBody>
          </p:sp>
          <p:sp>
            <p:nvSpPr>
              <p:cNvPr id="92" name="Arc 5"/>
              <p:cNvSpPr>
                <a:spLocks/>
              </p:cNvSpPr>
              <p:nvPr/>
            </p:nvSpPr>
            <p:spPr bwMode="auto">
              <a:xfrm flipV="1">
                <a:off x="7158" y="1967"/>
                <a:ext cx="118" cy="33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/>
              </a:p>
            </p:txBody>
          </p:sp>
          <p:sp>
            <p:nvSpPr>
              <p:cNvPr id="93" name="Arc 6"/>
              <p:cNvSpPr>
                <a:spLocks/>
              </p:cNvSpPr>
              <p:nvPr/>
            </p:nvSpPr>
            <p:spPr bwMode="auto">
              <a:xfrm flipH="1" flipV="1">
                <a:off x="7032" y="1967"/>
                <a:ext cx="119" cy="33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/>
              </a:p>
            </p:txBody>
          </p:sp>
          <p:sp>
            <p:nvSpPr>
              <p:cNvPr id="94" name="Arc 7"/>
              <p:cNvSpPr>
                <a:spLocks/>
              </p:cNvSpPr>
              <p:nvPr/>
            </p:nvSpPr>
            <p:spPr bwMode="auto">
              <a:xfrm flipH="1">
                <a:off x="7032" y="1667"/>
                <a:ext cx="119" cy="33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/>
              </a:p>
            </p:txBody>
          </p:sp>
        </p:grpSp>
        <p:grpSp>
          <p:nvGrpSpPr>
            <p:cNvPr id="61" name="Group 60"/>
            <p:cNvGrpSpPr/>
            <p:nvPr/>
          </p:nvGrpSpPr>
          <p:grpSpPr>
            <a:xfrm flipH="1" flipV="1">
              <a:off x="4724400" y="4105275"/>
              <a:ext cx="152364" cy="173179"/>
              <a:chOff x="4648200" y="2871789"/>
              <a:chExt cx="128558" cy="190497"/>
            </a:xfrm>
          </p:grpSpPr>
          <p:grpSp>
            <p:nvGrpSpPr>
              <p:cNvPr id="81" name="Group 80"/>
              <p:cNvGrpSpPr>
                <a:grpSpLocks/>
              </p:cNvGrpSpPr>
              <p:nvPr/>
            </p:nvGrpSpPr>
            <p:grpSpPr bwMode="auto">
              <a:xfrm>
                <a:off x="4648200" y="2911474"/>
                <a:ext cx="60325" cy="150812"/>
                <a:chOff x="7032" y="1655"/>
                <a:chExt cx="244" cy="651"/>
              </a:xfrm>
            </p:grpSpPr>
            <p:sp>
              <p:nvSpPr>
                <p:cNvPr id="87" name="Arc 37"/>
                <p:cNvSpPr>
                  <a:spLocks/>
                </p:cNvSpPr>
                <p:nvPr/>
              </p:nvSpPr>
              <p:spPr bwMode="auto">
                <a:xfrm>
                  <a:off x="7157" y="1655"/>
                  <a:ext cx="119" cy="338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 dirty="0"/>
                </a:p>
              </p:txBody>
            </p:sp>
            <p:sp>
              <p:nvSpPr>
                <p:cNvPr id="88" name="Arc 38"/>
                <p:cNvSpPr>
                  <a:spLocks/>
                </p:cNvSpPr>
                <p:nvPr/>
              </p:nvSpPr>
              <p:spPr bwMode="auto">
                <a:xfrm flipV="1">
                  <a:off x="7158" y="1967"/>
                  <a:ext cx="118" cy="339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 dirty="0"/>
                </a:p>
              </p:txBody>
            </p:sp>
            <p:sp>
              <p:nvSpPr>
                <p:cNvPr id="89" name="Arc 39"/>
                <p:cNvSpPr>
                  <a:spLocks/>
                </p:cNvSpPr>
                <p:nvPr/>
              </p:nvSpPr>
              <p:spPr bwMode="auto">
                <a:xfrm flipH="1" flipV="1">
                  <a:off x="7032" y="1967"/>
                  <a:ext cx="119" cy="339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 dirty="0"/>
                </a:p>
              </p:txBody>
            </p:sp>
            <p:sp>
              <p:nvSpPr>
                <p:cNvPr id="90" name="Arc 40"/>
                <p:cNvSpPr>
                  <a:spLocks/>
                </p:cNvSpPr>
                <p:nvPr/>
              </p:nvSpPr>
              <p:spPr bwMode="auto">
                <a:xfrm flipH="1">
                  <a:off x="7032" y="1667"/>
                  <a:ext cx="119" cy="339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 dirty="0"/>
                </a:p>
              </p:txBody>
            </p:sp>
          </p:grpSp>
          <p:grpSp>
            <p:nvGrpSpPr>
              <p:cNvPr id="82" name="Group 81"/>
              <p:cNvGrpSpPr>
                <a:grpSpLocks/>
              </p:cNvGrpSpPr>
              <p:nvPr/>
            </p:nvGrpSpPr>
            <p:grpSpPr bwMode="auto">
              <a:xfrm>
                <a:off x="4714846" y="2871789"/>
                <a:ext cx="61912" cy="150812"/>
                <a:chOff x="7032" y="1655"/>
                <a:chExt cx="244" cy="651"/>
              </a:xfrm>
            </p:grpSpPr>
            <p:sp>
              <p:nvSpPr>
                <p:cNvPr id="83" name="Arc 42"/>
                <p:cNvSpPr>
                  <a:spLocks/>
                </p:cNvSpPr>
                <p:nvPr/>
              </p:nvSpPr>
              <p:spPr bwMode="auto">
                <a:xfrm>
                  <a:off x="7157" y="1655"/>
                  <a:ext cx="119" cy="338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 dirty="0"/>
                </a:p>
              </p:txBody>
            </p:sp>
            <p:sp>
              <p:nvSpPr>
                <p:cNvPr id="84" name="Arc 43"/>
                <p:cNvSpPr>
                  <a:spLocks/>
                </p:cNvSpPr>
                <p:nvPr/>
              </p:nvSpPr>
              <p:spPr bwMode="auto">
                <a:xfrm flipV="1">
                  <a:off x="7158" y="1967"/>
                  <a:ext cx="118" cy="339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 dirty="0"/>
                </a:p>
              </p:txBody>
            </p:sp>
            <p:sp>
              <p:nvSpPr>
                <p:cNvPr id="85" name="Arc 44"/>
                <p:cNvSpPr>
                  <a:spLocks/>
                </p:cNvSpPr>
                <p:nvPr/>
              </p:nvSpPr>
              <p:spPr bwMode="auto">
                <a:xfrm flipH="1" flipV="1">
                  <a:off x="7032" y="1967"/>
                  <a:ext cx="119" cy="339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 dirty="0"/>
                </a:p>
              </p:txBody>
            </p:sp>
            <p:sp>
              <p:nvSpPr>
                <p:cNvPr id="86" name="Arc 45"/>
                <p:cNvSpPr>
                  <a:spLocks/>
                </p:cNvSpPr>
                <p:nvPr/>
              </p:nvSpPr>
              <p:spPr bwMode="auto">
                <a:xfrm flipH="1">
                  <a:off x="7032" y="1667"/>
                  <a:ext cx="119" cy="339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 dirty="0"/>
                </a:p>
              </p:txBody>
            </p:sp>
          </p:grpSp>
        </p:grpSp>
        <p:grpSp>
          <p:nvGrpSpPr>
            <p:cNvPr id="62" name="Group 61"/>
            <p:cNvGrpSpPr/>
            <p:nvPr/>
          </p:nvGrpSpPr>
          <p:grpSpPr>
            <a:xfrm>
              <a:off x="5181604" y="3848100"/>
              <a:ext cx="228598" cy="152398"/>
              <a:chOff x="5129193" y="2514592"/>
              <a:chExt cx="139699" cy="177797"/>
            </a:xfrm>
          </p:grpSpPr>
          <p:grpSp>
            <p:nvGrpSpPr>
              <p:cNvPr id="67" name="Group 66"/>
              <p:cNvGrpSpPr>
                <a:grpSpLocks/>
              </p:cNvGrpSpPr>
              <p:nvPr/>
            </p:nvGrpSpPr>
            <p:grpSpPr bwMode="auto">
              <a:xfrm>
                <a:off x="5129193" y="2547928"/>
                <a:ext cx="73024" cy="144461"/>
                <a:chOff x="8632" y="1667"/>
                <a:chExt cx="319" cy="639"/>
              </a:xfrm>
            </p:grpSpPr>
            <p:sp>
              <p:nvSpPr>
                <p:cNvPr id="75" name="Arc 23"/>
                <p:cNvSpPr>
                  <a:spLocks/>
                </p:cNvSpPr>
                <p:nvPr/>
              </p:nvSpPr>
              <p:spPr bwMode="auto">
                <a:xfrm>
                  <a:off x="8632" y="1667"/>
                  <a:ext cx="119" cy="339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 dirty="0"/>
                </a:p>
              </p:txBody>
            </p:sp>
            <p:sp>
              <p:nvSpPr>
                <p:cNvPr id="76" name="Arc 24"/>
                <p:cNvSpPr>
                  <a:spLocks/>
                </p:cNvSpPr>
                <p:nvPr/>
              </p:nvSpPr>
              <p:spPr bwMode="auto">
                <a:xfrm flipV="1">
                  <a:off x="8633" y="1967"/>
                  <a:ext cx="118" cy="339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 dirty="0"/>
                </a:p>
              </p:txBody>
            </p:sp>
            <p:sp>
              <p:nvSpPr>
                <p:cNvPr id="77" name="Arc 25"/>
                <p:cNvSpPr>
                  <a:spLocks/>
                </p:cNvSpPr>
                <p:nvPr/>
              </p:nvSpPr>
              <p:spPr bwMode="auto">
                <a:xfrm flipH="1" flipV="1">
                  <a:off x="8832" y="1967"/>
                  <a:ext cx="119" cy="339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 dirty="0"/>
                </a:p>
              </p:txBody>
            </p:sp>
            <p:sp>
              <p:nvSpPr>
                <p:cNvPr id="78" name="Arc 26"/>
                <p:cNvSpPr>
                  <a:spLocks/>
                </p:cNvSpPr>
                <p:nvPr/>
              </p:nvSpPr>
              <p:spPr bwMode="auto">
                <a:xfrm flipH="1">
                  <a:off x="8832" y="1667"/>
                  <a:ext cx="119" cy="339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 dirty="0"/>
                </a:p>
              </p:txBody>
            </p:sp>
            <p:sp>
              <p:nvSpPr>
                <p:cNvPr id="79" name="Line 27"/>
                <p:cNvSpPr>
                  <a:spLocks noChangeShapeType="1"/>
                </p:cNvSpPr>
                <p:nvPr/>
              </p:nvSpPr>
              <p:spPr bwMode="auto">
                <a:xfrm>
                  <a:off x="8632" y="2306"/>
                  <a:ext cx="300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 dirty="0"/>
                </a:p>
              </p:txBody>
            </p:sp>
            <p:sp>
              <p:nvSpPr>
                <p:cNvPr id="80" name="Line 28"/>
                <p:cNvSpPr>
                  <a:spLocks noChangeShapeType="1"/>
                </p:cNvSpPr>
                <p:nvPr/>
              </p:nvSpPr>
              <p:spPr bwMode="auto">
                <a:xfrm>
                  <a:off x="8645" y="1668"/>
                  <a:ext cx="275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 dirty="0"/>
                </a:p>
              </p:txBody>
            </p:sp>
          </p:grpSp>
          <p:grpSp>
            <p:nvGrpSpPr>
              <p:cNvPr id="68" name="Group 67"/>
              <p:cNvGrpSpPr>
                <a:grpSpLocks/>
              </p:cNvGrpSpPr>
              <p:nvPr/>
            </p:nvGrpSpPr>
            <p:grpSpPr bwMode="auto">
              <a:xfrm>
                <a:off x="5195868" y="2514592"/>
                <a:ext cx="73024" cy="144463"/>
                <a:chOff x="8632" y="1667"/>
                <a:chExt cx="319" cy="639"/>
              </a:xfrm>
            </p:grpSpPr>
            <p:sp>
              <p:nvSpPr>
                <p:cNvPr id="69" name="Arc 30"/>
                <p:cNvSpPr>
                  <a:spLocks/>
                </p:cNvSpPr>
                <p:nvPr/>
              </p:nvSpPr>
              <p:spPr bwMode="auto">
                <a:xfrm>
                  <a:off x="8632" y="1667"/>
                  <a:ext cx="119" cy="339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 dirty="0"/>
                </a:p>
              </p:txBody>
            </p:sp>
            <p:sp>
              <p:nvSpPr>
                <p:cNvPr id="70" name="Arc 31"/>
                <p:cNvSpPr>
                  <a:spLocks/>
                </p:cNvSpPr>
                <p:nvPr/>
              </p:nvSpPr>
              <p:spPr bwMode="auto">
                <a:xfrm flipV="1">
                  <a:off x="8633" y="1967"/>
                  <a:ext cx="118" cy="339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 dirty="0"/>
                </a:p>
              </p:txBody>
            </p:sp>
            <p:sp>
              <p:nvSpPr>
                <p:cNvPr id="71" name="Arc 32"/>
                <p:cNvSpPr>
                  <a:spLocks/>
                </p:cNvSpPr>
                <p:nvPr/>
              </p:nvSpPr>
              <p:spPr bwMode="auto">
                <a:xfrm flipH="1" flipV="1">
                  <a:off x="8832" y="1967"/>
                  <a:ext cx="119" cy="339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 dirty="0"/>
                </a:p>
              </p:txBody>
            </p:sp>
            <p:sp>
              <p:nvSpPr>
                <p:cNvPr id="72" name="Arc 33"/>
                <p:cNvSpPr>
                  <a:spLocks/>
                </p:cNvSpPr>
                <p:nvPr/>
              </p:nvSpPr>
              <p:spPr bwMode="auto">
                <a:xfrm flipH="1">
                  <a:off x="8832" y="1667"/>
                  <a:ext cx="119" cy="339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 dirty="0"/>
                </a:p>
              </p:txBody>
            </p:sp>
            <p:sp>
              <p:nvSpPr>
                <p:cNvPr id="73" name="Line 34"/>
                <p:cNvSpPr>
                  <a:spLocks noChangeShapeType="1"/>
                </p:cNvSpPr>
                <p:nvPr/>
              </p:nvSpPr>
              <p:spPr bwMode="auto">
                <a:xfrm>
                  <a:off x="8632" y="2306"/>
                  <a:ext cx="300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 dirty="0"/>
                </a:p>
              </p:txBody>
            </p:sp>
            <p:sp>
              <p:nvSpPr>
                <p:cNvPr id="74" name="Line 35"/>
                <p:cNvSpPr>
                  <a:spLocks noChangeShapeType="1"/>
                </p:cNvSpPr>
                <p:nvPr/>
              </p:nvSpPr>
              <p:spPr bwMode="auto">
                <a:xfrm>
                  <a:off x="8645" y="1668"/>
                  <a:ext cx="275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 dirty="0"/>
                </a:p>
              </p:txBody>
            </p:sp>
          </p:grpSp>
        </p:grpSp>
        <p:cxnSp>
          <p:nvCxnSpPr>
            <p:cNvPr id="63" name="Straight Arrow Connector 62"/>
            <p:cNvCxnSpPr/>
            <p:nvPr/>
          </p:nvCxnSpPr>
          <p:spPr>
            <a:xfrm rot="5400000">
              <a:off x="4007009" y="3489166"/>
              <a:ext cx="274320" cy="1588"/>
            </a:xfrm>
            <a:prstGeom prst="straightConnector1">
              <a:avLst/>
            </a:prstGeom>
            <a:ln w="127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Arrow Connector 63"/>
            <p:cNvCxnSpPr/>
            <p:nvPr/>
          </p:nvCxnSpPr>
          <p:spPr>
            <a:xfrm rot="5400000" flipH="1" flipV="1">
              <a:off x="3961289" y="4839811"/>
              <a:ext cx="365760" cy="1588"/>
            </a:xfrm>
            <a:prstGeom prst="straightConnector1">
              <a:avLst/>
            </a:prstGeom>
            <a:ln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TextBox 63"/>
            <p:cNvSpPr txBox="1"/>
            <p:nvPr/>
          </p:nvSpPr>
          <p:spPr>
            <a:xfrm>
              <a:off x="4276725" y="4391025"/>
              <a:ext cx="5334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b="1" dirty="0" smtClean="0">
                  <a:solidFill>
                    <a:srgbClr val="00B050"/>
                  </a:solidFill>
                </a:rPr>
                <a:t>VUP2</a:t>
              </a:r>
              <a:endParaRPr lang="en-US" sz="1000" b="1" dirty="0">
                <a:solidFill>
                  <a:srgbClr val="00B050"/>
                </a:solidFill>
              </a:endParaRPr>
            </a:p>
          </p:txBody>
        </p:sp>
        <p:sp>
          <p:nvSpPr>
            <p:cNvPr id="66" name="Rectangle 65"/>
            <p:cNvSpPr>
              <a:spLocks/>
            </p:cNvSpPr>
            <p:nvPr/>
          </p:nvSpPr>
          <p:spPr>
            <a:xfrm>
              <a:off x="4171945" y="4500561"/>
              <a:ext cx="123830" cy="5714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/>
            </a:p>
          </p:txBody>
        </p:sp>
      </p:grpSp>
      <p:graphicFrame>
        <p:nvGraphicFramePr>
          <p:cNvPr id="202" name="Table 201"/>
          <p:cNvGraphicFramePr>
            <a:graphicFrameLocks noGrp="1"/>
          </p:cNvGraphicFramePr>
          <p:nvPr/>
        </p:nvGraphicFramePr>
        <p:xfrm>
          <a:off x="1066800" y="3886200"/>
          <a:ext cx="6080760" cy="1051560"/>
        </p:xfrm>
        <a:graphic>
          <a:graphicData uri="http://schemas.openxmlformats.org/drawingml/2006/table">
            <a:tbl>
              <a:tblPr/>
              <a:tblGrid>
                <a:gridCol w="1143000"/>
                <a:gridCol w="533400"/>
                <a:gridCol w="609600"/>
                <a:gridCol w="609600"/>
                <a:gridCol w="539115"/>
                <a:gridCol w="664845"/>
                <a:gridCol w="668655"/>
                <a:gridCol w="654050"/>
                <a:gridCol w="658495"/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>
                          <a:latin typeface="Times New Roman"/>
                          <a:ea typeface="SimSun"/>
                          <a:cs typeface="Times New Roman"/>
                        </a:rPr>
                        <a:t>α</a:t>
                      </a:r>
                      <a:r>
                        <a:rPr lang="en-US" sz="1200" b="1" i="1" baseline="-25000">
                          <a:latin typeface="Times New Roman"/>
                          <a:ea typeface="SimSun"/>
                          <a:cs typeface="Times New Roman"/>
                        </a:rPr>
                        <a:t>x</a:t>
                      </a:r>
                      <a:endParaRPr lang="en-US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 b="1" i="1" dirty="0" smtClean="0">
                          <a:latin typeface="Times New Roman"/>
                          <a:ea typeface="SimSun"/>
                          <a:cs typeface="Times New Roman"/>
                        </a:rPr>
                        <a:t>Β</a:t>
                      </a:r>
                      <a:r>
                        <a:rPr lang="en-US" sz="1200" b="1" i="1" baseline="-25000" dirty="0" smtClean="0">
                          <a:latin typeface="Times New Roman"/>
                          <a:ea typeface="SimSun"/>
                          <a:cs typeface="Times New Roman"/>
                        </a:rPr>
                        <a:t>x</a:t>
                      </a:r>
                      <a:r>
                        <a:rPr lang="en-US" sz="1200" b="1" i="1" baseline="0" dirty="0" smtClean="0">
                          <a:latin typeface="Times New Roman"/>
                          <a:ea typeface="SimSun"/>
                          <a:cs typeface="Times New Roman"/>
                        </a:rPr>
                        <a:t>(m)</a:t>
                      </a:r>
                      <a:endParaRPr lang="en-US" sz="1100" baseline="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 dirty="0" err="1" smtClean="0">
                          <a:latin typeface="Times New Roman"/>
                          <a:ea typeface="SimSun"/>
                          <a:cs typeface="Times New Roman"/>
                        </a:rPr>
                        <a:t>D</a:t>
                      </a:r>
                      <a:r>
                        <a:rPr lang="en-US" sz="1200" b="1" i="1" baseline="-25000" dirty="0" err="1" smtClean="0">
                          <a:latin typeface="Times New Roman"/>
                          <a:ea typeface="SimSun"/>
                          <a:cs typeface="Times New Roman"/>
                        </a:rPr>
                        <a:t>x</a:t>
                      </a:r>
                      <a:r>
                        <a:rPr lang="en-US" sz="1100" b="1" i="1" baseline="0" dirty="0" smtClean="0">
                          <a:latin typeface="Times New Roman"/>
                          <a:ea typeface="SimSun"/>
                          <a:cs typeface="Times New Roman"/>
                        </a:rPr>
                        <a:t>(m)</a:t>
                      </a:r>
                      <a:endParaRPr lang="en-US" sz="11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>
                          <a:latin typeface="Times New Roman"/>
                          <a:ea typeface="SimSun"/>
                          <a:cs typeface="Times New Roman"/>
                        </a:rPr>
                        <a:t>dD</a:t>
                      </a:r>
                      <a:r>
                        <a:rPr lang="en-US" sz="1200" b="1" i="1" baseline="-25000">
                          <a:latin typeface="Times New Roman"/>
                          <a:ea typeface="SimSun"/>
                          <a:cs typeface="Times New Roman"/>
                        </a:rPr>
                        <a:t>x</a:t>
                      </a:r>
                      <a:endParaRPr lang="en-US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 dirty="0" err="1" smtClean="0">
                          <a:latin typeface="Times New Roman"/>
                          <a:ea typeface="SimSun"/>
                          <a:cs typeface="Times New Roman"/>
                        </a:rPr>
                        <a:t>α</a:t>
                      </a:r>
                      <a:r>
                        <a:rPr lang="en-US" sz="1200" b="1" i="1" baseline="-25000" dirty="0" err="1" smtClean="0">
                          <a:latin typeface="Times New Roman"/>
                          <a:ea typeface="SimSun"/>
                          <a:cs typeface="Times New Roman"/>
                        </a:rPr>
                        <a:t>y</a:t>
                      </a:r>
                      <a:endParaRPr lang="en-US" sz="11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 dirty="0" err="1" smtClean="0">
                          <a:latin typeface="Times New Roman"/>
                          <a:ea typeface="SimSun"/>
                          <a:cs typeface="Times New Roman"/>
                        </a:rPr>
                        <a:t>β</a:t>
                      </a:r>
                      <a:r>
                        <a:rPr lang="en-US" sz="1200" b="1" i="1" baseline="-25000" dirty="0" err="1" smtClean="0">
                          <a:latin typeface="Times New Roman"/>
                          <a:ea typeface="SimSun"/>
                          <a:cs typeface="Times New Roman"/>
                        </a:rPr>
                        <a:t>y</a:t>
                      </a:r>
                      <a:r>
                        <a:rPr lang="en-US" sz="1100" b="1" i="1" baseline="0" dirty="0" smtClean="0">
                          <a:latin typeface="Times New Roman"/>
                          <a:ea typeface="SimSun"/>
                          <a:cs typeface="Times New Roman"/>
                        </a:rPr>
                        <a:t>(m)</a:t>
                      </a:r>
                      <a:endParaRPr lang="en-US" sz="11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 dirty="0" err="1" smtClean="0">
                          <a:latin typeface="Times New Roman"/>
                          <a:ea typeface="SimSun"/>
                          <a:cs typeface="Times New Roman"/>
                        </a:rPr>
                        <a:t>D</a:t>
                      </a:r>
                      <a:r>
                        <a:rPr lang="en-US" sz="1200" b="1" i="1" baseline="-25000" dirty="0" err="1" smtClean="0">
                          <a:latin typeface="Times New Roman"/>
                          <a:ea typeface="SimSun"/>
                          <a:cs typeface="Times New Roman"/>
                        </a:rPr>
                        <a:t>y</a:t>
                      </a:r>
                      <a:r>
                        <a:rPr lang="en-US" sz="1100" b="1" i="1" baseline="0" dirty="0" smtClean="0">
                          <a:latin typeface="Times New Roman"/>
                          <a:ea typeface="SimSun"/>
                          <a:cs typeface="Times New Roman"/>
                        </a:rPr>
                        <a:t>(m)</a:t>
                      </a:r>
                      <a:endParaRPr lang="en-US" sz="11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>
                          <a:latin typeface="Times New Roman"/>
                          <a:ea typeface="SimSun"/>
                          <a:cs typeface="Times New Roman"/>
                        </a:rPr>
                        <a:t>dD</a:t>
                      </a:r>
                      <a:r>
                        <a:rPr lang="en-US" sz="1200" b="1" i="1" baseline="-25000">
                          <a:latin typeface="Times New Roman"/>
                          <a:ea typeface="SimSun"/>
                          <a:cs typeface="Times New Roman"/>
                        </a:rPr>
                        <a:t>y</a:t>
                      </a:r>
                      <a:endParaRPr lang="en-US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SimSun"/>
                          <a:cs typeface="Times New Roman"/>
                        </a:rPr>
                        <a:t>Extraction point</a:t>
                      </a:r>
                      <a:endParaRPr lang="en-US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>
                          <a:latin typeface="Times New Roman"/>
                          <a:ea typeface="SimSun"/>
                          <a:cs typeface="Times New Roman"/>
                        </a:rPr>
                        <a:t>2.307</a:t>
                      </a:r>
                      <a:endParaRPr lang="en-US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>
                          <a:latin typeface="Times New Roman"/>
                          <a:ea typeface="SimSun"/>
                          <a:cs typeface="Times New Roman"/>
                        </a:rPr>
                        <a:t>51.828</a:t>
                      </a:r>
                      <a:endParaRPr lang="en-US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>
                          <a:latin typeface="Times New Roman"/>
                          <a:ea typeface="SimSun"/>
                          <a:cs typeface="Times New Roman"/>
                        </a:rPr>
                        <a:t>0.024</a:t>
                      </a:r>
                      <a:endParaRPr lang="en-US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>
                          <a:latin typeface="Times New Roman"/>
                          <a:ea typeface="SimSun"/>
                          <a:cs typeface="Times New Roman"/>
                        </a:rPr>
                        <a:t>0.004</a:t>
                      </a:r>
                      <a:endParaRPr lang="en-US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>
                          <a:latin typeface="Times New Roman"/>
                          <a:ea typeface="SimSun"/>
                          <a:cs typeface="Times New Roman"/>
                        </a:rPr>
                        <a:t>-0.911</a:t>
                      </a:r>
                      <a:endParaRPr lang="en-US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>
                          <a:latin typeface="Times New Roman"/>
                          <a:ea typeface="SimSun"/>
                          <a:cs typeface="Times New Roman"/>
                        </a:rPr>
                        <a:t>15.257</a:t>
                      </a:r>
                      <a:endParaRPr lang="en-US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>
                          <a:latin typeface="Times New Roman"/>
                          <a:ea typeface="SimSun"/>
                          <a:cs typeface="Times New Roman"/>
                        </a:rPr>
                        <a:t>0</a:t>
                      </a:r>
                      <a:endParaRPr lang="en-US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>
                          <a:latin typeface="Times New Roman"/>
                          <a:ea typeface="SimSun"/>
                          <a:cs typeface="Times New Roman"/>
                        </a:rPr>
                        <a:t>0</a:t>
                      </a:r>
                      <a:endParaRPr lang="en-US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SimSun"/>
                          <a:cs typeface="Times New Roman"/>
                        </a:rPr>
                        <a:t>Injection point@150GeV</a:t>
                      </a:r>
                      <a:endParaRPr lang="en-US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>
                          <a:latin typeface="Times New Roman"/>
                          <a:ea typeface="SimSun"/>
                          <a:cs typeface="Times New Roman"/>
                        </a:rPr>
                        <a:t>0.618</a:t>
                      </a:r>
                      <a:endParaRPr lang="en-US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>
                          <a:latin typeface="Times New Roman"/>
                          <a:ea typeface="SimSun"/>
                          <a:cs typeface="Times New Roman"/>
                        </a:rPr>
                        <a:t>11.115</a:t>
                      </a:r>
                      <a:endParaRPr lang="en-US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>
                          <a:latin typeface="Times New Roman"/>
                          <a:ea typeface="SimSun"/>
                          <a:cs typeface="Times New Roman"/>
                        </a:rPr>
                        <a:t>0.013</a:t>
                      </a:r>
                      <a:endParaRPr lang="en-US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>
                          <a:latin typeface="Times New Roman"/>
                          <a:ea typeface="SimSun"/>
                          <a:cs typeface="Times New Roman"/>
                        </a:rPr>
                        <a:t>0.001</a:t>
                      </a:r>
                      <a:endParaRPr lang="en-US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 dirty="0">
                          <a:latin typeface="Times New Roman"/>
                          <a:ea typeface="SimSun"/>
                          <a:cs typeface="Times New Roman"/>
                        </a:rPr>
                        <a:t>-2.915</a:t>
                      </a:r>
                      <a:endParaRPr lang="en-US" sz="11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>
                          <a:latin typeface="Times New Roman"/>
                          <a:ea typeface="SimSun"/>
                          <a:cs typeface="Times New Roman"/>
                        </a:rPr>
                        <a:t>66.278</a:t>
                      </a:r>
                      <a:endParaRPr lang="en-US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>
                          <a:latin typeface="Times New Roman"/>
                          <a:ea typeface="SimSun"/>
                          <a:cs typeface="Times New Roman"/>
                        </a:rPr>
                        <a:t>-0.043</a:t>
                      </a:r>
                      <a:endParaRPr lang="en-US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 dirty="0">
                          <a:latin typeface="Times New Roman"/>
                          <a:ea typeface="SimSun"/>
                          <a:cs typeface="Times New Roman"/>
                        </a:rPr>
                        <a:t>0.007</a:t>
                      </a:r>
                      <a:endParaRPr lang="en-US" sz="11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03" name="Table 202"/>
          <p:cNvGraphicFramePr>
            <a:graphicFrameLocks noGrp="1"/>
          </p:cNvGraphicFramePr>
          <p:nvPr/>
        </p:nvGraphicFramePr>
        <p:xfrm>
          <a:off x="1066800" y="5105400"/>
          <a:ext cx="6096000" cy="1227576"/>
        </p:xfrm>
        <a:graphic>
          <a:graphicData uri="http://schemas.openxmlformats.org/drawingml/2006/table">
            <a:tbl>
              <a:tblPr/>
              <a:tblGrid>
                <a:gridCol w="685800"/>
                <a:gridCol w="1066800"/>
                <a:gridCol w="1066800"/>
                <a:gridCol w="914400"/>
                <a:gridCol w="914400"/>
                <a:gridCol w="762000"/>
                <a:gridCol w="685800"/>
              </a:tblGrid>
              <a:tr h="40347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 dirty="0">
                          <a:latin typeface="Times New Roman"/>
                          <a:ea typeface="SimSun"/>
                          <a:cs typeface="Times New Roman"/>
                        </a:rPr>
                        <a:t>x(East)</a:t>
                      </a:r>
                      <a:endParaRPr lang="en-US" sz="1100" b="1" i="1" dirty="0">
                        <a:latin typeface="Calibri"/>
                        <a:ea typeface="SimSun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 dirty="0">
                          <a:latin typeface="Times New Roman"/>
                          <a:ea typeface="SimSun"/>
                          <a:cs typeface="Times New Roman"/>
                        </a:rPr>
                        <a:t>[m]</a:t>
                      </a:r>
                      <a:endParaRPr lang="en-US" sz="1100" b="1" i="1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 dirty="0">
                          <a:latin typeface="Times New Roman"/>
                          <a:ea typeface="SimSun"/>
                          <a:cs typeface="Times New Roman"/>
                        </a:rPr>
                        <a:t>y(North)</a:t>
                      </a:r>
                      <a:endParaRPr lang="en-US" sz="1100" b="1" i="1" dirty="0">
                        <a:latin typeface="Calibri"/>
                        <a:ea typeface="SimSun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 dirty="0">
                          <a:latin typeface="Times New Roman"/>
                          <a:ea typeface="SimSun"/>
                          <a:cs typeface="Times New Roman"/>
                        </a:rPr>
                        <a:t>[m]</a:t>
                      </a:r>
                      <a:endParaRPr lang="en-US" sz="1100" b="1" i="1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 dirty="0">
                          <a:latin typeface="Times New Roman"/>
                          <a:ea typeface="SimSun"/>
                          <a:cs typeface="Times New Roman"/>
                        </a:rPr>
                        <a:t>z(Elevation)</a:t>
                      </a:r>
                      <a:endParaRPr lang="en-US" sz="1100" b="1" i="1" dirty="0">
                        <a:latin typeface="Calibri"/>
                        <a:ea typeface="SimSun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 dirty="0">
                          <a:latin typeface="Times New Roman"/>
                          <a:ea typeface="SimSun"/>
                          <a:cs typeface="Times New Roman"/>
                        </a:rPr>
                        <a:t>[m]</a:t>
                      </a:r>
                      <a:endParaRPr lang="en-US" sz="1100" b="1" i="1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 dirty="0">
                          <a:latin typeface="Times New Roman"/>
                          <a:ea typeface="SimSun"/>
                          <a:cs typeface="Times New Roman"/>
                        </a:rPr>
                        <a:t>BRNG</a:t>
                      </a:r>
                      <a:endParaRPr lang="en-US" sz="1100" b="1" i="1" dirty="0">
                        <a:latin typeface="Calibri"/>
                        <a:ea typeface="SimSun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 dirty="0">
                          <a:latin typeface="Times New Roman"/>
                          <a:ea typeface="SimSun"/>
                          <a:cs typeface="Times New Roman"/>
                        </a:rPr>
                        <a:t>[deg]</a:t>
                      </a:r>
                      <a:endParaRPr lang="en-US" sz="1100" b="1" i="1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 dirty="0">
                          <a:latin typeface="Times New Roman"/>
                          <a:ea typeface="SimSun"/>
                          <a:cs typeface="Times New Roman"/>
                        </a:rPr>
                        <a:t>PITCH</a:t>
                      </a:r>
                      <a:endParaRPr lang="en-US" sz="1100" b="1" i="1" dirty="0">
                        <a:latin typeface="Calibri"/>
                        <a:ea typeface="SimSun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 dirty="0">
                          <a:latin typeface="Times New Roman"/>
                          <a:ea typeface="SimSun"/>
                          <a:cs typeface="Times New Roman"/>
                        </a:rPr>
                        <a:t>[deg]</a:t>
                      </a:r>
                      <a:endParaRPr lang="en-US" sz="1100" b="1" i="1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 dirty="0">
                          <a:latin typeface="Times New Roman"/>
                          <a:ea typeface="SimSun"/>
                          <a:cs typeface="Times New Roman"/>
                        </a:rPr>
                        <a:t>ROLL</a:t>
                      </a:r>
                      <a:endParaRPr lang="en-US" sz="1100" b="1" i="1" dirty="0">
                        <a:latin typeface="Calibri"/>
                        <a:ea typeface="SimSun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 dirty="0">
                          <a:latin typeface="Times New Roman"/>
                          <a:ea typeface="SimSun"/>
                          <a:cs typeface="Times New Roman"/>
                        </a:rPr>
                        <a:t>[deg]</a:t>
                      </a:r>
                      <a:endParaRPr lang="en-US" sz="1100" b="1" i="1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47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SimSun"/>
                          <a:cs typeface="Times New Roman"/>
                        </a:rPr>
                        <a:t>Q522B</a:t>
                      </a:r>
                      <a:endParaRPr lang="en-US" sz="1100" b="1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SimSun"/>
                          <a:cs typeface="Times New Roman"/>
                        </a:rPr>
                        <a:t>31116.826516</a:t>
                      </a:r>
                      <a:endParaRPr lang="en-US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SimSun"/>
                          <a:cs typeface="Times New Roman"/>
                        </a:rPr>
                        <a:t>29471.113031</a:t>
                      </a:r>
                      <a:endParaRPr lang="en-US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SimSun"/>
                          <a:cs typeface="Times New Roman"/>
                        </a:rPr>
                        <a:t>219.575544</a:t>
                      </a:r>
                      <a:endParaRPr lang="en-US" sz="11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131.20636</a:t>
                      </a:r>
                      <a:endParaRPr lang="en-US" sz="1100" b="1" dirty="0">
                        <a:solidFill>
                          <a:srgbClr val="FF0000"/>
                        </a:solidFill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SimSun"/>
                          <a:cs typeface="Times New Roman"/>
                        </a:rPr>
                        <a:t>0</a:t>
                      </a:r>
                      <a:endParaRPr lang="en-US" sz="11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SimSun"/>
                          <a:cs typeface="Times New Roman"/>
                        </a:rPr>
                        <a:t>0</a:t>
                      </a:r>
                      <a:endParaRPr lang="en-US" sz="11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47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SimSun"/>
                          <a:cs typeface="Times New Roman"/>
                        </a:rPr>
                        <a:t>SQ703U</a:t>
                      </a:r>
                      <a:endParaRPr lang="en-US" sz="1100" b="1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SimSun"/>
                          <a:cs typeface="Times New Roman"/>
                        </a:rPr>
                        <a:t>31088.24757</a:t>
                      </a:r>
                      <a:endParaRPr lang="en-US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SimSun"/>
                          <a:cs typeface="Times New Roman"/>
                        </a:rPr>
                        <a:t>29503.6478</a:t>
                      </a:r>
                      <a:endParaRPr lang="en-US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SimSun"/>
                          <a:cs typeface="Times New Roman"/>
                        </a:rPr>
                        <a:t>218.751311</a:t>
                      </a:r>
                      <a:endParaRPr lang="en-US" sz="11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131.20619</a:t>
                      </a:r>
                      <a:endParaRPr lang="en-US" sz="1100" b="1" dirty="0">
                        <a:solidFill>
                          <a:srgbClr val="FF0000"/>
                        </a:solidFill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SimSun"/>
                          <a:cs typeface="Times New Roman"/>
                        </a:rPr>
                        <a:t>0.1885</a:t>
                      </a:r>
                      <a:endParaRPr lang="en-US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SimSun"/>
                          <a:cs typeface="Times New Roman"/>
                        </a:rPr>
                        <a:t>0</a:t>
                      </a:r>
                      <a:endParaRPr lang="en-US" sz="11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05" name="Rectangle 1"/>
          <p:cNvSpPr>
            <a:spLocks noChangeArrowheads="1"/>
          </p:cNvSpPr>
          <p:nvPr/>
        </p:nvSpPr>
        <p:spPr bwMode="auto">
          <a:xfrm>
            <a:off x="990600" y="3276600"/>
            <a:ext cx="6934200" cy="5232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Twiss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functions and the site coordinates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at the exit of Q522B in RR and at the entrance of Q705 in P150 line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52400"/>
            <a:ext cx="5943600" cy="715962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2800" b="1" dirty="0" smtClean="0"/>
              <a:t>Design 2: </a:t>
            </a:r>
            <a:r>
              <a:rPr lang="en-US" sz="2800" b="1" dirty="0" err="1" smtClean="0"/>
              <a:t>Twiss</a:t>
            </a:r>
            <a:r>
              <a:rPr lang="en-US" sz="2800" b="1" dirty="0" smtClean="0"/>
              <a:t> functions match</a:t>
            </a:r>
            <a:endParaRPr lang="en-US" sz="2800" dirty="0"/>
          </a:p>
        </p:txBody>
      </p:sp>
      <p:grpSp>
        <p:nvGrpSpPr>
          <p:cNvPr id="3" name="Group 2"/>
          <p:cNvGrpSpPr/>
          <p:nvPr/>
        </p:nvGrpSpPr>
        <p:grpSpPr>
          <a:xfrm>
            <a:off x="990592" y="1319984"/>
            <a:ext cx="7106336" cy="4693919"/>
            <a:chOff x="381000" y="152400"/>
            <a:chExt cx="7964273" cy="6187439"/>
          </a:xfrm>
        </p:grpSpPr>
        <p:pic>
          <p:nvPicPr>
            <p:cNvPr id="4" name="Picture 3" descr="ScreenHunter_17 Jun. 14 14.08.gif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81000" y="304799"/>
              <a:ext cx="7964273" cy="6035040"/>
            </a:xfrm>
            <a:prstGeom prst="rect">
              <a:avLst/>
            </a:prstGeom>
          </p:spPr>
        </p:pic>
        <p:sp>
          <p:nvSpPr>
            <p:cNvPr id="5" name="Rectangle 4"/>
            <p:cNvSpPr/>
            <p:nvPr/>
          </p:nvSpPr>
          <p:spPr>
            <a:xfrm>
              <a:off x="1066800" y="542925"/>
              <a:ext cx="152400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 flipH="1">
              <a:off x="3800475" y="561975"/>
              <a:ext cx="152400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7" name="TextBox 4"/>
            <p:cNvSpPr txBox="1"/>
            <p:nvPr/>
          </p:nvSpPr>
          <p:spPr>
            <a:xfrm>
              <a:off x="428625" y="238125"/>
              <a:ext cx="65114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200" b="1" dirty="0" smtClean="0">
                  <a:solidFill>
                    <a:schemeClr val="tx2"/>
                  </a:solidFill>
                </a:rPr>
                <a:t>RRLAM</a:t>
              </a:r>
              <a:endParaRPr lang="en-US" sz="1200" b="1" dirty="0">
                <a:solidFill>
                  <a:schemeClr val="tx2"/>
                </a:solidFill>
              </a:endParaRPr>
            </a:p>
          </p:txBody>
        </p:sp>
        <p:sp>
          <p:nvSpPr>
            <p:cNvPr id="8" name="TextBox 5"/>
            <p:cNvSpPr txBox="1"/>
            <p:nvPr/>
          </p:nvSpPr>
          <p:spPr>
            <a:xfrm>
              <a:off x="3657600" y="152400"/>
              <a:ext cx="53732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200" b="1" dirty="0" smtClean="0">
                  <a:solidFill>
                    <a:schemeClr val="tx2"/>
                  </a:solidFill>
                </a:rPr>
                <a:t>VUP2</a:t>
              </a:r>
              <a:endParaRPr lang="en-US" sz="1200" b="1" dirty="0">
                <a:solidFill>
                  <a:schemeClr val="tx2"/>
                </a:solidFill>
              </a:endParaRPr>
            </a:p>
          </p:txBody>
        </p:sp>
        <p:cxnSp>
          <p:nvCxnSpPr>
            <p:cNvPr id="9" name="Straight Arrow Connector 8"/>
            <p:cNvCxnSpPr/>
            <p:nvPr/>
          </p:nvCxnSpPr>
          <p:spPr>
            <a:xfrm>
              <a:off x="4067175" y="1189037"/>
              <a:ext cx="1447800" cy="1588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7"/>
            <p:cNvSpPr txBox="1"/>
            <p:nvPr/>
          </p:nvSpPr>
          <p:spPr>
            <a:xfrm>
              <a:off x="4219575" y="884237"/>
              <a:ext cx="80182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200" b="1" dirty="0" smtClean="0">
                  <a:solidFill>
                    <a:schemeClr val="accent1"/>
                  </a:solidFill>
                </a:rPr>
                <a:t>P150 Line</a:t>
              </a:r>
              <a:endParaRPr lang="en-US" sz="1200" b="1" dirty="0">
                <a:solidFill>
                  <a:schemeClr val="accent1"/>
                </a:solidFill>
              </a:endParaRPr>
            </a:p>
          </p:txBody>
        </p:sp>
      </p:grpSp>
      <p:sp>
        <p:nvSpPr>
          <p:cNvPr id="11" name="TextBox 5"/>
          <p:cNvSpPr txBox="1"/>
          <p:nvPr/>
        </p:nvSpPr>
        <p:spPr>
          <a:xfrm>
            <a:off x="4146760" y="1506792"/>
            <a:ext cx="526106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dirty="0" smtClean="0">
                <a:solidFill>
                  <a:schemeClr val="tx2"/>
                </a:solidFill>
              </a:rPr>
              <a:t>Q703</a:t>
            </a:r>
            <a:endParaRPr lang="en-US" sz="1200" b="1" dirty="0">
              <a:solidFill>
                <a:schemeClr val="tx2"/>
              </a:solidFill>
            </a:endParaRPr>
          </a:p>
        </p:txBody>
      </p:sp>
      <p:sp>
        <p:nvSpPr>
          <p:cNvPr id="12" name="TextBox 5"/>
          <p:cNvSpPr txBox="1"/>
          <p:nvPr/>
        </p:nvSpPr>
        <p:spPr>
          <a:xfrm>
            <a:off x="5132440" y="1676400"/>
            <a:ext cx="526106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dirty="0" smtClean="0">
                <a:solidFill>
                  <a:schemeClr val="tx2"/>
                </a:solidFill>
              </a:rPr>
              <a:t>Q704</a:t>
            </a:r>
            <a:endParaRPr lang="en-US" sz="1200" b="1" dirty="0">
              <a:solidFill>
                <a:schemeClr val="tx2"/>
              </a:solidFill>
            </a:endParaRPr>
          </a:p>
        </p:txBody>
      </p:sp>
      <p:sp>
        <p:nvSpPr>
          <p:cNvPr id="13" name="TextBox 5"/>
          <p:cNvSpPr txBox="1"/>
          <p:nvPr/>
        </p:nvSpPr>
        <p:spPr>
          <a:xfrm>
            <a:off x="6248400" y="1506792"/>
            <a:ext cx="526106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dirty="0" smtClean="0">
                <a:solidFill>
                  <a:schemeClr val="tx2"/>
                </a:solidFill>
              </a:rPr>
              <a:t>Q705</a:t>
            </a:r>
            <a:endParaRPr lang="en-US" sz="12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2800" b="1" dirty="0" smtClean="0"/>
              <a:t>Design 1: Dispersion functions propagate</a:t>
            </a:r>
            <a:endParaRPr lang="en-US" sz="2800" dirty="0"/>
          </a:p>
        </p:txBody>
      </p:sp>
      <p:grpSp>
        <p:nvGrpSpPr>
          <p:cNvPr id="3" name="Group 2"/>
          <p:cNvGrpSpPr/>
          <p:nvPr/>
        </p:nvGrpSpPr>
        <p:grpSpPr>
          <a:xfrm>
            <a:off x="762000" y="1371600"/>
            <a:ext cx="7387542" cy="4945427"/>
            <a:chOff x="381000" y="228600"/>
            <a:chExt cx="7764685" cy="6233255"/>
          </a:xfrm>
        </p:grpSpPr>
        <p:pic>
          <p:nvPicPr>
            <p:cNvPr id="4" name="Picture 3" descr="ScreenHunter_18 Jun. 14 14.08.gif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81000" y="304800"/>
              <a:ext cx="7764685" cy="6157055"/>
            </a:xfrm>
            <a:prstGeom prst="rect">
              <a:avLst/>
            </a:prstGeom>
          </p:spPr>
        </p:pic>
        <p:sp>
          <p:nvSpPr>
            <p:cNvPr id="5" name="Rectangle 4"/>
            <p:cNvSpPr/>
            <p:nvPr/>
          </p:nvSpPr>
          <p:spPr>
            <a:xfrm>
              <a:off x="1143000" y="550862"/>
              <a:ext cx="152400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3867150" y="560387"/>
              <a:ext cx="161925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7" name="TextBox 4"/>
            <p:cNvSpPr txBox="1"/>
            <p:nvPr/>
          </p:nvSpPr>
          <p:spPr>
            <a:xfrm>
              <a:off x="533400" y="304800"/>
              <a:ext cx="65114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200" b="1" dirty="0" smtClean="0">
                  <a:solidFill>
                    <a:schemeClr val="tx2"/>
                  </a:solidFill>
                </a:rPr>
                <a:t>RRLAM</a:t>
              </a:r>
              <a:endParaRPr lang="en-US" sz="1200" b="1" dirty="0">
                <a:solidFill>
                  <a:schemeClr val="tx2"/>
                </a:solidFill>
              </a:endParaRPr>
            </a:p>
          </p:txBody>
        </p:sp>
        <p:sp>
          <p:nvSpPr>
            <p:cNvPr id="8" name="TextBox 5"/>
            <p:cNvSpPr txBox="1"/>
            <p:nvPr/>
          </p:nvSpPr>
          <p:spPr>
            <a:xfrm>
              <a:off x="3733800" y="228600"/>
              <a:ext cx="53732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200" b="1" dirty="0" smtClean="0">
                  <a:solidFill>
                    <a:schemeClr val="tx2"/>
                  </a:solidFill>
                </a:rPr>
                <a:t>VUP2</a:t>
              </a:r>
              <a:endParaRPr lang="en-US" sz="1200" b="1" dirty="0">
                <a:solidFill>
                  <a:schemeClr val="tx2"/>
                </a:solidFill>
              </a:endParaRPr>
            </a:p>
          </p:txBody>
        </p:sp>
        <p:cxnSp>
          <p:nvCxnSpPr>
            <p:cNvPr id="9" name="Straight Arrow Connector 8"/>
            <p:cNvCxnSpPr/>
            <p:nvPr/>
          </p:nvCxnSpPr>
          <p:spPr>
            <a:xfrm>
              <a:off x="4114800" y="1122362"/>
              <a:ext cx="1447800" cy="1588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7"/>
            <p:cNvSpPr txBox="1"/>
            <p:nvPr/>
          </p:nvSpPr>
          <p:spPr>
            <a:xfrm>
              <a:off x="4267200" y="817562"/>
              <a:ext cx="80182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200" b="1" dirty="0" smtClean="0">
                  <a:solidFill>
                    <a:schemeClr val="accent1"/>
                  </a:solidFill>
                </a:rPr>
                <a:t>P150 Line</a:t>
              </a:r>
              <a:endParaRPr lang="en-US" sz="1200" b="1" dirty="0">
                <a:solidFill>
                  <a:schemeClr val="accent1"/>
                </a:solidFill>
              </a:endParaRPr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>
              <a:off x="419100" y="1046162"/>
              <a:ext cx="609600" cy="1588"/>
            </a:xfrm>
            <a:prstGeom prst="straightConnector1">
              <a:avLst/>
            </a:prstGeom>
            <a:ln w="28575">
              <a:tailEnd type="arrow"/>
            </a:ln>
            <a:scene3d>
              <a:camera prst="orthographicFront">
                <a:rot lat="0" lon="10800000" rev="0"/>
              </a:camera>
              <a:lightRig rig="threePt" dir="t"/>
            </a:scene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9"/>
            <p:cNvSpPr txBox="1"/>
            <p:nvPr/>
          </p:nvSpPr>
          <p:spPr>
            <a:xfrm>
              <a:off x="428625" y="722312"/>
              <a:ext cx="71429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200" b="1" dirty="0" smtClean="0">
                  <a:solidFill>
                    <a:schemeClr val="accent1"/>
                  </a:solidFill>
                </a:rPr>
                <a:t>Recycler</a:t>
              </a:r>
              <a:endParaRPr lang="en-US" sz="1200" b="1" dirty="0">
                <a:solidFill>
                  <a:schemeClr val="accent1"/>
                </a:solidFill>
              </a:endParaRPr>
            </a:p>
          </p:txBody>
        </p:sp>
      </p:grpSp>
      <p:sp>
        <p:nvSpPr>
          <p:cNvPr id="13" name="TextBox 5"/>
          <p:cNvSpPr txBox="1"/>
          <p:nvPr/>
        </p:nvSpPr>
        <p:spPr>
          <a:xfrm>
            <a:off x="4186088" y="1543664"/>
            <a:ext cx="526106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dirty="0" smtClean="0">
                <a:solidFill>
                  <a:schemeClr val="tx2"/>
                </a:solidFill>
              </a:rPr>
              <a:t>Q703</a:t>
            </a:r>
            <a:endParaRPr lang="en-US" sz="1200" b="1" dirty="0">
              <a:solidFill>
                <a:schemeClr val="tx2"/>
              </a:solidFill>
            </a:endParaRPr>
          </a:p>
        </p:txBody>
      </p:sp>
      <p:sp>
        <p:nvSpPr>
          <p:cNvPr id="14" name="TextBox 5"/>
          <p:cNvSpPr txBox="1"/>
          <p:nvPr/>
        </p:nvSpPr>
        <p:spPr>
          <a:xfrm>
            <a:off x="5250424" y="1713272"/>
            <a:ext cx="526106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dirty="0" smtClean="0">
                <a:solidFill>
                  <a:schemeClr val="tx2"/>
                </a:solidFill>
              </a:rPr>
              <a:t>Q704</a:t>
            </a:r>
            <a:endParaRPr lang="en-US" sz="1200" b="1" dirty="0">
              <a:solidFill>
                <a:schemeClr val="tx2"/>
              </a:solidFill>
            </a:endParaRPr>
          </a:p>
        </p:txBody>
      </p:sp>
      <p:sp>
        <p:nvSpPr>
          <p:cNvPr id="15" name="TextBox 5"/>
          <p:cNvSpPr txBox="1"/>
          <p:nvPr/>
        </p:nvSpPr>
        <p:spPr>
          <a:xfrm>
            <a:off x="6366384" y="1543664"/>
            <a:ext cx="526106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dirty="0" smtClean="0">
                <a:solidFill>
                  <a:schemeClr val="tx2"/>
                </a:solidFill>
              </a:rPr>
              <a:t>Q705</a:t>
            </a:r>
            <a:endParaRPr lang="en-US" sz="12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74638"/>
            <a:ext cx="6934200" cy="563562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sz="3200" b="1" dirty="0" smtClean="0"/>
              <a:t>Lattice function @Existing P1 line@150GeV </a:t>
            </a:r>
            <a:endParaRPr lang="en-US" sz="3200" b="1" dirty="0"/>
          </a:p>
        </p:txBody>
      </p:sp>
      <p:pic>
        <p:nvPicPr>
          <p:cNvPr id="6451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" y="990600"/>
            <a:ext cx="76200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Freeform 4"/>
          <p:cNvSpPr/>
          <p:nvPr/>
        </p:nvSpPr>
        <p:spPr>
          <a:xfrm>
            <a:off x="1547813" y="3621881"/>
            <a:ext cx="2943225" cy="2247107"/>
          </a:xfrm>
          <a:custGeom>
            <a:avLst/>
            <a:gdLst>
              <a:gd name="connsiteX0" fmla="*/ 0 w 2943225"/>
              <a:gd name="connsiteY0" fmla="*/ 1521619 h 2247107"/>
              <a:gd name="connsiteX1" fmla="*/ 133350 w 2943225"/>
              <a:gd name="connsiteY1" fmla="*/ 1059657 h 2247107"/>
              <a:gd name="connsiteX2" fmla="*/ 261937 w 2943225"/>
              <a:gd name="connsiteY2" fmla="*/ 1154907 h 2247107"/>
              <a:gd name="connsiteX3" fmla="*/ 357187 w 2943225"/>
              <a:gd name="connsiteY3" fmla="*/ 907257 h 2247107"/>
              <a:gd name="connsiteX4" fmla="*/ 461962 w 2943225"/>
              <a:gd name="connsiteY4" fmla="*/ 745332 h 2247107"/>
              <a:gd name="connsiteX5" fmla="*/ 519112 w 2943225"/>
              <a:gd name="connsiteY5" fmla="*/ 721519 h 2247107"/>
              <a:gd name="connsiteX6" fmla="*/ 733425 w 2943225"/>
              <a:gd name="connsiteY6" fmla="*/ 769144 h 2247107"/>
              <a:gd name="connsiteX7" fmla="*/ 847725 w 2943225"/>
              <a:gd name="connsiteY7" fmla="*/ 759619 h 2247107"/>
              <a:gd name="connsiteX8" fmla="*/ 1071562 w 2943225"/>
              <a:gd name="connsiteY8" fmla="*/ 773907 h 2247107"/>
              <a:gd name="connsiteX9" fmla="*/ 1366837 w 2943225"/>
              <a:gd name="connsiteY9" fmla="*/ 759619 h 2247107"/>
              <a:gd name="connsiteX10" fmla="*/ 1419225 w 2943225"/>
              <a:gd name="connsiteY10" fmla="*/ 759619 h 2247107"/>
              <a:gd name="connsiteX11" fmla="*/ 1543050 w 2943225"/>
              <a:gd name="connsiteY11" fmla="*/ 835819 h 2247107"/>
              <a:gd name="connsiteX12" fmla="*/ 1619250 w 2943225"/>
              <a:gd name="connsiteY12" fmla="*/ 835819 h 2247107"/>
              <a:gd name="connsiteX13" fmla="*/ 1757362 w 2943225"/>
              <a:gd name="connsiteY13" fmla="*/ 950119 h 2247107"/>
              <a:gd name="connsiteX14" fmla="*/ 1914525 w 2943225"/>
              <a:gd name="connsiteY14" fmla="*/ 1431132 h 2247107"/>
              <a:gd name="connsiteX15" fmla="*/ 2024062 w 2943225"/>
              <a:gd name="connsiteY15" fmla="*/ 1316832 h 2247107"/>
              <a:gd name="connsiteX16" fmla="*/ 2109787 w 2943225"/>
              <a:gd name="connsiteY16" fmla="*/ 1345407 h 2247107"/>
              <a:gd name="connsiteX17" fmla="*/ 2176462 w 2943225"/>
              <a:gd name="connsiteY17" fmla="*/ 1674019 h 2247107"/>
              <a:gd name="connsiteX18" fmla="*/ 2271712 w 2943225"/>
              <a:gd name="connsiteY18" fmla="*/ 2202657 h 2247107"/>
              <a:gd name="connsiteX19" fmla="*/ 2324100 w 2943225"/>
              <a:gd name="connsiteY19" fmla="*/ 1940719 h 2247107"/>
              <a:gd name="connsiteX20" fmla="*/ 2419350 w 2943225"/>
              <a:gd name="connsiteY20" fmla="*/ 1464469 h 2247107"/>
              <a:gd name="connsiteX21" fmla="*/ 2452687 w 2943225"/>
              <a:gd name="connsiteY21" fmla="*/ 1435894 h 2247107"/>
              <a:gd name="connsiteX22" fmla="*/ 2457450 w 2943225"/>
              <a:gd name="connsiteY22" fmla="*/ 1421607 h 2247107"/>
              <a:gd name="connsiteX23" fmla="*/ 2481262 w 2943225"/>
              <a:gd name="connsiteY23" fmla="*/ 1426369 h 2247107"/>
              <a:gd name="connsiteX24" fmla="*/ 2552700 w 2943225"/>
              <a:gd name="connsiteY24" fmla="*/ 1554957 h 2247107"/>
              <a:gd name="connsiteX25" fmla="*/ 2614612 w 2943225"/>
              <a:gd name="connsiteY25" fmla="*/ 1750219 h 2247107"/>
              <a:gd name="connsiteX26" fmla="*/ 2671762 w 2943225"/>
              <a:gd name="connsiteY26" fmla="*/ 1512094 h 2247107"/>
              <a:gd name="connsiteX27" fmla="*/ 2700337 w 2943225"/>
              <a:gd name="connsiteY27" fmla="*/ 1288257 h 2247107"/>
              <a:gd name="connsiteX28" fmla="*/ 2747962 w 2943225"/>
              <a:gd name="connsiteY28" fmla="*/ 945357 h 2247107"/>
              <a:gd name="connsiteX29" fmla="*/ 2890837 w 2943225"/>
              <a:gd name="connsiteY29" fmla="*/ 130969 h 2247107"/>
              <a:gd name="connsiteX30" fmla="*/ 2943225 w 2943225"/>
              <a:gd name="connsiteY30" fmla="*/ 159544 h 2247107"/>
              <a:gd name="connsiteX31" fmla="*/ 2943225 w 2943225"/>
              <a:gd name="connsiteY31" fmla="*/ 159544 h 2247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2943225" h="2247107">
                <a:moveTo>
                  <a:pt x="0" y="1521619"/>
                </a:moveTo>
                <a:cubicBezTo>
                  <a:pt x="44847" y="1321197"/>
                  <a:pt x="89694" y="1120776"/>
                  <a:pt x="133350" y="1059657"/>
                </a:cubicBezTo>
                <a:cubicBezTo>
                  <a:pt x="177006" y="998538"/>
                  <a:pt x="224631" y="1180307"/>
                  <a:pt x="261937" y="1154907"/>
                </a:cubicBezTo>
                <a:cubicBezTo>
                  <a:pt x="299243" y="1129507"/>
                  <a:pt x="323850" y="975519"/>
                  <a:pt x="357187" y="907257"/>
                </a:cubicBezTo>
                <a:cubicBezTo>
                  <a:pt x="390524" y="838995"/>
                  <a:pt x="434974" y="776288"/>
                  <a:pt x="461962" y="745332"/>
                </a:cubicBezTo>
                <a:cubicBezTo>
                  <a:pt x="488950" y="714376"/>
                  <a:pt x="473868" y="717550"/>
                  <a:pt x="519112" y="721519"/>
                </a:cubicBezTo>
                <a:cubicBezTo>
                  <a:pt x="564356" y="725488"/>
                  <a:pt x="678656" y="762794"/>
                  <a:pt x="733425" y="769144"/>
                </a:cubicBezTo>
                <a:cubicBezTo>
                  <a:pt x="788194" y="775494"/>
                  <a:pt x="791369" y="758825"/>
                  <a:pt x="847725" y="759619"/>
                </a:cubicBezTo>
                <a:cubicBezTo>
                  <a:pt x="904081" y="760413"/>
                  <a:pt x="985043" y="773907"/>
                  <a:pt x="1071562" y="773907"/>
                </a:cubicBezTo>
                <a:cubicBezTo>
                  <a:pt x="1158081" y="773907"/>
                  <a:pt x="1308893" y="762000"/>
                  <a:pt x="1366837" y="759619"/>
                </a:cubicBezTo>
                <a:cubicBezTo>
                  <a:pt x="1424781" y="757238"/>
                  <a:pt x="1389856" y="746919"/>
                  <a:pt x="1419225" y="759619"/>
                </a:cubicBezTo>
                <a:cubicBezTo>
                  <a:pt x="1448594" y="772319"/>
                  <a:pt x="1509713" y="823119"/>
                  <a:pt x="1543050" y="835819"/>
                </a:cubicBezTo>
                <a:cubicBezTo>
                  <a:pt x="1576388" y="848519"/>
                  <a:pt x="1583531" y="816769"/>
                  <a:pt x="1619250" y="835819"/>
                </a:cubicBezTo>
                <a:cubicBezTo>
                  <a:pt x="1654969" y="854869"/>
                  <a:pt x="1708150" y="850900"/>
                  <a:pt x="1757362" y="950119"/>
                </a:cubicBezTo>
                <a:cubicBezTo>
                  <a:pt x="1806574" y="1049338"/>
                  <a:pt x="1870075" y="1370013"/>
                  <a:pt x="1914525" y="1431132"/>
                </a:cubicBezTo>
                <a:cubicBezTo>
                  <a:pt x="1958975" y="1492251"/>
                  <a:pt x="1991518" y="1331119"/>
                  <a:pt x="2024062" y="1316832"/>
                </a:cubicBezTo>
                <a:cubicBezTo>
                  <a:pt x="2056606" y="1302545"/>
                  <a:pt x="2084387" y="1285876"/>
                  <a:pt x="2109787" y="1345407"/>
                </a:cubicBezTo>
                <a:cubicBezTo>
                  <a:pt x="2135187" y="1404938"/>
                  <a:pt x="2149475" y="1531144"/>
                  <a:pt x="2176462" y="1674019"/>
                </a:cubicBezTo>
                <a:cubicBezTo>
                  <a:pt x="2203449" y="1816894"/>
                  <a:pt x="2247106" y="2158207"/>
                  <a:pt x="2271712" y="2202657"/>
                </a:cubicBezTo>
                <a:cubicBezTo>
                  <a:pt x="2296318" y="2247107"/>
                  <a:pt x="2324100" y="1940719"/>
                  <a:pt x="2324100" y="1940719"/>
                </a:cubicBezTo>
                <a:cubicBezTo>
                  <a:pt x="2348706" y="1817688"/>
                  <a:pt x="2397919" y="1548607"/>
                  <a:pt x="2419350" y="1464469"/>
                </a:cubicBezTo>
                <a:cubicBezTo>
                  <a:pt x="2440781" y="1380332"/>
                  <a:pt x="2446337" y="1443038"/>
                  <a:pt x="2452687" y="1435894"/>
                </a:cubicBezTo>
                <a:cubicBezTo>
                  <a:pt x="2459037" y="1428750"/>
                  <a:pt x="2452688" y="1423194"/>
                  <a:pt x="2457450" y="1421607"/>
                </a:cubicBezTo>
                <a:cubicBezTo>
                  <a:pt x="2462212" y="1420020"/>
                  <a:pt x="2465387" y="1404144"/>
                  <a:pt x="2481262" y="1426369"/>
                </a:cubicBezTo>
                <a:cubicBezTo>
                  <a:pt x="2497137" y="1448594"/>
                  <a:pt x="2530475" y="1500982"/>
                  <a:pt x="2552700" y="1554957"/>
                </a:cubicBezTo>
                <a:cubicBezTo>
                  <a:pt x="2574925" y="1608932"/>
                  <a:pt x="2594768" y="1757363"/>
                  <a:pt x="2614612" y="1750219"/>
                </a:cubicBezTo>
                <a:cubicBezTo>
                  <a:pt x="2634456" y="1743075"/>
                  <a:pt x="2657475" y="1589088"/>
                  <a:pt x="2671762" y="1512094"/>
                </a:cubicBezTo>
                <a:cubicBezTo>
                  <a:pt x="2686050" y="1435100"/>
                  <a:pt x="2687637" y="1382713"/>
                  <a:pt x="2700337" y="1288257"/>
                </a:cubicBezTo>
                <a:cubicBezTo>
                  <a:pt x="2713037" y="1193801"/>
                  <a:pt x="2716212" y="1138238"/>
                  <a:pt x="2747962" y="945357"/>
                </a:cubicBezTo>
                <a:cubicBezTo>
                  <a:pt x="2779712" y="752476"/>
                  <a:pt x="2858293" y="261938"/>
                  <a:pt x="2890837" y="130969"/>
                </a:cubicBezTo>
                <a:cubicBezTo>
                  <a:pt x="2923381" y="0"/>
                  <a:pt x="2943225" y="159544"/>
                  <a:pt x="2943225" y="159544"/>
                </a:cubicBezTo>
                <a:lnTo>
                  <a:pt x="2943225" y="159544"/>
                </a:lnTo>
              </a:path>
            </a:pathLst>
          </a:custGeom>
          <a:ln w="19050">
            <a:solidFill>
              <a:srgbClr val="00B05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1552575" y="4092576"/>
            <a:ext cx="2933700" cy="453230"/>
          </a:xfrm>
          <a:custGeom>
            <a:avLst/>
            <a:gdLst>
              <a:gd name="connsiteX0" fmla="*/ 0 w 2933700"/>
              <a:gd name="connsiteY0" fmla="*/ 293687 h 453230"/>
              <a:gd name="connsiteX1" fmla="*/ 919163 w 2933700"/>
              <a:gd name="connsiteY1" fmla="*/ 293687 h 453230"/>
              <a:gd name="connsiteX2" fmla="*/ 914400 w 2933700"/>
              <a:gd name="connsiteY2" fmla="*/ 303212 h 453230"/>
              <a:gd name="connsiteX3" fmla="*/ 1038225 w 2933700"/>
              <a:gd name="connsiteY3" fmla="*/ 388937 h 453230"/>
              <a:gd name="connsiteX4" fmla="*/ 1081088 w 2933700"/>
              <a:gd name="connsiteY4" fmla="*/ 407987 h 453230"/>
              <a:gd name="connsiteX5" fmla="*/ 1204913 w 2933700"/>
              <a:gd name="connsiteY5" fmla="*/ 365124 h 453230"/>
              <a:gd name="connsiteX6" fmla="*/ 1404938 w 2933700"/>
              <a:gd name="connsiteY6" fmla="*/ 293687 h 453230"/>
              <a:gd name="connsiteX7" fmla="*/ 1533525 w 2933700"/>
              <a:gd name="connsiteY7" fmla="*/ 227012 h 453230"/>
              <a:gd name="connsiteX8" fmla="*/ 1709738 w 2933700"/>
              <a:gd name="connsiteY8" fmla="*/ 65087 h 453230"/>
              <a:gd name="connsiteX9" fmla="*/ 1795463 w 2933700"/>
              <a:gd name="connsiteY9" fmla="*/ 107949 h 453230"/>
              <a:gd name="connsiteX10" fmla="*/ 2052638 w 2933700"/>
              <a:gd name="connsiteY10" fmla="*/ 403224 h 453230"/>
              <a:gd name="connsiteX11" fmla="*/ 2114550 w 2933700"/>
              <a:gd name="connsiteY11" fmla="*/ 407987 h 453230"/>
              <a:gd name="connsiteX12" fmla="*/ 2409825 w 2933700"/>
              <a:gd name="connsiteY12" fmla="*/ 203199 h 453230"/>
              <a:gd name="connsiteX13" fmla="*/ 2457450 w 2933700"/>
              <a:gd name="connsiteY13" fmla="*/ 174624 h 453230"/>
              <a:gd name="connsiteX14" fmla="*/ 2614613 w 2933700"/>
              <a:gd name="connsiteY14" fmla="*/ 184149 h 453230"/>
              <a:gd name="connsiteX15" fmla="*/ 2786063 w 2933700"/>
              <a:gd name="connsiteY15" fmla="*/ 17462 h 453230"/>
              <a:gd name="connsiteX16" fmla="*/ 2862263 w 2933700"/>
              <a:gd name="connsiteY16" fmla="*/ 79374 h 453230"/>
              <a:gd name="connsiteX17" fmla="*/ 2886075 w 2933700"/>
              <a:gd name="connsiteY17" fmla="*/ 79374 h 453230"/>
              <a:gd name="connsiteX18" fmla="*/ 2933700 w 2933700"/>
              <a:gd name="connsiteY18" fmla="*/ 60324 h 4532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2933700" h="453230">
                <a:moveTo>
                  <a:pt x="0" y="293687"/>
                </a:moveTo>
                <a:lnTo>
                  <a:pt x="919163" y="293687"/>
                </a:lnTo>
                <a:cubicBezTo>
                  <a:pt x="1071563" y="295274"/>
                  <a:pt x="894556" y="287337"/>
                  <a:pt x="914400" y="303212"/>
                </a:cubicBezTo>
                <a:cubicBezTo>
                  <a:pt x="934244" y="319087"/>
                  <a:pt x="1010444" y="371475"/>
                  <a:pt x="1038225" y="388937"/>
                </a:cubicBezTo>
                <a:cubicBezTo>
                  <a:pt x="1066006" y="406399"/>
                  <a:pt x="1053307" y="411956"/>
                  <a:pt x="1081088" y="407987"/>
                </a:cubicBezTo>
                <a:cubicBezTo>
                  <a:pt x="1108869" y="404018"/>
                  <a:pt x="1204913" y="365124"/>
                  <a:pt x="1204913" y="365124"/>
                </a:cubicBezTo>
                <a:cubicBezTo>
                  <a:pt x="1258888" y="346074"/>
                  <a:pt x="1350169" y="316706"/>
                  <a:pt x="1404938" y="293687"/>
                </a:cubicBezTo>
                <a:cubicBezTo>
                  <a:pt x="1459707" y="270668"/>
                  <a:pt x="1482725" y="265112"/>
                  <a:pt x="1533525" y="227012"/>
                </a:cubicBezTo>
                <a:cubicBezTo>
                  <a:pt x="1584325" y="188912"/>
                  <a:pt x="1666082" y="84931"/>
                  <a:pt x="1709738" y="65087"/>
                </a:cubicBezTo>
                <a:cubicBezTo>
                  <a:pt x="1753394" y="45243"/>
                  <a:pt x="1738313" y="51593"/>
                  <a:pt x="1795463" y="107949"/>
                </a:cubicBezTo>
                <a:cubicBezTo>
                  <a:pt x="1852613" y="164305"/>
                  <a:pt x="1999457" y="353218"/>
                  <a:pt x="2052638" y="403224"/>
                </a:cubicBezTo>
                <a:cubicBezTo>
                  <a:pt x="2105819" y="453230"/>
                  <a:pt x="2055019" y="441324"/>
                  <a:pt x="2114550" y="407987"/>
                </a:cubicBezTo>
                <a:cubicBezTo>
                  <a:pt x="2174081" y="374650"/>
                  <a:pt x="2352675" y="242093"/>
                  <a:pt x="2409825" y="203199"/>
                </a:cubicBezTo>
                <a:cubicBezTo>
                  <a:pt x="2466975" y="164305"/>
                  <a:pt x="2423319" y="177799"/>
                  <a:pt x="2457450" y="174624"/>
                </a:cubicBezTo>
                <a:cubicBezTo>
                  <a:pt x="2491581" y="171449"/>
                  <a:pt x="2559844" y="210343"/>
                  <a:pt x="2614613" y="184149"/>
                </a:cubicBezTo>
                <a:cubicBezTo>
                  <a:pt x="2669382" y="157955"/>
                  <a:pt x="2744788" y="34925"/>
                  <a:pt x="2786063" y="17462"/>
                </a:cubicBezTo>
                <a:cubicBezTo>
                  <a:pt x="2827338" y="0"/>
                  <a:pt x="2845594" y="69055"/>
                  <a:pt x="2862263" y="79374"/>
                </a:cubicBezTo>
                <a:cubicBezTo>
                  <a:pt x="2878932" y="89693"/>
                  <a:pt x="2874169" y="82549"/>
                  <a:pt x="2886075" y="79374"/>
                </a:cubicBezTo>
                <a:cubicBezTo>
                  <a:pt x="2897981" y="76199"/>
                  <a:pt x="2752725" y="405605"/>
                  <a:pt x="2933700" y="60324"/>
                </a:cubicBezTo>
              </a:path>
            </a:pathLst>
          </a:cu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907939" y="1305898"/>
            <a:ext cx="26989" cy="274638"/>
          </a:xfrm>
          <a:prstGeom prst="rect">
            <a:avLst/>
          </a:prstGeom>
          <a:solidFill>
            <a:srgbClr val="0000F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269275" y="1295400"/>
            <a:ext cx="26989" cy="274638"/>
          </a:xfrm>
          <a:prstGeom prst="rect">
            <a:avLst/>
          </a:prstGeom>
          <a:solidFill>
            <a:srgbClr val="0000F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590800" y="1600200"/>
            <a:ext cx="5245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Q703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56897" y="1614952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Q705</a:t>
            </a:r>
            <a:endParaRPr lang="en-US" sz="1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794" name="Object 2"/>
          <p:cNvGraphicFramePr>
            <a:graphicFrameLocks noChangeAspect="1"/>
          </p:cNvGraphicFramePr>
          <p:nvPr/>
        </p:nvGraphicFramePr>
        <p:xfrm>
          <a:off x="1524001" y="1600200"/>
          <a:ext cx="4190999" cy="774939"/>
        </p:xfrm>
        <a:graphic>
          <a:graphicData uri="http://schemas.openxmlformats.org/presentationml/2006/ole">
            <p:oleObj spid="_x0000_s33794" name="Equation" r:id="rId4" imgW="2527300" imgH="469900" progId="Equation.3">
              <p:embed/>
            </p:oleObj>
          </a:graphicData>
        </a:graphic>
      </p:graphicFrame>
      <p:graphicFrame>
        <p:nvGraphicFramePr>
          <p:cNvPr id="33793" name="Object 1"/>
          <p:cNvGraphicFramePr>
            <a:graphicFrameLocks noChangeAspect="1"/>
          </p:cNvGraphicFramePr>
          <p:nvPr/>
        </p:nvGraphicFramePr>
        <p:xfrm>
          <a:off x="1616075" y="2895600"/>
          <a:ext cx="6691313" cy="1219200"/>
        </p:xfrm>
        <a:graphic>
          <a:graphicData uri="http://schemas.openxmlformats.org/presentationml/2006/ole">
            <p:oleObj spid="_x0000_s33793" name="Equation" r:id="rId5" imgW="5067000" imgH="927000" progId="Equation.3">
              <p:embed/>
            </p:oleObj>
          </a:graphicData>
        </a:graphic>
      </p:graphicFrame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923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0" y="1847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676400" y="304800"/>
            <a:ext cx="4799839" cy="5232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800" b="1" dirty="0" smtClean="0"/>
              <a:t>Design 2: matching parameters</a:t>
            </a:r>
            <a:endParaRPr lang="en-US" sz="2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74638"/>
            <a:ext cx="6781800" cy="715962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3200" b="1" dirty="0" smtClean="0"/>
              <a:t>3D plot: RR to P150 line @Q703</a:t>
            </a:r>
            <a:endParaRPr lang="en-US" sz="3200" dirty="0"/>
          </a:p>
        </p:txBody>
      </p:sp>
      <p:grpSp>
        <p:nvGrpSpPr>
          <p:cNvPr id="21" name="Group 20"/>
          <p:cNvGrpSpPr/>
          <p:nvPr/>
        </p:nvGrpSpPr>
        <p:grpSpPr>
          <a:xfrm>
            <a:off x="39328" y="1216752"/>
            <a:ext cx="8941543" cy="4952231"/>
            <a:chOff x="39328" y="1600200"/>
            <a:chExt cx="8941543" cy="4952231"/>
          </a:xfrm>
        </p:grpSpPr>
        <p:pic>
          <p:nvPicPr>
            <p:cNvPr id="3" name="Picture 2" descr="RR2P150LineOverview.gif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8656" y="1600200"/>
              <a:ext cx="8781114" cy="1914738"/>
            </a:xfrm>
            <a:prstGeom prst="rect">
              <a:avLst/>
            </a:prstGeom>
          </p:spPr>
        </p:pic>
        <p:pic>
          <p:nvPicPr>
            <p:cNvPr id="4" name="Picture 3" descr="RR2P150Q902ab2.gif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9328" y="3913232"/>
              <a:ext cx="8839200" cy="2481554"/>
            </a:xfrm>
            <a:prstGeom prst="rect">
              <a:avLst/>
            </a:prstGeom>
          </p:spPr>
        </p:pic>
        <p:sp>
          <p:nvSpPr>
            <p:cNvPr id="5" name="Oval 4"/>
            <p:cNvSpPr/>
            <p:nvPr/>
          </p:nvSpPr>
          <p:spPr>
            <a:xfrm>
              <a:off x="2667000" y="2438400"/>
              <a:ext cx="1143000" cy="53340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Arrow Connector 6"/>
            <p:cNvCxnSpPr>
              <a:stCxn id="5" idx="4"/>
            </p:cNvCxnSpPr>
            <p:nvPr/>
          </p:nvCxnSpPr>
          <p:spPr>
            <a:xfrm rot="16200000" flipH="1">
              <a:off x="3257550" y="2952750"/>
              <a:ext cx="990600" cy="1028700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7391400" y="1828800"/>
              <a:ext cx="651140" cy="276999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rgbClr val="FF0000"/>
                  </a:solidFill>
                </a:rPr>
                <a:t>RRLAM</a:t>
              </a:r>
              <a:endParaRPr lang="en-US" sz="12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10" name="Straight Arrow Connector 9"/>
            <p:cNvCxnSpPr>
              <a:stCxn id="8" idx="2"/>
            </p:cNvCxnSpPr>
            <p:nvPr/>
          </p:nvCxnSpPr>
          <p:spPr>
            <a:xfrm rot="16200000" flipH="1">
              <a:off x="7692685" y="2130084"/>
              <a:ext cx="256401" cy="207830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8153400" y="1752600"/>
              <a:ext cx="827471" cy="276999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rgbClr val="FF0000"/>
                  </a:solidFill>
                </a:rPr>
                <a:t>RR:Q522B</a:t>
              </a:r>
              <a:endParaRPr lang="en-US" sz="12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13" name="Straight Arrow Connector 12"/>
            <p:cNvCxnSpPr>
              <a:stCxn id="11" idx="2"/>
            </p:cNvCxnSpPr>
            <p:nvPr/>
          </p:nvCxnSpPr>
          <p:spPr>
            <a:xfrm rot="5400000">
              <a:off x="8422568" y="2141431"/>
              <a:ext cx="256401" cy="32736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6096000" y="1981200"/>
              <a:ext cx="747577" cy="276999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rgbClr val="FF0000"/>
                  </a:solidFill>
                </a:rPr>
                <a:t>Q901A,B</a:t>
              </a:r>
              <a:endParaRPr lang="en-US" sz="12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16" name="Straight Arrow Connector 15"/>
            <p:cNvCxnSpPr>
              <a:stCxn id="14" idx="2"/>
            </p:cNvCxnSpPr>
            <p:nvPr/>
          </p:nvCxnSpPr>
          <p:spPr>
            <a:xfrm rot="16200000" flipH="1">
              <a:off x="6383294" y="2344693"/>
              <a:ext cx="180201" cy="7211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2819400" y="2057400"/>
              <a:ext cx="747577" cy="276999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rgbClr val="FF0000"/>
                  </a:solidFill>
                </a:rPr>
                <a:t>Q902A,B</a:t>
              </a:r>
              <a:endParaRPr lang="en-US" sz="12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19" name="Straight Arrow Connector 18"/>
            <p:cNvCxnSpPr>
              <a:stCxn id="17" idx="2"/>
            </p:cNvCxnSpPr>
            <p:nvPr/>
          </p:nvCxnSpPr>
          <p:spPr>
            <a:xfrm rot="16200000" flipH="1">
              <a:off x="3030494" y="2497093"/>
              <a:ext cx="332601" cy="7211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533400" y="2286000"/>
              <a:ext cx="537327" cy="276999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rgbClr val="FF0000"/>
                  </a:solidFill>
                </a:rPr>
                <a:t>VUP2</a:t>
              </a:r>
              <a:endParaRPr lang="en-US" sz="12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22" name="Straight Arrow Connector 21"/>
            <p:cNvCxnSpPr>
              <a:stCxn id="20" idx="2"/>
            </p:cNvCxnSpPr>
            <p:nvPr/>
          </p:nvCxnSpPr>
          <p:spPr>
            <a:xfrm rot="16200000" flipH="1">
              <a:off x="691932" y="2673131"/>
              <a:ext cx="332601" cy="112336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304800" y="3352800"/>
              <a:ext cx="1157689" cy="276999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rgbClr val="FF0000"/>
                  </a:solidFill>
                </a:rPr>
                <a:t>P150 line:Q703</a:t>
              </a:r>
              <a:endParaRPr lang="en-US" sz="12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25" name="Straight Arrow Connector 24"/>
            <p:cNvCxnSpPr>
              <a:stCxn id="23" idx="0"/>
            </p:cNvCxnSpPr>
            <p:nvPr/>
          </p:nvCxnSpPr>
          <p:spPr>
            <a:xfrm rot="16200000" flipV="1">
              <a:off x="556123" y="3025277"/>
              <a:ext cx="304800" cy="350245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3505200" y="6275432"/>
              <a:ext cx="1157689" cy="276999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rgbClr val="FF0000"/>
                  </a:solidFill>
                </a:rPr>
                <a:t>P150 line:Q702</a:t>
              </a:r>
              <a:endParaRPr lang="en-US" sz="12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28" name="Straight Arrow Connector 27"/>
            <p:cNvCxnSpPr>
              <a:stCxn id="26" idx="0"/>
            </p:cNvCxnSpPr>
            <p:nvPr/>
          </p:nvCxnSpPr>
          <p:spPr>
            <a:xfrm rot="16200000" flipV="1">
              <a:off x="3870823" y="6062209"/>
              <a:ext cx="381000" cy="4544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229600" cy="1143000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2800" b="1" dirty="0"/>
              <a:t>2</a:t>
            </a:r>
            <a:r>
              <a:rPr lang="en-US" sz="2800" b="1" dirty="0" smtClean="0"/>
              <a:t>D project view for the line of RR to P150 line @Q703</a:t>
            </a:r>
            <a:endParaRPr lang="en-US" sz="2800" b="1" dirty="0"/>
          </a:p>
        </p:txBody>
      </p:sp>
      <p:pic>
        <p:nvPicPr>
          <p:cNvPr id="3" name="Picture 2" descr="ScreenHunter_20 Jun. 18 12.31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1219200"/>
            <a:ext cx="8686800" cy="3581400"/>
          </a:xfrm>
          <a:prstGeom prst="rect">
            <a:avLst/>
          </a:prstGeom>
          <a:ln>
            <a:solidFill>
              <a:srgbClr val="FF0000"/>
            </a:solidFill>
          </a:ln>
        </p:spPr>
      </p:pic>
      <p:sp>
        <p:nvSpPr>
          <p:cNvPr id="4" name="TextBox 203"/>
          <p:cNvSpPr txBox="1">
            <a:spLocks noChangeArrowheads="1"/>
          </p:cNvSpPr>
          <p:nvPr/>
        </p:nvSpPr>
        <p:spPr bwMode="auto">
          <a:xfrm>
            <a:off x="152400" y="5029200"/>
            <a:ext cx="8458200" cy="1200329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b="1" dirty="0">
                <a:latin typeface="Calibri" pitchFamily="34" charset="0"/>
              </a:rPr>
              <a:t>Further adjustment has been done: </a:t>
            </a:r>
          </a:p>
          <a:p>
            <a:r>
              <a:rPr lang="en-US" sz="1200" b="1" dirty="0">
                <a:latin typeface="Calibri" pitchFamily="34" charset="0"/>
              </a:rPr>
              <a:t>Move group Q901A &amp; Q901B downstream and Q902A and Q902B upstream 0.25m, so that increased the distance between the magnet Q901A and vacuum pine in Recycler ring, </a:t>
            </a:r>
            <a:r>
              <a:rPr lang="en-US" sz="1200" b="1" dirty="0" err="1">
                <a:latin typeface="Calibri" pitchFamily="34" charset="0"/>
              </a:rPr>
              <a:t>Minimun</a:t>
            </a:r>
            <a:r>
              <a:rPr lang="en-US" sz="1200" b="1" dirty="0">
                <a:latin typeface="Calibri" pitchFamily="34" charset="0"/>
              </a:rPr>
              <a:t> distance: </a:t>
            </a:r>
            <a:r>
              <a:rPr lang="en-US" sz="1200" b="1" dirty="0">
                <a:solidFill>
                  <a:srgbClr val="FF0000"/>
                </a:solidFill>
                <a:latin typeface="Calibri" pitchFamily="34" charset="0"/>
              </a:rPr>
              <a:t>1.75”/2 </a:t>
            </a:r>
            <a:r>
              <a:rPr lang="en-US" sz="1200" b="1" dirty="0">
                <a:latin typeface="Calibri" pitchFamily="34" charset="0"/>
              </a:rPr>
              <a:t>(Recycler beam tube in vertical is 1.75”). Gain  about 1.29”, and totally the distance is </a:t>
            </a:r>
            <a:r>
              <a:rPr lang="en-US" sz="1200" b="1" dirty="0" smtClean="0">
                <a:latin typeface="Calibri" pitchFamily="34" charset="0"/>
              </a:rPr>
              <a:t>now about </a:t>
            </a:r>
            <a:r>
              <a:rPr lang="en-US" sz="1200" b="1" dirty="0">
                <a:solidFill>
                  <a:srgbClr val="FF0000"/>
                </a:solidFill>
                <a:latin typeface="Calibri" pitchFamily="34" charset="0"/>
              </a:rPr>
              <a:t>3.17”. </a:t>
            </a:r>
            <a:endParaRPr lang="en-US" sz="1200" b="1" dirty="0">
              <a:latin typeface="Calibri" pitchFamily="34" charset="0"/>
            </a:endParaRPr>
          </a:p>
          <a:p>
            <a:r>
              <a:rPr lang="en-US" sz="1200" b="1" dirty="0">
                <a:latin typeface="Calibri" pitchFamily="34" charset="0"/>
              </a:rPr>
              <a:t>Also increased is distance between Q902B and the magnet Q525 in P150 line. </a:t>
            </a:r>
          </a:p>
          <a:p>
            <a:endParaRPr lang="en-US" sz="1200" b="1" dirty="0">
              <a:latin typeface="Calibri" pitchFamily="34" charset="0"/>
            </a:endParaRPr>
          </a:p>
        </p:txBody>
      </p:sp>
      <p:grpSp>
        <p:nvGrpSpPr>
          <p:cNvPr id="40" name="Group 39"/>
          <p:cNvGrpSpPr/>
          <p:nvPr/>
        </p:nvGrpSpPr>
        <p:grpSpPr>
          <a:xfrm>
            <a:off x="7847806" y="2743200"/>
            <a:ext cx="478452" cy="173652"/>
            <a:chOff x="7847806" y="2743200"/>
            <a:chExt cx="478452" cy="173652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7848600" y="2743200"/>
              <a:ext cx="228600" cy="1588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5400000">
              <a:off x="7772400" y="2819400"/>
              <a:ext cx="152400" cy="1588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7848600" y="2915264"/>
              <a:ext cx="228600" cy="1588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>
              <a:off x="8001000" y="2819400"/>
              <a:ext cx="152400" cy="1588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8087032" y="2743200"/>
              <a:ext cx="228600" cy="1588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>
              <a:off x="8249264" y="2819400"/>
              <a:ext cx="152400" cy="1588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8077200" y="2895600"/>
              <a:ext cx="228600" cy="1588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Group 38"/>
          <p:cNvGrpSpPr/>
          <p:nvPr/>
        </p:nvGrpSpPr>
        <p:grpSpPr>
          <a:xfrm>
            <a:off x="742336" y="3048000"/>
            <a:ext cx="496528" cy="153988"/>
            <a:chOff x="742336" y="3048000"/>
            <a:chExt cx="496528" cy="153988"/>
          </a:xfrm>
        </p:grpSpPr>
        <p:cxnSp>
          <p:nvCxnSpPr>
            <p:cNvPr id="21" name="Straight Connector 20"/>
            <p:cNvCxnSpPr/>
            <p:nvPr/>
          </p:nvCxnSpPr>
          <p:spPr>
            <a:xfrm>
              <a:off x="742336" y="3048000"/>
              <a:ext cx="265472" cy="1588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5400000">
              <a:off x="914400" y="3124200"/>
              <a:ext cx="152400" cy="1588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5400000">
              <a:off x="685800" y="3124200"/>
              <a:ext cx="152400" cy="1588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752168" y="3200400"/>
              <a:ext cx="228600" cy="1588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1010264" y="3048000"/>
              <a:ext cx="228600" cy="1588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1152832" y="3124200"/>
              <a:ext cx="152400" cy="1588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990600" y="3200400"/>
              <a:ext cx="228600" cy="1588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Group 40"/>
          <p:cNvGrpSpPr/>
          <p:nvPr/>
        </p:nvGrpSpPr>
        <p:grpSpPr>
          <a:xfrm>
            <a:off x="934064" y="2861192"/>
            <a:ext cx="496528" cy="153988"/>
            <a:chOff x="742336" y="3048000"/>
            <a:chExt cx="496528" cy="153988"/>
          </a:xfrm>
        </p:grpSpPr>
        <p:cxnSp>
          <p:nvCxnSpPr>
            <p:cNvPr id="42" name="Straight Connector 41"/>
            <p:cNvCxnSpPr/>
            <p:nvPr/>
          </p:nvCxnSpPr>
          <p:spPr>
            <a:xfrm>
              <a:off x="742336" y="3048000"/>
              <a:ext cx="265472" cy="1588"/>
            </a:xfrm>
            <a:prstGeom prst="line">
              <a:avLst/>
            </a:prstGeom>
            <a:ln w="1905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914400" y="3124200"/>
              <a:ext cx="152400" cy="1588"/>
            </a:xfrm>
            <a:prstGeom prst="line">
              <a:avLst/>
            </a:prstGeom>
            <a:ln w="1905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685800" y="3124200"/>
              <a:ext cx="152400" cy="1588"/>
            </a:xfrm>
            <a:prstGeom prst="line">
              <a:avLst/>
            </a:prstGeom>
            <a:ln w="1905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>
              <a:off x="752168" y="3200400"/>
              <a:ext cx="228600" cy="1588"/>
            </a:xfrm>
            <a:prstGeom prst="line">
              <a:avLst/>
            </a:prstGeom>
            <a:ln w="1905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>
              <a:off x="1010264" y="3048000"/>
              <a:ext cx="228600" cy="1588"/>
            </a:xfrm>
            <a:prstGeom prst="line">
              <a:avLst/>
            </a:prstGeom>
            <a:ln w="1905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5400000">
              <a:off x="1152832" y="3124200"/>
              <a:ext cx="152400" cy="1588"/>
            </a:xfrm>
            <a:prstGeom prst="line">
              <a:avLst/>
            </a:prstGeom>
            <a:ln w="1905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>
              <a:off x="990600" y="3200400"/>
              <a:ext cx="228600" cy="1588"/>
            </a:xfrm>
            <a:prstGeom prst="line">
              <a:avLst/>
            </a:prstGeom>
            <a:ln w="1905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" name="Group 48"/>
          <p:cNvGrpSpPr/>
          <p:nvPr/>
        </p:nvGrpSpPr>
        <p:grpSpPr>
          <a:xfrm>
            <a:off x="7696200" y="2949672"/>
            <a:ext cx="496528" cy="153988"/>
            <a:chOff x="742336" y="3048000"/>
            <a:chExt cx="496528" cy="153988"/>
          </a:xfrm>
        </p:grpSpPr>
        <p:cxnSp>
          <p:nvCxnSpPr>
            <p:cNvPr id="50" name="Straight Connector 49"/>
            <p:cNvCxnSpPr/>
            <p:nvPr/>
          </p:nvCxnSpPr>
          <p:spPr>
            <a:xfrm>
              <a:off x="742336" y="3048000"/>
              <a:ext cx="265472" cy="1588"/>
            </a:xfrm>
            <a:prstGeom prst="line">
              <a:avLst/>
            </a:prstGeom>
            <a:ln w="1905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5400000">
              <a:off x="914400" y="3124200"/>
              <a:ext cx="152400" cy="1588"/>
            </a:xfrm>
            <a:prstGeom prst="line">
              <a:avLst/>
            </a:prstGeom>
            <a:ln w="1905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685800" y="3124200"/>
              <a:ext cx="152400" cy="1588"/>
            </a:xfrm>
            <a:prstGeom prst="line">
              <a:avLst/>
            </a:prstGeom>
            <a:ln w="1905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>
              <a:off x="752168" y="3200400"/>
              <a:ext cx="228600" cy="1588"/>
            </a:xfrm>
            <a:prstGeom prst="line">
              <a:avLst/>
            </a:prstGeom>
            <a:ln w="1905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1010264" y="3048000"/>
              <a:ext cx="228600" cy="1588"/>
            </a:xfrm>
            <a:prstGeom prst="line">
              <a:avLst/>
            </a:prstGeom>
            <a:ln w="1905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5400000">
              <a:off x="1152832" y="3124200"/>
              <a:ext cx="152400" cy="1588"/>
            </a:xfrm>
            <a:prstGeom prst="line">
              <a:avLst/>
            </a:prstGeom>
            <a:ln w="1905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>
              <a:off x="990600" y="3200400"/>
              <a:ext cx="228600" cy="1588"/>
            </a:xfrm>
            <a:prstGeom prst="line">
              <a:avLst/>
            </a:prstGeom>
            <a:ln w="1905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7" name="TextBox 56"/>
          <p:cNvSpPr txBox="1"/>
          <p:nvPr/>
        </p:nvSpPr>
        <p:spPr>
          <a:xfrm>
            <a:off x="7543800" y="2104105"/>
            <a:ext cx="708848" cy="24622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FF0000"/>
                </a:solidFill>
              </a:rPr>
              <a:t>Q901B&amp;A</a:t>
            </a:r>
            <a:endParaRPr lang="en-US" sz="1000" b="1" dirty="0">
              <a:solidFill>
                <a:srgbClr val="FF0000"/>
              </a:solidFill>
            </a:endParaRPr>
          </a:p>
        </p:txBody>
      </p:sp>
      <p:cxnSp>
        <p:nvCxnSpPr>
          <p:cNvPr id="59" name="Straight Arrow Connector 58"/>
          <p:cNvCxnSpPr/>
          <p:nvPr/>
        </p:nvCxnSpPr>
        <p:spPr>
          <a:xfrm rot="16200000" flipH="1">
            <a:off x="8001001" y="2514599"/>
            <a:ext cx="380998" cy="762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rot="5400000">
            <a:off x="7772401" y="2514599"/>
            <a:ext cx="380998" cy="762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685800" y="3657600"/>
            <a:ext cx="708848" cy="24622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FF0000"/>
                </a:solidFill>
              </a:rPr>
              <a:t>Q902B&amp;A</a:t>
            </a:r>
            <a:endParaRPr lang="en-US" sz="1000" b="1" dirty="0">
              <a:solidFill>
                <a:srgbClr val="FF0000"/>
              </a:solidFill>
            </a:endParaRPr>
          </a:p>
        </p:txBody>
      </p:sp>
      <p:cxnSp>
        <p:nvCxnSpPr>
          <p:cNvPr id="73" name="Straight Arrow Connector 72"/>
          <p:cNvCxnSpPr/>
          <p:nvPr/>
        </p:nvCxnSpPr>
        <p:spPr>
          <a:xfrm rot="16200000" flipV="1">
            <a:off x="990600" y="3352800"/>
            <a:ext cx="457200" cy="15240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>
            <a:stCxn id="71" idx="0"/>
          </p:cNvCxnSpPr>
          <p:nvPr/>
        </p:nvCxnSpPr>
        <p:spPr>
          <a:xfrm rot="16200000" flipV="1">
            <a:off x="748712" y="3366088"/>
            <a:ext cx="457200" cy="125824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rot="5400000">
            <a:off x="7992396" y="3086100"/>
            <a:ext cx="381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 rot="5400000">
            <a:off x="8134964" y="3086100"/>
            <a:ext cx="381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/>
          <p:nvPr/>
        </p:nvCxnSpPr>
        <p:spPr>
          <a:xfrm>
            <a:off x="8020664" y="3200400"/>
            <a:ext cx="152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/>
          <p:nvPr/>
        </p:nvCxnSpPr>
        <p:spPr>
          <a:xfrm rot="10800000">
            <a:off x="8305800" y="3200400"/>
            <a:ext cx="228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/>
          <p:cNvSpPr txBox="1"/>
          <p:nvPr/>
        </p:nvSpPr>
        <p:spPr>
          <a:xfrm>
            <a:off x="8305800" y="2993920"/>
            <a:ext cx="533400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FF0000"/>
                </a:solidFill>
              </a:rPr>
              <a:t>0.25m</a:t>
            </a:r>
            <a:endParaRPr lang="en-US" sz="1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7000" y="274638"/>
            <a:ext cx="3429000" cy="868362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3200" b="1" dirty="0" err="1" smtClean="0"/>
              <a:t>Kicker@RR</a:t>
            </a:r>
            <a:r>
              <a:rPr lang="en-US" sz="3200" b="1" dirty="0" smtClean="0"/>
              <a:t> Q520B</a:t>
            </a:r>
            <a:endParaRPr lang="en-US" sz="3200" dirty="0"/>
          </a:p>
        </p:txBody>
      </p:sp>
      <p:sp>
        <p:nvSpPr>
          <p:cNvPr id="3" name="Rectangle 2"/>
          <p:cNvSpPr/>
          <p:nvPr/>
        </p:nvSpPr>
        <p:spPr>
          <a:xfrm>
            <a:off x="914400" y="1447800"/>
            <a:ext cx="67818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sz="2000" b="1" dirty="0" smtClean="0"/>
              <a:t>Similar </a:t>
            </a:r>
            <a:r>
              <a:rPr lang="en-US" sz="2000" b="1" dirty="0"/>
              <a:t>to the kicker design for Nova @</a:t>
            </a:r>
            <a:r>
              <a:rPr lang="en-US" sz="2000" b="1" dirty="0" smtClean="0"/>
              <a:t>R232</a:t>
            </a:r>
          </a:p>
          <a:p>
            <a:pPr>
              <a:buFont typeface="Arial" pitchFamily="34" charset="0"/>
              <a:buChar char="•"/>
            </a:pPr>
            <a:r>
              <a:rPr lang="en-US" sz="2000" b="1" dirty="0" smtClean="0"/>
              <a:t> the </a:t>
            </a:r>
            <a:r>
              <a:rPr lang="en-US" sz="2000" b="1" dirty="0"/>
              <a:t>bump size at RR </a:t>
            </a:r>
            <a:r>
              <a:rPr lang="en-US" sz="2000" b="1" dirty="0" err="1"/>
              <a:t>lambertson</a:t>
            </a:r>
            <a:r>
              <a:rPr lang="en-US" sz="2000" b="1" dirty="0"/>
              <a:t> is +25 </a:t>
            </a:r>
            <a:r>
              <a:rPr lang="en-US" sz="2000" b="1" dirty="0" smtClean="0"/>
              <a:t>mm</a:t>
            </a:r>
          </a:p>
          <a:p>
            <a:pPr>
              <a:buFont typeface="Arial" pitchFamily="34" charset="0"/>
              <a:buChar char="•"/>
            </a:pPr>
            <a:r>
              <a:rPr lang="en-US" sz="2000" b="1" dirty="0" smtClean="0"/>
              <a:t> the </a:t>
            </a:r>
            <a:r>
              <a:rPr lang="en-US" sz="2000" b="1" dirty="0"/>
              <a:t>separation of the center orbits at the </a:t>
            </a:r>
            <a:r>
              <a:rPr lang="en-US" sz="2000" b="1" dirty="0" err="1"/>
              <a:t>lambertson</a:t>
            </a:r>
            <a:r>
              <a:rPr lang="en-US" sz="2000" b="1" dirty="0"/>
              <a:t> between circulate beam and the extracted beam is 50 mm.</a:t>
            </a:r>
          </a:p>
        </p:txBody>
      </p:sp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1985" name="Object 1"/>
          <p:cNvGraphicFramePr>
            <a:graphicFrameLocks noChangeAspect="1"/>
          </p:cNvGraphicFramePr>
          <p:nvPr/>
        </p:nvGraphicFramePr>
        <p:xfrm>
          <a:off x="1600200" y="2895600"/>
          <a:ext cx="2971800" cy="1129903"/>
        </p:xfrm>
        <a:graphic>
          <a:graphicData uri="http://schemas.openxmlformats.org/presentationml/2006/ole">
            <p:oleObj spid="_x0000_s41985" name="Equation" r:id="rId4" imgW="1828800" imgH="698500" progId="Equation.3">
              <p:embed/>
            </p:oleObj>
          </a:graphicData>
        </a:graphic>
      </p:graphicFrame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914400" y="4267200"/>
            <a:ext cx="6781800" cy="2339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charset="-122"/>
                <a:cs typeface="Times New Roman" pitchFamily="18" charset="0"/>
              </a:rPr>
              <a:t>Borrow the same kicker module used in Nova, the kicker strength obtained is: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charset="-122"/>
                <a:cs typeface="Times New Roman" pitchFamily="18" charset="0"/>
              </a:rPr>
              <a:t>K522B_ang=-1.317214E-03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charset="-122"/>
                <a:cs typeface="Times New Roman" pitchFamily="18" charset="0"/>
              </a:rPr>
              <a:t>It is equivalent to:  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charset="-122"/>
                <a:cs typeface="Times New Roman" pitchFamily="18" charset="0"/>
              </a:rPr>
              <a:t>K522B_ang*(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charset="-122"/>
                <a:cs typeface="Times New Roman" pitchFamily="18" charset="0"/>
              </a:rPr>
              <a:t>Bρ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charset="-122"/>
                <a:cs typeface="Times New Roman" pitchFamily="18" charset="0"/>
              </a:rPr>
              <a:t>)=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SimSun" charset="-122"/>
                <a:cs typeface="Times New Roman" pitchFamily="18" charset="0"/>
              </a:rPr>
              <a:t>390.563 Gaussian/m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>
              <a:latin typeface="Times New Roman" pitchFamily="18" charset="0"/>
              <a:ea typeface="SimSun" charset="-122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charset="-122"/>
                <a:cs typeface="Times New Roman" pitchFamily="18" charset="0"/>
              </a:rPr>
              <a:t>Just for the reference, the RR extraction kicker for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SimSun" charset="-122"/>
                <a:cs typeface="Times New Roman" pitchFamily="18" charset="0"/>
              </a:rPr>
              <a:t>Nova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charset="-122"/>
                <a:cs typeface="Times New Roman" pitchFamily="18" charset="0"/>
              </a:rPr>
              <a:t> at 232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SimSun" charset="-122"/>
                <a:cs typeface="Times New Roman" pitchFamily="18" charset="0"/>
              </a:rPr>
              <a:t>is 358 </a:t>
            </a: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SimSun" charset="-122"/>
                <a:cs typeface="Times New Roman" pitchFamily="18" charset="0"/>
              </a:rPr>
              <a:t>Guassian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SimSun" charset="-122"/>
                <a:cs typeface="Times New Roman" pitchFamily="18" charset="0"/>
              </a:rPr>
              <a:t>/m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Hunter_21 Jun. 18 15.25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228600"/>
            <a:ext cx="8382000" cy="2590800"/>
          </a:xfrm>
          <a:prstGeom prst="rect">
            <a:avLst/>
          </a:prstGeom>
        </p:spPr>
      </p:pic>
      <p:pic>
        <p:nvPicPr>
          <p:cNvPr id="3" name="Picture 2" descr="ScreenHunter_22 Jun. 18 15.26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00" y="2895600"/>
            <a:ext cx="8382000" cy="3186031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 rot="5400000">
            <a:off x="2450688" y="2971800"/>
            <a:ext cx="5486400" cy="1588"/>
          </a:xfrm>
          <a:prstGeom prst="line">
            <a:avLst/>
          </a:prstGeom>
          <a:ln w="19050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371600" y="5228304"/>
            <a:ext cx="4267200" cy="1588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371600" y="990600"/>
            <a:ext cx="4038600" cy="1588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5877248" y="685800"/>
            <a:ext cx="1524000" cy="646331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sz="1200" b="1" dirty="0" smtClean="0"/>
              <a:t>+25 mm </a:t>
            </a:r>
          </a:p>
          <a:p>
            <a:r>
              <a:rPr lang="en-US" sz="1200" b="1" dirty="0" smtClean="0"/>
              <a:t>at the entrance </a:t>
            </a:r>
          </a:p>
          <a:p>
            <a:r>
              <a:rPr lang="en-US" sz="1200" b="1" dirty="0" smtClean="0"/>
              <a:t>of the Lamb</a:t>
            </a:r>
            <a:endParaRPr lang="en-US" sz="1200" b="1" dirty="0"/>
          </a:p>
        </p:txBody>
      </p:sp>
      <p:cxnSp>
        <p:nvCxnSpPr>
          <p:cNvPr id="15" name="Straight Arrow Connector 14"/>
          <p:cNvCxnSpPr/>
          <p:nvPr/>
        </p:nvCxnSpPr>
        <p:spPr>
          <a:xfrm rot="10800000">
            <a:off x="5257800" y="990600"/>
            <a:ext cx="609600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5791200" y="4724400"/>
            <a:ext cx="1524000" cy="646331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sz="1200" b="1" dirty="0"/>
              <a:t>-</a:t>
            </a:r>
            <a:r>
              <a:rPr lang="en-US" sz="1200" b="1" dirty="0" smtClean="0"/>
              <a:t>25 mm </a:t>
            </a:r>
          </a:p>
          <a:p>
            <a:r>
              <a:rPr lang="en-US" sz="1200" b="1" dirty="0" smtClean="0"/>
              <a:t>at the entrance </a:t>
            </a:r>
          </a:p>
          <a:p>
            <a:r>
              <a:rPr lang="en-US" sz="1200" b="1" dirty="0" smtClean="0"/>
              <a:t>of the Lamb</a:t>
            </a:r>
            <a:endParaRPr lang="en-US" sz="1200" b="1" dirty="0"/>
          </a:p>
        </p:txBody>
      </p:sp>
      <p:sp>
        <p:nvSpPr>
          <p:cNvPr id="19" name="Rectangle 7"/>
          <p:cNvSpPr>
            <a:spLocks noChangeArrowheads="1"/>
          </p:cNvSpPr>
          <p:nvPr/>
        </p:nvSpPr>
        <p:spPr bwMode="auto">
          <a:xfrm>
            <a:off x="1381432" y="228600"/>
            <a:ext cx="26989" cy="274638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Rectangle 8"/>
          <p:cNvSpPr>
            <a:spLocks noChangeArrowheads="1"/>
          </p:cNvSpPr>
          <p:nvPr/>
        </p:nvSpPr>
        <p:spPr bwMode="auto">
          <a:xfrm>
            <a:off x="7556139" y="255640"/>
            <a:ext cx="26989" cy="274638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21" name="Picture 20"/>
          <p:cNvPicPr preferRelativeResize="0">
            <a:picLocks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941872" y="304800"/>
            <a:ext cx="191728" cy="1721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22"/>
          <p:cNvPicPr preferRelativeResize="0">
            <a:picLocks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181600" y="304800"/>
            <a:ext cx="166692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Rectangle 9"/>
          <p:cNvSpPr>
            <a:spLocks noChangeArrowheads="1"/>
          </p:cNvSpPr>
          <p:nvPr/>
        </p:nvSpPr>
        <p:spPr bwMode="auto">
          <a:xfrm>
            <a:off x="5105400" y="228600"/>
            <a:ext cx="26989" cy="274638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Text Box 20"/>
          <p:cNvSpPr txBox="1">
            <a:spLocks noChangeArrowheads="1"/>
          </p:cNvSpPr>
          <p:nvPr/>
        </p:nvSpPr>
        <p:spPr bwMode="auto">
          <a:xfrm>
            <a:off x="1158309" y="0"/>
            <a:ext cx="51809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b="1" dirty="0" smtClean="0">
                <a:solidFill>
                  <a:schemeClr val="tx2"/>
                </a:solidFill>
              </a:rPr>
              <a:t>H520</a:t>
            </a:r>
            <a:endParaRPr lang="en-US" sz="1200" b="1" dirty="0">
              <a:solidFill>
                <a:schemeClr val="tx2"/>
              </a:solidFill>
            </a:endParaRPr>
          </a:p>
        </p:txBody>
      </p:sp>
      <p:sp>
        <p:nvSpPr>
          <p:cNvPr id="26" name="Text Box 20"/>
          <p:cNvSpPr txBox="1">
            <a:spLocks noChangeArrowheads="1"/>
          </p:cNvSpPr>
          <p:nvPr/>
        </p:nvSpPr>
        <p:spPr bwMode="auto">
          <a:xfrm>
            <a:off x="4876800" y="0"/>
            <a:ext cx="51809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 dirty="0" smtClean="0">
                <a:solidFill>
                  <a:schemeClr val="tx2"/>
                </a:solidFill>
              </a:rPr>
              <a:t>H522</a:t>
            </a:r>
            <a:endParaRPr lang="en-US" sz="1200" b="1" dirty="0">
              <a:solidFill>
                <a:schemeClr val="tx2"/>
              </a:solidFill>
            </a:endParaRPr>
          </a:p>
        </p:txBody>
      </p:sp>
      <p:sp>
        <p:nvSpPr>
          <p:cNvPr id="27" name="Text Box 20"/>
          <p:cNvSpPr txBox="1">
            <a:spLocks noChangeArrowheads="1"/>
          </p:cNvSpPr>
          <p:nvPr/>
        </p:nvSpPr>
        <p:spPr bwMode="auto">
          <a:xfrm>
            <a:off x="7315200" y="0"/>
            <a:ext cx="51809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 dirty="0" smtClean="0">
                <a:solidFill>
                  <a:schemeClr val="tx2"/>
                </a:solidFill>
              </a:rPr>
              <a:t>H524</a:t>
            </a:r>
            <a:endParaRPr lang="en-US" sz="1200" b="1" dirty="0">
              <a:solidFill>
                <a:schemeClr val="tx2"/>
              </a:solidFill>
            </a:endParaRPr>
          </a:p>
        </p:txBody>
      </p:sp>
      <p:pic>
        <p:nvPicPr>
          <p:cNvPr id="28" name="Picture 27"/>
          <p:cNvPicPr preferRelativeResize="0">
            <a:picLocks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153264" y="309720"/>
            <a:ext cx="191728" cy="1721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Text Box 24"/>
          <p:cNvSpPr txBox="1">
            <a:spLocks noChangeArrowheads="1"/>
          </p:cNvSpPr>
          <p:nvPr/>
        </p:nvSpPr>
        <p:spPr bwMode="auto">
          <a:xfrm>
            <a:off x="5562600" y="1600200"/>
            <a:ext cx="2092325" cy="581025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/>
              <a:t>Circulating trajectory </a:t>
            </a:r>
          </a:p>
          <a:p>
            <a:r>
              <a:rPr lang="en-US" sz="1600" dirty="0"/>
              <a:t>(closed orbit bump)</a:t>
            </a:r>
          </a:p>
        </p:txBody>
      </p:sp>
      <p:sp>
        <p:nvSpPr>
          <p:cNvPr id="29" name="Text Box 25"/>
          <p:cNvSpPr txBox="1">
            <a:spLocks noChangeArrowheads="1"/>
          </p:cNvSpPr>
          <p:nvPr/>
        </p:nvSpPr>
        <p:spPr bwMode="auto">
          <a:xfrm>
            <a:off x="5562600" y="4114800"/>
            <a:ext cx="1889428" cy="584775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/>
              <a:t>Extraction trajectory</a:t>
            </a:r>
          </a:p>
          <a:p>
            <a:r>
              <a:rPr lang="en-US" sz="1600" dirty="0"/>
              <a:t>(starting at </a:t>
            </a:r>
            <a:r>
              <a:rPr lang="en-US" sz="1600" dirty="0" smtClean="0"/>
              <a:t>H520)</a:t>
            </a:r>
            <a:endParaRPr lang="en-US" sz="1600" dirty="0"/>
          </a:p>
        </p:txBody>
      </p:sp>
      <p:sp>
        <p:nvSpPr>
          <p:cNvPr id="30" name="Rectangle 7"/>
          <p:cNvSpPr>
            <a:spLocks noChangeArrowheads="1"/>
          </p:cNvSpPr>
          <p:nvPr/>
        </p:nvSpPr>
        <p:spPr bwMode="auto">
          <a:xfrm>
            <a:off x="1358747" y="2925762"/>
            <a:ext cx="26989" cy="274638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31" name="Picture 30"/>
          <p:cNvPicPr preferRelativeResize="0">
            <a:picLocks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919187" y="2992130"/>
            <a:ext cx="191728" cy="1721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" name="Picture 31"/>
          <p:cNvPicPr preferRelativeResize="0">
            <a:picLocks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178579" y="3001962"/>
            <a:ext cx="166692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" name="Rectangle 9"/>
          <p:cNvSpPr>
            <a:spLocks noChangeArrowheads="1"/>
          </p:cNvSpPr>
          <p:nvPr/>
        </p:nvSpPr>
        <p:spPr bwMode="auto">
          <a:xfrm>
            <a:off x="5102379" y="2925762"/>
            <a:ext cx="26989" cy="274638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Text Box 20"/>
          <p:cNvSpPr txBox="1">
            <a:spLocks noChangeArrowheads="1"/>
          </p:cNvSpPr>
          <p:nvPr/>
        </p:nvSpPr>
        <p:spPr bwMode="auto">
          <a:xfrm>
            <a:off x="1135624" y="2697162"/>
            <a:ext cx="51809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b="1" dirty="0" smtClean="0">
                <a:solidFill>
                  <a:schemeClr val="tx2"/>
                </a:solidFill>
              </a:rPr>
              <a:t>H520</a:t>
            </a:r>
            <a:endParaRPr lang="en-US" sz="1200" b="1" dirty="0">
              <a:solidFill>
                <a:schemeClr val="tx2"/>
              </a:solidFill>
            </a:endParaRPr>
          </a:p>
        </p:txBody>
      </p:sp>
      <p:sp>
        <p:nvSpPr>
          <p:cNvPr id="35" name="Text Box 20"/>
          <p:cNvSpPr txBox="1">
            <a:spLocks noChangeArrowheads="1"/>
          </p:cNvSpPr>
          <p:nvPr/>
        </p:nvSpPr>
        <p:spPr bwMode="auto">
          <a:xfrm>
            <a:off x="4854115" y="2697162"/>
            <a:ext cx="51809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 dirty="0" smtClean="0">
                <a:solidFill>
                  <a:schemeClr val="tx2"/>
                </a:solidFill>
              </a:rPr>
              <a:t>H522</a:t>
            </a:r>
            <a:endParaRPr lang="en-US" sz="1200" b="1" dirty="0">
              <a:solidFill>
                <a:schemeClr val="tx2"/>
              </a:solidFill>
            </a:endParaRPr>
          </a:p>
        </p:txBody>
      </p:sp>
      <p:pic>
        <p:nvPicPr>
          <p:cNvPr id="36" name="Picture 35"/>
          <p:cNvPicPr preferRelativeResize="0">
            <a:picLocks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140411" y="2997050"/>
            <a:ext cx="191728" cy="1721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" name="TextBox 36"/>
          <p:cNvSpPr txBox="1"/>
          <p:nvPr/>
        </p:nvSpPr>
        <p:spPr>
          <a:xfrm>
            <a:off x="1752600" y="0"/>
            <a:ext cx="13874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chemeClr val="tx2"/>
                </a:solidFill>
              </a:rPr>
              <a:t>Kicker model 1 &amp; 2</a:t>
            </a:r>
            <a:endParaRPr lang="en-US" sz="1200" b="1" dirty="0">
              <a:solidFill>
                <a:schemeClr val="tx2"/>
              </a:solidFill>
            </a:endParaRPr>
          </a:p>
        </p:txBody>
      </p:sp>
      <p:sp>
        <p:nvSpPr>
          <p:cNvPr id="38" name="Text Box 20"/>
          <p:cNvSpPr txBox="1">
            <a:spLocks noChangeArrowheads="1"/>
          </p:cNvSpPr>
          <p:nvPr/>
        </p:nvSpPr>
        <p:spPr bwMode="auto">
          <a:xfrm>
            <a:off x="5486400" y="0"/>
            <a:ext cx="65114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 dirty="0" smtClean="0">
                <a:solidFill>
                  <a:schemeClr val="tx2"/>
                </a:solidFill>
              </a:rPr>
              <a:t>RRLAM</a:t>
            </a:r>
            <a:endParaRPr lang="en-US" sz="1200" b="1" dirty="0">
              <a:solidFill>
                <a:schemeClr val="tx2"/>
              </a:solidFill>
            </a:endParaRPr>
          </a:p>
        </p:txBody>
      </p:sp>
      <p:cxnSp>
        <p:nvCxnSpPr>
          <p:cNvPr id="40" name="Straight Arrow Connector 39"/>
          <p:cNvCxnSpPr>
            <a:stCxn id="38" idx="1"/>
          </p:cNvCxnSpPr>
          <p:nvPr/>
        </p:nvCxnSpPr>
        <p:spPr>
          <a:xfrm rot="10800000" flipV="1">
            <a:off x="5334000" y="138500"/>
            <a:ext cx="152400" cy="166300"/>
          </a:xfrm>
          <a:prstGeom prst="straightConnector1">
            <a:avLst/>
          </a:prstGeom>
          <a:ln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 Box 20"/>
          <p:cNvSpPr txBox="1">
            <a:spLocks noChangeArrowheads="1"/>
          </p:cNvSpPr>
          <p:nvPr/>
        </p:nvSpPr>
        <p:spPr bwMode="auto">
          <a:xfrm>
            <a:off x="5513440" y="2630127"/>
            <a:ext cx="65114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 dirty="0" smtClean="0">
                <a:solidFill>
                  <a:schemeClr val="tx2"/>
                </a:solidFill>
              </a:rPr>
              <a:t>RRLAM</a:t>
            </a:r>
            <a:endParaRPr lang="en-US" sz="1200" b="1" dirty="0">
              <a:solidFill>
                <a:schemeClr val="tx2"/>
              </a:solidFill>
            </a:endParaRPr>
          </a:p>
        </p:txBody>
      </p:sp>
      <p:cxnSp>
        <p:nvCxnSpPr>
          <p:cNvPr id="44" name="Straight Arrow Connector 43"/>
          <p:cNvCxnSpPr>
            <a:stCxn id="43" idx="1"/>
          </p:cNvCxnSpPr>
          <p:nvPr/>
        </p:nvCxnSpPr>
        <p:spPr>
          <a:xfrm rot="10800000" flipV="1">
            <a:off x="5361040" y="2768627"/>
            <a:ext cx="152400" cy="166300"/>
          </a:xfrm>
          <a:prstGeom prst="straightConnector1">
            <a:avLst/>
          </a:prstGeom>
          <a:ln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4"/>
          <p:cNvSpPr>
            <a:spLocks noChangeArrowheads="1"/>
          </p:cNvSpPr>
          <p:nvPr/>
        </p:nvSpPr>
        <p:spPr bwMode="auto">
          <a:xfrm>
            <a:off x="2209800" y="2819400"/>
            <a:ext cx="3200400" cy="1295400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Line 5"/>
          <p:cNvSpPr>
            <a:spLocks noChangeShapeType="1"/>
          </p:cNvSpPr>
          <p:nvPr/>
        </p:nvSpPr>
        <p:spPr bwMode="auto">
          <a:xfrm>
            <a:off x="3810000" y="3505200"/>
            <a:ext cx="0" cy="19050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" name="Line 6"/>
          <p:cNvSpPr>
            <a:spLocks noChangeShapeType="1"/>
          </p:cNvSpPr>
          <p:nvPr/>
        </p:nvSpPr>
        <p:spPr bwMode="auto">
          <a:xfrm>
            <a:off x="3657600" y="2819400"/>
            <a:ext cx="0" cy="22098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" name="Line 7"/>
          <p:cNvSpPr>
            <a:spLocks noChangeShapeType="1"/>
          </p:cNvSpPr>
          <p:nvPr/>
        </p:nvSpPr>
        <p:spPr bwMode="auto">
          <a:xfrm>
            <a:off x="1600200" y="3505200"/>
            <a:ext cx="4648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3962400" y="2808288"/>
            <a:ext cx="1676400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4038600" y="2884488"/>
            <a:ext cx="1524000" cy="137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3962400" y="2808288"/>
            <a:ext cx="1676400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4038600" y="2884488"/>
            <a:ext cx="1524000" cy="137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Oval 12"/>
          <p:cNvSpPr>
            <a:spLocks noChangeArrowheads="1"/>
          </p:cNvSpPr>
          <p:nvPr/>
        </p:nvSpPr>
        <p:spPr bwMode="auto">
          <a:xfrm>
            <a:off x="1600200" y="2347913"/>
            <a:ext cx="2362200" cy="23590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Oval 13"/>
          <p:cNvSpPr>
            <a:spLocks noChangeArrowheads="1"/>
          </p:cNvSpPr>
          <p:nvPr/>
        </p:nvSpPr>
        <p:spPr bwMode="auto">
          <a:xfrm>
            <a:off x="1652588" y="2411413"/>
            <a:ext cx="2239962" cy="22399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14"/>
          <p:cNvSpPr>
            <a:spLocks noChangeShapeType="1"/>
          </p:cNvSpPr>
          <p:nvPr/>
        </p:nvSpPr>
        <p:spPr bwMode="auto">
          <a:xfrm>
            <a:off x="3962400" y="4343400"/>
            <a:ext cx="0" cy="9144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" name="Line 15"/>
          <p:cNvSpPr>
            <a:spLocks noChangeShapeType="1"/>
          </p:cNvSpPr>
          <p:nvPr/>
        </p:nvSpPr>
        <p:spPr bwMode="auto">
          <a:xfrm>
            <a:off x="3810000" y="49530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" name="Text Box 16"/>
          <p:cNvSpPr txBox="1">
            <a:spLocks noChangeArrowheads="1"/>
          </p:cNvSpPr>
          <p:nvPr/>
        </p:nvSpPr>
        <p:spPr bwMode="auto">
          <a:xfrm>
            <a:off x="3657600" y="5102225"/>
            <a:ext cx="52228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/>
              <a:t>5mm</a:t>
            </a:r>
          </a:p>
        </p:txBody>
      </p:sp>
      <p:sp>
        <p:nvSpPr>
          <p:cNvPr id="16" name="Text Box 17"/>
          <p:cNvSpPr txBox="1">
            <a:spLocks noChangeArrowheads="1"/>
          </p:cNvSpPr>
          <p:nvPr/>
        </p:nvSpPr>
        <p:spPr bwMode="auto">
          <a:xfrm>
            <a:off x="5562600" y="4495800"/>
            <a:ext cx="8096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/>
              <a:t>50mm sq</a:t>
            </a:r>
          </a:p>
        </p:txBody>
      </p:sp>
      <p:sp>
        <p:nvSpPr>
          <p:cNvPr id="17" name="Line 18"/>
          <p:cNvSpPr>
            <a:spLocks noChangeShapeType="1"/>
          </p:cNvSpPr>
          <p:nvPr/>
        </p:nvSpPr>
        <p:spPr bwMode="auto">
          <a:xfrm flipH="1" flipV="1">
            <a:off x="5562600" y="4343400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" name="Text Box 19"/>
          <p:cNvSpPr txBox="1">
            <a:spLocks noChangeArrowheads="1"/>
          </p:cNvSpPr>
          <p:nvPr/>
        </p:nvSpPr>
        <p:spPr bwMode="auto">
          <a:xfrm>
            <a:off x="1295400" y="1676400"/>
            <a:ext cx="144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200" dirty="0"/>
              <a:t>75mm </a:t>
            </a:r>
            <a:r>
              <a:rPr lang="en-US" sz="1200" dirty="0" err="1"/>
              <a:t>dia</a:t>
            </a:r>
            <a:r>
              <a:rPr lang="en-US" sz="1200" dirty="0"/>
              <a:t> round through quads</a:t>
            </a:r>
          </a:p>
        </p:txBody>
      </p:sp>
      <p:sp>
        <p:nvSpPr>
          <p:cNvPr id="19" name="Line 20"/>
          <p:cNvSpPr>
            <a:spLocks noChangeShapeType="1"/>
          </p:cNvSpPr>
          <p:nvPr/>
        </p:nvSpPr>
        <p:spPr bwMode="auto">
          <a:xfrm>
            <a:off x="2057400" y="2133600"/>
            <a:ext cx="762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" name="Line 21"/>
          <p:cNvSpPr>
            <a:spLocks noChangeShapeType="1"/>
          </p:cNvSpPr>
          <p:nvPr/>
        </p:nvSpPr>
        <p:spPr bwMode="auto">
          <a:xfrm>
            <a:off x="2209800" y="3505200"/>
            <a:ext cx="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" name="Line 22"/>
          <p:cNvSpPr>
            <a:spLocks noChangeShapeType="1"/>
          </p:cNvSpPr>
          <p:nvPr/>
        </p:nvSpPr>
        <p:spPr bwMode="auto">
          <a:xfrm>
            <a:off x="5410200" y="3505200"/>
            <a:ext cx="0" cy="228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" name="Line 23"/>
          <p:cNvSpPr>
            <a:spLocks noChangeShapeType="1"/>
          </p:cNvSpPr>
          <p:nvPr/>
        </p:nvSpPr>
        <p:spPr bwMode="auto">
          <a:xfrm>
            <a:off x="4800600" y="55626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" name="Line 24"/>
          <p:cNvSpPr>
            <a:spLocks noChangeShapeType="1"/>
          </p:cNvSpPr>
          <p:nvPr/>
        </p:nvSpPr>
        <p:spPr bwMode="auto">
          <a:xfrm flipH="1">
            <a:off x="2209800" y="55626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" name="Text Box 25"/>
          <p:cNvSpPr txBox="1">
            <a:spLocks noChangeArrowheads="1"/>
          </p:cNvSpPr>
          <p:nvPr/>
        </p:nvSpPr>
        <p:spPr bwMode="auto">
          <a:xfrm>
            <a:off x="3044825" y="5429250"/>
            <a:ext cx="17970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/>
              <a:t>Beam pipe(H):95.25mm</a:t>
            </a:r>
          </a:p>
        </p:txBody>
      </p:sp>
      <p:sp>
        <p:nvSpPr>
          <p:cNvPr id="25" name="Line 26"/>
          <p:cNvSpPr>
            <a:spLocks noChangeShapeType="1"/>
          </p:cNvSpPr>
          <p:nvPr/>
        </p:nvSpPr>
        <p:spPr bwMode="auto">
          <a:xfrm>
            <a:off x="3810000" y="2819400"/>
            <a:ext cx="3505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" name="Line 27"/>
          <p:cNvSpPr>
            <a:spLocks noChangeShapeType="1"/>
          </p:cNvSpPr>
          <p:nvPr/>
        </p:nvSpPr>
        <p:spPr bwMode="auto">
          <a:xfrm>
            <a:off x="3810000" y="4114800"/>
            <a:ext cx="3581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" name="Line 28"/>
          <p:cNvSpPr>
            <a:spLocks noChangeShapeType="1"/>
          </p:cNvSpPr>
          <p:nvPr/>
        </p:nvSpPr>
        <p:spPr bwMode="auto">
          <a:xfrm flipV="1">
            <a:off x="7086600" y="2819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" name="Line 29"/>
          <p:cNvSpPr>
            <a:spLocks noChangeShapeType="1"/>
          </p:cNvSpPr>
          <p:nvPr/>
        </p:nvSpPr>
        <p:spPr bwMode="auto">
          <a:xfrm>
            <a:off x="7086600" y="3657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" name="Text Box 30"/>
          <p:cNvSpPr txBox="1">
            <a:spLocks noChangeArrowheads="1"/>
          </p:cNvSpPr>
          <p:nvPr/>
        </p:nvSpPr>
        <p:spPr bwMode="auto">
          <a:xfrm>
            <a:off x="6705600" y="3273425"/>
            <a:ext cx="17891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/>
              <a:t>Beam pipe(V):44.45mm</a:t>
            </a:r>
          </a:p>
        </p:txBody>
      </p:sp>
      <p:sp>
        <p:nvSpPr>
          <p:cNvPr id="30" name="Text Box 31"/>
          <p:cNvSpPr txBox="1">
            <a:spLocks noChangeArrowheads="1"/>
          </p:cNvSpPr>
          <p:nvPr/>
        </p:nvSpPr>
        <p:spPr bwMode="auto">
          <a:xfrm>
            <a:off x="6248400" y="1143000"/>
            <a:ext cx="2133600" cy="649288"/>
          </a:xfrm>
          <a:prstGeom prst="rect">
            <a:avLst/>
          </a:prstGeom>
          <a:solidFill>
            <a:srgbClr val="92D050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200" b="1" dirty="0">
                <a:solidFill>
                  <a:srgbClr val="FF3300"/>
                </a:solidFill>
                <a:cs typeface="Arial" charset="0"/>
              </a:rPr>
              <a:t>Beam size at </a:t>
            </a:r>
            <a:r>
              <a:rPr lang="en-US" sz="1200" b="1" dirty="0" err="1">
                <a:solidFill>
                  <a:srgbClr val="FF3300"/>
                </a:solidFill>
                <a:cs typeface="Arial" charset="0"/>
              </a:rPr>
              <a:t>lambertson</a:t>
            </a:r>
            <a:r>
              <a:rPr lang="en-US" sz="1200" b="1" dirty="0">
                <a:solidFill>
                  <a:srgbClr val="FF3300"/>
                </a:solidFill>
                <a:cs typeface="Arial" charset="0"/>
              </a:rPr>
              <a:t>:</a:t>
            </a:r>
          </a:p>
          <a:p>
            <a:r>
              <a:rPr lang="el-GR" sz="1200" b="1" dirty="0">
                <a:solidFill>
                  <a:srgbClr val="FF3300"/>
                </a:solidFill>
                <a:cs typeface="Arial" charset="0"/>
              </a:rPr>
              <a:t>σ</a:t>
            </a:r>
            <a:r>
              <a:rPr lang="en-US" sz="1200" b="1" baseline="-25000" dirty="0" smtClean="0">
                <a:solidFill>
                  <a:srgbClr val="FF3300"/>
                </a:solidFill>
                <a:cs typeface="Arial" charset="0"/>
              </a:rPr>
              <a:t>x</a:t>
            </a:r>
            <a:r>
              <a:rPr lang="en-US" sz="1200" b="1" dirty="0" smtClean="0">
                <a:solidFill>
                  <a:srgbClr val="FF3300"/>
                </a:solidFill>
                <a:cs typeface="Arial" charset="0"/>
              </a:rPr>
              <a:t>=3.518mm</a:t>
            </a:r>
            <a:endParaRPr lang="el-GR" sz="1200" b="1" dirty="0">
              <a:solidFill>
                <a:srgbClr val="FF3300"/>
              </a:solidFill>
              <a:cs typeface="Arial" charset="0"/>
            </a:endParaRPr>
          </a:p>
          <a:p>
            <a:r>
              <a:rPr lang="el-GR" sz="1200" b="1" dirty="0">
                <a:solidFill>
                  <a:srgbClr val="FF3300"/>
                </a:solidFill>
                <a:cs typeface="Arial" charset="0"/>
              </a:rPr>
              <a:t>σ</a:t>
            </a:r>
            <a:r>
              <a:rPr lang="en-US" sz="1200" b="1" baseline="-25000" dirty="0" smtClean="0">
                <a:solidFill>
                  <a:srgbClr val="FF3300"/>
                </a:solidFill>
                <a:cs typeface="Arial" charset="0"/>
              </a:rPr>
              <a:t>y</a:t>
            </a:r>
            <a:r>
              <a:rPr lang="en-US" sz="1200" b="1" dirty="0" smtClean="0">
                <a:solidFill>
                  <a:srgbClr val="FF3300"/>
                </a:solidFill>
                <a:cs typeface="Arial" charset="0"/>
              </a:rPr>
              <a:t>=2.627mm</a:t>
            </a:r>
            <a:endParaRPr lang="el-GR" sz="1200" b="1" dirty="0">
              <a:solidFill>
                <a:srgbClr val="FF3300"/>
              </a:solidFill>
              <a:cs typeface="Arial" charset="0"/>
            </a:endParaRPr>
          </a:p>
        </p:txBody>
      </p:sp>
      <p:sp>
        <p:nvSpPr>
          <p:cNvPr id="31" name="Oval 32"/>
          <p:cNvSpPr>
            <a:spLocks noChangeArrowheads="1"/>
          </p:cNvSpPr>
          <p:nvPr/>
        </p:nvSpPr>
        <p:spPr bwMode="auto">
          <a:xfrm rot="5400000">
            <a:off x="3015456" y="3183784"/>
            <a:ext cx="369888" cy="609600"/>
          </a:xfrm>
          <a:prstGeom prst="ellips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Line 33"/>
          <p:cNvSpPr>
            <a:spLocks noChangeShapeType="1"/>
          </p:cNvSpPr>
          <p:nvPr/>
        </p:nvSpPr>
        <p:spPr bwMode="auto">
          <a:xfrm>
            <a:off x="4419600" y="1828800"/>
            <a:ext cx="762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" name="Text Box 34"/>
          <p:cNvSpPr txBox="1">
            <a:spLocks noChangeArrowheads="1"/>
          </p:cNvSpPr>
          <p:nvPr/>
        </p:nvSpPr>
        <p:spPr bwMode="auto">
          <a:xfrm>
            <a:off x="2971800" y="1295400"/>
            <a:ext cx="3238322" cy="523220"/>
          </a:xfrm>
          <a:prstGeom prst="rect">
            <a:avLst/>
          </a:prstGeom>
          <a:solidFill>
            <a:srgbClr val="92D050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dirty="0" smtClean="0">
                <a:solidFill>
                  <a:srgbClr val="FF3300"/>
                </a:solidFill>
              </a:rPr>
              <a:t>  </a:t>
            </a:r>
            <a:r>
              <a:rPr lang="en-US" sz="1400" b="1" dirty="0" smtClean="0">
                <a:solidFill>
                  <a:srgbClr val="FF3300"/>
                </a:solidFill>
              </a:rPr>
              <a:t>6</a:t>
            </a:r>
            <a:r>
              <a:rPr lang="el-GR" sz="1400" b="1" dirty="0">
                <a:solidFill>
                  <a:srgbClr val="FF3300"/>
                </a:solidFill>
                <a:cs typeface="Arial" charset="0"/>
              </a:rPr>
              <a:t>σ</a:t>
            </a:r>
            <a:r>
              <a:rPr lang="en-US" sz="1400" b="1" dirty="0" smtClean="0">
                <a:solidFill>
                  <a:srgbClr val="FF3300"/>
                </a:solidFill>
                <a:cs typeface="Arial" charset="0"/>
              </a:rPr>
              <a:t>=21.11mmx15.76mm (Red dash line)</a:t>
            </a:r>
          </a:p>
          <a:p>
            <a:r>
              <a:rPr lang="en-US" sz="1400" b="1" dirty="0" smtClean="0">
                <a:solidFill>
                  <a:schemeClr val="tx2"/>
                </a:solidFill>
                <a:cs typeface="Arial" charset="0"/>
              </a:rPr>
              <a:t>10</a:t>
            </a:r>
            <a:r>
              <a:rPr lang="el-GR" sz="1400" b="1" dirty="0" smtClean="0">
                <a:solidFill>
                  <a:schemeClr val="tx2"/>
                </a:solidFill>
                <a:cs typeface="Arial" charset="0"/>
              </a:rPr>
              <a:t>σ</a:t>
            </a:r>
            <a:r>
              <a:rPr lang="en-US" sz="1400" b="1" dirty="0" smtClean="0">
                <a:solidFill>
                  <a:schemeClr val="tx2"/>
                </a:solidFill>
                <a:cs typeface="Arial" charset="0"/>
              </a:rPr>
              <a:t>=35.18mmx26.27mm (Blue solid </a:t>
            </a:r>
            <a:r>
              <a:rPr lang="en-US" sz="1400" b="1" dirty="0" smtClean="0">
                <a:solidFill>
                  <a:schemeClr val="tx2"/>
                </a:solidFill>
                <a:cs typeface="Arial" charset="0"/>
              </a:rPr>
              <a:t>line)</a:t>
            </a:r>
            <a:endParaRPr lang="el-GR" sz="1400" b="1" dirty="0">
              <a:solidFill>
                <a:schemeClr val="tx2"/>
              </a:solidFill>
              <a:cs typeface="Arial" charset="0"/>
            </a:endParaRPr>
          </a:p>
        </p:txBody>
      </p:sp>
      <p:sp>
        <p:nvSpPr>
          <p:cNvPr id="34" name="Line 35"/>
          <p:cNvSpPr>
            <a:spLocks noChangeShapeType="1"/>
          </p:cNvSpPr>
          <p:nvPr/>
        </p:nvSpPr>
        <p:spPr bwMode="auto">
          <a:xfrm flipH="1">
            <a:off x="3276600" y="1828800"/>
            <a:ext cx="7620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" name="Oval 36"/>
          <p:cNvSpPr>
            <a:spLocks noChangeArrowheads="1"/>
          </p:cNvSpPr>
          <p:nvPr/>
        </p:nvSpPr>
        <p:spPr bwMode="auto">
          <a:xfrm rot="5400000">
            <a:off x="4381499" y="3238502"/>
            <a:ext cx="304802" cy="533400"/>
          </a:xfrm>
          <a:prstGeom prst="ellips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Line 37"/>
          <p:cNvSpPr>
            <a:spLocks noChangeShapeType="1"/>
          </p:cNvSpPr>
          <p:nvPr/>
        </p:nvSpPr>
        <p:spPr bwMode="auto">
          <a:xfrm>
            <a:off x="4540250" y="3516313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" name="Line 38"/>
          <p:cNvSpPr>
            <a:spLocks noChangeShapeType="1"/>
          </p:cNvSpPr>
          <p:nvPr/>
        </p:nvSpPr>
        <p:spPr bwMode="auto">
          <a:xfrm>
            <a:off x="4267200" y="4495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8" name="Text Box 39"/>
          <p:cNvSpPr txBox="1">
            <a:spLocks noChangeArrowheads="1"/>
          </p:cNvSpPr>
          <p:nvPr/>
        </p:nvSpPr>
        <p:spPr bwMode="auto">
          <a:xfrm>
            <a:off x="3962400" y="45720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200">
                <a:solidFill>
                  <a:srgbClr val="FF3300"/>
                </a:solidFill>
              </a:rPr>
              <a:t>25mm offset</a:t>
            </a:r>
          </a:p>
        </p:txBody>
      </p:sp>
      <p:sp>
        <p:nvSpPr>
          <p:cNvPr id="39" name="Line 40"/>
          <p:cNvSpPr>
            <a:spLocks noChangeShapeType="1"/>
          </p:cNvSpPr>
          <p:nvPr/>
        </p:nvSpPr>
        <p:spPr bwMode="auto">
          <a:xfrm>
            <a:off x="3200400" y="3505200"/>
            <a:ext cx="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0" name="Line 41"/>
          <p:cNvSpPr>
            <a:spLocks noChangeShapeType="1"/>
          </p:cNvSpPr>
          <p:nvPr/>
        </p:nvSpPr>
        <p:spPr bwMode="auto">
          <a:xfrm flipH="1">
            <a:off x="3200400" y="44958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" name="Text Box 42"/>
          <p:cNvSpPr txBox="1">
            <a:spLocks noChangeArrowheads="1"/>
          </p:cNvSpPr>
          <p:nvPr/>
        </p:nvSpPr>
        <p:spPr bwMode="auto">
          <a:xfrm>
            <a:off x="3200400" y="4572000"/>
            <a:ext cx="58862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FF3300"/>
                </a:solidFill>
              </a:rPr>
              <a:t>25mm</a:t>
            </a:r>
            <a:endParaRPr lang="en-US" sz="1200" dirty="0">
              <a:solidFill>
                <a:srgbClr val="FF3300"/>
              </a:solidFill>
            </a:endParaRPr>
          </a:p>
          <a:p>
            <a:r>
              <a:rPr lang="en-US" sz="1200" dirty="0">
                <a:solidFill>
                  <a:srgbClr val="FF3300"/>
                </a:solidFill>
              </a:rPr>
              <a:t>bump</a:t>
            </a:r>
          </a:p>
        </p:txBody>
      </p:sp>
      <p:sp>
        <p:nvSpPr>
          <p:cNvPr id="42" name="Line 43"/>
          <p:cNvSpPr>
            <a:spLocks noChangeShapeType="1"/>
          </p:cNvSpPr>
          <p:nvPr/>
        </p:nvSpPr>
        <p:spPr bwMode="auto">
          <a:xfrm>
            <a:off x="3429000" y="44958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" name="Line 44"/>
          <p:cNvSpPr>
            <a:spLocks noChangeShapeType="1"/>
          </p:cNvSpPr>
          <p:nvPr/>
        </p:nvSpPr>
        <p:spPr bwMode="auto">
          <a:xfrm flipH="1">
            <a:off x="3810000" y="4495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4" name="Text Box 45"/>
          <p:cNvSpPr txBox="1">
            <a:spLocks noChangeArrowheads="1"/>
          </p:cNvSpPr>
          <p:nvPr/>
        </p:nvSpPr>
        <p:spPr bwMode="auto">
          <a:xfrm>
            <a:off x="4191000" y="5181600"/>
            <a:ext cx="15779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>
                <a:solidFill>
                  <a:srgbClr val="FF3300"/>
                </a:solidFill>
              </a:rPr>
              <a:t>Recycler center line</a:t>
            </a:r>
          </a:p>
        </p:txBody>
      </p:sp>
      <p:sp>
        <p:nvSpPr>
          <p:cNvPr id="45" name="Line 46"/>
          <p:cNvSpPr>
            <a:spLocks noChangeShapeType="1"/>
          </p:cNvSpPr>
          <p:nvPr/>
        </p:nvSpPr>
        <p:spPr bwMode="auto">
          <a:xfrm flipH="1">
            <a:off x="3810000" y="5334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" name="Text Box 47"/>
          <p:cNvSpPr txBox="1">
            <a:spLocks noChangeArrowheads="1"/>
          </p:cNvSpPr>
          <p:nvPr/>
        </p:nvSpPr>
        <p:spPr bwMode="auto">
          <a:xfrm>
            <a:off x="2362200" y="5181600"/>
            <a:ext cx="762000" cy="284163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>
                <a:solidFill>
                  <a:srgbClr val="0000FF"/>
                </a:solidFill>
              </a:rPr>
              <a:t>Septum</a:t>
            </a:r>
          </a:p>
        </p:txBody>
      </p:sp>
      <p:sp>
        <p:nvSpPr>
          <p:cNvPr id="47" name="Line 48"/>
          <p:cNvSpPr>
            <a:spLocks noChangeShapeType="1"/>
          </p:cNvSpPr>
          <p:nvPr/>
        </p:nvSpPr>
        <p:spPr bwMode="auto">
          <a:xfrm flipV="1">
            <a:off x="3124200" y="5105400"/>
            <a:ext cx="838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8" name="Line 53"/>
          <p:cNvSpPr>
            <a:spLocks noChangeShapeType="1"/>
          </p:cNvSpPr>
          <p:nvPr/>
        </p:nvSpPr>
        <p:spPr bwMode="auto">
          <a:xfrm flipV="1">
            <a:off x="3124200" y="4953000"/>
            <a:ext cx="533400" cy="3810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9" name="Line 54"/>
          <p:cNvSpPr>
            <a:spLocks noChangeShapeType="1"/>
          </p:cNvSpPr>
          <p:nvPr/>
        </p:nvSpPr>
        <p:spPr bwMode="auto">
          <a:xfrm flipV="1">
            <a:off x="3124200" y="5105400"/>
            <a:ext cx="838200" cy="2286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0" name="Text Box 55"/>
          <p:cNvSpPr txBox="1">
            <a:spLocks noChangeArrowheads="1"/>
          </p:cNvSpPr>
          <p:nvPr/>
        </p:nvSpPr>
        <p:spPr bwMode="auto">
          <a:xfrm>
            <a:off x="533400" y="231775"/>
            <a:ext cx="4572000" cy="4572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dirty="0">
                <a:latin typeface="Times New Roman" pitchFamily="18" charset="0"/>
              </a:rPr>
              <a:t>Beam size at Recycler </a:t>
            </a:r>
            <a:r>
              <a:rPr lang="en-US" sz="2400" dirty="0" err="1" smtClean="0">
                <a:latin typeface="Times New Roman" pitchFamily="18" charset="0"/>
              </a:rPr>
              <a:t>lambertson</a:t>
            </a:r>
            <a:endParaRPr lang="en-US" sz="2400" dirty="0">
              <a:latin typeface="Times New Roman" pitchFamily="18" charset="0"/>
            </a:endParaRPr>
          </a:p>
        </p:txBody>
      </p:sp>
      <p:sp>
        <p:nvSpPr>
          <p:cNvPr id="52" name="Oval 51"/>
          <p:cNvSpPr/>
          <p:nvPr/>
        </p:nvSpPr>
        <p:spPr>
          <a:xfrm>
            <a:off x="4114800" y="3200400"/>
            <a:ext cx="848032" cy="609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2743200" y="3124200"/>
            <a:ext cx="914400" cy="685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7000" y="274638"/>
            <a:ext cx="3048000" cy="715962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3200" b="1" dirty="0" smtClean="0"/>
              <a:t>Outline</a:t>
            </a:r>
            <a:endParaRPr lang="en-US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057400" y="1066800"/>
            <a:ext cx="4572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Overview </a:t>
            </a:r>
          </a:p>
          <a:p>
            <a:pPr>
              <a:buFont typeface="Arial" pitchFamily="34" charset="0"/>
              <a:buChar char="•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Design 1</a:t>
            </a:r>
          </a:p>
          <a:p>
            <a:pPr lvl="1">
              <a:buFont typeface="Wingdings" pitchFamily="2" charset="2"/>
              <a:buChar char="Ø"/>
            </a:pPr>
            <a:r>
              <a:rPr lang="en-US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Cartoon of the transfer line</a:t>
            </a:r>
          </a:p>
          <a:p>
            <a:pPr lvl="1">
              <a:buFont typeface="Wingdings" pitchFamily="2" charset="2"/>
              <a:buChar char="Ø"/>
            </a:pPr>
            <a:r>
              <a:rPr lang="en-US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Lattice functions matching</a:t>
            </a:r>
          </a:p>
          <a:p>
            <a:pPr lvl="1">
              <a:buFont typeface="Wingdings" pitchFamily="2" charset="2"/>
              <a:buChar char="Ø"/>
            </a:pPr>
            <a:r>
              <a:rPr lang="en-US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Matching parameters</a:t>
            </a:r>
          </a:p>
          <a:p>
            <a:pPr lvl="1">
              <a:buFont typeface="Wingdings" pitchFamily="2" charset="2"/>
              <a:buChar char="Ø"/>
            </a:pPr>
            <a:r>
              <a:rPr lang="en-US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3D plot of the transfer line</a:t>
            </a:r>
          </a:p>
          <a:p>
            <a:pPr>
              <a:buFont typeface="Arial" pitchFamily="34" charset="0"/>
              <a:buChar char="•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Design 2</a:t>
            </a:r>
          </a:p>
          <a:p>
            <a:pPr lvl="1">
              <a:buFont typeface="Wingdings" pitchFamily="2" charset="2"/>
              <a:buChar char="Ø"/>
            </a:pPr>
            <a:r>
              <a:rPr lang="en-US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Cartoon of the transfer line</a:t>
            </a:r>
          </a:p>
          <a:p>
            <a:pPr lvl="1">
              <a:buFont typeface="Wingdings" pitchFamily="2" charset="2"/>
              <a:buChar char="Ø"/>
            </a:pPr>
            <a:r>
              <a:rPr lang="en-US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Lattice functions matching</a:t>
            </a:r>
          </a:p>
          <a:p>
            <a:pPr lvl="1">
              <a:buFont typeface="Wingdings" pitchFamily="2" charset="2"/>
              <a:buChar char="Ø"/>
            </a:pPr>
            <a:r>
              <a:rPr lang="en-US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Matching parameters</a:t>
            </a:r>
          </a:p>
          <a:p>
            <a:pPr lvl="1">
              <a:buFont typeface="Wingdings" pitchFamily="2" charset="2"/>
              <a:buChar char="Ø"/>
            </a:pPr>
            <a:r>
              <a:rPr lang="en-US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3D plot of the transfer line</a:t>
            </a:r>
            <a:endParaRPr lang="en-US" sz="24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Kicker @RR near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Q520B</a:t>
            </a:r>
          </a:p>
          <a:p>
            <a:pPr>
              <a:buFont typeface="Arial" pitchFamily="34" charset="0"/>
              <a:buChar char="•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Aperture checking </a:t>
            </a:r>
          </a:p>
          <a:p>
            <a:pPr lvl="1">
              <a:buFont typeface="Wingdings" pitchFamily="2" charset="2"/>
              <a:buChar char="Ø"/>
            </a:pPr>
            <a:r>
              <a:rPr lang="en-US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Lambertson</a:t>
            </a:r>
            <a:endParaRPr lang="en-US" b="1" i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Wingdings" pitchFamily="2" charset="2"/>
              <a:buChar char="Ø"/>
            </a:pPr>
            <a:r>
              <a:rPr lang="en-US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ertical bending dipole</a:t>
            </a:r>
            <a:endParaRPr lang="en-US" b="1" i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Summary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381000" y="1752600"/>
            <a:ext cx="3886200" cy="2786063"/>
            <a:chOff x="228600" y="3505200"/>
            <a:chExt cx="3886200" cy="2786063"/>
          </a:xfrm>
        </p:grpSpPr>
        <p:sp>
          <p:nvSpPr>
            <p:cNvPr id="2" name="AutoShape 31"/>
            <p:cNvSpPr>
              <a:spLocks noChangeAspect="1" noChangeArrowheads="1" noTextEdit="1"/>
            </p:cNvSpPr>
            <p:nvPr/>
          </p:nvSpPr>
          <p:spPr bwMode="auto">
            <a:xfrm>
              <a:off x="228600" y="3505200"/>
              <a:ext cx="3886200" cy="2786063"/>
            </a:xfrm>
            <a:prstGeom prst="rect">
              <a:avLst/>
            </a:prstGeom>
            <a:noFill/>
          </p:spPr>
          <p:txBody>
            <a:bodyPr/>
            <a:lstStyle/>
            <a:p>
              <a:endParaRPr lang="en-US"/>
            </a:p>
          </p:txBody>
        </p:sp>
        <p:sp>
          <p:nvSpPr>
            <p:cNvPr id="3" name="Rectangle 32"/>
            <p:cNvSpPr>
              <a:spLocks noChangeArrowheads="1"/>
            </p:cNvSpPr>
            <p:nvPr/>
          </p:nvSpPr>
          <p:spPr bwMode="auto">
            <a:xfrm rot="5400000">
              <a:off x="949325" y="4405313"/>
              <a:ext cx="2486025" cy="6858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" name="Line 33"/>
            <p:cNvSpPr>
              <a:spLocks noChangeShapeType="1"/>
            </p:cNvSpPr>
            <p:nvPr/>
          </p:nvSpPr>
          <p:spPr bwMode="auto">
            <a:xfrm>
              <a:off x="606425" y="4748213"/>
              <a:ext cx="30861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" name="Line 34"/>
            <p:cNvSpPr>
              <a:spLocks noChangeShapeType="1"/>
            </p:cNvSpPr>
            <p:nvPr/>
          </p:nvSpPr>
          <p:spPr bwMode="auto">
            <a:xfrm flipV="1">
              <a:off x="606425" y="3676650"/>
              <a:ext cx="0" cy="42862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Text Box 35"/>
            <p:cNvSpPr txBox="1">
              <a:spLocks noChangeArrowheads="1"/>
            </p:cNvSpPr>
            <p:nvPr/>
          </p:nvSpPr>
          <p:spPr bwMode="auto">
            <a:xfrm>
              <a:off x="606425" y="4105275"/>
              <a:ext cx="171450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200" i="1">
                  <a:latin typeface="Times New Roman" pitchFamily="18" charset="0"/>
                  <a:ea typeface="SimSun" pitchFamily="2" charset="-122"/>
                  <a:cs typeface="Times New Roman" pitchFamily="18" charset="0"/>
                </a:rPr>
                <a:t>x</a:t>
              </a:r>
              <a:endParaRPr lang="en-US">
                <a:ea typeface="SimSun" pitchFamily="2" charset="-122"/>
                <a:cs typeface="Times New Roman" pitchFamily="18" charset="0"/>
              </a:endParaRPr>
            </a:p>
          </p:txBody>
        </p:sp>
        <p:sp>
          <p:nvSpPr>
            <p:cNvPr id="7" name="Text Box 36"/>
            <p:cNvSpPr txBox="1">
              <a:spLocks noChangeArrowheads="1"/>
            </p:cNvSpPr>
            <p:nvPr/>
          </p:nvSpPr>
          <p:spPr bwMode="auto">
            <a:xfrm>
              <a:off x="434975" y="3762375"/>
              <a:ext cx="171450" cy="2571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200" i="1">
                  <a:latin typeface="Times New Roman" pitchFamily="18" charset="0"/>
                  <a:ea typeface="SimSun" pitchFamily="2" charset="-122"/>
                  <a:cs typeface="Times New Roman" pitchFamily="18" charset="0"/>
                </a:rPr>
                <a:t>y</a:t>
              </a:r>
              <a:endParaRPr lang="en-US">
                <a:ea typeface="SimSun" pitchFamily="2" charset="-122"/>
                <a:cs typeface="Times New Roman" pitchFamily="18" charset="0"/>
              </a:endParaRPr>
            </a:p>
          </p:txBody>
        </p:sp>
        <p:sp>
          <p:nvSpPr>
            <p:cNvPr id="8" name="Oval 37"/>
            <p:cNvSpPr>
              <a:spLocks noChangeArrowheads="1"/>
            </p:cNvSpPr>
            <p:nvPr/>
          </p:nvSpPr>
          <p:spPr bwMode="auto">
            <a:xfrm>
              <a:off x="1981200" y="5120152"/>
              <a:ext cx="365125" cy="17145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Text Box 38"/>
            <p:cNvSpPr txBox="1">
              <a:spLocks noChangeArrowheads="1"/>
            </p:cNvSpPr>
            <p:nvPr/>
          </p:nvSpPr>
          <p:spPr bwMode="auto">
            <a:xfrm>
              <a:off x="685800" y="5648325"/>
              <a:ext cx="777875" cy="25717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000">
                  <a:latin typeface="Times New Roman" pitchFamily="18" charset="0"/>
                  <a:ea typeface="SimSun" pitchFamily="2" charset="-122"/>
                  <a:cs typeface="Times New Roman" pitchFamily="18" charset="0"/>
                </a:rPr>
                <a:t>Entrance</a:t>
              </a:r>
              <a:endParaRPr lang="en-US">
                <a:ea typeface="SimSun" pitchFamily="2" charset="-122"/>
                <a:cs typeface="Times New Roman" pitchFamily="18" charset="0"/>
              </a:endParaRPr>
            </a:p>
          </p:txBody>
        </p:sp>
        <p:sp>
          <p:nvSpPr>
            <p:cNvPr id="10" name="Text Box 39"/>
            <p:cNvSpPr txBox="1">
              <a:spLocks noChangeArrowheads="1"/>
            </p:cNvSpPr>
            <p:nvPr/>
          </p:nvSpPr>
          <p:spPr bwMode="auto">
            <a:xfrm>
              <a:off x="1241425" y="3776663"/>
              <a:ext cx="600075" cy="17145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000">
                  <a:latin typeface="Times New Roman" pitchFamily="18" charset="0"/>
                  <a:ea typeface="SimSun" pitchFamily="2" charset="-122"/>
                  <a:cs typeface="Times New Roman" pitchFamily="18" charset="0"/>
                </a:rPr>
                <a:t>Eixt</a:t>
              </a:r>
              <a:endParaRPr lang="en-US">
                <a:ea typeface="SimSun" pitchFamily="2" charset="-122"/>
                <a:cs typeface="Times New Roman" pitchFamily="18" charset="0"/>
              </a:endParaRPr>
            </a:p>
          </p:txBody>
        </p:sp>
        <p:sp>
          <p:nvSpPr>
            <p:cNvPr id="11" name="Oval 40"/>
            <p:cNvSpPr>
              <a:spLocks noChangeArrowheads="1"/>
            </p:cNvSpPr>
            <p:nvPr/>
          </p:nvSpPr>
          <p:spPr bwMode="auto">
            <a:xfrm>
              <a:off x="2001838" y="4176248"/>
              <a:ext cx="365125" cy="17145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41"/>
            <p:cNvSpPr>
              <a:spLocks noChangeShapeType="1"/>
            </p:cNvSpPr>
            <p:nvPr/>
          </p:nvSpPr>
          <p:spPr bwMode="auto">
            <a:xfrm>
              <a:off x="1524000" y="3819524"/>
              <a:ext cx="533400" cy="2190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42"/>
            <p:cNvSpPr>
              <a:spLocks noChangeShapeType="1"/>
            </p:cNvSpPr>
            <p:nvPr/>
          </p:nvSpPr>
          <p:spPr bwMode="auto">
            <a:xfrm>
              <a:off x="2133600" y="5196352"/>
              <a:ext cx="94297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43"/>
            <p:cNvSpPr>
              <a:spLocks noChangeShapeType="1"/>
            </p:cNvSpPr>
            <p:nvPr/>
          </p:nvSpPr>
          <p:spPr bwMode="auto">
            <a:xfrm>
              <a:off x="2154238" y="4252448"/>
              <a:ext cx="94297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45"/>
            <p:cNvSpPr>
              <a:spLocks noChangeShapeType="1"/>
            </p:cNvSpPr>
            <p:nvPr/>
          </p:nvSpPr>
          <p:spPr bwMode="auto">
            <a:xfrm flipH="1">
              <a:off x="2971800" y="4940712"/>
              <a:ext cx="0" cy="2952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46"/>
            <p:cNvSpPr>
              <a:spLocks noChangeShapeType="1"/>
            </p:cNvSpPr>
            <p:nvPr/>
          </p:nvSpPr>
          <p:spPr bwMode="auto">
            <a:xfrm>
              <a:off x="606425" y="4105275"/>
              <a:ext cx="3429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47"/>
            <p:cNvSpPr>
              <a:spLocks noChangeShapeType="1"/>
            </p:cNvSpPr>
            <p:nvPr/>
          </p:nvSpPr>
          <p:spPr bwMode="auto">
            <a:xfrm flipV="1">
              <a:off x="1463675" y="5410199"/>
              <a:ext cx="593725" cy="23812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Text Box 48"/>
            <p:cNvSpPr txBox="1">
              <a:spLocks noChangeArrowheads="1"/>
            </p:cNvSpPr>
            <p:nvPr/>
          </p:nvSpPr>
          <p:spPr bwMode="auto">
            <a:xfrm>
              <a:off x="2743200" y="4461384"/>
              <a:ext cx="1143000" cy="5334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000" b="1" dirty="0" smtClean="0">
                  <a:latin typeface="Times New Roman" pitchFamily="18" charset="0"/>
                  <a:ea typeface="SimSun" pitchFamily="2" charset="-122"/>
                  <a:cs typeface="Times New Roman" pitchFamily="18" charset="0"/>
                </a:rPr>
                <a:t>D=L*tan(0.021)</a:t>
              </a:r>
              <a:endParaRPr lang="en-US" sz="1000" b="1" dirty="0">
                <a:ea typeface="SimSun" pitchFamily="2" charset="-122"/>
                <a:cs typeface="Times New Roman" pitchFamily="18" charset="0"/>
              </a:endParaRPr>
            </a:p>
            <a:p>
              <a:pPr eaLnBrk="0" hangingPunct="0"/>
              <a:r>
                <a:rPr lang="en-US" sz="1000" b="1" dirty="0">
                  <a:latin typeface="Times New Roman" pitchFamily="18" charset="0"/>
                  <a:ea typeface="SimSun" pitchFamily="2" charset="-122"/>
                  <a:cs typeface="Times New Roman" pitchFamily="18" charset="0"/>
                </a:rPr>
                <a:t>   =</a:t>
              </a:r>
              <a:r>
                <a:rPr lang="en-US" sz="1000" b="1" dirty="0" smtClean="0">
                  <a:latin typeface="Times New Roman" pitchFamily="18" charset="0"/>
                  <a:ea typeface="SimSun" pitchFamily="2" charset="-122"/>
                  <a:cs typeface="Times New Roman" pitchFamily="18" charset="0"/>
                </a:rPr>
                <a:t>1.524*0.021/2</a:t>
              </a:r>
              <a:endParaRPr lang="en-US" sz="1000" b="1" dirty="0">
                <a:ea typeface="SimSun" pitchFamily="2" charset="-122"/>
                <a:cs typeface="Times New Roman" pitchFamily="18" charset="0"/>
              </a:endParaRPr>
            </a:p>
            <a:p>
              <a:pPr eaLnBrk="0" hangingPunct="0"/>
              <a:r>
                <a:rPr lang="en-US" sz="1000" b="1" dirty="0">
                  <a:latin typeface="Times New Roman" pitchFamily="18" charset="0"/>
                  <a:ea typeface="SimSun" pitchFamily="2" charset="-122"/>
                  <a:cs typeface="Times New Roman" pitchFamily="18" charset="0"/>
                </a:rPr>
                <a:t>   =</a:t>
              </a:r>
              <a:r>
                <a:rPr lang="en-US" sz="1000" b="1" dirty="0" smtClean="0">
                  <a:latin typeface="Times New Roman" pitchFamily="18" charset="0"/>
                  <a:ea typeface="SimSun" pitchFamily="2" charset="-122"/>
                  <a:cs typeface="Times New Roman" pitchFamily="18" charset="0"/>
                </a:rPr>
                <a:t>0.016m</a:t>
              </a:r>
              <a:endParaRPr lang="en-US" sz="1000" b="1" dirty="0">
                <a:ea typeface="SimSun" pitchFamily="2" charset="-122"/>
                <a:cs typeface="Times New Roman" pitchFamily="18" charset="0"/>
              </a:endParaRPr>
            </a:p>
          </p:txBody>
        </p:sp>
        <p:sp>
          <p:nvSpPr>
            <p:cNvPr id="19" name="Text Box 50"/>
            <p:cNvSpPr txBox="1">
              <a:spLocks noChangeArrowheads="1"/>
            </p:cNvSpPr>
            <p:nvPr/>
          </p:nvSpPr>
          <p:spPr bwMode="auto">
            <a:xfrm>
              <a:off x="609600" y="4340225"/>
              <a:ext cx="733425" cy="274638"/>
            </a:xfrm>
            <a:prstGeom prst="rect">
              <a:avLst/>
            </a:prstGeom>
            <a:solidFill>
              <a:srgbClr val="E9EDB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200" b="1"/>
                <a:t>B1_5FT</a:t>
              </a:r>
            </a:p>
          </p:txBody>
        </p:sp>
        <p:sp>
          <p:nvSpPr>
            <p:cNvPr id="20" name="Line 51"/>
            <p:cNvSpPr>
              <a:spLocks noChangeShapeType="1"/>
            </p:cNvSpPr>
            <p:nvPr/>
          </p:nvSpPr>
          <p:spPr bwMode="auto">
            <a:xfrm flipV="1">
              <a:off x="2971800" y="4252448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2" name="Rectangle 21"/>
          <p:cNvSpPr/>
          <p:nvPr/>
        </p:nvSpPr>
        <p:spPr>
          <a:xfrm>
            <a:off x="4343400" y="1295400"/>
            <a:ext cx="4038600" cy="501675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1600" dirty="0" smtClean="0"/>
              <a:t>take </a:t>
            </a:r>
            <a:r>
              <a:rPr lang="en-US" sz="1600" b="1" dirty="0" smtClean="0"/>
              <a:t>the modified B1_5Ft</a:t>
            </a:r>
            <a:r>
              <a:rPr lang="en-US" sz="1600" dirty="0" smtClean="0"/>
              <a:t> (1.524m long</a:t>
            </a:r>
            <a:r>
              <a:rPr lang="en-US" sz="1600" dirty="0" smtClean="0"/>
              <a:t>) </a:t>
            </a:r>
          </a:p>
          <a:p>
            <a:r>
              <a:rPr lang="en-US" sz="1600" b="1" dirty="0" smtClean="0">
                <a:solidFill>
                  <a:srgbClr val="FF0000"/>
                </a:solidFill>
              </a:rPr>
              <a:t>for vertical bending</a:t>
            </a:r>
            <a:endParaRPr lang="en-US" sz="1600" b="1" dirty="0" smtClean="0">
              <a:solidFill>
                <a:srgbClr val="FF0000"/>
              </a:solidFill>
            </a:endParaRPr>
          </a:p>
          <a:p>
            <a:endParaRPr lang="en-US" sz="1600" dirty="0" smtClean="0"/>
          </a:p>
          <a:p>
            <a:r>
              <a:rPr lang="en-US" sz="1600" dirty="0" smtClean="0"/>
              <a:t>The </a:t>
            </a:r>
            <a:r>
              <a:rPr lang="en-US" sz="1600" b="1" dirty="0" smtClean="0"/>
              <a:t>bending strength</a:t>
            </a:r>
            <a:r>
              <a:rPr lang="en-US" sz="1600" dirty="0" smtClean="0"/>
              <a:t> could be up to </a:t>
            </a:r>
            <a:r>
              <a:rPr lang="en-US" sz="1600" dirty="0" smtClean="0"/>
              <a:t>:</a:t>
            </a:r>
          </a:p>
          <a:p>
            <a:r>
              <a:rPr lang="en-US" sz="1600" b="1" dirty="0" smtClean="0">
                <a:solidFill>
                  <a:srgbClr val="FF0000"/>
                </a:solidFill>
              </a:rPr>
              <a:t> </a:t>
            </a:r>
            <a:r>
              <a:rPr lang="en-US" sz="1600" b="1" dirty="0" smtClean="0">
                <a:solidFill>
                  <a:srgbClr val="FF0000"/>
                </a:solidFill>
              </a:rPr>
              <a:t>51.48 </a:t>
            </a:r>
            <a:r>
              <a:rPr lang="en-US" sz="1600" b="1" dirty="0" err="1" smtClean="0">
                <a:solidFill>
                  <a:srgbClr val="FF0000"/>
                </a:solidFill>
              </a:rPr>
              <a:t>mrad</a:t>
            </a:r>
            <a:r>
              <a:rPr lang="en-US" sz="1600" b="1" dirty="0" smtClean="0">
                <a:solidFill>
                  <a:srgbClr val="FF0000"/>
                </a:solidFill>
              </a:rPr>
              <a:t> </a:t>
            </a:r>
          </a:p>
          <a:p>
            <a:r>
              <a:rPr lang="en-US" sz="1600" dirty="0" smtClean="0"/>
              <a:t>The </a:t>
            </a:r>
            <a:r>
              <a:rPr lang="en-US" sz="1600" b="1" dirty="0" smtClean="0"/>
              <a:t>bending strength required</a:t>
            </a:r>
            <a:r>
              <a:rPr lang="en-US" sz="1600" dirty="0" smtClean="0"/>
              <a:t>:    </a:t>
            </a:r>
            <a:endParaRPr lang="en-US" sz="1600" dirty="0" smtClean="0"/>
          </a:p>
          <a:p>
            <a:r>
              <a:rPr lang="en-US" sz="1600" dirty="0" smtClean="0"/>
              <a:t> </a:t>
            </a:r>
            <a:r>
              <a:rPr lang="en-US" sz="1600" b="1" dirty="0" smtClean="0">
                <a:solidFill>
                  <a:srgbClr val="FF0000"/>
                </a:solidFill>
              </a:rPr>
              <a:t>20.996 </a:t>
            </a:r>
            <a:r>
              <a:rPr lang="en-US" sz="1600" b="1" dirty="0" err="1" smtClean="0">
                <a:solidFill>
                  <a:srgbClr val="FF0000"/>
                </a:solidFill>
              </a:rPr>
              <a:t>mrad</a:t>
            </a:r>
            <a:endParaRPr lang="en-US" sz="1600" b="1" dirty="0" smtClean="0">
              <a:solidFill>
                <a:srgbClr val="FF0000"/>
              </a:solidFill>
            </a:endParaRPr>
          </a:p>
          <a:p>
            <a:endParaRPr lang="en-US" sz="1600" dirty="0" smtClean="0"/>
          </a:p>
          <a:p>
            <a:r>
              <a:rPr lang="en-US" sz="1600" dirty="0" smtClean="0"/>
              <a:t>the </a:t>
            </a:r>
            <a:r>
              <a:rPr lang="en-US" sz="1600" dirty="0" err="1" smtClean="0"/>
              <a:t>sagitta</a:t>
            </a:r>
            <a:r>
              <a:rPr lang="en-US" sz="1600" dirty="0" smtClean="0"/>
              <a:t> is </a:t>
            </a:r>
            <a:r>
              <a:rPr lang="en-US" sz="1600" dirty="0" smtClean="0"/>
              <a:t>1.524*0.021/2=</a:t>
            </a:r>
            <a:r>
              <a:rPr lang="en-US" sz="1600" b="1" dirty="0" smtClean="0">
                <a:solidFill>
                  <a:srgbClr val="FF0000"/>
                </a:solidFill>
              </a:rPr>
              <a:t>16.0mm</a:t>
            </a:r>
            <a:endParaRPr lang="en-US" sz="1600" b="1" dirty="0" smtClean="0">
              <a:solidFill>
                <a:srgbClr val="FF0000"/>
              </a:solidFill>
            </a:endParaRPr>
          </a:p>
          <a:p>
            <a:endParaRPr lang="en-US" sz="1600" dirty="0" smtClean="0"/>
          </a:p>
          <a:p>
            <a:r>
              <a:rPr lang="en-US" sz="1600" dirty="0" smtClean="0"/>
              <a:t>The </a:t>
            </a:r>
            <a:r>
              <a:rPr lang="en-US" sz="1600" b="1" dirty="0" smtClean="0"/>
              <a:t>physical aperture</a:t>
            </a:r>
            <a:r>
              <a:rPr lang="en-US" sz="1600" dirty="0" smtClean="0"/>
              <a:t> </a:t>
            </a:r>
            <a:r>
              <a:rPr lang="en-US" sz="1600" dirty="0" smtClean="0"/>
              <a:t>is</a:t>
            </a:r>
          </a:p>
          <a:p>
            <a:r>
              <a:rPr lang="en-US" sz="1600" dirty="0" smtClean="0"/>
              <a:t> </a:t>
            </a:r>
            <a:r>
              <a:rPr lang="en-US" sz="1600" b="1" dirty="0" smtClean="0">
                <a:solidFill>
                  <a:srgbClr val="FF0000"/>
                </a:solidFill>
              </a:rPr>
              <a:t>1.27"x4.77</a:t>
            </a:r>
            <a:r>
              <a:rPr lang="en-US" sz="1600" b="1" dirty="0" smtClean="0">
                <a:solidFill>
                  <a:srgbClr val="FF0000"/>
                </a:solidFill>
              </a:rPr>
              <a:t>“</a:t>
            </a:r>
            <a:r>
              <a:rPr lang="en-US" sz="1600" dirty="0" smtClean="0"/>
              <a:t>(</a:t>
            </a:r>
            <a:r>
              <a:rPr lang="en-US" sz="1600" b="1" dirty="0" smtClean="0">
                <a:solidFill>
                  <a:srgbClr val="FF0000"/>
                </a:solidFill>
              </a:rPr>
              <a:t>32.258mmx121.158mm</a:t>
            </a:r>
            <a:r>
              <a:rPr lang="en-US" sz="1600" dirty="0" smtClean="0"/>
              <a:t>) </a:t>
            </a:r>
            <a:endParaRPr lang="en-US" sz="1600" dirty="0" smtClean="0"/>
          </a:p>
          <a:p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The </a:t>
            </a:r>
            <a:r>
              <a:rPr lang="en-US" sz="1600" b="1" dirty="0" smtClean="0"/>
              <a:t>beam size</a:t>
            </a:r>
            <a:r>
              <a:rPr lang="en-US" sz="1600" dirty="0" smtClean="0"/>
              <a:t> at this location is: </a:t>
            </a:r>
            <a:r>
              <a:rPr lang="en-US" sz="1600" b="1" dirty="0" smtClean="0">
                <a:solidFill>
                  <a:srgbClr val="FF0000"/>
                </a:solidFill>
              </a:rPr>
              <a:t>1.989mmx4.377mm </a:t>
            </a:r>
          </a:p>
          <a:p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b="1" dirty="0" smtClean="0"/>
              <a:t>T</a:t>
            </a:r>
            <a:r>
              <a:rPr lang="en-US" sz="1600" b="1" dirty="0" smtClean="0"/>
              <a:t>he </a:t>
            </a:r>
            <a:r>
              <a:rPr lang="en-US" sz="1600" b="1" dirty="0" smtClean="0"/>
              <a:t>acceptance</a:t>
            </a:r>
            <a:r>
              <a:rPr lang="en-US" sz="1600" dirty="0" smtClean="0"/>
              <a:t> is: </a:t>
            </a:r>
            <a:endParaRPr lang="en-US" sz="1600" dirty="0" smtClean="0"/>
          </a:p>
          <a:p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b="1" dirty="0" smtClean="0"/>
              <a:t>Horizontal:</a:t>
            </a:r>
            <a:r>
              <a:rPr lang="en-US" sz="1600" dirty="0" smtClean="0"/>
              <a:t>   </a:t>
            </a:r>
            <a:r>
              <a:rPr lang="en-US" sz="1600" dirty="0" smtClean="0"/>
              <a:t>32.258/1.989=</a:t>
            </a:r>
            <a:r>
              <a:rPr lang="en-US" sz="1600" b="1" dirty="0" smtClean="0">
                <a:solidFill>
                  <a:srgbClr val="FF3300"/>
                </a:solidFill>
              </a:rPr>
              <a:t>16.2</a:t>
            </a:r>
            <a:r>
              <a:rPr lang="en-US" sz="1600" dirty="0" smtClean="0"/>
              <a:t>*</a:t>
            </a:r>
            <a:r>
              <a:rPr lang="el-GR" sz="1600" dirty="0" smtClean="0">
                <a:cs typeface="Arial" charset="0"/>
              </a:rPr>
              <a:t>σ</a:t>
            </a:r>
            <a:r>
              <a:rPr lang="en-US" sz="1600" baseline="-25000" dirty="0" smtClean="0"/>
              <a:t>x</a:t>
            </a:r>
            <a:r>
              <a:rPr lang="en-US" sz="1600" dirty="0" smtClean="0"/>
              <a:t> </a:t>
            </a:r>
            <a:br>
              <a:rPr lang="en-US" sz="1600" dirty="0" smtClean="0"/>
            </a:br>
            <a:r>
              <a:rPr lang="en-US" sz="1600" b="1" dirty="0" smtClean="0"/>
              <a:t>Vertical:</a:t>
            </a:r>
            <a:r>
              <a:rPr lang="en-US" sz="1600" dirty="0" smtClean="0"/>
              <a:t> (</a:t>
            </a:r>
            <a:r>
              <a:rPr lang="en-US" sz="1600" dirty="0" smtClean="0"/>
              <a:t>121.158-16.0)/4.377=</a:t>
            </a:r>
            <a:r>
              <a:rPr lang="en-US" sz="1600" b="1" dirty="0" smtClean="0">
                <a:solidFill>
                  <a:srgbClr val="FF0000"/>
                </a:solidFill>
              </a:rPr>
              <a:t>24.0</a:t>
            </a:r>
            <a:r>
              <a:rPr lang="en-US" sz="1600" dirty="0" smtClean="0"/>
              <a:t>*</a:t>
            </a:r>
            <a:r>
              <a:rPr lang="el-GR" sz="1600" dirty="0" smtClean="0">
                <a:cs typeface="Arial" charset="0"/>
              </a:rPr>
              <a:t>σ</a:t>
            </a:r>
            <a:r>
              <a:rPr lang="en-US" sz="1600" baseline="-25000" dirty="0" smtClean="0"/>
              <a:t>y</a:t>
            </a:r>
            <a:r>
              <a:rPr lang="en-US" sz="1600" dirty="0" smtClean="0"/>
              <a:t> </a:t>
            </a:r>
            <a:endParaRPr lang="en-US" sz="1600" dirty="0"/>
          </a:p>
        </p:txBody>
      </p:sp>
      <p:sp>
        <p:nvSpPr>
          <p:cNvPr id="23" name="Rectangle 2"/>
          <p:cNvSpPr txBox="1">
            <a:spLocks noChangeArrowheads="1"/>
          </p:cNvSpPr>
          <p:nvPr/>
        </p:nvSpPr>
        <p:spPr>
          <a:xfrm>
            <a:off x="1066800" y="381000"/>
            <a:ext cx="6477000" cy="533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Available aperture at B1_5FT bending magnet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81000" y="838200"/>
          <a:ext cx="8153400" cy="54457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0680"/>
                <a:gridCol w="6522720"/>
              </a:tblGrid>
              <a:tr h="599441">
                <a:tc>
                  <a:txBody>
                    <a:bodyPr/>
                    <a:lstStyle/>
                    <a:p>
                      <a:r>
                        <a:rPr lang="en-US" dirty="0" smtClean="0"/>
                        <a:t>Element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Requirement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Kicker </a:t>
                      </a:r>
                    </a:p>
                    <a:p>
                      <a:r>
                        <a:rPr lang="en-US" b="1" dirty="0" smtClean="0"/>
                        <a:t>(The same as Cleanup kicker for Nova)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Angle: </a:t>
                      </a:r>
                      <a:r>
                        <a:rPr lang="en-US" sz="1200" dirty="0" smtClean="0"/>
                        <a:t>1.317 </a:t>
                      </a:r>
                      <a:r>
                        <a:rPr lang="en-US" sz="1200" dirty="0" err="1" smtClean="0"/>
                        <a:t>mrad</a:t>
                      </a:r>
                      <a:r>
                        <a:rPr lang="en-US" sz="1200" dirty="0" smtClean="0"/>
                        <a:t>,(0.391 </a:t>
                      </a:r>
                      <a:r>
                        <a:rPr lang="en-US" sz="1200" dirty="0" err="1" smtClean="0"/>
                        <a:t>kG</a:t>
                      </a:r>
                      <a:r>
                        <a:rPr lang="en-US" sz="1200" dirty="0" smtClean="0"/>
                        <a:t>-m integrated field). </a:t>
                      </a:r>
                    </a:p>
                    <a:p>
                      <a:r>
                        <a:rPr lang="en-US" sz="1200" dirty="0" smtClean="0"/>
                        <a:t>             Need bending the beam outside of the  RR, B-field is also up</a:t>
                      </a:r>
                    </a:p>
                    <a:p>
                      <a:r>
                        <a:rPr lang="en-US" sz="1200" b="1" dirty="0" smtClean="0"/>
                        <a:t>Orientation: </a:t>
                      </a:r>
                      <a:r>
                        <a:rPr lang="en-US" sz="1200" dirty="0" smtClean="0"/>
                        <a:t>Horizontal</a:t>
                      </a:r>
                    </a:p>
                    <a:p>
                      <a:r>
                        <a:rPr lang="en-US" sz="1200" b="1" dirty="0" smtClean="0"/>
                        <a:t>Location:   </a:t>
                      </a:r>
                      <a:r>
                        <a:rPr lang="en-US" sz="1200" dirty="0" smtClean="0"/>
                        <a:t>Center of kicker is   2.769</a:t>
                      </a:r>
                      <a:r>
                        <a:rPr lang="en-US" sz="1200" baseline="0" dirty="0" smtClean="0"/>
                        <a:t> m </a:t>
                      </a:r>
                      <a:r>
                        <a:rPr lang="en-US" sz="1200" dirty="0" smtClean="0"/>
                        <a:t>“</a:t>
                      </a:r>
                      <a:r>
                        <a:rPr lang="en-US" sz="1200" smtClean="0"/>
                        <a:t>Down Stream</a:t>
                      </a:r>
                      <a:r>
                        <a:rPr lang="en-US" sz="1200" dirty="0" smtClean="0"/>
                        <a:t>” MRK 520(proton direction)</a:t>
                      </a:r>
                    </a:p>
                    <a:p>
                      <a:r>
                        <a:rPr lang="en-US" sz="1200" b="1" dirty="0" smtClean="0"/>
                        <a:t>Physical and field aperture: </a:t>
                      </a:r>
                      <a:r>
                        <a:rPr lang="en-US" sz="1200" dirty="0" smtClean="0"/>
                        <a:t>33 mm VX 81 mm H elliptical shape</a:t>
                      </a:r>
                    </a:p>
                    <a:p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Field Flattop time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1. 534 µs  (81 52.809 MHz buckets)</a:t>
                      </a:r>
                    </a:p>
                    <a:p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Field Rise Time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		57 ns maximum </a:t>
                      </a:r>
                    </a:p>
                    <a:p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Field Fall time	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		57 ns maximum	</a:t>
                      </a:r>
                    </a:p>
                    <a:p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Flattop ripple and tilt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		+/- 4%</a:t>
                      </a:r>
                    </a:p>
                    <a:p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Flattop repeatability 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		+/- 3% </a:t>
                      </a:r>
                    </a:p>
                    <a:p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Max kick to circulating beam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	                          +/- 3% of nominal</a:t>
                      </a:r>
                    </a:p>
                    <a:p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Physical beam line space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Distance to be determined </a:t>
                      </a:r>
                    </a:p>
                    <a:p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Vacuum  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               	 &lt; 10</a:t>
                      </a:r>
                      <a:r>
                        <a:rPr lang="en-US" sz="1200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-8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Torr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6"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Conflat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flange, install bellows down stream end.</a:t>
                      </a:r>
                    </a:p>
                    <a:p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Power Supply &amp; Cooling Location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MI-52 (</a:t>
                      </a: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new service</a:t>
                      </a:r>
                      <a:r>
                        <a:rPr lang="en-US" sz="1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building?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</a:p>
                    <a:p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Number of injection per cycle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	12</a:t>
                      </a:r>
                    </a:p>
                    <a:p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Time between transfers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	                          .067 seconds</a:t>
                      </a:r>
                    </a:p>
                    <a:p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Time between machine loads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	1.33 seconds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Lambertson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Bending angle</a:t>
                      </a:r>
                      <a:r>
                        <a:rPr lang="en-US" sz="1200" dirty="0" smtClean="0"/>
                        <a:t>: 20.996 </a:t>
                      </a:r>
                      <a:r>
                        <a:rPr lang="en-US" sz="1200" dirty="0" err="1" smtClean="0"/>
                        <a:t>mrad</a:t>
                      </a:r>
                      <a:r>
                        <a:rPr lang="en-US" sz="1200" dirty="0" smtClean="0"/>
                        <a:t>, (6.225 </a:t>
                      </a:r>
                      <a:r>
                        <a:rPr lang="en-US" sz="1200" dirty="0" err="1" smtClean="0"/>
                        <a:t>kG</a:t>
                      </a:r>
                      <a:r>
                        <a:rPr lang="en-US" sz="1200" dirty="0" smtClean="0"/>
                        <a:t>-m integrated field), </a:t>
                      </a:r>
                    </a:p>
                    <a:p>
                      <a:r>
                        <a:rPr lang="en-US" sz="1200" dirty="0" smtClean="0"/>
                        <a:t>                             (8 </a:t>
                      </a:r>
                      <a:r>
                        <a:rPr lang="en-US" sz="1200" dirty="0" err="1" smtClean="0"/>
                        <a:t>GeV</a:t>
                      </a:r>
                      <a:r>
                        <a:rPr lang="en-US" sz="1200" dirty="0" smtClean="0"/>
                        <a:t> injection </a:t>
                      </a:r>
                      <a:r>
                        <a:rPr lang="en-US" sz="1200" dirty="0" err="1" smtClean="0"/>
                        <a:t>Lambertson</a:t>
                      </a:r>
                      <a:r>
                        <a:rPr lang="en-US" sz="1200" dirty="0" smtClean="0"/>
                        <a:t>, L=2.286m, aperture:</a:t>
                      </a:r>
                      <a:r>
                        <a:rPr lang="en-US" sz="1200" baseline="0" dirty="0" smtClean="0"/>
                        <a:t> 120mm(H), 44mm(V)</a:t>
                      </a:r>
                      <a:endParaRPr lang="en-US" sz="1200" dirty="0" smtClean="0"/>
                    </a:p>
                    <a:p>
                      <a:r>
                        <a:rPr lang="en-US" sz="1200" b="1" dirty="0" smtClean="0"/>
                        <a:t>Roll angle </a:t>
                      </a:r>
                      <a:r>
                        <a:rPr lang="en-US" sz="1200" dirty="0" smtClean="0"/>
                        <a:t>: 2.7</a:t>
                      </a:r>
                      <a:r>
                        <a:rPr lang="en-US" sz="1200" baseline="30000" dirty="0" smtClean="0"/>
                        <a:t>o</a:t>
                      </a:r>
                      <a:endParaRPr lang="en-US" sz="1200" b="1" baseline="30000" dirty="0" smtClean="0"/>
                    </a:p>
                    <a:p>
                      <a:r>
                        <a:rPr lang="en-US" sz="1200" b="1" dirty="0" smtClean="0"/>
                        <a:t>Power supply</a:t>
                      </a:r>
                      <a:r>
                        <a:rPr lang="en-US" sz="1200" dirty="0" smtClean="0"/>
                        <a:t>: DC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V-bending dipole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Bending angle</a:t>
                      </a:r>
                      <a:r>
                        <a:rPr lang="en-US" sz="1200" dirty="0" smtClean="0"/>
                        <a:t>: 20.996 </a:t>
                      </a:r>
                      <a:r>
                        <a:rPr lang="en-US" sz="1200" dirty="0" err="1" smtClean="0"/>
                        <a:t>mrad</a:t>
                      </a:r>
                      <a:r>
                        <a:rPr lang="en-US" sz="1200" dirty="0" smtClean="0"/>
                        <a:t>, (6.225 </a:t>
                      </a:r>
                      <a:r>
                        <a:rPr lang="en-US" sz="1200" dirty="0" err="1" smtClean="0"/>
                        <a:t>kG</a:t>
                      </a:r>
                      <a:r>
                        <a:rPr lang="en-US" sz="1200" dirty="0" smtClean="0"/>
                        <a:t>-m integrated field)</a:t>
                      </a:r>
                    </a:p>
                    <a:p>
                      <a:r>
                        <a:rPr lang="en-US" sz="1200" dirty="0" smtClean="0"/>
                        <a:t>                              ADCW (modified B1</a:t>
                      </a:r>
                      <a:r>
                        <a:rPr lang="en-US" sz="1200" baseline="0" dirty="0" smtClean="0"/>
                        <a:t> style to open aperture)</a:t>
                      </a:r>
                      <a:endParaRPr lang="en-US" sz="1200" dirty="0" smtClean="0"/>
                    </a:p>
                    <a:p>
                      <a:r>
                        <a:rPr lang="en-US" sz="1200" b="1" dirty="0" smtClean="0"/>
                        <a:t>Roll angle</a:t>
                      </a:r>
                      <a:r>
                        <a:rPr lang="en-US" sz="1200" dirty="0" smtClean="0"/>
                        <a:t>: 3.97</a:t>
                      </a:r>
                      <a:r>
                        <a:rPr lang="en-US" sz="1200" baseline="30000" dirty="0" smtClean="0"/>
                        <a:t>o</a:t>
                      </a:r>
                    </a:p>
                    <a:p>
                      <a:r>
                        <a:rPr lang="en-US" sz="1200" dirty="0" err="1" smtClean="0"/>
                        <a:t>Powwe</a:t>
                      </a:r>
                      <a:r>
                        <a:rPr lang="en-US" sz="1200" dirty="0" smtClean="0"/>
                        <a:t> Supply: DC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1"/>
          <p:cNvSpPr txBox="1">
            <a:spLocks/>
          </p:cNvSpPr>
          <p:nvPr/>
        </p:nvSpPr>
        <p:spPr>
          <a:xfrm>
            <a:off x="1143000" y="152400"/>
            <a:ext cx="6324600" cy="5635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Elements for cost evaluations (1)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447800" y="609600"/>
            <a:ext cx="5334000" cy="762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rtlCol="0">
            <a:normAutofit fontScale="9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Elements for cost evaluations (2)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143000" y="2057400"/>
          <a:ext cx="7239000" cy="293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/>
                <a:gridCol w="5562600"/>
              </a:tblGrid>
              <a:tr h="904240">
                <a:tc>
                  <a:txBody>
                    <a:bodyPr/>
                    <a:lstStyle/>
                    <a:p>
                      <a:r>
                        <a:rPr lang="en-US" dirty="0" smtClean="0"/>
                        <a:t>Elements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Requirements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Quads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4 permanent RR</a:t>
                      </a:r>
                      <a:r>
                        <a:rPr lang="en-US" sz="1200" b="1" baseline="0" dirty="0" smtClean="0"/>
                        <a:t> type, +/- 10% standard strength. </a:t>
                      </a:r>
                    </a:p>
                    <a:p>
                      <a:r>
                        <a:rPr lang="en-US" sz="1200" b="1" baseline="0" dirty="0" smtClean="0"/>
                        <a:t>4 trim quads for +/- 20% adjustable ability, power supply : DC</a:t>
                      </a:r>
                      <a:endParaRPr lang="en-US" sz="12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BPMs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2 Horizontal</a:t>
                      </a:r>
                      <a:r>
                        <a:rPr lang="en-US" sz="1200" b="1" baseline="0" dirty="0" smtClean="0"/>
                        <a:t> and 2 vertical</a:t>
                      </a:r>
                    </a:p>
                    <a:p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 </a:t>
                      </a:r>
                      <a:r>
                        <a:rPr lang="en-US" sz="12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GeV</a:t>
                      </a: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style BPM 4" aperture </a:t>
                      </a:r>
                      <a:endParaRPr lang="en-US" sz="12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Correctors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1 Horizontal and 1 vertical, power</a:t>
                      </a:r>
                      <a:r>
                        <a:rPr lang="en-US" sz="1200" b="1" baseline="0" dirty="0" smtClean="0"/>
                        <a:t> </a:t>
                      </a:r>
                      <a:r>
                        <a:rPr lang="en-US" sz="1200" b="1" baseline="0" dirty="0" err="1" smtClean="0"/>
                        <a:t>supply:DC</a:t>
                      </a:r>
                      <a:endParaRPr lang="en-US" sz="12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Loss monitors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2</a:t>
                      </a:r>
                      <a:endParaRPr lang="en-US" sz="12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Multiwires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2</a:t>
                      </a:r>
                      <a:endParaRPr lang="en-US" sz="12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7000" y="274638"/>
            <a:ext cx="2895600" cy="487362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en-US" sz="3200" b="1" dirty="0" smtClean="0"/>
              <a:t>Summary</a:t>
            </a:r>
            <a:endParaRPr lang="en-US" sz="3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85800" y="1219200"/>
            <a:ext cx="7696200" cy="378565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b="1" dirty="0" smtClean="0"/>
              <a:t>Preliminary design was done.</a:t>
            </a:r>
          </a:p>
          <a:p>
            <a:pPr>
              <a:buFont typeface="Arial" pitchFamily="34" charset="0"/>
              <a:buChar char="•"/>
            </a:pPr>
            <a:r>
              <a:rPr lang="en-US" sz="2400" b="1" dirty="0" smtClean="0"/>
              <a:t>Site coordinates were fitted in detail from RR to P150 line @Q703</a:t>
            </a:r>
          </a:p>
          <a:p>
            <a:pPr>
              <a:buFont typeface="Arial" pitchFamily="34" charset="0"/>
              <a:buChar char="•"/>
            </a:pPr>
            <a:r>
              <a:rPr lang="en-US" sz="2400" b="1" dirty="0" smtClean="0"/>
              <a:t>3D models have been constructed for the transfer line to make sure there are no magnet interferences with the other beam lines.</a:t>
            </a:r>
          </a:p>
          <a:p>
            <a:pPr>
              <a:buFont typeface="Arial" pitchFamily="34" charset="0"/>
              <a:buChar char="•"/>
            </a:pPr>
            <a:r>
              <a:rPr lang="en-US" sz="2400" b="1" dirty="0" smtClean="0"/>
              <a:t>Apertures </a:t>
            </a:r>
            <a:r>
              <a:rPr lang="en-US" sz="2400" b="1" dirty="0" smtClean="0"/>
              <a:t>have </a:t>
            </a:r>
            <a:r>
              <a:rPr lang="en-US" sz="2400" b="1" dirty="0" smtClean="0"/>
              <a:t>be </a:t>
            </a:r>
            <a:r>
              <a:rPr lang="en-US" sz="2400" b="1" dirty="0" smtClean="0"/>
              <a:t>checked. </a:t>
            </a:r>
            <a:endParaRPr lang="en-US" sz="2400" b="1" dirty="0" smtClean="0"/>
          </a:p>
          <a:p>
            <a:pPr>
              <a:buFont typeface="Arial" pitchFamily="34" charset="0"/>
              <a:buChar char="•"/>
            </a:pPr>
            <a:r>
              <a:rPr lang="en-US" sz="2400" b="1" dirty="0" smtClean="0"/>
              <a:t>Survey/Stakeout file can be generated for Survey group if needed.</a:t>
            </a:r>
          </a:p>
          <a:p>
            <a:pPr>
              <a:buFont typeface="Arial" pitchFamily="34" charset="0"/>
              <a:buChar char="•"/>
            </a:pPr>
            <a:endParaRPr 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3200" b="1" dirty="0" smtClean="0"/>
              <a:t>Overview the path of the beam transfer </a:t>
            </a:r>
            <a:endParaRPr lang="en-US" sz="3200" b="1" dirty="0"/>
          </a:p>
        </p:txBody>
      </p:sp>
      <p:grpSp>
        <p:nvGrpSpPr>
          <p:cNvPr id="3" name="Group 2"/>
          <p:cNvGrpSpPr/>
          <p:nvPr/>
        </p:nvGrpSpPr>
        <p:grpSpPr>
          <a:xfrm>
            <a:off x="1524000" y="1600200"/>
            <a:ext cx="5819775" cy="4377265"/>
            <a:chOff x="1524000" y="1676400"/>
            <a:chExt cx="5819775" cy="4377265"/>
          </a:xfrm>
        </p:grpSpPr>
        <p:pic>
          <p:nvPicPr>
            <p:cNvPr id="4" name="Picture 3" descr="MISiteView.gif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1524000" y="1676400"/>
              <a:ext cx="5819775" cy="4377265"/>
            </a:xfrm>
            <a:prstGeom prst="rect">
              <a:avLst/>
            </a:prstGeom>
          </p:spPr>
        </p:pic>
        <p:sp>
          <p:nvSpPr>
            <p:cNvPr id="5" name="Freeform 4"/>
            <p:cNvSpPr/>
            <p:nvPr/>
          </p:nvSpPr>
          <p:spPr>
            <a:xfrm>
              <a:off x="2034381" y="2023269"/>
              <a:ext cx="3804444" cy="2690019"/>
            </a:xfrm>
            <a:custGeom>
              <a:avLst/>
              <a:gdLst>
                <a:gd name="connsiteX0" fmla="*/ 3804444 w 3804444"/>
                <a:gd name="connsiteY0" fmla="*/ 538956 h 2690019"/>
                <a:gd name="connsiteX1" fmla="*/ 3723482 w 3804444"/>
                <a:gd name="connsiteY1" fmla="*/ 577056 h 2690019"/>
                <a:gd name="connsiteX2" fmla="*/ 3671094 w 3804444"/>
                <a:gd name="connsiteY2" fmla="*/ 624681 h 2690019"/>
                <a:gd name="connsiteX3" fmla="*/ 3623469 w 3804444"/>
                <a:gd name="connsiteY3" fmla="*/ 672306 h 2690019"/>
                <a:gd name="connsiteX4" fmla="*/ 3590132 w 3804444"/>
                <a:gd name="connsiteY4" fmla="*/ 729456 h 2690019"/>
                <a:gd name="connsiteX5" fmla="*/ 3537744 w 3804444"/>
                <a:gd name="connsiteY5" fmla="*/ 810419 h 2690019"/>
                <a:gd name="connsiteX6" fmla="*/ 3452019 w 3804444"/>
                <a:gd name="connsiteY6" fmla="*/ 905669 h 2690019"/>
                <a:gd name="connsiteX7" fmla="*/ 3251994 w 3804444"/>
                <a:gd name="connsiteY7" fmla="*/ 1053306 h 2690019"/>
                <a:gd name="connsiteX8" fmla="*/ 3051969 w 3804444"/>
                <a:gd name="connsiteY8" fmla="*/ 1105694 h 2690019"/>
                <a:gd name="connsiteX9" fmla="*/ 2875757 w 3804444"/>
                <a:gd name="connsiteY9" fmla="*/ 1119981 h 2690019"/>
                <a:gd name="connsiteX10" fmla="*/ 2666207 w 3804444"/>
                <a:gd name="connsiteY10" fmla="*/ 1048544 h 2690019"/>
                <a:gd name="connsiteX11" fmla="*/ 2518569 w 3804444"/>
                <a:gd name="connsiteY11" fmla="*/ 919956 h 2690019"/>
                <a:gd name="connsiteX12" fmla="*/ 2456657 w 3804444"/>
                <a:gd name="connsiteY12" fmla="*/ 862806 h 2690019"/>
                <a:gd name="connsiteX13" fmla="*/ 2261394 w 3804444"/>
                <a:gd name="connsiteY13" fmla="*/ 648494 h 2690019"/>
                <a:gd name="connsiteX14" fmla="*/ 2199482 w 3804444"/>
                <a:gd name="connsiteY14" fmla="*/ 529431 h 2690019"/>
                <a:gd name="connsiteX15" fmla="*/ 2151857 w 3804444"/>
                <a:gd name="connsiteY15" fmla="*/ 443706 h 2690019"/>
                <a:gd name="connsiteX16" fmla="*/ 2099469 w 3804444"/>
                <a:gd name="connsiteY16" fmla="*/ 362744 h 2690019"/>
                <a:gd name="connsiteX17" fmla="*/ 2018507 w 3804444"/>
                <a:gd name="connsiteY17" fmla="*/ 277019 h 2690019"/>
                <a:gd name="connsiteX18" fmla="*/ 1961357 w 3804444"/>
                <a:gd name="connsiteY18" fmla="*/ 219869 h 2690019"/>
                <a:gd name="connsiteX19" fmla="*/ 1847057 w 3804444"/>
                <a:gd name="connsiteY19" fmla="*/ 143669 h 2690019"/>
                <a:gd name="connsiteX20" fmla="*/ 1756569 w 3804444"/>
                <a:gd name="connsiteY20" fmla="*/ 91281 h 2690019"/>
                <a:gd name="connsiteX21" fmla="*/ 1656557 w 3804444"/>
                <a:gd name="connsiteY21" fmla="*/ 48419 h 2690019"/>
                <a:gd name="connsiteX22" fmla="*/ 1532732 w 3804444"/>
                <a:gd name="connsiteY22" fmla="*/ 15081 h 2690019"/>
                <a:gd name="connsiteX23" fmla="*/ 1356519 w 3804444"/>
                <a:gd name="connsiteY23" fmla="*/ 794 h 2690019"/>
                <a:gd name="connsiteX24" fmla="*/ 1180307 w 3804444"/>
                <a:gd name="connsiteY24" fmla="*/ 19844 h 2690019"/>
                <a:gd name="connsiteX25" fmla="*/ 1042194 w 3804444"/>
                <a:gd name="connsiteY25" fmla="*/ 48419 h 2690019"/>
                <a:gd name="connsiteX26" fmla="*/ 851694 w 3804444"/>
                <a:gd name="connsiteY26" fmla="*/ 119856 h 2690019"/>
                <a:gd name="connsiteX27" fmla="*/ 718344 w 3804444"/>
                <a:gd name="connsiteY27" fmla="*/ 205581 h 2690019"/>
                <a:gd name="connsiteX28" fmla="*/ 584994 w 3804444"/>
                <a:gd name="connsiteY28" fmla="*/ 296069 h 2690019"/>
                <a:gd name="connsiteX29" fmla="*/ 456407 w 3804444"/>
                <a:gd name="connsiteY29" fmla="*/ 424656 h 2690019"/>
                <a:gd name="connsiteX30" fmla="*/ 323057 w 3804444"/>
                <a:gd name="connsiteY30" fmla="*/ 577056 h 2690019"/>
                <a:gd name="connsiteX31" fmla="*/ 213519 w 3804444"/>
                <a:gd name="connsiteY31" fmla="*/ 743744 h 2690019"/>
                <a:gd name="connsiteX32" fmla="*/ 118269 w 3804444"/>
                <a:gd name="connsiteY32" fmla="*/ 967581 h 2690019"/>
                <a:gd name="connsiteX33" fmla="*/ 51594 w 3804444"/>
                <a:gd name="connsiteY33" fmla="*/ 1181894 h 2690019"/>
                <a:gd name="connsiteX34" fmla="*/ 3969 w 3804444"/>
                <a:gd name="connsiteY34" fmla="*/ 1486694 h 2690019"/>
                <a:gd name="connsiteX35" fmla="*/ 27782 w 3804444"/>
                <a:gd name="connsiteY35" fmla="*/ 1762919 h 2690019"/>
                <a:gd name="connsiteX36" fmla="*/ 89694 w 3804444"/>
                <a:gd name="connsiteY36" fmla="*/ 2005806 h 2690019"/>
                <a:gd name="connsiteX37" fmla="*/ 189707 w 3804444"/>
                <a:gd name="connsiteY37" fmla="*/ 2210594 h 2690019"/>
                <a:gd name="connsiteX38" fmla="*/ 265907 w 3804444"/>
                <a:gd name="connsiteY38" fmla="*/ 2324894 h 2690019"/>
                <a:gd name="connsiteX39" fmla="*/ 404019 w 3804444"/>
                <a:gd name="connsiteY39" fmla="*/ 2463006 h 2690019"/>
                <a:gd name="connsiteX40" fmla="*/ 551657 w 3804444"/>
                <a:gd name="connsiteY40" fmla="*/ 2567781 h 2690019"/>
                <a:gd name="connsiteX41" fmla="*/ 685007 w 3804444"/>
                <a:gd name="connsiteY41" fmla="*/ 2624931 h 2690019"/>
                <a:gd name="connsiteX42" fmla="*/ 913607 w 3804444"/>
                <a:gd name="connsiteY42" fmla="*/ 2682081 h 2690019"/>
                <a:gd name="connsiteX43" fmla="*/ 1108869 w 3804444"/>
                <a:gd name="connsiteY43" fmla="*/ 2672556 h 2690019"/>
                <a:gd name="connsiteX44" fmla="*/ 1370807 w 3804444"/>
                <a:gd name="connsiteY44" fmla="*/ 2615406 h 2690019"/>
                <a:gd name="connsiteX45" fmla="*/ 1585119 w 3804444"/>
                <a:gd name="connsiteY45" fmla="*/ 2515394 h 2690019"/>
                <a:gd name="connsiteX46" fmla="*/ 1699419 w 3804444"/>
                <a:gd name="connsiteY46" fmla="*/ 2434431 h 2690019"/>
                <a:gd name="connsiteX47" fmla="*/ 1813719 w 3804444"/>
                <a:gd name="connsiteY47" fmla="*/ 2339181 h 2690019"/>
                <a:gd name="connsiteX48" fmla="*/ 1918494 w 3804444"/>
                <a:gd name="connsiteY48" fmla="*/ 2239169 h 2690019"/>
                <a:gd name="connsiteX49" fmla="*/ 2266157 w 3804444"/>
                <a:gd name="connsiteY49" fmla="*/ 2072481 h 2690019"/>
                <a:gd name="connsiteX50" fmla="*/ 2289969 w 3804444"/>
                <a:gd name="connsiteY50" fmla="*/ 2062956 h 2690019"/>
                <a:gd name="connsiteX51" fmla="*/ 2413794 w 3804444"/>
                <a:gd name="connsiteY51" fmla="*/ 1872456 h 2690019"/>
                <a:gd name="connsiteX52" fmla="*/ 2570957 w 3804444"/>
                <a:gd name="connsiteY52" fmla="*/ 1667669 h 2690019"/>
                <a:gd name="connsiteX53" fmla="*/ 2694782 w 3804444"/>
                <a:gd name="connsiteY53" fmla="*/ 1548606 h 2690019"/>
                <a:gd name="connsiteX54" fmla="*/ 2828132 w 3804444"/>
                <a:gd name="connsiteY54" fmla="*/ 1348581 h 2690019"/>
                <a:gd name="connsiteX55" fmla="*/ 2985294 w 3804444"/>
                <a:gd name="connsiteY55" fmla="*/ 1129506 h 2690019"/>
                <a:gd name="connsiteX56" fmla="*/ 3047207 w 3804444"/>
                <a:gd name="connsiteY56" fmla="*/ 1024731 h 2690019"/>
                <a:gd name="connsiteX57" fmla="*/ 3042444 w 3804444"/>
                <a:gd name="connsiteY57" fmla="*/ 1034256 h 2690019"/>
                <a:gd name="connsiteX58" fmla="*/ 3042444 w 3804444"/>
                <a:gd name="connsiteY58" fmla="*/ 1029494 h 26900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3804444" h="2690019">
                  <a:moveTo>
                    <a:pt x="3804444" y="538956"/>
                  </a:moveTo>
                  <a:cubicBezTo>
                    <a:pt x="3775075" y="550862"/>
                    <a:pt x="3745707" y="562768"/>
                    <a:pt x="3723482" y="577056"/>
                  </a:cubicBezTo>
                  <a:cubicBezTo>
                    <a:pt x="3701257" y="591344"/>
                    <a:pt x="3687763" y="608806"/>
                    <a:pt x="3671094" y="624681"/>
                  </a:cubicBezTo>
                  <a:cubicBezTo>
                    <a:pt x="3654425" y="640556"/>
                    <a:pt x="3636963" y="654844"/>
                    <a:pt x="3623469" y="672306"/>
                  </a:cubicBezTo>
                  <a:cubicBezTo>
                    <a:pt x="3609975" y="689769"/>
                    <a:pt x="3604419" y="706437"/>
                    <a:pt x="3590132" y="729456"/>
                  </a:cubicBezTo>
                  <a:cubicBezTo>
                    <a:pt x="3575845" y="752475"/>
                    <a:pt x="3560763" y="781050"/>
                    <a:pt x="3537744" y="810419"/>
                  </a:cubicBezTo>
                  <a:cubicBezTo>
                    <a:pt x="3514725" y="839788"/>
                    <a:pt x="3499644" y="865188"/>
                    <a:pt x="3452019" y="905669"/>
                  </a:cubicBezTo>
                  <a:cubicBezTo>
                    <a:pt x="3404394" y="946150"/>
                    <a:pt x="3318669" y="1019969"/>
                    <a:pt x="3251994" y="1053306"/>
                  </a:cubicBezTo>
                  <a:cubicBezTo>
                    <a:pt x="3185319" y="1086644"/>
                    <a:pt x="3114675" y="1094582"/>
                    <a:pt x="3051969" y="1105694"/>
                  </a:cubicBezTo>
                  <a:cubicBezTo>
                    <a:pt x="2989263" y="1116806"/>
                    <a:pt x="2940050" y="1129506"/>
                    <a:pt x="2875757" y="1119981"/>
                  </a:cubicBezTo>
                  <a:cubicBezTo>
                    <a:pt x="2811464" y="1110456"/>
                    <a:pt x="2725738" y="1081881"/>
                    <a:pt x="2666207" y="1048544"/>
                  </a:cubicBezTo>
                  <a:cubicBezTo>
                    <a:pt x="2606676" y="1015207"/>
                    <a:pt x="2553494" y="950912"/>
                    <a:pt x="2518569" y="919956"/>
                  </a:cubicBezTo>
                  <a:cubicBezTo>
                    <a:pt x="2483644" y="889000"/>
                    <a:pt x="2499520" y="908050"/>
                    <a:pt x="2456657" y="862806"/>
                  </a:cubicBezTo>
                  <a:cubicBezTo>
                    <a:pt x="2413795" y="817562"/>
                    <a:pt x="2304257" y="704057"/>
                    <a:pt x="2261394" y="648494"/>
                  </a:cubicBezTo>
                  <a:cubicBezTo>
                    <a:pt x="2218532" y="592932"/>
                    <a:pt x="2217738" y="563562"/>
                    <a:pt x="2199482" y="529431"/>
                  </a:cubicBezTo>
                  <a:cubicBezTo>
                    <a:pt x="2181226" y="495300"/>
                    <a:pt x="2168526" y="471487"/>
                    <a:pt x="2151857" y="443706"/>
                  </a:cubicBezTo>
                  <a:cubicBezTo>
                    <a:pt x="2135188" y="415925"/>
                    <a:pt x="2121694" y="390525"/>
                    <a:pt x="2099469" y="362744"/>
                  </a:cubicBezTo>
                  <a:cubicBezTo>
                    <a:pt x="2077244" y="334963"/>
                    <a:pt x="2041526" y="300832"/>
                    <a:pt x="2018507" y="277019"/>
                  </a:cubicBezTo>
                  <a:cubicBezTo>
                    <a:pt x="1995488" y="253207"/>
                    <a:pt x="1989932" y="242094"/>
                    <a:pt x="1961357" y="219869"/>
                  </a:cubicBezTo>
                  <a:cubicBezTo>
                    <a:pt x="1932782" y="197644"/>
                    <a:pt x="1881188" y="165100"/>
                    <a:pt x="1847057" y="143669"/>
                  </a:cubicBezTo>
                  <a:cubicBezTo>
                    <a:pt x="1812926" y="122238"/>
                    <a:pt x="1788319" y="107156"/>
                    <a:pt x="1756569" y="91281"/>
                  </a:cubicBezTo>
                  <a:cubicBezTo>
                    <a:pt x="1724819" y="75406"/>
                    <a:pt x="1693863" y="61119"/>
                    <a:pt x="1656557" y="48419"/>
                  </a:cubicBezTo>
                  <a:cubicBezTo>
                    <a:pt x="1619251" y="35719"/>
                    <a:pt x="1582738" y="23018"/>
                    <a:pt x="1532732" y="15081"/>
                  </a:cubicBezTo>
                  <a:cubicBezTo>
                    <a:pt x="1482726" y="7144"/>
                    <a:pt x="1415256" y="0"/>
                    <a:pt x="1356519" y="794"/>
                  </a:cubicBezTo>
                  <a:cubicBezTo>
                    <a:pt x="1297782" y="1588"/>
                    <a:pt x="1232694" y="11907"/>
                    <a:pt x="1180307" y="19844"/>
                  </a:cubicBezTo>
                  <a:cubicBezTo>
                    <a:pt x="1127920" y="27781"/>
                    <a:pt x="1096963" y="31750"/>
                    <a:pt x="1042194" y="48419"/>
                  </a:cubicBezTo>
                  <a:cubicBezTo>
                    <a:pt x="987425" y="65088"/>
                    <a:pt x="905669" y="93662"/>
                    <a:pt x="851694" y="119856"/>
                  </a:cubicBezTo>
                  <a:cubicBezTo>
                    <a:pt x="797719" y="146050"/>
                    <a:pt x="762794" y="176212"/>
                    <a:pt x="718344" y="205581"/>
                  </a:cubicBezTo>
                  <a:cubicBezTo>
                    <a:pt x="673894" y="234950"/>
                    <a:pt x="628650" y="259557"/>
                    <a:pt x="584994" y="296069"/>
                  </a:cubicBezTo>
                  <a:cubicBezTo>
                    <a:pt x="541338" y="332581"/>
                    <a:pt x="500063" y="377825"/>
                    <a:pt x="456407" y="424656"/>
                  </a:cubicBezTo>
                  <a:cubicBezTo>
                    <a:pt x="412751" y="471487"/>
                    <a:pt x="363538" y="523875"/>
                    <a:pt x="323057" y="577056"/>
                  </a:cubicBezTo>
                  <a:cubicBezTo>
                    <a:pt x="282576" y="630237"/>
                    <a:pt x="247650" y="678657"/>
                    <a:pt x="213519" y="743744"/>
                  </a:cubicBezTo>
                  <a:cubicBezTo>
                    <a:pt x="179388" y="808832"/>
                    <a:pt x="145257" y="894556"/>
                    <a:pt x="118269" y="967581"/>
                  </a:cubicBezTo>
                  <a:cubicBezTo>
                    <a:pt x="91282" y="1040606"/>
                    <a:pt x="70644" y="1095375"/>
                    <a:pt x="51594" y="1181894"/>
                  </a:cubicBezTo>
                  <a:cubicBezTo>
                    <a:pt x="32544" y="1268413"/>
                    <a:pt x="7938" y="1389857"/>
                    <a:pt x="3969" y="1486694"/>
                  </a:cubicBezTo>
                  <a:cubicBezTo>
                    <a:pt x="0" y="1583531"/>
                    <a:pt x="13495" y="1676400"/>
                    <a:pt x="27782" y="1762919"/>
                  </a:cubicBezTo>
                  <a:cubicBezTo>
                    <a:pt x="42069" y="1849438"/>
                    <a:pt x="62707" y="1931194"/>
                    <a:pt x="89694" y="2005806"/>
                  </a:cubicBezTo>
                  <a:cubicBezTo>
                    <a:pt x="116682" y="2080419"/>
                    <a:pt x="160338" y="2157413"/>
                    <a:pt x="189707" y="2210594"/>
                  </a:cubicBezTo>
                  <a:cubicBezTo>
                    <a:pt x="219076" y="2263775"/>
                    <a:pt x="230188" y="2282825"/>
                    <a:pt x="265907" y="2324894"/>
                  </a:cubicBezTo>
                  <a:cubicBezTo>
                    <a:pt x="301626" y="2366963"/>
                    <a:pt x="356394" y="2422525"/>
                    <a:pt x="404019" y="2463006"/>
                  </a:cubicBezTo>
                  <a:cubicBezTo>
                    <a:pt x="451644" y="2503487"/>
                    <a:pt x="504826" y="2540794"/>
                    <a:pt x="551657" y="2567781"/>
                  </a:cubicBezTo>
                  <a:cubicBezTo>
                    <a:pt x="598488" y="2594769"/>
                    <a:pt x="624682" y="2605881"/>
                    <a:pt x="685007" y="2624931"/>
                  </a:cubicBezTo>
                  <a:cubicBezTo>
                    <a:pt x="745332" y="2643981"/>
                    <a:pt x="842963" y="2674143"/>
                    <a:pt x="913607" y="2682081"/>
                  </a:cubicBezTo>
                  <a:cubicBezTo>
                    <a:pt x="984251" y="2690019"/>
                    <a:pt x="1032669" y="2683668"/>
                    <a:pt x="1108869" y="2672556"/>
                  </a:cubicBezTo>
                  <a:cubicBezTo>
                    <a:pt x="1185069" y="2661444"/>
                    <a:pt x="1291432" y="2641600"/>
                    <a:pt x="1370807" y="2615406"/>
                  </a:cubicBezTo>
                  <a:cubicBezTo>
                    <a:pt x="1450182" y="2589212"/>
                    <a:pt x="1530350" y="2545557"/>
                    <a:pt x="1585119" y="2515394"/>
                  </a:cubicBezTo>
                  <a:cubicBezTo>
                    <a:pt x="1639888" y="2485232"/>
                    <a:pt x="1661319" y="2463800"/>
                    <a:pt x="1699419" y="2434431"/>
                  </a:cubicBezTo>
                  <a:cubicBezTo>
                    <a:pt x="1737519" y="2405062"/>
                    <a:pt x="1777207" y="2371725"/>
                    <a:pt x="1813719" y="2339181"/>
                  </a:cubicBezTo>
                  <a:cubicBezTo>
                    <a:pt x="1850231" y="2306637"/>
                    <a:pt x="1843088" y="2283619"/>
                    <a:pt x="1918494" y="2239169"/>
                  </a:cubicBezTo>
                  <a:cubicBezTo>
                    <a:pt x="1993900" y="2194719"/>
                    <a:pt x="2204245" y="2101850"/>
                    <a:pt x="2266157" y="2072481"/>
                  </a:cubicBezTo>
                  <a:cubicBezTo>
                    <a:pt x="2328069" y="2043112"/>
                    <a:pt x="2265363" y="2096293"/>
                    <a:pt x="2289969" y="2062956"/>
                  </a:cubicBezTo>
                  <a:cubicBezTo>
                    <a:pt x="2314575" y="2029619"/>
                    <a:pt x="2366963" y="1938337"/>
                    <a:pt x="2413794" y="1872456"/>
                  </a:cubicBezTo>
                  <a:cubicBezTo>
                    <a:pt x="2460625" y="1806575"/>
                    <a:pt x="2524126" y="1721644"/>
                    <a:pt x="2570957" y="1667669"/>
                  </a:cubicBezTo>
                  <a:cubicBezTo>
                    <a:pt x="2617788" y="1613694"/>
                    <a:pt x="2651920" y="1601787"/>
                    <a:pt x="2694782" y="1548606"/>
                  </a:cubicBezTo>
                  <a:cubicBezTo>
                    <a:pt x="2737644" y="1495425"/>
                    <a:pt x="2779713" y="1418431"/>
                    <a:pt x="2828132" y="1348581"/>
                  </a:cubicBezTo>
                  <a:cubicBezTo>
                    <a:pt x="2876551" y="1278731"/>
                    <a:pt x="2948782" y="1183481"/>
                    <a:pt x="2985294" y="1129506"/>
                  </a:cubicBezTo>
                  <a:cubicBezTo>
                    <a:pt x="3021806" y="1075531"/>
                    <a:pt x="3037682" y="1040606"/>
                    <a:pt x="3047207" y="1024731"/>
                  </a:cubicBezTo>
                  <a:cubicBezTo>
                    <a:pt x="3056732" y="1008856"/>
                    <a:pt x="3043238" y="1033462"/>
                    <a:pt x="3042444" y="1034256"/>
                  </a:cubicBezTo>
                  <a:cubicBezTo>
                    <a:pt x="3041650" y="1035050"/>
                    <a:pt x="2966244" y="1293019"/>
                    <a:pt x="3042444" y="1029494"/>
                  </a:cubicBezTo>
                </a:path>
              </a:pathLst>
            </a:cu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685800" y="1066800"/>
            <a:ext cx="7772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Times New Roman" pitchFamily="18" charset="0"/>
                <a:ea typeface="SimSun"/>
                <a:cs typeface="Times New Roman" pitchFamily="18" charset="0"/>
              </a:rPr>
              <a:t>---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The Mu2e project is planned to transfer the Booster beam not used by Nova into the Antiproton Source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.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</p:txBody>
      </p:sp>
      <p:cxnSp>
        <p:nvCxnSpPr>
          <p:cNvPr id="8" name="Straight Arrow Connector 7"/>
          <p:cNvCxnSpPr>
            <a:endCxn id="5" idx="49"/>
          </p:cNvCxnSpPr>
          <p:nvPr/>
        </p:nvCxnSpPr>
        <p:spPr>
          <a:xfrm flipV="1">
            <a:off x="3962400" y="4019551"/>
            <a:ext cx="338137" cy="171449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274638"/>
            <a:ext cx="6400800" cy="715962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3200" b="1" dirty="0" smtClean="0"/>
              <a:t>General thoughts of the design</a:t>
            </a:r>
            <a:endParaRPr lang="en-US" sz="3200" b="1" dirty="0"/>
          </a:p>
        </p:txBody>
      </p:sp>
      <p:sp>
        <p:nvSpPr>
          <p:cNvPr id="3" name="Rectangle 12"/>
          <p:cNvSpPr txBox="1">
            <a:spLocks noChangeArrowheads="1"/>
          </p:cNvSpPr>
          <p:nvPr/>
        </p:nvSpPr>
        <p:spPr>
          <a:xfrm>
            <a:off x="533400" y="1295400"/>
            <a:ext cx="8229600" cy="45259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planes of injection/extraction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Horizontal kick and vertical bend: 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traditional kicker and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Lambertson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Generic features for vertical bending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903288" y="2854325"/>
            <a:ext cx="2419350" cy="942975"/>
            <a:chOff x="4336" y="554"/>
            <a:chExt cx="3175" cy="1238"/>
          </a:xfrm>
        </p:grpSpPr>
        <p:sp>
          <p:nvSpPr>
            <p:cNvPr id="5" name="Line 14"/>
            <p:cNvSpPr>
              <a:spLocks noChangeShapeType="1"/>
            </p:cNvSpPr>
            <p:nvPr/>
          </p:nvSpPr>
          <p:spPr bwMode="auto">
            <a:xfrm>
              <a:off x="4336" y="1379"/>
              <a:ext cx="82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Line 15"/>
            <p:cNvSpPr>
              <a:spLocks noChangeShapeType="1"/>
            </p:cNvSpPr>
            <p:nvPr/>
          </p:nvSpPr>
          <p:spPr bwMode="auto">
            <a:xfrm flipV="1">
              <a:off x="5174" y="554"/>
              <a:ext cx="1262" cy="82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Line 16"/>
            <p:cNvSpPr>
              <a:spLocks noChangeShapeType="1"/>
            </p:cNvSpPr>
            <p:nvPr/>
          </p:nvSpPr>
          <p:spPr bwMode="auto">
            <a:xfrm>
              <a:off x="6436" y="554"/>
              <a:ext cx="107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17"/>
            <p:cNvSpPr>
              <a:spLocks noChangeShapeType="1"/>
            </p:cNvSpPr>
            <p:nvPr/>
          </p:nvSpPr>
          <p:spPr bwMode="auto">
            <a:xfrm>
              <a:off x="5186" y="1454"/>
              <a:ext cx="0" cy="33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18"/>
            <p:cNvSpPr>
              <a:spLocks noChangeShapeType="1"/>
            </p:cNvSpPr>
            <p:nvPr/>
          </p:nvSpPr>
          <p:spPr bwMode="auto">
            <a:xfrm>
              <a:off x="6424" y="779"/>
              <a:ext cx="0" cy="95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19"/>
            <p:cNvSpPr>
              <a:spLocks noChangeShapeType="1"/>
            </p:cNvSpPr>
            <p:nvPr/>
          </p:nvSpPr>
          <p:spPr bwMode="auto">
            <a:xfrm>
              <a:off x="5186" y="1604"/>
              <a:ext cx="123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Text Box 20"/>
            <p:cNvSpPr txBox="1">
              <a:spLocks noChangeArrowheads="1"/>
            </p:cNvSpPr>
            <p:nvPr/>
          </p:nvSpPr>
          <p:spPr bwMode="auto">
            <a:xfrm>
              <a:off x="5395" y="1263"/>
              <a:ext cx="838" cy="2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altLang="zh-CN" sz="1200">
                  <a:latin typeface="Times New Roman" pitchFamily="18" charset="0"/>
                  <a:ea typeface="SimSun" pitchFamily="2" charset="-122"/>
                </a:rPr>
                <a:t>n*360</a:t>
              </a:r>
              <a:endParaRPr lang="en-US" sz="1800"/>
            </a:p>
          </p:txBody>
        </p:sp>
      </p:grpSp>
      <p:sp>
        <p:nvSpPr>
          <p:cNvPr id="12" name="Text Box 21"/>
          <p:cNvSpPr txBox="1">
            <a:spLocks noChangeArrowheads="1"/>
          </p:cNvSpPr>
          <p:nvPr/>
        </p:nvSpPr>
        <p:spPr bwMode="auto">
          <a:xfrm>
            <a:off x="4572000" y="4379913"/>
            <a:ext cx="3886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zh-CN" sz="1400" b="1" dirty="0">
                <a:solidFill>
                  <a:srgbClr val="FF0000"/>
                </a:solidFill>
                <a:latin typeface="Times New Roman" pitchFamily="18" charset="0"/>
                <a:ea typeface="SimSun" pitchFamily="2" charset="-122"/>
              </a:rPr>
              <a:t>B:  Procedure used for MI&lt;-&gt; Recycler transfers. </a:t>
            </a:r>
          </a:p>
          <a:p>
            <a:r>
              <a:rPr lang="en-US" altLang="zh-CN" sz="1400" b="1" dirty="0">
                <a:solidFill>
                  <a:srgbClr val="FF0000"/>
                </a:solidFill>
                <a:latin typeface="Times New Roman" pitchFamily="18" charset="0"/>
                <a:ea typeface="SimSun" pitchFamily="2" charset="-122"/>
              </a:rPr>
              <a:t>      Requires 180</a:t>
            </a:r>
            <a:r>
              <a:rPr lang="en-US" altLang="zh-CN" sz="1400" b="1" baseline="30000" dirty="0">
                <a:solidFill>
                  <a:srgbClr val="FF0000"/>
                </a:solidFill>
                <a:latin typeface="Times New Roman" pitchFamily="18" charset="0"/>
                <a:ea typeface="SimSun" pitchFamily="2" charset="-122"/>
              </a:rPr>
              <a:t>o</a:t>
            </a:r>
            <a:r>
              <a:rPr lang="en-US" altLang="zh-CN" sz="1400" b="1" dirty="0">
                <a:solidFill>
                  <a:srgbClr val="FF0000"/>
                </a:solidFill>
                <a:latin typeface="Times New Roman" pitchFamily="18" charset="0"/>
                <a:ea typeface="SimSun" pitchFamily="2" charset="-122"/>
              </a:rPr>
              <a:t> between two same sign bends</a:t>
            </a:r>
          </a:p>
          <a:p>
            <a:r>
              <a:rPr lang="en-US" altLang="zh-CN" sz="1400" b="1" dirty="0">
                <a:solidFill>
                  <a:srgbClr val="FF0000"/>
                </a:solidFill>
                <a:latin typeface="Times New Roman" pitchFamily="18" charset="0"/>
                <a:ea typeface="SimSun" pitchFamily="2" charset="-122"/>
              </a:rPr>
              <a:t>     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13" name="Text Box 22"/>
          <p:cNvSpPr txBox="1">
            <a:spLocks noChangeArrowheads="1"/>
          </p:cNvSpPr>
          <p:nvPr/>
        </p:nvSpPr>
        <p:spPr bwMode="auto">
          <a:xfrm>
            <a:off x="4581525" y="2971800"/>
            <a:ext cx="3657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zh-CN" sz="1400" b="1" dirty="0">
                <a:solidFill>
                  <a:srgbClr val="FF0000"/>
                </a:solidFill>
                <a:latin typeface="Times New Roman" pitchFamily="18" charset="0"/>
                <a:ea typeface="SimSun" pitchFamily="2" charset="-122"/>
              </a:rPr>
              <a:t>A: Only two bend centers needed but they </a:t>
            </a:r>
          </a:p>
          <a:p>
            <a:r>
              <a:rPr lang="en-US" altLang="zh-CN" sz="1400" b="1" dirty="0">
                <a:solidFill>
                  <a:srgbClr val="FF0000"/>
                </a:solidFill>
                <a:latin typeface="Times New Roman" pitchFamily="18" charset="0"/>
                <a:ea typeface="SimSun" pitchFamily="2" charset="-122"/>
              </a:rPr>
              <a:t>     must be 360</a:t>
            </a:r>
            <a:r>
              <a:rPr lang="en-US" altLang="zh-CN" sz="1400" b="1" baseline="30000" dirty="0">
                <a:solidFill>
                  <a:srgbClr val="FF0000"/>
                </a:solidFill>
                <a:latin typeface="Times New Roman" pitchFamily="18" charset="0"/>
                <a:ea typeface="SimSun" pitchFamily="2" charset="-122"/>
              </a:rPr>
              <a:t>o</a:t>
            </a:r>
            <a:r>
              <a:rPr lang="en-US" altLang="zh-CN" sz="1400" b="1" dirty="0">
                <a:solidFill>
                  <a:srgbClr val="FF0000"/>
                </a:solidFill>
                <a:latin typeface="Times New Roman" pitchFamily="18" charset="0"/>
                <a:ea typeface="SimSun" pitchFamily="2" charset="-122"/>
              </a:rPr>
              <a:t>  apart. </a:t>
            </a:r>
            <a:endParaRPr lang="en-US" altLang="zh-CN" sz="1400" b="1" dirty="0" smtClean="0">
              <a:solidFill>
                <a:srgbClr val="FF0000"/>
              </a:solidFill>
              <a:latin typeface="Times New Roman" pitchFamily="18" charset="0"/>
              <a:ea typeface="SimSun" pitchFamily="2" charset="-122"/>
            </a:endParaRPr>
          </a:p>
          <a:p>
            <a:r>
              <a:rPr lang="en-US" altLang="zh-CN" sz="1400" b="1" dirty="0" smtClean="0">
                <a:solidFill>
                  <a:srgbClr val="FF0000"/>
                </a:solidFill>
                <a:latin typeface="Times New Roman" pitchFamily="18" charset="0"/>
                <a:ea typeface="SimSun" pitchFamily="2" charset="-122"/>
              </a:rPr>
              <a:t>    Will be utilized for new transfer lines.</a:t>
            </a:r>
            <a:endParaRPr lang="en-US" altLang="zh-CN" sz="1400" b="1" dirty="0">
              <a:solidFill>
                <a:srgbClr val="FF0000"/>
              </a:solidFill>
              <a:latin typeface="Times New Roman" pitchFamily="18" charset="0"/>
              <a:ea typeface="SimSun" pitchFamily="2" charset="-122"/>
            </a:endParaRPr>
          </a:p>
          <a:p>
            <a:r>
              <a:rPr lang="en-US" altLang="zh-CN" sz="1400" b="1" dirty="0">
                <a:solidFill>
                  <a:srgbClr val="FF0000"/>
                </a:solidFill>
                <a:latin typeface="Times New Roman" pitchFamily="18" charset="0"/>
                <a:ea typeface="SimSun" pitchFamily="2" charset="-122"/>
              </a:rPr>
              <a:t>    </a:t>
            </a:r>
            <a:endParaRPr lang="en-US" sz="1400" b="1" dirty="0">
              <a:solidFill>
                <a:srgbClr val="FF0000"/>
              </a:solidFill>
            </a:endParaRPr>
          </a:p>
        </p:txBody>
      </p:sp>
      <p:grpSp>
        <p:nvGrpSpPr>
          <p:cNvPr id="14" name="Group 23"/>
          <p:cNvGrpSpPr>
            <a:grpSpLocks/>
          </p:cNvGrpSpPr>
          <p:nvPr/>
        </p:nvGrpSpPr>
        <p:grpSpPr bwMode="auto">
          <a:xfrm>
            <a:off x="782638" y="4144963"/>
            <a:ext cx="3267075" cy="1209675"/>
            <a:chOff x="2712" y="2688"/>
            <a:chExt cx="2058" cy="762"/>
          </a:xfrm>
        </p:grpSpPr>
        <p:sp>
          <p:nvSpPr>
            <p:cNvPr id="15" name="Line 24"/>
            <p:cNvSpPr>
              <a:spLocks noChangeShapeType="1"/>
            </p:cNvSpPr>
            <p:nvPr/>
          </p:nvSpPr>
          <p:spPr bwMode="auto">
            <a:xfrm flipV="1">
              <a:off x="2712" y="3138"/>
              <a:ext cx="34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25"/>
            <p:cNvSpPr>
              <a:spLocks noChangeShapeType="1"/>
            </p:cNvSpPr>
            <p:nvPr/>
          </p:nvSpPr>
          <p:spPr bwMode="auto">
            <a:xfrm flipV="1">
              <a:off x="3060" y="2910"/>
              <a:ext cx="300" cy="22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26"/>
            <p:cNvSpPr>
              <a:spLocks noChangeShapeType="1"/>
            </p:cNvSpPr>
            <p:nvPr/>
          </p:nvSpPr>
          <p:spPr bwMode="auto">
            <a:xfrm>
              <a:off x="3366" y="2910"/>
              <a:ext cx="76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27"/>
            <p:cNvSpPr>
              <a:spLocks noChangeShapeType="1"/>
            </p:cNvSpPr>
            <p:nvPr/>
          </p:nvSpPr>
          <p:spPr bwMode="auto">
            <a:xfrm flipV="1">
              <a:off x="4128" y="2688"/>
              <a:ext cx="300" cy="22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28"/>
            <p:cNvSpPr>
              <a:spLocks noChangeShapeType="1"/>
            </p:cNvSpPr>
            <p:nvPr/>
          </p:nvSpPr>
          <p:spPr bwMode="auto">
            <a:xfrm flipV="1">
              <a:off x="4422" y="2688"/>
              <a:ext cx="34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29"/>
            <p:cNvSpPr>
              <a:spLocks noChangeShapeType="1"/>
            </p:cNvSpPr>
            <p:nvPr/>
          </p:nvSpPr>
          <p:spPr bwMode="auto">
            <a:xfrm>
              <a:off x="3054" y="3156"/>
              <a:ext cx="0" cy="24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30"/>
            <p:cNvSpPr>
              <a:spLocks noChangeShapeType="1"/>
            </p:cNvSpPr>
            <p:nvPr/>
          </p:nvSpPr>
          <p:spPr bwMode="auto">
            <a:xfrm>
              <a:off x="3366" y="2954"/>
              <a:ext cx="1" cy="24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31"/>
            <p:cNvSpPr>
              <a:spLocks noChangeShapeType="1"/>
            </p:cNvSpPr>
            <p:nvPr/>
          </p:nvSpPr>
          <p:spPr bwMode="auto">
            <a:xfrm>
              <a:off x="4430" y="2696"/>
              <a:ext cx="0" cy="4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32"/>
            <p:cNvSpPr>
              <a:spLocks noChangeShapeType="1"/>
            </p:cNvSpPr>
            <p:nvPr/>
          </p:nvSpPr>
          <p:spPr bwMode="auto">
            <a:xfrm flipH="1">
              <a:off x="4117" y="2936"/>
              <a:ext cx="5" cy="4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33"/>
            <p:cNvSpPr>
              <a:spLocks noChangeShapeType="1"/>
            </p:cNvSpPr>
            <p:nvPr/>
          </p:nvSpPr>
          <p:spPr bwMode="auto">
            <a:xfrm>
              <a:off x="3054" y="3336"/>
              <a:ext cx="106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34"/>
            <p:cNvSpPr>
              <a:spLocks noChangeShapeType="1"/>
            </p:cNvSpPr>
            <p:nvPr/>
          </p:nvSpPr>
          <p:spPr bwMode="auto">
            <a:xfrm>
              <a:off x="3360" y="3026"/>
              <a:ext cx="105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Text Box 35"/>
            <p:cNvSpPr txBox="1">
              <a:spLocks noChangeArrowheads="1"/>
            </p:cNvSpPr>
            <p:nvPr/>
          </p:nvSpPr>
          <p:spPr bwMode="auto">
            <a:xfrm>
              <a:off x="3330" y="3306"/>
              <a:ext cx="402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altLang="zh-CN" sz="1200">
                  <a:latin typeface="Times New Roman" pitchFamily="18" charset="0"/>
                  <a:ea typeface="SimSun" pitchFamily="2" charset="-122"/>
                </a:rPr>
                <a:t>n*180</a:t>
              </a:r>
              <a:endParaRPr lang="en-US" sz="1800"/>
            </a:p>
          </p:txBody>
        </p:sp>
        <p:sp>
          <p:nvSpPr>
            <p:cNvPr id="27" name="Text Box 36"/>
            <p:cNvSpPr txBox="1">
              <a:spLocks noChangeArrowheads="1"/>
            </p:cNvSpPr>
            <p:nvPr/>
          </p:nvSpPr>
          <p:spPr bwMode="auto">
            <a:xfrm>
              <a:off x="3615" y="3074"/>
              <a:ext cx="408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altLang="zh-CN" sz="1200">
                  <a:latin typeface="Times New Roman" pitchFamily="18" charset="0"/>
                  <a:ea typeface="SimSun" pitchFamily="2" charset="-122"/>
                </a:rPr>
                <a:t>n*180</a:t>
              </a:r>
              <a:endParaRPr lang="en-US" sz="1800"/>
            </a:p>
          </p:txBody>
        </p:sp>
        <p:sp>
          <p:nvSpPr>
            <p:cNvPr id="28" name="Text Box 37"/>
            <p:cNvSpPr txBox="1">
              <a:spLocks noChangeArrowheads="1"/>
            </p:cNvSpPr>
            <p:nvPr/>
          </p:nvSpPr>
          <p:spPr bwMode="auto">
            <a:xfrm>
              <a:off x="4278" y="3235"/>
              <a:ext cx="456" cy="15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altLang="zh-CN" sz="1200">
                  <a:latin typeface="Times New Roman" pitchFamily="18" charset="0"/>
                  <a:ea typeface="SimSun" pitchFamily="2" charset="-122"/>
                </a:rPr>
                <a:t>n = odd</a:t>
              </a:r>
              <a:endParaRPr lang="en-US" sz="1800"/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762000" y="5715000"/>
            <a:ext cx="7696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</a:rPr>
              <a:t>Use Lambertson, Quads and bending magnets available in Nova’s infantry </a:t>
            </a:r>
            <a:endParaRPr lang="en-US" sz="24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152400"/>
            <a:ext cx="6324600" cy="487362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en-US" sz="2800" b="1" dirty="0"/>
              <a:t>Design </a:t>
            </a:r>
            <a:r>
              <a:rPr lang="en-US" sz="2800" b="1" dirty="0" smtClean="0"/>
              <a:t>1: RR @Q522B</a:t>
            </a:r>
            <a:r>
              <a:rPr lang="en-US" sz="2800" b="1" dirty="0" smtClean="0">
                <a:sym typeface="Wingdings" pitchFamily="2" charset="2"/>
              </a:rPr>
              <a:t>P150@Q705</a:t>
            </a:r>
            <a:endParaRPr lang="en-US" sz="2800" dirty="0"/>
          </a:p>
        </p:txBody>
      </p:sp>
      <p:grpSp>
        <p:nvGrpSpPr>
          <p:cNvPr id="3" name="Group 2"/>
          <p:cNvGrpSpPr/>
          <p:nvPr/>
        </p:nvGrpSpPr>
        <p:grpSpPr>
          <a:xfrm>
            <a:off x="685800" y="609600"/>
            <a:ext cx="7772400" cy="2116408"/>
            <a:chOff x="438150" y="3045389"/>
            <a:chExt cx="7639050" cy="1970655"/>
          </a:xfrm>
        </p:grpSpPr>
        <p:cxnSp>
          <p:nvCxnSpPr>
            <p:cNvPr id="4" name="Straight Connector 3"/>
            <p:cNvCxnSpPr/>
            <p:nvPr/>
          </p:nvCxnSpPr>
          <p:spPr>
            <a:xfrm flipH="1">
              <a:off x="2667000" y="3657600"/>
              <a:ext cx="3024185" cy="856182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Rectangle 4"/>
            <p:cNvSpPr>
              <a:spLocks/>
            </p:cNvSpPr>
            <p:nvPr/>
          </p:nvSpPr>
          <p:spPr>
            <a:xfrm>
              <a:off x="2528873" y="4481511"/>
              <a:ext cx="123830" cy="5714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1600200" y="4725988"/>
              <a:ext cx="6477000" cy="1588"/>
            </a:xfrm>
            <a:prstGeom prst="line">
              <a:avLst/>
            </a:prstGeom>
            <a:ln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Rectangle 6"/>
            <p:cNvSpPr>
              <a:spLocks/>
            </p:cNvSpPr>
            <p:nvPr/>
          </p:nvSpPr>
          <p:spPr>
            <a:xfrm>
              <a:off x="7443801" y="4664077"/>
              <a:ext cx="233520" cy="109728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8" name="Group 15"/>
            <p:cNvGrpSpPr>
              <a:grpSpLocks/>
            </p:cNvGrpSpPr>
            <p:nvPr/>
          </p:nvGrpSpPr>
          <p:grpSpPr bwMode="auto">
            <a:xfrm>
              <a:off x="6715123" y="4672018"/>
              <a:ext cx="256031" cy="128017"/>
              <a:chOff x="8632" y="1667"/>
              <a:chExt cx="319" cy="639"/>
            </a:xfrm>
          </p:grpSpPr>
          <p:sp>
            <p:nvSpPr>
              <p:cNvPr id="227" name="Arc 16"/>
              <p:cNvSpPr>
                <a:spLocks/>
              </p:cNvSpPr>
              <p:nvPr/>
            </p:nvSpPr>
            <p:spPr bwMode="auto">
              <a:xfrm>
                <a:off x="8632" y="1667"/>
                <a:ext cx="119" cy="33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8" name="Arc 17"/>
              <p:cNvSpPr>
                <a:spLocks/>
              </p:cNvSpPr>
              <p:nvPr/>
            </p:nvSpPr>
            <p:spPr bwMode="auto">
              <a:xfrm flipV="1">
                <a:off x="8633" y="1967"/>
                <a:ext cx="118" cy="33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9" name="Arc 18"/>
              <p:cNvSpPr>
                <a:spLocks/>
              </p:cNvSpPr>
              <p:nvPr/>
            </p:nvSpPr>
            <p:spPr bwMode="auto">
              <a:xfrm flipH="1" flipV="1">
                <a:off x="8832" y="1967"/>
                <a:ext cx="119" cy="33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0" name="Arc 19"/>
              <p:cNvSpPr>
                <a:spLocks/>
              </p:cNvSpPr>
              <p:nvPr/>
            </p:nvSpPr>
            <p:spPr bwMode="auto">
              <a:xfrm flipH="1">
                <a:off x="8832" y="1667"/>
                <a:ext cx="119" cy="33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1" name="Line 20"/>
              <p:cNvSpPr>
                <a:spLocks noChangeShapeType="1"/>
              </p:cNvSpPr>
              <p:nvPr/>
            </p:nvSpPr>
            <p:spPr bwMode="auto">
              <a:xfrm>
                <a:off x="8632" y="2306"/>
                <a:ext cx="30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2" name="Line 21"/>
              <p:cNvSpPr>
                <a:spLocks noChangeShapeType="1"/>
              </p:cNvSpPr>
              <p:nvPr/>
            </p:nvSpPr>
            <p:spPr bwMode="auto">
              <a:xfrm>
                <a:off x="8645" y="1668"/>
                <a:ext cx="27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9" name="Group 3"/>
            <p:cNvGrpSpPr>
              <a:grpSpLocks/>
            </p:cNvGrpSpPr>
            <p:nvPr/>
          </p:nvGrpSpPr>
          <p:grpSpPr bwMode="auto">
            <a:xfrm>
              <a:off x="5986443" y="4645025"/>
              <a:ext cx="256032" cy="128016"/>
              <a:chOff x="7032" y="1655"/>
              <a:chExt cx="244" cy="651"/>
            </a:xfrm>
          </p:grpSpPr>
          <p:sp>
            <p:nvSpPr>
              <p:cNvPr id="223" name="Arc 4"/>
              <p:cNvSpPr>
                <a:spLocks/>
              </p:cNvSpPr>
              <p:nvPr/>
            </p:nvSpPr>
            <p:spPr bwMode="auto">
              <a:xfrm>
                <a:off x="7157" y="1655"/>
                <a:ext cx="119" cy="338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4" name="Arc 5"/>
              <p:cNvSpPr>
                <a:spLocks/>
              </p:cNvSpPr>
              <p:nvPr/>
            </p:nvSpPr>
            <p:spPr bwMode="auto">
              <a:xfrm flipV="1">
                <a:off x="7158" y="1967"/>
                <a:ext cx="118" cy="33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5" name="Arc 6"/>
              <p:cNvSpPr>
                <a:spLocks/>
              </p:cNvSpPr>
              <p:nvPr/>
            </p:nvSpPr>
            <p:spPr bwMode="auto">
              <a:xfrm flipH="1" flipV="1">
                <a:off x="7032" y="1967"/>
                <a:ext cx="119" cy="33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6" name="Arc 7"/>
              <p:cNvSpPr>
                <a:spLocks/>
              </p:cNvSpPr>
              <p:nvPr/>
            </p:nvSpPr>
            <p:spPr bwMode="auto">
              <a:xfrm flipH="1">
                <a:off x="7032" y="1667"/>
                <a:ext cx="119" cy="33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sp>
          <p:nvSpPr>
            <p:cNvPr id="10" name="Rectangle 9"/>
            <p:cNvSpPr>
              <a:spLocks/>
            </p:cNvSpPr>
            <p:nvPr/>
          </p:nvSpPr>
          <p:spPr>
            <a:xfrm>
              <a:off x="5791208" y="4648200"/>
              <a:ext cx="73152" cy="130368"/>
            </a:xfrm>
            <a:prstGeom prst="rect">
              <a:avLst/>
            </a:prstGeom>
            <a:noFill/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1" name="Group 15"/>
            <p:cNvGrpSpPr>
              <a:grpSpLocks/>
            </p:cNvGrpSpPr>
            <p:nvPr/>
          </p:nvGrpSpPr>
          <p:grpSpPr bwMode="auto">
            <a:xfrm>
              <a:off x="5205380" y="4657713"/>
              <a:ext cx="256031" cy="128017"/>
              <a:chOff x="8632" y="1667"/>
              <a:chExt cx="319" cy="639"/>
            </a:xfrm>
          </p:grpSpPr>
          <p:sp>
            <p:nvSpPr>
              <p:cNvPr id="217" name="Arc 16"/>
              <p:cNvSpPr>
                <a:spLocks/>
              </p:cNvSpPr>
              <p:nvPr/>
            </p:nvSpPr>
            <p:spPr bwMode="auto">
              <a:xfrm>
                <a:off x="8632" y="1667"/>
                <a:ext cx="119" cy="33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8" name="Arc 17"/>
              <p:cNvSpPr>
                <a:spLocks/>
              </p:cNvSpPr>
              <p:nvPr/>
            </p:nvSpPr>
            <p:spPr bwMode="auto">
              <a:xfrm flipV="1">
                <a:off x="8633" y="1967"/>
                <a:ext cx="118" cy="33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9" name="Arc 18"/>
              <p:cNvSpPr>
                <a:spLocks/>
              </p:cNvSpPr>
              <p:nvPr/>
            </p:nvSpPr>
            <p:spPr bwMode="auto">
              <a:xfrm flipH="1" flipV="1">
                <a:off x="8832" y="1967"/>
                <a:ext cx="119" cy="33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0" name="Arc 19"/>
              <p:cNvSpPr>
                <a:spLocks/>
              </p:cNvSpPr>
              <p:nvPr/>
            </p:nvSpPr>
            <p:spPr bwMode="auto">
              <a:xfrm flipH="1">
                <a:off x="8832" y="1667"/>
                <a:ext cx="119" cy="33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1" name="Line 20"/>
              <p:cNvSpPr>
                <a:spLocks noChangeShapeType="1"/>
              </p:cNvSpPr>
              <p:nvPr/>
            </p:nvSpPr>
            <p:spPr bwMode="auto">
              <a:xfrm>
                <a:off x="8632" y="2306"/>
                <a:ext cx="30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2" name="Line 21"/>
              <p:cNvSpPr>
                <a:spLocks noChangeShapeType="1"/>
              </p:cNvSpPr>
              <p:nvPr/>
            </p:nvSpPr>
            <p:spPr bwMode="auto">
              <a:xfrm>
                <a:off x="8645" y="1668"/>
                <a:ext cx="27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12" name="Group 15"/>
            <p:cNvGrpSpPr>
              <a:grpSpLocks/>
            </p:cNvGrpSpPr>
            <p:nvPr/>
          </p:nvGrpSpPr>
          <p:grpSpPr bwMode="auto">
            <a:xfrm>
              <a:off x="4162395" y="4657737"/>
              <a:ext cx="256031" cy="128017"/>
              <a:chOff x="8632" y="1667"/>
              <a:chExt cx="319" cy="639"/>
            </a:xfrm>
          </p:grpSpPr>
          <p:sp>
            <p:nvSpPr>
              <p:cNvPr id="211" name="Arc 16"/>
              <p:cNvSpPr>
                <a:spLocks/>
              </p:cNvSpPr>
              <p:nvPr/>
            </p:nvSpPr>
            <p:spPr bwMode="auto">
              <a:xfrm>
                <a:off x="8632" y="1667"/>
                <a:ext cx="119" cy="33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2" name="Arc 17"/>
              <p:cNvSpPr>
                <a:spLocks/>
              </p:cNvSpPr>
              <p:nvPr/>
            </p:nvSpPr>
            <p:spPr bwMode="auto">
              <a:xfrm flipV="1">
                <a:off x="8633" y="1967"/>
                <a:ext cx="118" cy="33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3" name="Arc 18"/>
              <p:cNvSpPr>
                <a:spLocks/>
              </p:cNvSpPr>
              <p:nvPr/>
            </p:nvSpPr>
            <p:spPr bwMode="auto">
              <a:xfrm flipH="1" flipV="1">
                <a:off x="8832" y="1967"/>
                <a:ext cx="119" cy="33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4" name="Arc 19"/>
              <p:cNvSpPr>
                <a:spLocks/>
              </p:cNvSpPr>
              <p:nvPr/>
            </p:nvSpPr>
            <p:spPr bwMode="auto">
              <a:xfrm flipH="1">
                <a:off x="8832" y="1667"/>
                <a:ext cx="119" cy="33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5" name="Line 20"/>
              <p:cNvSpPr>
                <a:spLocks noChangeShapeType="1"/>
              </p:cNvSpPr>
              <p:nvPr/>
            </p:nvSpPr>
            <p:spPr bwMode="auto">
              <a:xfrm>
                <a:off x="8632" y="2306"/>
                <a:ext cx="30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6" name="Line 21"/>
              <p:cNvSpPr>
                <a:spLocks noChangeShapeType="1"/>
              </p:cNvSpPr>
              <p:nvPr/>
            </p:nvSpPr>
            <p:spPr bwMode="auto">
              <a:xfrm>
                <a:off x="8645" y="1668"/>
                <a:ext cx="27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13" name="Group 15"/>
            <p:cNvGrpSpPr>
              <a:grpSpLocks/>
            </p:cNvGrpSpPr>
            <p:nvPr/>
          </p:nvGrpSpPr>
          <p:grpSpPr bwMode="auto">
            <a:xfrm>
              <a:off x="2919380" y="4657737"/>
              <a:ext cx="256031" cy="128017"/>
              <a:chOff x="8632" y="1667"/>
              <a:chExt cx="319" cy="639"/>
            </a:xfrm>
          </p:grpSpPr>
          <p:sp>
            <p:nvSpPr>
              <p:cNvPr id="205" name="Arc 16"/>
              <p:cNvSpPr>
                <a:spLocks/>
              </p:cNvSpPr>
              <p:nvPr/>
            </p:nvSpPr>
            <p:spPr bwMode="auto">
              <a:xfrm>
                <a:off x="8632" y="1667"/>
                <a:ext cx="119" cy="33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6" name="Arc 17"/>
              <p:cNvSpPr>
                <a:spLocks/>
              </p:cNvSpPr>
              <p:nvPr/>
            </p:nvSpPr>
            <p:spPr bwMode="auto">
              <a:xfrm flipV="1">
                <a:off x="8633" y="1967"/>
                <a:ext cx="118" cy="33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7" name="Arc 18"/>
              <p:cNvSpPr>
                <a:spLocks/>
              </p:cNvSpPr>
              <p:nvPr/>
            </p:nvSpPr>
            <p:spPr bwMode="auto">
              <a:xfrm flipH="1" flipV="1">
                <a:off x="8832" y="1967"/>
                <a:ext cx="119" cy="33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8" name="Arc 19"/>
              <p:cNvSpPr>
                <a:spLocks/>
              </p:cNvSpPr>
              <p:nvPr/>
            </p:nvSpPr>
            <p:spPr bwMode="auto">
              <a:xfrm flipH="1">
                <a:off x="8832" y="1667"/>
                <a:ext cx="119" cy="33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9" name="Line 20"/>
              <p:cNvSpPr>
                <a:spLocks noChangeShapeType="1"/>
              </p:cNvSpPr>
              <p:nvPr/>
            </p:nvSpPr>
            <p:spPr bwMode="auto">
              <a:xfrm>
                <a:off x="8632" y="2306"/>
                <a:ext cx="30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0" name="Line 21"/>
              <p:cNvSpPr>
                <a:spLocks noChangeShapeType="1"/>
              </p:cNvSpPr>
              <p:nvPr/>
            </p:nvSpPr>
            <p:spPr bwMode="auto">
              <a:xfrm>
                <a:off x="8645" y="1668"/>
                <a:ext cx="27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14" name="Group 3"/>
            <p:cNvGrpSpPr>
              <a:grpSpLocks/>
            </p:cNvGrpSpPr>
            <p:nvPr/>
          </p:nvGrpSpPr>
          <p:grpSpPr bwMode="auto">
            <a:xfrm>
              <a:off x="4648192" y="4662497"/>
              <a:ext cx="256032" cy="128016"/>
              <a:chOff x="7032" y="1655"/>
              <a:chExt cx="244" cy="651"/>
            </a:xfrm>
          </p:grpSpPr>
          <p:sp>
            <p:nvSpPr>
              <p:cNvPr id="201" name="Arc 4"/>
              <p:cNvSpPr>
                <a:spLocks/>
              </p:cNvSpPr>
              <p:nvPr/>
            </p:nvSpPr>
            <p:spPr bwMode="auto">
              <a:xfrm>
                <a:off x="7157" y="1655"/>
                <a:ext cx="119" cy="338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2" name="Arc 5"/>
              <p:cNvSpPr>
                <a:spLocks/>
              </p:cNvSpPr>
              <p:nvPr/>
            </p:nvSpPr>
            <p:spPr bwMode="auto">
              <a:xfrm flipV="1">
                <a:off x="7158" y="1967"/>
                <a:ext cx="118" cy="33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3" name="Arc 6"/>
              <p:cNvSpPr>
                <a:spLocks/>
              </p:cNvSpPr>
              <p:nvPr/>
            </p:nvSpPr>
            <p:spPr bwMode="auto">
              <a:xfrm flipH="1" flipV="1">
                <a:off x="7032" y="1967"/>
                <a:ext cx="119" cy="33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4" name="Arc 7"/>
              <p:cNvSpPr>
                <a:spLocks/>
              </p:cNvSpPr>
              <p:nvPr/>
            </p:nvSpPr>
            <p:spPr bwMode="auto">
              <a:xfrm flipH="1">
                <a:off x="7032" y="1667"/>
                <a:ext cx="119" cy="33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15" name="Group 3"/>
            <p:cNvGrpSpPr>
              <a:grpSpLocks/>
            </p:cNvGrpSpPr>
            <p:nvPr/>
          </p:nvGrpSpPr>
          <p:grpSpPr bwMode="auto">
            <a:xfrm>
              <a:off x="3481385" y="4657734"/>
              <a:ext cx="256032" cy="128016"/>
              <a:chOff x="7032" y="1655"/>
              <a:chExt cx="244" cy="651"/>
            </a:xfrm>
          </p:grpSpPr>
          <p:sp>
            <p:nvSpPr>
              <p:cNvPr id="197" name="Arc 4"/>
              <p:cNvSpPr>
                <a:spLocks/>
              </p:cNvSpPr>
              <p:nvPr/>
            </p:nvSpPr>
            <p:spPr bwMode="auto">
              <a:xfrm>
                <a:off x="7157" y="1655"/>
                <a:ext cx="119" cy="338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8" name="Arc 5"/>
              <p:cNvSpPr>
                <a:spLocks/>
              </p:cNvSpPr>
              <p:nvPr/>
            </p:nvSpPr>
            <p:spPr bwMode="auto">
              <a:xfrm flipV="1">
                <a:off x="7158" y="1967"/>
                <a:ext cx="118" cy="33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9" name="Arc 6"/>
              <p:cNvSpPr>
                <a:spLocks/>
              </p:cNvSpPr>
              <p:nvPr/>
            </p:nvSpPr>
            <p:spPr bwMode="auto">
              <a:xfrm flipH="1" flipV="1">
                <a:off x="7032" y="1967"/>
                <a:ext cx="119" cy="33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0" name="Arc 7"/>
              <p:cNvSpPr>
                <a:spLocks/>
              </p:cNvSpPr>
              <p:nvPr/>
            </p:nvSpPr>
            <p:spPr bwMode="auto">
              <a:xfrm flipH="1">
                <a:off x="7032" y="1667"/>
                <a:ext cx="119" cy="33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85800" y="4391022"/>
              <a:ext cx="4986333" cy="307661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Rectangle 16"/>
            <p:cNvSpPr>
              <a:spLocks/>
            </p:cNvSpPr>
            <p:nvPr/>
          </p:nvSpPr>
          <p:spPr>
            <a:xfrm>
              <a:off x="5895978" y="4648200"/>
              <a:ext cx="73152" cy="130368"/>
            </a:xfrm>
            <a:prstGeom prst="rect">
              <a:avLst/>
            </a:prstGeom>
            <a:noFill/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Rectangle 17"/>
            <p:cNvSpPr>
              <a:spLocks/>
            </p:cNvSpPr>
            <p:nvPr/>
          </p:nvSpPr>
          <p:spPr>
            <a:xfrm>
              <a:off x="6276978" y="4648200"/>
              <a:ext cx="73152" cy="130368"/>
            </a:xfrm>
            <a:prstGeom prst="rect">
              <a:avLst/>
            </a:prstGeom>
            <a:noFill/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Rectangle 18"/>
            <p:cNvSpPr>
              <a:spLocks/>
            </p:cNvSpPr>
            <p:nvPr/>
          </p:nvSpPr>
          <p:spPr>
            <a:xfrm>
              <a:off x="5672133" y="4667252"/>
              <a:ext cx="91440" cy="91440"/>
            </a:xfrm>
            <a:prstGeom prst="rect">
              <a:avLst/>
            </a:prstGeom>
            <a:noFill/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20" name="Group 3"/>
            <p:cNvGrpSpPr>
              <a:grpSpLocks/>
            </p:cNvGrpSpPr>
            <p:nvPr/>
          </p:nvGrpSpPr>
          <p:grpSpPr bwMode="auto">
            <a:xfrm>
              <a:off x="5576860" y="4605341"/>
              <a:ext cx="63499" cy="150812"/>
              <a:chOff x="7032" y="1655"/>
              <a:chExt cx="244" cy="651"/>
            </a:xfrm>
          </p:grpSpPr>
          <p:sp>
            <p:nvSpPr>
              <p:cNvPr id="193" name="Arc 4"/>
              <p:cNvSpPr>
                <a:spLocks/>
              </p:cNvSpPr>
              <p:nvPr/>
            </p:nvSpPr>
            <p:spPr bwMode="auto">
              <a:xfrm>
                <a:off x="7157" y="1655"/>
                <a:ext cx="119" cy="338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4" name="Arc 5"/>
              <p:cNvSpPr>
                <a:spLocks/>
              </p:cNvSpPr>
              <p:nvPr/>
            </p:nvSpPr>
            <p:spPr bwMode="auto">
              <a:xfrm flipV="1">
                <a:off x="7158" y="1967"/>
                <a:ext cx="118" cy="33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5" name="Arc 6"/>
              <p:cNvSpPr>
                <a:spLocks/>
              </p:cNvSpPr>
              <p:nvPr/>
            </p:nvSpPr>
            <p:spPr bwMode="auto">
              <a:xfrm flipH="1" flipV="1">
                <a:off x="7032" y="1967"/>
                <a:ext cx="119" cy="33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6" name="Arc 7"/>
              <p:cNvSpPr>
                <a:spLocks/>
              </p:cNvSpPr>
              <p:nvPr/>
            </p:nvSpPr>
            <p:spPr bwMode="auto">
              <a:xfrm flipH="1">
                <a:off x="7032" y="1667"/>
                <a:ext cx="119" cy="33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21" name="Group 3"/>
            <p:cNvGrpSpPr>
              <a:grpSpLocks/>
            </p:cNvGrpSpPr>
            <p:nvPr/>
          </p:nvGrpSpPr>
          <p:grpSpPr bwMode="auto">
            <a:xfrm>
              <a:off x="4824378" y="4562458"/>
              <a:ext cx="63499" cy="150812"/>
              <a:chOff x="7032" y="1655"/>
              <a:chExt cx="244" cy="651"/>
            </a:xfrm>
          </p:grpSpPr>
          <p:sp>
            <p:nvSpPr>
              <p:cNvPr id="189" name="Arc 4"/>
              <p:cNvSpPr>
                <a:spLocks/>
              </p:cNvSpPr>
              <p:nvPr/>
            </p:nvSpPr>
            <p:spPr bwMode="auto">
              <a:xfrm>
                <a:off x="7157" y="1655"/>
                <a:ext cx="119" cy="338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0" name="Arc 5"/>
              <p:cNvSpPr>
                <a:spLocks/>
              </p:cNvSpPr>
              <p:nvPr/>
            </p:nvSpPr>
            <p:spPr bwMode="auto">
              <a:xfrm flipV="1">
                <a:off x="7158" y="1967"/>
                <a:ext cx="118" cy="33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1" name="Arc 6"/>
              <p:cNvSpPr>
                <a:spLocks/>
              </p:cNvSpPr>
              <p:nvPr/>
            </p:nvSpPr>
            <p:spPr bwMode="auto">
              <a:xfrm flipH="1" flipV="1">
                <a:off x="7032" y="1967"/>
                <a:ext cx="119" cy="33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2" name="Arc 7"/>
              <p:cNvSpPr>
                <a:spLocks/>
              </p:cNvSpPr>
              <p:nvPr/>
            </p:nvSpPr>
            <p:spPr bwMode="auto">
              <a:xfrm flipH="1">
                <a:off x="7032" y="1667"/>
                <a:ext cx="119" cy="33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22" name="Group 3"/>
            <p:cNvGrpSpPr>
              <a:grpSpLocks/>
            </p:cNvGrpSpPr>
            <p:nvPr/>
          </p:nvGrpSpPr>
          <p:grpSpPr bwMode="auto">
            <a:xfrm>
              <a:off x="4057623" y="4519615"/>
              <a:ext cx="63499" cy="150812"/>
              <a:chOff x="7032" y="1655"/>
              <a:chExt cx="244" cy="651"/>
            </a:xfrm>
          </p:grpSpPr>
          <p:sp>
            <p:nvSpPr>
              <p:cNvPr id="185" name="Arc 4"/>
              <p:cNvSpPr>
                <a:spLocks/>
              </p:cNvSpPr>
              <p:nvPr/>
            </p:nvSpPr>
            <p:spPr bwMode="auto">
              <a:xfrm>
                <a:off x="7157" y="1655"/>
                <a:ext cx="119" cy="338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6" name="Arc 5"/>
              <p:cNvSpPr>
                <a:spLocks/>
              </p:cNvSpPr>
              <p:nvPr/>
            </p:nvSpPr>
            <p:spPr bwMode="auto">
              <a:xfrm flipV="1">
                <a:off x="7158" y="1967"/>
                <a:ext cx="118" cy="33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7" name="Arc 6"/>
              <p:cNvSpPr>
                <a:spLocks/>
              </p:cNvSpPr>
              <p:nvPr/>
            </p:nvSpPr>
            <p:spPr bwMode="auto">
              <a:xfrm flipH="1" flipV="1">
                <a:off x="7032" y="1967"/>
                <a:ext cx="119" cy="33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8" name="Arc 7"/>
              <p:cNvSpPr>
                <a:spLocks/>
              </p:cNvSpPr>
              <p:nvPr/>
            </p:nvSpPr>
            <p:spPr bwMode="auto">
              <a:xfrm flipH="1">
                <a:off x="7032" y="1667"/>
                <a:ext cx="119" cy="33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23" name="Group 3"/>
            <p:cNvGrpSpPr>
              <a:grpSpLocks/>
            </p:cNvGrpSpPr>
            <p:nvPr/>
          </p:nvGrpSpPr>
          <p:grpSpPr bwMode="auto">
            <a:xfrm>
              <a:off x="3176556" y="4467222"/>
              <a:ext cx="63499" cy="150812"/>
              <a:chOff x="7032" y="1655"/>
              <a:chExt cx="244" cy="651"/>
            </a:xfrm>
          </p:grpSpPr>
          <p:sp>
            <p:nvSpPr>
              <p:cNvPr id="181" name="Arc 4"/>
              <p:cNvSpPr>
                <a:spLocks/>
              </p:cNvSpPr>
              <p:nvPr/>
            </p:nvSpPr>
            <p:spPr bwMode="auto">
              <a:xfrm>
                <a:off x="7157" y="1655"/>
                <a:ext cx="119" cy="338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2" name="Arc 5"/>
              <p:cNvSpPr>
                <a:spLocks/>
              </p:cNvSpPr>
              <p:nvPr/>
            </p:nvSpPr>
            <p:spPr bwMode="auto">
              <a:xfrm flipV="1">
                <a:off x="7158" y="1967"/>
                <a:ext cx="118" cy="33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3" name="Arc 6"/>
              <p:cNvSpPr>
                <a:spLocks/>
              </p:cNvSpPr>
              <p:nvPr/>
            </p:nvSpPr>
            <p:spPr bwMode="auto">
              <a:xfrm flipH="1" flipV="1">
                <a:off x="7032" y="1967"/>
                <a:ext cx="119" cy="33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4" name="Arc 7"/>
              <p:cNvSpPr>
                <a:spLocks/>
              </p:cNvSpPr>
              <p:nvPr/>
            </p:nvSpPr>
            <p:spPr bwMode="auto">
              <a:xfrm flipH="1">
                <a:off x="7032" y="1667"/>
                <a:ext cx="119" cy="33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24" name="Group 3"/>
            <p:cNvGrpSpPr>
              <a:grpSpLocks/>
            </p:cNvGrpSpPr>
            <p:nvPr/>
          </p:nvGrpSpPr>
          <p:grpSpPr bwMode="auto">
            <a:xfrm>
              <a:off x="2419319" y="4419600"/>
              <a:ext cx="63499" cy="150812"/>
              <a:chOff x="7032" y="1655"/>
              <a:chExt cx="244" cy="651"/>
            </a:xfrm>
          </p:grpSpPr>
          <p:sp>
            <p:nvSpPr>
              <p:cNvPr id="177" name="Arc 4"/>
              <p:cNvSpPr>
                <a:spLocks/>
              </p:cNvSpPr>
              <p:nvPr/>
            </p:nvSpPr>
            <p:spPr bwMode="auto">
              <a:xfrm>
                <a:off x="7157" y="1655"/>
                <a:ext cx="119" cy="338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8" name="Arc 5"/>
              <p:cNvSpPr>
                <a:spLocks/>
              </p:cNvSpPr>
              <p:nvPr/>
            </p:nvSpPr>
            <p:spPr bwMode="auto">
              <a:xfrm flipV="1">
                <a:off x="7158" y="1967"/>
                <a:ext cx="118" cy="33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9" name="Arc 6"/>
              <p:cNvSpPr>
                <a:spLocks/>
              </p:cNvSpPr>
              <p:nvPr/>
            </p:nvSpPr>
            <p:spPr bwMode="auto">
              <a:xfrm flipH="1" flipV="1">
                <a:off x="7032" y="1967"/>
                <a:ext cx="119" cy="33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0" name="Arc 7"/>
              <p:cNvSpPr>
                <a:spLocks/>
              </p:cNvSpPr>
              <p:nvPr/>
            </p:nvSpPr>
            <p:spPr bwMode="auto">
              <a:xfrm flipH="1">
                <a:off x="7032" y="1667"/>
                <a:ext cx="119" cy="33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cxnSp>
          <p:nvCxnSpPr>
            <p:cNvPr id="25" name="Straight Connector 24"/>
            <p:cNvCxnSpPr/>
            <p:nvPr/>
          </p:nvCxnSpPr>
          <p:spPr>
            <a:xfrm rot="5400000">
              <a:off x="852485" y="4381500"/>
              <a:ext cx="533400" cy="1588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 3"/>
            <p:cNvGrpSpPr>
              <a:grpSpLocks/>
            </p:cNvGrpSpPr>
            <p:nvPr/>
          </p:nvGrpSpPr>
          <p:grpSpPr bwMode="auto">
            <a:xfrm>
              <a:off x="1657295" y="4391030"/>
              <a:ext cx="63499" cy="150812"/>
              <a:chOff x="7032" y="1655"/>
              <a:chExt cx="244" cy="651"/>
            </a:xfrm>
          </p:grpSpPr>
          <p:sp>
            <p:nvSpPr>
              <p:cNvPr id="173" name="Arc 4"/>
              <p:cNvSpPr>
                <a:spLocks/>
              </p:cNvSpPr>
              <p:nvPr/>
            </p:nvSpPr>
            <p:spPr bwMode="auto">
              <a:xfrm>
                <a:off x="7157" y="1655"/>
                <a:ext cx="119" cy="338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4" name="Arc 5"/>
              <p:cNvSpPr>
                <a:spLocks/>
              </p:cNvSpPr>
              <p:nvPr/>
            </p:nvSpPr>
            <p:spPr bwMode="auto">
              <a:xfrm flipV="1">
                <a:off x="7158" y="1967"/>
                <a:ext cx="118" cy="33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5" name="Arc 6"/>
              <p:cNvSpPr>
                <a:spLocks/>
              </p:cNvSpPr>
              <p:nvPr/>
            </p:nvSpPr>
            <p:spPr bwMode="auto">
              <a:xfrm flipH="1" flipV="1">
                <a:off x="7032" y="1967"/>
                <a:ext cx="119" cy="33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6" name="Arc 7"/>
              <p:cNvSpPr>
                <a:spLocks/>
              </p:cNvSpPr>
              <p:nvPr/>
            </p:nvSpPr>
            <p:spPr bwMode="auto">
              <a:xfrm flipH="1">
                <a:off x="7032" y="1667"/>
                <a:ext cx="119" cy="33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sp>
          <p:nvSpPr>
            <p:cNvPr id="27" name="TextBox 26"/>
            <p:cNvSpPr txBox="1"/>
            <p:nvPr/>
          </p:nvSpPr>
          <p:spPr>
            <a:xfrm>
              <a:off x="2867030" y="4800600"/>
              <a:ext cx="407484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 smtClean="0"/>
                <a:t>Q527</a:t>
              </a:r>
              <a:endParaRPr lang="en-US" sz="800" b="1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429000" y="4800600"/>
              <a:ext cx="40908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 smtClean="0"/>
                <a:t>Q526</a:t>
              </a:r>
              <a:endParaRPr lang="en-US" sz="800" b="1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4090993" y="4800600"/>
              <a:ext cx="40908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 smtClean="0"/>
                <a:t>Q525</a:t>
              </a:r>
              <a:endParaRPr lang="en-US" sz="800" b="1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4572000" y="4800600"/>
              <a:ext cx="40908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 smtClean="0"/>
                <a:t>Q524</a:t>
              </a:r>
              <a:endParaRPr lang="en-US" sz="800" b="1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5133978" y="4800600"/>
              <a:ext cx="40908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 smtClean="0"/>
                <a:t>Q523</a:t>
              </a:r>
              <a:endParaRPr lang="en-US" sz="800" b="1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5943600" y="4800600"/>
              <a:ext cx="40908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 smtClean="0"/>
                <a:t>Q522</a:t>
              </a:r>
              <a:endParaRPr lang="en-US" sz="800" b="1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629400" y="4800600"/>
              <a:ext cx="40908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 smtClean="0"/>
                <a:t>Q521</a:t>
              </a:r>
              <a:endParaRPr lang="en-US" sz="800" b="1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5410200" y="4443423"/>
              <a:ext cx="40908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 smtClean="0">
                  <a:solidFill>
                    <a:srgbClr val="FF0000"/>
                  </a:solidFill>
                </a:rPr>
                <a:t>Q701</a:t>
              </a:r>
              <a:endParaRPr lang="en-US" sz="800" b="1" dirty="0">
                <a:solidFill>
                  <a:srgbClr val="FF0000"/>
                </a:solidFill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4652963" y="4405311"/>
              <a:ext cx="40908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 smtClean="0">
                  <a:solidFill>
                    <a:srgbClr val="FF0000"/>
                  </a:solidFill>
                </a:rPr>
                <a:t>Q702</a:t>
              </a:r>
              <a:endParaRPr lang="en-US" sz="800" b="1" dirty="0">
                <a:solidFill>
                  <a:srgbClr val="FF0000"/>
                </a:solidFill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3895726" y="4347022"/>
              <a:ext cx="40908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 smtClean="0">
                  <a:solidFill>
                    <a:srgbClr val="FF0000"/>
                  </a:solidFill>
                </a:rPr>
                <a:t>Q703</a:t>
              </a:r>
              <a:endParaRPr lang="en-US" sz="800" b="1" dirty="0">
                <a:solidFill>
                  <a:srgbClr val="FF0000"/>
                </a:solidFill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2995615" y="4314822"/>
              <a:ext cx="40908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 smtClean="0">
                  <a:solidFill>
                    <a:srgbClr val="FF0000"/>
                  </a:solidFill>
                </a:rPr>
                <a:t>Q704</a:t>
              </a:r>
              <a:endParaRPr lang="en-US" sz="800" b="1" dirty="0">
                <a:solidFill>
                  <a:srgbClr val="FF0000"/>
                </a:solidFill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2218123" y="4247424"/>
              <a:ext cx="40908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 smtClean="0">
                  <a:solidFill>
                    <a:srgbClr val="FF0000"/>
                  </a:solidFill>
                </a:rPr>
                <a:t>Q705</a:t>
              </a:r>
              <a:endParaRPr lang="en-US" sz="800" b="1" dirty="0">
                <a:solidFill>
                  <a:srgbClr val="FF0000"/>
                </a:solidFill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1495430" y="4224349"/>
              <a:ext cx="40908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 smtClean="0">
                  <a:solidFill>
                    <a:srgbClr val="FF0000"/>
                  </a:solidFill>
                </a:rPr>
                <a:t>Q706</a:t>
              </a:r>
              <a:endParaRPr lang="en-US" sz="800" b="1" dirty="0">
                <a:solidFill>
                  <a:srgbClr val="FF0000"/>
                </a:solidFill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57200" y="4191000"/>
              <a:ext cx="61747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rgbClr val="FF0000"/>
                  </a:solidFill>
                </a:rPr>
                <a:t>P1 line</a:t>
              </a:r>
              <a:endParaRPr lang="en-US" sz="1200" b="1" dirty="0">
                <a:solidFill>
                  <a:srgbClr val="FF0000"/>
                </a:solidFill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457200" y="4648200"/>
              <a:ext cx="10472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/>
                <a:t>Main Injector</a:t>
              </a:r>
              <a:endParaRPr lang="en-US" sz="1200" b="1" dirty="0"/>
            </a:p>
          </p:txBody>
        </p:sp>
        <p:sp>
          <p:nvSpPr>
            <p:cNvPr id="42" name="TextBox 41"/>
            <p:cNvSpPr txBox="1"/>
            <p:nvPr/>
          </p:nvSpPr>
          <p:spPr>
            <a:xfrm rot="16200000">
              <a:off x="502806" y="3548572"/>
              <a:ext cx="1221809" cy="21544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/>
                <a:t>ODH Barrier</a:t>
              </a:r>
              <a:endParaRPr lang="en-US" sz="800" b="1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5548319" y="4714866"/>
              <a:ext cx="399468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 smtClean="0"/>
                <a:t>V700</a:t>
              </a:r>
              <a:endParaRPr lang="en-US" sz="800" b="1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5719755" y="4610096"/>
              <a:ext cx="162968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/>
                <a:t>C</a:t>
              </a:r>
              <a:endParaRPr lang="en-US" sz="800" b="1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5824525" y="4610080"/>
              <a:ext cx="162968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/>
                <a:t>B</a:t>
              </a: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6205533" y="4600570"/>
              <a:ext cx="162968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/>
                <a:t>A</a:t>
              </a:r>
            </a:p>
          </p:txBody>
        </p:sp>
        <p:cxnSp>
          <p:nvCxnSpPr>
            <p:cNvPr id="47" name="Straight Connector 46"/>
            <p:cNvCxnSpPr/>
            <p:nvPr/>
          </p:nvCxnSpPr>
          <p:spPr>
            <a:xfrm rot="5400000">
              <a:off x="5748341" y="4562554"/>
              <a:ext cx="1524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>
              <a:off x="5829296" y="4495800"/>
              <a:ext cx="38104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5400000">
              <a:off x="6238048" y="4572064"/>
              <a:ext cx="1524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>
              <a:off x="6262697" y="4505326"/>
              <a:ext cx="45720" cy="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TextBox 50"/>
            <p:cNvSpPr txBox="1"/>
            <p:nvPr/>
          </p:nvSpPr>
          <p:spPr>
            <a:xfrm>
              <a:off x="5815007" y="4400548"/>
              <a:ext cx="590556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" b="1" dirty="0" smtClean="0"/>
                <a:t>I:LAM52</a:t>
              </a:r>
              <a:endParaRPr lang="en-US" sz="600" b="1" dirty="0"/>
            </a:p>
          </p:txBody>
        </p:sp>
        <p:cxnSp>
          <p:nvCxnSpPr>
            <p:cNvPr id="52" name="Straight Connector 51"/>
            <p:cNvCxnSpPr/>
            <p:nvPr/>
          </p:nvCxnSpPr>
          <p:spPr>
            <a:xfrm rot="5400000">
              <a:off x="5873844" y="4592546"/>
              <a:ext cx="118872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Rectangle 52"/>
            <p:cNvSpPr>
              <a:spLocks/>
            </p:cNvSpPr>
            <p:nvPr/>
          </p:nvSpPr>
          <p:spPr>
            <a:xfrm>
              <a:off x="2895600" y="4495800"/>
              <a:ext cx="228600" cy="76200"/>
            </a:xfrm>
            <a:prstGeom prst="rect">
              <a:avLst/>
            </a:prstGeom>
            <a:noFill/>
            <a:ln w="9525"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Rectangle 53"/>
            <p:cNvSpPr>
              <a:spLocks/>
            </p:cNvSpPr>
            <p:nvPr/>
          </p:nvSpPr>
          <p:spPr>
            <a:xfrm>
              <a:off x="3309941" y="4519615"/>
              <a:ext cx="228600" cy="76200"/>
            </a:xfrm>
            <a:prstGeom prst="rect">
              <a:avLst/>
            </a:prstGeom>
            <a:noFill/>
            <a:ln w="9525"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Rectangle 54"/>
            <p:cNvSpPr>
              <a:spLocks/>
            </p:cNvSpPr>
            <p:nvPr/>
          </p:nvSpPr>
          <p:spPr>
            <a:xfrm>
              <a:off x="3733800" y="4543422"/>
              <a:ext cx="228600" cy="76200"/>
            </a:xfrm>
            <a:prstGeom prst="rect">
              <a:avLst/>
            </a:prstGeom>
            <a:noFill/>
            <a:ln w="9525"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56" name="Group 353"/>
            <p:cNvGrpSpPr/>
            <p:nvPr/>
          </p:nvGrpSpPr>
          <p:grpSpPr>
            <a:xfrm>
              <a:off x="438150" y="3327862"/>
              <a:ext cx="7467600" cy="539288"/>
              <a:chOff x="457200" y="2362200"/>
              <a:chExt cx="7467600" cy="539288"/>
            </a:xfrm>
          </p:grpSpPr>
          <p:cxnSp>
            <p:nvCxnSpPr>
              <p:cNvPr id="126" name="Straight Connector 9"/>
              <p:cNvCxnSpPr/>
              <p:nvPr/>
            </p:nvCxnSpPr>
            <p:spPr>
              <a:xfrm>
                <a:off x="685800" y="2667000"/>
                <a:ext cx="7239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7" name="Rectangle 10"/>
              <p:cNvSpPr>
                <a:spLocks/>
              </p:cNvSpPr>
              <p:nvPr/>
            </p:nvSpPr>
            <p:spPr>
              <a:xfrm>
                <a:off x="7291401" y="2605089"/>
                <a:ext cx="233520" cy="109728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128" name="Group 3"/>
              <p:cNvGrpSpPr>
                <a:grpSpLocks/>
              </p:cNvGrpSpPr>
              <p:nvPr/>
            </p:nvGrpSpPr>
            <p:grpSpPr bwMode="auto">
              <a:xfrm>
                <a:off x="7599322" y="2590800"/>
                <a:ext cx="63499" cy="150812"/>
                <a:chOff x="7032" y="1655"/>
                <a:chExt cx="244" cy="651"/>
              </a:xfrm>
            </p:grpSpPr>
            <p:sp>
              <p:nvSpPr>
                <p:cNvPr id="169" name="Arc 4"/>
                <p:cNvSpPr>
                  <a:spLocks/>
                </p:cNvSpPr>
                <p:nvPr/>
              </p:nvSpPr>
              <p:spPr bwMode="auto">
                <a:xfrm>
                  <a:off x="7157" y="1655"/>
                  <a:ext cx="119" cy="338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70" name="Arc 5"/>
                <p:cNvSpPr>
                  <a:spLocks/>
                </p:cNvSpPr>
                <p:nvPr/>
              </p:nvSpPr>
              <p:spPr bwMode="auto">
                <a:xfrm flipV="1">
                  <a:off x="7158" y="1967"/>
                  <a:ext cx="118" cy="339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71" name="Arc 6"/>
                <p:cNvSpPr>
                  <a:spLocks/>
                </p:cNvSpPr>
                <p:nvPr/>
              </p:nvSpPr>
              <p:spPr bwMode="auto">
                <a:xfrm flipH="1" flipV="1">
                  <a:off x="7032" y="1967"/>
                  <a:ext cx="119" cy="339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72" name="Arc 7"/>
                <p:cNvSpPr>
                  <a:spLocks/>
                </p:cNvSpPr>
                <p:nvPr/>
              </p:nvSpPr>
              <p:spPr bwMode="auto">
                <a:xfrm flipH="1">
                  <a:off x="7032" y="1667"/>
                  <a:ext cx="119" cy="339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129" name="Group 8"/>
              <p:cNvGrpSpPr>
                <a:grpSpLocks/>
              </p:cNvGrpSpPr>
              <p:nvPr/>
            </p:nvGrpSpPr>
            <p:grpSpPr bwMode="auto">
              <a:xfrm>
                <a:off x="6872325" y="2590798"/>
                <a:ext cx="74614" cy="144461"/>
                <a:chOff x="8632" y="1667"/>
                <a:chExt cx="319" cy="639"/>
              </a:xfrm>
            </p:grpSpPr>
            <p:sp>
              <p:nvSpPr>
                <p:cNvPr id="163" name="Arc 9"/>
                <p:cNvSpPr>
                  <a:spLocks/>
                </p:cNvSpPr>
                <p:nvPr/>
              </p:nvSpPr>
              <p:spPr bwMode="auto">
                <a:xfrm>
                  <a:off x="8632" y="1667"/>
                  <a:ext cx="119" cy="339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64" name="Arc 10"/>
                <p:cNvSpPr>
                  <a:spLocks/>
                </p:cNvSpPr>
                <p:nvPr/>
              </p:nvSpPr>
              <p:spPr bwMode="auto">
                <a:xfrm flipV="1">
                  <a:off x="8633" y="1967"/>
                  <a:ext cx="118" cy="339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65" name="Arc 11"/>
                <p:cNvSpPr>
                  <a:spLocks/>
                </p:cNvSpPr>
                <p:nvPr/>
              </p:nvSpPr>
              <p:spPr bwMode="auto">
                <a:xfrm flipH="1" flipV="1">
                  <a:off x="8832" y="1967"/>
                  <a:ext cx="119" cy="339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66" name="Arc 12"/>
                <p:cNvSpPr>
                  <a:spLocks/>
                </p:cNvSpPr>
                <p:nvPr/>
              </p:nvSpPr>
              <p:spPr bwMode="auto">
                <a:xfrm flipH="1">
                  <a:off x="8832" y="1667"/>
                  <a:ext cx="119" cy="339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67" name="Line 13"/>
                <p:cNvSpPr>
                  <a:spLocks noChangeShapeType="1"/>
                </p:cNvSpPr>
                <p:nvPr/>
              </p:nvSpPr>
              <p:spPr bwMode="auto">
                <a:xfrm>
                  <a:off x="8632" y="2306"/>
                  <a:ext cx="30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68" name="Line 14"/>
                <p:cNvSpPr>
                  <a:spLocks noChangeShapeType="1"/>
                </p:cNvSpPr>
                <p:nvPr/>
              </p:nvSpPr>
              <p:spPr bwMode="auto">
                <a:xfrm>
                  <a:off x="8645" y="1668"/>
                  <a:ext cx="275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130" name="Group 15"/>
              <p:cNvGrpSpPr>
                <a:grpSpLocks/>
              </p:cNvGrpSpPr>
              <p:nvPr/>
            </p:nvGrpSpPr>
            <p:grpSpPr bwMode="auto">
              <a:xfrm>
                <a:off x="6773024" y="2595869"/>
                <a:ext cx="74611" cy="144463"/>
                <a:chOff x="8632" y="1667"/>
                <a:chExt cx="319" cy="639"/>
              </a:xfrm>
            </p:grpSpPr>
            <p:sp>
              <p:nvSpPr>
                <p:cNvPr id="157" name="Arc 16"/>
                <p:cNvSpPr>
                  <a:spLocks/>
                </p:cNvSpPr>
                <p:nvPr/>
              </p:nvSpPr>
              <p:spPr bwMode="auto">
                <a:xfrm>
                  <a:off x="8632" y="1667"/>
                  <a:ext cx="119" cy="339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58" name="Arc 17"/>
                <p:cNvSpPr>
                  <a:spLocks/>
                </p:cNvSpPr>
                <p:nvPr/>
              </p:nvSpPr>
              <p:spPr bwMode="auto">
                <a:xfrm flipV="1">
                  <a:off x="8633" y="1967"/>
                  <a:ext cx="118" cy="339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59" name="Arc 18"/>
                <p:cNvSpPr>
                  <a:spLocks/>
                </p:cNvSpPr>
                <p:nvPr/>
              </p:nvSpPr>
              <p:spPr bwMode="auto">
                <a:xfrm flipH="1" flipV="1">
                  <a:off x="8832" y="1967"/>
                  <a:ext cx="119" cy="339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60" name="Arc 19"/>
                <p:cNvSpPr>
                  <a:spLocks/>
                </p:cNvSpPr>
                <p:nvPr/>
              </p:nvSpPr>
              <p:spPr bwMode="auto">
                <a:xfrm flipH="1">
                  <a:off x="8832" y="1667"/>
                  <a:ext cx="119" cy="339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61" name="Line 20"/>
                <p:cNvSpPr>
                  <a:spLocks noChangeShapeType="1"/>
                </p:cNvSpPr>
                <p:nvPr/>
              </p:nvSpPr>
              <p:spPr bwMode="auto">
                <a:xfrm>
                  <a:off x="8632" y="2306"/>
                  <a:ext cx="30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62" name="Line 21"/>
                <p:cNvSpPr>
                  <a:spLocks noChangeShapeType="1"/>
                </p:cNvSpPr>
                <p:nvPr/>
              </p:nvSpPr>
              <p:spPr bwMode="auto">
                <a:xfrm>
                  <a:off x="8645" y="1668"/>
                  <a:ext cx="275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131" name="Group 3"/>
              <p:cNvGrpSpPr>
                <a:grpSpLocks/>
              </p:cNvGrpSpPr>
              <p:nvPr/>
            </p:nvGrpSpPr>
            <p:grpSpPr bwMode="auto">
              <a:xfrm>
                <a:off x="6043562" y="2590800"/>
                <a:ext cx="63499" cy="150812"/>
                <a:chOff x="7032" y="1655"/>
                <a:chExt cx="244" cy="651"/>
              </a:xfrm>
            </p:grpSpPr>
            <p:sp>
              <p:nvSpPr>
                <p:cNvPr id="153" name="Arc 4"/>
                <p:cNvSpPr>
                  <a:spLocks/>
                </p:cNvSpPr>
                <p:nvPr/>
              </p:nvSpPr>
              <p:spPr bwMode="auto">
                <a:xfrm>
                  <a:off x="7157" y="1655"/>
                  <a:ext cx="119" cy="338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54" name="Arc 5"/>
                <p:cNvSpPr>
                  <a:spLocks/>
                </p:cNvSpPr>
                <p:nvPr/>
              </p:nvSpPr>
              <p:spPr bwMode="auto">
                <a:xfrm flipV="1">
                  <a:off x="7158" y="1967"/>
                  <a:ext cx="118" cy="339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55" name="Arc 6"/>
                <p:cNvSpPr>
                  <a:spLocks/>
                </p:cNvSpPr>
                <p:nvPr/>
              </p:nvSpPr>
              <p:spPr bwMode="auto">
                <a:xfrm flipH="1" flipV="1">
                  <a:off x="7032" y="1967"/>
                  <a:ext cx="119" cy="339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56" name="Arc 7"/>
                <p:cNvSpPr>
                  <a:spLocks/>
                </p:cNvSpPr>
                <p:nvPr/>
              </p:nvSpPr>
              <p:spPr bwMode="auto">
                <a:xfrm flipH="1">
                  <a:off x="7032" y="1667"/>
                  <a:ext cx="119" cy="339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sp>
            <p:nvSpPr>
              <p:cNvPr id="132" name="Rectangle 131"/>
              <p:cNvSpPr>
                <a:spLocks/>
              </p:cNvSpPr>
              <p:nvPr/>
            </p:nvSpPr>
            <p:spPr>
              <a:xfrm>
                <a:off x="5724518" y="2609852"/>
                <a:ext cx="233520" cy="109728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133" name="Group 3"/>
              <p:cNvGrpSpPr>
                <a:grpSpLocks/>
              </p:cNvGrpSpPr>
              <p:nvPr/>
            </p:nvGrpSpPr>
            <p:grpSpPr bwMode="auto">
              <a:xfrm>
                <a:off x="6134043" y="2590784"/>
                <a:ext cx="63499" cy="150812"/>
                <a:chOff x="7032" y="1655"/>
                <a:chExt cx="244" cy="651"/>
              </a:xfrm>
            </p:grpSpPr>
            <p:sp>
              <p:nvSpPr>
                <p:cNvPr id="149" name="Arc 4"/>
                <p:cNvSpPr>
                  <a:spLocks/>
                </p:cNvSpPr>
                <p:nvPr/>
              </p:nvSpPr>
              <p:spPr bwMode="auto">
                <a:xfrm>
                  <a:off x="7157" y="1655"/>
                  <a:ext cx="119" cy="338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50" name="Arc 5"/>
                <p:cNvSpPr>
                  <a:spLocks/>
                </p:cNvSpPr>
                <p:nvPr/>
              </p:nvSpPr>
              <p:spPr bwMode="auto">
                <a:xfrm flipV="1">
                  <a:off x="7158" y="1967"/>
                  <a:ext cx="118" cy="339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51" name="Arc 6"/>
                <p:cNvSpPr>
                  <a:spLocks/>
                </p:cNvSpPr>
                <p:nvPr/>
              </p:nvSpPr>
              <p:spPr bwMode="auto">
                <a:xfrm flipH="1" flipV="1">
                  <a:off x="7032" y="1967"/>
                  <a:ext cx="119" cy="339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52" name="Arc 7"/>
                <p:cNvSpPr>
                  <a:spLocks/>
                </p:cNvSpPr>
                <p:nvPr/>
              </p:nvSpPr>
              <p:spPr bwMode="auto">
                <a:xfrm flipH="1">
                  <a:off x="7032" y="1667"/>
                  <a:ext cx="119" cy="339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134" name="Group 8"/>
              <p:cNvGrpSpPr>
                <a:grpSpLocks/>
              </p:cNvGrpSpPr>
              <p:nvPr/>
            </p:nvGrpSpPr>
            <p:grpSpPr bwMode="auto">
              <a:xfrm>
                <a:off x="5348317" y="2590798"/>
                <a:ext cx="74614" cy="144461"/>
                <a:chOff x="8632" y="1667"/>
                <a:chExt cx="319" cy="639"/>
              </a:xfrm>
            </p:grpSpPr>
            <p:sp>
              <p:nvSpPr>
                <p:cNvPr id="143" name="Arc 9"/>
                <p:cNvSpPr>
                  <a:spLocks/>
                </p:cNvSpPr>
                <p:nvPr/>
              </p:nvSpPr>
              <p:spPr bwMode="auto">
                <a:xfrm>
                  <a:off x="8632" y="1667"/>
                  <a:ext cx="119" cy="339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44" name="Arc 10"/>
                <p:cNvSpPr>
                  <a:spLocks/>
                </p:cNvSpPr>
                <p:nvPr/>
              </p:nvSpPr>
              <p:spPr bwMode="auto">
                <a:xfrm flipV="1">
                  <a:off x="8633" y="1967"/>
                  <a:ext cx="118" cy="339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45" name="Arc 11"/>
                <p:cNvSpPr>
                  <a:spLocks/>
                </p:cNvSpPr>
                <p:nvPr/>
              </p:nvSpPr>
              <p:spPr bwMode="auto">
                <a:xfrm flipH="1" flipV="1">
                  <a:off x="8832" y="1967"/>
                  <a:ext cx="119" cy="339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46" name="Arc 12"/>
                <p:cNvSpPr>
                  <a:spLocks/>
                </p:cNvSpPr>
                <p:nvPr/>
              </p:nvSpPr>
              <p:spPr bwMode="auto">
                <a:xfrm flipH="1">
                  <a:off x="8832" y="1667"/>
                  <a:ext cx="119" cy="339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47" name="Line 13"/>
                <p:cNvSpPr>
                  <a:spLocks noChangeShapeType="1"/>
                </p:cNvSpPr>
                <p:nvPr/>
              </p:nvSpPr>
              <p:spPr bwMode="auto">
                <a:xfrm>
                  <a:off x="8632" y="2306"/>
                  <a:ext cx="30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48" name="Line 14"/>
                <p:cNvSpPr>
                  <a:spLocks noChangeShapeType="1"/>
                </p:cNvSpPr>
                <p:nvPr/>
              </p:nvSpPr>
              <p:spPr bwMode="auto">
                <a:xfrm>
                  <a:off x="8645" y="1668"/>
                  <a:ext cx="275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sp>
            <p:nvSpPr>
              <p:cNvPr id="135" name="AutoShape 46"/>
              <p:cNvSpPr>
                <a:spLocks noChangeArrowheads="1"/>
              </p:cNvSpPr>
              <p:nvPr/>
            </p:nvSpPr>
            <p:spPr bwMode="auto">
              <a:xfrm flipV="1">
                <a:off x="5248274" y="2605081"/>
                <a:ext cx="74613" cy="125412"/>
              </a:xfrm>
              <a:prstGeom prst="triangle">
                <a:avLst>
                  <a:gd name="adj" fmla="val 50000"/>
                </a:avLst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6" name="AutoShape 46"/>
              <p:cNvSpPr>
                <a:spLocks noChangeArrowheads="1"/>
              </p:cNvSpPr>
              <p:nvPr/>
            </p:nvSpPr>
            <p:spPr bwMode="auto">
              <a:xfrm>
                <a:off x="7678727" y="2609852"/>
                <a:ext cx="74613" cy="125412"/>
              </a:xfrm>
              <a:prstGeom prst="triangle">
                <a:avLst>
                  <a:gd name="adj" fmla="val 50000"/>
                </a:avLst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7" name="TextBox 136"/>
              <p:cNvSpPr txBox="1"/>
              <p:nvPr/>
            </p:nvSpPr>
            <p:spPr>
              <a:xfrm>
                <a:off x="457200" y="2419350"/>
                <a:ext cx="75693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b="1" dirty="0" smtClean="0"/>
                  <a:t>Recycler</a:t>
                </a:r>
                <a:endParaRPr lang="en-US" sz="1200" b="1" dirty="0"/>
              </a:p>
            </p:txBody>
          </p:sp>
          <p:sp>
            <p:nvSpPr>
              <p:cNvPr id="138" name="TextBox 137"/>
              <p:cNvSpPr txBox="1"/>
              <p:nvPr/>
            </p:nvSpPr>
            <p:spPr>
              <a:xfrm>
                <a:off x="5105400" y="2362200"/>
                <a:ext cx="409086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800" b="1" dirty="0" smtClean="0"/>
                  <a:t>Q523</a:t>
                </a:r>
                <a:endParaRPr lang="en-US" sz="800" b="1" dirty="0"/>
              </a:p>
            </p:txBody>
          </p:sp>
          <p:sp>
            <p:nvSpPr>
              <p:cNvPr id="139" name="TextBox 138"/>
              <p:cNvSpPr txBox="1"/>
              <p:nvPr/>
            </p:nvSpPr>
            <p:spPr>
              <a:xfrm>
                <a:off x="5915022" y="2371734"/>
                <a:ext cx="409086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800" b="1" dirty="0" smtClean="0"/>
                  <a:t>Q522</a:t>
                </a:r>
                <a:endParaRPr lang="en-US" sz="800" b="1" dirty="0"/>
              </a:p>
            </p:txBody>
          </p:sp>
          <p:sp>
            <p:nvSpPr>
              <p:cNvPr id="140" name="TextBox 139"/>
              <p:cNvSpPr txBox="1"/>
              <p:nvPr/>
            </p:nvSpPr>
            <p:spPr>
              <a:xfrm>
                <a:off x="6653207" y="2362200"/>
                <a:ext cx="409086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800" b="1" dirty="0" smtClean="0"/>
                  <a:t>Q521</a:t>
                </a:r>
                <a:endParaRPr lang="en-US" sz="800" b="1" dirty="0"/>
              </a:p>
            </p:txBody>
          </p:sp>
          <p:sp>
            <p:nvSpPr>
              <p:cNvPr id="141" name="TextBox 140"/>
              <p:cNvSpPr txBox="1"/>
              <p:nvPr/>
            </p:nvSpPr>
            <p:spPr>
              <a:xfrm>
                <a:off x="7467600" y="2362200"/>
                <a:ext cx="409086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800" b="1" dirty="0" smtClean="0"/>
                  <a:t>Q520</a:t>
                </a:r>
                <a:endParaRPr lang="en-US" sz="800" b="1" dirty="0"/>
              </a:p>
            </p:txBody>
          </p:sp>
          <p:sp>
            <p:nvSpPr>
              <p:cNvPr id="142" name="TextBox 141"/>
              <p:cNvSpPr txBox="1"/>
              <p:nvPr/>
            </p:nvSpPr>
            <p:spPr>
              <a:xfrm>
                <a:off x="5605459" y="2686044"/>
                <a:ext cx="495649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800" b="1" dirty="0" smtClean="0">
                    <a:solidFill>
                      <a:srgbClr val="00B050"/>
                    </a:solidFill>
                  </a:rPr>
                  <a:t>RRLAM</a:t>
                </a:r>
                <a:endParaRPr lang="en-US" sz="800" b="1" dirty="0">
                  <a:solidFill>
                    <a:srgbClr val="00B050"/>
                  </a:solidFill>
                </a:endParaRPr>
              </a:p>
            </p:txBody>
          </p:sp>
        </p:grpSp>
        <p:sp>
          <p:nvSpPr>
            <p:cNvPr id="57" name="TextBox 56"/>
            <p:cNvSpPr txBox="1"/>
            <p:nvPr/>
          </p:nvSpPr>
          <p:spPr>
            <a:xfrm>
              <a:off x="4733934" y="3595681"/>
              <a:ext cx="40908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 smtClean="0">
                  <a:solidFill>
                    <a:srgbClr val="00B050"/>
                  </a:solidFill>
                </a:rPr>
                <a:t>Q901</a:t>
              </a:r>
              <a:endParaRPr lang="en-US" sz="800" b="1" dirty="0">
                <a:solidFill>
                  <a:srgbClr val="00B050"/>
                </a:solidFill>
              </a:endParaRPr>
            </a:p>
          </p:txBody>
        </p:sp>
        <p:grpSp>
          <p:nvGrpSpPr>
            <p:cNvPr id="58" name="Group 71"/>
            <p:cNvGrpSpPr/>
            <p:nvPr/>
          </p:nvGrpSpPr>
          <p:grpSpPr>
            <a:xfrm>
              <a:off x="4000441" y="4010030"/>
              <a:ext cx="228598" cy="152398"/>
              <a:chOff x="5129193" y="2514592"/>
              <a:chExt cx="139699" cy="177797"/>
            </a:xfrm>
          </p:grpSpPr>
          <p:grpSp>
            <p:nvGrpSpPr>
              <p:cNvPr id="112" name="Group 22"/>
              <p:cNvGrpSpPr>
                <a:grpSpLocks/>
              </p:cNvGrpSpPr>
              <p:nvPr/>
            </p:nvGrpSpPr>
            <p:grpSpPr bwMode="auto">
              <a:xfrm>
                <a:off x="5129193" y="2547928"/>
                <a:ext cx="73024" cy="144461"/>
                <a:chOff x="8632" y="1667"/>
                <a:chExt cx="319" cy="639"/>
              </a:xfrm>
            </p:grpSpPr>
            <p:sp>
              <p:nvSpPr>
                <p:cNvPr id="120" name="Arc 23"/>
                <p:cNvSpPr>
                  <a:spLocks/>
                </p:cNvSpPr>
                <p:nvPr/>
              </p:nvSpPr>
              <p:spPr bwMode="auto">
                <a:xfrm>
                  <a:off x="8632" y="1667"/>
                  <a:ext cx="119" cy="339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21" name="Arc 24"/>
                <p:cNvSpPr>
                  <a:spLocks/>
                </p:cNvSpPr>
                <p:nvPr/>
              </p:nvSpPr>
              <p:spPr bwMode="auto">
                <a:xfrm flipV="1">
                  <a:off x="8633" y="1967"/>
                  <a:ext cx="118" cy="339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22" name="Arc 25"/>
                <p:cNvSpPr>
                  <a:spLocks/>
                </p:cNvSpPr>
                <p:nvPr/>
              </p:nvSpPr>
              <p:spPr bwMode="auto">
                <a:xfrm flipH="1" flipV="1">
                  <a:off x="8832" y="1967"/>
                  <a:ext cx="119" cy="339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23" name="Arc 26"/>
                <p:cNvSpPr>
                  <a:spLocks/>
                </p:cNvSpPr>
                <p:nvPr/>
              </p:nvSpPr>
              <p:spPr bwMode="auto">
                <a:xfrm flipH="1">
                  <a:off x="8832" y="1667"/>
                  <a:ext cx="119" cy="339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24" name="Line 27"/>
                <p:cNvSpPr>
                  <a:spLocks noChangeShapeType="1"/>
                </p:cNvSpPr>
                <p:nvPr/>
              </p:nvSpPr>
              <p:spPr bwMode="auto">
                <a:xfrm>
                  <a:off x="8632" y="2306"/>
                  <a:ext cx="300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25" name="Line 28"/>
                <p:cNvSpPr>
                  <a:spLocks noChangeShapeType="1"/>
                </p:cNvSpPr>
                <p:nvPr/>
              </p:nvSpPr>
              <p:spPr bwMode="auto">
                <a:xfrm>
                  <a:off x="8645" y="1668"/>
                  <a:ext cx="275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113" name="Group 29"/>
              <p:cNvGrpSpPr>
                <a:grpSpLocks/>
              </p:cNvGrpSpPr>
              <p:nvPr/>
            </p:nvGrpSpPr>
            <p:grpSpPr bwMode="auto">
              <a:xfrm>
                <a:off x="5195868" y="2514592"/>
                <a:ext cx="73024" cy="144463"/>
                <a:chOff x="8632" y="1667"/>
                <a:chExt cx="319" cy="639"/>
              </a:xfrm>
            </p:grpSpPr>
            <p:sp>
              <p:nvSpPr>
                <p:cNvPr id="114" name="Arc 30"/>
                <p:cNvSpPr>
                  <a:spLocks/>
                </p:cNvSpPr>
                <p:nvPr/>
              </p:nvSpPr>
              <p:spPr bwMode="auto">
                <a:xfrm>
                  <a:off x="8632" y="1667"/>
                  <a:ext cx="119" cy="339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15" name="Arc 31"/>
                <p:cNvSpPr>
                  <a:spLocks/>
                </p:cNvSpPr>
                <p:nvPr/>
              </p:nvSpPr>
              <p:spPr bwMode="auto">
                <a:xfrm flipV="1">
                  <a:off x="8633" y="1967"/>
                  <a:ext cx="118" cy="339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16" name="Arc 32"/>
                <p:cNvSpPr>
                  <a:spLocks/>
                </p:cNvSpPr>
                <p:nvPr/>
              </p:nvSpPr>
              <p:spPr bwMode="auto">
                <a:xfrm flipH="1" flipV="1">
                  <a:off x="8832" y="1967"/>
                  <a:ext cx="119" cy="339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17" name="Arc 33"/>
                <p:cNvSpPr>
                  <a:spLocks/>
                </p:cNvSpPr>
                <p:nvPr/>
              </p:nvSpPr>
              <p:spPr bwMode="auto">
                <a:xfrm flipH="1">
                  <a:off x="8832" y="1667"/>
                  <a:ext cx="119" cy="339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18" name="Line 34"/>
                <p:cNvSpPr>
                  <a:spLocks noChangeShapeType="1"/>
                </p:cNvSpPr>
                <p:nvPr/>
              </p:nvSpPr>
              <p:spPr bwMode="auto">
                <a:xfrm>
                  <a:off x="8632" y="2306"/>
                  <a:ext cx="300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19" name="Line 35"/>
                <p:cNvSpPr>
                  <a:spLocks noChangeShapeType="1"/>
                </p:cNvSpPr>
                <p:nvPr/>
              </p:nvSpPr>
              <p:spPr bwMode="auto">
                <a:xfrm>
                  <a:off x="8645" y="1668"/>
                  <a:ext cx="275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</p:grpSp>
        <p:grpSp>
          <p:nvGrpSpPr>
            <p:cNvPr id="59" name="Group 86"/>
            <p:cNvGrpSpPr/>
            <p:nvPr/>
          </p:nvGrpSpPr>
          <p:grpSpPr>
            <a:xfrm flipH="1" flipV="1">
              <a:off x="3305234" y="4198811"/>
              <a:ext cx="152364" cy="173179"/>
              <a:chOff x="4648200" y="2871789"/>
              <a:chExt cx="128558" cy="190497"/>
            </a:xfrm>
          </p:grpSpPr>
          <p:grpSp>
            <p:nvGrpSpPr>
              <p:cNvPr id="102" name="Group 36"/>
              <p:cNvGrpSpPr>
                <a:grpSpLocks/>
              </p:cNvGrpSpPr>
              <p:nvPr/>
            </p:nvGrpSpPr>
            <p:grpSpPr bwMode="auto">
              <a:xfrm>
                <a:off x="4648200" y="2911474"/>
                <a:ext cx="60325" cy="150812"/>
                <a:chOff x="7032" y="1655"/>
                <a:chExt cx="244" cy="651"/>
              </a:xfrm>
            </p:grpSpPr>
            <p:sp>
              <p:nvSpPr>
                <p:cNvPr id="108" name="Arc 37"/>
                <p:cNvSpPr>
                  <a:spLocks/>
                </p:cNvSpPr>
                <p:nvPr/>
              </p:nvSpPr>
              <p:spPr bwMode="auto">
                <a:xfrm>
                  <a:off x="7157" y="1655"/>
                  <a:ext cx="119" cy="338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09" name="Arc 38"/>
                <p:cNvSpPr>
                  <a:spLocks/>
                </p:cNvSpPr>
                <p:nvPr/>
              </p:nvSpPr>
              <p:spPr bwMode="auto">
                <a:xfrm flipV="1">
                  <a:off x="7158" y="1967"/>
                  <a:ext cx="118" cy="339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10" name="Arc 39"/>
                <p:cNvSpPr>
                  <a:spLocks/>
                </p:cNvSpPr>
                <p:nvPr/>
              </p:nvSpPr>
              <p:spPr bwMode="auto">
                <a:xfrm flipH="1" flipV="1">
                  <a:off x="7032" y="1967"/>
                  <a:ext cx="119" cy="339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11" name="Arc 40"/>
                <p:cNvSpPr>
                  <a:spLocks/>
                </p:cNvSpPr>
                <p:nvPr/>
              </p:nvSpPr>
              <p:spPr bwMode="auto">
                <a:xfrm flipH="1">
                  <a:off x="7032" y="1667"/>
                  <a:ext cx="119" cy="339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103" name="Group 41"/>
              <p:cNvGrpSpPr>
                <a:grpSpLocks/>
              </p:cNvGrpSpPr>
              <p:nvPr/>
            </p:nvGrpSpPr>
            <p:grpSpPr bwMode="auto">
              <a:xfrm>
                <a:off x="4714846" y="2871789"/>
                <a:ext cx="61912" cy="150812"/>
                <a:chOff x="7032" y="1655"/>
                <a:chExt cx="244" cy="651"/>
              </a:xfrm>
            </p:grpSpPr>
            <p:sp>
              <p:nvSpPr>
                <p:cNvPr id="104" name="Arc 42"/>
                <p:cNvSpPr>
                  <a:spLocks/>
                </p:cNvSpPr>
                <p:nvPr/>
              </p:nvSpPr>
              <p:spPr bwMode="auto">
                <a:xfrm>
                  <a:off x="7157" y="1655"/>
                  <a:ext cx="119" cy="338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05" name="Arc 43"/>
                <p:cNvSpPr>
                  <a:spLocks/>
                </p:cNvSpPr>
                <p:nvPr/>
              </p:nvSpPr>
              <p:spPr bwMode="auto">
                <a:xfrm flipV="1">
                  <a:off x="7158" y="1967"/>
                  <a:ext cx="118" cy="339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06" name="Arc 44"/>
                <p:cNvSpPr>
                  <a:spLocks/>
                </p:cNvSpPr>
                <p:nvPr/>
              </p:nvSpPr>
              <p:spPr bwMode="auto">
                <a:xfrm flipH="1" flipV="1">
                  <a:off x="7032" y="1967"/>
                  <a:ext cx="119" cy="339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07" name="Arc 45"/>
                <p:cNvSpPr>
                  <a:spLocks/>
                </p:cNvSpPr>
                <p:nvPr/>
              </p:nvSpPr>
              <p:spPr bwMode="auto">
                <a:xfrm flipH="1">
                  <a:off x="7032" y="1667"/>
                  <a:ext cx="119" cy="339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</p:grpSp>
        <p:sp>
          <p:nvSpPr>
            <p:cNvPr id="60" name="TextBox 59"/>
            <p:cNvSpPr txBox="1"/>
            <p:nvPr/>
          </p:nvSpPr>
          <p:spPr>
            <a:xfrm rot="16200000">
              <a:off x="2113837" y="3886914"/>
              <a:ext cx="685800" cy="24622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/>
                <a:t>0.7364 m</a:t>
              </a:r>
              <a:endParaRPr lang="en-US" sz="1000" b="1" dirty="0"/>
            </a:p>
          </p:txBody>
        </p:sp>
        <p:sp>
          <p:nvSpPr>
            <p:cNvPr id="61" name="Rectangle 60"/>
            <p:cNvSpPr>
              <a:spLocks/>
            </p:cNvSpPr>
            <p:nvPr/>
          </p:nvSpPr>
          <p:spPr>
            <a:xfrm>
              <a:off x="3608635" y="4137760"/>
              <a:ext cx="106034" cy="14373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n w="9525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4267200" y="3733800"/>
              <a:ext cx="457199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>
                  <a:solidFill>
                    <a:srgbClr val="00B050"/>
                  </a:solidFill>
                </a:rPr>
                <a:t>Q902</a:t>
              </a:r>
              <a:endParaRPr lang="en-US" sz="800" b="1" dirty="0">
                <a:solidFill>
                  <a:srgbClr val="00B050"/>
                </a:solidFill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3886200" y="3810000"/>
              <a:ext cx="535129" cy="783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 smtClean="0">
                  <a:solidFill>
                    <a:srgbClr val="00B050"/>
                  </a:solidFill>
                </a:rPr>
                <a:t>Q903</a:t>
              </a:r>
              <a:endParaRPr lang="en-US" sz="800" b="1" dirty="0">
                <a:solidFill>
                  <a:srgbClr val="00B050"/>
                </a:solidFill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3148015" y="4052889"/>
              <a:ext cx="53340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>
                  <a:solidFill>
                    <a:srgbClr val="00B050"/>
                  </a:solidFill>
                </a:rPr>
                <a:t>Q904</a:t>
              </a:r>
              <a:endParaRPr lang="en-US" sz="800" b="1" dirty="0">
                <a:solidFill>
                  <a:srgbClr val="00B050"/>
                </a:solidFill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7620000" y="4800600"/>
              <a:ext cx="40908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 smtClean="0"/>
                <a:t>Q520</a:t>
              </a:r>
              <a:endParaRPr lang="en-US" sz="800" b="1" dirty="0"/>
            </a:p>
          </p:txBody>
        </p:sp>
        <p:grpSp>
          <p:nvGrpSpPr>
            <p:cNvPr id="66" name="Group 3"/>
            <p:cNvGrpSpPr>
              <a:grpSpLocks/>
            </p:cNvGrpSpPr>
            <p:nvPr/>
          </p:nvGrpSpPr>
          <p:grpSpPr bwMode="auto">
            <a:xfrm>
              <a:off x="7724778" y="4662489"/>
              <a:ext cx="256032" cy="128016"/>
              <a:chOff x="7032" y="1655"/>
              <a:chExt cx="244" cy="651"/>
            </a:xfrm>
          </p:grpSpPr>
          <p:sp>
            <p:nvSpPr>
              <p:cNvPr id="98" name="Arc 4"/>
              <p:cNvSpPr>
                <a:spLocks/>
              </p:cNvSpPr>
              <p:nvPr/>
            </p:nvSpPr>
            <p:spPr bwMode="auto">
              <a:xfrm>
                <a:off x="7157" y="1655"/>
                <a:ext cx="119" cy="338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99" name="Arc 5"/>
              <p:cNvSpPr>
                <a:spLocks/>
              </p:cNvSpPr>
              <p:nvPr/>
            </p:nvSpPr>
            <p:spPr bwMode="auto">
              <a:xfrm flipV="1">
                <a:off x="7158" y="1967"/>
                <a:ext cx="118" cy="33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00" name="Arc 6"/>
              <p:cNvSpPr>
                <a:spLocks/>
              </p:cNvSpPr>
              <p:nvPr/>
            </p:nvSpPr>
            <p:spPr bwMode="auto">
              <a:xfrm flipH="1" flipV="1">
                <a:off x="7032" y="1967"/>
                <a:ext cx="119" cy="33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01" name="Arc 7"/>
              <p:cNvSpPr>
                <a:spLocks/>
              </p:cNvSpPr>
              <p:nvPr/>
            </p:nvSpPr>
            <p:spPr bwMode="auto">
              <a:xfrm flipH="1">
                <a:off x="7032" y="1667"/>
                <a:ext cx="119" cy="33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sp>
          <p:nvSpPr>
            <p:cNvPr id="67" name="Rectangle 66"/>
            <p:cNvSpPr>
              <a:spLocks/>
            </p:cNvSpPr>
            <p:nvPr/>
          </p:nvSpPr>
          <p:spPr>
            <a:xfrm>
              <a:off x="3805237" y="4095748"/>
              <a:ext cx="106034" cy="14373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n w="9525">
                  <a:solidFill>
                    <a:schemeClr val="tx1"/>
                  </a:solidFill>
                </a:ln>
              </a:endParaRPr>
            </a:p>
          </p:txBody>
        </p:sp>
        <p:grpSp>
          <p:nvGrpSpPr>
            <p:cNvPr id="68" name="Group 325"/>
            <p:cNvGrpSpPr/>
            <p:nvPr/>
          </p:nvGrpSpPr>
          <p:grpSpPr>
            <a:xfrm flipH="1" flipV="1">
              <a:off x="4529223" y="3867155"/>
              <a:ext cx="152364" cy="173179"/>
              <a:chOff x="4648200" y="2871789"/>
              <a:chExt cx="128558" cy="190497"/>
            </a:xfrm>
          </p:grpSpPr>
          <p:grpSp>
            <p:nvGrpSpPr>
              <p:cNvPr id="88" name="Group 36"/>
              <p:cNvGrpSpPr>
                <a:grpSpLocks/>
              </p:cNvGrpSpPr>
              <p:nvPr/>
            </p:nvGrpSpPr>
            <p:grpSpPr bwMode="auto">
              <a:xfrm>
                <a:off x="4648200" y="2911474"/>
                <a:ext cx="60325" cy="150812"/>
                <a:chOff x="7032" y="1655"/>
                <a:chExt cx="244" cy="651"/>
              </a:xfrm>
            </p:grpSpPr>
            <p:sp>
              <p:nvSpPr>
                <p:cNvPr id="94" name="Arc 37"/>
                <p:cNvSpPr>
                  <a:spLocks/>
                </p:cNvSpPr>
                <p:nvPr/>
              </p:nvSpPr>
              <p:spPr bwMode="auto">
                <a:xfrm>
                  <a:off x="7157" y="1655"/>
                  <a:ext cx="119" cy="338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95" name="Arc 38"/>
                <p:cNvSpPr>
                  <a:spLocks/>
                </p:cNvSpPr>
                <p:nvPr/>
              </p:nvSpPr>
              <p:spPr bwMode="auto">
                <a:xfrm flipV="1">
                  <a:off x="7158" y="1967"/>
                  <a:ext cx="118" cy="339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96" name="Arc 39"/>
                <p:cNvSpPr>
                  <a:spLocks/>
                </p:cNvSpPr>
                <p:nvPr/>
              </p:nvSpPr>
              <p:spPr bwMode="auto">
                <a:xfrm flipH="1" flipV="1">
                  <a:off x="7032" y="1967"/>
                  <a:ext cx="119" cy="339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97" name="Arc 40"/>
                <p:cNvSpPr>
                  <a:spLocks/>
                </p:cNvSpPr>
                <p:nvPr/>
              </p:nvSpPr>
              <p:spPr bwMode="auto">
                <a:xfrm flipH="1">
                  <a:off x="7032" y="1667"/>
                  <a:ext cx="119" cy="339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89" name="Group 41"/>
              <p:cNvGrpSpPr>
                <a:grpSpLocks/>
              </p:cNvGrpSpPr>
              <p:nvPr/>
            </p:nvGrpSpPr>
            <p:grpSpPr bwMode="auto">
              <a:xfrm>
                <a:off x="4714846" y="2871789"/>
                <a:ext cx="61912" cy="150812"/>
                <a:chOff x="7032" y="1655"/>
                <a:chExt cx="244" cy="651"/>
              </a:xfrm>
            </p:grpSpPr>
            <p:sp>
              <p:nvSpPr>
                <p:cNvPr id="90" name="Arc 42"/>
                <p:cNvSpPr>
                  <a:spLocks/>
                </p:cNvSpPr>
                <p:nvPr/>
              </p:nvSpPr>
              <p:spPr bwMode="auto">
                <a:xfrm>
                  <a:off x="7157" y="1655"/>
                  <a:ext cx="119" cy="338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91" name="Arc 43"/>
                <p:cNvSpPr>
                  <a:spLocks/>
                </p:cNvSpPr>
                <p:nvPr/>
              </p:nvSpPr>
              <p:spPr bwMode="auto">
                <a:xfrm flipV="1">
                  <a:off x="7158" y="1967"/>
                  <a:ext cx="118" cy="339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92" name="Arc 44"/>
                <p:cNvSpPr>
                  <a:spLocks/>
                </p:cNvSpPr>
                <p:nvPr/>
              </p:nvSpPr>
              <p:spPr bwMode="auto">
                <a:xfrm flipH="1" flipV="1">
                  <a:off x="7032" y="1967"/>
                  <a:ext cx="119" cy="339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93" name="Arc 45"/>
                <p:cNvSpPr>
                  <a:spLocks/>
                </p:cNvSpPr>
                <p:nvPr/>
              </p:nvSpPr>
              <p:spPr bwMode="auto">
                <a:xfrm flipH="1">
                  <a:off x="7032" y="1667"/>
                  <a:ext cx="119" cy="339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</p:grpSp>
        <p:grpSp>
          <p:nvGrpSpPr>
            <p:cNvPr id="69" name="Group 336"/>
            <p:cNvGrpSpPr/>
            <p:nvPr/>
          </p:nvGrpSpPr>
          <p:grpSpPr>
            <a:xfrm>
              <a:off x="4952945" y="3733808"/>
              <a:ext cx="228598" cy="152398"/>
              <a:chOff x="5129193" y="2514592"/>
              <a:chExt cx="139699" cy="177797"/>
            </a:xfrm>
          </p:grpSpPr>
          <p:grpSp>
            <p:nvGrpSpPr>
              <p:cNvPr id="74" name="Group 22"/>
              <p:cNvGrpSpPr>
                <a:grpSpLocks/>
              </p:cNvGrpSpPr>
              <p:nvPr/>
            </p:nvGrpSpPr>
            <p:grpSpPr bwMode="auto">
              <a:xfrm>
                <a:off x="5129193" y="2547928"/>
                <a:ext cx="73024" cy="144461"/>
                <a:chOff x="8632" y="1667"/>
                <a:chExt cx="319" cy="639"/>
              </a:xfrm>
            </p:grpSpPr>
            <p:sp>
              <p:nvSpPr>
                <p:cNvPr id="82" name="Arc 23"/>
                <p:cNvSpPr>
                  <a:spLocks/>
                </p:cNvSpPr>
                <p:nvPr/>
              </p:nvSpPr>
              <p:spPr bwMode="auto">
                <a:xfrm>
                  <a:off x="8632" y="1667"/>
                  <a:ext cx="119" cy="339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83" name="Arc 24"/>
                <p:cNvSpPr>
                  <a:spLocks/>
                </p:cNvSpPr>
                <p:nvPr/>
              </p:nvSpPr>
              <p:spPr bwMode="auto">
                <a:xfrm flipV="1">
                  <a:off x="8633" y="1967"/>
                  <a:ext cx="118" cy="339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84" name="Arc 25"/>
                <p:cNvSpPr>
                  <a:spLocks/>
                </p:cNvSpPr>
                <p:nvPr/>
              </p:nvSpPr>
              <p:spPr bwMode="auto">
                <a:xfrm flipH="1" flipV="1">
                  <a:off x="8832" y="1967"/>
                  <a:ext cx="119" cy="339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85" name="Arc 26"/>
                <p:cNvSpPr>
                  <a:spLocks/>
                </p:cNvSpPr>
                <p:nvPr/>
              </p:nvSpPr>
              <p:spPr bwMode="auto">
                <a:xfrm flipH="1">
                  <a:off x="8832" y="1667"/>
                  <a:ext cx="119" cy="339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86" name="Line 27"/>
                <p:cNvSpPr>
                  <a:spLocks noChangeShapeType="1"/>
                </p:cNvSpPr>
                <p:nvPr/>
              </p:nvSpPr>
              <p:spPr bwMode="auto">
                <a:xfrm>
                  <a:off x="8632" y="2306"/>
                  <a:ext cx="300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87" name="Line 28"/>
                <p:cNvSpPr>
                  <a:spLocks noChangeShapeType="1"/>
                </p:cNvSpPr>
                <p:nvPr/>
              </p:nvSpPr>
              <p:spPr bwMode="auto">
                <a:xfrm>
                  <a:off x="8645" y="1668"/>
                  <a:ext cx="275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75" name="Group 29"/>
              <p:cNvGrpSpPr>
                <a:grpSpLocks/>
              </p:cNvGrpSpPr>
              <p:nvPr/>
            </p:nvGrpSpPr>
            <p:grpSpPr bwMode="auto">
              <a:xfrm>
                <a:off x="5195868" y="2514592"/>
                <a:ext cx="73024" cy="144463"/>
                <a:chOff x="8632" y="1667"/>
                <a:chExt cx="319" cy="639"/>
              </a:xfrm>
            </p:grpSpPr>
            <p:sp>
              <p:nvSpPr>
                <p:cNvPr id="76" name="Arc 30"/>
                <p:cNvSpPr>
                  <a:spLocks/>
                </p:cNvSpPr>
                <p:nvPr/>
              </p:nvSpPr>
              <p:spPr bwMode="auto">
                <a:xfrm>
                  <a:off x="8632" y="1667"/>
                  <a:ext cx="119" cy="339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77" name="Arc 31"/>
                <p:cNvSpPr>
                  <a:spLocks/>
                </p:cNvSpPr>
                <p:nvPr/>
              </p:nvSpPr>
              <p:spPr bwMode="auto">
                <a:xfrm flipV="1">
                  <a:off x="8633" y="1967"/>
                  <a:ext cx="118" cy="339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78" name="Arc 32"/>
                <p:cNvSpPr>
                  <a:spLocks/>
                </p:cNvSpPr>
                <p:nvPr/>
              </p:nvSpPr>
              <p:spPr bwMode="auto">
                <a:xfrm flipH="1" flipV="1">
                  <a:off x="8832" y="1967"/>
                  <a:ext cx="119" cy="339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79" name="Arc 33"/>
                <p:cNvSpPr>
                  <a:spLocks/>
                </p:cNvSpPr>
                <p:nvPr/>
              </p:nvSpPr>
              <p:spPr bwMode="auto">
                <a:xfrm flipH="1">
                  <a:off x="8832" y="1667"/>
                  <a:ext cx="119" cy="339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80" name="Line 34"/>
                <p:cNvSpPr>
                  <a:spLocks noChangeShapeType="1"/>
                </p:cNvSpPr>
                <p:nvPr/>
              </p:nvSpPr>
              <p:spPr bwMode="auto">
                <a:xfrm>
                  <a:off x="8632" y="2306"/>
                  <a:ext cx="300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81" name="Line 35"/>
                <p:cNvSpPr>
                  <a:spLocks noChangeShapeType="1"/>
                </p:cNvSpPr>
                <p:nvPr/>
              </p:nvSpPr>
              <p:spPr bwMode="auto">
                <a:xfrm>
                  <a:off x="8645" y="1668"/>
                  <a:ext cx="275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</p:grpSp>
        <p:cxnSp>
          <p:nvCxnSpPr>
            <p:cNvPr id="70" name="Straight Arrow Connector 69"/>
            <p:cNvCxnSpPr/>
            <p:nvPr/>
          </p:nvCxnSpPr>
          <p:spPr>
            <a:xfrm rot="5400000">
              <a:off x="2266950" y="3438525"/>
              <a:ext cx="381000" cy="1588"/>
            </a:xfrm>
            <a:prstGeom prst="straightConnector1">
              <a:avLst/>
            </a:prstGeom>
            <a:ln w="127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Arrow Connector 70"/>
            <p:cNvCxnSpPr/>
            <p:nvPr/>
          </p:nvCxnSpPr>
          <p:spPr>
            <a:xfrm rot="5400000" flipH="1" flipV="1">
              <a:off x="2400300" y="4619625"/>
              <a:ext cx="152400" cy="1588"/>
            </a:xfrm>
            <a:prstGeom prst="straightConnector1">
              <a:avLst/>
            </a:prstGeom>
            <a:ln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TextBox 71"/>
            <p:cNvSpPr txBox="1"/>
            <p:nvPr/>
          </p:nvSpPr>
          <p:spPr>
            <a:xfrm>
              <a:off x="3476625" y="3937456"/>
              <a:ext cx="53340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err="1" smtClean="0">
                  <a:solidFill>
                    <a:srgbClr val="00B050"/>
                  </a:solidFill>
                </a:rPr>
                <a:t>HBend</a:t>
              </a:r>
              <a:endParaRPr lang="en-US" sz="800" b="1" dirty="0">
                <a:solidFill>
                  <a:srgbClr val="00B050"/>
                </a:solidFill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2440619" y="4551789"/>
              <a:ext cx="53340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err="1">
                  <a:solidFill>
                    <a:srgbClr val="00B050"/>
                  </a:solidFill>
                </a:rPr>
                <a:t>V</a:t>
              </a:r>
              <a:r>
                <a:rPr lang="en-US" sz="800" b="1" dirty="0" err="1" smtClean="0">
                  <a:solidFill>
                    <a:srgbClr val="00B050"/>
                  </a:solidFill>
                </a:rPr>
                <a:t>Bend</a:t>
              </a:r>
              <a:endParaRPr lang="en-US" sz="800" b="1" dirty="0">
                <a:solidFill>
                  <a:srgbClr val="00B050"/>
                </a:solidFill>
              </a:endParaRPr>
            </a:p>
          </p:txBody>
        </p:sp>
      </p:grpSp>
      <p:graphicFrame>
        <p:nvGraphicFramePr>
          <p:cNvPr id="233" name="Table 232"/>
          <p:cNvGraphicFramePr>
            <a:graphicFrameLocks noGrp="1"/>
          </p:cNvGraphicFramePr>
          <p:nvPr/>
        </p:nvGraphicFramePr>
        <p:xfrm>
          <a:off x="685800" y="3505200"/>
          <a:ext cx="6857999" cy="1051560"/>
        </p:xfrm>
        <a:graphic>
          <a:graphicData uri="http://schemas.openxmlformats.org/drawingml/2006/table">
            <a:tbl>
              <a:tblPr/>
              <a:tblGrid>
                <a:gridCol w="1142999"/>
                <a:gridCol w="653144"/>
                <a:gridCol w="734786"/>
                <a:gridCol w="734786"/>
                <a:gridCol w="608024"/>
                <a:gridCol w="749825"/>
                <a:gridCol w="754121"/>
                <a:gridCol w="737650"/>
                <a:gridCol w="742664"/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>
                          <a:latin typeface="Times New Roman"/>
                          <a:ea typeface="SimSun"/>
                          <a:cs typeface="Times New Roman"/>
                        </a:rPr>
                        <a:t>α</a:t>
                      </a:r>
                      <a:r>
                        <a:rPr lang="en-US" sz="1200" b="1" i="1" baseline="-25000">
                          <a:latin typeface="Times New Roman"/>
                          <a:ea typeface="SimSun"/>
                          <a:cs typeface="Times New Roman"/>
                        </a:rPr>
                        <a:t>x</a:t>
                      </a:r>
                      <a:endParaRPr lang="en-US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>
                          <a:latin typeface="Times New Roman"/>
                          <a:ea typeface="SimSun"/>
                          <a:cs typeface="Times New Roman"/>
                        </a:rPr>
                        <a:t>β</a:t>
                      </a:r>
                      <a:r>
                        <a:rPr lang="en-US" sz="1200" b="1" i="1" baseline="-25000">
                          <a:latin typeface="Times New Roman"/>
                          <a:ea typeface="SimSun"/>
                          <a:cs typeface="Times New Roman"/>
                        </a:rPr>
                        <a:t>x</a:t>
                      </a:r>
                      <a:endParaRPr lang="en-US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 dirty="0" err="1">
                          <a:latin typeface="Times New Roman"/>
                          <a:ea typeface="SimSun"/>
                          <a:cs typeface="Times New Roman"/>
                        </a:rPr>
                        <a:t>D</a:t>
                      </a:r>
                      <a:r>
                        <a:rPr lang="en-US" sz="1200" b="1" i="1" baseline="-25000" dirty="0" err="1">
                          <a:latin typeface="Times New Roman"/>
                          <a:ea typeface="SimSun"/>
                          <a:cs typeface="Times New Roman"/>
                        </a:rPr>
                        <a:t>x</a:t>
                      </a:r>
                      <a:endParaRPr lang="en-US" sz="11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>
                          <a:latin typeface="Times New Roman"/>
                          <a:ea typeface="SimSun"/>
                          <a:cs typeface="Times New Roman"/>
                        </a:rPr>
                        <a:t>dD</a:t>
                      </a:r>
                      <a:r>
                        <a:rPr lang="en-US" sz="1200" b="1" i="1" baseline="-25000">
                          <a:latin typeface="Times New Roman"/>
                          <a:ea typeface="SimSun"/>
                          <a:cs typeface="Times New Roman"/>
                        </a:rPr>
                        <a:t>x</a:t>
                      </a:r>
                      <a:endParaRPr lang="en-US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>
                          <a:latin typeface="Times New Roman"/>
                          <a:ea typeface="SimSun"/>
                          <a:cs typeface="Times New Roman"/>
                        </a:rPr>
                        <a:t>α</a:t>
                      </a:r>
                      <a:r>
                        <a:rPr lang="en-US" sz="1200" b="1" i="1" baseline="-25000">
                          <a:latin typeface="Times New Roman"/>
                          <a:ea typeface="SimSun"/>
                          <a:cs typeface="Times New Roman"/>
                        </a:rPr>
                        <a:t>y</a:t>
                      </a:r>
                      <a:endParaRPr lang="en-US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>
                          <a:latin typeface="Times New Roman"/>
                          <a:ea typeface="SimSun"/>
                          <a:cs typeface="Times New Roman"/>
                        </a:rPr>
                        <a:t>β</a:t>
                      </a:r>
                      <a:r>
                        <a:rPr lang="en-US" sz="1200" b="1" i="1" baseline="-25000">
                          <a:latin typeface="Times New Roman"/>
                          <a:ea typeface="SimSun"/>
                          <a:cs typeface="Times New Roman"/>
                        </a:rPr>
                        <a:t>y</a:t>
                      </a:r>
                      <a:endParaRPr lang="en-US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>
                          <a:latin typeface="Times New Roman"/>
                          <a:ea typeface="SimSun"/>
                          <a:cs typeface="Times New Roman"/>
                        </a:rPr>
                        <a:t>D</a:t>
                      </a:r>
                      <a:r>
                        <a:rPr lang="en-US" sz="1200" b="1" i="1" baseline="-25000">
                          <a:latin typeface="Times New Roman"/>
                          <a:ea typeface="SimSun"/>
                          <a:cs typeface="Times New Roman"/>
                        </a:rPr>
                        <a:t>y</a:t>
                      </a:r>
                      <a:endParaRPr lang="en-US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>
                          <a:latin typeface="Times New Roman"/>
                          <a:ea typeface="SimSun"/>
                          <a:cs typeface="Times New Roman"/>
                        </a:rPr>
                        <a:t>dD</a:t>
                      </a:r>
                      <a:r>
                        <a:rPr lang="en-US" sz="1200" b="1" i="1" baseline="-25000">
                          <a:latin typeface="Times New Roman"/>
                          <a:ea typeface="SimSun"/>
                          <a:cs typeface="Times New Roman"/>
                        </a:rPr>
                        <a:t>y</a:t>
                      </a:r>
                      <a:endParaRPr lang="en-US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SimSun"/>
                          <a:cs typeface="Times New Roman"/>
                        </a:rPr>
                        <a:t>Extraction point</a:t>
                      </a:r>
                      <a:endParaRPr lang="en-US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>
                          <a:latin typeface="Times New Roman"/>
                          <a:ea typeface="SimSun"/>
                          <a:cs typeface="Times New Roman"/>
                        </a:rPr>
                        <a:t>2.307</a:t>
                      </a:r>
                      <a:endParaRPr lang="en-US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>
                          <a:latin typeface="Times New Roman"/>
                          <a:ea typeface="SimSun"/>
                          <a:cs typeface="Times New Roman"/>
                        </a:rPr>
                        <a:t>51.828</a:t>
                      </a:r>
                      <a:endParaRPr lang="en-US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>
                          <a:latin typeface="Times New Roman"/>
                          <a:ea typeface="SimSun"/>
                          <a:cs typeface="Times New Roman"/>
                        </a:rPr>
                        <a:t>0.024</a:t>
                      </a:r>
                      <a:endParaRPr lang="en-US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>
                          <a:latin typeface="Times New Roman"/>
                          <a:ea typeface="SimSun"/>
                          <a:cs typeface="Times New Roman"/>
                        </a:rPr>
                        <a:t>0.004</a:t>
                      </a:r>
                      <a:endParaRPr lang="en-US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>
                          <a:latin typeface="Times New Roman"/>
                          <a:ea typeface="SimSun"/>
                          <a:cs typeface="Times New Roman"/>
                        </a:rPr>
                        <a:t>-0.911</a:t>
                      </a:r>
                      <a:endParaRPr lang="en-US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>
                          <a:latin typeface="Times New Roman"/>
                          <a:ea typeface="SimSun"/>
                          <a:cs typeface="Times New Roman"/>
                        </a:rPr>
                        <a:t>15.257</a:t>
                      </a:r>
                      <a:endParaRPr lang="en-US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>
                          <a:latin typeface="Times New Roman"/>
                          <a:ea typeface="SimSun"/>
                          <a:cs typeface="Times New Roman"/>
                        </a:rPr>
                        <a:t>0</a:t>
                      </a:r>
                      <a:endParaRPr lang="en-US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>
                          <a:latin typeface="Times New Roman"/>
                          <a:ea typeface="SimSun"/>
                          <a:cs typeface="Times New Roman"/>
                        </a:rPr>
                        <a:t>0</a:t>
                      </a:r>
                      <a:endParaRPr lang="en-US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SimSun"/>
                          <a:cs typeface="Times New Roman"/>
                        </a:rPr>
                        <a:t>Injection point@150GeV</a:t>
                      </a:r>
                      <a:endParaRPr lang="en-US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>
                          <a:latin typeface="Times New Roman"/>
                          <a:ea typeface="SimSun"/>
                          <a:cs typeface="Times New Roman"/>
                        </a:rPr>
                        <a:t>0.530</a:t>
                      </a:r>
                      <a:endParaRPr lang="en-US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>
                          <a:latin typeface="Times New Roman"/>
                          <a:ea typeface="SimSun"/>
                          <a:cs typeface="Times New Roman"/>
                        </a:rPr>
                        <a:t>11.699</a:t>
                      </a:r>
                      <a:endParaRPr lang="en-US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>
                          <a:latin typeface="Times New Roman"/>
                          <a:ea typeface="SimSun"/>
                          <a:cs typeface="Times New Roman"/>
                        </a:rPr>
                        <a:t>-0.398</a:t>
                      </a:r>
                      <a:endParaRPr lang="en-US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>
                          <a:latin typeface="Times New Roman"/>
                          <a:ea typeface="SimSun"/>
                          <a:cs typeface="Times New Roman"/>
                        </a:rPr>
                        <a:t>-0.021</a:t>
                      </a:r>
                      <a:endParaRPr lang="en-US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>
                          <a:latin typeface="Times New Roman"/>
                          <a:ea typeface="SimSun"/>
                          <a:cs typeface="Times New Roman"/>
                        </a:rPr>
                        <a:t>-1.858</a:t>
                      </a:r>
                      <a:endParaRPr lang="en-US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>
                          <a:latin typeface="Times New Roman"/>
                          <a:ea typeface="SimSun"/>
                          <a:cs typeface="Times New Roman"/>
                        </a:rPr>
                        <a:t>47.591</a:t>
                      </a:r>
                      <a:endParaRPr lang="en-US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>
                          <a:latin typeface="Times New Roman"/>
                          <a:ea typeface="SimSun"/>
                          <a:cs typeface="Times New Roman"/>
                        </a:rPr>
                        <a:t>0.589</a:t>
                      </a:r>
                      <a:endParaRPr lang="en-US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 dirty="0">
                          <a:latin typeface="Times New Roman"/>
                          <a:ea typeface="SimSun"/>
                          <a:cs typeface="Times New Roman"/>
                        </a:rPr>
                        <a:t>0.024</a:t>
                      </a:r>
                      <a:endParaRPr lang="en-US" sz="11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533400" y="2895600"/>
            <a:ext cx="6934200" cy="5232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Twiss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functions and the site coordinates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at the exit of Q522B in RR and at the entrance of Q705 in P150 line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235" name="Table 234"/>
          <p:cNvGraphicFramePr>
            <a:graphicFrameLocks noGrp="1"/>
          </p:cNvGraphicFramePr>
          <p:nvPr/>
        </p:nvGraphicFramePr>
        <p:xfrm>
          <a:off x="685800" y="4724400"/>
          <a:ext cx="6858001" cy="1227576"/>
        </p:xfrm>
        <a:graphic>
          <a:graphicData uri="http://schemas.openxmlformats.org/drawingml/2006/table">
            <a:tbl>
              <a:tblPr/>
              <a:tblGrid>
                <a:gridCol w="685800"/>
                <a:gridCol w="1066800"/>
                <a:gridCol w="1066800"/>
                <a:gridCol w="1143000"/>
                <a:gridCol w="914400"/>
                <a:gridCol w="990600"/>
                <a:gridCol w="990601"/>
              </a:tblGrid>
              <a:tr h="40347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 dirty="0">
                          <a:latin typeface="Times New Roman"/>
                          <a:ea typeface="SimSun"/>
                          <a:cs typeface="Times New Roman"/>
                        </a:rPr>
                        <a:t>x(East)</a:t>
                      </a:r>
                      <a:endParaRPr lang="en-US" sz="1100" b="1" i="1" dirty="0">
                        <a:latin typeface="Calibri"/>
                        <a:ea typeface="SimSun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 dirty="0">
                          <a:latin typeface="Times New Roman"/>
                          <a:ea typeface="SimSun"/>
                          <a:cs typeface="Times New Roman"/>
                        </a:rPr>
                        <a:t>[m]</a:t>
                      </a:r>
                      <a:endParaRPr lang="en-US" sz="1100" b="1" i="1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 dirty="0">
                          <a:latin typeface="Times New Roman"/>
                          <a:ea typeface="SimSun"/>
                          <a:cs typeface="Times New Roman"/>
                        </a:rPr>
                        <a:t>y(North)</a:t>
                      </a:r>
                      <a:endParaRPr lang="en-US" sz="1100" b="1" i="1" dirty="0">
                        <a:latin typeface="Calibri"/>
                        <a:ea typeface="SimSun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 dirty="0">
                          <a:latin typeface="Times New Roman"/>
                          <a:ea typeface="SimSun"/>
                          <a:cs typeface="Times New Roman"/>
                        </a:rPr>
                        <a:t>[m]</a:t>
                      </a:r>
                      <a:endParaRPr lang="en-US" sz="1100" b="1" i="1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 dirty="0">
                          <a:latin typeface="Times New Roman"/>
                          <a:ea typeface="SimSun"/>
                          <a:cs typeface="Times New Roman"/>
                        </a:rPr>
                        <a:t>z(Elevation)</a:t>
                      </a:r>
                      <a:endParaRPr lang="en-US" sz="1100" b="1" i="1" dirty="0">
                        <a:latin typeface="Calibri"/>
                        <a:ea typeface="SimSun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 dirty="0">
                          <a:latin typeface="Times New Roman"/>
                          <a:ea typeface="SimSun"/>
                          <a:cs typeface="Times New Roman"/>
                        </a:rPr>
                        <a:t>[m]</a:t>
                      </a:r>
                      <a:endParaRPr lang="en-US" sz="1100" b="1" i="1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 dirty="0">
                          <a:latin typeface="Times New Roman"/>
                          <a:ea typeface="SimSun"/>
                          <a:cs typeface="Times New Roman"/>
                        </a:rPr>
                        <a:t>BRNG</a:t>
                      </a:r>
                      <a:endParaRPr lang="en-US" sz="1100" b="1" i="1" dirty="0">
                        <a:latin typeface="Calibri"/>
                        <a:ea typeface="SimSun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 dirty="0">
                          <a:latin typeface="Times New Roman"/>
                          <a:ea typeface="SimSun"/>
                          <a:cs typeface="Times New Roman"/>
                        </a:rPr>
                        <a:t>[deg]</a:t>
                      </a:r>
                      <a:endParaRPr lang="en-US" sz="1100" b="1" i="1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 dirty="0">
                          <a:latin typeface="Times New Roman"/>
                          <a:ea typeface="SimSun"/>
                          <a:cs typeface="Times New Roman"/>
                        </a:rPr>
                        <a:t>PITCH</a:t>
                      </a:r>
                      <a:endParaRPr lang="en-US" sz="1100" b="1" i="1" dirty="0">
                        <a:latin typeface="Calibri"/>
                        <a:ea typeface="SimSun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 dirty="0">
                          <a:latin typeface="Times New Roman"/>
                          <a:ea typeface="SimSun"/>
                          <a:cs typeface="Times New Roman"/>
                        </a:rPr>
                        <a:t>[deg]</a:t>
                      </a:r>
                      <a:endParaRPr lang="en-US" sz="1100" b="1" i="1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 dirty="0">
                          <a:latin typeface="Times New Roman"/>
                          <a:ea typeface="SimSun"/>
                          <a:cs typeface="Times New Roman"/>
                        </a:rPr>
                        <a:t>ROLL</a:t>
                      </a:r>
                      <a:endParaRPr lang="en-US" sz="1100" b="1" i="1" dirty="0">
                        <a:latin typeface="Calibri"/>
                        <a:ea typeface="SimSun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 dirty="0">
                          <a:latin typeface="Times New Roman"/>
                          <a:ea typeface="SimSun"/>
                          <a:cs typeface="Times New Roman"/>
                        </a:rPr>
                        <a:t>[deg]</a:t>
                      </a:r>
                      <a:endParaRPr lang="en-US" sz="1100" b="1" i="1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47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SimSun"/>
                          <a:cs typeface="Times New Roman"/>
                        </a:rPr>
                        <a:t>Q522B</a:t>
                      </a:r>
                      <a:endParaRPr lang="en-US" sz="1100" b="1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SimSun"/>
                          <a:cs typeface="Times New Roman"/>
                        </a:rPr>
                        <a:t>31116.826516</a:t>
                      </a:r>
                      <a:endParaRPr lang="en-US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SimSun"/>
                          <a:cs typeface="Times New Roman"/>
                        </a:rPr>
                        <a:t>29471.113031</a:t>
                      </a:r>
                      <a:endParaRPr lang="en-US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SimSun"/>
                          <a:cs typeface="Times New Roman"/>
                        </a:rPr>
                        <a:t>219.575544</a:t>
                      </a:r>
                      <a:endParaRPr lang="en-US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131.20636</a:t>
                      </a:r>
                      <a:endParaRPr lang="en-US" sz="1100" b="1" dirty="0">
                        <a:solidFill>
                          <a:srgbClr val="FF0000"/>
                        </a:solidFill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SimSun"/>
                          <a:cs typeface="Times New Roman"/>
                        </a:rPr>
                        <a:t>0</a:t>
                      </a:r>
                      <a:endParaRPr lang="en-US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SimSun"/>
                          <a:cs typeface="Times New Roman"/>
                        </a:rPr>
                        <a:t>0</a:t>
                      </a:r>
                      <a:endParaRPr lang="en-US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47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SimSun"/>
                          <a:cs typeface="Times New Roman"/>
                        </a:rPr>
                        <a:t>SQ705U</a:t>
                      </a:r>
                      <a:endParaRPr lang="en-US" sz="1100" b="1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SimSun"/>
                          <a:cs typeface="Times New Roman"/>
                        </a:rPr>
                        <a:t>31064.68059</a:t>
                      </a:r>
                      <a:endParaRPr lang="en-US" sz="11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SimSun"/>
                          <a:cs typeface="Times New Roman"/>
                        </a:rPr>
                        <a:t>29529.47085</a:t>
                      </a:r>
                      <a:endParaRPr lang="en-US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SimSun"/>
                          <a:cs typeface="Times New Roman"/>
                        </a:rPr>
                        <a:t>218.8391336</a:t>
                      </a:r>
                      <a:endParaRPr lang="en-US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133.35518</a:t>
                      </a:r>
                      <a:endParaRPr lang="en-US" sz="1100" b="1" dirty="0">
                        <a:solidFill>
                          <a:srgbClr val="FF0000"/>
                        </a:solidFill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SimSun"/>
                          <a:cs typeface="Times New Roman"/>
                        </a:rPr>
                        <a:t>0.24167</a:t>
                      </a:r>
                      <a:endParaRPr lang="en-US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SimSun"/>
                          <a:cs typeface="Times New Roman"/>
                        </a:rPr>
                        <a:t>0</a:t>
                      </a:r>
                      <a:endParaRPr lang="en-US" sz="11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152400"/>
            <a:ext cx="5943600" cy="563562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2800" b="1" dirty="0" smtClean="0"/>
              <a:t>Design 1: </a:t>
            </a:r>
            <a:r>
              <a:rPr lang="en-US" sz="2800" b="1" dirty="0" err="1" smtClean="0"/>
              <a:t>Twiss</a:t>
            </a:r>
            <a:r>
              <a:rPr lang="en-US" sz="2800" b="1" dirty="0" smtClean="0"/>
              <a:t> functions match</a:t>
            </a:r>
            <a:endParaRPr lang="en-US" sz="2800" b="1" dirty="0"/>
          </a:p>
        </p:txBody>
      </p:sp>
      <p:grpSp>
        <p:nvGrpSpPr>
          <p:cNvPr id="33" name="Group 32"/>
          <p:cNvGrpSpPr/>
          <p:nvPr/>
        </p:nvGrpSpPr>
        <p:grpSpPr>
          <a:xfrm>
            <a:off x="1189688" y="882448"/>
            <a:ext cx="6963712" cy="5594551"/>
            <a:chOff x="829989" y="-162455"/>
            <a:chExt cx="8248571" cy="6432468"/>
          </a:xfrm>
        </p:grpSpPr>
        <p:grpSp>
          <p:nvGrpSpPr>
            <p:cNvPr id="34" name="Group 33"/>
            <p:cNvGrpSpPr/>
            <p:nvPr/>
          </p:nvGrpSpPr>
          <p:grpSpPr>
            <a:xfrm>
              <a:off x="838199" y="0"/>
              <a:ext cx="8240361" cy="6270013"/>
              <a:chOff x="838199" y="0"/>
              <a:chExt cx="8240361" cy="6270013"/>
            </a:xfrm>
          </p:grpSpPr>
          <p:pic>
            <p:nvPicPr>
              <p:cNvPr id="43" name="Picture 42" descr="BetaFunctionFit_04302010.gif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38199" y="0"/>
                <a:ext cx="8240361" cy="6270013"/>
              </a:xfrm>
              <a:prstGeom prst="rect">
                <a:avLst/>
              </a:prstGeom>
            </p:spPr>
          </p:pic>
          <p:sp>
            <p:nvSpPr>
              <p:cNvPr id="44" name="Rectangle 43"/>
              <p:cNvSpPr/>
              <p:nvPr/>
            </p:nvSpPr>
            <p:spPr>
              <a:xfrm>
                <a:off x="1613160" y="167891"/>
                <a:ext cx="95250" cy="3048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/>
              </a:p>
            </p:txBody>
          </p:sp>
          <p:sp>
            <p:nvSpPr>
              <p:cNvPr id="45" name="Rectangle 44"/>
              <p:cNvSpPr/>
              <p:nvPr/>
            </p:nvSpPr>
            <p:spPr>
              <a:xfrm>
                <a:off x="4982771" y="167891"/>
                <a:ext cx="95250" cy="3048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/>
              </a:p>
            </p:txBody>
          </p:sp>
          <p:sp>
            <p:nvSpPr>
              <p:cNvPr id="46" name="Rectangle 45"/>
              <p:cNvSpPr/>
              <p:nvPr/>
            </p:nvSpPr>
            <p:spPr>
              <a:xfrm>
                <a:off x="3722349" y="167891"/>
                <a:ext cx="95250" cy="3048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/>
              </a:p>
            </p:txBody>
          </p:sp>
          <p:sp>
            <p:nvSpPr>
              <p:cNvPr id="47" name="Rectangle 46"/>
              <p:cNvSpPr/>
              <p:nvPr/>
            </p:nvSpPr>
            <p:spPr>
              <a:xfrm>
                <a:off x="4254669" y="179196"/>
                <a:ext cx="95250" cy="3048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/>
              </a:p>
            </p:txBody>
          </p:sp>
        </p:grpSp>
        <p:grpSp>
          <p:nvGrpSpPr>
            <p:cNvPr id="35" name="Group 34"/>
            <p:cNvGrpSpPr/>
            <p:nvPr/>
          </p:nvGrpSpPr>
          <p:grpSpPr>
            <a:xfrm>
              <a:off x="829989" y="-162455"/>
              <a:ext cx="5794091" cy="926043"/>
              <a:chOff x="829989" y="-162455"/>
              <a:chExt cx="5794091" cy="926043"/>
            </a:xfrm>
          </p:grpSpPr>
          <p:sp>
            <p:nvSpPr>
              <p:cNvPr id="36" name="TextBox 8"/>
              <p:cNvSpPr txBox="1"/>
              <p:nvPr/>
            </p:nvSpPr>
            <p:spPr>
              <a:xfrm>
                <a:off x="896975" y="49513"/>
                <a:ext cx="65114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1200" b="1" dirty="0" smtClean="0">
                    <a:solidFill>
                      <a:schemeClr val="tx2"/>
                    </a:solidFill>
                  </a:rPr>
                  <a:t>RRLAM</a:t>
                </a:r>
                <a:endParaRPr lang="en-US" sz="1200" b="1" dirty="0">
                  <a:solidFill>
                    <a:schemeClr val="tx2"/>
                  </a:solidFill>
                </a:endParaRPr>
              </a:p>
            </p:txBody>
          </p:sp>
          <p:sp>
            <p:nvSpPr>
              <p:cNvPr id="37" name="TextBox 9"/>
              <p:cNvSpPr txBox="1"/>
              <p:nvPr/>
            </p:nvSpPr>
            <p:spPr>
              <a:xfrm>
                <a:off x="4419600" y="-28575"/>
                <a:ext cx="53732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1200" b="1" dirty="0" smtClean="0">
                    <a:solidFill>
                      <a:schemeClr val="tx2"/>
                    </a:solidFill>
                  </a:rPr>
                  <a:t>VUP2</a:t>
                </a:r>
                <a:endParaRPr lang="en-US" sz="1200" b="1" dirty="0">
                  <a:solidFill>
                    <a:schemeClr val="tx2"/>
                  </a:solidFill>
                </a:endParaRPr>
              </a:p>
            </p:txBody>
          </p:sp>
          <p:sp>
            <p:nvSpPr>
              <p:cNvPr id="38" name="TextBox 10"/>
              <p:cNvSpPr txBox="1"/>
              <p:nvPr/>
            </p:nvSpPr>
            <p:spPr>
              <a:xfrm>
                <a:off x="3664119" y="-162455"/>
                <a:ext cx="64312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1200" b="1" dirty="0" smtClean="0">
                    <a:solidFill>
                      <a:srgbClr val="FF0000"/>
                    </a:solidFill>
                  </a:rPr>
                  <a:t>HBEND</a:t>
                </a:r>
                <a:endParaRPr lang="en-US" sz="1200" b="1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39" name="Straight Arrow Connector 38"/>
              <p:cNvCxnSpPr/>
              <p:nvPr/>
            </p:nvCxnSpPr>
            <p:spPr>
              <a:xfrm>
                <a:off x="5176279" y="762000"/>
                <a:ext cx="1447801" cy="1588"/>
              </a:xfrm>
              <a:prstGeom prst="straightConnector1">
                <a:avLst/>
              </a:prstGeom>
              <a:ln w="285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Arrow Connector 39"/>
              <p:cNvCxnSpPr/>
              <p:nvPr/>
            </p:nvCxnSpPr>
            <p:spPr>
              <a:xfrm>
                <a:off x="829989" y="685800"/>
                <a:ext cx="609600" cy="1588"/>
              </a:xfrm>
              <a:prstGeom prst="straightConnector1">
                <a:avLst/>
              </a:prstGeom>
              <a:ln w="28575">
                <a:tailEnd type="arrow"/>
              </a:ln>
              <a:scene3d>
                <a:camera prst="orthographicFront">
                  <a:rot lat="0" lon="10800000" rev="0"/>
                </a:camera>
                <a:lightRig rig="threePt" dir="t"/>
              </a:scene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" name="TextBox 22"/>
              <p:cNvSpPr txBox="1"/>
              <p:nvPr/>
            </p:nvSpPr>
            <p:spPr>
              <a:xfrm>
                <a:off x="839514" y="361950"/>
                <a:ext cx="71429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1200" b="1" dirty="0" smtClean="0">
                    <a:solidFill>
                      <a:schemeClr val="accent1"/>
                    </a:solidFill>
                  </a:rPr>
                  <a:t>Recycler</a:t>
                </a:r>
                <a:endParaRPr lang="en-US" sz="1200" b="1" dirty="0">
                  <a:solidFill>
                    <a:schemeClr val="accent1"/>
                  </a:solidFill>
                </a:endParaRPr>
              </a:p>
            </p:txBody>
          </p:sp>
          <p:sp>
            <p:nvSpPr>
              <p:cNvPr id="42" name="TextBox 26"/>
              <p:cNvSpPr txBox="1"/>
              <p:nvPr/>
            </p:nvSpPr>
            <p:spPr>
              <a:xfrm>
                <a:off x="5423930" y="457200"/>
                <a:ext cx="80182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1200" b="1" dirty="0" smtClean="0">
                    <a:solidFill>
                      <a:schemeClr val="accent1"/>
                    </a:solidFill>
                  </a:rPr>
                  <a:t>P150 Line</a:t>
                </a:r>
                <a:endParaRPr lang="en-US" sz="1200" b="1" dirty="0">
                  <a:solidFill>
                    <a:schemeClr val="accent1"/>
                  </a:solidFill>
                </a:endParaRPr>
              </a:p>
            </p:txBody>
          </p:sp>
        </p:grp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7772400" cy="685800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2800" b="1" dirty="0" smtClean="0"/>
              <a:t>Design 1: Dispersion functions propagate</a:t>
            </a:r>
            <a:endParaRPr lang="en-US" sz="2800" dirty="0"/>
          </a:p>
        </p:txBody>
      </p:sp>
      <p:grpSp>
        <p:nvGrpSpPr>
          <p:cNvPr id="19" name="Group 18"/>
          <p:cNvGrpSpPr/>
          <p:nvPr/>
        </p:nvGrpSpPr>
        <p:grpSpPr>
          <a:xfrm>
            <a:off x="806256" y="990600"/>
            <a:ext cx="7010400" cy="5638800"/>
            <a:chOff x="98220" y="-52294"/>
            <a:chExt cx="8901000" cy="6910294"/>
          </a:xfrm>
        </p:grpSpPr>
        <p:pic>
          <p:nvPicPr>
            <p:cNvPr id="20" name="Picture 19" descr="DispersionOut_04302010.gif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52400" y="0"/>
              <a:ext cx="8846820" cy="6858000"/>
            </a:xfrm>
            <a:prstGeom prst="rect">
              <a:avLst/>
            </a:prstGeom>
          </p:spPr>
        </p:pic>
        <p:grpSp>
          <p:nvGrpSpPr>
            <p:cNvPr id="21" name="Group 20"/>
            <p:cNvGrpSpPr/>
            <p:nvPr/>
          </p:nvGrpSpPr>
          <p:grpSpPr>
            <a:xfrm>
              <a:off x="98220" y="-52294"/>
              <a:ext cx="6140004" cy="901606"/>
              <a:chOff x="98220" y="-52294"/>
              <a:chExt cx="6140004" cy="901606"/>
            </a:xfrm>
          </p:grpSpPr>
          <p:sp>
            <p:nvSpPr>
              <p:cNvPr id="22" name="Rectangle 21"/>
              <p:cNvSpPr/>
              <p:nvPr/>
            </p:nvSpPr>
            <p:spPr>
              <a:xfrm>
                <a:off x="1035267" y="264175"/>
                <a:ext cx="95251" cy="3048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dirty="0"/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4619625" y="276225"/>
                <a:ext cx="95250" cy="3048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dirty="0"/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3276600" y="276225"/>
                <a:ext cx="95250" cy="3048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dirty="0"/>
              </a:p>
            </p:txBody>
          </p:sp>
          <p:grpSp>
            <p:nvGrpSpPr>
              <p:cNvPr id="25" name="Group 24"/>
              <p:cNvGrpSpPr/>
              <p:nvPr/>
            </p:nvGrpSpPr>
            <p:grpSpPr>
              <a:xfrm>
                <a:off x="98220" y="-52294"/>
                <a:ext cx="6140004" cy="901606"/>
                <a:chOff x="2283255" y="1385981"/>
                <a:chExt cx="6140004" cy="901606"/>
              </a:xfrm>
            </p:grpSpPr>
            <p:sp>
              <p:nvSpPr>
                <p:cNvPr id="27" name="TextBox 7"/>
                <p:cNvSpPr txBox="1"/>
                <p:nvPr/>
              </p:nvSpPr>
              <p:spPr>
                <a:xfrm>
                  <a:off x="2283255" y="1479363"/>
                  <a:ext cx="651140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US" sz="1200" b="1" dirty="0" smtClean="0">
                      <a:solidFill>
                        <a:schemeClr val="tx2"/>
                      </a:solidFill>
                    </a:rPr>
                    <a:t>RRLAM</a:t>
                  </a:r>
                  <a:endParaRPr lang="en-US" sz="1200" b="1" dirty="0">
                    <a:solidFill>
                      <a:schemeClr val="tx2"/>
                    </a:solidFill>
                  </a:endParaRPr>
                </a:p>
              </p:txBody>
            </p:sp>
            <p:sp>
              <p:nvSpPr>
                <p:cNvPr id="28" name="TextBox 8"/>
                <p:cNvSpPr txBox="1"/>
                <p:nvPr/>
              </p:nvSpPr>
              <p:spPr>
                <a:xfrm>
                  <a:off x="6443505" y="1385981"/>
                  <a:ext cx="537327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US" sz="1200" b="1" dirty="0" smtClean="0">
                      <a:solidFill>
                        <a:schemeClr val="tx2"/>
                      </a:solidFill>
                    </a:rPr>
                    <a:t>VUP2</a:t>
                  </a:r>
                  <a:endParaRPr lang="en-US" sz="1200" b="1" dirty="0">
                    <a:solidFill>
                      <a:schemeClr val="tx2"/>
                    </a:solidFill>
                  </a:endParaRPr>
                </a:p>
              </p:txBody>
            </p:sp>
            <p:sp>
              <p:nvSpPr>
                <p:cNvPr id="29" name="TextBox 9"/>
                <p:cNvSpPr txBox="1"/>
                <p:nvPr/>
              </p:nvSpPr>
              <p:spPr>
                <a:xfrm>
                  <a:off x="5379255" y="1385981"/>
                  <a:ext cx="643125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US" sz="1200" b="1" dirty="0" smtClean="0">
                      <a:solidFill>
                        <a:srgbClr val="FF0000"/>
                      </a:solidFill>
                    </a:rPr>
                    <a:t>HBEND</a:t>
                  </a:r>
                  <a:endParaRPr lang="en-US" sz="1200" b="1" dirty="0">
                    <a:solidFill>
                      <a:srgbClr val="FF0000"/>
                    </a:solidFill>
                  </a:endParaRPr>
                </a:p>
              </p:txBody>
            </p:sp>
            <p:cxnSp>
              <p:nvCxnSpPr>
                <p:cNvPr id="30" name="Straight Arrow Connector 29"/>
                <p:cNvCxnSpPr/>
                <p:nvPr/>
              </p:nvCxnSpPr>
              <p:spPr>
                <a:xfrm>
                  <a:off x="6975459" y="2285999"/>
                  <a:ext cx="1447800" cy="1588"/>
                </a:xfrm>
                <a:prstGeom prst="straightConnector1">
                  <a:avLst/>
                </a:prstGeom>
                <a:ln w="28575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1" name="TextBox 11"/>
                <p:cNvSpPr txBox="1"/>
                <p:nvPr/>
              </p:nvSpPr>
              <p:spPr>
                <a:xfrm>
                  <a:off x="7127860" y="1981200"/>
                  <a:ext cx="801823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US" sz="1200" b="1" dirty="0" smtClean="0">
                      <a:solidFill>
                        <a:schemeClr val="accent1"/>
                      </a:solidFill>
                    </a:rPr>
                    <a:t>P150 Line</a:t>
                  </a:r>
                  <a:endParaRPr lang="en-US" sz="1200" b="1" dirty="0">
                    <a:solidFill>
                      <a:schemeClr val="accent1"/>
                    </a:solidFill>
                  </a:endParaRPr>
                </a:p>
              </p:txBody>
            </p:sp>
            <p:cxnSp>
              <p:nvCxnSpPr>
                <p:cNvPr id="32" name="Straight Arrow Connector 31"/>
                <p:cNvCxnSpPr/>
                <p:nvPr/>
              </p:nvCxnSpPr>
              <p:spPr>
                <a:xfrm>
                  <a:off x="2314416" y="2209799"/>
                  <a:ext cx="609600" cy="1588"/>
                </a:xfrm>
                <a:prstGeom prst="straightConnector1">
                  <a:avLst/>
                </a:prstGeom>
                <a:ln w="28575">
                  <a:tailEnd type="arrow"/>
                </a:ln>
                <a:scene3d>
                  <a:camera prst="orthographicFront">
                    <a:rot lat="0" lon="10800000" rev="0"/>
                  </a:camera>
                  <a:lightRig rig="threePt" dir="t"/>
                </a:scene3d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3" name="TextBox 13"/>
                <p:cNvSpPr txBox="1"/>
                <p:nvPr/>
              </p:nvSpPr>
              <p:spPr>
                <a:xfrm>
                  <a:off x="2283255" y="1852892"/>
                  <a:ext cx="714298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US" sz="1200" b="1" dirty="0" smtClean="0">
                      <a:solidFill>
                        <a:schemeClr val="accent1"/>
                      </a:solidFill>
                    </a:rPr>
                    <a:t>Recycler</a:t>
                  </a:r>
                  <a:endParaRPr lang="en-US" sz="1200" b="1" dirty="0">
                    <a:solidFill>
                      <a:schemeClr val="accent1"/>
                    </a:solidFill>
                  </a:endParaRPr>
                </a:p>
              </p:txBody>
            </p:sp>
          </p:grpSp>
          <p:sp>
            <p:nvSpPr>
              <p:cNvPr id="26" name="Rectangle 25"/>
              <p:cNvSpPr/>
              <p:nvPr/>
            </p:nvSpPr>
            <p:spPr>
              <a:xfrm>
                <a:off x="3819525" y="276225"/>
                <a:ext cx="95250" cy="3048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dirty="0"/>
              </a:p>
            </p:txBody>
          </p:sp>
        </p:grp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04800"/>
            <a:ext cx="5791200" cy="609600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2800" b="1" dirty="0" smtClean="0"/>
              <a:t>Design 1: matching parameters</a:t>
            </a:r>
            <a:endParaRPr lang="en-US" sz="2800" dirty="0"/>
          </a:p>
        </p:txBody>
      </p:sp>
      <p:graphicFrame>
        <p:nvGraphicFramePr>
          <p:cNvPr id="23554" name="Object 2"/>
          <p:cNvGraphicFramePr>
            <a:graphicFrameLocks noChangeAspect="1"/>
          </p:cNvGraphicFramePr>
          <p:nvPr/>
        </p:nvGraphicFramePr>
        <p:xfrm>
          <a:off x="1676400" y="1524000"/>
          <a:ext cx="4343400" cy="1462881"/>
        </p:xfrm>
        <a:graphic>
          <a:graphicData uri="http://schemas.openxmlformats.org/presentationml/2006/ole">
            <p:oleObj spid="_x0000_s23554" name="Equation" r:id="rId4" imgW="2743200" imgH="927100" progId="Equation.3">
              <p:embed/>
            </p:oleObj>
          </a:graphicData>
        </a:graphic>
      </p:graphicFrame>
      <p:graphicFrame>
        <p:nvGraphicFramePr>
          <p:cNvPr id="23553" name="Object 1"/>
          <p:cNvGraphicFramePr>
            <a:graphicFrameLocks noChangeAspect="1"/>
          </p:cNvGraphicFramePr>
          <p:nvPr/>
        </p:nvGraphicFramePr>
        <p:xfrm>
          <a:off x="1371600" y="3657600"/>
          <a:ext cx="6629400" cy="1263363"/>
        </p:xfrm>
        <a:graphic>
          <a:graphicData uri="http://schemas.openxmlformats.org/presentationml/2006/ole">
            <p:oleObj spid="_x0000_s23553" name="Equation" r:id="rId5" imgW="4851400" imgH="927100" progId="Equation.3">
              <p:embed/>
            </p:oleObj>
          </a:graphicData>
        </a:graphic>
      </p:graphicFrame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0" y="1381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0" y="2305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Hunter_19 Jun. 14 14.53.gif"/>
          <p:cNvPicPr/>
          <p:nvPr/>
        </p:nvPicPr>
        <p:blipFill>
          <a:blip r:embed="rId3"/>
          <a:stretch>
            <a:fillRect/>
          </a:stretch>
        </p:blipFill>
        <p:spPr>
          <a:xfrm>
            <a:off x="685800" y="4495800"/>
            <a:ext cx="7848600" cy="1981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438400" y="0"/>
            <a:ext cx="3787896" cy="5232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3D plot: RR to P150 line </a:t>
            </a:r>
            <a:endParaRPr lang="en-US" sz="2800" b="1" dirty="0"/>
          </a:p>
        </p:txBody>
      </p:sp>
      <p:pic>
        <p:nvPicPr>
          <p:cNvPr id="4" name="Picture 3" descr="ScreenHunter_14 Jun. 18 11.45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5800" y="609600"/>
            <a:ext cx="7772400" cy="1735015"/>
          </a:xfrm>
          <a:prstGeom prst="rect">
            <a:avLst/>
          </a:prstGeom>
        </p:spPr>
      </p:pic>
      <p:pic>
        <p:nvPicPr>
          <p:cNvPr id="5" name="Picture 4" descr="ScreenHunter_17 Jun. 18 11.48.gi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5800" y="2438400"/>
            <a:ext cx="7772400" cy="2007342"/>
          </a:xfrm>
          <a:prstGeom prst="rect">
            <a:avLst/>
          </a:prstGeom>
          <a:ln>
            <a:solidFill>
              <a:srgbClr val="FF0000"/>
            </a:solidFill>
          </a:ln>
        </p:spPr>
      </p:pic>
      <p:sp>
        <p:nvSpPr>
          <p:cNvPr id="6" name="TextBox 5"/>
          <p:cNvSpPr txBox="1"/>
          <p:nvPr/>
        </p:nvSpPr>
        <p:spPr>
          <a:xfrm>
            <a:off x="6781800" y="609600"/>
            <a:ext cx="1893467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RR Lamb @Q522B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8" name="Straight Arrow Connector 7"/>
          <p:cNvCxnSpPr>
            <a:stCxn id="6" idx="2"/>
          </p:cNvCxnSpPr>
          <p:nvPr/>
        </p:nvCxnSpPr>
        <p:spPr>
          <a:xfrm rot="5400000">
            <a:off x="7439835" y="1006701"/>
            <a:ext cx="316469" cy="26093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914400" y="838200"/>
            <a:ext cx="1008674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Q901A,B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1" name="Straight Arrow Connector 10"/>
          <p:cNvCxnSpPr>
            <a:stCxn id="9" idx="2"/>
          </p:cNvCxnSpPr>
          <p:nvPr/>
        </p:nvCxnSpPr>
        <p:spPr>
          <a:xfrm rot="5400000">
            <a:off x="1313135" y="1265998"/>
            <a:ext cx="164068" cy="4713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477000" y="2590800"/>
            <a:ext cx="1008674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Q903A,B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rot="5400000">
            <a:off x="6781800" y="3048000"/>
            <a:ext cx="304800" cy="1524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038600" y="2590800"/>
            <a:ext cx="974947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HBEND1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7" name="Straight Arrow Connector 16"/>
          <p:cNvCxnSpPr>
            <a:stCxn id="15" idx="2"/>
          </p:cNvCxnSpPr>
          <p:nvPr/>
        </p:nvCxnSpPr>
        <p:spPr>
          <a:xfrm rot="5400000">
            <a:off x="4390803" y="2988929"/>
            <a:ext cx="164068" cy="10647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5" idx="2"/>
          </p:cNvCxnSpPr>
          <p:nvPr/>
        </p:nvCxnSpPr>
        <p:spPr>
          <a:xfrm rot="16200000" flipH="1">
            <a:off x="4771803" y="2714403"/>
            <a:ext cx="2602468" cy="309392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962400" y="4724400"/>
            <a:ext cx="974947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HBEND1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2" name="Straight Arrow Connector 21"/>
          <p:cNvCxnSpPr>
            <a:stCxn id="20" idx="2"/>
          </p:cNvCxnSpPr>
          <p:nvPr/>
        </p:nvCxnSpPr>
        <p:spPr>
          <a:xfrm rot="5400000">
            <a:off x="4276503" y="5160629"/>
            <a:ext cx="240268" cy="10647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676400" y="4648200"/>
            <a:ext cx="69923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VUP2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5" name="Straight Arrow Connector 24"/>
          <p:cNvCxnSpPr>
            <a:stCxn id="23" idx="2"/>
          </p:cNvCxnSpPr>
          <p:nvPr/>
        </p:nvCxnSpPr>
        <p:spPr>
          <a:xfrm rot="5400000">
            <a:off x="1769174" y="4924759"/>
            <a:ext cx="164068" cy="3496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04800" y="4572000"/>
            <a:ext cx="691215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Q705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990600" y="4953000"/>
            <a:ext cx="304800" cy="1524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3048000" y="5638800"/>
            <a:ext cx="691215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Q704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31" name="Straight Arrow Connector 30"/>
          <p:cNvCxnSpPr>
            <a:stCxn id="29" idx="0"/>
          </p:cNvCxnSpPr>
          <p:nvPr/>
        </p:nvCxnSpPr>
        <p:spPr>
          <a:xfrm rot="5400000" flipH="1" flipV="1">
            <a:off x="3487504" y="5316304"/>
            <a:ext cx="228600" cy="41639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7216</TotalTime>
  <Words>1211</Words>
  <Application>Microsoft Office PowerPoint</Application>
  <PresentationFormat>On-screen Show (4:3)</PresentationFormat>
  <Paragraphs>418</Paragraphs>
  <Slides>23</Slides>
  <Notes>23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Office Theme</vt:lpstr>
      <vt:lpstr>Equation</vt:lpstr>
      <vt:lpstr>Transfer line from RR to P1 line for Mu2e Project </vt:lpstr>
      <vt:lpstr>Outline</vt:lpstr>
      <vt:lpstr>Overview the path of the beam transfer </vt:lpstr>
      <vt:lpstr>General thoughts of the design</vt:lpstr>
      <vt:lpstr>Design 1: RR @Q522BP150@Q705</vt:lpstr>
      <vt:lpstr>Design 1: Twiss functions match</vt:lpstr>
      <vt:lpstr>Design 1: Dispersion functions propagate</vt:lpstr>
      <vt:lpstr>Design 1: matching parameters</vt:lpstr>
      <vt:lpstr>Slide 9</vt:lpstr>
      <vt:lpstr>Design 2: : RR @Q522BP150@Q703 </vt:lpstr>
      <vt:lpstr>Design 2: Twiss functions match</vt:lpstr>
      <vt:lpstr>Design 1: Dispersion functions propagate</vt:lpstr>
      <vt:lpstr>Lattice function @Existing P1 line@150GeV </vt:lpstr>
      <vt:lpstr>Design 2: matching parameters</vt:lpstr>
      <vt:lpstr>3D plot: RR to P150 line @Q703</vt:lpstr>
      <vt:lpstr>2D project view for the line of RR to P150 line @Q703</vt:lpstr>
      <vt:lpstr>Kicker@RR Q520B</vt:lpstr>
      <vt:lpstr>Slide 18</vt:lpstr>
      <vt:lpstr>Slide 19</vt:lpstr>
      <vt:lpstr>Slide 20</vt:lpstr>
      <vt:lpstr>Slide 21</vt:lpstr>
      <vt:lpstr>Slide 22</vt:lpstr>
      <vt:lpstr>Summary</vt:lpstr>
    </vt:vector>
  </TitlesOfParts>
  <Company>Fermilab | Accelerator Division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Transfer line from RR to P1 line for Mu2e Project </dc:title>
  <dc:creator>meiqin</dc:creator>
  <cp:lastModifiedBy>meiqin</cp:lastModifiedBy>
  <cp:revision>165</cp:revision>
  <dcterms:created xsi:type="dcterms:W3CDTF">2010-06-17T21:21:22Z</dcterms:created>
  <dcterms:modified xsi:type="dcterms:W3CDTF">2010-11-16T21:32:49Z</dcterms:modified>
</cp:coreProperties>
</file>