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8" r:id="rId3"/>
    <p:sldId id="259" r:id="rId4"/>
    <p:sldId id="260" r:id="rId5"/>
    <p:sldId id="266" r:id="rId6"/>
    <p:sldId id="264" r:id="rId7"/>
    <p:sldId id="268" r:id="rId8"/>
    <p:sldId id="267" r:id="rId9"/>
    <p:sldId id="269" r:id="rId10"/>
    <p:sldId id="271" r:id="rId11"/>
    <p:sldId id="272" r:id="rId12"/>
    <p:sldId id="273" r:id="rId13"/>
    <p:sldId id="274" r:id="rId14"/>
    <p:sldId id="275" r:id="rId15"/>
    <p:sldId id="265" r:id="rId16"/>
    <p:sldId id="270" r:id="rId17"/>
    <p:sldId id="262" r:id="rId18"/>
    <p:sldId id="263" r:id="rId19"/>
    <p:sldId id="26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18"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73BDB-3618-437A-A086-6AA0719F3D66}" type="datetimeFigureOut">
              <a:rPr lang="en-US" smtClean="0"/>
              <a:pPr/>
              <a:t>11/16/2010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31BDF4-736D-4BD6-B771-E5569AEBF6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11/17/2010</a:t>
            </a:r>
            <a:endParaRPr lang="en-US"/>
          </a:p>
        </p:txBody>
      </p:sp>
      <p:sp>
        <p:nvSpPr>
          <p:cNvPr id="6" name="Footer Placeholder 5"/>
          <p:cNvSpPr>
            <a:spLocks noGrp="1"/>
          </p:cNvSpPr>
          <p:nvPr>
            <p:ph type="ftr" sz="quarter" idx="11"/>
          </p:nvPr>
        </p:nvSpPr>
        <p:spPr/>
        <p:txBody>
          <a:bodyPr/>
          <a:lstStyle/>
          <a:p>
            <a:r>
              <a:rPr lang="en-US" smtClean="0"/>
              <a:t>D. Peterson - Mu2e Pre CD-1 Review</a:t>
            </a:r>
            <a:endParaRPr lang="en-US"/>
          </a:p>
        </p:txBody>
      </p:sp>
      <p:sp>
        <p:nvSpPr>
          <p:cNvPr id="7" name="Slide Number Placeholder 6"/>
          <p:cNvSpPr>
            <a:spLocks noGrp="1"/>
          </p:cNvSpPr>
          <p:nvPr>
            <p:ph type="sldNum" sz="quarter" idx="12"/>
          </p:nvPr>
        </p:nvSpPr>
        <p:spPr/>
        <p:txBody>
          <a:bodyPr/>
          <a:lstStyle/>
          <a:p>
            <a:fld id="{5A3DFF04-F992-428D-ACE6-E5CF894E8C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11/17/2010</a:t>
            </a:r>
            <a:endParaRPr lang="en-US"/>
          </a:p>
        </p:txBody>
      </p:sp>
      <p:sp>
        <p:nvSpPr>
          <p:cNvPr id="8" name="Footer Placeholder 7"/>
          <p:cNvSpPr>
            <a:spLocks noGrp="1"/>
          </p:cNvSpPr>
          <p:nvPr>
            <p:ph type="ftr" sz="quarter" idx="11"/>
          </p:nvPr>
        </p:nvSpPr>
        <p:spPr/>
        <p:txBody>
          <a:bodyPr/>
          <a:lstStyle/>
          <a:p>
            <a:r>
              <a:rPr lang="en-US" smtClean="0"/>
              <a:t>D. Peterson - Mu2e Pre CD-1 Review</a:t>
            </a:r>
            <a:endParaRPr lang="en-US"/>
          </a:p>
        </p:txBody>
      </p:sp>
      <p:sp>
        <p:nvSpPr>
          <p:cNvPr id="9" name="Slide Number Placeholder 8"/>
          <p:cNvSpPr>
            <a:spLocks noGrp="1"/>
          </p:cNvSpPr>
          <p:nvPr>
            <p:ph type="sldNum" sz="quarter" idx="12"/>
          </p:nvPr>
        </p:nvSpPr>
        <p:spPr/>
        <p:txBody>
          <a:bodyPr/>
          <a:lstStyle/>
          <a:p>
            <a:fld id="{5A3DFF04-F992-428D-ACE6-E5CF894E8C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11/17/2010</a:t>
            </a:r>
            <a:endParaRPr lang="en-US"/>
          </a:p>
        </p:txBody>
      </p:sp>
      <p:sp>
        <p:nvSpPr>
          <p:cNvPr id="4" name="Footer Placeholder 3"/>
          <p:cNvSpPr>
            <a:spLocks noGrp="1"/>
          </p:cNvSpPr>
          <p:nvPr>
            <p:ph type="ftr" sz="quarter" idx="11"/>
          </p:nvPr>
        </p:nvSpPr>
        <p:spPr/>
        <p:txBody>
          <a:bodyPr/>
          <a:lstStyle/>
          <a:p>
            <a:r>
              <a:rPr lang="en-US" smtClean="0"/>
              <a:t>D. Peterson - Mu2e Pre CD-1 Review</a:t>
            </a:r>
            <a:endParaRPr lang="en-US"/>
          </a:p>
        </p:txBody>
      </p:sp>
      <p:sp>
        <p:nvSpPr>
          <p:cNvPr id="5" name="Slide Number Placeholder 4"/>
          <p:cNvSpPr>
            <a:spLocks noGrp="1"/>
          </p:cNvSpPr>
          <p:nvPr>
            <p:ph type="sldNum" sz="quarter" idx="12"/>
          </p:nvPr>
        </p:nvSpPr>
        <p:spPr/>
        <p:txBody>
          <a:bodyPr/>
          <a:lstStyle/>
          <a:p>
            <a:fld id="{5A3DFF04-F992-428D-ACE6-E5CF894E8C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11/17/2010</a:t>
            </a:r>
            <a:endParaRPr lang="en-US"/>
          </a:p>
        </p:txBody>
      </p:sp>
      <p:sp>
        <p:nvSpPr>
          <p:cNvPr id="3" name="Footer Placeholder 2"/>
          <p:cNvSpPr>
            <a:spLocks noGrp="1"/>
          </p:cNvSpPr>
          <p:nvPr>
            <p:ph type="ftr" sz="quarter" idx="11"/>
          </p:nvPr>
        </p:nvSpPr>
        <p:spPr/>
        <p:txBody>
          <a:bodyPr/>
          <a:lstStyle/>
          <a:p>
            <a:r>
              <a:rPr lang="en-US" smtClean="0"/>
              <a:t>D. Peterson - Mu2e Pre CD-1 Review</a:t>
            </a:r>
            <a:endParaRPr lang="en-US"/>
          </a:p>
        </p:txBody>
      </p:sp>
      <p:sp>
        <p:nvSpPr>
          <p:cNvPr id="4" name="Slide Number Placeholder 3"/>
          <p:cNvSpPr>
            <a:spLocks noGrp="1"/>
          </p:cNvSpPr>
          <p:nvPr>
            <p:ph type="sldNum" sz="quarter" idx="12"/>
          </p:nvPr>
        </p:nvSpPr>
        <p:spPr/>
        <p:txBody>
          <a:bodyPr/>
          <a:lstStyle/>
          <a:p>
            <a:fld id="{5A3DFF04-F992-428D-ACE6-E5CF894E8C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11/17/2010</a:t>
            </a:r>
            <a:endParaRPr lang="en-US"/>
          </a:p>
        </p:txBody>
      </p:sp>
      <p:sp>
        <p:nvSpPr>
          <p:cNvPr id="6" name="Footer Placeholder 5"/>
          <p:cNvSpPr>
            <a:spLocks noGrp="1"/>
          </p:cNvSpPr>
          <p:nvPr>
            <p:ph type="ftr" sz="quarter" idx="11"/>
          </p:nvPr>
        </p:nvSpPr>
        <p:spPr/>
        <p:txBody>
          <a:bodyPr/>
          <a:lstStyle/>
          <a:p>
            <a:r>
              <a:rPr lang="en-US" smtClean="0"/>
              <a:t>D. Peterson - Mu2e Pre CD-1 Review</a:t>
            </a:r>
            <a:endParaRPr lang="en-US"/>
          </a:p>
        </p:txBody>
      </p:sp>
      <p:sp>
        <p:nvSpPr>
          <p:cNvPr id="7" name="Slide Number Placeholder 6"/>
          <p:cNvSpPr>
            <a:spLocks noGrp="1"/>
          </p:cNvSpPr>
          <p:nvPr>
            <p:ph type="sldNum" sz="quarter" idx="12"/>
          </p:nvPr>
        </p:nvSpPr>
        <p:spPr/>
        <p:txBody>
          <a:bodyPr/>
          <a:lstStyle/>
          <a:p>
            <a:fld id="{5A3DFF04-F992-428D-ACE6-E5CF894E8C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11/17/2010</a:t>
            </a:r>
            <a:endParaRPr lang="en-US"/>
          </a:p>
        </p:txBody>
      </p:sp>
      <p:sp>
        <p:nvSpPr>
          <p:cNvPr id="6" name="Footer Placeholder 5"/>
          <p:cNvSpPr>
            <a:spLocks noGrp="1"/>
          </p:cNvSpPr>
          <p:nvPr>
            <p:ph type="ftr" sz="quarter" idx="11"/>
          </p:nvPr>
        </p:nvSpPr>
        <p:spPr/>
        <p:txBody>
          <a:bodyPr/>
          <a:lstStyle/>
          <a:p>
            <a:r>
              <a:rPr lang="en-US" smtClean="0"/>
              <a:t>D. Peterson - Mu2e Pre CD-1 Review</a:t>
            </a:r>
            <a:endParaRPr lang="en-US"/>
          </a:p>
        </p:txBody>
      </p:sp>
      <p:sp>
        <p:nvSpPr>
          <p:cNvPr id="7" name="Slide Number Placeholder 6"/>
          <p:cNvSpPr>
            <a:spLocks noGrp="1"/>
          </p:cNvSpPr>
          <p:nvPr>
            <p:ph type="sldNum" sz="quarter" idx="12"/>
          </p:nvPr>
        </p:nvSpPr>
        <p:spPr/>
        <p:txBody>
          <a:bodyPr/>
          <a:lstStyle/>
          <a:p>
            <a:fld id="{5A3DFF04-F992-428D-ACE6-E5CF894E8C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11/17/2010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 Peterson - Mu2e Pre CD-1 Review</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DFF04-F992-428D-ACE6-E5CF894E8C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Mu2e RF Systems</a:t>
            </a:r>
            <a:endParaRPr lang="en-US" dirty="0"/>
          </a:p>
        </p:txBody>
      </p:sp>
      <p:sp>
        <p:nvSpPr>
          <p:cNvPr id="3" name="Subtitle 2"/>
          <p:cNvSpPr>
            <a:spLocks noGrp="1"/>
          </p:cNvSpPr>
          <p:nvPr>
            <p:ph type="subTitle" idx="1"/>
          </p:nvPr>
        </p:nvSpPr>
        <p:spPr/>
        <p:txBody>
          <a:bodyPr/>
          <a:lstStyle/>
          <a:p>
            <a:r>
              <a:rPr lang="en-US" dirty="0" smtClean="0"/>
              <a:t>17 Nov 2010</a:t>
            </a:r>
          </a:p>
          <a:p>
            <a:r>
              <a:rPr lang="en-US" dirty="0" smtClean="0"/>
              <a:t>David Peterson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Ferrite Performance</a:t>
            </a:r>
            <a:endParaRPr lang="en-US" dirty="0"/>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10</a:t>
            </a:fld>
            <a:endParaRPr lang="en-US"/>
          </a:p>
        </p:txBody>
      </p:sp>
      <p:pic>
        <p:nvPicPr>
          <p:cNvPr id="16386" name="Picture 2"/>
          <p:cNvPicPr>
            <a:picLocks noGrp="1" noChangeAspect="1" noChangeArrowheads="1"/>
          </p:cNvPicPr>
          <p:nvPr>
            <p:ph idx="1"/>
          </p:nvPr>
        </p:nvPicPr>
        <p:blipFill>
          <a:blip r:embed="rId2"/>
          <a:srcRect/>
          <a:stretch>
            <a:fillRect/>
          </a:stretch>
        </p:blipFill>
        <p:spPr bwMode="auto">
          <a:xfrm>
            <a:off x="2514600" y="1524000"/>
            <a:ext cx="4344319" cy="4525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Ferrite Specifications</a:t>
            </a:r>
            <a:endParaRPr lang="en-US" dirty="0"/>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11</a:t>
            </a:fld>
            <a:endParaRPr lang="en-US"/>
          </a:p>
        </p:txBody>
      </p:sp>
      <p:pic>
        <p:nvPicPr>
          <p:cNvPr id="17410" name="Picture 2"/>
          <p:cNvPicPr>
            <a:picLocks noGrp="1" noChangeAspect="1" noChangeArrowheads="1"/>
          </p:cNvPicPr>
          <p:nvPr>
            <p:ph idx="1"/>
          </p:nvPr>
        </p:nvPicPr>
        <p:blipFill>
          <a:blip r:embed="rId2"/>
          <a:srcRect/>
          <a:stretch>
            <a:fillRect/>
          </a:stretch>
        </p:blipFill>
        <p:spPr bwMode="auto">
          <a:xfrm>
            <a:off x="1252406" y="1600200"/>
            <a:ext cx="6639188" cy="45259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Ferrite Specifications </a:t>
            </a:r>
            <a:r>
              <a:rPr lang="en-US" sz="3200" dirty="0" smtClean="0"/>
              <a:t>cont’d</a:t>
            </a:r>
            <a:endParaRPr lang="en-US" dirty="0"/>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12</a:t>
            </a:fld>
            <a:endParaRPr lang="en-US"/>
          </a:p>
        </p:txBody>
      </p:sp>
      <p:pic>
        <p:nvPicPr>
          <p:cNvPr id="18434" name="Picture 2"/>
          <p:cNvPicPr>
            <a:picLocks noGrp="1" noChangeAspect="1" noChangeArrowheads="1"/>
          </p:cNvPicPr>
          <p:nvPr>
            <p:ph idx="1"/>
          </p:nvPr>
        </p:nvPicPr>
        <p:blipFill>
          <a:blip r:embed="rId2"/>
          <a:srcRect/>
          <a:stretch>
            <a:fillRect/>
          </a:stretch>
        </p:blipFill>
        <p:spPr bwMode="auto">
          <a:xfrm>
            <a:off x="1051145" y="1600200"/>
            <a:ext cx="7041709" cy="4525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13</a:t>
            </a:fld>
            <a:endParaRPr lang="en-US"/>
          </a:p>
        </p:txBody>
      </p:sp>
      <p:pic>
        <p:nvPicPr>
          <p:cNvPr id="19458" name="Picture 2"/>
          <p:cNvPicPr>
            <a:picLocks noGrp="1" noChangeAspect="1" noChangeArrowheads="1"/>
          </p:cNvPicPr>
          <p:nvPr>
            <p:ph idx="1"/>
          </p:nvPr>
        </p:nvPicPr>
        <p:blipFill>
          <a:blip r:embed="rId2"/>
          <a:srcRect/>
          <a:stretch>
            <a:fillRect/>
          </a:stretch>
        </p:blipFill>
        <p:spPr bwMode="auto">
          <a:xfrm>
            <a:off x="1981200" y="0"/>
            <a:ext cx="5006337" cy="639322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a:t>
            </a:r>
            <a:endParaRPr lang="en-US" dirty="0"/>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14</a:t>
            </a:fld>
            <a:endParaRPr lang="en-US"/>
          </a:p>
        </p:txBody>
      </p:sp>
      <p:pic>
        <p:nvPicPr>
          <p:cNvPr id="20482" name="Picture 2"/>
          <p:cNvPicPr>
            <a:picLocks noGrp="1" noChangeAspect="1" noChangeArrowheads="1"/>
          </p:cNvPicPr>
          <p:nvPr>
            <p:ph idx="1"/>
          </p:nvPr>
        </p:nvPicPr>
        <p:blipFill>
          <a:blip r:embed="rId2"/>
          <a:srcRect/>
          <a:stretch>
            <a:fillRect/>
          </a:stretch>
        </p:blipFill>
        <p:spPr bwMode="auto">
          <a:xfrm>
            <a:off x="609600" y="1600200"/>
            <a:ext cx="6302757" cy="4525963"/>
          </a:xfrm>
          <a:prstGeom prst="rect">
            <a:avLst/>
          </a:prstGeom>
          <a:noFill/>
          <a:ln w="9525">
            <a:noFill/>
            <a:miter lim="800000"/>
            <a:headEnd/>
            <a:tailEnd/>
          </a:ln>
        </p:spPr>
      </p:pic>
      <p:sp>
        <p:nvSpPr>
          <p:cNvPr id="8" name="TextBox 7"/>
          <p:cNvSpPr txBox="1"/>
          <p:nvPr/>
        </p:nvSpPr>
        <p:spPr>
          <a:xfrm>
            <a:off x="7086600" y="2362200"/>
            <a:ext cx="1861151" cy="1200329"/>
          </a:xfrm>
          <a:prstGeom prst="rect">
            <a:avLst/>
          </a:prstGeom>
          <a:noFill/>
        </p:spPr>
        <p:txBody>
          <a:bodyPr wrap="none" rtlCol="0">
            <a:spAutoFit/>
          </a:bodyPr>
          <a:lstStyle/>
          <a:p>
            <a:r>
              <a:rPr lang="en-US" dirty="0" err="1" smtClean="0"/>
              <a:t>Finemet</a:t>
            </a:r>
            <a:r>
              <a:rPr lang="en-US" dirty="0" smtClean="0"/>
              <a:t> RF Cavity</a:t>
            </a:r>
          </a:p>
          <a:p>
            <a:r>
              <a:rPr lang="en-US" dirty="0" smtClean="0"/>
              <a:t>with Amplifier</a:t>
            </a:r>
          </a:p>
          <a:p>
            <a:endParaRPr lang="en-US" dirty="0" smtClean="0"/>
          </a:p>
          <a:p>
            <a:r>
              <a:rPr lang="en-US" dirty="0" smtClean="0"/>
              <a:t>Very low Q</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Feedback</a:t>
            </a:r>
            <a:endParaRPr lang="en-US" dirty="0"/>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15</a:t>
            </a:fld>
            <a:endParaRPr lang="en-US"/>
          </a:p>
        </p:txBody>
      </p:sp>
      <p:pic>
        <p:nvPicPr>
          <p:cNvPr id="24578" name="Picture 2"/>
          <p:cNvPicPr>
            <a:picLocks noGrp="1" noChangeAspect="1" noChangeArrowheads="1"/>
          </p:cNvPicPr>
          <p:nvPr>
            <p:ph idx="1"/>
          </p:nvPr>
        </p:nvPicPr>
        <p:blipFill>
          <a:blip r:embed="rId2"/>
          <a:srcRect/>
          <a:stretch>
            <a:fillRect/>
          </a:stretch>
        </p:blipFill>
        <p:spPr bwMode="auto">
          <a:xfrm>
            <a:off x="533400" y="1752600"/>
            <a:ext cx="8067651" cy="3124200"/>
          </a:xfrm>
          <a:prstGeom prst="rect">
            <a:avLst/>
          </a:prstGeom>
          <a:noFill/>
          <a:ln w="9525">
            <a:noFill/>
            <a:miter lim="800000"/>
            <a:headEnd/>
            <a:tailEnd/>
          </a:ln>
        </p:spPr>
      </p:pic>
      <p:sp>
        <p:nvSpPr>
          <p:cNvPr id="8" name="TextBox 7"/>
          <p:cNvSpPr txBox="1"/>
          <p:nvPr/>
        </p:nvSpPr>
        <p:spPr>
          <a:xfrm>
            <a:off x="1447800" y="1371600"/>
            <a:ext cx="6698693" cy="369332"/>
          </a:xfrm>
          <a:prstGeom prst="rect">
            <a:avLst/>
          </a:prstGeom>
          <a:noFill/>
        </p:spPr>
        <p:txBody>
          <a:bodyPr wrap="none" rtlCol="0">
            <a:spAutoFit/>
          </a:bodyPr>
          <a:lstStyle/>
          <a:p>
            <a:r>
              <a:rPr lang="en-US" dirty="0" smtClean="0"/>
              <a:t>A 53MHz feedback example with 10</a:t>
            </a:r>
            <a:r>
              <a:rPr lang="en-US" dirty="0" smtClean="0">
                <a:sym typeface="Symbol"/>
              </a:rPr>
              <a:t> each way to the cavity and back</a:t>
            </a:r>
            <a:endParaRPr lang="en-US" dirty="0"/>
          </a:p>
        </p:txBody>
      </p:sp>
      <p:sp>
        <p:nvSpPr>
          <p:cNvPr id="9" name="TextBox 8"/>
          <p:cNvSpPr txBox="1"/>
          <p:nvPr/>
        </p:nvSpPr>
        <p:spPr>
          <a:xfrm>
            <a:off x="1219200" y="5181600"/>
            <a:ext cx="6368667" cy="584775"/>
          </a:xfrm>
          <a:prstGeom prst="rect">
            <a:avLst/>
          </a:prstGeom>
          <a:noFill/>
        </p:spPr>
        <p:txBody>
          <a:bodyPr wrap="none" rtlCol="0">
            <a:spAutoFit/>
          </a:bodyPr>
          <a:lstStyle/>
          <a:p>
            <a:r>
              <a:rPr lang="en-US" sz="1600" dirty="0" smtClean="0"/>
              <a:t>In use on Main Injector cavities.  Gain and stability depend on Q and delay.</a:t>
            </a:r>
          </a:p>
          <a:p>
            <a:r>
              <a:rPr lang="en-US" sz="1600" dirty="0" smtClean="0"/>
              <a:t>Factors of 10 are straightforward, factors of 100 are achievable.</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Level RF</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Hardware</a:t>
            </a:r>
          </a:p>
          <a:p>
            <a:pPr lvl="1"/>
            <a:r>
              <a:rPr lang="en-US" dirty="0" smtClean="0"/>
              <a:t>High </a:t>
            </a:r>
            <a:r>
              <a:rPr lang="en-US" dirty="0" smtClean="0"/>
              <a:t>Speed FPGA based</a:t>
            </a:r>
          </a:p>
          <a:p>
            <a:pPr lvl="1"/>
            <a:r>
              <a:rPr lang="en-US" dirty="0" smtClean="0"/>
              <a:t>I/O channels for each cavity</a:t>
            </a:r>
          </a:p>
          <a:p>
            <a:pPr lvl="1"/>
            <a:r>
              <a:rPr lang="en-US" dirty="0" smtClean="0"/>
              <a:t>RF pickup from cavity gaps and wall current monitor</a:t>
            </a:r>
          </a:p>
          <a:p>
            <a:r>
              <a:rPr lang="en-US" dirty="0" smtClean="0"/>
              <a:t>Features</a:t>
            </a:r>
          </a:p>
          <a:p>
            <a:pPr lvl="1"/>
            <a:r>
              <a:rPr lang="en-US" dirty="0" smtClean="0"/>
              <a:t>Active </a:t>
            </a:r>
            <a:r>
              <a:rPr lang="en-US" dirty="0" smtClean="0"/>
              <a:t>feedback for impedance reduction</a:t>
            </a:r>
          </a:p>
          <a:p>
            <a:pPr lvl="1"/>
            <a:r>
              <a:rPr lang="en-US" dirty="0" smtClean="0"/>
              <a:t>Coupled bunch mode damping</a:t>
            </a:r>
          </a:p>
          <a:p>
            <a:pPr lvl="1"/>
            <a:r>
              <a:rPr lang="en-US" dirty="0" smtClean="0"/>
              <a:t>Local Beam Synch generation</a:t>
            </a:r>
          </a:p>
          <a:p>
            <a:pPr lvl="1"/>
            <a:r>
              <a:rPr lang="en-US" dirty="0" smtClean="0"/>
              <a:t>Momentum Stacking curves</a:t>
            </a:r>
          </a:p>
          <a:p>
            <a:pPr lvl="1"/>
            <a:r>
              <a:rPr lang="en-US" dirty="0" smtClean="0"/>
              <a:t>Bucket-to-Bucket Acc-Deb transfer with phase </a:t>
            </a:r>
            <a:r>
              <a:rPr lang="en-US" dirty="0" smtClean="0"/>
              <a:t>hop</a:t>
            </a:r>
          </a:p>
          <a:p>
            <a:pPr lvl="1"/>
            <a:r>
              <a:rPr lang="en-US" dirty="0" smtClean="0"/>
              <a:t>Cavity Tuning Control</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Alternatives</a:t>
            </a:r>
            <a:endParaRPr lang="en-US" dirty="0"/>
          </a:p>
        </p:txBody>
      </p:sp>
      <p:sp>
        <p:nvSpPr>
          <p:cNvPr id="3" name="Content Placeholder 2"/>
          <p:cNvSpPr>
            <a:spLocks noGrp="1"/>
          </p:cNvSpPr>
          <p:nvPr>
            <p:ph idx="1"/>
          </p:nvPr>
        </p:nvSpPr>
        <p:spPr>
          <a:xfrm>
            <a:off x="457200" y="1447800"/>
            <a:ext cx="8229600" cy="5173662"/>
          </a:xfrm>
        </p:spPr>
        <p:txBody>
          <a:bodyPr>
            <a:normAutofit fontScale="70000" lnSpcReduction="20000"/>
          </a:bodyPr>
          <a:lstStyle/>
          <a:p>
            <a:pPr>
              <a:spcBef>
                <a:spcPts val="0"/>
              </a:spcBef>
            </a:pPr>
            <a:r>
              <a:rPr lang="en-US" dirty="0" smtClean="0"/>
              <a:t>Accumulator / Debuncher RF alternatives</a:t>
            </a:r>
          </a:p>
          <a:p>
            <a:pPr lvl="1">
              <a:spcBef>
                <a:spcPts val="600"/>
              </a:spcBef>
            </a:pPr>
            <a:r>
              <a:rPr lang="en-US" dirty="0" smtClean="0"/>
              <a:t>Higher voltage flat-top in Accumulator</a:t>
            </a:r>
          </a:p>
          <a:p>
            <a:pPr lvl="2"/>
            <a:r>
              <a:rPr lang="en-US" i="1" dirty="0" smtClean="0"/>
              <a:t>Higher RF voltage is more expensive</a:t>
            </a:r>
          </a:p>
          <a:p>
            <a:pPr lvl="2"/>
            <a:r>
              <a:rPr lang="en-US" i="1" dirty="0" smtClean="0"/>
              <a:t>A much higher (~150 kV) voltage would cause a beam momentum spread approaching the momentum aperture of the Accumulator and   A-D beamline</a:t>
            </a:r>
          </a:p>
          <a:p>
            <a:pPr lvl="1">
              <a:spcBef>
                <a:spcPts val="600"/>
              </a:spcBef>
            </a:pPr>
            <a:r>
              <a:rPr lang="en-US" dirty="0" smtClean="0"/>
              <a:t>Bunch narrowing ramp in Debuncher</a:t>
            </a:r>
          </a:p>
          <a:p>
            <a:pPr lvl="2"/>
            <a:r>
              <a:rPr lang="en-US" dirty="0" smtClean="0"/>
              <a:t>More momentum aperture available</a:t>
            </a:r>
          </a:p>
          <a:p>
            <a:pPr lvl="2"/>
            <a:r>
              <a:rPr lang="en-US" i="1" dirty="0" smtClean="0"/>
              <a:t>Higher voltage more expensive</a:t>
            </a:r>
          </a:p>
          <a:p>
            <a:pPr lvl="2"/>
            <a:r>
              <a:rPr lang="en-US" i="1" dirty="0" smtClean="0"/>
              <a:t>Larger momentum spread increases beam tune spread via chromaticity – this complicates resonant extraction</a:t>
            </a:r>
          </a:p>
          <a:p>
            <a:pPr lvl="1">
              <a:spcBef>
                <a:spcPts val="600"/>
              </a:spcBef>
            </a:pPr>
            <a:r>
              <a:rPr lang="en-US" dirty="0" smtClean="0"/>
              <a:t>Capture with higher harmonic in Debuncher</a:t>
            </a:r>
          </a:p>
          <a:p>
            <a:pPr lvl="2"/>
            <a:r>
              <a:rPr lang="en-US" dirty="0" smtClean="0"/>
              <a:t>Higher harmonic number </a:t>
            </a:r>
            <a:r>
              <a:rPr lang="en-US" dirty="0" smtClean="0">
                <a:sym typeface="Symbol"/>
              </a:rPr>
              <a:t> narrower bucket for same voltage  narrower beam</a:t>
            </a:r>
          </a:p>
          <a:p>
            <a:pPr lvl="2"/>
            <a:r>
              <a:rPr lang="en-US" i="1" dirty="0" smtClean="0">
                <a:sym typeface="Symbol"/>
              </a:rPr>
              <a:t>Requires that h=4 bunches from the Accumulator be sufficiently narrow to fit in higher frequency bucket. Any beam not captured will go to the tails of the beam time distribution causing higher extinction beam loss.</a:t>
            </a:r>
          </a:p>
          <a:p>
            <a:pPr lvl="2">
              <a:spcBef>
                <a:spcPts val="1200"/>
              </a:spcBef>
            </a:pPr>
            <a:r>
              <a:rPr lang="en-US" dirty="0" smtClean="0">
                <a:sym typeface="Symbol"/>
              </a:rPr>
              <a:t>NOTE: a higher harmonic system in the Accumulator is precluded by the achievable rise and fall times for the Accumulator extraction kicker.</a:t>
            </a:r>
            <a:endParaRPr lang="en-US" dirty="0"/>
          </a:p>
        </p:txBody>
      </p:sp>
      <p:sp>
        <p:nvSpPr>
          <p:cNvPr id="4" name="Footer Placeholder 3"/>
          <p:cNvSpPr>
            <a:spLocks noGrp="1"/>
          </p:cNvSpPr>
          <p:nvPr>
            <p:ph type="ftr" sz="quarter" idx="11"/>
          </p:nvPr>
        </p:nvSpPr>
        <p:spPr/>
        <p:txBody>
          <a:bodyPr/>
          <a:lstStyle/>
          <a:p>
            <a:r>
              <a:rPr lang="en-US" dirty="0" smtClean="0"/>
              <a:t>S. Werkema - Mu2e Pre CD-1 Review</a:t>
            </a:r>
            <a:endParaRPr lang="en-US" dirty="0"/>
          </a:p>
        </p:txBody>
      </p:sp>
      <p:sp>
        <p:nvSpPr>
          <p:cNvPr id="5" name="Slide Number Placeholder 4"/>
          <p:cNvSpPr>
            <a:spLocks noGrp="1"/>
          </p:cNvSpPr>
          <p:nvPr>
            <p:ph type="sldNum" sz="quarter" idx="12"/>
          </p:nvPr>
        </p:nvSpPr>
        <p:spPr/>
        <p:txBody>
          <a:bodyPr/>
          <a:lstStyle/>
          <a:p>
            <a:fld id="{AB3C1F1C-F708-3F4B-8ECB-6D467F0718B5}" type="slidenum">
              <a:rPr lang="en-US" smtClean="0"/>
              <a:pPr/>
              <a:t>17</a:t>
            </a:fld>
            <a:endParaRPr lang="en-US" dirty="0"/>
          </a:p>
        </p:txBody>
      </p:sp>
      <p:sp>
        <p:nvSpPr>
          <p:cNvPr id="6" name="Date Placeholder 5"/>
          <p:cNvSpPr>
            <a:spLocks noGrp="1"/>
          </p:cNvSpPr>
          <p:nvPr>
            <p:ph type="dt" sz="half" idx="10"/>
          </p:nvPr>
        </p:nvSpPr>
        <p:spPr/>
        <p:txBody>
          <a:bodyPr/>
          <a:lstStyle/>
          <a:p>
            <a:r>
              <a:rPr lang="en-US" dirty="0" smtClean="0"/>
              <a:t>11/17/2010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Alternatives</a:t>
            </a:r>
            <a:endParaRPr lang="en-US" dirty="0"/>
          </a:p>
        </p:txBody>
      </p:sp>
      <p:sp>
        <p:nvSpPr>
          <p:cNvPr id="3" name="Content Placeholder 2"/>
          <p:cNvSpPr>
            <a:spLocks noGrp="1"/>
          </p:cNvSpPr>
          <p:nvPr>
            <p:ph idx="1"/>
          </p:nvPr>
        </p:nvSpPr>
        <p:spPr>
          <a:xfrm>
            <a:off x="152400" y="1295400"/>
            <a:ext cx="8989266" cy="1613355"/>
          </a:xfrm>
        </p:spPr>
        <p:txBody>
          <a:bodyPr>
            <a:normAutofit fontScale="92500" lnSpcReduction="10000"/>
          </a:bodyPr>
          <a:lstStyle/>
          <a:p>
            <a:pPr>
              <a:spcBef>
                <a:spcPts val="0"/>
              </a:spcBef>
            </a:pPr>
            <a:r>
              <a:rPr lang="en-US" dirty="0" smtClean="0"/>
              <a:t>Accumulator / Debuncher RF alternatives (continued)</a:t>
            </a:r>
          </a:p>
          <a:p>
            <a:pPr marL="457200" lvl="1">
              <a:spcBef>
                <a:spcPts val="600"/>
              </a:spcBef>
            </a:pPr>
            <a:r>
              <a:rPr lang="en-US" sz="1900" dirty="0" smtClean="0"/>
              <a:t>Stacking fewer proton batches prior to bunch formation yields narrower bunches</a:t>
            </a:r>
          </a:p>
          <a:p>
            <a:pPr marL="685800" lvl="2">
              <a:spcBef>
                <a:spcPts val="0"/>
              </a:spcBef>
              <a:spcAft>
                <a:spcPts val="600"/>
              </a:spcAft>
            </a:pPr>
            <a:r>
              <a:rPr lang="en-US" sz="1500" i="1" dirty="0" smtClean="0">
                <a:solidFill>
                  <a:srgbClr val="C00000"/>
                </a:solidFill>
              </a:rPr>
              <a:t>Stacking 2 batches lowers duty factor (~15%) and increases instantaneous intensity on target (~18%)</a:t>
            </a:r>
          </a:p>
          <a:p>
            <a:pPr marL="685800" lvl="2">
              <a:spcBef>
                <a:spcPts val="0"/>
              </a:spcBef>
              <a:spcAft>
                <a:spcPts val="600"/>
              </a:spcAft>
            </a:pPr>
            <a:r>
              <a:rPr lang="en-US" sz="1500" i="1" dirty="0" smtClean="0">
                <a:solidFill>
                  <a:srgbClr val="C00000"/>
                </a:solidFill>
              </a:rPr>
              <a:t>Stacking only one batch would likely lower the integrated intensity delivered to Mu2e</a:t>
            </a:r>
          </a:p>
          <a:p>
            <a:pPr marL="685800" lvl="2">
              <a:spcBef>
                <a:spcPts val="0"/>
              </a:spcBef>
              <a:spcAft>
                <a:spcPts val="600"/>
              </a:spcAft>
            </a:pPr>
            <a:r>
              <a:rPr lang="en-US" sz="1500" dirty="0" smtClean="0">
                <a:solidFill>
                  <a:srgbClr val="C00000"/>
                </a:solidFill>
              </a:rPr>
              <a:t>Operating scenarios have been developed that allow the stacking of 3 batches or 2 batches </a:t>
            </a:r>
            <a:endParaRPr lang="en-US" sz="1700" dirty="0" smtClean="0">
              <a:solidFill>
                <a:srgbClr val="C00000"/>
              </a:solidFill>
            </a:endParaRPr>
          </a:p>
        </p:txBody>
      </p:sp>
      <p:sp>
        <p:nvSpPr>
          <p:cNvPr id="4" name="Footer Placeholder 3"/>
          <p:cNvSpPr>
            <a:spLocks noGrp="1"/>
          </p:cNvSpPr>
          <p:nvPr>
            <p:ph type="ftr" sz="quarter" idx="11"/>
          </p:nvPr>
        </p:nvSpPr>
        <p:spPr/>
        <p:txBody>
          <a:bodyPr/>
          <a:lstStyle/>
          <a:p>
            <a:r>
              <a:rPr lang="en-US" dirty="0" smtClean="0"/>
              <a:t>S. Werkema - Mu2e Pre CD-1 Review</a:t>
            </a:r>
            <a:endParaRPr lang="en-US" dirty="0"/>
          </a:p>
        </p:txBody>
      </p:sp>
      <p:sp>
        <p:nvSpPr>
          <p:cNvPr id="5" name="Slide Number Placeholder 4"/>
          <p:cNvSpPr>
            <a:spLocks noGrp="1"/>
          </p:cNvSpPr>
          <p:nvPr>
            <p:ph type="sldNum" sz="quarter" idx="12"/>
          </p:nvPr>
        </p:nvSpPr>
        <p:spPr/>
        <p:txBody>
          <a:bodyPr/>
          <a:lstStyle/>
          <a:p>
            <a:fld id="{AB3C1F1C-F708-3F4B-8ECB-6D467F0718B5}" type="slidenum">
              <a:rPr lang="en-US" smtClean="0"/>
              <a:pPr/>
              <a:t>18</a:t>
            </a:fld>
            <a:endParaRPr lang="en-US" dirty="0"/>
          </a:p>
        </p:txBody>
      </p:sp>
      <p:sp>
        <p:nvSpPr>
          <p:cNvPr id="6" name="Date Placeholder 5"/>
          <p:cNvSpPr>
            <a:spLocks noGrp="1"/>
          </p:cNvSpPr>
          <p:nvPr>
            <p:ph type="dt" sz="half" idx="10"/>
          </p:nvPr>
        </p:nvSpPr>
        <p:spPr/>
        <p:txBody>
          <a:bodyPr/>
          <a:lstStyle/>
          <a:p>
            <a:r>
              <a:rPr lang="en-US" dirty="0" smtClean="0"/>
              <a:t>11/17/2010</a:t>
            </a:r>
            <a:endParaRPr lang="en-US" dirty="0"/>
          </a:p>
        </p:txBody>
      </p:sp>
      <p:grpSp>
        <p:nvGrpSpPr>
          <p:cNvPr id="7" name="Group 16"/>
          <p:cNvGrpSpPr/>
          <p:nvPr/>
        </p:nvGrpSpPr>
        <p:grpSpPr>
          <a:xfrm>
            <a:off x="-2334" y="2984955"/>
            <a:ext cx="9144000" cy="3501570"/>
            <a:chOff x="0" y="2984955"/>
            <a:chExt cx="9144000" cy="3501570"/>
          </a:xfrm>
        </p:grpSpPr>
        <p:grpSp>
          <p:nvGrpSpPr>
            <p:cNvPr id="14" name="Group 13"/>
            <p:cNvGrpSpPr/>
            <p:nvPr/>
          </p:nvGrpSpPr>
          <p:grpSpPr>
            <a:xfrm>
              <a:off x="0" y="3200400"/>
              <a:ext cx="9144000" cy="3286125"/>
              <a:chOff x="-166687" y="2895600"/>
              <a:chExt cx="9329737" cy="3286125"/>
            </a:xfrm>
          </p:grpSpPr>
          <p:grpSp>
            <p:nvGrpSpPr>
              <p:cNvPr id="17" name="Group 15"/>
              <p:cNvGrpSpPr/>
              <p:nvPr/>
            </p:nvGrpSpPr>
            <p:grpSpPr>
              <a:xfrm>
                <a:off x="-166687" y="2905125"/>
                <a:ext cx="4795838" cy="3276600"/>
                <a:chOff x="233146" y="1219201"/>
                <a:chExt cx="8677707" cy="3962400"/>
              </a:xfrm>
            </p:grpSpPr>
            <p:pic>
              <p:nvPicPr>
                <p:cNvPr id="8" name="Picture 2"/>
                <p:cNvPicPr>
                  <a:picLocks noChangeAspect="1" noChangeArrowheads="1"/>
                </p:cNvPicPr>
                <p:nvPr/>
              </p:nvPicPr>
              <p:blipFill>
                <a:blip r:embed="rId2" cstate="print"/>
                <a:srcRect/>
                <a:stretch>
                  <a:fillRect/>
                </a:stretch>
              </p:blipFill>
              <p:spPr bwMode="auto">
                <a:xfrm>
                  <a:off x="233146" y="1219201"/>
                  <a:ext cx="8677707" cy="3962400"/>
                </a:xfrm>
                <a:prstGeom prst="rect">
                  <a:avLst/>
                </a:prstGeom>
                <a:noFill/>
                <a:ln w="9525">
                  <a:noFill/>
                  <a:miter lim="800000"/>
                  <a:headEnd/>
                  <a:tailEnd/>
                </a:ln>
              </p:spPr>
            </p:pic>
            <p:sp>
              <p:nvSpPr>
                <p:cNvPr id="9" name="TextBox 8"/>
                <p:cNvSpPr txBox="1"/>
                <p:nvPr/>
              </p:nvSpPr>
              <p:spPr>
                <a:xfrm>
                  <a:off x="3048000" y="2057400"/>
                  <a:ext cx="1535372" cy="409414"/>
                </a:xfrm>
                <a:prstGeom prst="rect">
                  <a:avLst/>
                </a:prstGeom>
                <a:solidFill>
                  <a:schemeClr val="bg1">
                    <a:alpha val="50000"/>
                  </a:schemeClr>
                </a:solidFill>
              </p:spPr>
              <p:txBody>
                <a:bodyPr wrap="none" rtlCol="0">
                  <a:spAutoFit/>
                </a:bodyPr>
                <a:lstStyle/>
                <a:p>
                  <a:r>
                    <a:rPr lang="en-US" sz="1600" dirty="0" smtClean="0">
                      <a:solidFill>
                        <a:srgbClr val="FF0000"/>
                      </a:solidFill>
                    </a:rPr>
                    <a:t>Recycler</a:t>
                  </a:r>
                  <a:endParaRPr lang="en-US" sz="1600" dirty="0">
                    <a:solidFill>
                      <a:srgbClr val="FF0000"/>
                    </a:solidFill>
                  </a:endParaRPr>
                </a:p>
              </p:txBody>
            </p:sp>
            <p:sp>
              <p:nvSpPr>
                <p:cNvPr id="10" name="TextBox 9"/>
                <p:cNvSpPr txBox="1"/>
                <p:nvPr/>
              </p:nvSpPr>
              <p:spPr>
                <a:xfrm>
                  <a:off x="2592875" y="3417332"/>
                  <a:ext cx="2171076" cy="409414"/>
                </a:xfrm>
                <a:prstGeom prst="rect">
                  <a:avLst/>
                </a:prstGeom>
                <a:solidFill>
                  <a:schemeClr val="bg1">
                    <a:alpha val="50000"/>
                  </a:schemeClr>
                </a:solidFill>
              </p:spPr>
              <p:txBody>
                <a:bodyPr wrap="none" rtlCol="0">
                  <a:spAutoFit/>
                </a:bodyPr>
                <a:lstStyle/>
                <a:p>
                  <a:r>
                    <a:rPr lang="en-US" sz="1600" dirty="0" smtClean="0">
                      <a:solidFill>
                        <a:srgbClr val="0000FF"/>
                      </a:solidFill>
                    </a:rPr>
                    <a:t>Accumulator</a:t>
                  </a:r>
                  <a:endParaRPr lang="en-US" sz="1600" dirty="0">
                    <a:solidFill>
                      <a:srgbClr val="0000FF"/>
                    </a:solidFill>
                  </a:endParaRPr>
                </a:p>
              </p:txBody>
            </p:sp>
            <p:sp>
              <p:nvSpPr>
                <p:cNvPr id="11" name="TextBox 10"/>
                <p:cNvSpPr txBox="1"/>
                <p:nvPr/>
              </p:nvSpPr>
              <p:spPr>
                <a:xfrm>
                  <a:off x="5105400" y="3048000"/>
                  <a:ext cx="1926342" cy="409414"/>
                </a:xfrm>
                <a:prstGeom prst="rect">
                  <a:avLst/>
                </a:prstGeom>
                <a:solidFill>
                  <a:schemeClr val="bg1">
                    <a:alpha val="50000"/>
                  </a:schemeClr>
                </a:solidFill>
              </p:spPr>
              <p:txBody>
                <a:bodyPr wrap="none" rtlCol="0">
                  <a:spAutoFit/>
                </a:bodyPr>
                <a:lstStyle/>
                <a:p>
                  <a:r>
                    <a:rPr lang="en-US" sz="1600" dirty="0" smtClean="0">
                      <a:solidFill>
                        <a:srgbClr val="FF00FF"/>
                      </a:solidFill>
                    </a:rPr>
                    <a:t>Debuncher</a:t>
                  </a:r>
                  <a:endParaRPr lang="en-US" sz="1600" dirty="0">
                    <a:solidFill>
                      <a:srgbClr val="FF00FF"/>
                    </a:solidFill>
                  </a:endParaRPr>
                </a:p>
              </p:txBody>
            </p:sp>
            <p:cxnSp>
              <p:nvCxnSpPr>
                <p:cNvPr id="12" name="Straight Arrow Connector 11"/>
                <p:cNvCxnSpPr/>
                <p:nvPr/>
              </p:nvCxnSpPr>
              <p:spPr>
                <a:xfrm rot="16200000" flipH="1">
                  <a:off x="5562600" y="3733800"/>
                  <a:ext cx="914400" cy="152400"/>
                </a:xfrm>
                <a:prstGeom prst="straightConnector1">
                  <a:avLst/>
                </a:prstGeom>
                <a:ln w="19050">
                  <a:solidFill>
                    <a:srgbClr val="FF00FF"/>
                  </a:solidFill>
                  <a:tailEnd type="stealth" w="lg" len="lg"/>
                </a:ln>
              </p:spPr>
              <p:style>
                <a:lnRef idx="1">
                  <a:schemeClr val="accent1"/>
                </a:lnRef>
                <a:fillRef idx="0">
                  <a:schemeClr val="accent1"/>
                </a:fillRef>
                <a:effectRef idx="0">
                  <a:schemeClr val="accent1"/>
                </a:effectRef>
                <a:fontRef idx="minor">
                  <a:schemeClr val="tx1"/>
                </a:fontRef>
              </p:style>
            </p:cxnSp>
          </p:grpSp>
          <p:pic>
            <p:nvPicPr>
              <p:cNvPr id="13" name="Picture 2"/>
              <p:cNvPicPr>
                <a:picLocks noChangeArrowheads="1"/>
              </p:cNvPicPr>
              <p:nvPr/>
            </p:nvPicPr>
            <p:blipFill>
              <a:blip r:embed="rId3" cstate="print"/>
              <a:srcRect/>
              <a:stretch>
                <a:fillRect/>
              </a:stretch>
            </p:blipFill>
            <p:spPr bwMode="auto">
              <a:xfrm>
                <a:off x="4495800" y="2895600"/>
                <a:ext cx="4667250" cy="3286125"/>
              </a:xfrm>
              <a:prstGeom prst="rect">
                <a:avLst/>
              </a:prstGeom>
              <a:noFill/>
              <a:ln w="9525">
                <a:noFill/>
                <a:miter lim="800000"/>
                <a:headEnd/>
                <a:tailEnd/>
              </a:ln>
            </p:spPr>
          </p:pic>
        </p:grpSp>
        <p:sp>
          <p:nvSpPr>
            <p:cNvPr id="15" name="TextBox 14"/>
            <p:cNvSpPr txBox="1"/>
            <p:nvPr/>
          </p:nvSpPr>
          <p:spPr>
            <a:xfrm>
              <a:off x="457200" y="2984955"/>
              <a:ext cx="3568606" cy="307777"/>
            </a:xfrm>
            <a:prstGeom prst="rect">
              <a:avLst/>
            </a:prstGeom>
            <a:solidFill>
              <a:schemeClr val="bg1">
                <a:alpha val="75000"/>
              </a:schemeClr>
            </a:solidFill>
          </p:spPr>
          <p:txBody>
            <a:bodyPr wrap="none" rtlCol="0">
              <a:spAutoFit/>
            </a:bodyPr>
            <a:lstStyle/>
            <a:p>
              <a:r>
                <a:rPr lang="en-US" sz="1400" dirty="0" smtClean="0">
                  <a:latin typeface="Arial" pitchFamily="34" charset="0"/>
                  <a:cs typeface="Arial" pitchFamily="34" charset="0"/>
                </a:rPr>
                <a:t>Stack </a:t>
              </a:r>
              <a:r>
                <a:rPr lang="en-US" sz="14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3</a:t>
              </a:r>
              <a:r>
                <a:rPr lang="en-US" sz="1400" dirty="0" smtClean="0">
                  <a:latin typeface="Arial" pitchFamily="34" charset="0"/>
                  <a:cs typeface="Arial" pitchFamily="34" charset="0"/>
                </a:rPr>
                <a:t> Booster batches – 92% duty factor</a:t>
              </a:r>
              <a:endParaRPr lang="en-US" sz="1400" dirty="0">
                <a:latin typeface="Arial" pitchFamily="34" charset="0"/>
                <a:cs typeface="Arial" pitchFamily="34" charset="0"/>
              </a:endParaRPr>
            </a:p>
          </p:txBody>
        </p:sp>
        <p:sp>
          <p:nvSpPr>
            <p:cNvPr id="16" name="TextBox 15"/>
            <p:cNvSpPr txBox="1"/>
            <p:nvPr/>
          </p:nvSpPr>
          <p:spPr>
            <a:xfrm>
              <a:off x="4956848" y="2984955"/>
              <a:ext cx="3568606" cy="307777"/>
            </a:xfrm>
            <a:prstGeom prst="rect">
              <a:avLst/>
            </a:prstGeom>
            <a:solidFill>
              <a:schemeClr val="bg1">
                <a:alpha val="75000"/>
              </a:schemeClr>
            </a:solidFill>
          </p:spPr>
          <p:txBody>
            <a:bodyPr wrap="none" rtlCol="0">
              <a:spAutoFit/>
            </a:bodyPr>
            <a:lstStyle/>
            <a:p>
              <a:r>
                <a:rPr lang="en-US" sz="1400" dirty="0" smtClean="0">
                  <a:latin typeface="Arial" pitchFamily="34" charset="0"/>
                  <a:cs typeface="Arial" pitchFamily="34" charset="0"/>
                </a:rPr>
                <a:t>Stack </a:t>
              </a:r>
              <a:r>
                <a:rPr lang="en-US" sz="14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2</a:t>
              </a:r>
              <a:r>
                <a:rPr lang="en-US" sz="1400" dirty="0" smtClean="0">
                  <a:latin typeface="Arial" pitchFamily="34" charset="0"/>
                  <a:cs typeface="Arial" pitchFamily="34" charset="0"/>
                </a:rPr>
                <a:t> Booster batches – 78% duty factor</a:t>
              </a:r>
              <a:endParaRPr lang="en-US" sz="1400" dirty="0">
                <a:latin typeface="Arial" pitchFamily="34" charset="0"/>
                <a:cs typeface="Arial" pitchFamily="34" charset="0"/>
              </a:endParaRPr>
            </a:p>
          </p:txBody>
        </p:sp>
      </p:grpSp>
      <p:sp>
        <p:nvSpPr>
          <p:cNvPr id="18" name="Rectangle 17"/>
          <p:cNvSpPr/>
          <p:nvPr/>
        </p:nvSpPr>
        <p:spPr>
          <a:xfrm>
            <a:off x="4419600" y="6019800"/>
            <a:ext cx="166782" cy="11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73809" y="6019800"/>
            <a:ext cx="166782" cy="11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88084" y="5730386"/>
            <a:ext cx="166782" cy="11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28600" y="3429000"/>
            <a:ext cx="166782" cy="1783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References</a:t>
            </a:r>
            <a:endParaRPr lang="en-US" dirty="0"/>
          </a:p>
        </p:txBody>
      </p:sp>
      <p:sp>
        <p:nvSpPr>
          <p:cNvPr id="9" name="Content Placeholder 8"/>
          <p:cNvSpPr>
            <a:spLocks noGrp="1"/>
          </p:cNvSpPr>
          <p:nvPr>
            <p:ph idx="1"/>
          </p:nvPr>
        </p:nvSpPr>
        <p:spPr/>
        <p:txBody>
          <a:bodyPr>
            <a:normAutofit fontScale="62500" lnSpcReduction="20000"/>
          </a:bodyPr>
          <a:lstStyle/>
          <a:p>
            <a:endParaRPr lang="en-US" dirty="0" smtClean="0"/>
          </a:p>
          <a:p>
            <a:r>
              <a:rPr lang="en-US" dirty="0" err="1" smtClean="0"/>
              <a:t>J.Dey</a:t>
            </a:r>
            <a:r>
              <a:rPr lang="en-US" dirty="0" smtClean="0"/>
              <a:t> et al, “A New RF system for bunch coalescing in the Fermilab Main Ring.”, Proceedings of PAC, 1996. </a:t>
            </a:r>
            <a:r>
              <a:rPr lang="en-US" sz="2600" dirty="0" smtClean="0"/>
              <a:t>accelconf.web.cern.ch/</a:t>
            </a:r>
            <a:r>
              <a:rPr lang="en-US" sz="2600" dirty="0" err="1" smtClean="0"/>
              <a:t>accelconf</a:t>
            </a:r>
            <a:r>
              <a:rPr lang="en-US" sz="2600" dirty="0" smtClean="0"/>
              <a:t>/p95/ARTICLES/WPP/WPP08.PDF</a:t>
            </a:r>
            <a:endParaRPr lang="en-US" dirty="0" smtClean="0"/>
          </a:p>
          <a:p>
            <a:r>
              <a:rPr lang="en-US" dirty="0" err="1" smtClean="0"/>
              <a:t>J.Dey</a:t>
            </a:r>
            <a:r>
              <a:rPr lang="en-US" dirty="0" smtClean="0"/>
              <a:t> and </a:t>
            </a:r>
            <a:r>
              <a:rPr lang="en-US" dirty="0" err="1" smtClean="0"/>
              <a:t>J.Steimel</a:t>
            </a:r>
            <a:r>
              <a:rPr lang="en-US" dirty="0" smtClean="0"/>
              <a:t>, “Improving the linearity of ferrite loaded cavities using feedback”, PAC2001</a:t>
            </a:r>
          </a:p>
          <a:p>
            <a:r>
              <a:rPr lang="en-US" dirty="0" smtClean="0"/>
              <a:t>C</a:t>
            </a:r>
            <a:r>
              <a:rPr lang="en-US" dirty="0" smtClean="0"/>
              <a:t>. </a:t>
            </a:r>
            <a:r>
              <a:rPr lang="en-US" dirty="0" err="1" smtClean="0"/>
              <a:t>Ader</a:t>
            </a:r>
            <a:r>
              <a:rPr lang="en-US" dirty="0" smtClean="0"/>
              <a:t> and D.W. Wildman,  “Design Methodology and Considerations for Nova 53 MHz RF Cavities”, FERMILAB-CONF-10-142-AD </a:t>
            </a:r>
            <a:endParaRPr lang="en-US" dirty="0" smtClean="0"/>
          </a:p>
          <a:p>
            <a:pPr>
              <a:buNone/>
            </a:pPr>
            <a:r>
              <a:rPr lang="en-US" sz="2600" dirty="0" smtClean="0"/>
              <a:t>	</a:t>
            </a:r>
            <a:r>
              <a:rPr lang="en-US" sz="2600" dirty="0" smtClean="0"/>
              <a:t>http</a:t>
            </a:r>
            <a:r>
              <a:rPr lang="en-US" sz="2600" dirty="0" smtClean="0"/>
              <a:t>://lss.fnal.gov/archive/2010/conf/fermilab-conf-10-142-ad.pdf</a:t>
            </a:r>
            <a:endParaRPr lang="en-US" dirty="0" smtClean="0"/>
          </a:p>
          <a:p>
            <a:r>
              <a:rPr lang="en-US" dirty="0" err="1" smtClean="0"/>
              <a:t>Heba</a:t>
            </a:r>
            <a:r>
              <a:rPr lang="en-US" dirty="0" smtClean="0"/>
              <a:t> </a:t>
            </a:r>
            <a:r>
              <a:rPr lang="en-US" dirty="0" err="1" smtClean="0"/>
              <a:t>Elnaiem</a:t>
            </a:r>
            <a:r>
              <a:rPr lang="en-US" dirty="0" smtClean="0"/>
              <a:t>, “Prototype </a:t>
            </a:r>
            <a:r>
              <a:rPr lang="en-US" dirty="0" err="1" smtClean="0"/>
              <a:t>NOvA</a:t>
            </a:r>
            <a:r>
              <a:rPr lang="en-US" dirty="0" smtClean="0"/>
              <a:t> RF Cavity for the Fermilab Recycler Ring”, NOVA Document </a:t>
            </a:r>
            <a:r>
              <a:rPr lang="en-US" dirty="0" smtClean="0"/>
              <a:t>4421</a:t>
            </a:r>
          </a:p>
          <a:p>
            <a:r>
              <a:rPr lang="en-US" dirty="0" smtClean="0"/>
              <a:t>J. Griffin et al, PD Design Report, Ch5, RF Systems, </a:t>
            </a:r>
          </a:p>
          <a:p>
            <a:pPr>
              <a:buNone/>
            </a:pPr>
            <a:r>
              <a:rPr lang="en-US" sz="2600" dirty="0" smtClean="0"/>
              <a:t>	</a:t>
            </a:r>
            <a:r>
              <a:rPr lang="en-US" sz="2600" dirty="0" smtClean="0"/>
              <a:t>http</a:t>
            </a:r>
            <a:r>
              <a:rPr lang="en-US" sz="2600" dirty="0" smtClean="0"/>
              <a:t>://</a:t>
            </a:r>
            <a:r>
              <a:rPr lang="en-US" sz="2600" dirty="0" smtClean="0"/>
              <a:t>www-bd.fnal.gov/pdriver/oldpdriver/designreport/ch05.pdf</a:t>
            </a:r>
          </a:p>
          <a:p>
            <a:r>
              <a:rPr lang="en-US" dirty="0" smtClean="0"/>
              <a:t>John Reid, MI RF Upgrade, Proton Driver Director’s Review, 2005</a:t>
            </a:r>
          </a:p>
          <a:p>
            <a:pPr>
              <a:buNone/>
            </a:pPr>
            <a:r>
              <a:rPr lang="en-US" sz="2600" dirty="0" smtClean="0"/>
              <a:t>	</a:t>
            </a:r>
            <a:r>
              <a:rPr lang="en-US" sz="2600" dirty="0" smtClean="0"/>
              <a:t>tdserver1.fnal.gov/presentations/PD_DIR</a:t>
            </a:r>
            <a:r>
              <a:rPr lang="en-US" sz="2600" dirty="0" smtClean="0"/>
              <a:t>...05.../PD_DIR_REV_Reid.ppt</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54" y="142875"/>
            <a:ext cx="8229600" cy="1143000"/>
          </a:xfrm>
        </p:spPr>
        <p:txBody>
          <a:bodyPr/>
          <a:lstStyle/>
          <a:p>
            <a:r>
              <a:rPr lang="en-US" dirty="0" smtClean="0"/>
              <a:t>Mu2e Beam Time Structure</a:t>
            </a:r>
            <a:endParaRPr lang="en-US" dirty="0"/>
          </a:p>
        </p:txBody>
      </p:sp>
      <p:sp>
        <p:nvSpPr>
          <p:cNvPr id="3" name="Content Placeholder 2"/>
          <p:cNvSpPr>
            <a:spLocks noGrp="1"/>
          </p:cNvSpPr>
          <p:nvPr>
            <p:ph idx="1"/>
          </p:nvPr>
        </p:nvSpPr>
        <p:spPr>
          <a:xfrm>
            <a:off x="5455578" y="1778592"/>
            <a:ext cx="3493213" cy="4525963"/>
          </a:xfrm>
        </p:spPr>
        <p:txBody>
          <a:bodyPr>
            <a:normAutofit/>
          </a:bodyPr>
          <a:lstStyle/>
          <a:p>
            <a:r>
              <a:rPr lang="en-US" sz="1800" dirty="0" smtClean="0"/>
              <a:t>Mu2e experiment requires very narrow beam pulses that are separated by a time interval that is ~ </a:t>
            </a:r>
            <a:r>
              <a:rPr lang="en-US" sz="1800" dirty="0" smtClean="0">
                <a:latin typeface="Arial" pitchFamily="34" charset="0"/>
                <a:cs typeface="Arial" pitchFamily="34" charset="0"/>
              </a:rPr>
              <a:t>2</a:t>
            </a:r>
            <a:r>
              <a:rPr lang="en-US" sz="1800" dirty="0" smtClean="0">
                <a:latin typeface="Arial" pitchFamily="34" charset="0"/>
                <a:cs typeface="Arial" pitchFamily="34" charset="0"/>
                <a:sym typeface="Symbol"/>
              </a:rPr>
              <a:t></a:t>
            </a:r>
            <a:r>
              <a:rPr lang="en-US" sz="1800" dirty="0" smtClean="0"/>
              <a:t>864 nsec (twice the </a:t>
            </a:r>
            <a:r>
              <a:rPr lang="en-US" sz="1800" dirty="0" smtClean="0">
                <a:latin typeface="Symbol" pitchFamily="18" charset="2"/>
              </a:rPr>
              <a:t>m</a:t>
            </a:r>
            <a:r>
              <a:rPr lang="en-US" sz="1800" baseline="30000" dirty="0" smtClean="0"/>
              <a:t>-</a:t>
            </a:r>
            <a:r>
              <a:rPr lang="en-US" sz="1800" dirty="0" smtClean="0"/>
              <a:t> lifetime in Al)</a:t>
            </a:r>
          </a:p>
          <a:p>
            <a:r>
              <a:rPr lang="en-US" sz="1800" dirty="0" smtClean="0"/>
              <a:t>The narrow pulses are formed by 2.5 MHz RF manipulations in the Accumulator and Debuncher rings.</a:t>
            </a:r>
          </a:p>
          <a:p>
            <a:r>
              <a:rPr lang="en-US" sz="1800" dirty="0" smtClean="0"/>
              <a:t>These RF systems require high voltages (~100 kV) for long time intervals (~100 – 400 msec)</a:t>
            </a:r>
            <a:endParaRPr lang="en-US" sz="1800" dirty="0"/>
          </a:p>
        </p:txBody>
      </p:sp>
      <p:sp>
        <p:nvSpPr>
          <p:cNvPr id="4" name="Footer Placeholder 3"/>
          <p:cNvSpPr>
            <a:spLocks noGrp="1"/>
          </p:cNvSpPr>
          <p:nvPr>
            <p:ph type="ftr" sz="quarter" idx="11"/>
          </p:nvPr>
        </p:nvSpPr>
        <p:spPr/>
        <p:txBody>
          <a:bodyPr/>
          <a:lstStyle/>
          <a:p>
            <a:r>
              <a:rPr lang="en-US" smtClean="0"/>
              <a:t>D. Peterson - Mu2e Pre CD-1 Review</a:t>
            </a:r>
            <a:endParaRPr lang="en-US" dirty="0"/>
          </a:p>
        </p:txBody>
      </p:sp>
      <p:sp>
        <p:nvSpPr>
          <p:cNvPr id="5" name="Slide Number Placeholder 4"/>
          <p:cNvSpPr>
            <a:spLocks noGrp="1"/>
          </p:cNvSpPr>
          <p:nvPr>
            <p:ph type="sldNum" sz="quarter" idx="12"/>
          </p:nvPr>
        </p:nvSpPr>
        <p:spPr/>
        <p:txBody>
          <a:bodyPr/>
          <a:lstStyle/>
          <a:p>
            <a:fld id="{AB3C1F1C-F708-3F4B-8ECB-6D467F0718B5}" type="slidenum">
              <a:rPr lang="en-US" smtClean="0"/>
              <a:pPr/>
              <a:t>2</a:t>
            </a:fld>
            <a:endParaRPr lang="en-US" dirty="0"/>
          </a:p>
        </p:txBody>
      </p:sp>
      <p:sp>
        <p:nvSpPr>
          <p:cNvPr id="6" name="Date Placeholder 5"/>
          <p:cNvSpPr>
            <a:spLocks noGrp="1"/>
          </p:cNvSpPr>
          <p:nvPr>
            <p:ph type="dt" sz="half" idx="10"/>
          </p:nvPr>
        </p:nvSpPr>
        <p:spPr/>
        <p:txBody>
          <a:bodyPr/>
          <a:lstStyle/>
          <a:p>
            <a:r>
              <a:rPr lang="en-US" dirty="0" smtClean="0"/>
              <a:t>11/17/2010</a:t>
            </a:r>
            <a:endParaRPr lang="en-US" dirty="0"/>
          </a:p>
        </p:txBody>
      </p:sp>
      <p:grpSp>
        <p:nvGrpSpPr>
          <p:cNvPr id="7" name="Group 28"/>
          <p:cNvGrpSpPr/>
          <p:nvPr/>
        </p:nvGrpSpPr>
        <p:grpSpPr>
          <a:xfrm>
            <a:off x="453947" y="1626192"/>
            <a:ext cx="4790921" cy="3674830"/>
            <a:chOff x="453947" y="1447800"/>
            <a:chExt cx="4790921" cy="3674830"/>
          </a:xfrm>
        </p:grpSpPr>
        <p:grpSp>
          <p:nvGrpSpPr>
            <p:cNvPr id="27" name="Group 48"/>
            <p:cNvGrpSpPr/>
            <p:nvPr/>
          </p:nvGrpSpPr>
          <p:grpSpPr>
            <a:xfrm>
              <a:off x="453947" y="1447800"/>
              <a:ext cx="4790921" cy="3674830"/>
              <a:chOff x="914400" y="990600"/>
              <a:chExt cx="7086600" cy="4709075"/>
            </a:xfrm>
          </p:grpSpPr>
          <p:cxnSp>
            <p:nvCxnSpPr>
              <p:cNvPr id="8" name="Straight Connector 7"/>
              <p:cNvCxnSpPr/>
              <p:nvPr/>
            </p:nvCxnSpPr>
            <p:spPr>
              <a:xfrm>
                <a:off x="914400" y="4419600"/>
                <a:ext cx="7086600" cy="0"/>
              </a:xfrm>
              <a:prstGeom prst="line">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371600" y="1676400"/>
                <a:ext cx="956930" cy="2746744"/>
              </a:xfrm>
              <a:custGeom>
                <a:avLst/>
                <a:gdLst>
                  <a:gd name="connsiteX0" fmla="*/ 0 w 956930"/>
                  <a:gd name="connsiteY0" fmla="*/ 1947530 h 1947530"/>
                  <a:gd name="connsiteX1" fmla="*/ 531628 w 956930"/>
                  <a:gd name="connsiteY1" fmla="*/ 1772 h 1947530"/>
                  <a:gd name="connsiteX2" fmla="*/ 956930 w 956930"/>
                  <a:gd name="connsiteY2" fmla="*/ 1936898 h 1947530"/>
                </a:gdLst>
                <a:ahLst/>
                <a:cxnLst>
                  <a:cxn ang="0">
                    <a:pos x="connsiteX0" y="connsiteY0"/>
                  </a:cxn>
                  <a:cxn ang="0">
                    <a:pos x="connsiteX1" y="connsiteY1"/>
                  </a:cxn>
                  <a:cxn ang="0">
                    <a:pos x="connsiteX2" y="connsiteY2"/>
                  </a:cxn>
                </a:cxnLst>
                <a:rect l="l" t="t" r="r" b="b"/>
                <a:pathLst>
                  <a:path w="956930" h="1947530">
                    <a:moveTo>
                      <a:pt x="0" y="1947530"/>
                    </a:moveTo>
                    <a:cubicBezTo>
                      <a:pt x="186070" y="975537"/>
                      <a:pt x="372140" y="3544"/>
                      <a:pt x="531628" y="1772"/>
                    </a:cubicBezTo>
                    <a:cubicBezTo>
                      <a:pt x="691116" y="0"/>
                      <a:pt x="824023" y="968449"/>
                      <a:pt x="956930" y="1936898"/>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6400800" y="1676400"/>
                <a:ext cx="956930" cy="2746744"/>
              </a:xfrm>
              <a:custGeom>
                <a:avLst/>
                <a:gdLst>
                  <a:gd name="connsiteX0" fmla="*/ 0 w 956930"/>
                  <a:gd name="connsiteY0" fmla="*/ 1947530 h 1947530"/>
                  <a:gd name="connsiteX1" fmla="*/ 531628 w 956930"/>
                  <a:gd name="connsiteY1" fmla="*/ 1772 h 1947530"/>
                  <a:gd name="connsiteX2" fmla="*/ 956930 w 956930"/>
                  <a:gd name="connsiteY2" fmla="*/ 1936898 h 1947530"/>
                </a:gdLst>
                <a:ahLst/>
                <a:cxnLst>
                  <a:cxn ang="0">
                    <a:pos x="connsiteX0" y="connsiteY0"/>
                  </a:cxn>
                  <a:cxn ang="0">
                    <a:pos x="connsiteX1" y="connsiteY1"/>
                  </a:cxn>
                  <a:cxn ang="0">
                    <a:pos x="connsiteX2" y="connsiteY2"/>
                  </a:cxn>
                </a:cxnLst>
                <a:rect l="l" t="t" r="r" b="b"/>
                <a:pathLst>
                  <a:path w="956930" h="1947530">
                    <a:moveTo>
                      <a:pt x="0" y="1947530"/>
                    </a:moveTo>
                    <a:cubicBezTo>
                      <a:pt x="186070" y="975537"/>
                      <a:pt x="372140" y="3544"/>
                      <a:pt x="531628" y="1772"/>
                    </a:cubicBezTo>
                    <a:cubicBezTo>
                      <a:pt x="691116" y="0"/>
                      <a:pt x="824023" y="968449"/>
                      <a:pt x="956930" y="1936898"/>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7639190" y="4423144"/>
                <a:ext cx="266420" cy="369332"/>
              </a:xfrm>
              <a:prstGeom prst="rect">
                <a:avLst/>
              </a:prstGeom>
              <a:noFill/>
            </p:spPr>
            <p:txBody>
              <a:bodyPr wrap="none" rtlCol="0">
                <a:spAutoFit/>
              </a:bodyPr>
              <a:lstStyle/>
              <a:p>
                <a:r>
                  <a:rPr lang="en-US" dirty="0" smtClean="0"/>
                  <a:t>t</a:t>
                </a:r>
                <a:endParaRPr lang="en-US" dirty="0"/>
              </a:p>
            </p:txBody>
          </p:sp>
          <p:sp>
            <p:nvSpPr>
              <p:cNvPr id="12" name="TextBox 11"/>
              <p:cNvSpPr txBox="1"/>
              <p:nvPr/>
            </p:nvSpPr>
            <p:spPr>
              <a:xfrm>
                <a:off x="1453116" y="1244009"/>
                <a:ext cx="882531" cy="354958"/>
              </a:xfrm>
              <a:prstGeom prst="rect">
                <a:avLst/>
              </a:prstGeom>
              <a:noFill/>
            </p:spPr>
            <p:txBody>
              <a:bodyPr wrap="none" rtlCol="0">
                <a:spAutoFit/>
              </a:bodyPr>
              <a:lstStyle/>
              <a:p>
                <a:r>
                  <a:rPr lang="en-US" sz="1200" dirty="0" smtClean="0"/>
                  <a:t>150 ns</a:t>
                </a:r>
                <a:endParaRPr lang="en-US" sz="1200" dirty="0"/>
              </a:p>
            </p:txBody>
          </p:sp>
          <p:cxnSp>
            <p:nvCxnSpPr>
              <p:cNvPr id="13" name="Straight Connector 12"/>
              <p:cNvCxnSpPr/>
              <p:nvPr/>
            </p:nvCxnSpPr>
            <p:spPr>
              <a:xfrm rot="5400000">
                <a:off x="-304800" y="2819400"/>
                <a:ext cx="33528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41498" y="2805223"/>
                <a:ext cx="33528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2319670" y="1447800"/>
                <a:ext cx="457200" cy="1588"/>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1447800"/>
                <a:ext cx="381000" cy="1588"/>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14300" y="3314700"/>
                <a:ext cx="3581400" cy="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143500" y="3314700"/>
                <a:ext cx="3581400" cy="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49749" y="4701139"/>
                <a:ext cx="927582" cy="394398"/>
              </a:xfrm>
              <a:prstGeom prst="rect">
                <a:avLst/>
              </a:prstGeom>
              <a:noFill/>
            </p:spPr>
            <p:txBody>
              <a:bodyPr wrap="none" rtlCol="0">
                <a:spAutoFit/>
              </a:bodyPr>
              <a:lstStyle/>
              <a:p>
                <a:r>
                  <a:rPr lang="en-US" sz="1400" dirty="0" smtClean="0"/>
                  <a:t>1.7 </a:t>
                </a:r>
                <a:r>
                  <a:rPr lang="en-US" sz="1400" dirty="0" smtClean="0">
                    <a:latin typeface="Symbol" pitchFamily="18" charset="2"/>
                  </a:rPr>
                  <a:t>m</a:t>
                </a:r>
                <a:r>
                  <a:rPr lang="en-US" sz="1400" dirty="0" smtClean="0"/>
                  <a:t>s</a:t>
                </a:r>
                <a:endParaRPr lang="en-US" sz="1400" dirty="0"/>
              </a:p>
            </p:txBody>
          </p:sp>
          <p:cxnSp>
            <p:nvCxnSpPr>
              <p:cNvPr id="20" name="Straight Arrow Connector 19"/>
              <p:cNvCxnSpPr/>
              <p:nvPr/>
            </p:nvCxnSpPr>
            <p:spPr>
              <a:xfrm rot="10800000">
                <a:off x="1905000" y="4876800"/>
                <a:ext cx="1981200" cy="1588"/>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3"/>
              </p:cNvCxnSpPr>
              <p:nvPr/>
            </p:nvCxnSpPr>
            <p:spPr>
              <a:xfrm flipV="1">
                <a:off x="4777331" y="4879975"/>
                <a:ext cx="2156869" cy="18363"/>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724400" y="2895600"/>
                <a:ext cx="33528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3" name="Left Arrow 22"/>
              <p:cNvSpPr/>
              <p:nvPr/>
            </p:nvSpPr>
            <p:spPr>
              <a:xfrm>
                <a:off x="2362200" y="2476500"/>
                <a:ext cx="1066800" cy="484632"/>
              </a:xfrm>
              <a:prstGeom prst="lef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 Arrow 23"/>
              <p:cNvSpPr/>
              <p:nvPr/>
            </p:nvSpPr>
            <p:spPr>
              <a:xfrm flipH="1">
                <a:off x="5257800" y="2476500"/>
                <a:ext cx="1066800" cy="484632"/>
              </a:xfrm>
              <a:prstGeom prst="lef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1257351" y="990600"/>
                <a:ext cx="1178920" cy="354958"/>
              </a:xfrm>
              <a:prstGeom prst="rect">
                <a:avLst/>
              </a:prstGeom>
              <a:noFill/>
            </p:spPr>
            <p:txBody>
              <a:bodyPr wrap="none" rtlCol="0">
                <a:spAutoFit/>
              </a:bodyPr>
              <a:lstStyle/>
              <a:p>
                <a:r>
                  <a:rPr lang="en-US" sz="1200" dirty="0" smtClean="0">
                    <a:latin typeface="Symbol" pitchFamily="18" charset="2"/>
                  </a:rPr>
                  <a:t> s</a:t>
                </a:r>
                <a:r>
                  <a:rPr lang="en-US" sz="1200" dirty="0" smtClean="0"/>
                  <a:t> &lt; 40 ns</a:t>
                </a:r>
                <a:endParaRPr lang="en-US" sz="1200" dirty="0"/>
              </a:p>
            </p:txBody>
          </p:sp>
          <p:sp>
            <p:nvSpPr>
              <p:cNvPr id="26" name="TextBox 25"/>
              <p:cNvSpPr txBox="1"/>
              <p:nvPr/>
            </p:nvSpPr>
            <p:spPr>
              <a:xfrm>
                <a:off x="2727140" y="5029200"/>
                <a:ext cx="3597461" cy="670475"/>
              </a:xfrm>
              <a:prstGeom prst="rect">
                <a:avLst/>
              </a:prstGeom>
              <a:noFill/>
            </p:spPr>
            <p:txBody>
              <a:bodyPr wrap="none" rtlCol="0">
                <a:spAutoFit/>
              </a:bodyPr>
              <a:lstStyle/>
              <a:p>
                <a:r>
                  <a:rPr lang="en-US" sz="1400" dirty="0" smtClean="0">
                    <a:latin typeface="Arial" pitchFamily="34" charset="0"/>
                    <a:cs typeface="Arial" pitchFamily="34" charset="0"/>
                  </a:rPr>
                  <a:t>Debuncher revolution period</a:t>
                </a:r>
              </a:p>
              <a:p>
                <a:r>
                  <a:rPr lang="en-US" sz="1400" dirty="0" smtClean="0">
                    <a:solidFill>
                      <a:srgbClr val="FF0000"/>
                    </a:solidFill>
                    <a:latin typeface="Arial" pitchFamily="34" charset="0"/>
                    <a:cs typeface="Arial" pitchFamily="34" charset="0"/>
                  </a:rPr>
                  <a:t>Requirement:  ~2</a:t>
                </a:r>
                <a:r>
                  <a:rPr lang="en-US" sz="1400" dirty="0" smtClean="0">
                    <a:solidFill>
                      <a:srgbClr val="FF0000"/>
                    </a:solidFill>
                    <a:latin typeface="Arial" pitchFamily="34" charset="0"/>
                    <a:cs typeface="Arial" pitchFamily="34" charset="0"/>
                    <a:sym typeface="Symbol"/>
                  </a:rPr>
                  <a:t></a:t>
                </a:r>
                <a:r>
                  <a:rPr lang="en-US" sz="1400" dirty="0" smtClean="0">
                    <a:solidFill>
                      <a:srgbClr val="FF0000"/>
                    </a:solidFill>
                    <a:latin typeface="Arial" pitchFamily="34" charset="0"/>
                    <a:cs typeface="Arial" pitchFamily="34" charset="0"/>
                  </a:rPr>
                  <a:t>864 ns</a:t>
                </a:r>
                <a:endParaRPr lang="en-US" sz="1400" dirty="0">
                  <a:solidFill>
                    <a:srgbClr val="FF0000"/>
                  </a:solidFill>
                  <a:latin typeface="Arial" pitchFamily="34" charset="0"/>
                  <a:cs typeface="Arial" pitchFamily="34" charset="0"/>
                </a:endParaRPr>
              </a:p>
            </p:txBody>
          </p:sp>
        </p:grpSp>
        <p:sp>
          <p:nvSpPr>
            <p:cNvPr id="28" name="TextBox 27"/>
            <p:cNvSpPr txBox="1"/>
            <p:nvPr/>
          </p:nvSpPr>
          <p:spPr>
            <a:xfrm rot="18000000">
              <a:off x="1658678" y="2507420"/>
              <a:ext cx="2340142" cy="584775"/>
            </a:xfrm>
            <a:prstGeom prst="rect">
              <a:avLst/>
            </a:prstGeom>
            <a:noFill/>
          </p:spPr>
          <p:txBody>
            <a:bodyPr wrap="square" rtlCol="0">
              <a:spAutoFit/>
            </a:bodyPr>
            <a:lstStyle/>
            <a:p>
              <a:r>
                <a:rPr lang="en-US" sz="1600" dirty="0" smtClean="0">
                  <a:solidFill>
                    <a:schemeClr val="accent5">
                      <a:lumMod val="50000"/>
                    </a:schemeClr>
                  </a:solidFill>
                  <a:latin typeface="Comic Sans MS" pitchFamily="66" charset="0"/>
                </a:rPr>
                <a:t>Extinguish the beam in here to the 10</a:t>
              </a:r>
              <a:r>
                <a:rPr lang="en-US" sz="1600" baseline="30000" dirty="0" smtClean="0">
                  <a:solidFill>
                    <a:schemeClr val="accent5">
                      <a:lumMod val="50000"/>
                    </a:schemeClr>
                  </a:solidFill>
                  <a:latin typeface="Comic Sans MS" pitchFamily="66" charset="0"/>
                </a:rPr>
                <a:t>-10</a:t>
              </a:r>
              <a:r>
                <a:rPr lang="en-US" sz="1600" dirty="0" smtClean="0">
                  <a:solidFill>
                    <a:schemeClr val="accent5">
                      <a:lumMod val="50000"/>
                    </a:schemeClr>
                  </a:solidFill>
                  <a:latin typeface="Comic Sans MS" pitchFamily="66" charset="0"/>
                </a:rPr>
                <a:t> level.</a:t>
              </a:r>
              <a:endParaRPr lang="en-US" sz="1600" dirty="0">
                <a:solidFill>
                  <a:schemeClr val="accent5">
                    <a:lumMod val="50000"/>
                  </a:schemeClr>
                </a:solidFill>
                <a:latin typeface="Comic Sans MS" pitchFamily="66" charset="0"/>
              </a:endParaRPr>
            </a:p>
          </p:txBody>
        </p:sp>
      </p:grpSp>
      <p:graphicFrame>
        <p:nvGraphicFramePr>
          <p:cNvPr id="30" name="Object 29"/>
          <p:cNvGraphicFramePr>
            <a:graphicFrameLocks noChangeAspect="1"/>
          </p:cNvGraphicFramePr>
          <p:nvPr/>
        </p:nvGraphicFramePr>
        <p:xfrm>
          <a:off x="4572000" y="2794000"/>
          <a:ext cx="914400" cy="198438"/>
        </p:xfrm>
        <a:graphic>
          <a:graphicData uri="http://schemas.openxmlformats.org/presentationml/2006/ole">
            <p:oleObj spid="_x0000_s1026" name="Equation" r:id="rId3" imgW="914400" imgH="198720" progId="">
              <p:embed/>
            </p:oleObj>
          </a:graphicData>
        </a:graphic>
      </p:graphicFrame>
      <p:sp>
        <p:nvSpPr>
          <p:cNvPr id="31" name="TextBox 30"/>
          <p:cNvSpPr txBox="1"/>
          <p:nvPr/>
        </p:nvSpPr>
        <p:spPr>
          <a:xfrm>
            <a:off x="533400" y="5791200"/>
            <a:ext cx="1841786" cy="369332"/>
          </a:xfrm>
          <a:prstGeom prst="rect">
            <a:avLst/>
          </a:prstGeom>
          <a:noFill/>
        </p:spPr>
        <p:txBody>
          <a:bodyPr wrap="none" rtlCol="0">
            <a:spAutoFit/>
          </a:bodyPr>
          <a:lstStyle/>
          <a:p>
            <a:r>
              <a:rPr lang="en-US" dirty="0" smtClean="0"/>
              <a:t>From S. </a:t>
            </a:r>
            <a:r>
              <a:rPr lang="en-US" dirty="0" err="1" smtClean="0"/>
              <a:t>Werkema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6"/>
            <a:ext cx="8229600" cy="1143000"/>
          </a:xfrm>
        </p:spPr>
        <p:txBody>
          <a:bodyPr/>
          <a:lstStyle/>
          <a:p>
            <a:r>
              <a:rPr lang="en-US" dirty="0" smtClean="0"/>
              <a:t>Mu2e Bunch Formation</a:t>
            </a:r>
            <a:endParaRPr lang="en-US" dirty="0"/>
          </a:p>
        </p:txBody>
      </p:sp>
      <p:sp>
        <p:nvSpPr>
          <p:cNvPr id="3" name="Date Placeholder 2"/>
          <p:cNvSpPr>
            <a:spLocks noGrp="1"/>
          </p:cNvSpPr>
          <p:nvPr>
            <p:ph type="dt" sz="half" idx="10"/>
          </p:nvPr>
        </p:nvSpPr>
        <p:spPr/>
        <p:txBody>
          <a:bodyPr/>
          <a:lstStyle/>
          <a:p>
            <a:r>
              <a:rPr lang="en-US" smtClean="0"/>
              <a:t>11/17/2010</a:t>
            </a:r>
            <a:endParaRPr lang="en-US" dirty="0"/>
          </a:p>
        </p:txBody>
      </p:sp>
      <p:sp>
        <p:nvSpPr>
          <p:cNvPr id="4" name="Footer Placeholder 3"/>
          <p:cNvSpPr>
            <a:spLocks noGrp="1"/>
          </p:cNvSpPr>
          <p:nvPr>
            <p:ph type="ftr" sz="quarter" idx="11"/>
          </p:nvPr>
        </p:nvSpPr>
        <p:spPr/>
        <p:txBody>
          <a:bodyPr/>
          <a:lstStyle/>
          <a:p>
            <a:r>
              <a:rPr lang="en-US" smtClean="0"/>
              <a:t>D. Peterson - Mu2e Pre CD-1 Review</a:t>
            </a:r>
            <a:endParaRPr lang="en-US" dirty="0"/>
          </a:p>
        </p:txBody>
      </p:sp>
      <p:sp>
        <p:nvSpPr>
          <p:cNvPr id="5" name="Slide Number Placeholder 4"/>
          <p:cNvSpPr>
            <a:spLocks noGrp="1"/>
          </p:cNvSpPr>
          <p:nvPr>
            <p:ph type="sldNum" sz="quarter" idx="12"/>
          </p:nvPr>
        </p:nvSpPr>
        <p:spPr/>
        <p:txBody>
          <a:bodyPr/>
          <a:lstStyle/>
          <a:p>
            <a:fld id="{AB3C1F1C-F708-3F4B-8ECB-6D467F0718B5}" type="slidenum">
              <a:rPr lang="en-US" smtClean="0"/>
              <a:pPr/>
              <a:t>3</a:t>
            </a:fld>
            <a:endParaRPr lang="en-US" dirty="0"/>
          </a:p>
        </p:txBody>
      </p:sp>
      <p:grpSp>
        <p:nvGrpSpPr>
          <p:cNvPr id="9" name="Group 8"/>
          <p:cNvGrpSpPr/>
          <p:nvPr/>
        </p:nvGrpSpPr>
        <p:grpSpPr>
          <a:xfrm>
            <a:off x="0" y="1771650"/>
            <a:ext cx="4762500" cy="4524375"/>
            <a:chOff x="381000" y="1333500"/>
            <a:chExt cx="8447854" cy="5013324"/>
          </a:xfrm>
        </p:grpSpPr>
        <p:pic>
          <p:nvPicPr>
            <p:cNvPr id="6" name="Picture 3"/>
            <p:cNvPicPr>
              <a:picLocks noChangeAspect="1" noChangeArrowheads="1"/>
            </p:cNvPicPr>
            <p:nvPr/>
          </p:nvPicPr>
          <p:blipFill>
            <a:blip r:embed="rId2" cstate="print"/>
            <a:srcRect/>
            <a:stretch>
              <a:fillRect/>
            </a:stretch>
          </p:blipFill>
          <p:spPr bwMode="auto">
            <a:xfrm>
              <a:off x="381000" y="1333500"/>
              <a:ext cx="8447854" cy="5013324"/>
            </a:xfrm>
            <a:prstGeom prst="rect">
              <a:avLst/>
            </a:prstGeom>
            <a:noFill/>
            <a:ln w="9525">
              <a:noFill/>
              <a:miter lim="800000"/>
              <a:headEnd/>
              <a:tailEnd/>
            </a:ln>
          </p:spPr>
        </p:pic>
        <p:sp>
          <p:nvSpPr>
            <p:cNvPr id="7" name="TextBox 6"/>
            <p:cNvSpPr txBox="1"/>
            <p:nvPr/>
          </p:nvSpPr>
          <p:spPr>
            <a:xfrm>
              <a:off x="1191996" y="1819001"/>
              <a:ext cx="2956747" cy="100606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050" dirty="0" smtClean="0"/>
                <a:t>2.5 MHz Flat-top: 60 kV</a:t>
              </a:r>
            </a:p>
            <a:p>
              <a:r>
                <a:rPr lang="en-US" sz="1050" dirty="0" smtClean="0"/>
                <a:t>Barrier Bucket volts: 10 kV</a:t>
              </a:r>
            </a:p>
            <a:p>
              <a:pPr>
                <a:spcBef>
                  <a:spcPts val="1200"/>
                </a:spcBef>
              </a:pPr>
              <a:r>
                <a:rPr lang="en-US" sz="1100" dirty="0" smtClean="0">
                  <a:solidFill>
                    <a:srgbClr val="0000FF"/>
                  </a:solidFill>
                </a:rPr>
                <a:t>30,000 protons tracked for 200 msec</a:t>
              </a:r>
            </a:p>
          </p:txBody>
        </p:sp>
      </p:grpSp>
      <p:sp>
        <p:nvSpPr>
          <p:cNvPr id="8" name="TextBox 7"/>
          <p:cNvSpPr txBox="1"/>
          <p:nvPr/>
        </p:nvSpPr>
        <p:spPr>
          <a:xfrm>
            <a:off x="457200" y="1248430"/>
            <a:ext cx="4114801" cy="523220"/>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Swis721 BdOul BT" pitchFamily="82" charset="0"/>
              </a:rPr>
              <a:t>RF Tracking Simulation</a:t>
            </a:r>
            <a:endParaRPr lang="en-US" sz="2800" b="1" dirty="0">
              <a:solidFill>
                <a:srgbClr val="FF0000"/>
              </a:solidFill>
              <a:effectLst>
                <a:outerShdw blurRad="38100" dist="38100" dir="2700000" algn="tl">
                  <a:srgbClr val="000000">
                    <a:alpha val="43137"/>
                  </a:srgbClr>
                </a:outerShdw>
              </a:effectLst>
              <a:latin typeface="Swis721 BdOul BT" pitchFamily="82" charset="0"/>
            </a:endParaRPr>
          </a:p>
        </p:txBody>
      </p:sp>
      <p:grpSp>
        <p:nvGrpSpPr>
          <p:cNvPr id="10" name="Group 21"/>
          <p:cNvGrpSpPr/>
          <p:nvPr/>
        </p:nvGrpSpPr>
        <p:grpSpPr>
          <a:xfrm>
            <a:off x="4800601" y="1311275"/>
            <a:ext cx="4343399" cy="5045075"/>
            <a:chOff x="4800601" y="1311275"/>
            <a:chExt cx="4343399" cy="5045075"/>
          </a:xfrm>
        </p:grpSpPr>
        <p:grpSp>
          <p:nvGrpSpPr>
            <p:cNvPr id="14" name="Group 16"/>
            <p:cNvGrpSpPr/>
            <p:nvPr/>
          </p:nvGrpSpPr>
          <p:grpSpPr>
            <a:xfrm>
              <a:off x="4913431" y="1311275"/>
              <a:ext cx="4230569" cy="5045075"/>
              <a:chOff x="4913431" y="1311275"/>
              <a:chExt cx="4230569" cy="5045075"/>
            </a:xfrm>
          </p:grpSpPr>
          <p:grpSp>
            <p:nvGrpSpPr>
              <p:cNvPr id="17" name="Group 13"/>
              <p:cNvGrpSpPr/>
              <p:nvPr/>
            </p:nvGrpSpPr>
            <p:grpSpPr>
              <a:xfrm>
                <a:off x="4913431" y="1311275"/>
                <a:ext cx="4230569" cy="5045075"/>
                <a:chOff x="4913431" y="1311275"/>
                <a:chExt cx="4230569" cy="5045075"/>
              </a:xfrm>
            </p:grpSpPr>
            <p:pic>
              <p:nvPicPr>
                <p:cNvPr id="25602" name="Picture 2"/>
                <p:cNvPicPr>
                  <a:picLocks noChangeAspect="1" noChangeArrowheads="1"/>
                </p:cNvPicPr>
                <p:nvPr/>
              </p:nvPicPr>
              <p:blipFill>
                <a:blip r:embed="rId3"/>
                <a:srcRect l="859" t="13940" r="56415" b="5712"/>
                <a:stretch>
                  <a:fillRect/>
                </a:stretch>
              </p:blipFill>
              <p:spPr bwMode="auto">
                <a:xfrm>
                  <a:off x="4913431" y="1311275"/>
                  <a:ext cx="4230569" cy="5045075"/>
                </a:xfrm>
                <a:prstGeom prst="rect">
                  <a:avLst/>
                </a:prstGeom>
                <a:noFill/>
                <a:ln w="9525">
                  <a:noFill/>
                  <a:miter lim="800000"/>
                  <a:headEnd/>
                  <a:tailEnd/>
                </a:ln>
              </p:spPr>
            </p:pic>
            <p:sp>
              <p:nvSpPr>
                <p:cNvPr id="11" name="TextBox 10"/>
                <p:cNvSpPr txBox="1"/>
                <p:nvPr/>
              </p:nvSpPr>
              <p:spPr>
                <a:xfrm>
                  <a:off x="5943600" y="4648200"/>
                  <a:ext cx="375424" cy="369332"/>
                </a:xfrm>
                <a:prstGeom prst="rect">
                  <a:avLst/>
                </a:prstGeom>
                <a:noFill/>
              </p:spPr>
              <p:txBody>
                <a:bodyPr wrap="none" rtlCol="0">
                  <a:spAutoFit/>
                </a:bodyPr>
                <a:lstStyle/>
                <a:p>
                  <a:r>
                    <a:rPr lang="en-US" dirty="0" smtClean="0">
                      <a:solidFill>
                        <a:srgbClr val="FF0000"/>
                      </a:solidFill>
                      <a:latin typeface="Symbol" pitchFamily="18" charset="2"/>
                    </a:rPr>
                    <a:t>s</a:t>
                  </a:r>
                  <a:r>
                    <a:rPr lang="en-US" baseline="-25000" dirty="0" smtClean="0">
                      <a:solidFill>
                        <a:srgbClr val="FF0000"/>
                      </a:solidFill>
                    </a:rPr>
                    <a:t>t</a:t>
                  </a:r>
                  <a:endParaRPr lang="en-US" baseline="-25000" dirty="0">
                    <a:solidFill>
                      <a:srgbClr val="FF0000"/>
                    </a:solidFill>
                  </a:endParaRPr>
                </a:p>
              </p:txBody>
            </p:sp>
            <p:sp>
              <p:nvSpPr>
                <p:cNvPr id="12" name="TextBox 11"/>
                <p:cNvSpPr txBox="1"/>
                <p:nvPr/>
              </p:nvSpPr>
              <p:spPr>
                <a:xfrm>
                  <a:off x="5943600" y="5257800"/>
                  <a:ext cx="399468" cy="369332"/>
                </a:xfrm>
                <a:prstGeom prst="rect">
                  <a:avLst/>
                </a:prstGeom>
                <a:noFill/>
              </p:spPr>
              <p:txBody>
                <a:bodyPr wrap="none" rtlCol="0">
                  <a:spAutoFit/>
                </a:bodyPr>
                <a:lstStyle/>
                <a:p>
                  <a:r>
                    <a:rPr lang="en-US" dirty="0" smtClean="0">
                      <a:solidFill>
                        <a:srgbClr val="0000FF"/>
                      </a:solidFill>
                      <a:latin typeface="Symbol" pitchFamily="18" charset="2"/>
                    </a:rPr>
                    <a:t>s</a:t>
                  </a:r>
                  <a:r>
                    <a:rPr lang="en-US" baseline="-25000" dirty="0" smtClean="0">
                      <a:solidFill>
                        <a:srgbClr val="0000FF"/>
                      </a:solidFill>
                    </a:rPr>
                    <a:t>E</a:t>
                  </a:r>
                  <a:endParaRPr lang="en-US" baseline="-25000" dirty="0">
                    <a:solidFill>
                      <a:srgbClr val="0000FF"/>
                    </a:solidFill>
                  </a:endParaRPr>
                </a:p>
              </p:txBody>
            </p:sp>
            <p:sp>
              <p:nvSpPr>
                <p:cNvPr id="13" name="TextBox 12"/>
                <p:cNvSpPr txBox="1"/>
                <p:nvPr/>
              </p:nvSpPr>
              <p:spPr>
                <a:xfrm>
                  <a:off x="7439025" y="6002923"/>
                  <a:ext cx="857927" cy="338554"/>
                </a:xfrm>
                <a:prstGeom prst="rect">
                  <a:avLst/>
                </a:prstGeom>
                <a:noFill/>
              </p:spPr>
              <p:txBody>
                <a:bodyPr wrap="none" rtlCol="0">
                  <a:spAutoFit/>
                </a:bodyPr>
                <a:lstStyle/>
                <a:p>
                  <a:r>
                    <a:rPr lang="en-US" sz="1600" dirty="0" smtClean="0"/>
                    <a:t>t (msec)</a:t>
                  </a:r>
                  <a:endParaRPr lang="en-US" sz="1600" dirty="0"/>
                </a:p>
              </p:txBody>
            </p:sp>
          </p:grpSp>
          <p:sp>
            <p:nvSpPr>
              <p:cNvPr id="15" name="TextBox 14"/>
              <p:cNvSpPr txBox="1"/>
              <p:nvPr/>
            </p:nvSpPr>
            <p:spPr>
              <a:xfrm>
                <a:off x="7553325" y="3844409"/>
                <a:ext cx="845103" cy="369332"/>
              </a:xfrm>
              <a:prstGeom prst="rect">
                <a:avLst/>
              </a:prstGeom>
              <a:noFill/>
            </p:spPr>
            <p:txBody>
              <a:bodyPr wrap="none" rtlCol="0">
                <a:spAutoFit/>
              </a:bodyPr>
              <a:lstStyle/>
              <a:p>
                <a:r>
                  <a:rPr lang="en-US" dirty="0" smtClean="0">
                    <a:latin typeface="Symbol" pitchFamily="18" charset="2"/>
                  </a:rPr>
                  <a:t>f</a:t>
                </a:r>
                <a:r>
                  <a:rPr lang="en-US" dirty="0" smtClean="0"/>
                  <a:t> (deg)</a:t>
                </a:r>
                <a:endParaRPr lang="en-US" dirty="0"/>
              </a:p>
            </p:txBody>
          </p:sp>
          <p:sp>
            <p:nvSpPr>
              <p:cNvPr id="16" name="TextBox 15"/>
              <p:cNvSpPr txBox="1"/>
              <p:nvPr/>
            </p:nvSpPr>
            <p:spPr>
              <a:xfrm rot="16200000">
                <a:off x="4454553" y="2382929"/>
                <a:ext cx="1287089" cy="369332"/>
              </a:xfrm>
              <a:prstGeom prst="rect">
                <a:avLst/>
              </a:prstGeom>
              <a:solidFill>
                <a:schemeClr val="bg1"/>
              </a:solidFill>
            </p:spPr>
            <p:txBody>
              <a:bodyPr wrap="square" rtlCol="0">
                <a:spAutoFit/>
              </a:bodyPr>
              <a:lstStyle/>
              <a:p>
                <a:r>
                  <a:rPr lang="en-US" dirty="0" smtClean="0">
                    <a:latin typeface="Symbol" pitchFamily="18" charset="2"/>
                  </a:rPr>
                  <a:t>D</a:t>
                </a:r>
                <a:r>
                  <a:rPr lang="en-US" dirty="0" smtClean="0"/>
                  <a:t>E (MeV)</a:t>
                </a:r>
                <a:endParaRPr lang="en-US" dirty="0"/>
              </a:p>
            </p:txBody>
          </p:sp>
        </p:grpSp>
        <p:sp>
          <p:nvSpPr>
            <p:cNvPr id="21" name="TextBox 20"/>
            <p:cNvSpPr txBox="1"/>
            <p:nvPr/>
          </p:nvSpPr>
          <p:spPr>
            <a:xfrm rot="16200000">
              <a:off x="3973428" y="4789572"/>
              <a:ext cx="1992899" cy="338554"/>
            </a:xfrm>
            <a:prstGeom prst="rect">
              <a:avLst/>
            </a:prstGeom>
            <a:solidFill>
              <a:schemeClr val="bg1"/>
            </a:solidFill>
          </p:spPr>
          <p:txBody>
            <a:bodyPr wrap="square" rtlCol="0">
              <a:spAutoFit/>
            </a:bodyPr>
            <a:lstStyle/>
            <a:p>
              <a:r>
                <a:rPr lang="en-US" sz="1600" dirty="0" smtClean="0"/>
                <a:t>Width (</a:t>
              </a:r>
              <a:r>
                <a:rPr lang="en-US" sz="1600" dirty="0" smtClean="0">
                  <a:solidFill>
                    <a:srgbClr val="FF0000"/>
                  </a:solidFill>
                </a:rPr>
                <a:t>nsec</a:t>
              </a:r>
              <a:r>
                <a:rPr lang="en-US" sz="1600" dirty="0" smtClean="0"/>
                <a:t> / </a:t>
              </a:r>
              <a:r>
                <a:rPr lang="en-US" sz="1600" dirty="0" smtClean="0">
                  <a:solidFill>
                    <a:srgbClr val="0000FF"/>
                  </a:solidFill>
                </a:rPr>
                <a:t>MeV</a:t>
              </a:r>
              <a:r>
                <a:rPr lang="en-US" sz="1600" dirty="0" smtClean="0"/>
                <a:t>)</a:t>
              </a:r>
              <a:endParaRPr lang="en-US" sz="1600" dirty="0"/>
            </a:p>
          </p:txBody>
        </p:sp>
      </p:grpSp>
      <p:sp>
        <p:nvSpPr>
          <p:cNvPr id="20" name="TextBox 19"/>
          <p:cNvSpPr txBox="1"/>
          <p:nvPr/>
        </p:nvSpPr>
        <p:spPr>
          <a:xfrm>
            <a:off x="2781300" y="1924050"/>
            <a:ext cx="1905002"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smtClean="0">
                <a:solidFill>
                  <a:srgbClr val="C00000"/>
                </a:solidFill>
                <a:effectLst>
                  <a:outerShdw blurRad="38100" dist="38100" dir="2700000" algn="tl">
                    <a:srgbClr val="000000">
                      <a:alpha val="43137"/>
                    </a:srgbClr>
                  </a:outerShdw>
                </a:effectLst>
              </a:rPr>
              <a:t>Beam pulse after 2.5 MHz RF manipulations</a:t>
            </a:r>
            <a:endParaRPr lang="en-US" dirty="0">
              <a:solidFill>
                <a:srgbClr val="C00000"/>
              </a:solidFill>
              <a:effectLst>
                <a:outerShdw blurRad="38100" dist="38100" dir="2700000" algn="tl">
                  <a:srgbClr val="000000">
                    <a:alpha val="43137"/>
                  </a:srgbClr>
                </a:outerShdw>
              </a:effectLst>
            </a:endParaRPr>
          </a:p>
        </p:txBody>
      </p:sp>
      <p:sp>
        <p:nvSpPr>
          <p:cNvPr id="22" name="TextBox 21"/>
          <p:cNvSpPr txBox="1"/>
          <p:nvPr/>
        </p:nvSpPr>
        <p:spPr>
          <a:xfrm>
            <a:off x="1371600" y="6211669"/>
            <a:ext cx="1841786" cy="646331"/>
          </a:xfrm>
          <a:prstGeom prst="rect">
            <a:avLst/>
          </a:prstGeom>
          <a:noFill/>
        </p:spPr>
        <p:txBody>
          <a:bodyPr wrap="none" rtlCol="0">
            <a:spAutoFit/>
          </a:bodyPr>
          <a:lstStyle/>
          <a:p>
            <a:r>
              <a:rPr lang="en-US" dirty="0" smtClean="0"/>
              <a:t>From S. </a:t>
            </a:r>
            <a:r>
              <a:rPr lang="en-US" dirty="0" err="1" smtClean="0"/>
              <a:t>Werkema</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1143000"/>
          </a:xfrm>
        </p:spPr>
        <p:txBody>
          <a:bodyPr/>
          <a:lstStyle/>
          <a:p>
            <a:r>
              <a:rPr lang="en-US" dirty="0" smtClean="0"/>
              <a:t>Mu2e Bunch Formation</a:t>
            </a:r>
            <a:endParaRPr lang="en-US" dirty="0"/>
          </a:p>
        </p:txBody>
      </p:sp>
      <p:sp>
        <p:nvSpPr>
          <p:cNvPr id="4" name="Footer Placeholder 3"/>
          <p:cNvSpPr>
            <a:spLocks noGrp="1"/>
          </p:cNvSpPr>
          <p:nvPr>
            <p:ph type="ftr" sz="quarter" idx="11"/>
          </p:nvPr>
        </p:nvSpPr>
        <p:spPr/>
        <p:txBody>
          <a:bodyPr/>
          <a:lstStyle/>
          <a:p>
            <a:r>
              <a:rPr lang="en-US" smtClean="0"/>
              <a:t>D. Peterson - Mu2e Pre CD-1 Review</a:t>
            </a:r>
            <a:endParaRPr lang="en-US" dirty="0"/>
          </a:p>
        </p:txBody>
      </p:sp>
      <p:sp>
        <p:nvSpPr>
          <p:cNvPr id="5" name="Slide Number Placeholder 4"/>
          <p:cNvSpPr>
            <a:spLocks noGrp="1"/>
          </p:cNvSpPr>
          <p:nvPr>
            <p:ph type="sldNum" sz="quarter" idx="12"/>
          </p:nvPr>
        </p:nvSpPr>
        <p:spPr/>
        <p:txBody>
          <a:bodyPr/>
          <a:lstStyle/>
          <a:p>
            <a:fld id="{AB3C1F1C-F708-3F4B-8ECB-6D467F0718B5}" type="slidenum">
              <a:rPr lang="en-US" smtClean="0"/>
              <a:pPr/>
              <a:t>4</a:t>
            </a:fld>
            <a:endParaRPr lang="en-US" dirty="0"/>
          </a:p>
        </p:txBody>
      </p:sp>
      <p:sp>
        <p:nvSpPr>
          <p:cNvPr id="6" name="Date Placeholder 5"/>
          <p:cNvSpPr>
            <a:spLocks noGrp="1"/>
          </p:cNvSpPr>
          <p:nvPr>
            <p:ph type="dt" sz="half" idx="10"/>
          </p:nvPr>
        </p:nvSpPr>
        <p:spPr/>
        <p:txBody>
          <a:bodyPr/>
          <a:lstStyle/>
          <a:p>
            <a:r>
              <a:rPr lang="en-US" smtClean="0"/>
              <a:t>11/17/2010</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0" y="1417638"/>
            <a:ext cx="4952144" cy="3365535"/>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4442110" y="1417638"/>
            <a:ext cx="4701890" cy="3365535"/>
          </a:xfrm>
          <a:prstGeom prst="rect">
            <a:avLst/>
          </a:prstGeom>
          <a:noFill/>
          <a:ln w="9525">
            <a:noFill/>
            <a:miter lim="800000"/>
            <a:headEnd/>
            <a:tailEnd/>
          </a:ln>
        </p:spPr>
      </p:pic>
      <p:sp>
        <p:nvSpPr>
          <p:cNvPr id="10" name="TextBox 9"/>
          <p:cNvSpPr txBox="1"/>
          <p:nvPr/>
        </p:nvSpPr>
        <p:spPr>
          <a:xfrm>
            <a:off x="729466" y="5400675"/>
            <a:ext cx="7407668" cy="646331"/>
          </a:xfrm>
          <a:prstGeom prst="rect">
            <a:avLst/>
          </a:prstGeom>
          <a:noFill/>
        </p:spPr>
        <p:txBody>
          <a:bodyPr wrap="square" rtlCol="0">
            <a:spAutoFit/>
          </a:bodyPr>
          <a:lstStyle/>
          <a:p>
            <a:r>
              <a:rPr lang="en-US" dirty="0" smtClean="0"/>
              <a:t>The resulting pulse width gets smaller with increasing RF voltage. Increases in RF voltage are very expensive (~$10 k/kV).</a:t>
            </a:r>
          </a:p>
        </p:txBody>
      </p:sp>
      <p:sp>
        <p:nvSpPr>
          <p:cNvPr id="11" name="TextBox 10"/>
          <p:cNvSpPr txBox="1"/>
          <p:nvPr/>
        </p:nvSpPr>
        <p:spPr>
          <a:xfrm>
            <a:off x="4952144" y="4783173"/>
            <a:ext cx="2810128" cy="338554"/>
          </a:xfrm>
          <a:prstGeom prst="rect">
            <a:avLst/>
          </a:prstGeom>
          <a:noFill/>
        </p:spPr>
        <p:txBody>
          <a:bodyPr wrap="none" rtlCol="0">
            <a:spAutoFit/>
          </a:bodyPr>
          <a:lstStyle/>
          <a:p>
            <a:r>
              <a:rPr lang="en-US" sz="1600" dirty="0" smtClean="0"/>
              <a:t>Dave Peterson  Mu2e-doc-1111</a:t>
            </a:r>
            <a:endParaRPr lang="en-US" sz="1600" dirty="0"/>
          </a:p>
        </p:txBody>
      </p:sp>
      <p:sp>
        <p:nvSpPr>
          <p:cNvPr id="12" name="TextBox 11"/>
          <p:cNvSpPr txBox="1"/>
          <p:nvPr/>
        </p:nvSpPr>
        <p:spPr>
          <a:xfrm>
            <a:off x="0" y="4783173"/>
            <a:ext cx="1487843" cy="338554"/>
          </a:xfrm>
          <a:prstGeom prst="rect">
            <a:avLst/>
          </a:prstGeom>
          <a:noFill/>
        </p:spPr>
        <p:txBody>
          <a:bodyPr wrap="none" rtlCol="0">
            <a:spAutoFit/>
          </a:bodyPr>
          <a:lstStyle/>
          <a:p>
            <a:r>
              <a:rPr lang="en-US" sz="1600" dirty="0" smtClean="0"/>
              <a:t>Steve Werkema</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Requirements</a:t>
            </a:r>
            <a:endParaRPr lang="en-US" dirty="0"/>
          </a:p>
        </p:txBody>
      </p:sp>
      <p:sp>
        <p:nvSpPr>
          <p:cNvPr id="3" name="Content Placeholder 2"/>
          <p:cNvSpPr>
            <a:spLocks noGrp="1"/>
          </p:cNvSpPr>
          <p:nvPr>
            <p:ph idx="1"/>
          </p:nvPr>
        </p:nvSpPr>
        <p:spPr/>
        <p:txBody>
          <a:bodyPr/>
          <a:lstStyle/>
          <a:p>
            <a:r>
              <a:rPr lang="en-US" dirty="0" smtClean="0"/>
              <a:t>Accumulator 53 MHz, H=84 : 100 kV, 100%</a:t>
            </a:r>
          </a:p>
          <a:p>
            <a:r>
              <a:rPr lang="en-US" dirty="0" smtClean="0"/>
              <a:t>Accumulator 2.5 MHz, H=4 : 100 kV, 100%</a:t>
            </a:r>
          </a:p>
          <a:p>
            <a:r>
              <a:rPr lang="en-US" dirty="0" err="1" smtClean="0"/>
              <a:t>Debuncher</a:t>
            </a:r>
            <a:r>
              <a:rPr lang="en-US" dirty="0" smtClean="0"/>
              <a:t> 2.5 MHz, H=4 : 100 kV, 100%</a:t>
            </a:r>
          </a:p>
          <a:p>
            <a:r>
              <a:rPr lang="en-US" dirty="0" smtClean="0"/>
              <a:t>Bunch Narrowing, 5 MHz &amp; 7.5 MHz :10kV each</a:t>
            </a:r>
          </a:p>
          <a:p>
            <a:r>
              <a:rPr lang="en-US" dirty="0" smtClean="0"/>
              <a:t>Studies : Same systems, Lower voltage</a:t>
            </a:r>
          </a:p>
          <a:p>
            <a:endParaRPr lang="en-US" dirty="0"/>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Cavity Design Considerations</a:t>
            </a:r>
            <a:endParaRPr lang="en-US" dirty="0"/>
          </a:p>
        </p:txBody>
      </p:sp>
      <p:sp>
        <p:nvSpPr>
          <p:cNvPr id="3" name="Content Placeholder 2"/>
          <p:cNvSpPr>
            <a:spLocks noGrp="1"/>
          </p:cNvSpPr>
          <p:nvPr>
            <p:ph idx="1"/>
          </p:nvPr>
        </p:nvSpPr>
        <p:spPr>
          <a:xfrm>
            <a:off x="457200" y="1600201"/>
            <a:ext cx="8229600" cy="609599"/>
          </a:xfrm>
        </p:spPr>
        <p:txBody>
          <a:bodyPr/>
          <a:lstStyle/>
          <a:p>
            <a:pPr>
              <a:buNone/>
            </a:pPr>
            <a:r>
              <a:rPr lang="en-US" dirty="0" smtClean="0"/>
              <a:t>Desirable to have low R/Q for stability</a:t>
            </a:r>
          </a:p>
          <a:p>
            <a:endParaRPr lang="en-US" dirty="0" smtClean="0"/>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6</a:t>
            </a:fld>
            <a:endParaRPr lang="en-US"/>
          </a:p>
        </p:txBody>
      </p:sp>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8" name="Rectangle 10"/>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6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1" name="Rectangle 13"/>
          <p:cNvSpPr>
            <a:spLocks noChangeArrowheads="1"/>
          </p:cNvSpPr>
          <p:nvPr/>
        </p:nvSpPr>
        <p:spPr bwMode="auto">
          <a:xfrm>
            <a:off x="0" y="1781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TextBox 18"/>
          <p:cNvSpPr txBox="1"/>
          <p:nvPr/>
        </p:nvSpPr>
        <p:spPr>
          <a:xfrm>
            <a:off x="1371600" y="4191000"/>
            <a:ext cx="3124573" cy="1569660"/>
          </a:xfrm>
          <a:prstGeom prst="rect">
            <a:avLst/>
          </a:prstGeom>
          <a:noFill/>
        </p:spPr>
        <p:txBody>
          <a:bodyPr wrap="none" rtlCol="0">
            <a:spAutoFit/>
          </a:bodyPr>
          <a:lstStyle/>
          <a:p>
            <a:r>
              <a:rPr lang="en-US" sz="3200" dirty="0" smtClean="0"/>
              <a:t>ARF4 R/Q = 166</a:t>
            </a:r>
            <a:r>
              <a:rPr lang="en-US" sz="3200" dirty="0" smtClean="0">
                <a:sym typeface="Symbol"/>
              </a:rPr>
              <a:t></a:t>
            </a:r>
          </a:p>
          <a:p>
            <a:r>
              <a:rPr lang="en-US" sz="3200" dirty="0" smtClean="0">
                <a:sym typeface="Symbol"/>
              </a:rPr>
              <a:t>MI = 106</a:t>
            </a:r>
          </a:p>
          <a:p>
            <a:r>
              <a:rPr lang="en-US" sz="3200" dirty="0" err="1" smtClean="0">
                <a:sym typeface="Symbol"/>
              </a:rPr>
              <a:t>NOvA</a:t>
            </a:r>
            <a:r>
              <a:rPr lang="en-US" sz="3200" dirty="0" smtClean="0">
                <a:sym typeface="Symbol"/>
              </a:rPr>
              <a:t> = 14</a:t>
            </a:r>
            <a:endParaRPr lang="en-US" sz="3200"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19400" y="2133600"/>
            <a:ext cx="2781300" cy="17049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 MHz Cavity</a:t>
            </a:r>
            <a:endParaRPr lang="en-US" dirty="0"/>
          </a:p>
        </p:txBody>
      </p:sp>
      <p:sp>
        <p:nvSpPr>
          <p:cNvPr id="3" name="Content Placeholder 2"/>
          <p:cNvSpPr>
            <a:spLocks noGrp="1"/>
          </p:cNvSpPr>
          <p:nvPr>
            <p:ph idx="1"/>
          </p:nvPr>
        </p:nvSpPr>
        <p:spPr>
          <a:xfrm>
            <a:off x="457200" y="2667000"/>
            <a:ext cx="4343400" cy="3200400"/>
          </a:xfrm>
        </p:spPr>
        <p:txBody>
          <a:bodyPr>
            <a:normAutofit/>
          </a:bodyPr>
          <a:lstStyle/>
          <a:p>
            <a:pPr>
              <a:buNone/>
            </a:pPr>
            <a:r>
              <a:rPr lang="en-US" sz="2800" dirty="0" smtClean="0"/>
              <a:t>NO</a:t>
            </a:r>
            <a:r>
              <a:rPr lang="en-US" sz="2800" dirty="0" smtClean="0">
                <a:sym typeface="Symbol"/>
              </a:rPr>
              <a:t></a:t>
            </a:r>
            <a:r>
              <a:rPr lang="en-US" sz="2800" dirty="0" smtClean="0"/>
              <a:t>A style?</a:t>
            </a:r>
          </a:p>
          <a:p>
            <a:pPr>
              <a:buNone/>
            </a:pPr>
            <a:r>
              <a:rPr lang="en-US" sz="2400" dirty="0" smtClean="0">
                <a:sym typeface="Symbol"/>
              </a:rPr>
              <a:t>Or</a:t>
            </a:r>
          </a:p>
          <a:p>
            <a:pPr>
              <a:buNone/>
            </a:pPr>
            <a:r>
              <a:rPr lang="en-US" sz="2800" dirty="0" smtClean="0">
                <a:sym typeface="Symbol"/>
              </a:rPr>
              <a:t>Modified MI style?</a:t>
            </a:r>
          </a:p>
          <a:p>
            <a:r>
              <a:rPr lang="en-US" sz="2400" dirty="0" smtClean="0">
                <a:sym typeface="Symbol"/>
              </a:rPr>
              <a:t>Higher R/Q</a:t>
            </a:r>
          </a:p>
          <a:p>
            <a:r>
              <a:rPr lang="en-US" sz="2400" dirty="0" smtClean="0">
                <a:sym typeface="Symbol"/>
              </a:rPr>
              <a:t>Older but proven technology</a:t>
            </a:r>
          </a:p>
          <a:p>
            <a:r>
              <a:rPr lang="en-US" sz="2400" dirty="0" smtClean="0">
                <a:sym typeface="Symbol"/>
              </a:rPr>
              <a:t>Dissipation concerns</a:t>
            </a:r>
            <a:endParaRPr lang="en-US" sz="2400" dirty="0"/>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7</a:t>
            </a:fld>
            <a:endParaRPr lang="en-US"/>
          </a:p>
        </p:txBody>
      </p:sp>
      <p:pic>
        <p:nvPicPr>
          <p:cNvPr id="26626" name="Picture 2"/>
          <p:cNvPicPr>
            <a:picLocks noChangeAspect="1" noChangeArrowheads="1"/>
          </p:cNvPicPr>
          <p:nvPr/>
        </p:nvPicPr>
        <p:blipFill>
          <a:blip r:embed="rId2"/>
          <a:srcRect/>
          <a:stretch>
            <a:fillRect/>
          </a:stretch>
        </p:blipFill>
        <p:spPr bwMode="auto">
          <a:xfrm>
            <a:off x="5334000" y="1828800"/>
            <a:ext cx="3048000" cy="1800507"/>
          </a:xfrm>
          <a:prstGeom prst="rect">
            <a:avLst/>
          </a:prstGeom>
          <a:noFill/>
          <a:ln w="9525">
            <a:noFill/>
            <a:miter lim="800000"/>
            <a:headEnd/>
            <a:tailEnd/>
          </a:ln>
        </p:spPr>
      </p:pic>
      <p:pic>
        <p:nvPicPr>
          <p:cNvPr id="8" name="Picture 3" descr="E:\MI_Talk_3_15_05\MI_Cavity_Pict\DSC00329.JPG"/>
          <p:cNvPicPr>
            <a:picLocks noChangeAspect="1" noChangeArrowheads="1"/>
          </p:cNvPicPr>
          <p:nvPr/>
        </p:nvPicPr>
        <p:blipFill>
          <a:blip r:embed="rId3" cstate="print"/>
          <a:srcRect/>
          <a:stretch>
            <a:fillRect/>
          </a:stretch>
        </p:blipFill>
        <p:spPr bwMode="auto">
          <a:xfrm>
            <a:off x="5334000" y="3886200"/>
            <a:ext cx="3048000" cy="2286867"/>
          </a:xfrm>
          <a:prstGeom prst="rect">
            <a:avLst/>
          </a:prstGeom>
          <a:noFill/>
        </p:spPr>
      </p:pic>
      <p:sp>
        <p:nvSpPr>
          <p:cNvPr id="9" name="TextBox 8"/>
          <p:cNvSpPr txBox="1"/>
          <p:nvPr/>
        </p:nvSpPr>
        <p:spPr>
          <a:xfrm>
            <a:off x="152400" y="1371600"/>
            <a:ext cx="5105400" cy="1107996"/>
          </a:xfrm>
          <a:prstGeom prst="rect">
            <a:avLst/>
          </a:prstGeom>
          <a:noFill/>
        </p:spPr>
        <p:txBody>
          <a:bodyPr wrap="square" rtlCol="0">
            <a:spAutoFit/>
          </a:bodyPr>
          <a:lstStyle/>
          <a:p>
            <a:r>
              <a:rPr lang="en-US" sz="2400" dirty="0" smtClean="0"/>
              <a:t>100 kV</a:t>
            </a:r>
          </a:p>
          <a:p>
            <a:r>
              <a:rPr lang="en-US" sz="2400" dirty="0" smtClean="0"/>
              <a:t>Prefer Rs &lt;84 k</a:t>
            </a:r>
            <a:r>
              <a:rPr lang="en-US" sz="2400" dirty="0" smtClean="0">
                <a:sym typeface="Symbol"/>
              </a:rPr>
              <a:t> means </a:t>
            </a:r>
            <a:r>
              <a:rPr lang="en-US" sz="2400" dirty="0" smtClean="0">
                <a:sym typeface="Symbol"/>
              </a:rPr>
              <a:t>Power </a:t>
            </a:r>
            <a:r>
              <a:rPr lang="en-US" sz="2400" dirty="0" smtClean="0">
                <a:sym typeface="Symbol"/>
              </a:rPr>
              <a:t>&gt;</a:t>
            </a:r>
            <a:r>
              <a:rPr lang="en-US" sz="2400" dirty="0" smtClean="0">
                <a:sym typeface="Symbol"/>
              </a:rPr>
              <a:t>60kW</a:t>
            </a:r>
          </a:p>
          <a:p>
            <a:endParaRPr lang="en-US" dirty="0" smtClean="0">
              <a:sym typeface="Symbo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MHz Cavities</a:t>
            </a:r>
            <a:endParaRPr lang="en-US" dirty="0"/>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8</a:t>
            </a:fld>
            <a:endParaRPr lang="en-US"/>
          </a:p>
        </p:txBody>
      </p:sp>
      <p:pic>
        <p:nvPicPr>
          <p:cNvPr id="25602" name="Picture 2"/>
          <p:cNvPicPr>
            <a:picLocks noGrp="1" noChangeAspect="1" noChangeArrowheads="1"/>
          </p:cNvPicPr>
          <p:nvPr>
            <p:ph idx="1"/>
          </p:nvPr>
        </p:nvPicPr>
        <p:blipFill>
          <a:blip r:embed="rId2"/>
          <a:srcRect/>
          <a:stretch>
            <a:fillRect/>
          </a:stretch>
        </p:blipFill>
        <p:spPr bwMode="auto">
          <a:xfrm>
            <a:off x="0" y="1219200"/>
            <a:ext cx="3920152" cy="2385219"/>
          </a:xfrm>
          <a:prstGeom prst="rect">
            <a:avLst/>
          </a:prstGeom>
          <a:noFill/>
          <a:ln w="9525">
            <a:noFill/>
            <a:miter lim="800000"/>
            <a:headEnd/>
            <a:tailEnd/>
          </a:ln>
        </p:spPr>
      </p:pic>
      <p:pic>
        <p:nvPicPr>
          <p:cNvPr id="8" name="Picture 5"/>
          <p:cNvPicPr>
            <a:picLocks noChangeAspect="1" noChangeArrowheads="1"/>
          </p:cNvPicPr>
          <p:nvPr/>
        </p:nvPicPr>
        <p:blipFill>
          <a:blip r:embed="rId3"/>
          <a:srcRect/>
          <a:stretch>
            <a:fillRect/>
          </a:stretch>
        </p:blipFill>
        <p:spPr bwMode="auto">
          <a:xfrm>
            <a:off x="4267200" y="2133600"/>
            <a:ext cx="4343400" cy="3467714"/>
          </a:xfrm>
          <a:prstGeom prst="rect">
            <a:avLst/>
          </a:prstGeom>
          <a:noFill/>
        </p:spPr>
      </p:pic>
      <p:sp>
        <p:nvSpPr>
          <p:cNvPr id="9" name="TextBox 8"/>
          <p:cNvSpPr txBox="1"/>
          <p:nvPr/>
        </p:nvSpPr>
        <p:spPr>
          <a:xfrm>
            <a:off x="914400" y="3657600"/>
            <a:ext cx="2089996" cy="369332"/>
          </a:xfrm>
          <a:prstGeom prst="rect">
            <a:avLst/>
          </a:prstGeom>
          <a:noFill/>
        </p:spPr>
        <p:txBody>
          <a:bodyPr wrap="none" rtlCol="0">
            <a:spAutoFit/>
          </a:bodyPr>
          <a:lstStyle/>
          <a:p>
            <a:r>
              <a:rPr lang="en-US" dirty="0" smtClean="0"/>
              <a:t>Air Cooled MI Cavity</a:t>
            </a:r>
            <a:endParaRPr lang="en-US" dirty="0"/>
          </a:p>
        </p:txBody>
      </p:sp>
      <p:sp>
        <p:nvSpPr>
          <p:cNvPr id="10" name="TextBox 9"/>
          <p:cNvSpPr txBox="1"/>
          <p:nvPr/>
        </p:nvSpPr>
        <p:spPr>
          <a:xfrm>
            <a:off x="4800600" y="5638800"/>
            <a:ext cx="3339376" cy="369332"/>
          </a:xfrm>
          <a:prstGeom prst="rect">
            <a:avLst/>
          </a:prstGeom>
          <a:noFill/>
        </p:spPr>
        <p:txBody>
          <a:bodyPr wrap="none" rtlCol="0">
            <a:spAutoFit/>
          </a:bodyPr>
          <a:lstStyle/>
          <a:p>
            <a:r>
              <a:rPr lang="en-US" dirty="0" smtClean="0"/>
              <a:t>Water Cooled Accumulator Cavity</a:t>
            </a:r>
            <a:endParaRPr lang="en-US" dirty="0"/>
          </a:p>
        </p:txBody>
      </p:sp>
      <p:sp>
        <p:nvSpPr>
          <p:cNvPr id="11" name="TextBox 10"/>
          <p:cNvSpPr txBox="1"/>
          <p:nvPr/>
        </p:nvSpPr>
        <p:spPr>
          <a:xfrm>
            <a:off x="304800" y="4953000"/>
            <a:ext cx="3581400" cy="646331"/>
          </a:xfrm>
          <a:prstGeom prst="rect">
            <a:avLst/>
          </a:prstGeom>
          <a:noFill/>
        </p:spPr>
        <p:txBody>
          <a:bodyPr wrap="square" rtlCol="0">
            <a:spAutoFit/>
          </a:bodyPr>
          <a:lstStyle/>
          <a:p>
            <a:r>
              <a:rPr lang="en-US" dirty="0" smtClean="0"/>
              <a:t>Also can learn from Brookhaven AGS and KEK.</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MHz Cavity Considerations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100kV for each system.</a:t>
            </a:r>
          </a:p>
          <a:p>
            <a:r>
              <a:rPr lang="en-US" dirty="0" smtClean="0"/>
              <a:t>125 kW for each system. </a:t>
            </a:r>
            <a:r>
              <a:rPr lang="en-US" sz="2000" dirty="0" smtClean="0"/>
              <a:t>(Assuming active feedback factor of 10 or better.)</a:t>
            </a:r>
            <a:endParaRPr lang="en-US" dirty="0" smtClean="0"/>
          </a:p>
          <a:p>
            <a:r>
              <a:rPr lang="en-US" dirty="0" smtClean="0"/>
              <a:t>Philips </a:t>
            </a:r>
            <a:r>
              <a:rPr lang="en-US" dirty="0" err="1" smtClean="0"/>
              <a:t>Ferroxcube</a:t>
            </a:r>
            <a:r>
              <a:rPr lang="en-US" dirty="0" smtClean="0"/>
              <a:t> 4M2 Ferrites, 28 to 34 per cavity.</a:t>
            </a:r>
          </a:p>
          <a:p>
            <a:r>
              <a:rPr lang="en-US" dirty="0" smtClean="0"/>
              <a:t>CPI Y567B </a:t>
            </a:r>
            <a:r>
              <a:rPr lang="en-US" dirty="0" err="1" smtClean="0"/>
              <a:t>Tetrodes</a:t>
            </a:r>
            <a:r>
              <a:rPr lang="en-US" dirty="0" smtClean="0"/>
              <a:t> </a:t>
            </a:r>
            <a:r>
              <a:rPr lang="en-US" sz="2100" dirty="0" smtClean="0"/>
              <a:t>(a.k.a. special 4CW150,000E) </a:t>
            </a:r>
            <a:endParaRPr lang="en-US" dirty="0" smtClean="0"/>
          </a:p>
          <a:p>
            <a:r>
              <a:rPr lang="en-US" dirty="0" smtClean="0"/>
              <a:t>Experience </a:t>
            </a:r>
            <a:r>
              <a:rPr lang="en-US" dirty="0" smtClean="0"/>
              <a:t>in Pbar and Main Ring points to upper voltage limit of ~17kV per cavity.</a:t>
            </a:r>
          </a:p>
          <a:p>
            <a:r>
              <a:rPr lang="en-US" dirty="0" smtClean="0"/>
              <a:t>Reducing R/Q means less ferrite, more power and more current.  Roll-off could occur at lower voltage.</a:t>
            </a:r>
          </a:p>
          <a:p>
            <a:r>
              <a:rPr lang="en-US" dirty="0" smtClean="0"/>
              <a:t>Ferrite rings are dominant cost.</a:t>
            </a:r>
          </a:p>
          <a:p>
            <a:r>
              <a:rPr lang="en-US" dirty="0" smtClean="0"/>
              <a:t>Water cooling will be needed.  Thermal analysis is important.</a:t>
            </a:r>
            <a:endParaRPr lang="en-US" dirty="0"/>
          </a:p>
        </p:txBody>
      </p:sp>
      <p:sp>
        <p:nvSpPr>
          <p:cNvPr id="4" name="Date Placeholder 3"/>
          <p:cNvSpPr>
            <a:spLocks noGrp="1"/>
          </p:cNvSpPr>
          <p:nvPr>
            <p:ph type="dt" sz="half" idx="10"/>
          </p:nvPr>
        </p:nvSpPr>
        <p:spPr/>
        <p:txBody>
          <a:bodyPr/>
          <a:lstStyle/>
          <a:p>
            <a:r>
              <a:rPr lang="en-US" smtClean="0"/>
              <a:t>11/17/2010</a:t>
            </a:r>
            <a:endParaRPr lang="en-US"/>
          </a:p>
        </p:txBody>
      </p:sp>
      <p:sp>
        <p:nvSpPr>
          <p:cNvPr id="5" name="Footer Placeholder 4"/>
          <p:cNvSpPr>
            <a:spLocks noGrp="1"/>
          </p:cNvSpPr>
          <p:nvPr>
            <p:ph type="ftr" sz="quarter" idx="11"/>
          </p:nvPr>
        </p:nvSpPr>
        <p:spPr/>
        <p:txBody>
          <a:bodyPr/>
          <a:lstStyle/>
          <a:p>
            <a:r>
              <a:rPr lang="en-US" smtClean="0"/>
              <a:t>D. Peterson - Mu2e Pre CD-1 Review</a:t>
            </a:r>
            <a:endParaRPr lang="en-US"/>
          </a:p>
        </p:txBody>
      </p:sp>
      <p:sp>
        <p:nvSpPr>
          <p:cNvPr id="6" name="Slide Number Placeholder 5"/>
          <p:cNvSpPr>
            <a:spLocks noGrp="1"/>
          </p:cNvSpPr>
          <p:nvPr>
            <p:ph type="sldNum" sz="quarter" idx="12"/>
          </p:nvPr>
        </p:nvSpPr>
        <p:spPr/>
        <p:txBody>
          <a:bodyPr/>
          <a:lstStyle/>
          <a:p>
            <a:fld id="{5A3DFF04-F992-428D-ACE6-E5CF894E8C3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1010</Words>
  <Application>Microsoft Office PowerPoint</Application>
  <PresentationFormat>On-screen Show (4:3)</PresentationFormat>
  <Paragraphs>179</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Mu2e RF Systems</vt:lpstr>
      <vt:lpstr>Mu2e Beam Time Structure</vt:lpstr>
      <vt:lpstr>Mu2e Bunch Formation</vt:lpstr>
      <vt:lpstr>Mu2e Bunch Formation</vt:lpstr>
      <vt:lpstr>RF Requirements</vt:lpstr>
      <vt:lpstr>Cavity Design Considerations</vt:lpstr>
      <vt:lpstr>53 MHz Cavity</vt:lpstr>
      <vt:lpstr>2.5 MHz Cavities</vt:lpstr>
      <vt:lpstr>2.5 MHz Cavity Considerations</vt:lpstr>
      <vt:lpstr>Ferrite Performance</vt:lpstr>
      <vt:lpstr>Ferrite Specifications</vt:lpstr>
      <vt:lpstr>Ferrite Specifications cont’d</vt:lpstr>
      <vt:lpstr>Slide 13</vt:lpstr>
      <vt:lpstr>Alternative</vt:lpstr>
      <vt:lpstr>Active Feedback</vt:lpstr>
      <vt:lpstr>Low Level RF</vt:lpstr>
      <vt:lpstr>Alternatives</vt:lpstr>
      <vt:lpstr>Alternatives</vt:lpstr>
      <vt:lpstr>References</vt:lpstr>
    </vt:vector>
  </TitlesOfParts>
  <Company>Fermilab | Accelerator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Mu2e RF Systems</dc:title>
  <dc:creator>David Peterson</dc:creator>
  <cp:lastModifiedBy>David Peterson</cp:lastModifiedBy>
  <cp:revision>64</cp:revision>
  <dcterms:created xsi:type="dcterms:W3CDTF">2010-11-15T14:18:30Z</dcterms:created>
  <dcterms:modified xsi:type="dcterms:W3CDTF">2010-11-16T21:06:30Z</dcterms:modified>
</cp:coreProperties>
</file>