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autoCompressPictures="0">
  <p:sldMasterIdLst>
    <p:sldMasterId id="2147483648" r:id="rId1"/>
  </p:sldMasterIdLst>
  <p:notesMasterIdLst>
    <p:notesMasterId r:id="rId29"/>
  </p:notesMasterIdLst>
  <p:handoutMasterIdLst>
    <p:handoutMasterId r:id="rId30"/>
  </p:handoutMasterIdLst>
  <p:sldIdLst>
    <p:sldId id="256" r:id="rId2"/>
    <p:sldId id="316" r:id="rId3"/>
    <p:sldId id="321" r:id="rId4"/>
    <p:sldId id="309" r:id="rId5"/>
    <p:sldId id="312" r:id="rId6"/>
    <p:sldId id="315" r:id="rId7"/>
    <p:sldId id="306" r:id="rId8"/>
    <p:sldId id="314" r:id="rId9"/>
    <p:sldId id="305" r:id="rId10"/>
    <p:sldId id="303" r:id="rId11"/>
    <p:sldId id="318" r:id="rId12"/>
    <p:sldId id="320" r:id="rId13"/>
    <p:sldId id="317" r:id="rId14"/>
    <p:sldId id="322" r:id="rId15"/>
    <p:sldId id="308" r:id="rId16"/>
    <p:sldId id="323" r:id="rId17"/>
    <p:sldId id="329" r:id="rId18"/>
    <p:sldId id="307" r:id="rId19"/>
    <p:sldId id="280" r:id="rId20"/>
    <p:sldId id="313" r:id="rId21"/>
    <p:sldId id="330" r:id="rId22"/>
    <p:sldId id="331" r:id="rId23"/>
    <p:sldId id="332" r:id="rId24"/>
    <p:sldId id="324" r:id="rId25"/>
    <p:sldId id="327" r:id="rId26"/>
    <p:sldId id="325" r:id="rId27"/>
    <p:sldId id="326" r:id="rId28"/>
  </p:sldIdLst>
  <p:sldSz cx="9144000" cy="6858000" type="screen4x3"/>
  <p:notesSz cx="6934200" cy="9232900"/>
  <p:embeddedFontLst>
    <p:embeddedFont>
      <p:font typeface="Calibri" pitchFamily="34" charset="0"/>
      <p:regular r:id="rId31"/>
      <p:bold r:id="rId32"/>
      <p:italic r:id="rId33"/>
      <p:boldItalic r:id="rId34"/>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008000"/>
    <a:srgbClr val="0000FF"/>
    <a:srgbClr val="00FF00"/>
    <a:srgbClr val="F94848"/>
    <a:srgbClr val="6606C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34579" autoAdjust="0"/>
    <p:restoredTop sz="86438" autoAdjust="0"/>
  </p:normalViewPr>
  <p:slideViewPr>
    <p:cSldViewPr snapToGrid="0" snapToObjects="1">
      <p:cViewPr varScale="1">
        <p:scale>
          <a:sx n="97" d="100"/>
          <a:sy n="97" d="100"/>
        </p:scale>
        <p:origin x="-690"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4740"/>
    </p:cViewPr>
  </p:sorterViewPr>
  <p:notesViewPr>
    <p:cSldViewPr snapToGrid="0" snapToObjects="1">
      <p:cViewPr varScale="1">
        <p:scale>
          <a:sx n="70" d="100"/>
          <a:sy n="70" d="100"/>
        </p:scale>
        <p:origin x="-1938" y="-96"/>
      </p:cViewPr>
      <p:guideLst>
        <p:guide orient="horz" pos="2908"/>
        <p:guide pos="218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3.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2.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4820" cy="461645"/>
          </a:xfrm>
          <a:prstGeom prst="rect">
            <a:avLst/>
          </a:prstGeom>
        </p:spPr>
        <p:txBody>
          <a:bodyPr vert="horz" lIns="92379" tIns="46190" rIns="92379" bIns="46190" rtlCol="0"/>
          <a:lstStyle>
            <a:lvl1pPr algn="l">
              <a:defRPr sz="1200"/>
            </a:lvl1pPr>
          </a:lstStyle>
          <a:p>
            <a:endParaRPr lang="en-US" dirty="0"/>
          </a:p>
        </p:txBody>
      </p:sp>
      <p:sp>
        <p:nvSpPr>
          <p:cNvPr id="3" name="Date Placeholder 2"/>
          <p:cNvSpPr>
            <a:spLocks noGrp="1"/>
          </p:cNvSpPr>
          <p:nvPr>
            <p:ph type="dt" sz="quarter" idx="1"/>
          </p:nvPr>
        </p:nvSpPr>
        <p:spPr>
          <a:xfrm>
            <a:off x="3927775" y="0"/>
            <a:ext cx="3004820" cy="461645"/>
          </a:xfrm>
          <a:prstGeom prst="rect">
            <a:avLst/>
          </a:prstGeom>
        </p:spPr>
        <p:txBody>
          <a:bodyPr vert="horz" lIns="92379" tIns="46190" rIns="92379" bIns="46190" rtlCol="0"/>
          <a:lstStyle>
            <a:lvl1pPr algn="r">
              <a:defRPr sz="1200"/>
            </a:lvl1pPr>
          </a:lstStyle>
          <a:p>
            <a:fld id="{3D7B5BDB-61F4-F842-836E-371160E0A9B1}" type="datetimeFigureOut">
              <a:rPr lang="en-US" smtClean="0"/>
              <a:pPr/>
              <a:t>11/17/2010</a:t>
            </a:fld>
            <a:endParaRPr lang="en-US" dirty="0"/>
          </a:p>
        </p:txBody>
      </p:sp>
      <p:sp>
        <p:nvSpPr>
          <p:cNvPr id="4" name="Footer Placeholder 3"/>
          <p:cNvSpPr>
            <a:spLocks noGrp="1"/>
          </p:cNvSpPr>
          <p:nvPr>
            <p:ph type="ftr" sz="quarter" idx="2"/>
          </p:nvPr>
        </p:nvSpPr>
        <p:spPr>
          <a:xfrm>
            <a:off x="0" y="8769653"/>
            <a:ext cx="3004820" cy="461645"/>
          </a:xfrm>
          <a:prstGeom prst="rect">
            <a:avLst/>
          </a:prstGeom>
        </p:spPr>
        <p:txBody>
          <a:bodyPr vert="horz" lIns="92379" tIns="46190" rIns="92379" bIns="4619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27775" y="8769653"/>
            <a:ext cx="3004820" cy="461645"/>
          </a:xfrm>
          <a:prstGeom prst="rect">
            <a:avLst/>
          </a:prstGeom>
        </p:spPr>
        <p:txBody>
          <a:bodyPr vert="horz" lIns="92379" tIns="46190" rIns="92379" bIns="46190" rtlCol="0" anchor="b"/>
          <a:lstStyle>
            <a:lvl1pPr algn="r">
              <a:defRPr sz="1200"/>
            </a:lvl1pPr>
          </a:lstStyle>
          <a:p>
            <a:fld id="{508CEC6B-11D2-AE47-A895-534493F13E11}" type="slidenum">
              <a:rPr lang="en-US" smtClean="0"/>
              <a:pPr/>
              <a:t>‹#›</a:t>
            </a:fld>
            <a:endParaRPr lang="en-US" dirty="0"/>
          </a:p>
        </p:txBody>
      </p:sp>
    </p:spTree>
    <p:extLst>
      <p:ext uri="{BB962C8B-B14F-4D97-AF65-F5344CB8AC3E}">
        <p14:creationId xmlns:p14="http://schemas.microsoft.com/office/powerpoint/2010/main" val="162313085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4820" cy="461645"/>
          </a:xfrm>
          <a:prstGeom prst="rect">
            <a:avLst/>
          </a:prstGeom>
        </p:spPr>
        <p:txBody>
          <a:bodyPr vert="horz" lIns="92379" tIns="46190" rIns="92379" bIns="46190" rtlCol="0"/>
          <a:lstStyle>
            <a:lvl1pPr algn="l">
              <a:defRPr sz="1200"/>
            </a:lvl1pPr>
          </a:lstStyle>
          <a:p>
            <a:endParaRPr lang="en-US" dirty="0"/>
          </a:p>
        </p:txBody>
      </p:sp>
      <p:sp>
        <p:nvSpPr>
          <p:cNvPr id="3" name="Date Placeholder 2"/>
          <p:cNvSpPr>
            <a:spLocks noGrp="1"/>
          </p:cNvSpPr>
          <p:nvPr>
            <p:ph type="dt" idx="1"/>
          </p:nvPr>
        </p:nvSpPr>
        <p:spPr>
          <a:xfrm>
            <a:off x="3927775" y="0"/>
            <a:ext cx="3004820" cy="461645"/>
          </a:xfrm>
          <a:prstGeom prst="rect">
            <a:avLst/>
          </a:prstGeom>
        </p:spPr>
        <p:txBody>
          <a:bodyPr vert="horz" lIns="92379" tIns="46190" rIns="92379" bIns="46190" rtlCol="0"/>
          <a:lstStyle>
            <a:lvl1pPr algn="r">
              <a:defRPr sz="1200"/>
            </a:lvl1pPr>
          </a:lstStyle>
          <a:p>
            <a:fld id="{403CE651-C5BB-E543-8294-7D944FCBCB81}" type="datetimeFigureOut">
              <a:rPr lang="en-US" smtClean="0"/>
              <a:pPr/>
              <a:t>11/17/2010</a:t>
            </a:fld>
            <a:endParaRPr lang="en-US" dirty="0"/>
          </a:p>
        </p:txBody>
      </p:sp>
      <p:sp>
        <p:nvSpPr>
          <p:cNvPr id="4" name="Slide Image Placeholder 3"/>
          <p:cNvSpPr>
            <a:spLocks noGrp="1" noRot="1" noChangeAspect="1"/>
          </p:cNvSpPr>
          <p:nvPr>
            <p:ph type="sldImg" idx="2"/>
          </p:nvPr>
        </p:nvSpPr>
        <p:spPr>
          <a:xfrm>
            <a:off x="1158875" y="693738"/>
            <a:ext cx="4616450" cy="3462337"/>
          </a:xfrm>
          <a:prstGeom prst="rect">
            <a:avLst/>
          </a:prstGeom>
          <a:noFill/>
          <a:ln w="12700">
            <a:solidFill>
              <a:prstClr val="black"/>
            </a:solidFill>
          </a:ln>
        </p:spPr>
        <p:txBody>
          <a:bodyPr vert="horz" lIns="92379" tIns="46190" rIns="92379" bIns="46190" rtlCol="0" anchor="ctr"/>
          <a:lstStyle/>
          <a:p>
            <a:endParaRPr lang="en-US" dirty="0"/>
          </a:p>
        </p:txBody>
      </p:sp>
      <p:sp>
        <p:nvSpPr>
          <p:cNvPr id="5" name="Notes Placeholder 4"/>
          <p:cNvSpPr>
            <a:spLocks noGrp="1"/>
          </p:cNvSpPr>
          <p:nvPr>
            <p:ph type="body" sz="quarter" idx="3"/>
          </p:nvPr>
        </p:nvSpPr>
        <p:spPr>
          <a:xfrm>
            <a:off x="693420" y="4385628"/>
            <a:ext cx="5547360" cy="4154805"/>
          </a:xfrm>
          <a:prstGeom prst="rect">
            <a:avLst/>
          </a:prstGeom>
        </p:spPr>
        <p:txBody>
          <a:bodyPr vert="horz" lIns="92379" tIns="46190" rIns="92379" bIns="4619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69653"/>
            <a:ext cx="3004820" cy="461645"/>
          </a:xfrm>
          <a:prstGeom prst="rect">
            <a:avLst/>
          </a:prstGeom>
        </p:spPr>
        <p:txBody>
          <a:bodyPr vert="horz" lIns="92379" tIns="46190" rIns="92379" bIns="4619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27775" y="8769653"/>
            <a:ext cx="3004820" cy="461645"/>
          </a:xfrm>
          <a:prstGeom prst="rect">
            <a:avLst/>
          </a:prstGeom>
        </p:spPr>
        <p:txBody>
          <a:bodyPr vert="horz" lIns="92379" tIns="46190" rIns="92379" bIns="46190" rtlCol="0" anchor="b"/>
          <a:lstStyle>
            <a:lvl1pPr algn="r">
              <a:defRPr sz="1200"/>
            </a:lvl1pPr>
          </a:lstStyle>
          <a:p>
            <a:fld id="{8D4A254F-9F57-114D-86BE-FFC886BA4761}" type="slidenum">
              <a:rPr lang="en-US" smtClean="0"/>
              <a:pPr/>
              <a:t>‹#›</a:t>
            </a:fld>
            <a:endParaRPr lang="en-US" dirty="0"/>
          </a:p>
        </p:txBody>
      </p:sp>
    </p:spTree>
    <p:extLst>
      <p:ext uri="{BB962C8B-B14F-4D97-AF65-F5344CB8AC3E}">
        <p14:creationId xmlns:p14="http://schemas.microsoft.com/office/powerpoint/2010/main" val="537681746"/>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D4A254F-9F57-114D-86BE-FFC886BA4761}" type="slidenum">
              <a:rPr lang="en-US" smtClean="0"/>
              <a:pPr/>
              <a:t>1</a:t>
            </a:fld>
            <a:endParaRPr lang="en-US" dirty="0"/>
          </a:p>
        </p:txBody>
      </p:sp>
    </p:spTree>
    <p:extLst>
      <p:ext uri="{BB962C8B-B14F-4D97-AF65-F5344CB8AC3E}">
        <p14:creationId xmlns:p14="http://schemas.microsoft.com/office/powerpoint/2010/main" val="46697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en-US" smtClean="0"/>
              <a:t>11/17/2010</a:t>
            </a:r>
            <a:endParaRPr lang="en-US" dirty="0"/>
          </a:p>
        </p:txBody>
      </p:sp>
      <p:sp>
        <p:nvSpPr>
          <p:cNvPr id="5" name="Footer Placeholder 4"/>
          <p:cNvSpPr>
            <a:spLocks noGrp="1"/>
          </p:cNvSpPr>
          <p:nvPr>
            <p:ph type="ftr" sz="quarter" idx="11"/>
          </p:nvPr>
        </p:nvSpPr>
        <p:spPr/>
        <p:txBody>
          <a:bodyPr/>
          <a:lstStyle/>
          <a:p>
            <a:r>
              <a:rPr lang="it-IT" smtClean="0"/>
              <a:t>B. Drendel - Mu2e Pre CD-1 Internal Review</a:t>
            </a:r>
            <a:endParaRPr lang="en-US" dirty="0"/>
          </a:p>
        </p:txBody>
      </p:sp>
      <p:sp>
        <p:nvSpPr>
          <p:cNvPr id="6" name="Slide Number Placeholder 5"/>
          <p:cNvSpPr>
            <a:spLocks noGrp="1"/>
          </p:cNvSpPr>
          <p:nvPr>
            <p:ph type="sldNum" sz="quarter" idx="12"/>
          </p:nvPr>
        </p:nvSpPr>
        <p:spPr/>
        <p:txBody>
          <a:bodyPr/>
          <a:lstStyle/>
          <a:p>
            <a:fld id="{AB3C1F1C-F708-3F4B-8ECB-6D467F0718B5}"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11/17/2010</a:t>
            </a:r>
            <a:endParaRPr lang="en-US" dirty="0"/>
          </a:p>
        </p:txBody>
      </p:sp>
      <p:sp>
        <p:nvSpPr>
          <p:cNvPr id="5" name="Footer Placeholder 4"/>
          <p:cNvSpPr>
            <a:spLocks noGrp="1"/>
          </p:cNvSpPr>
          <p:nvPr>
            <p:ph type="ftr" sz="quarter" idx="11"/>
          </p:nvPr>
        </p:nvSpPr>
        <p:spPr/>
        <p:txBody>
          <a:bodyPr/>
          <a:lstStyle/>
          <a:p>
            <a:r>
              <a:rPr lang="it-IT" smtClean="0"/>
              <a:t>B. Drendel - Mu2e Pre CD-1 Internal Review</a:t>
            </a:r>
            <a:endParaRPr lang="en-US" dirty="0"/>
          </a:p>
        </p:txBody>
      </p:sp>
      <p:sp>
        <p:nvSpPr>
          <p:cNvPr id="6" name="Slide Number Placeholder 5"/>
          <p:cNvSpPr>
            <a:spLocks noGrp="1"/>
          </p:cNvSpPr>
          <p:nvPr>
            <p:ph type="sldNum" sz="quarter" idx="12"/>
          </p:nvPr>
        </p:nvSpPr>
        <p:spPr/>
        <p:txBody>
          <a:bodyPr/>
          <a:lstStyle/>
          <a:p>
            <a:fld id="{AB3C1F1C-F708-3F4B-8ECB-6D467F0718B5}"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11/17/2010</a:t>
            </a:r>
            <a:endParaRPr lang="en-US" dirty="0"/>
          </a:p>
        </p:txBody>
      </p:sp>
      <p:sp>
        <p:nvSpPr>
          <p:cNvPr id="5" name="Footer Placeholder 4"/>
          <p:cNvSpPr>
            <a:spLocks noGrp="1"/>
          </p:cNvSpPr>
          <p:nvPr>
            <p:ph type="ftr" sz="quarter" idx="11"/>
          </p:nvPr>
        </p:nvSpPr>
        <p:spPr/>
        <p:txBody>
          <a:bodyPr/>
          <a:lstStyle/>
          <a:p>
            <a:r>
              <a:rPr lang="it-IT" smtClean="0"/>
              <a:t>B. Drendel - Mu2e Pre CD-1 Internal Review</a:t>
            </a:r>
            <a:endParaRPr lang="en-US" dirty="0"/>
          </a:p>
        </p:txBody>
      </p:sp>
      <p:sp>
        <p:nvSpPr>
          <p:cNvPr id="6" name="Slide Number Placeholder 5"/>
          <p:cNvSpPr>
            <a:spLocks noGrp="1"/>
          </p:cNvSpPr>
          <p:nvPr>
            <p:ph type="sldNum" sz="quarter" idx="12"/>
          </p:nvPr>
        </p:nvSpPr>
        <p:spPr/>
        <p:txBody>
          <a:bodyPr/>
          <a:lstStyle/>
          <a:p>
            <a:fld id="{AB3C1F1C-F708-3F4B-8ECB-6D467F0718B5}"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11/17/2010</a:t>
            </a:r>
            <a:endParaRPr lang="en-US" dirty="0"/>
          </a:p>
        </p:txBody>
      </p:sp>
      <p:sp>
        <p:nvSpPr>
          <p:cNvPr id="5" name="Footer Placeholder 4"/>
          <p:cNvSpPr>
            <a:spLocks noGrp="1"/>
          </p:cNvSpPr>
          <p:nvPr>
            <p:ph type="ftr" sz="quarter" idx="11"/>
          </p:nvPr>
        </p:nvSpPr>
        <p:spPr/>
        <p:txBody>
          <a:bodyPr/>
          <a:lstStyle/>
          <a:p>
            <a:r>
              <a:rPr lang="it-IT" smtClean="0"/>
              <a:t>B. Drendel - Mu2e Pre CD-1 Internal Review</a:t>
            </a:r>
            <a:endParaRPr lang="en-US" dirty="0"/>
          </a:p>
        </p:txBody>
      </p:sp>
      <p:sp>
        <p:nvSpPr>
          <p:cNvPr id="6" name="Slide Number Placeholder 5"/>
          <p:cNvSpPr>
            <a:spLocks noGrp="1"/>
          </p:cNvSpPr>
          <p:nvPr>
            <p:ph type="sldNum" sz="quarter" idx="12"/>
          </p:nvPr>
        </p:nvSpPr>
        <p:spPr/>
        <p:txBody>
          <a:bodyPr/>
          <a:lstStyle/>
          <a:p>
            <a:fld id="{AB3C1F1C-F708-3F4B-8ECB-6D467F0718B5}"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11/17/2010</a:t>
            </a:r>
            <a:endParaRPr lang="en-US" dirty="0"/>
          </a:p>
        </p:txBody>
      </p:sp>
      <p:sp>
        <p:nvSpPr>
          <p:cNvPr id="5" name="Footer Placeholder 4"/>
          <p:cNvSpPr>
            <a:spLocks noGrp="1"/>
          </p:cNvSpPr>
          <p:nvPr>
            <p:ph type="ftr" sz="quarter" idx="11"/>
          </p:nvPr>
        </p:nvSpPr>
        <p:spPr/>
        <p:txBody>
          <a:bodyPr/>
          <a:lstStyle/>
          <a:p>
            <a:r>
              <a:rPr lang="it-IT" smtClean="0"/>
              <a:t>B. Drendel - Mu2e Pre CD-1 Internal Review</a:t>
            </a:r>
            <a:endParaRPr lang="en-US" dirty="0"/>
          </a:p>
        </p:txBody>
      </p:sp>
      <p:sp>
        <p:nvSpPr>
          <p:cNvPr id="6" name="Slide Number Placeholder 5"/>
          <p:cNvSpPr>
            <a:spLocks noGrp="1"/>
          </p:cNvSpPr>
          <p:nvPr>
            <p:ph type="sldNum" sz="quarter" idx="12"/>
          </p:nvPr>
        </p:nvSpPr>
        <p:spPr/>
        <p:txBody>
          <a:bodyPr/>
          <a:lstStyle/>
          <a:p>
            <a:fld id="{AB3C1F1C-F708-3F4B-8ECB-6D467F0718B5}"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t>11/17/2010</a:t>
            </a:r>
            <a:endParaRPr lang="en-US" dirty="0"/>
          </a:p>
        </p:txBody>
      </p:sp>
      <p:sp>
        <p:nvSpPr>
          <p:cNvPr id="6" name="Footer Placeholder 5"/>
          <p:cNvSpPr>
            <a:spLocks noGrp="1"/>
          </p:cNvSpPr>
          <p:nvPr>
            <p:ph type="ftr" sz="quarter" idx="11"/>
          </p:nvPr>
        </p:nvSpPr>
        <p:spPr/>
        <p:txBody>
          <a:bodyPr/>
          <a:lstStyle/>
          <a:p>
            <a:r>
              <a:rPr lang="it-IT" smtClean="0"/>
              <a:t>B. Drendel - Mu2e Pre CD-1 Internal Review</a:t>
            </a:r>
            <a:endParaRPr lang="en-US" dirty="0"/>
          </a:p>
        </p:txBody>
      </p:sp>
      <p:sp>
        <p:nvSpPr>
          <p:cNvPr id="7" name="Slide Number Placeholder 6"/>
          <p:cNvSpPr>
            <a:spLocks noGrp="1"/>
          </p:cNvSpPr>
          <p:nvPr>
            <p:ph type="sldNum" sz="quarter" idx="12"/>
          </p:nvPr>
        </p:nvSpPr>
        <p:spPr/>
        <p:txBody>
          <a:bodyPr/>
          <a:lstStyle/>
          <a:p>
            <a:fld id="{AB3C1F1C-F708-3F4B-8ECB-6D467F0718B5}"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t>11/17/2010</a:t>
            </a:r>
            <a:endParaRPr lang="en-US" dirty="0"/>
          </a:p>
        </p:txBody>
      </p:sp>
      <p:sp>
        <p:nvSpPr>
          <p:cNvPr id="8" name="Footer Placeholder 7"/>
          <p:cNvSpPr>
            <a:spLocks noGrp="1"/>
          </p:cNvSpPr>
          <p:nvPr>
            <p:ph type="ftr" sz="quarter" idx="11"/>
          </p:nvPr>
        </p:nvSpPr>
        <p:spPr/>
        <p:txBody>
          <a:bodyPr/>
          <a:lstStyle/>
          <a:p>
            <a:r>
              <a:rPr lang="it-IT" smtClean="0"/>
              <a:t>B. Drendel - Mu2e Pre CD-1 Internal Review</a:t>
            </a:r>
            <a:endParaRPr lang="en-US" dirty="0"/>
          </a:p>
        </p:txBody>
      </p:sp>
      <p:sp>
        <p:nvSpPr>
          <p:cNvPr id="9" name="Slide Number Placeholder 8"/>
          <p:cNvSpPr>
            <a:spLocks noGrp="1"/>
          </p:cNvSpPr>
          <p:nvPr>
            <p:ph type="sldNum" sz="quarter" idx="12"/>
          </p:nvPr>
        </p:nvSpPr>
        <p:spPr/>
        <p:txBody>
          <a:bodyPr/>
          <a:lstStyle/>
          <a:p>
            <a:fld id="{AB3C1F1C-F708-3F4B-8ECB-6D467F0718B5}"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t>11/17/2010</a:t>
            </a:r>
            <a:endParaRPr lang="en-US" dirty="0"/>
          </a:p>
        </p:txBody>
      </p:sp>
      <p:sp>
        <p:nvSpPr>
          <p:cNvPr id="4" name="Footer Placeholder 3"/>
          <p:cNvSpPr>
            <a:spLocks noGrp="1"/>
          </p:cNvSpPr>
          <p:nvPr>
            <p:ph type="ftr" sz="quarter" idx="11"/>
          </p:nvPr>
        </p:nvSpPr>
        <p:spPr/>
        <p:txBody>
          <a:bodyPr/>
          <a:lstStyle/>
          <a:p>
            <a:r>
              <a:rPr lang="it-IT" smtClean="0"/>
              <a:t>B. Drendel - Mu2e Pre CD-1 Internal Review</a:t>
            </a:r>
            <a:endParaRPr lang="en-US" dirty="0"/>
          </a:p>
        </p:txBody>
      </p:sp>
      <p:sp>
        <p:nvSpPr>
          <p:cNvPr id="5" name="Slide Number Placeholder 4"/>
          <p:cNvSpPr>
            <a:spLocks noGrp="1"/>
          </p:cNvSpPr>
          <p:nvPr>
            <p:ph type="sldNum" sz="quarter" idx="12"/>
          </p:nvPr>
        </p:nvSpPr>
        <p:spPr/>
        <p:txBody>
          <a:bodyPr/>
          <a:lstStyle/>
          <a:p>
            <a:fld id="{AB3C1F1C-F708-3F4B-8ECB-6D467F0718B5}"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11/17/2010</a:t>
            </a:r>
            <a:endParaRPr lang="en-US" dirty="0"/>
          </a:p>
        </p:txBody>
      </p:sp>
      <p:sp>
        <p:nvSpPr>
          <p:cNvPr id="3" name="Footer Placeholder 2"/>
          <p:cNvSpPr>
            <a:spLocks noGrp="1"/>
          </p:cNvSpPr>
          <p:nvPr>
            <p:ph type="ftr" sz="quarter" idx="11"/>
          </p:nvPr>
        </p:nvSpPr>
        <p:spPr/>
        <p:txBody>
          <a:bodyPr/>
          <a:lstStyle/>
          <a:p>
            <a:r>
              <a:rPr lang="it-IT" smtClean="0"/>
              <a:t>B. Drendel - Mu2e Pre CD-1 Internal Review</a:t>
            </a:r>
            <a:endParaRPr lang="en-US" dirty="0"/>
          </a:p>
        </p:txBody>
      </p:sp>
      <p:sp>
        <p:nvSpPr>
          <p:cNvPr id="4" name="Slide Number Placeholder 3"/>
          <p:cNvSpPr>
            <a:spLocks noGrp="1"/>
          </p:cNvSpPr>
          <p:nvPr>
            <p:ph type="sldNum" sz="quarter" idx="12"/>
          </p:nvPr>
        </p:nvSpPr>
        <p:spPr/>
        <p:txBody>
          <a:bodyPr/>
          <a:lstStyle/>
          <a:p>
            <a:fld id="{AB3C1F1C-F708-3F4B-8ECB-6D467F0718B5}"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11/17/2010</a:t>
            </a:r>
            <a:endParaRPr lang="en-US" dirty="0"/>
          </a:p>
        </p:txBody>
      </p:sp>
      <p:sp>
        <p:nvSpPr>
          <p:cNvPr id="6" name="Footer Placeholder 5"/>
          <p:cNvSpPr>
            <a:spLocks noGrp="1"/>
          </p:cNvSpPr>
          <p:nvPr>
            <p:ph type="ftr" sz="quarter" idx="11"/>
          </p:nvPr>
        </p:nvSpPr>
        <p:spPr/>
        <p:txBody>
          <a:bodyPr/>
          <a:lstStyle/>
          <a:p>
            <a:r>
              <a:rPr lang="it-IT" smtClean="0"/>
              <a:t>B. Drendel - Mu2e Pre CD-1 Internal Review</a:t>
            </a:r>
            <a:endParaRPr lang="en-US" dirty="0"/>
          </a:p>
        </p:txBody>
      </p:sp>
      <p:sp>
        <p:nvSpPr>
          <p:cNvPr id="7" name="Slide Number Placeholder 6"/>
          <p:cNvSpPr>
            <a:spLocks noGrp="1"/>
          </p:cNvSpPr>
          <p:nvPr>
            <p:ph type="sldNum" sz="quarter" idx="12"/>
          </p:nvPr>
        </p:nvSpPr>
        <p:spPr/>
        <p:txBody>
          <a:bodyPr/>
          <a:lstStyle/>
          <a:p>
            <a:fld id="{AB3C1F1C-F708-3F4B-8ECB-6D467F0718B5}"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11/17/2010</a:t>
            </a:r>
            <a:endParaRPr lang="en-US" dirty="0"/>
          </a:p>
        </p:txBody>
      </p:sp>
      <p:sp>
        <p:nvSpPr>
          <p:cNvPr id="6" name="Footer Placeholder 5"/>
          <p:cNvSpPr>
            <a:spLocks noGrp="1"/>
          </p:cNvSpPr>
          <p:nvPr>
            <p:ph type="ftr" sz="quarter" idx="11"/>
          </p:nvPr>
        </p:nvSpPr>
        <p:spPr/>
        <p:txBody>
          <a:bodyPr/>
          <a:lstStyle/>
          <a:p>
            <a:r>
              <a:rPr lang="it-IT" smtClean="0"/>
              <a:t>B. Drendel - Mu2e Pre CD-1 Internal Review</a:t>
            </a:r>
            <a:endParaRPr lang="en-US" dirty="0"/>
          </a:p>
        </p:txBody>
      </p:sp>
      <p:sp>
        <p:nvSpPr>
          <p:cNvPr id="7" name="Slide Number Placeholder 6"/>
          <p:cNvSpPr>
            <a:spLocks noGrp="1"/>
          </p:cNvSpPr>
          <p:nvPr>
            <p:ph type="sldNum" sz="quarter" idx="12"/>
          </p:nvPr>
        </p:nvSpPr>
        <p:spPr/>
        <p:txBody>
          <a:bodyPr/>
          <a:lstStyle/>
          <a:p>
            <a:fld id="{AB3C1F1C-F708-3F4B-8ECB-6D467F0718B5}"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11/17/2010</a:t>
            </a: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it-IT" smtClean="0"/>
              <a:t>B. Drendel - Mu2e Pre CD-1 Internal Review</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3C1F1C-F708-3F4B-8ECB-6D467F0718B5}" type="slidenum">
              <a:rPr lang="en-US" smtClean="0"/>
              <a:pPr/>
              <a:t>‹#›</a:t>
            </a:fld>
            <a:endParaRPr lang="en-US" dirty="0"/>
          </a:p>
        </p:txBody>
      </p:sp>
      <p:cxnSp>
        <p:nvCxnSpPr>
          <p:cNvPr id="7" name="Straight Connector 6"/>
          <p:cNvCxnSpPr/>
          <p:nvPr userDrawn="1"/>
        </p:nvCxnSpPr>
        <p:spPr>
          <a:xfrm>
            <a:off x="1600200" y="1219200"/>
            <a:ext cx="6172200" cy="1588"/>
          </a:xfrm>
          <a:prstGeom prst="line">
            <a:avLst/>
          </a:prstGeom>
          <a:ln w="41275">
            <a:solidFill>
              <a:srgbClr val="008000"/>
            </a:solidFill>
          </a:ln>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userDrawn="1"/>
        </p:nvCxnSpPr>
        <p:spPr>
          <a:xfrm>
            <a:off x="1644650" y="1270000"/>
            <a:ext cx="6086475" cy="1588"/>
          </a:xfrm>
          <a:prstGeom prst="line">
            <a:avLst/>
          </a:prstGeom>
          <a:ln w="12700">
            <a:solidFill>
              <a:srgbClr val="008000"/>
            </a:solidFill>
          </a:ln>
        </p:spPr>
        <p:style>
          <a:lnRef idx="2">
            <a:schemeClr val="accent1"/>
          </a:lnRef>
          <a:fillRef idx="0">
            <a:schemeClr val="accent1"/>
          </a:fillRef>
          <a:effectRef idx="1">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457200" rtl="0" eaLnBrk="1" latinLnBrk="0" hangingPunct="1">
        <a:spcBef>
          <a:spcPct val="0"/>
        </a:spcBef>
        <a:buNone/>
        <a:defRPr sz="3600" kern="1200">
          <a:solidFill>
            <a:schemeClr val="tx1"/>
          </a:solidFill>
          <a:latin typeface="Arial"/>
          <a:ea typeface="+mj-ea"/>
          <a:cs typeface="Arial"/>
        </a:defRPr>
      </a:lvl1pPr>
    </p:titleStyle>
    <p:bodyStyle>
      <a:lvl1pPr marL="228600" indent="-228600" algn="l" defTabSz="457200" rtl="0" eaLnBrk="1" latinLnBrk="0" hangingPunct="1">
        <a:spcBef>
          <a:spcPct val="20000"/>
        </a:spcBef>
        <a:buFont typeface="Arial"/>
        <a:buChar char="•"/>
        <a:defRPr sz="2400" kern="1200">
          <a:solidFill>
            <a:schemeClr val="tx1"/>
          </a:solidFill>
          <a:latin typeface="Arial"/>
          <a:ea typeface="+mn-ea"/>
          <a:cs typeface="Arial"/>
        </a:defRPr>
      </a:lvl1pPr>
      <a:lvl2pPr marL="685800" indent="-228600" algn="l" defTabSz="457200" rtl="0" eaLnBrk="1" latinLnBrk="0" hangingPunct="1">
        <a:spcBef>
          <a:spcPct val="20000"/>
        </a:spcBef>
        <a:buFont typeface="Wingdings" charset="2"/>
        <a:buChar char="§"/>
        <a:defRPr sz="2000" kern="1200">
          <a:solidFill>
            <a:schemeClr val="tx1"/>
          </a:solidFill>
          <a:latin typeface="Arial"/>
          <a:ea typeface="+mn-ea"/>
          <a:cs typeface="Arial"/>
        </a:defRPr>
      </a:lvl2pPr>
      <a:lvl3pPr marL="1143000" indent="-228600" algn="l" defTabSz="457200" rtl="0" eaLnBrk="1" latinLnBrk="0" hangingPunct="1">
        <a:spcBef>
          <a:spcPct val="20000"/>
        </a:spcBef>
        <a:buFont typeface="Courier New"/>
        <a:buChar char="o"/>
        <a:defRPr sz="18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16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16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tdserver1.fnal.gov/AcceleratorSupport/index.html" TargetMode="External"/><Relationship Id="rId2" Type="http://schemas.openxmlformats.org/officeDocument/2006/relationships/hyperlink" Target="http://fess-oracle-web.fnal.gov:7778/gps/project_idx"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err="1" smtClean="0"/>
              <a:t>Debuncher</a:t>
            </a:r>
            <a:r>
              <a:rPr lang="en-US" dirty="0" smtClean="0"/>
              <a:t> and Accumulator</a:t>
            </a:r>
            <a:br>
              <a:rPr lang="en-US" dirty="0" smtClean="0"/>
            </a:br>
            <a:r>
              <a:rPr lang="en-US" dirty="0" smtClean="0"/>
              <a:t>Beam Abort Systems</a:t>
            </a:r>
            <a:endParaRPr lang="en-US" dirty="0"/>
          </a:p>
        </p:txBody>
      </p:sp>
      <p:sp>
        <p:nvSpPr>
          <p:cNvPr id="3" name="Subtitle 2"/>
          <p:cNvSpPr>
            <a:spLocks noGrp="1"/>
          </p:cNvSpPr>
          <p:nvPr>
            <p:ph type="subTitle" idx="1"/>
          </p:nvPr>
        </p:nvSpPr>
        <p:spPr/>
        <p:txBody>
          <a:bodyPr>
            <a:normAutofit fontScale="70000" lnSpcReduction="20000"/>
          </a:bodyPr>
          <a:lstStyle/>
          <a:p>
            <a:endParaRPr lang="en-US" dirty="0" smtClean="0"/>
          </a:p>
          <a:p>
            <a:r>
              <a:rPr lang="en-US" dirty="0" smtClean="0"/>
              <a:t>Pre CD-1 Internal Review</a:t>
            </a:r>
          </a:p>
          <a:p>
            <a:r>
              <a:rPr lang="en-US" dirty="0" smtClean="0"/>
              <a:t>11/17/2010</a:t>
            </a:r>
          </a:p>
          <a:p>
            <a:endParaRPr lang="en-US" dirty="0" smtClean="0"/>
          </a:p>
          <a:p>
            <a:r>
              <a:rPr lang="en-US" dirty="0" smtClean="0"/>
              <a:t>Jim Morgan, L3 Storage Rings Manager</a:t>
            </a:r>
          </a:p>
          <a:p>
            <a:r>
              <a:rPr lang="en-US" dirty="0"/>
              <a:t>Brian </a:t>
            </a:r>
            <a:r>
              <a:rPr lang="en-US" dirty="0" err="1" smtClean="0"/>
              <a:t>Drendel</a:t>
            </a:r>
            <a:r>
              <a:rPr lang="en-US" dirty="0" smtClean="0"/>
              <a:t>, L3 Storage Rings Deputy</a:t>
            </a:r>
            <a:endParaRPr lang="en-US" dirty="0"/>
          </a:p>
          <a:p>
            <a:endParaRPr lang="en-US" dirty="0" smtClean="0"/>
          </a:p>
          <a:p>
            <a:endParaRPr lang="en-US" dirty="0" smtClean="0"/>
          </a:p>
        </p:txBody>
      </p:sp>
      <p:pic>
        <p:nvPicPr>
          <p:cNvPr id="4" name="Picture 6"/>
          <p:cNvPicPr>
            <a:picLocks noChangeAspect="1" noChangeArrowheads="1"/>
          </p:cNvPicPr>
          <p:nvPr/>
        </p:nvPicPr>
        <p:blipFill>
          <a:blip r:embed="rId3"/>
          <a:srcRect/>
          <a:stretch>
            <a:fillRect/>
          </a:stretch>
        </p:blipFill>
        <p:spPr bwMode="auto">
          <a:xfrm>
            <a:off x="7391400" y="381000"/>
            <a:ext cx="1219200" cy="700088"/>
          </a:xfrm>
          <a:prstGeom prst="rect">
            <a:avLst/>
          </a:prstGeom>
          <a:noFill/>
          <a:ln w="25400">
            <a:noFill/>
            <a:miter lim="800000"/>
            <a:headEnd/>
            <a:tailEnd/>
          </a:ln>
        </p:spPr>
      </p:pic>
      <p:pic>
        <p:nvPicPr>
          <p:cNvPr id="5" name="Picture 4"/>
          <p:cNvPicPr>
            <a:picLocks noChangeAspect="1" noChangeArrowheads="1"/>
          </p:cNvPicPr>
          <p:nvPr/>
        </p:nvPicPr>
        <p:blipFill>
          <a:blip r:embed="rId4"/>
          <a:srcRect r="69780"/>
          <a:stretch>
            <a:fillRect/>
          </a:stretch>
        </p:blipFill>
        <p:spPr bwMode="auto">
          <a:xfrm>
            <a:off x="457200" y="381000"/>
            <a:ext cx="815554" cy="7127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4613"/>
            <a:ext cx="8229600" cy="1143000"/>
          </a:xfrm>
        </p:spPr>
        <p:txBody>
          <a:bodyPr/>
          <a:lstStyle/>
          <a:p>
            <a:r>
              <a:rPr lang="en-US" dirty="0" err="1" smtClean="0"/>
              <a:t>Debuncher</a:t>
            </a:r>
            <a:r>
              <a:rPr lang="en-US" dirty="0" smtClean="0"/>
              <a:t> Abort </a:t>
            </a:r>
            <a:r>
              <a:rPr lang="en-US" dirty="0" smtClean="0"/>
              <a:t>Beam Line</a:t>
            </a:r>
            <a:endParaRPr lang="en-US" dirty="0"/>
          </a:p>
        </p:txBody>
      </p:sp>
      <p:sp>
        <p:nvSpPr>
          <p:cNvPr id="4" name="Date Placeholder 3"/>
          <p:cNvSpPr>
            <a:spLocks noGrp="1"/>
          </p:cNvSpPr>
          <p:nvPr>
            <p:ph type="dt" sz="half" idx="10"/>
          </p:nvPr>
        </p:nvSpPr>
        <p:spPr/>
        <p:txBody>
          <a:bodyPr/>
          <a:lstStyle/>
          <a:p>
            <a:r>
              <a:rPr lang="en-US" smtClean="0"/>
              <a:t>11/17/2010</a:t>
            </a:r>
            <a:endParaRPr lang="en-US" dirty="0"/>
          </a:p>
        </p:txBody>
      </p:sp>
      <p:sp>
        <p:nvSpPr>
          <p:cNvPr id="5" name="Footer Placeholder 4"/>
          <p:cNvSpPr>
            <a:spLocks noGrp="1"/>
          </p:cNvSpPr>
          <p:nvPr>
            <p:ph type="ftr" sz="quarter" idx="11"/>
          </p:nvPr>
        </p:nvSpPr>
        <p:spPr/>
        <p:txBody>
          <a:bodyPr/>
          <a:lstStyle/>
          <a:p>
            <a:r>
              <a:rPr lang="it-IT" smtClean="0"/>
              <a:t>B. Drendel - Mu2e Pre CD-1 Internal Review</a:t>
            </a:r>
            <a:endParaRPr lang="en-US" dirty="0"/>
          </a:p>
        </p:txBody>
      </p:sp>
      <p:sp>
        <p:nvSpPr>
          <p:cNvPr id="6" name="Slide Number Placeholder 5"/>
          <p:cNvSpPr>
            <a:spLocks noGrp="1"/>
          </p:cNvSpPr>
          <p:nvPr>
            <p:ph type="sldNum" sz="quarter" idx="12"/>
          </p:nvPr>
        </p:nvSpPr>
        <p:spPr/>
        <p:txBody>
          <a:bodyPr/>
          <a:lstStyle/>
          <a:p>
            <a:fld id="{AB3C1F1C-F708-3F4B-8ECB-6D467F0718B5}" type="slidenum">
              <a:rPr lang="en-US" smtClean="0"/>
              <a:pPr/>
              <a:t>10</a:t>
            </a:fld>
            <a:endParaRPr lang="en-US" dirty="0"/>
          </a:p>
        </p:txBody>
      </p:sp>
      <p:sp>
        <p:nvSpPr>
          <p:cNvPr id="3" name="Rectangle 2"/>
          <p:cNvSpPr/>
          <p:nvPr/>
        </p:nvSpPr>
        <p:spPr>
          <a:xfrm>
            <a:off x="352425" y="3939874"/>
            <a:ext cx="8582025" cy="2462213"/>
          </a:xfrm>
          <a:prstGeom prst="rect">
            <a:avLst/>
          </a:prstGeom>
        </p:spPr>
        <p:txBody>
          <a:bodyPr wrap="square">
            <a:spAutoFit/>
          </a:bodyPr>
          <a:lstStyle/>
          <a:p>
            <a:pPr marL="285750" indent="-285750">
              <a:buFont typeface="Arial" pitchFamily="34" charset="0"/>
              <a:buChar char="•"/>
            </a:pPr>
            <a:r>
              <a:rPr lang="en-US" sz="1400" dirty="0"/>
              <a:t>ABV1 </a:t>
            </a:r>
            <a:r>
              <a:rPr lang="en-US" sz="1400" dirty="0" smtClean="0"/>
              <a:t>bends </a:t>
            </a:r>
            <a:r>
              <a:rPr lang="en-US" sz="1400" dirty="0"/>
              <a:t>the beam </a:t>
            </a:r>
            <a:r>
              <a:rPr lang="en-US" sz="1400" dirty="0" smtClean="0"/>
              <a:t>3</a:t>
            </a:r>
            <a:r>
              <a:rPr lang="en-US" sz="1400" dirty="0"/>
              <a:t>°</a:t>
            </a:r>
            <a:r>
              <a:rPr lang="en-US" sz="1400" dirty="0" smtClean="0"/>
              <a:t> </a:t>
            </a:r>
            <a:r>
              <a:rPr lang="en-US" sz="1400" dirty="0"/>
              <a:t>(52mr) downward to the dump. </a:t>
            </a:r>
            <a:r>
              <a:rPr lang="en-US" sz="1400" dirty="0" smtClean="0"/>
              <a:t>We can use either </a:t>
            </a:r>
            <a:r>
              <a:rPr lang="en-US" sz="1400" dirty="0" smtClean="0"/>
              <a:t>a wide </a:t>
            </a:r>
            <a:r>
              <a:rPr lang="en-US" sz="1400" dirty="0"/>
              <a:t>gap B1 (like </a:t>
            </a:r>
            <a:r>
              <a:rPr lang="en-US" sz="1400" dirty="0" smtClean="0"/>
              <a:t>IBV1) or a wide </a:t>
            </a:r>
            <a:r>
              <a:rPr lang="en-US" sz="1400" dirty="0"/>
              <a:t>gap SDE (like EB6</a:t>
            </a:r>
            <a:r>
              <a:rPr lang="en-US" sz="1400" dirty="0" smtClean="0"/>
              <a:t>).</a:t>
            </a:r>
            <a:endParaRPr lang="en-US" sz="1400" dirty="0"/>
          </a:p>
          <a:p>
            <a:pPr marL="285750" indent="-285750">
              <a:buFont typeface="Arial" pitchFamily="34" charset="0"/>
              <a:buChar char="•"/>
            </a:pPr>
            <a:r>
              <a:rPr lang="en-US" sz="1400" dirty="0"/>
              <a:t>ABV1 can be rolled ~</a:t>
            </a:r>
            <a:r>
              <a:rPr lang="en-US" sz="1400" dirty="0" smtClean="0"/>
              <a:t>20</a:t>
            </a:r>
            <a:r>
              <a:rPr lang="en-US" sz="1400" dirty="0"/>
              <a:t>°</a:t>
            </a:r>
            <a:r>
              <a:rPr lang="en-US" sz="1400" dirty="0" smtClean="0"/>
              <a:t> </a:t>
            </a:r>
            <a:r>
              <a:rPr lang="en-US" sz="1400" dirty="0"/>
              <a:t>or a </a:t>
            </a:r>
            <a:r>
              <a:rPr lang="en-US" sz="1400" dirty="0" smtClean="0"/>
              <a:t>separate horizontal </a:t>
            </a:r>
            <a:r>
              <a:rPr lang="en-US" sz="1400" dirty="0"/>
              <a:t>bend added to bend beam toward </a:t>
            </a:r>
            <a:r>
              <a:rPr lang="en-US" sz="1400" dirty="0" smtClean="0"/>
              <a:t>the horizontal center </a:t>
            </a:r>
            <a:r>
              <a:rPr lang="en-US" sz="1400" dirty="0"/>
              <a:t>for enclosure</a:t>
            </a:r>
          </a:p>
          <a:p>
            <a:pPr marL="285750" indent="-285750">
              <a:buFont typeface="Arial" pitchFamily="34" charset="0"/>
              <a:buChar char="•"/>
            </a:pPr>
            <a:r>
              <a:rPr lang="en-US" sz="1400" dirty="0"/>
              <a:t>AQ1 is a “D” quad roughly at the mid-point in the </a:t>
            </a:r>
            <a:r>
              <a:rPr lang="en-US" sz="1400" dirty="0" smtClean="0"/>
              <a:t>line.  Could move IQ27 over (if not needed for g-2</a:t>
            </a:r>
            <a:r>
              <a:rPr lang="en-US" sz="1400" dirty="0" smtClean="0"/>
              <a:t>).</a:t>
            </a:r>
          </a:p>
          <a:p>
            <a:pPr marL="285750" indent="-285750">
              <a:buFont typeface="Arial" pitchFamily="34" charset="0"/>
              <a:buChar char="•"/>
            </a:pPr>
            <a:r>
              <a:rPr lang="en-US" sz="1400" dirty="0" smtClean="0"/>
              <a:t>AHT1 and AVT1 are horizontal and vertical trim magnets used to steer the beam in the line</a:t>
            </a:r>
            <a:endParaRPr lang="en-US" sz="1400" dirty="0"/>
          </a:p>
          <a:p>
            <a:pPr marL="285750" indent="-285750">
              <a:buFont typeface="Arial" pitchFamily="34" charset="0"/>
              <a:buChar char="•"/>
            </a:pPr>
            <a:r>
              <a:rPr lang="en-US" sz="1400" dirty="0"/>
              <a:t>Beam dump </a:t>
            </a:r>
            <a:r>
              <a:rPr lang="en-US" sz="1400" dirty="0" smtClean="0"/>
              <a:t>is about 30m </a:t>
            </a:r>
            <a:r>
              <a:rPr lang="en-US" sz="1400" dirty="0"/>
              <a:t>downstream between IQ25 and IQ24</a:t>
            </a:r>
          </a:p>
          <a:p>
            <a:pPr marL="285750" indent="-285750">
              <a:buFont typeface="Arial" pitchFamily="34" charset="0"/>
              <a:buChar char="•"/>
            </a:pPr>
            <a:r>
              <a:rPr lang="en-US" sz="1400" dirty="0"/>
              <a:t>Diagnostics added to line to monitor the beam </a:t>
            </a:r>
            <a:r>
              <a:rPr lang="en-US" sz="1400" dirty="0" smtClean="0"/>
              <a:t>line (SEM, Toroid, BPMs, BLMs, thermocouples, etc..).</a:t>
            </a:r>
            <a:endParaRPr lang="en-US" sz="1400" dirty="0" smtClean="0"/>
          </a:p>
          <a:p>
            <a:pPr marL="285750" indent="-285750">
              <a:buFont typeface="Arial" pitchFamily="34" charset="0"/>
              <a:buChar char="•"/>
            </a:pPr>
            <a:r>
              <a:rPr lang="en-US" sz="1400" dirty="0" smtClean="0"/>
              <a:t>Existing shielding will need to be removed between IQ27 and IQ26.</a:t>
            </a:r>
          </a:p>
          <a:p>
            <a:pPr marL="285750" indent="-285750">
              <a:buFont typeface="Arial" pitchFamily="34" charset="0"/>
              <a:buChar char="•"/>
            </a:pPr>
            <a:r>
              <a:rPr lang="en-US" sz="1400" dirty="0" smtClean="0"/>
              <a:t>If g-2 is approved ABV1 we would use SDE wide-gap, with an oversized beam pipe attaching to the two beam lines on the downstream end.</a:t>
            </a:r>
            <a:endParaRPr lang="en-US" sz="1400" dirty="0"/>
          </a:p>
        </p:txBody>
      </p:sp>
      <p:pic>
        <p:nvPicPr>
          <p:cNvPr id="11" name="Content Placeholder 10"/>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39097" y="1331964"/>
            <a:ext cx="7973961" cy="2482951"/>
          </a:xfrm>
          <a:prstGeom prst="rect">
            <a:avLst/>
          </a:prstGeom>
        </p:spPr>
      </p:pic>
    </p:spTree>
    <p:extLst>
      <p:ext uri="{BB962C8B-B14F-4D97-AF65-F5344CB8AC3E}">
        <p14:creationId xmlns:p14="http://schemas.microsoft.com/office/powerpoint/2010/main" val="213813855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Designing the Dump</a:t>
            </a:r>
            <a:endParaRPr lang="en-US" dirty="0"/>
          </a:p>
        </p:txBody>
      </p:sp>
      <p:sp>
        <p:nvSpPr>
          <p:cNvPr id="3" name="Content Placeholder 2"/>
          <p:cNvSpPr>
            <a:spLocks noGrp="1"/>
          </p:cNvSpPr>
          <p:nvPr>
            <p:ph idx="1"/>
          </p:nvPr>
        </p:nvSpPr>
        <p:spPr>
          <a:xfrm>
            <a:off x="457200" y="1600200"/>
            <a:ext cx="4210050" cy="4525963"/>
          </a:xfrm>
        </p:spPr>
        <p:txBody>
          <a:bodyPr>
            <a:noAutofit/>
          </a:bodyPr>
          <a:lstStyle/>
          <a:p>
            <a:r>
              <a:rPr lang="en-US" sz="1600" dirty="0" smtClean="0"/>
              <a:t>We will base the design of our dump on the existing Booster MI-8 Line dump.</a:t>
            </a:r>
          </a:p>
          <a:p>
            <a:r>
              <a:rPr lang="en-US" sz="1600" dirty="0" smtClean="0"/>
              <a:t>The Booster sits on the floor of the MI-8 enclosure against the tunnel wall.</a:t>
            </a:r>
          </a:p>
          <a:p>
            <a:r>
              <a:rPr lang="en-US" sz="1600" dirty="0" smtClean="0"/>
              <a:t>The dump has a steel core surrounded by concrete and steel shielding. </a:t>
            </a:r>
          </a:p>
          <a:p>
            <a:r>
              <a:rPr lang="en-US" sz="1600" dirty="0" smtClean="0"/>
              <a:t>A graphite block is placed in front of the steel to address thermal issues. </a:t>
            </a:r>
          </a:p>
          <a:p>
            <a:r>
              <a:rPr lang="en-US" sz="1600" dirty="0" smtClean="0"/>
              <a:t>Additional steel and concrete shielding was put in place to stay within ground water, surface water and air activation limits.</a:t>
            </a:r>
          </a:p>
          <a:p>
            <a:r>
              <a:rPr lang="en-US" sz="1600" dirty="0" smtClean="0"/>
              <a:t>I. </a:t>
            </a:r>
            <a:r>
              <a:rPr lang="en-US" sz="1600" dirty="0" err="1" smtClean="0"/>
              <a:t>Rakhno</a:t>
            </a:r>
            <a:r>
              <a:rPr lang="en-US" sz="1600" dirty="0" smtClean="0"/>
              <a:t> (FERMILAB-TM-2340-AD) showed that addition of a minimal amount of shielding to the MI-8 dump increased the allowed beam from 3E18 protons/year to 5E18 protons/year .</a:t>
            </a:r>
            <a:endParaRPr lang="en-US" sz="1100" dirty="0" smtClean="0"/>
          </a:p>
          <a:p>
            <a:endParaRPr lang="en-US" sz="1400" dirty="0"/>
          </a:p>
        </p:txBody>
      </p:sp>
      <p:sp>
        <p:nvSpPr>
          <p:cNvPr id="4" name="Date Placeholder 3"/>
          <p:cNvSpPr>
            <a:spLocks noGrp="1"/>
          </p:cNvSpPr>
          <p:nvPr>
            <p:ph type="dt" sz="half" idx="10"/>
          </p:nvPr>
        </p:nvSpPr>
        <p:spPr/>
        <p:txBody>
          <a:bodyPr/>
          <a:lstStyle/>
          <a:p>
            <a:r>
              <a:rPr lang="en-US" smtClean="0"/>
              <a:t>11/17/2010</a:t>
            </a:r>
            <a:endParaRPr lang="en-US" dirty="0"/>
          </a:p>
        </p:txBody>
      </p:sp>
      <p:sp>
        <p:nvSpPr>
          <p:cNvPr id="5" name="Footer Placeholder 4"/>
          <p:cNvSpPr>
            <a:spLocks noGrp="1"/>
          </p:cNvSpPr>
          <p:nvPr>
            <p:ph type="ftr" sz="quarter" idx="11"/>
          </p:nvPr>
        </p:nvSpPr>
        <p:spPr/>
        <p:txBody>
          <a:bodyPr/>
          <a:lstStyle/>
          <a:p>
            <a:r>
              <a:rPr lang="it-IT" smtClean="0"/>
              <a:t>B. Drendel - Mu2e Pre CD-1 Internal Review</a:t>
            </a:r>
            <a:endParaRPr lang="en-US" dirty="0"/>
          </a:p>
        </p:txBody>
      </p:sp>
      <p:sp>
        <p:nvSpPr>
          <p:cNvPr id="6" name="Slide Number Placeholder 5"/>
          <p:cNvSpPr>
            <a:spLocks noGrp="1"/>
          </p:cNvSpPr>
          <p:nvPr>
            <p:ph type="sldNum" sz="quarter" idx="12"/>
          </p:nvPr>
        </p:nvSpPr>
        <p:spPr/>
        <p:txBody>
          <a:bodyPr/>
          <a:lstStyle/>
          <a:p>
            <a:fld id="{AB3C1F1C-F708-3F4B-8ECB-6D467F0718B5}" type="slidenum">
              <a:rPr lang="en-US" smtClean="0"/>
              <a:pPr/>
              <a:t>11</a:t>
            </a:fld>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23521" y="1295399"/>
            <a:ext cx="2898209" cy="2905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8775" y="4285864"/>
            <a:ext cx="2786691" cy="20704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7181850" y="1600200"/>
            <a:ext cx="450764" cy="369332"/>
          </a:xfrm>
          <a:prstGeom prst="rect">
            <a:avLst/>
          </a:prstGeom>
          <a:noFill/>
        </p:spPr>
        <p:txBody>
          <a:bodyPr wrap="none" rtlCol="0">
            <a:spAutoFit/>
          </a:bodyPr>
          <a:lstStyle/>
          <a:p>
            <a:r>
              <a:rPr lang="en-US" dirty="0" smtClean="0"/>
              <a:t>Air</a:t>
            </a:r>
            <a:endParaRPr lang="en-US" dirty="0"/>
          </a:p>
        </p:txBody>
      </p:sp>
      <p:sp>
        <p:nvSpPr>
          <p:cNvPr id="12" name="TextBox 11"/>
          <p:cNvSpPr txBox="1"/>
          <p:nvPr/>
        </p:nvSpPr>
        <p:spPr>
          <a:xfrm>
            <a:off x="6349563" y="3438525"/>
            <a:ext cx="1030731" cy="369332"/>
          </a:xfrm>
          <a:prstGeom prst="rect">
            <a:avLst/>
          </a:prstGeom>
          <a:noFill/>
        </p:spPr>
        <p:txBody>
          <a:bodyPr wrap="none" rtlCol="0">
            <a:spAutoFit/>
          </a:bodyPr>
          <a:lstStyle/>
          <a:p>
            <a:r>
              <a:rPr lang="en-US" dirty="0" smtClean="0"/>
              <a:t>Concrete</a:t>
            </a:r>
            <a:endParaRPr lang="en-US" dirty="0"/>
          </a:p>
        </p:txBody>
      </p:sp>
      <p:sp>
        <p:nvSpPr>
          <p:cNvPr id="13" name="TextBox 12"/>
          <p:cNvSpPr txBox="1"/>
          <p:nvPr/>
        </p:nvSpPr>
        <p:spPr>
          <a:xfrm>
            <a:off x="6590284" y="3775591"/>
            <a:ext cx="518091" cy="369332"/>
          </a:xfrm>
          <a:prstGeom prst="rect">
            <a:avLst/>
          </a:prstGeom>
          <a:noFill/>
        </p:spPr>
        <p:txBody>
          <a:bodyPr wrap="none" rtlCol="0">
            <a:spAutoFit/>
          </a:bodyPr>
          <a:lstStyle/>
          <a:p>
            <a:r>
              <a:rPr lang="en-US" dirty="0" smtClean="0"/>
              <a:t>Soil</a:t>
            </a:r>
            <a:endParaRPr lang="en-US" dirty="0"/>
          </a:p>
        </p:txBody>
      </p:sp>
      <p:sp>
        <p:nvSpPr>
          <p:cNvPr id="14" name="TextBox 13"/>
          <p:cNvSpPr txBox="1"/>
          <p:nvPr/>
        </p:nvSpPr>
        <p:spPr>
          <a:xfrm>
            <a:off x="6250079" y="3137416"/>
            <a:ext cx="648639" cy="369332"/>
          </a:xfrm>
          <a:prstGeom prst="rect">
            <a:avLst/>
          </a:prstGeom>
          <a:noFill/>
        </p:spPr>
        <p:txBody>
          <a:bodyPr wrap="none" rtlCol="0">
            <a:spAutoFit/>
          </a:bodyPr>
          <a:lstStyle/>
          <a:p>
            <a:r>
              <a:rPr lang="en-US" dirty="0" smtClean="0"/>
              <a:t>Steel</a:t>
            </a:r>
            <a:endParaRPr lang="en-US" dirty="0"/>
          </a:p>
        </p:txBody>
      </p:sp>
      <p:cxnSp>
        <p:nvCxnSpPr>
          <p:cNvPr id="11" name="Straight Arrow Connector 10"/>
          <p:cNvCxnSpPr/>
          <p:nvPr/>
        </p:nvCxnSpPr>
        <p:spPr>
          <a:xfrm flipH="1">
            <a:off x="6553200" y="2747962"/>
            <a:ext cx="555175" cy="0"/>
          </a:xfrm>
          <a:prstGeom prst="straightConnector1">
            <a:avLst/>
          </a:prstGeom>
          <a:ln>
            <a:solidFill>
              <a:schemeClr val="bg1"/>
            </a:solidFill>
            <a:tailEnd type="arrow"/>
          </a:ln>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7043743" y="2601396"/>
            <a:ext cx="823495" cy="307777"/>
          </a:xfrm>
          <a:prstGeom prst="rect">
            <a:avLst/>
          </a:prstGeom>
          <a:noFill/>
        </p:spPr>
        <p:txBody>
          <a:bodyPr wrap="none" rtlCol="0">
            <a:spAutoFit/>
          </a:bodyPr>
          <a:lstStyle/>
          <a:p>
            <a:r>
              <a:rPr lang="en-US" sz="1400" dirty="0" smtClean="0"/>
              <a:t>Graphite</a:t>
            </a:r>
            <a:endParaRPr lang="en-US" sz="1400" dirty="0"/>
          </a:p>
        </p:txBody>
      </p:sp>
    </p:spTree>
    <p:extLst>
      <p:ext uri="{BB962C8B-B14F-4D97-AF65-F5344CB8AC3E}">
        <p14:creationId xmlns:p14="http://schemas.microsoft.com/office/powerpoint/2010/main" val="249041865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AP-2 Line Dump</a:t>
            </a:r>
            <a:endParaRPr lang="en-US" dirty="0"/>
          </a:p>
        </p:txBody>
      </p:sp>
      <p:sp>
        <p:nvSpPr>
          <p:cNvPr id="3" name="Content Placeholder 2"/>
          <p:cNvSpPr>
            <a:spLocks noGrp="1"/>
          </p:cNvSpPr>
          <p:nvPr>
            <p:ph idx="1"/>
          </p:nvPr>
        </p:nvSpPr>
        <p:spPr>
          <a:xfrm>
            <a:off x="457201" y="1600200"/>
            <a:ext cx="4281948" cy="4525963"/>
          </a:xfrm>
        </p:spPr>
        <p:txBody>
          <a:bodyPr>
            <a:normAutofit fontScale="92500" lnSpcReduction="10000"/>
          </a:bodyPr>
          <a:lstStyle/>
          <a:p>
            <a:r>
              <a:rPr lang="en-US" dirty="0" smtClean="0"/>
              <a:t>Tunnel enclosure is 8’6” wide at floor level and 8’ at ceiling level.</a:t>
            </a:r>
          </a:p>
          <a:p>
            <a:r>
              <a:rPr lang="en-US" dirty="0" smtClean="0"/>
              <a:t>A beam dump of the size of the MI-8 fits nicely in the AP-2 line with space on all sides for additional shielding.</a:t>
            </a:r>
          </a:p>
          <a:p>
            <a:r>
              <a:rPr lang="en-US" dirty="0" smtClean="0"/>
              <a:t>Shielding could be expanded to make a shielding wall and block passageway to transport.</a:t>
            </a:r>
          </a:p>
          <a:p>
            <a:r>
              <a:rPr lang="en-US" dirty="0" smtClean="0"/>
              <a:t>A gap for beam pipe would need to be left in the top of the shielding to allow a beam pipe if g-2 operations.</a:t>
            </a:r>
          </a:p>
          <a:p>
            <a:endParaRPr lang="en-US" dirty="0"/>
          </a:p>
        </p:txBody>
      </p:sp>
      <p:sp>
        <p:nvSpPr>
          <p:cNvPr id="4" name="Date Placeholder 3"/>
          <p:cNvSpPr>
            <a:spLocks noGrp="1"/>
          </p:cNvSpPr>
          <p:nvPr>
            <p:ph type="dt" sz="half" idx="10"/>
          </p:nvPr>
        </p:nvSpPr>
        <p:spPr/>
        <p:txBody>
          <a:bodyPr/>
          <a:lstStyle/>
          <a:p>
            <a:r>
              <a:rPr lang="en-US" smtClean="0"/>
              <a:t>11/17/2010</a:t>
            </a:r>
            <a:endParaRPr lang="en-US" dirty="0"/>
          </a:p>
        </p:txBody>
      </p:sp>
      <p:sp>
        <p:nvSpPr>
          <p:cNvPr id="5" name="Footer Placeholder 4"/>
          <p:cNvSpPr>
            <a:spLocks noGrp="1"/>
          </p:cNvSpPr>
          <p:nvPr>
            <p:ph type="ftr" sz="quarter" idx="11"/>
          </p:nvPr>
        </p:nvSpPr>
        <p:spPr/>
        <p:txBody>
          <a:bodyPr/>
          <a:lstStyle/>
          <a:p>
            <a:r>
              <a:rPr lang="it-IT" smtClean="0"/>
              <a:t>B. Drendel - Mu2e Pre CD-1 Internal Review</a:t>
            </a:r>
            <a:endParaRPr lang="en-US" dirty="0"/>
          </a:p>
        </p:txBody>
      </p:sp>
      <p:sp>
        <p:nvSpPr>
          <p:cNvPr id="6" name="Slide Number Placeholder 5"/>
          <p:cNvSpPr>
            <a:spLocks noGrp="1"/>
          </p:cNvSpPr>
          <p:nvPr>
            <p:ph type="sldNum" sz="quarter" idx="12"/>
          </p:nvPr>
        </p:nvSpPr>
        <p:spPr/>
        <p:txBody>
          <a:bodyPr/>
          <a:lstStyle/>
          <a:p>
            <a:fld id="{AB3C1F1C-F708-3F4B-8ECB-6D467F0718B5}" type="slidenum">
              <a:rPr lang="en-US" smtClean="0"/>
              <a:pPr/>
              <a:t>12</a:t>
            </a:fld>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05375" y="1887792"/>
            <a:ext cx="3853632" cy="3529781"/>
          </a:xfrm>
          <a:prstGeom prst="rect">
            <a:avLst/>
          </a:prstGeom>
        </p:spPr>
      </p:pic>
    </p:spTree>
    <p:extLst>
      <p:ext uri="{BB962C8B-B14F-4D97-AF65-F5344CB8AC3E}">
        <p14:creationId xmlns:p14="http://schemas.microsoft.com/office/powerpoint/2010/main" val="187654440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3663"/>
            <a:ext cx="8229600" cy="1143000"/>
          </a:xfrm>
        </p:spPr>
        <p:txBody>
          <a:bodyPr/>
          <a:lstStyle/>
          <a:p>
            <a:r>
              <a:rPr lang="en-US" dirty="0" smtClean="0"/>
              <a:t>Comparing </a:t>
            </a:r>
            <a:r>
              <a:rPr lang="en-US" dirty="0" smtClean="0"/>
              <a:t>MI-8 </a:t>
            </a:r>
            <a:r>
              <a:rPr lang="en-US" dirty="0" smtClean="0"/>
              <a:t>and Mu2e Dumps</a:t>
            </a:r>
            <a:endParaRPr lang="en-US" dirty="0"/>
          </a:p>
        </p:txBody>
      </p:sp>
      <p:sp>
        <p:nvSpPr>
          <p:cNvPr id="3" name="Content Placeholder 2"/>
          <p:cNvSpPr>
            <a:spLocks noGrp="1"/>
          </p:cNvSpPr>
          <p:nvPr>
            <p:ph idx="1"/>
          </p:nvPr>
        </p:nvSpPr>
        <p:spPr>
          <a:xfrm>
            <a:off x="223837" y="3379941"/>
            <a:ext cx="8143414" cy="1866900"/>
          </a:xfrm>
        </p:spPr>
        <p:txBody>
          <a:bodyPr>
            <a:normAutofit fontScale="92500" lnSpcReduction="20000"/>
          </a:bodyPr>
          <a:lstStyle/>
          <a:p>
            <a:r>
              <a:rPr lang="en-US" dirty="0" smtClean="0"/>
              <a:t>Mu2e Dump advantages</a:t>
            </a:r>
          </a:p>
          <a:p>
            <a:pPr lvl="1"/>
            <a:r>
              <a:rPr lang="en-US" dirty="0" smtClean="0"/>
              <a:t>Moving dump to the center of the enclosure, maximizes the amount of shielding that we can add.</a:t>
            </a:r>
          </a:p>
          <a:p>
            <a:pPr lvl="1"/>
            <a:r>
              <a:rPr lang="en-US" dirty="0" smtClean="0"/>
              <a:t>Lots of room for additional shielding on all sides of the dump. </a:t>
            </a:r>
          </a:p>
          <a:p>
            <a:pPr lvl="1"/>
            <a:r>
              <a:rPr lang="en-US" dirty="0" smtClean="0"/>
              <a:t>Could stack shielding from wall to wall and floor to ceiling if necessary.</a:t>
            </a:r>
          </a:p>
          <a:p>
            <a:pPr lvl="1"/>
            <a:endParaRPr lang="en-US" dirty="0"/>
          </a:p>
        </p:txBody>
      </p:sp>
      <p:sp>
        <p:nvSpPr>
          <p:cNvPr id="4" name="Date Placeholder 3"/>
          <p:cNvSpPr>
            <a:spLocks noGrp="1"/>
          </p:cNvSpPr>
          <p:nvPr>
            <p:ph type="dt" sz="half" idx="10"/>
          </p:nvPr>
        </p:nvSpPr>
        <p:spPr/>
        <p:txBody>
          <a:bodyPr/>
          <a:lstStyle/>
          <a:p>
            <a:r>
              <a:rPr lang="en-US" smtClean="0"/>
              <a:t>11/17/2010</a:t>
            </a:r>
            <a:endParaRPr lang="en-US" dirty="0"/>
          </a:p>
        </p:txBody>
      </p:sp>
      <p:sp>
        <p:nvSpPr>
          <p:cNvPr id="5" name="Footer Placeholder 4"/>
          <p:cNvSpPr>
            <a:spLocks noGrp="1"/>
          </p:cNvSpPr>
          <p:nvPr>
            <p:ph type="ftr" sz="quarter" idx="11"/>
          </p:nvPr>
        </p:nvSpPr>
        <p:spPr/>
        <p:txBody>
          <a:bodyPr/>
          <a:lstStyle/>
          <a:p>
            <a:r>
              <a:rPr lang="it-IT" smtClean="0"/>
              <a:t>B. Drendel - Mu2e Pre CD-1 Internal Review</a:t>
            </a:r>
            <a:endParaRPr lang="en-US" dirty="0"/>
          </a:p>
        </p:txBody>
      </p:sp>
      <p:sp>
        <p:nvSpPr>
          <p:cNvPr id="6" name="Slide Number Placeholder 5"/>
          <p:cNvSpPr>
            <a:spLocks noGrp="1"/>
          </p:cNvSpPr>
          <p:nvPr>
            <p:ph type="sldNum" sz="quarter" idx="12"/>
          </p:nvPr>
        </p:nvSpPr>
        <p:spPr/>
        <p:txBody>
          <a:bodyPr/>
          <a:lstStyle/>
          <a:p>
            <a:fld id="{AB3C1F1C-F708-3F4B-8ECB-6D467F0718B5}" type="slidenum">
              <a:rPr lang="en-US" smtClean="0"/>
              <a:pPr/>
              <a:t>13</a:t>
            </a:fld>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481673834"/>
              </p:ext>
            </p:extLst>
          </p:nvPr>
        </p:nvGraphicFramePr>
        <p:xfrm>
          <a:off x="223835" y="1503070"/>
          <a:ext cx="8143416" cy="1493520"/>
        </p:xfrm>
        <a:graphic>
          <a:graphicData uri="http://schemas.openxmlformats.org/drawingml/2006/table">
            <a:tbl>
              <a:tblPr firstRow="1" firstCol="1" bandRow="1">
                <a:tableStyleId>{5C22544A-7EE6-4342-B048-85BDC9FD1C3A}</a:tableStyleId>
              </a:tblPr>
              <a:tblGrid>
                <a:gridCol w="3213685"/>
                <a:gridCol w="2503866"/>
                <a:gridCol w="2425865"/>
              </a:tblGrid>
              <a:tr h="319267">
                <a:tc>
                  <a:txBody>
                    <a:bodyPr/>
                    <a:lstStyle/>
                    <a:p>
                      <a:r>
                        <a:rPr lang="en-US" sz="1600" dirty="0" smtClean="0"/>
                        <a:t>Specification</a:t>
                      </a:r>
                      <a:endParaRPr lang="en-US" sz="1600" dirty="0"/>
                    </a:p>
                  </a:txBody>
                  <a:tcPr anchor="ctr"/>
                </a:tc>
                <a:tc>
                  <a:txBody>
                    <a:bodyPr/>
                    <a:lstStyle/>
                    <a:p>
                      <a:pPr algn="ctr"/>
                      <a:r>
                        <a:rPr lang="en-US" sz="1600" dirty="0" smtClean="0"/>
                        <a:t>MI-8</a:t>
                      </a:r>
                      <a:r>
                        <a:rPr lang="en-US" sz="1600" baseline="0" dirty="0" smtClean="0"/>
                        <a:t> Dump</a:t>
                      </a:r>
                      <a:endParaRPr lang="en-US" sz="1600" dirty="0"/>
                    </a:p>
                  </a:txBody>
                  <a:tcPr anchor="ctr"/>
                </a:tc>
                <a:tc>
                  <a:txBody>
                    <a:bodyPr/>
                    <a:lstStyle/>
                    <a:p>
                      <a:pPr algn="ctr"/>
                      <a:r>
                        <a:rPr lang="en-US" sz="1600" dirty="0" smtClean="0"/>
                        <a:t>Mu2e</a:t>
                      </a:r>
                      <a:r>
                        <a:rPr lang="en-US" sz="1600" baseline="0" dirty="0" smtClean="0"/>
                        <a:t> </a:t>
                      </a:r>
                      <a:r>
                        <a:rPr lang="en-US" sz="1600" dirty="0" err="1" smtClean="0"/>
                        <a:t>Debuncher</a:t>
                      </a:r>
                      <a:r>
                        <a:rPr lang="en-US" sz="1600" baseline="0" dirty="0" smtClean="0"/>
                        <a:t> Dump</a:t>
                      </a:r>
                      <a:endParaRPr lang="en-US" sz="1600" dirty="0"/>
                    </a:p>
                  </a:txBody>
                  <a:tcPr anchor="ctr"/>
                </a:tc>
              </a:tr>
              <a:tr h="319267">
                <a:tc>
                  <a:txBody>
                    <a:bodyPr/>
                    <a:lstStyle/>
                    <a:p>
                      <a:r>
                        <a:rPr lang="en-US" sz="1600" dirty="0" smtClean="0"/>
                        <a:t>Peak</a:t>
                      </a:r>
                      <a:r>
                        <a:rPr lang="en-US" sz="1600" baseline="0" dirty="0" smtClean="0"/>
                        <a:t> Beam Intensity (protons/pulse)</a:t>
                      </a:r>
                      <a:endParaRPr lang="en-US" sz="1600" dirty="0"/>
                    </a:p>
                  </a:txBody>
                  <a:tcPr anchor="ctr"/>
                </a:tc>
                <a:tc>
                  <a:txBody>
                    <a:bodyPr/>
                    <a:lstStyle/>
                    <a:p>
                      <a:pPr algn="ctr"/>
                      <a:r>
                        <a:rPr lang="en-US" sz="1600" dirty="0" smtClean="0"/>
                        <a:t>7x10</a:t>
                      </a:r>
                      <a:r>
                        <a:rPr lang="en-US" sz="1600" baseline="30000" dirty="0" smtClean="0"/>
                        <a:t>12 </a:t>
                      </a:r>
                      <a:endParaRPr lang="en-US" sz="1600" baseline="30000" dirty="0"/>
                    </a:p>
                  </a:txBody>
                  <a:tcPr anchor="ctr"/>
                </a:tc>
                <a:tc>
                  <a:txBody>
                    <a:bodyPr/>
                    <a:lstStyle/>
                    <a:p>
                      <a:pPr algn="ctr"/>
                      <a:r>
                        <a:rPr lang="en-US" sz="1600" dirty="0" smtClean="0"/>
                        <a:t>3x10</a:t>
                      </a:r>
                      <a:r>
                        <a:rPr lang="en-US" sz="1600" baseline="30000" dirty="0" smtClean="0"/>
                        <a:t>12 </a:t>
                      </a:r>
                      <a:endParaRPr lang="en-US" sz="1600" baseline="30000" dirty="0"/>
                    </a:p>
                  </a:txBody>
                  <a:tcPr anchor="ctr"/>
                </a:tc>
              </a:tr>
              <a:tr h="319267">
                <a:tc>
                  <a:txBody>
                    <a:bodyPr/>
                    <a:lstStyle/>
                    <a:p>
                      <a:r>
                        <a:rPr lang="en-US" sz="1600" dirty="0" smtClean="0"/>
                        <a:t>Maximum Beam</a:t>
                      </a:r>
                      <a:r>
                        <a:rPr lang="en-US" sz="1600" baseline="0" dirty="0" smtClean="0"/>
                        <a:t> Intensity (protons/year)</a:t>
                      </a:r>
                      <a:endParaRPr lang="en-US" sz="1600" dirty="0"/>
                    </a:p>
                  </a:txBody>
                  <a:tcPr anchor="ctr"/>
                </a:tc>
                <a:tc>
                  <a:txBody>
                    <a:bodyPr/>
                    <a:lstStyle/>
                    <a:p>
                      <a:pPr algn="ctr"/>
                      <a:r>
                        <a:rPr lang="en-US" sz="1600" dirty="0" smtClean="0"/>
                        <a:t>6.8x10</a:t>
                      </a:r>
                      <a:r>
                        <a:rPr lang="en-US" sz="1600" baseline="30000" dirty="0" smtClean="0"/>
                        <a:t>18 </a:t>
                      </a:r>
                    </a:p>
                  </a:txBody>
                  <a:tcPr anchor="ctr"/>
                </a:tc>
                <a:tc>
                  <a:txBody>
                    <a:bodyPr/>
                    <a:lstStyle/>
                    <a:p>
                      <a:pPr algn="ctr"/>
                      <a:r>
                        <a:rPr lang="en-US" sz="1600" dirty="0" smtClean="0"/>
                        <a:t>2.0x10</a:t>
                      </a:r>
                      <a:r>
                        <a:rPr lang="en-US" sz="1600" baseline="30000" dirty="0" smtClean="0"/>
                        <a:t>19 </a:t>
                      </a:r>
                      <a:endParaRPr lang="en-US" sz="1600" baseline="30000" dirty="0"/>
                    </a:p>
                  </a:txBody>
                  <a:tcPr anchor="ctr"/>
                </a:tc>
              </a:tr>
            </a:tbl>
          </a:graphicData>
        </a:graphic>
      </p:graphicFrame>
    </p:spTree>
    <p:extLst>
      <p:ext uri="{BB962C8B-B14F-4D97-AF65-F5344CB8AC3E}">
        <p14:creationId xmlns:p14="http://schemas.microsoft.com/office/powerpoint/2010/main" val="267861483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Accumulator Abort Requirements</a:t>
            </a: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r>
              <a:rPr lang="en-US" dirty="0" smtClean="0">
                <a:solidFill>
                  <a:srgbClr val="008000"/>
                </a:solidFill>
              </a:rPr>
              <a:t>The Accumulator abort will only be used when the permit drops.</a:t>
            </a:r>
          </a:p>
          <a:p>
            <a:pPr lvl="1"/>
            <a:r>
              <a:rPr lang="en-US" sz="2400" dirty="0" smtClean="0">
                <a:solidFill>
                  <a:srgbClr val="0000FF"/>
                </a:solidFill>
              </a:rPr>
              <a:t>Peak Rate</a:t>
            </a:r>
            <a:r>
              <a:rPr lang="en-US" sz="2400" dirty="0" smtClean="0"/>
              <a:t>: Over </a:t>
            </a:r>
            <a:r>
              <a:rPr lang="en-US" sz="2400" dirty="0" smtClean="0"/>
              <a:t>short periods the worst case scenario would have the permit dropping once per minute and would need to be able to handle the full intensity of all three booster batches injected.</a:t>
            </a:r>
          </a:p>
          <a:p>
            <a:pPr lvl="2"/>
            <a:r>
              <a:rPr lang="en-US" sz="2000" dirty="0" smtClean="0"/>
              <a:t>3 * (4E12 protons) / 60 seconds = </a:t>
            </a:r>
            <a:r>
              <a:rPr lang="en-US" sz="2000" dirty="0" smtClean="0">
                <a:solidFill>
                  <a:srgbClr val="FF0000"/>
                </a:solidFill>
              </a:rPr>
              <a:t>2E11 protons/sec</a:t>
            </a:r>
          </a:p>
          <a:p>
            <a:pPr lvl="1"/>
            <a:r>
              <a:rPr lang="en-US" sz="2400" dirty="0" smtClean="0">
                <a:solidFill>
                  <a:srgbClr val="0000FF"/>
                </a:solidFill>
              </a:rPr>
              <a:t>Average Rate</a:t>
            </a:r>
            <a:r>
              <a:rPr lang="en-US" sz="2400" dirty="0" smtClean="0"/>
              <a:t>: Over </a:t>
            </a:r>
            <a:r>
              <a:rPr lang="en-US" sz="2400" dirty="0" smtClean="0"/>
              <a:t>the course of a day </a:t>
            </a:r>
            <a:r>
              <a:rPr lang="en-US" sz="2400" dirty="0" smtClean="0"/>
              <a:t>we would expect permit trips on </a:t>
            </a:r>
            <a:r>
              <a:rPr lang="en-US" sz="2400" dirty="0" smtClean="0"/>
              <a:t>the order of 10-100 times.   For a day with 100 trips with 80% uptime</a:t>
            </a:r>
          </a:p>
          <a:p>
            <a:pPr lvl="2"/>
            <a:r>
              <a:rPr lang="en-US" sz="2000" dirty="0" smtClean="0"/>
              <a:t>3 * (4E12 protons) * 100 * 0.8 = </a:t>
            </a:r>
            <a:r>
              <a:rPr lang="en-US" sz="2000" dirty="0" smtClean="0">
                <a:solidFill>
                  <a:srgbClr val="FF0000"/>
                </a:solidFill>
              </a:rPr>
              <a:t>9.6 E14 protons/day </a:t>
            </a:r>
            <a:r>
              <a:rPr lang="en-US" sz="2000" dirty="0" smtClean="0"/>
              <a:t>or</a:t>
            </a:r>
            <a:r>
              <a:rPr lang="en-US" sz="2000" dirty="0" smtClean="0">
                <a:solidFill>
                  <a:srgbClr val="FF0000"/>
                </a:solidFill>
              </a:rPr>
              <a:t> 3.5E17 protons/year.</a:t>
            </a:r>
            <a:endParaRPr lang="en-US" sz="2000" dirty="0" smtClean="0"/>
          </a:p>
          <a:p>
            <a:pPr lvl="2"/>
            <a:r>
              <a:rPr lang="en-US" sz="2000" dirty="0" smtClean="0"/>
              <a:t>This </a:t>
            </a:r>
            <a:r>
              <a:rPr lang="en-US" sz="2000" dirty="0" smtClean="0"/>
              <a:t>number is </a:t>
            </a:r>
            <a:r>
              <a:rPr lang="en-US" sz="2000" dirty="0" smtClean="0"/>
              <a:t>two orders of magnitude smaller than the </a:t>
            </a:r>
            <a:r>
              <a:rPr lang="en-US" sz="2000" dirty="0" err="1" smtClean="0"/>
              <a:t>Debuncher</a:t>
            </a:r>
            <a:r>
              <a:rPr lang="en-US" sz="2000" dirty="0" smtClean="0"/>
              <a:t> abort. </a:t>
            </a:r>
          </a:p>
        </p:txBody>
      </p:sp>
      <p:sp>
        <p:nvSpPr>
          <p:cNvPr id="4" name="Date Placeholder 3"/>
          <p:cNvSpPr>
            <a:spLocks noGrp="1"/>
          </p:cNvSpPr>
          <p:nvPr>
            <p:ph type="dt" sz="half" idx="10"/>
          </p:nvPr>
        </p:nvSpPr>
        <p:spPr/>
        <p:txBody>
          <a:bodyPr/>
          <a:lstStyle/>
          <a:p>
            <a:r>
              <a:rPr lang="en-US" smtClean="0"/>
              <a:t>11/17/2010</a:t>
            </a:r>
            <a:endParaRPr lang="en-US" dirty="0"/>
          </a:p>
        </p:txBody>
      </p:sp>
      <p:sp>
        <p:nvSpPr>
          <p:cNvPr id="5" name="Footer Placeholder 4"/>
          <p:cNvSpPr>
            <a:spLocks noGrp="1"/>
          </p:cNvSpPr>
          <p:nvPr>
            <p:ph type="ftr" sz="quarter" idx="11"/>
          </p:nvPr>
        </p:nvSpPr>
        <p:spPr/>
        <p:txBody>
          <a:bodyPr/>
          <a:lstStyle/>
          <a:p>
            <a:r>
              <a:rPr lang="it-IT" smtClean="0"/>
              <a:t>B. Drendel - Mu2e Pre CD-1 Internal Review</a:t>
            </a:r>
            <a:endParaRPr lang="en-US" dirty="0"/>
          </a:p>
        </p:txBody>
      </p:sp>
      <p:sp>
        <p:nvSpPr>
          <p:cNvPr id="6" name="Slide Number Placeholder 5"/>
          <p:cNvSpPr>
            <a:spLocks noGrp="1"/>
          </p:cNvSpPr>
          <p:nvPr>
            <p:ph type="sldNum" sz="quarter" idx="12"/>
          </p:nvPr>
        </p:nvSpPr>
        <p:spPr/>
        <p:txBody>
          <a:bodyPr/>
          <a:lstStyle/>
          <a:p>
            <a:fld id="{AB3C1F1C-F708-3F4B-8ECB-6D467F0718B5}" type="slidenum">
              <a:rPr lang="en-US" smtClean="0"/>
              <a:pPr/>
              <a:t>14</a:t>
            </a:fld>
            <a:endParaRPr lang="en-US" dirty="0"/>
          </a:p>
        </p:txBody>
      </p:sp>
    </p:spTree>
    <p:extLst>
      <p:ext uri="{BB962C8B-B14F-4D97-AF65-F5344CB8AC3E}">
        <p14:creationId xmlns:p14="http://schemas.microsoft.com/office/powerpoint/2010/main" val="412917643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Accumulator Beam Abort</a:t>
            </a:r>
            <a:endParaRPr lang="en-US" dirty="0"/>
          </a:p>
        </p:txBody>
      </p:sp>
      <p:sp>
        <p:nvSpPr>
          <p:cNvPr id="4" name="Date Placeholder 3"/>
          <p:cNvSpPr>
            <a:spLocks noGrp="1"/>
          </p:cNvSpPr>
          <p:nvPr>
            <p:ph type="dt" sz="half" idx="10"/>
          </p:nvPr>
        </p:nvSpPr>
        <p:spPr/>
        <p:txBody>
          <a:bodyPr/>
          <a:lstStyle/>
          <a:p>
            <a:r>
              <a:rPr lang="en-US" smtClean="0"/>
              <a:t>11/17/2010</a:t>
            </a:r>
            <a:endParaRPr lang="en-US" dirty="0"/>
          </a:p>
        </p:txBody>
      </p:sp>
      <p:sp>
        <p:nvSpPr>
          <p:cNvPr id="5" name="Footer Placeholder 4"/>
          <p:cNvSpPr>
            <a:spLocks noGrp="1"/>
          </p:cNvSpPr>
          <p:nvPr>
            <p:ph type="ftr" sz="quarter" idx="11"/>
          </p:nvPr>
        </p:nvSpPr>
        <p:spPr/>
        <p:txBody>
          <a:bodyPr/>
          <a:lstStyle/>
          <a:p>
            <a:r>
              <a:rPr lang="it-IT" smtClean="0"/>
              <a:t>B. Drendel - Mu2e Pre CD-1 Internal Review</a:t>
            </a:r>
            <a:endParaRPr lang="en-US" dirty="0"/>
          </a:p>
        </p:txBody>
      </p:sp>
      <p:sp>
        <p:nvSpPr>
          <p:cNvPr id="6" name="Slide Number Placeholder 5"/>
          <p:cNvSpPr>
            <a:spLocks noGrp="1"/>
          </p:cNvSpPr>
          <p:nvPr>
            <p:ph type="sldNum" sz="quarter" idx="12"/>
          </p:nvPr>
        </p:nvSpPr>
        <p:spPr/>
        <p:txBody>
          <a:bodyPr/>
          <a:lstStyle/>
          <a:p>
            <a:fld id="{AB3C1F1C-F708-3F4B-8ECB-6D467F0718B5}" type="slidenum">
              <a:rPr lang="en-US" smtClean="0"/>
              <a:pPr/>
              <a:t>15</a:t>
            </a:fld>
            <a:endParaRPr lang="en-US" dirty="0"/>
          </a:p>
        </p:txBody>
      </p:sp>
      <p:sp>
        <p:nvSpPr>
          <p:cNvPr id="3" name="Content Placeholder 2"/>
          <p:cNvSpPr>
            <a:spLocks noGrp="1"/>
          </p:cNvSpPr>
          <p:nvPr>
            <p:ph idx="1"/>
          </p:nvPr>
        </p:nvSpPr>
        <p:spPr>
          <a:xfrm>
            <a:off x="457200" y="1600200"/>
            <a:ext cx="4242619" cy="4525963"/>
          </a:xfrm>
        </p:spPr>
        <p:txBody>
          <a:bodyPr>
            <a:normAutofit fontScale="85000" lnSpcReduction="20000"/>
          </a:bodyPr>
          <a:lstStyle/>
          <a:p>
            <a:pPr marL="0" indent="0">
              <a:buNone/>
            </a:pPr>
            <a:r>
              <a:rPr lang="en-US" dirty="0" smtClean="0">
                <a:solidFill>
                  <a:srgbClr val="008000"/>
                </a:solidFill>
              </a:rPr>
              <a:t>The base plan is to place the Accumulator abort in one of the long straight sections.</a:t>
            </a:r>
          </a:p>
          <a:p>
            <a:r>
              <a:rPr lang="en-US" dirty="0" smtClean="0"/>
              <a:t>The abort could be placed in either in A30 or A50, but not A10 due to a space conflict with the Accumulator extraction septa.</a:t>
            </a:r>
          </a:p>
          <a:p>
            <a:r>
              <a:rPr lang="en-US" dirty="0" smtClean="0"/>
              <a:t>Here we show the abort in A50.</a:t>
            </a:r>
            <a:endParaRPr lang="en-US" dirty="0" smtClean="0"/>
          </a:p>
          <a:p>
            <a:r>
              <a:rPr lang="en-US" dirty="0" smtClean="0"/>
              <a:t>In this scenario, a kicker and septum combination would both bend the beam down to a beam dump located in the A50 pit.</a:t>
            </a:r>
          </a:p>
          <a:p>
            <a:r>
              <a:rPr lang="en-US" dirty="0" smtClean="0"/>
              <a:t>Kicker and septum magnets and power supplies could be repurposed from systems currently in use.</a:t>
            </a: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10891" y="1600201"/>
            <a:ext cx="3699767" cy="4442168"/>
          </a:xfrm>
          <a:prstGeom prst="rect">
            <a:avLst/>
          </a:prstGeom>
        </p:spPr>
      </p:pic>
    </p:spTree>
    <p:extLst>
      <p:ext uri="{BB962C8B-B14F-4D97-AF65-F5344CB8AC3E}">
        <p14:creationId xmlns:p14="http://schemas.microsoft.com/office/powerpoint/2010/main" val="125638051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Separate Dump at A50</a:t>
            </a:r>
            <a:endParaRPr lang="en-US" dirty="0"/>
          </a:p>
        </p:txBody>
      </p:sp>
      <p:sp>
        <p:nvSpPr>
          <p:cNvPr id="3" name="Content Placeholder 2"/>
          <p:cNvSpPr>
            <a:spLocks noGrp="1"/>
          </p:cNvSpPr>
          <p:nvPr>
            <p:ph idx="1"/>
          </p:nvPr>
        </p:nvSpPr>
        <p:spPr>
          <a:xfrm>
            <a:off x="457200" y="4198374"/>
            <a:ext cx="8229600" cy="2054942"/>
          </a:xfrm>
        </p:spPr>
        <p:txBody>
          <a:bodyPr>
            <a:normAutofit fontScale="92500"/>
          </a:bodyPr>
          <a:lstStyle/>
          <a:p>
            <a:r>
              <a:rPr lang="en-US" dirty="0" smtClean="0"/>
              <a:t>Three kicker modules located between A5Q4 and A5B3 would provide a 4mr kick downward to the beam.</a:t>
            </a:r>
          </a:p>
          <a:p>
            <a:r>
              <a:rPr lang="en-US" dirty="0" smtClean="0"/>
              <a:t>Beam enters the field region of a septum downstream of A5Q1.</a:t>
            </a:r>
          </a:p>
          <a:p>
            <a:r>
              <a:rPr lang="en-US" dirty="0" smtClean="0"/>
              <a:t>A c-magnet and </a:t>
            </a:r>
            <a:r>
              <a:rPr lang="en-US" dirty="0" err="1" smtClean="0"/>
              <a:t>diplole</a:t>
            </a:r>
            <a:r>
              <a:rPr lang="en-US" dirty="0" smtClean="0"/>
              <a:t> further bend beam down to a dump at the end of the A50 pit.</a:t>
            </a:r>
            <a:endParaRPr lang="en-US" dirty="0"/>
          </a:p>
        </p:txBody>
      </p:sp>
      <p:sp>
        <p:nvSpPr>
          <p:cNvPr id="4" name="Date Placeholder 3"/>
          <p:cNvSpPr>
            <a:spLocks noGrp="1"/>
          </p:cNvSpPr>
          <p:nvPr>
            <p:ph type="dt" sz="half" idx="10"/>
          </p:nvPr>
        </p:nvSpPr>
        <p:spPr/>
        <p:txBody>
          <a:bodyPr/>
          <a:lstStyle/>
          <a:p>
            <a:r>
              <a:rPr lang="en-US" smtClean="0"/>
              <a:t>11/17/2010</a:t>
            </a:r>
            <a:endParaRPr lang="en-US" dirty="0"/>
          </a:p>
        </p:txBody>
      </p:sp>
      <p:sp>
        <p:nvSpPr>
          <p:cNvPr id="5" name="Footer Placeholder 4"/>
          <p:cNvSpPr>
            <a:spLocks noGrp="1"/>
          </p:cNvSpPr>
          <p:nvPr>
            <p:ph type="ftr" sz="quarter" idx="11"/>
          </p:nvPr>
        </p:nvSpPr>
        <p:spPr/>
        <p:txBody>
          <a:bodyPr/>
          <a:lstStyle/>
          <a:p>
            <a:r>
              <a:rPr lang="it-IT" smtClean="0"/>
              <a:t>B. Drendel - Mu2e Pre CD-1 Internal Review</a:t>
            </a:r>
            <a:endParaRPr lang="en-US" dirty="0"/>
          </a:p>
        </p:txBody>
      </p:sp>
      <p:sp>
        <p:nvSpPr>
          <p:cNvPr id="6" name="Slide Number Placeholder 5"/>
          <p:cNvSpPr>
            <a:spLocks noGrp="1"/>
          </p:cNvSpPr>
          <p:nvPr>
            <p:ph type="sldNum" sz="quarter" idx="12"/>
          </p:nvPr>
        </p:nvSpPr>
        <p:spPr/>
        <p:txBody>
          <a:bodyPr/>
          <a:lstStyle/>
          <a:p>
            <a:fld id="{AB3C1F1C-F708-3F4B-8ECB-6D467F0718B5}" type="slidenum">
              <a:rPr lang="en-US" smtClean="0"/>
              <a:pPr/>
              <a:t>16</a:t>
            </a:fld>
            <a:endParaRPr lang="en-US" dirty="0"/>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0877" y="1628161"/>
            <a:ext cx="7033444" cy="2324486"/>
          </a:xfrm>
          <a:prstGeom prst="rect">
            <a:avLst/>
          </a:prstGeom>
        </p:spPr>
      </p:pic>
    </p:spTree>
    <p:extLst>
      <p:ext uri="{BB962C8B-B14F-4D97-AF65-F5344CB8AC3E}">
        <p14:creationId xmlns:p14="http://schemas.microsoft.com/office/powerpoint/2010/main" val="375245470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Technical Challenges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Not enough room to </a:t>
            </a:r>
            <a:r>
              <a:rPr lang="en-US" dirty="0" smtClean="0"/>
              <a:t>easily bend </a:t>
            </a:r>
            <a:r>
              <a:rPr lang="en-US" dirty="0" smtClean="0"/>
              <a:t>beam enough vertically downward into the pit.</a:t>
            </a:r>
          </a:p>
          <a:p>
            <a:pPr lvl="1"/>
            <a:r>
              <a:rPr lang="en-US" dirty="0" smtClean="0"/>
              <a:t>The beam exiting the septum would have a displacement of about 80mm and an angle of 45-50mr (combination of residual angle and septum bend).</a:t>
            </a:r>
          </a:p>
          <a:p>
            <a:pPr lvl="1"/>
            <a:r>
              <a:rPr lang="en-US" dirty="0" smtClean="0"/>
              <a:t>To get beam below floor level a c-magnet and dipole would be added.</a:t>
            </a:r>
          </a:p>
          <a:p>
            <a:pPr lvl="1"/>
            <a:r>
              <a:rPr lang="en-US" dirty="0" smtClean="0"/>
              <a:t>There is not enough room for the beam dump to be very long, so this may not be practical.</a:t>
            </a:r>
          </a:p>
          <a:p>
            <a:r>
              <a:rPr lang="en-US" dirty="0" smtClean="0"/>
              <a:t>Competition with space for RF.</a:t>
            </a:r>
          </a:p>
          <a:p>
            <a:pPr lvl="1"/>
            <a:r>
              <a:rPr lang="en-US" dirty="0" smtClean="0"/>
              <a:t>If the </a:t>
            </a:r>
            <a:r>
              <a:rPr lang="en-US" dirty="0" err="1" smtClean="0"/>
              <a:t>Accumuator</a:t>
            </a:r>
            <a:r>
              <a:rPr lang="en-US" dirty="0" smtClean="0"/>
              <a:t> RF is located in A50, there will not be enough space to locate the abort line at this location.  </a:t>
            </a:r>
          </a:p>
          <a:p>
            <a:pPr lvl="1"/>
            <a:r>
              <a:rPr lang="en-US" dirty="0" smtClean="0"/>
              <a:t>In this case mirror symmetry of the lattice would allow us to locate the dump in A30.</a:t>
            </a:r>
          </a:p>
          <a:p>
            <a:pPr lvl="1"/>
            <a:r>
              <a:rPr lang="en-US" dirty="0" smtClean="0"/>
              <a:t>Since there is no pit in that location, the dump would be at floor level and as a result the c-magnet and extra dipole could be eliminated.</a:t>
            </a:r>
            <a:endParaRPr lang="en-US" dirty="0"/>
          </a:p>
        </p:txBody>
      </p:sp>
      <p:sp>
        <p:nvSpPr>
          <p:cNvPr id="4" name="Date Placeholder 3"/>
          <p:cNvSpPr>
            <a:spLocks noGrp="1"/>
          </p:cNvSpPr>
          <p:nvPr>
            <p:ph type="dt" sz="half" idx="10"/>
          </p:nvPr>
        </p:nvSpPr>
        <p:spPr/>
        <p:txBody>
          <a:bodyPr/>
          <a:lstStyle/>
          <a:p>
            <a:r>
              <a:rPr lang="en-US" smtClean="0"/>
              <a:t>11/17/2010</a:t>
            </a:r>
            <a:endParaRPr lang="en-US" dirty="0"/>
          </a:p>
        </p:txBody>
      </p:sp>
      <p:sp>
        <p:nvSpPr>
          <p:cNvPr id="5" name="Footer Placeholder 4"/>
          <p:cNvSpPr>
            <a:spLocks noGrp="1"/>
          </p:cNvSpPr>
          <p:nvPr>
            <p:ph type="ftr" sz="quarter" idx="11"/>
          </p:nvPr>
        </p:nvSpPr>
        <p:spPr/>
        <p:txBody>
          <a:bodyPr/>
          <a:lstStyle/>
          <a:p>
            <a:r>
              <a:rPr lang="it-IT" smtClean="0"/>
              <a:t>B. Drendel - Mu2e Pre CD-1 Internal Review</a:t>
            </a:r>
            <a:endParaRPr lang="en-US" dirty="0"/>
          </a:p>
        </p:txBody>
      </p:sp>
      <p:sp>
        <p:nvSpPr>
          <p:cNvPr id="6" name="Slide Number Placeholder 5"/>
          <p:cNvSpPr>
            <a:spLocks noGrp="1"/>
          </p:cNvSpPr>
          <p:nvPr>
            <p:ph type="sldNum" sz="quarter" idx="12"/>
          </p:nvPr>
        </p:nvSpPr>
        <p:spPr/>
        <p:txBody>
          <a:bodyPr/>
          <a:lstStyle/>
          <a:p>
            <a:fld id="{AB3C1F1C-F708-3F4B-8ECB-6D467F0718B5}" type="slidenum">
              <a:rPr lang="en-US" smtClean="0"/>
              <a:pPr/>
              <a:t>17</a:t>
            </a:fld>
            <a:endParaRPr lang="en-US" dirty="0"/>
          </a:p>
        </p:txBody>
      </p:sp>
    </p:spTree>
    <p:extLst>
      <p:ext uri="{BB962C8B-B14F-4D97-AF65-F5344CB8AC3E}">
        <p14:creationId xmlns:p14="http://schemas.microsoft.com/office/powerpoint/2010/main" val="34302245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Shared Beam Abort Option</a:t>
            </a:r>
            <a:endParaRPr lang="en-US" dirty="0"/>
          </a:p>
        </p:txBody>
      </p:sp>
      <p:sp>
        <p:nvSpPr>
          <p:cNvPr id="4" name="Date Placeholder 3"/>
          <p:cNvSpPr>
            <a:spLocks noGrp="1"/>
          </p:cNvSpPr>
          <p:nvPr>
            <p:ph type="dt" sz="half" idx="10"/>
          </p:nvPr>
        </p:nvSpPr>
        <p:spPr/>
        <p:txBody>
          <a:bodyPr/>
          <a:lstStyle/>
          <a:p>
            <a:r>
              <a:rPr lang="en-US" smtClean="0"/>
              <a:t>11/17/2010</a:t>
            </a:r>
            <a:endParaRPr lang="en-US" dirty="0"/>
          </a:p>
        </p:txBody>
      </p:sp>
      <p:sp>
        <p:nvSpPr>
          <p:cNvPr id="5" name="Footer Placeholder 4"/>
          <p:cNvSpPr>
            <a:spLocks noGrp="1"/>
          </p:cNvSpPr>
          <p:nvPr>
            <p:ph type="ftr" sz="quarter" idx="11"/>
          </p:nvPr>
        </p:nvSpPr>
        <p:spPr/>
        <p:txBody>
          <a:bodyPr/>
          <a:lstStyle/>
          <a:p>
            <a:r>
              <a:rPr lang="it-IT" smtClean="0"/>
              <a:t>B. Drendel - Mu2e Pre CD-1 Internal Review</a:t>
            </a:r>
            <a:endParaRPr lang="en-US" dirty="0"/>
          </a:p>
        </p:txBody>
      </p:sp>
      <p:sp>
        <p:nvSpPr>
          <p:cNvPr id="6" name="Slide Number Placeholder 5"/>
          <p:cNvSpPr>
            <a:spLocks noGrp="1"/>
          </p:cNvSpPr>
          <p:nvPr>
            <p:ph type="sldNum" sz="quarter" idx="12"/>
          </p:nvPr>
        </p:nvSpPr>
        <p:spPr/>
        <p:txBody>
          <a:bodyPr/>
          <a:lstStyle/>
          <a:p>
            <a:fld id="{AB3C1F1C-F708-3F4B-8ECB-6D467F0718B5}" type="slidenum">
              <a:rPr lang="en-US" smtClean="0"/>
              <a:pPr/>
              <a:t>18</a:t>
            </a:fld>
            <a:endParaRPr lang="en-US" dirty="0"/>
          </a:p>
        </p:txBody>
      </p:sp>
      <p:sp>
        <p:nvSpPr>
          <p:cNvPr id="3" name="Content Placeholder 2"/>
          <p:cNvSpPr>
            <a:spLocks noGrp="1"/>
          </p:cNvSpPr>
          <p:nvPr>
            <p:ph idx="1"/>
          </p:nvPr>
        </p:nvSpPr>
        <p:spPr>
          <a:xfrm>
            <a:off x="457200" y="1417638"/>
            <a:ext cx="4604878" cy="4845510"/>
          </a:xfrm>
        </p:spPr>
        <p:txBody>
          <a:bodyPr>
            <a:noAutofit/>
          </a:bodyPr>
          <a:lstStyle/>
          <a:p>
            <a:pPr marL="0" indent="0">
              <a:buNone/>
            </a:pPr>
            <a:r>
              <a:rPr lang="en-US" sz="1400" dirty="0" smtClean="0">
                <a:solidFill>
                  <a:srgbClr val="008000"/>
                </a:solidFill>
              </a:rPr>
              <a:t>In the shared abort option, the Accumulator </a:t>
            </a:r>
            <a:r>
              <a:rPr lang="en-US" sz="1400" dirty="0" smtClean="0">
                <a:solidFill>
                  <a:srgbClr val="008000"/>
                </a:solidFill>
              </a:rPr>
              <a:t>beam would be transferred to the Accumulator via the A/D line, and then sent to the </a:t>
            </a:r>
            <a:r>
              <a:rPr lang="en-US" sz="1400" dirty="0" err="1" smtClean="0">
                <a:solidFill>
                  <a:srgbClr val="008000"/>
                </a:solidFill>
              </a:rPr>
              <a:t>Debuncher</a:t>
            </a:r>
            <a:r>
              <a:rPr lang="en-US" sz="1400" dirty="0" smtClean="0">
                <a:solidFill>
                  <a:srgbClr val="008000"/>
                </a:solidFill>
              </a:rPr>
              <a:t> dump.</a:t>
            </a:r>
          </a:p>
          <a:p>
            <a:r>
              <a:rPr lang="en-US" sz="1400" dirty="0" smtClean="0"/>
              <a:t>Accumulator Extraction kicker flattop time is not long enough.</a:t>
            </a:r>
          </a:p>
          <a:p>
            <a:pPr lvl="1"/>
            <a:r>
              <a:rPr lang="en-US" sz="1100" dirty="0" smtClean="0"/>
              <a:t>Extraction kicker has </a:t>
            </a:r>
            <a:r>
              <a:rPr lang="en-US" sz="1100" dirty="0" smtClean="0"/>
              <a:t>a flattop </a:t>
            </a:r>
            <a:r>
              <a:rPr lang="en-US" sz="1100" dirty="0" smtClean="0"/>
              <a:t>short enough to </a:t>
            </a:r>
            <a:r>
              <a:rPr lang="en-US" sz="1100" dirty="0" smtClean="0"/>
              <a:t>selectively extract </a:t>
            </a:r>
            <a:r>
              <a:rPr lang="en-US" sz="1100" dirty="0" smtClean="0"/>
              <a:t>one of the four bunches</a:t>
            </a:r>
          </a:p>
          <a:p>
            <a:pPr lvl="1"/>
            <a:r>
              <a:rPr lang="en-US" sz="1100" dirty="0" smtClean="0"/>
              <a:t>For the abort, we </a:t>
            </a:r>
            <a:r>
              <a:rPr lang="en-US" sz="1100" dirty="0"/>
              <a:t>n</a:t>
            </a:r>
            <a:r>
              <a:rPr lang="en-US" sz="1100" dirty="0" smtClean="0"/>
              <a:t>eed </a:t>
            </a:r>
            <a:r>
              <a:rPr lang="en-US" sz="1100" dirty="0" smtClean="0"/>
              <a:t>to extract the entire circumference.</a:t>
            </a:r>
            <a:endParaRPr lang="en-US" sz="1100" dirty="0"/>
          </a:p>
          <a:p>
            <a:pPr lvl="1"/>
            <a:r>
              <a:rPr lang="en-US" sz="1100" dirty="0" smtClean="0"/>
              <a:t>We could use the </a:t>
            </a:r>
            <a:r>
              <a:rPr lang="en-US" sz="1100" dirty="0"/>
              <a:t>existing A:EKIK tank in the A:IKIK location, modified so that the modules are wired in parallel instead of series</a:t>
            </a:r>
            <a:r>
              <a:rPr lang="en-US" sz="1100" dirty="0" smtClean="0"/>
              <a:t>.  This would leave us short on spares. </a:t>
            </a:r>
            <a:endParaRPr lang="en-US" sz="1100" dirty="0" smtClean="0"/>
          </a:p>
          <a:p>
            <a:pPr lvl="1"/>
            <a:r>
              <a:rPr lang="en-US" sz="1100" dirty="0" smtClean="0"/>
              <a:t>Because of the low duty cycle we could also repurpose the existing kicker electronics and PFN’s</a:t>
            </a:r>
          </a:p>
          <a:p>
            <a:r>
              <a:rPr lang="en-US" sz="1400" dirty="0" smtClean="0"/>
              <a:t>Synchronization issues if you want an immediate abort.  Power supplies would have to be able to rapidly charge after their normal beam transfer discharges.</a:t>
            </a:r>
          </a:p>
          <a:p>
            <a:r>
              <a:rPr lang="en-US" sz="1400" dirty="0" smtClean="0"/>
              <a:t>If we could live with losing beam during the cycle and wait to abort the beam until the end of the cycle, then we could synchronize an abort following a permit trip with the normal </a:t>
            </a:r>
            <a:r>
              <a:rPr lang="en-US" sz="1400" dirty="0" err="1" smtClean="0"/>
              <a:t>Debuncher</a:t>
            </a:r>
            <a:r>
              <a:rPr lang="en-US" sz="1400" dirty="0" smtClean="0"/>
              <a:t> clean-up at the end of the cycle.</a:t>
            </a:r>
            <a:endParaRPr lang="en-US" sz="1400" dirty="0"/>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62078" y="1887794"/>
            <a:ext cx="3720098" cy="3798793"/>
          </a:xfrm>
          <a:prstGeom prst="rect">
            <a:avLst/>
          </a:prstGeom>
        </p:spPr>
      </p:pic>
    </p:spTree>
    <p:extLst>
      <p:ext uri="{BB962C8B-B14F-4D97-AF65-F5344CB8AC3E}">
        <p14:creationId xmlns:p14="http://schemas.microsoft.com/office/powerpoint/2010/main" val="338351806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3350"/>
            <a:ext cx="8229600" cy="1143000"/>
          </a:xfrm>
        </p:spPr>
        <p:txBody>
          <a:bodyPr/>
          <a:lstStyle/>
          <a:p>
            <a:r>
              <a:rPr lang="en-US" dirty="0" smtClean="0"/>
              <a:t>Summary</a:t>
            </a:r>
            <a:endParaRPr lang="en-US" dirty="0"/>
          </a:p>
        </p:txBody>
      </p:sp>
      <p:sp>
        <p:nvSpPr>
          <p:cNvPr id="3" name="Content Placeholder 2"/>
          <p:cNvSpPr>
            <a:spLocks noGrp="1"/>
          </p:cNvSpPr>
          <p:nvPr>
            <p:ph idx="1"/>
          </p:nvPr>
        </p:nvSpPr>
        <p:spPr>
          <a:xfrm>
            <a:off x="628650" y="1485900"/>
            <a:ext cx="7800975" cy="4984750"/>
          </a:xfrm>
        </p:spPr>
        <p:txBody>
          <a:bodyPr>
            <a:normAutofit/>
          </a:bodyPr>
          <a:lstStyle/>
          <a:p>
            <a:pPr>
              <a:spcBef>
                <a:spcPts val="1200"/>
              </a:spcBef>
            </a:pPr>
            <a:r>
              <a:rPr lang="en-US" dirty="0" err="1" smtClean="0">
                <a:solidFill>
                  <a:srgbClr val="008000"/>
                </a:solidFill>
              </a:rPr>
              <a:t>Debuncher</a:t>
            </a:r>
            <a:r>
              <a:rPr lang="en-US" dirty="0" smtClean="0">
                <a:solidFill>
                  <a:srgbClr val="008000"/>
                </a:solidFill>
              </a:rPr>
              <a:t> Beam Abort</a:t>
            </a:r>
            <a:endParaRPr lang="en-US" dirty="0">
              <a:solidFill>
                <a:srgbClr val="008000"/>
              </a:solidFill>
            </a:endParaRPr>
          </a:p>
          <a:p>
            <a:pPr marL="798513" lvl="1" indent="-346075">
              <a:spcBef>
                <a:spcPts val="600"/>
              </a:spcBef>
            </a:pPr>
            <a:r>
              <a:rPr lang="en-US" dirty="0" smtClean="0"/>
              <a:t>The </a:t>
            </a:r>
            <a:r>
              <a:rPr lang="en-US" dirty="0" err="1" smtClean="0"/>
              <a:t>Debuncher</a:t>
            </a:r>
            <a:r>
              <a:rPr lang="en-US" dirty="0" smtClean="0"/>
              <a:t> beam abort will be modeled after the Booster MI-8 line abort.</a:t>
            </a:r>
          </a:p>
          <a:p>
            <a:pPr marL="798513" lvl="1" indent="-346075">
              <a:spcBef>
                <a:spcPts val="600"/>
              </a:spcBef>
            </a:pPr>
            <a:r>
              <a:rPr lang="en-US" dirty="0" smtClean="0"/>
              <a:t>The unused AP-2 line will be used to house the abort line and dump.</a:t>
            </a:r>
            <a:endParaRPr lang="en-US" dirty="0"/>
          </a:p>
          <a:p>
            <a:pPr>
              <a:spcBef>
                <a:spcPts val="1200"/>
              </a:spcBef>
            </a:pPr>
            <a:r>
              <a:rPr lang="en-US" dirty="0" smtClean="0">
                <a:solidFill>
                  <a:srgbClr val="008000"/>
                </a:solidFill>
              </a:rPr>
              <a:t>Accumulator Beam Abort</a:t>
            </a:r>
            <a:endParaRPr lang="en-US" dirty="0">
              <a:solidFill>
                <a:srgbClr val="008000"/>
              </a:solidFill>
            </a:endParaRPr>
          </a:p>
          <a:p>
            <a:pPr marL="798513" lvl="1" indent="-346075">
              <a:spcBef>
                <a:spcPts val="600"/>
              </a:spcBef>
            </a:pPr>
            <a:r>
              <a:rPr lang="en-US" dirty="0" smtClean="0"/>
              <a:t>The base plan is to place a separate Accumulator abort in either the A30 or A50 straight section, depending which location the Accumulator RF is located.</a:t>
            </a:r>
          </a:p>
          <a:p>
            <a:pPr marL="798513" lvl="1" indent="-346075">
              <a:spcBef>
                <a:spcPts val="600"/>
              </a:spcBef>
            </a:pPr>
            <a:r>
              <a:rPr lang="en-US" dirty="0" smtClean="0"/>
              <a:t>An optional plan has the Accumulator beam going to the </a:t>
            </a:r>
            <a:r>
              <a:rPr lang="en-US" dirty="0" err="1" smtClean="0"/>
              <a:t>Debuncher</a:t>
            </a:r>
            <a:r>
              <a:rPr lang="en-US" dirty="0" smtClean="0"/>
              <a:t> abort.</a:t>
            </a:r>
            <a:endParaRPr lang="en-US" dirty="0"/>
          </a:p>
        </p:txBody>
      </p:sp>
      <p:sp>
        <p:nvSpPr>
          <p:cNvPr id="4" name="Footer Placeholder 3"/>
          <p:cNvSpPr>
            <a:spLocks noGrp="1"/>
          </p:cNvSpPr>
          <p:nvPr>
            <p:ph type="ftr" sz="quarter" idx="11"/>
          </p:nvPr>
        </p:nvSpPr>
        <p:spPr/>
        <p:txBody>
          <a:bodyPr/>
          <a:lstStyle/>
          <a:p>
            <a:r>
              <a:rPr lang="en-US" dirty="0"/>
              <a:t>B. </a:t>
            </a:r>
            <a:r>
              <a:rPr lang="en-US" dirty="0" err="1"/>
              <a:t>Drendel</a:t>
            </a:r>
            <a:r>
              <a:rPr lang="en-US" dirty="0"/>
              <a:t> - Mu2e Pre CD-1 Internal Review</a:t>
            </a:r>
          </a:p>
        </p:txBody>
      </p:sp>
      <p:sp>
        <p:nvSpPr>
          <p:cNvPr id="5" name="Slide Number Placeholder 4"/>
          <p:cNvSpPr>
            <a:spLocks noGrp="1"/>
          </p:cNvSpPr>
          <p:nvPr>
            <p:ph type="sldNum" sz="quarter" idx="12"/>
          </p:nvPr>
        </p:nvSpPr>
        <p:spPr/>
        <p:txBody>
          <a:bodyPr/>
          <a:lstStyle/>
          <a:p>
            <a:fld id="{AB3C1F1C-F708-3F4B-8ECB-6D467F0718B5}" type="slidenum">
              <a:rPr lang="en-US" smtClean="0"/>
              <a:pPr/>
              <a:t>19</a:t>
            </a:fld>
            <a:endParaRPr lang="en-US" dirty="0"/>
          </a:p>
        </p:txBody>
      </p:sp>
      <p:sp>
        <p:nvSpPr>
          <p:cNvPr id="6" name="Date Placeholder 5"/>
          <p:cNvSpPr>
            <a:spLocks noGrp="1"/>
          </p:cNvSpPr>
          <p:nvPr>
            <p:ph type="dt" sz="half" idx="10"/>
          </p:nvPr>
        </p:nvSpPr>
        <p:spPr/>
        <p:txBody>
          <a:bodyPr/>
          <a:lstStyle/>
          <a:p>
            <a:r>
              <a:rPr lang="en-US" smtClean="0"/>
              <a:t>11/17/2010</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Debuncher</a:t>
            </a:r>
            <a:r>
              <a:rPr lang="en-US" dirty="0" smtClean="0"/>
              <a:t> and Accumulator </a:t>
            </a:r>
            <a:r>
              <a:rPr lang="en-US" dirty="0" smtClean="0"/>
              <a:t>Beam Aborts</a:t>
            </a:r>
            <a:endParaRPr lang="en-US" dirty="0"/>
          </a:p>
        </p:txBody>
      </p:sp>
      <p:sp>
        <p:nvSpPr>
          <p:cNvPr id="3" name="Content Placeholder 2"/>
          <p:cNvSpPr>
            <a:spLocks noGrp="1"/>
          </p:cNvSpPr>
          <p:nvPr>
            <p:ph idx="1"/>
          </p:nvPr>
        </p:nvSpPr>
        <p:spPr/>
        <p:txBody>
          <a:bodyPr>
            <a:noAutofit/>
          </a:bodyPr>
          <a:lstStyle/>
          <a:p>
            <a:r>
              <a:rPr lang="en-US" sz="2800" dirty="0" err="1" smtClean="0"/>
              <a:t>Debuncher</a:t>
            </a:r>
            <a:endParaRPr lang="en-US" sz="2800" dirty="0" smtClean="0"/>
          </a:p>
          <a:p>
            <a:pPr lvl="1"/>
            <a:r>
              <a:rPr lang="en-US" sz="2400" dirty="0" smtClean="0"/>
              <a:t>Requirements</a:t>
            </a:r>
          </a:p>
          <a:p>
            <a:pPr lvl="1"/>
            <a:r>
              <a:rPr lang="en-US" sz="2400" dirty="0" smtClean="0"/>
              <a:t>Beam </a:t>
            </a:r>
            <a:r>
              <a:rPr lang="en-US" sz="2400" dirty="0"/>
              <a:t>l</a:t>
            </a:r>
            <a:r>
              <a:rPr lang="en-US" sz="2400" dirty="0" smtClean="0"/>
              <a:t>ine</a:t>
            </a:r>
          </a:p>
          <a:p>
            <a:pPr lvl="1"/>
            <a:r>
              <a:rPr lang="en-US" sz="2400" dirty="0" smtClean="0"/>
              <a:t>Dump</a:t>
            </a:r>
          </a:p>
          <a:p>
            <a:r>
              <a:rPr lang="en-US" sz="2800" dirty="0" smtClean="0"/>
              <a:t>Accumulator</a:t>
            </a:r>
          </a:p>
          <a:p>
            <a:pPr lvl="1"/>
            <a:r>
              <a:rPr lang="en-US" sz="2400" dirty="0" smtClean="0"/>
              <a:t>Requirements</a:t>
            </a:r>
          </a:p>
          <a:p>
            <a:pPr lvl="1"/>
            <a:r>
              <a:rPr lang="en-US" sz="2400" dirty="0" smtClean="0"/>
              <a:t>Beam line and dump</a:t>
            </a:r>
          </a:p>
          <a:p>
            <a:pPr lvl="2"/>
            <a:r>
              <a:rPr lang="en-US" sz="2000" dirty="0" smtClean="0">
                <a:solidFill>
                  <a:srgbClr val="008000"/>
                </a:solidFill>
              </a:rPr>
              <a:t>Base plan</a:t>
            </a:r>
            <a:r>
              <a:rPr lang="en-US" sz="2000" dirty="0" smtClean="0"/>
              <a:t>: Accumulator </a:t>
            </a:r>
            <a:r>
              <a:rPr lang="en-US" sz="2000" dirty="0"/>
              <a:t>a</a:t>
            </a:r>
            <a:r>
              <a:rPr lang="en-US" sz="2000" dirty="0" smtClean="0"/>
              <a:t>bort at A50 or A30.</a:t>
            </a:r>
          </a:p>
          <a:p>
            <a:pPr lvl="2"/>
            <a:r>
              <a:rPr lang="en-US" sz="2000" dirty="0" smtClean="0">
                <a:solidFill>
                  <a:srgbClr val="0000FF"/>
                </a:solidFill>
              </a:rPr>
              <a:t>Option</a:t>
            </a:r>
            <a:r>
              <a:rPr lang="en-US" sz="2000" dirty="0" smtClean="0"/>
              <a:t>:  Send beam to the </a:t>
            </a:r>
            <a:r>
              <a:rPr lang="en-US" sz="2000" dirty="0" err="1" smtClean="0"/>
              <a:t>Debuncher</a:t>
            </a:r>
            <a:r>
              <a:rPr lang="en-US" sz="2000" dirty="0" smtClean="0"/>
              <a:t> and then to the </a:t>
            </a:r>
            <a:r>
              <a:rPr lang="en-US" sz="2000" dirty="0" err="1" smtClean="0"/>
              <a:t>Debuncher</a:t>
            </a:r>
            <a:r>
              <a:rPr lang="en-US" sz="2000" dirty="0" smtClean="0"/>
              <a:t> abort.</a:t>
            </a:r>
            <a:endParaRPr lang="en-US" sz="2000" dirty="0"/>
          </a:p>
        </p:txBody>
      </p:sp>
      <p:sp>
        <p:nvSpPr>
          <p:cNvPr id="4" name="Date Placeholder 3"/>
          <p:cNvSpPr>
            <a:spLocks noGrp="1"/>
          </p:cNvSpPr>
          <p:nvPr>
            <p:ph type="dt" sz="half" idx="10"/>
          </p:nvPr>
        </p:nvSpPr>
        <p:spPr/>
        <p:txBody>
          <a:bodyPr/>
          <a:lstStyle/>
          <a:p>
            <a:r>
              <a:rPr lang="en-US" smtClean="0"/>
              <a:t>11/17/2010</a:t>
            </a:r>
            <a:endParaRPr lang="en-US" dirty="0"/>
          </a:p>
        </p:txBody>
      </p:sp>
      <p:sp>
        <p:nvSpPr>
          <p:cNvPr id="5" name="Footer Placeholder 4"/>
          <p:cNvSpPr>
            <a:spLocks noGrp="1"/>
          </p:cNvSpPr>
          <p:nvPr>
            <p:ph type="ftr" sz="quarter" idx="11"/>
          </p:nvPr>
        </p:nvSpPr>
        <p:spPr/>
        <p:txBody>
          <a:bodyPr/>
          <a:lstStyle/>
          <a:p>
            <a:r>
              <a:rPr lang="it-IT" smtClean="0"/>
              <a:t>B. Drendel - Mu2e Pre CD-1 Internal Review</a:t>
            </a:r>
            <a:endParaRPr lang="en-US" dirty="0"/>
          </a:p>
        </p:txBody>
      </p:sp>
      <p:sp>
        <p:nvSpPr>
          <p:cNvPr id="6" name="Slide Number Placeholder 5"/>
          <p:cNvSpPr>
            <a:spLocks noGrp="1"/>
          </p:cNvSpPr>
          <p:nvPr>
            <p:ph type="sldNum" sz="quarter" idx="12"/>
          </p:nvPr>
        </p:nvSpPr>
        <p:spPr/>
        <p:txBody>
          <a:bodyPr/>
          <a:lstStyle/>
          <a:p>
            <a:fld id="{AB3C1F1C-F708-3F4B-8ECB-6D467F0718B5}" type="slidenum">
              <a:rPr lang="en-US" smtClean="0"/>
              <a:pPr/>
              <a:t>2</a:t>
            </a:fld>
            <a:endParaRPr lang="en-US" dirty="0"/>
          </a:p>
        </p:txBody>
      </p:sp>
    </p:spTree>
    <p:extLst>
      <p:ext uri="{BB962C8B-B14F-4D97-AF65-F5344CB8AC3E}">
        <p14:creationId xmlns:p14="http://schemas.microsoft.com/office/powerpoint/2010/main" val="198410654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normAutofit/>
          </a:bodyPr>
          <a:lstStyle/>
          <a:p>
            <a:r>
              <a:rPr lang="en-US" sz="2000" dirty="0" smtClean="0"/>
              <a:t>M. </a:t>
            </a:r>
            <a:r>
              <a:rPr lang="en-US" sz="2000" dirty="0" err="1" smtClean="0"/>
              <a:t>Syphers</a:t>
            </a:r>
            <a:r>
              <a:rPr lang="en-US" sz="2000" dirty="0" smtClean="0"/>
              <a:t>, Status of Mu2e Operating Scenario, Mu2e Document #787, February, 2010.</a:t>
            </a:r>
          </a:p>
          <a:p>
            <a:r>
              <a:rPr lang="en-US" sz="2000" dirty="0" smtClean="0"/>
              <a:t>I. </a:t>
            </a:r>
            <a:r>
              <a:rPr lang="en-US" sz="2000" dirty="0" err="1" smtClean="0"/>
              <a:t>Rakhno</a:t>
            </a:r>
            <a:r>
              <a:rPr lang="en-US" sz="2000" dirty="0" smtClean="0"/>
              <a:t>, Radiation Shielding of the beam absorber in the MI 8 </a:t>
            </a:r>
            <a:r>
              <a:rPr lang="en-US" sz="2000" dirty="0" err="1" smtClean="0"/>
              <a:t>GeV</a:t>
            </a:r>
            <a:r>
              <a:rPr lang="en-US" sz="2000" dirty="0" smtClean="0"/>
              <a:t> beam line, FERMILAB-TM-2340-AD, January 2006.</a:t>
            </a:r>
          </a:p>
          <a:p>
            <a:r>
              <a:rPr lang="en-US" sz="2000" dirty="0" smtClean="0"/>
              <a:t>B. </a:t>
            </a:r>
            <a:r>
              <a:rPr lang="en-US" sz="2000" dirty="0" err="1" smtClean="0"/>
              <a:t>Pellico</a:t>
            </a:r>
            <a:r>
              <a:rPr lang="en-US" sz="2000" dirty="0" smtClean="0"/>
              <a:t>, Proton Plan Dump Relocation, Director’s Review, August 23-25, 2005</a:t>
            </a:r>
            <a:r>
              <a:rPr lang="en-US" sz="2000" dirty="0" smtClean="0"/>
              <a:t>.</a:t>
            </a:r>
          </a:p>
          <a:p>
            <a:r>
              <a:rPr lang="en-US" sz="2000" dirty="0" smtClean="0"/>
              <a:t>B. </a:t>
            </a:r>
            <a:r>
              <a:rPr lang="en-US" sz="2000" dirty="0" err="1" smtClean="0"/>
              <a:t>Pellico</a:t>
            </a:r>
            <a:r>
              <a:rPr lang="en-US" sz="2000" dirty="0" smtClean="0"/>
              <a:t>, Booster Beam Dump Justification, Internal Documentation, August 2006</a:t>
            </a:r>
            <a:endParaRPr lang="en-US" sz="2000" dirty="0" smtClean="0"/>
          </a:p>
          <a:p>
            <a:r>
              <a:rPr lang="en-US" sz="2000" dirty="0" smtClean="0"/>
              <a:t>FESS Tunnel Drawings</a:t>
            </a:r>
            <a:r>
              <a:rPr lang="en-US" sz="2000" dirty="0"/>
              <a:t>, </a:t>
            </a:r>
            <a:r>
              <a:rPr lang="en-US" sz="2000" dirty="0" smtClean="0"/>
              <a:t>Section 6.2.2, </a:t>
            </a:r>
            <a:r>
              <a:rPr lang="en-US" sz="2000" dirty="0" smtClean="0">
                <a:hlinkClick r:id="rId2"/>
              </a:rPr>
              <a:t>http</a:t>
            </a:r>
            <a:r>
              <a:rPr lang="en-US" sz="2000" dirty="0">
                <a:hlinkClick r:id="rId2"/>
              </a:rPr>
              <a:t>://</a:t>
            </a:r>
            <a:r>
              <a:rPr lang="en-US" sz="2000" dirty="0" smtClean="0">
                <a:hlinkClick r:id="rId2"/>
              </a:rPr>
              <a:t>fess-oracle-web.fnal.gov:7778/gps/project_idx</a:t>
            </a:r>
            <a:endParaRPr lang="en-US" sz="2000" dirty="0" smtClean="0"/>
          </a:p>
          <a:p>
            <a:r>
              <a:rPr lang="en-US" sz="2000" dirty="0" smtClean="0"/>
              <a:t>Technical Division,  Accelerator </a:t>
            </a:r>
            <a:r>
              <a:rPr lang="en-US" sz="2000" dirty="0"/>
              <a:t>Support </a:t>
            </a:r>
            <a:r>
              <a:rPr lang="en-US" sz="2000" dirty="0" smtClean="0"/>
              <a:t>Web, </a:t>
            </a:r>
            <a:r>
              <a:rPr lang="en-US" sz="2000" dirty="0" smtClean="0">
                <a:hlinkClick r:id="rId3"/>
              </a:rPr>
              <a:t>http</a:t>
            </a:r>
            <a:r>
              <a:rPr lang="en-US" sz="2000" dirty="0">
                <a:hlinkClick r:id="rId3"/>
              </a:rPr>
              <a:t>://</a:t>
            </a:r>
            <a:r>
              <a:rPr lang="en-US" sz="2000" dirty="0" smtClean="0">
                <a:hlinkClick r:id="rId3"/>
              </a:rPr>
              <a:t>tdserver1.fnal.gov/AcceleratorSupport/index.html</a:t>
            </a:r>
            <a:r>
              <a:rPr lang="en-US" sz="2000" dirty="0" smtClean="0"/>
              <a:t>. </a:t>
            </a:r>
          </a:p>
        </p:txBody>
      </p:sp>
      <p:sp>
        <p:nvSpPr>
          <p:cNvPr id="4" name="Date Placeholder 3"/>
          <p:cNvSpPr>
            <a:spLocks noGrp="1"/>
          </p:cNvSpPr>
          <p:nvPr>
            <p:ph type="dt" sz="half" idx="10"/>
          </p:nvPr>
        </p:nvSpPr>
        <p:spPr/>
        <p:txBody>
          <a:bodyPr/>
          <a:lstStyle/>
          <a:p>
            <a:r>
              <a:rPr lang="en-US" smtClean="0"/>
              <a:t>11/17/2010</a:t>
            </a:r>
            <a:endParaRPr lang="en-US" dirty="0"/>
          </a:p>
        </p:txBody>
      </p:sp>
      <p:sp>
        <p:nvSpPr>
          <p:cNvPr id="5" name="Footer Placeholder 4"/>
          <p:cNvSpPr>
            <a:spLocks noGrp="1"/>
          </p:cNvSpPr>
          <p:nvPr>
            <p:ph type="ftr" sz="quarter" idx="11"/>
          </p:nvPr>
        </p:nvSpPr>
        <p:spPr/>
        <p:txBody>
          <a:bodyPr/>
          <a:lstStyle/>
          <a:p>
            <a:r>
              <a:rPr lang="it-IT" smtClean="0"/>
              <a:t>B. Drendel - Mu2e Pre CD-1 Internal Review</a:t>
            </a:r>
            <a:endParaRPr lang="en-US" dirty="0"/>
          </a:p>
        </p:txBody>
      </p:sp>
      <p:sp>
        <p:nvSpPr>
          <p:cNvPr id="6" name="Slide Number Placeholder 5"/>
          <p:cNvSpPr>
            <a:spLocks noGrp="1"/>
          </p:cNvSpPr>
          <p:nvPr>
            <p:ph type="sldNum" sz="quarter" idx="12"/>
          </p:nvPr>
        </p:nvSpPr>
        <p:spPr/>
        <p:txBody>
          <a:bodyPr/>
          <a:lstStyle/>
          <a:p>
            <a:fld id="{AB3C1F1C-F708-3F4B-8ECB-6D467F0718B5}" type="slidenum">
              <a:rPr lang="en-US" smtClean="0"/>
              <a:pPr/>
              <a:t>20</a:t>
            </a:fld>
            <a:endParaRPr lang="en-US" dirty="0"/>
          </a:p>
        </p:txBody>
      </p:sp>
    </p:spTree>
    <p:extLst>
      <p:ext uri="{BB962C8B-B14F-4D97-AF65-F5344CB8AC3E}">
        <p14:creationId xmlns:p14="http://schemas.microsoft.com/office/powerpoint/2010/main" val="178877199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Appendix</a:t>
            </a:r>
            <a:endParaRPr lang="en-US" dirty="0"/>
          </a:p>
        </p:txBody>
      </p:sp>
      <p:sp>
        <p:nvSpPr>
          <p:cNvPr id="3" name="Content Placeholder 2"/>
          <p:cNvSpPr>
            <a:spLocks noGrp="1"/>
          </p:cNvSpPr>
          <p:nvPr>
            <p:ph idx="1"/>
          </p:nvPr>
        </p:nvSpPr>
        <p:spPr/>
        <p:txBody>
          <a:bodyPr/>
          <a:lstStyle/>
          <a:p>
            <a:r>
              <a:rPr lang="en-US" dirty="0" smtClean="0"/>
              <a:t>Some extra slides not used in this talk</a:t>
            </a:r>
            <a:endParaRPr lang="en-US" dirty="0"/>
          </a:p>
        </p:txBody>
      </p:sp>
      <p:sp>
        <p:nvSpPr>
          <p:cNvPr id="4" name="Date Placeholder 3"/>
          <p:cNvSpPr>
            <a:spLocks noGrp="1"/>
          </p:cNvSpPr>
          <p:nvPr>
            <p:ph type="dt" sz="half" idx="10"/>
          </p:nvPr>
        </p:nvSpPr>
        <p:spPr/>
        <p:txBody>
          <a:bodyPr/>
          <a:lstStyle/>
          <a:p>
            <a:r>
              <a:rPr lang="en-US" smtClean="0"/>
              <a:t>11/17/2010</a:t>
            </a:r>
            <a:endParaRPr lang="en-US" dirty="0"/>
          </a:p>
        </p:txBody>
      </p:sp>
      <p:sp>
        <p:nvSpPr>
          <p:cNvPr id="5" name="Footer Placeholder 4"/>
          <p:cNvSpPr>
            <a:spLocks noGrp="1"/>
          </p:cNvSpPr>
          <p:nvPr>
            <p:ph type="ftr" sz="quarter" idx="11"/>
          </p:nvPr>
        </p:nvSpPr>
        <p:spPr/>
        <p:txBody>
          <a:bodyPr/>
          <a:lstStyle/>
          <a:p>
            <a:r>
              <a:rPr lang="it-IT" smtClean="0"/>
              <a:t>B. Drendel - Mu2e Pre CD-1 Internal Review</a:t>
            </a:r>
            <a:endParaRPr lang="en-US" dirty="0"/>
          </a:p>
        </p:txBody>
      </p:sp>
      <p:sp>
        <p:nvSpPr>
          <p:cNvPr id="6" name="Slide Number Placeholder 5"/>
          <p:cNvSpPr>
            <a:spLocks noGrp="1"/>
          </p:cNvSpPr>
          <p:nvPr>
            <p:ph type="sldNum" sz="quarter" idx="12"/>
          </p:nvPr>
        </p:nvSpPr>
        <p:spPr/>
        <p:txBody>
          <a:bodyPr/>
          <a:lstStyle/>
          <a:p>
            <a:fld id="{AB3C1F1C-F708-3F4B-8ECB-6D467F0718B5}" type="slidenum">
              <a:rPr lang="en-US" smtClean="0"/>
              <a:pPr/>
              <a:t>21</a:t>
            </a:fld>
            <a:endParaRPr lang="en-US" dirty="0"/>
          </a:p>
        </p:txBody>
      </p:sp>
    </p:spTree>
    <p:extLst>
      <p:ext uri="{BB962C8B-B14F-4D97-AF65-F5344CB8AC3E}">
        <p14:creationId xmlns:p14="http://schemas.microsoft.com/office/powerpoint/2010/main" val="77511532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Designing the Dump</a:t>
            </a:r>
            <a:endParaRPr lang="en-US" dirty="0"/>
          </a:p>
        </p:txBody>
      </p:sp>
      <p:sp>
        <p:nvSpPr>
          <p:cNvPr id="3" name="Content Placeholder 2"/>
          <p:cNvSpPr>
            <a:spLocks noGrp="1"/>
          </p:cNvSpPr>
          <p:nvPr>
            <p:ph idx="1"/>
          </p:nvPr>
        </p:nvSpPr>
        <p:spPr>
          <a:xfrm>
            <a:off x="457200" y="1600200"/>
            <a:ext cx="4210050" cy="4525963"/>
          </a:xfrm>
        </p:spPr>
        <p:txBody>
          <a:bodyPr>
            <a:noAutofit/>
          </a:bodyPr>
          <a:lstStyle/>
          <a:p>
            <a:r>
              <a:rPr lang="en-US" sz="1200" dirty="0" smtClean="0"/>
              <a:t>We will base the design of our dump on the existing Booster MI-8 Line dump.</a:t>
            </a:r>
          </a:p>
          <a:p>
            <a:r>
              <a:rPr lang="en-US" sz="1200" dirty="0" smtClean="0"/>
              <a:t>The Booster sits on the floor of the MI-8 enclosure against the tunnel wall.</a:t>
            </a:r>
          </a:p>
          <a:p>
            <a:r>
              <a:rPr lang="en-US" sz="1200" dirty="0" smtClean="0"/>
              <a:t>It has an outer shell of concrete 54”x54”x122”.</a:t>
            </a:r>
          </a:p>
          <a:p>
            <a:r>
              <a:rPr lang="en-US" sz="1200" dirty="0" smtClean="0"/>
              <a:t>Inside the concrete is a 11.5”x11.5”x58” steel core that is slid into a 1” steel collar.</a:t>
            </a:r>
          </a:p>
          <a:p>
            <a:r>
              <a:rPr lang="en-US" sz="1200" dirty="0" smtClean="0"/>
              <a:t>In front of the steel core is a 10”x10”x32” graphite block enclosed in a 1” steel jacket.  The graphite is used to counteract heating issues.  </a:t>
            </a:r>
          </a:p>
          <a:p>
            <a:pPr lvl="1"/>
            <a:r>
              <a:rPr lang="en-US" sz="900" dirty="0" smtClean="0"/>
              <a:t>Steel has a melting point </a:t>
            </a:r>
            <a:r>
              <a:rPr lang="en-US" sz="900" dirty="0"/>
              <a:t>of </a:t>
            </a:r>
            <a:r>
              <a:rPr lang="en-US" sz="900" dirty="0" smtClean="0"/>
              <a:t>~1000 </a:t>
            </a:r>
            <a:r>
              <a:rPr lang="en-US" sz="900" dirty="0"/>
              <a:t>°</a:t>
            </a:r>
            <a:r>
              <a:rPr lang="en-US" sz="900" dirty="0" smtClean="0"/>
              <a:t>C while graphite has a 3000 to 5000 </a:t>
            </a:r>
            <a:r>
              <a:rPr lang="en-US" sz="900" dirty="0"/>
              <a:t>°</a:t>
            </a:r>
            <a:r>
              <a:rPr lang="en-US" sz="900" dirty="0" smtClean="0"/>
              <a:t>C melting point.</a:t>
            </a:r>
          </a:p>
          <a:p>
            <a:pPr lvl="1"/>
            <a:r>
              <a:rPr lang="en-US" sz="900" dirty="0" smtClean="0"/>
              <a:t>The Booster dump can run 6E12/pulse at 10Hz for 20 minutes before the steel core runs into melting issues.</a:t>
            </a:r>
          </a:p>
          <a:p>
            <a:pPr lvl="1"/>
            <a:r>
              <a:rPr lang="en-US" sz="900" dirty="0" smtClean="0"/>
              <a:t>Booster has 4 thermocouples installed to monitor temperature.</a:t>
            </a:r>
            <a:endParaRPr lang="en-US" sz="1200" dirty="0" smtClean="0"/>
          </a:p>
          <a:p>
            <a:r>
              <a:rPr lang="en-US" sz="1200" dirty="0" smtClean="0"/>
              <a:t>I. </a:t>
            </a:r>
            <a:r>
              <a:rPr lang="en-US" sz="1200" dirty="0" err="1" smtClean="0"/>
              <a:t>Rakhno</a:t>
            </a:r>
            <a:r>
              <a:rPr lang="en-US" sz="1200" dirty="0" smtClean="0"/>
              <a:t> (FERMILAB-TM-2340-AD) showed that addition of a minimal amount of shielding to the MI-8 dump increased the allowed beam from 3E18 protons/year to 5E18 protons/year while staying within ground water, surface water and air activation limits.</a:t>
            </a:r>
          </a:p>
          <a:p>
            <a:pPr lvl="1"/>
            <a:r>
              <a:rPr lang="en-US" sz="900" dirty="0" smtClean="0"/>
              <a:t>16” of concrete added at the top</a:t>
            </a:r>
          </a:p>
          <a:p>
            <a:pPr lvl="1"/>
            <a:r>
              <a:rPr lang="en-US" sz="900" dirty="0" smtClean="0"/>
              <a:t>1” steel slab on right</a:t>
            </a:r>
          </a:p>
          <a:p>
            <a:pPr lvl="1"/>
            <a:r>
              <a:rPr lang="en-US" sz="900" dirty="0" smtClean="0"/>
              <a:t>6” steel slab underneath </a:t>
            </a:r>
          </a:p>
          <a:p>
            <a:pPr lvl="1"/>
            <a:r>
              <a:rPr lang="en-US" sz="900" dirty="0" smtClean="0"/>
              <a:t>6” steel slab on left</a:t>
            </a:r>
          </a:p>
          <a:p>
            <a:pPr lvl="1"/>
            <a:r>
              <a:rPr lang="en-US" sz="900" dirty="0" smtClean="0"/>
              <a:t>Extra concrete added in front of and behind the dump</a:t>
            </a:r>
            <a:endParaRPr lang="en-US" sz="1000" dirty="0" smtClean="0"/>
          </a:p>
          <a:p>
            <a:endParaRPr lang="en-US" sz="1400" dirty="0"/>
          </a:p>
        </p:txBody>
      </p:sp>
      <p:sp>
        <p:nvSpPr>
          <p:cNvPr id="4" name="Date Placeholder 3"/>
          <p:cNvSpPr>
            <a:spLocks noGrp="1"/>
          </p:cNvSpPr>
          <p:nvPr>
            <p:ph type="dt" sz="half" idx="10"/>
          </p:nvPr>
        </p:nvSpPr>
        <p:spPr/>
        <p:txBody>
          <a:bodyPr/>
          <a:lstStyle/>
          <a:p>
            <a:r>
              <a:rPr lang="en-US" smtClean="0"/>
              <a:t>11/17/2010</a:t>
            </a:r>
            <a:endParaRPr lang="en-US" dirty="0"/>
          </a:p>
        </p:txBody>
      </p:sp>
      <p:sp>
        <p:nvSpPr>
          <p:cNvPr id="5" name="Footer Placeholder 4"/>
          <p:cNvSpPr>
            <a:spLocks noGrp="1"/>
          </p:cNvSpPr>
          <p:nvPr>
            <p:ph type="ftr" sz="quarter" idx="11"/>
          </p:nvPr>
        </p:nvSpPr>
        <p:spPr/>
        <p:txBody>
          <a:bodyPr/>
          <a:lstStyle/>
          <a:p>
            <a:r>
              <a:rPr lang="it-IT" smtClean="0"/>
              <a:t>B. Drendel - Mu2e Pre CD-1 Internal Review</a:t>
            </a:r>
            <a:endParaRPr lang="en-US" dirty="0"/>
          </a:p>
        </p:txBody>
      </p:sp>
      <p:sp>
        <p:nvSpPr>
          <p:cNvPr id="6" name="Slide Number Placeholder 5"/>
          <p:cNvSpPr>
            <a:spLocks noGrp="1"/>
          </p:cNvSpPr>
          <p:nvPr>
            <p:ph type="sldNum" sz="quarter" idx="12"/>
          </p:nvPr>
        </p:nvSpPr>
        <p:spPr/>
        <p:txBody>
          <a:bodyPr/>
          <a:lstStyle/>
          <a:p>
            <a:fld id="{AB3C1F1C-F708-3F4B-8ECB-6D467F0718B5}" type="slidenum">
              <a:rPr lang="en-US" smtClean="0"/>
              <a:pPr/>
              <a:t>22</a:t>
            </a:fld>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23521" y="1295399"/>
            <a:ext cx="2898209" cy="2905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8775" y="4285864"/>
            <a:ext cx="2786691" cy="20704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7181850" y="1600200"/>
            <a:ext cx="450764" cy="369332"/>
          </a:xfrm>
          <a:prstGeom prst="rect">
            <a:avLst/>
          </a:prstGeom>
          <a:noFill/>
        </p:spPr>
        <p:txBody>
          <a:bodyPr wrap="none" rtlCol="0">
            <a:spAutoFit/>
          </a:bodyPr>
          <a:lstStyle/>
          <a:p>
            <a:r>
              <a:rPr lang="en-US" dirty="0" smtClean="0"/>
              <a:t>Air</a:t>
            </a:r>
            <a:endParaRPr lang="en-US" dirty="0"/>
          </a:p>
        </p:txBody>
      </p:sp>
      <p:sp>
        <p:nvSpPr>
          <p:cNvPr id="12" name="TextBox 11"/>
          <p:cNvSpPr txBox="1"/>
          <p:nvPr/>
        </p:nvSpPr>
        <p:spPr>
          <a:xfrm>
            <a:off x="6349563" y="3438525"/>
            <a:ext cx="1030731" cy="369332"/>
          </a:xfrm>
          <a:prstGeom prst="rect">
            <a:avLst/>
          </a:prstGeom>
          <a:noFill/>
        </p:spPr>
        <p:txBody>
          <a:bodyPr wrap="none" rtlCol="0">
            <a:spAutoFit/>
          </a:bodyPr>
          <a:lstStyle/>
          <a:p>
            <a:r>
              <a:rPr lang="en-US" dirty="0" smtClean="0"/>
              <a:t>Concrete</a:t>
            </a:r>
            <a:endParaRPr lang="en-US" dirty="0"/>
          </a:p>
        </p:txBody>
      </p:sp>
      <p:sp>
        <p:nvSpPr>
          <p:cNvPr id="13" name="TextBox 12"/>
          <p:cNvSpPr txBox="1"/>
          <p:nvPr/>
        </p:nvSpPr>
        <p:spPr>
          <a:xfrm>
            <a:off x="6590284" y="3775591"/>
            <a:ext cx="518091" cy="369332"/>
          </a:xfrm>
          <a:prstGeom prst="rect">
            <a:avLst/>
          </a:prstGeom>
          <a:noFill/>
        </p:spPr>
        <p:txBody>
          <a:bodyPr wrap="none" rtlCol="0">
            <a:spAutoFit/>
          </a:bodyPr>
          <a:lstStyle/>
          <a:p>
            <a:r>
              <a:rPr lang="en-US" dirty="0" smtClean="0"/>
              <a:t>Soil</a:t>
            </a:r>
            <a:endParaRPr lang="en-US" dirty="0"/>
          </a:p>
        </p:txBody>
      </p:sp>
      <p:sp>
        <p:nvSpPr>
          <p:cNvPr id="14" name="TextBox 13"/>
          <p:cNvSpPr txBox="1"/>
          <p:nvPr/>
        </p:nvSpPr>
        <p:spPr>
          <a:xfrm>
            <a:off x="6250079" y="3137416"/>
            <a:ext cx="648639" cy="369332"/>
          </a:xfrm>
          <a:prstGeom prst="rect">
            <a:avLst/>
          </a:prstGeom>
          <a:noFill/>
        </p:spPr>
        <p:txBody>
          <a:bodyPr wrap="none" rtlCol="0">
            <a:spAutoFit/>
          </a:bodyPr>
          <a:lstStyle/>
          <a:p>
            <a:r>
              <a:rPr lang="en-US" dirty="0" smtClean="0"/>
              <a:t>Steel</a:t>
            </a:r>
            <a:endParaRPr lang="en-US" dirty="0"/>
          </a:p>
        </p:txBody>
      </p:sp>
      <p:cxnSp>
        <p:nvCxnSpPr>
          <p:cNvPr id="11" name="Straight Arrow Connector 10"/>
          <p:cNvCxnSpPr/>
          <p:nvPr/>
        </p:nvCxnSpPr>
        <p:spPr>
          <a:xfrm flipH="1">
            <a:off x="6553200" y="2747962"/>
            <a:ext cx="555175" cy="0"/>
          </a:xfrm>
          <a:prstGeom prst="straightConnector1">
            <a:avLst/>
          </a:prstGeom>
          <a:ln>
            <a:solidFill>
              <a:schemeClr val="bg1"/>
            </a:solidFill>
            <a:tailEnd type="arrow"/>
          </a:ln>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7043743" y="2601396"/>
            <a:ext cx="823495" cy="307777"/>
          </a:xfrm>
          <a:prstGeom prst="rect">
            <a:avLst/>
          </a:prstGeom>
          <a:noFill/>
        </p:spPr>
        <p:txBody>
          <a:bodyPr wrap="none" rtlCol="0">
            <a:spAutoFit/>
          </a:bodyPr>
          <a:lstStyle/>
          <a:p>
            <a:r>
              <a:rPr lang="en-US" sz="1400" dirty="0" smtClean="0"/>
              <a:t>Graphite</a:t>
            </a:r>
            <a:endParaRPr lang="en-US" sz="1400" dirty="0"/>
          </a:p>
        </p:txBody>
      </p:sp>
    </p:spTree>
    <p:extLst>
      <p:ext uri="{BB962C8B-B14F-4D97-AF65-F5344CB8AC3E}">
        <p14:creationId xmlns:p14="http://schemas.microsoft.com/office/powerpoint/2010/main" val="423596236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AP-2 Tunnel</a:t>
            </a:r>
            <a:endParaRPr lang="en-US" dirty="0"/>
          </a:p>
        </p:txBody>
      </p:sp>
      <p:sp>
        <p:nvSpPr>
          <p:cNvPr id="4" name="Date Placeholder 3"/>
          <p:cNvSpPr>
            <a:spLocks noGrp="1"/>
          </p:cNvSpPr>
          <p:nvPr>
            <p:ph type="dt" sz="half" idx="10"/>
          </p:nvPr>
        </p:nvSpPr>
        <p:spPr/>
        <p:txBody>
          <a:bodyPr/>
          <a:lstStyle/>
          <a:p>
            <a:r>
              <a:rPr lang="en-US" smtClean="0"/>
              <a:t>11/17/2010</a:t>
            </a:r>
            <a:endParaRPr lang="en-US" dirty="0"/>
          </a:p>
        </p:txBody>
      </p:sp>
      <p:sp>
        <p:nvSpPr>
          <p:cNvPr id="5" name="Footer Placeholder 4"/>
          <p:cNvSpPr>
            <a:spLocks noGrp="1"/>
          </p:cNvSpPr>
          <p:nvPr>
            <p:ph type="ftr" sz="quarter" idx="11"/>
          </p:nvPr>
        </p:nvSpPr>
        <p:spPr/>
        <p:txBody>
          <a:bodyPr/>
          <a:lstStyle/>
          <a:p>
            <a:r>
              <a:rPr lang="it-IT" smtClean="0"/>
              <a:t>B. Drendel - Mu2e Pre CD-1 Internal Review</a:t>
            </a:r>
            <a:endParaRPr lang="en-US" dirty="0"/>
          </a:p>
        </p:txBody>
      </p:sp>
      <p:sp>
        <p:nvSpPr>
          <p:cNvPr id="6" name="Slide Number Placeholder 5"/>
          <p:cNvSpPr>
            <a:spLocks noGrp="1"/>
          </p:cNvSpPr>
          <p:nvPr>
            <p:ph type="sldNum" sz="quarter" idx="12"/>
          </p:nvPr>
        </p:nvSpPr>
        <p:spPr/>
        <p:txBody>
          <a:bodyPr/>
          <a:lstStyle/>
          <a:p>
            <a:fld id="{AB3C1F1C-F708-3F4B-8ECB-6D467F0718B5}" type="slidenum">
              <a:rPr lang="en-US" smtClean="0"/>
              <a:pPr/>
              <a:t>23</a:t>
            </a:fld>
            <a:endParaRPr lang="en-US" dirty="0"/>
          </a:p>
        </p:txBody>
      </p:sp>
      <p:pic>
        <p:nvPicPr>
          <p:cNvPr id="7"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72283" y="1600200"/>
            <a:ext cx="6599433"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7971790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Shared Abort Option Advantages</a:t>
            </a:r>
            <a:endParaRPr lang="en-US" dirty="0"/>
          </a:p>
        </p:txBody>
      </p:sp>
      <p:sp>
        <p:nvSpPr>
          <p:cNvPr id="3" name="Content Placeholder 2"/>
          <p:cNvSpPr>
            <a:spLocks noGrp="1"/>
          </p:cNvSpPr>
          <p:nvPr>
            <p:ph idx="1"/>
          </p:nvPr>
        </p:nvSpPr>
        <p:spPr/>
        <p:txBody>
          <a:bodyPr/>
          <a:lstStyle/>
          <a:p>
            <a:r>
              <a:rPr lang="en-US" dirty="0" smtClean="0"/>
              <a:t>Sharing a common dump saves the design and building of a second dump.</a:t>
            </a:r>
          </a:p>
          <a:p>
            <a:r>
              <a:rPr lang="en-US" dirty="0" smtClean="0"/>
              <a:t>The additional beam load due to the Accumulator on the </a:t>
            </a:r>
            <a:r>
              <a:rPr lang="en-US" dirty="0" err="1" smtClean="0"/>
              <a:t>Debuncher</a:t>
            </a:r>
            <a:r>
              <a:rPr lang="en-US" dirty="0" smtClean="0"/>
              <a:t> dump is small, so the </a:t>
            </a:r>
            <a:r>
              <a:rPr lang="en-US" dirty="0" err="1" smtClean="0"/>
              <a:t>Debuncher</a:t>
            </a:r>
            <a:r>
              <a:rPr lang="en-US" dirty="0" smtClean="0"/>
              <a:t> dump would not have to be redesigned to handle the extra load.</a:t>
            </a:r>
            <a:endParaRPr lang="en-US" dirty="0"/>
          </a:p>
        </p:txBody>
      </p:sp>
      <p:sp>
        <p:nvSpPr>
          <p:cNvPr id="4" name="Date Placeholder 3"/>
          <p:cNvSpPr>
            <a:spLocks noGrp="1"/>
          </p:cNvSpPr>
          <p:nvPr>
            <p:ph type="dt" sz="half" idx="10"/>
          </p:nvPr>
        </p:nvSpPr>
        <p:spPr/>
        <p:txBody>
          <a:bodyPr/>
          <a:lstStyle/>
          <a:p>
            <a:r>
              <a:rPr lang="en-US" smtClean="0"/>
              <a:t>11/17/2010</a:t>
            </a:r>
            <a:endParaRPr lang="en-US" dirty="0"/>
          </a:p>
        </p:txBody>
      </p:sp>
      <p:sp>
        <p:nvSpPr>
          <p:cNvPr id="5" name="Footer Placeholder 4"/>
          <p:cNvSpPr>
            <a:spLocks noGrp="1"/>
          </p:cNvSpPr>
          <p:nvPr>
            <p:ph type="ftr" sz="quarter" idx="11"/>
          </p:nvPr>
        </p:nvSpPr>
        <p:spPr/>
        <p:txBody>
          <a:bodyPr/>
          <a:lstStyle/>
          <a:p>
            <a:r>
              <a:rPr lang="it-IT" smtClean="0"/>
              <a:t>B. Drendel - Mu2e Pre CD-1 Internal Review</a:t>
            </a:r>
            <a:endParaRPr lang="en-US" dirty="0"/>
          </a:p>
        </p:txBody>
      </p:sp>
      <p:sp>
        <p:nvSpPr>
          <p:cNvPr id="6" name="Slide Number Placeholder 5"/>
          <p:cNvSpPr>
            <a:spLocks noGrp="1"/>
          </p:cNvSpPr>
          <p:nvPr>
            <p:ph type="sldNum" sz="quarter" idx="12"/>
          </p:nvPr>
        </p:nvSpPr>
        <p:spPr/>
        <p:txBody>
          <a:bodyPr/>
          <a:lstStyle/>
          <a:p>
            <a:fld id="{AB3C1F1C-F708-3F4B-8ECB-6D467F0718B5}" type="slidenum">
              <a:rPr lang="en-US" smtClean="0"/>
              <a:pPr/>
              <a:t>24</a:t>
            </a:fld>
            <a:endParaRPr lang="en-US" dirty="0"/>
          </a:p>
        </p:txBody>
      </p:sp>
    </p:spTree>
    <p:extLst>
      <p:ext uri="{BB962C8B-B14F-4D97-AF65-F5344CB8AC3E}">
        <p14:creationId xmlns:p14="http://schemas.microsoft.com/office/powerpoint/2010/main" val="195999384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Shared Abort Challenges</a:t>
            </a:r>
            <a:endParaRPr lang="en-US" dirty="0"/>
          </a:p>
        </p:txBody>
      </p:sp>
      <p:sp>
        <p:nvSpPr>
          <p:cNvPr id="3" name="Content Placeholder 2"/>
          <p:cNvSpPr>
            <a:spLocks noGrp="1"/>
          </p:cNvSpPr>
          <p:nvPr>
            <p:ph idx="1"/>
          </p:nvPr>
        </p:nvSpPr>
        <p:spPr/>
        <p:txBody>
          <a:bodyPr>
            <a:normAutofit lnSpcReduction="10000"/>
          </a:bodyPr>
          <a:lstStyle/>
          <a:p>
            <a:r>
              <a:rPr lang="en-US" dirty="0" smtClean="0"/>
              <a:t>Accumulator Extraction for Abort</a:t>
            </a:r>
          </a:p>
          <a:p>
            <a:pPr lvl="1"/>
            <a:r>
              <a:rPr lang="en-US" dirty="0" smtClean="0"/>
              <a:t>Accumulator Extraction Kicker</a:t>
            </a:r>
            <a:endParaRPr lang="en-US" dirty="0"/>
          </a:p>
          <a:p>
            <a:pPr lvl="2"/>
            <a:r>
              <a:rPr lang="en-US" dirty="0" smtClean="0"/>
              <a:t>Flat is only long enough to extract one of the four 150nsec bunches.</a:t>
            </a:r>
          </a:p>
          <a:p>
            <a:pPr lvl="2"/>
            <a:r>
              <a:rPr lang="en-US" dirty="0" smtClean="0"/>
              <a:t>Extracting to the abort will require a 1.6 </a:t>
            </a:r>
            <a:r>
              <a:rPr lang="en-US" dirty="0" err="1" smtClean="0"/>
              <a:t>usec</a:t>
            </a:r>
            <a:r>
              <a:rPr lang="en-US" dirty="0" smtClean="0"/>
              <a:t> flattop to remove the entire circumference of the beam.</a:t>
            </a:r>
          </a:p>
          <a:p>
            <a:pPr lvl="2"/>
            <a:r>
              <a:rPr lang="en-US" dirty="0" smtClean="0"/>
              <a:t>Having dual PFNs of different lengths on the same kicker was discussed with experts and is believed to not be practical.</a:t>
            </a:r>
          </a:p>
          <a:p>
            <a:pPr lvl="1"/>
            <a:r>
              <a:rPr lang="en-US" dirty="0" smtClean="0"/>
              <a:t>Accumulator Abort Kicker</a:t>
            </a:r>
          </a:p>
          <a:p>
            <a:pPr lvl="2"/>
            <a:r>
              <a:rPr lang="en-US" dirty="0" smtClean="0"/>
              <a:t>We would need  a separate kicker, but the same septum.</a:t>
            </a:r>
          </a:p>
          <a:p>
            <a:pPr lvl="2"/>
            <a:r>
              <a:rPr lang="en-US" dirty="0" smtClean="0"/>
              <a:t>A solution to this would be to use the existing A:EKIK tank in the A:IKIK location, modified so that the modules are wired in parallel instead of series.</a:t>
            </a:r>
          </a:p>
          <a:p>
            <a:pPr lvl="2"/>
            <a:r>
              <a:rPr lang="en-US" dirty="0" smtClean="0"/>
              <a:t>This is a low duty cycle kicker, so the existing electronics and PFNs would be reused.</a:t>
            </a:r>
          </a:p>
        </p:txBody>
      </p:sp>
      <p:sp>
        <p:nvSpPr>
          <p:cNvPr id="4" name="Date Placeholder 3"/>
          <p:cNvSpPr>
            <a:spLocks noGrp="1"/>
          </p:cNvSpPr>
          <p:nvPr>
            <p:ph type="dt" sz="half" idx="10"/>
          </p:nvPr>
        </p:nvSpPr>
        <p:spPr/>
        <p:txBody>
          <a:bodyPr/>
          <a:lstStyle/>
          <a:p>
            <a:r>
              <a:rPr lang="en-US" smtClean="0"/>
              <a:t>11/17/2010</a:t>
            </a:r>
            <a:endParaRPr lang="en-US" dirty="0"/>
          </a:p>
        </p:txBody>
      </p:sp>
      <p:sp>
        <p:nvSpPr>
          <p:cNvPr id="5" name="Footer Placeholder 4"/>
          <p:cNvSpPr>
            <a:spLocks noGrp="1"/>
          </p:cNvSpPr>
          <p:nvPr>
            <p:ph type="ftr" sz="quarter" idx="11"/>
          </p:nvPr>
        </p:nvSpPr>
        <p:spPr/>
        <p:txBody>
          <a:bodyPr/>
          <a:lstStyle/>
          <a:p>
            <a:r>
              <a:rPr lang="it-IT" smtClean="0"/>
              <a:t>B. Drendel - Mu2e Pre CD-1 Internal Review</a:t>
            </a:r>
            <a:endParaRPr lang="en-US" dirty="0"/>
          </a:p>
        </p:txBody>
      </p:sp>
      <p:sp>
        <p:nvSpPr>
          <p:cNvPr id="6" name="Slide Number Placeholder 5"/>
          <p:cNvSpPr>
            <a:spLocks noGrp="1"/>
          </p:cNvSpPr>
          <p:nvPr>
            <p:ph type="sldNum" sz="quarter" idx="12"/>
          </p:nvPr>
        </p:nvSpPr>
        <p:spPr/>
        <p:txBody>
          <a:bodyPr/>
          <a:lstStyle/>
          <a:p>
            <a:fld id="{AB3C1F1C-F708-3F4B-8ECB-6D467F0718B5}" type="slidenum">
              <a:rPr lang="en-US" smtClean="0"/>
              <a:pPr/>
              <a:t>25</a:t>
            </a:fld>
            <a:endParaRPr lang="en-US" dirty="0"/>
          </a:p>
        </p:txBody>
      </p:sp>
    </p:spTree>
    <p:extLst>
      <p:ext uri="{BB962C8B-B14F-4D97-AF65-F5344CB8AC3E}">
        <p14:creationId xmlns:p14="http://schemas.microsoft.com/office/powerpoint/2010/main" val="316666792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Accumulator Beam Abort</a:t>
            </a:r>
            <a:endParaRPr lang="en-US" dirty="0"/>
          </a:p>
        </p:txBody>
      </p:sp>
      <p:sp>
        <p:nvSpPr>
          <p:cNvPr id="4" name="Date Placeholder 3"/>
          <p:cNvSpPr>
            <a:spLocks noGrp="1"/>
          </p:cNvSpPr>
          <p:nvPr>
            <p:ph type="dt" sz="half" idx="10"/>
          </p:nvPr>
        </p:nvSpPr>
        <p:spPr/>
        <p:txBody>
          <a:bodyPr/>
          <a:lstStyle/>
          <a:p>
            <a:r>
              <a:rPr lang="en-US" smtClean="0"/>
              <a:t>11/17/2010</a:t>
            </a:r>
            <a:endParaRPr lang="en-US" dirty="0"/>
          </a:p>
        </p:txBody>
      </p:sp>
      <p:sp>
        <p:nvSpPr>
          <p:cNvPr id="5" name="Footer Placeholder 4"/>
          <p:cNvSpPr>
            <a:spLocks noGrp="1"/>
          </p:cNvSpPr>
          <p:nvPr>
            <p:ph type="ftr" sz="quarter" idx="11"/>
          </p:nvPr>
        </p:nvSpPr>
        <p:spPr/>
        <p:txBody>
          <a:bodyPr/>
          <a:lstStyle/>
          <a:p>
            <a:r>
              <a:rPr lang="it-IT" smtClean="0"/>
              <a:t>B. Drendel - Mu2e Pre CD-1 Internal Review</a:t>
            </a:r>
            <a:endParaRPr lang="en-US" dirty="0"/>
          </a:p>
        </p:txBody>
      </p:sp>
      <p:sp>
        <p:nvSpPr>
          <p:cNvPr id="6" name="Slide Number Placeholder 5"/>
          <p:cNvSpPr>
            <a:spLocks noGrp="1"/>
          </p:cNvSpPr>
          <p:nvPr>
            <p:ph type="sldNum" sz="quarter" idx="12"/>
          </p:nvPr>
        </p:nvSpPr>
        <p:spPr/>
        <p:txBody>
          <a:bodyPr/>
          <a:lstStyle/>
          <a:p>
            <a:fld id="{AB3C1F1C-F708-3F4B-8ECB-6D467F0718B5}" type="slidenum">
              <a:rPr lang="en-US" smtClean="0"/>
              <a:pPr/>
              <a:t>26</a:t>
            </a:fld>
            <a:endParaRPr lang="en-US" dirty="0"/>
          </a:p>
        </p:txBody>
      </p:sp>
      <p:sp>
        <p:nvSpPr>
          <p:cNvPr id="3" name="Content Placeholder 2"/>
          <p:cNvSpPr>
            <a:spLocks noGrp="1"/>
          </p:cNvSpPr>
          <p:nvPr>
            <p:ph idx="1"/>
          </p:nvPr>
        </p:nvSpPr>
        <p:spPr>
          <a:xfrm>
            <a:off x="457200" y="1600200"/>
            <a:ext cx="4242619" cy="4525963"/>
          </a:xfrm>
        </p:spPr>
        <p:txBody>
          <a:bodyPr/>
          <a:lstStyle/>
          <a:p>
            <a:r>
              <a:rPr lang="en-US" dirty="0" smtClean="0"/>
              <a:t>Another option is to place a separate Accumulator abort in the A30 straight section.</a:t>
            </a:r>
          </a:p>
          <a:p>
            <a:r>
              <a:rPr lang="en-US" dirty="0" smtClean="0"/>
              <a:t>This option is very similar to the A50 beam dump option, with the exception that the beam dump would be at floor level instead of below floor level in a pit.</a:t>
            </a:r>
          </a:p>
          <a:p>
            <a:endParaRPr lang="en-US"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66967" y="1520113"/>
            <a:ext cx="3545367" cy="4256785"/>
          </a:xfrm>
          <a:prstGeom prst="rect">
            <a:avLst/>
          </a:prstGeom>
        </p:spPr>
      </p:pic>
    </p:spTree>
    <p:extLst>
      <p:ext uri="{BB962C8B-B14F-4D97-AF65-F5344CB8AC3E}">
        <p14:creationId xmlns:p14="http://schemas.microsoft.com/office/powerpoint/2010/main" val="229633505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Separate Dump at A30</a:t>
            </a:r>
            <a:endParaRPr lang="en-US" dirty="0"/>
          </a:p>
        </p:txBody>
      </p:sp>
      <p:sp>
        <p:nvSpPr>
          <p:cNvPr id="3" name="Content Placeholder 2"/>
          <p:cNvSpPr>
            <a:spLocks noGrp="1"/>
          </p:cNvSpPr>
          <p:nvPr>
            <p:ph idx="1"/>
          </p:nvPr>
        </p:nvSpPr>
        <p:spPr>
          <a:xfrm>
            <a:off x="457200" y="4198374"/>
            <a:ext cx="8229600" cy="2054942"/>
          </a:xfrm>
        </p:spPr>
        <p:txBody>
          <a:bodyPr>
            <a:normAutofit fontScale="92500" lnSpcReduction="10000"/>
          </a:bodyPr>
          <a:lstStyle/>
          <a:p>
            <a:r>
              <a:rPr lang="en-US" dirty="0"/>
              <a:t>Three kicker modules located between </a:t>
            </a:r>
            <a:r>
              <a:rPr lang="en-US" dirty="0" smtClean="0"/>
              <a:t>A3Q4 </a:t>
            </a:r>
            <a:r>
              <a:rPr lang="en-US" dirty="0"/>
              <a:t>and </a:t>
            </a:r>
            <a:r>
              <a:rPr lang="en-US" dirty="0" smtClean="0"/>
              <a:t>A3B3 </a:t>
            </a:r>
            <a:r>
              <a:rPr lang="en-US" dirty="0"/>
              <a:t>would provide a 4mr kick downward to the beam.</a:t>
            </a:r>
          </a:p>
          <a:p>
            <a:r>
              <a:rPr lang="en-US" dirty="0"/>
              <a:t>Beam enters the field region of a septum downstream of </a:t>
            </a:r>
            <a:r>
              <a:rPr lang="en-US" dirty="0" smtClean="0"/>
              <a:t>A5Q3</a:t>
            </a:r>
          </a:p>
          <a:p>
            <a:r>
              <a:rPr lang="en-US" dirty="0" smtClean="0"/>
              <a:t>Beam dump would sit on the floor in the A30 region.</a:t>
            </a:r>
          </a:p>
          <a:p>
            <a:pPr marL="228600" lvl="1">
              <a:buFont typeface="Arial"/>
              <a:buChar char="•"/>
            </a:pPr>
            <a:r>
              <a:rPr lang="en-US" sz="2200" dirty="0"/>
              <a:t>If the </a:t>
            </a:r>
            <a:r>
              <a:rPr lang="en-US" sz="2200" dirty="0" err="1"/>
              <a:t>Accumuator</a:t>
            </a:r>
            <a:r>
              <a:rPr lang="en-US" sz="2200" dirty="0"/>
              <a:t> RF is located in </a:t>
            </a:r>
            <a:r>
              <a:rPr lang="en-US" sz="2200" dirty="0" smtClean="0"/>
              <a:t>A30</a:t>
            </a:r>
            <a:r>
              <a:rPr lang="en-US" sz="2200" dirty="0"/>
              <a:t>, there will not be enough space to locate the abort line </a:t>
            </a:r>
            <a:r>
              <a:rPr lang="en-US" sz="2200" dirty="0" smtClean="0"/>
              <a:t>at </a:t>
            </a:r>
            <a:r>
              <a:rPr lang="en-US" sz="2200" dirty="0"/>
              <a:t>this location</a:t>
            </a:r>
            <a:r>
              <a:rPr lang="en-US" sz="2200" dirty="0" smtClean="0"/>
              <a:t>.</a:t>
            </a:r>
            <a:endParaRPr lang="en-US" sz="2200" dirty="0"/>
          </a:p>
        </p:txBody>
      </p:sp>
      <p:sp>
        <p:nvSpPr>
          <p:cNvPr id="4" name="Date Placeholder 3"/>
          <p:cNvSpPr>
            <a:spLocks noGrp="1"/>
          </p:cNvSpPr>
          <p:nvPr>
            <p:ph type="dt" sz="half" idx="10"/>
          </p:nvPr>
        </p:nvSpPr>
        <p:spPr/>
        <p:txBody>
          <a:bodyPr/>
          <a:lstStyle/>
          <a:p>
            <a:r>
              <a:rPr lang="en-US" smtClean="0"/>
              <a:t>11/17/2010</a:t>
            </a:r>
            <a:endParaRPr lang="en-US" dirty="0"/>
          </a:p>
        </p:txBody>
      </p:sp>
      <p:sp>
        <p:nvSpPr>
          <p:cNvPr id="5" name="Footer Placeholder 4"/>
          <p:cNvSpPr>
            <a:spLocks noGrp="1"/>
          </p:cNvSpPr>
          <p:nvPr>
            <p:ph type="ftr" sz="quarter" idx="11"/>
          </p:nvPr>
        </p:nvSpPr>
        <p:spPr/>
        <p:txBody>
          <a:bodyPr/>
          <a:lstStyle/>
          <a:p>
            <a:r>
              <a:rPr lang="it-IT" smtClean="0"/>
              <a:t>B. Drendel - Mu2e Pre CD-1 Internal Review</a:t>
            </a:r>
            <a:endParaRPr lang="en-US" dirty="0"/>
          </a:p>
        </p:txBody>
      </p:sp>
      <p:sp>
        <p:nvSpPr>
          <p:cNvPr id="6" name="Slide Number Placeholder 5"/>
          <p:cNvSpPr>
            <a:spLocks noGrp="1"/>
          </p:cNvSpPr>
          <p:nvPr>
            <p:ph type="sldNum" sz="quarter" idx="12"/>
          </p:nvPr>
        </p:nvSpPr>
        <p:spPr/>
        <p:txBody>
          <a:bodyPr/>
          <a:lstStyle/>
          <a:p>
            <a:fld id="{AB3C1F1C-F708-3F4B-8ECB-6D467F0718B5}" type="slidenum">
              <a:rPr lang="en-US" smtClean="0"/>
              <a:pPr/>
              <a:t>27</a:t>
            </a:fld>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09368" y="1490509"/>
            <a:ext cx="7009017" cy="2318885"/>
          </a:xfrm>
          <a:prstGeom prst="rect">
            <a:avLst/>
          </a:prstGeom>
        </p:spPr>
      </p:pic>
    </p:spTree>
    <p:extLst>
      <p:ext uri="{BB962C8B-B14F-4D97-AF65-F5344CB8AC3E}">
        <p14:creationId xmlns:p14="http://schemas.microsoft.com/office/powerpoint/2010/main" val="40943222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Debuncher</a:t>
            </a:r>
            <a:r>
              <a:rPr lang="en-US" dirty="0" smtClean="0"/>
              <a:t> Dump Requirements</a:t>
            </a:r>
            <a:endParaRPr lang="en-US" dirty="0"/>
          </a:p>
        </p:txBody>
      </p:sp>
      <p:sp>
        <p:nvSpPr>
          <p:cNvPr id="3" name="Content Placeholder 2"/>
          <p:cNvSpPr>
            <a:spLocks noGrp="1"/>
          </p:cNvSpPr>
          <p:nvPr>
            <p:ph idx="1"/>
          </p:nvPr>
        </p:nvSpPr>
        <p:spPr/>
        <p:txBody>
          <a:bodyPr/>
          <a:lstStyle/>
          <a:p>
            <a:r>
              <a:rPr lang="en-US" dirty="0" smtClean="0">
                <a:solidFill>
                  <a:srgbClr val="008000"/>
                </a:solidFill>
              </a:rPr>
              <a:t>The Mu2e </a:t>
            </a:r>
            <a:r>
              <a:rPr lang="en-US" dirty="0" err="1" smtClean="0">
                <a:solidFill>
                  <a:srgbClr val="008000"/>
                </a:solidFill>
              </a:rPr>
              <a:t>Debuncher</a:t>
            </a:r>
            <a:r>
              <a:rPr lang="en-US" dirty="0" smtClean="0">
                <a:solidFill>
                  <a:srgbClr val="008000"/>
                </a:solidFill>
              </a:rPr>
              <a:t> beam abort will have two modes of </a:t>
            </a:r>
            <a:r>
              <a:rPr lang="en-US" dirty="0" smtClean="0">
                <a:solidFill>
                  <a:srgbClr val="008000"/>
                </a:solidFill>
              </a:rPr>
              <a:t>operation. </a:t>
            </a:r>
            <a:endParaRPr lang="en-US" dirty="0" smtClean="0">
              <a:solidFill>
                <a:srgbClr val="008000"/>
              </a:solidFill>
            </a:endParaRPr>
          </a:p>
          <a:p>
            <a:pPr lvl="1"/>
            <a:r>
              <a:rPr lang="en-US" dirty="0" smtClean="0"/>
              <a:t>It will be fired at the end of every beam cycle in the </a:t>
            </a:r>
            <a:r>
              <a:rPr lang="en-US" dirty="0" err="1" smtClean="0"/>
              <a:t>Debuncher</a:t>
            </a:r>
            <a:r>
              <a:rPr lang="en-US" dirty="0" smtClean="0"/>
              <a:t> to “clean-up” beam not resonantly extracted.</a:t>
            </a:r>
          </a:p>
          <a:p>
            <a:pPr lvl="1"/>
            <a:r>
              <a:rPr lang="en-US" dirty="0" smtClean="0"/>
              <a:t>Removes beam anytime that the beam permit is dropped.</a:t>
            </a:r>
            <a:endParaRPr lang="en-US" dirty="0"/>
          </a:p>
        </p:txBody>
      </p:sp>
      <p:sp>
        <p:nvSpPr>
          <p:cNvPr id="4" name="Date Placeholder 3"/>
          <p:cNvSpPr>
            <a:spLocks noGrp="1"/>
          </p:cNvSpPr>
          <p:nvPr>
            <p:ph type="dt" sz="half" idx="10"/>
          </p:nvPr>
        </p:nvSpPr>
        <p:spPr/>
        <p:txBody>
          <a:bodyPr/>
          <a:lstStyle/>
          <a:p>
            <a:r>
              <a:rPr lang="en-US" smtClean="0"/>
              <a:t>11/17/2010</a:t>
            </a:r>
            <a:endParaRPr lang="en-US" dirty="0"/>
          </a:p>
        </p:txBody>
      </p:sp>
      <p:sp>
        <p:nvSpPr>
          <p:cNvPr id="5" name="Footer Placeholder 4"/>
          <p:cNvSpPr>
            <a:spLocks noGrp="1"/>
          </p:cNvSpPr>
          <p:nvPr>
            <p:ph type="ftr" sz="quarter" idx="11"/>
          </p:nvPr>
        </p:nvSpPr>
        <p:spPr/>
        <p:txBody>
          <a:bodyPr/>
          <a:lstStyle/>
          <a:p>
            <a:r>
              <a:rPr lang="it-IT" smtClean="0"/>
              <a:t>B. Drendel - Mu2e Pre CD-1 Internal Review</a:t>
            </a:r>
            <a:endParaRPr lang="en-US" dirty="0"/>
          </a:p>
        </p:txBody>
      </p:sp>
      <p:sp>
        <p:nvSpPr>
          <p:cNvPr id="6" name="Slide Number Placeholder 5"/>
          <p:cNvSpPr>
            <a:spLocks noGrp="1"/>
          </p:cNvSpPr>
          <p:nvPr>
            <p:ph type="sldNum" sz="quarter" idx="12"/>
          </p:nvPr>
        </p:nvSpPr>
        <p:spPr/>
        <p:txBody>
          <a:bodyPr/>
          <a:lstStyle/>
          <a:p>
            <a:fld id="{AB3C1F1C-F708-3F4B-8ECB-6D467F0718B5}" type="slidenum">
              <a:rPr lang="en-US" smtClean="0"/>
              <a:pPr/>
              <a:t>3</a:t>
            </a:fld>
            <a:endParaRPr lang="en-US" dirty="0"/>
          </a:p>
        </p:txBody>
      </p:sp>
    </p:spTree>
    <p:extLst>
      <p:ext uri="{BB962C8B-B14F-4D97-AF65-F5344CB8AC3E}">
        <p14:creationId xmlns:p14="http://schemas.microsoft.com/office/powerpoint/2010/main" val="204873788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Debuncher</a:t>
            </a:r>
            <a:r>
              <a:rPr lang="en-US" dirty="0" smtClean="0"/>
              <a:t> Leftover Beam</a:t>
            </a:r>
            <a:endParaRPr lang="en-US" dirty="0"/>
          </a:p>
        </p:txBody>
      </p:sp>
      <p:sp>
        <p:nvSpPr>
          <p:cNvPr id="4" name="Date Placeholder 3"/>
          <p:cNvSpPr>
            <a:spLocks noGrp="1"/>
          </p:cNvSpPr>
          <p:nvPr>
            <p:ph type="dt" sz="half" idx="10"/>
          </p:nvPr>
        </p:nvSpPr>
        <p:spPr/>
        <p:txBody>
          <a:bodyPr/>
          <a:lstStyle/>
          <a:p>
            <a:r>
              <a:rPr lang="en-US" smtClean="0"/>
              <a:t>11/17/2010</a:t>
            </a:r>
            <a:endParaRPr lang="en-US" dirty="0"/>
          </a:p>
        </p:txBody>
      </p:sp>
      <p:sp>
        <p:nvSpPr>
          <p:cNvPr id="5" name="Footer Placeholder 4"/>
          <p:cNvSpPr>
            <a:spLocks noGrp="1"/>
          </p:cNvSpPr>
          <p:nvPr>
            <p:ph type="ftr" sz="quarter" idx="11"/>
          </p:nvPr>
        </p:nvSpPr>
        <p:spPr/>
        <p:txBody>
          <a:bodyPr/>
          <a:lstStyle/>
          <a:p>
            <a:r>
              <a:rPr lang="it-IT" smtClean="0"/>
              <a:t>B. Drendel - Mu2e Pre CD-1 Internal Review</a:t>
            </a:r>
            <a:endParaRPr lang="en-US" dirty="0"/>
          </a:p>
        </p:txBody>
      </p:sp>
      <p:sp>
        <p:nvSpPr>
          <p:cNvPr id="6" name="Slide Number Placeholder 5"/>
          <p:cNvSpPr>
            <a:spLocks noGrp="1"/>
          </p:cNvSpPr>
          <p:nvPr>
            <p:ph type="sldNum" sz="quarter" idx="12"/>
          </p:nvPr>
        </p:nvSpPr>
        <p:spPr/>
        <p:txBody>
          <a:bodyPr/>
          <a:lstStyle/>
          <a:p>
            <a:fld id="{AB3C1F1C-F708-3F4B-8ECB-6D467F0718B5}" type="slidenum">
              <a:rPr lang="en-US" smtClean="0"/>
              <a:pPr/>
              <a:t>4</a:t>
            </a:fld>
            <a:endParaRPr lang="en-US" dirty="0"/>
          </a:p>
        </p:txBody>
      </p:sp>
      <p:sp>
        <p:nvSpPr>
          <p:cNvPr id="32" name="Rectangle 31"/>
          <p:cNvSpPr/>
          <p:nvPr/>
        </p:nvSpPr>
        <p:spPr>
          <a:xfrm>
            <a:off x="889631" y="3924300"/>
            <a:ext cx="7863844" cy="2077492"/>
          </a:xfrm>
          <a:prstGeom prst="rect">
            <a:avLst/>
          </a:prstGeom>
        </p:spPr>
        <p:txBody>
          <a:bodyPr wrap="square">
            <a:spAutoFit/>
          </a:bodyPr>
          <a:lstStyle/>
          <a:p>
            <a:pPr lvl="1">
              <a:spcBef>
                <a:spcPts val="1200"/>
              </a:spcBef>
            </a:pPr>
            <a:r>
              <a:rPr lang="en-US" dirty="0" smtClean="0">
                <a:solidFill>
                  <a:srgbClr val="008000"/>
                </a:solidFill>
              </a:rPr>
              <a:t>Beam leftover after each </a:t>
            </a:r>
            <a:r>
              <a:rPr lang="en-US" dirty="0" err="1" smtClean="0">
                <a:solidFill>
                  <a:srgbClr val="008000"/>
                </a:solidFill>
              </a:rPr>
              <a:t>Debuncher</a:t>
            </a:r>
            <a:r>
              <a:rPr lang="en-US" dirty="0" smtClean="0">
                <a:solidFill>
                  <a:srgbClr val="008000"/>
                </a:solidFill>
              </a:rPr>
              <a:t> spill cycle needs to be sent to an abort</a:t>
            </a:r>
            <a:endParaRPr lang="en-US" dirty="0">
              <a:solidFill>
                <a:srgbClr val="008000"/>
              </a:solidFill>
            </a:endParaRPr>
          </a:p>
          <a:p>
            <a:pPr marL="1255713" lvl="2" indent="-346075">
              <a:spcBef>
                <a:spcPts val="600"/>
              </a:spcBef>
              <a:buFont typeface="+mj-lt"/>
              <a:buAutoNum type="arabicPeriod"/>
            </a:pPr>
            <a:r>
              <a:rPr lang="en-US" sz="1600" dirty="0" smtClean="0"/>
              <a:t>In a 1.33 second Nova cycle, there are eight iterations of 3.0eE12 8GeV protons being injected into the </a:t>
            </a:r>
            <a:r>
              <a:rPr lang="en-US" sz="1600" dirty="0" err="1" smtClean="0"/>
              <a:t>Debuncher</a:t>
            </a:r>
            <a:r>
              <a:rPr lang="en-US" sz="1600" dirty="0" smtClean="0"/>
              <a:t> and resonantly extracted to the Mu2e experiment.</a:t>
            </a:r>
          </a:p>
          <a:p>
            <a:pPr marL="1255713" lvl="2" indent="-346075">
              <a:spcBef>
                <a:spcPts val="600"/>
              </a:spcBef>
              <a:buFont typeface="+mj-lt"/>
              <a:buAutoNum type="arabicPeriod"/>
            </a:pPr>
            <a:r>
              <a:rPr lang="en-US" sz="1600" dirty="0" smtClean="0"/>
              <a:t>It is assumed that 95-98% of the beam will be successfully spilled each cycle</a:t>
            </a:r>
          </a:p>
          <a:p>
            <a:pPr marL="1255713" lvl="2" indent="-346075">
              <a:spcBef>
                <a:spcPts val="600"/>
              </a:spcBef>
              <a:buFont typeface="+mj-lt"/>
              <a:buAutoNum type="arabicPeriod"/>
            </a:pPr>
            <a:r>
              <a:rPr lang="en-US" sz="1600" dirty="0" smtClean="0"/>
              <a:t>The remaining 2-5% of the beam (5% would be </a:t>
            </a:r>
            <a:r>
              <a:rPr lang="en-US" sz="1600" dirty="0" smtClean="0">
                <a:solidFill>
                  <a:srgbClr val="FF0000"/>
                </a:solidFill>
              </a:rPr>
              <a:t>9.0E11 protons/sec</a:t>
            </a:r>
            <a:r>
              <a:rPr lang="en-US" sz="1600" dirty="0" smtClean="0"/>
              <a:t>) needs to be sent to a beam abort.</a:t>
            </a:r>
          </a:p>
        </p:txBody>
      </p:sp>
      <p:pic>
        <p:nvPicPr>
          <p:cNvPr id="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05312" y="1304925"/>
            <a:ext cx="4067175" cy="2619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1099" y="1314450"/>
            <a:ext cx="3138488" cy="2609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4859045" y="2342376"/>
            <a:ext cx="495649" cy="276999"/>
          </a:xfrm>
          <a:prstGeom prst="rect">
            <a:avLst/>
          </a:prstGeom>
          <a:solidFill>
            <a:schemeClr val="bg1"/>
          </a:solidFill>
        </p:spPr>
        <p:txBody>
          <a:bodyPr wrap="none" rtlCol="0">
            <a:spAutoFit/>
          </a:bodyPr>
          <a:lstStyle/>
          <a:p>
            <a:r>
              <a:rPr lang="en-US" sz="1200" dirty="0" smtClean="0">
                <a:solidFill>
                  <a:srgbClr val="FF0000"/>
                </a:solidFill>
              </a:rPr>
              <a:t>4E12</a:t>
            </a:r>
            <a:endParaRPr lang="en-US" sz="1200" dirty="0">
              <a:solidFill>
                <a:srgbClr val="FF0000"/>
              </a:solidFill>
            </a:endParaRPr>
          </a:p>
        </p:txBody>
      </p:sp>
      <p:sp>
        <p:nvSpPr>
          <p:cNvPr id="13" name="TextBox 12"/>
          <p:cNvSpPr txBox="1"/>
          <p:nvPr/>
        </p:nvSpPr>
        <p:spPr>
          <a:xfrm>
            <a:off x="5098988" y="2055852"/>
            <a:ext cx="495649" cy="276999"/>
          </a:xfrm>
          <a:prstGeom prst="rect">
            <a:avLst/>
          </a:prstGeom>
          <a:solidFill>
            <a:schemeClr val="bg1"/>
          </a:solidFill>
        </p:spPr>
        <p:txBody>
          <a:bodyPr wrap="none" rtlCol="0">
            <a:spAutoFit/>
          </a:bodyPr>
          <a:lstStyle/>
          <a:p>
            <a:r>
              <a:rPr lang="en-US" sz="1200" dirty="0" smtClean="0">
                <a:solidFill>
                  <a:srgbClr val="FF0000"/>
                </a:solidFill>
              </a:rPr>
              <a:t>4E12</a:t>
            </a:r>
            <a:endParaRPr lang="en-US" sz="1200" dirty="0">
              <a:solidFill>
                <a:srgbClr val="FF0000"/>
              </a:solidFill>
            </a:endParaRPr>
          </a:p>
        </p:txBody>
      </p:sp>
      <p:sp>
        <p:nvSpPr>
          <p:cNvPr id="14" name="TextBox 13"/>
          <p:cNvSpPr txBox="1"/>
          <p:nvPr/>
        </p:nvSpPr>
        <p:spPr>
          <a:xfrm>
            <a:off x="5331050" y="1777305"/>
            <a:ext cx="495649" cy="276999"/>
          </a:xfrm>
          <a:prstGeom prst="rect">
            <a:avLst/>
          </a:prstGeom>
          <a:solidFill>
            <a:schemeClr val="bg1"/>
          </a:solidFill>
        </p:spPr>
        <p:txBody>
          <a:bodyPr wrap="none" rtlCol="0">
            <a:spAutoFit/>
          </a:bodyPr>
          <a:lstStyle/>
          <a:p>
            <a:r>
              <a:rPr lang="en-US" sz="1200" dirty="0" smtClean="0">
                <a:solidFill>
                  <a:srgbClr val="FF0000"/>
                </a:solidFill>
              </a:rPr>
              <a:t>4E12</a:t>
            </a:r>
            <a:endParaRPr lang="en-US" sz="1200" dirty="0">
              <a:solidFill>
                <a:srgbClr val="FF0000"/>
              </a:solidFill>
            </a:endParaRPr>
          </a:p>
        </p:txBody>
      </p:sp>
      <p:sp>
        <p:nvSpPr>
          <p:cNvPr id="15" name="TextBox 14"/>
          <p:cNvSpPr txBox="1"/>
          <p:nvPr/>
        </p:nvSpPr>
        <p:spPr>
          <a:xfrm>
            <a:off x="6334368" y="1709856"/>
            <a:ext cx="495649" cy="276999"/>
          </a:xfrm>
          <a:prstGeom prst="rect">
            <a:avLst/>
          </a:prstGeom>
          <a:solidFill>
            <a:schemeClr val="bg1"/>
          </a:solidFill>
        </p:spPr>
        <p:txBody>
          <a:bodyPr wrap="none" rtlCol="0">
            <a:spAutoFit/>
          </a:bodyPr>
          <a:lstStyle/>
          <a:p>
            <a:r>
              <a:rPr lang="en-US" sz="1200" dirty="0">
                <a:solidFill>
                  <a:srgbClr val="FF0000"/>
                </a:solidFill>
              </a:rPr>
              <a:t>3</a:t>
            </a:r>
            <a:r>
              <a:rPr lang="en-US" sz="1200" dirty="0" smtClean="0">
                <a:solidFill>
                  <a:srgbClr val="FF0000"/>
                </a:solidFill>
              </a:rPr>
              <a:t>E12</a:t>
            </a:r>
            <a:endParaRPr lang="en-US" sz="1200" dirty="0">
              <a:solidFill>
                <a:srgbClr val="FF0000"/>
              </a:solidFill>
            </a:endParaRPr>
          </a:p>
        </p:txBody>
      </p:sp>
      <p:sp>
        <p:nvSpPr>
          <p:cNvPr id="16" name="TextBox 15"/>
          <p:cNvSpPr txBox="1"/>
          <p:nvPr/>
        </p:nvSpPr>
        <p:spPr>
          <a:xfrm>
            <a:off x="6791917" y="1949260"/>
            <a:ext cx="495649" cy="276999"/>
          </a:xfrm>
          <a:prstGeom prst="rect">
            <a:avLst/>
          </a:prstGeom>
          <a:solidFill>
            <a:schemeClr val="bg1"/>
          </a:solidFill>
        </p:spPr>
        <p:txBody>
          <a:bodyPr wrap="none" rtlCol="0">
            <a:spAutoFit/>
          </a:bodyPr>
          <a:lstStyle/>
          <a:p>
            <a:r>
              <a:rPr lang="en-US" sz="1200" dirty="0">
                <a:solidFill>
                  <a:srgbClr val="FF0000"/>
                </a:solidFill>
              </a:rPr>
              <a:t>3</a:t>
            </a:r>
            <a:r>
              <a:rPr lang="en-US" sz="1200" dirty="0" smtClean="0">
                <a:solidFill>
                  <a:srgbClr val="FF0000"/>
                </a:solidFill>
              </a:rPr>
              <a:t>E12</a:t>
            </a:r>
            <a:endParaRPr lang="en-US" sz="1200" dirty="0">
              <a:solidFill>
                <a:srgbClr val="FF0000"/>
              </a:solidFill>
            </a:endParaRPr>
          </a:p>
        </p:txBody>
      </p:sp>
      <p:sp>
        <p:nvSpPr>
          <p:cNvPr id="17" name="TextBox 16"/>
          <p:cNvSpPr txBox="1"/>
          <p:nvPr/>
        </p:nvSpPr>
        <p:spPr>
          <a:xfrm>
            <a:off x="7221308" y="2158304"/>
            <a:ext cx="495649" cy="276999"/>
          </a:xfrm>
          <a:prstGeom prst="rect">
            <a:avLst/>
          </a:prstGeom>
          <a:solidFill>
            <a:schemeClr val="bg1"/>
          </a:solidFill>
        </p:spPr>
        <p:txBody>
          <a:bodyPr wrap="none" rtlCol="0">
            <a:spAutoFit/>
          </a:bodyPr>
          <a:lstStyle/>
          <a:p>
            <a:r>
              <a:rPr lang="en-US" sz="1200" dirty="0">
                <a:solidFill>
                  <a:srgbClr val="FF0000"/>
                </a:solidFill>
              </a:rPr>
              <a:t>3</a:t>
            </a:r>
            <a:r>
              <a:rPr lang="en-US" sz="1200" dirty="0" smtClean="0">
                <a:solidFill>
                  <a:srgbClr val="FF0000"/>
                </a:solidFill>
              </a:rPr>
              <a:t>E12</a:t>
            </a:r>
            <a:endParaRPr lang="en-US" sz="1200" dirty="0">
              <a:solidFill>
                <a:srgbClr val="FF0000"/>
              </a:solidFill>
            </a:endParaRPr>
          </a:p>
        </p:txBody>
      </p:sp>
      <p:sp>
        <p:nvSpPr>
          <p:cNvPr id="18" name="TextBox 17"/>
          <p:cNvSpPr txBox="1"/>
          <p:nvPr/>
        </p:nvSpPr>
        <p:spPr>
          <a:xfrm>
            <a:off x="7678857" y="2423725"/>
            <a:ext cx="495649" cy="276999"/>
          </a:xfrm>
          <a:prstGeom prst="rect">
            <a:avLst/>
          </a:prstGeom>
          <a:solidFill>
            <a:schemeClr val="bg1"/>
          </a:solidFill>
        </p:spPr>
        <p:txBody>
          <a:bodyPr wrap="none" rtlCol="0">
            <a:spAutoFit/>
          </a:bodyPr>
          <a:lstStyle/>
          <a:p>
            <a:r>
              <a:rPr lang="en-US" sz="1200" dirty="0">
                <a:solidFill>
                  <a:srgbClr val="FF0000"/>
                </a:solidFill>
              </a:rPr>
              <a:t>3</a:t>
            </a:r>
            <a:r>
              <a:rPr lang="en-US" sz="1200" dirty="0" smtClean="0">
                <a:solidFill>
                  <a:srgbClr val="FF0000"/>
                </a:solidFill>
              </a:rPr>
              <a:t>E12</a:t>
            </a:r>
            <a:endParaRPr lang="en-US" sz="1200" dirty="0">
              <a:solidFill>
                <a:srgbClr val="FF0000"/>
              </a:solidFill>
            </a:endParaRPr>
          </a:p>
        </p:txBody>
      </p:sp>
      <p:sp>
        <p:nvSpPr>
          <p:cNvPr id="19" name="TextBox 18"/>
          <p:cNvSpPr txBox="1"/>
          <p:nvPr/>
        </p:nvSpPr>
        <p:spPr>
          <a:xfrm>
            <a:off x="5695950" y="2619375"/>
            <a:ext cx="1685925" cy="276999"/>
          </a:xfrm>
          <a:prstGeom prst="rect">
            <a:avLst/>
          </a:prstGeom>
          <a:solidFill>
            <a:schemeClr val="bg1"/>
          </a:solidFill>
        </p:spPr>
        <p:txBody>
          <a:bodyPr wrap="square" rtlCol="0">
            <a:spAutoFit/>
          </a:bodyPr>
          <a:lstStyle/>
          <a:p>
            <a:r>
              <a:rPr lang="en-US" sz="1200" dirty="0" smtClean="0">
                <a:solidFill>
                  <a:srgbClr val="FF0000"/>
                </a:solidFill>
              </a:rPr>
              <a:t>Ten 15Hz Booster Cycles</a:t>
            </a:r>
            <a:endParaRPr lang="en-US" sz="1200" dirty="0">
              <a:solidFill>
                <a:srgbClr val="FF0000"/>
              </a:solidFill>
            </a:endParaRPr>
          </a:p>
        </p:txBody>
      </p:sp>
      <p:sp>
        <p:nvSpPr>
          <p:cNvPr id="20" name="TextBox 19"/>
          <p:cNvSpPr txBox="1"/>
          <p:nvPr/>
        </p:nvSpPr>
        <p:spPr>
          <a:xfrm>
            <a:off x="5708645" y="1389300"/>
            <a:ext cx="726481" cy="400110"/>
          </a:xfrm>
          <a:prstGeom prst="rect">
            <a:avLst/>
          </a:prstGeom>
          <a:solidFill>
            <a:schemeClr val="bg1"/>
          </a:solidFill>
        </p:spPr>
        <p:txBody>
          <a:bodyPr wrap="none" rtlCol="0">
            <a:spAutoFit/>
          </a:bodyPr>
          <a:lstStyle/>
          <a:p>
            <a:pPr algn="ctr"/>
            <a:r>
              <a:rPr lang="en-US" sz="1000" dirty="0" smtClean="0">
                <a:solidFill>
                  <a:srgbClr val="FF0000"/>
                </a:solidFill>
              </a:rPr>
              <a:t>Bunch</a:t>
            </a:r>
          </a:p>
          <a:p>
            <a:pPr algn="ctr"/>
            <a:r>
              <a:rPr lang="en-US" sz="1000" dirty="0" smtClean="0">
                <a:solidFill>
                  <a:srgbClr val="FF0000"/>
                </a:solidFill>
              </a:rPr>
              <a:t>Formation</a:t>
            </a:r>
            <a:endParaRPr lang="en-US" sz="1000" dirty="0">
              <a:solidFill>
                <a:srgbClr val="FF0000"/>
              </a:solidFill>
            </a:endParaRPr>
          </a:p>
        </p:txBody>
      </p:sp>
      <p:sp>
        <p:nvSpPr>
          <p:cNvPr id="21" name="TextBox 20"/>
          <p:cNvSpPr txBox="1"/>
          <p:nvPr/>
        </p:nvSpPr>
        <p:spPr>
          <a:xfrm>
            <a:off x="6106117" y="3081456"/>
            <a:ext cx="495649" cy="276999"/>
          </a:xfrm>
          <a:prstGeom prst="rect">
            <a:avLst/>
          </a:prstGeom>
          <a:noFill/>
        </p:spPr>
        <p:txBody>
          <a:bodyPr wrap="none" rtlCol="0">
            <a:spAutoFit/>
          </a:bodyPr>
          <a:lstStyle/>
          <a:p>
            <a:r>
              <a:rPr lang="en-US" sz="1200" dirty="0">
                <a:solidFill>
                  <a:srgbClr val="0000FF"/>
                </a:solidFill>
              </a:rPr>
              <a:t>3</a:t>
            </a:r>
            <a:r>
              <a:rPr lang="en-US" sz="1200" dirty="0" smtClean="0">
                <a:solidFill>
                  <a:srgbClr val="0000FF"/>
                </a:solidFill>
              </a:rPr>
              <a:t>E12</a:t>
            </a:r>
            <a:endParaRPr lang="en-US" sz="1200" dirty="0">
              <a:solidFill>
                <a:srgbClr val="0000FF"/>
              </a:solidFill>
            </a:endParaRPr>
          </a:p>
        </p:txBody>
      </p:sp>
      <p:sp>
        <p:nvSpPr>
          <p:cNvPr id="22" name="TextBox 21"/>
          <p:cNvSpPr txBox="1"/>
          <p:nvPr/>
        </p:nvSpPr>
        <p:spPr>
          <a:xfrm>
            <a:off x="6515866" y="3076306"/>
            <a:ext cx="495649" cy="276999"/>
          </a:xfrm>
          <a:prstGeom prst="rect">
            <a:avLst/>
          </a:prstGeom>
          <a:noFill/>
        </p:spPr>
        <p:txBody>
          <a:bodyPr wrap="none" rtlCol="0">
            <a:spAutoFit/>
          </a:bodyPr>
          <a:lstStyle/>
          <a:p>
            <a:r>
              <a:rPr lang="en-US" sz="1200" dirty="0">
                <a:solidFill>
                  <a:srgbClr val="0000FF"/>
                </a:solidFill>
              </a:rPr>
              <a:t>3</a:t>
            </a:r>
            <a:r>
              <a:rPr lang="en-US" sz="1200" dirty="0" smtClean="0">
                <a:solidFill>
                  <a:srgbClr val="0000FF"/>
                </a:solidFill>
              </a:rPr>
              <a:t>E12</a:t>
            </a:r>
            <a:endParaRPr lang="en-US" sz="1200" dirty="0">
              <a:solidFill>
                <a:srgbClr val="0000FF"/>
              </a:solidFill>
            </a:endParaRPr>
          </a:p>
        </p:txBody>
      </p:sp>
      <p:sp>
        <p:nvSpPr>
          <p:cNvPr id="23" name="TextBox 22"/>
          <p:cNvSpPr txBox="1"/>
          <p:nvPr/>
        </p:nvSpPr>
        <p:spPr>
          <a:xfrm>
            <a:off x="6935383" y="3081187"/>
            <a:ext cx="495649" cy="276999"/>
          </a:xfrm>
          <a:prstGeom prst="rect">
            <a:avLst/>
          </a:prstGeom>
          <a:noFill/>
        </p:spPr>
        <p:txBody>
          <a:bodyPr wrap="none" rtlCol="0">
            <a:spAutoFit/>
          </a:bodyPr>
          <a:lstStyle/>
          <a:p>
            <a:r>
              <a:rPr lang="en-US" sz="1200" dirty="0">
                <a:solidFill>
                  <a:srgbClr val="0000FF"/>
                </a:solidFill>
              </a:rPr>
              <a:t>3</a:t>
            </a:r>
            <a:r>
              <a:rPr lang="en-US" sz="1200" dirty="0" smtClean="0">
                <a:solidFill>
                  <a:srgbClr val="0000FF"/>
                </a:solidFill>
              </a:rPr>
              <a:t>E12</a:t>
            </a:r>
            <a:endParaRPr lang="en-US" sz="1200" dirty="0">
              <a:solidFill>
                <a:srgbClr val="0000FF"/>
              </a:solidFill>
            </a:endParaRPr>
          </a:p>
        </p:txBody>
      </p:sp>
      <p:sp>
        <p:nvSpPr>
          <p:cNvPr id="24" name="TextBox 23"/>
          <p:cNvSpPr txBox="1"/>
          <p:nvPr/>
        </p:nvSpPr>
        <p:spPr>
          <a:xfrm>
            <a:off x="7326607" y="3081187"/>
            <a:ext cx="495649" cy="276999"/>
          </a:xfrm>
          <a:prstGeom prst="rect">
            <a:avLst/>
          </a:prstGeom>
          <a:noFill/>
        </p:spPr>
        <p:txBody>
          <a:bodyPr wrap="none" rtlCol="0">
            <a:spAutoFit/>
          </a:bodyPr>
          <a:lstStyle/>
          <a:p>
            <a:r>
              <a:rPr lang="en-US" sz="1200" dirty="0">
                <a:solidFill>
                  <a:srgbClr val="0000FF"/>
                </a:solidFill>
              </a:rPr>
              <a:t>3</a:t>
            </a:r>
            <a:r>
              <a:rPr lang="en-US" sz="1200" dirty="0" smtClean="0">
                <a:solidFill>
                  <a:srgbClr val="0000FF"/>
                </a:solidFill>
              </a:rPr>
              <a:t>E12</a:t>
            </a:r>
            <a:endParaRPr lang="en-US" sz="1200" dirty="0">
              <a:solidFill>
                <a:srgbClr val="0000FF"/>
              </a:solidFill>
            </a:endParaRPr>
          </a:p>
        </p:txBody>
      </p:sp>
      <p:sp>
        <p:nvSpPr>
          <p:cNvPr id="25" name="TextBox 24"/>
          <p:cNvSpPr txBox="1"/>
          <p:nvPr/>
        </p:nvSpPr>
        <p:spPr>
          <a:xfrm>
            <a:off x="6282503" y="3675876"/>
            <a:ext cx="1685925" cy="276999"/>
          </a:xfrm>
          <a:prstGeom prst="rect">
            <a:avLst/>
          </a:prstGeom>
          <a:solidFill>
            <a:schemeClr val="bg1"/>
          </a:solidFill>
        </p:spPr>
        <p:txBody>
          <a:bodyPr wrap="square" rtlCol="0">
            <a:spAutoFit/>
          </a:bodyPr>
          <a:lstStyle/>
          <a:p>
            <a:pPr algn="ctr"/>
            <a:r>
              <a:rPr lang="en-US" sz="1200" dirty="0" smtClean="0">
                <a:solidFill>
                  <a:srgbClr val="0000FF"/>
                </a:solidFill>
              </a:rPr>
              <a:t>4 spill cycles </a:t>
            </a:r>
            <a:endParaRPr lang="en-US" sz="1200" dirty="0">
              <a:solidFill>
                <a:srgbClr val="0000FF"/>
              </a:solidFill>
            </a:endParaRPr>
          </a:p>
        </p:txBody>
      </p:sp>
    </p:spTree>
    <p:extLst>
      <p:ext uri="{BB962C8B-B14F-4D97-AF65-F5344CB8AC3E}">
        <p14:creationId xmlns:p14="http://schemas.microsoft.com/office/powerpoint/2010/main" val="3741781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Lost Beam Permit</a:t>
            </a:r>
            <a:endParaRPr lang="en-US" dirty="0"/>
          </a:p>
        </p:txBody>
      </p:sp>
      <p:sp>
        <p:nvSpPr>
          <p:cNvPr id="3" name="Content Placeholder 2"/>
          <p:cNvSpPr>
            <a:spLocks noGrp="1"/>
          </p:cNvSpPr>
          <p:nvPr>
            <p:ph idx="1"/>
          </p:nvPr>
        </p:nvSpPr>
        <p:spPr/>
        <p:txBody>
          <a:bodyPr/>
          <a:lstStyle/>
          <a:p>
            <a:pPr>
              <a:spcBef>
                <a:spcPts val="1200"/>
              </a:spcBef>
            </a:pPr>
            <a:r>
              <a:rPr lang="en-US" dirty="0" smtClean="0">
                <a:solidFill>
                  <a:srgbClr val="008000"/>
                </a:solidFill>
              </a:rPr>
              <a:t>We also need to send beam to the </a:t>
            </a:r>
            <a:r>
              <a:rPr lang="en-US" dirty="0" err="1" smtClean="0">
                <a:solidFill>
                  <a:srgbClr val="008000"/>
                </a:solidFill>
              </a:rPr>
              <a:t>Debuncher</a:t>
            </a:r>
            <a:r>
              <a:rPr lang="en-US" dirty="0" smtClean="0">
                <a:solidFill>
                  <a:srgbClr val="008000"/>
                </a:solidFill>
              </a:rPr>
              <a:t> abort when there is a permit trip.</a:t>
            </a:r>
          </a:p>
          <a:p>
            <a:pPr marL="0" indent="0">
              <a:spcBef>
                <a:spcPts val="1200"/>
              </a:spcBef>
              <a:buNone/>
            </a:pPr>
            <a:endParaRPr lang="en-US" dirty="0">
              <a:solidFill>
                <a:srgbClr val="008000"/>
              </a:solidFill>
            </a:endParaRPr>
          </a:p>
          <a:p>
            <a:pPr marL="798513" lvl="1" indent="-346075">
              <a:spcBef>
                <a:spcPts val="600"/>
              </a:spcBef>
              <a:buFont typeface="+mj-lt"/>
              <a:buAutoNum type="arabicPeriod"/>
            </a:pPr>
            <a:endParaRPr lang="en-US" dirty="0" smtClean="0"/>
          </a:p>
          <a:p>
            <a:pPr marL="798513" lvl="1" indent="-346075">
              <a:spcBef>
                <a:spcPts val="600"/>
              </a:spcBef>
              <a:buFont typeface="+mj-lt"/>
              <a:buAutoNum type="arabicPeriod"/>
            </a:pPr>
            <a:r>
              <a:rPr lang="en-US" dirty="0" smtClean="0"/>
              <a:t>There is a finite amount of time needed to reset an abort trip.</a:t>
            </a:r>
          </a:p>
          <a:p>
            <a:pPr marL="798513" lvl="1" indent="-346075">
              <a:spcBef>
                <a:spcPts val="600"/>
              </a:spcBef>
              <a:buFont typeface="+mj-lt"/>
              <a:buAutoNum type="arabicPeriod"/>
            </a:pPr>
            <a:r>
              <a:rPr lang="en-US" dirty="0" smtClean="0"/>
              <a:t>Experience with Booster and </a:t>
            </a:r>
            <a:r>
              <a:rPr lang="en-US" dirty="0" err="1" smtClean="0"/>
              <a:t>MiniBooNE</a:t>
            </a:r>
            <a:r>
              <a:rPr lang="en-US" dirty="0" smtClean="0"/>
              <a:t> shows us that we would never expect more than one permit trip per minute.</a:t>
            </a:r>
          </a:p>
          <a:p>
            <a:pPr marL="798513" lvl="1" indent="-346075">
              <a:spcBef>
                <a:spcPts val="600"/>
              </a:spcBef>
              <a:buFont typeface="+mj-lt"/>
              <a:buAutoNum type="arabicPeriod"/>
            </a:pPr>
            <a:r>
              <a:rPr lang="en-US" dirty="0" smtClean="0"/>
              <a:t>In this case the abort would need to be able to take the entire injected </a:t>
            </a:r>
            <a:r>
              <a:rPr lang="en-US" dirty="0" err="1" smtClean="0"/>
              <a:t>Debuncher</a:t>
            </a:r>
            <a:r>
              <a:rPr lang="en-US" dirty="0" smtClean="0"/>
              <a:t> beam intensity (3.0E12).</a:t>
            </a:r>
          </a:p>
          <a:p>
            <a:pPr marL="798513" lvl="1" indent="-346075">
              <a:spcBef>
                <a:spcPts val="600"/>
              </a:spcBef>
              <a:buFont typeface="+mj-lt"/>
              <a:buAutoNum type="arabicPeriod"/>
            </a:pPr>
            <a:r>
              <a:rPr lang="en-US" dirty="0" smtClean="0"/>
              <a:t>3.0E12 protons/minute or </a:t>
            </a:r>
            <a:r>
              <a:rPr lang="en-US" dirty="0" smtClean="0">
                <a:solidFill>
                  <a:srgbClr val="FF0000"/>
                </a:solidFill>
              </a:rPr>
              <a:t>5E10 protons/sec</a:t>
            </a:r>
            <a:r>
              <a:rPr lang="en-US" dirty="0" smtClean="0"/>
              <a:t>.</a:t>
            </a:r>
            <a:endParaRPr lang="en-US" dirty="0"/>
          </a:p>
          <a:p>
            <a:endParaRPr lang="en-US" dirty="0"/>
          </a:p>
        </p:txBody>
      </p:sp>
      <p:sp>
        <p:nvSpPr>
          <p:cNvPr id="4" name="Date Placeholder 3"/>
          <p:cNvSpPr>
            <a:spLocks noGrp="1"/>
          </p:cNvSpPr>
          <p:nvPr>
            <p:ph type="dt" sz="half" idx="10"/>
          </p:nvPr>
        </p:nvSpPr>
        <p:spPr/>
        <p:txBody>
          <a:bodyPr/>
          <a:lstStyle/>
          <a:p>
            <a:r>
              <a:rPr lang="en-US" smtClean="0"/>
              <a:t>11/17/2010</a:t>
            </a:r>
            <a:endParaRPr lang="en-US" dirty="0"/>
          </a:p>
        </p:txBody>
      </p:sp>
      <p:sp>
        <p:nvSpPr>
          <p:cNvPr id="5" name="Footer Placeholder 4"/>
          <p:cNvSpPr>
            <a:spLocks noGrp="1"/>
          </p:cNvSpPr>
          <p:nvPr>
            <p:ph type="ftr" sz="quarter" idx="11"/>
          </p:nvPr>
        </p:nvSpPr>
        <p:spPr/>
        <p:txBody>
          <a:bodyPr/>
          <a:lstStyle/>
          <a:p>
            <a:r>
              <a:rPr lang="it-IT" smtClean="0"/>
              <a:t>B. Drendel - Mu2e Pre CD-1 Internal Review</a:t>
            </a:r>
            <a:endParaRPr lang="en-US" dirty="0"/>
          </a:p>
        </p:txBody>
      </p:sp>
      <p:sp>
        <p:nvSpPr>
          <p:cNvPr id="6" name="Slide Number Placeholder 5"/>
          <p:cNvSpPr>
            <a:spLocks noGrp="1"/>
          </p:cNvSpPr>
          <p:nvPr>
            <p:ph type="sldNum" sz="quarter" idx="12"/>
          </p:nvPr>
        </p:nvSpPr>
        <p:spPr/>
        <p:txBody>
          <a:bodyPr/>
          <a:lstStyle/>
          <a:p>
            <a:fld id="{AB3C1F1C-F708-3F4B-8ECB-6D467F0718B5}" type="slidenum">
              <a:rPr lang="en-US" smtClean="0"/>
              <a:pPr/>
              <a:t>5</a:t>
            </a:fld>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09900" y="2428875"/>
            <a:ext cx="2933700" cy="752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94292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Beam Intensity Requirements</a:t>
            </a:r>
            <a:endParaRPr lang="en-US" dirty="0"/>
          </a:p>
        </p:txBody>
      </p:sp>
      <p:sp>
        <p:nvSpPr>
          <p:cNvPr id="3" name="Content Placeholder 2"/>
          <p:cNvSpPr>
            <a:spLocks noGrp="1"/>
          </p:cNvSpPr>
          <p:nvPr>
            <p:ph idx="1"/>
          </p:nvPr>
        </p:nvSpPr>
        <p:spPr/>
        <p:txBody>
          <a:bodyPr>
            <a:normAutofit/>
          </a:bodyPr>
          <a:lstStyle/>
          <a:p>
            <a:r>
              <a:rPr lang="en-US" sz="2800" dirty="0" smtClean="0"/>
              <a:t>Per Pulse Rate</a:t>
            </a:r>
          </a:p>
          <a:p>
            <a:pPr lvl="1"/>
            <a:r>
              <a:rPr lang="en-US" sz="2400" dirty="0" smtClean="0">
                <a:solidFill>
                  <a:srgbClr val="FF0000"/>
                </a:solidFill>
              </a:rPr>
              <a:t>3E12 protons/pulse </a:t>
            </a:r>
          </a:p>
          <a:p>
            <a:r>
              <a:rPr lang="en-US" sz="2800" dirty="0" smtClean="0"/>
              <a:t>Peak Rate</a:t>
            </a:r>
          </a:p>
          <a:p>
            <a:pPr lvl="1"/>
            <a:r>
              <a:rPr lang="en-US" sz="2400" dirty="0" smtClean="0">
                <a:solidFill>
                  <a:srgbClr val="FF0000"/>
                </a:solidFill>
              </a:rPr>
              <a:t>1.8E13 protons/sec</a:t>
            </a:r>
          </a:p>
          <a:p>
            <a:r>
              <a:rPr lang="en-US" sz="2800" dirty="0" smtClean="0"/>
              <a:t>Sustained rate (5% of 4.0E20)</a:t>
            </a:r>
          </a:p>
          <a:p>
            <a:pPr lvl="1"/>
            <a:r>
              <a:rPr lang="en-US" sz="2400" dirty="0">
                <a:solidFill>
                  <a:srgbClr val="FF0000"/>
                </a:solidFill>
              </a:rPr>
              <a:t>2</a:t>
            </a:r>
            <a:r>
              <a:rPr lang="en-US" sz="2400" dirty="0" smtClean="0">
                <a:solidFill>
                  <a:srgbClr val="FF0000"/>
                </a:solidFill>
              </a:rPr>
              <a:t>.0E19 protons/year.</a:t>
            </a:r>
          </a:p>
        </p:txBody>
      </p:sp>
      <p:sp>
        <p:nvSpPr>
          <p:cNvPr id="4" name="Date Placeholder 3"/>
          <p:cNvSpPr>
            <a:spLocks noGrp="1"/>
          </p:cNvSpPr>
          <p:nvPr>
            <p:ph type="dt" sz="half" idx="10"/>
          </p:nvPr>
        </p:nvSpPr>
        <p:spPr/>
        <p:txBody>
          <a:bodyPr/>
          <a:lstStyle/>
          <a:p>
            <a:r>
              <a:rPr lang="en-US" smtClean="0"/>
              <a:t>11/17/2010</a:t>
            </a:r>
            <a:endParaRPr lang="en-US" dirty="0"/>
          </a:p>
        </p:txBody>
      </p:sp>
      <p:sp>
        <p:nvSpPr>
          <p:cNvPr id="5" name="Footer Placeholder 4"/>
          <p:cNvSpPr>
            <a:spLocks noGrp="1"/>
          </p:cNvSpPr>
          <p:nvPr>
            <p:ph type="ftr" sz="quarter" idx="11"/>
          </p:nvPr>
        </p:nvSpPr>
        <p:spPr/>
        <p:txBody>
          <a:bodyPr/>
          <a:lstStyle/>
          <a:p>
            <a:r>
              <a:rPr lang="it-IT" smtClean="0"/>
              <a:t>B. Drendel - Mu2e Pre CD-1 Internal Review</a:t>
            </a:r>
            <a:endParaRPr lang="en-US" dirty="0"/>
          </a:p>
        </p:txBody>
      </p:sp>
      <p:sp>
        <p:nvSpPr>
          <p:cNvPr id="6" name="Slide Number Placeholder 5"/>
          <p:cNvSpPr>
            <a:spLocks noGrp="1"/>
          </p:cNvSpPr>
          <p:nvPr>
            <p:ph type="sldNum" sz="quarter" idx="12"/>
          </p:nvPr>
        </p:nvSpPr>
        <p:spPr/>
        <p:txBody>
          <a:bodyPr/>
          <a:lstStyle/>
          <a:p>
            <a:fld id="{AB3C1F1C-F708-3F4B-8ECB-6D467F0718B5}" type="slidenum">
              <a:rPr lang="en-US" smtClean="0"/>
              <a:pPr/>
              <a:t>6</a:t>
            </a:fld>
            <a:endParaRPr lang="en-US" dirty="0"/>
          </a:p>
        </p:txBody>
      </p:sp>
    </p:spTree>
    <p:extLst>
      <p:ext uri="{BB962C8B-B14F-4D97-AF65-F5344CB8AC3E}">
        <p14:creationId xmlns:p14="http://schemas.microsoft.com/office/powerpoint/2010/main" val="414826291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Location of </a:t>
            </a:r>
            <a:r>
              <a:rPr lang="en-US" dirty="0" err="1" smtClean="0"/>
              <a:t>Debuncher</a:t>
            </a:r>
            <a:r>
              <a:rPr lang="en-US" dirty="0" smtClean="0"/>
              <a:t> Beam Abort</a:t>
            </a:r>
            <a:endParaRPr lang="en-US" dirty="0"/>
          </a:p>
        </p:txBody>
      </p:sp>
      <p:sp>
        <p:nvSpPr>
          <p:cNvPr id="4" name="Date Placeholder 3"/>
          <p:cNvSpPr>
            <a:spLocks noGrp="1"/>
          </p:cNvSpPr>
          <p:nvPr>
            <p:ph type="dt" sz="half" idx="10"/>
          </p:nvPr>
        </p:nvSpPr>
        <p:spPr/>
        <p:txBody>
          <a:bodyPr/>
          <a:lstStyle/>
          <a:p>
            <a:r>
              <a:rPr lang="en-US" smtClean="0"/>
              <a:t>11/17/2010</a:t>
            </a:r>
            <a:endParaRPr lang="en-US" dirty="0"/>
          </a:p>
        </p:txBody>
      </p:sp>
      <p:sp>
        <p:nvSpPr>
          <p:cNvPr id="5" name="Footer Placeholder 4"/>
          <p:cNvSpPr>
            <a:spLocks noGrp="1"/>
          </p:cNvSpPr>
          <p:nvPr>
            <p:ph type="ftr" sz="quarter" idx="11"/>
          </p:nvPr>
        </p:nvSpPr>
        <p:spPr/>
        <p:txBody>
          <a:bodyPr/>
          <a:lstStyle/>
          <a:p>
            <a:r>
              <a:rPr lang="it-IT" smtClean="0"/>
              <a:t>B. Drendel - Mu2e Pre CD-1 Internal Review</a:t>
            </a:r>
            <a:endParaRPr lang="en-US" dirty="0"/>
          </a:p>
        </p:txBody>
      </p:sp>
      <p:sp>
        <p:nvSpPr>
          <p:cNvPr id="6" name="Slide Number Placeholder 5"/>
          <p:cNvSpPr>
            <a:spLocks noGrp="1"/>
          </p:cNvSpPr>
          <p:nvPr>
            <p:ph type="sldNum" sz="quarter" idx="12"/>
          </p:nvPr>
        </p:nvSpPr>
        <p:spPr/>
        <p:txBody>
          <a:bodyPr/>
          <a:lstStyle/>
          <a:p>
            <a:fld id="{AB3C1F1C-F708-3F4B-8ECB-6D467F0718B5}" type="slidenum">
              <a:rPr lang="en-US" smtClean="0"/>
              <a:pPr/>
              <a:t>7</a:t>
            </a:fld>
            <a:endParaRPr lang="en-US" dirty="0"/>
          </a:p>
        </p:txBody>
      </p:sp>
      <p:sp>
        <p:nvSpPr>
          <p:cNvPr id="3" name="Content Placeholder 2"/>
          <p:cNvSpPr>
            <a:spLocks noGrp="1"/>
          </p:cNvSpPr>
          <p:nvPr>
            <p:ph idx="1"/>
          </p:nvPr>
        </p:nvSpPr>
        <p:spPr>
          <a:xfrm>
            <a:off x="4362450" y="1600200"/>
            <a:ext cx="4533900" cy="4525963"/>
          </a:xfrm>
        </p:spPr>
        <p:txBody>
          <a:bodyPr/>
          <a:lstStyle/>
          <a:p>
            <a:r>
              <a:rPr lang="en-US" dirty="0" smtClean="0"/>
              <a:t>Use the existing AP-2 line for the </a:t>
            </a:r>
            <a:r>
              <a:rPr lang="en-US" dirty="0" err="1" smtClean="0"/>
              <a:t>Debuncher</a:t>
            </a:r>
            <a:r>
              <a:rPr lang="en-US" dirty="0" smtClean="0"/>
              <a:t> Beam Abort</a:t>
            </a:r>
          </a:p>
          <a:p>
            <a:pPr lvl="1"/>
            <a:r>
              <a:rPr lang="en-US" dirty="0" smtClean="0"/>
              <a:t>The AP-2 line is not used for Mu2e.</a:t>
            </a:r>
          </a:p>
          <a:p>
            <a:pPr lvl="1"/>
            <a:r>
              <a:rPr lang="en-US" dirty="0" smtClean="0"/>
              <a:t>The AP-2 line connects to the </a:t>
            </a:r>
            <a:r>
              <a:rPr lang="en-US" dirty="0" err="1" smtClean="0"/>
              <a:t>Debuncher</a:t>
            </a:r>
            <a:r>
              <a:rPr lang="en-US" dirty="0" smtClean="0"/>
              <a:t> in the correct direction to abort circulating Mu2e </a:t>
            </a:r>
            <a:r>
              <a:rPr lang="en-US" dirty="0" err="1" smtClean="0"/>
              <a:t>Debuncher</a:t>
            </a:r>
            <a:r>
              <a:rPr lang="en-US" dirty="0" smtClean="0"/>
              <a:t> beam. </a:t>
            </a:r>
          </a:p>
          <a:p>
            <a:endParaRPr lang="en-US"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1668776"/>
            <a:ext cx="3676650" cy="4427930"/>
          </a:xfrm>
          <a:prstGeom prst="rect">
            <a:avLst/>
          </a:prstGeom>
        </p:spPr>
      </p:pic>
    </p:spTree>
    <p:extLst>
      <p:ext uri="{BB962C8B-B14F-4D97-AF65-F5344CB8AC3E}">
        <p14:creationId xmlns:p14="http://schemas.microsoft.com/office/powerpoint/2010/main" val="411603420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9388"/>
            <a:ext cx="8229600" cy="1143000"/>
          </a:xfrm>
        </p:spPr>
        <p:txBody>
          <a:bodyPr/>
          <a:lstStyle/>
          <a:p>
            <a:r>
              <a:rPr lang="en-US" dirty="0" err="1" smtClean="0"/>
              <a:t>Debuncher</a:t>
            </a:r>
            <a:r>
              <a:rPr lang="en-US" dirty="0" smtClean="0"/>
              <a:t> Abort Kicker </a:t>
            </a:r>
            <a:r>
              <a:rPr lang="en-US" dirty="0" smtClean="0"/>
              <a:t>&amp; Septum</a:t>
            </a:r>
            <a:endParaRPr lang="en-US" dirty="0"/>
          </a:p>
        </p:txBody>
      </p:sp>
      <p:sp>
        <p:nvSpPr>
          <p:cNvPr id="3" name="Content Placeholder 2"/>
          <p:cNvSpPr>
            <a:spLocks noGrp="1"/>
          </p:cNvSpPr>
          <p:nvPr>
            <p:ph idx="1"/>
          </p:nvPr>
        </p:nvSpPr>
        <p:spPr>
          <a:xfrm>
            <a:off x="457200" y="1600200"/>
            <a:ext cx="4057650" cy="4525963"/>
          </a:xfrm>
        </p:spPr>
        <p:txBody>
          <a:bodyPr>
            <a:normAutofit fontScale="85000" lnSpcReduction="10000"/>
          </a:bodyPr>
          <a:lstStyle/>
          <a:p>
            <a:r>
              <a:rPr lang="en-US" dirty="0" err="1" smtClean="0">
                <a:solidFill>
                  <a:srgbClr val="008000"/>
                </a:solidFill>
              </a:rPr>
              <a:t>Debuncher</a:t>
            </a:r>
            <a:r>
              <a:rPr lang="en-US" dirty="0" smtClean="0">
                <a:solidFill>
                  <a:srgbClr val="008000"/>
                </a:solidFill>
              </a:rPr>
              <a:t> Abort </a:t>
            </a:r>
            <a:r>
              <a:rPr lang="en-US" dirty="0">
                <a:solidFill>
                  <a:srgbClr val="008000"/>
                </a:solidFill>
              </a:rPr>
              <a:t>K</a:t>
            </a:r>
            <a:r>
              <a:rPr lang="en-US" dirty="0" smtClean="0">
                <a:solidFill>
                  <a:srgbClr val="008000"/>
                </a:solidFill>
              </a:rPr>
              <a:t>icker</a:t>
            </a:r>
            <a:endParaRPr lang="en-US" dirty="0" smtClean="0">
              <a:solidFill>
                <a:srgbClr val="008000"/>
              </a:solidFill>
            </a:endParaRPr>
          </a:p>
          <a:p>
            <a:pPr lvl="1"/>
            <a:r>
              <a:rPr lang="en-US" dirty="0" smtClean="0"/>
              <a:t>Use the existing three D:IKIK kicker modules to provide 6.1mr kick needed to get into the field region of the injection septum</a:t>
            </a:r>
          </a:p>
          <a:p>
            <a:pPr lvl="1"/>
            <a:r>
              <a:rPr lang="en-US" dirty="0" smtClean="0"/>
              <a:t>Beam is mostly contained in a single short </a:t>
            </a:r>
            <a:r>
              <a:rPr lang="en-US" dirty="0" smtClean="0"/>
              <a:t>2.5MHz </a:t>
            </a:r>
            <a:r>
              <a:rPr lang="en-US" dirty="0" smtClean="0"/>
              <a:t>bunch, so a relatively slow 400nsec rise and fall time should be sufficient.</a:t>
            </a:r>
          </a:p>
          <a:p>
            <a:pPr lvl="1"/>
            <a:r>
              <a:rPr lang="en-US" dirty="0" smtClean="0"/>
              <a:t>The </a:t>
            </a:r>
            <a:r>
              <a:rPr lang="en-US" dirty="0" smtClean="0"/>
              <a:t>flattop </a:t>
            </a:r>
            <a:r>
              <a:rPr lang="en-US" dirty="0" smtClean="0"/>
              <a:t>of the kicker needs to be at least </a:t>
            </a:r>
            <a:r>
              <a:rPr lang="en-US" dirty="0" smtClean="0"/>
              <a:t>1.68 </a:t>
            </a:r>
            <a:r>
              <a:rPr lang="en-US" dirty="0" err="1" smtClean="0"/>
              <a:t>usec</a:t>
            </a:r>
            <a:r>
              <a:rPr lang="en-US" dirty="0" smtClean="0"/>
              <a:t> long to remove any beam that is not in the central bunch. </a:t>
            </a:r>
          </a:p>
          <a:p>
            <a:pPr lvl="1"/>
            <a:r>
              <a:rPr lang="en-US" dirty="0" smtClean="0"/>
              <a:t>Kicker has to cycle at 7.5Hz.</a:t>
            </a:r>
          </a:p>
          <a:p>
            <a:pPr lvl="1"/>
            <a:r>
              <a:rPr lang="en-US" dirty="0" smtClean="0"/>
              <a:t>“Accumulator and </a:t>
            </a:r>
            <a:r>
              <a:rPr lang="en-US" dirty="0" err="1" smtClean="0"/>
              <a:t>Debuncher</a:t>
            </a:r>
            <a:r>
              <a:rPr lang="en-US" dirty="0" smtClean="0"/>
              <a:t> Kickers” portion of this review has more details.</a:t>
            </a:r>
          </a:p>
        </p:txBody>
      </p:sp>
      <p:sp>
        <p:nvSpPr>
          <p:cNvPr id="4" name="Date Placeholder 3"/>
          <p:cNvSpPr>
            <a:spLocks noGrp="1"/>
          </p:cNvSpPr>
          <p:nvPr>
            <p:ph type="dt" sz="half" idx="10"/>
          </p:nvPr>
        </p:nvSpPr>
        <p:spPr/>
        <p:txBody>
          <a:bodyPr/>
          <a:lstStyle/>
          <a:p>
            <a:r>
              <a:rPr lang="en-US" smtClean="0"/>
              <a:t>11/17/2010</a:t>
            </a:r>
            <a:endParaRPr lang="en-US" dirty="0"/>
          </a:p>
        </p:txBody>
      </p:sp>
      <p:sp>
        <p:nvSpPr>
          <p:cNvPr id="5" name="Footer Placeholder 4"/>
          <p:cNvSpPr>
            <a:spLocks noGrp="1"/>
          </p:cNvSpPr>
          <p:nvPr>
            <p:ph type="ftr" sz="quarter" idx="11"/>
          </p:nvPr>
        </p:nvSpPr>
        <p:spPr/>
        <p:txBody>
          <a:bodyPr/>
          <a:lstStyle/>
          <a:p>
            <a:r>
              <a:rPr lang="it-IT" smtClean="0"/>
              <a:t>B. Drendel - Mu2e Pre CD-1 Internal Review</a:t>
            </a:r>
            <a:endParaRPr lang="en-US" dirty="0"/>
          </a:p>
        </p:txBody>
      </p:sp>
      <p:sp>
        <p:nvSpPr>
          <p:cNvPr id="6" name="Slide Number Placeholder 5"/>
          <p:cNvSpPr>
            <a:spLocks noGrp="1"/>
          </p:cNvSpPr>
          <p:nvPr>
            <p:ph type="sldNum" sz="quarter" idx="12"/>
          </p:nvPr>
        </p:nvSpPr>
        <p:spPr/>
        <p:txBody>
          <a:bodyPr/>
          <a:lstStyle/>
          <a:p>
            <a:fld id="{AB3C1F1C-F708-3F4B-8ECB-6D467F0718B5}" type="slidenum">
              <a:rPr lang="en-US" smtClean="0"/>
              <a:pPr/>
              <a:t>8</a:t>
            </a:fld>
            <a:endParaRPr lang="en-US" dirty="0"/>
          </a:p>
        </p:txBody>
      </p:sp>
      <p:grpSp>
        <p:nvGrpSpPr>
          <p:cNvPr id="7" name="Group 48"/>
          <p:cNvGrpSpPr/>
          <p:nvPr/>
        </p:nvGrpSpPr>
        <p:grpSpPr>
          <a:xfrm>
            <a:off x="5049379" y="1600200"/>
            <a:ext cx="3195081" cy="2382606"/>
            <a:chOff x="914400" y="1128823"/>
            <a:chExt cx="7086600" cy="4345154"/>
          </a:xfrm>
        </p:grpSpPr>
        <p:cxnSp>
          <p:nvCxnSpPr>
            <p:cNvPr id="8" name="Straight Connector 7"/>
            <p:cNvCxnSpPr/>
            <p:nvPr/>
          </p:nvCxnSpPr>
          <p:spPr>
            <a:xfrm>
              <a:off x="914400" y="4419600"/>
              <a:ext cx="7086600" cy="0"/>
            </a:xfrm>
            <a:prstGeom prst="line">
              <a:avLst/>
            </a:prstGeom>
            <a:ln w="19050">
              <a:tailEnd type="stealth" w="lg" len="lg"/>
            </a:ln>
          </p:spPr>
          <p:style>
            <a:lnRef idx="1">
              <a:schemeClr val="accent1"/>
            </a:lnRef>
            <a:fillRef idx="0">
              <a:schemeClr val="accent1"/>
            </a:fillRef>
            <a:effectRef idx="0">
              <a:schemeClr val="accent1"/>
            </a:effectRef>
            <a:fontRef idx="minor">
              <a:schemeClr val="tx1"/>
            </a:fontRef>
          </p:style>
        </p:cxnSp>
        <p:sp>
          <p:nvSpPr>
            <p:cNvPr id="9" name="Freeform 8"/>
            <p:cNvSpPr/>
            <p:nvPr/>
          </p:nvSpPr>
          <p:spPr>
            <a:xfrm>
              <a:off x="1371600" y="1676400"/>
              <a:ext cx="956930" cy="2746744"/>
            </a:xfrm>
            <a:custGeom>
              <a:avLst/>
              <a:gdLst>
                <a:gd name="connsiteX0" fmla="*/ 0 w 956930"/>
                <a:gd name="connsiteY0" fmla="*/ 1947530 h 1947530"/>
                <a:gd name="connsiteX1" fmla="*/ 531628 w 956930"/>
                <a:gd name="connsiteY1" fmla="*/ 1772 h 1947530"/>
                <a:gd name="connsiteX2" fmla="*/ 956930 w 956930"/>
                <a:gd name="connsiteY2" fmla="*/ 1936898 h 1947530"/>
              </a:gdLst>
              <a:ahLst/>
              <a:cxnLst>
                <a:cxn ang="0">
                  <a:pos x="connsiteX0" y="connsiteY0"/>
                </a:cxn>
                <a:cxn ang="0">
                  <a:pos x="connsiteX1" y="connsiteY1"/>
                </a:cxn>
                <a:cxn ang="0">
                  <a:pos x="connsiteX2" y="connsiteY2"/>
                </a:cxn>
              </a:cxnLst>
              <a:rect l="l" t="t" r="r" b="b"/>
              <a:pathLst>
                <a:path w="956930" h="1947530">
                  <a:moveTo>
                    <a:pt x="0" y="1947530"/>
                  </a:moveTo>
                  <a:cubicBezTo>
                    <a:pt x="186070" y="975537"/>
                    <a:pt x="372140" y="3544"/>
                    <a:pt x="531628" y="1772"/>
                  </a:cubicBezTo>
                  <a:cubicBezTo>
                    <a:pt x="691116" y="0"/>
                    <a:pt x="824023" y="968449"/>
                    <a:pt x="956930" y="1936898"/>
                  </a:cubicBez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0" name="Freeform 9"/>
            <p:cNvSpPr/>
            <p:nvPr/>
          </p:nvSpPr>
          <p:spPr>
            <a:xfrm>
              <a:off x="6400800" y="1676400"/>
              <a:ext cx="956930" cy="2746744"/>
            </a:xfrm>
            <a:custGeom>
              <a:avLst/>
              <a:gdLst>
                <a:gd name="connsiteX0" fmla="*/ 0 w 956930"/>
                <a:gd name="connsiteY0" fmla="*/ 1947530 h 1947530"/>
                <a:gd name="connsiteX1" fmla="*/ 531628 w 956930"/>
                <a:gd name="connsiteY1" fmla="*/ 1772 h 1947530"/>
                <a:gd name="connsiteX2" fmla="*/ 956930 w 956930"/>
                <a:gd name="connsiteY2" fmla="*/ 1936898 h 1947530"/>
              </a:gdLst>
              <a:ahLst/>
              <a:cxnLst>
                <a:cxn ang="0">
                  <a:pos x="connsiteX0" y="connsiteY0"/>
                </a:cxn>
                <a:cxn ang="0">
                  <a:pos x="connsiteX1" y="connsiteY1"/>
                </a:cxn>
                <a:cxn ang="0">
                  <a:pos x="connsiteX2" y="connsiteY2"/>
                </a:cxn>
              </a:cxnLst>
              <a:rect l="l" t="t" r="r" b="b"/>
              <a:pathLst>
                <a:path w="956930" h="1947530">
                  <a:moveTo>
                    <a:pt x="0" y="1947530"/>
                  </a:moveTo>
                  <a:cubicBezTo>
                    <a:pt x="186070" y="975537"/>
                    <a:pt x="372140" y="3544"/>
                    <a:pt x="531628" y="1772"/>
                  </a:cubicBezTo>
                  <a:cubicBezTo>
                    <a:pt x="691116" y="0"/>
                    <a:pt x="824023" y="968449"/>
                    <a:pt x="956930" y="1936898"/>
                  </a:cubicBez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1" name="TextBox 10"/>
            <p:cNvSpPr txBox="1"/>
            <p:nvPr/>
          </p:nvSpPr>
          <p:spPr>
            <a:xfrm>
              <a:off x="7639190" y="4423144"/>
              <a:ext cx="266420" cy="369332"/>
            </a:xfrm>
            <a:prstGeom prst="rect">
              <a:avLst/>
            </a:prstGeom>
            <a:noFill/>
          </p:spPr>
          <p:txBody>
            <a:bodyPr wrap="none" rtlCol="0">
              <a:spAutoFit/>
            </a:bodyPr>
            <a:lstStyle/>
            <a:p>
              <a:r>
                <a:rPr lang="en-US" dirty="0" smtClean="0"/>
                <a:t>t</a:t>
              </a:r>
              <a:endParaRPr lang="en-US" dirty="0"/>
            </a:p>
          </p:txBody>
        </p:sp>
        <p:sp>
          <p:nvSpPr>
            <p:cNvPr id="12" name="TextBox 11"/>
            <p:cNvSpPr txBox="1"/>
            <p:nvPr/>
          </p:nvSpPr>
          <p:spPr>
            <a:xfrm>
              <a:off x="1181182" y="1191897"/>
              <a:ext cx="882531" cy="354957"/>
            </a:xfrm>
            <a:prstGeom prst="rect">
              <a:avLst/>
            </a:prstGeom>
            <a:noFill/>
          </p:spPr>
          <p:txBody>
            <a:bodyPr wrap="none" rtlCol="0">
              <a:spAutoFit/>
            </a:bodyPr>
            <a:lstStyle/>
            <a:p>
              <a:r>
                <a:rPr lang="en-US" sz="1200" dirty="0" smtClean="0"/>
                <a:t>150 ns</a:t>
              </a:r>
              <a:endParaRPr lang="en-US" sz="1200" dirty="0"/>
            </a:p>
          </p:txBody>
        </p:sp>
        <p:cxnSp>
          <p:nvCxnSpPr>
            <p:cNvPr id="13" name="Straight Connector 12"/>
            <p:cNvCxnSpPr/>
            <p:nvPr/>
          </p:nvCxnSpPr>
          <p:spPr>
            <a:xfrm rot="5400000">
              <a:off x="-304800" y="2819400"/>
              <a:ext cx="3352800" cy="0"/>
            </a:xfrm>
            <a:prstGeom prst="line">
              <a:avLst/>
            </a:prstGeom>
            <a:ln w="127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5400000">
              <a:off x="641498" y="2805223"/>
              <a:ext cx="3352800" cy="0"/>
            </a:xfrm>
            <a:prstGeom prst="line">
              <a:avLst/>
            </a:prstGeom>
            <a:ln w="127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rot="10800000">
              <a:off x="2319670" y="1447800"/>
              <a:ext cx="457200" cy="1588"/>
            </a:xfrm>
            <a:prstGeom prst="straightConnector1">
              <a:avLst/>
            </a:prstGeom>
            <a:ln w="15875">
              <a:solidFill>
                <a:schemeClr val="accent6">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990600" y="1447800"/>
              <a:ext cx="381000" cy="1588"/>
            </a:xfrm>
            <a:prstGeom prst="straightConnector1">
              <a:avLst/>
            </a:prstGeom>
            <a:ln w="15875">
              <a:solidFill>
                <a:schemeClr val="accent6">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5400000">
              <a:off x="114300" y="3314700"/>
              <a:ext cx="3581400" cy="0"/>
            </a:xfrm>
            <a:prstGeom prst="line">
              <a:avLst/>
            </a:prstGeom>
            <a:ln w="127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5400000">
              <a:off x="5143500" y="3314700"/>
              <a:ext cx="3581400" cy="0"/>
            </a:xfrm>
            <a:prstGeom prst="line">
              <a:avLst/>
            </a:prstGeom>
            <a:ln w="12700">
              <a:solidFill>
                <a:srgbClr val="0000FF"/>
              </a:solidFill>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3849749" y="4701139"/>
              <a:ext cx="927582" cy="394398"/>
            </a:xfrm>
            <a:prstGeom prst="rect">
              <a:avLst/>
            </a:prstGeom>
            <a:noFill/>
          </p:spPr>
          <p:txBody>
            <a:bodyPr wrap="none" rtlCol="0">
              <a:spAutoFit/>
            </a:bodyPr>
            <a:lstStyle/>
            <a:p>
              <a:r>
                <a:rPr lang="en-US" sz="1400" dirty="0" smtClean="0"/>
                <a:t>1.7 </a:t>
              </a:r>
              <a:r>
                <a:rPr lang="en-US" sz="1400" dirty="0" smtClean="0">
                  <a:latin typeface="Symbol" pitchFamily="18" charset="2"/>
                </a:rPr>
                <a:t>m</a:t>
              </a:r>
              <a:r>
                <a:rPr lang="en-US" sz="1400" dirty="0" smtClean="0"/>
                <a:t>s</a:t>
              </a:r>
              <a:endParaRPr lang="en-US" sz="1400" dirty="0"/>
            </a:p>
          </p:txBody>
        </p:sp>
        <p:cxnSp>
          <p:nvCxnSpPr>
            <p:cNvPr id="20" name="Straight Arrow Connector 19"/>
            <p:cNvCxnSpPr/>
            <p:nvPr/>
          </p:nvCxnSpPr>
          <p:spPr>
            <a:xfrm rot="10800000">
              <a:off x="1905000" y="4876800"/>
              <a:ext cx="1981200" cy="1588"/>
            </a:xfrm>
            <a:prstGeom prst="straightConnector1">
              <a:avLst/>
            </a:prstGeom>
            <a:ln w="15875">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19" idx="3"/>
            </p:cNvCxnSpPr>
            <p:nvPr/>
          </p:nvCxnSpPr>
          <p:spPr>
            <a:xfrm flipV="1">
              <a:off x="4777331" y="4879975"/>
              <a:ext cx="2156869" cy="18363"/>
            </a:xfrm>
            <a:prstGeom prst="straightConnector1">
              <a:avLst/>
            </a:prstGeom>
            <a:ln w="15875">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2224912" y="5029199"/>
              <a:ext cx="4177254" cy="444778"/>
            </a:xfrm>
            <a:prstGeom prst="rect">
              <a:avLst/>
            </a:prstGeom>
            <a:noFill/>
          </p:spPr>
          <p:txBody>
            <a:bodyPr wrap="none" rtlCol="0">
              <a:spAutoFit/>
            </a:bodyPr>
            <a:lstStyle/>
            <a:p>
              <a:r>
                <a:rPr lang="en-US" sz="1400" dirty="0" smtClean="0">
                  <a:latin typeface="Arial" pitchFamily="34" charset="0"/>
                  <a:cs typeface="Arial" pitchFamily="34" charset="0"/>
                </a:rPr>
                <a:t>Debuncher revolution period</a:t>
              </a:r>
            </a:p>
          </p:txBody>
        </p:sp>
      </p:grpSp>
      <p:sp>
        <p:nvSpPr>
          <p:cNvPr id="23" name="Content Placeholder 2"/>
          <p:cNvSpPr txBox="1">
            <a:spLocks/>
          </p:cNvSpPr>
          <p:nvPr/>
        </p:nvSpPr>
        <p:spPr>
          <a:xfrm>
            <a:off x="4714579" y="4251530"/>
            <a:ext cx="4057650" cy="1578999"/>
          </a:xfrm>
          <a:prstGeom prst="rect">
            <a:avLst/>
          </a:prstGeom>
        </p:spPr>
        <p:txBody>
          <a:bodyPr vert="horz" lIns="91440" tIns="45720" rIns="91440" bIns="45720" rtlCol="0">
            <a:normAutofit/>
          </a:bodyPr>
          <a:lstStyle>
            <a:lvl1pPr marL="228600" indent="-228600" algn="l" defTabSz="457200" rtl="0" eaLnBrk="1" latinLnBrk="0" hangingPunct="1">
              <a:spcBef>
                <a:spcPct val="20000"/>
              </a:spcBef>
              <a:buFont typeface="Arial"/>
              <a:buChar char="•"/>
              <a:defRPr sz="2400" kern="1200">
                <a:solidFill>
                  <a:schemeClr val="tx1"/>
                </a:solidFill>
                <a:latin typeface="Arial"/>
                <a:ea typeface="+mn-ea"/>
                <a:cs typeface="Arial"/>
              </a:defRPr>
            </a:lvl1pPr>
            <a:lvl2pPr marL="685800" indent="-228600" algn="l" defTabSz="457200" rtl="0" eaLnBrk="1" latinLnBrk="0" hangingPunct="1">
              <a:spcBef>
                <a:spcPct val="20000"/>
              </a:spcBef>
              <a:buFont typeface="Wingdings" charset="2"/>
              <a:buChar char="§"/>
              <a:defRPr sz="2000" kern="1200">
                <a:solidFill>
                  <a:schemeClr val="tx1"/>
                </a:solidFill>
                <a:latin typeface="Arial"/>
                <a:ea typeface="+mn-ea"/>
                <a:cs typeface="Arial"/>
              </a:defRPr>
            </a:lvl2pPr>
            <a:lvl3pPr marL="1143000" indent="-228600" algn="l" defTabSz="457200" rtl="0" eaLnBrk="1" latinLnBrk="0" hangingPunct="1">
              <a:spcBef>
                <a:spcPct val="20000"/>
              </a:spcBef>
              <a:buFont typeface="Courier New"/>
              <a:buChar char="o"/>
              <a:defRPr sz="18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16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16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800" dirty="0" err="1" smtClean="0">
                <a:solidFill>
                  <a:srgbClr val="008000"/>
                </a:solidFill>
              </a:rPr>
              <a:t>Debuncher</a:t>
            </a:r>
            <a:r>
              <a:rPr lang="en-US" sz="1800" dirty="0" smtClean="0">
                <a:solidFill>
                  <a:srgbClr val="008000"/>
                </a:solidFill>
              </a:rPr>
              <a:t> Abort Septum</a:t>
            </a:r>
            <a:endParaRPr lang="en-US" sz="1800" dirty="0" smtClean="0">
              <a:solidFill>
                <a:srgbClr val="008000"/>
              </a:solidFill>
            </a:endParaRPr>
          </a:p>
          <a:p>
            <a:pPr lvl="1"/>
            <a:r>
              <a:rPr lang="en-US" sz="1600" dirty="0" smtClean="0"/>
              <a:t>Will need to operate at 7.5Hz.</a:t>
            </a:r>
          </a:p>
          <a:p>
            <a:pPr lvl="1"/>
            <a:r>
              <a:rPr lang="en-US" sz="1600" dirty="0" smtClean="0"/>
              <a:t>Booster </a:t>
            </a:r>
            <a:r>
              <a:rPr lang="en-US" sz="1600" dirty="0" smtClean="0"/>
              <a:t>septum design will be used.</a:t>
            </a:r>
          </a:p>
        </p:txBody>
      </p:sp>
    </p:spTree>
    <p:extLst>
      <p:ext uri="{BB962C8B-B14F-4D97-AF65-F5344CB8AC3E}">
        <p14:creationId xmlns:p14="http://schemas.microsoft.com/office/powerpoint/2010/main" val="21232713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AP-2 Line Optics</a:t>
            </a:r>
            <a:endParaRPr lang="en-US" dirty="0"/>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670836"/>
            <a:ext cx="5562600" cy="4384691"/>
          </a:xfrm>
        </p:spPr>
      </p:pic>
      <p:sp>
        <p:nvSpPr>
          <p:cNvPr id="4" name="Date Placeholder 3"/>
          <p:cNvSpPr>
            <a:spLocks noGrp="1"/>
          </p:cNvSpPr>
          <p:nvPr>
            <p:ph type="dt" sz="half" idx="10"/>
          </p:nvPr>
        </p:nvSpPr>
        <p:spPr/>
        <p:txBody>
          <a:bodyPr/>
          <a:lstStyle/>
          <a:p>
            <a:r>
              <a:rPr lang="en-US" smtClean="0"/>
              <a:t>11/17/2010</a:t>
            </a:r>
            <a:endParaRPr lang="en-US" dirty="0"/>
          </a:p>
        </p:txBody>
      </p:sp>
      <p:sp>
        <p:nvSpPr>
          <p:cNvPr id="5" name="Footer Placeholder 4"/>
          <p:cNvSpPr>
            <a:spLocks noGrp="1"/>
          </p:cNvSpPr>
          <p:nvPr>
            <p:ph type="ftr" sz="quarter" idx="11"/>
          </p:nvPr>
        </p:nvSpPr>
        <p:spPr/>
        <p:txBody>
          <a:bodyPr/>
          <a:lstStyle/>
          <a:p>
            <a:r>
              <a:rPr lang="it-IT" smtClean="0"/>
              <a:t>B. Drendel - Mu2e Pre CD-1 Internal Review</a:t>
            </a:r>
            <a:endParaRPr lang="en-US" dirty="0"/>
          </a:p>
        </p:txBody>
      </p:sp>
      <p:sp>
        <p:nvSpPr>
          <p:cNvPr id="6" name="Slide Number Placeholder 5"/>
          <p:cNvSpPr>
            <a:spLocks noGrp="1"/>
          </p:cNvSpPr>
          <p:nvPr>
            <p:ph type="sldNum" sz="quarter" idx="12"/>
          </p:nvPr>
        </p:nvSpPr>
        <p:spPr/>
        <p:txBody>
          <a:bodyPr/>
          <a:lstStyle/>
          <a:p>
            <a:fld id="{AB3C1F1C-F708-3F4B-8ECB-6D467F0718B5}" type="slidenum">
              <a:rPr lang="en-US" smtClean="0"/>
              <a:pPr/>
              <a:t>9</a:t>
            </a:fld>
            <a:endParaRPr lang="en-US" dirty="0"/>
          </a:p>
        </p:txBody>
      </p:sp>
      <p:sp>
        <p:nvSpPr>
          <p:cNvPr id="8" name="Content Placeholder 2"/>
          <p:cNvSpPr txBox="1">
            <a:spLocks/>
          </p:cNvSpPr>
          <p:nvPr/>
        </p:nvSpPr>
        <p:spPr>
          <a:xfrm>
            <a:off x="6172200" y="1600200"/>
            <a:ext cx="2724150" cy="4525963"/>
          </a:xfrm>
          <a:prstGeom prst="rect">
            <a:avLst/>
          </a:prstGeom>
        </p:spPr>
        <p:txBody>
          <a:bodyPr vert="horz" lIns="91440" tIns="45720" rIns="91440" bIns="45720" rtlCol="0">
            <a:normAutofit/>
          </a:bodyPr>
          <a:lstStyle>
            <a:lvl1pPr marL="228600" indent="-228600" algn="l" defTabSz="457200" rtl="0" eaLnBrk="1" latinLnBrk="0" hangingPunct="1">
              <a:spcBef>
                <a:spcPct val="20000"/>
              </a:spcBef>
              <a:buFont typeface="Arial"/>
              <a:buChar char="•"/>
              <a:defRPr sz="2400" kern="1200">
                <a:solidFill>
                  <a:schemeClr val="tx1"/>
                </a:solidFill>
                <a:latin typeface="Arial"/>
                <a:ea typeface="+mn-ea"/>
                <a:cs typeface="Arial"/>
              </a:defRPr>
            </a:lvl1pPr>
            <a:lvl2pPr marL="685800" indent="-228600" algn="l" defTabSz="457200" rtl="0" eaLnBrk="1" latinLnBrk="0" hangingPunct="1">
              <a:spcBef>
                <a:spcPct val="20000"/>
              </a:spcBef>
              <a:buFont typeface="Wingdings" charset="2"/>
              <a:buChar char="§"/>
              <a:defRPr sz="2000" kern="1200">
                <a:solidFill>
                  <a:schemeClr val="tx1"/>
                </a:solidFill>
                <a:latin typeface="Arial"/>
                <a:ea typeface="+mn-ea"/>
                <a:cs typeface="Arial"/>
              </a:defRPr>
            </a:lvl2pPr>
            <a:lvl3pPr marL="1143000" indent="-228600" algn="l" defTabSz="457200" rtl="0" eaLnBrk="1" latinLnBrk="0" hangingPunct="1">
              <a:spcBef>
                <a:spcPct val="20000"/>
              </a:spcBef>
              <a:buFont typeface="Courier New"/>
              <a:buChar char="o"/>
              <a:defRPr sz="18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16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16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600" dirty="0" smtClean="0"/>
              <a:t>Keeping optics the same at the beginning of the line avoids power supply or magnet changes.</a:t>
            </a:r>
          </a:p>
          <a:p>
            <a:r>
              <a:rPr lang="en-US" sz="1600" dirty="0" smtClean="0"/>
              <a:t>First 40m of the line is very congested.</a:t>
            </a:r>
          </a:p>
          <a:p>
            <a:r>
              <a:rPr lang="en-US" sz="1600" dirty="0" smtClean="0"/>
              <a:t>IQ24 to IQ29 has lots of open areas for abort line and dump.</a:t>
            </a:r>
          </a:p>
          <a:p>
            <a:r>
              <a:rPr lang="en-US" sz="1600" dirty="0" smtClean="0"/>
              <a:t>Add a vertical bend, ABV1, just upstream of IQ28.</a:t>
            </a:r>
          </a:p>
          <a:p>
            <a:pPr lvl="1"/>
            <a:r>
              <a:rPr lang="en-US" sz="1400" dirty="0" smtClean="0"/>
              <a:t>Betas small to avoid unnecessary losses</a:t>
            </a:r>
          </a:p>
          <a:p>
            <a:pPr lvl="1"/>
            <a:r>
              <a:rPr lang="en-US" sz="1400" dirty="0" smtClean="0"/>
              <a:t>Not too far upstream of </a:t>
            </a:r>
            <a:r>
              <a:rPr lang="en-US" sz="1400" dirty="0" smtClean="0"/>
              <a:t>F </a:t>
            </a:r>
            <a:r>
              <a:rPr lang="en-US" sz="1400" dirty="0" smtClean="0"/>
              <a:t>quad IQ28.</a:t>
            </a:r>
          </a:p>
        </p:txBody>
      </p:sp>
    </p:spTree>
    <p:extLst>
      <p:ext uri="{BB962C8B-B14F-4D97-AF65-F5344CB8AC3E}">
        <p14:creationId xmlns:p14="http://schemas.microsoft.com/office/powerpoint/2010/main" val="51445023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12114</TotalTime>
  <Words>2615</Words>
  <Application>Microsoft Office PowerPoint</Application>
  <PresentationFormat>On-screen Show (4:3)</PresentationFormat>
  <Paragraphs>293</Paragraphs>
  <Slides>27</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Arial</vt:lpstr>
      <vt:lpstr>Wingdings</vt:lpstr>
      <vt:lpstr>Symbol</vt:lpstr>
      <vt:lpstr>Calibri</vt:lpstr>
      <vt:lpstr>Courier New</vt:lpstr>
      <vt:lpstr>Office Theme</vt:lpstr>
      <vt:lpstr>Debuncher and Accumulator Beam Abort Systems</vt:lpstr>
      <vt:lpstr>Debuncher and Accumulator Beam Aborts</vt:lpstr>
      <vt:lpstr>Debuncher Dump Requirements</vt:lpstr>
      <vt:lpstr>Debuncher Leftover Beam</vt:lpstr>
      <vt:lpstr>Lost Beam Permit</vt:lpstr>
      <vt:lpstr>Beam Intensity Requirements</vt:lpstr>
      <vt:lpstr>Location of Debuncher Beam Abort</vt:lpstr>
      <vt:lpstr>Debuncher Abort Kicker &amp; Septum</vt:lpstr>
      <vt:lpstr>AP-2 Line Optics</vt:lpstr>
      <vt:lpstr>Debuncher Abort Beam Line</vt:lpstr>
      <vt:lpstr>Designing the Dump</vt:lpstr>
      <vt:lpstr>AP-2 Line Dump</vt:lpstr>
      <vt:lpstr>Comparing MI-8 and Mu2e Dumps</vt:lpstr>
      <vt:lpstr>Accumulator Abort Requirements</vt:lpstr>
      <vt:lpstr>Accumulator Beam Abort</vt:lpstr>
      <vt:lpstr>Separate Dump at A50</vt:lpstr>
      <vt:lpstr>Technical Challenges</vt:lpstr>
      <vt:lpstr>Shared Beam Abort Option</vt:lpstr>
      <vt:lpstr>Summary</vt:lpstr>
      <vt:lpstr>References</vt:lpstr>
      <vt:lpstr>Appendix</vt:lpstr>
      <vt:lpstr>Designing the Dump</vt:lpstr>
      <vt:lpstr>AP-2 Tunnel</vt:lpstr>
      <vt:lpstr>Shared Abort Option Advantages</vt:lpstr>
      <vt:lpstr>Shared Abort Challenges</vt:lpstr>
      <vt:lpstr>Accumulator Beam Abort</vt:lpstr>
      <vt:lpstr>Separate Dump at A30</vt:lpstr>
    </vt:vector>
  </TitlesOfParts>
  <Company>Fermilab</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Mu2e Internal Review</dc:title>
  <dc:creator>Brian Drendel</dc:creator>
  <cp:lastModifiedBy>drendel</cp:lastModifiedBy>
  <cp:revision>502</cp:revision>
  <cp:lastPrinted>2010-11-16T22:20:11Z</cp:lastPrinted>
  <dcterms:created xsi:type="dcterms:W3CDTF">2010-10-26T15:21:14Z</dcterms:created>
  <dcterms:modified xsi:type="dcterms:W3CDTF">2010-11-17T13:52:29Z</dcterms:modified>
</cp:coreProperties>
</file>