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2"/>
  </p:notesMasterIdLst>
  <p:sldIdLst>
    <p:sldId id="256" r:id="rId2"/>
    <p:sldId id="289" r:id="rId3"/>
    <p:sldId id="258" r:id="rId4"/>
    <p:sldId id="326" r:id="rId5"/>
    <p:sldId id="292" r:id="rId6"/>
    <p:sldId id="325" r:id="rId7"/>
    <p:sldId id="328" r:id="rId8"/>
    <p:sldId id="290" r:id="rId9"/>
    <p:sldId id="293" r:id="rId10"/>
    <p:sldId id="294" r:id="rId11"/>
    <p:sldId id="261" r:id="rId12"/>
    <p:sldId id="329" r:id="rId13"/>
    <p:sldId id="327" r:id="rId14"/>
    <p:sldId id="262" r:id="rId15"/>
    <p:sldId id="330" r:id="rId16"/>
    <p:sldId id="295" r:id="rId17"/>
    <p:sldId id="263" r:id="rId18"/>
    <p:sldId id="299" r:id="rId19"/>
    <p:sldId id="331" r:id="rId20"/>
    <p:sldId id="314" r:id="rId21"/>
  </p:sldIdLst>
  <p:sldSz cx="9144000" cy="6858000" type="screen4x3"/>
  <p:notesSz cx="6400800" cy="86868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21E198"/>
    <a:srgbClr val="3CC684"/>
    <a:srgbClr val="000000"/>
    <a:srgbClr val="33CC33"/>
    <a:srgbClr val="00FF00"/>
    <a:srgbClr val="66FF33"/>
    <a:srgbClr val="FFFF00"/>
    <a:srgbClr val="FF99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33" autoAdjust="0"/>
    <p:restoredTop sz="90953" autoAdjust="0"/>
  </p:normalViewPr>
  <p:slideViewPr>
    <p:cSldViewPr snapToGrid="0">
      <p:cViewPr varScale="1">
        <p:scale>
          <a:sx n="71" d="100"/>
          <a:sy n="71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736"/>
        <p:guide pos="2016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12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0875"/>
            <a:ext cx="4344987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440" y="4126230"/>
            <a:ext cx="46939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12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AF6105ED-4DD9-464D-A218-80904FAEA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92023-77F3-403A-8C24-3AC7853EEF7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00A-8174-44BC-98D7-16F91870D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EDA3-D049-49E1-8F84-3618FE6AB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9C05-D142-456C-8786-C3884B671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9583-A67A-4523-AAFF-3E822E69D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CE38-D3B3-4376-AF6B-6AB0ED252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FF9B-50F8-4CE5-9DB8-A483F633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E07C-E7D8-4ACC-8A10-9B87D4DAD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D99-B96F-4BF4-9B2C-A19082973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91D5-CD58-47F5-AD16-5D0EC29EB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935E-B6BF-436B-85AF-FAB4271A3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E9F4A2-C2EC-4527-999A-B83CDA08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LBNE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Jim Strait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Fermilab</a:t>
            </a:r>
          </a:p>
          <a:p>
            <a:pPr marL="0" indent="0" algn="r" eaLnBrk="1" hangingPunct="1">
              <a:buFontTx/>
              <a:buNone/>
            </a:pPr>
            <a:r>
              <a:rPr lang="en-US" sz="1600" smtClean="0">
                <a:solidFill>
                  <a:srgbClr val="FFFFFF"/>
                </a:solidFill>
              </a:rPr>
              <a:t>SPAFOA Member's Meeting</a:t>
            </a:r>
          </a:p>
          <a:p>
            <a:pPr marL="0" indent="0" algn="r" eaLnBrk="1" hangingPunct="1">
              <a:buFontTx/>
              <a:buNone/>
            </a:pPr>
            <a:r>
              <a:rPr lang="en-US" sz="1600" smtClean="0">
                <a:solidFill>
                  <a:srgbClr val="FFFFFF"/>
                </a:solidFill>
              </a:rPr>
              <a:t>December 15, </a:t>
            </a:r>
            <a:r>
              <a:rPr lang="en-US" sz="1600" dirty="0" smtClean="0">
                <a:solidFill>
                  <a:srgbClr val="FFFFFF"/>
                </a:solidFill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smtClean="0"/>
              <a:t>Target Station Shielding </a:t>
            </a:r>
            <a:br>
              <a:rPr lang="en-US" smtClean="0"/>
            </a:br>
            <a:r>
              <a:rPr lang="en-US" smtClean="0"/>
              <a:t>and Remote Handling Systems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3" y="1143000"/>
            <a:ext cx="7053239" cy="52863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050" y="1161696"/>
            <a:ext cx="4878382" cy="32981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Near Detector: </a:t>
            </a:r>
            <a:br>
              <a:rPr lang="en-US" smtClean="0"/>
            </a:br>
            <a:r>
              <a:rPr lang="en-US" smtClean="0"/>
              <a:t>Measure neutrinos as the leave Fermilab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232" y="1130808"/>
            <a:ext cx="5029200" cy="4953000"/>
          </a:xfrm>
        </p:spPr>
        <p:txBody>
          <a:bodyPr/>
          <a:lstStyle/>
          <a:p>
            <a:pPr eaLnBrk="1" hangingPunct="1">
              <a:tabLst>
                <a:tab pos="682625" algn="l"/>
              </a:tabLst>
            </a:pPr>
            <a:r>
              <a:rPr lang="en-US" smtClean="0"/>
              <a:t>Subproject led by </a:t>
            </a:r>
            <a:br>
              <a:rPr lang="en-US" smtClean="0"/>
            </a:br>
            <a:r>
              <a:rPr lang="en-US" smtClean="0"/>
              <a:t>Los Alamos National </a:t>
            </a:r>
            <a:br>
              <a:rPr lang="en-US" smtClean="0"/>
            </a:br>
            <a:r>
              <a:rPr lang="en-US" smtClean="0"/>
              <a:t>Laboratory with </a:t>
            </a:r>
            <a:br>
              <a:rPr lang="en-US" smtClean="0"/>
            </a:br>
            <a:r>
              <a:rPr lang="en-US" smtClean="0"/>
              <a:t>collaboration input.</a:t>
            </a:r>
          </a:p>
          <a:p>
            <a:pPr eaLnBrk="1" hangingPunct="1">
              <a:tabLst>
                <a:tab pos="682625" algn="l"/>
              </a:tabLst>
            </a:pPr>
            <a:endParaRPr lang="en-US" smtClean="0"/>
          </a:p>
          <a:p>
            <a:pPr eaLnBrk="1" hangingPunct="1">
              <a:tabLst>
                <a:tab pos="682625" algn="l"/>
              </a:tabLst>
            </a:pPr>
            <a:r>
              <a:rPr lang="en-US" smtClean="0"/>
              <a:t>Several </a:t>
            </a:r>
            <a:r>
              <a:rPr lang="en-US" smtClean="0"/>
              <a:t>options under consideration:  </a:t>
            </a:r>
            <a:br>
              <a:rPr lang="en-US" smtClean="0"/>
            </a:br>
            <a:endParaRPr lang="en-US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077" y="4743510"/>
            <a:ext cx="3343275" cy="175096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4004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   Scintillator tracker                  Straw-tube tracker                 LAr TPC</a:t>
            </a:r>
            <a:endParaRPr lang="en-US" sz="2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1" y="4740462"/>
            <a:ext cx="1794662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152" y="4743509"/>
            <a:ext cx="2590800" cy="17511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 bwMode="auto">
          <a:xfrm>
            <a:off x="4352544" y="2060448"/>
            <a:ext cx="463296" cy="40233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3517392" y="1127760"/>
            <a:ext cx="1463040" cy="402336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-visualmedia.fnal.gov/VMS_Site/gallery/stillphotos/2010/0100/10-0164-0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31" y="3989284"/>
            <a:ext cx="6037897" cy="25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02" y="1125120"/>
            <a:ext cx="4878382" cy="32981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Near Detector: </a:t>
            </a:r>
            <a:br>
              <a:rPr lang="en-US" smtClean="0"/>
            </a:br>
            <a:r>
              <a:rPr lang="en-US" smtClean="0"/>
              <a:t>Measure neutrinos as the leave Fermilab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3688" y="1228344"/>
            <a:ext cx="3654552" cy="1661160"/>
          </a:xfrm>
        </p:spPr>
        <p:txBody>
          <a:bodyPr/>
          <a:lstStyle/>
          <a:p>
            <a:pPr eaLnBrk="1" hangingPunct="1">
              <a:tabLst>
                <a:tab pos="682625" algn="l"/>
              </a:tabLst>
            </a:pPr>
            <a:r>
              <a:rPr lang="en-US" smtClean="0"/>
              <a:t>Subproject led by </a:t>
            </a:r>
            <a:br>
              <a:rPr lang="en-US" smtClean="0"/>
            </a:br>
            <a:r>
              <a:rPr lang="en-US" smtClean="0"/>
              <a:t>Los Alamos National </a:t>
            </a:r>
            <a:br>
              <a:rPr lang="en-US" smtClean="0"/>
            </a:br>
            <a:r>
              <a:rPr lang="en-US" smtClean="0"/>
              <a:t>Laboratory with </a:t>
            </a:r>
            <a:br>
              <a:rPr lang="en-US" smtClean="0"/>
            </a:br>
            <a:r>
              <a:rPr lang="en-US" smtClean="0"/>
              <a:t>collaboration input.</a:t>
            </a:r>
          </a:p>
          <a:p>
            <a:pPr eaLnBrk="1" hangingPunct="1">
              <a:tabLst>
                <a:tab pos="682625" algn="l"/>
              </a:tabLst>
            </a:pPr>
            <a:endParaRPr lang="en-US" smtClean="0"/>
          </a:p>
        </p:txBody>
      </p:sp>
      <p:sp>
        <p:nvSpPr>
          <p:cNvPr id="14" name="Oval 13"/>
          <p:cNvSpPr/>
          <p:nvPr/>
        </p:nvSpPr>
        <p:spPr bwMode="auto">
          <a:xfrm>
            <a:off x="816864" y="1962912"/>
            <a:ext cx="463296" cy="40233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682752" y="1036320"/>
            <a:ext cx="1292352" cy="43891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47472" y="4943856"/>
            <a:ext cx="463296" cy="40233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-420624" y="3486912"/>
            <a:ext cx="2420112" cy="33528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Near Detector: </a:t>
            </a:r>
            <a:br>
              <a:rPr lang="en-US" smtClean="0"/>
            </a:br>
            <a:r>
              <a:rPr lang="en-US" smtClean="0"/>
              <a:t>Several Options Under Consideration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76" y="1197545"/>
            <a:ext cx="7242048" cy="522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82918" y="1319087"/>
            <a:ext cx="336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FFFF00"/>
                </a:solidFill>
              </a:rPr>
              <a:t>Non-Magnetized LAr </a:t>
            </a:r>
            <a:br>
              <a:rPr lang="en-US" sz="2000" smtClean="0">
                <a:solidFill>
                  <a:srgbClr val="FFFF00"/>
                </a:solidFill>
              </a:rPr>
            </a:br>
            <a:r>
              <a:rPr lang="en-US" sz="2000" smtClean="0">
                <a:solidFill>
                  <a:srgbClr val="FFFF00"/>
                </a:solidFill>
              </a:rPr>
              <a:t>           + Straw-tube Tracker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2918" y="1433909"/>
            <a:ext cx="336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FFFF00"/>
                </a:solidFill>
              </a:rPr>
              <a:t>Non-Magnetized LAr </a:t>
            </a:r>
            <a:br>
              <a:rPr lang="en-US" sz="2000" smtClean="0">
                <a:solidFill>
                  <a:srgbClr val="FFFF00"/>
                </a:solidFill>
              </a:rPr>
            </a:br>
            <a:r>
              <a:rPr lang="en-US" sz="2000" smtClean="0">
                <a:solidFill>
                  <a:srgbClr val="FFFF00"/>
                </a:solidFill>
              </a:rPr>
              <a:t>            + Scintillator Tracker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822" y="3836735"/>
            <a:ext cx="336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FFFF00"/>
                </a:solidFill>
              </a:rPr>
              <a:t>Magnetized LAr </a:t>
            </a:r>
            <a:br>
              <a:rPr lang="en-US" sz="2000" smtClean="0">
                <a:solidFill>
                  <a:srgbClr val="FFFF00"/>
                </a:solidFill>
              </a:rPr>
            </a:br>
            <a:r>
              <a:rPr lang="en-US" sz="2000" smtClean="0">
                <a:solidFill>
                  <a:srgbClr val="FFFF00"/>
                </a:solidFill>
              </a:rPr>
              <a:t>           + Straw-tube Tracker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2438" y="3854021"/>
            <a:ext cx="336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FFFF00"/>
                </a:solidFill>
              </a:rPr>
              <a:t>Magnetized LAr </a:t>
            </a:r>
            <a:br>
              <a:rPr lang="en-US" sz="2000" smtClean="0">
                <a:solidFill>
                  <a:srgbClr val="FFFF00"/>
                </a:solidFill>
              </a:rPr>
            </a:br>
            <a:r>
              <a:rPr lang="en-US" sz="2000" smtClean="0">
                <a:solidFill>
                  <a:srgbClr val="FFFF00"/>
                </a:solidFill>
              </a:rPr>
              <a:t>            + Scintillator Tracker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14" y="958999"/>
            <a:ext cx="7920317" cy="54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Water </a:t>
            </a:r>
            <a:r>
              <a:rPr lang="en-US" smtClean="0"/>
              <a:t>Cherenkov </a:t>
            </a:r>
            <a:r>
              <a:rPr lang="en-US" smtClean="0"/>
              <a:t>Far Detector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062318"/>
            <a:ext cx="5472953" cy="2796988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mtClean="0">
                <a:solidFill>
                  <a:schemeClr val="bg1"/>
                </a:solidFill>
              </a:rPr>
              <a:t>Subproject  led </a:t>
            </a:r>
            <a:r>
              <a:rPr lang="en-US" smtClean="0">
                <a:solidFill>
                  <a:schemeClr val="bg1"/>
                </a:solidFill>
              </a:rPr>
              <a:t>by </a:t>
            </a:r>
            <a:r>
              <a:rPr lang="en-US" smtClean="0">
                <a:solidFill>
                  <a:schemeClr val="bg1"/>
                </a:solidFill>
              </a:rPr>
              <a:t>Brookhaven National Laboratory </a:t>
            </a:r>
            <a:r>
              <a:rPr lang="en-US" dirty="0" smtClean="0">
                <a:solidFill>
                  <a:schemeClr val="bg1"/>
                </a:solidFill>
              </a:rPr>
              <a:t>with collaboration support</a:t>
            </a:r>
            <a:r>
              <a:rPr lang="en-US" smtClean="0">
                <a:solidFill>
                  <a:schemeClr val="bg1"/>
                </a:solidFill>
              </a:rPr>
              <a:t>. </a:t>
            </a:r>
            <a:endParaRPr lang="en-US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mtClean="0">
                <a:solidFill>
                  <a:schemeClr val="bg1"/>
                </a:solidFill>
              </a:rPr>
              <a:t>To be located 4850 feet underground in Deep Underground Science and Engineering Lab (DUSEL), in old Homestake Gold Mine in Lead, SD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Water </a:t>
            </a:r>
            <a:r>
              <a:rPr lang="en-US" smtClean="0"/>
              <a:t>Cherenkov </a:t>
            </a:r>
            <a:r>
              <a:rPr lang="en-US" smtClean="0"/>
              <a:t>Far Detector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712" y="1143000"/>
            <a:ext cx="8019288" cy="4953000"/>
          </a:xfrm>
        </p:spPr>
        <p:txBody>
          <a:bodyPr/>
          <a:lstStyle/>
          <a:p>
            <a:pPr eaLnBrk="1" hangingPunct="1"/>
            <a:r>
              <a:rPr lang="en-US" smtClean="0"/>
              <a:t>Subproject  led </a:t>
            </a:r>
            <a:r>
              <a:rPr lang="en-US" smtClean="0"/>
              <a:t>by </a:t>
            </a:r>
            <a:r>
              <a:rPr lang="en-US" smtClean="0"/>
              <a:t>Brookhaven National Laboratory </a:t>
            </a:r>
            <a:r>
              <a:rPr lang="en-US" dirty="0" smtClean="0"/>
              <a:t>with collaboration support</a:t>
            </a:r>
            <a:r>
              <a:rPr lang="en-US" smtClean="0"/>
              <a:t>. </a:t>
            </a:r>
            <a:endParaRPr lang="en-US" smtClean="0"/>
          </a:p>
          <a:p>
            <a:pPr eaLnBrk="1" hangingPunct="1"/>
            <a:r>
              <a:rPr lang="en-US" smtClean="0"/>
              <a:t>To be located 4850 feet underground in Deep Underground Science and Engineering lab (DUSEL), in old Homestake Gold Mine in Lead, SD 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04" y="1092200"/>
            <a:ext cx="8846634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682752" y="5352288"/>
            <a:ext cx="185318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19200" y="5096256"/>
            <a:ext cx="816864" cy="461665"/>
          </a:xfrm>
          <a:prstGeom prst="rect">
            <a:avLst/>
          </a:prstGeom>
          <a:solidFill>
            <a:srgbClr val="21E198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55m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-890016" y="4151376"/>
            <a:ext cx="2700528" cy="60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-30480" y="4005072"/>
            <a:ext cx="816864" cy="461665"/>
          </a:xfrm>
          <a:prstGeom prst="rect">
            <a:avLst/>
          </a:prstGeom>
          <a:solidFill>
            <a:srgbClr val="21E198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83m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Water </a:t>
            </a:r>
            <a:r>
              <a:rPr lang="en-US" dirty="0" smtClean="0"/>
              <a:t>Cherenkov Detector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5280" y="1450848"/>
            <a:ext cx="4798304" cy="3502152"/>
          </a:xfrm>
        </p:spPr>
        <p:txBody>
          <a:bodyPr/>
          <a:lstStyle/>
          <a:p>
            <a:pPr eaLnBrk="1" hangingPunct="1">
              <a:tabLst>
                <a:tab pos="573088" algn="l"/>
              </a:tabLst>
            </a:pPr>
            <a:r>
              <a:rPr lang="en-US" smtClean="0"/>
              <a:t>10’s of thousands of photo- multiplier tubes watching </a:t>
            </a:r>
            <a:br>
              <a:rPr lang="en-US" smtClean="0"/>
            </a:br>
            <a:r>
              <a:rPr lang="en-US" smtClean="0"/>
              <a:t>100 ktons of ultra-pure water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" name="Picture 4" descr="raised-balcony-conce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62854"/>
            <a:ext cx="2926080" cy="16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Content Placeholder 7" descr="Concept 1.jpg"/>
          <p:cNvPicPr>
            <a:picLocks noChangeAspect="1"/>
          </p:cNvPicPr>
          <p:nvPr/>
        </p:nvPicPr>
        <p:blipFill>
          <a:blip r:embed="rId4" cstate="print"/>
          <a:srcRect l="474" r="768"/>
          <a:stretch>
            <a:fillRect/>
          </a:stretch>
        </p:blipFill>
        <p:spPr bwMode="auto">
          <a:xfrm>
            <a:off x="7182079" y="2736244"/>
            <a:ext cx="1809521" cy="36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334"/>
            <a:ext cx="4146248" cy="32328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 rot="5400000">
            <a:off x="4231710" y="3432132"/>
            <a:ext cx="3200400" cy="2286000"/>
            <a:chOff x="457200" y="2392947"/>
            <a:chExt cx="2438400" cy="1735373"/>
          </a:xfrm>
        </p:grpSpPr>
        <p:pic>
          <p:nvPicPr>
            <p:cNvPr id="17" name="Content Placeholder 4" descr="HamPMTs.tiff"/>
            <p:cNvPicPr>
              <a:picLocks noChangeAspect="1"/>
            </p:cNvPicPr>
            <p:nvPr/>
          </p:nvPicPr>
          <p:blipFill>
            <a:blip r:embed="rId6" cstate="print"/>
            <a:srcRect t="-4148" b="-1708"/>
            <a:stretch>
              <a:fillRect/>
            </a:stretch>
          </p:blipFill>
          <p:spPr bwMode="auto">
            <a:xfrm>
              <a:off x="457200" y="2392947"/>
              <a:ext cx="2438400" cy="173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914400" y="3124200"/>
              <a:ext cx="548862" cy="735256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smtClean="0"/>
              <a:t>Liquid Argon TPC Far Detector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3712" y="1036320"/>
            <a:ext cx="8019288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Subproject  led by Fermilab with collaboration support.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located 800 feet underground in DUSEL, in old Homestake Gold Mine in Lead, SD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520" y="2316481"/>
            <a:ext cx="5352288" cy="28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18" y="2791967"/>
            <a:ext cx="4642771" cy="36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218" y="2426145"/>
            <a:ext cx="1976616" cy="5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1.5 – LAr TPC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43" y="1511808"/>
            <a:ext cx="8778778" cy="459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1060704" y="5559552"/>
            <a:ext cx="1158240" cy="1341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 rot="480000">
            <a:off x="1182624" y="5644896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20m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 rot="3554318">
            <a:off x="1268783" y="1731264"/>
            <a:ext cx="461665" cy="2700528"/>
            <a:chOff x="1037135" y="1487424"/>
            <a:chExt cx="461665" cy="2700528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0" y="2834640"/>
              <a:ext cx="2700528" cy="609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6200000">
              <a:off x="859536" y="2688336"/>
              <a:ext cx="81686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70m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1.5 – LAr TPC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8898"/>
            <a:ext cx="9144000" cy="49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Sample with bullet points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First Bullet</a:t>
            </a:r>
          </a:p>
          <a:p>
            <a:pPr eaLnBrk="1" hangingPunct="1"/>
            <a:r>
              <a:rPr lang="en-US" dirty="0" smtClean="0"/>
              <a:t>Second Bullet</a:t>
            </a:r>
          </a:p>
          <a:p>
            <a:pPr lvl="1" eaLnBrk="1" hangingPunct="1"/>
            <a:r>
              <a:rPr lang="en-US" dirty="0" smtClean="0"/>
              <a:t>More</a:t>
            </a:r>
          </a:p>
          <a:p>
            <a:pPr lvl="1" eaLnBrk="1" hangingPunct="1"/>
            <a:r>
              <a:rPr lang="en-US" dirty="0" smtClean="0"/>
              <a:t>Yet more</a:t>
            </a:r>
          </a:p>
          <a:p>
            <a:pPr lvl="1" eaLnBrk="1" hangingPunct="1"/>
            <a:r>
              <a:rPr lang="en-US" dirty="0" smtClean="0"/>
              <a:t>Still more</a:t>
            </a:r>
          </a:p>
          <a:p>
            <a:pPr lvl="3" eaLnBrk="1" hangingPunct="1"/>
            <a:r>
              <a:rPr lang="en-US" dirty="0" smtClean="0"/>
              <a:t>Less important</a:t>
            </a:r>
          </a:p>
          <a:p>
            <a:pPr lvl="4" eaLnBrk="1" hangingPunct="1"/>
            <a:r>
              <a:rPr lang="en-US" dirty="0" smtClean="0"/>
              <a:t>Trivial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68349" y="609600"/>
            <a:ext cx="8007320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ong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aseline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eutrino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xperiment</a:t>
            </a:r>
          </a:p>
          <a:p>
            <a:pPr algn="ctr"/>
            <a:endParaRPr lang="en-US" sz="36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3146975"/>
            <a:ext cx="8777699" cy="1706785"/>
            <a:chOff x="381000" y="3146975"/>
            <a:chExt cx="8777699" cy="170678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00000">
              <a:off x="6634132" y="3146975"/>
              <a:ext cx="2524567" cy="170678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81000" y="3733800"/>
              <a:ext cx="5334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New Neutrino Beam at Fermilab…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858764"/>
            <a:ext cx="6781800" cy="2789436"/>
            <a:chOff x="152400" y="1858764"/>
            <a:chExt cx="6781800" cy="278943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1858764"/>
              <a:ext cx="2133600" cy="134163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381000" y="4191000"/>
              <a:ext cx="6553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…Directed towards NSF’s proposed DUSEL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3352234"/>
            <a:ext cx="7225725" cy="1753166"/>
            <a:chOff x="381000" y="3352234"/>
            <a:chExt cx="7225725" cy="175316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14690">
              <a:off x="6180351" y="3352234"/>
              <a:ext cx="1426374" cy="75812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81000" y="4648200"/>
              <a:ext cx="662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Precision Near Detector on the Fermilab site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88563"/>
            <a:ext cx="8077200" cy="4074037"/>
            <a:chOff x="381000" y="1488563"/>
            <a:chExt cx="8077200" cy="4074037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7619026">
              <a:off x="1066800" y="1524000"/>
              <a:ext cx="1200150" cy="11292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81000" y="5105400"/>
              <a:ext cx="807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100 </a:t>
              </a:r>
              <a:r>
                <a:rPr lang="en-US" b="1" smtClean="0">
                  <a:solidFill>
                    <a:srgbClr val="FFFF00"/>
                  </a:solidFill>
                </a:rPr>
                <a:t>kT Water Cherenkov Detector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2509971"/>
            <a:ext cx="8077200" cy="3509829"/>
            <a:chOff x="381000" y="2509971"/>
            <a:chExt cx="8077200" cy="350982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2469987">
              <a:off x="648601" y="2509971"/>
              <a:ext cx="1500188" cy="86518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81000" y="5562600"/>
              <a:ext cx="807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smtClean="0">
                  <a:solidFill>
                    <a:srgbClr val="FFFF00"/>
                  </a:solidFill>
                </a:rPr>
                <a:t>  20 kT Liquid </a:t>
              </a:r>
              <a:r>
                <a:rPr lang="en-US" b="1" dirty="0" smtClean="0">
                  <a:solidFill>
                    <a:srgbClr val="FFFF00"/>
                  </a:solidFill>
                </a:rPr>
                <a:t>Argon TPC Far Detector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Project Time 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9530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tabLst>
                <a:tab pos="7942263" algn="r"/>
              </a:tabLst>
            </a:pPr>
            <a:r>
              <a:rPr lang="en-US" sz="2200" dirty="0" smtClean="0"/>
              <a:t>DOE CD-0 (Approve Mission Need) 	January 2010</a:t>
            </a:r>
          </a:p>
          <a:p>
            <a:pPr eaLnBrk="1" hangingPunct="1">
              <a:spcBef>
                <a:spcPts val="1800"/>
              </a:spcBef>
              <a:tabLst>
                <a:tab pos="7942263" algn="r"/>
              </a:tabLst>
            </a:pPr>
            <a:r>
              <a:rPr lang="en-US" sz="2200" smtClean="0"/>
              <a:t>CD-1 </a:t>
            </a:r>
            <a:r>
              <a:rPr lang="en-US" sz="2200" smtClean="0"/>
              <a:t> </a:t>
            </a:r>
            <a:r>
              <a:rPr lang="en-US" sz="2200" dirty="0" smtClean="0"/>
              <a:t>(Conceptual design, preliminary </a:t>
            </a:r>
            <a:br>
              <a:rPr lang="en-US" sz="2200" dirty="0" smtClean="0"/>
            </a:br>
            <a:r>
              <a:rPr lang="en-US" sz="2200" dirty="0" smtClean="0"/>
              <a:t>cost and schedule range)  </a:t>
            </a:r>
            <a:r>
              <a:rPr lang="en-US" sz="2200" smtClean="0"/>
              <a:t>	</a:t>
            </a:r>
            <a:r>
              <a:rPr lang="en-US" sz="2200" smtClean="0"/>
              <a:t>Fall 2011</a:t>
            </a:r>
            <a:endParaRPr lang="en-US" sz="2200" dirty="0" smtClean="0"/>
          </a:p>
          <a:p>
            <a:pPr eaLnBrk="1" hangingPunct="1">
              <a:spcBef>
                <a:spcPts val="1800"/>
              </a:spcBef>
              <a:tabLst>
                <a:tab pos="7942263" algn="r"/>
              </a:tabLst>
            </a:pPr>
            <a:r>
              <a:rPr lang="en-US" sz="2200" smtClean="0"/>
              <a:t>CD-2 </a:t>
            </a:r>
            <a:r>
              <a:rPr lang="en-US" sz="2200" dirty="0" smtClean="0"/>
              <a:t>(Project baseline)  </a:t>
            </a:r>
            <a:br>
              <a:rPr lang="en-US" sz="2200" dirty="0" smtClean="0"/>
            </a:br>
            <a:r>
              <a:rPr lang="en-US" sz="2200" dirty="0" smtClean="0"/>
              <a:t>	depending on funding . . </a:t>
            </a:r>
            <a:r>
              <a:rPr lang="en-US" sz="2200" smtClean="0"/>
              <a:t>. </a:t>
            </a:r>
            <a:r>
              <a:rPr lang="en-US" sz="2200" smtClean="0"/>
              <a:t>late FY2013/2014</a:t>
            </a:r>
            <a:endParaRPr lang="en-US" sz="2200" dirty="0" smtClean="0"/>
          </a:p>
          <a:p>
            <a:pPr eaLnBrk="1" hangingPunct="1">
              <a:spcBef>
                <a:spcPts val="1800"/>
              </a:spcBef>
              <a:tabLst>
                <a:tab pos="7942263" algn="r"/>
              </a:tabLst>
            </a:pPr>
            <a:r>
              <a:rPr lang="en-US" sz="2200" dirty="0" smtClean="0"/>
              <a:t>CD-3 (start construction)	</a:t>
            </a:r>
            <a:br>
              <a:rPr lang="en-US" sz="2200" dirty="0" smtClean="0"/>
            </a:br>
            <a:r>
              <a:rPr lang="en-US" sz="2200" dirty="0" smtClean="0"/>
              <a:t>	 depending on funding . . </a:t>
            </a:r>
            <a:r>
              <a:rPr lang="en-US" sz="2200" smtClean="0"/>
              <a:t>. </a:t>
            </a:r>
            <a:r>
              <a:rPr lang="en-US" sz="2200" smtClean="0"/>
              <a:t>~ </a:t>
            </a:r>
            <a:r>
              <a:rPr lang="en-US" sz="2200" dirty="0" smtClean="0"/>
              <a:t>2015</a:t>
            </a:r>
          </a:p>
          <a:p>
            <a:pPr eaLnBrk="1" hangingPunct="1">
              <a:spcBef>
                <a:spcPts val="1800"/>
              </a:spcBef>
              <a:tabLst>
                <a:tab pos="7942263" algn="r"/>
              </a:tabLst>
            </a:pPr>
            <a:r>
              <a:rPr lang="en-US" sz="2200" dirty="0" smtClean="0"/>
              <a:t>Schedule for construction under development</a:t>
            </a:r>
            <a:br>
              <a:rPr lang="en-US" sz="2200" dirty="0" smtClean="0"/>
            </a:br>
            <a:r>
              <a:rPr lang="en-US" sz="2200" dirty="0" smtClean="0"/>
              <a:t>	=&gt; estimate that project will be complete </a:t>
            </a:r>
            <a:r>
              <a:rPr lang="en-US" spc="-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600" baseline="-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dirty="0" smtClean="0"/>
              <a:t> </a:t>
            </a:r>
            <a:r>
              <a:rPr lang="en-US" sz="2200" dirty="0" smtClean="0"/>
              <a:t>2020</a:t>
            </a:r>
          </a:p>
          <a:p>
            <a:pPr eaLnBrk="1" hangingPunct="1">
              <a:tabLst>
                <a:tab pos="7942263" algn="r"/>
              </a:tabLst>
            </a:pPr>
            <a:endParaRPr lang="en-US" sz="2200" dirty="0" smtClean="0"/>
          </a:p>
          <a:p>
            <a:pPr eaLnBrk="1" hangingPunct="1">
              <a:buNone/>
              <a:tabLst>
                <a:tab pos="7942263" algn="r"/>
              </a:tabLst>
            </a:pPr>
            <a:r>
              <a:rPr lang="en-US" sz="2200" i="1" dirty="0" smtClean="0"/>
              <a:t>	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609600"/>
          </a:xfrm>
        </p:spPr>
        <p:txBody>
          <a:bodyPr/>
          <a:lstStyle/>
          <a:p>
            <a:pPr algn="ctr" eaLnBrk="1" hangingPunct="1"/>
            <a:r>
              <a:rPr lang="en-US" smtClean="0"/>
              <a:t>Scientific Goals </a:t>
            </a:r>
            <a:r>
              <a:rPr lang="en-US" dirty="0" smtClean="0"/>
              <a:t>of LBNE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4953000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mtClean="0"/>
              <a:t>How do the the three types of neutrinos – 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baseline="-16000" smtClean="0"/>
              <a:t>e</a:t>
            </a:r>
            <a:r>
              <a:rPr lang="en-US" smtClean="0"/>
              <a:t>, 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baseline="-16000" smtClean="0">
                <a:latin typeface="Symbol" pitchFamily="18" charset="2"/>
              </a:rPr>
              <a:t>m</a:t>
            </a:r>
            <a:r>
              <a:rPr lang="en-US" smtClean="0"/>
              <a:t>, </a:t>
            </a:r>
            <a:r>
              <a:rPr lang="en-US" smtClean="0">
                <a:latin typeface="Symbol" pitchFamily="18" charset="2"/>
              </a:rPr>
              <a:t>n</a:t>
            </a:r>
            <a:r>
              <a:rPr lang="en-US" baseline="-16000" smtClean="0">
                <a:latin typeface="Symbol" pitchFamily="18" charset="2"/>
              </a:rPr>
              <a:t>m</a:t>
            </a:r>
            <a:r>
              <a:rPr lang="en-US" smtClean="0"/>
              <a:t> – transform from one type to another as they travel from point “a” to point “b”?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mtClean="0"/>
              <a:t>Search for the transformation </a:t>
            </a:r>
            <a:r>
              <a:rPr lang="en-US" sz="2000" smtClean="0">
                <a:latin typeface="Symbol" pitchFamily="18" charset="2"/>
              </a:rPr>
              <a:t>n</a:t>
            </a:r>
            <a:r>
              <a:rPr lang="en-US" sz="2000" baseline="-16000" smtClean="0">
                <a:latin typeface="Symbol" pitchFamily="18" charset="2"/>
              </a:rPr>
              <a:t>m</a:t>
            </a:r>
            <a:r>
              <a:rPr lang="en-US" sz="2000" smtClean="0"/>
              <a:t> -&gt; </a:t>
            </a:r>
            <a:r>
              <a:rPr lang="en-US" sz="2000" smtClean="0">
                <a:latin typeface="Symbol" pitchFamily="18" charset="2"/>
              </a:rPr>
              <a:t>n</a:t>
            </a:r>
            <a:r>
              <a:rPr lang="en-US" sz="2000" baseline="-16000" smtClean="0"/>
              <a:t>e</a:t>
            </a:r>
            <a:r>
              <a:rPr lang="en-US" sz="2000" smtClean="0"/>
              <a:t> which has never been seen before.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mtClean="0"/>
              <a:t>Look for matter – antimatter vs. asymmetry in behavior of </a:t>
            </a:r>
            <a:br>
              <a:rPr lang="en-US" sz="2000" smtClean="0"/>
            </a:br>
            <a:r>
              <a:rPr lang="en-US" sz="2000" smtClean="0">
                <a:latin typeface="Symbol" pitchFamily="18" charset="2"/>
              </a:rPr>
              <a:t>n  </a:t>
            </a:r>
            <a:r>
              <a:rPr lang="en-US" sz="2000" smtClean="0">
                <a:latin typeface="+mj-lt"/>
              </a:rPr>
              <a:t>vs. </a:t>
            </a:r>
            <a:r>
              <a:rPr lang="en-US" sz="2500" b="1" spc="-3000" baseline="36000" smtClean="0">
                <a:latin typeface="Symbol" pitchFamily="18" charset="2"/>
              </a:rPr>
              <a:t>-</a:t>
            </a:r>
            <a:r>
              <a:rPr lang="en-US" sz="2000" smtClean="0">
                <a:latin typeface="Symbol" pitchFamily="18" charset="2"/>
              </a:rPr>
              <a:t>n </a:t>
            </a:r>
            <a:r>
              <a:rPr lang="en-US" sz="2000" smtClean="0">
                <a:latin typeface="Arial" pitchFamily="34" charset="0"/>
              </a:rPr>
              <a:t>. . . which may hold the clue as to why there is matter in the universe but no anti-matter, i.e. why we are here(!)</a:t>
            </a:r>
            <a:endParaRPr lang="en-US" sz="2000" smtClean="0"/>
          </a:p>
          <a:p>
            <a:pPr marL="0" indent="0">
              <a:buNone/>
              <a:tabLst>
                <a:tab pos="457200" algn="l"/>
              </a:tabLst>
            </a:pPr>
            <a:r>
              <a:rPr lang="en-US" smtClean="0"/>
              <a:t>Is matter stable?  Do protons decay?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mtClean="0"/>
              <a:t>Search for the the decay of protons into lighter particles, ultimately electrons and neutrinos.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mtClean="0"/>
              <a:t>Predicted by theories that unify the fundamental forces of nature.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smtClean="0"/>
              <a:t>Provides a window into physics at energies far beyond what particle accelerators can ever achieve.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Long-Baseline Neutrino Experiment Collaboration</a:t>
            </a:r>
            <a:r>
              <a:rPr lang="en-US" sz="4400" dirty="0" smtClean="0"/>
              <a:t> </a:t>
            </a:r>
            <a:endParaRPr lang="en-US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608110" y="5105400"/>
            <a:ext cx="3231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 smtClean="0"/>
              <a:t>17 November   </a:t>
            </a:r>
            <a:r>
              <a:rPr lang="en-US" sz="900" i="1" dirty="0"/>
              <a:t>2010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938784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Alabama: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Goon, I Stancu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Argonne: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D’Agostino, G. Drake. Z. Djurcic, M. Goodman, X. Huang, V. Guarino, J. Paley, R. Talaga, M. Wetstein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Boston: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Hazen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Kearns, J. Raaf, J. Stone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Bishai, R. Brown, H. Chen, M. Diwan, J. Dolph, G. Geronimo, R. Gill, R. Hackenberg, R. Hahn, S. Hans, D. Jaffe, S. Junnarkar, J.S. Kettell, F. Lanni, L. Littenberg, J. Ling, D. Makowiecki, W. Marciano, W. Morse, Z. Parsa, C. Pearson, V. Radeka, S. Rescia, T. Russo, N. Samios,R. Sharma, N. Simos, J. Sondericker, J. Stewart, H. Tanaka, C. Thorn, B. Viren, Z. Wang, S. White, L. Whitehead,  M. Yeh, B. Yu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Caltech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McKeown, X. Qian, C. Zhang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Cambridge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A. Blake, M. Thomson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Catania/INFN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Bellini, G. Garilli, R. Potenza, M. Trovato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Chicago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Blucher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Johnson, A. Marino, M. Tzanov, E. Zimmerman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 State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Bass,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Berger, J. Brack, N. Buchanan, J. Harton, V. Kravtsov, W. Toki, D. Warner, R. Wilson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Carr, L. Camillieri, C.Y. Chi, G. Karagiorgi, C. Mariani, M. Shaevitz, W. Sippach, W. Willis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Crookston: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Demuth</a:t>
            </a:r>
            <a:endParaRPr kumimoji="0" lang="en-US" sz="9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Dakota State: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Szcerbinska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Davis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Breedon,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Classen, J. Felde, P. Gupta, M. Tripanthi, R. Svoboda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Drexel: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Lane, J. Maricic, R. Milincic, K. Zbiri</a:t>
            </a:r>
            <a:endParaRPr kumimoji="0" lang="en-US" sz="9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Duke: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Fowler,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Prendki, K. Scholberg, C. Walter, R. Wendell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Duluth: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Gran, A. Habig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Fermilab: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Allspach,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Baller, D. Boehnlein, M. Campbell, A. Chen, S. Childress, B. DeMaat, A. Drozhdin, T. Dykhuis, A. Hahn, S. Hays, J. Howell, P. Huhr, J. Hylen, M. Johnson, J. Johnstone, T. Junk, B. Kayser, G. Koizumi, T. Lackowski, P. Lucas, B. Lundberg, T. Lundin, P. Mantsch, N. Mokhov, C. Moore, J. Morfin, B. Norris, V. Papadimitriou,  R. Plunkett, C. Polly, S. Pordes, O. Prokofiev, G. Rameika, B. Rebel, D. Reitzner, K. Riesselmann, R. Rucinski, R. Schmidt, D. Schmitz, P. Shanahan, J. Strait, S. Striganov, K. Vaziri, G. Velev, G. Zeller, R. Zwaska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Hawaii: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Dye, J. Kumar, J. Learned, S. Matsuno, S. Pakvasa,  M. Rosen, G. Varner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Universities: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Singh (BHU); B. Choudhary, S. Mandal (DU); B. Bhuyan [IIT(G)]; V. Bhatnagar, A. Kumar, S. Sahijpal(PU)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W. Fox, C. Johnson, M. Messier, S. Mufson, J. Musser, R. Tayloe, J. Urheim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Iowa State: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Sanchez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19600" y="838200"/>
            <a:ext cx="4270248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IPMU/Tokyo: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Vagins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Irvine: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Carminati,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Kropp, M. Smy, H. Sobel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Kansas State: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Bolton, G. Horton-Smith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LBL: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Kadel, B. Fujikawa, D. Taylor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Livermore: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Bernstein, R. Bionta, S. Dazeley, S. Ouedraogo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London-UCL</a:t>
            </a: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J. Thomas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Alamos: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Elliott, V. Gehman, G. Garvey, T. Haines, D. Lee, W. Louis,</a:t>
            </a:r>
            <a:b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Mauger, G. Mills, A. Norrick, Z. Pavlovic, G. Sinnis, W. Sondheim, </a:t>
            </a:r>
            <a:b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Van de Water, H. White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Louisiana State: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W. Coleman, T. Kutter, W. Metcalf, M. Tzanov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Maryland: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Blaufuss, R. Hellauer, T. Straszheim, </a:t>
            </a:r>
            <a:b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Sullivan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Michigan State: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Arrieta-Diaz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Bromberg, </a:t>
            </a:r>
            <a:b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Edmunds, J. Huston, B. Page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Minnesota: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Marshak, W. Miller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Barletta,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Conrad, T. Katori, R. Lanza, L. Winslow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NGA: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S. Malys, S. Usman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Mexico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Becker, J. Mathews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Notre Dame: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Losecco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Oxford</a:t>
            </a: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G. Barr, J. DeJong, A. Weber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Pennsylvania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Klein, K. Lande, A. Mann, M. Newcomer, R. vanBerg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Pittsburgh: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Naples, V. Paolone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Princeton: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 He, K. McDonald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Rensselaer: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Kaminski, J. Napolitano, S. Salon, P. Stoler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Rochester: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Bradford, K. McFarland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SDMST: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X. Bai, R. Corey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SMU: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T. Liu, J. Ye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Carolina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Duyang,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Mishra, R. Petti, C. Rosenfeld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Dakota State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Bleakley, K. McTaggert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Kopp, K. Lang, R. Mehdiyev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Tufts: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Gallagher, T. Kafka, W. Mann, J. Schnepps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UCLA: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Arisaka, D. Cline, K. Lee, Y. Meng, F. Sergiampietri, H. Wang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 Tech: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Guarnaccia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Link, D. Mohapatra, R. Raghavan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Washington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Enomoto, J. Kaspar, N. Tolich, H.K. Tseung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Wisconsin: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Balantekin, F. Feyzi, K. Heeger, A. Karle, R. Maruyama, D. Webber, C. Wendt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24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Yale:</a:t>
            </a:r>
            <a:r>
              <a:rPr kumimoji="0" 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Church, B. Fleming, R. Guenette, M. Soderberg, J. Spitz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2493264"/>
            <a:ext cx="15240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8925" indent="-288925" algn="l">
              <a:spcBef>
                <a:spcPts val="0"/>
              </a:spcBef>
            </a:pPr>
            <a:r>
              <a:rPr lang="en-US" sz="1200" smtClean="0">
                <a:solidFill>
                  <a:srgbClr val="FFFF00"/>
                </a:solidFill>
              </a:rPr>
              <a:t>288 Scientists </a:t>
            </a:r>
            <a:r>
              <a:rPr lang="en-US" sz="1200" dirty="0" smtClean="0">
                <a:solidFill>
                  <a:srgbClr val="FFFF00"/>
                </a:solidFill>
              </a:rPr>
              <a:t>and Engineers 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smtClean="0">
                <a:solidFill>
                  <a:srgbClr val="FFFF00"/>
                </a:solidFill>
              </a:rPr>
              <a:t>57 </a:t>
            </a:r>
            <a:r>
              <a:rPr lang="en-US" sz="1200" smtClean="0">
                <a:solidFill>
                  <a:srgbClr val="FFFF00"/>
                </a:solidFill>
              </a:rPr>
              <a:t>Institutions 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i="1" smtClean="0">
                <a:solidFill>
                  <a:srgbClr val="FFFF00"/>
                </a:solidFill>
              </a:rPr>
              <a:t>25 States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i="1" smtClean="0">
                <a:solidFill>
                  <a:srgbClr val="FFFF00"/>
                </a:solidFill>
              </a:rPr>
              <a:t>4 Foreign countries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smtClean="0">
                <a:solidFill>
                  <a:srgbClr val="FFFF00"/>
                </a:solidFill>
              </a:rPr>
              <a:t>… And still growing</a:t>
            </a:r>
            <a:r>
              <a:rPr lang="en-US" sz="120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smtClean="0"/>
              <a:t>New Neutrino Beam </a:t>
            </a:r>
            <a:r>
              <a:rPr lang="en-US" dirty="0" smtClean="0"/>
              <a:t>at Fermilab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2" y="978816"/>
            <a:ext cx="8231182" cy="55648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543800" cy="4953000"/>
          </a:xfrm>
        </p:spPr>
        <p:txBody>
          <a:bodyPr rIns="0"/>
          <a:lstStyle/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smtClean="0"/>
              <a:t>How to Make a Neutrino Beam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543800" cy="4953000"/>
          </a:xfrm>
        </p:spPr>
        <p:txBody>
          <a:bodyPr rIns="0"/>
          <a:lstStyle/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803400"/>
            <a:ext cx="84867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228600"/>
            <a:ext cx="7498080" cy="914400"/>
          </a:xfrm>
        </p:spPr>
        <p:txBody>
          <a:bodyPr/>
          <a:lstStyle/>
          <a:p>
            <a:pPr eaLnBrk="1" hangingPunct="1"/>
            <a:r>
              <a:rPr lang="en-US" smtClean="0"/>
              <a:t>Aiming the Neutrino Beam to South Dakota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543800" cy="4953000"/>
          </a:xfrm>
        </p:spPr>
        <p:txBody>
          <a:bodyPr rIns="0"/>
          <a:lstStyle/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7" name="Picture 2" descr="http://www-visualmedia.fnal.gov/VMS_Site/gallery/stillphotos/2010/0100/10-0164-0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" y="1816690"/>
            <a:ext cx="9031298" cy="375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smtClean="0"/>
              <a:t>Target and Focusing (“Horn”) System 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59752" cy="4953000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5105400" cy="36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1440" y="5105401"/>
            <a:ext cx="8961120" cy="1195189"/>
            <a:chOff x="304800" y="1676400"/>
            <a:chExt cx="8445689" cy="1126443"/>
          </a:xfrm>
        </p:grpSpPr>
        <p:pic>
          <p:nvPicPr>
            <p:cNvPr id="17" name="Picture 16" descr="Horn1 I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981200"/>
              <a:ext cx="3952875" cy="609774"/>
            </a:xfrm>
            <a:prstGeom prst="rect">
              <a:avLst/>
            </a:prstGeom>
          </p:spPr>
        </p:pic>
        <p:pic>
          <p:nvPicPr>
            <p:cNvPr id="18" name="Picture 17" descr="Horn2 I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1676400"/>
              <a:ext cx="4026089" cy="11264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</a:t>
            </a:r>
            <a:r>
              <a:rPr lang="en-US" smtClean="0"/>
              <a:t>- </a:t>
            </a:r>
            <a:r>
              <a:rPr lang="en-US" smtClean="0"/>
              <a:t>SPAFOA Member's Meeting - Dec 15, 2010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smtClean="0"/>
              <a:t>Target, Horn, Decay Pipe, and Absorber Engineering</a:t>
            </a:r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946976"/>
            <a:ext cx="3367625" cy="21536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817097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5267</TotalTime>
  <Words>1437</Words>
  <Application>Microsoft Office PowerPoint</Application>
  <PresentationFormat>On-screen Show (4:3)</PresentationFormat>
  <Paragraphs>197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Factory</vt:lpstr>
      <vt:lpstr>LBNE</vt:lpstr>
      <vt:lpstr>Sample with bullet points</vt:lpstr>
      <vt:lpstr>Scientific Goals of LBNE</vt:lpstr>
      <vt:lpstr>Long-Baseline Neutrino Experiment Collaboration </vt:lpstr>
      <vt:lpstr>New Neutrino Beam at Fermilab</vt:lpstr>
      <vt:lpstr>How to Make a Neutrino Beam</vt:lpstr>
      <vt:lpstr>Aiming the Neutrino Beam to South Dakota</vt:lpstr>
      <vt:lpstr>Target and Focusing (“Horn”) System </vt:lpstr>
      <vt:lpstr>Target, Horn, Decay Pipe, and Absorber Engineering</vt:lpstr>
      <vt:lpstr>Target Station Shielding  and Remote Handling Systems</vt:lpstr>
      <vt:lpstr>Near Detector:  Measure neutrinos as the leave Fermilab</vt:lpstr>
      <vt:lpstr>Near Detector:  Measure neutrinos as the leave Fermilab</vt:lpstr>
      <vt:lpstr>Near Detector:  Several Options Under Consideration</vt:lpstr>
      <vt:lpstr>Water Cherenkov Far Detector</vt:lpstr>
      <vt:lpstr>Water Cherenkov Far Detector</vt:lpstr>
      <vt:lpstr>Water Cherenkov Detector</vt:lpstr>
      <vt:lpstr>Liquid Argon TPC Far Detector</vt:lpstr>
      <vt:lpstr>WBS 1.5 – LAr TPC</vt:lpstr>
      <vt:lpstr>WBS 1.5 – LAr TPC</vt:lpstr>
      <vt:lpstr>LBNE Project Time Line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strait</cp:lastModifiedBy>
  <cp:revision>211</cp:revision>
  <cp:lastPrinted>1601-01-01T00:00:00Z</cp:lastPrinted>
  <dcterms:created xsi:type="dcterms:W3CDTF">2008-08-01T20:03:26Z</dcterms:created>
  <dcterms:modified xsi:type="dcterms:W3CDTF">2010-12-15T04:14:19Z</dcterms:modified>
</cp:coreProperties>
</file>