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Default Extension="tiff" ContentType="image/tiff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946" r:id="rId2"/>
    <p:sldMasterId id="2147483959" r:id="rId3"/>
    <p:sldMasterId id="2147484381" r:id="rId4"/>
    <p:sldMasterId id="2147484463" r:id="rId5"/>
    <p:sldMasterId id="2147484520" r:id="rId6"/>
    <p:sldMasterId id="2147484537" r:id="rId7"/>
    <p:sldMasterId id="2147484613" r:id="rId8"/>
    <p:sldMasterId id="2147484627" r:id="rId9"/>
    <p:sldMasterId id="2147484644" r:id="rId10"/>
    <p:sldMasterId id="2147484724" r:id="rId11"/>
  </p:sldMasterIdLst>
  <p:notesMasterIdLst>
    <p:notesMasterId r:id="rId33"/>
  </p:notesMasterIdLst>
  <p:handoutMasterIdLst>
    <p:handoutMasterId r:id="rId34"/>
  </p:handoutMasterIdLst>
  <p:sldIdLst>
    <p:sldId id="1245" r:id="rId12"/>
    <p:sldId id="1306" r:id="rId13"/>
    <p:sldId id="1323" r:id="rId14"/>
    <p:sldId id="1324" r:id="rId15"/>
    <p:sldId id="1309" r:id="rId16"/>
    <p:sldId id="1327" r:id="rId17"/>
    <p:sldId id="1328" r:id="rId18"/>
    <p:sldId id="1311" r:id="rId19"/>
    <p:sldId id="1307" r:id="rId20"/>
    <p:sldId id="1325" r:id="rId21"/>
    <p:sldId id="1326" r:id="rId22"/>
    <p:sldId id="1308" r:id="rId23"/>
    <p:sldId id="1310" r:id="rId24"/>
    <p:sldId id="1313" r:id="rId25"/>
    <p:sldId id="1314" r:id="rId26"/>
    <p:sldId id="1316" r:id="rId27"/>
    <p:sldId id="1320" r:id="rId28"/>
    <p:sldId id="1317" r:id="rId29"/>
    <p:sldId id="1318" r:id="rId30"/>
    <p:sldId id="1319" r:id="rId31"/>
    <p:sldId id="1329" r:id="rId32"/>
  </p:sldIdLst>
  <p:sldSz cx="9144000" cy="6858000" type="screen4x3"/>
  <p:notesSz cx="6934200" cy="9232900"/>
  <p:defaultTextStyle>
    <a:defPPr>
      <a:defRPr lang="en-US"/>
    </a:defPPr>
    <a:lvl1pPr algn="l" rtl="0" eaLnBrk="0" fontAlgn="ctr" hangingPunct="0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1pPr>
    <a:lvl2pPr marL="457200" algn="l" rtl="0" eaLnBrk="0" fontAlgn="ctr" hangingPunct="0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2pPr>
    <a:lvl3pPr marL="914400" algn="l" rtl="0" eaLnBrk="0" fontAlgn="ctr" hangingPunct="0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3pPr>
    <a:lvl4pPr marL="1371600" algn="l" rtl="0" eaLnBrk="0" fontAlgn="ctr" hangingPunct="0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4pPr>
    <a:lvl5pPr marL="1828800" algn="l" rtl="0" eaLnBrk="0" fontAlgn="ctr" hangingPunct="0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sz="1000" b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sz="1000" b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sz="1000" b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sz="1000" b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00CC"/>
    <a:srgbClr val="DAEDEF"/>
    <a:srgbClr val="000090"/>
    <a:srgbClr val="800000"/>
    <a:srgbClr val="A7B5E3"/>
    <a:srgbClr val="669900"/>
    <a:srgbClr val="748AD2"/>
    <a:srgbClr val="2215C5"/>
    <a:srgbClr val="C9DA2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96" autoAdjust="0"/>
    <p:restoredTop sz="86410" autoAdjust="0"/>
  </p:normalViewPr>
  <p:slideViewPr>
    <p:cSldViewPr snapToGrid="0">
      <p:cViewPr varScale="1">
        <p:scale>
          <a:sx n="59" d="100"/>
          <a:sy n="59" d="100"/>
        </p:scale>
        <p:origin x="-78" y="-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852"/>
    </p:cViewPr>
  </p:sorterViewPr>
  <p:notesViewPr>
    <p:cSldViewPr snapToGrid="0">
      <p:cViewPr varScale="1">
        <p:scale>
          <a:sx n="67" d="100"/>
          <a:sy n="67" d="100"/>
        </p:scale>
        <p:origin x="-2736" y="-96"/>
      </p:cViewPr>
      <p:guideLst>
        <p:guide orient="horz" pos="2908"/>
        <p:guide pos="2185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fontAlgn="base">
              <a:defRPr sz="1300" b="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28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7475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fontAlgn="base">
              <a:defRPr sz="1300" b="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6935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fontAlgn="base">
              <a:defRPr sz="1300" b="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7475" y="876935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fontAlgn="base">
              <a:defRPr sz="1300" b="0">
                <a:ea typeface="ＭＳ Ｐゴシック" pitchFamily="34" charset="-128"/>
              </a:defRPr>
            </a:lvl1pPr>
          </a:lstStyle>
          <a:p>
            <a:pPr>
              <a:defRPr/>
            </a:pPr>
            <a:fld id="{5E85E94A-04EC-4ECB-AB2A-AB10E540D842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fontAlgn="base">
              <a:defRPr sz="1300" b="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475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fontAlgn="base">
              <a:defRPr sz="1300" b="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8875" y="693738"/>
            <a:ext cx="4616450" cy="34623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8" y="4386263"/>
            <a:ext cx="554672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noProof="0" smtClean="0"/>
              <a:t>Click to edit Master text styles</a:t>
            </a:r>
          </a:p>
          <a:p>
            <a:pPr lvl="1"/>
            <a:r>
              <a:rPr lang="en-US" altLang="ja-JP" noProof="0" smtClean="0"/>
              <a:t>Second level</a:t>
            </a:r>
          </a:p>
          <a:p>
            <a:pPr lvl="2"/>
            <a:r>
              <a:rPr lang="en-US" altLang="ja-JP" noProof="0" smtClean="0"/>
              <a:t>Third level</a:t>
            </a:r>
          </a:p>
          <a:p>
            <a:pPr lvl="3"/>
            <a:r>
              <a:rPr lang="en-US" altLang="ja-JP" noProof="0" smtClean="0"/>
              <a:t>Fourth level</a:t>
            </a:r>
          </a:p>
          <a:p>
            <a:pPr lvl="4"/>
            <a:r>
              <a:rPr lang="en-US" altLang="ja-JP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6935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fontAlgn="base">
              <a:defRPr sz="1300" b="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475" y="876935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fontAlgn="base">
              <a:defRPr sz="1300" b="0">
                <a:ea typeface="ＭＳ Ｐゴシック" pitchFamily="34" charset="-128"/>
              </a:defRPr>
            </a:lvl1pPr>
          </a:lstStyle>
          <a:p>
            <a:pPr>
              <a:defRPr/>
            </a:pPr>
            <a:fld id="{8BC2F6F1-5145-4D5A-9350-7DDC159EA2D9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C2F6F1-5145-4D5A-9350-7DDC159EA2D9}" type="slidenum">
              <a:rPr lang="ja-JP" altLang="en-US" smtClean="0"/>
              <a:pPr>
                <a:defRPr/>
              </a:pPr>
              <a:t>1</a:t>
            </a:fld>
            <a:endParaRPr lang="en-US" altLang="ja-JP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C3E6E-436A-4E4B-BE8C-B4B8545BC81C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C2F6F1-5145-4D5A-9350-7DDC159EA2D9}" type="slidenum">
              <a:rPr lang="ja-JP" altLang="en-US" smtClean="0"/>
              <a:pPr>
                <a:defRPr/>
              </a:pPr>
              <a:t>11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FF9412-74BF-7547-B7FE-78608652E65F}" type="slidenum">
              <a:rPr lang="en-US" altLang="ja-JP" smtClean="0"/>
              <a:pPr>
                <a:defRPr/>
              </a:pPr>
              <a:t>12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FF9412-74BF-7547-B7FE-78608652E65F}" type="slidenum">
              <a:rPr lang="en-US" altLang="ja-JP" smtClean="0"/>
              <a:pPr>
                <a:defRPr/>
              </a:pPr>
              <a:t>13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CA4373-D051-A24D-AEB5-4479567C8F30}" type="slidenum">
              <a:rPr lang="ja-JP" altLang="en-US"/>
              <a:pPr/>
              <a:t>14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FF9412-74BF-7547-B7FE-78608652E65F}" type="slidenum">
              <a:rPr lang="en-US" altLang="ja-JP" smtClean="0"/>
              <a:pPr>
                <a:defRPr/>
              </a:pPr>
              <a:t>15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FF9412-74BF-7547-B7FE-78608652E65F}" type="slidenum">
              <a:rPr lang="en-US" altLang="ja-JP" smtClean="0"/>
              <a:pPr>
                <a:defRPr/>
              </a:pPr>
              <a:t>16</a:t>
            </a:fld>
            <a:endParaRPr lang="en-US" altLang="ja-JP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FF9412-74BF-7547-B7FE-78608652E65F}" type="slidenum">
              <a:rPr lang="en-US" altLang="ja-JP" smtClean="0"/>
              <a:pPr>
                <a:defRPr/>
              </a:pPr>
              <a:t>17</a:t>
            </a:fld>
            <a:endParaRPr lang="en-US" altLang="ja-JP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FF9412-74BF-7547-B7FE-78608652E65F}" type="slidenum">
              <a:rPr lang="en-US" altLang="ja-JP" smtClean="0"/>
              <a:pPr>
                <a:defRPr/>
              </a:pPr>
              <a:t>18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FF9412-74BF-7547-B7FE-78608652E65F}" type="slidenum">
              <a:rPr lang="en-US" altLang="ja-JP" smtClean="0"/>
              <a:pPr>
                <a:defRPr/>
              </a:pPr>
              <a:t>19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42ADA0-9038-FF48-ACF9-426B725702C8}" type="slidenum">
              <a:rPr lang="en-US" altLang="ja-JP"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pPr/>
              <a:t>2</a:t>
            </a:fld>
            <a:endParaRPr lang="en-US" altLang="ja-JP" dirty="0">
              <a:latin typeface="Arial" pitchFamily="-112" charset="0"/>
              <a:ea typeface="Arial Unicode MS" pitchFamily="-112" charset="0"/>
              <a:cs typeface="Arial Unicode MS" pitchFamily="-112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692150"/>
            <a:ext cx="4614862" cy="3462338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kumimoji="0" lang="ja-JP" altLang="en-US" smtClean="0">
              <a:latin typeface="Times" pitchFamily="-112" charset="0"/>
              <a:ea typeface="Osaka" pitchFamily="-112" charset="-128"/>
              <a:cs typeface="Osaka" pitchFamily="-112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FF9412-74BF-7547-B7FE-78608652E65F}" type="slidenum">
              <a:rPr lang="en-US" altLang="ja-JP" smtClean="0"/>
              <a:pPr>
                <a:defRPr/>
              </a:pPr>
              <a:t>20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C2F6F1-5145-4D5A-9350-7DDC159EA2D9}" type="slidenum">
              <a:rPr lang="ja-JP" altLang="en-US" smtClean="0"/>
              <a:pPr>
                <a:defRPr/>
              </a:pPr>
              <a:t>21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3050E9-FE7F-4481-B5B8-CC3AA214F42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D2760D-C448-4B7E-B2E7-8928538E1899}" type="slidenum">
              <a:rPr lang="en-US"/>
              <a:pPr/>
              <a:t>4</a:t>
            </a:fld>
            <a:endParaRPr lang="en-US"/>
          </a:p>
        </p:txBody>
      </p:sp>
      <p:sp>
        <p:nvSpPr>
          <p:cNvPr id="2120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20707" name="Notes Placeholder 2"/>
          <p:cNvSpPr>
            <a:spLocks noGrp="1"/>
          </p:cNvSpPr>
          <p:nvPr>
            <p:ph type="body" idx="1"/>
          </p:nvPr>
        </p:nvSpPr>
        <p:spPr>
          <a:xfrm>
            <a:off x="923958" y="4385934"/>
            <a:ext cx="5086284" cy="4153889"/>
          </a:xfrm>
        </p:spPr>
        <p:txBody>
          <a:bodyPr/>
          <a:lstStyle/>
          <a:p>
            <a:endParaRPr lang="en-US"/>
          </a:p>
        </p:txBody>
      </p:sp>
      <p:sp>
        <p:nvSpPr>
          <p:cNvPr id="2120708" name="Slide Number Placeholder 3"/>
          <p:cNvSpPr txBox="1">
            <a:spLocks noGrp="1"/>
          </p:cNvSpPr>
          <p:nvPr/>
        </p:nvSpPr>
        <p:spPr bwMode="auto">
          <a:xfrm>
            <a:off x="3929080" y="8771866"/>
            <a:ext cx="3005120" cy="46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79" tIns="46190" rIns="92379" bIns="46190" anchor="b"/>
          <a:lstStyle/>
          <a:p>
            <a:pPr algn="r" defTabSz="923959" fontAlgn="base"/>
            <a:fld id="{4555BBEE-B4D3-4C52-8B09-C2D1A911EEFC}" type="slidenum">
              <a:rPr lang="ja-JP" altLang="en-US" sz="1200"/>
              <a:pPr algn="r" defTabSz="923959" fontAlgn="base"/>
              <a:t>4</a:t>
            </a:fld>
            <a:endParaRPr lang="en-US" altLang="ja-JP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92C0A8-A073-4C4E-B5AE-C39213BA23F6}" type="slidenum">
              <a:rPr lang="en-US" altLang="ja-JP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5</a:t>
            </a:fld>
            <a:endParaRPr lang="en-US" altLang="ja-JP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dirty="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C2F6F1-5145-4D5A-9350-7DDC159EA2D9}" type="slidenum">
              <a:rPr lang="ja-JP" altLang="en-US" smtClean="0"/>
              <a:pPr>
                <a:defRPr/>
              </a:pPr>
              <a:t>6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C2F6F1-5145-4D5A-9350-7DDC159EA2D9}" type="slidenum">
              <a:rPr lang="ja-JP" altLang="en-US" smtClean="0"/>
              <a:pPr>
                <a:defRPr/>
              </a:pPr>
              <a:t>7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463697-9B60-604B-B599-40072B2F303B}" type="slidenum">
              <a:rPr lang="en-US" altLang="ja-JP"/>
              <a:pPr/>
              <a:t>8</a:t>
            </a:fld>
            <a:endParaRPr lang="en-US" altLang="ja-JP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FF9412-74BF-7547-B7FE-78608652E65F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0.png"/><Relationship Id="rId5" Type="http://schemas.openxmlformats.org/officeDocument/2006/relationships/image" Target="../media/image21.jpeg"/><Relationship Id="rId4" Type="http://schemas.openxmlformats.org/officeDocument/2006/relationships/image" Target="../media/image9.jpe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jpeg"/><Relationship Id="rId7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5.jpeg"/><Relationship Id="rId5" Type="http://schemas.openxmlformats.org/officeDocument/2006/relationships/image" Target="../media/image6.jpeg"/><Relationship Id="rId4" Type="http://schemas.openxmlformats.org/officeDocument/2006/relationships/image" Target="../media/image9.jpeg"/><Relationship Id="rId9" Type="http://schemas.openxmlformats.org/officeDocument/2006/relationships/image" Target="../media/image10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400" b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400" b="0"/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>
            <a:off x="85725" y="6215063"/>
            <a:ext cx="8991600" cy="0"/>
          </a:xfrm>
          <a:prstGeom prst="line">
            <a:avLst/>
          </a:prstGeom>
          <a:noFill/>
          <a:ln w="57150" cmpd="thickThin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>
            <a:off x="1295400" y="722313"/>
            <a:ext cx="6400800" cy="0"/>
          </a:xfrm>
          <a:prstGeom prst="line">
            <a:avLst/>
          </a:prstGeom>
          <a:noFill/>
          <a:ln w="57150" cmpd="thinThick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8" name="Picture 11" descr="stfsig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2563" y="163513"/>
            <a:ext cx="1204912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 descr="stfm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775" y="98425"/>
            <a:ext cx="67945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 descr="stfsig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4863" y="160338"/>
            <a:ext cx="655637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4633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2446344" name="Rectangle 8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SPAFOA, FERMILAB, 15 December 2010</a:t>
            </a:r>
            <a:endParaRPr lang="en-US" altLang="ja-JP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2000"/>
            </a:lvl1pPr>
          </a:lstStyle>
          <a:p>
            <a:pPr>
              <a:defRPr/>
            </a:pPr>
            <a:r>
              <a:rPr lang="en-US" altLang="ja-JP" smtClean="0"/>
              <a:t>Marc Ross, Fermilab</a:t>
            </a:r>
            <a:endParaRPr lang="en-US" altLang="ja-JP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9952D-7EDA-4C29-AA4B-047CB303663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SPAFOA, FERMILAB, 15 December 2010</a:t>
            </a:r>
            <a:endParaRPr lang="en-US" altLang="ja-JP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Marc Ross, Fermilab</a:t>
            </a: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1477A-8DEB-44ED-A63B-718FD23CC48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SPAFOA, FERMILAB, 15 December 2010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Marc Ross, Fermilab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3BA16F7-328B-473B-BA85-A002BFC8ACCB}" type="slidenum">
              <a:rPr lang="en-US" sz="1200" i="1" kern="120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SPAFOA, FERMILAB, 15 December 2010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Marc Ross, Fermilab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C8A1887-A07D-4145-B64F-42AEDE613AF8}" type="slidenum">
              <a:rPr lang="en-US" sz="1200" i="1" kern="120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33400"/>
            <a:ext cx="22860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533400"/>
            <a:ext cx="67056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SPAFOA, FERMILAB, 15 December 2010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Marc Ross, Fermilab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0754D03-A3D1-4E6F-8CC9-030713870064}" type="slidenum">
              <a:rPr lang="en-US" sz="1200" i="1" kern="120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85800"/>
            <a:ext cx="9144000" cy="2819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657600"/>
            <a:ext cx="91440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SPAFOA, FERMILAB, 15 December 2010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Marc Ross, Fermilab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095DD24-DF5F-4804-8F8B-BA08A364D1E6}" type="slidenum">
              <a:rPr lang="en-US" sz="1200" i="1" kern="120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609600"/>
            <a:ext cx="4495800" cy="594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495800" cy="594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SPAFOA, FERMILAB, 15 December 2010</a:t>
            </a:r>
            <a:endParaRPr lang="en-US" sz="1200" i="1" kern="1200" dirty="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Marc Ross, Fermilab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71C49FE-167B-464B-AD6A-2D5C2C2D0688}" type="slidenum">
              <a:rPr lang="en-US" sz="1200" i="1" kern="120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914400"/>
            <a:ext cx="7772400" cy="1143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1336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0" y="6629400"/>
            <a:ext cx="9140825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3600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3600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pic>
        <p:nvPicPr>
          <p:cNvPr id="5126" name="Picture 6" descr="cesr_cornell"/>
          <p:cNvPicPr>
            <a:picLocks noChangeAspect="1" noChangeArrowheads="1"/>
          </p:cNvPicPr>
          <p:nvPr/>
        </p:nvPicPr>
        <p:blipFill>
          <a:blip r:embed="rId2" cstate="print"/>
          <a:srcRect t="4240" b="19426"/>
          <a:stretch>
            <a:fillRect/>
          </a:stretch>
        </p:blipFill>
        <p:spPr bwMode="auto">
          <a:xfrm>
            <a:off x="3006725" y="3810000"/>
            <a:ext cx="31146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 descr="NSF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5459413"/>
            <a:ext cx="1066800" cy="1063625"/>
          </a:xfrm>
          <a:prstGeom prst="rect">
            <a:avLst/>
          </a:prstGeom>
          <a:noFill/>
        </p:spPr>
      </p:pic>
      <p:pic>
        <p:nvPicPr>
          <p:cNvPr id="5128" name="Picture 8" descr="DOE_Se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5529263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 descr="New 36in Head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966788"/>
          </a:xfrm>
          <a:prstGeom prst="rect">
            <a:avLst/>
          </a:prstGeom>
          <a:noFill/>
        </p:spPr>
      </p:pic>
      <p:pic>
        <p:nvPicPr>
          <p:cNvPr id="5130" name="Picture 10" descr="logo_transparent_b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480050"/>
            <a:ext cx="1676400" cy="109537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kern="12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SPAFOA, FERMILAB, 15 December 2010</a:t>
            </a:r>
            <a:endParaRPr lang="en-US" sz="1200" i="1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kern="12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Marc Ross, Fermilab</a:t>
            </a:r>
            <a:endParaRPr lang="en-US" sz="1200" i="1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C94CF92-BA92-2B4E-A22D-12F42BF6B8A7}" type="slidenum">
              <a:rPr lang="en-US" sz="1200" i="1" kern="1200">
                <a:solidFill>
                  <a:srgbClr val="000000"/>
                </a:solidFill>
                <a:latin typeface="Times New Roman" charset="0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i="1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kern="12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SPAFOA, FERMILAB, 15 December 2010</a:t>
            </a:r>
            <a:endParaRPr lang="en-US" sz="1200" i="1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kern="12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Marc Ross, Fermilab</a:t>
            </a:r>
            <a:endParaRPr lang="en-US" sz="1200" i="1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C00121C-3503-6545-BF35-73C9DEE8DDE8}" type="slidenum">
              <a:rPr lang="en-US" sz="1200" i="1" kern="1200">
                <a:solidFill>
                  <a:srgbClr val="000000"/>
                </a:solidFill>
                <a:latin typeface="Times New Roman" charset="0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i="1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838200"/>
            <a:ext cx="4495800" cy="579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495800" cy="579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kern="12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SPAFOA, FERMILAB, 15 December 2010</a:t>
            </a:r>
            <a:endParaRPr lang="en-US" sz="1200" i="1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kern="12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Marc Ross, Fermilab</a:t>
            </a:r>
            <a:endParaRPr lang="en-US" sz="1200" i="1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FE0ADA7-4CDE-5441-A8C6-2A15D16552DF}" type="slidenum">
              <a:rPr lang="en-US" sz="1200" i="1" kern="1200">
                <a:solidFill>
                  <a:srgbClr val="000000"/>
                </a:solidFill>
                <a:latin typeface="Times New Roman" charset="0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i="1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kern="12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SPAFOA, FERMILAB, 15 December 2010</a:t>
            </a:r>
            <a:endParaRPr lang="en-US" sz="1200" i="1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kern="12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Marc Ross, Fermilab</a:t>
            </a:r>
            <a:endParaRPr lang="en-US" sz="1200" i="1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04D083C-3352-C045-8BA4-FFF13648BCA3}" type="slidenum">
              <a:rPr lang="en-US" sz="1200" i="1" kern="1200">
                <a:solidFill>
                  <a:srgbClr val="000000"/>
                </a:solidFill>
                <a:latin typeface="Times New Roman" charset="0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i="1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SPAFOA, FERMILAB, 15 December 2010</a:t>
            </a:r>
            <a:endParaRPr lang="en-US" altLang="ja-JP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Marc Ross, Fermilab</a:t>
            </a: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F90B6-65BF-4CDF-B452-05002ABF258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kern="12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SPAFOA, FERMILAB, 15 December 2010</a:t>
            </a:r>
            <a:endParaRPr lang="en-US" sz="1200" i="1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kern="12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Marc Ross, Fermilab</a:t>
            </a:r>
            <a:endParaRPr lang="en-US" sz="1200" i="1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A44DF29-B740-1247-9C65-56DC99B99804}" type="slidenum">
              <a:rPr lang="en-US" sz="1200" i="1" kern="1200">
                <a:solidFill>
                  <a:srgbClr val="000000"/>
                </a:solidFill>
                <a:latin typeface="Times New Roman" charset="0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i="1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kern="12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SPAFOA, FERMILAB, 15 December 2010</a:t>
            </a:r>
            <a:endParaRPr lang="en-US" sz="1200" i="1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kern="12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Marc Ross, Fermilab</a:t>
            </a:r>
            <a:endParaRPr lang="en-US" sz="1200" i="1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FC5DB9-ED6A-6949-8D67-3304C16B74DF}" type="slidenum">
              <a:rPr lang="en-US" sz="1200" i="1" kern="1200">
                <a:solidFill>
                  <a:srgbClr val="000000"/>
                </a:solidFill>
                <a:latin typeface="Times New Roman" charset="0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i="1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kern="12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SPAFOA, FERMILAB, 15 December 2010</a:t>
            </a:r>
            <a:endParaRPr lang="en-US" sz="1200" i="1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kern="12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Marc Ross, Fermilab</a:t>
            </a:r>
            <a:endParaRPr lang="en-US" sz="1200" i="1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301E8AA-9A61-AF46-AF59-C67786AEE488}" type="slidenum">
              <a:rPr lang="en-US" sz="1200" i="1" kern="1200">
                <a:solidFill>
                  <a:srgbClr val="000000"/>
                </a:solidFill>
                <a:latin typeface="Times New Roman" charset="0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i="1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kern="12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SPAFOA, FERMILAB, 15 December 2010</a:t>
            </a:r>
            <a:endParaRPr lang="en-US" sz="1200" i="1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kern="12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Marc Ross, Fermilab</a:t>
            </a:r>
            <a:endParaRPr lang="en-US" sz="1200" i="1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D252BB3-9B72-6B43-B976-447D514A2211}" type="slidenum">
              <a:rPr lang="en-US" sz="1200" i="1" kern="1200">
                <a:solidFill>
                  <a:srgbClr val="000000"/>
                </a:solidFill>
                <a:latin typeface="Times New Roman" charset="0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i="1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kern="12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SPAFOA, FERMILAB, 15 December 2010</a:t>
            </a:r>
            <a:endParaRPr lang="en-US" sz="1200" i="1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kern="12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Marc Ross, Fermilab</a:t>
            </a:r>
            <a:endParaRPr lang="en-US" sz="1200" i="1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C39A0CA-58FE-E848-80C7-B9930B8DB37C}" type="slidenum">
              <a:rPr lang="en-US" sz="1200" i="1" kern="1200">
                <a:solidFill>
                  <a:srgbClr val="000000"/>
                </a:solidFill>
                <a:latin typeface="Times New Roman" charset="0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i="1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kern="12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SPAFOA, FERMILAB, 15 December 2010</a:t>
            </a:r>
            <a:endParaRPr lang="en-US" sz="1200" i="1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kern="12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Marc Ross, Fermilab</a:t>
            </a:r>
            <a:endParaRPr lang="en-US" sz="1200" i="1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D6630BC-9F59-8348-B655-AF1B9A7F8182}" type="slidenum">
              <a:rPr lang="en-US" sz="1200" i="1" kern="1200">
                <a:solidFill>
                  <a:srgbClr val="000000"/>
                </a:solidFill>
                <a:latin typeface="Times New Roman" charset="0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i="1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838200"/>
            <a:ext cx="91440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810000"/>
            <a:ext cx="91440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200" y="6629400"/>
            <a:ext cx="1752600" cy="22860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kern="12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SPAFOA, FERMILAB, 15 December 2010</a:t>
            </a:r>
            <a:endParaRPr lang="en-US" sz="1200" i="1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828800" y="6629400"/>
            <a:ext cx="5486400" cy="179388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kern="12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Marc Ross, Fermilab</a:t>
            </a:r>
            <a:endParaRPr lang="en-US" sz="1200" i="1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82000" y="6629400"/>
            <a:ext cx="685800" cy="228600"/>
          </a:xfrm>
        </p:spPr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74C7F29-301A-BD4B-A077-263502ED8AC5}" type="slidenum">
              <a:rPr lang="en-US" sz="1200" i="1" kern="1200">
                <a:solidFill>
                  <a:srgbClr val="000000"/>
                </a:solidFill>
                <a:latin typeface="Times New Roman" charset="0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i="1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0" y="838200"/>
            <a:ext cx="9144000" cy="57912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" y="6629400"/>
            <a:ext cx="1752600" cy="22860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kern="12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SPAFOA, FERMILAB, 15 December 2010</a:t>
            </a:r>
            <a:endParaRPr lang="en-US" sz="1200" i="1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629400"/>
            <a:ext cx="5486400" cy="179388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kern="12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Marc Ross, Fermilab</a:t>
            </a:r>
            <a:endParaRPr lang="en-US" sz="1200" i="1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6629400"/>
            <a:ext cx="685800" cy="228600"/>
          </a:xfrm>
        </p:spPr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772BB9C-39C0-4748-BB4D-DB52FAA57AEE}" type="slidenum">
              <a:rPr lang="en-US" sz="1200" i="1" kern="1200">
                <a:solidFill>
                  <a:srgbClr val="000000"/>
                </a:solidFill>
                <a:latin typeface="Times New Roman" charset="0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i="1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32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32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57200" y="3925888"/>
            <a:ext cx="4038600" cy="2173287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8200" y="3925888"/>
            <a:ext cx="4038600" cy="2173287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200" kern="1200" smtClean="0">
                <a:solidFill>
                  <a:srgbClr val="000000"/>
                </a:solidFill>
                <a:latin typeface="Arial" pitchFamily="-108" charset="0"/>
                <a:ea typeface="Arial Unicode MS" pitchFamily="-108" charset="0"/>
                <a:cs typeface="Arial Unicode MS" pitchFamily="-108" charset="0"/>
              </a:rPr>
              <a:t>SPAFOA, FERMILAB, 15 December 2010</a:t>
            </a:r>
            <a:endParaRPr lang="en-US" altLang="ja-JP" sz="1200" kern="1200">
              <a:solidFill>
                <a:srgbClr val="000000"/>
              </a:solidFill>
              <a:latin typeface="Arial" pitchFamily="-108" charset="0"/>
              <a:ea typeface="Arial Unicode MS" pitchFamily="-108" charset="0"/>
              <a:cs typeface="Arial Unicode MS" pitchFamily="-108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b="1" kern="1200" smtClean="0">
                <a:solidFill>
                  <a:srgbClr val="23346C"/>
                </a:solidFill>
                <a:latin typeface="Arial" pitchFamily="-108" charset="0"/>
                <a:ea typeface="Arial Unicode MS" pitchFamily="-108" charset="0"/>
                <a:cs typeface="Arial Unicode MS" pitchFamily="-108" charset="0"/>
              </a:rPr>
              <a:t>Marc Ross, Fermilab</a:t>
            </a:r>
            <a:endParaRPr lang="en-US" altLang="ja-JP" sz="1600" b="1" kern="1200">
              <a:solidFill>
                <a:srgbClr val="23346C"/>
              </a:solidFill>
              <a:latin typeface="Arial" pitchFamily="-108" charset="0"/>
              <a:ea typeface="Arial Unicode MS" pitchFamily="-108" charset="0"/>
              <a:cs typeface="Arial Unicode MS" pitchFamily="-108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F69C48C-D733-1745-8254-B98F368A1390}" type="slidenum">
              <a:rPr lang="en-US" altLang="ja-JP" sz="1400" kern="1200">
                <a:solidFill>
                  <a:srgbClr val="000000"/>
                </a:solidFill>
                <a:latin typeface="Arial" pitchFamily="-108" charset="0"/>
                <a:ea typeface="Arial Unicode MS" pitchFamily="-108" charset="0"/>
                <a:cs typeface="Arial Unicode MS" pitchFamily="-108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 sz="1400" kern="1200">
              <a:solidFill>
                <a:srgbClr val="000000"/>
              </a:solidFill>
              <a:latin typeface="Arial" pitchFamily="-108" charset="0"/>
              <a:ea typeface="Arial Unicode MS" pitchFamily="-108" charset="0"/>
              <a:cs typeface="Arial Unicode MS" pitchFamily="-108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SPAFOA, FERMILAB, 15 December 2010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 Ross, Fermilab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C1F83-E6B1-4199-828B-FC3E47719B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SPAFOA, FERMILAB, 15 December 2010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 Ross, Fermilab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83CD77-562C-4FB6-BE66-F3619C02B7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SPAFOA, FERMILAB, 15 December 2010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 Ross, Fermilab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2F4C6-DD3A-4B8C-BFCD-AEEBC4BF7E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SPAFOA, FERMILAB, 15 December 2010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 Ross, Fermilab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CF978-FA93-4D81-8D17-B77E609A35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SPAFOA, FERMILAB, 15 December 2010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 Ross, Fermilab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D348E-28C9-4397-A460-6EB548108B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SPAFOA, FERMILAB, 15 December 2010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 Ross, Fermilab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5AD09-81C8-428B-BCC4-9CCC0573D5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SPAFOA, FERMILAB, 15 December 2010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 Ross, Fermilab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208CC-F814-4D80-A443-423A28906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SPAFOA, FERMILAB, 15 December 2010</a:t>
            </a:r>
            <a:endParaRPr lang="en-US" altLang="ja-JP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Marc Ross, Fermilab</a:t>
            </a: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0447A-4AE0-449E-81FA-EF5E95ADDEE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SPAFOA, FERMILAB, 15 December 2010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 Ross, Fermilab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9814A-8D8F-4650-ACB2-ED121D085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SPAFOA, FERMILAB, 15 December 2010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 Ross, Fermilab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FE73F-8C07-4267-A6B5-61AA4F9F4E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SPAFOA, FERMILAB, 15 December 2010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 Ross, Fermilab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E2869-47EA-4E3B-AD7A-3B9CD6C76A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SPAFOA, FERMILAB, 15 December 2010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 Ross, Fermilab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86E08-8B8C-44E3-8A4C-D5B722CA8C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SPAFOA, FERMILAB, 15 December 2010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 Ross, Fermilab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3CF93-269B-4080-A6FB-144E2EBD2C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6629400"/>
            <a:ext cx="9140825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defRPr/>
            </a:pPr>
            <a:endParaRPr lang="en-US" sz="36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base">
              <a:defRPr/>
            </a:pPr>
            <a:endParaRPr lang="en-US" sz="36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6" name="Picture 6" descr="cesr_cornell"/>
          <p:cNvPicPr>
            <a:picLocks noChangeAspect="1" noChangeArrowheads="1"/>
          </p:cNvPicPr>
          <p:nvPr/>
        </p:nvPicPr>
        <p:blipFill>
          <a:blip r:embed="rId2" cstate="print"/>
          <a:srcRect t="4240" b="19426"/>
          <a:stretch>
            <a:fillRect/>
          </a:stretch>
        </p:blipFill>
        <p:spPr bwMode="auto">
          <a:xfrm>
            <a:off x="3006725" y="3810000"/>
            <a:ext cx="31146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NSF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5459413"/>
            <a:ext cx="1066800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DOE_Se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5529263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New 36in Head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logo_transparent_b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480050"/>
            <a:ext cx="16764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914400"/>
            <a:ext cx="7772400" cy="1143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1336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SPAFOA, FERMILAB, 15 December 2010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 Ross, Fermilab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B8C7A-8660-4B23-854B-A9CCCE351A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SPAFOA, FERMILAB, 15 December 2010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 Ross, Fermilab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CC86F-C99D-4A26-85A4-EE79A173E2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838200"/>
            <a:ext cx="4495800" cy="579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495800" cy="579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SPAFOA, FERMILAB, 15 December 2010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 Ross, Fermilab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36B82-5FA3-42A3-8A4C-D7E77DEBB4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SPAFOA, FERMILAB, 15 December 2010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 Ross, Fermilab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D10B1-D065-4143-A8D5-0ECEA9270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SPAFOA, FERMILAB, 15 December 2010</a:t>
            </a:r>
            <a:endParaRPr lang="en-US" altLang="ja-JP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Marc Ross, Fermilab</a:t>
            </a: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1C9D9-EE70-401C-A3DA-41A52969E85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SPAFOA, FERMILAB, 15 December 2010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 Ross, Fermilab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9C1BA-F86A-4B72-9712-AFF87FD661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SPAFOA, FERMILAB, 15 December 2010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 Ross, Fermilab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4EDFB-E1FA-4ABE-9894-E046BD99F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SPAFOA, FERMILAB, 15 December 2010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 Ross, Fermilab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575F7-600E-499B-B9B1-62F7759C3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SPAFOA, FERMILAB, 15 December 2010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 Ross, Fermilab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6B731-B9D9-47C2-AC6F-2D448E023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SPAFOA, FERMILAB, 15 December 2010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 Ross, Fermilab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C9724-A9E1-4657-BF42-DB17B2C4E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SPAFOA, FERMILAB, 15 December 2010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 Ross, Fermilab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4A5F2-4A29-4D75-BE11-9F554E60D0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0" y="838200"/>
            <a:ext cx="9144000" cy="5791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SPAFOA, FERMILAB, 15 December 2010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 Ross, Fermilab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D5A41-9BFB-45BA-8444-5814849855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6629400"/>
            <a:ext cx="9140825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b="1" kern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b="1" kern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" charset="0"/>
            </a:endParaRPr>
          </a:p>
        </p:txBody>
      </p:sp>
      <p:pic>
        <p:nvPicPr>
          <p:cNvPr id="6" name="Picture 6" descr="cesr_cornell"/>
          <p:cNvPicPr>
            <a:picLocks noChangeAspect="1" noChangeArrowheads="1"/>
          </p:cNvPicPr>
          <p:nvPr/>
        </p:nvPicPr>
        <p:blipFill>
          <a:blip r:embed="rId2" cstate="print"/>
          <a:srcRect t="4240" b="19426"/>
          <a:stretch>
            <a:fillRect/>
          </a:stretch>
        </p:blipFill>
        <p:spPr bwMode="auto">
          <a:xfrm>
            <a:off x="3006725" y="3810000"/>
            <a:ext cx="31146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NSF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5459413"/>
            <a:ext cx="1066800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DOE_Se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5529263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New 36in Head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logo_transparent_b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480050"/>
            <a:ext cx="16764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914400"/>
            <a:ext cx="7772400" cy="1143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1336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i="1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t>SPAFOA, FERMILAB, 15 December 2010</a:t>
            </a:r>
            <a:endParaRPr lang="en-US" sz="1200" b="1" i="1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i="1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t>Marc Ross, Fermilab</a:t>
            </a:r>
            <a:endParaRPr lang="en-US" sz="1200" b="1" i="1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C7B8C7A-8660-4B23-854B-A9CCCE351A0D}" type="slidenum">
              <a:rPr lang="en-US" sz="1200" b="1" i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b="1" i="1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i="1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t>SPAFOA, FERMILAB, 15 December 2010</a:t>
            </a:r>
            <a:endParaRPr lang="en-US" sz="1200" b="1" i="1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i="1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t>Marc Ross, Fermilab</a:t>
            </a:r>
            <a:endParaRPr lang="en-US" sz="1200" b="1" i="1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C0CC86F-C99D-4A26-85A4-EE79A173E2B0}" type="slidenum">
              <a:rPr lang="en-US" sz="1200" b="1" i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b="1" i="1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906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SPAFOA, FERMILAB, 15 December 2010</a:t>
            </a:r>
            <a:endParaRPr lang="en-US" altLang="ja-JP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Marc Ross, Fermilab</a:t>
            </a:r>
            <a:endParaRPr lang="en-US" altLang="ja-JP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4ABE0-9557-4B1A-91BA-3793ABFB95F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838200"/>
            <a:ext cx="4495800" cy="579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495800" cy="579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i="1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t>SPAFOA, FERMILAB, 15 December 2010</a:t>
            </a:r>
            <a:endParaRPr lang="en-US" sz="1200" b="1" i="1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i="1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t>Marc Ross, Fermilab</a:t>
            </a:r>
            <a:endParaRPr lang="en-US" sz="1200" b="1" i="1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0036B82-5FA3-42A3-8A4C-D7E77DEBB4C4}" type="slidenum">
              <a:rPr lang="en-US" sz="1200" b="1" i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b="1" i="1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i="1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t>SPAFOA, FERMILAB, 15 December 2010</a:t>
            </a:r>
            <a:endParaRPr lang="en-US" sz="1200" b="1" i="1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i="1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t>Marc Ross, Fermilab</a:t>
            </a:r>
            <a:endParaRPr lang="en-US" sz="1200" b="1" i="1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C8D10B1-D065-4143-A8D5-0ECEA9270FEC}" type="slidenum">
              <a:rPr lang="en-US" sz="1200" b="1" i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b="1" i="1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i="1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t>SPAFOA, FERMILAB, 15 December 2010</a:t>
            </a:r>
            <a:endParaRPr lang="en-US" sz="1200" b="1" i="1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i="1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t>Marc Ross, Fermilab</a:t>
            </a:r>
            <a:endParaRPr lang="en-US" sz="1200" b="1" i="1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C29C1BA-F86A-4B72-9712-AFF87FD661FD}" type="slidenum">
              <a:rPr lang="en-US" sz="1200" b="1" i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b="1" i="1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i="1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t>SPAFOA, FERMILAB, 15 December 2010</a:t>
            </a:r>
            <a:endParaRPr lang="en-US" sz="1200" b="1" i="1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i="1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t>Marc Ross, Fermilab</a:t>
            </a:r>
            <a:endParaRPr lang="en-US" sz="1200" b="1" i="1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A44EDFB-E1FA-4ABE-9894-E046BD99FE6A}" type="slidenum">
              <a:rPr lang="en-US" sz="1200" b="1" i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b="1" i="1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i="1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t>SPAFOA, FERMILAB, 15 December 2010</a:t>
            </a:r>
            <a:endParaRPr lang="en-US" sz="1200" b="1" i="1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i="1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t>Marc Ross, Fermilab</a:t>
            </a:r>
            <a:endParaRPr lang="en-US" sz="1200" b="1" i="1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9575F7-600E-499B-B9B1-62F7759C30F7}" type="slidenum">
              <a:rPr lang="en-US" sz="1200" b="1" i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b="1" i="1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i="1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t>SPAFOA, FERMILAB, 15 December 2010</a:t>
            </a:r>
            <a:endParaRPr lang="en-US" sz="1200" b="1" i="1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i="1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t>Marc Ross, Fermilab</a:t>
            </a:r>
            <a:endParaRPr lang="en-US" sz="1200" b="1" i="1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B16B731-B9D9-47C2-AC6F-2D448E02356A}" type="slidenum">
              <a:rPr lang="en-US" sz="1200" b="1" i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b="1" i="1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i="1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t>SPAFOA, FERMILAB, 15 December 2010</a:t>
            </a:r>
            <a:endParaRPr lang="en-US" sz="1200" b="1" i="1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i="1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t>Marc Ross, Fermilab</a:t>
            </a:r>
            <a:endParaRPr lang="en-US" sz="1200" b="1" i="1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E4C9724-A9E1-4657-BF42-DB17B2C4E93C}" type="slidenum">
              <a:rPr lang="en-US" sz="1200" b="1" i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b="1" i="1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i="1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t>SPAFOA, FERMILAB, 15 December 2010</a:t>
            </a:r>
            <a:endParaRPr lang="en-US" sz="1200" b="1" i="1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i="1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t>Marc Ross, Fermilab</a:t>
            </a:r>
            <a:endParaRPr lang="en-US" sz="1200" b="1" i="1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E54A5F2-4A29-4D75-BE11-9F554E60D0DC}" type="slidenum">
              <a:rPr lang="en-US" sz="1200" b="1" i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b="1" i="1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0" y="838200"/>
            <a:ext cx="9144000" cy="5791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i="1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t>SPAFOA, FERMILAB, 15 December 2010</a:t>
            </a:r>
            <a:endParaRPr lang="en-US" sz="1200" b="1" i="1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i="1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t>Marc Ross, Fermilab</a:t>
            </a:r>
            <a:endParaRPr lang="en-US" sz="1200" b="1" i="1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1FD5A41-9BFB-45BA-8444-5814849855E1}" type="slidenum">
              <a:rPr lang="en-US" sz="1200" b="1" i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b="1" i="1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86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ln>
            <a:noFill/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86404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z="1400" b="0"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smtClean="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t>SPAFOA, FERMILAB, 15 December 2010</a:t>
            </a:r>
            <a:endParaRPr lang="en-US" kern="1200">
              <a:solidFill>
                <a:srgbClr val="8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48640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400" b="0"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smtClean="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t>Marc Ross, Fermilab</a:t>
            </a:r>
            <a:endParaRPr lang="en-US" kern="1200">
              <a:solidFill>
                <a:srgbClr val="8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48640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D54E452-B7E8-4901-AEDE-7EA332635B7A}" type="slidenum">
              <a:rPr lang="en-US" kern="1200">
                <a:solidFill>
                  <a:srgbClr val="000000"/>
                </a:solidFill>
                <a:latin typeface="Arial Rounded MT Bold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486407" name="Line 7"/>
          <p:cNvSpPr>
            <a:spLocks noChangeShapeType="1"/>
          </p:cNvSpPr>
          <p:nvPr/>
        </p:nvSpPr>
        <p:spPr bwMode="auto">
          <a:xfrm>
            <a:off x="381000" y="6248400"/>
            <a:ext cx="8382000" cy="0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SPAFOA, FERMILAB, 15 December 2010</a:t>
            </a:r>
            <a:endParaRPr lang="en-US" altLang="ja-JP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Marc Ross, Fermilab</a:t>
            </a:r>
            <a:endParaRPr lang="en-US" altLang="ja-JP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08BBD-B651-48B7-8284-16DD3898654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kern="1200" smtClean="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t>SPAFOA, FERMILAB, 15 December 2010</a:t>
            </a:r>
            <a:endParaRPr lang="en-US" sz="1000" b="1" kern="1200">
              <a:solidFill>
                <a:srgbClr val="8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kern="1200" smtClean="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t>Marc Ross, Fermilab</a:t>
            </a:r>
            <a:endParaRPr lang="en-US" sz="1000" b="1" kern="1200">
              <a:solidFill>
                <a:srgbClr val="8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571DD61D-0D39-4CC4-9640-846175545D6E}" type="slidenum">
              <a:rPr lang="en-US" sz="1000" b="1" kern="120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b="1" kern="1200">
              <a:solidFill>
                <a:srgbClr val="000000"/>
              </a:solidFill>
              <a:latin typeface="Times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kern="1200" smtClean="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t>SPAFOA, FERMILAB, 15 December 2010</a:t>
            </a:r>
            <a:endParaRPr lang="en-US" sz="1000" b="1" kern="1200">
              <a:solidFill>
                <a:srgbClr val="8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kern="1200" smtClean="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t>Marc Ross, Fermilab</a:t>
            </a:r>
            <a:endParaRPr lang="en-US" sz="1000" b="1" kern="1200">
              <a:solidFill>
                <a:srgbClr val="8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A8D5EB7A-EE7B-438B-B08C-103740A67308}" type="slidenum">
              <a:rPr lang="en-US" sz="1000" b="1" kern="120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b="1" kern="1200">
              <a:solidFill>
                <a:srgbClr val="000000"/>
              </a:solidFill>
              <a:latin typeface="Times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43000"/>
            <a:ext cx="3810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810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kern="1200" smtClean="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t>SPAFOA, FERMILAB, 15 December 2010</a:t>
            </a:r>
            <a:endParaRPr lang="en-US" sz="1000" b="1" kern="1200">
              <a:solidFill>
                <a:srgbClr val="8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kern="1200" smtClean="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t>Marc Ross, Fermilab</a:t>
            </a:r>
            <a:endParaRPr lang="en-US" sz="1000" b="1" kern="1200">
              <a:solidFill>
                <a:srgbClr val="8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2B7DE402-4E9F-4BC7-B8DB-8C3DD6E12B91}" type="slidenum">
              <a:rPr lang="en-US" sz="1000" b="1" kern="120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b="1" kern="1200">
              <a:solidFill>
                <a:srgbClr val="000000"/>
              </a:solidFill>
              <a:latin typeface="Times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kern="1200" smtClean="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t>SPAFOA, FERMILAB, 15 December 2010</a:t>
            </a:r>
            <a:endParaRPr lang="en-US" sz="1000" b="1" kern="1200">
              <a:solidFill>
                <a:srgbClr val="8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kern="1200" smtClean="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t>Marc Ross, Fermilab</a:t>
            </a:r>
            <a:endParaRPr lang="en-US" sz="1000" b="1" kern="1200">
              <a:solidFill>
                <a:srgbClr val="8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BCB549DA-E849-4F80-9FB4-DA93392E695E}" type="slidenum">
              <a:rPr lang="en-US" sz="1000" b="1" kern="120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b="1" kern="1200">
              <a:solidFill>
                <a:srgbClr val="000000"/>
              </a:solidFill>
              <a:latin typeface="Times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kern="1200" smtClean="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t>SPAFOA, FERMILAB, 15 December 2010</a:t>
            </a:r>
            <a:endParaRPr lang="en-US" sz="1000" b="1" kern="1200">
              <a:solidFill>
                <a:srgbClr val="8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kern="1200" smtClean="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t>Marc Ross, Fermilab</a:t>
            </a:r>
            <a:endParaRPr lang="en-US" sz="1000" b="1" kern="1200">
              <a:solidFill>
                <a:srgbClr val="8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B74BE38A-A121-42C2-BC43-DD9010A7B147}" type="slidenum">
              <a:rPr lang="en-US" sz="1000" b="1" kern="120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b="1" kern="1200">
              <a:solidFill>
                <a:srgbClr val="000000"/>
              </a:solidFill>
              <a:latin typeface="Times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kern="1200" smtClean="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t>SPAFOA, FERMILAB, 15 December 2010</a:t>
            </a:r>
            <a:endParaRPr lang="en-US" sz="1000" b="1" kern="1200">
              <a:solidFill>
                <a:srgbClr val="8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kern="1200" smtClean="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t>Marc Ross, Fermilab</a:t>
            </a:r>
            <a:endParaRPr lang="en-US" sz="1000" b="1" kern="1200">
              <a:solidFill>
                <a:srgbClr val="8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8202B28-CD40-4AC6-AF16-414A60DC75E6}" type="slidenum">
              <a:rPr lang="en-US" sz="1000" b="1" kern="120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b="1" kern="1200">
              <a:solidFill>
                <a:srgbClr val="000000"/>
              </a:solidFill>
              <a:latin typeface="Times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kern="1200" smtClean="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t>SPAFOA, FERMILAB, 15 December 2010</a:t>
            </a:r>
            <a:endParaRPr lang="en-US" sz="1000" b="1" kern="1200">
              <a:solidFill>
                <a:srgbClr val="8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kern="1200" smtClean="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t>Marc Ross, Fermilab</a:t>
            </a:r>
            <a:endParaRPr lang="en-US" sz="1000" b="1" kern="1200">
              <a:solidFill>
                <a:srgbClr val="8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8FB0ED02-EA41-4A30-9AD4-FAEE9DC5360F}" type="slidenum">
              <a:rPr lang="en-US" sz="1000" b="1" kern="120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b="1" kern="1200">
              <a:solidFill>
                <a:srgbClr val="000000"/>
              </a:solidFill>
              <a:latin typeface="Times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kern="1200" smtClean="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t>SPAFOA, FERMILAB, 15 December 2010</a:t>
            </a:r>
            <a:endParaRPr lang="en-US" sz="1000" b="1" kern="1200">
              <a:solidFill>
                <a:srgbClr val="8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kern="1200" smtClean="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t>Marc Ross, Fermilab</a:t>
            </a:r>
            <a:endParaRPr lang="en-US" sz="1000" b="1" kern="1200">
              <a:solidFill>
                <a:srgbClr val="8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37F49558-A0EA-4643-8E96-4C2587DBA1A5}" type="slidenum">
              <a:rPr lang="en-US" sz="1000" b="1" kern="120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b="1" kern="1200">
              <a:solidFill>
                <a:srgbClr val="000000"/>
              </a:solidFill>
              <a:latin typeface="Times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kern="1200" smtClean="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t>SPAFOA, FERMILAB, 15 December 2010</a:t>
            </a:r>
            <a:endParaRPr lang="en-US" sz="1000" b="1" kern="1200">
              <a:solidFill>
                <a:srgbClr val="8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kern="1200" smtClean="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t>Marc Ross, Fermilab</a:t>
            </a:r>
            <a:endParaRPr lang="en-US" sz="1000" b="1" kern="1200">
              <a:solidFill>
                <a:srgbClr val="8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C11AAD23-6E2C-4F81-9DF6-CB27EC12CEC3}" type="slidenum">
              <a:rPr lang="en-US" sz="1000" b="1" kern="120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b="1" kern="1200">
              <a:solidFill>
                <a:srgbClr val="000000"/>
              </a:solidFill>
              <a:latin typeface="Times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kern="1200" smtClean="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t>SPAFOA, FERMILAB, 15 December 2010</a:t>
            </a:r>
            <a:endParaRPr lang="en-US" sz="1000" b="1" kern="1200">
              <a:solidFill>
                <a:srgbClr val="8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kern="1200" smtClean="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t>Marc Ross, Fermilab</a:t>
            </a:r>
            <a:endParaRPr lang="en-US" sz="1000" b="1" kern="1200">
              <a:solidFill>
                <a:srgbClr val="8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D0B7E72F-F6C3-4CB8-93EA-EF4AC802B4EF}" type="slidenum">
              <a:rPr lang="en-US" sz="1000" b="1" kern="120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b="1" kern="1200">
              <a:solidFill>
                <a:srgbClr val="000000"/>
              </a:solidFill>
              <a:latin typeface="Times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SPAFOA, FERMILAB, 15 December 2010</a:t>
            </a:r>
            <a:endParaRPr lang="en-US" altLang="ja-JP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Marc Ross, Fermilab</a:t>
            </a: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06C5E-5F6E-4048-87F1-3DDA09F488D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010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100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8100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4770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kern="1200" smtClean="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t>SPAFOA, FERMILAB, 15 December 2010</a:t>
            </a:r>
            <a:endParaRPr lang="en-US" sz="1000" b="1" kern="1200">
              <a:solidFill>
                <a:srgbClr val="8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19400" y="6477000"/>
            <a:ext cx="3657600" cy="304800"/>
          </a:xfrm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kern="1200" smtClean="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t>Marc Ross, Fermilab</a:t>
            </a:r>
            <a:endParaRPr lang="en-US" sz="1000" b="1" kern="1200">
              <a:solidFill>
                <a:srgbClr val="8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4770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B2CF4148-E958-4F1C-A173-ECD896658301}" type="slidenum">
              <a:rPr lang="en-US" sz="1000" b="1" kern="120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b="1" kern="1200">
              <a:solidFill>
                <a:srgbClr val="000000"/>
              </a:solidFill>
              <a:latin typeface="Times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010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43000"/>
            <a:ext cx="38100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43000"/>
            <a:ext cx="381000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10000"/>
            <a:ext cx="381000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4770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kern="1200" smtClean="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t>SPAFOA, FERMILAB, 15 December 2010</a:t>
            </a:r>
            <a:endParaRPr lang="en-US" sz="1000" b="1" kern="1200">
              <a:solidFill>
                <a:srgbClr val="8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819400" y="6477000"/>
            <a:ext cx="3657600" cy="304800"/>
          </a:xfrm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kern="1200" smtClean="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t>Marc Ross, Fermilab</a:t>
            </a:r>
            <a:endParaRPr lang="en-US" sz="1000" b="1" kern="1200">
              <a:solidFill>
                <a:srgbClr val="8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64770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F36154E-9D99-4EEE-981E-34A0160C4E7B}" type="slidenum">
              <a:rPr lang="en-US" sz="1000" b="1" kern="120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b="1" kern="1200">
              <a:solidFill>
                <a:srgbClr val="000000"/>
              </a:solidFill>
              <a:latin typeface="Times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0"/>
            <a:ext cx="7772400" cy="632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4770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kern="1200" smtClean="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t>SPAFOA, FERMILAB, 15 December 2010</a:t>
            </a:r>
            <a:endParaRPr lang="en-US" sz="1000" b="1" kern="1200">
              <a:solidFill>
                <a:srgbClr val="8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19400" y="6477000"/>
            <a:ext cx="3657600" cy="304800"/>
          </a:xfrm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kern="1200" smtClean="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t>Marc Ross, Fermilab</a:t>
            </a:r>
            <a:endParaRPr lang="en-US" sz="1000" b="1" kern="1200">
              <a:solidFill>
                <a:srgbClr val="8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4770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F55AE81-082F-4CD8-AE95-65DF8B495E95}" type="slidenum">
              <a:rPr lang="en-US" sz="1000" b="1" kern="120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b="1" kern="1200">
              <a:solidFill>
                <a:srgbClr val="000000"/>
              </a:solidFill>
              <a:latin typeface="Times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lccol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1024_greendot_divid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defTabSz="457200" rtl="0">
              <a:spcBef>
                <a:spcPct val="50000"/>
              </a:spcBef>
              <a:defRPr/>
            </a:pPr>
            <a:endParaRPr lang="en-US" sz="24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defTabSz="457200" rtl="0">
              <a:spcBef>
                <a:spcPct val="50000"/>
              </a:spcBef>
              <a:defRPr/>
            </a:pPr>
            <a:endParaRPr lang="en-US" sz="24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8" name="Picture 11" descr="1024_greendot_divid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60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248400"/>
            <a:ext cx="3124200" cy="457200"/>
          </a:xfrm>
        </p:spPr>
        <p:txBody>
          <a:bodyPr/>
          <a:lstStyle>
            <a:lvl1pPr>
              <a:defRPr/>
            </a:lvl1pPr>
          </a:lstStyle>
          <a:p>
            <a:pPr algn="l" defTabSz="457200" rtl="0"/>
            <a:r>
              <a:rPr lang="en-US" sz="1200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SPAFOA, FERMILAB, 15 December 2010</a:t>
            </a:r>
            <a:endParaRPr lang="en-US" sz="12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algn="ctr" defTabSz="457200" rtl="0" fontAlgn="base"/>
            <a:r>
              <a:rPr lang="en-US" sz="1600" b="1" kern="1200" smtClean="0">
                <a:solidFill>
                  <a:srgbClr val="23346C"/>
                </a:solidFill>
                <a:latin typeface="Arial"/>
                <a:ea typeface="Arial Unicode MS"/>
                <a:cs typeface="Arial Unicode MS"/>
              </a:rPr>
              <a:t>Marc Ross, Fermilab</a:t>
            </a:r>
            <a:endParaRPr lang="en-US" sz="1600" b="1" kern="1200">
              <a:solidFill>
                <a:srgbClr val="23346C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362200" cy="457200"/>
          </a:xfrm>
        </p:spPr>
        <p:txBody>
          <a:bodyPr/>
          <a:lstStyle>
            <a:lvl1pPr>
              <a:defRPr/>
            </a:lvl1pPr>
          </a:lstStyle>
          <a:p>
            <a:pPr algn="r" defTabSz="457200" rtl="0"/>
            <a:fld id="{C64E1E01-CFF9-374C-90C0-378C39CD55E6}" type="slidenum">
              <a:rPr lang="en-US" sz="1400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algn="r" defTabSz="457200" rtl="0"/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380999" y="6400800"/>
            <a:ext cx="3095847" cy="457200"/>
          </a:xfrm>
          <a:ln/>
        </p:spPr>
        <p:txBody>
          <a:bodyPr/>
          <a:lstStyle>
            <a:lvl1pPr>
              <a:defRPr/>
            </a:lvl1pPr>
          </a:lstStyle>
          <a:p>
            <a:pPr algn="l" defTabSz="457200" rtl="0"/>
            <a:r>
              <a:rPr lang="en-US" sz="1200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SPAFOA, FERMILAB, 15 December 2010</a:t>
            </a:r>
            <a:endParaRPr lang="en-US" sz="12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defTabSz="457200" rtl="0" fontAlgn="base"/>
            <a:r>
              <a:rPr lang="en-US" sz="1600" b="1" kern="1200" smtClean="0">
                <a:solidFill>
                  <a:srgbClr val="23346C"/>
                </a:solidFill>
                <a:latin typeface="Arial"/>
                <a:ea typeface="Arial Unicode MS"/>
                <a:cs typeface="Arial Unicode MS"/>
              </a:rPr>
              <a:t>Marc Ross, Fermilab</a:t>
            </a:r>
            <a:endParaRPr lang="en-US" sz="1600" b="1" kern="1200">
              <a:solidFill>
                <a:srgbClr val="23346C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defTabSz="457200" rtl="0"/>
            <a:fld id="{C64E1E01-CFF9-374C-90C0-378C39CD55E6}" type="slidenum">
              <a:rPr lang="en-US" sz="1400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algn="r" defTabSz="457200" rtl="0"/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defTabSz="457200" rtl="0"/>
            <a:r>
              <a:rPr lang="en-US" sz="1200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SPAFOA, FERMILAB, 15 December 2010</a:t>
            </a:r>
            <a:endParaRPr lang="en-US" sz="12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defTabSz="457200" rtl="0" fontAlgn="base"/>
            <a:r>
              <a:rPr lang="en-US" sz="1600" b="1" kern="1200" smtClean="0">
                <a:solidFill>
                  <a:srgbClr val="23346C"/>
                </a:solidFill>
                <a:latin typeface="Arial"/>
                <a:ea typeface="Arial Unicode MS"/>
                <a:cs typeface="Arial Unicode MS"/>
              </a:rPr>
              <a:t>Marc Ross, Fermilab</a:t>
            </a:r>
            <a:endParaRPr lang="en-US" sz="1600" b="1" kern="1200">
              <a:solidFill>
                <a:srgbClr val="23346C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defTabSz="457200" rtl="0"/>
            <a:fld id="{C64E1E01-CFF9-374C-90C0-378C39CD55E6}" type="slidenum">
              <a:rPr lang="en-US" sz="1400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algn="r" defTabSz="457200" rtl="0"/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1" y="6400800"/>
            <a:ext cx="3174520" cy="457200"/>
          </a:xfrm>
          <a:ln/>
        </p:spPr>
        <p:txBody>
          <a:bodyPr/>
          <a:lstStyle>
            <a:lvl1pPr>
              <a:defRPr/>
            </a:lvl1pPr>
          </a:lstStyle>
          <a:p>
            <a:pPr algn="l" defTabSz="457200" rtl="0"/>
            <a:r>
              <a:rPr lang="en-US" sz="1200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SPAFOA, FERMILAB, 15 December 2010</a:t>
            </a:r>
            <a:endParaRPr lang="en-US" sz="12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defTabSz="457200" rtl="0" fontAlgn="base"/>
            <a:r>
              <a:rPr lang="en-US" sz="1600" b="1" kern="1200" smtClean="0">
                <a:solidFill>
                  <a:srgbClr val="23346C"/>
                </a:solidFill>
                <a:latin typeface="Arial"/>
                <a:ea typeface="Arial Unicode MS"/>
                <a:cs typeface="Arial Unicode MS"/>
              </a:rPr>
              <a:t>Marc Ross, Fermilab</a:t>
            </a:r>
            <a:endParaRPr lang="en-US" sz="1600" b="1" kern="1200">
              <a:solidFill>
                <a:srgbClr val="23346C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defTabSz="457200" rtl="0"/>
            <a:fld id="{C64E1E01-CFF9-374C-90C0-378C39CD55E6}" type="slidenum">
              <a:rPr lang="en-US" sz="1400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algn="r" defTabSz="457200" rtl="0"/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defTabSz="457200" rtl="0"/>
            <a:r>
              <a:rPr lang="en-US" sz="1200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SPAFOA, FERMILAB, 15 December 2010</a:t>
            </a:r>
            <a:endParaRPr lang="en-US" sz="12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defTabSz="457200" rtl="0" fontAlgn="base"/>
            <a:r>
              <a:rPr lang="en-US" sz="1600" b="1" kern="1200" smtClean="0">
                <a:solidFill>
                  <a:srgbClr val="23346C"/>
                </a:solidFill>
                <a:latin typeface="Arial"/>
                <a:ea typeface="Arial Unicode MS"/>
                <a:cs typeface="Arial Unicode MS"/>
              </a:rPr>
              <a:t>Marc Ross, Fermilab</a:t>
            </a:r>
            <a:endParaRPr lang="en-US" sz="1600" b="1" kern="1200">
              <a:solidFill>
                <a:srgbClr val="23346C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defTabSz="457200" rtl="0"/>
            <a:fld id="{C64E1E01-CFF9-374C-90C0-378C39CD55E6}" type="slidenum">
              <a:rPr lang="en-US" sz="1400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algn="r" defTabSz="457200" rtl="0"/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103517" y="6400800"/>
            <a:ext cx="3140015" cy="457200"/>
          </a:xfrm>
          <a:ln/>
        </p:spPr>
        <p:txBody>
          <a:bodyPr/>
          <a:lstStyle>
            <a:lvl1pPr>
              <a:defRPr/>
            </a:lvl1pPr>
          </a:lstStyle>
          <a:p>
            <a:pPr algn="l" defTabSz="457200" rtl="0"/>
            <a:r>
              <a:rPr lang="en-US" sz="1200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SPAFOA, FERMILAB, 15 December 2010</a:t>
            </a:r>
            <a:endParaRPr lang="en-US" sz="12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defTabSz="457200" rtl="0" fontAlgn="base"/>
            <a:r>
              <a:rPr lang="en-US" sz="1600" b="1" kern="1200" smtClean="0">
                <a:solidFill>
                  <a:srgbClr val="23346C"/>
                </a:solidFill>
                <a:latin typeface="Arial"/>
                <a:ea typeface="Arial Unicode MS"/>
                <a:cs typeface="Arial Unicode MS"/>
              </a:rPr>
              <a:t>Marc Ross, Fermilab</a:t>
            </a:r>
            <a:endParaRPr lang="en-US" sz="1600" b="1" kern="1200">
              <a:solidFill>
                <a:srgbClr val="23346C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defTabSz="457200" rtl="0"/>
            <a:fld id="{C64E1E01-CFF9-374C-90C0-378C39CD55E6}" type="slidenum">
              <a:rPr lang="en-US" sz="1400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algn="r" defTabSz="457200" rtl="0"/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00800"/>
            <a:ext cx="3096883" cy="457200"/>
          </a:xfrm>
          <a:ln/>
        </p:spPr>
        <p:txBody>
          <a:bodyPr/>
          <a:lstStyle>
            <a:lvl1pPr>
              <a:defRPr/>
            </a:lvl1pPr>
          </a:lstStyle>
          <a:p>
            <a:pPr algn="l" defTabSz="457200" rtl="0"/>
            <a:r>
              <a:rPr lang="en-US" sz="1200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SPAFOA, FERMILAB, 15 December 2010</a:t>
            </a:r>
            <a:endParaRPr lang="en-US" sz="12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defTabSz="457200" rtl="0" fontAlgn="base"/>
            <a:r>
              <a:rPr lang="en-US" sz="1600" b="1" kern="1200" smtClean="0">
                <a:solidFill>
                  <a:srgbClr val="23346C"/>
                </a:solidFill>
                <a:latin typeface="Arial"/>
                <a:ea typeface="Arial Unicode MS"/>
                <a:cs typeface="Arial Unicode MS"/>
              </a:rPr>
              <a:t>Marc Ross, Fermilab</a:t>
            </a:r>
            <a:endParaRPr lang="en-US" sz="1600" b="1" kern="1200">
              <a:solidFill>
                <a:srgbClr val="23346C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defTabSz="457200" rtl="0"/>
            <a:fld id="{C64E1E01-CFF9-374C-90C0-378C39CD55E6}" type="slidenum">
              <a:rPr lang="en-US" sz="1400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algn="r" defTabSz="457200" rtl="0"/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SPAFOA, FERMILAB, 15 December 2010</a:t>
            </a:r>
            <a:endParaRPr lang="en-US" altLang="ja-JP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Marc Ross, Fermilab</a:t>
            </a: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52F78-DEE1-44BF-BE84-A14B5CD0112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defTabSz="457200" rtl="0"/>
            <a:r>
              <a:rPr lang="en-US" sz="1200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SPAFOA, FERMILAB, 15 December 2010</a:t>
            </a:r>
            <a:endParaRPr lang="en-US" sz="12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defTabSz="457200" rtl="0" fontAlgn="base"/>
            <a:r>
              <a:rPr lang="en-US" sz="1600" b="1" kern="1200" smtClean="0">
                <a:solidFill>
                  <a:srgbClr val="23346C"/>
                </a:solidFill>
                <a:latin typeface="Arial"/>
                <a:ea typeface="Arial Unicode MS"/>
                <a:cs typeface="Arial Unicode MS"/>
              </a:rPr>
              <a:t>Marc Ross, Fermilab</a:t>
            </a:r>
            <a:endParaRPr lang="en-US" sz="1600" b="1" kern="1200">
              <a:solidFill>
                <a:srgbClr val="23346C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defTabSz="457200" rtl="0"/>
            <a:fld id="{C64E1E01-CFF9-374C-90C0-378C39CD55E6}" type="slidenum">
              <a:rPr lang="en-US" sz="1400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algn="r" defTabSz="457200" rtl="0"/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defTabSz="457200" rtl="0"/>
            <a:r>
              <a:rPr lang="en-US" sz="1200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SPAFOA, FERMILAB, 15 December 2010</a:t>
            </a:r>
            <a:endParaRPr lang="en-US" sz="12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defTabSz="457200" rtl="0" fontAlgn="base"/>
            <a:r>
              <a:rPr lang="en-US" sz="1600" b="1" kern="1200" smtClean="0">
                <a:solidFill>
                  <a:srgbClr val="23346C"/>
                </a:solidFill>
                <a:latin typeface="Arial"/>
                <a:ea typeface="Arial Unicode MS"/>
                <a:cs typeface="Arial Unicode MS"/>
              </a:rPr>
              <a:t>Marc Ross, Fermilab</a:t>
            </a:r>
            <a:endParaRPr lang="en-US" sz="1600" b="1" kern="1200">
              <a:solidFill>
                <a:srgbClr val="23346C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defTabSz="457200" rtl="0"/>
            <a:fld id="{C64E1E01-CFF9-374C-90C0-378C39CD55E6}" type="slidenum">
              <a:rPr lang="en-US" sz="1400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algn="r" defTabSz="457200" rtl="0"/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defTabSz="457200" rtl="0"/>
            <a:r>
              <a:rPr lang="en-US" sz="1200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SPAFOA, FERMILAB, 15 December 2010</a:t>
            </a:r>
            <a:endParaRPr lang="en-US" sz="12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defTabSz="457200" rtl="0" fontAlgn="base"/>
            <a:r>
              <a:rPr lang="en-US" sz="1600" b="1" kern="1200" smtClean="0">
                <a:solidFill>
                  <a:srgbClr val="23346C"/>
                </a:solidFill>
                <a:latin typeface="Arial"/>
                <a:ea typeface="Arial Unicode MS"/>
                <a:cs typeface="Arial Unicode MS"/>
              </a:rPr>
              <a:t>Marc Ross, Fermilab</a:t>
            </a:r>
            <a:endParaRPr lang="en-US" sz="1600" b="1" kern="1200">
              <a:solidFill>
                <a:srgbClr val="23346C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defTabSz="457200" rtl="0"/>
            <a:fld id="{C64E1E01-CFF9-374C-90C0-378C39CD55E6}" type="slidenum">
              <a:rPr lang="en-US" sz="1400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algn="r" defTabSz="457200" rtl="0"/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defTabSz="457200" rtl="0"/>
            <a:r>
              <a:rPr lang="en-US" sz="1200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SPAFOA, FERMILAB, 15 December 2010</a:t>
            </a:r>
            <a:endParaRPr lang="en-US" sz="12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defTabSz="457200" rtl="0" fontAlgn="base"/>
            <a:r>
              <a:rPr lang="en-US" sz="1600" b="1" kern="1200" smtClean="0">
                <a:solidFill>
                  <a:srgbClr val="23346C"/>
                </a:solidFill>
                <a:latin typeface="Arial"/>
                <a:ea typeface="Arial Unicode MS"/>
                <a:cs typeface="Arial Unicode MS"/>
              </a:rPr>
              <a:t>Marc Ross, Fermilab</a:t>
            </a:r>
            <a:endParaRPr lang="en-US" sz="1600" b="1" kern="1200">
              <a:solidFill>
                <a:srgbClr val="23346C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defTabSz="457200" rtl="0"/>
            <a:fld id="{C64E1E01-CFF9-374C-90C0-378C39CD55E6}" type="slidenum">
              <a:rPr lang="en-US" sz="1400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algn="r" defTabSz="457200" rtl="0"/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98975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SPAFOA, FERMILAB, 15 December 2010</a:t>
            </a: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Marc Ross, Fermilab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E37E2-33CB-034B-AFDB-6541EBF5F31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日付プレースホルダ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SPAFOA, FERMILAB, 15 December 2010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Marc Ross, Fermilab</a:t>
            </a:r>
            <a:endParaRPr lang="en-US" altLang="ja-JP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D03CBBF2-5021-DF49-A7D4-24EFE37080ED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6629400"/>
            <a:ext cx="9140825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6" name="Picture 6" descr="cesr_cornell"/>
          <p:cNvPicPr>
            <a:picLocks noChangeAspect="1" noChangeArrowheads="1"/>
          </p:cNvPicPr>
          <p:nvPr/>
        </p:nvPicPr>
        <p:blipFill>
          <a:blip r:embed="rId2" cstate="print"/>
          <a:srcRect b="14568"/>
          <a:stretch>
            <a:fillRect/>
          </a:stretch>
        </p:blipFill>
        <p:spPr bwMode="auto">
          <a:xfrm>
            <a:off x="3006725" y="3505200"/>
            <a:ext cx="3114675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NSF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5459413"/>
            <a:ext cx="1066800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DOE_Se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5529263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logo_transparent_b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5480050"/>
            <a:ext cx="16764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914400"/>
            <a:ext cx="7772400" cy="1143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1336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9" descr="CLASSE 36 Header Red IPAC.png"/>
          <p:cNvPicPr>
            <a:picLocks noChangeAspect="1"/>
          </p:cNvPicPr>
          <p:nvPr userDrawn="1"/>
        </p:nvPicPr>
        <p:blipFill>
          <a:blip r:embed="rId6" cstate="print"/>
          <a:srcRect t="23810" r="4000" b="31746"/>
          <a:stretch>
            <a:fillRect/>
          </a:stretch>
        </p:blipFill>
        <p:spPr bwMode="auto">
          <a:xfrm>
            <a:off x="0" y="-76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 userDrawn="1"/>
        </p:nvSpPr>
        <p:spPr>
          <a:xfrm>
            <a:off x="4495800" y="457200"/>
            <a:ext cx="4572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t>IPAC10—1st International Particle Accelerator Conference, Kyoto, Japan</a:t>
            </a:r>
          </a:p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t>May 23–28,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-76200"/>
            <a:ext cx="6400800" cy="5334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SPAFOA, FERMILAB, 15 December 2010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Marc Ross, Fermilab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6EBCDD8-490A-4340-8AFB-91AE61DAC24C}" type="slidenum">
              <a:rPr lang="en-US" sz="1200" i="1" kern="120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SPAFOA, FERMILAB, 15 December 2010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Marc Ross, Fermilab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5670874-3092-4071-B45C-6F2C361E9AE6}" type="slidenum">
              <a:rPr lang="en-US" sz="1200" i="1" kern="120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-76200"/>
            <a:ext cx="6400800" cy="530352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838200"/>
            <a:ext cx="4495800" cy="579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495800" cy="579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SPAFOA, FERMILAB, 15 December 2010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Marc Ross, Fermilab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85CA85-AA39-4432-98C2-0D5FAC0BBE33}" type="slidenum">
              <a:rPr lang="en-US" sz="1200" i="1" kern="120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SPAFOA, FERMILAB, 15 December 2010</a:t>
            </a:r>
            <a:endParaRPr lang="en-US" altLang="ja-JP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Marc Ross, Fermilab</a:t>
            </a:r>
            <a:endParaRPr lang="en-US" altLang="ja-JP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02113-0892-4CF0-8F94-FA28240329C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547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859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257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859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257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SPAFOA, FERMILAB, 15 December 2010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Marc Ross, Fermilab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12B77B7-64D3-4B07-BD7E-A2165380F6C3}" type="slidenum">
              <a:rPr lang="en-US" sz="1200" i="1" kern="120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-76200"/>
            <a:ext cx="6400800" cy="530352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SPAFOA, FERMILAB, 15 December 2010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Marc Ross, Fermilab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F4F2262-E4F8-4BEF-859F-74458A2AA49C}" type="slidenum">
              <a:rPr lang="en-US" sz="1200" i="1" kern="120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SPAFOA, FERMILAB, 15 December 2010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Marc Ross, Fermilab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E14D2B1-ADAF-406C-A20F-5FCE36DE9D25}" type="slidenum">
              <a:rPr lang="en-US" sz="1200" i="1" kern="120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0087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0008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62137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SPAFOA, FERMILAB, 15 December 2010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Marc Ross, Fermilab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ED2B08-6735-40AE-8CA8-B2EECA491B30}" type="slidenum">
              <a:rPr lang="en-US" sz="1200" i="1" kern="120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SPAFOA, FERMILAB, 15 December 2010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Marc Ross, Fermilab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3BA16F7-328B-473B-BA85-A002BFC8ACCB}" type="slidenum">
              <a:rPr lang="en-US" sz="1200" i="1" kern="120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-76200"/>
            <a:ext cx="6400800" cy="530352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SPAFOA, FERMILAB, 15 December 2010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Marc Ross, Fermilab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C8A1887-A07D-4145-B64F-42AEDE613AF8}" type="slidenum">
              <a:rPr lang="en-US" sz="1200" i="1" kern="120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SPAFOA, FERMILAB, 15 December 2010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Marc Ross, Fermilab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0754D03-A3D1-4E6F-8CC9-030713870064}" type="slidenum">
              <a:rPr lang="en-US" sz="1200" i="1" kern="120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-76200"/>
            <a:ext cx="6400800" cy="530352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838200"/>
            <a:ext cx="91440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810000"/>
            <a:ext cx="91440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SPAFOA, FERMILAB, 15 December 2010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Marc Ross, Fermilab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095DD24-DF5F-4804-8F8B-BA08A364D1E6}" type="slidenum">
              <a:rPr lang="en-US" sz="1200" i="1" kern="120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-76200"/>
            <a:ext cx="6400800" cy="530352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838200"/>
            <a:ext cx="4495800" cy="579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495800" cy="579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SPAFOA, FERMILAB, 15 December 2010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Marc Ross, Fermilab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71C49FE-167B-464B-AD6A-2D5C2C2D0688}" type="slidenum">
              <a:rPr lang="en-US" sz="1200" i="1" kern="120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ilccolo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1024_greendot_divider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6858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ctr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GB" sz="2400" kern="1200">
              <a:solidFill>
                <a:srgbClr val="000000"/>
              </a:solidFill>
              <a:latin typeface="Arial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 userDrawn="1"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ctr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GB" sz="2400" kern="1200">
              <a:solidFill>
                <a:srgbClr val="000000"/>
              </a:solidFill>
              <a:latin typeface="Arial" charset="0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8" name="Picture 12" descr="1024_greendot_divider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60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altLang="ja-JP"/>
              <a:t>Click to edit Master subtitle style</a:t>
            </a:r>
          </a:p>
        </p:txBody>
      </p:sp>
      <p:sp>
        <p:nvSpPr>
          <p:cNvPr id="102411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ja-JP"/>
              <a:t>Click to edit Master 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FAEFB3-F552-49D1-8C7E-1FBE80CFF48F}" type="slidenum">
              <a:rPr lang="ja-JP" altLang="en-US" sz="1400" kern="1200">
                <a:solidFill>
                  <a:srgbClr val="000000"/>
                </a:solidFill>
                <a:latin typeface="Arial" charset="0"/>
                <a:ea typeface="Arial Unicode MS" pitchFamily="50" charset="-128"/>
                <a:cs typeface="Arial Unicode MS" pitchFamily="50" charset="-128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 sz="1400" kern="1200">
              <a:solidFill>
                <a:srgbClr val="000000"/>
              </a:solidFill>
              <a:latin typeface="Arial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0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kern="1200" smtClean="0">
                <a:solidFill>
                  <a:srgbClr val="23346C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Marc Ross, Fermilab</a:t>
            </a:r>
            <a:endParaRPr lang="en-US" altLang="ja-JP" sz="1600" b="1" kern="1200">
              <a:solidFill>
                <a:srgbClr val="23346C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Rectangle 1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smtClean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SPAFOA, FERMILAB, 15 December 2010</a:t>
            </a:r>
            <a:endParaRPr lang="en-GB" altLang="ja-JP" sz="1200" kern="1200">
              <a:solidFill>
                <a:srgbClr val="000000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SPAFOA, FERMILAB, 15 December 2010</a:t>
            </a:r>
            <a:endParaRPr lang="en-US" altLang="ja-JP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Marc Ross, Fermilab</a:t>
            </a:r>
            <a:endParaRPr lang="en-US" altLang="ja-JP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44864-F293-477F-B05B-27523CFF8A4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400800"/>
            <a:ext cx="24384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Arial Unicode MS"/>
              </a:rPr>
              <a:t>SPAFOA, FERMILAB, 15 December 2010</a:t>
            </a:r>
            <a:endParaRPr lang="en-GB" sz="2400" kern="1200">
              <a:solidFill>
                <a:srgbClr val="000000"/>
              </a:solidFill>
              <a:latin typeface="Arial" charset="0"/>
              <a:ea typeface="ＭＳ Ｐゴシック" charset="-128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 smtClean="0">
                <a:solidFill>
                  <a:srgbClr val="23346C"/>
                </a:solidFill>
                <a:latin typeface="Arial" charset="0"/>
                <a:ea typeface="ＭＳ Ｐゴシック" charset="-128"/>
                <a:cs typeface="Arial Unicode MS"/>
              </a:rPr>
              <a:t>Marc Ross, Fermilab</a:t>
            </a:r>
            <a:endParaRPr lang="en-GB" sz="1400" b="1" kern="1200">
              <a:solidFill>
                <a:srgbClr val="23346C"/>
              </a:solidFill>
              <a:latin typeface="Arial" charset="0"/>
              <a:ea typeface="ＭＳ Ｐゴシック" charset="-128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7644058-136C-4F06-8995-32A99D51F5D1}" type="slidenum">
              <a:rPr lang="en-GB" sz="1400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Arial Unicode M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z="1400" kern="1200">
              <a:solidFill>
                <a:srgbClr val="000000"/>
              </a:solidFill>
              <a:latin typeface="Arial" charset="0"/>
              <a:ea typeface="ＭＳ Ｐゴシック" charset="-128"/>
              <a:cs typeface="Arial Unicode M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400800"/>
            <a:ext cx="24384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Arial Unicode MS"/>
              </a:rPr>
              <a:t>SPAFOA, FERMILAB, 15 December 2010</a:t>
            </a:r>
            <a:endParaRPr lang="en-GB" sz="2400" kern="1200">
              <a:solidFill>
                <a:srgbClr val="000000"/>
              </a:solidFill>
              <a:latin typeface="Arial" charset="0"/>
              <a:ea typeface="ＭＳ Ｐゴシック" charset="-128"/>
              <a:cs typeface="Arial Unicode MS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 smtClean="0">
                <a:solidFill>
                  <a:srgbClr val="23346C"/>
                </a:solidFill>
                <a:latin typeface="Arial" charset="0"/>
                <a:ea typeface="ＭＳ Ｐゴシック" charset="-128"/>
                <a:cs typeface="Arial Unicode MS"/>
              </a:rPr>
              <a:t>Marc Ross, Fermilab</a:t>
            </a:r>
            <a:endParaRPr lang="en-GB" sz="1400" b="1" kern="1200">
              <a:solidFill>
                <a:srgbClr val="23346C"/>
              </a:solidFill>
              <a:latin typeface="Arial" charset="0"/>
              <a:ea typeface="ＭＳ Ｐゴシック" charset="-128"/>
              <a:cs typeface="Arial Unicode M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126FD2D-0AB1-4480-BEB8-D58261C1907D}" type="slidenum">
              <a:rPr lang="en-GB" sz="1400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Arial Unicode M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z="1400" kern="1200">
              <a:solidFill>
                <a:srgbClr val="000000"/>
              </a:solidFill>
              <a:latin typeface="Arial" charset="0"/>
              <a:ea typeface="ＭＳ Ｐゴシック" charset="-128"/>
              <a:cs typeface="Arial Unicode M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6629400"/>
            <a:ext cx="9140825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6" name="Picture 6" descr="cesr_cornell"/>
          <p:cNvPicPr>
            <a:picLocks noChangeAspect="1" noChangeArrowheads="1"/>
          </p:cNvPicPr>
          <p:nvPr/>
        </p:nvPicPr>
        <p:blipFill>
          <a:blip r:embed="rId2" cstate="print"/>
          <a:srcRect b="14568"/>
          <a:stretch>
            <a:fillRect/>
          </a:stretch>
        </p:blipFill>
        <p:spPr bwMode="auto">
          <a:xfrm>
            <a:off x="3006725" y="3787775"/>
            <a:ext cx="3114675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NSF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0" y="5257800"/>
            <a:ext cx="1143000" cy="1139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DOE_Se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5284559"/>
            <a:ext cx="1112520" cy="111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New 36in Head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14400"/>
            <a:ext cx="7772400" cy="1143000"/>
          </a:xfrm>
        </p:spPr>
        <p:txBody>
          <a:bodyPr/>
          <a:lstStyle>
            <a:lvl1pPr algn="ct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1336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2" name="Group 13"/>
          <p:cNvGrpSpPr/>
          <p:nvPr userDrawn="1"/>
        </p:nvGrpSpPr>
        <p:grpSpPr>
          <a:xfrm>
            <a:off x="-22" y="-2"/>
            <a:ext cx="3733822" cy="826982"/>
            <a:chOff x="-22" y="-2"/>
            <a:chExt cx="3733822" cy="826982"/>
          </a:xfrm>
        </p:grpSpPr>
        <p:pic>
          <p:nvPicPr>
            <p:cNvPr id="12" name="Picture 2" descr="New 36in Header"/>
            <p:cNvPicPr>
              <a:picLocks noChangeAspect="1" noChangeArrowheads="1"/>
            </p:cNvPicPr>
            <p:nvPr userDrawn="1"/>
          </p:nvPicPr>
          <p:blipFill>
            <a:blip r:embed="rId6" cstate="print"/>
            <a:srcRect l="81059" r="2312" b="22222"/>
            <a:stretch>
              <a:fillRect/>
            </a:stretch>
          </p:blipFill>
          <p:spPr bwMode="auto">
            <a:xfrm>
              <a:off x="-22" y="-2"/>
              <a:ext cx="3733822" cy="826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9" descr="CUCLASSE 3line White.png"/>
            <p:cNvPicPr>
              <a:picLocks noChangeAspect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8116" y="12826"/>
              <a:ext cx="3547128" cy="801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Picture 14" descr="CLIC-Logo-Color-72.png"/>
          <p:cNvPicPr>
            <a:picLocks noChangeAspect="1"/>
          </p:cNvPicPr>
          <p:nvPr userDrawn="1"/>
        </p:nvPicPr>
        <p:blipFill>
          <a:blip r:embed="rId8" cstate="print"/>
          <a:srcRect l="12252" t="14239" r="14239" b="12252"/>
          <a:stretch>
            <a:fillRect/>
          </a:stretch>
        </p:blipFill>
        <p:spPr>
          <a:xfrm>
            <a:off x="0" y="5181600"/>
            <a:ext cx="1066800" cy="1066800"/>
          </a:xfrm>
          <a:prstGeom prst="rect">
            <a:avLst/>
          </a:prstGeom>
        </p:spPr>
      </p:pic>
      <p:pic>
        <p:nvPicPr>
          <p:cNvPr id="17" name="Picture 10" descr="logo_transparent_b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66800" y="5257800"/>
            <a:ext cx="16764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SPAFOA, FERMILAB, 15 December 2010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Marc Ross, Fermilab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6EBCDD8-490A-4340-8AFB-91AE61DAC24C}" type="slidenum">
              <a:rPr lang="en-US" sz="1200" i="1" kern="120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SPAFOA, FERMILAB, 15 December 2010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Marc Ross, Fermilab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5670874-3092-4071-B45C-6F2C361E9AE6}" type="slidenum">
              <a:rPr lang="en-US" sz="1200" i="1" kern="120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09600"/>
            <a:ext cx="44958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4958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SPAFOA, FERMILAB, 15 December 2010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Marc Ross, Fermilab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85CA85-AA39-4432-98C2-0D5FAC0BBE33}" type="slidenum">
              <a:rPr lang="en-US" sz="1200" i="1" kern="120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097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SPAFOA, FERMILAB, 15 December 2010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Marc Ross, Fermilab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12B77B7-64D3-4B07-BD7E-A2165380F6C3}" type="slidenum">
              <a:rPr lang="en-US" sz="1200" i="1" kern="120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SPAFOA, FERMILAB, 15 December 2010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Marc Ross, Fermilab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F4F2262-E4F8-4BEF-859F-74458A2AA49C}" type="slidenum">
              <a:rPr lang="en-US" sz="1200" i="1" kern="120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SPAFOA, FERMILAB, 15 December 2010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Marc Ross, Fermilab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E14D2B1-ADAF-406C-A20F-5FCE36DE9D25}" type="slidenum">
              <a:rPr lang="en-US" sz="1200" i="1" kern="120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096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7165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SPAFOA, FERMILAB, 15 December 2010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Marc Ross, Fermilab</a:t>
            </a:r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ED2B08-6735-40AE-8CA8-B2EECA491B30}" type="slidenum">
              <a:rPr lang="en-US" sz="1200" i="1" kern="120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i="1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theme" Target="../theme/theme10.xml"/><Relationship Id="rId4" Type="http://schemas.openxmlformats.org/officeDocument/2006/relationships/image" Target="../media/image17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21.jpeg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6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6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image" Target="../media/image12.jpeg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image" Target="../media/image12.jpeg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image" Target="../media/image17.png"/><Relationship Id="rId2" Type="http://schemas.openxmlformats.org/officeDocument/2006/relationships/slideLayout" Target="../slideLayouts/slideLayout93.xml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image" Target="../media/image15.jpeg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906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2445315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84938"/>
            <a:ext cx="2057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defRPr sz="1200" b="0" smtClean="0"/>
            </a:lvl1pPr>
          </a:lstStyle>
          <a:p>
            <a:pPr>
              <a:defRPr/>
            </a:pPr>
            <a:r>
              <a:rPr lang="en-US" smtClean="0"/>
              <a:t>SPAFOA, FERMILAB, 15 December 2010</a:t>
            </a:r>
            <a:endParaRPr lang="en-US" altLang="ja-JP"/>
          </a:p>
        </p:txBody>
      </p:sp>
      <p:sp>
        <p:nvSpPr>
          <p:cNvPr id="244531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81200" y="6484938"/>
            <a:ext cx="556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defRPr sz="1600">
                <a:solidFill>
                  <a:srgbClr val="23346C"/>
                </a:solidFill>
              </a:defRPr>
            </a:lvl1pPr>
          </a:lstStyle>
          <a:p>
            <a:pPr>
              <a:defRPr/>
            </a:pPr>
            <a:r>
              <a:rPr lang="en-US" altLang="ja-JP" smtClean="0"/>
              <a:t>Marc Ross, Fermilab</a:t>
            </a:r>
            <a:endParaRPr lang="en-US" altLang="ja-JP"/>
          </a:p>
        </p:txBody>
      </p:sp>
      <p:sp>
        <p:nvSpPr>
          <p:cNvPr id="244531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96200" y="6484938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base">
              <a:defRPr sz="1400" b="0"/>
            </a:lvl1pPr>
          </a:lstStyle>
          <a:p>
            <a:pPr>
              <a:defRPr/>
            </a:pPr>
            <a:fld id="{579485F1-0065-4064-9066-AC0340A7BB9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2445318" name="Text Box 6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400" b="0"/>
          </a:p>
        </p:txBody>
      </p:sp>
      <p:sp>
        <p:nvSpPr>
          <p:cNvPr id="2445319" name="Text Box 7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400" b="0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0"/>
            <a:ext cx="7239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445321" name="Text Box 9"/>
          <p:cNvSpPr txBox="1">
            <a:spLocks noChangeArrowheads="1"/>
          </p:cNvSpPr>
          <p:nvPr/>
        </p:nvSpPr>
        <p:spPr bwMode="auto">
          <a:xfrm>
            <a:off x="644525" y="587375"/>
            <a:ext cx="2438400" cy="274638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200">
                <a:solidFill>
                  <a:schemeClr val="accent2"/>
                </a:solidFill>
              </a:rPr>
              <a:t>superconducting rf test facility</a:t>
            </a:r>
          </a:p>
        </p:txBody>
      </p:sp>
      <p:sp>
        <p:nvSpPr>
          <p:cNvPr id="2445322" name="Line 10"/>
          <p:cNvSpPr>
            <a:spLocks noChangeShapeType="1"/>
          </p:cNvSpPr>
          <p:nvPr/>
        </p:nvSpPr>
        <p:spPr bwMode="auto">
          <a:xfrm>
            <a:off x="50800" y="6484938"/>
            <a:ext cx="8991600" cy="0"/>
          </a:xfrm>
          <a:prstGeom prst="line">
            <a:avLst/>
          </a:prstGeom>
          <a:noFill/>
          <a:ln w="57150" cmpd="thickThin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445323" name="Line 11"/>
          <p:cNvSpPr>
            <a:spLocks noChangeShapeType="1"/>
          </p:cNvSpPr>
          <p:nvPr/>
        </p:nvSpPr>
        <p:spPr bwMode="auto">
          <a:xfrm>
            <a:off x="3032125" y="738188"/>
            <a:ext cx="4884738" cy="0"/>
          </a:xfrm>
          <a:prstGeom prst="line">
            <a:avLst/>
          </a:prstGeom>
          <a:noFill/>
          <a:ln w="57150" cmpd="thinThick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3084" name="Picture 12" descr="stfsign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01000" y="312738"/>
            <a:ext cx="906463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13" descr="stfmar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84150" y="276225"/>
            <a:ext cx="5111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39" r:id="rId1"/>
    <p:sldLayoutId id="2147484251" r:id="rId2"/>
    <p:sldLayoutId id="2147484252" r:id="rId3"/>
    <p:sldLayoutId id="2147484253" r:id="rId4"/>
    <p:sldLayoutId id="2147484254" r:id="rId5"/>
    <p:sldLayoutId id="2147484255" r:id="rId6"/>
    <p:sldLayoutId id="2147484256" r:id="rId7"/>
    <p:sldLayoutId id="2147484257" r:id="rId8"/>
    <p:sldLayoutId id="2147484258" r:id="rId9"/>
    <p:sldLayoutId id="2147484259" r:id="rId10"/>
    <p:sldLayoutId id="2147484260" r:id="rId11"/>
    <p:sldLayoutId id="2147484516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ew 36in Header"/>
          <p:cNvPicPr>
            <a:picLocks noChangeAspect="1" noChangeArrowheads="1"/>
          </p:cNvPicPr>
          <p:nvPr/>
        </p:nvPicPr>
        <p:blipFill>
          <a:blip r:embed="rId2" cstate="print"/>
          <a:srcRect l="81059" b="22222"/>
          <a:stretch>
            <a:fillRect/>
          </a:stretch>
        </p:blipFill>
        <p:spPr bwMode="auto">
          <a:xfrm>
            <a:off x="6400800" y="1"/>
            <a:ext cx="2743200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New 36in Header"/>
          <p:cNvPicPr>
            <a:picLocks noChangeAspect="1" noChangeArrowheads="1"/>
          </p:cNvPicPr>
          <p:nvPr/>
        </p:nvPicPr>
        <p:blipFill>
          <a:blip r:embed="rId3" cstate="print"/>
          <a:srcRect b="22222"/>
          <a:stretch>
            <a:fillRect/>
          </a:stretch>
        </p:blipFill>
        <p:spPr bwMode="auto">
          <a:xfrm>
            <a:off x="0" y="0"/>
            <a:ext cx="648637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6096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i="1" smtClean="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SPAFOA, FERMILAB, 15 December 2010</a:t>
            </a:r>
            <a:endParaRPr lang="en-US" kern="1200" dirty="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28800" y="6629400"/>
            <a:ext cx="5486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i="1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Marc Ross, Fermilab</a:t>
            </a:r>
            <a:endParaRPr lang="en-US" kern="1200" dirty="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06F6EE35-FBF3-459F-A2CB-5C95F0D81202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 dirty="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0" y="6629400"/>
            <a:ext cx="9140825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3541713" y="206375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2514600" y="0"/>
            <a:ext cx="6629400" cy="533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grpSp>
        <p:nvGrpSpPr>
          <p:cNvPr id="2" name="Group 14"/>
          <p:cNvGrpSpPr/>
          <p:nvPr/>
        </p:nvGrpSpPr>
        <p:grpSpPr>
          <a:xfrm>
            <a:off x="0" y="0"/>
            <a:ext cx="2743200" cy="533399"/>
            <a:chOff x="2133600" y="3810001"/>
            <a:chExt cx="2743200" cy="533399"/>
          </a:xfrm>
        </p:grpSpPr>
        <p:pic>
          <p:nvPicPr>
            <p:cNvPr id="14" name="Picture 2" descr="New 36in Header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l="81059" b="22222"/>
            <a:stretch>
              <a:fillRect/>
            </a:stretch>
          </p:blipFill>
          <p:spPr bwMode="auto">
            <a:xfrm>
              <a:off x="2133600" y="3810001"/>
              <a:ext cx="2743200" cy="533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9" descr="CUCLASSE 3line White.png"/>
            <p:cNvPicPr>
              <a:picLocks noChangeAspect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09800" y="3818275"/>
              <a:ext cx="2287931" cy="516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B31B1B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66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ew 36in Header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144000" cy="966788"/>
          </a:xfrm>
          <a:prstGeom prst="rect">
            <a:avLst/>
          </a:prstGeom>
          <a:noFill/>
        </p:spPr>
      </p:pic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382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629400"/>
            <a:ext cx="1752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1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SPAFOA, FERMILAB, 15 December 2010</a:t>
            </a:r>
            <a:endParaRPr lang="en-US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28800" y="6629400"/>
            <a:ext cx="54864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i="1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smtClean="0">
                <a:solidFill>
                  <a:srgbClr val="000000"/>
                </a:solidFill>
                <a:latin typeface="Times New Roman" charset="0"/>
                <a:cs typeface="Arial" charset="0"/>
              </a:rPr>
              <a:t>Marc Ross, Fermilab</a:t>
            </a:r>
            <a:endParaRPr lang="en-US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1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002624EA-7119-8F4F-A486-96AB983D9FC9}" type="slidenum">
              <a:rPr lang="en-US" kern="1200">
                <a:solidFill>
                  <a:srgbClr val="000000"/>
                </a:solidFill>
                <a:latin typeface="Times New Roman" charset="0"/>
                <a:cs typeface="Arial" charset="0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0" y="6629400"/>
            <a:ext cx="9140825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3600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3541713" y="206375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3600" kern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657600" y="0"/>
            <a:ext cx="5486400" cy="7620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25" r:id="rId1"/>
    <p:sldLayoutId id="2147484726" r:id="rId2"/>
    <p:sldLayoutId id="2147484727" r:id="rId3"/>
    <p:sldLayoutId id="2147484728" r:id="rId4"/>
    <p:sldLayoutId id="2147484729" r:id="rId5"/>
    <p:sldLayoutId id="2147484730" r:id="rId6"/>
    <p:sldLayoutId id="2147484731" r:id="rId7"/>
    <p:sldLayoutId id="2147484732" r:id="rId8"/>
    <p:sldLayoutId id="2147484733" r:id="rId9"/>
    <p:sldLayoutId id="2147484734" r:id="rId10"/>
    <p:sldLayoutId id="2147484735" r:id="rId11"/>
    <p:sldLayoutId id="2147484736" r:id="rId12"/>
    <p:sldLayoutId id="2147484737" r:id="rId13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rgbClr val="B31B1B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00FF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6600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1554"/>
            </a:gs>
            <a:gs pos="100000">
              <a:srgbClr val="0033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defRPr sz="1400" smtClean="0"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SPAFOA, FERMILAB, 15 December 2010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defRPr sz="1400" smtClean="0"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Marc Ross, Fermilab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base">
              <a:defRPr sz="1400" b="1"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fld id="{267CEE3F-ECCD-4CE7-AA58-7FF22572D3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6383338"/>
            <a:ext cx="511175" cy="47466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04" r:id="rId1"/>
    <p:sldLayoutId id="2147484305" r:id="rId2"/>
    <p:sldLayoutId id="2147484306" r:id="rId3"/>
    <p:sldLayoutId id="2147484307" r:id="rId4"/>
    <p:sldLayoutId id="2147484308" r:id="rId5"/>
    <p:sldLayoutId id="2147484309" r:id="rId6"/>
    <p:sldLayoutId id="2147484310" r:id="rId7"/>
    <p:sldLayoutId id="2147484311" r:id="rId8"/>
    <p:sldLayoutId id="2147484312" r:id="rId9"/>
    <p:sldLayoutId id="2147484313" r:id="rId10"/>
    <p:sldLayoutId id="2147484314" r:id="rId11"/>
    <p:sldLayoutId id="2147484315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15"/>
        </a:buBlip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ew 36in Header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382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629400"/>
            <a:ext cx="1752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defRPr sz="1200" i="1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SPAFOA, FERMILAB, 15 December 2010</a:t>
            </a: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28800" y="6629400"/>
            <a:ext cx="54864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defRPr sz="1200" i="1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Marc Ross, Fermilab</a:t>
            </a: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base">
              <a:defRPr sz="1200" i="1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721C630D-1E71-4700-838C-EC39C48E99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0" y="6629400"/>
            <a:ext cx="9140825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defRPr/>
            </a:pPr>
            <a:endParaRPr lang="en-US" sz="36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3541713" y="206375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defRPr/>
            </a:pPr>
            <a:endParaRPr lang="en-US" sz="36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22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657600" y="0"/>
            <a:ext cx="5486400" cy="7620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16" r:id="rId2"/>
    <p:sldLayoutId id="2147484317" r:id="rId3"/>
    <p:sldLayoutId id="2147484318" r:id="rId4"/>
    <p:sldLayoutId id="2147484319" r:id="rId5"/>
    <p:sldLayoutId id="2147484320" r:id="rId6"/>
    <p:sldLayoutId id="2147484321" r:id="rId7"/>
    <p:sldLayoutId id="2147484322" r:id="rId8"/>
    <p:sldLayoutId id="2147484323" r:id="rId9"/>
    <p:sldLayoutId id="2147484324" r:id="rId10"/>
    <p:sldLayoutId id="2147484325" r:id="rId11"/>
    <p:sldLayoutId id="2147484326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B31B1B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66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ew 36in Header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382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629400"/>
            <a:ext cx="1752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defRPr sz="1200" i="1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 algn="l" rtl="0" ea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1200" smtClean="0"/>
              <a:t>SPAFOA, FERMILAB, 15 December 2010</a:t>
            </a:r>
            <a:endParaRPr lang="en-US" b="1" kern="120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28800" y="6629400"/>
            <a:ext cx="54864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defRPr sz="1200" i="1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 rtl="0" ea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1200" smtClean="0"/>
              <a:t>Marc Ross, Fermilab</a:t>
            </a:r>
            <a:endParaRPr lang="en-US" b="1" kern="120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base">
              <a:defRPr sz="1200" i="1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 rtl="0" eaLnBrk="0" hangingPunct="0">
              <a:spcBef>
                <a:spcPct val="0"/>
              </a:spcBef>
              <a:spcAft>
                <a:spcPct val="0"/>
              </a:spcAft>
              <a:defRPr/>
            </a:pPr>
            <a:fld id="{721C630D-1E71-4700-838C-EC39C48E9913}" type="slidenum">
              <a:rPr lang="en-US" b="1" kern="1200"/>
              <a:pPr rtl="0" eaLnBrk="0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0" y="6629400"/>
            <a:ext cx="9140825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b="1" kern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" charset="0"/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3541713" y="206375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b="1" kern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" charset="0"/>
            </a:endParaRPr>
          </a:p>
        </p:txBody>
      </p:sp>
      <p:sp>
        <p:nvSpPr>
          <p:cNvPr id="922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657600" y="0"/>
            <a:ext cx="5486400" cy="7620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2" r:id="rId1"/>
    <p:sldLayoutId id="2147484383" r:id="rId2"/>
    <p:sldLayoutId id="2147484384" r:id="rId3"/>
    <p:sldLayoutId id="2147484385" r:id="rId4"/>
    <p:sldLayoutId id="2147484386" r:id="rId5"/>
    <p:sldLayoutId id="2147484387" r:id="rId6"/>
    <p:sldLayoutId id="2147484388" r:id="rId7"/>
    <p:sldLayoutId id="2147484389" r:id="rId8"/>
    <p:sldLayoutId id="2147484390" r:id="rId9"/>
    <p:sldLayoutId id="2147484391" r:id="rId10"/>
    <p:sldLayoutId id="2147484392" r:id="rId11"/>
    <p:sldLayoutId id="2147484393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B31B1B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66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0"/>
            <a:ext cx="7010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181600"/>
          </a:xfrm>
          <a:prstGeom prst="rect">
            <a:avLst/>
          </a:prstGeom>
          <a:noFill/>
          <a:ln w="19050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85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770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1">
                <a:solidFill>
                  <a:srgbClr val="800000"/>
                </a:solidFill>
                <a:latin typeface="+mj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smtClean="0">
                <a:latin typeface="Arial Rounded MT Bold"/>
                <a:ea typeface="+mn-ea"/>
                <a:cs typeface="+mn-cs"/>
              </a:rPr>
              <a:t>SPAFOA, FERMILAB, 15 December 2010</a:t>
            </a:r>
            <a:endParaRPr lang="en-US" kern="1200">
              <a:latin typeface="Arial Rounded MT Bold"/>
              <a:ea typeface="+mn-ea"/>
              <a:cs typeface="+mn-cs"/>
            </a:endParaRPr>
          </a:p>
        </p:txBody>
      </p:sp>
      <p:sp>
        <p:nvSpPr>
          <p:cNvPr id="485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19400" y="6477000"/>
            <a:ext cx="365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1">
                <a:solidFill>
                  <a:srgbClr val="800000"/>
                </a:solidFill>
                <a:latin typeface="+mj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smtClean="0">
                <a:latin typeface="Arial Rounded MT Bold"/>
                <a:ea typeface="+mn-ea"/>
                <a:cs typeface="+mn-cs"/>
              </a:rPr>
              <a:t>Marc Ross, Fermilab</a:t>
            </a:r>
            <a:endParaRPr lang="en-US" kern="1200">
              <a:latin typeface="Arial Rounded MT Bold"/>
              <a:ea typeface="+mn-ea"/>
              <a:cs typeface="+mn-cs"/>
            </a:endParaRPr>
          </a:p>
        </p:txBody>
      </p:sp>
      <p:sp>
        <p:nvSpPr>
          <p:cNvPr id="485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4770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1">
                <a:solidFill>
                  <a:srgbClr val="800000"/>
                </a:solidFill>
                <a:latin typeface="+mj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45E50D4D-BACB-4594-BD45-E54906E15019}" type="slidenum">
              <a:rPr lang="en-US" kern="1200">
                <a:latin typeface="Arial Rounded MT Bold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485383" name="Line 7"/>
          <p:cNvSpPr>
            <a:spLocks noChangeShapeType="1"/>
          </p:cNvSpPr>
          <p:nvPr/>
        </p:nvSpPr>
        <p:spPr bwMode="auto">
          <a:xfrm>
            <a:off x="381000" y="6477000"/>
            <a:ext cx="8382000" cy="0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85384" name="Rectangle 8"/>
          <p:cNvSpPr>
            <a:spLocks noChangeArrowheads="1"/>
          </p:cNvSpPr>
          <p:nvPr/>
        </p:nvSpPr>
        <p:spPr bwMode="auto">
          <a:xfrm>
            <a:off x="76200" y="838200"/>
            <a:ext cx="8458200" cy="762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85385" name="Rectangle 9"/>
          <p:cNvSpPr>
            <a:spLocks noChangeArrowheads="1"/>
          </p:cNvSpPr>
          <p:nvPr/>
        </p:nvSpPr>
        <p:spPr bwMode="auto">
          <a:xfrm>
            <a:off x="381000" y="990600"/>
            <a:ext cx="8458200" cy="76200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85386" name="Text Box 10"/>
          <p:cNvSpPr txBox="1">
            <a:spLocks noChangeArrowheads="1"/>
          </p:cNvSpPr>
          <p:nvPr/>
        </p:nvSpPr>
        <p:spPr bwMode="auto">
          <a:xfrm>
            <a:off x="8305800" y="-228600"/>
            <a:ext cx="914400" cy="9763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800" kern="1200">
                <a:solidFill>
                  <a:srgbClr val="000000"/>
                </a:solidFill>
                <a:latin typeface="FermiLgo" pitchFamily="2" charset="0"/>
                <a:ea typeface="+mn-ea"/>
                <a:cs typeface="+mn-cs"/>
              </a:rPr>
              <a:t>f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kern="1200">
                <a:solidFill>
                  <a:srgbClr val="CC0000"/>
                </a:solidFill>
                <a:latin typeface="Arial Rounded MT Bold" pitchFamily="34" charset="0"/>
                <a:ea typeface="+mn-ea"/>
                <a:cs typeface="+mn-cs"/>
              </a:rPr>
              <a:t>Fermilab</a:t>
            </a:r>
          </a:p>
        </p:txBody>
      </p:sp>
      <p:pic>
        <p:nvPicPr>
          <p:cNvPr id="485387" name="Picture 11" descr="ilccolor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152400"/>
            <a:ext cx="838200" cy="547688"/>
          </a:xfrm>
          <a:prstGeom prst="rect">
            <a:avLst/>
          </a:prstGeom>
          <a:noFill/>
        </p:spPr>
      </p:pic>
      <p:pic>
        <p:nvPicPr>
          <p:cNvPr id="485388" name="Picture 12" descr="1024_greendot_divider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914400" y="685800"/>
            <a:ext cx="7848600" cy="15398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64" r:id="rId1"/>
    <p:sldLayoutId id="2147484465" r:id="rId2"/>
    <p:sldLayoutId id="2147484466" r:id="rId3"/>
    <p:sldLayoutId id="2147484467" r:id="rId4"/>
    <p:sldLayoutId id="2147484468" r:id="rId5"/>
    <p:sldLayoutId id="2147484469" r:id="rId6"/>
    <p:sldLayoutId id="2147484470" r:id="rId7"/>
    <p:sldLayoutId id="2147484471" r:id="rId8"/>
    <p:sldLayoutId id="2147484472" r:id="rId9"/>
    <p:sldLayoutId id="2147484473" r:id="rId10"/>
    <p:sldLayoutId id="2147484474" r:id="rId11"/>
    <p:sldLayoutId id="2147484475" r:id="rId12"/>
    <p:sldLayoutId id="2147484476" r:id="rId13"/>
    <p:sldLayoutId id="2147484477" r:id="rId14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0080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rgbClr val="008000"/>
          </a:solidFill>
          <a:latin typeface="Arial Rounded MT Bold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rgbClr val="008000"/>
          </a:solidFill>
          <a:latin typeface="Arial Rounded MT Bold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rgbClr val="008000"/>
          </a:solidFill>
          <a:latin typeface="Arial Rounded MT Bold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rgbClr val="008000"/>
          </a:solidFill>
          <a:latin typeface="Arial Rounded MT Bold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008000"/>
          </a:solidFill>
          <a:latin typeface="Arial Rounded MT Bold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008000"/>
          </a:solidFill>
          <a:latin typeface="Arial Rounded MT Bold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008000"/>
          </a:solidFill>
          <a:latin typeface="Arial Rounded MT Bold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008000"/>
          </a:solidFill>
          <a:latin typeface="Arial Rounded MT Bold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 b="1">
          <a:solidFill>
            <a:srgbClr val="0000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b="1">
          <a:solidFill>
            <a:srgbClr val="378614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algn="l" defTabSz="457200" rtl="0"/>
            <a:r>
              <a:rPr lang="en-US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SPAFOA, FERMILAB, 15 December 2010</a:t>
            </a:r>
            <a:endParaRPr lang="en-US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600" b="1">
                <a:solidFill>
                  <a:srgbClr val="23346C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 rtl="0"/>
            <a:r>
              <a:rPr lang="en-US" kern="1200" smtClean="0">
                <a:latin typeface="Arial"/>
                <a:ea typeface="Arial Unicode MS"/>
                <a:cs typeface="Arial Unicode MS"/>
              </a:rPr>
              <a:t>Marc Ross, Fermilab</a:t>
            </a:r>
            <a:endParaRPr lang="en-US" kern="120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457200" rtl="0"/>
            <a:fld id="{C64E1E01-CFF9-374C-90C0-378C39CD55E6}" type="slidenum">
              <a:rPr lang="en-US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defTabSz="457200" rtl="0"/>
              <a:t>‹#›</a:t>
            </a:fld>
            <a:endParaRPr lang="en-US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defTabSz="457200" rtl="0">
              <a:spcBef>
                <a:spcPct val="50000"/>
              </a:spcBef>
              <a:defRPr/>
            </a:pPr>
            <a:endParaRPr lang="en-US" sz="24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defTabSz="457200" rtl="0">
              <a:spcBef>
                <a:spcPct val="50000"/>
              </a:spcBef>
              <a:defRPr/>
            </a:pPr>
            <a:endParaRPr lang="en-US" sz="24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2057" name="Picture 9" descr="1024_greendot_divider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2484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ilccolor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1024_greendot_divider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21" r:id="rId1"/>
    <p:sldLayoutId id="2147484522" r:id="rId2"/>
    <p:sldLayoutId id="2147484523" r:id="rId3"/>
    <p:sldLayoutId id="2147484524" r:id="rId4"/>
    <p:sldLayoutId id="2147484525" r:id="rId5"/>
    <p:sldLayoutId id="2147484526" r:id="rId6"/>
    <p:sldLayoutId id="2147484527" r:id="rId7"/>
    <p:sldLayoutId id="2147484528" r:id="rId8"/>
    <p:sldLayoutId id="2147484529" r:id="rId9"/>
    <p:sldLayoutId id="2147484530" r:id="rId10"/>
    <p:sldLayoutId id="2147484531" r:id="rId11"/>
    <p:sldLayoutId id="2147484738" r:id="rId12"/>
    <p:sldLayoutId id="2147484739" r:id="rId13"/>
  </p:sldLayoutIdLst>
  <p:transition>
    <p:fade/>
  </p:transition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382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629400"/>
            <a:ext cx="3581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1" smtClean="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SPAFOA, FERMILAB, 15 December 2010</a:t>
            </a:r>
            <a:endParaRPr lang="en-US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28800" y="6629400"/>
            <a:ext cx="54864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i="1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Marc Ross, Fermilab</a:t>
            </a:r>
            <a:endParaRPr lang="en-US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6858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1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06F6EE35-FBF3-459F-A2CB-5C95F0D81202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0" y="6629400"/>
            <a:ext cx="9140825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3541713" y="206375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657600" y="0"/>
            <a:ext cx="5486400" cy="7620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" name="Picture 9" descr="CLASSE 36 Header Red IPAC.png"/>
          <p:cNvPicPr>
            <a:picLocks noChangeAspect="1"/>
          </p:cNvPicPr>
          <p:nvPr userDrawn="1"/>
        </p:nvPicPr>
        <p:blipFill>
          <a:blip r:embed="rId15" cstate="print"/>
          <a:srcRect t="23810" r="4000" b="31746"/>
          <a:stretch>
            <a:fillRect/>
          </a:stretch>
        </p:blipFill>
        <p:spPr bwMode="auto">
          <a:xfrm>
            <a:off x="0" y="-76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 userDrawn="1"/>
        </p:nvSpPr>
        <p:spPr>
          <a:xfrm>
            <a:off x="4495800" y="457200"/>
            <a:ext cx="4572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t>IPAC10—1st International Particle Accelerator Conference, Kyoto, Japan</a:t>
            </a:r>
          </a:p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t>May 23–28, 2010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8" r:id="rId1"/>
    <p:sldLayoutId id="2147484539" r:id="rId2"/>
    <p:sldLayoutId id="2147484540" r:id="rId3"/>
    <p:sldLayoutId id="2147484541" r:id="rId4"/>
    <p:sldLayoutId id="2147484542" r:id="rId5"/>
    <p:sldLayoutId id="2147484543" r:id="rId6"/>
    <p:sldLayoutId id="2147484544" r:id="rId7"/>
    <p:sldLayoutId id="2147484545" r:id="rId8"/>
    <p:sldLayoutId id="2147484546" r:id="rId9"/>
    <p:sldLayoutId id="2147484547" r:id="rId10"/>
    <p:sldLayoutId id="2147484548" r:id="rId11"/>
    <p:sldLayoutId id="2147484549" r:id="rId12"/>
    <p:sldLayoutId id="2147484550" r:id="rId13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B31B1B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66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90805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2056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1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base">
              <a:defRPr sz="1400">
                <a:solidFill>
                  <a:schemeClr val="tx1"/>
                </a:solidFill>
                <a:latin typeface="Arial" charset="0"/>
                <a:ea typeface="Arial Unicode MS" pitchFamily="50" charset="-128"/>
                <a:cs typeface="Arial Unicode MS" pitchFamily="50" charset="-128"/>
              </a:defRPr>
            </a:lvl1pPr>
          </a:lstStyle>
          <a:p>
            <a:pPr rtl="0" eaLnBrk="0" hangingPunct="0">
              <a:spcBef>
                <a:spcPct val="0"/>
              </a:spcBef>
              <a:spcAft>
                <a:spcPct val="0"/>
              </a:spcAft>
              <a:defRPr/>
            </a:pPr>
            <a:fld id="{431C6D05-F43E-4F22-9B08-AFCB3708FFEA}" type="slidenum">
              <a:rPr lang="ja-JP" altLang="en-US" kern="1200">
                <a:solidFill>
                  <a:srgbClr val="000000"/>
                </a:solidFill>
              </a:rPr>
              <a:pPr rtl="0" eaLnBrk="0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 kern="1200">
              <a:solidFill>
                <a:srgbClr val="000000"/>
              </a:solidFill>
            </a:endParaRPr>
          </a:p>
        </p:txBody>
      </p:sp>
      <p:sp>
        <p:nvSpPr>
          <p:cNvPr id="18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43213" y="6237288"/>
            <a:ext cx="4105275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defRPr sz="1600" b="1"/>
            </a:lvl1pPr>
          </a:lstStyle>
          <a:p>
            <a:pPr rtl="0" eaLnBrk="0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kern="1200" smtClean="0">
                <a:solidFill>
                  <a:srgbClr val="23346C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Marc Ross, Fermilab</a:t>
            </a:r>
            <a:endParaRPr lang="en-US" altLang="ja-JP" kern="1200">
              <a:solidFill>
                <a:srgbClr val="23346C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0825" y="6453188"/>
            <a:ext cx="1728788" cy="2413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defRPr sz="1200">
                <a:solidFill>
                  <a:schemeClr val="tx1"/>
                </a:solidFill>
              </a:defRPr>
            </a:lvl1pPr>
          </a:lstStyle>
          <a:p>
            <a:pPr algn="l" rtl="0" eaLnBrk="0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kern="1200" smtClean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SPAFOA, FERMILAB, 15 December 2010</a:t>
            </a:r>
            <a:endParaRPr lang="en-GB" altLang="ja-JP" kern="1200">
              <a:solidFill>
                <a:srgbClr val="000000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4" r:id="rId1"/>
    <p:sldLayoutId id="2147484695" r:id="rId2"/>
    <p:sldLayoutId id="2147484696" r:id="rId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50" charset="-128"/>
          <a:cs typeface="Arial Unicode MS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50" charset="-128"/>
          <a:cs typeface="Arial Unicode MS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50" charset="-128"/>
          <a:cs typeface="Arial Unicode MS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50" charset="-128"/>
          <a:cs typeface="Arial Unicode MS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50" charset="-128"/>
          <a:cs typeface="Arial Unicode MS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50" charset="-128"/>
          <a:cs typeface="Arial Unicode MS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50" charset="-128"/>
          <a:cs typeface="Arial Unicode MS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50" charset="-128"/>
          <a:cs typeface="Arial Unicode MS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23346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 b="1">
          <a:solidFill>
            <a:schemeClr val="folHlink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ew 36in Header"/>
          <p:cNvPicPr>
            <a:picLocks noChangeAspect="1" noChangeArrowheads="1"/>
          </p:cNvPicPr>
          <p:nvPr/>
        </p:nvPicPr>
        <p:blipFill>
          <a:blip r:embed="rId15" cstate="print"/>
          <a:srcRect l="81059" b="22222"/>
          <a:stretch>
            <a:fillRect/>
          </a:stretch>
        </p:blipFill>
        <p:spPr bwMode="auto">
          <a:xfrm>
            <a:off x="6400800" y="1"/>
            <a:ext cx="2743200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New 36in Header"/>
          <p:cNvPicPr>
            <a:picLocks noChangeAspect="1" noChangeArrowheads="1"/>
          </p:cNvPicPr>
          <p:nvPr/>
        </p:nvPicPr>
        <p:blipFill>
          <a:blip r:embed="rId16" cstate="print"/>
          <a:srcRect b="22222"/>
          <a:stretch>
            <a:fillRect/>
          </a:stretch>
        </p:blipFill>
        <p:spPr bwMode="auto">
          <a:xfrm>
            <a:off x="0" y="0"/>
            <a:ext cx="648637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6096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i="1" smtClean="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SPAFOA, FERMILAB, 15 December 2010</a:t>
            </a:r>
            <a:endParaRPr lang="en-US" kern="1200" dirty="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28800" y="6629400"/>
            <a:ext cx="5486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i="1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1200" smtClean="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t>Marc Ross, Fermilab</a:t>
            </a:r>
            <a:endParaRPr lang="en-US" kern="1200" dirty="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06F6EE35-FBF3-459F-A2CB-5C95F0D81202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Arial" charset="0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 dirty="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0" y="6629400"/>
            <a:ext cx="9140825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3541713" y="206375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2514600" y="0"/>
            <a:ext cx="6629400" cy="533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grpSp>
        <p:nvGrpSpPr>
          <p:cNvPr id="2" name="Group 14"/>
          <p:cNvGrpSpPr/>
          <p:nvPr/>
        </p:nvGrpSpPr>
        <p:grpSpPr>
          <a:xfrm>
            <a:off x="0" y="0"/>
            <a:ext cx="2743200" cy="533399"/>
            <a:chOff x="2133600" y="3810001"/>
            <a:chExt cx="2743200" cy="533399"/>
          </a:xfrm>
        </p:grpSpPr>
        <p:pic>
          <p:nvPicPr>
            <p:cNvPr id="14" name="Picture 2" descr="New 36in Header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 l="81059" b="22222"/>
            <a:stretch>
              <a:fillRect/>
            </a:stretch>
          </p:blipFill>
          <p:spPr bwMode="auto">
            <a:xfrm>
              <a:off x="2133600" y="3810001"/>
              <a:ext cx="2743200" cy="533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9" descr="CUCLASSE 3line White.png"/>
            <p:cNvPicPr>
              <a:picLocks noChangeAspect="1"/>
            </p:cNvPicPr>
            <p:nvPr userDrawn="1"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209800" y="3818275"/>
              <a:ext cx="2287931" cy="516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8" r:id="rId1"/>
    <p:sldLayoutId id="2147484629" r:id="rId2"/>
    <p:sldLayoutId id="2147484630" r:id="rId3"/>
    <p:sldLayoutId id="2147484631" r:id="rId4"/>
    <p:sldLayoutId id="2147484632" r:id="rId5"/>
    <p:sldLayoutId id="2147484633" r:id="rId6"/>
    <p:sldLayoutId id="2147484634" r:id="rId7"/>
    <p:sldLayoutId id="2147484635" r:id="rId8"/>
    <p:sldLayoutId id="2147484636" r:id="rId9"/>
    <p:sldLayoutId id="2147484637" r:id="rId10"/>
    <p:sldLayoutId id="2147484638" r:id="rId11"/>
    <p:sldLayoutId id="2147484639" r:id="rId12"/>
    <p:sldLayoutId id="2147484640" r:id="rId13"/>
  </p:sldLayoutIdLst>
  <p:hf hd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B31B1B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66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24.wmf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13" Type="http://schemas.openxmlformats.org/officeDocument/2006/relationships/image" Target="../media/image38.tiff"/><Relationship Id="rId18" Type="http://schemas.openxmlformats.org/officeDocument/2006/relationships/image" Target="../media/image43.tiff"/><Relationship Id="rId26" Type="http://schemas.openxmlformats.org/officeDocument/2006/relationships/image" Target="../media/image51.tiff"/><Relationship Id="rId3" Type="http://schemas.openxmlformats.org/officeDocument/2006/relationships/image" Target="../media/image28.tiff"/><Relationship Id="rId21" Type="http://schemas.openxmlformats.org/officeDocument/2006/relationships/image" Target="../media/image46.tiff"/><Relationship Id="rId7" Type="http://schemas.openxmlformats.org/officeDocument/2006/relationships/image" Target="../media/image32.tiff"/><Relationship Id="rId12" Type="http://schemas.openxmlformats.org/officeDocument/2006/relationships/image" Target="../media/image37.tiff"/><Relationship Id="rId17" Type="http://schemas.openxmlformats.org/officeDocument/2006/relationships/image" Target="../media/image42.tiff"/><Relationship Id="rId25" Type="http://schemas.openxmlformats.org/officeDocument/2006/relationships/image" Target="../media/image50.tif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1.tiff"/><Relationship Id="rId20" Type="http://schemas.openxmlformats.org/officeDocument/2006/relationships/image" Target="../media/image45.tiff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1.tiff"/><Relationship Id="rId11" Type="http://schemas.openxmlformats.org/officeDocument/2006/relationships/image" Target="../media/image36.tiff"/><Relationship Id="rId24" Type="http://schemas.openxmlformats.org/officeDocument/2006/relationships/image" Target="../media/image49.tiff"/><Relationship Id="rId5" Type="http://schemas.openxmlformats.org/officeDocument/2006/relationships/image" Target="../media/image30.tiff"/><Relationship Id="rId15" Type="http://schemas.openxmlformats.org/officeDocument/2006/relationships/image" Target="../media/image40.tiff"/><Relationship Id="rId23" Type="http://schemas.openxmlformats.org/officeDocument/2006/relationships/image" Target="../media/image48.tiff"/><Relationship Id="rId28" Type="http://schemas.openxmlformats.org/officeDocument/2006/relationships/image" Target="../media/image53.tiff"/><Relationship Id="rId10" Type="http://schemas.openxmlformats.org/officeDocument/2006/relationships/image" Target="../media/image35.tiff"/><Relationship Id="rId19" Type="http://schemas.openxmlformats.org/officeDocument/2006/relationships/image" Target="../media/image44.tiff"/><Relationship Id="rId4" Type="http://schemas.openxmlformats.org/officeDocument/2006/relationships/image" Target="../media/image29.tiff"/><Relationship Id="rId9" Type="http://schemas.openxmlformats.org/officeDocument/2006/relationships/image" Target="../media/image34.tiff"/><Relationship Id="rId14" Type="http://schemas.openxmlformats.org/officeDocument/2006/relationships/image" Target="../media/image39.tiff"/><Relationship Id="rId22" Type="http://schemas.openxmlformats.org/officeDocument/2006/relationships/image" Target="../media/image47.tiff"/><Relationship Id="rId27" Type="http://schemas.openxmlformats.org/officeDocument/2006/relationships/image" Target="../media/image52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31" y="1203543"/>
            <a:ext cx="7934198" cy="914400"/>
          </a:xfrm>
          <a:ln w="57150">
            <a:solidFill>
              <a:srgbClr val="669900"/>
            </a:solidFill>
          </a:ln>
        </p:spPr>
        <p:txBody>
          <a:bodyPr/>
          <a:lstStyle/>
          <a:p>
            <a:r>
              <a:rPr lang="en-US" sz="3200" dirty="0" smtClean="0"/>
              <a:t>SCRF Industrialization for ILC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120" y="3339526"/>
            <a:ext cx="8640960" cy="3010473"/>
          </a:xfrm>
        </p:spPr>
        <p:txBody>
          <a:bodyPr/>
          <a:lstStyle/>
          <a:p>
            <a:pPr>
              <a:buNone/>
            </a:pPr>
            <a:r>
              <a:rPr lang="en-US" u="sng" dirty="0" smtClean="0"/>
              <a:t>Marc Ross</a:t>
            </a:r>
            <a:r>
              <a:rPr lang="en-US" dirty="0" smtClean="0"/>
              <a:t>, (Fermilab)</a:t>
            </a:r>
          </a:p>
          <a:p>
            <a:pPr>
              <a:buNone/>
            </a:pPr>
            <a:r>
              <a:rPr lang="en-US" dirty="0" smtClean="0"/>
              <a:t>Nick Walker, (DESY)</a:t>
            </a:r>
          </a:p>
          <a:p>
            <a:pPr>
              <a:buNone/>
            </a:pPr>
            <a:r>
              <a:rPr lang="en-US" dirty="0" smtClean="0"/>
              <a:t>Akira Yamamoto, (KEK)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sz="2400" i="1" dirty="0" smtClean="0"/>
              <a:t>ILC GDE Project Managers for Technical Design</a:t>
            </a:r>
            <a:endParaRPr lang="en-US" i="1" dirty="0" smtClean="0"/>
          </a:p>
          <a:p>
            <a:pPr>
              <a:buNone/>
            </a:pPr>
            <a:endParaRPr lang="en-US" sz="2400" i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2400" i="1" dirty="0" smtClean="0">
                <a:solidFill>
                  <a:srgbClr val="FF0000"/>
                </a:solidFill>
              </a:rPr>
              <a:t>Objectives, schedule, funding, industrial participation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457200" rtl="0"/>
            <a:r>
              <a:rPr lang="en-US" sz="1200" kern="12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SPAFOA, FERMILAB, 15 December 2010</a:t>
            </a:r>
            <a:endParaRPr lang="en-US" sz="1200" kern="1200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57200" rtl="0" fontAlgn="base"/>
            <a:r>
              <a:rPr lang="en-US" sz="1600" b="1" kern="1200" dirty="0" smtClean="0">
                <a:solidFill>
                  <a:srgbClr val="23346C"/>
                </a:solidFill>
                <a:latin typeface="Arial"/>
                <a:ea typeface="Arial Unicode MS"/>
                <a:cs typeface="Arial Unicode MS"/>
              </a:rPr>
              <a:t>Marc Ross, Fermilab</a:t>
            </a:r>
            <a:endParaRPr lang="en-US" sz="1600" b="1" kern="1200" dirty="0">
              <a:solidFill>
                <a:srgbClr val="23346C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457200" rtl="0"/>
            <a:fld id="{C64E1E01-CFF9-374C-90C0-378C39CD55E6}" type="slidenum">
              <a:rPr lang="en-US" sz="1400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algn="r" defTabSz="457200" rtl="0"/>
              <a:t>1</a:t>
            </a:fld>
            <a:endParaRPr lang="en-US" sz="1400" kern="1200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9381" y="2616591"/>
            <a:ext cx="7042697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i="1" dirty="0" smtClean="0"/>
              <a:t>A Global Project Plan for the ILC Technical Design</a:t>
            </a:r>
            <a:endParaRPr lang="en-US" sz="2400" b="0" i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SPAFOA, FERMILAB, 15 December 2010</a:t>
            </a:r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Ross, Fermilab</a:t>
            </a:r>
            <a:endParaRPr 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23AE3-3F42-44DE-8D5C-94F6C631E684}" type="slidenum">
              <a:rPr lang="en-US"/>
              <a:pPr/>
              <a:t>10</a:t>
            </a:fld>
            <a:endParaRPr lang="en-US"/>
          </a:p>
        </p:txBody>
      </p:sp>
      <p:pic>
        <p:nvPicPr>
          <p:cNvPr id="2132995" name="Picture 5" descr="A superconducting TESLA cavity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5334000"/>
            <a:ext cx="492918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32997" name="Rectangle 5"/>
          <p:cNvSpPr>
            <a:spLocks noChangeArrowheads="1"/>
          </p:cNvSpPr>
          <p:nvPr/>
        </p:nvSpPr>
        <p:spPr bwMode="auto">
          <a:xfrm>
            <a:off x="1371600" y="152400"/>
            <a:ext cx="7467600" cy="579438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/>
              <a:t>Cavity Gradient Milestone Achieved</a:t>
            </a:r>
          </a:p>
        </p:txBody>
      </p:sp>
      <p:pic>
        <p:nvPicPr>
          <p:cNvPr id="2133009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914400"/>
            <a:ext cx="6934200" cy="4378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2133010" name="AutoShape 18"/>
          <p:cNvSpPr>
            <a:spLocks noChangeArrowheads="1"/>
          </p:cNvSpPr>
          <p:nvPr/>
        </p:nvSpPr>
        <p:spPr bwMode="auto">
          <a:xfrm>
            <a:off x="6400800" y="2773680"/>
            <a:ext cx="2514600" cy="762000"/>
          </a:xfrm>
          <a:prstGeom prst="leftArrowCallout">
            <a:avLst>
              <a:gd name="adj1" fmla="val 25000"/>
              <a:gd name="adj2" fmla="val 25000"/>
              <a:gd name="adj3" fmla="val 55000"/>
              <a:gd name="adj4" fmla="val 66667"/>
            </a:avLst>
          </a:prstGeom>
          <a:solidFill>
            <a:srgbClr val="FFFFCC"/>
          </a:solidFill>
          <a:ln w="38100">
            <a:solidFill>
              <a:srgbClr val="FF0D0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33012" name="Text Box 20"/>
          <p:cNvSpPr txBox="1">
            <a:spLocks noChangeArrowheads="1"/>
          </p:cNvSpPr>
          <p:nvPr/>
        </p:nvSpPr>
        <p:spPr bwMode="auto">
          <a:xfrm>
            <a:off x="7543800" y="2743200"/>
            <a:ext cx="12715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/>
              <a:t>2010</a:t>
            </a:r>
          </a:p>
          <a:p>
            <a:pPr algn="ctr"/>
            <a:r>
              <a:rPr lang="en-US" sz="2000"/>
              <a:t>Milestone</a:t>
            </a:r>
          </a:p>
        </p:txBody>
      </p:sp>
      <p:sp>
        <p:nvSpPr>
          <p:cNvPr id="2133013" name="AutoShape 21"/>
          <p:cNvSpPr>
            <a:spLocks noChangeArrowheads="1"/>
          </p:cNvSpPr>
          <p:nvPr/>
        </p:nvSpPr>
        <p:spPr bwMode="auto">
          <a:xfrm>
            <a:off x="6477000" y="1524000"/>
            <a:ext cx="2514600" cy="762000"/>
          </a:xfrm>
          <a:prstGeom prst="leftArrowCallout">
            <a:avLst>
              <a:gd name="adj1" fmla="val 25000"/>
              <a:gd name="adj2" fmla="val 25000"/>
              <a:gd name="adj3" fmla="val 55000"/>
              <a:gd name="adj4" fmla="val 66667"/>
            </a:avLst>
          </a:prstGeom>
          <a:solidFill>
            <a:srgbClr val="FFFFCC"/>
          </a:solidFill>
          <a:ln w="38100">
            <a:solidFill>
              <a:srgbClr val="FF0D0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33014" name="Text Box 22"/>
          <p:cNvSpPr txBox="1">
            <a:spLocks noChangeArrowheads="1"/>
          </p:cNvSpPr>
          <p:nvPr/>
        </p:nvSpPr>
        <p:spPr bwMode="auto">
          <a:xfrm>
            <a:off x="7818438" y="1600200"/>
            <a:ext cx="720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/>
              <a:t>TDR</a:t>
            </a:r>
          </a:p>
          <a:p>
            <a:pPr algn="ctr"/>
            <a:r>
              <a:rPr lang="en-US" sz="2000"/>
              <a:t>Goal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3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3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3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3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3010" grpId="0" animBg="1"/>
      <p:bldP spid="2133012" grpId="0"/>
      <p:bldP spid="2133013" grpId="0" animBg="1"/>
      <p:bldP spid="21330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457200" rtl="0"/>
            <a:r>
              <a:rPr lang="en-US" sz="1200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SPAFOA, FERMILAB, 15 December 2010</a:t>
            </a:r>
            <a:endParaRPr lang="en-US" sz="12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57200" rtl="0" fontAlgn="base"/>
            <a:r>
              <a:rPr lang="en-US" sz="1600" b="1" kern="1200" smtClean="0">
                <a:solidFill>
                  <a:srgbClr val="23346C"/>
                </a:solidFill>
                <a:latin typeface="Arial"/>
                <a:ea typeface="Arial Unicode MS"/>
                <a:cs typeface="Arial Unicode MS"/>
              </a:rPr>
              <a:t>Marc Ross, Fermilab</a:t>
            </a:r>
            <a:endParaRPr lang="en-US" sz="1600" b="1" kern="1200">
              <a:solidFill>
                <a:srgbClr val="23346C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457200" rtl="0"/>
            <a:fld id="{C64E1E01-CFF9-374C-90C0-378C39CD55E6}" type="slidenum">
              <a:rPr lang="en-US" sz="1400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algn="r" defTabSz="457200" rtl="0"/>
              <a:t>11</a:t>
            </a:fld>
            <a:endParaRPr lang="en-US" sz="14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6" name="Picture 5" descr="Pages from 8-Slides-elsen-European_XFEL_Update_-6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タイトル 1"/>
          <p:cNvSpPr>
            <a:spLocks noGrp="1"/>
          </p:cNvSpPr>
          <p:nvPr>
            <p:ph type="title"/>
          </p:nvPr>
        </p:nvSpPr>
        <p:spPr>
          <a:xfrm>
            <a:off x="1130300" y="23813"/>
            <a:ext cx="8013700" cy="950912"/>
          </a:xfrm>
        </p:spPr>
        <p:txBody>
          <a:bodyPr/>
          <a:lstStyle/>
          <a:p>
            <a:r>
              <a:rPr kumimoji="0" lang="en-US" altLang="ja-JP" sz="3200" b="1" dirty="0" smtClean="0"/>
              <a:t>Preparing for ILC SCRF Industrialization </a:t>
            </a:r>
            <a:endParaRPr kumimoji="0" lang="ja-JP" altLang="en-US" sz="3200" b="1" dirty="0" smtClean="0"/>
          </a:p>
        </p:txBody>
      </p:sp>
      <p:sp>
        <p:nvSpPr>
          <p:cNvPr id="81923" name="コンテンツ プレースホルダ 2"/>
          <p:cNvSpPr>
            <a:spLocks noGrp="1"/>
          </p:cNvSpPr>
          <p:nvPr>
            <p:ph idx="1"/>
          </p:nvPr>
        </p:nvSpPr>
        <p:spPr>
          <a:xfrm>
            <a:off x="247650" y="1290320"/>
            <a:ext cx="8675688" cy="5715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kumimoji="0" lang="en-US" altLang="ja-JP" sz="2400" dirty="0" smtClean="0">
                <a:solidFill>
                  <a:srgbClr val="000090"/>
                </a:solidFill>
              </a:rPr>
              <a:t>Learn from previous efforts </a:t>
            </a:r>
            <a:r>
              <a:rPr kumimoji="0" lang="en-US" altLang="ja-JP" sz="2400" dirty="0" smtClean="0"/>
              <a:t>and on-going programs:</a:t>
            </a:r>
          </a:p>
          <a:p>
            <a:pPr lvl="1">
              <a:lnSpc>
                <a:spcPct val="90000"/>
              </a:lnSpc>
            </a:pPr>
            <a:r>
              <a:rPr lang="en-US" altLang="ja-JP" sz="2000" dirty="0" smtClean="0">
                <a:solidFill>
                  <a:srgbClr val="000090"/>
                </a:solidFill>
              </a:rPr>
              <a:t>Study of the </a:t>
            </a:r>
            <a:r>
              <a:rPr lang="en-US" altLang="ja-JP" sz="2000" dirty="0" smtClean="0">
                <a:solidFill>
                  <a:srgbClr val="FF0000"/>
                </a:solidFill>
              </a:rPr>
              <a:t>TESLA </a:t>
            </a:r>
            <a:r>
              <a:rPr lang="en-US" altLang="ja-JP" sz="2000" dirty="0" smtClean="0">
                <a:solidFill>
                  <a:schemeClr val="tx1"/>
                </a:solidFill>
              </a:rPr>
              <a:t>project  </a:t>
            </a:r>
            <a:r>
              <a:rPr lang="en-US" altLang="ja-JP" sz="2000" dirty="0" smtClean="0">
                <a:solidFill>
                  <a:srgbClr val="000090"/>
                </a:solidFill>
              </a:rPr>
              <a:t>(1990’s)</a:t>
            </a:r>
          </a:p>
          <a:p>
            <a:pPr lvl="2">
              <a:lnSpc>
                <a:spcPct val="90000"/>
              </a:lnSpc>
            </a:pPr>
            <a:r>
              <a:rPr lang="en-US" altLang="ja-JP" sz="1800" dirty="0" smtClean="0">
                <a:solidFill>
                  <a:srgbClr val="000090"/>
                </a:solidFill>
              </a:rPr>
              <a:t>Assuming to manage ~ 20,000 cavities </a:t>
            </a:r>
            <a:endParaRPr lang="en-US" altLang="ja-JP" sz="1800" b="0" dirty="0" smtClean="0">
              <a:solidFill>
                <a:srgbClr val="00009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ja-JP" sz="2000" dirty="0" smtClean="0">
                <a:solidFill>
                  <a:srgbClr val="000090"/>
                </a:solidFill>
              </a:rPr>
              <a:t>R&amp;D progress  in past 10 years</a:t>
            </a:r>
          </a:p>
          <a:p>
            <a:pPr lvl="2">
              <a:lnSpc>
                <a:spcPct val="90000"/>
              </a:lnSpc>
            </a:pPr>
            <a:r>
              <a:rPr lang="en-US" altLang="ja-JP" sz="1800" dirty="0" smtClean="0">
                <a:solidFill>
                  <a:srgbClr val="000090"/>
                </a:solidFill>
              </a:rPr>
              <a:t>Varied industrialization efforts </a:t>
            </a:r>
            <a:endParaRPr lang="en-US" altLang="ja-JP" sz="1800" b="0" dirty="0" smtClean="0">
              <a:solidFill>
                <a:srgbClr val="00009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ja-JP" sz="2000" dirty="0" smtClean="0">
                <a:solidFill>
                  <a:srgbClr val="000090"/>
                </a:solidFill>
              </a:rPr>
              <a:t>On-going Industrialization in the </a:t>
            </a:r>
            <a:r>
              <a:rPr kumimoji="0" lang="en-US" altLang="ja-JP" sz="2000" dirty="0" smtClean="0">
                <a:solidFill>
                  <a:srgbClr val="000090"/>
                </a:solidFill>
              </a:rPr>
              <a:t> </a:t>
            </a:r>
            <a:r>
              <a:rPr kumimoji="0" lang="en-US" altLang="ja-JP" sz="2000" dirty="0" smtClean="0">
                <a:solidFill>
                  <a:srgbClr val="FF0000"/>
                </a:solidFill>
              </a:rPr>
              <a:t>XFEL</a:t>
            </a:r>
            <a:r>
              <a:rPr kumimoji="0" lang="en-US" altLang="ja-JP" sz="2000" dirty="0" smtClean="0"/>
              <a:t> Project  </a:t>
            </a:r>
            <a:endParaRPr kumimoji="0" lang="en-US" altLang="ja-JP" sz="2000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ja-JP" sz="2400" dirty="0" smtClean="0">
                <a:solidFill>
                  <a:srgbClr val="000090"/>
                </a:solidFill>
              </a:rPr>
              <a:t>Develop Industrialization Model</a:t>
            </a:r>
          </a:p>
          <a:p>
            <a:pPr lvl="1">
              <a:lnSpc>
                <a:spcPct val="90000"/>
              </a:lnSpc>
            </a:pPr>
            <a:r>
              <a:rPr lang="en-US" altLang="ja-JP" sz="2000" b="0" dirty="0" smtClean="0">
                <a:solidFill>
                  <a:srgbClr val="3366FF"/>
                </a:solidFill>
              </a:rPr>
              <a:t>Need to adapt </a:t>
            </a:r>
            <a:r>
              <a:rPr lang="en-US" altLang="ja-JP" sz="2000" b="0" dirty="0" smtClean="0">
                <a:solidFill>
                  <a:srgbClr val="000090"/>
                </a:solidFill>
              </a:rPr>
              <a:t>various governance models and in kind contribution models from multiple regions, countries, and laboratories,  </a:t>
            </a:r>
          </a:p>
          <a:p>
            <a:pPr lvl="1">
              <a:lnSpc>
                <a:spcPct val="90000"/>
              </a:lnSpc>
            </a:pPr>
            <a:r>
              <a:rPr lang="en-US" altLang="ja-JP" sz="2000" b="0" dirty="0" smtClean="0">
                <a:solidFill>
                  <a:srgbClr val="3366FF"/>
                </a:solidFill>
              </a:rPr>
              <a:t>Make </a:t>
            </a:r>
            <a:r>
              <a:rPr lang="en-US" altLang="ja-JP" sz="2000" b="0" i="1" dirty="0" smtClean="0">
                <a:solidFill>
                  <a:srgbClr val="FF0000"/>
                </a:solidFill>
              </a:rPr>
              <a:t>our own effort </a:t>
            </a:r>
            <a:r>
              <a:rPr lang="en-US" altLang="ja-JP" sz="2000" b="0" dirty="0" smtClean="0">
                <a:solidFill>
                  <a:srgbClr val="000090"/>
                </a:solidFill>
              </a:rPr>
              <a:t>to seek for the best cost-effective production technology and approach</a:t>
            </a:r>
          </a:p>
          <a:p>
            <a:pPr lvl="2">
              <a:lnSpc>
                <a:spcPct val="90000"/>
              </a:lnSpc>
            </a:pPr>
            <a:r>
              <a:rPr lang="en-US" altLang="ja-JP" sz="1800" dirty="0" smtClean="0">
                <a:solidFill>
                  <a:srgbClr val="000090"/>
                </a:solidFill>
              </a:rPr>
              <a:t>An example: A pilot-plant at KEK (Japan)</a:t>
            </a:r>
          </a:p>
          <a:p>
            <a:pPr lvl="1">
              <a:lnSpc>
                <a:spcPct val="90000"/>
              </a:lnSpc>
            </a:pPr>
            <a:r>
              <a:rPr lang="en-US" altLang="ja-JP" sz="2000" b="0" dirty="0" smtClean="0">
                <a:solidFill>
                  <a:srgbClr val="3366FF"/>
                </a:solidFill>
              </a:rPr>
              <a:t>Communicate with industry and laboratories </a:t>
            </a:r>
            <a:r>
              <a:rPr lang="en-US" altLang="ja-JP" sz="2000" b="0" dirty="0" smtClean="0">
                <a:solidFill>
                  <a:srgbClr val="000090"/>
                </a:solidFill>
              </a:rPr>
              <a:t>to seek for cost-effective manufacturing and quality control 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SPAFOA, FERMILAB, 15 December 2010</a:t>
            </a: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326359-397B-D146-B043-A13A549AFB6A}" type="slidenum">
              <a:rPr lang="en-US" altLang="ja-JP" smtClean="0"/>
              <a:pPr>
                <a:defRPr/>
              </a:pPr>
              <a:t>12</a:t>
            </a:fld>
            <a:endParaRPr lang="en-US" altLang="ja-JP" dirty="0"/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Marc Ross, Fermilab</a:t>
            </a:r>
            <a:endParaRPr lang="en-US" altLang="ja-JP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843280" y="76200"/>
            <a:ext cx="8392160" cy="914400"/>
          </a:xfrm>
        </p:spPr>
        <p:txBody>
          <a:bodyPr/>
          <a:lstStyle/>
          <a:p>
            <a:pPr>
              <a:defRPr/>
            </a:pPr>
            <a:r>
              <a:rPr lang="en-US" b="1" dirty="0" smtClean="0"/>
              <a:t>Pilot Plant for Industrial R&amp;D - KEK</a:t>
            </a:r>
            <a:endParaRPr lang="en-US" b="1" dirty="0"/>
          </a:p>
        </p:txBody>
      </p:sp>
      <p:pic>
        <p:nvPicPr>
          <p:cNvPr id="269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97766" y="1327247"/>
            <a:ext cx="6557108" cy="4665785"/>
          </a:xfrm>
          <a:noFill/>
          <a:ln/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259637" y="1133677"/>
            <a:ext cx="2641483" cy="1903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日付プレースホル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SPAFOA, FERMILAB, 15 December 2010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21" name="フッター プレースホルダ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Marc Ross, Fermilab</a:t>
            </a:r>
            <a:endParaRPr lang="en-US" altLang="ja-JP"/>
          </a:p>
        </p:txBody>
      </p:sp>
      <p:sp>
        <p:nvSpPr>
          <p:cNvPr id="17" name="スライド番号プレースホル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CBBF2-5021-DF49-A7D4-24EFE37080ED}" type="slidenum">
              <a:rPr lang="en-US" altLang="ja-JP" smtClean="0">
                <a:solidFill>
                  <a:srgbClr val="000000"/>
                </a:solidFill>
              </a:rPr>
              <a:pPr/>
              <a:t>13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269318" name="Text Box 6"/>
          <p:cNvSpPr txBox="1">
            <a:spLocks noChangeArrowheads="1"/>
          </p:cNvSpPr>
          <p:nvPr/>
        </p:nvSpPr>
        <p:spPr bwMode="auto">
          <a:xfrm>
            <a:off x="1842018" y="1051179"/>
            <a:ext cx="3560764" cy="642287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ct val="50000"/>
              </a:spcBef>
              <a:spcAft>
                <a:spcPts val="0"/>
              </a:spcAft>
            </a:pPr>
            <a:r>
              <a:rPr kumimoji="0" lang="en-US" altLang="ja-JP" sz="1800" b="1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19m </a:t>
            </a:r>
            <a:r>
              <a:rPr kumimoji="0" lang="en-US" altLang="ja-JP" sz="1800" b="1" dirty="0" err="1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x</a:t>
            </a:r>
            <a:r>
              <a:rPr kumimoji="0" lang="en-US" altLang="ja-JP" sz="1800" b="1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 14m ISO class-5 clean room</a:t>
            </a:r>
            <a:endParaRPr kumimoji="0" lang="ja-JP" altLang="en-US" sz="1800" b="1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69322" name="Line 10"/>
          <p:cNvSpPr>
            <a:spLocks noChangeShapeType="1"/>
          </p:cNvSpPr>
          <p:nvPr/>
        </p:nvSpPr>
        <p:spPr bwMode="auto">
          <a:xfrm flipH="1" flipV="1">
            <a:off x="3403600" y="2590799"/>
            <a:ext cx="3283094" cy="1393191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kumimoji="0" lang="ja-JP" altLang="en-US" sz="18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69326" name="Line 14"/>
          <p:cNvSpPr>
            <a:spLocks noChangeShapeType="1"/>
          </p:cNvSpPr>
          <p:nvPr/>
        </p:nvSpPr>
        <p:spPr bwMode="auto">
          <a:xfrm flipH="1">
            <a:off x="4616709" y="1660900"/>
            <a:ext cx="1125598" cy="1407737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kumimoji="0" lang="ja-JP" altLang="en-US" sz="18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69327" name="Text Box 15"/>
          <p:cNvSpPr txBox="1">
            <a:spLocks noChangeArrowheads="1"/>
          </p:cNvSpPr>
          <p:nvPr/>
        </p:nvSpPr>
        <p:spPr bwMode="auto">
          <a:xfrm>
            <a:off x="304800" y="1018272"/>
            <a:ext cx="14398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ct val="50000"/>
              </a:spcBef>
              <a:spcAft>
                <a:spcPts val="0"/>
              </a:spcAft>
            </a:pPr>
            <a:r>
              <a:rPr kumimoji="0" lang="en-US" altLang="ja-JP" sz="1800" b="1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Chemical Polish room</a:t>
            </a:r>
            <a:endParaRPr kumimoji="0" lang="ja-JP" altLang="en-US" sz="1800" b="1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69328" name="Line 16"/>
          <p:cNvSpPr>
            <a:spLocks noChangeShapeType="1"/>
          </p:cNvSpPr>
          <p:nvPr/>
        </p:nvSpPr>
        <p:spPr bwMode="auto">
          <a:xfrm>
            <a:off x="990601" y="1628775"/>
            <a:ext cx="1305560" cy="840105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kumimoji="0" lang="ja-JP" altLang="en-US" sz="18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 bwMode="auto">
          <a:xfrm>
            <a:off x="1295400" y="0"/>
            <a:ext cx="7620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endParaRPr kumimoji="0" lang="en-US" sz="3200" b="1" kern="0" dirty="0">
              <a:solidFill>
                <a:srgbClr val="23346C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26" name="図 10" descr="CIMG07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7043355" y="3066593"/>
            <a:ext cx="2177434" cy="1633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図 7" descr="CIMG0734.JPG"/>
          <p:cNvPicPr>
            <a:picLocks noChangeAspect="1"/>
          </p:cNvPicPr>
          <p:nvPr/>
        </p:nvPicPr>
        <p:blipFill>
          <a:blip r:embed="rId6" cstate="print"/>
          <a:srcRect l="9033" b="11528"/>
          <a:stretch>
            <a:fillRect/>
          </a:stretch>
        </p:blipFill>
        <p:spPr>
          <a:xfrm rot="5400000">
            <a:off x="5846666" y="4498380"/>
            <a:ext cx="2040849" cy="1489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6627819" y="3576553"/>
            <a:ext cx="1185221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ct val="50000"/>
              </a:spcBef>
              <a:spcAft>
                <a:spcPts val="0"/>
              </a:spcAft>
            </a:pPr>
            <a:r>
              <a:rPr kumimoji="0" lang="en-US" altLang="ja-JP" sz="1800" b="1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Press machine</a:t>
            </a:r>
            <a:endParaRPr kumimoji="0" lang="ja-JP" altLang="en-US" sz="1800" b="1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7224599" y="5585491"/>
            <a:ext cx="1411401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ct val="50000"/>
              </a:spcBef>
              <a:spcAft>
                <a:spcPts val="0"/>
              </a:spcAft>
            </a:pPr>
            <a:r>
              <a:rPr kumimoji="0" lang="en-US" altLang="ja-JP" sz="1800" b="1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Trimming machine</a:t>
            </a:r>
            <a:endParaRPr kumimoji="0" lang="ja-JP" altLang="en-US" sz="1800" b="1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69325" name="Text Box 13"/>
          <p:cNvSpPr txBox="1">
            <a:spLocks noChangeArrowheads="1"/>
          </p:cNvSpPr>
          <p:nvPr/>
        </p:nvSpPr>
        <p:spPr bwMode="auto">
          <a:xfrm>
            <a:off x="5556897" y="1051300"/>
            <a:ext cx="1859903" cy="6638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ct val="50000"/>
              </a:spcBef>
              <a:spcAft>
                <a:spcPts val="0"/>
              </a:spcAft>
            </a:pPr>
            <a:r>
              <a:rPr kumimoji="0" lang="en-US" altLang="ja-JP" sz="1800" b="1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Electron Beam Welder (04/11)</a:t>
            </a:r>
            <a:endParaRPr kumimoji="0" lang="ja-JP" altLang="en-US" sz="1800" b="1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9666" y="5612324"/>
            <a:ext cx="500416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work together with industry to develop cost-effective cavity production techniques</a:t>
            </a:r>
            <a:endParaRPr kumimoji="0" lang="en-US" sz="1800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9" name="テキスト ボックス 11"/>
          <p:cNvSpPr txBox="1"/>
          <p:nvPr/>
        </p:nvSpPr>
        <p:spPr>
          <a:xfrm>
            <a:off x="71120" y="4632960"/>
            <a:ext cx="1950720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/>
              <a:t>Operational in 2011</a:t>
            </a:r>
            <a:endParaRPr kumimoji="1" lang="ja-JP" altLang="en-US" sz="2400" b="1" dirty="0"/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 flipH="1" flipV="1">
            <a:off x="2714625" y="3924300"/>
            <a:ext cx="3442335" cy="1236979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kumimoji="0" lang="ja-JP" altLang="en-US" sz="18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025" y="1074861"/>
            <a:ext cx="3635376" cy="2714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6200" y="3937000"/>
            <a:ext cx="3683000" cy="2568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テキスト ボックス 3"/>
          <p:cNvSpPr txBox="1">
            <a:spLocks noChangeArrowheads="1"/>
          </p:cNvSpPr>
          <p:nvPr/>
        </p:nvSpPr>
        <p:spPr bwMode="auto">
          <a:xfrm>
            <a:off x="4668839" y="1284744"/>
            <a:ext cx="4170361" cy="1938992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000" dirty="0" smtClean="0"/>
              <a:t>(1) Deep Drawing of HOM- </a:t>
            </a:r>
          </a:p>
          <a:p>
            <a:r>
              <a:rPr lang="en-US" altLang="ja-JP" sz="2000" dirty="0" smtClean="0"/>
              <a:t>      </a:t>
            </a:r>
            <a:r>
              <a:rPr lang="en-US" altLang="ja-JP" sz="2000" i="1" u="sng" dirty="0" smtClean="0">
                <a:solidFill>
                  <a:srgbClr val="FF0000"/>
                </a:solidFill>
              </a:rPr>
              <a:t>antenna housing</a:t>
            </a:r>
            <a:r>
              <a:rPr lang="en-US" altLang="ja-JP" sz="2000" dirty="0" smtClean="0"/>
              <a:t>,</a:t>
            </a:r>
          </a:p>
          <a:p>
            <a:r>
              <a:rPr lang="en-US" altLang="ja-JP" sz="2000" dirty="0" smtClean="0"/>
              <a:t>(2) Cut-out of holes, or</a:t>
            </a:r>
          </a:p>
          <a:p>
            <a:r>
              <a:rPr lang="en-US" altLang="ja-JP" sz="2000" dirty="0" smtClean="0"/>
              <a:t>      </a:t>
            </a:r>
            <a:r>
              <a:rPr lang="en-US" altLang="ja-JP" sz="2000" dirty="0" err="1" smtClean="0"/>
              <a:t>deburring</a:t>
            </a:r>
            <a:r>
              <a:rPr lang="en-US" altLang="ja-JP" sz="2000" dirty="0" smtClean="0"/>
              <a:t> of holes.</a:t>
            </a:r>
          </a:p>
          <a:p>
            <a:r>
              <a:rPr lang="en-US" altLang="ja-JP" sz="2000" dirty="0" smtClean="0"/>
              <a:t>(3) Develop cost effective</a:t>
            </a:r>
          </a:p>
          <a:p>
            <a:r>
              <a:rPr lang="en-US" altLang="ja-JP" sz="2000" dirty="0" smtClean="0"/>
              <a:t>      shape of tuning knob. </a:t>
            </a:r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2590800" y="1676400"/>
            <a:ext cx="2078037" cy="32067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 rot="10800000">
            <a:off x="4976812" y="4617245"/>
            <a:ext cx="1728788" cy="6492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3"/>
          <p:cNvSpPr txBox="1">
            <a:spLocks noChangeArrowheads="1"/>
          </p:cNvSpPr>
          <p:nvPr/>
        </p:nvSpPr>
        <p:spPr bwMode="auto">
          <a:xfrm>
            <a:off x="228601" y="4450140"/>
            <a:ext cx="4775200" cy="1631216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000" dirty="0" smtClean="0"/>
              <a:t>(4) Press cut-out </a:t>
            </a:r>
            <a:r>
              <a:rPr lang="en-US" altLang="ja-JP" sz="2000" i="1" u="sng" dirty="0" smtClean="0">
                <a:solidFill>
                  <a:srgbClr val="FF0000"/>
                </a:solidFill>
              </a:rPr>
              <a:t>antenna</a:t>
            </a:r>
            <a:r>
              <a:rPr lang="en-US" altLang="ja-JP" sz="2000" dirty="0" smtClean="0"/>
              <a:t> from thick plate,</a:t>
            </a:r>
          </a:p>
          <a:p>
            <a:r>
              <a:rPr lang="en-US" altLang="ja-JP" sz="2000" dirty="0" smtClean="0"/>
              <a:t>(5) Press cut-out of slope region,</a:t>
            </a:r>
          </a:p>
          <a:p>
            <a:r>
              <a:rPr lang="en-US" altLang="ja-JP" sz="2000" dirty="0" smtClean="0"/>
              <a:t>(6) Press forming into design</a:t>
            </a:r>
          </a:p>
          <a:p>
            <a:r>
              <a:rPr lang="en-US" altLang="ja-JP" sz="2000" dirty="0" smtClean="0"/>
              <a:t>      shape </a:t>
            </a:r>
          </a:p>
        </p:txBody>
      </p:sp>
      <p:sp>
        <p:nvSpPr>
          <p:cNvPr id="20" name="タイトル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 smtClean="0">
                <a:latin typeface="Helvetica"/>
                <a:cs typeface="Helvetica"/>
              </a:rPr>
              <a:t>HOM-coupler – Example (KEK)</a:t>
            </a:r>
            <a:endParaRPr lang="ja-JP" altLang="en-US" dirty="0"/>
          </a:p>
        </p:txBody>
      </p:sp>
      <p:sp>
        <p:nvSpPr>
          <p:cNvPr id="10" name="日付プレースホル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SPAFOA, FERMILAB, 15 December 2010</a:t>
            </a:r>
            <a:endParaRPr lang="en-US" altLang="ja-JP" dirty="0"/>
          </a:p>
        </p:txBody>
      </p:sp>
      <p:sp>
        <p:nvSpPr>
          <p:cNvPr id="13" name="フッター プレースホルダ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Marc Ross, Fermilab</a:t>
            </a:r>
            <a:endParaRPr lang="en-US" altLang="ja-JP"/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326359-397B-D146-B043-A13A549AFB6A}" type="slidenum">
              <a:rPr lang="en-US" altLang="ja-JP" smtClean="0"/>
              <a:pPr>
                <a:defRPr/>
              </a:pPr>
              <a:t>14</a:t>
            </a:fld>
            <a:endParaRPr lang="en-US" altLang="ja-JP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SN3G07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1828800"/>
            <a:ext cx="3073400" cy="2305050"/>
          </a:xfrm>
          <a:prstGeom prst="rect">
            <a:avLst/>
          </a:prstGeom>
        </p:spPr>
      </p:pic>
      <p:pic>
        <p:nvPicPr>
          <p:cNvPr id="3" name="図 2" descr="SN3G07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1828800"/>
            <a:ext cx="3073400" cy="2305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990600"/>
            <a:ext cx="5675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660066"/>
                </a:solidFill>
              </a:rPr>
              <a:t>Use of Cu material at first, then go to Nb</a:t>
            </a:r>
            <a:endParaRPr kumimoji="1" lang="ja-JP" altLang="en-US" sz="2400" dirty="0">
              <a:solidFill>
                <a:srgbClr val="660066"/>
              </a:solidFill>
            </a:endParaRPr>
          </a:p>
        </p:txBody>
      </p:sp>
      <p:sp>
        <p:nvSpPr>
          <p:cNvPr id="6" name="右矢印 5"/>
          <p:cNvSpPr/>
          <p:nvPr/>
        </p:nvSpPr>
        <p:spPr>
          <a:xfrm>
            <a:off x="3810000" y="2209800"/>
            <a:ext cx="1371600" cy="457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TextBox 6"/>
          <p:cNvSpPr txBox="1"/>
          <p:nvPr/>
        </p:nvSpPr>
        <p:spPr>
          <a:xfrm>
            <a:off x="3733800" y="2819400"/>
            <a:ext cx="176202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Wire cut for</a:t>
            </a:r>
          </a:p>
          <a:p>
            <a:r>
              <a:rPr lang="en-US" altLang="ja-JP" sz="2400" dirty="0" smtClean="0"/>
              <a:t>preliminary</a:t>
            </a:r>
          </a:p>
          <a:p>
            <a:r>
              <a:rPr lang="en-US" altLang="ja-JP" sz="2400" dirty="0" smtClean="0"/>
              <a:t> work</a:t>
            </a:r>
            <a:endParaRPr kumimoji="1" lang="ja-JP" alt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419600" y="4158734"/>
            <a:ext cx="4475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Simulating press-cut of HOM Antenna</a:t>
            </a:r>
            <a:endParaRPr kumimoji="1" lang="ja-JP" altLang="en-US" sz="2000" dirty="0"/>
          </a:p>
        </p:txBody>
      </p:sp>
      <p:pic>
        <p:nvPicPr>
          <p:cNvPr id="9" name="図 8" descr="Antenna-shaping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5000" y="4267200"/>
            <a:ext cx="4648200" cy="2246630"/>
          </a:xfrm>
          <a:prstGeom prst="rect">
            <a:avLst/>
          </a:prstGeom>
        </p:spPr>
      </p:pic>
      <p:sp>
        <p:nvSpPr>
          <p:cNvPr id="10" name="下矢印 9"/>
          <p:cNvSpPr/>
          <p:nvPr/>
        </p:nvSpPr>
        <p:spPr>
          <a:xfrm>
            <a:off x="5105400" y="4532630"/>
            <a:ext cx="610595" cy="304800"/>
          </a:xfrm>
          <a:prstGeom prst="downArrow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上矢印 10"/>
          <p:cNvSpPr/>
          <p:nvPr/>
        </p:nvSpPr>
        <p:spPr>
          <a:xfrm>
            <a:off x="5105400" y="5980430"/>
            <a:ext cx="602195" cy="304800"/>
          </a:xfrm>
          <a:prstGeom prst="upArrow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6400800" y="5334000"/>
            <a:ext cx="2533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Edge shaping by press</a:t>
            </a:r>
            <a:endParaRPr kumimoji="1" lang="ja-JP" altLang="en-US" sz="1800" dirty="0"/>
          </a:p>
        </p:txBody>
      </p:sp>
      <p:sp>
        <p:nvSpPr>
          <p:cNvPr id="20" name="タイトル 19"/>
          <p:cNvSpPr>
            <a:spLocks noGrp="1"/>
          </p:cNvSpPr>
          <p:nvPr>
            <p:ph type="title"/>
          </p:nvPr>
        </p:nvSpPr>
        <p:spPr>
          <a:xfrm>
            <a:off x="1600200" y="0"/>
            <a:ext cx="7086600" cy="914400"/>
          </a:xfrm>
        </p:spPr>
        <p:txBody>
          <a:bodyPr/>
          <a:lstStyle/>
          <a:p>
            <a:r>
              <a:rPr lang="en-US" altLang="ja-JP" sz="3200" b="1" dirty="0" smtClean="0">
                <a:latin typeface="Helvetica"/>
                <a:cs typeface="Helvetica"/>
              </a:rPr>
              <a:t> ‘HOM Antenna’- </a:t>
            </a:r>
            <a:r>
              <a:rPr lang="en-US" altLang="ja-JP" sz="3200" b="1" dirty="0" err="1" smtClean="0">
                <a:latin typeface="Helvetica"/>
                <a:cs typeface="Helvetica"/>
              </a:rPr>
              <a:t>Fineblanking</a:t>
            </a:r>
            <a:endParaRPr lang="ja-JP" altLang="en-US" sz="3200" dirty="0"/>
          </a:p>
        </p:txBody>
      </p:sp>
      <p:sp>
        <p:nvSpPr>
          <p:cNvPr id="13" name="日付プレースホルダ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SPAFOA, FERMILAB, 15 December 2010</a:t>
            </a: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8" name="フッター プレースホルダ 17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altLang="ja-JP" smtClean="0"/>
              <a:t>Marc Ross, Fermilab</a:t>
            </a:r>
            <a:endParaRPr lang="ja-JP" altLang="en-US" dirty="0"/>
          </a:p>
        </p:txBody>
      </p:sp>
      <p:sp>
        <p:nvSpPr>
          <p:cNvPr id="14" name="スライド番号プレースホル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F267D5-7514-9B42-9270-9856DE80ED31}" type="slidenum">
              <a:rPr lang="ja-JP" alt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8077200" cy="914400"/>
          </a:xfrm>
        </p:spPr>
        <p:txBody>
          <a:bodyPr/>
          <a:lstStyle/>
          <a:p>
            <a:r>
              <a:rPr lang="en-US" altLang="ja-JP" sz="3200" b="1" dirty="0" smtClean="0"/>
              <a:t>Next Step - Preparing Industrialization</a:t>
            </a:r>
            <a:endParaRPr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85800" y="1066800"/>
            <a:ext cx="8204200" cy="5105400"/>
          </a:xfrm>
        </p:spPr>
        <p:txBody>
          <a:bodyPr/>
          <a:lstStyle/>
          <a:p>
            <a:r>
              <a:rPr lang="en-US" altLang="ja-JP" u="sng" dirty="0" smtClean="0"/>
              <a:t>Plan for 2010-2011:</a:t>
            </a:r>
          </a:p>
          <a:p>
            <a:pPr lvl="1"/>
            <a:r>
              <a:rPr lang="en-US" altLang="ja-JP" sz="2000" dirty="0" smtClean="0">
                <a:solidFill>
                  <a:srgbClr val="3366FF"/>
                </a:solidFill>
              </a:rPr>
              <a:t>Extend</a:t>
            </a:r>
            <a:r>
              <a:rPr lang="en-US" altLang="ja-JP" sz="2000" dirty="0" smtClean="0"/>
              <a:t> </a:t>
            </a:r>
            <a:r>
              <a:rPr lang="en-US" altLang="ja-JP" sz="2000" i="1" dirty="0" smtClean="0">
                <a:solidFill>
                  <a:srgbClr val="FF0000"/>
                </a:solidFill>
              </a:rPr>
              <a:t>our own effort </a:t>
            </a:r>
            <a:r>
              <a:rPr lang="en-US" altLang="ja-JP" sz="2000" dirty="0" smtClean="0"/>
              <a:t>for industrialization at laboratories,</a:t>
            </a:r>
          </a:p>
          <a:p>
            <a:pPr lvl="1"/>
            <a:r>
              <a:rPr lang="en-US" altLang="ja-JP" sz="2000" dirty="0" smtClean="0">
                <a:solidFill>
                  <a:srgbClr val="3366FF"/>
                </a:solidFill>
              </a:rPr>
              <a:t>Prepare</a:t>
            </a:r>
            <a:r>
              <a:rPr lang="en-US" altLang="ja-JP" sz="2000" dirty="0" smtClean="0"/>
              <a:t> for “ILC Cavity/</a:t>
            </a:r>
            <a:r>
              <a:rPr lang="en-US" altLang="ja-JP" sz="2000" dirty="0" err="1" smtClean="0"/>
              <a:t>cryomodule</a:t>
            </a:r>
            <a:r>
              <a:rPr lang="en-US" altLang="ja-JP" sz="2000" dirty="0" smtClean="0"/>
              <a:t> Specification” and </a:t>
            </a:r>
          </a:p>
          <a:p>
            <a:pPr lvl="1"/>
            <a:r>
              <a:rPr lang="en-US" altLang="ja-JP" sz="2000" dirty="0" smtClean="0">
                <a:solidFill>
                  <a:srgbClr val="3366FF"/>
                </a:solidFill>
              </a:rPr>
              <a:t>Ask</a:t>
            </a:r>
            <a:r>
              <a:rPr lang="en-US" altLang="ja-JP" sz="2000" dirty="0" smtClean="0"/>
              <a:t> for responses/advice from cavity/cryomodule vendors</a:t>
            </a:r>
          </a:p>
          <a:p>
            <a:endParaRPr lang="en-US" altLang="ja-JP" sz="900" dirty="0" smtClean="0"/>
          </a:p>
          <a:p>
            <a:r>
              <a:rPr lang="en-US" altLang="ja-JP" u="sng" dirty="0" smtClean="0"/>
              <a:t>Boundary Conditions assumed: </a:t>
            </a:r>
            <a:endParaRPr lang="en-US" altLang="ja-JP" sz="2800" u="sng" dirty="0" smtClean="0"/>
          </a:p>
          <a:p>
            <a:pPr lvl="1"/>
            <a:r>
              <a:rPr lang="en-US" altLang="ja-JP" sz="2000" dirty="0" smtClean="0">
                <a:solidFill>
                  <a:srgbClr val="000000"/>
                </a:solidFill>
              </a:rPr>
              <a:t>Plug-compatible, build-to-print, specification </a:t>
            </a:r>
          </a:p>
          <a:p>
            <a:pPr lvl="2"/>
            <a:r>
              <a:rPr lang="en-US" altLang="ja-JP" sz="1600" dirty="0" smtClean="0"/>
              <a:t>Including design parameter, interfaces, manufacturing process, </a:t>
            </a:r>
          </a:p>
          <a:p>
            <a:pPr lvl="2"/>
            <a:r>
              <a:rPr lang="en-US" altLang="ja-JP" sz="1600" dirty="0" smtClean="0"/>
              <a:t>Requirements on QC, QA, and minimum acceptance criteria</a:t>
            </a:r>
          </a:p>
          <a:p>
            <a:pPr lvl="1"/>
            <a:r>
              <a:rPr lang="en-US" altLang="ja-JP" sz="2000" dirty="0" smtClean="0"/>
              <a:t>Possible mass-production model</a:t>
            </a:r>
          </a:p>
          <a:p>
            <a:pPr lvl="2"/>
            <a:r>
              <a:rPr lang="en-US" altLang="ja-JP" sz="1800" dirty="0" smtClean="0"/>
              <a:t>Scale of production: </a:t>
            </a:r>
            <a:r>
              <a:rPr lang="en-US" altLang="ja-JP" sz="1800" dirty="0" smtClean="0">
                <a:solidFill>
                  <a:srgbClr val="3366FF"/>
                </a:solidFill>
              </a:rPr>
              <a:t>4,000 ~ 8,000  </a:t>
            </a:r>
            <a:r>
              <a:rPr lang="en-US" altLang="ja-JP" sz="1800" dirty="0" smtClean="0"/>
              <a:t>(25 ~ 50 %, for example)  </a:t>
            </a:r>
            <a:endParaRPr lang="en-US" altLang="ja-JP" dirty="0" smtClean="0"/>
          </a:p>
          <a:p>
            <a:pPr lvl="3"/>
            <a:r>
              <a:rPr lang="en-US" altLang="ja-JP" sz="1800" dirty="0" smtClean="0"/>
              <a:t>Possible industrial collaboration (grouping etc.. )</a:t>
            </a:r>
          </a:p>
          <a:p>
            <a:pPr lvl="2"/>
            <a:r>
              <a:rPr lang="en-US" altLang="ja-JP" sz="1800" dirty="0" smtClean="0"/>
              <a:t>Scale of production period:  </a:t>
            </a:r>
            <a:r>
              <a:rPr lang="en-US" altLang="ja-JP" sz="1800" dirty="0" smtClean="0">
                <a:solidFill>
                  <a:srgbClr val="3366FF"/>
                </a:solidFill>
              </a:rPr>
              <a:t>2 + 5~6 years </a:t>
            </a:r>
          </a:p>
          <a:p>
            <a:pPr lvl="3"/>
            <a:r>
              <a:rPr lang="en-US" altLang="ja-JP" sz="1800" dirty="0" smtClean="0"/>
              <a:t>pre-series + main production period</a:t>
            </a:r>
            <a:r>
              <a:rPr lang="en-US" altLang="ja-JP" sz="1800" dirty="0" smtClean="0">
                <a:solidFill>
                  <a:srgbClr val="000000"/>
                </a:solidFill>
              </a:rPr>
              <a:t>, assuming ≥ 2 x  EU XFEL construction period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SPAFOA, FERMILAB, 15 December 2010</a:t>
            </a:r>
            <a:endParaRPr lang="en-US" altLang="ja-JP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326359-397B-D146-B043-A13A549AFB6A}" type="slidenum">
              <a:rPr lang="en-US" altLang="ja-JP" smtClean="0"/>
              <a:pPr>
                <a:defRPr/>
              </a:pPr>
              <a:t>16</a:t>
            </a:fld>
            <a:endParaRPr lang="en-US" altLang="ja-JP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Marc Ross, Fermilab</a:t>
            </a:r>
            <a:endParaRPr lang="en-US" altLang="ja-JP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タイトル 1"/>
          <p:cNvSpPr>
            <a:spLocks noGrp="1"/>
          </p:cNvSpPr>
          <p:nvPr>
            <p:ph type="title"/>
          </p:nvPr>
        </p:nvSpPr>
        <p:spPr>
          <a:xfrm>
            <a:off x="1371600" y="76200"/>
            <a:ext cx="7086600" cy="914400"/>
          </a:xfrm>
        </p:spPr>
        <p:txBody>
          <a:bodyPr/>
          <a:lstStyle/>
          <a:p>
            <a:r>
              <a:rPr lang="en-US" altLang="ja-JP" b="1" dirty="0" smtClean="0">
                <a:ea typeface="ＭＳ Ｐゴシック" pitchFamily="-112" charset="-128"/>
                <a:cs typeface="ＭＳ Ｐゴシック" pitchFamily="-112" charset="-128"/>
              </a:rPr>
              <a:t>Industrialization Models</a:t>
            </a:r>
            <a:endParaRPr lang="ja-JP" altLang="en-US" b="1" dirty="0">
              <a:ea typeface="ＭＳ Ｐゴシック" pitchFamily="-112" charset="-128"/>
              <a:cs typeface="ＭＳ Ｐゴシック" pitchFamily="-112" charset="-128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/>
        </p:nvGraphicFramePr>
        <p:xfrm>
          <a:off x="228600" y="1371600"/>
          <a:ext cx="8305797" cy="366903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914400"/>
                <a:gridCol w="1371600"/>
                <a:gridCol w="1169212"/>
                <a:gridCol w="1063142"/>
                <a:gridCol w="1395374"/>
                <a:gridCol w="2392069"/>
              </a:tblGrid>
              <a:tr h="371475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Production Models and Production Rate of SCRF Cavities </a:t>
                      </a:r>
                      <a:endParaRPr kumimoji="0" lang="en-GB" altLang="ja-JP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Arial" pitchFamily="-112" charset="0"/>
                        <a:ea typeface="Arial Unicode MS" pitchFamily="-112" charset="0"/>
                        <a:cs typeface="Arial Unicode MS" pitchFamily="-112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-112" charset="0"/>
                        <a:ea typeface="Arial Unicode MS" pitchFamily="-112" charset="0"/>
                        <a:cs typeface="Arial Unicode MS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-112" charset="0"/>
                        <a:ea typeface="Arial Unicode MS" pitchFamily="-112" charset="0"/>
                        <a:cs typeface="Arial Unicode MS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-112" charset="0"/>
                        <a:ea typeface="Arial Unicode MS" pitchFamily="-112" charset="0"/>
                        <a:cs typeface="Arial Unicode MS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  <a:ea typeface="Arial Unicode MS" pitchFamily="-112" charset="0"/>
                        <a:cs typeface="Arial Unicode MS" pitchFamily="-11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Project </a:t>
                      </a:r>
                      <a:endParaRPr kumimoji="0" lang="en-GB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-112" charset="0"/>
                        <a:ea typeface="Arial Unicode MS" pitchFamily="-112" charset="0"/>
                        <a:cs typeface="Arial Unicode MS" pitchFamily="-112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Total numbers of  Cavities 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-112" charset="0"/>
                        <a:ea typeface="Arial Unicode MS" pitchFamily="-112" charset="0"/>
                        <a:cs typeface="Arial Unicode MS" pitchFamily="-112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Fraction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Of Production Sharing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-112" charset="0"/>
                        <a:ea typeface="Arial Unicode MS" pitchFamily="-112" charset="0"/>
                        <a:cs typeface="Arial Unicode MS" pitchFamily="-112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# of Cavity production</a:t>
                      </a: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-112" charset="0"/>
                        <a:ea typeface="Arial Unicode MS" pitchFamily="-112" charset="0"/>
                        <a:cs typeface="Arial Unicode MS" pitchFamily="-112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Production period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(years) 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-112" charset="0"/>
                        <a:ea typeface="Arial Unicode MS" pitchFamily="-112" charset="0"/>
                        <a:cs typeface="Arial Unicode MS" pitchFamily="-112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Production Rate: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(Cavities/day/vendor)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(at 250  work-days/yr)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-112" charset="0"/>
                        <a:ea typeface="Arial Unicode MS" pitchFamily="-112" charset="0"/>
                        <a:cs typeface="Arial Unicode MS" pitchFamily="-112" charset="0"/>
                      </a:endParaRPr>
                    </a:p>
                  </a:txBody>
                  <a:tcPr horzOverflow="overflow"/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SNS</a:t>
                      </a:r>
                      <a:endParaRPr kumimoji="0" lang="en-GB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itchFamily="-112" charset="0"/>
                        <a:ea typeface="Arial Unicode MS" pitchFamily="-112" charset="0"/>
                        <a:cs typeface="Arial Unicode MS" pitchFamily="-112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~ 110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(including +20%)</a:t>
                      </a:r>
                      <a:endParaRPr kumimoji="0" lang="en-GB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itchFamily="-112" charset="0"/>
                        <a:ea typeface="Arial Unicode MS" pitchFamily="-112" charset="0"/>
                        <a:cs typeface="Arial Unicode MS" pitchFamily="-112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100 %</a:t>
                      </a:r>
                      <a:endParaRPr kumimoji="0" lang="en-GB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itchFamily="-112" charset="0"/>
                        <a:ea typeface="Arial Unicode MS" pitchFamily="-112" charset="0"/>
                        <a:cs typeface="Arial Unicode MS" pitchFamily="-112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itchFamily="-112" charset="0"/>
                        <a:ea typeface="Arial Unicode MS" pitchFamily="-112" charset="0"/>
                        <a:cs typeface="Arial Unicode MS" pitchFamily="-112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GB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itchFamily="-112" charset="0"/>
                        <a:ea typeface="Arial Unicode MS" pitchFamily="-112" charset="0"/>
                        <a:cs typeface="Arial Unicode MS" pitchFamily="-112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0.15</a:t>
                      </a:r>
                      <a:endParaRPr kumimoji="0" lang="en-GB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itchFamily="-112" charset="0"/>
                        <a:ea typeface="Arial Unicode MS" pitchFamily="-112" charset="0"/>
                        <a:cs typeface="Arial Unicode MS" pitchFamily="-112" charset="0"/>
                      </a:endParaRPr>
                    </a:p>
                  </a:txBody>
                  <a:tcPr horzOverflow="overflow"/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XFEL</a:t>
                      </a:r>
                      <a:endParaRPr kumimoji="0" lang="en-GB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9966"/>
                        </a:solidFill>
                        <a:effectLst/>
                        <a:latin typeface="Arial" pitchFamily="-112" charset="0"/>
                        <a:ea typeface="Arial Unicode MS" pitchFamily="-112" charset="0"/>
                        <a:cs typeface="Arial Unicode MS" pitchFamily="-112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~640</a:t>
                      </a:r>
                      <a:endParaRPr kumimoji="0" lang="en-GB" altLang="ja-JP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339966"/>
                        </a:solidFill>
                        <a:effectLst/>
                        <a:latin typeface="Arial" pitchFamily="-112" charset="0"/>
                        <a:ea typeface="Arial Unicode MS" pitchFamily="-112" charset="0"/>
                        <a:cs typeface="Arial Unicode MS" pitchFamily="-112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50 %</a:t>
                      </a:r>
                      <a:endParaRPr kumimoji="0" lang="en-GB" altLang="ja-JP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339966"/>
                        </a:solidFill>
                        <a:effectLst/>
                        <a:latin typeface="Arial" pitchFamily="-112" charset="0"/>
                        <a:ea typeface="Arial Unicode MS" pitchFamily="-112" charset="0"/>
                        <a:cs typeface="Arial Unicode MS" pitchFamily="-112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ja-JP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339966"/>
                        </a:solidFill>
                        <a:effectLst/>
                        <a:latin typeface="Arial" pitchFamily="-112" charset="0"/>
                        <a:ea typeface="Arial Unicode MS" pitchFamily="-112" charset="0"/>
                        <a:cs typeface="Arial Unicode MS" pitchFamily="-112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GB" altLang="ja-JP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339966"/>
                        </a:solidFill>
                        <a:effectLst/>
                        <a:latin typeface="Arial" pitchFamily="-112" charset="0"/>
                        <a:ea typeface="Arial Unicode MS" pitchFamily="-112" charset="0"/>
                        <a:cs typeface="Arial Unicode MS" pitchFamily="-112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0.43</a:t>
                      </a:r>
                      <a:endParaRPr kumimoji="0" lang="en-GB" altLang="ja-JP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339966"/>
                        </a:solidFill>
                        <a:effectLst/>
                        <a:latin typeface="Arial" pitchFamily="-112" charset="0"/>
                        <a:ea typeface="Arial Unicode MS" pitchFamily="-112" charset="0"/>
                        <a:cs typeface="Arial Unicode MS" pitchFamily="-112" charset="0"/>
                      </a:endParaRPr>
                    </a:p>
                  </a:txBody>
                  <a:tcPr horzOverflow="overflow"/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sym typeface="Symbol" pitchFamily="-112" charset="2"/>
                        </a:rPr>
                        <a:t>ILC</a:t>
                      </a:r>
                      <a:endParaRPr kumimoji="0" lang="en-GB" altLang="ja-JP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-112" charset="0"/>
                        <a:ea typeface="Arial Unicode MS" pitchFamily="-112" charset="0"/>
                        <a:cs typeface="Arial Unicode MS" pitchFamily="-112" charset="0"/>
                        <a:sym typeface="Symbol" pitchFamily="-112" charset="2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~ 16,000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(including +10% )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-112" charset="0"/>
                        <a:ea typeface="Arial Unicode MS" pitchFamily="-112" charset="0"/>
                        <a:cs typeface="Arial Unicode MS" pitchFamily="-112" charset="0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100 %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50 %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25 %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66"/>
                          </a:solidFill>
                          <a:effectLst/>
                        </a:rPr>
                        <a:t>12.5 %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9966"/>
                        </a:solidFill>
                        <a:effectLst/>
                        <a:latin typeface="Arial" pitchFamily="-112" charset="0"/>
                        <a:ea typeface="Arial Unicode MS" pitchFamily="-112" charset="0"/>
                        <a:cs typeface="Arial Unicode MS" pitchFamily="-112" charset="0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16,000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8,000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4,000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66"/>
                          </a:solidFill>
                          <a:effectLst/>
                        </a:rPr>
                        <a:t>2,000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9966"/>
                        </a:solidFill>
                        <a:effectLst/>
                        <a:latin typeface="Arial" pitchFamily="-112" charset="0"/>
                        <a:ea typeface="Arial Unicode MS" pitchFamily="-112" charset="0"/>
                        <a:cs typeface="Arial Unicode MS" pitchFamily="-112" charset="0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6 (= 2 x 3)*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-112" charset="0"/>
                        <a:ea typeface="Arial Unicode MS" pitchFamily="-112" charset="0"/>
                        <a:cs typeface="Arial Unicode MS" pitchFamily="-112" charset="0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sym typeface="Wingdings"/>
                        </a:rPr>
                        <a:t>10.7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sym typeface="Wingdings"/>
                        </a:rPr>
                        <a:t>5.4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sym typeface="Wingdings"/>
                        </a:rPr>
                        <a:t>2.7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66"/>
                          </a:solidFill>
                          <a:effectLst/>
                          <a:sym typeface="Wingdings"/>
                        </a:rPr>
                        <a:t>1.35</a:t>
                      </a:r>
                      <a:endParaRPr kumimoji="0" lang="en-US" altLang="ja-JP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9966"/>
                        </a:solidFill>
                        <a:effectLst/>
                        <a:latin typeface="Arial" pitchFamily="-112" charset="0"/>
                        <a:ea typeface="Arial Unicode MS" pitchFamily="-112" charset="0"/>
                        <a:cs typeface="Arial Unicode MS" pitchFamily="-112" charset="0"/>
                        <a:sym typeface="Wingdings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SPAFOA, FERMILAB, 15 December 2010</a:t>
            </a:r>
            <a:endParaRPr lang="en-US" altLang="ja-JP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326359-397B-D146-B043-A13A549AFB6A}" type="slidenum">
              <a:rPr lang="en-US" altLang="ja-JP" smtClean="0"/>
              <a:pPr>
                <a:defRPr/>
              </a:pPr>
              <a:t>17</a:t>
            </a:fld>
            <a:endParaRPr lang="en-US" altLang="ja-JP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90600" y="5257800"/>
            <a:ext cx="6790954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*Assumption : ILC full production-rate period to be twice of production time of XFEL</a:t>
            </a:r>
            <a:endParaRPr kumimoji="1" lang="ja-JP" altLang="en-US" sz="1400" dirty="0"/>
          </a:p>
        </p:txBody>
      </p:sp>
      <p:sp>
        <p:nvSpPr>
          <p:cNvPr id="9" name="フッター プレースホルダ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Marc Ross, Fermilab</a:t>
            </a:r>
            <a:endParaRPr lang="en-US" altLang="ja-JP" dirty="0"/>
          </a:p>
        </p:txBody>
      </p:sp>
      <p:sp>
        <p:nvSpPr>
          <p:cNvPr id="8" name="Oval 7"/>
          <p:cNvSpPr/>
          <p:nvPr/>
        </p:nvSpPr>
        <p:spPr bwMode="auto">
          <a:xfrm>
            <a:off x="2245360" y="3870960"/>
            <a:ext cx="6461760" cy="1117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95400" y="0"/>
            <a:ext cx="7620000" cy="914400"/>
          </a:xfrm>
        </p:spPr>
        <p:txBody>
          <a:bodyPr/>
          <a:lstStyle/>
          <a:p>
            <a:r>
              <a:rPr lang="en-US" altLang="ja-JP" dirty="0" smtClean="0"/>
              <a:t>Two Levels of Communication </a:t>
            </a:r>
            <a:endParaRPr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066800"/>
            <a:ext cx="8305800" cy="5105400"/>
          </a:xfrm>
        </p:spPr>
        <p:txBody>
          <a:bodyPr/>
          <a:lstStyle/>
          <a:p>
            <a:pPr>
              <a:buNone/>
            </a:pPr>
            <a:r>
              <a:rPr lang="en-US" altLang="ja-JP" sz="2400" u="sng" dirty="0" smtClean="0"/>
              <a:t>1: Call-for-Response/ Request for Information  (un-paid)</a:t>
            </a:r>
          </a:p>
          <a:p>
            <a:pPr lvl="1"/>
            <a:r>
              <a:rPr lang="en-US" altLang="ja-JP" sz="2000" dirty="0" smtClean="0"/>
              <a:t>Send technical specifications to possible vendors</a:t>
            </a:r>
          </a:p>
          <a:p>
            <a:pPr lvl="2"/>
            <a:r>
              <a:rPr lang="en-US" altLang="ja-JP" sz="1800" dirty="0" smtClean="0"/>
              <a:t>General design parameters, plug-compatibility, fabrication process, process specification</a:t>
            </a:r>
          </a:p>
          <a:p>
            <a:pPr lvl="2"/>
            <a:r>
              <a:rPr lang="en-US" altLang="ja-JP" sz="1800" dirty="0" smtClean="0"/>
              <a:t>2</a:t>
            </a:r>
            <a:r>
              <a:rPr lang="en-US" altLang="ja-JP" sz="1800" baseline="30000" dirty="0" smtClean="0"/>
              <a:t>nd</a:t>
            </a:r>
            <a:r>
              <a:rPr lang="en-US" altLang="ja-JP" sz="1800" dirty="0" smtClean="0"/>
              <a:t> series of visit to cavity/</a:t>
            </a:r>
            <a:r>
              <a:rPr lang="en-US" altLang="ja-JP" sz="1800" dirty="0" err="1" smtClean="0"/>
              <a:t>cryomodule</a:t>
            </a:r>
            <a:r>
              <a:rPr lang="en-US" altLang="ja-JP" sz="1800" dirty="0" smtClean="0"/>
              <a:t> vendors to explain the specification and to receive questions, </a:t>
            </a:r>
          </a:p>
          <a:p>
            <a:pPr lvl="1"/>
            <a:r>
              <a:rPr lang="en-US" altLang="ja-JP" sz="2000" dirty="0" smtClean="0"/>
              <a:t>Request their response without commercial contract</a:t>
            </a:r>
          </a:p>
          <a:p>
            <a:pPr lvl="2"/>
            <a:r>
              <a:rPr lang="en-US" altLang="ja-JP" sz="1800" dirty="0" smtClean="0"/>
              <a:t>A standard process in advance of the call-for-tender process </a:t>
            </a:r>
          </a:p>
          <a:p>
            <a:pPr lvl="2"/>
            <a:endParaRPr lang="en-US" altLang="ja-JP" sz="1800" u="sng" dirty="0" smtClean="0"/>
          </a:p>
          <a:p>
            <a:pPr>
              <a:buNone/>
            </a:pPr>
            <a:r>
              <a:rPr lang="en-US" altLang="ja-JP" sz="2400" u="sng" dirty="0" smtClean="0"/>
              <a:t>2: Contracts with Specific Companies (paid)</a:t>
            </a:r>
          </a:p>
          <a:p>
            <a:pPr lvl="1"/>
            <a:r>
              <a:rPr lang="en-US" altLang="ja-JP" sz="2000" dirty="0" smtClean="0"/>
              <a:t>Request specific studies of the industrial models and facilities</a:t>
            </a:r>
          </a:p>
          <a:p>
            <a:pPr lvl="2"/>
            <a:r>
              <a:rPr lang="en-US" altLang="ja-JP" sz="1800" dirty="0" smtClean="0"/>
              <a:t>Receive best cost effective way of manufacturing including factory layout and working models , </a:t>
            </a:r>
          </a:p>
          <a:p>
            <a:pPr lvl="2"/>
            <a:r>
              <a:rPr lang="en-US" altLang="ja-JP" sz="1800" dirty="0" smtClean="0"/>
              <a:t>Property of the study result to be transferred to us (GDE/labs).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SPAFOA, FERMILAB, 15 December 2010</a:t>
            </a: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326359-397B-D146-B043-A13A549AFB6A}" type="slidenum">
              <a:rPr lang="en-US" altLang="ja-JP" smtClean="0"/>
              <a:pPr>
                <a:defRPr/>
              </a:pPr>
              <a:t>18</a:t>
            </a:fld>
            <a:endParaRPr lang="en-US" altLang="ja-JP" dirty="0"/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Marc Ross, Fermilab</a:t>
            </a:r>
            <a:endParaRPr lang="en-US" altLang="ja-JP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914400"/>
          </a:xfrm>
        </p:spPr>
        <p:txBody>
          <a:bodyPr/>
          <a:lstStyle/>
          <a:p>
            <a:r>
              <a:rPr lang="en-US" altLang="ja-JP" sz="3200" b="1" dirty="0" smtClean="0"/>
              <a:t>Guideline for Industrialization Study </a:t>
            </a:r>
            <a:endParaRPr lang="ja-JP" altLang="en-US" sz="3200" b="1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81000" y="838200"/>
            <a:ext cx="8534400" cy="5334000"/>
          </a:xfrm>
        </p:spPr>
        <p:txBody>
          <a:bodyPr/>
          <a:lstStyle/>
          <a:p>
            <a:r>
              <a:rPr lang="en-US" altLang="ja-JP" b="1" u="sng" dirty="0" smtClean="0">
                <a:solidFill>
                  <a:srgbClr val="3366FF"/>
                </a:solidFill>
              </a:rPr>
              <a:t>Global industrial market </a:t>
            </a:r>
            <a:r>
              <a:rPr lang="en-US" altLang="ja-JP" u="sng" dirty="0" smtClean="0"/>
              <a:t>expected for</a:t>
            </a:r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Sub-Components purchasing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w</a:t>
            </a:r>
            <a:r>
              <a:rPr lang="en-US" altLang="ja-JP" dirty="0" smtClean="0"/>
              <a:t>/ established tech. </a:t>
            </a:r>
          </a:p>
          <a:p>
            <a:pPr lvl="2"/>
            <a:r>
              <a:rPr lang="en-US" altLang="ja-JP" dirty="0" smtClean="0"/>
              <a:t>supplied by manufacturers without strong constraints for regional/national balance </a:t>
            </a:r>
          </a:p>
          <a:p>
            <a:pPr lvl="1"/>
            <a:r>
              <a:rPr lang="en-US" altLang="ja-JP" dirty="0" smtClean="0"/>
              <a:t>Industrial competition encouraged for</a:t>
            </a:r>
          </a:p>
          <a:p>
            <a:pPr lvl="2"/>
            <a:r>
              <a:rPr lang="en-US" altLang="ja-JP" dirty="0" smtClean="0"/>
              <a:t>Healthy competition in bidding, and cooperation in manufacturing process with risk mitigation, </a:t>
            </a:r>
          </a:p>
          <a:p>
            <a:pPr lvl="2"/>
            <a:r>
              <a:rPr lang="en-US" altLang="ja-JP" dirty="0" smtClean="0"/>
              <a:t>Keeping control of cost and schedule, </a:t>
            </a:r>
          </a:p>
          <a:p>
            <a:r>
              <a:rPr lang="en-US" altLang="ja-JP" b="1" u="sng" dirty="0" smtClean="0">
                <a:solidFill>
                  <a:srgbClr val="3366FF"/>
                </a:solidFill>
              </a:rPr>
              <a:t>Laboratory responsibility </a:t>
            </a:r>
            <a:r>
              <a:rPr lang="en-US" altLang="ja-JP" u="sng" dirty="0" smtClean="0"/>
              <a:t>required for </a:t>
            </a:r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Assembly/integration/test work</a:t>
            </a:r>
            <a:r>
              <a:rPr lang="en-US" altLang="ja-JP" dirty="0" smtClean="0"/>
              <a:t>,</a:t>
            </a:r>
          </a:p>
          <a:p>
            <a:pPr lvl="2"/>
            <a:r>
              <a:rPr lang="en-US" altLang="ja-JP" dirty="0" smtClean="0"/>
              <a:t>System engineering including ongoing development,</a:t>
            </a:r>
          </a:p>
          <a:p>
            <a:pPr lvl="2"/>
            <a:r>
              <a:rPr lang="en-US" altLang="ja-JP" dirty="0" smtClean="0"/>
              <a:t>Facility hosted by laboratories for benefit of further development and applications in each region/country</a:t>
            </a:r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SPAFOA, FERMILAB, 15 December 2010</a:t>
            </a:r>
            <a:endParaRPr lang="en-US" altLang="ja-JP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326359-397B-D146-B043-A13A549AFB6A}" type="slidenum">
              <a:rPr lang="en-US" altLang="ja-JP" smtClean="0"/>
              <a:pPr>
                <a:defRPr/>
              </a:pPr>
              <a:t>19</a:t>
            </a:fld>
            <a:endParaRPr lang="en-US" altLang="ja-JP"/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Marc Ross, Fermilab</a:t>
            </a:r>
            <a:endParaRPr lang="en-US" altLang="ja-JP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タイトル 7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467600" cy="609600"/>
          </a:xfrm>
        </p:spPr>
        <p:txBody>
          <a:bodyPr/>
          <a:lstStyle/>
          <a:p>
            <a:r>
              <a:rPr kumimoji="0" lang="en-US" altLang="ja-JP" b="1" dirty="0" smtClean="0">
                <a:solidFill>
                  <a:srgbClr val="000090"/>
                </a:solidFill>
              </a:rPr>
              <a:t>ILC SCRF – Main Linac</a:t>
            </a:r>
            <a:endParaRPr kumimoji="0" lang="ja-JP" altLang="en-US" b="1" dirty="0" smtClean="0">
              <a:solidFill>
                <a:srgbClr val="000090"/>
              </a:solidFill>
            </a:endParaRPr>
          </a:p>
        </p:txBody>
      </p:sp>
      <p:graphicFrame>
        <p:nvGraphicFramePr>
          <p:cNvPr id="10" name="コンテンツ プレースホルダ 9"/>
          <p:cNvGraphicFramePr>
            <a:graphicFrameLocks noGrp="1"/>
          </p:cNvGraphicFramePr>
          <p:nvPr>
            <p:ph sz="half" idx="2"/>
          </p:nvPr>
        </p:nvGraphicFramePr>
        <p:xfrm>
          <a:off x="381000" y="990600"/>
          <a:ext cx="4572000" cy="4021141"/>
        </p:xfrm>
        <a:graphic>
          <a:graphicData uri="http://schemas.openxmlformats.org/drawingml/2006/table">
            <a:tbl>
              <a:tblPr/>
              <a:tblGrid>
                <a:gridCol w="2678113"/>
                <a:gridCol w="1893887"/>
              </a:tblGrid>
              <a:tr h="439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RDR</a:t>
                      </a: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 </a:t>
                      </a: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Parameters</a:t>
                      </a:r>
                      <a:endParaRPr kumimoji="1" lang="ja-JP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Value</a:t>
                      </a: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C.M.  Energy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500 GeV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Peak luminosity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2x10</a:t>
                      </a:r>
                      <a:r>
                        <a:rPr kumimoji="1" lang="en-US" altLang="ja-JP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34</a:t>
                      </a: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 cm</a:t>
                      </a:r>
                      <a:r>
                        <a:rPr kumimoji="1" lang="en-US" altLang="ja-JP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-2</a:t>
                      </a: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s</a:t>
                      </a:r>
                      <a:r>
                        <a:rPr kumimoji="1" lang="en-US" altLang="ja-JP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-1</a:t>
                      </a:r>
                      <a:endParaRPr kumimoji="1" lang="ja-JP" altLang="en-US" sz="1800" b="0" i="0" u="none" strike="noStrike" cap="none" normalizeH="0" baseline="3000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Beam Rep. rate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5 Hz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Macro Pulse duration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1 ms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Average beam current 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9 mA 　</a:t>
                      </a: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(in pulse)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</a:tr>
              <a:tr h="4683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Avg. gradient</a:t>
                      </a:r>
                      <a:endParaRPr kumimoji="1" lang="ja-JP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31.5 MV/m</a:t>
                      </a:r>
                      <a:endParaRPr kumimoji="1" lang="ja-JP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# 9-cell cavity</a:t>
                      </a:r>
                      <a:endParaRPr kumimoji="1" lang="ja-JP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14,560</a:t>
                      </a:r>
                      <a:endParaRPr kumimoji="1" lang="ja-JP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# cryomodule</a:t>
                      </a:r>
                      <a:endParaRPr kumimoji="1" lang="ja-JP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1,680</a:t>
                      </a:r>
                      <a:endParaRPr kumimoji="1" lang="ja-JP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</a:tr>
            </a:tbl>
          </a:graphicData>
        </a:graphic>
      </p:graphicFrame>
      <p:sp>
        <p:nvSpPr>
          <p:cNvPr id="25639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12B317A-387A-A64A-8604-D8065BCF9A73}" type="slidenum">
              <a:rPr lang="en-US" altLang="ja-JP" smtClean="0"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pPr/>
              <a:t>2</a:t>
            </a:fld>
            <a:endParaRPr lang="en-US" altLang="ja-JP" dirty="0" smtClean="0">
              <a:latin typeface="Arial" pitchFamily="-112" charset="0"/>
              <a:ea typeface="Arial Unicode MS" pitchFamily="-112" charset="0"/>
              <a:cs typeface="Arial Unicode MS" pitchFamily="-112" charset="0"/>
            </a:endParaRPr>
          </a:p>
        </p:txBody>
      </p:sp>
      <p:sp>
        <p:nvSpPr>
          <p:cNvPr id="25640" name="日付プレースホルダ 10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 dirty="0" smtClean="0"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t>SPAFOA, FERMILAB, 15 December 2010</a:t>
            </a:r>
            <a:endParaRPr lang="en-US" altLang="ja-JP" dirty="0">
              <a:latin typeface="Arial" pitchFamily="-112" charset="0"/>
              <a:ea typeface="Arial Unicode MS" pitchFamily="-112" charset="0"/>
              <a:cs typeface="Arial Unicode MS" pitchFamily="-112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3350" y="4160838"/>
            <a:ext cx="3808413" cy="2041525"/>
          </a:xfrm>
          <a:prstGeom prst="rect">
            <a:avLst/>
          </a:prstGeom>
          <a:noFill/>
          <a:ln w="9525">
            <a:miter lim="800000"/>
            <a:headEnd/>
            <a:tailEnd/>
          </a:ln>
        </p:spPr>
      </p:pic>
      <p:pic>
        <p:nvPicPr>
          <p:cNvPr id="25642" name="図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8281" y="5080000"/>
            <a:ext cx="4692968" cy="11887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43" name="Picture 5"/>
          <p:cNvPicPr>
            <a:picLocks noChangeAspect="1" noChangeArrowheads="1"/>
          </p:cNvPicPr>
          <p:nvPr/>
        </p:nvPicPr>
        <p:blipFill>
          <a:blip r:embed="rId5" cstate="print"/>
          <a:srcRect l="53675"/>
          <a:stretch>
            <a:fillRect/>
          </a:stretch>
        </p:blipFill>
        <p:spPr bwMode="auto">
          <a:xfrm>
            <a:off x="7081520" y="1031240"/>
            <a:ext cx="1930400" cy="3553808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</p:spPr>
      </p:pic>
      <p:sp>
        <p:nvSpPr>
          <p:cNvPr id="12" name="テキスト ボックス 11"/>
          <p:cNvSpPr txBox="1"/>
          <p:nvPr/>
        </p:nvSpPr>
        <p:spPr>
          <a:xfrm>
            <a:off x="5501641" y="1940560"/>
            <a:ext cx="148844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/>
              <a:t>2009 Baseline</a:t>
            </a:r>
            <a:endParaRPr kumimoji="1" lang="ja-JP" altLang="en-US" sz="2400" b="1" dirty="0"/>
          </a:p>
        </p:txBody>
      </p:sp>
      <p:sp>
        <p:nvSpPr>
          <p:cNvPr id="11" name="フッター プレースホル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Marc Ross, Fermilab</a:t>
            </a:r>
            <a:endParaRPr lang="en-US" altLang="ja-JP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 smtClean="0"/>
              <a:t>Possible Models of Industrialization </a:t>
            </a:r>
            <a:endParaRPr lang="ja-JP" altLang="en-US" sz="3200" dirty="0"/>
          </a:p>
        </p:txBody>
      </p:sp>
      <p:graphicFrame>
        <p:nvGraphicFramePr>
          <p:cNvPr id="7" name="コンテンツ プレースホルダ 6"/>
          <p:cNvGraphicFramePr>
            <a:graphicFrameLocks noGrp="1"/>
          </p:cNvGraphicFramePr>
          <p:nvPr>
            <p:ph idx="1"/>
          </p:nvPr>
        </p:nvGraphicFramePr>
        <p:xfrm>
          <a:off x="304800" y="914400"/>
          <a:ext cx="8534400" cy="550247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73857"/>
                <a:gridCol w="2495909"/>
                <a:gridCol w="1578634"/>
                <a:gridCol w="2286000"/>
              </a:tblGrid>
              <a:tr h="509329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Possible work sharing items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Commercially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dirty="0" smtClean="0"/>
                        <a:t> supplied, </a:t>
                      </a:r>
                      <a:r>
                        <a:rPr kumimoji="1" lang="en-US" altLang="ja-JP" baseline="0" dirty="0" smtClean="0"/>
                        <a:t>relying on market</a:t>
                      </a:r>
                      <a:endParaRPr kumimoji="1" lang="ja-JP" altLang="en-US" dirty="0"/>
                    </a:p>
                  </a:txBody>
                  <a:tcP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Region/</a:t>
                      </a:r>
                      <a:r>
                        <a:rPr kumimoji="1" lang="en-US" altLang="ja-JP" baseline="0" dirty="0" smtClean="0"/>
                        <a:t> Laboratory responsible </a:t>
                      </a:r>
                      <a:endParaRPr kumimoji="1" lang="ja-JP" altLang="en-US" dirty="0"/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Notes, constraint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12314">
                <a:tc>
                  <a:txBody>
                    <a:bodyPr/>
                    <a:lstStyle/>
                    <a:p>
                      <a:r>
                        <a:rPr kumimoji="1" lang="en-US" altLang="ja-JP" sz="1400" baseline="0" dirty="0" smtClean="0"/>
                        <a:t># of participants  </a:t>
                      </a:r>
                      <a:r>
                        <a:rPr kumimoji="1" lang="en-US" altLang="ja-JP" sz="1400" baseline="0" dirty="0" smtClean="0">
                          <a:sym typeface="Wingdings" pitchFamily="2" charset="2"/>
                        </a:rPr>
                        <a:t>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1:</a:t>
                      </a:r>
                      <a:r>
                        <a:rPr kumimoji="1" lang="en-US" altLang="ja-JP" sz="1400" baseline="0" dirty="0" smtClean="0"/>
                        <a:t> possible</a:t>
                      </a:r>
                      <a:r>
                        <a:rPr kumimoji="1" lang="en-US" altLang="ja-JP" sz="1400" dirty="0" smtClean="0"/>
                        <a:t> ,</a:t>
                      </a:r>
                      <a:r>
                        <a:rPr kumimoji="1" lang="en-US" altLang="ja-JP" sz="1400" baseline="0" dirty="0" smtClean="0"/>
                        <a:t> </a:t>
                      </a:r>
                      <a:r>
                        <a:rPr kumimoji="1" lang="en-US" altLang="ja-JP" sz="1400" dirty="0" smtClean="0"/>
                        <a:t>≥ 2: desired 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≥2:</a:t>
                      </a:r>
                      <a:r>
                        <a:rPr kumimoji="1" lang="en-US" altLang="ja-JP" sz="1400" baseline="0" dirty="0" smtClean="0"/>
                        <a:t> most likely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</a:tr>
              <a:tr h="242538"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solidFill>
                            <a:srgbClr val="3366FF"/>
                          </a:solidFill>
                        </a:rPr>
                        <a:t>Cavity:</a:t>
                      </a:r>
                      <a:endParaRPr kumimoji="1" lang="ja-JP" altLang="en-US" sz="1400" b="1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</a:tr>
              <a:tr h="242538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   </a:t>
                      </a:r>
                      <a:r>
                        <a:rPr kumimoji="1" lang="en-US" altLang="ja-JP" sz="1400" dirty="0" err="1" smtClean="0"/>
                        <a:t>Nb</a:t>
                      </a:r>
                      <a:r>
                        <a:rPr kumimoji="1" lang="en-US" altLang="ja-JP" sz="1400" dirty="0" smtClean="0"/>
                        <a:t> and raw material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Yes 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</a:tr>
              <a:tr h="242538">
                <a:tc>
                  <a:txBody>
                    <a:bodyPr/>
                    <a:lstStyle/>
                    <a:p>
                      <a:r>
                        <a:rPr kumimoji="1" lang="en-US" altLang="ja-JP" sz="1400" baseline="0" dirty="0" smtClean="0"/>
                        <a:t>   Main cell, He-</a:t>
                      </a:r>
                      <a:r>
                        <a:rPr kumimoji="1" lang="en-US" altLang="ja-JP" sz="1400" baseline="0" dirty="0" err="1" smtClean="0"/>
                        <a:t>Jacke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Yes with care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High Pressure</a:t>
                      </a:r>
                      <a:r>
                        <a:rPr kumimoji="1" lang="en-US" altLang="ja-JP" sz="1400" baseline="0" dirty="0" smtClean="0"/>
                        <a:t> C</a:t>
                      </a:r>
                      <a:r>
                        <a:rPr kumimoji="1" lang="en-US" altLang="ja-JP" sz="1400" dirty="0" smtClean="0"/>
                        <a:t>ode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54832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   End-group,</a:t>
                      </a:r>
                      <a:r>
                        <a:rPr kumimoji="1" lang="en-US" altLang="ja-JP" sz="1400" baseline="0" dirty="0" smtClean="0"/>
                        <a:t> HOM etc.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Yes</a:t>
                      </a:r>
                      <a:r>
                        <a:rPr kumimoji="1" lang="en-US" altLang="ja-JP" sz="1400" baseline="0" dirty="0" smtClean="0"/>
                        <a:t> 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</a:tr>
              <a:tr h="242538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   Input</a:t>
                      </a:r>
                      <a:r>
                        <a:rPr kumimoji="1" lang="en-US" altLang="ja-JP" sz="1400" baseline="0" dirty="0" smtClean="0"/>
                        <a:t> Coupler, Tuner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Yes 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</a:tr>
              <a:tr h="242538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   Surface</a:t>
                      </a:r>
                      <a:r>
                        <a:rPr kumimoji="1" lang="en-US" altLang="ja-JP" sz="1400" baseline="0" dirty="0" smtClean="0"/>
                        <a:t> Process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Yes /Possible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Yes/Possible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</a:tr>
              <a:tr h="242538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   Integration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baseline="0" dirty="0" smtClean="0">
                          <a:solidFill>
                            <a:srgbClr val="3366FF"/>
                          </a:solidFill>
                        </a:rPr>
                        <a:t>Most Likely</a:t>
                      </a:r>
                      <a:endParaRPr kumimoji="1" lang="ja-JP" altLang="en-US" sz="1400" b="1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High</a:t>
                      </a:r>
                      <a:r>
                        <a:rPr kumimoji="1" lang="en-US" altLang="ja-JP" sz="1400" baseline="0" dirty="0" smtClean="0"/>
                        <a:t> Pressure Code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42538">
                <a:tc>
                  <a:txBody>
                    <a:bodyPr/>
                    <a:lstStyle/>
                    <a:p>
                      <a:r>
                        <a:rPr kumimoji="1" lang="en-US" altLang="ja-JP" sz="1400" baseline="0" dirty="0" smtClean="0"/>
                        <a:t>  Cavity Perform.. Test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solidFill>
                            <a:srgbClr val="FF0000"/>
                          </a:solidFill>
                        </a:rPr>
                        <a:t>Most</a:t>
                      </a:r>
                      <a:r>
                        <a:rPr kumimoji="1" lang="en-US" altLang="ja-JP" sz="1400" b="1" baseline="0" dirty="0" smtClean="0">
                          <a:solidFill>
                            <a:srgbClr val="FF0000"/>
                          </a:solidFill>
                        </a:rPr>
                        <a:t> Likely</a:t>
                      </a:r>
                      <a:endParaRPr kumimoji="1" lang="ja-JP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solidFill>
                            <a:srgbClr val="FF0000"/>
                          </a:solidFill>
                        </a:rPr>
                        <a:t>Lab</a:t>
                      </a:r>
                      <a:r>
                        <a:rPr kumimoji="1" lang="en-US" altLang="ja-JP" sz="1200" b="1" baseline="0" dirty="0" smtClean="0">
                          <a:solidFill>
                            <a:srgbClr val="FF0000"/>
                          </a:solidFill>
                        </a:rPr>
                        <a:t> should be </a:t>
                      </a:r>
                      <a:r>
                        <a:rPr kumimoji="1" lang="en-US" altLang="ja-JP" sz="1200" b="1" dirty="0" smtClean="0">
                          <a:solidFill>
                            <a:srgbClr val="FF0000"/>
                          </a:solidFill>
                        </a:rPr>
                        <a:t>  responsible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42538">
                <a:tc>
                  <a:txBody>
                    <a:bodyPr/>
                    <a:lstStyle/>
                    <a:p>
                      <a:r>
                        <a:rPr kumimoji="1" lang="en-US" altLang="ja-JP" sz="1400" b="1" dirty="0" err="1" smtClean="0">
                          <a:solidFill>
                            <a:srgbClr val="3366FF"/>
                          </a:solidFill>
                        </a:rPr>
                        <a:t>Cryomodule</a:t>
                      </a:r>
                      <a:r>
                        <a:rPr kumimoji="1" lang="en-US" altLang="ja-JP" sz="1400" b="1" dirty="0" smtClean="0">
                          <a:solidFill>
                            <a:srgbClr val="3366FF"/>
                          </a:solidFill>
                        </a:rPr>
                        <a:t>:</a:t>
                      </a:r>
                      <a:endParaRPr kumimoji="1" lang="ja-JP" altLang="en-US" sz="1400" b="1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</a:tr>
              <a:tr h="242538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   Vacuum</a:t>
                      </a:r>
                      <a:r>
                        <a:rPr kumimoji="1" lang="en-US" altLang="ja-JP" sz="1400" baseline="0" dirty="0" smtClean="0"/>
                        <a:t> vessel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Yes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</a:tr>
              <a:tr h="242538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   C.M. component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Yes with care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High Pressure code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471606"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solidFill>
                            <a:srgbClr val="3366FF"/>
                          </a:solidFill>
                        </a:rPr>
                        <a:t>Cavity-CM</a:t>
                      </a:r>
                      <a:r>
                        <a:rPr kumimoji="1" lang="en-US" altLang="ja-JP" sz="1400" b="1" baseline="0" dirty="0" smtClean="0">
                          <a:solidFill>
                            <a:srgbClr val="3366FF"/>
                          </a:solidFill>
                        </a:rPr>
                        <a:t> Assembly</a:t>
                      </a:r>
                      <a:endParaRPr kumimoji="1" lang="ja-JP" altLang="en-US" sz="1400" b="1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solidFill>
                            <a:srgbClr val="3366FF"/>
                          </a:solidFill>
                        </a:rPr>
                        <a:t>≥2: Most</a:t>
                      </a:r>
                      <a:r>
                        <a:rPr kumimoji="1" lang="en-US" altLang="ja-JP" sz="1400" b="1" baseline="0" dirty="0" smtClean="0">
                          <a:solidFill>
                            <a:srgbClr val="3366FF"/>
                          </a:solidFill>
                        </a:rPr>
                        <a:t> likely</a:t>
                      </a:r>
                    </a:p>
                    <a:p>
                      <a:r>
                        <a:rPr kumimoji="1" lang="en-US" altLang="ja-JP" sz="1400" b="1" baseline="0" dirty="0" smtClean="0">
                          <a:solidFill>
                            <a:srgbClr val="3366FF"/>
                          </a:solidFill>
                        </a:rPr>
                        <a:t>1: special case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</a:tr>
              <a:tr h="242538">
                <a:tc>
                  <a:txBody>
                    <a:bodyPr/>
                    <a:lstStyle/>
                    <a:p>
                      <a:r>
                        <a:rPr kumimoji="1" lang="en-US" altLang="ja-JP" sz="1400" b="1" dirty="0" err="1" smtClean="0">
                          <a:solidFill>
                            <a:srgbClr val="3366FF"/>
                          </a:solidFill>
                        </a:rPr>
                        <a:t>Cryomodule</a:t>
                      </a:r>
                      <a:r>
                        <a:rPr kumimoji="1" lang="en-US" altLang="ja-JP" sz="1400" b="1" baseline="0" dirty="0" smtClean="0">
                          <a:solidFill>
                            <a:srgbClr val="3366FF"/>
                          </a:solidFill>
                        </a:rPr>
                        <a:t> test </a:t>
                      </a:r>
                      <a:endParaRPr kumimoji="1" lang="ja-JP" altLang="en-US" sz="1400" b="1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solidFill>
                            <a:srgbClr val="FF0000"/>
                          </a:solidFill>
                        </a:rPr>
                        <a:t>Most</a:t>
                      </a:r>
                      <a:r>
                        <a:rPr kumimoji="1" lang="en-US" altLang="ja-JP" sz="1400" b="1" baseline="0" dirty="0" smtClean="0">
                          <a:solidFill>
                            <a:srgbClr val="FF0000"/>
                          </a:solidFill>
                        </a:rPr>
                        <a:t> likely</a:t>
                      </a:r>
                      <a:endParaRPr kumimoji="1" lang="ja-JP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solidFill>
                            <a:srgbClr val="FF0000"/>
                          </a:solidFill>
                        </a:rPr>
                        <a:t>Lab</a:t>
                      </a:r>
                      <a:r>
                        <a:rPr kumimoji="1" lang="en-US" altLang="ja-JP" sz="1200" b="1" baseline="0" dirty="0" smtClean="0">
                          <a:solidFill>
                            <a:srgbClr val="FF0000"/>
                          </a:solidFill>
                        </a:rPr>
                        <a:t> should be responsible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326359-397B-D146-B043-A13A549AFB6A}" type="slidenum">
              <a:rPr lang="en-US" altLang="ja-JP" smtClean="0"/>
              <a:pPr>
                <a:defRPr/>
              </a:pPr>
              <a:t>20</a:t>
            </a:fld>
            <a:endParaRPr lang="en-US" altLang="ja-JP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457200" rtl="0"/>
            <a:r>
              <a:rPr lang="en-US" sz="1200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SPAFOA, FERMILAB, 15 December 2010</a:t>
            </a:r>
            <a:endParaRPr lang="en-US" sz="12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57200" rtl="0" fontAlgn="base"/>
            <a:r>
              <a:rPr lang="en-US" sz="1600" b="1" kern="1200" smtClean="0">
                <a:solidFill>
                  <a:srgbClr val="23346C"/>
                </a:solidFill>
                <a:latin typeface="Arial"/>
                <a:ea typeface="Arial Unicode MS"/>
                <a:cs typeface="Arial Unicode MS"/>
              </a:rPr>
              <a:t>Marc Ross, Fermilab</a:t>
            </a:r>
            <a:endParaRPr lang="en-US" sz="1600" b="1" kern="1200">
              <a:solidFill>
                <a:srgbClr val="23346C"/>
              </a:solidFill>
              <a:latin typeface="Arial"/>
              <a:ea typeface="Arial Unicode MS"/>
              <a:cs typeface="Arial Unicode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Reviewer’s Comments (11/2010):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8201526" cy="4800600"/>
          </a:xfrm>
        </p:spPr>
        <p:txBody>
          <a:bodyPr/>
          <a:lstStyle/>
          <a:p>
            <a:r>
              <a:rPr lang="en-US" sz="2400" b="1" dirty="0" smtClean="0">
                <a:solidFill>
                  <a:srgbClr val="23346C"/>
                </a:solidFill>
                <a:latin typeface="+mn-lt"/>
                <a:ea typeface="+mn-ea"/>
                <a:cs typeface="+mn-cs"/>
              </a:rPr>
              <a:t>EU-XFEL costs are high and does</a:t>
            </a:r>
            <a:r>
              <a:rPr lang="en-US" sz="2400" b="1" baseline="0" dirty="0" smtClean="0">
                <a:solidFill>
                  <a:srgbClr val="23346C"/>
                </a:solidFill>
                <a:latin typeface="+mn-lt"/>
                <a:ea typeface="+mn-ea"/>
                <a:cs typeface="+mn-cs"/>
              </a:rPr>
              <a:t> not reflect ILC strategy</a:t>
            </a:r>
          </a:p>
          <a:p>
            <a:r>
              <a:rPr lang="en-US" sz="2400" b="1" baseline="0" dirty="0" smtClean="0">
                <a:solidFill>
                  <a:srgbClr val="23346C"/>
                </a:solidFill>
                <a:latin typeface="+mn-lt"/>
                <a:ea typeface="+mn-ea"/>
                <a:cs typeface="+mn-cs"/>
              </a:rPr>
              <a:t>ILC should follow the </a:t>
            </a:r>
            <a:r>
              <a:rPr lang="en-US" sz="2400" b="1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LHC example</a:t>
            </a:r>
            <a:r>
              <a:rPr lang="en-US" sz="2400" b="1" baseline="0" dirty="0" smtClean="0">
                <a:solidFill>
                  <a:srgbClr val="23346C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pPr lvl="1"/>
            <a:r>
              <a:rPr lang="en-US" sz="2000" b="1" dirty="0" smtClean="0">
                <a:solidFill>
                  <a:srgbClr val="23346C"/>
                </a:solidFill>
                <a:latin typeface="+mn-lt"/>
                <a:ea typeface="+mn-ea"/>
                <a:cs typeface="+mn-cs"/>
              </a:rPr>
              <a:t>(Properly assumed in the proposed model)</a:t>
            </a:r>
          </a:p>
          <a:p>
            <a:pPr lvl="1"/>
            <a:r>
              <a:rPr lang="en-US" sz="2000" b="1" dirty="0" smtClean="0"/>
              <a:t>Ask for the minimum required effort for each part. </a:t>
            </a:r>
            <a:endParaRPr lang="en-US" sz="2000" b="1" dirty="0" smtClean="0">
              <a:solidFill>
                <a:srgbClr val="23346C"/>
              </a:solidFill>
              <a:latin typeface="+mn-lt"/>
              <a:ea typeface="+mn-ea"/>
              <a:cs typeface="+mn-cs"/>
            </a:endParaRPr>
          </a:p>
          <a:p>
            <a:pPr lvl="1"/>
            <a:r>
              <a:rPr lang="en-US" sz="2000" b="1" dirty="0" smtClean="0">
                <a:solidFill>
                  <a:srgbClr val="23346C"/>
                </a:solidFill>
                <a:latin typeface="+mn-lt"/>
                <a:ea typeface="+mn-ea"/>
                <a:cs typeface="+mn-cs"/>
              </a:rPr>
              <a:t>LHC magnets could have been 2x or more expensive. But it turned out much better. </a:t>
            </a:r>
            <a:endParaRPr lang="en-US" b="1" dirty="0" smtClean="0">
              <a:solidFill>
                <a:srgbClr val="23346C"/>
              </a:solidFill>
              <a:latin typeface="+mn-lt"/>
              <a:ea typeface="+mn-ea"/>
              <a:cs typeface="+mn-cs"/>
            </a:endParaRPr>
          </a:p>
          <a:p>
            <a:r>
              <a:rPr lang="en-US" sz="2400" b="1" dirty="0" smtClean="0">
                <a:solidFill>
                  <a:srgbClr val="23346C"/>
                </a:solidFill>
                <a:latin typeface="+mn-lt"/>
                <a:ea typeface="+mn-ea"/>
                <a:cs typeface="+mn-cs"/>
              </a:rPr>
              <a:t>bring the 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final assembly and test factories on site </a:t>
            </a:r>
          </a:p>
          <a:p>
            <a:pPr lvl="1"/>
            <a:r>
              <a:rPr lang="en-US" sz="2000" b="1" dirty="0" smtClean="0">
                <a:solidFill>
                  <a:srgbClr val="23346C"/>
                </a:solidFill>
                <a:latin typeface="+mn-lt"/>
                <a:ea typeface="+mn-ea"/>
                <a:cs typeface="+mn-cs"/>
              </a:rPr>
              <a:t>as done for the LHC at CERN. 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Demystify the cost-drivers</a:t>
            </a:r>
            <a:r>
              <a:rPr lang="en-US" sz="2400" b="1" dirty="0" smtClean="0">
                <a:solidFill>
                  <a:srgbClr val="23346C"/>
                </a:solidFill>
                <a:latin typeface="+mn-lt"/>
                <a:ea typeface="+mn-ea"/>
                <a:cs typeface="+mn-cs"/>
              </a:rPr>
              <a:t> in the fabrication process</a:t>
            </a:r>
          </a:p>
          <a:p>
            <a:pPr lvl="1"/>
            <a:r>
              <a:rPr lang="en-US" sz="2000" b="1" dirty="0" smtClean="0"/>
              <a:t>Welding, deep drawing, sheet preparation</a:t>
            </a:r>
          </a:p>
          <a:p>
            <a:pPr>
              <a:buNone/>
            </a:pP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Complete the transition - R&amp;D to production</a:t>
            </a:r>
            <a:endParaRPr lang="en-US" b="1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457200" rtl="0"/>
            <a:r>
              <a:rPr lang="en-US" sz="1200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SPAFOA, FERMILAB, 15 December 2010</a:t>
            </a:r>
            <a:endParaRPr lang="en-US" sz="12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57200" rtl="0" fontAlgn="base"/>
            <a:r>
              <a:rPr lang="en-US" sz="1600" b="1" kern="1200" smtClean="0">
                <a:solidFill>
                  <a:srgbClr val="23346C"/>
                </a:solidFill>
                <a:latin typeface="Arial"/>
                <a:ea typeface="Arial Unicode MS"/>
                <a:cs typeface="Arial Unicode MS"/>
              </a:rPr>
              <a:t>Marc Ross, Fermilab</a:t>
            </a:r>
            <a:endParaRPr lang="en-US" sz="1600" b="1" kern="1200">
              <a:solidFill>
                <a:srgbClr val="23346C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457200" rtl="0"/>
            <a:fld id="{C64E1E01-CFF9-374C-90C0-378C39CD55E6}" type="slidenum">
              <a:rPr lang="en-US" sz="1400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algn="r" defTabSz="457200" rtl="0"/>
              <a:t>21</a:t>
            </a:fld>
            <a:endParaRPr lang="en-US" sz="14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57200" y="1066800"/>
            <a:ext cx="8359775" cy="5399088"/>
            <a:chOff x="536" y="679"/>
            <a:chExt cx="5266" cy="3401"/>
          </a:xfrm>
        </p:grpSpPr>
        <p:sp>
          <p:nvSpPr>
            <p:cNvPr id="33863" name="Rectangle 6"/>
            <p:cNvSpPr>
              <a:spLocks noChangeArrowheads="1"/>
            </p:cNvSpPr>
            <p:nvPr/>
          </p:nvSpPr>
          <p:spPr bwMode="auto">
            <a:xfrm>
              <a:off x="536" y="679"/>
              <a:ext cx="5266" cy="3401"/>
            </a:xfrm>
            <a:prstGeom prst="rect">
              <a:avLst/>
            </a:prstGeom>
            <a:solidFill>
              <a:srgbClr val="FFFEB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kumimoji="1" lang="ja-JP" altLang="en-US">
                <a:latin typeface="Timeline" charset="0"/>
              </a:endParaRPr>
            </a:p>
          </p:txBody>
        </p:sp>
        <p:sp>
          <p:nvSpPr>
            <p:cNvPr id="33864" name="Line 7"/>
            <p:cNvSpPr>
              <a:spLocks noChangeShapeType="1"/>
            </p:cNvSpPr>
            <p:nvPr/>
          </p:nvSpPr>
          <p:spPr bwMode="auto">
            <a:xfrm>
              <a:off x="1022" y="679"/>
              <a:ext cx="0" cy="34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3865" name="Line 8"/>
            <p:cNvSpPr>
              <a:spLocks noChangeShapeType="1"/>
            </p:cNvSpPr>
            <p:nvPr/>
          </p:nvSpPr>
          <p:spPr bwMode="auto">
            <a:xfrm>
              <a:off x="1553" y="679"/>
              <a:ext cx="0" cy="34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3866" name="Line 9"/>
            <p:cNvSpPr>
              <a:spLocks noChangeShapeType="1"/>
            </p:cNvSpPr>
            <p:nvPr/>
          </p:nvSpPr>
          <p:spPr bwMode="auto">
            <a:xfrm>
              <a:off x="2615" y="679"/>
              <a:ext cx="0" cy="34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3867" name="Line 10"/>
            <p:cNvSpPr>
              <a:spLocks noChangeShapeType="1"/>
            </p:cNvSpPr>
            <p:nvPr/>
          </p:nvSpPr>
          <p:spPr bwMode="auto">
            <a:xfrm>
              <a:off x="3146" y="679"/>
              <a:ext cx="0" cy="34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3868" name="Line 11"/>
            <p:cNvSpPr>
              <a:spLocks noChangeShapeType="1"/>
            </p:cNvSpPr>
            <p:nvPr/>
          </p:nvSpPr>
          <p:spPr bwMode="auto">
            <a:xfrm>
              <a:off x="3677" y="679"/>
              <a:ext cx="0" cy="34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3869" name="Line 12"/>
            <p:cNvSpPr>
              <a:spLocks noChangeShapeType="1"/>
            </p:cNvSpPr>
            <p:nvPr/>
          </p:nvSpPr>
          <p:spPr bwMode="auto">
            <a:xfrm>
              <a:off x="4208" y="679"/>
              <a:ext cx="0" cy="34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3870" name="Line 13"/>
            <p:cNvSpPr>
              <a:spLocks noChangeShapeType="1"/>
            </p:cNvSpPr>
            <p:nvPr/>
          </p:nvSpPr>
          <p:spPr bwMode="auto">
            <a:xfrm>
              <a:off x="2084" y="679"/>
              <a:ext cx="0" cy="34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3871" name="Line 14"/>
            <p:cNvSpPr>
              <a:spLocks noChangeShapeType="1"/>
            </p:cNvSpPr>
            <p:nvPr/>
          </p:nvSpPr>
          <p:spPr bwMode="auto">
            <a:xfrm>
              <a:off x="536" y="884"/>
              <a:ext cx="526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3872" name="Line 15"/>
            <p:cNvSpPr>
              <a:spLocks noChangeShapeType="1"/>
            </p:cNvSpPr>
            <p:nvPr/>
          </p:nvSpPr>
          <p:spPr bwMode="auto">
            <a:xfrm>
              <a:off x="5270" y="679"/>
              <a:ext cx="0" cy="34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3873" name="Line 16"/>
            <p:cNvSpPr>
              <a:spLocks noChangeShapeType="1"/>
            </p:cNvSpPr>
            <p:nvPr/>
          </p:nvSpPr>
          <p:spPr bwMode="auto">
            <a:xfrm>
              <a:off x="4739" y="679"/>
              <a:ext cx="0" cy="34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33795" name="Rectangle 17"/>
          <p:cNvSpPr>
            <a:spLocks noChangeArrowheads="1"/>
          </p:cNvSpPr>
          <p:nvPr/>
        </p:nvSpPr>
        <p:spPr bwMode="auto">
          <a:xfrm>
            <a:off x="750888" y="1087438"/>
            <a:ext cx="2063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kumimoji="1" lang="en-US" altLang="ja-JP" sz="1600" dirty="0">
                <a:solidFill>
                  <a:srgbClr val="000000"/>
                </a:solidFill>
                <a:latin typeface="Calibri" pitchFamily="34" charset="0"/>
              </a:rPr>
              <a:t>CY</a:t>
            </a:r>
            <a:endParaRPr kumimoji="1" lang="en-US" altLang="ja-JP" dirty="0">
              <a:latin typeface="Calibri" pitchFamily="34" charset="0"/>
            </a:endParaRPr>
          </a:p>
        </p:txBody>
      </p:sp>
      <p:sp>
        <p:nvSpPr>
          <p:cNvPr id="45060" name="Rectangle 23"/>
          <p:cNvSpPr>
            <a:spLocks noChangeArrowheads="1"/>
          </p:cNvSpPr>
          <p:nvPr/>
        </p:nvSpPr>
        <p:spPr bwMode="auto">
          <a:xfrm>
            <a:off x="2743200" y="1447800"/>
            <a:ext cx="2108200" cy="1841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kumimoji="1" lang="en-US" altLang="ja-JP" sz="1200" dirty="0">
                <a:solidFill>
                  <a:srgbClr val="000000"/>
                </a:solidFill>
                <a:latin typeface="Calibri" pitchFamily="34" charset="0"/>
              </a:rPr>
              <a:t>Technical Design Report complete</a:t>
            </a:r>
            <a:endParaRPr kumimoji="1" lang="en-US" altLang="ja-JP" sz="1200" dirty="0">
              <a:latin typeface="Calibri" pitchFamily="34" charset="0"/>
            </a:endParaRPr>
          </a:p>
        </p:txBody>
      </p:sp>
      <p:sp>
        <p:nvSpPr>
          <p:cNvPr id="45061" name="Rectangle 24"/>
          <p:cNvSpPr>
            <a:spLocks noChangeArrowheads="1"/>
          </p:cNvSpPr>
          <p:nvPr/>
        </p:nvSpPr>
        <p:spPr bwMode="auto">
          <a:xfrm>
            <a:off x="1371600" y="1524000"/>
            <a:ext cx="1265238" cy="1841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kumimoji="1" lang="en-US" altLang="ja-JP" sz="1200" dirty="0">
                <a:solidFill>
                  <a:srgbClr val="000000"/>
                </a:solidFill>
                <a:latin typeface="Calibri" pitchFamily="34" charset="0"/>
              </a:rPr>
              <a:t>Baseline established</a:t>
            </a:r>
            <a:endParaRPr kumimoji="1" lang="en-US" altLang="ja-JP" sz="1200" dirty="0">
              <a:latin typeface="Calibri" pitchFamily="34" charset="0"/>
            </a:endParaRPr>
          </a:p>
        </p:txBody>
      </p:sp>
      <p:sp>
        <p:nvSpPr>
          <p:cNvPr id="33798" name="Rectangle 26"/>
          <p:cNvSpPr>
            <a:spLocks noChangeArrowheads="1"/>
          </p:cNvSpPr>
          <p:nvPr/>
        </p:nvSpPr>
        <p:spPr bwMode="auto">
          <a:xfrm>
            <a:off x="2316163" y="1076325"/>
            <a:ext cx="4159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kumimoji="1" lang="en-US" altLang="ja-JP" sz="1600" dirty="0">
                <a:solidFill>
                  <a:srgbClr val="000000"/>
                </a:solidFill>
                <a:latin typeface="Calibri" pitchFamily="34" charset="0"/>
              </a:rPr>
              <a:t>2011</a:t>
            </a:r>
            <a:endParaRPr kumimoji="1" lang="en-US" altLang="ja-JP" dirty="0">
              <a:latin typeface="Calibri" pitchFamily="34" charset="0"/>
            </a:endParaRPr>
          </a:p>
        </p:txBody>
      </p:sp>
      <p:sp>
        <p:nvSpPr>
          <p:cNvPr id="33799" name="Rectangle 27"/>
          <p:cNvSpPr>
            <a:spLocks noChangeArrowheads="1"/>
          </p:cNvSpPr>
          <p:nvPr/>
        </p:nvSpPr>
        <p:spPr bwMode="auto">
          <a:xfrm>
            <a:off x="3154363" y="1076325"/>
            <a:ext cx="4159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kumimoji="1" lang="en-US" altLang="ja-JP" sz="1600" dirty="0">
                <a:solidFill>
                  <a:srgbClr val="000000"/>
                </a:solidFill>
                <a:latin typeface="Calibri" pitchFamily="34" charset="0"/>
              </a:rPr>
              <a:t>2012</a:t>
            </a:r>
            <a:endParaRPr kumimoji="1" lang="en-US" altLang="ja-JP" dirty="0">
              <a:latin typeface="Calibri" pitchFamily="34" charset="0"/>
            </a:endParaRPr>
          </a:p>
        </p:txBody>
      </p:sp>
      <p:sp>
        <p:nvSpPr>
          <p:cNvPr id="33800" name="Rectangle 28"/>
          <p:cNvSpPr>
            <a:spLocks noChangeArrowheads="1"/>
          </p:cNvSpPr>
          <p:nvPr/>
        </p:nvSpPr>
        <p:spPr bwMode="auto">
          <a:xfrm>
            <a:off x="3990975" y="1076325"/>
            <a:ext cx="4159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kumimoji="1" lang="en-US" altLang="ja-JP" sz="1600" dirty="0">
                <a:solidFill>
                  <a:srgbClr val="000000"/>
                </a:solidFill>
                <a:latin typeface="Calibri" pitchFamily="34" charset="0"/>
              </a:rPr>
              <a:t>2013</a:t>
            </a:r>
            <a:endParaRPr kumimoji="1" lang="en-US" altLang="ja-JP" dirty="0">
              <a:latin typeface="Calibri" pitchFamily="34" charset="0"/>
            </a:endParaRPr>
          </a:p>
        </p:txBody>
      </p:sp>
      <p:sp>
        <p:nvSpPr>
          <p:cNvPr id="33801" name="Rectangle 29"/>
          <p:cNvSpPr>
            <a:spLocks noChangeArrowheads="1"/>
          </p:cNvSpPr>
          <p:nvPr/>
        </p:nvSpPr>
        <p:spPr bwMode="auto">
          <a:xfrm>
            <a:off x="4829175" y="1076325"/>
            <a:ext cx="4159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kumimoji="1" lang="en-US" altLang="ja-JP" sz="1600" dirty="0">
                <a:solidFill>
                  <a:srgbClr val="000000"/>
                </a:solidFill>
                <a:latin typeface="Calibri" pitchFamily="34" charset="0"/>
              </a:rPr>
              <a:t>2014</a:t>
            </a:r>
            <a:endParaRPr kumimoji="1" lang="en-US" altLang="ja-JP" dirty="0">
              <a:latin typeface="Calibri" pitchFamily="34" charset="0"/>
            </a:endParaRPr>
          </a:p>
        </p:txBody>
      </p:sp>
      <p:sp>
        <p:nvSpPr>
          <p:cNvPr id="33802" name="Rectangle 30"/>
          <p:cNvSpPr>
            <a:spLocks noChangeArrowheads="1"/>
          </p:cNvSpPr>
          <p:nvPr/>
        </p:nvSpPr>
        <p:spPr bwMode="auto">
          <a:xfrm>
            <a:off x="6503988" y="1076325"/>
            <a:ext cx="4159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kumimoji="1" lang="en-US" altLang="ja-JP" sz="1600" dirty="0">
                <a:solidFill>
                  <a:srgbClr val="000000"/>
                </a:solidFill>
                <a:latin typeface="Calibri" pitchFamily="34" charset="0"/>
              </a:rPr>
              <a:t>2016</a:t>
            </a:r>
            <a:endParaRPr kumimoji="1" lang="en-US" altLang="ja-JP" dirty="0">
              <a:latin typeface="Calibri" pitchFamily="34" charset="0"/>
            </a:endParaRPr>
          </a:p>
        </p:txBody>
      </p:sp>
      <p:sp>
        <p:nvSpPr>
          <p:cNvPr id="33803" name="Rectangle 31"/>
          <p:cNvSpPr>
            <a:spLocks noChangeArrowheads="1"/>
          </p:cNvSpPr>
          <p:nvPr/>
        </p:nvSpPr>
        <p:spPr bwMode="auto">
          <a:xfrm>
            <a:off x="1479550" y="1076325"/>
            <a:ext cx="4159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kumimoji="1" lang="en-US" altLang="ja-JP" sz="1600" dirty="0">
                <a:solidFill>
                  <a:srgbClr val="000000"/>
                </a:solidFill>
                <a:latin typeface="Calibri" pitchFamily="34" charset="0"/>
              </a:rPr>
              <a:t>2010</a:t>
            </a:r>
            <a:endParaRPr kumimoji="1" lang="en-US" altLang="ja-JP" dirty="0">
              <a:latin typeface="Calibri" pitchFamily="34" charset="0"/>
            </a:endParaRPr>
          </a:p>
        </p:txBody>
      </p:sp>
      <p:sp>
        <p:nvSpPr>
          <p:cNvPr id="33804" name="Rectangle 39"/>
          <p:cNvSpPr>
            <a:spLocks noChangeArrowheads="1"/>
          </p:cNvSpPr>
          <p:nvPr/>
        </p:nvSpPr>
        <p:spPr bwMode="auto">
          <a:xfrm>
            <a:off x="665163" y="2190750"/>
            <a:ext cx="2476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kumimoji="1" lang="en-US" altLang="ja-JP" sz="1600" b="1" dirty="0">
                <a:solidFill>
                  <a:srgbClr val="000000"/>
                </a:solidFill>
                <a:latin typeface="Calibri" pitchFamily="34" charset="0"/>
              </a:rPr>
              <a:t>ILC</a:t>
            </a:r>
            <a:endParaRPr kumimoji="1" lang="en-US" altLang="ja-JP" sz="1600" b="1" dirty="0">
              <a:latin typeface="Calibri" pitchFamily="34" charset="0"/>
            </a:endParaRPr>
          </a:p>
        </p:txBody>
      </p:sp>
      <p:sp>
        <p:nvSpPr>
          <p:cNvPr id="33805" name="Rectangle 41"/>
          <p:cNvSpPr>
            <a:spLocks noChangeArrowheads="1"/>
          </p:cNvSpPr>
          <p:nvPr/>
        </p:nvSpPr>
        <p:spPr bwMode="auto">
          <a:xfrm>
            <a:off x="5667375" y="1076325"/>
            <a:ext cx="4159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kumimoji="1" lang="en-US" altLang="ja-JP" sz="1600" dirty="0">
                <a:solidFill>
                  <a:srgbClr val="000000"/>
                </a:solidFill>
                <a:latin typeface="Calibri" pitchFamily="34" charset="0"/>
              </a:rPr>
              <a:t>2015</a:t>
            </a:r>
            <a:endParaRPr kumimoji="1" lang="en-US" altLang="ja-JP" dirty="0">
              <a:latin typeface="Calibri" pitchFamily="34" charset="0"/>
            </a:endParaRPr>
          </a:p>
        </p:txBody>
      </p:sp>
      <p:grpSp>
        <p:nvGrpSpPr>
          <p:cNvPr id="11" name="Group 59"/>
          <p:cNvGrpSpPr>
            <a:grpSpLocks/>
          </p:cNvGrpSpPr>
          <p:nvPr/>
        </p:nvGrpSpPr>
        <p:grpSpPr bwMode="auto">
          <a:xfrm>
            <a:off x="1274763" y="2109788"/>
            <a:ext cx="2459037" cy="328612"/>
            <a:chOff x="1149" y="1255"/>
            <a:chExt cx="996" cy="331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5139" name="Rectangle 60"/>
            <p:cNvSpPr>
              <a:spLocks noChangeArrowheads="1"/>
            </p:cNvSpPr>
            <p:nvPr/>
          </p:nvSpPr>
          <p:spPr bwMode="auto">
            <a:xfrm>
              <a:off x="1157" y="1263"/>
              <a:ext cx="980" cy="31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ja-JP" altLang="en-US">
                <a:latin typeface="Calibri" pitchFamily="34" charset="0"/>
                <a:ea typeface="ＭＳ Ｐゴシック" charset="-128"/>
              </a:endParaRPr>
            </a:p>
          </p:txBody>
        </p:sp>
        <p:sp>
          <p:nvSpPr>
            <p:cNvPr id="45140" name="Rectangle 61"/>
            <p:cNvSpPr>
              <a:spLocks noChangeArrowheads="1"/>
            </p:cNvSpPr>
            <p:nvPr/>
          </p:nvSpPr>
          <p:spPr bwMode="auto">
            <a:xfrm>
              <a:off x="1149" y="1255"/>
              <a:ext cx="996" cy="331"/>
            </a:xfrm>
            <a:prstGeom prst="rect">
              <a:avLst/>
            </a:prstGeom>
            <a:grp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ja-JP" altLang="en-US">
                <a:latin typeface="Calibri" pitchFamily="34" charset="0"/>
                <a:ea typeface="ＭＳ Ｐゴシック" charset="-128"/>
              </a:endParaRPr>
            </a:p>
          </p:txBody>
        </p:sp>
        <p:sp>
          <p:nvSpPr>
            <p:cNvPr id="45141" name="Rectangle 62"/>
            <p:cNvSpPr>
              <a:spLocks noChangeArrowheads="1"/>
            </p:cNvSpPr>
            <p:nvPr/>
          </p:nvSpPr>
          <p:spPr bwMode="auto">
            <a:xfrm>
              <a:off x="1157" y="1263"/>
              <a:ext cx="980" cy="31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ja-JP" altLang="en-US">
                <a:latin typeface="Calibri" pitchFamily="34" charset="0"/>
                <a:ea typeface="ＭＳ Ｐゴシック" charset="-128"/>
              </a:endParaRPr>
            </a:p>
          </p:txBody>
        </p:sp>
        <p:sp>
          <p:nvSpPr>
            <p:cNvPr id="45142" name="Rectangle 63"/>
            <p:cNvSpPr>
              <a:spLocks noChangeArrowheads="1"/>
            </p:cNvSpPr>
            <p:nvPr/>
          </p:nvSpPr>
          <p:spPr bwMode="auto">
            <a:xfrm>
              <a:off x="1149" y="1255"/>
              <a:ext cx="996" cy="331"/>
            </a:xfrm>
            <a:prstGeom prst="rect">
              <a:avLst/>
            </a:prstGeom>
            <a:grp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ja-JP" altLang="en-US">
                <a:latin typeface="Calibri" pitchFamily="34" charset="0"/>
                <a:ea typeface="ＭＳ Ｐゴシック" charset="-128"/>
              </a:endParaRPr>
            </a:p>
          </p:txBody>
        </p:sp>
      </p:grpSp>
      <p:sp>
        <p:nvSpPr>
          <p:cNvPr id="33807" name="Rectangle 66"/>
          <p:cNvSpPr>
            <a:spLocks noChangeArrowheads="1"/>
          </p:cNvSpPr>
          <p:nvPr/>
        </p:nvSpPr>
        <p:spPr bwMode="auto">
          <a:xfrm>
            <a:off x="1389063" y="2209800"/>
            <a:ext cx="2039937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000000"/>
                </a:solidFill>
                <a:latin typeface="Calibri" pitchFamily="34" charset="0"/>
              </a:rPr>
              <a:t>Technical design &amp; R&amp;D program</a:t>
            </a:r>
            <a:endParaRPr kumimoji="1" lang="en-US" altLang="ja-JP" sz="1200" dirty="0">
              <a:latin typeface="Calibri" pitchFamily="34" charset="0"/>
            </a:endParaRPr>
          </a:p>
        </p:txBody>
      </p:sp>
      <p:sp>
        <p:nvSpPr>
          <p:cNvPr id="33808" name="Line 67"/>
          <p:cNvSpPr>
            <a:spLocks noChangeShapeType="1"/>
          </p:cNvSpPr>
          <p:nvPr/>
        </p:nvSpPr>
        <p:spPr bwMode="auto">
          <a:xfrm>
            <a:off x="8805863" y="1049338"/>
            <a:ext cx="0" cy="5399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3809" name="Rectangle 68"/>
          <p:cNvSpPr>
            <a:spLocks noChangeArrowheads="1"/>
          </p:cNvSpPr>
          <p:nvPr/>
        </p:nvSpPr>
        <p:spPr bwMode="auto">
          <a:xfrm>
            <a:off x="7342188" y="1076325"/>
            <a:ext cx="4159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kumimoji="1" lang="en-US" altLang="ja-JP" sz="1600" dirty="0">
                <a:solidFill>
                  <a:srgbClr val="000000"/>
                </a:solidFill>
                <a:latin typeface="Calibri" pitchFamily="34" charset="0"/>
              </a:rPr>
              <a:t>2017</a:t>
            </a:r>
            <a:endParaRPr kumimoji="1" lang="en-US" altLang="ja-JP" dirty="0">
              <a:latin typeface="Calibri" pitchFamily="34" charset="0"/>
            </a:endParaRPr>
          </a:p>
        </p:txBody>
      </p:sp>
      <p:sp>
        <p:nvSpPr>
          <p:cNvPr id="33810" name="Rectangle 69"/>
          <p:cNvSpPr>
            <a:spLocks noChangeArrowheads="1"/>
          </p:cNvSpPr>
          <p:nvPr/>
        </p:nvSpPr>
        <p:spPr bwMode="auto">
          <a:xfrm>
            <a:off x="8180388" y="1076325"/>
            <a:ext cx="4159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kumimoji="1" lang="en-US" altLang="ja-JP" sz="1600" dirty="0">
                <a:solidFill>
                  <a:srgbClr val="000000"/>
                </a:solidFill>
                <a:latin typeface="Calibri" pitchFamily="34" charset="0"/>
              </a:rPr>
              <a:t>2018</a:t>
            </a:r>
            <a:endParaRPr kumimoji="1" lang="en-US" altLang="ja-JP" dirty="0">
              <a:latin typeface="Calibri" pitchFamily="34" charset="0"/>
            </a:endParaRPr>
          </a:p>
        </p:txBody>
      </p:sp>
      <p:sp>
        <p:nvSpPr>
          <p:cNvPr id="33811" name="Rectangle 71"/>
          <p:cNvSpPr>
            <a:spLocks noChangeArrowheads="1"/>
          </p:cNvSpPr>
          <p:nvPr/>
        </p:nvSpPr>
        <p:spPr bwMode="auto">
          <a:xfrm>
            <a:off x="609600" y="4876800"/>
            <a:ext cx="3587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kumimoji="1" lang="en-US" altLang="ja-JP" sz="1600" b="1" dirty="0">
                <a:solidFill>
                  <a:srgbClr val="000000"/>
                </a:solidFill>
                <a:latin typeface="Calibri" pitchFamily="34" charset="0"/>
              </a:rPr>
              <a:t>CLIC</a:t>
            </a:r>
            <a:endParaRPr kumimoji="1" lang="en-US" altLang="ja-JP" sz="1600" b="1" dirty="0">
              <a:latin typeface="Calibri" pitchFamily="34" charset="0"/>
            </a:endParaRPr>
          </a:p>
        </p:txBody>
      </p:sp>
      <p:sp>
        <p:nvSpPr>
          <p:cNvPr id="33812" name="Rectangle 112"/>
          <p:cNvSpPr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solidFill>
            <a:srgbClr val="CC99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kumimoji="1" lang="en-US" altLang="ja-JP" sz="3600" b="1" dirty="0" smtClean="0">
                <a:latin typeface="Calibri" pitchFamily="34" charset="0"/>
                <a:ea typeface="MS Gothic" pitchFamily="49" charset="-128"/>
              </a:rPr>
              <a:t>CLIC (</a:t>
            </a:r>
            <a:r>
              <a:rPr kumimoji="1" lang="en-US" altLang="ja-JP" sz="3600" b="1" i="1" u="sng" dirty="0" smtClean="0">
                <a:latin typeface="Calibri" pitchFamily="34" charset="0"/>
                <a:ea typeface="MS Gothic" pitchFamily="49" charset="-128"/>
              </a:rPr>
              <a:t>normal conducting</a:t>
            </a:r>
            <a:r>
              <a:rPr kumimoji="1" lang="en-US" altLang="ja-JP" sz="3600" b="1" dirty="0" smtClean="0">
                <a:latin typeface="Calibri" pitchFamily="34" charset="0"/>
                <a:ea typeface="MS Gothic" pitchFamily="49" charset="-128"/>
              </a:rPr>
              <a:t>) </a:t>
            </a:r>
            <a:r>
              <a:rPr kumimoji="1" lang="en-US" altLang="ja-JP" sz="3600" b="1" dirty="0">
                <a:latin typeface="Calibri" pitchFamily="34" charset="0"/>
                <a:ea typeface="MS Gothic" pitchFamily="49" charset="-128"/>
              </a:rPr>
              <a:t>&amp; ILC roadmaps</a:t>
            </a:r>
          </a:p>
        </p:txBody>
      </p:sp>
      <p:sp>
        <p:nvSpPr>
          <p:cNvPr id="124" name="Down Arrow 123"/>
          <p:cNvSpPr>
            <a:spLocks noChangeArrowheads="1"/>
          </p:cNvSpPr>
          <p:nvPr/>
        </p:nvSpPr>
        <p:spPr bwMode="auto">
          <a:xfrm>
            <a:off x="3657600" y="1676400"/>
            <a:ext cx="152400" cy="381000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2C5D98"/>
              </a:gs>
              <a:gs pos="80000">
                <a:srgbClr val="3C7BC7"/>
              </a:gs>
              <a:gs pos="100000">
                <a:srgbClr val="3A7CCB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kumimoji="1" lang="en-US" dirty="0">
              <a:solidFill>
                <a:srgbClr val="FFFFFF"/>
              </a:solidFill>
            </a:endParaRPr>
          </a:p>
        </p:txBody>
      </p:sp>
      <p:sp>
        <p:nvSpPr>
          <p:cNvPr id="33814" name="Rectangle 107"/>
          <p:cNvSpPr>
            <a:spLocks noChangeArrowheads="1"/>
          </p:cNvSpPr>
          <p:nvPr/>
        </p:nvSpPr>
        <p:spPr bwMode="auto">
          <a:xfrm>
            <a:off x="4191000" y="2819400"/>
            <a:ext cx="1025525" cy="184150"/>
          </a:xfrm>
          <a:prstGeom prst="rect">
            <a:avLst/>
          </a:prstGeom>
          <a:solidFill>
            <a:srgbClr val="B3A2C7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kumimoji="1" lang="en-US" altLang="ja-JP" sz="1200" dirty="0">
                <a:solidFill>
                  <a:srgbClr val="000000"/>
                </a:solidFill>
                <a:latin typeface="Calibri" pitchFamily="34" charset="0"/>
              </a:rPr>
              <a:t>SRF system tests</a:t>
            </a:r>
            <a:endParaRPr kumimoji="1" lang="en-US" altLang="ja-JP" sz="1200" dirty="0">
              <a:latin typeface="Calibri" pitchFamily="34" charset="0"/>
            </a:endParaRPr>
          </a:p>
        </p:txBody>
      </p:sp>
      <p:sp>
        <p:nvSpPr>
          <p:cNvPr id="33815" name="Rectangle 107"/>
          <p:cNvSpPr>
            <a:spLocks noChangeArrowheads="1"/>
          </p:cNvSpPr>
          <p:nvPr/>
        </p:nvSpPr>
        <p:spPr bwMode="auto">
          <a:xfrm>
            <a:off x="3810000" y="1981200"/>
            <a:ext cx="838200" cy="1841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kumimoji="1" lang="en-US" altLang="ja-JP" sz="1200" dirty="0">
                <a:solidFill>
                  <a:srgbClr val="000000"/>
                </a:solidFill>
                <a:latin typeface="Calibri" pitchFamily="34" charset="0"/>
              </a:rPr>
              <a:t>TDR reviews</a:t>
            </a:r>
            <a:endParaRPr kumimoji="1" lang="en-US" altLang="ja-JP" sz="1200" dirty="0">
              <a:latin typeface="Calibri" pitchFamily="34" charset="0"/>
            </a:endParaRPr>
          </a:p>
        </p:txBody>
      </p:sp>
      <p:sp>
        <p:nvSpPr>
          <p:cNvPr id="144" name="Rectangle 107"/>
          <p:cNvSpPr>
            <a:spLocks noChangeArrowheads="1"/>
          </p:cNvSpPr>
          <p:nvPr/>
        </p:nvSpPr>
        <p:spPr bwMode="auto">
          <a:xfrm>
            <a:off x="4876800" y="2286000"/>
            <a:ext cx="577850" cy="1841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kumimoji="1" lang="en-US" altLang="ja-JP" sz="1200" dirty="0">
                <a:solidFill>
                  <a:srgbClr val="000000"/>
                </a:solidFill>
                <a:latin typeface="Calibri" pitchFamily="34" charset="0"/>
              </a:rPr>
              <a:t>Site </a:t>
            </a:r>
            <a:r>
              <a:rPr kumimoji="1" lang="en-US" altLang="ja-JP" sz="1200" dirty="0" err="1">
                <a:solidFill>
                  <a:srgbClr val="000000"/>
                </a:solidFill>
                <a:latin typeface="Calibri" pitchFamily="34" charset="0"/>
              </a:rPr>
              <a:t>EOI’s</a:t>
            </a:r>
            <a:endParaRPr kumimoji="1" lang="en-US" altLang="ja-JP" sz="1200">
              <a:latin typeface="Calibri" pitchFamily="34" charset="0"/>
            </a:endParaRPr>
          </a:p>
        </p:txBody>
      </p:sp>
      <p:sp>
        <p:nvSpPr>
          <p:cNvPr id="145" name="Rectangle 24"/>
          <p:cNvSpPr>
            <a:spLocks noChangeArrowheads="1"/>
          </p:cNvSpPr>
          <p:nvPr/>
        </p:nvSpPr>
        <p:spPr bwMode="auto">
          <a:xfrm>
            <a:off x="2362200" y="2819400"/>
            <a:ext cx="962025" cy="1841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kumimoji="1" lang="en-US" altLang="ja-JP" sz="1200">
                <a:solidFill>
                  <a:srgbClr val="000000"/>
                </a:solidFill>
                <a:latin typeface="Calibri" pitchFamily="34" charset="0"/>
              </a:rPr>
              <a:t>Cost Estimating</a:t>
            </a:r>
            <a:endParaRPr kumimoji="1" lang="en-US" altLang="ja-JP" sz="1200">
              <a:latin typeface="Calibri" pitchFamily="34" charset="0"/>
            </a:endParaRPr>
          </a:p>
        </p:txBody>
      </p:sp>
      <p:sp>
        <p:nvSpPr>
          <p:cNvPr id="147" name="Left-Right Arrow 146"/>
          <p:cNvSpPr>
            <a:spLocks noChangeArrowheads="1"/>
          </p:cNvSpPr>
          <p:nvPr/>
        </p:nvSpPr>
        <p:spPr bwMode="auto">
          <a:xfrm>
            <a:off x="2286000" y="2667000"/>
            <a:ext cx="1066800" cy="152400"/>
          </a:xfrm>
          <a:prstGeom prst="leftRightArrow">
            <a:avLst>
              <a:gd name="adj1" fmla="val 50000"/>
              <a:gd name="adj2" fmla="val 50005"/>
            </a:avLst>
          </a:prstGeom>
          <a:gradFill rotWithShape="1">
            <a:gsLst>
              <a:gs pos="0">
                <a:srgbClr val="2C5D98"/>
              </a:gs>
              <a:gs pos="80000">
                <a:srgbClr val="3C7BC7"/>
              </a:gs>
              <a:gs pos="100000">
                <a:srgbClr val="3A7CCB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kumimoji="1" lang="en-US">
              <a:solidFill>
                <a:srgbClr val="FFFFFF"/>
              </a:solidFill>
            </a:endParaRPr>
          </a:p>
        </p:txBody>
      </p:sp>
      <p:sp>
        <p:nvSpPr>
          <p:cNvPr id="149" name="Striped Right Arrow 148"/>
          <p:cNvSpPr>
            <a:spLocks/>
          </p:cNvSpPr>
          <p:nvPr/>
        </p:nvSpPr>
        <p:spPr bwMode="auto">
          <a:xfrm>
            <a:off x="3733800" y="2133600"/>
            <a:ext cx="838200" cy="228600"/>
          </a:xfrm>
          <a:custGeom>
            <a:avLst/>
            <a:gdLst>
              <a:gd name="T0" fmla="*/ 723900 w 838200"/>
              <a:gd name="T1" fmla="*/ 0 h 228600"/>
              <a:gd name="T2" fmla="*/ 0 w 838200"/>
              <a:gd name="T3" fmla="*/ 114300 h 228600"/>
              <a:gd name="T4" fmla="*/ 723900 w 838200"/>
              <a:gd name="T5" fmla="*/ 228600 h 228600"/>
              <a:gd name="T6" fmla="*/ 838200 w 838200"/>
              <a:gd name="T7" fmla="*/ 114300 h 228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5719 w 838200"/>
              <a:gd name="T13" fmla="*/ 57150 h 228600"/>
              <a:gd name="T14" fmla="*/ 781050 w 838200"/>
              <a:gd name="T15" fmla="*/ 171450 h 228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8200" h="228600">
                <a:moveTo>
                  <a:pt x="0" y="57150"/>
                </a:moveTo>
                <a:lnTo>
                  <a:pt x="7144" y="57150"/>
                </a:lnTo>
                <a:lnTo>
                  <a:pt x="7144" y="171450"/>
                </a:lnTo>
                <a:lnTo>
                  <a:pt x="0" y="171450"/>
                </a:lnTo>
                <a:close/>
                <a:moveTo>
                  <a:pt x="14288" y="57150"/>
                </a:moveTo>
                <a:lnTo>
                  <a:pt x="28575" y="57150"/>
                </a:lnTo>
                <a:lnTo>
                  <a:pt x="28575" y="171450"/>
                </a:lnTo>
                <a:lnTo>
                  <a:pt x="14288" y="171450"/>
                </a:lnTo>
                <a:close/>
                <a:moveTo>
                  <a:pt x="35719" y="57150"/>
                </a:moveTo>
                <a:lnTo>
                  <a:pt x="723900" y="57150"/>
                </a:lnTo>
                <a:lnTo>
                  <a:pt x="723900" y="0"/>
                </a:lnTo>
                <a:lnTo>
                  <a:pt x="838200" y="114300"/>
                </a:lnTo>
                <a:lnTo>
                  <a:pt x="723900" y="228600"/>
                </a:lnTo>
                <a:lnTo>
                  <a:pt x="723900" y="171450"/>
                </a:lnTo>
                <a:lnTo>
                  <a:pt x="35719" y="171450"/>
                </a:lnTo>
                <a:close/>
              </a:path>
            </a:pathLst>
          </a:custGeom>
          <a:solidFill>
            <a:srgbClr val="FFFF00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150" name="Left-Right Arrow 149"/>
          <p:cNvSpPr>
            <a:spLocks noChangeArrowheads="1"/>
          </p:cNvSpPr>
          <p:nvPr/>
        </p:nvSpPr>
        <p:spPr bwMode="auto">
          <a:xfrm>
            <a:off x="3962400" y="2667000"/>
            <a:ext cx="1447800" cy="152400"/>
          </a:xfrm>
          <a:prstGeom prst="leftRightArrow">
            <a:avLst>
              <a:gd name="adj1" fmla="val 50000"/>
              <a:gd name="adj2" fmla="val 50007"/>
            </a:avLst>
          </a:prstGeom>
          <a:solidFill>
            <a:srgbClr val="B3A2C7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kumimoji="1" lang="en-US">
              <a:solidFill>
                <a:srgbClr val="FFFFFF"/>
              </a:solidFill>
            </a:endParaRPr>
          </a:p>
        </p:txBody>
      </p:sp>
      <p:sp>
        <p:nvSpPr>
          <p:cNvPr id="151" name="Notched Right Arrow 150"/>
          <p:cNvSpPr>
            <a:spLocks noChangeArrowheads="1"/>
          </p:cNvSpPr>
          <p:nvPr/>
        </p:nvSpPr>
        <p:spPr bwMode="auto">
          <a:xfrm>
            <a:off x="4648200" y="2438400"/>
            <a:ext cx="1143000" cy="22860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rgbClr val="D99694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kumimoji="1" lang="en-US">
              <a:solidFill>
                <a:srgbClr val="FFFFFF"/>
              </a:solidFill>
            </a:endParaRPr>
          </a:p>
        </p:txBody>
      </p:sp>
      <p:sp>
        <p:nvSpPr>
          <p:cNvPr id="152" name="5-Point Star 151"/>
          <p:cNvSpPr>
            <a:spLocks/>
          </p:cNvSpPr>
          <p:nvPr/>
        </p:nvSpPr>
        <p:spPr bwMode="auto">
          <a:xfrm>
            <a:off x="5638800" y="1752600"/>
            <a:ext cx="381000" cy="304800"/>
          </a:xfrm>
          <a:custGeom>
            <a:avLst/>
            <a:gdLst>
              <a:gd name="T0" fmla="*/ 190500 w 381000"/>
              <a:gd name="T1" fmla="*/ 0 h 304800"/>
              <a:gd name="T2" fmla="*/ 0 w 381000"/>
              <a:gd name="T3" fmla="*/ 116423 h 304800"/>
              <a:gd name="T4" fmla="*/ 72764 w 381000"/>
              <a:gd name="T5" fmla="*/ 304799 h 304800"/>
              <a:gd name="T6" fmla="*/ 308236 w 381000"/>
              <a:gd name="T7" fmla="*/ 304799 h 304800"/>
              <a:gd name="T8" fmla="*/ 381000 w 381000"/>
              <a:gd name="T9" fmla="*/ 116423 h 304800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117737 w 381000"/>
              <a:gd name="T16" fmla="*/ 116424 h 304800"/>
              <a:gd name="T17" fmla="*/ 263263 w 381000"/>
              <a:gd name="T18" fmla="*/ 232845 h 3048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1000" h="304800">
                <a:moveTo>
                  <a:pt x="0" y="116423"/>
                </a:moveTo>
                <a:lnTo>
                  <a:pt x="145530" y="116424"/>
                </a:lnTo>
                <a:lnTo>
                  <a:pt x="190500" y="0"/>
                </a:lnTo>
                <a:lnTo>
                  <a:pt x="235470" y="116424"/>
                </a:lnTo>
                <a:lnTo>
                  <a:pt x="381000" y="116423"/>
                </a:lnTo>
                <a:lnTo>
                  <a:pt x="263263" y="188376"/>
                </a:lnTo>
                <a:lnTo>
                  <a:pt x="308236" y="304799"/>
                </a:lnTo>
                <a:lnTo>
                  <a:pt x="190500" y="232845"/>
                </a:lnTo>
                <a:lnTo>
                  <a:pt x="72764" y="304799"/>
                </a:lnTo>
                <a:lnTo>
                  <a:pt x="117737" y="188376"/>
                </a:lnTo>
                <a:close/>
              </a:path>
            </a:pathLst>
          </a:custGeom>
          <a:solidFill>
            <a:srgbClr val="77933C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153" name="Rectangle 107"/>
          <p:cNvSpPr>
            <a:spLocks noChangeArrowheads="1"/>
          </p:cNvSpPr>
          <p:nvPr/>
        </p:nvSpPr>
        <p:spPr bwMode="auto">
          <a:xfrm>
            <a:off x="5181600" y="1524000"/>
            <a:ext cx="1289050" cy="18415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kumimoji="1" lang="en-US" altLang="ja-JP" sz="1200">
                <a:solidFill>
                  <a:srgbClr val="000000"/>
                </a:solidFill>
                <a:latin typeface="Calibri" pitchFamily="34" charset="0"/>
              </a:rPr>
              <a:t>Decision to proceed</a:t>
            </a:r>
            <a:endParaRPr kumimoji="1" lang="en-US" altLang="ja-JP" sz="1200">
              <a:latin typeface="Calibri" pitchFamily="34" charset="0"/>
            </a:endParaRPr>
          </a:p>
        </p:txBody>
      </p:sp>
      <p:sp>
        <p:nvSpPr>
          <p:cNvPr id="154" name="5-Point Star 153"/>
          <p:cNvSpPr>
            <a:spLocks/>
          </p:cNvSpPr>
          <p:nvPr/>
        </p:nvSpPr>
        <p:spPr bwMode="auto">
          <a:xfrm>
            <a:off x="6096000" y="2362200"/>
            <a:ext cx="381000" cy="304800"/>
          </a:xfrm>
          <a:custGeom>
            <a:avLst/>
            <a:gdLst>
              <a:gd name="T0" fmla="*/ 190500 w 381000"/>
              <a:gd name="T1" fmla="*/ 0 h 304800"/>
              <a:gd name="T2" fmla="*/ 0 w 381000"/>
              <a:gd name="T3" fmla="*/ 116423 h 304800"/>
              <a:gd name="T4" fmla="*/ 72764 w 381000"/>
              <a:gd name="T5" fmla="*/ 304799 h 304800"/>
              <a:gd name="T6" fmla="*/ 308236 w 381000"/>
              <a:gd name="T7" fmla="*/ 304799 h 304800"/>
              <a:gd name="T8" fmla="*/ 381000 w 381000"/>
              <a:gd name="T9" fmla="*/ 116423 h 304800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117737 w 381000"/>
              <a:gd name="T16" fmla="*/ 116424 h 304800"/>
              <a:gd name="T17" fmla="*/ 263263 w 381000"/>
              <a:gd name="T18" fmla="*/ 232845 h 3048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1000" h="304800">
                <a:moveTo>
                  <a:pt x="0" y="116423"/>
                </a:moveTo>
                <a:lnTo>
                  <a:pt x="145530" y="116424"/>
                </a:lnTo>
                <a:lnTo>
                  <a:pt x="190500" y="0"/>
                </a:lnTo>
                <a:lnTo>
                  <a:pt x="235470" y="116424"/>
                </a:lnTo>
                <a:lnTo>
                  <a:pt x="381000" y="116423"/>
                </a:lnTo>
                <a:lnTo>
                  <a:pt x="263263" y="188376"/>
                </a:lnTo>
                <a:lnTo>
                  <a:pt x="308236" y="304799"/>
                </a:lnTo>
                <a:lnTo>
                  <a:pt x="190500" y="232845"/>
                </a:lnTo>
                <a:lnTo>
                  <a:pt x="72764" y="304799"/>
                </a:lnTo>
                <a:lnTo>
                  <a:pt x="117737" y="188376"/>
                </a:lnTo>
                <a:close/>
              </a:path>
            </a:pathLst>
          </a:custGeom>
          <a:solidFill>
            <a:srgbClr val="D99694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155" name="Rectangle 107"/>
          <p:cNvSpPr>
            <a:spLocks noChangeArrowheads="1"/>
          </p:cNvSpPr>
          <p:nvPr/>
        </p:nvSpPr>
        <p:spPr bwMode="auto">
          <a:xfrm>
            <a:off x="5638800" y="2209800"/>
            <a:ext cx="1308100" cy="1841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kumimoji="1" lang="en-US" altLang="ja-JP" sz="1200">
                <a:solidFill>
                  <a:srgbClr val="000000"/>
                </a:solidFill>
                <a:latin typeface="Calibri" pitchFamily="34" charset="0"/>
              </a:rPr>
              <a:t>Site/host established</a:t>
            </a:r>
            <a:endParaRPr kumimoji="1" lang="en-US" altLang="ja-JP" sz="1200">
              <a:latin typeface="Calibri" pitchFamily="34" charset="0"/>
            </a:endParaRPr>
          </a:p>
        </p:txBody>
      </p:sp>
      <p:sp>
        <p:nvSpPr>
          <p:cNvPr id="51" name="Rectangle 23"/>
          <p:cNvSpPr>
            <a:spLocks noChangeArrowheads="1"/>
          </p:cNvSpPr>
          <p:nvPr/>
        </p:nvSpPr>
        <p:spPr bwMode="auto">
          <a:xfrm>
            <a:off x="2590800" y="3276600"/>
            <a:ext cx="2411413" cy="1841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kumimoji="1" lang="en-US" altLang="ja-JP" sz="1200">
                <a:solidFill>
                  <a:srgbClr val="000000"/>
                </a:solidFill>
                <a:latin typeface="Calibri" pitchFamily="34" charset="0"/>
              </a:rPr>
              <a:t>Project Implementation Plan complete</a:t>
            </a:r>
            <a:endParaRPr kumimoji="1" lang="en-US" altLang="ja-JP" sz="1200">
              <a:latin typeface="Calibri" pitchFamily="34" charset="0"/>
            </a:endParaRPr>
          </a:p>
        </p:txBody>
      </p:sp>
      <p:sp>
        <p:nvSpPr>
          <p:cNvPr id="52" name="Up Arrow 51"/>
          <p:cNvSpPr>
            <a:spLocks noChangeArrowheads="1"/>
          </p:cNvSpPr>
          <p:nvPr/>
        </p:nvSpPr>
        <p:spPr bwMode="auto">
          <a:xfrm>
            <a:off x="3733800" y="2743200"/>
            <a:ext cx="152400" cy="457200"/>
          </a:xfrm>
          <a:prstGeom prst="up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2C5D98"/>
              </a:gs>
              <a:gs pos="80000">
                <a:srgbClr val="3C7BC7"/>
              </a:gs>
              <a:gs pos="100000">
                <a:srgbClr val="3A7CCB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kumimoji="1" lang="en-US">
              <a:solidFill>
                <a:srgbClr val="FFFFFF"/>
              </a:solidFill>
            </a:endParaRPr>
          </a:p>
        </p:txBody>
      </p:sp>
      <p:sp>
        <p:nvSpPr>
          <p:cNvPr id="53" name="Left-Right Arrow 52"/>
          <p:cNvSpPr>
            <a:spLocks noChangeArrowheads="1"/>
          </p:cNvSpPr>
          <p:nvPr/>
        </p:nvSpPr>
        <p:spPr bwMode="auto">
          <a:xfrm>
            <a:off x="1981200" y="1752600"/>
            <a:ext cx="533400" cy="152400"/>
          </a:xfrm>
          <a:prstGeom prst="leftRightArrow">
            <a:avLst>
              <a:gd name="adj1" fmla="val 50000"/>
              <a:gd name="adj2" fmla="val 50005"/>
            </a:avLst>
          </a:prstGeom>
          <a:gradFill rotWithShape="1">
            <a:gsLst>
              <a:gs pos="0">
                <a:srgbClr val="2C5D98"/>
              </a:gs>
              <a:gs pos="80000">
                <a:srgbClr val="3C7BC7"/>
              </a:gs>
              <a:gs pos="100000">
                <a:srgbClr val="3A7CCB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kumimoji="1" lang="en-US">
              <a:solidFill>
                <a:srgbClr val="FFFFFF"/>
              </a:solidFill>
            </a:endParaRPr>
          </a:p>
        </p:txBody>
      </p: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>
            <a:off x="468313" y="3573463"/>
            <a:ext cx="835183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grpSp>
        <p:nvGrpSpPr>
          <p:cNvPr id="12" name="Group 59"/>
          <p:cNvGrpSpPr>
            <a:grpSpLocks/>
          </p:cNvGrpSpPr>
          <p:nvPr/>
        </p:nvGrpSpPr>
        <p:grpSpPr bwMode="auto">
          <a:xfrm>
            <a:off x="533400" y="4343400"/>
            <a:ext cx="2057400" cy="328612"/>
            <a:chOff x="1149" y="1255"/>
            <a:chExt cx="996" cy="331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56" name="Rectangle 60"/>
            <p:cNvSpPr>
              <a:spLocks noChangeArrowheads="1"/>
            </p:cNvSpPr>
            <p:nvPr/>
          </p:nvSpPr>
          <p:spPr bwMode="auto">
            <a:xfrm>
              <a:off x="1157" y="1263"/>
              <a:ext cx="980" cy="31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ja-JP" altLang="en-US">
                <a:latin typeface="Calibri" pitchFamily="34" charset="0"/>
                <a:ea typeface="ＭＳ Ｐゴシック" charset="-128"/>
              </a:endParaRPr>
            </a:p>
          </p:txBody>
        </p:sp>
        <p:sp>
          <p:nvSpPr>
            <p:cNvPr id="57" name="Rectangle 61"/>
            <p:cNvSpPr>
              <a:spLocks noChangeArrowheads="1"/>
            </p:cNvSpPr>
            <p:nvPr/>
          </p:nvSpPr>
          <p:spPr bwMode="auto">
            <a:xfrm>
              <a:off x="1149" y="1255"/>
              <a:ext cx="996" cy="331"/>
            </a:xfrm>
            <a:prstGeom prst="rect">
              <a:avLst/>
            </a:prstGeom>
            <a:grp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ja-JP" altLang="en-US">
                <a:latin typeface="Calibri" pitchFamily="34" charset="0"/>
                <a:ea typeface="ＭＳ Ｐゴシック" charset="-128"/>
              </a:endParaRPr>
            </a:p>
          </p:txBody>
        </p:sp>
        <p:sp>
          <p:nvSpPr>
            <p:cNvPr id="58" name="Rectangle 62"/>
            <p:cNvSpPr>
              <a:spLocks noChangeArrowheads="1"/>
            </p:cNvSpPr>
            <p:nvPr/>
          </p:nvSpPr>
          <p:spPr bwMode="auto">
            <a:xfrm>
              <a:off x="1157" y="1263"/>
              <a:ext cx="980" cy="31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ja-JP" altLang="en-US">
                <a:latin typeface="Calibri" pitchFamily="34" charset="0"/>
                <a:ea typeface="ＭＳ Ｐゴシック" charset="-128"/>
              </a:endParaRPr>
            </a:p>
          </p:txBody>
        </p:sp>
        <p:sp>
          <p:nvSpPr>
            <p:cNvPr id="59" name="Rectangle 63"/>
            <p:cNvSpPr>
              <a:spLocks noChangeArrowheads="1"/>
            </p:cNvSpPr>
            <p:nvPr/>
          </p:nvSpPr>
          <p:spPr bwMode="auto">
            <a:xfrm>
              <a:off x="1149" y="1255"/>
              <a:ext cx="996" cy="331"/>
            </a:xfrm>
            <a:prstGeom prst="rect">
              <a:avLst/>
            </a:prstGeom>
            <a:grp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ja-JP" altLang="en-US">
                <a:latin typeface="Calibri" pitchFamily="34" charset="0"/>
                <a:ea typeface="ＭＳ Ｐゴシック" charset="-128"/>
              </a:endParaRPr>
            </a:p>
          </p:txBody>
        </p:sp>
      </p:grpSp>
      <p:sp>
        <p:nvSpPr>
          <p:cNvPr id="33831" name="Rectangle 66"/>
          <p:cNvSpPr>
            <a:spLocks noChangeArrowheads="1"/>
          </p:cNvSpPr>
          <p:nvPr/>
        </p:nvSpPr>
        <p:spPr bwMode="auto">
          <a:xfrm>
            <a:off x="533400" y="4397375"/>
            <a:ext cx="19812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kumimoji="1" lang="en-US" altLang="ja-JP" sz="1200">
                <a:solidFill>
                  <a:srgbClr val="000000"/>
                </a:solidFill>
                <a:latin typeface="Calibri" pitchFamily="34" charset="0"/>
              </a:rPr>
              <a:t>Conceptual design study</a:t>
            </a:r>
            <a:endParaRPr kumimoji="1" lang="en-US" altLang="ja-JP" sz="1200">
              <a:latin typeface="Calibri" pitchFamily="34" charset="0"/>
            </a:endParaRPr>
          </a:p>
        </p:txBody>
      </p:sp>
      <p:sp>
        <p:nvSpPr>
          <p:cNvPr id="61" name="Left-Right Arrow 60"/>
          <p:cNvSpPr>
            <a:spLocks noChangeArrowheads="1"/>
          </p:cNvSpPr>
          <p:nvPr/>
        </p:nvSpPr>
        <p:spPr bwMode="auto">
          <a:xfrm>
            <a:off x="1295400" y="4724400"/>
            <a:ext cx="1295400" cy="228600"/>
          </a:xfrm>
          <a:prstGeom prst="leftRightArrow">
            <a:avLst>
              <a:gd name="adj1" fmla="val 50000"/>
              <a:gd name="adj2" fmla="val 50003"/>
            </a:avLst>
          </a:prstGeom>
          <a:gradFill rotWithShape="1">
            <a:gsLst>
              <a:gs pos="0">
                <a:srgbClr val="2C5D98"/>
              </a:gs>
              <a:gs pos="80000">
                <a:srgbClr val="3C7BC7"/>
              </a:gs>
              <a:gs pos="100000">
                <a:srgbClr val="3A7CCB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kumimoji="1" lang="en-US">
              <a:solidFill>
                <a:srgbClr val="FFFFFF"/>
              </a:solidFill>
            </a:endParaRPr>
          </a:p>
        </p:txBody>
      </p:sp>
      <p:sp>
        <p:nvSpPr>
          <p:cNvPr id="62" name="Rectangle 24"/>
          <p:cNvSpPr>
            <a:spLocks noChangeArrowheads="1"/>
          </p:cNvSpPr>
          <p:nvPr/>
        </p:nvSpPr>
        <p:spPr bwMode="auto">
          <a:xfrm>
            <a:off x="1447800" y="4953000"/>
            <a:ext cx="962025" cy="1841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kumimoji="1" lang="en-US" altLang="ja-JP" sz="1200">
                <a:solidFill>
                  <a:srgbClr val="000000"/>
                </a:solidFill>
                <a:latin typeface="Calibri" pitchFamily="34" charset="0"/>
              </a:rPr>
              <a:t>Cost Estimating</a:t>
            </a:r>
            <a:endParaRPr kumimoji="1" lang="en-US" altLang="ja-JP" sz="1200">
              <a:latin typeface="Calibri" pitchFamily="34" charset="0"/>
            </a:endParaRPr>
          </a:p>
        </p:txBody>
      </p:sp>
      <p:sp>
        <p:nvSpPr>
          <p:cNvPr id="33834" name="Rectangle 107"/>
          <p:cNvSpPr>
            <a:spLocks noChangeArrowheads="1"/>
          </p:cNvSpPr>
          <p:nvPr/>
        </p:nvSpPr>
        <p:spPr bwMode="auto">
          <a:xfrm>
            <a:off x="900113" y="3644900"/>
            <a:ext cx="1655762" cy="365125"/>
          </a:xfrm>
          <a:prstGeom prst="rect">
            <a:avLst/>
          </a:prstGeom>
          <a:solidFill>
            <a:srgbClr val="9BBB59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kumimoji="1" lang="en-US" altLang="ja-JP" sz="1200">
                <a:solidFill>
                  <a:srgbClr val="000000"/>
                </a:solidFill>
                <a:latin typeface="Calibri" pitchFamily="34" charset="0"/>
              </a:rPr>
              <a:t>CERN Council approval of program continuation</a:t>
            </a:r>
            <a:endParaRPr kumimoji="1" lang="en-US" altLang="ja-JP" sz="1200">
              <a:latin typeface="Calibri" pitchFamily="34" charset="0"/>
            </a:endParaRPr>
          </a:p>
        </p:txBody>
      </p:sp>
      <p:sp>
        <p:nvSpPr>
          <p:cNvPr id="64" name="5-Point Star 63"/>
          <p:cNvSpPr>
            <a:spLocks/>
          </p:cNvSpPr>
          <p:nvPr/>
        </p:nvSpPr>
        <p:spPr bwMode="auto">
          <a:xfrm>
            <a:off x="2362200" y="3962400"/>
            <a:ext cx="381000" cy="304800"/>
          </a:xfrm>
          <a:custGeom>
            <a:avLst/>
            <a:gdLst>
              <a:gd name="T0" fmla="*/ 190500 w 381000"/>
              <a:gd name="T1" fmla="*/ 0 h 304800"/>
              <a:gd name="T2" fmla="*/ 0 w 381000"/>
              <a:gd name="T3" fmla="*/ 116423 h 304800"/>
              <a:gd name="T4" fmla="*/ 72764 w 381000"/>
              <a:gd name="T5" fmla="*/ 304799 h 304800"/>
              <a:gd name="T6" fmla="*/ 308236 w 381000"/>
              <a:gd name="T7" fmla="*/ 304799 h 304800"/>
              <a:gd name="T8" fmla="*/ 381000 w 381000"/>
              <a:gd name="T9" fmla="*/ 116423 h 304800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117737 w 381000"/>
              <a:gd name="T16" fmla="*/ 116424 h 304800"/>
              <a:gd name="T17" fmla="*/ 263263 w 381000"/>
              <a:gd name="T18" fmla="*/ 232845 h 3048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1000" h="304800">
                <a:moveTo>
                  <a:pt x="0" y="116423"/>
                </a:moveTo>
                <a:lnTo>
                  <a:pt x="145530" y="116424"/>
                </a:lnTo>
                <a:lnTo>
                  <a:pt x="190500" y="0"/>
                </a:lnTo>
                <a:lnTo>
                  <a:pt x="235470" y="116424"/>
                </a:lnTo>
                <a:lnTo>
                  <a:pt x="381000" y="116423"/>
                </a:lnTo>
                <a:lnTo>
                  <a:pt x="263263" y="188376"/>
                </a:lnTo>
                <a:lnTo>
                  <a:pt x="308236" y="304799"/>
                </a:lnTo>
                <a:lnTo>
                  <a:pt x="190500" y="232845"/>
                </a:lnTo>
                <a:lnTo>
                  <a:pt x="72764" y="304799"/>
                </a:lnTo>
                <a:lnTo>
                  <a:pt x="117737" y="188376"/>
                </a:lnTo>
                <a:close/>
              </a:path>
            </a:pathLst>
          </a:custGeom>
          <a:solidFill>
            <a:srgbClr val="77933C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grpSp>
        <p:nvGrpSpPr>
          <p:cNvPr id="13" name="Group 59"/>
          <p:cNvGrpSpPr>
            <a:grpSpLocks/>
          </p:cNvGrpSpPr>
          <p:nvPr/>
        </p:nvGrpSpPr>
        <p:grpSpPr bwMode="auto">
          <a:xfrm>
            <a:off x="2928595" y="4373497"/>
            <a:ext cx="4151998" cy="271593"/>
            <a:chOff x="1149" y="1255"/>
            <a:chExt cx="996" cy="331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6" name="Rectangle 60"/>
            <p:cNvSpPr>
              <a:spLocks noChangeArrowheads="1"/>
            </p:cNvSpPr>
            <p:nvPr/>
          </p:nvSpPr>
          <p:spPr bwMode="auto">
            <a:xfrm>
              <a:off x="1157" y="1263"/>
              <a:ext cx="980" cy="31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ja-JP" altLang="en-US">
                <a:latin typeface="Calibri" pitchFamily="34" charset="0"/>
                <a:ea typeface="ＭＳ Ｐゴシック" charset="-128"/>
              </a:endParaRPr>
            </a:p>
          </p:txBody>
        </p:sp>
        <p:sp>
          <p:nvSpPr>
            <p:cNvPr id="67" name="Rectangle 61"/>
            <p:cNvSpPr>
              <a:spLocks noChangeArrowheads="1"/>
            </p:cNvSpPr>
            <p:nvPr/>
          </p:nvSpPr>
          <p:spPr bwMode="auto">
            <a:xfrm>
              <a:off x="1149" y="1255"/>
              <a:ext cx="996" cy="331"/>
            </a:xfrm>
            <a:prstGeom prst="rect">
              <a:avLst/>
            </a:prstGeom>
            <a:grp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ja-JP" altLang="en-US">
                <a:latin typeface="Calibri" pitchFamily="34" charset="0"/>
                <a:ea typeface="ＭＳ Ｐゴシック" charset="-128"/>
              </a:endParaRPr>
            </a:p>
          </p:txBody>
        </p:sp>
        <p:sp>
          <p:nvSpPr>
            <p:cNvPr id="68" name="Rectangle 62"/>
            <p:cNvSpPr>
              <a:spLocks noChangeArrowheads="1"/>
            </p:cNvSpPr>
            <p:nvPr/>
          </p:nvSpPr>
          <p:spPr bwMode="auto">
            <a:xfrm>
              <a:off x="1157" y="1263"/>
              <a:ext cx="980" cy="31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ja-JP" altLang="en-US">
                <a:latin typeface="Calibri" pitchFamily="34" charset="0"/>
                <a:ea typeface="ＭＳ Ｐゴシック" charset="-128"/>
              </a:endParaRPr>
            </a:p>
          </p:txBody>
        </p:sp>
        <p:sp>
          <p:nvSpPr>
            <p:cNvPr id="69" name="Rectangle 63"/>
            <p:cNvSpPr>
              <a:spLocks noChangeArrowheads="1"/>
            </p:cNvSpPr>
            <p:nvPr/>
          </p:nvSpPr>
          <p:spPr bwMode="auto">
            <a:xfrm>
              <a:off x="1149" y="1255"/>
              <a:ext cx="996" cy="331"/>
            </a:xfrm>
            <a:prstGeom prst="rect">
              <a:avLst/>
            </a:prstGeom>
            <a:grp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ja-JP" altLang="en-US">
                <a:latin typeface="Calibri" pitchFamily="34" charset="0"/>
                <a:ea typeface="ＭＳ Ｐゴシック" charset="-128"/>
              </a:endParaRPr>
            </a:p>
          </p:txBody>
        </p:sp>
      </p:grpSp>
      <p:sp>
        <p:nvSpPr>
          <p:cNvPr id="33837" name="Rectangle 66"/>
          <p:cNvSpPr>
            <a:spLocks noChangeArrowheads="1"/>
          </p:cNvSpPr>
          <p:nvPr/>
        </p:nvSpPr>
        <p:spPr bwMode="auto">
          <a:xfrm>
            <a:off x="4222750" y="4419600"/>
            <a:ext cx="12080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kumimoji="1" lang="en-US" altLang="ja-JP" sz="1200">
                <a:solidFill>
                  <a:srgbClr val="000000"/>
                </a:solidFill>
                <a:latin typeface="Calibri" pitchFamily="34" charset="0"/>
              </a:rPr>
              <a:t>Project Preparation</a:t>
            </a:r>
            <a:endParaRPr kumimoji="1" lang="en-US" altLang="ja-JP" sz="1200">
              <a:latin typeface="Calibri" pitchFamily="34" charset="0"/>
            </a:endParaRPr>
          </a:p>
        </p:txBody>
      </p:sp>
      <p:sp>
        <p:nvSpPr>
          <p:cNvPr id="33838" name="Rectangle 107"/>
          <p:cNvSpPr>
            <a:spLocks noChangeArrowheads="1"/>
          </p:cNvSpPr>
          <p:nvPr/>
        </p:nvSpPr>
        <p:spPr bwMode="auto">
          <a:xfrm>
            <a:off x="3779838" y="4076700"/>
            <a:ext cx="3306762" cy="182563"/>
          </a:xfrm>
          <a:prstGeom prst="rect">
            <a:avLst/>
          </a:prstGeom>
          <a:solidFill>
            <a:srgbClr val="B3A2C7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kumimoji="1" lang="en-US" altLang="ja-JP" sz="1200">
                <a:solidFill>
                  <a:srgbClr val="000000"/>
                </a:solidFill>
                <a:latin typeface="Calibri" pitchFamily="34" charset="0"/>
              </a:rPr>
              <a:t>CTF3+</a:t>
            </a:r>
            <a:endParaRPr kumimoji="1" lang="en-US" altLang="ja-JP" sz="1200">
              <a:latin typeface="Calibri" pitchFamily="34" charset="0"/>
            </a:endParaRPr>
          </a:p>
        </p:txBody>
      </p:sp>
      <p:sp>
        <p:nvSpPr>
          <p:cNvPr id="33839" name="Rectangle 107"/>
          <p:cNvSpPr>
            <a:spLocks noChangeArrowheads="1"/>
          </p:cNvSpPr>
          <p:nvPr/>
        </p:nvSpPr>
        <p:spPr bwMode="auto">
          <a:xfrm>
            <a:off x="5715000" y="3276600"/>
            <a:ext cx="935038" cy="184150"/>
          </a:xfrm>
          <a:prstGeom prst="rect">
            <a:avLst/>
          </a:prstGeom>
          <a:solidFill>
            <a:srgbClr val="B3A2C7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kumimoji="1" lang="en-US" altLang="ja-JP" sz="1200">
                <a:solidFill>
                  <a:srgbClr val="000000"/>
                </a:solidFill>
                <a:latin typeface="Calibri" pitchFamily="34" charset="0"/>
              </a:rPr>
              <a:t>XFEL operation</a:t>
            </a:r>
            <a:endParaRPr kumimoji="1" lang="en-US" altLang="ja-JP" sz="1200">
              <a:latin typeface="Calibri" pitchFamily="34" charset="0"/>
            </a:endParaRPr>
          </a:p>
        </p:txBody>
      </p:sp>
      <p:sp>
        <p:nvSpPr>
          <p:cNvPr id="33840" name="Rectangle 71"/>
          <p:cNvSpPr>
            <a:spLocks noChangeArrowheads="1"/>
          </p:cNvSpPr>
          <p:nvPr/>
        </p:nvSpPr>
        <p:spPr bwMode="auto">
          <a:xfrm>
            <a:off x="609600" y="5943600"/>
            <a:ext cx="3254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kumimoji="1" lang="en-US" altLang="ja-JP" sz="1600" b="1">
                <a:solidFill>
                  <a:srgbClr val="000000"/>
                </a:solidFill>
                <a:latin typeface="Calibri" pitchFamily="34" charset="0"/>
              </a:rPr>
              <a:t>LHC</a:t>
            </a:r>
            <a:endParaRPr kumimoji="1" lang="en-US" altLang="ja-JP" sz="1600" b="1">
              <a:latin typeface="Calibri" pitchFamily="34" charset="0"/>
            </a:endParaRPr>
          </a:p>
        </p:txBody>
      </p:sp>
      <p:sp>
        <p:nvSpPr>
          <p:cNvPr id="81" name="Rectangle 24"/>
          <p:cNvSpPr>
            <a:spLocks noChangeArrowheads="1"/>
          </p:cNvSpPr>
          <p:nvPr/>
        </p:nvSpPr>
        <p:spPr bwMode="auto">
          <a:xfrm>
            <a:off x="1828800" y="5562600"/>
            <a:ext cx="839788" cy="1841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kumimoji="1" lang="en-US" altLang="ja-JP" sz="1200">
                <a:solidFill>
                  <a:srgbClr val="000000"/>
                </a:solidFill>
                <a:latin typeface="Calibri" pitchFamily="34" charset="0"/>
              </a:rPr>
              <a:t>Physics Run 1</a:t>
            </a:r>
            <a:endParaRPr kumimoji="1" lang="en-US" altLang="ja-JP" sz="1200">
              <a:latin typeface="Calibri" pitchFamily="34" charset="0"/>
            </a:endParaRPr>
          </a:p>
        </p:txBody>
      </p:sp>
      <p:sp>
        <p:nvSpPr>
          <p:cNvPr id="82" name="Left-Right Arrow 81"/>
          <p:cNvSpPr>
            <a:spLocks noChangeArrowheads="1"/>
          </p:cNvSpPr>
          <p:nvPr/>
        </p:nvSpPr>
        <p:spPr bwMode="auto">
          <a:xfrm>
            <a:off x="1600200" y="5791200"/>
            <a:ext cx="1371600" cy="152400"/>
          </a:xfrm>
          <a:prstGeom prst="left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2C5D98"/>
              </a:gs>
              <a:gs pos="80000">
                <a:srgbClr val="3C7BC7"/>
              </a:gs>
              <a:gs pos="100000">
                <a:srgbClr val="3A7CCB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kumimoji="1" lang="en-US">
              <a:solidFill>
                <a:srgbClr val="FFFFFF"/>
              </a:solidFill>
            </a:endParaRPr>
          </a:p>
        </p:txBody>
      </p:sp>
      <p:sp>
        <p:nvSpPr>
          <p:cNvPr id="83" name="Rectangle 24"/>
          <p:cNvSpPr>
            <a:spLocks noChangeArrowheads="1"/>
          </p:cNvSpPr>
          <p:nvPr/>
        </p:nvSpPr>
        <p:spPr bwMode="auto">
          <a:xfrm>
            <a:off x="4267200" y="5562600"/>
            <a:ext cx="839788" cy="1841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kumimoji="1" lang="en-US" altLang="ja-JP" sz="1200">
                <a:solidFill>
                  <a:srgbClr val="000000"/>
                </a:solidFill>
                <a:latin typeface="Calibri" pitchFamily="34" charset="0"/>
              </a:rPr>
              <a:t>Physics Run 2</a:t>
            </a:r>
            <a:endParaRPr kumimoji="1" lang="en-US" altLang="ja-JP" sz="1200">
              <a:latin typeface="Calibri" pitchFamily="34" charset="0"/>
            </a:endParaRPr>
          </a:p>
        </p:txBody>
      </p:sp>
      <p:sp>
        <p:nvSpPr>
          <p:cNvPr id="84" name="Left-Right Arrow 83"/>
          <p:cNvSpPr>
            <a:spLocks noChangeArrowheads="1"/>
          </p:cNvSpPr>
          <p:nvPr/>
        </p:nvSpPr>
        <p:spPr bwMode="auto">
          <a:xfrm>
            <a:off x="4114800" y="5791200"/>
            <a:ext cx="1295400" cy="152400"/>
          </a:xfrm>
          <a:prstGeom prst="leftRightArrow">
            <a:avLst>
              <a:gd name="adj1" fmla="val 50000"/>
              <a:gd name="adj2" fmla="val 50016"/>
            </a:avLst>
          </a:prstGeom>
          <a:gradFill rotWithShape="1">
            <a:gsLst>
              <a:gs pos="0">
                <a:srgbClr val="2C5D98"/>
              </a:gs>
              <a:gs pos="80000">
                <a:srgbClr val="3C7BC7"/>
              </a:gs>
              <a:gs pos="100000">
                <a:srgbClr val="3A7CCB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kumimoji="1" lang="en-US">
              <a:solidFill>
                <a:srgbClr val="FFFFFF"/>
              </a:solidFill>
            </a:endParaRPr>
          </a:p>
        </p:txBody>
      </p:sp>
      <p:sp>
        <p:nvSpPr>
          <p:cNvPr id="33845" name="Rectangle 107"/>
          <p:cNvSpPr>
            <a:spLocks noChangeArrowheads="1"/>
          </p:cNvSpPr>
          <p:nvPr/>
        </p:nvSpPr>
        <p:spPr bwMode="auto">
          <a:xfrm>
            <a:off x="2895600" y="5562600"/>
            <a:ext cx="1204913" cy="184150"/>
          </a:xfrm>
          <a:prstGeom prst="rect">
            <a:avLst/>
          </a:prstGeom>
          <a:solidFill>
            <a:srgbClr val="B3A2C7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kumimoji="1" lang="en-US" altLang="ja-JP" sz="1200">
                <a:solidFill>
                  <a:srgbClr val="000000"/>
                </a:solidFill>
                <a:latin typeface="Calibri" pitchFamily="34" charset="0"/>
              </a:rPr>
              <a:t>Interconnect repair</a:t>
            </a:r>
            <a:endParaRPr kumimoji="1" lang="en-US" altLang="ja-JP" sz="1200">
              <a:latin typeface="Calibri" pitchFamily="34" charset="0"/>
            </a:endParaRPr>
          </a:p>
        </p:txBody>
      </p:sp>
      <p:sp>
        <p:nvSpPr>
          <p:cNvPr id="87" name="5-Point Star 86"/>
          <p:cNvSpPr>
            <a:spLocks/>
          </p:cNvSpPr>
          <p:nvPr/>
        </p:nvSpPr>
        <p:spPr bwMode="auto">
          <a:xfrm>
            <a:off x="3276600" y="6019800"/>
            <a:ext cx="457200" cy="381000"/>
          </a:xfrm>
          <a:custGeom>
            <a:avLst/>
            <a:gdLst>
              <a:gd name="T0" fmla="*/ 228600 w 457200"/>
              <a:gd name="T1" fmla="*/ 0 h 381000"/>
              <a:gd name="T2" fmla="*/ 0 w 457200"/>
              <a:gd name="T3" fmla="*/ 145529 h 381000"/>
              <a:gd name="T4" fmla="*/ 87317 w 457200"/>
              <a:gd name="T5" fmla="*/ 380999 h 381000"/>
              <a:gd name="T6" fmla="*/ 369883 w 457200"/>
              <a:gd name="T7" fmla="*/ 380999 h 381000"/>
              <a:gd name="T8" fmla="*/ 457200 w 457200"/>
              <a:gd name="T9" fmla="*/ 145529 h 381000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141284 w 457200"/>
              <a:gd name="T16" fmla="*/ 145530 h 381000"/>
              <a:gd name="T17" fmla="*/ 315916 w 457200"/>
              <a:gd name="T18" fmla="*/ 291056 h 381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7200" h="381000">
                <a:moveTo>
                  <a:pt x="0" y="145529"/>
                </a:moveTo>
                <a:lnTo>
                  <a:pt x="174636" y="145530"/>
                </a:lnTo>
                <a:lnTo>
                  <a:pt x="228600" y="0"/>
                </a:lnTo>
                <a:lnTo>
                  <a:pt x="282564" y="145530"/>
                </a:lnTo>
                <a:lnTo>
                  <a:pt x="457200" y="145529"/>
                </a:lnTo>
                <a:lnTo>
                  <a:pt x="315916" y="235470"/>
                </a:lnTo>
                <a:lnTo>
                  <a:pt x="369883" y="380999"/>
                </a:lnTo>
                <a:lnTo>
                  <a:pt x="228600" y="291056"/>
                </a:lnTo>
                <a:lnTo>
                  <a:pt x="87317" y="380999"/>
                </a:lnTo>
                <a:lnTo>
                  <a:pt x="141284" y="235470"/>
                </a:lnTo>
                <a:close/>
              </a:path>
            </a:pathLst>
          </a:custGeom>
          <a:solidFill>
            <a:srgbClr val="F2DCDB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88" name="5-Point Star 87"/>
          <p:cNvSpPr>
            <a:spLocks/>
          </p:cNvSpPr>
          <p:nvPr/>
        </p:nvSpPr>
        <p:spPr bwMode="auto">
          <a:xfrm>
            <a:off x="5105400" y="6019800"/>
            <a:ext cx="457200" cy="381000"/>
          </a:xfrm>
          <a:custGeom>
            <a:avLst/>
            <a:gdLst>
              <a:gd name="T0" fmla="*/ 228600 w 457200"/>
              <a:gd name="T1" fmla="*/ 0 h 381000"/>
              <a:gd name="T2" fmla="*/ 0 w 457200"/>
              <a:gd name="T3" fmla="*/ 145529 h 381000"/>
              <a:gd name="T4" fmla="*/ 87317 w 457200"/>
              <a:gd name="T5" fmla="*/ 380999 h 381000"/>
              <a:gd name="T6" fmla="*/ 369883 w 457200"/>
              <a:gd name="T7" fmla="*/ 380999 h 381000"/>
              <a:gd name="T8" fmla="*/ 457200 w 457200"/>
              <a:gd name="T9" fmla="*/ 145529 h 381000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141284 w 457200"/>
              <a:gd name="T16" fmla="*/ 145530 h 381000"/>
              <a:gd name="T17" fmla="*/ 315916 w 457200"/>
              <a:gd name="T18" fmla="*/ 291056 h 381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7200" h="381000">
                <a:moveTo>
                  <a:pt x="0" y="145529"/>
                </a:moveTo>
                <a:lnTo>
                  <a:pt x="174636" y="145530"/>
                </a:lnTo>
                <a:lnTo>
                  <a:pt x="228600" y="0"/>
                </a:lnTo>
                <a:lnTo>
                  <a:pt x="282564" y="145530"/>
                </a:lnTo>
                <a:lnTo>
                  <a:pt x="457200" y="145529"/>
                </a:lnTo>
                <a:lnTo>
                  <a:pt x="315916" y="235470"/>
                </a:lnTo>
                <a:lnTo>
                  <a:pt x="369883" y="380999"/>
                </a:lnTo>
                <a:lnTo>
                  <a:pt x="228600" y="291056"/>
                </a:lnTo>
                <a:lnTo>
                  <a:pt x="87317" y="380999"/>
                </a:lnTo>
                <a:lnTo>
                  <a:pt x="141284" y="235470"/>
                </a:lnTo>
                <a:close/>
              </a:path>
            </a:pathLst>
          </a:custGeom>
          <a:solidFill>
            <a:srgbClr val="F2DCDB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14399" name="Rectangle 107"/>
          <p:cNvSpPr>
            <a:spLocks noChangeArrowheads="1"/>
          </p:cNvSpPr>
          <p:nvPr/>
        </p:nvSpPr>
        <p:spPr bwMode="auto">
          <a:xfrm>
            <a:off x="1908175" y="6019800"/>
            <a:ext cx="1292225" cy="3651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kumimoji="1" lang="en-US" altLang="ja-JP" sz="1200">
                <a:solidFill>
                  <a:srgbClr val="000000"/>
                </a:solidFill>
                <a:latin typeface="Calibri" pitchFamily="34" charset="0"/>
              </a:rPr>
              <a:t>Existence of low-lying SUSY known</a:t>
            </a:r>
            <a:endParaRPr kumimoji="1" lang="en-US" altLang="ja-JP" sz="1200">
              <a:latin typeface="Calibri" pitchFamily="34" charset="0"/>
            </a:endParaRPr>
          </a:p>
        </p:txBody>
      </p:sp>
      <p:sp>
        <p:nvSpPr>
          <p:cNvPr id="14400" name="Rectangle 107"/>
          <p:cNvSpPr>
            <a:spLocks noChangeArrowheads="1"/>
          </p:cNvSpPr>
          <p:nvPr/>
        </p:nvSpPr>
        <p:spPr bwMode="auto">
          <a:xfrm>
            <a:off x="5638800" y="6019800"/>
            <a:ext cx="838200" cy="3651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kumimoji="1" lang="en-US" altLang="ja-JP" sz="1200">
                <a:solidFill>
                  <a:srgbClr val="000000"/>
                </a:solidFill>
                <a:latin typeface="Calibri" pitchFamily="34" charset="0"/>
              </a:rPr>
              <a:t>Higgs energy scale known</a:t>
            </a:r>
            <a:endParaRPr kumimoji="1" lang="en-US" altLang="ja-JP" sz="1200">
              <a:latin typeface="Calibri" pitchFamily="34" charset="0"/>
            </a:endParaRPr>
          </a:p>
        </p:txBody>
      </p:sp>
      <p:sp>
        <p:nvSpPr>
          <p:cNvPr id="89" name="Rectangle 23"/>
          <p:cNvSpPr>
            <a:spLocks noChangeArrowheads="1"/>
          </p:cNvSpPr>
          <p:nvPr/>
        </p:nvSpPr>
        <p:spPr bwMode="auto">
          <a:xfrm>
            <a:off x="6357938" y="3657600"/>
            <a:ext cx="1776412" cy="1825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kumimoji="1" lang="en-US" altLang="ja-JP" sz="1200">
                <a:solidFill>
                  <a:srgbClr val="000000"/>
                </a:solidFill>
                <a:latin typeface="Calibri" pitchFamily="34" charset="0"/>
              </a:rPr>
              <a:t>Project Implementation Plan</a:t>
            </a:r>
            <a:endParaRPr kumimoji="1" lang="en-US" altLang="ja-JP" sz="1200">
              <a:latin typeface="Calibri" pitchFamily="34" charset="0"/>
            </a:endParaRPr>
          </a:p>
        </p:txBody>
      </p:sp>
      <p:sp>
        <p:nvSpPr>
          <p:cNvPr id="90" name="Down Arrow 89"/>
          <p:cNvSpPr>
            <a:spLocks noChangeArrowheads="1"/>
          </p:cNvSpPr>
          <p:nvPr/>
        </p:nvSpPr>
        <p:spPr bwMode="auto">
          <a:xfrm>
            <a:off x="7083425" y="3886200"/>
            <a:ext cx="152400" cy="381000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2C5D98"/>
              </a:gs>
              <a:gs pos="80000">
                <a:srgbClr val="3C7BC7"/>
              </a:gs>
              <a:gs pos="100000">
                <a:srgbClr val="3A7CCB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kumimoji="1" lang="en-US">
              <a:solidFill>
                <a:srgbClr val="FFFFFF"/>
              </a:solidFill>
            </a:endParaRPr>
          </a:p>
        </p:txBody>
      </p:sp>
      <p:sp>
        <p:nvSpPr>
          <p:cNvPr id="93" name="Notched Right Arrow 92"/>
          <p:cNvSpPr>
            <a:spLocks noChangeArrowheads="1"/>
          </p:cNvSpPr>
          <p:nvPr/>
        </p:nvSpPr>
        <p:spPr bwMode="auto">
          <a:xfrm>
            <a:off x="5410200" y="2971800"/>
            <a:ext cx="1905000" cy="22860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rgbClr val="B3A2C7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kumimoji="1" lang="en-US">
              <a:solidFill>
                <a:srgbClr val="FFFFFF"/>
              </a:solidFill>
            </a:endParaRPr>
          </a:p>
        </p:txBody>
      </p:sp>
      <p:sp>
        <p:nvSpPr>
          <p:cNvPr id="33853" name="Rectangle 107"/>
          <p:cNvSpPr>
            <a:spLocks noChangeArrowheads="1"/>
          </p:cNvSpPr>
          <p:nvPr/>
        </p:nvSpPr>
        <p:spPr bwMode="auto">
          <a:xfrm>
            <a:off x="533400" y="5157788"/>
            <a:ext cx="2382838" cy="182562"/>
          </a:xfrm>
          <a:prstGeom prst="rect">
            <a:avLst/>
          </a:prstGeom>
          <a:solidFill>
            <a:srgbClr val="B3A2C7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kumimoji="1" lang="en-US" altLang="ja-JP" sz="1200">
                <a:solidFill>
                  <a:srgbClr val="000000"/>
                </a:solidFill>
                <a:latin typeface="Calibri" pitchFamily="34" charset="0"/>
              </a:rPr>
              <a:t>CTF3 system tests</a:t>
            </a:r>
            <a:endParaRPr kumimoji="1" lang="en-US" altLang="ja-JP" sz="1200">
              <a:latin typeface="Calibri" pitchFamily="34" charset="0"/>
            </a:endParaRPr>
          </a:p>
        </p:txBody>
      </p:sp>
      <p:sp>
        <p:nvSpPr>
          <p:cNvPr id="33854" name="Rectangle 107"/>
          <p:cNvSpPr>
            <a:spLocks noChangeArrowheads="1"/>
          </p:cNvSpPr>
          <p:nvPr/>
        </p:nvSpPr>
        <p:spPr bwMode="auto">
          <a:xfrm>
            <a:off x="3708400" y="4759325"/>
            <a:ext cx="3384550" cy="182563"/>
          </a:xfrm>
          <a:prstGeom prst="rect">
            <a:avLst/>
          </a:prstGeom>
          <a:solidFill>
            <a:srgbClr val="CC706E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kumimoji="1" lang="fr-CH" altLang="ja-JP" sz="1200">
                <a:solidFill>
                  <a:srgbClr val="000000"/>
                </a:solidFill>
                <a:latin typeface="Calibri" pitchFamily="34" charset="0"/>
              </a:rPr>
              <a:t>Site studies</a:t>
            </a:r>
            <a:endParaRPr kumimoji="1" lang="en-US" altLang="ja-JP" sz="1200">
              <a:latin typeface="Calibri" pitchFamily="34" charset="0"/>
            </a:endParaRPr>
          </a:p>
        </p:txBody>
      </p:sp>
      <p:sp>
        <p:nvSpPr>
          <p:cNvPr id="33857" name="Rectangle 107"/>
          <p:cNvSpPr>
            <a:spLocks noChangeArrowheads="1"/>
          </p:cNvSpPr>
          <p:nvPr/>
        </p:nvSpPr>
        <p:spPr bwMode="auto">
          <a:xfrm>
            <a:off x="2916238" y="5008563"/>
            <a:ext cx="863600" cy="365125"/>
          </a:xfrm>
          <a:prstGeom prst="rect">
            <a:avLst/>
          </a:prstGeom>
          <a:solidFill>
            <a:srgbClr val="B3A2C7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kumimoji="1" lang="en-US" altLang="ja-JP" sz="1200">
                <a:solidFill>
                  <a:srgbClr val="000000"/>
                </a:solidFill>
                <a:latin typeface="Calibri" pitchFamily="34" charset="0"/>
              </a:rPr>
              <a:t>Review CLIC baseline</a:t>
            </a:r>
            <a:endParaRPr kumimoji="1" lang="en-US" altLang="ja-JP" sz="1200">
              <a:latin typeface="Calibri" pitchFamily="34" charset="0"/>
            </a:endParaRPr>
          </a:p>
        </p:txBody>
      </p:sp>
      <p:sp>
        <p:nvSpPr>
          <p:cNvPr id="7" name="5-Point Star 151"/>
          <p:cNvSpPr>
            <a:spLocks/>
          </p:cNvSpPr>
          <p:nvPr/>
        </p:nvSpPr>
        <p:spPr bwMode="auto">
          <a:xfrm>
            <a:off x="6927850" y="4924425"/>
            <a:ext cx="381000" cy="304800"/>
          </a:xfrm>
          <a:custGeom>
            <a:avLst/>
            <a:gdLst>
              <a:gd name="T0" fmla="*/ 190500 w 381000"/>
              <a:gd name="T1" fmla="*/ 0 h 304800"/>
              <a:gd name="T2" fmla="*/ 0 w 381000"/>
              <a:gd name="T3" fmla="*/ 116423 h 304800"/>
              <a:gd name="T4" fmla="*/ 72764 w 381000"/>
              <a:gd name="T5" fmla="*/ 304799 h 304800"/>
              <a:gd name="T6" fmla="*/ 308236 w 381000"/>
              <a:gd name="T7" fmla="*/ 304799 h 304800"/>
              <a:gd name="T8" fmla="*/ 381000 w 381000"/>
              <a:gd name="T9" fmla="*/ 116423 h 304800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117737 w 381000"/>
              <a:gd name="T16" fmla="*/ 116424 h 304800"/>
              <a:gd name="T17" fmla="*/ 263263 w 381000"/>
              <a:gd name="T18" fmla="*/ 232845 h 3048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1000" h="304800">
                <a:moveTo>
                  <a:pt x="0" y="116423"/>
                </a:moveTo>
                <a:lnTo>
                  <a:pt x="145530" y="116424"/>
                </a:lnTo>
                <a:lnTo>
                  <a:pt x="190500" y="0"/>
                </a:lnTo>
                <a:lnTo>
                  <a:pt x="235470" y="116424"/>
                </a:lnTo>
                <a:lnTo>
                  <a:pt x="381000" y="116423"/>
                </a:lnTo>
                <a:lnTo>
                  <a:pt x="263263" y="188376"/>
                </a:lnTo>
                <a:lnTo>
                  <a:pt x="308236" y="304799"/>
                </a:lnTo>
                <a:lnTo>
                  <a:pt x="190500" y="232845"/>
                </a:lnTo>
                <a:lnTo>
                  <a:pt x="72764" y="304799"/>
                </a:lnTo>
                <a:lnTo>
                  <a:pt x="117737" y="188376"/>
                </a:lnTo>
                <a:close/>
              </a:path>
            </a:pathLst>
          </a:custGeom>
          <a:solidFill>
            <a:srgbClr val="77933C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cxnSp>
        <p:nvCxnSpPr>
          <p:cNvPr id="8" name="Straight Connector 54"/>
          <p:cNvCxnSpPr>
            <a:cxnSpLocks noChangeShapeType="1"/>
          </p:cNvCxnSpPr>
          <p:nvPr/>
        </p:nvCxnSpPr>
        <p:spPr bwMode="auto">
          <a:xfrm>
            <a:off x="468313" y="5516563"/>
            <a:ext cx="835183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9" name="Rectangle 107"/>
          <p:cNvSpPr>
            <a:spLocks noChangeArrowheads="1"/>
          </p:cNvSpPr>
          <p:nvPr/>
        </p:nvSpPr>
        <p:spPr bwMode="auto">
          <a:xfrm>
            <a:off x="6503988" y="5262563"/>
            <a:ext cx="1236662" cy="365125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kumimoji="1" lang="en-US" altLang="ja-JP" sz="1200">
                <a:solidFill>
                  <a:srgbClr val="000000"/>
                </a:solidFill>
                <a:latin typeface="Calibri" pitchFamily="34" charset="0"/>
              </a:rPr>
              <a:t>Decision to proceed</a:t>
            </a:r>
          </a:p>
          <a:p>
            <a:r>
              <a:rPr kumimoji="1" lang="fr-CH" altLang="ja-JP" sz="1200">
                <a:solidFill>
                  <a:srgbClr val="000000"/>
                </a:solidFill>
                <a:latin typeface="Calibri" pitchFamily="34" charset="0"/>
              </a:rPr>
              <a:t>Final energy staging</a:t>
            </a:r>
            <a:endParaRPr kumimoji="1" lang="en-US" altLang="ja-JP" sz="1200">
              <a:latin typeface="Calibri" pitchFamily="34" charset="0"/>
            </a:endParaRPr>
          </a:p>
        </p:txBody>
      </p:sp>
      <p:sp>
        <p:nvSpPr>
          <p:cNvPr id="10" name="5-Point Star 63"/>
          <p:cNvSpPr>
            <a:spLocks/>
          </p:cNvSpPr>
          <p:nvPr/>
        </p:nvSpPr>
        <p:spPr bwMode="auto">
          <a:xfrm>
            <a:off x="3348038" y="3933825"/>
            <a:ext cx="381000" cy="304800"/>
          </a:xfrm>
          <a:custGeom>
            <a:avLst/>
            <a:gdLst>
              <a:gd name="T0" fmla="*/ 190500 w 381000"/>
              <a:gd name="T1" fmla="*/ 0 h 304800"/>
              <a:gd name="T2" fmla="*/ 0 w 381000"/>
              <a:gd name="T3" fmla="*/ 116423 h 304800"/>
              <a:gd name="T4" fmla="*/ 72764 w 381000"/>
              <a:gd name="T5" fmla="*/ 304799 h 304800"/>
              <a:gd name="T6" fmla="*/ 308236 w 381000"/>
              <a:gd name="T7" fmla="*/ 304799 h 304800"/>
              <a:gd name="T8" fmla="*/ 381000 w 381000"/>
              <a:gd name="T9" fmla="*/ 116423 h 304800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117737 w 381000"/>
              <a:gd name="T16" fmla="*/ 116424 h 304800"/>
              <a:gd name="T17" fmla="*/ 263263 w 381000"/>
              <a:gd name="T18" fmla="*/ 232845 h 3048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1000" h="304800">
                <a:moveTo>
                  <a:pt x="0" y="116423"/>
                </a:moveTo>
                <a:lnTo>
                  <a:pt x="145530" y="116424"/>
                </a:lnTo>
                <a:lnTo>
                  <a:pt x="190500" y="0"/>
                </a:lnTo>
                <a:lnTo>
                  <a:pt x="235470" y="116424"/>
                </a:lnTo>
                <a:lnTo>
                  <a:pt x="381000" y="116423"/>
                </a:lnTo>
                <a:lnTo>
                  <a:pt x="263263" y="188376"/>
                </a:lnTo>
                <a:lnTo>
                  <a:pt x="308236" y="304799"/>
                </a:lnTo>
                <a:lnTo>
                  <a:pt x="190500" y="232845"/>
                </a:lnTo>
                <a:lnTo>
                  <a:pt x="72764" y="304799"/>
                </a:lnTo>
                <a:lnTo>
                  <a:pt x="117737" y="188376"/>
                </a:lnTo>
                <a:close/>
              </a:path>
            </a:pathLst>
          </a:custGeom>
          <a:solidFill>
            <a:srgbClr val="77933C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33862" name="Rectangle 107"/>
          <p:cNvSpPr>
            <a:spLocks noChangeArrowheads="1"/>
          </p:cNvSpPr>
          <p:nvPr/>
        </p:nvSpPr>
        <p:spPr bwMode="auto">
          <a:xfrm>
            <a:off x="2771775" y="3678238"/>
            <a:ext cx="1655763" cy="182562"/>
          </a:xfrm>
          <a:prstGeom prst="rect">
            <a:avLst/>
          </a:prstGeom>
          <a:solidFill>
            <a:srgbClr val="9BBB59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kumimoji="1" lang="fr-CH" altLang="ja-JP" sz="1200">
                <a:solidFill>
                  <a:srgbClr val="000000"/>
                </a:solidFill>
                <a:latin typeface="Calibri" pitchFamily="34" charset="0"/>
              </a:rPr>
              <a:t>European Strategy update</a:t>
            </a:r>
            <a:endParaRPr kumimoji="1" lang="en-US" altLang="ja-JP" sz="1200">
              <a:latin typeface="Calibri" pitchFamily="34" charset="0"/>
            </a:endParaRPr>
          </a:p>
        </p:txBody>
      </p:sp>
      <p:sp>
        <p:nvSpPr>
          <p:cNvPr id="101" name="Date Placeholder 10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457200" rtl="0"/>
            <a:r>
              <a:rPr lang="en-US" sz="1200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SPAFOA, FERMILAB, 15 December 2010</a:t>
            </a:r>
            <a:endParaRPr lang="en-US" sz="12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02" name="Slide Number Placeholder 10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457200" rtl="0"/>
            <a:fld id="{C64E1E01-CFF9-374C-90C0-378C39CD55E6}" type="slidenum">
              <a:rPr lang="en-US" sz="1400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algn="r" defTabSz="457200" rtl="0"/>
              <a:t>3</a:t>
            </a:fld>
            <a:endParaRPr lang="en-US" sz="14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03" name="Footer Placeholder 10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57200" rtl="0" fontAlgn="base"/>
            <a:r>
              <a:rPr lang="en-US" sz="1600" b="1" kern="1200" smtClean="0">
                <a:solidFill>
                  <a:srgbClr val="23346C"/>
                </a:solidFill>
                <a:latin typeface="Arial"/>
                <a:ea typeface="Arial Unicode MS"/>
                <a:cs typeface="Arial Unicode MS"/>
              </a:rPr>
              <a:t>Marc Ross, Fermilab</a:t>
            </a:r>
            <a:endParaRPr lang="en-US" sz="1600" b="1" kern="1200">
              <a:solidFill>
                <a:srgbClr val="23346C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04" name="Oval 103"/>
          <p:cNvSpPr/>
          <p:nvPr/>
        </p:nvSpPr>
        <p:spPr bwMode="auto">
          <a:xfrm>
            <a:off x="5506720" y="3058160"/>
            <a:ext cx="1391920" cy="68072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SPAFOA, FERMILAB, 15 December 2010</a:t>
            </a: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 Ross, Fermilab</a:t>
            </a: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EC763-EFA4-439F-9FFD-24EF75A79D03}" type="slidenum">
              <a:rPr lang="en-US"/>
              <a:pPr/>
              <a:t>4</a:t>
            </a:fld>
            <a:endParaRPr lang="en-US"/>
          </a:p>
        </p:txBody>
      </p:sp>
      <p:sp>
        <p:nvSpPr>
          <p:cNvPr id="2119682" name="Title 1"/>
          <p:cNvSpPr>
            <a:spLocks noGrp="1"/>
          </p:cNvSpPr>
          <p:nvPr>
            <p:ph type="title" idx="4294967295"/>
          </p:nvPr>
        </p:nvSpPr>
        <p:spPr>
          <a:xfrm>
            <a:off x="1524000" y="0"/>
            <a:ext cx="6819900" cy="685800"/>
          </a:xfrm>
          <a:solidFill>
            <a:srgbClr val="FFFFCC"/>
          </a:solidFill>
          <a:ln/>
        </p:spPr>
        <p:txBody>
          <a:bodyPr/>
          <a:lstStyle/>
          <a:p>
            <a:r>
              <a:rPr lang="en-US"/>
              <a:t>R &amp; D Plan Resource Table</a:t>
            </a:r>
            <a:endParaRPr lang="en-US" sz="160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8600" y="762000"/>
            <a:ext cx="8763000" cy="5410200"/>
          </a:xfrm>
        </p:spPr>
        <p:txBody>
          <a:bodyPr/>
          <a:lstStyle/>
          <a:p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/>
              <a:t>Resource total: 2009-2012</a:t>
            </a:r>
          </a:p>
          <a:p>
            <a:pPr>
              <a:buFontTx/>
              <a:buNone/>
            </a:pP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endParaRPr lang="en-US" sz="24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en-US" sz="24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en-US" sz="24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en-US" sz="24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en-US" sz="24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en-US" sz="24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en-US" sz="24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en-US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en-US"/>
              <a:t>Not directly included:</a:t>
            </a:r>
          </a:p>
          <a:p>
            <a:pPr lvl="1"/>
            <a:r>
              <a:rPr lang="en-US">
                <a:solidFill>
                  <a:srgbClr val="669900"/>
                </a:solidFill>
              </a:rPr>
              <a:t>Other Project-specific, general infrastructure or generic R&amp;D resources overlap with ILC R&amp;D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371600"/>
            <a:ext cx="5562600" cy="3660775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>
                <a:solidFill>
                  <a:srgbClr val="000090"/>
                </a:solidFill>
                <a:latin typeface="Helvetica" pitchFamily="34" charset="0"/>
                <a:ea typeface="Century Gothic" pitchFamily="-112" charset="0"/>
                <a:cs typeface="Century Gothic" pitchFamily="-112" charset="0"/>
              </a:rPr>
              <a:t>Global Plan for SCRF R&amp;D</a:t>
            </a:r>
            <a:endParaRPr lang="en-US" altLang="ja-JP" sz="2400" b="1" dirty="0">
              <a:solidFill>
                <a:srgbClr val="000090"/>
              </a:solidFill>
              <a:latin typeface="Helvetica" pitchFamily="34" charset="0"/>
              <a:ea typeface="Century Gothic" pitchFamily="-112" charset="0"/>
              <a:cs typeface="Century Gothic" pitchFamily="-112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SPAFOA, FERMILAB, 15 December 2010</a:t>
            </a:r>
            <a:endParaRPr lang="en-US" altLang="ja-JP"/>
          </a:p>
        </p:txBody>
      </p:sp>
      <p:sp>
        <p:nvSpPr>
          <p:cNvPr id="10" name="フッター プレースホル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Marc Ross, Fermilab</a:t>
            </a:r>
            <a:endParaRPr lang="en-US" altLang="ja-JP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CE37E2-33CB-034B-AFDB-6541EBF5F31A}" type="slidenum">
              <a:rPr lang="en-US" altLang="ja-JP" smtClean="0"/>
              <a:pPr>
                <a:defRPr/>
              </a:pPr>
              <a:t>5</a:t>
            </a:fld>
            <a:endParaRPr lang="en-US" altLang="ja-JP"/>
          </a:p>
        </p:txBody>
      </p:sp>
      <p:graphicFrame>
        <p:nvGraphicFramePr>
          <p:cNvPr id="91139" name="Group 3"/>
          <p:cNvGraphicFramePr>
            <a:graphicFrameLocks noGrp="1"/>
          </p:cNvGraphicFramePr>
          <p:nvPr/>
        </p:nvGraphicFramePr>
        <p:xfrm>
          <a:off x="381001" y="914400"/>
          <a:ext cx="8610599" cy="5458778"/>
        </p:xfrm>
        <a:graphic>
          <a:graphicData uri="http://schemas.openxmlformats.org/drawingml/2006/table">
            <a:tbl>
              <a:tblPr/>
              <a:tblGrid>
                <a:gridCol w="2514600"/>
                <a:gridCol w="820876"/>
                <a:gridCol w="648869"/>
                <a:gridCol w="463951"/>
                <a:gridCol w="478864"/>
                <a:gridCol w="520288"/>
                <a:gridCol w="457323"/>
                <a:gridCol w="613078"/>
                <a:gridCol w="1057146"/>
                <a:gridCol w="1035604"/>
              </a:tblGrid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Year</a:t>
                      </a:r>
                      <a:endParaRPr kumimoji="0" lang="en-US" altLang="ja-JP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2010</a:t>
                      </a:r>
                      <a:endParaRPr kumimoji="0" lang="en-US" altLang="ja-JP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</a:tr>
              <a:tr h="363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Phase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TDP-1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3366FF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TDP-2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66FF"/>
                        </a:gs>
                        <a:gs pos="100000">
                          <a:srgbClr val="000090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488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Cavity Gradient in </a:t>
                      </a: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vert. test ≥ 35 </a:t>
                      </a: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MV/m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</a:t>
                      </a:r>
                      <a:r>
                        <a:rPr kumimoji="0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  <a:sym typeface="Wingdings" pitchFamily="-107" charset="2"/>
                        </a:rPr>
                        <a:t></a:t>
                      </a:r>
                      <a:r>
                        <a:rPr kumimoji="0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</a:t>
                      </a: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Yield </a:t>
                      </a: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50%</a:t>
                      </a:r>
                      <a:endParaRPr kumimoji="0" lang="en-US" altLang="ja-JP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>
                            <a:alpha val="50999"/>
                          </a:srgbClr>
                        </a:gs>
                        <a:gs pos="2000">
                          <a:srgbClr val="FFFFFF">
                            <a:alpha val="50999"/>
                          </a:srgbClr>
                        </a:gs>
                        <a:gs pos="100000">
                          <a:srgbClr val="FFFF00">
                            <a:alpha val="50999"/>
                          </a:srgbClr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  <a:sym typeface="Wingdings" pitchFamily="-107" charset="2"/>
                        </a:rPr>
                        <a:t></a:t>
                      </a:r>
                      <a:r>
                        <a:rPr kumimoji="0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</a:t>
                      </a: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Yield</a:t>
                      </a:r>
                      <a:r>
                        <a:rPr kumimoji="0" lang="en-US" altLang="ja-JP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</a:t>
                      </a: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90%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>
                            <a:alpha val="62000"/>
                          </a:srgbClr>
                        </a:gs>
                        <a:gs pos="999">
                          <a:srgbClr val="FFFF00">
                            <a:alpha val="62000"/>
                          </a:srgbClr>
                        </a:gs>
                        <a:gs pos="100000">
                          <a:srgbClr val="FF6600">
                            <a:alpha val="62000"/>
                          </a:srgbClr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Cavity-string  to reach 31.5 MV/m, with one-cryomodule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Global effort for string assembly and test</a:t>
                      </a:r>
                      <a:endParaRPr kumimoji="0" lang="en-US" altLang="ja-JP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(DESY, FNAL, INFN, KEK)</a:t>
                      </a:r>
                      <a:endParaRPr kumimoji="0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695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System Test with beam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acceleration  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FLASH (DESY) (also EU - XFEL) , NML (FNAL) , STF2 (KEK)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(</a:t>
                      </a: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extends beyond 2012</a:t>
                      </a: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Preparation for Industrialization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alibri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Production Technology R&amp;D   </a:t>
                      </a:r>
                      <a:endParaRPr kumimoji="1" lang="ja-JP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>
                            <a:alpha val="81000"/>
                          </a:srgbClr>
                        </a:gs>
                        <a:gs pos="92000">
                          <a:srgbClr val="3366FF">
                            <a:alpha val="81000"/>
                          </a:srgbClr>
                        </a:gs>
                        <a:gs pos="100000">
                          <a:srgbClr val="3366FF">
                            <a:alpha val="81000"/>
                          </a:srgbClr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Communication with industry: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 2009: 1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st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step:  Visit Vendors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 2010:   2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nd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step: Organize Workshop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2011:     3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rd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step:  Send specification &amp; receive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>
                            <a:alpha val="81000"/>
                          </a:srgbClr>
                        </a:gs>
                        <a:gs pos="92000">
                          <a:srgbClr val="3366FF">
                            <a:alpha val="81000"/>
                          </a:srgbClr>
                        </a:gs>
                        <a:gs pos="100000">
                          <a:srgbClr val="3366FF">
                            <a:alpha val="81000"/>
                          </a:srgbClr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747" name="正方形/長方形 6"/>
          <p:cNvSpPr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" name="山形 8"/>
          <p:cNvSpPr>
            <a:spLocks noChangeArrowheads="1"/>
          </p:cNvSpPr>
          <p:nvPr/>
        </p:nvSpPr>
        <p:spPr bwMode="auto">
          <a:xfrm>
            <a:off x="0" y="4648200"/>
            <a:ext cx="533400" cy="304800"/>
          </a:xfrm>
          <a:prstGeom prst="chevron">
            <a:avLst>
              <a:gd name="adj" fmla="val 4999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ctr" hangingPunct="0"/>
            <a:endParaRPr kumimoji="0" lang="ja-JP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457200" rtl="0"/>
            <a:r>
              <a:rPr lang="en-US" sz="1200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SPAFOA, FERMILAB, 15 December 2010</a:t>
            </a:r>
            <a:endParaRPr lang="en-US" sz="12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57200" rtl="0" fontAlgn="base"/>
            <a:r>
              <a:rPr lang="en-US" sz="1600" b="1" kern="1200" smtClean="0">
                <a:solidFill>
                  <a:srgbClr val="23346C"/>
                </a:solidFill>
                <a:latin typeface="Arial"/>
                <a:ea typeface="Arial Unicode MS"/>
                <a:cs typeface="Arial Unicode MS"/>
              </a:rPr>
              <a:t>Marc Ross, Fermilab</a:t>
            </a:r>
            <a:endParaRPr lang="en-US" sz="1600" b="1" kern="1200">
              <a:solidFill>
                <a:srgbClr val="23346C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457200" rtl="0"/>
            <a:fld id="{C64E1E01-CFF9-374C-90C0-378C39CD55E6}" type="slidenum">
              <a:rPr lang="en-US" sz="1400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algn="r" defTabSz="457200" rtl="0"/>
              <a:t>6</a:t>
            </a:fld>
            <a:endParaRPr lang="en-US" sz="14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6" name="Picture 5" descr="Pages from 8-Slides-elsen-European_XFEL_Update_-7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6080" y="5811520"/>
            <a:ext cx="2749471" cy="46166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Completion: 2014</a:t>
            </a:r>
            <a:endParaRPr lang="en-US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457200" rtl="0"/>
            <a:r>
              <a:rPr lang="en-US" sz="1200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SPAFOA, FERMILAB, 15 December 2010</a:t>
            </a:r>
            <a:endParaRPr lang="en-US" sz="12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57200" rtl="0" fontAlgn="base"/>
            <a:r>
              <a:rPr lang="en-US" sz="1600" b="1" kern="1200" smtClean="0">
                <a:solidFill>
                  <a:srgbClr val="23346C"/>
                </a:solidFill>
                <a:latin typeface="Arial"/>
                <a:ea typeface="Arial Unicode MS"/>
                <a:cs typeface="Arial Unicode MS"/>
              </a:rPr>
              <a:t>Marc Ross, Fermilab</a:t>
            </a:r>
            <a:endParaRPr lang="en-US" sz="1600" b="1" kern="1200">
              <a:solidFill>
                <a:srgbClr val="23346C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457200" rtl="0"/>
            <a:fld id="{C64E1E01-CFF9-374C-90C0-378C39CD55E6}" type="slidenum">
              <a:rPr lang="en-US" sz="1400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algn="r" defTabSz="457200" rtl="0"/>
              <a:t>7</a:t>
            </a:fld>
            <a:endParaRPr lang="en-US" sz="14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6" name="Picture 5" descr="Pages from 8-Slides-elsen-European_XFEL_Update_-5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図形グループ 116"/>
          <p:cNvGrpSpPr/>
          <p:nvPr/>
        </p:nvGrpSpPr>
        <p:grpSpPr>
          <a:xfrm>
            <a:off x="609600" y="685800"/>
            <a:ext cx="8263109" cy="5049063"/>
            <a:chOff x="622643" y="906083"/>
            <a:chExt cx="8263109" cy="5049063"/>
          </a:xfrm>
        </p:grpSpPr>
        <p:pic>
          <p:nvPicPr>
            <p:cNvPr id="11" name="図 10" descr="DESY-15.tiff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32410" y="2113667"/>
              <a:ext cx="819563" cy="8445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27610" y="2951867"/>
              <a:ext cx="13984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 smtClean="0">
                  <a:solidFill>
                    <a:srgbClr val="010101"/>
                  </a:solidFill>
                </a:rPr>
                <a:t>Short End group</a:t>
              </a:r>
            </a:p>
          </p:txBody>
        </p:sp>
        <p:pic>
          <p:nvPicPr>
            <p:cNvPr id="14" name="図 13" descr="DESY-31.tiff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2643" y="3409067"/>
              <a:ext cx="864581" cy="975167"/>
            </a:xfrm>
            <a:prstGeom prst="rect">
              <a:avLst/>
            </a:prstGeom>
          </p:spPr>
        </p:pic>
        <p:pic>
          <p:nvPicPr>
            <p:cNvPr id="16" name="図 15" descr="DESY-34.tiff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57797" y="4753376"/>
              <a:ext cx="958361" cy="857250"/>
            </a:xfrm>
            <a:prstGeom prst="rect">
              <a:avLst/>
            </a:prstGeom>
          </p:spPr>
        </p:pic>
        <p:pic>
          <p:nvPicPr>
            <p:cNvPr id="18" name="図 17" descr="DESY-17.tiff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DFF"/>
                </a:clrFrom>
                <a:clrTo>
                  <a:srgbClr val="FEFD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722114" y="2324114"/>
              <a:ext cx="628650" cy="444500"/>
            </a:xfrm>
            <a:prstGeom prst="rect">
              <a:avLst/>
            </a:prstGeom>
          </p:spPr>
        </p:pic>
        <p:pic>
          <p:nvPicPr>
            <p:cNvPr id="19" name="図 18" descr="DESY-18.tiff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DFEFF"/>
                </a:clrFrom>
                <a:clrTo>
                  <a:srgbClr val="FD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5400000">
              <a:off x="8254278" y="2365852"/>
              <a:ext cx="594050" cy="401078"/>
            </a:xfrm>
            <a:prstGeom prst="rect">
              <a:avLst/>
            </a:prstGeom>
          </p:spPr>
        </p:pic>
        <p:pic>
          <p:nvPicPr>
            <p:cNvPr id="20" name="図 19" descr="DESY-19.tiff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EFCFF"/>
                </a:clrFrom>
                <a:clrTo>
                  <a:srgbClr val="FEFC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6200000" flipH="1">
              <a:off x="6746516" y="2387580"/>
              <a:ext cx="414731" cy="347338"/>
            </a:xfrm>
            <a:prstGeom prst="rect">
              <a:avLst/>
            </a:prstGeom>
          </p:spPr>
        </p:pic>
        <p:pic>
          <p:nvPicPr>
            <p:cNvPr id="21" name="図 20" descr="DESY-21.tiff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70150" y="2415466"/>
              <a:ext cx="441503" cy="386315"/>
            </a:xfrm>
            <a:prstGeom prst="rect">
              <a:avLst/>
            </a:prstGeom>
          </p:spPr>
        </p:pic>
        <p:pic>
          <p:nvPicPr>
            <p:cNvPr id="22" name="図 21" descr="DESY-22.tiff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V="1">
              <a:off x="5619659" y="2546364"/>
              <a:ext cx="215989" cy="222250"/>
            </a:xfrm>
            <a:prstGeom prst="rect">
              <a:avLst/>
            </a:prstGeom>
          </p:spPr>
        </p:pic>
        <p:pic>
          <p:nvPicPr>
            <p:cNvPr id="23" name="図 22" descr="DESY-23.tiff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flipH="1">
              <a:off x="5984550" y="2555023"/>
              <a:ext cx="234950" cy="213591"/>
            </a:xfrm>
            <a:prstGeom prst="rect">
              <a:avLst/>
            </a:prstGeom>
          </p:spPr>
        </p:pic>
        <p:pic>
          <p:nvPicPr>
            <p:cNvPr id="24" name="図 23" descr="DESY-24.tiff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CFFFB"/>
                </a:clrFrom>
                <a:clrTo>
                  <a:srgbClr val="FCFFFB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6365550" y="2459399"/>
              <a:ext cx="302653" cy="298450"/>
            </a:xfrm>
            <a:prstGeom prst="rect">
              <a:avLst/>
            </a:prstGeom>
          </p:spPr>
        </p:pic>
        <p:pic>
          <p:nvPicPr>
            <p:cNvPr id="25" name="図 24" descr="DESY-30.tiff"/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CFCFE"/>
                </a:clrFrom>
                <a:clrTo>
                  <a:srgbClr val="FCFC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27551" y="2324114"/>
              <a:ext cx="458059" cy="386315"/>
            </a:xfrm>
            <a:prstGeom prst="rect">
              <a:avLst/>
            </a:prstGeom>
          </p:spPr>
        </p:pic>
        <p:pic>
          <p:nvPicPr>
            <p:cNvPr id="26" name="図 25" descr="DESY-26.tiff"/>
            <p:cNvPicPr>
              <a:picLocks noChangeAspect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16764" y="2145866"/>
              <a:ext cx="543347" cy="717550"/>
            </a:xfrm>
            <a:prstGeom prst="rect">
              <a:avLst/>
            </a:prstGeom>
          </p:spPr>
        </p:pic>
        <p:pic>
          <p:nvPicPr>
            <p:cNvPr id="27" name="図 26" descr="DESY-27.tiff"/>
            <p:cNvPicPr>
              <a:picLocks noChangeAspect="1"/>
            </p:cNvPicPr>
            <p:nvPr/>
          </p:nvPicPr>
          <p:blipFill>
            <a:blip r:embed="rId1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88264" y="2427818"/>
              <a:ext cx="228600" cy="254410"/>
            </a:xfrm>
            <a:prstGeom prst="rect">
              <a:avLst/>
            </a:prstGeom>
          </p:spPr>
        </p:pic>
        <p:pic>
          <p:nvPicPr>
            <p:cNvPr id="28" name="図 27" descr="DESY-28.tiff"/>
            <p:cNvPicPr>
              <a:picLocks noChangeAspect="1"/>
            </p:cNvPicPr>
            <p:nvPr/>
          </p:nvPicPr>
          <p:blipFill>
            <a:blip r:embed="rId16" cstate="print">
              <a:clrChange>
                <a:clrFrom>
                  <a:srgbClr val="FFFFFC"/>
                </a:clrFrom>
                <a:clrTo>
                  <a:srgbClr val="FFFFFC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31165" y="2381273"/>
              <a:ext cx="245154" cy="347499"/>
            </a:xfrm>
            <a:prstGeom prst="rect">
              <a:avLst/>
            </a:prstGeom>
          </p:spPr>
        </p:pic>
        <p:pic>
          <p:nvPicPr>
            <p:cNvPr id="29" name="図 28" descr="DESY-29.tiff"/>
            <p:cNvPicPr>
              <a:picLocks noChangeAspect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362964" y="2350931"/>
              <a:ext cx="330200" cy="450850"/>
            </a:xfrm>
            <a:prstGeom prst="rect">
              <a:avLst/>
            </a:prstGeom>
          </p:spPr>
        </p:pic>
        <p:cxnSp>
          <p:nvCxnSpPr>
            <p:cNvPr id="30" name="直線コネクタ 29"/>
            <p:cNvCxnSpPr/>
            <p:nvPr/>
          </p:nvCxnSpPr>
          <p:spPr>
            <a:xfrm>
              <a:off x="3016764" y="3003565"/>
              <a:ext cx="1676400" cy="1588"/>
            </a:xfrm>
            <a:prstGeom prst="line">
              <a:avLst/>
            </a:prstGeom>
            <a:ln w="317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 rot="5400000" flipH="1" flipV="1">
              <a:off x="2941358" y="2926571"/>
              <a:ext cx="152400" cy="1588"/>
            </a:xfrm>
            <a:prstGeom prst="line">
              <a:avLst/>
            </a:prstGeom>
            <a:ln w="317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 rot="5400000" flipH="1" flipV="1">
              <a:off x="4616170" y="2938822"/>
              <a:ext cx="152400" cy="1588"/>
            </a:xfrm>
            <a:prstGeom prst="line">
              <a:avLst/>
            </a:prstGeom>
            <a:ln w="317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>
              <a:off x="4997448" y="3015816"/>
              <a:ext cx="1676400" cy="1588"/>
            </a:xfrm>
            <a:prstGeom prst="line">
              <a:avLst/>
            </a:prstGeom>
            <a:ln w="317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rot="5400000" flipH="1" flipV="1">
              <a:off x="4922042" y="2938822"/>
              <a:ext cx="152400" cy="1588"/>
            </a:xfrm>
            <a:prstGeom prst="line">
              <a:avLst/>
            </a:prstGeom>
            <a:ln w="317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 rot="5400000" flipH="1" flipV="1">
              <a:off x="6596854" y="2951073"/>
              <a:ext cx="152400" cy="1588"/>
            </a:xfrm>
            <a:prstGeom prst="line">
              <a:avLst/>
            </a:prstGeom>
            <a:ln w="317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>
              <a:off x="6780212" y="3017404"/>
              <a:ext cx="805398" cy="0"/>
            </a:xfrm>
            <a:prstGeom prst="line">
              <a:avLst/>
            </a:prstGeom>
            <a:ln w="317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 rot="5400000" flipH="1" flipV="1">
              <a:off x="6704806" y="2940410"/>
              <a:ext cx="152400" cy="1588"/>
            </a:xfrm>
            <a:prstGeom prst="line">
              <a:avLst/>
            </a:prstGeom>
            <a:ln w="317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 rot="5400000" flipH="1" flipV="1">
              <a:off x="7508616" y="2940410"/>
              <a:ext cx="152400" cy="1588"/>
            </a:xfrm>
            <a:prstGeom prst="line">
              <a:avLst/>
            </a:prstGeom>
            <a:ln w="317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/>
            <p:nvPr/>
          </p:nvCxnSpPr>
          <p:spPr>
            <a:xfrm>
              <a:off x="7738010" y="3028067"/>
              <a:ext cx="1147742" cy="1"/>
            </a:xfrm>
            <a:prstGeom prst="line">
              <a:avLst/>
            </a:prstGeom>
            <a:ln w="317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 rot="5400000" flipH="1" flipV="1">
              <a:off x="7662604" y="2951073"/>
              <a:ext cx="152400" cy="1588"/>
            </a:xfrm>
            <a:prstGeom prst="line">
              <a:avLst/>
            </a:prstGeom>
            <a:ln w="317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/>
            <p:nvPr/>
          </p:nvCxnSpPr>
          <p:spPr>
            <a:xfrm rot="5400000" flipH="1" flipV="1">
              <a:off x="8808758" y="2940410"/>
              <a:ext cx="152400" cy="1588"/>
            </a:xfrm>
            <a:prstGeom prst="line">
              <a:avLst/>
            </a:prstGeom>
            <a:ln w="317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5455164" y="3060266"/>
              <a:ext cx="6292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 smtClean="0">
                  <a:solidFill>
                    <a:srgbClr val="010101"/>
                  </a:solidFill>
                </a:rPr>
                <a:t>HOM1</a:t>
              </a:r>
              <a:endParaRPr kumimoji="1" lang="ja-JP" altLang="en-US" sz="1200" b="1" dirty="0">
                <a:solidFill>
                  <a:srgbClr val="010101"/>
                </a:solidFill>
              </a:endParaRPr>
            </a:p>
          </p:txBody>
        </p:sp>
        <p:pic>
          <p:nvPicPr>
            <p:cNvPr id="46" name="図 45" descr="DESY-32.tiff"/>
            <p:cNvPicPr>
              <a:picLocks noChangeAspect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0800000" flipV="1">
              <a:off x="7372821" y="3485267"/>
              <a:ext cx="571500" cy="800935"/>
            </a:xfrm>
            <a:prstGeom prst="rect">
              <a:avLst/>
            </a:prstGeom>
          </p:spPr>
        </p:pic>
        <p:pic>
          <p:nvPicPr>
            <p:cNvPr id="47" name="図 46" descr="DESY-32.tiff"/>
            <p:cNvPicPr>
              <a:picLocks noChangeAspect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V="1">
              <a:off x="7906221" y="3485267"/>
              <a:ext cx="571500" cy="800935"/>
            </a:xfrm>
            <a:prstGeom prst="rect">
              <a:avLst/>
            </a:prstGeom>
          </p:spPr>
        </p:pic>
        <p:pic>
          <p:nvPicPr>
            <p:cNvPr id="48" name="図 47" descr="DESY-33.tiff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5400000">
              <a:off x="8546774" y="3871494"/>
              <a:ext cx="350741" cy="151611"/>
            </a:xfrm>
            <a:prstGeom prst="rect">
              <a:avLst/>
            </a:prstGeom>
          </p:spPr>
        </p:pic>
        <p:pic>
          <p:nvPicPr>
            <p:cNvPr id="49" name="図 48" descr="DESY-33.tiff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5400000" flipH="1" flipV="1">
              <a:off x="8340056" y="3889632"/>
              <a:ext cx="350741" cy="151611"/>
            </a:xfrm>
            <a:prstGeom prst="rect">
              <a:avLst/>
            </a:prstGeom>
          </p:spPr>
        </p:pic>
        <p:cxnSp>
          <p:nvCxnSpPr>
            <p:cNvPr id="50" name="直線コネクタ 49"/>
            <p:cNvCxnSpPr/>
            <p:nvPr/>
          </p:nvCxnSpPr>
          <p:spPr>
            <a:xfrm flipV="1">
              <a:off x="7296621" y="4440548"/>
              <a:ext cx="1577135" cy="0"/>
            </a:xfrm>
            <a:prstGeom prst="line">
              <a:avLst/>
            </a:prstGeom>
            <a:ln w="3175" cap="flat" cmpd="sng" algn="ctr">
              <a:solidFill>
                <a:srgbClr val="60606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/>
            <p:cNvCxnSpPr/>
            <p:nvPr/>
          </p:nvCxnSpPr>
          <p:spPr>
            <a:xfrm rot="5400000" flipH="1" flipV="1">
              <a:off x="7221215" y="4398873"/>
              <a:ext cx="152400" cy="1588"/>
            </a:xfrm>
            <a:prstGeom prst="line">
              <a:avLst/>
            </a:prstGeom>
            <a:ln w="3175" cap="flat" cmpd="sng" algn="ctr">
              <a:solidFill>
                <a:srgbClr val="60606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/>
            <p:cNvCxnSpPr/>
            <p:nvPr/>
          </p:nvCxnSpPr>
          <p:spPr>
            <a:xfrm rot="5400000" flipH="1" flipV="1">
              <a:off x="8799938" y="4363554"/>
              <a:ext cx="152400" cy="1588"/>
            </a:xfrm>
            <a:prstGeom prst="line">
              <a:avLst/>
            </a:prstGeom>
            <a:ln w="3175" cap="flat" cmpd="sng" algn="ctr">
              <a:solidFill>
                <a:srgbClr val="60606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図 53" descr="DESY-36.tiff"/>
            <p:cNvPicPr>
              <a:picLocks noChangeAspect="1"/>
            </p:cNvPicPr>
            <p:nvPr/>
          </p:nvPicPr>
          <p:blipFill>
            <a:blip r:embed="rId20" cstate="print">
              <a:clrChange>
                <a:clrFrom>
                  <a:srgbClr val="FFFEFC"/>
                </a:clrFrom>
                <a:clrTo>
                  <a:srgbClr val="FFFEFC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58621" y="4856867"/>
              <a:ext cx="537858" cy="753759"/>
            </a:xfrm>
            <a:prstGeom prst="rect">
              <a:avLst/>
            </a:prstGeom>
          </p:spPr>
        </p:pic>
        <p:pic>
          <p:nvPicPr>
            <p:cNvPr id="55" name="図 54" descr="DESY-37.tiff"/>
            <p:cNvPicPr>
              <a:picLocks noChangeAspect="1"/>
            </p:cNvPicPr>
            <p:nvPr/>
          </p:nvPicPr>
          <p:blipFill>
            <a:blip r:embed="rId21" cstate="print">
              <a:clrChange>
                <a:clrFrom>
                  <a:srgbClr val="FEFDFE"/>
                </a:clrFrom>
                <a:clrTo>
                  <a:srgbClr val="FEFD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796157" y="5058176"/>
              <a:ext cx="262464" cy="287460"/>
            </a:xfrm>
            <a:prstGeom prst="rect">
              <a:avLst/>
            </a:prstGeom>
          </p:spPr>
        </p:pic>
        <p:pic>
          <p:nvPicPr>
            <p:cNvPr id="56" name="図 55" descr="DESY-28.tiff"/>
            <p:cNvPicPr>
              <a:picLocks noChangeAspect="1"/>
            </p:cNvPicPr>
            <p:nvPr/>
          </p:nvPicPr>
          <p:blipFill>
            <a:blip r:embed="rId16" cstate="print">
              <a:clrChange>
                <a:clrFrom>
                  <a:srgbClr val="FEFFFC"/>
                </a:clrFrom>
                <a:clrTo>
                  <a:srgbClr val="FEFFFC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69642" y="4998139"/>
              <a:ext cx="245154" cy="347499"/>
            </a:xfrm>
            <a:prstGeom prst="rect">
              <a:avLst/>
            </a:prstGeom>
          </p:spPr>
        </p:pic>
        <p:pic>
          <p:nvPicPr>
            <p:cNvPr id="57" name="図 56" descr="DESY-38.tiff"/>
            <p:cNvPicPr>
              <a:picLocks noChangeAspect="1"/>
            </p:cNvPicPr>
            <p:nvPr/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04337" y="4942125"/>
              <a:ext cx="351658" cy="463550"/>
            </a:xfrm>
            <a:prstGeom prst="rect">
              <a:avLst/>
            </a:prstGeom>
          </p:spPr>
        </p:pic>
        <p:cxnSp>
          <p:nvCxnSpPr>
            <p:cNvPr id="58" name="直線コネクタ 57"/>
            <p:cNvCxnSpPr/>
            <p:nvPr/>
          </p:nvCxnSpPr>
          <p:spPr>
            <a:xfrm>
              <a:off x="7041191" y="5640068"/>
              <a:ext cx="1676400" cy="1588"/>
            </a:xfrm>
            <a:prstGeom prst="line">
              <a:avLst/>
            </a:prstGeom>
            <a:ln w="3175" cap="flat" cmpd="sng" algn="ctr">
              <a:solidFill>
                <a:srgbClr val="60606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コネクタ 58"/>
            <p:cNvCxnSpPr/>
            <p:nvPr/>
          </p:nvCxnSpPr>
          <p:spPr>
            <a:xfrm rot="5400000" flipH="1" flipV="1">
              <a:off x="6965785" y="5563074"/>
              <a:ext cx="152400" cy="1588"/>
            </a:xfrm>
            <a:prstGeom prst="line">
              <a:avLst/>
            </a:prstGeom>
            <a:ln w="3175" cap="flat" cmpd="sng" algn="ctr">
              <a:solidFill>
                <a:srgbClr val="60606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コネクタ 59"/>
            <p:cNvCxnSpPr/>
            <p:nvPr/>
          </p:nvCxnSpPr>
          <p:spPr>
            <a:xfrm rot="5400000" flipH="1" flipV="1">
              <a:off x="8640597" y="5575325"/>
              <a:ext cx="152400" cy="1588"/>
            </a:xfrm>
            <a:prstGeom prst="line">
              <a:avLst/>
            </a:prstGeom>
            <a:ln w="3175" cap="flat" cmpd="sng" algn="ctr">
              <a:solidFill>
                <a:srgbClr val="60606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図 61" descr="DESY-42.tiff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160310" y="5150767"/>
              <a:ext cx="296540" cy="194869"/>
            </a:xfrm>
            <a:prstGeom prst="rect">
              <a:avLst/>
            </a:prstGeom>
          </p:spPr>
        </p:pic>
        <p:pic>
          <p:nvPicPr>
            <p:cNvPr id="63" name="図 62" descr="DESY-44.tiff"/>
            <p:cNvPicPr>
              <a:picLocks noChangeAspect="1"/>
            </p:cNvPicPr>
            <p:nvPr/>
          </p:nvPicPr>
          <p:blipFill>
            <a:blip r:embed="rId24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06603" y="5068774"/>
              <a:ext cx="389842" cy="336901"/>
            </a:xfrm>
            <a:prstGeom prst="rect">
              <a:avLst/>
            </a:prstGeom>
          </p:spPr>
        </p:pic>
        <p:pic>
          <p:nvPicPr>
            <p:cNvPr id="64" name="図 63" descr="DESY-45.tiff"/>
            <p:cNvPicPr>
              <a:picLocks noChangeAspect="1"/>
            </p:cNvPicPr>
            <p:nvPr/>
          </p:nvPicPr>
          <p:blipFill>
            <a:blip r:embed="rId2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53382" y="5117567"/>
              <a:ext cx="271877" cy="288108"/>
            </a:xfrm>
            <a:prstGeom prst="rect">
              <a:avLst/>
            </a:prstGeom>
          </p:spPr>
        </p:pic>
        <p:pic>
          <p:nvPicPr>
            <p:cNvPr id="65" name="図 64" descr="DESY-22.tiff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V="1">
              <a:off x="5748845" y="5123388"/>
              <a:ext cx="215989" cy="222250"/>
            </a:xfrm>
            <a:prstGeom prst="rect">
              <a:avLst/>
            </a:prstGeom>
          </p:spPr>
        </p:pic>
        <p:pic>
          <p:nvPicPr>
            <p:cNvPr id="66" name="図 65" descr="DESY-41.tiff"/>
            <p:cNvPicPr>
              <a:picLocks noChangeAspect="1"/>
            </p:cNvPicPr>
            <p:nvPr/>
          </p:nvPicPr>
          <p:blipFill>
            <a:blip r:embed="rId2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339750" y="5117567"/>
              <a:ext cx="216738" cy="204862"/>
            </a:xfrm>
            <a:prstGeom prst="rect">
              <a:avLst/>
            </a:prstGeom>
          </p:spPr>
        </p:pic>
        <p:pic>
          <p:nvPicPr>
            <p:cNvPr id="67" name="図 66" descr="DESY-42.tiff"/>
            <p:cNvPicPr>
              <a:picLocks noChangeAspect="1"/>
            </p:cNvPicPr>
            <p:nvPr/>
          </p:nvPicPr>
          <p:blipFill>
            <a:blip r:embed="rId2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79282" y="5150769"/>
              <a:ext cx="296540" cy="194869"/>
            </a:xfrm>
            <a:prstGeom prst="rect">
              <a:avLst/>
            </a:prstGeom>
          </p:spPr>
        </p:pic>
        <p:pic>
          <p:nvPicPr>
            <p:cNvPr id="68" name="図 67" descr="DESY-40.tiff"/>
            <p:cNvPicPr>
              <a:picLocks noChangeAspect="1"/>
            </p:cNvPicPr>
            <p:nvPr/>
          </p:nvPicPr>
          <p:blipFill>
            <a:blip r:embed="rId27" cstate="print">
              <a:clrChange>
                <a:clrFrom>
                  <a:srgbClr val="FDFFFA"/>
                </a:clrFrom>
                <a:clrTo>
                  <a:srgbClr val="FDFFF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36147" y="4916147"/>
              <a:ext cx="752029" cy="489528"/>
            </a:xfrm>
            <a:prstGeom prst="rect">
              <a:avLst/>
            </a:prstGeom>
          </p:spPr>
        </p:pic>
        <p:pic>
          <p:nvPicPr>
            <p:cNvPr id="69" name="図 68" descr="DESY-18.tiff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DFFFF"/>
                </a:clrFrom>
                <a:clrTo>
                  <a:srgbClr val="FD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5400000">
              <a:off x="2838583" y="4922849"/>
              <a:ext cx="594050" cy="401078"/>
            </a:xfrm>
            <a:prstGeom prst="rect">
              <a:avLst/>
            </a:prstGeom>
          </p:spPr>
        </p:pic>
        <p:cxnSp>
          <p:nvCxnSpPr>
            <p:cNvPr id="70" name="直線コネクタ 69"/>
            <p:cNvCxnSpPr/>
            <p:nvPr/>
          </p:nvCxnSpPr>
          <p:spPr>
            <a:xfrm>
              <a:off x="2963026" y="5650730"/>
              <a:ext cx="1147742" cy="1"/>
            </a:xfrm>
            <a:prstGeom prst="line">
              <a:avLst/>
            </a:prstGeom>
            <a:ln w="3175" cap="flat" cmpd="sng" algn="ctr">
              <a:solidFill>
                <a:srgbClr val="60606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/>
            <p:cNvCxnSpPr/>
            <p:nvPr/>
          </p:nvCxnSpPr>
          <p:spPr>
            <a:xfrm rot="5400000" flipH="1" flipV="1">
              <a:off x="2887620" y="5573736"/>
              <a:ext cx="152400" cy="1588"/>
            </a:xfrm>
            <a:prstGeom prst="line">
              <a:avLst/>
            </a:prstGeom>
            <a:ln w="3175" cap="flat" cmpd="sng" algn="ctr">
              <a:solidFill>
                <a:srgbClr val="60606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/>
            <p:cNvCxnSpPr/>
            <p:nvPr/>
          </p:nvCxnSpPr>
          <p:spPr>
            <a:xfrm rot="5400000" flipH="1" flipV="1">
              <a:off x="4033774" y="5563073"/>
              <a:ext cx="152400" cy="1588"/>
            </a:xfrm>
            <a:prstGeom prst="line">
              <a:avLst/>
            </a:prstGeom>
            <a:ln w="3175" cap="flat" cmpd="sng" algn="ctr">
              <a:solidFill>
                <a:srgbClr val="60606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コネクタ 73"/>
            <p:cNvCxnSpPr/>
            <p:nvPr/>
          </p:nvCxnSpPr>
          <p:spPr>
            <a:xfrm>
              <a:off x="4276583" y="5652319"/>
              <a:ext cx="805398" cy="0"/>
            </a:xfrm>
            <a:prstGeom prst="line">
              <a:avLst/>
            </a:prstGeom>
            <a:ln w="3175" cap="flat" cmpd="sng" algn="ctr">
              <a:solidFill>
                <a:srgbClr val="60606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コネクタ 74"/>
            <p:cNvCxnSpPr/>
            <p:nvPr/>
          </p:nvCxnSpPr>
          <p:spPr>
            <a:xfrm rot="5400000" flipH="1" flipV="1">
              <a:off x="4201177" y="5575325"/>
              <a:ext cx="152400" cy="1588"/>
            </a:xfrm>
            <a:prstGeom prst="line">
              <a:avLst/>
            </a:prstGeom>
            <a:ln w="3175" cap="flat" cmpd="sng" algn="ctr">
              <a:solidFill>
                <a:srgbClr val="60606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コネクタ 75"/>
            <p:cNvCxnSpPr/>
            <p:nvPr/>
          </p:nvCxnSpPr>
          <p:spPr>
            <a:xfrm rot="5400000" flipH="1" flipV="1">
              <a:off x="5004987" y="5575325"/>
              <a:ext cx="152400" cy="1588"/>
            </a:xfrm>
            <a:prstGeom prst="line">
              <a:avLst/>
            </a:prstGeom>
            <a:ln w="3175" cap="flat" cmpd="sng" algn="ctr">
              <a:solidFill>
                <a:srgbClr val="60606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コネクタ 76"/>
            <p:cNvCxnSpPr/>
            <p:nvPr/>
          </p:nvCxnSpPr>
          <p:spPr>
            <a:xfrm>
              <a:off x="5206603" y="5638479"/>
              <a:ext cx="1676400" cy="1588"/>
            </a:xfrm>
            <a:prstGeom prst="line">
              <a:avLst/>
            </a:prstGeom>
            <a:ln w="3175" cap="flat" cmpd="sng" algn="ctr">
              <a:solidFill>
                <a:srgbClr val="60606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コネクタ 77"/>
            <p:cNvCxnSpPr/>
            <p:nvPr/>
          </p:nvCxnSpPr>
          <p:spPr>
            <a:xfrm rot="5400000" flipH="1" flipV="1">
              <a:off x="5131197" y="5561485"/>
              <a:ext cx="152400" cy="1588"/>
            </a:xfrm>
            <a:prstGeom prst="line">
              <a:avLst/>
            </a:prstGeom>
            <a:ln w="3175" cap="flat" cmpd="sng" algn="ctr">
              <a:solidFill>
                <a:srgbClr val="60606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コネクタ 78"/>
            <p:cNvCxnSpPr/>
            <p:nvPr/>
          </p:nvCxnSpPr>
          <p:spPr>
            <a:xfrm rot="5400000" flipH="1" flipV="1">
              <a:off x="6806009" y="5573736"/>
              <a:ext cx="152400" cy="1588"/>
            </a:xfrm>
            <a:prstGeom prst="line">
              <a:avLst/>
            </a:prstGeom>
            <a:ln w="3175" cap="flat" cmpd="sng" algn="ctr">
              <a:solidFill>
                <a:srgbClr val="60606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6393287" y="4323467"/>
              <a:ext cx="7334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/>
                <a:t>×</a:t>
              </a:r>
              <a:r>
                <a:rPr lang="en-US" altLang="ja-JP" sz="2000" dirty="0" smtClean="0"/>
                <a:t>  </a:t>
              </a:r>
              <a:r>
                <a:rPr kumimoji="1" lang="ja-JP" altLang="en-US" sz="2000" dirty="0" smtClean="0"/>
                <a:t>８</a:t>
              </a:r>
              <a:endParaRPr kumimoji="1" lang="ja-JP" altLang="en-US" sz="2000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879045" y="2712665"/>
              <a:ext cx="10357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/>
                <a:t>12 EBW place</a:t>
              </a:r>
              <a:endParaRPr kumimoji="1" lang="ja-JP" altLang="en-US" sz="1200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84958" y="5643113"/>
              <a:ext cx="13727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b="1" dirty="0" smtClean="0">
                  <a:solidFill>
                    <a:srgbClr val="010101"/>
                  </a:solidFill>
                </a:rPr>
                <a:t>Long</a:t>
              </a:r>
              <a:r>
                <a:rPr kumimoji="1" lang="en-US" altLang="ja-JP" sz="1200" b="1" dirty="0" smtClean="0">
                  <a:solidFill>
                    <a:srgbClr val="010101"/>
                  </a:solidFill>
                </a:rPr>
                <a:t> End group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70032" y="4323468"/>
              <a:ext cx="10607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b="1" dirty="0" smtClean="0">
                  <a:solidFill>
                    <a:srgbClr val="010101"/>
                  </a:solidFill>
                </a:rPr>
                <a:t>Dumbbell   x8</a:t>
              </a:r>
              <a:endParaRPr kumimoji="1" lang="en-US" altLang="ja-JP" sz="1200" b="1" dirty="0" smtClean="0">
                <a:solidFill>
                  <a:srgbClr val="010101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161958" y="5678147"/>
              <a:ext cx="15869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b="1" dirty="0" smtClean="0">
                  <a:solidFill>
                    <a:srgbClr val="010101"/>
                  </a:solidFill>
                </a:rPr>
                <a:t>End cell : long side</a:t>
              </a:r>
              <a:endParaRPr kumimoji="1" lang="en-US" altLang="ja-JP" sz="1200" b="1" dirty="0" smtClean="0">
                <a:solidFill>
                  <a:srgbClr val="010101"/>
                </a:solidFill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092964" y="3060266"/>
              <a:ext cx="16469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b="1" dirty="0" smtClean="0">
                  <a:solidFill>
                    <a:srgbClr val="010101"/>
                  </a:solidFill>
                </a:rPr>
                <a:t>End cell : short side</a:t>
              </a:r>
              <a:endParaRPr kumimoji="1" lang="en-US" altLang="ja-JP" sz="1200" b="1" dirty="0" smtClean="0">
                <a:solidFill>
                  <a:srgbClr val="010101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790358" y="5678147"/>
              <a:ext cx="6292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 smtClean="0">
                  <a:solidFill>
                    <a:srgbClr val="010101"/>
                  </a:solidFill>
                </a:rPr>
                <a:t>HOM2</a:t>
              </a:r>
              <a:endParaRPr kumimoji="1" lang="ja-JP" altLang="en-US" sz="1200" b="1" dirty="0">
                <a:solidFill>
                  <a:srgbClr val="010101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174347" y="5678147"/>
              <a:ext cx="10224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b="1" dirty="0" smtClean="0">
                  <a:solidFill>
                    <a:srgbClr val="010101"/>
                  </a:solidFill>
                </a:rPr>
                <a:t>pickup port</a:t>
              </a:r>
              <a:endParaRPr kumimoji="1" lang="ja-JP" altLang="en-US" sz="1200" b="1" dirty="0">
                <a:solidFill>
                  <a:srgbClr val="010101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955147" y="5678147"/>
              <a:ext cx="9457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 smtClean="0">
                  <a:solidFill>
                    <a:srgbClr val="010101"/>
                  </a:solidFill>
                </a:rPr>
                <a:t>beam pipe</a:t>
              </a:r>
              <a:endParaRPr kumimoji="1" lang="ja-JP" altLang="en-US" sz="1200" b="1" dirty="0">
                <a:solidFill>
                  <a:srgbClr val="010101"/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7814210" y="3060266"/>
              <a:ext cx="9457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 smtClean="0">
                  <a:solidFill>
                    <a:srgbClr val="010101"/>
                  </a:solidFill>
                </a:rPr>
                <a:t>beam pipe</a:t>
              </a:r>
              <a:endParaRPr kumimoji="1" lang="ja-JP" altLang="en-US" sz="1200" b="1" dirty="0">
                <a:solidFill>
                  <a:srgbClr val="010101"/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671210" y="3060266"/>
              <a:ext cx="9028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b="1" dirty="0" smtClean="0">
                  <a:solidFill>
                    <a:srgbClr val="010101"/>
                  </a:solidFill>
                </a:rPr>
                <a:t>input port</a:t>
              </a:r>
              <a:endParaRPr kumimoji="1" lang="ja-JP" altLang="en-US" sz="1200" b="1" dirty="0">
                <a:solidFill>
                  <a:srgbClr val="010101"/>
                </a:solidFill>
              </a:endParaRPr>
            </a:p>
          </p:txBody>
        </p:sp>
        <p:sp>
          <p:nvSpPr>
            <p:cNvPr id="87" name="左矢印 86"/>
            <p:cNvSpPr/>
            <p:nvPr/>
          </p:nvSpPr>
          <p:spPr bwMode="auto">
            <a:xfrm>
              <a:off x="2251610" y="2418467"/>
              <a:ext cx="381000" cy="381000"/>
            </a:xfrm>
            <a:prstGeom prst="lef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rgbClr val="15155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88" name="左矢印 87"/>
            <p:cNvSpPr/>
            <p:nvPr/>
          </p:nvSpPr>
          <p:spPr bwMode="auto">
            <a:xfrm>
              <a:off x="6839421" y="3713867"/>
              <a:ext cx="381000" cy="381000"/>
            </a:xfrm>
            <a:prstGeom prst="lef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rgbClr val="15155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94" name="左矢印 93"/>
            <p:cNvSpPr/>
            <p:nvPr/>
          </p:nvSpPr>
          <p:spPr bwMode="auto">
            <a:xfrm>
              <a:off x="2269347" y="4992347"/>
              <a:ext cx="381000" cy="381000"/>
            </a:xfrm>
            <a:prstGeom prst="lef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rgbClr val="15155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296621" y="4475867"/>
              <a:ext cx="12454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b="1" dirty="0" smtClean="0">
                  <a:solidFill>
                    <a:srgbClr val="010101"/>
                  </a:solidFill>
                </a:rPr>
                <a:t>center cell   x8</a:t>
              </a:r>
              <a:endParaRPr kumimoji="1" lang="ja-JP" altLang="en-US" sz="1200" b="1" dirty="0">
                <a:solidFill>
                  <a:srgbClr val="010101"/>
                </a:solidFill>
              </a:endParaRPr>
            </a:p>
          </p:txBody>
        </p:sp>
        <p:pic>
          <p:nvPicPr>
            <p:cNvPr id="96" name="図 95" descr="DESY-31.tiff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84643" y="3409067"/>
              <a:ext cx="864581" cy="975167"/>
            </a:xfrm>
            <a:prstGeom prst="rect">
              <a:avLst/>
            </a:prstGeom>
          </p:spPr>
        </p:pic>
        <p:pic>
          <p:nvPicPr>
            <p:cNvPr id="97" name="図 96" descr="DESY-31.tiff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46643" y="3409067"/>
              <a:ext cx="864581" cy="975167"/>
            </a:xfrm>
            <a:prstGeom prst="rect">
              <a:avLst/>
            </a:prstGeom>
          </p:spPr>
        </p:pic>
        <p:pic>
          <p:nvPicPr>
            <p:cNvPr id="98" name="図 97" descr="DESY-31.tiff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24454" y="3409067"/>
              <a:ext cx="864581" cy="975167"/>
            </a:xfrm>
            <a:prstGeom prst="rect">
              <a:avLst/>
            </a:prstGeom>
          </p:spPr>
        </p:pic>
        <p:pic>
          <p:nvPicPr>
            <p:cNvPr id="99" name="図 98" descr="DESY-31.tiff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686454" y="3409067"/>
              <a:ext cx="864581" cy="975167"/>
            </a:xfrm>
            <a:prstGeom prst="rect">
              <a:avLst/>
            </a:prstGeom>
          </p:spPr>
        </p:pic>
        <p:pic>
          <p:nvPicPr>
            <p:cNvPr id="100" name="図 99" descr="DESY-31.tiff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32643" y="3409067"/>
              <a:ext cx="864581" cy="975167"/>
            </a:xfrm>
            <a:prstGeom prst="rect">
              <a:avLst/>
            </a:prstGeom>
          </p:spPr>
        </p:pic>
        <p:pic>
          <p:nvPicPr>
            <p:cNvPr id="101" name="図 100" descr="DESY-31.tiff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78832" y="3409067"/>
              <a:ext cx="864581" cy="975167"/>
            </a:xfrm>
            <a:prstGeom prst="rect">
              <a:avLst/>
            </a:prstGeom>
          </p:spPr>
        </p:pic>
        <p:pic>
          <p:nvPicPr>
            <p:cNvPr id="102" name="図 101" descr="DESY-31.tiff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25021" y="3409067"/>
              <a:ext cx="864581" cy="975167"/>
            </a:xfrm>
            <a:prstGeom prst="rect">
              <a:avLst/>
            </a:prstGeom>
          </p:spPr>
        </p:pic>
        <p:cxnSp>
          <p:nvCxnSpPr>
            <p:cNvPr id="114" name="直線コネクタ 113"/>
            <p:cNvCxnSpPr/>
            <p:nvPr/>
          </p:nvCxnSpPr>
          <p:spPr bwMode="auto">
            <a:xfrm>
              <a:off x="1827212" y="2049083"/>
              <a:ext cx="5638800" cy="1588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rgbClr val="345CB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cxnSp>
        <p:pic>
          <p:nvPicPr>
            <p:cNvPr id="115" name="図 114" descr="9-cell-whole.tif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055812" y="906083"/>
              <a:ext cx="5385662" cy="1143000"/>
            </a:xfrm>
            <a:prstGeom prst="rect">
              <a:avLst/>
            </a:prstGeom>
          </p:spPr>
        </p:pic>
        <p:sp>
          <p:nvSpPr>
            <p:cNvPr id="106" name="円/楕円 105"/>
            <p:cNvSpPr/>
            <p:nvPr/>
          </p:nvSpPr>
          <p:spPr>
            <a:xfrm>
              <a:off x="5055593" y="2145866"/>
              <a:ext cx="2130324" cy="859287"/>
            </a:xfrm>
            <a:prstGeom prst="ellips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" name="円/楕円 106"/>
            <p:cNvSpPr/>
            <p:nvPr/>
          </p:nvSpPr>
          <p:spPr>
            <a:xfrm>
              <a:off x="5095148" y="4916147"/>
              <a:ext cx="1890199" cy="736172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" name="円/楕円 107"/>
            <p:cNvSpPr/>
            <p:nvPr/>
          </p:nvSpPr>
          <p:spPr>
            <a:xfrm>
              <a:off x="3336147" y="4856867"/>
              <a:ext cx="1719446" cy="629212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" name="円/楕円 108"/>
            <p:cNvSpPr/>
            <p:nvPr/>
          </p:nvSpPr>
          <p:spPr>
            <a:xfrm>
              <a:off x="7574022" y="2221953"/>
              <a:ext cx="865600" cy="629212"/>
            </a:xfrm>
            <a:prstGeom prst="ellips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6" name="タイトル 1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b="1" dirty="0" smtClean="0">
                <a:latin typeface="Helvetica"/>
                <a:cs typeface="Helvetica"/>
              </a:rPr>
              <a:t>Cavity Fabrication (TESLA Cavity)</a:t>
            </a:r>
            <a:endParaRPr lang="ja-JP" altLang="en-US" b="1" dirty="0"/>
          </a:p>
        </p:txBody>
      </p:sp>
      <p:sp>
        <p:nvSpPr>
          <p:cNvPr id="110" name="日付プレースホルダ 10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SPAFOA, FERMILAB, 15 December 2010</a:t>
            </a:r>
            <a:endParaRPr lang="ja-JP" altLang="en-US" dirty="0"/>
          </a:p>
        </p:txBody>
      </p:sp>
      <p:sp>
        <p:nvSpPr>
          <p:cNvPr id="118" name="フッター プレースホルダ 1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Marc Ross, Fermilab</a:t>
            </a:r>
            <a:endParaRPr lang="en-US" altLang="ja-JP"/>
          </a:p>
        </p:txBody>
      </p:sp>
      <p:sp>
        <p:nvSpPr>
          <p:cNvPr id="111" name="スライド番号プレースホルダ 1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D41D-2058-B64E-BCCF-D9817EF3EB9F}" type="slidenum">
              <a:rPr lang="ja-JP" altLang="en-US" smtClean="0"/>
              <a:pPr/>
              <a:t>8</a:t>
            </a:fld>
            <a:endParaRPr lang="ja-JP" altLang="en-US"/>
          </a:p>
        </p:txBody>
      </p:sp>
      <p:sp>
        <p:nvSpPr>
          <p:cNvPr id="112" name="TextBox 111"/>
          <p:cNvSpPr txBox="1"/>
          <p:nvPr/>
        </p:nvSpPr>
        <p:spPr>
          <a:xfrm>
            <a:off x="203200" y="4597400"/>
            <a:ext cx="8839200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>
                <a:solidFill>
                  <a:srgbClr val="FF0000"/>
                </a:solidFill>
              </a:rPr>
              <a:t>56</a:t>
            </a:r>
            <a:r>
              <a:rPr lang="en-US" altLang="ja-JP" sz="2800" b="1" dirty="0" smtClean="0">
                <a:solidFill>
                  <a:srgbClr val="010101"/>
                </a:solidFill>
              </a:rPr>
              <a:t> parts: </a:t>
            </a:r>
          </a:p>
          <a:p>
            <a:pPr>
              <a:buFontTx/>
              <a:buChar char="-"/>
            </a:pPr>
            <a:r>
              <a:rPr lang="en-US" altLang="ja-JP" sz="2800" dirty="0" smtClean="0">
                <a:solidFill>
                  <a:srgbClr val="010101"/>
                </a:solidFill>
              </a:rPr>
              <a:t> </a:t>
            </a:r>
            <a:r>
              <a:rPr lang="en-US" altLang="ja-JP" sz="2800" dirty="0" err="1" smtClean="0">
                <a:solidFill>
                  <a:srgbClr val="3366FF"/>
                </a:solidFill>
              </a:rPr>
              <a:t>Nb</a:t>
            </a:r>
            <a:r>
              <a:rPr lang="en-US" altLang="ja-JP" sz="2800" dirty="0" smtClean="0">
                <a:solidFill>
                  <a:srgbClr val="3366FF"/>
                </a:solidFill>
              </a:rPr>
              <a:t> = 46,  </a:t>
            </a:r>
            <a:r>
              <a:rPr lang="en-US" altLang="ja-JP" sz="2800" dirty="0" err="1" smtClean="0">
                <a:solidFill>
                  <a:srgbClr val="3366FF"/>
                </a:solidFill>
              </a:rPr>
              <a:t>Nb</a:t>
            </a:r>
            <a:r>
              <a:rPr lang="en-US" altLang="ja-JP" sz="2800" dirty="0" smtClean="0">
                <a:solidFill>
                  <a:srgbClr val="3366FF"/>
                </a:solidFill>
              </a:rPr>
              <a:t>-Ti = 10: deep-draw, de-burr, machine</a:t>
            </a:r>
          </a:p>
          <a:p>
            <a:r>
              <a:rPr kumimoji="1" lang="en-US" altLang="ja-JP" sz="2800" b="1" dirty="0" smtClean="0">
                <a:solidFill>
                  <a:srgbClr val="FF0000"/>
                </a:solidFill>
              </a:rPr>
              <a:t>75</a:t>
            </a:r>
            <a:r>
              <a:rPr kumimoji="1" lang="en-US" altLang="ja-JP" sz="2800" b="1" dirty="0" smtClean="0">
                <a:solidFill>
                  <a:srgbClr val="010101"/>
                </a:solidFill>
              </a:rPr>
              <a:t> Electron Beam Welds (EBW) </a:t>
            </a:r>
            <a:r>
              <a:rPr lang="en-US" altLang="ja-JP" sz="2800" b="1" dirty="0" smtClean="0">
                <a:solidFill>
                  <a:srgbClr val="010101"/>
                </a:solidFill>
              </a:rPr>
              <a:t>:</a:t>
            </a:r>
            <a:endParaRPr kumimoji="1" lang="en-US" altLang="ja-JP" sz="2800" b="1" dirty="0" smtClean="0">
              <a:solidFill>
                <a:srgbClr val="01010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タイトル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7302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kumimoji="0" lang="en-US" altLang="ja-JP" sz="3200" b="1" dirty="0" smtClean="0">
                <a:solidFill>
                  <a:srgbClr val="000090"/>
                </a:solidFill>
              </a:rPr>
              <a:t>Standard Process Defined - </a:t>
            </a:r>
            <a:br>
              <a:rPr kumimoji="0" lang="en-US" altLang="ja-JP" sz="3200" b="1" dirty="0" smtClean="0">
                <a:solidFill>
                  <a:srgbClr val="000090"/>
                </a:solidFill>
              </a:rPr>
            </a:br>
            <a:r>
              <a:rPr kumimoji="0" lang="en-US" altLang="ja-JP" sz="3200" b="1" dirty="0" smtClean="0">
                <a:solidFill>
                  <a:srgbClr val="000090"/>
                </a:solidFill>
              </a:rPr>
              <a:t> Cavity Production and </a:t>
            </a:r>
            <a:r>
              <a:rPr kumimoji="0" lang="en-US" altLang="ja-JP" sz="3200" b="1" i="1" dirty="0" smtClean="0">
                <a:solidFill>
                  <a:srgbClr val="FF0000"/>
                </a:solidFill>
              </a:rPr>
              <a:t>Yield</a:t>
            </a:r>
            <a:endParaRPr kumimoji="0" lang="ja-JP" altLang="en-US" sz="3200" b="1" i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33888" name="Group 96"/>
          <p:cNvGraphicFramePr>
            <a:graphicFrameLocks noGrp="1"/>
          </p:cNvGraphicFramePr>
          <p:nvPr>
            <p:ph idx="1"/>
          </p:nvPr>
        </p:nvGraphicFramePr>
        <p:xfrm>
          <a:off x="1230313" y="919163"/>
          <a:ext cx="7336148" cy="5391606"/>
        </p:xfrm>
        <a:graphic>
          <a:graphicData uri="http://schemas.openxmlformats.org/drawingml/2006/table">
            <a:tbl>
              <a:tblPr/>
              <a:tblGrid>
                <a:gridCol w="1567583"/>
                <a:gridCol w="5768565"/>
              </a:tblGrid>
              <a:tr h="36250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Standard Cavity Recipe</a:t>
                      </a:r>
                      <a:endParaRPr kumimoji="1" lang="ja-JP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</a:tr>
              <a:tr h="33229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Fabrication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Nb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-sheet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(Fine Grain)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3229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Component  preparation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3229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Cavity fabrication </a:t>
                      </a:r>
                      <a:r>
                        <a:rPr kumimoji="1" lang="en-US" altLang="ja-JP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w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/ EBW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(</a:t>
                      </a:r>
                      <a:r>
                        <a:rPr kumimoji="1" lang="en-US" altLang="ja-JP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w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/ experienced  venders)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3229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Process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1</a:t>
                      </a:r>
                      <a:r>
                        <a:rPr kumimoji="1" lang="en-US" altLang="ja-JP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st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(Bulk) Electro-polishing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(~150um)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8729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Ultrasonic degreasing with detergent, or ethanol rinse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3229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High-pressure pure-water rinsing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3229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Hydrogen degassing at &gt; 600 C 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3229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Field flatness tuning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3229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2nd Electro-polishing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(~20um)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3229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Ultrasonic degreasing or ethanol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3229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High-pressure pure-water rinsing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3229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Test Antenna Assembly 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3229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Baking at 120 C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61519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Vertical Cold Test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Performance Test with temperature  and mode measurement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(1</a:t>
                      </a:r>
                      <a:r>
                        <a:rPr kumimoji="1" lang="en-US" altLang="ja-JP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st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/ 2</a:t>
                      </a:r>
                      <a:r>
                        <a:rPr kumimoji="1" lang="en-US" altLang="ja-JP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nd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successful RF Test)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</a:tbl>
          </a:graphicData>
        </a:graphic>
      </p:graphicFrame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SPAFOA, FERMILAB, 15 December 2010</a:t>
            </a: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326359-397B-D146-B043-A13A549AFB6A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Marc Ross, Fermilab</a:t>
            </a:r>
            <a:endParaRPr lang="en-US" altLang="ja-JP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f_0_template">
  <a:themeElements>
    <a:clrScheme name="stf_0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f_0_templat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stf_0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f_0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f_0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f_0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f_0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f_0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f_0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f_0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f_0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f_0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f_0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f_0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CesrTA_CLASSE">
  <a:themeElements>
    <a:clrScheme name="1_CesrTA_Review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CesrTA_Review">
  <a:themeElements>
    <a:clrScheme name="1_CesrTA_Review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iagini">
  <a:themeElements>
    <a:clrScheme name="Biagin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iagi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iagin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agin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agin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agin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agin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agin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agin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agin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agin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agin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agin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agin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esrTA_Review">
  <a:themeElements>
    <a:clrScheme name="1_CesrTA_Review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CesrTA_Review">
  <a:themeElements>
    <a:clrScheme name="1_CesrTA_Review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GDE TESLA 03-05">
  <a:themeElements>
    <a:clrScheme name="">
      <a:dk1>
        <a:srgbClr val="000000"/>
      </a:dk1>
      <a:lt1>
        <a:srgbClr val="FFFFF7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GDE TESLA 03-05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DE TESLA 03-0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DE TESLA 03-05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DE TESLA 03-05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DE TESLA 03-05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DE TESLA 03-05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DE TESLA 03-05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DE TESLA 03-05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ilc-standard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CesrTA_Review">
  <a:themeElements>
    <a:clrScheme name="1_CesrTA_Review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Blank Presentatio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23346C"/>
            </a:solidFill>
            <a:effectLst/>
            <a:latin typeface="Arial" charset="0"/>
            <a:ea typeface="Arial Unicode MS" pitchFamily="50" charset="-128"/>
            <a:cs typeface="Arial Unicode MS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23346C"/>
            </a:solidFill>
            <a:effectLst/>
            <a:latin typeface="Arial" charset="0"/>
            <a:ea typeface="Arial Unicode MS" pitchFamily="50" charset="-128"/>
            <a:cs typeface="Arial Unicode MS" pitchFamily="5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CesrTA_CLASSE">
  <a:themeElements>
    <a:clrScheme name="1_CesrTA_Review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58010</TotalTime>
  <Words>1648</Words>
  <Application>Microsoft Office PowerPoint</Application>
  <PresentationFormat>On-screen Show (4:3)</PresentationFormat>
  <Paragraphs>404</Paragraphs>
  <Slides>21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stf_0_template</vt:lpstr>
      <vt:lpstr>Biagini</vt:lpstr>
      <vt:lpstr>1_CesrTA_Review</vt:lpstr>
      <vt:lpstr>2_CesrTA_Review</vt:lpstr>
      <vt:lpstr>GDE TESLA 03-05</vt:lpstr>
      <vt:lpstr>ilc-standard</vt:lpstr>
      <vt:lpstr>3_CesrTA_Review</vt:lpstr>
      <vt:lpstr>2_Blank Presentation</vt:lpstr>
      <vt:lpstr>CesrTA_CLASSE</vt:lpstr>
      <vt:lpstr>1_CesrTA_CLASSE</vt:lpstr>
      <vt:lpstr>4_CesrTA_Review</vt:lpstr>
      <vt:lpstr>SCRF Industrialization for ILC</vt:lpstr>
      <vt:lpstr>ILC SCRF – Main Linac</vt:lpstr>
      <vt:lpstr>Slide 3</vt:lpstr>
      <vt:lpstr>R &amp; D Plan Resource Table</vt:lpstr>
      <vt:lpstr>Global Plan for SCRF R&amp;D</vt:lpstr>
      <vt:lpstr>Slide 6</vt:lpstr>
      <vt:lpstr>Slide 7</vt:lpstr>
      <vt:lpstr>Cavity Fabrication (TESLA Cavity)</vt:lpstr>
      <vt:lpstr>Standard Process Defined -   Cavity Production and Yield</vt:lpstr>
      <vt:lpstr>Slide 10</vt:lpstr>
      <vt:lpstr>Slide 11</vt:lpstr>
      <vt:lpstr>Preparing for ILC SCRF Industrialization </vt:lpstr>
      <vt:lpstr>Pilot Plant for Industrial R&amp;D - KEK</vt:lpstr>
      <vt:lpstr>HOM-coupler – Example (KEK)</vt:lpstr>
      <vt:lpstr> ‘HOM Antenna’- Fineblanking</vt:lpstr>
      <vt:lpstr>Next Step - Preparing Industrialization</vt:lpstr>
      <vt:lpstr>Industrialization Models</vt:lpstr>
      <vt:lpstr>Two Levels of Communication </vt:lpstr>
      <vt:lpstr>Guideline for Industrialization Study </vt:lpstr>
      <vt:lpstr>Possible Models of Industrialization </vt:lpstr>
      <vt:lpstr>Reviewer’s Comments (11/2010):</vt:lpstr>
    </vt:vector>
  </TitlesOfParts>
  <Company>Fermilab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Ross</dc:creator>
  <cp:lastModifiedBy>Marc Ross</cp:lastModifiedBy>
  <cp:revision>1436</cp:revision>
  <dcterms:created xsi:type="dcterms:W3CDTF">2005-11-21T04:08:26Z</dcterms:created>
  <dcterms:modified xsi:type="dcterms:W3CDTF">2010-12-15T20:06:02Z</dcterms:modified>
</cp:coreProperties>
</file>