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5" r:id="rId3"/>
    <p:sldId id="258" r:id="rId4"/>
    <p:sldId id="260" r:id="rId5"/>
    <p:sldId id="265" r:id="rId6"/>
    <p:sldId id="282" r:id="rId7"/>
    <p:sldId id="261" r:id="rId8"/>
    <p:sldId id="284" r:id="rId9"/>
    <p:sldId id="285" r:id="rId10"/>
    <p:sldId id="276" r:id="rId11"/>
    <p:sldId id="286" r:id="rId12"/>
    <p:sldId id="266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96" autoAdjust="0"/>
    <p:restoredTop sz="94745" autoAdjust="0"/>
  </p:normalViewPr>
  <p:slideViewPr>
    <p:cSldViewPr>
      <p:cViewPr>
        <p:scale>
          <a:sx n="75" d="100"/>
          <a:sy n="75" d="100"/>
        </p:scale>
        <p:origin x="-124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47E0EA-8043-46EA-A18D-3D2DEEB21F1A}" type="datetimeFigureOut">
              <a:rPr lang="en-US"/>
              <a:pPr>
                <a:defRPr/>
              </a:pPr>
              <a:t>12/15/2010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C7CA90-79CE-4A34-AD13-97DAF2F7F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37C5F-51E4-417C-A2DA-68F80A3EA2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FBF00-392F-4366-B916-025566FAD5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D820A-3193-4B07-AC09-E911CC3FE661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0A85B-57A1-41AB-9662-7CB974DA4D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3450" y="4416425"/>
            <a:ext cx="5143500" cy="4183063"/>
          </a:xfrm>
          <a:noFill/>
        </p:spPr>
        <p:txBody>
          <a:bodyPr wrap="square" lIns="93168" tIns="46585" rIns="93168" bIns="465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5" rIns="93168" bIns="46585" anchor="b"/>
          <a:lstStyle/>
          <a:p>
            <a:pPr algn="r" eaLnBrk="0" hangingPunct="0"/>
            <a:fld id="{212941DD-4901-4261-8EA2-22EE694DAB56}" type="slidenum">
              <a:rPr lang="en-US" sz="1300">
                <a:latin typeface="Times"/>
              </a:rPr>
              <a:pPr algn="r" eaLnBrk="0" hangingPunct="0"/>
              <a:t>5</a:t>
            </a:fld>
            <a:endParaRPr lang="en-US" sz="130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960C0-F558-4AA0-AEDA-90814E4AD197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5790"/>
            <a:ext cx="5144206" cy="418338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DB076-B439-43D5-BFBC-A78B885614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  <a:cs typeface="+mn-cs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2EC6-FEC1-46F8-802C-71CE6FBD1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6DD5-573A-469E-BD50-44120119E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9866-235E-43A1-B5FA-136D1E1F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CD62-2275-432E-9E7B-548DDA9C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0114-C0EF-4BB6-9D90-1D71033BC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3F23-AEAF-4D47-91DA-E310054D9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4CEE-A04F-4DBF-86D0-A67F84B6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EEAE-DB48-4B65-93C4-66E22E8C6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5A52-DFB8-48FD-95B0-42407091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CDD98-B6E1-4007-876F-650910D0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CFE9A8-AAE7-4CCB-85BA-8C1F7BC30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839200" cy="2209800"/>
          </a:xfrm>
        </p:spPr>
        <p:txBody>
          <a:bodyPr/>
          <a:lstStyle/>
          <a:p>
            <a:r>
              <a:rPr lang="en-US" dirty="0" smtClean="0"/>
              <a:t>Fermilab-India Agreements and Collaboration </a:t>
            </a:r>
            <a:endParaRPr lang="en-US" dirty="0" smtClean="0">
              <a:solidFill>
                <a:srgbClr val="FF99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4419600"/>
            <a:ext cx="84582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dirty="0" smtClean="0"/>
              <a:t>Shekhar </a:t>
            </a:r>
            <a:r>
              <a:rPr lang="en-US" sz="3600" dirty="0" smtClean="0"/>
              <a:t>Mishra</a:t>
            </a:r>
          </a:p>
          <a:p>
            <a:pPr marL="0" indent="0" algn="ctr">
              <a:buFontTx/>
              <a:buNone/>
            </a:pPr>
            <a:r>
              <a:rPr lang="en-US" sz="1800" dirty="0" smtClean="0"/>
              <a:t>Project-X, International Collaboration </a:t>
            </a:r>
            <a:r>
              <a:rPr lang="en-US" sz="1800" dirty="0" err="1" smtClean="0"/>
              <a:t>Coodinator</a:t>
            </a:r>
            <a:endParaRPr lang="en-US" sz="1800" dirty="0" smtClean="0"/>
          </a:p>
          <a:p>
            <a:pPr marL="0" indent="0" algn="ctr">
              <a:buFontTx/>
              <a:buNone/>
            </a:pPr>
            <a:r>
              <a:rPr lang="en-US" sz="1800" dirty="0" smtClean="0"/>
              <a:t>Fermi National Accelerator Laboratory</a:t>
            </a:r>
          </a:p>
          <a:p>
            <a:pPr marL="0" indent="0" algn="ctr">
              <a:buFontTx/>
              <a:buNone/>
            </a:pPr>
            <a:r>
              <a:rPr lang="en-US" sz="1800" dirty="0" smtClean="0"/>
              <a:t>Batavia, IL,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Collaboration on High Energy Physics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876800"/>
          </a:xfrm>
        </p:spPr>
        <p:txBody>
          <a:bodyPr/>
          <a:lstStyle/>
          <a:p>
            <a:r>
              <a:rPr lang="en-US" smtClean="0"/>
              <a:t>Indian institutions have been collaborating on Fermilab based High Energy Physics experiments since 1986.</a:t>
            </a:r>
          </a:p>
          <a:p>
            <a:pPr lvl="1"/>
            <a:r>
              <a:rPr lang="en-US" smtClean="0"/>
              <a:t>Several students have received PhD from Indian universities while working on Fermilab experiments.</a:t>
            </a:r>
          </a:p>
          <a:p>
            <a:r>
              <a:rPr lang="en-US" smtClean="0"/>
              <a:t>Recently we have established a Neutrino Physics collaboration with India</a:t>
            </a:r>
          </a:p>
          <a:p>
            <a:pPr lvl="1"/>
            <a:r>
              <a:rPr lang="en-US" smtClean="0"/>
              <a:t>Indian Institutions have joined MINOS, MIPP and LBNE</a:t>
            </a:r>
          </a:p>
          <a:p>
            <a:pPr lvl="1"/>
            <a:r>
              <a:rPr lang="en-US" smtClean="0"/>
              <a:t>Students and faculties are contributing to the analysis</a:t>
            </a:r>
          </a:p>
          <a:p>
            <a:pPr lvl="2"/>
            <a:r>
              <a:rPr lang="en-US" sz="1800" smtClean="0"/>
              <a:t>Several PhD thesis</a:t>
            </a:r>
          </a:p>
          <a:p>
            <a:pPr lvl="1"/>
            <a:r>
              <a:rPr lang="en-US" smtClean="0"/>
              <a:t>Faculty and engineering staff are getting involved in design of future experiments. </a:t>
            </a:r>
          </a:p>
          <a:p>
            <a:r>
              <a:rPr lang="en-US" smtClean="0"/>
              <a:t>We are holding a joint workshop in Jan 2011 to discuss collaboration on all aspect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5A502042-CD46-428D-82E0-4E8BFA926A65}" type="slidenum">
              <a:rPr lang="en-US" smtClean="0">
                <a:latin typeface="Arial" pitchFamily="34" charset="0"/>
              </a:rPr>
              <a:pPr fontAlgn="base">
                <a:spcAft>
                  <a:spcPct val="0"/>
                </a:spcAft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580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US Industry Interest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 industry will have great advantage with this collaboration. 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accelerator driven nuclear energy program of India succeeds, India will build several accelerators to couple them to their 3rd stage Nuclear Reactors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 industries presentably working with and developing the Fermilab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Project-X accelerator program</a:t>
            </a:r>
          </a:p>
          <a:p>
            <a:pPr lvl="1"/>
            <a:r>
              <a:rPr lang="en-US" sz="2400" dirty="0" smtClean="0">
                <a:ea typeface="+mn-ea"/>
                <a:cs typeface="+mn-cs"/>
              </a:rPr>
              <a:t>Should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capture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growing market from the start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2"/>
            <a:r>
              <a:rPr lang="en-US" dirty="0" smtClean="0">
                <a:ea typeface="+mn-ea"/>
                <a:cs typeface="+mn-cs"/>
              </a:rPr>
              <a:t>Get involved with the agencies in these negotiation that your interest is protected.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industries are having tough competition with foreign companies in getting international contract, especially in Europe and Japan.</a:t>
            </a:r>
          </a:p>
          <a:p>
            <a:r>
              <a:rPr lang="en-US" dirty="0" smtClean="0"/>
              <a:t>It is in US Industries best interest to work with Fermilab in developing this connection.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FF9866-235E-43A1-B5FA-136D1E1FED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029200"/>
          </a:xfrm>
        </p:spPr>
        <p:txBody>
          <a:bodyPr/>
          <a:lstStyle/>
          <a:p>
            <a:r>
              <a:rPr lang="en-US" smtClean="0"/>
              <a:t>Indian Institutions and Fermilab have established an excellent working relationship and are collaborating on SRF part of the High Power Linac for HIPA.</a:t>
            </a:r>
          </a:p>
          <a:p>
            <a:pPr lvl="1"/>
            <a:r>
              <a:rPr lang="en-US" smtClean="0"/>
              <a:t>Progress is being made on several fronts.</a:t>
            </a:r>
          </a:p>
          <a:p>
            <a:pPr lvl="1">
              <a:buFont typeface="Wingdings" pitchFamily="2" charset="2"/>
              <a:buNone/>
            </a:pPr>
            <a:endParaRPr lang="en-US" sz="1100" smtClean="0"/>
          </a:p>
          <a:p>
            <a:r>
              <a:rPr lang="en-US" smtClean="0"/>
              <a:t>Fermilab has proposed to build a 3 GeV CW, ~3 MW SRF linac for its High Energy Physics program.</a:t>
            </a:r>
          </a:p>
          <a:p>
            <a:pPr lvl="1"/>
            <a:r>
              <a:rPr lang="en-US" smtClean="0"/>
              <a:t>The design of this SRF linac is aligned with Indian 3</a:t>
            </a:r>
            <a:r>
              <a:rPr lang="en-US" baseline="30000" smtClean="0"/>
              <a:t>rd</a:t>
            </a:r>
            <a:r>
              <a:rPr lang="en-US" smtClean="0"/>
              <a:t> Stage Nuclear  program.</a:t>
            </a:r>
          </a:p>
          <a:p>
            <a:pPr lvl="1">
              <a:buFont typeface="Wingdings" pitchFamily="2" charset="2"/>
              <a:buNone/>
            </a:pPr>
            <a:endParaRPr lang="en-US" sz="1200" smtClean="0"/>
          </a:p>
          <a:p>
            <a:r>
              <a:rPr lang="en-US" smtClean="0"/>
              <a:t>This is an unprecedented opportunity for both Indian and US Institutions, and agencies to collaborate on jointly developing accelerators for its domestic program. 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63727E56-114F-4E61-80DC-5C8073377AAF}" type="slidenum">
              <a:rPr lang="en-US" smtClean="0">
                <a:latin typeface="Arial" pitchFamily="34" charset="0"/>
              </a:rPr>
              <a:pPr fontAlgn="base">
                <a:spcAft>
                  <a:spcPct val="0"/>
                </a:spcAft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7620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00"/>
                </a:solidFill>
              </a:rPr>
              <a:t>Fermilab Next 10 yrs Strategy</a:t>
            </a:r>
            <a:endParaRPr lang="en-US" sz="3600" smtClean="0"/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" y="4343400"/>
            <a:ext cx="86868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multi-MW proton source, Project-X, is the key element of Fermilab’s strategy for future development of the accelerator complex.</a:t>
            </a:r>
          </a:p>
          <a:p>
            <a:pPr lvl="1"/>
            <a:r>
              <a:rPr lang="en-US" dirty="0" smtClean="0"/>
              <a:t>Project-X is designed to provide flexibility in evolving Fermilab physics program </a:t>
            </a:r>
          </a:p>
          <a:p>
            <a:pPr lvl="1"/>
            <a:r>
              <a:rPr lang="en-US" dirty="0" smtClean="0"/>
              <a:t>Prepare to response to results from the LHC</a:t>
            </a:r>
          </a:p>
          <a:p>
            <a:pPr lvl="1"/>
            <a:r>
              <a:rPr lang="en-US" dirty="0" smtClean="0"/>
              <a:t>Fermilab is diversifying in the areas of Nuclear Physics and Energy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C833EB5A-1DFA-4C66-986D-934AE35C0597}" type="slidenum">
              <a:rPr lang="en-US" smtClean="0">
                <a:latin typeface="Arial" pitchFamily="34" charset="0"/>
              </a:rPr>
              <a:pPr fontAlgn="base">
                <a:spcAft>
                  <a:spcPct val="0"/>
                </a:spcAft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00200"/>
            <a:ext cx="1438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676400" y="990600"/>
            <a:ext cx="5715000" cy="3276600"/>
            <a:chOff x="1428310" y="838200"/>
            <a:chExt cx="6039290" cy="3603158"/>
          </a:xfrm>
        </p:grpSpPr>
        <p:pic>
          <p:nvPicPr>
            <p:cNvPr id="8" name="Picture 7" descr="Project_X_Diagram_v2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310" y="838200"/>
              <a:ext cx="6039290" cy="360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514600" y="2819400"/>
              <a:ext cx="1524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325 &amp; 650 MHZ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1981200"/>
              <a:ext cx="1143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sz="1400" dirty="0" smtClean="0"/>
                <a:t>1300 MHz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8382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00"/>
                </a:solidFill>
              </a:rPr>
              <a:t>Indian Next 10-15 yrs Strategy</a:t>
            </a:r>
          </a:p>
        </p:txBody>
      </p:sp>
      <p:sp>
        <p:nvSpPr>
          <p:cNvPr id="614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4495800"/>
            <a:ext cx="83820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multi-MW proton source could be the key element of a Nuclear Energy program, including transmutation </a:t>
            </a:r>
          </a:p>
          <a:p>
            <a:pPr lvl="1"/>
            <a:r>
              <a:rPr lang="en-US" dirty="0" smtClean="0"/>
              <a:t>Multi MW CW beam at 1-2 GeV (similar to Fermilab Project-X) could be the accelerator and target technology demonstration project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Indian Institutions are working on a Project Document for funding.</a:t>
            </a:r>
            <a:endParaRPr lang="en-US" dirty="0" smtClean="0"/>
          </a:p>
          <a:p>
            <a:endParaRPr lang="en-US" sz="2000" dirty="0" smtClean="0"/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6B802D37-D97A-4688-A2D4-AB4F5502398C}" type="slidenum">
              <a:rPr lang="en-US" smtClean="0">
                <a:latin typeface="Arial" pitchFamily="34" charset="0"/>
              </a:rPr>
              <a:pPr fontAlgn="base">
                <a:spcAft>
                  <a:spcPct val="0"/>
                </a:spcAft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7400" y="914400"/>
            <a:ext cx="5181600" cy="3352800"/>
            <a:chOff x="1828800" y="1066800"/>
            <a:chExt cx="5562600" cy="3657600"/>
          </a:xfrm>
        </p:grpSpPr>
        <p:sp>
          <p:nvSpPr>
            <p:cNvPr id="6146" name="Rectangle 7"/>
            <p:cNvSpPr>
              <a:spLocks noChangeArrowheads="1"/>
            </p:cNvSpPr>
            <p:nvPr/>
          </p:nvSpPr>
          <p:spPr bwMode="auto">
            <a:xfrm>
              <a:off x="1828800" y="1066800"/>
              <a:ext cx="5562600" cy="3657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en-US" sz="2400"/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00" y="1143000"/>
              <a:ext cx="5410200" cy="350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MOU: US and Indian Laboratories</a:t>
            </a:r>
          </a:p>
        </p:txBody>
      </p:sp>
      <p:sp>
        <p:nvSpPr>
          <p:cNvPr id="7171" name="Content Placeholder 7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On Jan 9, 2006, US (Fermilab, SLAC, </a:t>
            </a:r>
            <a:r>
              <a:rPr lang="en-US" dirty="0" err="1" smtClean="0"/>
              <a:t>Jlab</a:t>
            </a:r>
            <a:r>
              <a:rPr lang="en-US" dirty="0" smtClean="0"/>
              <a:t>, Cornell) and Indian Institutions (BARC, RRCAT, VECC, IUAC, DU) signed an MOU to collaborate on Accelerator and High Energy Physics</a:t>
            </a:r>
          </a:p>
          <a:p>
            <a:pPr>
              <a:buFontTx/>
              <a:buNone/>
            </a:pPr>
            <a:endParaRPr lang="en-US" sz="1100" dirty="0" smtClean="0"/>
          </a:p>
          <a:p>
            <a:r>
              <a:rPr lang="en-US" dirty="0" smtClean="0"/>
              <a:t>We are collaborating under four addendums to the MOU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 smtClean="0"/>
              <a:t>Fermilab, RRCAT, BARC, IUAC and VECC Collaboration on ILC Main Linac SRF Accelerator Technology R&amp;D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 smtClean="0"/>
              <a:t>SLAC, RRCAT, BARC, IUAC and VECC Collaboration on ILC RF Power Sources and Beam Dump Design R&amp;D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Fermilab and Indian Accelerator Laboratories Collaboration on High Intensity Proton Accelerator and SRF Infrastructure Development </a:t>
            </a:r>
            <a:r>
              <a:rPr lang="en-US" b="1" dirty="0" smtClean="0">
                <a:solidFill>
                  <a:srgbClr val="FFFF00"/>
                </a:solidFill>
              </a:rPr>
              <a:t>(Phase </a:t>
            </a:r>
            <a:r>
              <a:rPr lang="en-US" b="1" dirty="0" smtClean="0">
                <a:solidFill>
                  <a:srgbClr val="FFFF00"/>
                </a:solidFill>
              </a:rPr>
              <a:t>I Accelerator)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US and Indian Institutions Collaboration on Neutrino Physics, Related Experiments and Detector </a:t>
            </a:r>
            <a:r>
              <a:rPr lang="en-US" dirty="0" smtClean="0">
                <a:solidFill>
                  <a:srgbClr val="FFFF00"/>
                </a:solidFill>
              </a:rPr>
              <a:t>Development (Phase 1 HEP).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1ABBA31F-049B-486D-84EF-5708E382E227}" type="slidenum">
              <a:rPr lang="en-US" smtClean="0">
                <a:latin typeface="Arial" pitchFamily="34" charset="0"/>
              </a:rPr>
              <a:pPr fontAlgn="base">
                <a:spcAft>
                  <a:spcPct val="0"/>
                </a:spcAft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FFFF00"/>
                </a:solidFill>
              </a:rPr>
              <a:t>Three Phases of Collaboration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382000" cy="5486400"/>
          </a:xfrm>
        </p:spPr>
        <p:txBody>
          <a:bodyPr/>
          <a:lstStyle/>
          <a:p>
            <a:r>
              <a:rPr lang="en-US" b="1" smtClean="0"/>
              <a:t>Current Phase – I</a:t>
            </a:r>
            <a:r>
              <a:rPr lang="en-US" smtClean="0"/>
              <a:t>: Continue as planned under Addendum MOU - III, introduce project engineering and management for timely delivery.</a:t>
            </a:r>
          </a:p>
          <a:p>
            <a:pPr>
              <a:buFontTx/>
              <a:buNone/>
            </a:pPr>
            <a:endParaRPr lang="en-US" sz="1400" smtClean="0"/>
          </a:p>
          <a:p>
            <a:r>
              <a:rPr lang="en-US" b="1" smtClean="0"/>
              <a:t>Phase – II: (RD&amp;D of HIPA): </a:t>
            </a:r>
            <a:r>
              <a:rPr lang="en-US" smtClean="0"/>
              <a:t>Develop a new MOU using the same frame work as established in Jan 2006 to participate in all aspects of the HIPA RD&amp;D at Fermilab, with a goal of getting involved in Phase – III.</a:t>
            </a:r>
          </a:p>
          <a:p>
            <a:pPr lvl="1"/>
            <a:r>
              <a:rPr lang="en-US" smtClean="0"/>
              <a:t>Details of Phase – III should to be agreed upon.</a:t>
            </a:r>
          </a:p>
          <a:p>
            <a:pPr>
              <a:buFontTx/>
              <a:buNone/>
            </a:pPr>
            <a:endParaRPr lang="en-US" sz="1100" smtClean="0"/>
          </a:p>
          <a:p>
            <a:r>
              <a:rPr lang="en-US" b="1" smtClean="0"/>
              <a:t>Phase – III (Construction of HIPA): </a:t>
            </a:r>
            <a:r>
              <a:rPr lang="en-US" smtClean="0"/>
              <a:t>Develop a US-DOE to India-DAE collaboration on the construction of HIPA in respective countries.</a:t>
            </a:r>
          </a:p>
          <a:p>
            <a:pPr lvl="1"/>
            <a:r>
              <a:rPr lang="en-US" smtClean="0"/>
              <a:t>India is expected to make </a:t>
            </a:r>
            <a:r>
              <a:rPr lang="en-US" b="1" smtClean="0">
                <a:solidFill>
                  <a:srgbClr val="FFFF00"/>
                </a:solidFill>
              </a:rPr>
              <a:t>significant In-Kind </a:t>
            </a:r>
            <a:r>
              <a:rPr lang="en-US" smtClean="0"/>
              <a:t>contributions</a:t>
            </a:r>
          </a:p>
          <a:p>
            <a:pPr lvl="1"/>
            <a:r>
              <a:rPr lang="en-US" smtClean="0"/>
              <a:t>US will share accelerator technology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Jan 2009: Addendum MOU III </a:t>
            </a:r>
          </a:p>
        </p:txBody>
      </p:sp>
      <p:sp>
        <p:nvSpPr>
          <p:cNvPr id="29700" name="Content Placeholder 9"/>
          <p:cNvSpPr>
            <a:spLocks noGrp="1"/>
          </p:cNvSpPr>
          <p:nvPr>
            <p:ph type="body" sz="half" idx="4294967295"/>
          </p:nvPr>
        </p:nvSpPr>
        <p:spPr>
          <a:xfrm>
            <a:off x="0" y="990600"/>
            <a:ext cx="4572000" cy="29718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Addendum III includes all SRF aspects of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High Intensity Proton Accelerator.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SRF infrastructure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Personnel exchange and Training of manpower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Indian Industries involvement 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 descr="P2100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14775"/>
            <a:ext cx="4572000" cy="2943225"/>
          </a:xfrm>
          <a:prstGeom prst="rect">
            <a:avLst/>
          </a:prstGeom>
          <a:noFill/>
        </p:spPr>
      </p:pic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219200"/>
            <a:ext cx="384048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8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Phase I: R&amp;D work at Indian Institutions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4582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Project-X Accelerator Physics</a:t>
            </a:r>
          </a:p>
          <a:p>
            <a:pPr lvl="1"/>
            <a:r>
              <a:rPr lang="en-US" dirty="0" smtClean="0"/>
              <a:t>Project-X Lattice design</a:t>
            </a:r>
          </a:p>
          <a:p>
            <a:r>
              <a:rPr lang="en-US" dirty="0" smtClean="0"/>
              <a:t>Cavity prototype and fabrication</a:t>
            </a:r>
          </a:p>
          <a:p>
            <a:pPr>
              <a:buFontTx/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SSR1</a:t>
            </a:r>
          </a:p>
          <a:p>
            <a:pPr lvl="1"/>
            <a:r>
              <a:rPr lang="en-US" dirty="0" smtClean="0"/>
              <a:t>1300 MHz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650 MHz, </a:t>
            </a:r>
            <a:r>
              <a:rPr lang="en-US" dirty="0" smtClean="0">
                <a:latin typeface="Symbol" pitchFamily="18" charset="2"/>
              </a:rPr>
              <a:t>b </a:t>
            </a:r>
            <a:r>
              <a:rPr lang="en-US" dirty="0" smtClean="0"/>
              <a:t>= 0.9 &amp; 0.6 cavity design, prototype and fabrication</a:t>
            </a:r>
          </a:p>
          <a:p>
            <a:pPr>
              <a:buFontTx/>
              <a:buNone/>
            </a:pPr>
            <a:endParaRPr lang="en-US" sz="1000" dirty="0" smtClean="0"/>
          </a:p>
          <a:p>
            <a:r>
              <a:rPr lang="en-US" dirty="0" smtClean="0"/>
              <a:t>1300 MHz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650 MHz Cryomodule design</a:t>
            </a:r>
          </a:p>
          <a:p>
            <a:pPr lvl="1"/>
            <a:r>
              <a:rPr lang="en-US" dirty="0" smtClean="0"/>
              <a:t>He Vessel</a:t>
            </a:r>
          </a:p>
          <a:p>
            <a:pPr lvl="1"/>
            <a:r>
              <a:rPr lang="en-US" dirty="0" smtClean="0"/>
              <a:t>Blade Tuner</a:t>
            </a:r>
          </a:p>
          <a:p>
            <a:pPr lvl="1">
              <a:buFontTx/>
              <a:buNone/>
            </a:pPr>
            <a:endParaRPr lang="en-US" sz="1000" dirty="0" smtClean="0"/>
          </a:p>
          <a:p>
            <a:r>
              <a:rPr lang="en-US" dirty="0" smtClean="0"/>
              <a:t>SRF Infrastructure</a:t>
            </a:r>
          </a:p>
          <a:p>
            <a:pPr lvl="1"/>
            <a:r>
              <a:rPr lang="en-US" dirty="0" smtClean="0"/>
              <a:t>Vertical Test Stand design</a:t>
            </a:r>
          </a:p>
          <a:p>
            <a:pPr lvl="1"/>
            <a:r>
              <a:rPr lang="en-US" dirty="0" smtClean="0"/>
              <a:t>Horizontal Test Stand design and cryostat</a:t>
            </a:r>
          </a:p>
          <a:p>
            <a:pPr lvl="1"/>
            <a:r>
              <a:rPr lang="en-US" dirty="0" smtClean="0"/>
              <a:t>Cryomodule Test Stand design and cryostat</a:t>
            </a:r>
            <a:endParaRPr lang="en-US" dirty="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971800" y="6096000"/>
            <a:ext cx="3886200" cy="457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Indian Institution</a:t>
            </a:r>
          </a:p>
        </p:txBody>
      </p:sp>
      <p:cxnSp>
        <p:nvCxnSpPr>
          <p:cNvPr id="9222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2057400" y="4724400"/>
            <a:ext cx="160020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5753100" y="4610100"/>
            <a:ext cx="167640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4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4838700" y="4991100"/>
            <a:ext cx="15240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5" name="Straight Arrow Connector 9"/>
          <p:cNvCxnSpPr>
            <a:cxnSpLocks noChangeShapeType="1"/>
          </p:cNvCxnSpPr>
          <p:nvPr/>
        </p:nvCxnSpPr>
        <p:spPr bwMode="auto">
          <a:xfrm rot="16200000" flipV="1">
            <a:off x="3429000" y="5181600"/>
            <a:ext cx="16764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28600" y="4191000"/>
            <a:ext cx="6629401" cy="1223020"/>
            <a:chOff x="1493011" y="1918451"/>
            <a:chExt cx="5265435" cy="1224056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1493011" y="1918451"/>
              <a:ext cx="5265435" cy="1224056"/>
              <a:chOff x="1479156" y="2819400"/>
              <a:chExt cx="5265435" cy="12240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00200" y="2819400"/>
                <a:ext cx="838485" cy="38132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SSR0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38685" y="2819400"/>
                <a:ext cx="838485" cy="38132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SSR1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77170" y="2819400"/>
                <a:ext cx="837224" cy="38132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SSR2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14394" y="2819400"/>
                <a:ext cx="838485" cy="38132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i="1" dirty="0">
                    <a:solidFill>
                      <a:srgbClr val="FF0000"/>
                    </a:solidFill>
                  </a:rPr>
                  <a:t>β</a:t>
                </a:r>
                <a:r>
                  <a:rPr lang="en-US" dirty="0">
                    <a:solidFill>
                      <a:srgbClr val="FF0000"/>
                    </a:solidFill>
                  </a:rPr>
                  <a:t>=0.6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2880" y="2819400"/>
                <a:ext cx="1791711" cy="38132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i="1" dirty="0">
                    <a:solidFill>
                      <a:srgbClr val="FF0000"/>
                    </a:solidFill>
                  </a:rPr>
                  <a:t>β</a:t>
                </a:r>
                <a:r>
                  <a:rPr lang="en-US" dirty="0">
                    <a:solidFill>
                      <a:srgbClr val="FF0000"/>
                    </a:solidFill>
                  </a:rPr>
                  <a:t>=0.9</a:t>
                </a:r>
              </a:p>
            </p:txBody>
          </p:sp>
          <p:sp>
            <p:nvSpPr>
              <p:cNvPr id="18" name="Left-Right Arrow 17"/>
              <p:cNvSpPr/>
              <p:nvPr/>
            </p:nvSpPr>
            <p:spPr>
              <a:xfrm>
                <a:off x="1600200" y="3429516"/>
                <a:ext cx="2514194" cy="228794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TextBox 42"/>
              <p:cNvSpPr txBox="1">
                <a:spLocks noChangeArrowheads="1"/>
              </p:cNvSpPr>
              <p:nvPr/>
            </p:nvSpPr>
            <p:spPr bwMode="auto">
              <a:xfrm>
                <a:off x="1479156" y="3581400"/>
                <a:ext cx="2635645" cy="462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325 </a:t>
                </a:r>
                <a:r>
                  <a:rPr lang="en-US" dirty="0" smtClean="0"/>
                  <a:t>MHz 2.5-160 </a:t>
                </a:r>
                <a:r>
                  <a:rPr lang="en-US" dirty="0" err="1"/>
                  <a:t>MeV</a:t>
                </a:r>
                <a:endParaRPr lang="en-US" dirty="0"/>
              </a:p>
            </p:txBody>
          </p:sp>
          <p:sp>
            <p:nvSpPr>
              <p:cNvPr id="20" name="Left-Right Arrow 19"/>
              <p:cNvSpPr/>
              <p:nvPr/>
            </p:nvSpPr>
            <p:spPr>
              <a:xfrm>
                <a:off x="4114394" y="3429516"/>
                <a:ext cx="2569673" cy="220849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" name="TextBox 47"/>
            <p:cNvSpPr txBox="1">
              <a:spLocks noChangeArrowheads="1"/>
            </p:cNvSpPr>
            <p:nvPr/>
          </p:nvSpPr>
          <p:spPr bwMode="auto">
            <a:xfrm>
              <a:off x="4216511" y="2672802"/>
              <a:ext cx="2541934" cy="46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650 MHz 0.16-3 GeV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05600" y="4191000"/>
            <a:ext cx="2438400" cy="1223665"/>
            <a:chOff x="6705600" y="914400"/>
            <a:chExt cx="2438400" cy="1223665"/>
          </a:xfrm>
        </p:grpSpPr>
        <p:sp>
          <p:nvSpPr>
            <p:cNvPr id="22" name="Rectangle 21"/>
            <p:cNvSpPr/>
            <p:nvPr/>
          </p:nvSpPr>
          <p:spPr>
            <a:xfrm>
              <a:off x="6858000" y="914400"/>
              <a:ext cx="2286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ILC</a:t>
              </a:r>
              <a:endParaRPr lang="en-US" dirty="0"/>
            </a:p>
          </p:txBody>
        </p:sp>
        <p:grpSp>
          <p:nvGrpSpPr>
            <p:cNvPr id="23" name="Group 21"/>
            <p:cNvGrpSpPr/>
            <p:nvPr/>
          </p:nvGrpSpPr>
          <p:grpSpPr>
            <a:xfrm>
              <a:off x="6705600" y="1524000"/>
              <a:ext cx="2438400" cy="614065"/>
              <a:chOff x="6705600" y="1524000"/>
              <a:chExt cx="2438400" cy="614065"/>
            </a:xfrm>
          </p:grpSpPr>
          <p:sp>
            <p:nvSpPr>
              <p:cNvPr id="24" name="Left-Right Arrow 23"/>
              <p:cNvSpPr/>
              <p:nvPr/>
            </p:nvSpPr>
            <p:spPr bwMode="auto">
              <a:xfrm>
                <a:off x="6705600" y="1524000"/>
                <a:ext cx="2438400" cy="228600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TextBox 47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2362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3-8  </a:t>
                </a:r>
                <a:r>
                  <a:rPr lang="en-US" dirty="0"/>
                  <a:t>GeV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580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Phase II: R&amp;D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562600"/>
          </a:xfrm>
          <a:ln/>
        </p:spPr>
        <p:txBody>
          <a:bodyPr/>
          <a:lstStyle/>
          <a:p>
            <a:r>
              <a:rPr lang="en-US" dirty="0" smtClean="0"/>
              <a:t>The Phase II of this collaboration would expand the present R&amp;D collaboration to all non SRF areas of Project-X</a:t>
            </a:r>
          </a:p>
          <a:p>
            <a:pPr lvl="1">
              <a:buFontTx/>
              <a:buNone/>
            </a:pPr>
            <a:endParaRPr lang="en-US" sz="1200" dirty="0" smtClean="0"/>
          </a:p>
          <a:p>
            <a:r>
              <a:rPr lang="en-US" dirty="0" smtClean="0"/>
              <a:t>Elements of Phase II: R&amp;D</a:t>
            </a:r>
          </a:p>
          <a:p>
            <a:pPr lvl="1"/>
            <a:r>
              <a:rPr lang="en-US" dirty="0" smtClean="0"/>
              <a:t>Front End: Source and RFQ</a:t>
            </a:r>
            <a:endParaRPr lang="en-US" sz="1000" dirty="0" smtClean="0"/>
          </a:p>
          <a:p>
            <a:pPr lvl="1"/>
            <a:r>
              <a:rPr lang="en-US" dirty="0" smtClean="0"/>
              <a:t>325 MHz RF Power</a:t>
            </a:r>
          </a:p>
          <a:p>
            <a:pPr lvl="1"/>
            <a:r>
              <a:rPr lang="en-US" dirty="0" smtClean="0"/>
              <a:t>650 MHz RF Power</a:t>
            </a:r>
          </a:p>
          <a:p>
            <a:pPr lvl="1"/>
            <a:r>
              <a:rPr lang="en-US" dirty="0" smtClean="0"/>
              <a:t>Power Coupler</a:t>
            </a:r>
            <a:endParaRPr lang="en-US" sz="1000" dirty="0" smtClean="0"/>
          </a:p>
          <a:p>
            <a:pPr lvl="1"/>
            <a:r>
              <a:rPr lang="en-US" dirty="0" smtClean="0"/>
              <a:t>Instrumentations and Controls</a:t>
            </a:r>
            <a:endParaRPr lang="en-US" sz="1000" dirty="0" smtClean="0"/>
          </a:p>
          <a:p>
            <a:pPr lvl="1"/>
            <a:r>
              <a:rPr lang="en-US" dirty="0" smtClean="0"/>
              <a:t>Superconducting Magnet</a:t>
            </a:r>
            <a:endParaRPr lang="en-US" sz="1000" dirty="0" smtClean="0"/>
          </a:p>
          <a:p>
            <a:pPr lvl="1"/>
            <a:r>
              <a:rPr lang="en-US" dirty="0" smtClean="0"/>
              <a:t>Cryogenics</a:t>
            </a:r>
          </a:p>
          <a:p>
            <a:pPr lvl="1">
              <a:buNone/>
            </a:pPr>
            <a:endParaRPr lang="en-US" sz="1200" dirty="0" smtClean="0">
              <a:latin typeface="Tahoma" pitchFamily="34" charset="0"/>
            </a:endParaRPr>
          </a:p>
          <a:p>
            <a:r>
              <a:rPr lang="en-US" dirty="0" smtClean="0"/>
              <a:t>The technical discussions have already started</a:t>
            </a:r>
          </a:p>
          <a:p>
            <a:pPr lvl="1"/>
            <a:r>
              <a:rPr lang="en-US" dirty="0" smtClean="0"/>
              <a:t>This </a:t>
            </a:r>
            <a:r>
              <a:rPr lang="en-US" smtClean="0"/>
              <a:t>meeting will </a:t>
            </a:r>
            <a:r>
              <a:rPr lang="en-US" dirty="0" smtClean="0"/>
              <a:t>outline these areas of collaboration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58000" cy="8382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Phase III: Project-X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Fermilab and DAE accelerator laboratories have proposed to jointly work </a:t>
            </a:r>
          </a:p>
          <a:p>
            <a:pPr lvl="1"/>
            <a:r>
              <a:rPr lang="en-US" dirty="0" smtClean="0"/>
              <a:t>On the construction and commissioning of the Project-X accelerator at Fermilab </a:t>
            </a:r>
          </a:p>
          <a:p>
            <a:pPr lvl="1"/>
            <a:r>
              <a:rPr lang="en-US" dirty="0" smtClean="0"/>
              <a:t>Development of Indian capabilities and industrial infrastructure that could lead the construction of HIPA in India.</a:t>
            </a:r>
          </a:p>
          <a:p>
            <a:r>
              <a:rPr lang="en-US" dirty="0" smtClean="0"/>
              <a:t>India is expected to make significant In-Kind contributions</a:t>
            </a:r>
          </a:p>
          <a:p>
            <a:pPr lvl="1"/>
            <a:r>
              <a:rPr lang="en-US" dirty="0" smtClean="0"/>
              <a:t>US will share accelerator technology and knowledge</a:t>
            </a:r>
          </a:p>
          <a:p>
            <a:r>
              <a:rPr lang="en-US" dirty="0" smtClean="0"/>
              <a:t>The Accelerator collaboration started in 2006 and has now gone into the 3rd stage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Component level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Scientists to Scientists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System Level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Laboratories to Laboratories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Facility Level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Agency to Agency 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dirty="0" smtClean="0"/>
              <a:t>Fermilab has worked with US DOE in developing a DOE-DAE agreement based on IIFC discussion to date)  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dirty="0" smtClean="0"/>
              <a:t>At present the US-DOE and DAE are working to negotiate the language and high level details of DOE-DAE agreement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1008</Words>
  <Application>Microsoft Office PowerPoint</Application>
  <PresentationFormat>On-screen Show (4:3)</PresentationFormat>
  <Paragraphs>130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</vt:lpstr>
      <vt:lpstr>Calibri</vt:lpstr>
      <vt:lpstr>Arial Narrow</vt:lpstr>
      <vt:lpstr>Times</vt:lpstr>
      <vt:lpstr>Factory</vt:lpstr>
      <vt:lpstr>Fermilab-India Agreements and Collaboration </vt:lpstr>
      <vt:lpstr>Fermilab Next 10 yrs Strategy</vt:lpstr>
      <vt:lpstr>Indian Next 10-15 yrs Strategy</vt:lpstr>
      <vt:lpstr>MOU: US and Indian Laboratories</vt:lpstr>
      <vt:lpstr>Three Phases of Collaboration</vt:lpstr>
      <vt:lpstr>Jan 2009: Addendum MOU III </vt:lpstr>
      <vt:lpstr>Phase I: R&amp;D work at Indian Institutions</vt:lpstr>
      <vt:lpstr>Phase II: R&amp;D </vt:lpstr>
      <vt:lpstr>Phase III: Project-X</vt:lpstr>
      <vt:lpstr>Collaboration on High Energy Physics</vt:lpstr>
      <vt:lpstr>US Industry Interest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on  “Particle Accelerator Technology”  Leading to the construction of  High Intensity Proton Accelerator In US &amp; India</dc:title>
  <dc:creator>Shekhar Mishra</dc:creator>
  <cp:lastModifiedBy>Shekhar Mishra</cp:lastModifiedBy>
  <cp:revision>49</cp:revision>
  <dcterms:created xsi:type="dcterms:W3CDTF">2010-01-24T03:55:04Z</dcterms:created>
  <dcterms:modified xsi:type="dcterms:W3CDTF">2010-12-15T18:37:11Z</dcterms:modified>
</cp:coreProperties>
</file>