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13"/>
  </p:notesMasterIdLst>
  <p:handoutMasterIdLst>
    <p:handoutMasterId r:id="rId14"/>
  </p:handoutMasterIdLst>
  <p:sldIdLst>
    <p:sldId id="355" r:id="rId2"/>
    <p:sldId id="323" r:id="rId3"/>
    <p:sldId id="333" r:id="rId4"/>
    <p:sldId id="265" r:id="rId5"/>
    <p:sldId id="399" r:id="rId6"/>
    <p:sldId id="374" r:id="rId7"/>
    <p:sldId id="376" r:id="rId8"/>
    <p:sldId id="377" r:id="rId9"/>
    <p:sldId id="389" r:id="rId10"/>
    <p:sldId id="393" r:id="rId11"/>
    <p:sldId id="364" r:id="rId12"/>
  </p:sldIdLst>
  <p:sldSz cx="9144000" cy="6858000" type="screen4x3"/>
  <p:notesSz cx="7315200" cy="96012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CFCFC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270"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7566" tIns="48783" rIns="97566" bIns="48783" numCol="1" anchor="t" anchorCtr="0" compatLnSpc="1">
            <a:prstTxWarp prst="textNoShape">
              <a:avLst/>
            </a:prstTxWarp>
          </a:bodyPr>
          <a:lstStyle>
            <a:lvl1pPr>
              <a:defRPr sz="1300">
                <a:latin typeface="Arial" charset="0"/>
                <a:ea typeface="+mn-ea"/>
                <a:cs typeface="+mn-cs"/>
              </a:defRPr>
            </a:lvl1pPr>
          </a:lstStyle>
          <a:p>
            <a:pPr>
              <a:defRPr/>
            </a:pPr>
            <a:endParaRPr lang="en-US"/>
          </a:p>
        </p:txBody>
      </p:sp>
      <p:sp>
        <p:nvSpPr>
          <p:cNvPr id="34819"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7566" tIns="48783" rIns="97566" bIns="48783" numCol="1" anchor="t" anchorCtr="0" compatLnSpc="1">
            <a:prstTxWarp prst="textNoShape">
              <a:avLst/>
            </a:prstTxWarp>
          </a:bodyPr>
          <a:lstStyle>
            <a:lvl1pPr algn="r">
              <a:defRPr sz="1300"/>
            </a:lvl1pPr>
          </a:lstStyle>
          <a:p>
            <a:fld id="{46373ABC-01DD-44B5-910E-A22C6113175B}" type="datetime1">
              <a:rPr lang="en-US"/>
              <a:pPr/>
              <a:t>12/7/2010</a:t>
            </a:fld>
            <a:endParaRPr lang="en-US"/>
          </a:p>
        </p:txBody>
      </p:sp>
      <p:sp>
        <p:nvSpPr>
          <p:cNvPr id="34820"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7566" tIns="48783" rIns="97566" bIns="48783" numCol="1" anchor="b" anchorCtr="0" compatLnSpc="1">
            <a:prstTxWarp prst="textNoShape">
              <a:avLst/>
            </a:prstTxWarp>
          </a:bodyPr>
          <a:lstStyle>
            <a:lvl1pPr>
              <a:defRPr sz="1300">
                <a:latin typeface="Arial" charset="0"/>
                <a:ea typeface="+mn-ea"/>
                <a:cs typeface="+mn-cs"/>
              </a:defRPr>
            </a:lvl1pPr>
          </a:lstStyle>
          <a:p>
            <a:pPr>
              <a:defRPr/>
            </a:pPr>
            <a:endParaRPr lang="en-US"/>
          </a:p>
        </p:txBody>
      </p:sp>
      <p:sp>
        <p:nvSpPr>
          <p:cNvPr id="34821"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7566" tIns="48783" rIns="97566" bIns="48783" numCol="1" anchor="b" anchorCtr="0" compatLnSpc="1">
            <a:prstTxWarp prst="textNoShape">
              <a:avLst/>
            </a:prstTxWarp>
          </a:bodyPr>
          <a:lstStyle>
            <a:lvl1pPr algn="r">
              <a:defRPr sz="1300"/>
            </a:lvl1pPr>
          </a:lstStyle>
          <a:p>
            <a:fld id="{653E8218-5A01-44A4-B8E0-C43C37EA06EB}"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7566" tIns="48783" rIns="97566" bIns="48783"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wrap="square" lIns="97566" tIns="48783" rIns="97566" bIns="48783" numCol="1" anchor="t" anchorCtr="0" compatLnSpc="1">
            <a:prstTxWarp prst="textNoShape">
              <a:avLst/>
            </a:prstTxWarp>
          </a:bodyPr>
          <a:lstStyle>
            <a:lvl1pPr algn="r">
              <a:defRPr sz="1300">
                <a:latin typeface="Calibri" charset="0"/>
              </a:defRPr>
            </a:lvl1pPr>
          </a:lstStyle>
          <a:p>
            <a:fld id="{F9E78CF3-50E0-445A-BB19-674C85258B07}" type="datetime1">
              <a:rPr lang="en-US"/>
              <a:pPr/>
              <a:t>12/7/2010</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7566" tIns="48783" rIns="97566" bIns="48783" rtlCol="0" anchor="ctr"/>
          <a:lstStyle/>
          <a:p>
            <a:pPr lvl="0"/>
            <a:endParaRPr lang="en-US" noProof="0"/>
          </a:p>
        </p:txBody>
      </p:sp>
      <p:sp>
        <p:nvSpPr>
          <p:cNvPr id="5" name="Notes Placeholder 4"/>
          <p:cNvSpPr>
            <a:spLocks noGrp="1"/>
          </p:cNvSpPr>
          <p:nvPr>
            <p:ph type="body" sz="quarter" idx="3"/>
          </p:nvPr>
        </p:nvSpPr>
        <p:spPr>
          <a:xfrm>
            <a:off x="731838" y="4560888"/>
            <a:ext cx="5851525" cy="4321175"/>
          </a:xfrm>
          <a:prstGeom prst="rect">
            <a:avLst/>
          </a:prstGeom>
        </p:spPr>
        <p:txBody>
          <a:bodyPr vert="horz" lIns="97566" tIns="48783" rIns="97566" bIns="4878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8600"/>
            <a:ext cx="3170238" cy="481013"/>
          </a:xfrm>
          <a:prstGeom prst="rect">
            <a:avLst/>
          </a:prstGeom>
        </p:spPr>
        <p:txBody>
          <a:bodyPr vert="horz" lIns="97566" tIns="48783" rIns="97566" bIns="48783"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wrap="square" lIns="97566" tIns="48783" rIns="97566" bIns="48783" numCol="1" anchor="b" anchorCtr="0" compatLnSpc="1">
            <a:prstTxWarp prst="textNoShape">
              <a:avLst/>
            </a:prstTxWarp>
          </a:bodyPr>
          <a:lstStyle>
            <a:lvl1pPr algn="r">
              <a:defRPr sz="1300">
                <a:latin typeface="Calibri" charset="0"/>
              </a:defRPr>
            </a:lvl1pPr>
          </a:lstStyle>
          <a:p>
            <a:fld id="{B371D859-EF38-4783-9FF4-D83EA6159EFF}"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charset="-128"/>
              </a:rPr>
              <a:t>Thank you Eric – It’s a great pleasure today to tell you about the APS Upgrade.  I’m guessing that I get this honor because I’m the managerial person at the APS with the oldest and deepest ties to the rest of the lab having been in Physics, Chemistry and Chemical Science and Engineering Divisions before moving to X-ray Science Division in January.  So my goal here is to capture the excitement surrounding the APS Upgrade – and – more importantly to plant seeds for conversation and meaningful collaborations.  </a:t>
            </a:r>
          </a:p>
          <a:p>
            <a:endParaRPr lang="en-US" smtClean="0">
              <a:ea typeface="ＭＳ Ｐゴシック" charset="-128"/>
            </a:endParaRPr>
          </a:p>
          <a:p>
            <a:r>
              <a:rPr lang="en-US" smtClean="0">
                <a:ea typeface="ＭＳ Ｐゴシック" charset="-128"/>
              </a:rPr>
              <a:t>First a little background.  Highly likely that some of you</a:t>
            </a:r>
          </a:p>
        </p:txBody>
      </p:sp>
      <p:sp>
        <p:nvSpPr>
          <p:cNvPr id="17412" name="Slide Number Placeholder 3"/>
          <p:cNvSpPr>
            <a:spLocks noGrp="1"/>
          </p:cNvSpPr>
          <p:nvPr>
            <p:ph type="sldNum" sz="quarter" idx="5"/>
          </p:nvPr>
        </p:nvSpPr>
        <p:spPr bwMode="auto">
          <a:noFill/>
          <a:ln>
            <a:miter lim="800000"/>
            <a:headEnd/>
            <a:tailEnd/>
          </a:ln>
        </p:spPr>
        <p:txBody>
          <a:bodyPr/>
          <a:lstStyle/>
          <a:p>
            <a:fld id="{60A3457D-CAD1-4BEE-8BAC-346C41BCC49D}"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a:lstStyle/>
          <a:p>
            <a:fld id="{08E14EC8-C843-47BA-9CF6-DD509C3182EA}" type="slidenum">
              <a:rPr lang="en-US"/>
              <a:pPr/>
              <a:t>10</a:t>
            </a:fld>
            <a:endParaRPr lang="en-US"/>
          </a:p>
        </p:txBody>
      </p:sp>
      <p:sp>
        <p:nvSpPr>
          <p:cNvPr id="35843" name="Rectangle 2"/>
          <p:cNvSpPr>
            <a:spLocks noRot="1" noChangeArrowheads="1" noTextEdit="1"/>
          </p:cNvSpPr>
          <p:nvPr>
            <p:ph type="sldImg"/>
          </p:nvPr>
        </p:nvSpPr>
        <p:spPr bwMode="auto">
          <a:xfrm>
            <a:off x="1258888" y="719138"/>
            <a:ext cx="4800600" cy="3600450"/>
          </a:xfrm>
          <a:noFill/>
          <a:ln>
            <a:solidFill>
              <a:srgbClr val="000000"/>
            </a:solidFill>
            <a:miter lim="800000"/>
            <a:headEnd/>
            <a:tailEnd/>
          </a:ln>
        </p:spPr>
      </p:sp>
      <p:sp>
        <p:nvSpPr>
          <p:cNvPr id="35844" name="Rectangle 3"/>
          <p:cNvSpPr>
            <a:spLocks noGrp="1" noChangeArrowheads="1"/>
          </p:cNvSpPr>
          <p:nvPr>
            <p:ph type="body" idx="1"/>
          </p:nvPr>
        </p:nvSpPr>
        <p:spPr bwMode="auto">
          <a:xfrm>
            <a:off x="976313" y="4560888"/>
            <a:ext cx="5362575" cy="4321175"/>
          </a:xfrm>
          <a:noFill/>
        </p:spPr>
        <p:txBody>
          <a:bodyPr wrap="square" numCol="1" anchor="t" anchorCtr="0" compatLnSpc="1">
            <a:prstTxWarp prst="textNoShape">
              <a:avLst/>
            </a:prstTxWarp>
          </a:bodyPr>
          <a:lstStyle/>
          <a:p>
            <a:pPr eaLnBrk="1" hangingPunct="1"/>
            <a:r>
              <a:rPr lang="en-US" smtClean="0">
                <a:latin typeface="Arial" charset="0"/>
                <a:ea typeface="ＭＳ Ｐゴシック" charset="-128"/>
              </a:rPr>
              <a:t>Few weeks ago we acquired 2 new detectors. These are CMOS and sCMOS (scientific CMOS) based able to collect and save data to disk at full size (2k x 2k) </a:t>
            </a:r>
          </a:p>
          <a:p>
            <a:pPr eaLnBrk="1" hangingPunct="1"/>
            <a:r>
              <a:rPr lang="en-US" smtClean="0">
                <a:latin typeface="Arial" charset="0"/>
                <a:ea typeface="ＭＳ Ｐゴシック" charset="-128"/>
              </a:rPr>
              <a:t>at 100 frames/s. Data can be actually collected much faster (~ 50k frames/s) before running out of x-rays, but since with the current technology </a:t>
            </a:r>
          </a:p>
          <a:p>
            <a:pPr eaLnBrk="1" hangingPunct="1"/>
            <a:r>
              <a:rPr lang="en-US" smtClean="0">
                <a:latin typeface="Arial" charset="0"/>
                <a:ea typeface="ＭＳ Ｐゴシック" charset="-128"/>
              </a:rPr>
              <a:t>we need to wait after data collection for the transfer to disk, in this slide I refer to sustained data throughput using the current 100 frames/s. </a:t>
            </a:r>
          </a:p>
          <a:p>
            <a:pPr eaLnBrk="1" hangingPunct="1"/>
            <a:endParaRPr lang="en-US" smtClean="0">
              <a:latin typeface="Arial" charset="0"/>
              <a:ea typeface="ＭＳ Ｐゴシック" charset="-128"/>
            </a:endParaRPr>
          </a:p>
          <a:p>
            <a:pPr eaLnBrk="1" hangingPunct="1"/>
            <a:r>
              <a:rPr lang="en-US" smtClean="0">
                <a:latin typeface="Arial" charset="0"/>
                <a:ea typeface="ＭＳ Ｐゴシック" charset="-128"/>
              </a:rPr>
              <a:t>Regarding the images on the left:</a:t>
            </a:r>
          </a:p>
          <a:p>
            <a:pPr eaLnBrk="1" hangingPunct="1"/>
            <a:r>
              <a:rPr lang="en-US" smtClean="0">
                <a:latin typeface="Arial" charset="0"/>
                <a:ea typeface="ＭＳ Ｐゴシック" charset="-128"/>
              </a:rPr>
              <a:t>Thermal expansion cracking increases the permeability of granite significantly and is therefore important for engineering of geothermal reservoirs and nuclear waste deposits. Previous experiments with Westerly granite quantified the process in indirect measurements and showed in post-experimental assessments where the fractures had propagated along grain boundaries and through grains (Fusseis, Regenauer-Lieb, Liu, Hough and De Carlo 2009). </a:t>
            </a:r>
          </a:p>
          <a:p>
            <a:pPr eaLnBrk="1" hangingPunct="1"/>
            <a:endParaRPr lang="en-US" smtClean="0">
              <a:latin typeface="Arial" charset="0"/>
              <a:ea typeface="ＭＳ Ｐゴシック" charset="-128"/>
            </a:endParaRPr>
          </a:p>
          <a:p>
            <a:pPr eaLnBrk="1" hangingPunct="1"/>
            <a:r>
              <a:rPr lang="en-US" smtClean="0">
                <a:latin typeface="Arial" charset="0"/>
                <a:ea typeface="ＭＳ Ｐゴシック" charset="-128"/>
              </a:rPr>
              <a:t>The goal is to visualize thermal expansion cracks as they formed during heating with in situ synchrotron x-ray tomography experiments and quantify the effect on permeability of the sample from the tomographic data. </a:t>
            </a:r>
          </a:p>
          <a:p>
            <a:pPr eaLnBrk="1" hangingPunct="1"/>
            <a:endParaRPr lang="en-US" smtClean="0">
              <a:latin typeface="Arial" charset="0"/>
              <a:ea typeface="ＭＳ Ｐゴシック" charset="-128"/>
            </a:endParaRPr>
          </a:p>
          <a:p>
            <a:pPr eaLnBrk="1" hangingPunct="1"/>
            <a:r>
              <a:rPr lang="en-US" smtClean="0">
                <a:latin typeface="Arial" charset="0"/>
                <a:ea typeface="ＭＳ Ｐゴシック" charset="-128"/>
              </a:rPr>
              <a:t>The reconstructions showed the formation and opening of grain boundary and intragranular cracks (left image). In particular, grain boundary cracks were clearly distinguishable in the tomograms and opened up to several microns. Most cracks formed early during heating, between 100 and 200 ºC; however, even between 300 and 395 ºC, cracks still nucleated. The formation and propagation of these cracks can often be followed over several temperature steps. </a:t>
            </a:r>
          </a:p>
          <a:p>
            <a:pPr eaLnBrk="1" hangingPunct="1"/>
            <a:endParaRPr lang="en-US" smtClean="0">
              <a:latin typeface="Arial" charset="0"/>
              <a:ea typeface="ＭＳ Ｐゴシック" charset="-128"/>
            </a:endParaRPr>
          </a:p>
          <a:p>
            <a:pPr eaLnBrk="1" hangingPunct="1"/>
            <a:r>
              <a:rPr lang="en-US" smtClean="0">
                <a:latin typeface="Arial" charset="0"/>
                <a:ea typeface="ＭＳ Ｐゴシック" charset="-128"/>
              </a:rPr>
              <a:t>Analysis performed with Strainmaster DaViz 7.2 and Strainmaster DVC by LaVision.</a:t>
            </a:r>
          </a:p>
          <a:p>
            <a:pPr eaLnBrk="1" hangingPunct="1"/>
            <a:endParaRPr lang="en-US" smtClean="0">
              <a:latin typeface="Arial" charset="0"/>
              <a:ea typeface="ＭＳ Ｐゴシック" charset="-128"/>
            </a:endParaRPr>
          </a:p>
          <a:p>
            <a:pPr eaLnBrk="1" hangingPunct="1"/>
            <a:endParaRPr lang="en-US" smtClean="0">
              <a:latin typeface="Arial" charset="0"/>
              <a:ea typeface="ＭＳ Ｐゴシック" charset="-128"/>
            </a:endParaRPr>
          </a:p>
          <a:p>
            <a:pPr eaLnBrk="1" hangingPunct="1"/>
            <a:endParaRPr lang="en-US" smtClean="0">
              <a:latin typeface="Arial" charset="0"/>
              <a:ea typeface="ＭＳ Ｐゴシック" charset="-128"/>
            </a:endParaRPr>
          </a:p>
          <a:p>
            <a:pPr eaLnBrk="1" hangingPunct="1"/>
            <a:endParaRPr lang="en-US" smtClean="0">
              <a:latin typeface="Arial"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770701DD-6D64-4A9A-A59F-5BEF23D4027C}"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charset="-128"/>
            </a:endParaRPr>
          </a:p>
        </p:txBody>
      </p:sp>
      <p:sp>
        <p:nvSpPr>
          <p:cNvPr id="21508" name="Slide Number Placeholder 3"/>
          <p:cNvSpPr>
            <a:spLocks noGrp="1"/>
          </p:cNvSpPr>
          <p:nvPr>
            <p:ph type="sldNum" sz="quarter" idx="5"/>
          </p:nvPr>
        </p:nvSpPr>
        <p:spPr bwMode="auto">
          <a:noFill/>
          <a:ln>
            <a:miter lim="800000"/>
            <a:headEnd/>
            <a:tailEnd/>
          </a:ln>
        </p:spPr>
        <p:txBody>
          <a:bodyPr/>
          <a:lstStyle/>
          <a:p>
            <a:fld id="{1E22E706-7D27-4B44-8F2E-F91AC7759F69}"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endParaRPr lang="en-US" sz="1000" smtClean="0">
              <a:ea typeface="ＭＳ Ｐゴシック"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5F70CAC5-8BE5-483D-BABE-CC95B814DE6B}"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ln>
            <a:miter lim="800000"/>
            <a:headEnd/>
            <a:tailEnd/>
          </a:ln>
        </p:spPr>
        <p:txBody>
          <a:bodyPr/>
          <a:lstStyle/>
          <a:p>
            <a:pPr defTabSz="965200"/>
            <a:fld id="{07256F39-ECB6-47F5-A10F-EA0E391556E2}" type="slidenum">
              <a:rPr lang="en-US">
                <a:latin typeface="Arial" charset="0"/>
              </a:rPr>
              <a:pPr defTabSz="965200"/>
              <a:t>5</a:t>
            </a:fld>
            <a:endParaRPr lang="en-US">
              <a:latin typeface="Arial" charset="0"/>
            </a:endParaRPr>
          </a:p>
        </p:txBody>
      </p:sp>
      <p:sp>
        <p:nvSpPr>
          <p:cNvPr id="25603" name="Rectangle 2"/>
          <p:cNvSpPr>
            <a:spLocks noGrp="1" noRot="1" noChangeAspect="1" noChangeArrowheads="1" noTextEdit="1"/>
          </p:cNvSpPr>
          <p:nvPr>
            <p:ph type="sldImg"/>
          </p:nvPr>
        </p:nvSpPr>
        <p:spPr bwMode="auto">
          <a:xfrm>
            <a:off x="1273175" y="728663"/>
            <a:ext cx="4776788" cy="3582987"/>
          </a:xfrm>
          <a:noFill/>
          <a:ln>
            <a:solidFill>
              <a:srgbClr val="000000"/>
            </a:solidFill>
            <a:miter lim="800000"/>
            <a:headEnd/>
            <a:tailEnd/>
          </a:ln>
        </p:spPr>
      </p:sp>
      <p:sp>
        <p:nvSpPr>
          <p:cNvPr id="25604" name="Rectangle 3"/>
          <p:cNvSpPr>
            <a:spLocks noGrp="1" noChangeArrowheads="1"/>
          </p:cNvSpPr>
          <p:nvPr>
            <p:ph type="body" idx="1"/>
          </p:nvPr>
        </p:nvSpPr>
        <p:spPr bwMode="auto">
          <a:xfrm>
            <a:off x="955675" y="4570413"/>
            <a:ext cx="5343525" cy="4338637"/>
          </a:xfrm>
          <a:noFill/>
        </p:spPr>
        <p:txBody>
          <a:bodyPr wrap="square" lIns="94180" tIns="47096" rIns="94180" bIns="47096" numCol="1" anchor="t" anchorCtr="0" compatLnSpc="1">
            <a:prstTxWarp prst="textNoShape">
              <a:avLst/>
            </a:prstTxWarp>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charset="-128"/>
              </a:rPr>
              <a:t>Photosynthesis is arguably the most important chemical process on earth – converting sunlight to fuel.</a:t>
            </a:r>
          </a:p>
          <a:p>
            <a:r>
              <a:rPr lang="en-US" smtClean="0">
                <a:ea typeface="ＭＳ Ｐゴシック" charset="-128"/>
              </a:rPr>
              <a:t>Artificial photosynthesis is a longstanding goal particularly for the DOE.</a:t>
            </a:r>
          </a:p>
          <a:p>
            <a:r>
              <a:rPr lang="en-US" smtClean="0">
                <a:ea typeface="ＭＳ Ｐゴシック" charset="-128"/>
              </a:rPr>
              <a:t>Here an artificial photosynthetic system is pictured with a central hexaphenyl benzene core for surrounding wheel of antenna gather light in the visible.</a:t>
            </a:r>
          </a:p>
          <a:p>
            <a:r>
              <a:rPr lang="en-US" smtClean="0">
                <a:ea typeface="ＭＳ Ｐゴシック" charset="-128"/>
              </a:rPr>
              <a:t>Energy transfer on the 1-10 ps timescale to the porphyrin molecule – which acts as an electron donor -  is followed by electron transfer to the fullerene acceptor.</a:t>
            </a:r>
          </a:p>
          <a:p>
            <a:r>
              <a:rPr lang="en-US" smtClean="0">
                <a:ea typeface="ＭＳ Ｐゴシック" charset="-128"/>
              </a:rPr>
              <a:t>The charge separated state lives for 15 ns before returning to ground state and losing the energy as heat.  One would like to stabilze the charge transfer state to enable water splitting reactions.</a:t>
            </a:r>
          </a:p>
          <a:p>
            <a:endParaRPr lang="en-US" smtClean="0">
              <a:ea typeface="ＭＳ Ｐゴシック" charset="-128"/>
            </a:endParaRPr>
          </a:p>
          <a:p>
            <a:endParaRPr lang="en-US" smtClean="0">
              <a:ea typeface="ＭＳ Ｐゴシック" charset="-128"/>
            </a:endParaRPr>
          </a:p>
          <a:p>
            <a:r>
              <a:rPr lang="en-US" smtClean="0">
                <a:ea typeface="ＭＳ Ｐゴシック" charset="-128"/>
              </a:rPr>
              <a:t>See Crabtree and Lewis, Physics Today March 2007 </a:t>
            </a:r>
          </a:p>
        </p:txBody>
      </p:sp>
      <p:sp>
        <p:nvSpPr>
          <p:cNvPr id="27652" name="Slide Number Placeholder 3"/>
          <p:cNvSpPr>
            <a:spLocks noGrp="1"/>
          </p:cNvSpPr>
          <p:nvPr>
            <p:ph type="sldNum" sz="quarter" idx="5"/>
          </p:nvPr>
        </p:nvSpPr>
        <p:spPr bwMode="auto">
          <a:noFill/>
          <a:ln>
            <a:miter lim="800000"/>
            <a:headEnd/>
            <a:tailEnd/>
          </a:ln>
        </p:spPr>
        <p:txBody>
          <a:bodyPr/>
          <a:lstStyle/>
          <a:p>
            <a:fld id="{A36F4EB5-F315-4237-8BD7-8DB1DA0315BD}"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ftr" sz="quarter" idx="4"/>
          </p:nvPr>
        </p:nvSpPr>
        <p:spPr/>
        <p:txBody>
          <a:bodyPr/>
          <a:lstStyle/>
          <a:p>
            <a:pPr>
              <a:defRPr/>
            </a:pPr>
            <a:r>
              <a:rPr lang="en-US">
                <a:latin typeface="Arial" charset="0"/>
              </a:rPr>
              <a:t>Go to "View | Header and Footer" to add your organization, sponsor, meeting name here; then, click "Apply to All"</a:t>
            </a:r>
          </a:p>
        </p:txBody>
      </p:sp>
      <p:sp>
        <p:nvSpPr>
          <p:cNvPr id="29699" name="Rectangle 7"/>
          <p:cNvSpPr>
            <a:spLocks noGrp="1" noChangeArrowheads="1"/>
          </p:cNvSpPr>
          <p:nvPr>
            <p:ph type="sldNum" sz="quarter" idx="5"/>
          </p:nvPr>
        </p:nvSpPr>
        <p:spPr bwMode="auto">
          <a:noFill/>
          <a:ln>
            <a:miter lim="800000"/>
            <a:headEnd/>
            <a:tailEnd/>
          </a:ln>
        </p:spPr>
        <p:txBody>
          <a:bodyPr/>
          <a:lstStyle/>
          <a:p>
            <a:fld id="{4614D5F6-296F-4371-8314-8CDD66A5AF43}" type="slidenum">
              <a:rPr lang="en-US"/>
              <a:pPr/>
              <a:t>7</a:t>
            </a:fld>
            <a:endParaRPr lang="en-US"/>
          </a:p>
        </p:txBody>
      </p:sp>
      <p:sp>
        <p:nvSpPr>
          <p:cNvPr id="29700" name="Rectangle 2"/>
          <p:cNvSpPr>
            <a:spLocks noGrp="1" noRot="1" noChangeAspect="1" noChangeArrowheads="1" noTextEdit="1"/>
          </p:cNvSpPr>
          <p:nvPr>
            <p:ph type="sldImg"/>
          </p:nvPr>
        </p:nvSpPr>
        <p:spPr bwMode="auto">
          <a:xfrm>
            <a:off x="1257300" y="720725"/>
            <a:ext cx="4800600" cy="3600450"/>
          </a:xfrm>
          <a:noFill/>
          <a:ln>
            <a:solidFill>
              <a:srgbClr val="000000"/>
            </a:solidFill>
            <a:miter lim="800000"/>
            <a:headEnd/>
            <a:tailEnd/>
          </a:ln>
        </p:spPr>
      </p:sp>
      <p:sp>
        <p:nvSpPr>
          <p:cNvPr id="2970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a:lstStyle/>
          <a:p>
            <a:pPr defTabSz="966788"/>
            <a:fld id="{B8B828DF-1384-4E5D-B5E8-E4544F4916A8}" type="slidenum">
              <a:rPr lang="en-US">
                <a:latin typeface="Arial" charset="0"/>
              </a:rPr>
              <a:pPr defTabSz="966788"/>
              <a:t>8</a:t>
            </a:fld>
            <a:endParaRPr lang="en-US">
              <a:latin typeface="Arial"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charset="-128"/>
            </a:endParaRPr>
          </a:p>
        </p:txBody>
      </p:sp>
      <p:sp>
        <p:nvSpPr>
          <p:cNvPr id="33796" name="Slide Number Placeholder 3"/>
          <p:cNvSpPr>
            <a:spLocks noGrp="1"/>
          </p:cNvSpPr>
          <p:nvPr>
            <p:ph type="sldNum" sz="quarter" idx="5"/>
          </p:nvPr>
        </p:nvSpPr>
        <p:spPr bwMode="auto">
          <a:noFill/>
          <a:ln>
            <a:miter lim="800000"/>
            <a:headEnd/>
            <a:tailEnd/>
          </a:ln>
        </p:spPr>
        <p:txBody>
          <a:bodyPr/>
          <a:lstStyle/>
          <a:p>
            <a:fld id="{F1246C08-DE20-463F-B368-E55667D2498F}"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title header_Blue_646.jpg"/>
          <p:cNvPicPr>
            <a:picLocks noChangeAspect="1"/>
          </p:cNvPicPr>
          <p:nvPr/>
        </p:nvPicPr>
        <p:blipFill>
          <a:blip r:embed="rId2"/>
          <a:srcRect/>
          <a:stretch>
            <a:fillRect/>
          </a:stretch>
        </p:blipFill>
        <p:spPr bwMode="auto">
          <a:xfrm>
            <a:off x="0" y="0"/>
            <a:ext cx="9144000" cy="1106488"/>
          </a:xfrm>
          <a:prstGeom prst="rect">
            <a:avLst/>
          </a:prstGeom>
          <a:noFill/>
          <a:ln w="9525">
            <a:noFill/>
            <a:miter lim="800000"/>
            <a:headEnd/>
            <a:tailEnd/>
          </a:ln>
        </p:spPr>
      </p:pic>
      <p:pic>
        <p:nvPicPr>
          <p:cNvPr id="5" name="Picture 7" descr="doe_black.jpg"/>
          <p:cNvPicPr>
            <a:picLocks noChangeAspect="1"/>
          </p:cNvPicPr>
          <p:nvPr/>
        </p:nvPicPr>
        <p:blipFill>
          <a:blip r:embed="rId3"/>
          <a:srcRect/>
          <a:stretch>
            <a:fillRect/>
          </a:stretch>
        </p:blipFill>
        <p:spPr bwMode="auto">
          <a:xfrm>
            <a:off x="7954963" y="6456363"/>
            <a:ext cx="960437" cy="231775"/>
          </a:xfrm>
          <a:prstGeom prst="rect">
            <a:avLst/>
          </a:prstGeom>
          <a:noFill/>
          <a:ln w="9525">
            <a:noFill/>
            <a:miter lim="800000"/>
            <a:headEnd/>
            <a:tailEnd/>
          </a:ln>
        </p:spPr>
      </p:pic>
      <p:pic>
        <p:nvPicPr>
          <p:cNvPr id="6" name="Picture 8" descr="title footer_Blue_646.jpg"/>
          <p:cNvPicPr>
            <a:picLocks noChangeAspect="1"/>
          </p:cNvPicPr>
          <p:nvPr/>
        </p:nvPicPr>
        <p:blipFill>
          <a:blip r:embed="rId4"/>
          <a:srcRect/>
          <a:stretch>
            <a:fillRect/>
          </a:stretch>
        </p:blipFill>
        <p:spPr bwMode="auto">
          <a:xfrm>
            <a:off x="0" y="6794500"/>
            <a:ext cx="9144000" cy="63500"/>
          </a:xfrm>
          <a:prstGeom prst="rect">
            <a:avLst/>
          </a:prstGeom>
          <a:noFill/>
          <a:ln w="9525">
            <a:noFill/>
            <a:miter lim="800000"/>
            <a:headEnd/>
            <a:tailEnd/>
          </a:ln>
        </p:spPr>
      </p:pic>
      <p:sp>
        <p:nvSpPr>
          <p:cNvPr id="3074" name="Rectangle 2"/>
          <p:cNvSpPr>
            <a:spLocks noGrp="1" noChangeArrowheads="1"/>
          </p:cNvSpPr>
          <p:nvPr>
            <p:ph type="ctrTitle"/>
          </p:nvPr>
        </p:nvSpPr>
        <p:spPr>
          <a:xfrm>
            <a:off x="985838" y="1671638"/>
            <a:ext cx="7696200" cy="1069975"/>
          </a:xfrm>
        </p:spPr>
        <p:txBody>
          <a:bodyPr/>
          <a:lstStyle>
            <a:lvl1pPr>
              <a:defRPr sz="3000"/>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985838" y="3125788"/>
            <a:ext cx="6400800" cy="1752600"/>
          </a:xfrm>
        </p:spPr>
        <p:txBody>
          <a:bodyPr/>
          <a:lstStyle>
            <a:lvl1pPr marL="0" indent="0">
              <a:buFont typeface="Wingdings" pitchFamily="2" charset="2"/>
              <a:buNone/>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FA1D2D13-2152-4985-A3FF-5819A09342DD}" type="datetime1">
              <a:rPr lang="en-US"/>
              <a:pPr/>
              <a:t>12/7/2010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11A5336-2027-412E-B4C6-D6AA810B62D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sz="2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4E4C3877-7A50-4C20-94CB-B2801C284F7F}" type="datetime1">
              <a:rPr lang="en-US"/>
              <a:pPr/>
              <a:t>12/7/2010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787BAFE-882E-453F-A134-A2FFAC3570E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sldNum" sz="quarter" idx="10"/>
          </p:nvPr>
        </p:nvSpPr>
        <p:spPr/>
        <p:txBody>
          <a:bodyPr/>
          <a:lstStyle>
            <a:lvl1pPr>
              <a:defRPr/>
            </a:lvl1pPr>
            <a:lvl2pPr lvl="1">
              <a:defRPr sz="1800"/>
            </a:lvl2pPr>
          </a:lstStyle>
          <a:p>
            <a:fld id="{EC5A3641-F0A3-42D8-BF53-B0416E88B1E3}" type="slidenum">
              <a:rPr lang="en-US"/>
              <a:pPr/>
              <a:t>‹#›</a:t>
            </a:fld>
            <a:endParaRPr lang="en-US"/>
          </a:p>
          <a:p>
            <a:pPr lvl="1"/>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800"/>
            </a:lvl1pPr>
            <a:lvl2pPr>
              <a:defRPr sz="1600"/>
            </a:lvl2pPr>
            <a:lvl3pPr>
              <a:defRPr sz="14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8C8DF117-6191-41FB-B60D-3F37489A7D6F}" type="datetime1">
              <a:rPr lang="en-US"/>
              <a:pPr/>
              <a:t>12/7/2010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515CDCA-BC72-41DB-B458-B6A457F7E1E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24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8FDD0F5-7684-4E1A-9D25-5C053EB2AC92}" type="datetime1">
              <a:rPr lang="en-US"/>
              <a:pPr/>
              <a:t>12/7/2010</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9E6DB7B-8D4B-4D17-B684-821B262936D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16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1600"/>
            </a:lvl1pPr>
            <a:lvl2pPr>
              <a:defRPr sz="1400"/>
            </a:lvl2pPr>
            <a:lvl3pPr>
              <a:defRPr sz="1200"/>
            </a:lvl3pPr>
            <a:lvl4pPr>
              <a:defRPr sz="1200"/>
            </a:lvl4pPr>
            <a:lvl5pPr>
              <a:defRPr sz="1200" u="none"/>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fld id="{AD4FD2C9-BF19-4232-89A5-116C11D6B9FB}" type="datetime1">
              <a:rPr lang="en-US"/>
              <a:pPr/>
              <a:t>12/7/2010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283D1DE-9A01-4D2B-927F-0BF2DED2D80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600"/>
            </a:lvl1pPr>
            <a:lvl2pP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600"/>
            </a:lvl1pPr>
            <a:lvl2pP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fld id="{B34FB32B-9795-4EA7-A8F6-2CF09B2A162E}" type="datetime1">
              <a:rPr lang="en-US"/>
              <a:pPr/>
              <a:t>12/7/2010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0788FCA-1699-43BC-9E61-1838BF625FD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fld id="{C2959A22-D1C1-45B7-A09E-E23DF5689F07}" type="datetime1">
              <a:rPr lang="en-US"/>
              <a:pPr/>
              <a:t>12/7/2010</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76C58E1-8C43-4B79-955A-9268568FD24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29F80D3-2CE7-4526-BB2E-D4329F3FA002}" type="datetime1">
              <a:rPr lang="en-US"/>
              <a:pPr/>
              <a:t>12/7/2010</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C78B44F-9511-4CE1-9CA1-FCDF7497A0A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479550"/>
          </a:xfrm>
        </p:spPr>
        <p:txBody>
          <a:bodyPr/>
          <a:lstStyle>
            <a:lvl1pPr algn="l">
              <a:defRPr sz="26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800"/>
            </a:lvl1pPr>
            <a:lvl2pPr>
              <a:defRPr sz="16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1"/>
            <a:ext cx="3008313" cy="44196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C144080-A746-4795-83E8-33A3D8123979}" type="datetime1">
              <a:rPr lang="en-US"/>
              <a:pPr/>
              <a:t>12/7/2010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59385BF-6FE2-4E8F-8933-510DB7F4539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6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4CFE3F7-82E9-4FCA-89CF-23ABB992B886}" type="datetime1">
              <a:rPr lang="en-US"/>
              <a:pPr/>
              <a:t>12/7/2010</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8C50571-B287-433F-834C-A3A736C7153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 descr="slide footer_blue_646.jpg"/>
          <p:cNvPicPr>
            <a:picLocks noChangeAspect="1"/>
          </p:cNvPicPr>
          <p:nvPr/>
        </p:nvPicPr>
        <p:blipFill>
          <a:blip r:embed="rId14"/>
          <a:srcRect/>
          <a:stretch>
            <a:fillRect/>
          </a:stretch>
        </p:blipFill>
        <p:spPr bwMode="auto">
          <a:xfrm>
            <a:off x="0" y="6324600"/>
            <a:ext cx="9144000" cy="530225"/>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7010400" y="6572250"/>
            <a:ext cx="1371600" cy="20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BE5E514B-9875-4AFA-82FA-93145D4F4D03}" type="datetime1">
              <a:rPr lang="en-US"/>
              <a:pPr/>
              <a:t>12/7/2010</a:t>
            </a:fld>
            <a:endParaRPr lang="en-US"/>
          </a:p>
        </p:txBody>
      </p:sp>
      <p:sp>
        <p:nvSpPr>
          <p:cNvPr id="1029" name="Rectangle 5"/>
          <p:cNvSpPr>
            <a:spLocks noGrp="1" noChangeArrowheads="1"/>
          </p:cNvSpPr>
          <p:nvPr>
            <p:ph type="ftr" sz="quarter" idx="3"/>
          </p:nvPr>
        </p:nvSpPr>
        <p:spPr bwMode="auto">
          <a:xfrm>
            <a:off x="657225" y="6307138"/>
            <a:ext cx="5942013"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8610600" y="6489700"/>
            <a:ext cx="384175"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fld id="{B9477137-EF1B-4EC5-8E0A-B9D9EC59912C}" type="slidenum">
              <a:rPr lang="en-US"/>
              <a:pPr/>
              <a:t>‹#›</a:t>
            </a:fld>
            <a:endParaRPr lang="en-US"/>
          </a:p>
        </p:txBody>
      </p:sp>
      <p:pic>
        <p:nvPicPr>
          <p:cNvPr id="1032" name="Picture 7" descr="slide header_646.jpg"/>
          <p:cNvPicPr>
            <a:picLocks noChangeAspect="1"/>
          </p:cNvPicPr>
          <p:nvPr/>
        </p:nvPicPr>
        <p:blipFill>
          <a:blip r:embed="rId15"/>
          <a:srcRect/>
          <a:stretch>
            <a:fillRect/>
          </a:stretch>
        </p:blipFill>
        <p:spPr bwMode="auto">
          <a:xfrm>
            <a:off x="0" y="0"/>
            <a:ext cx="9144000" cy="155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09"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 id="2147484410" r:id="rId12"/>
  </p:sldLayoutIdLst>
  <p:hf hdr="0" ftr="0" dt="0"/>
  <p:txStyles>
    <p:titleStyle>
      <a:lvl1pPr algn="l" rtl="0" eaLnBrk="0" fontAlgn="base" hangingPunct="0">
        <a:spcBef>
          <a:spcPct val="0"/>
        </a:spcBef>
        <a:spcAft>
          <a:spcPct val="0"/>
        </a:spcAft>
        <a:defRPr sz="2400" b="1" kern="1100">
          <a:solidFill>
            <a:schemeClr val="tx2"/>
          </a:solidFill>
          <a:latin typeface="+mj-lt"/>
          <a:ea typeface="ＭＳ Ｐゴシック"/>
          <a:cs typeface="ＭＳ Ｐゴシック"/>
        </a:defRPr>
      </a:lvl1pPr>
      <a:lvl2pPr algn="l" rtl="0" eaLnBrk="0" fontAlgn="base" hangingPunct="0">
        <a:spcBef>
          <a:spcPct val="0"/>
        </a:spcBef>
        <a:spcAft>
          <a:spcPct val="0"/>
        </a:spcAft>
        <a:defRPr sz="2400" b="1">
          <a:solidFill>
            <a:schemeClr val="tx2"/>
          </a:solidFill>
          <a:latin typeface="Trebuchet MS" pitchFamily="34" charset="0"/>
          <a:ea typeface="ＭＳ Ｐゴシック"/>
          <a:cs typeface="ＭＳ Ｐゴシック"/>
        </a:defRPr>
      </a:lvl2pPr>
      <a:lvl3pPr algn="l" rtl="0" eaLnBrk="0" fontAlgn="base" hangingPunct="0">
        <a:spcBef>
          <a:spcPct val="0"/>
        </a:spcBef>
        <a:spcAft>
          <a:spcPct val="0"/>
        </a:spcAft>
        <a:defRPr sz="2400" b="1">
          <a:solidFill>
            <a:schemeClr val="tx2"/>
          </a:solidFill>
          <a:latin typeface="Trebuchet MS" pitchFamily="34" charset="0"/>
          <a:ea typeface="ＭＳ Ｐゴシック"/>
          <a:cs typeface="ＭＳ Ｐゴシック"/>
        </a:defRPr>
      </a:lvl3pPr>
      <a:lvl4pPr algn="l" rtl="0" eaLnBrk="0" fontAlgn="base" hangingPunct="0">
        <a:spcBef>
          <a:spcPct val="0"/>
        </a:spcBef>
        <a:spcAft>
          <a:spcPct val="0"/>
        </a:spcAft>
        <a:defRPr sz="2400" b="1">
          <a:solidFill>
            <a:schemeClr val="tx2"/>
          </a:solidFill>
          <a:latin typeface="Trebuchet MS" pitchFamily="34" charset="0"/>
          <a:ea typeface="ＭＳ Ｐゴシック"/>
          <a:cs typeface="ＭＳ Ｐゴシック"/>
        </a:defRPr>
      </a:lvl4pPr>
      <a:lvl5pPr algn="l" rtl="0" eaLnBrk="0" fontAlgn="base" hangingPunct="0">
        <a:spcBef>
          <a:spcPct val="0"/>
        </a:spcBef>
        <a:spcAft>
          <a:spcPct val="0"/>
        </a:spcAft>
        <a:defRPr sz="2400" b="1">
          <a:solidFill>
            <a:schemeClr val="tx2"/>
          </a:solidFill>
          <a:latin typeface="Trebuchet MS" pitchFamily="34" charset="0"/>
          <a:ea typeface="ＭＳ Ｐゴシック"/>
          <a:cs typeface="ＭＳ Ｐゴシック"/>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p:titleStyle>
    <p:bodyStyle>
      <a:lvl1pPr marL="342900" indent="-342900" algn="l" rtl="0" eaLnBrk="0" fontAlgn="base" hangingPunct="0">
        <a:spcBef>
          <a:spcPct val="20000"/>
        </a:spcBef>
        <a:spcAft>
          <a:spcPct val="0"/>
        </a:spcAft>
        <a:buClr>
          <a:srgbClr val="1F497D"/>
        </a:buClr>
        <a:buFont typeface="Wingdings" charset="2"/>
        <a:buChar char="§"/>
        <a:defRPr sz="1600">
          <a:solidFill>
            <a:schemeClr val="tx1"/>
          </a:solidFill>
          <a:latin typeface="+mj-lt"/>
          <a:ea typeface="ＭＳ Ｐゴシック"/>
          <a:cs typeface="ＭＳ Ｐゴシック"/>
        </a:defRPr>
      </a:lvl1pPr>
      <a:lvl2pPr marL="742950" indent="-285750" algn="l" rtl="0" eaLnBrk="0" fontAlgn="base" hangingPunct="0">
        <a:spcBef>
          <a:spcPct val="20000"/>
        </a:spcBef>
        <a:spcAft>
          <a:spcPct val="0"/>
        </a:spcAft>
        <a:buClr>
          <a:srgbClr val="1F497D"/>
        </a:buClr>
        <a:buChar char="–"/>
        <a:defRPr sz="1400">
          <a:solidFill>
            <a:schemeClr val="tx1"/>
          </a:solidFill>
          <a:latin typeface="+mj-lt"/>
          <a:ea typeface="ＭＳ Ｐゴシック"/>
          <a:cs typeface="ＭＳ Ｐゴシック"/>
        </a:defRPr>
      </a:lvl2pPr>
      <a:lvl3pPr marL="1143000" indent="-228600" algn="l" rtl="0" eaLnBrk="0" fontAlgn="base" hangingPunct="0">
        <a:spcBef>
          <a:spcPct val="20000"/>
        </a:spcBef>
        <a:spcAft>
          <a:spcPct val="0"/>
        </a:spcAft>
        <a:buClr>
          <a:srgbClr val="1F497D"/>
        </a:buClr>
        <a:buChar char="•"/>
        <a:defRPr sz="1200">
          <a:solidFill>
            <a:schemeClr val="tx1"/>
          </a:solidFill>
          <a:latin typeface="+mj-lt"/>
          <a:ea typeface="ＭＳ Ｐゴシック"/>
          <a:cs typeface="ＭＳ Ｐゴシック"/>
        </a:defRPr>
      </a:lvl3pPr>
      <a:lvl4pPr marL="1600200" indent="-228600" algn="l" rtl="0" eaLnBrk="0" fontAlgn="base" hangingPunct="0">
        <a:spcBef>
          <a:spcPct val="20000"/>
        </a:spcBef>
        <a:spcAft>
          <a:spcPct val="0"/>
        </a:spcAft>
        <a:buClr>
          <a:srgbClr val="1F497D"/>
        </a:buClr>
        <a:buChar char="–"/>
        <a:defRPr sz="1200">
          <a:solidFill>
            <a:schemeClr val="tx1"/>
          </a:solidFill>
          <a:latin typeface="+mj-lt"/>
          <a:ea typeface="ＭＳ Ｐゴシック"/>
          <a:cs typeface="ＭＳ Ｐゴシック"/>
        </a:defRPr>
      </a:lvl4pPr>
      <a:lvl5pPr marL="2057400" indent="-228600" algn="l" rtl="0" eaLnBrk="0" fontAlgn="base" hangingPunct="0">
        <a:spcBef>
          <a:spcPct val="20000"/>
        </a:spcBef>
        <a:spcAft>
          <a:spcPct val="0"/>
        </a:spcAft>
        <a:buClr>
          <a:srgbClr val="1F497D"/>
        </a:buClr>
        <a:buFont typeface="Arial" charset="0"/>
        <a:buChar char="»"/>
        <a:defRPr sz="1200">
          <a:solidFill>
            <a:schemeClr val="tx1"/>
          </a:solidFill>
          <a:latin typeface="+mj-lt"/>
          <a:ea typeface="ＭＳ Ｐゴシック"/>
          <a:cs typeface="ＭＳ Ｐゴシック"/>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381000" y="1652588"/>
            <a:ext cx="8229600" cy="1143000"/>
          </a:xfrm>
        </p:spPr>
        <p:txBody>
          <a:bodyPr/>
          <a:lstStyle/>
          <a:p>
            <a:pPr algn="ctr"/>
            <a:r>
              <a:rPr lang="en-US" smtClean="0">
                <a:ea typeface="ＭＳ Ｐゴシック" charset="-128"/>
              </a:rPr>
              <a:t>APS Upgrade</a:t>
            </a:r>
          </a:p>
        </p:txBody>
      </p:sp>
      <p:sp>
        <p:nvSpPr>
          <p:cNvPr id="16387" name="Text Box 3"/>
          <p:cNvSpPr txBox="1">
            <a:spLocks noChangeArrowheads="1"/>
          </p:cNvSpPr>
          <p:nvPr/>
        </p:nvSpPr>
        <p:spPr bwMode="auto">
          <a:xfrm>
            <a:off x="419100" y="5162550"/>
            <a:ext cx="2400300" cy="923925"/>
          </a:xfrm>
          <a:prstGeom prst="rect">
            <a:avLst/>
          </a:prstGeom>
          <a:noFill/>
          <a:ln w="9525">
            <a:noFill/>
            <a:miter lim="800000"/>
            <a:headEnd/>
            <a:tailEnd/>
          </a:ln>
        </p:spPr>
        <p:txBody>
          <a:bodyPr wrap="none">
            <a:spAutoFit/>
          </a:bodyPr>
          <a:lstStyle/>
          <a:p>
            <a:r>
              <a:rPr lang="en-US" sz="1800">
                <a:latin typeface="Trebuchet MS" charset="0"/>
              </a:rPr>
              <a:t>Brian Stephenson</a:t>
            </a:r>
          </a:p>
          <a:p>
            <a:r>
              <a:rPr lang="en-US" sz="1800">
                <a:latin typeface="Trebuchet MS" charset="0"/>
              </a:rPr>
              <a:t>Argonne National Lab</a:t>
            </a:r>
          </a:p>
          <a:p>
            <a:r>
              <a:rPr lang="en-US" sz="1800">
                <a:latin typeface="Trebuchet MS" charset="0"/>
              </a:rPr>
              <a:t>7 December 2010</a:t>
            </a:r>
            <a:endParaRPr lang="en-US" sz="2200">
              <a:latin typeface="Trebuchet MS" charset="0"/>
            </a:endParaRPr>
          </a:p>
        </p:txBody>
      </p:sp>
      <p:pic>
        <p:nvPicPr>
          <p:cNvPr id="16388" name="Picture 4" descr="New Image.JPG"/>
          <p:cNvPicPr>
            <a:picLocks noChangeAspect="1" noChangeArrowheads="1"/>
          </p:cNvPicPr>
          <p:nvPr/>
        </p:nvPicPr>
        <p:blipFill>
          <a:blip r:embed="rId3"/>
          <a:srcRect/>
          <a:stretch>
            <a:fillRect/>
          </a:stretch>
        </p:blipFill>
        <p:spPr bwMode="auto">
          <a:xfrm>
            <a:off x="2916238" y="2413000"/>
            <a:ext cx="5527675" cy="2608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403600" y="1181100"/>
            <a:ext cx="5402263" cy="3527425"/>
          </a:xfrm>
          <a:prstGeom prst="rect">
            <a:avLst/>
          </a:prstGeom>
          <a:solidFill>
            <a:schemeClr val="accent1">
              <a:lumMod val="20000"/>
              <a:lumOff val="80000"/>
            </a:schemeClr>
          </a:solidFill>
        </p:spPr>
        <p:txBody>
          <a:bodyPr>
            <a:spAutoFit/>
          </a:bodyPr>
          <a:lstStyle/>
          <a:p>
            <a:pPr>
              <a:defRPr/>
            </a:pPr>
            <a:endParaRPr lang="en-US">
              <a:cs typeface="ＭＳ Ｐゴシック" charset="-128"/>
            </a:endParaRPr>
          </a:p>
        </p:txBody>
      </p:sp>
      <p:sp>
        <p:nvSpPr>
          <p:cNvPr id="34819" name="Text Box 15"/>
          <p:cNvSpPr txBox="1">
            <a:spLocks noChangeArrowheads="1"/>
          </p:cNvSpPr>
          <p:nvPr/>
        </p:nvSpPr>
        <p:spPr bwMode="auto">
          <a:xfrm>
            <a:off x="117475" y="2225675"/>
            <a:ext cx="1250950" cy="366713"/>
          </a:xfrm>
          <a:prstGeom prst="rect">
            <a:avLst/>
          </a:prstGeom>
          <a:noFill/>
          <a:ln w="9525">
            <a:noFill/>
            <a:miter lim="800000"/>
            <a:headEnd/>
            <a:tailEnd/>
          </a:ln>
        </p:spPr>
        <p:txBody>
          <a:bodyPr wrap="none">
            <a:spAutoFit/>
          </a:bodyPr>
          <a:lstStyle/>
          <a:p>
            <a:pPr eaLnBrk="0" hangingPunct="0"/>
            <a:r>
              <a:rPr lang="en-US">
                <a:solidFill>
                  <a:schemeClr val="bg1"/>
                </a:solidFill>
              </a:rPr>
              <a:t>APS 2-BM</a:t>
            </a:r>
          </a:p>
        </p:txBody>
      </p:sp>
      <p:sp>
        <p:nvSpPr>
          <p:cNvPr id="34820" name="Rectangle 19"/>
          <p:cNvSpPr>
            <a:spLocks noChangeArrowheads="1"/>
          </p:cNvSpPr>
          <p:nvPr/>
        </p:nvSpPr>
        <p:spPr bwMode="auto">
          <a:xfrm>
            <a:off x="304800" y="471488"/>
            <a:ext cx="8526463" cy="290512"/>
          </a:xfrm>
          <a:prstGeom prst="rect">
            <a:avLst/>
          </a:prstGeom>
          <a:noFill/>
          <a:ln w="9525">
            <a:noFill/>
            <a:miter lim="800000"/>
            <a:headEnd/>
            <a:tailEnd/>
          </a:ln>
        </p:spPr>
        <p:txBody>
          <a:bodyPr tIns="0">
            <a:spAutoFit/>
          </a:bodyPr>
          <a:lstStyle/>
          <a:p>
            <a:pPr algn="ctr"/>
            <a:r>
              <a:rPr lang="en-US" sz="1600">
                <a:solidFill>
                  <a:schemeClr val="tx2"/>
                </a:solidFill>
              </a:rPr>
              <a:t>Ultra fast 1</a:t>
            </a:r>
            <a:r>
              <a:rPr lang="en-US" sz="1600">
                <a:solidFill>
                  <a:schemeClr val="tx2"/>
                </a:solidFill>
                <a:sym typeface="Symbol" charset="2"/>
              </a:rPr>
              <a:t>m resolution tomography</a:t>
            </a:r>
          </a:p>
        </p:txBody>
      </p:sp>
      <p:sp>
        <p:nvSpPr>
          <p:cNvPr id="34821" name="Text Box 17"/>
          <p:cNvSpPr txBox="1">
            <a:spLocks noChangeArrowheads="1"/>
          </p:cNvSpPr>
          <p:nvPr/>
        </p:nvSpPr>
        <p:spPr bwMode="auto">
          <a:xfrm>
            <a:off x="685800" y="76200"/>
            <a:ext cx="7620000" cy="461963"/>
          </a:xfrm>
          <a:prstGeom prst="rect">
            <a:avLst/>
          </a:prstGeom>
          <a:noFill/>
          <a:ln w="9525">
            <a:noFill/>
            <a:miter lim="800000"/>
            <a:headEnd/>
            <a:tailEnd/>
          </a:ln>
        </p:spPr>
        <p:txBody>
          <a:bodyPr>
            <a:spAutoFit/>
          </a:bodyPr>
          <a:lstStyle/>
          <a:p>
            <a:pPr algn="ctr">
              <a:spcBef>
                <a:spcPct val="50000"/>
              </a:spcBef>
            </a:pPr>
            <a:r>
              <a:rPr lang="en-US" b="1">
                <a:solidFill>
                  <a:schemeClr val="tx2"/>
                </a:solidFill>
              </a:rPr>
              <a:t>Challenge: micro-tomography of dynamic samples</a:t>
            </a:r>
          </a:p>
        </p:txBody>
      </p:sp>
      <p:sp>
        <p:nvSpPr>
          <p:cNvPr id="34822" name="TextBox 32"/>
          <p:cNvSpPr txBox="1">
            <a:spLocks noChangeArrowheads="1"/>
          </p:cNvSpPr>
          <p:nvPr/>
        </p:nvSpPr>
        <p:spPr bwMode="auto">
          <a:xfrm>
            <a:off x="193675" y="762000"/>
            <a:ext cx="2743200" cy="1200150"/>
          </a:xfrm>
          <a:prstGeom prst="rect">
            <a:avLst/>
          </a:prstGeom>
          <a:noFill/>
          <a:ln w="9525">
            <a:noFill/>
            <a:miter lim="800000"/>
            <a:headEnd/>
            <a:tailEnd/>
          </a:ln>
        </p:spPr>
        <p:txBody>
          <a:bodyPr>
            <a:spAutoFit/>
          </a:bodyPr>
          <a:lstStyle/>
          <a:p>
            <a:r>
              <a:rPr lang="en-US" sz="1800"/>
              <a:t>Example: Visualize thermal expansion </a:t>
            </a:r>
            <a:r>
              <a:rPr lang="en-US" sz="1800" i="1"/>
              <a:t>in situ</a:t>
            </a:r>
            <a:r>
              <a:rPr lang="en-US" sz="1800"/>
              <a:t> in materials.</a:t>
            </a:r>
          </a:p>
          <a:p>
            <a:pPr>
              <a:buFont typeface="Wingdings" charset="2"/>
              <a:buChar char="§"/>
            </a:pPr>
            <a:endParaRPr lang="en-US" sz="1800"/>
          </a:p>
        </p:txBody>
      </p:sp>
      <p:graphicFrame>
        <p:nvGraphicFramePr>
          <p:cNvPr id="38" name="Table 37"/>
          <p:cNvGraphicFramePr>
            <a:graphicFrameLocks noGrp="1"/>
          </p:cNvGraphicFramePr>
          <p:nvPr/>
        </p:nvGraphicFramePr>
        <p:xfrm>
          <a:off x="3784600" y="1181100"/>
          <a:ext cx="4508500" cy="1064895"/>
        </p:xfrm>
        <a:graphic>
          <a:graphicData uri="http://schemas.openxmlformats.org/drawingml/2006/table">
            <a:tbl>
              <a:tblPr/>
              <a:tblGrid>
                <a:gridCol w="1562100"/>
                <a:gridCol w="1955800"/>
                <a:gridCol w="990600"/>
              </a:tblGrid>
              <a:tr h="19050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endParaRP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New sCMOS </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rPr>
                        <a:t>(100 frames/s to disk)</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Calibri" charset="0"/>
                        <a:ea typeface="ＭＳ Ｐゴシック" charset="-128"/>
                        <a:cs typeface="ＭＳ Ｐゴシック" charset="-128"/>
                      </a:endParaRPr>
                    </a:p>
                  </a:txBody>
                  <a:tcPr marL="9525" marR="9525" marT="9525" marB="0" anchor="b" horzOverflow="overflow">
                    <a:lnL>
                      <a:noFill/>
                    </a:lnL>
                    <a:lnR>
                      <a:noFill/>
                    </a:lnR>
                    <a:lnT>
                      <a:noFill/>
                    </a:lnT>
                    <a:lnB>
                      <a:noFill/>
                    </a:lnB>
                    <a:lnTlToBr>
                      <a:noFill/>
                    </a:lnTlToBr>
                    <a:lnBlToTr>
                      <a:noFill/>
                    </a:lnBlToTr>
                    <a:noFill/>
                  </a:tcPr>
                </a:tc>
              </a:tr>
              <a:tr h="26670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charset="0"/>
                          <a:ea typeface="ＭＳ Ｐゴシック" charset="-128"/>
                          <a:cs typeface="ＭＳ Ｐゴシック" charset="-128"/>
                        </a:rPr>
                        <a:t>Data processed</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Calibri" charset="0"/>
                          <a:ea typeface="ＭＳ Ｐゴシック" charset="-128"/>
                          <a:cs typeface="ＭＳ Ｐゴシック" charset="-128"/>
                        </a:rPr>
                        <a:t>385.3</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Calibri" charset="0"/>
                          <a:ea typeface="ＭＳ Ｐゴシック" charset="-128"/>
                          <a:cs typeface="ＭＳ Ｐゴシック" charset="-128"/>
                        </a:rPr>
                        <a:t>TB/day</a:t>
                      </a:r>
                    </a:p>
                  </a:txBody>
                  <a:tcPr marL="9525" marR="9525" marT="9525" marB="0" anchor="b" horzOverflow="overflow">
                    <a:lnL>
                      <a:noFill/>
                    </a:lnL>
                    <a:lnR>
                      <a:noFill/>
                    </a:lnR>
                    <a:lnT>
                      <a:noFill/>
                    </a:lnT>
                    <a:lnB>
                      <a:noFill/>
                    </a:lnB>
                    <a:lnTlToBr>
                      <a:noFill/>
                    </a:lnTlToBr>
                    <a:lnBlToTr>
                      <a:noFill/>
                    </a:lnBlToTr>
                    <a:noFill/>
                  </a:tcPr>
                </a:tc>
              </a:tr>
              <a:tr h="276225">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Calibri" charset="0"/>
                          <a:ea typeface="ＭＳ Ｐゴシック" charset="-128"/>
                          <a:cs typeface="ＭＳ Ｐゴシック" charset="-128"/>
                        </a:rPr>
                        <a:t>Data distributed </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Calibri" charset="0"/>
                          <a:ea typeface="ＭＳ Ｐゴシック" charset="-128"/>
                          <a:cs typeface="ＭＳ Ｐゴシック" charset="-128"/>
                        </a:rPr>
                        <a:t>253.4</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FF0000"/>
                          </a:solidFill>
                          <a:effectLst/>
                          <a:latin typeface="Calibri" charset="0"/>
                          <a:ea typeface="ＭＳ Ｐゴシック" charset="-128"/>
                          <a:cs typeface="ＭＳ Ｐゴシック" charset="-128"/>
                        </a:rPr>
                        <a:t>TB/day</a:t>
                      </a:r>
                    </a:p>
                  </a:txBody>
                  <a:tcPr marL="9525" marR="9525" marT="9525" marB="0" anchor="b" horzOverflow="overflow">
                    <a:lnL>
                      <a:noFill/>
                    </a:lnL>
                    <a:lnR>
                      <a:noFill/>
                    </a:lnR>
                    <a:lnT>
                      <a:noFill/>
                    </a:lnT>
                    <a:lnB>
                      <a:noFill/>
                    </a:lnB>
                    <a:lnTlToBr>
                      <a:noFill/>
                    </a:lnTlToBr>
                    <a:lnBlToTr>
                      <a:noFill/>
                    </a:lnBlToTr>
                    <a:noFill/>
                  </a:tcPr>
                </a:tc>
              </a:tr>
            </a:tbl>
          </a:graphicData>
        </a:graphic>
      </p:graphicFrame>
      <p:sp>
        <p:nvSpPr>
          <p:cNvPr id="34833" name="TextBox 32"/>
          <p:cNvSpPr txBox="1">
            <a:spLocks noChangeArrowheads="1"/>
          </p:cNvSpPr>
          <p:nvPr/>
        </p:nvSpPr>
        <p:spPr bwMode="auto">
          <a:xfrm>
            <a:off x="3429000" y="2400300"/>
            <a:ext cx="5791200" cy="2308225"/>
          </a:xfrm>
          <a:prstGeom prst="rect">
            <a:avLst/>
          </a:prstGeom>
          <a:noFill/>
          <a:ln w="9525">
            <a:noFill/>
            <a:miter lim="800000"/>
            <a:headEnd/>
            <a:tailEnd/>
          </a:ln>
        </p:spPr>
        <p:txBody>
          <a:bodyPr>
            <a:spAutoFit/>
          </a:bodyPr>
          <a:lstStyle/>
          <a:p>
            <a:pPr algn="just">
              <a:buFont typeface="Wingdings" charset="2"/>
              <a:buChar char="§"/>
            </a:pPr>
            <a:r>
              <a:rPr lang="en-US" sz="1800"/>
              <a:t> Current limitation is detector speed not x-ray flux.  </a:t>
            </a:r>
          </a:p>
          <a:p>
            <a:pPr algn="just">
              <a:buFont typeface="Wingdings" charset="2"/>
              <a:buChar char="§"/>
            </a:pPr>
            <a:r>
              <a:rPr lang="en-US" sz="1800"/>
              <a:t> X-ray flux permits tens of PBytes/day</a:t>
            </a:r>
          </a:p>
          <a:p>
            <a:pPr algn="just">
              <a:buFont typeface="Wingdings" charset="2"/>
              <a:buChar char="§"/>
            </a:pPr>
            <a:r>
              <a:rPr lang="en-US" sz="1800"/>
              <a:t> High resolution "3D movies" of evolving samples</a:t>
            </a:r>
          </a:p>
          <a:p>
            <a:pPr algn="just">
              <a:buFont typeface="Wingdings" charset="2"/>
              <a:buChar char="§"/>
            </a:pPr>
            <a:r>
              <a:rPr lang="en-US" sz="1800"/>
              <a:t> Tremendous challenges are in:</a:t>
            </a:r>
          </a:p>
          <a:p>
            <a:pPr algn="just"/>
            <a:r>
              <a:rPr lang="en-US" sz="1800"/>
              <a:t>	Data handling (distribution, archival) </a:t>
            </a:r>
          </a:p>
          <a:p>
            <a:pPr algn="just"/>
            <a:r>
              <a:rPr lang="en-US" sz="1800"/>
              <a:t>	3D rendering </a:t>
            </a:r>
          </a:p>
          <a:p>
            <a:pPr algn="just"/>
            <a:r>
              <a:rPr lang="en-US" sz="1800"/>
              <a:t>	Data reduction </a:t>
            </a:r>
          </a:p>
          <a:p>
            <a:pPr algn="just"/>
            <a:r>
              <a:rPr lang="en-US" sz="1800"/>
              <a:t>	Modeling</a:t>
            </a:r>
          </a:p>
        </p:txBody>
      </p:sp>
      <p:pic>
        <p:nvPicPr>
          <p:cNvPr id="34834" name="Picture 1"/>
          <p:cNvPicPr>
            <a:picLocks noChangeAspect="1" noChangeArrowheads="1"/>
          </p:cNvPicPr>
          <p:nvPr/>
        </p:nvPicPr>
        <p:blipFill>
          <a:blip r:embed="rId3"/>
          <a:srcRect/>
          <a:stretch>
            <a:fillRect/>
          </a:stretch>
        </p:blipFill>
        <p:spPr bwMode="auto">
          <a:xfrm>
            <a:off x="381000" y="1865313"/>
            <a:ext cx="2201863" cy="1931987"/>
          </a:xfrm>
          <a:prstGeom prst="rect">
            <a:avLst/>
          </a:prstGeom>
          <a:noFill/>
          <a:ln w="12700">
            <a:noFill/>
            <a:miter lim="800000"/>
            <a:headEnd/>
            <a:tailEnd/>
          </a:ln>
        </p:spPr>
      </p:pic>
      <p:pic>
        <p:nvPicPr>
          <p:cNvPr id="34835" name="Picture 4"/>
          <p:cNvPicPr>
            <a:picLocks noChangeAspect="1" noChangeArrowheads="1"/>
          </p:cNvPicPr>
          <p:nvPr/>
        </p:nvPicPr>
        <p:blipFill>
          <a:blip r:embed="rId4"/>
          <a:srcRect l="9628" r="16722"/>
          <a:stretch>
            <a:fillRect/>
          </a:stretch>
        </p:blipFill>
        <p:spPr bwMode="auto">
          <a:xfrm>
            <a:off x="117475" y="3973513"/>
            <a:ext cx="1298575" cy="1042987"/>
          </a:xfrm>
          <a:prstGeom prst="rect">
            <a:avLst/>
          </a:prstGeom>
          <a:noFill/>
          <a:ln w="12700">
            <a:noFill/>
            <a:miter lim="800000"/>
            <a:headEnd/>
            <a:tailEnd/>
          </a:ln>
        </p:spPr>
      </p:pic>
      <p:pic>
        <p:nvPicPr>
          <p:cNvPr id="34836" name="Picture 3"/>
          <p:cNvPicPr>
            <a:picLocks noChangeAspect="1" noChangeArrowheads="1"/>
          </p:cNvPicPr>
          <p:nvPr/>
        </p:nvPicPr>
        <p:blipFill>
          <a:blip r:embed="rId5"/>
          <a:srcRect/>
          <a:stretch>
            <a:fillRect/>
          </a:stretch>
        </p:blipFill>
        <p:spPr bwMode="auto">
          <a:xfrm>
            <a:off x="1635125" y="3997325"/>
            <a:ext cx="1301750" cy="1006475"/>
          </a:xfrm>
          <a:prstGeom prst="rect">
            <a:avLst/>
          </a:prstGeom>
          <a:noFill/>
          <a:ln w="12700">
            <a:noFill/>
            <a:miter lim="800000"/>
            <a:headEnd/>
            <a:tailEnd/>
          </a:ln>
        </p:spPr>
      </p:pic>
      <p:sp>
        <p:nvSpPr>
          <p:cNvPr id="34837" name="TextBox 13"/>
          <p:cNvSpPr txBox="1">
            <a:spLocks noChangeArrowheads="1"/>
          </p:cNvSpPr>
          <p:nvPr/>
        </p:nvSpPr>
        <p:spPr bwMode="auto">
          <a:xfrm>
            <a:off x="5067300" y="6553200"/>
            <a:ext cx="2840038" cy="369888"/>
          </a:xfrm>
          <a:prstGeom prst="rect">
            <a:avLst/>
          </a:prstGeom>
          <a:noFill/>
          <a:ln w="9525">
            <a:noFill/>
            <a:miter lim="800000"/>
            <a:headEnd/>
            <a:tailEnd/>
          </a:ln>
        </p:spPr>
        <p:txBody>
          <a:bodyPr wrap="none">
            <a:spAutoFit/>
          </a:bodyPr>
          <a:lstStyle/>
          <a:p>
            <a:r>
              <a:rPr lang="en-US" sz="1800"/>
              <a:t>From Francesco DeCarlo</a:t>
            </a:r>
          </a:p>
        </p:txBody>
      </p:sp>
      <p:sp>
        <p:nvSpPr>
          <p:cNvPr id="34838" name="TextBox 15"/>
          <p:cNvSpPr txBox="1">
            <a:spLocks noChangeArrowheads="1"/>
          </p:cNvSpPr>
          <p:nvPr/>
        </p:nvSpPr>
        <p:spPr bwMode="auto">
          <a:xfrm>
            <a:off x="269875" y="5349875"/>
            <a:ext cx="7713663" cy="1016000"/>
          </a:xfrm>
          <a:prstGeom prst="rect">
            <a:avLst/>
          </a:prstGeom>
          <a:noFill/>
          <a:ln w="9525">
            <a:noFill/>
            <a:miter lim="800000"/>
            <a:headEnd/>
            <a:tailEnd/>
          </a:ln>
        </p:spPr>
        <p:txBody>
          <a:bodyPr>
            <a:spAutoFit/>
          </a:bodyPr>
          <a:lstStyle/>
          <a:p>
            <a:pPr>
              <a:buFont typeface="Wingdings" charset="2"/>
              <a:buChar char="§"/>
            </a:pPr>
            <a:r>
              <a:rPr lang="en-US" sz="1400"/>
              <a:t> Thermal expansion cracking increases permeability of granite and is therefore important for engineering geothermal reservoirs and nuclear waste depositories.  </a:t>
            </a:r>
          </a:p>
          <a:p>
            <a:pPr>
              <a:buFont typeface="Wingdings" charset="2"/>
              <a:buChar char="§"/>
            </a:pPr>
            <a:r>
              <a:rPr lang="en-US" sz="1400"/>
              <a:t> Previous expt indirect: Fussels, Regenauer Lieb, Hough DeCarlo, Nature </a:t>
            </a:r>
            <a:r>
              <a:rPr lang="en-US" sz="1400" b="1"/>
              <a:t>459</a:t>
            </a:r>
            <a:r>
              <a:rPr lang="en-US" sz="1400"/>
              <a:t>, 954 (2009)</a:t>
            </a:r>
          </a:p>
          <a:p>
            <a:endParaRPr lang="en-US" sz="1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2"/>
          </p:nvPr>
        </p:nvSpPr>
        <p:spPr>
          <a:noFill/>
        </p:spPr>
        <p:txBody>
          <a:bodyPr/>
          <a:lstStyle/>
          <a:p>
            <a:fld id="{85CF0314-8419-4FCE-A747-FBEDBAE1D0BE}" type="slidenum">
              <a:rPr lang="en-US"/>
              <a:pPr/>
              <a:t>11</a:t>
            </a:fld>
            <a:endParaRPr lang="en-US"/>
          </a:p>
        </p:txBody>
      </p:sp>
      <p:sp>
        <p:nvSpPr>
          <p:cNvPr id="36867" name="Title 5"/>
          <p:cNvSpPr>
            <a:spLocks noGrp="1"/>
          </p:cNvSpPr>
          <p:nvPr>
            <p:ph type="title"/>
          </p:nvPr>
        </p:nvSpPr>
        <p:spPr>
          <a:xfrm>
            <a:off x="457200" y="160338"/>
            <a:ext cx="8229600" cy="696912"/>
          </a:xfrm>
        </p:spPr>
        <p:txBody>
          <a:bodyPr/>
          <a:lstStyle/>
          <a:p>
            <a:pPr algn="ctr"/>
            <a:r>
              <a:rPr lang="en-US" smtClean="0">
                <a:ea typeface="ＭＳ Ｐゴシック" charset="-128"/>
              </a:rPr>
              <a:t>APS Upgrade Will Address the Grand Challenges </a:t>
            </a:r>
          </a:p>
        </p:txBody>
      </p:sp>
      <p:sp>
        <p:nvSpPr>
          <p:cNvPr id="36868" name="Slide Number Placeholder 2"/>
          <p:cNvSpPr txBox="1">
            <a:spLocks/>
          </p:cNvSpPr>
          <p:nvPr/>
        </p:nvSpPr>
        <p:spPr bwMode="auto">
          <a:xfrm>
            <a:off x="6858000" y="6492875"/>
            <a:ext cx="2133600" cy="365125"/>
          </a:xfrm>
          <a:prstGeom prst="rect">
            <a:avLst/>
          </a:prstGeom>
          <a:noFill/>
          <a:ln w="9525">
            <a:noFill/>
            <a:miter lim="800000"/>
            <a:headEnd/>
            <a:tailEnd/>
          </a:ln>
        </p:spPr>
        <p:txBody>
          <a:bodyPr anchor="ctr"/>
          <a:lstStyle/>
          <a:p>
            <a:pPr algn="r"/>
            <a:fld id="{44976F06-32AA-410D-A72A-9E7FE7B57B26}" type="slidenum">
              <a:rPr lang="en-US" sz="1000">
                <a:solidFill>
                  <a:srgbClr val="BFBFBF"/>
                </a:solidFill>
                <a:latin typeface="Calibri" charset="0"/>
              </a:rPr>
              <a:pPr algn="r"/>
              <a:t>11</a:t>
            </a:fld>
            <a:endParaRPr lang="en-US" sz="1000">
              <a:solidFill>
                <a:srgbClr val="BFBFBF"/>
              </a:solidFill>
              <a:latin typeface="Calibri" charset="0"/>
            </a:endParaRPr>
          </a:p>
        </p:txBody>
      </p:sp>
      <p:pic>
        <p:nvPicPr>
          <p:cNvPr id="7" name="Picture 4"/>
          <p:cNvPicPr>
            <a:picLocks noChangeAspect="1"/>
          </p:cNvPicPr>
          <p:nvPr/>
        </p:nvPicPr>
        <p:blipFill>
          <a:blip r:embed="rId2"/>
          <a:srcRect/>
          <a:stretch>
            <a:fillRect/>
          </a:stretch>
        </p:blipFill>
        <p:spPr bwMode="auto">
          <a:xfrm>
            <a:off x="3721100" y="1411288"/>
            <a:ext cx="1765300" cy="2474912"/>
          </a:xfrm>
          <a:prstGeom prst="rect">
            <a:avLst/>
          </a:prstGeom>
          <a:noFill/>
          <a:ln w="9525">
            <a:noFill/>
            <a:miter lim="800000"/>
            <a:headEnd/>
            <a:tailEnd/>
          </a:ln>
          <a:effectLst>
            <a:outerShdw dist="63500" dir="2700000" rotWithShape="0">
              <a:srgbClr val="808080"/>
            </a:outerShdw>
          </a:effectLst>
        </p:spPr>
      </p:pic>
      <p:sp>
        <p:nvSpPr>
          <p:cNvPr id="8" name="TextBox 7"/>
          <p:cNvSpPr txBox="1">
            <a:spLocks noChangeArrowheads="1"/>
          </p:cNvSpPr>
          <p:nvPr/>
        </p:nvSpPr>
        <p:spPr bwMode="auto">
          <a:xfrm>
            <a:off x="3863975" y="4094163"/>
            <a:ext cx="1622425" cy="554037"/>
          </a:xfrm>
          <a:prstGeom prst="rect">
            <a:avLst/>
          </a:prstGeom>
          <a:noFill/>
          <a:ln w="9525">
            <a:noFill/>
            <a:miter lim="800000"/>
            <a:headEnd/>
            <a:tailEnd/>
          </a:ln>
        </p:spPr>
        <p:txBody>
          <a:bodyPr lIns="0" tIns="0" rIns="0" bIns="0">
            <a:spAutoFit/>
          </a:bodyPr>
          <a:lstStyle/>
          <a:p>
            <a:pPr eaLnBrk="0" hangingPunct="0">
              <a:defRPr/>
            </a:pPr>
            <a:r>
              <a:rPr lang="en-US" sz="1200" i="1" dirty="0">
                <a:solidFill>
                  <a:schemeClr val="tx2"/>
                </a:solidFill>
                <a:latin typeface="+mj-lt"/>
                <a:ea typeface="ＭＳ Ｐゴシック" pitchFamily="-108" charset="-128"/>
                <a:cs typeface="ＭＳ Ｐゴシック" pitchFamily="-108" charset="-128"/>
              </a:rPr>
              <a:t>Is hydrogen an exotic metallic superfluid </a:t>
            </a:r>
            <a:br>
              <a:rPr lang="en-US" sz="1200" i="1" dirty="0">
                <a:solidFill>
                  <a:schemeClr val="tx2"/>
                </a:solidFill>
                <a:latin typeface="+mj-lt"/>
                <a:ea typeface="ＭＳ Ｐゴシック" pitchFamily="-108" charset="-128"/>
                <a:cs typeface="ＭＳ Ｐゴシック" pitchFamily="-108" charset="-128"/>
              </a:rPr>
            </a:br>
            <a:r>
              <a:rPr lang="en-US" sz="1200" i="1" dirty="0">
                <a:solidFill>
                  <a:schemeClr val="tx2"/>
                </a:solidFill>
                <a:latin typeface="+mj-lt"/>
                <a:ea typeface="ＭＳ Ｐゴシック" pitchFamily="-108" charset="-128"/>
                <a:cs typeface="ＭＳ Ｐゴシック" pitchFamily="-108" charset="-128"/>
              </a:rPr>
              <a:t>at 400 </a:t>
            </a:r>
            <a:r>
              <a:rPr lang="en-US" sz="1200" i="1" dirty="0" err="1">
                <a:solidFill>
                  <a:schemeClr val="tx2"/>
                </a:solidFill>
                <a:latin typeface="+mj-lt"/>
                <a:ea typeface="ＭＳ Ｐゴシック" pitchFamily="-108" charset="-128"/>
                <a:cs typeface="ＭＳ Ｐゴシック" pitchFamily="-108" charset="-128"/>
              </a:rPr>
              <a:t>GPa</a:t>
            </a:r>
            <a:r>
              <a:rPr lang="en-US" sz="1200" i="1" dirty="0">
                <a:solidFill>
                  <a:schemeClr val="tx2"/>
                </a:solidFill>
                <a:latin typeface="+mj-lt"/>
                <a:ea typeface="ＭＳ Ｐゴシック" pitchFamily="-108" charset="-128"/>
                <a:cs typeface="ＭＳ Ｐゴシック" pitchFamily="-108" charset="-128"/>
              </a:rPr>
              <a:t>?</a:t>
            </a:r>
          </a:p>
        </p:txBody>
      </p:sp>
      <p:pic>
        <p:nvPicPr>
          <p:cNvPr id="9" name="Picture 6"/>
          <p:cNvPicPr>
            <a:picLocks noChangeAspect="1"/>
          </p:cNvPicPr>
          <p:nvPr/>
        </p:nvPicPr>
        <p:blipFill>
          <a:blip r:embed="rId3"/>
          <a:srcRect/>
          <a:stretch>
            <a:fillRect/>
          </a:stretch>
        </p:blipFill>
        <p:spPr bwMode="auto">
          <a:xfrm>
            <a:off x="5948363" y="838200"/>
            <a:ext cx="2332037" cy="2320925"/>
          </a:xfrm>
          <a:prstGeom prst="rect">
            <a:avLst/>
          </a:prstGeom>
          <a:noFill/>
          <a:ln w="9525">
            <a:noFill/>
            <a:miter lim="800000"/>
            <a:headEnd/>
            <a:tailEnd/>
          </a:ln>
          <a:effectLst>
            <a:outerShdw dist="63500" dir="2700000" rotWithShape="0">
              <a:srgbClr val="808080"/>
            </a:outerShdw>
          </a:effectLst>
        </p:spPr>
      </p:pic>
      <p:sp>
        <p:nvSpPr>
          <p:cNvPr id="10" name="TextBox 9"/>
          <p:cNvSpPr txBox="1">
            <a:spLocks noChangeArrowheads="1"/>
          </p:cNvSpPr>
          <p:nvPr/>
        </p:nvSpPr>
        <p:spPr bwMode="auto">
          <a:xfrm>
            <a:off x="6248400" y="3255963"/>
            <a:ext cx="2049463" cy="554037"/>
          </a:xfrm>
          <a:prstGeom prst="rect">
            <a:avLst/>
          </a:prstGeom>
          <a:noFill/>
          <a:ln w="9525">
            <a:noFill/>
            <a:miter lim="800000"/>
            <a:headEnd/>
            <a:tailEnd/>
          </a:ln>
        </p:spPr>
        <p:txBody>
          <a:bodyPr lIns="0" tIns="0" rIns="0" bIns="0">
            <a:spAutoFit/>
          </a:bodyPr>
          <a:lstStyle/>
          <a:p>
            <a:pPr eaLnBrk="0" hangingPunct="0">
              <a:defRPr/>
            </a:pPr>
            <a:r>
              <a:rPr lang="en-US" sz="1200" i="1" dirty="0">
                <a:solidFill>
                  <a:schemeClr val="tx2"/>
                </a:solidFill>
                <a:latin typeface="+mj-lt"/>
                <a:ea typeface="ＭＳ Ｐゴシック" pitchFamily="-108" charset="-128"/>
                <a:cs typeface="ＭＳ Ｐゴシック" pitchFamily="-108" charset="-128"/>
              </a:rPr>
              <a:t>Can we control nucleation to make better functional energy materials?</a:t>
            </a:r>
          </a:p>
        </p:txBody>
      </p:sp>
      <p:pic>
        <p:nvPicPr>
          <p:cNvPr id="36873" name="Picture 14" descr="solar fuels 2"/>
          <p:cNvPicPr>
            <a:picLocks noChangeAspect="1" noChangeArrowheads="1"/>
          </p:cNvPicPr>
          <p:nvPr/>
        </p:nvPicPr>
        <p:blipFill>
          <a:blip r:embed="rId4"/>
          <a:srcRect t="17371"/>
          <a:stretch>
            <a:fillRect/>
          </a:stretch>
        </p:blipFill>
        <p:spPr bwMode="auto">
          <a:xfrm>
            <a:off x="708025" y="863600"/>
            <a:ext cx="2644775" cy="2184400"/>
          </a:xfrm>
          <a:prstGeom prst="rect">
            <a:avLst/>
          </a:prstGeom>
          <a:noFill/>
          <a:ln w="9525">
            <a:noFill/>
            <a:miter lim="800000"/>
            <a:headEnd/>
            <a:tailEnd/>
          </a:ln>
        </p:spPr>
      </p:pic>
      <p:sp>
        <p:nvSpPr>
          <p:cNvPr id="12" name="TextBox 11"/>
          <p:cNvSpPr txBox="1">
            <a:spLocks noChangeArrowheads="1"/>
          </p:cNvSpPr>
          <p:nvPr/>
        </p:nvSpPr>
        <p:spPr bwMode="auto">
          <a:xfrm>
            <a:off x="747713" y="3059113"/>
            <a:ext cx="2605087" cy="369887"/>
          </a:xfrm>
          <a:prstGeom prst="rect">
            <a:avLst/>
          </a:prstGeom>
          <a:noFill/>
          <a:ln w="9525">
            <a:noFill/>
            <a:miter lim="800000"/>
            <a:headEnd/>
            <a:tailEnd/>
          </a:ln>
        </p:spPr>
        <p:txBody>
          <a:bodyPr lIns="0" tIns="0" rIns="0" bIns="0">
            <a:spAutoFit/>
          </a:bodyPr>
          <a:lstStyle/>
          <a:p>
            <a:pPr eaLnBrk="0" hangingPunct="0">
              <a:defRPr/>
            </a:pPr>
            <a:r>
              <a:rPr lang="en-US" sz="1200" i="1" dirty="0">
                <a:solidFill>
                  <a:schemeClr val="tx2"/>
                </a:solidFill>
                <a:latin typeface="+mj-lt"/>
                <a:ea typeface="ＭＳ Ｐゴシック" pitchFamily="-108" charset="-128"/>
                <a:cs typeface="ＭＳ Ｐゴシック" pitchFamily="-108" charset="-128"/>
              </a:rPr>
              <a:t>Can we harness photosynthesis for solar fuels?</a:t>
            </a:r>
          </a:p>
        </p:txBody>
      </p:sp>
      <p:sp>
        <p:nvSpPr>
          <p:cNvPr id="13" name="TextBox 11"/>
          <p:cNvSpPr txBox="1">
            <a:spLocks noChangeArrowheads="1"/>
          </p:cNvSpPr>
          <p:nvPr/>
        </p:nvSpPr>
        <p:spPr bwMode="auto">
          <a:xfrm>
            <a:off x="5948363" y="5481638"/>
            <a:ext cx="2497137" cy="461962"/>
          </a:xfrm>
          <a:prstGeom prst="rect">
            <a:avLst/>
          </a:prstGeom>
          <a:noFill/>
          <a:ln w="9525">
            <a:noFill/>
            <a:miter lim="800000"/>
            <a:headEnd/>
            <a:tailEnd/>
          </a:ln>
        </p:spPr>
        <p:txBody>
          <a:bodyPr>
            <a:spAutoFit/>
          </a:bodyPr>
          <a:lstStyle/>
          <a:p>
            <a:pPr eaLnBrk="0" hangingPunct="0">
              <a:defRPr/>
            </a:pPr>
            <a:r>
              <a:rPr lang="en-US" sz="1200" i="1" dirty="0">
                <a:solidFill>
                  <a:schemeClr val="tx2"/>
                </a:solidFill>
                <a:latin typeface="+mj-lt"/>
                <a:ea typeface="ＭＳ Ｐゴシック" pitchFamily="-108" charset="-128"/>
                <a:cs typeface="ＭＳ Ｐゴシック" pitchFamily="-108" charset="-128"/>
              </a:rPr>
              <a:t>Can we predict the geochemistry of carbon sequestration?</a:t>
            </a:r>
          </a:p>
        </p:txBody>
      </p:sp>
      <p:sp>
        <p:nvSpPr>
          <p:cNvPr id="36876" name="Rectangle 14"/>
          <p:cNvSpPr>
            <a:spLocks noChangeArrowheads="1"/>
          </p:cNvSpPr>
          <p:nvPr/>
        </p:nvSpPr>
        <p:spPr bwMode="auto">
          <a:xfrm>
            <a:off x="2757488" y="3844925"/>
            <a:ext cx="153987" cy="1154113"/>
          </a:xfrm>
          <a:prstGeom prst="rect">
            <a:avLst/>
          </a:prstGeom>
          <a:solidFill>
            <a:schemeClr val="bg1"/>
          </a:solidFill>
          <a:ln w="9525">
            <a:noFill/>
            <a:miter lim="800000"/>
            <a:headEnd/>
            <a:tailEnd/>
          </a:ln>
        </p:spPr>
        <p:txBody>
          <a:bodyPr wrap="none" lIns="0" tIns="0" rIns="0" bIns="0" anchor="ctr"/>
          <a:lstStyle/>
          <a:p>
            <a:pPr algn="ctr" eaLnBrk="0" hangingPunct="0"/>
            <a:endParaRPr lang="en-US" sz="1800"/>
          </a:p>
        </p:txBody>
      </p:sp>
      <p:sp>
        <p:nvSpPr>
          <p:cNvPr id="15" name="TextBox 15"/>
          <p:cNvSpPr txBox="1">
            <a:spLocks noChangeArrowheads="1"/>
          </p:cNvSpPr>
          <p:nvPr/>
        </p:nvSpPr>
        <p:spPr bwMode="auto">
          <a:xfrm>
            <a:off x="674688" y="5715000"/>
            <a:ext cx="2449512" cy="369888"/>
          </a:xfrm>
          <a:prstGeom prst="rect">
            <a:avLst/>
          </a:prstGeom>
          <a:noFill/>
          <a:ln w="9525">
            <a:noFill/>
            <a:miter lim="800000"/>
            <a:headEnd/>
            <a:tailEnd/>
          </a:ln>
        </p:spPr>
        <p:txBody>
          <a:bodyPr lIns="0" tIns="0" rIns="0" bIns="0">
            <a:spAutoFit/>
          </a:bodyPr>
          <a:lstStyle/>
          <a:p>
            <a:pPr eaLnBrk="0" hangingPunct="0">
              <a:defRPr/>
            </a:pPr>
            <a:r>
              <a:rPr lang="en-US" sz="1200" i="1" dirty="0">
                <a:solidFill>
                  <a:schemeClr val="tx2"/>
                </a:solidFill>
                <a:latin typeface="+mn-lt"/>
                <a:cs typeface="ＭＳ Ｐゴシック" charset="-128"/>
              </a:rPr>
              <a:t>Can we design drugs that will effectively  target disease?</a:t>
            </a:r>
          </a:p>
        </p:txBody>
      </p:sp>
      <p:sp>
        <p:nvSpPr>
          <p:cNvPr id="36878" name="TextBox 15"/>
          <p:cNvSpPr txBox="1">
            <a:spLocks noChangeArrowheads="1"/>
          </p:cNvSpPr>
          <p:nvPr/>
        </p:nvSpPr>
        <p:spPr bwMode="auto">
          <a:xfrm>
            <a:off x="1752600" y="6096000"/>
            <a:ext cx="6192838" cy="400050"/>
          </a:xfrm>
          <a:prstGeom prst="rect">
            <a:avLst/>
          </a:prstGeom>
          <a:noFill/>
          <a:ln w="9525">
            <a:noFill/>
            <a:miter lim="800000"/>
            <a:headEnd/>
            <a:tailEnd/>
          </a:ln>
        </p:spPr>
        <p:txBody>
          <a:bodyPr wrap="none">
            <a:spAutoFit/>
          </a:bodyPr>
          <a:lstStyle/>
          <a:p>
            <a:r>
              <a:rPr lang="en-US" sz="2000" b="1" i="1">
                <a:solidFill>
                  <a:srgbClr val="34648E"/>
                </a:solidFill>
                <a:latin typeface="Trebuchet MS" charset="0"/>
              </a:rPr>
              <a:t>Real materials under real conditions in real time</a:t>
            </a:r>
            <a:endParaRPr lang="en-US" sz="2000" i="1">
              <a:latin typeface="Trebuchet MS" charset="0"/>
            </a:endParaRPr>
          </a:p>
        </p:txBody>
      </p:sp>
      <p:pic>
        <p:nvPicPr>
          <p:cNvPr id="17" name="Picture 16" descr="noisegood.gif"/>
          <p:cNvPicPr>
            <a:picLocks noChangeAspect="1"/>
          </p:cNvPicPr>
          <p:nvPr/>
        </p:nvPicPr>
        <p:blipFill>
          <a:blip r:embed="rId5"/>
          <a:srcRect/>
          <a:stretch>
            <a:fillRect/>
          </a:stretch>
        </p:blipFill>
        <p:spPr bwMode="auto">
          <a:xfrm>
            <a:off x="5948363" y="3929063"/>
            <a:ext cx="2389187" cy="1481137"/>
          </a:xfrm>
          <a:prstGeom prst="rect">
            <a:avLst/>
          </a:prstGeom>
          <a:noFill/>
          <a:ln w="9525">
            <a:noFill/>
            <a:miter lim="800000"/>
            <a:headEnd/>
            <a:tailEnd/>
          </a:ln>
          <a:effectLst>
            <a:outerShdw dist="63500" dir="2700000" rotWithShape="0">
              <a:srgbClr val="808080"/>
            </a:outerShdw>
          </a:effectLst>
        </p:spPr>
      </p:pic>
      <p:pic>
        <p:nvPicPr>
          <p:cNvPr id="19" name="Picture 1"/>
          <p:cNvPicPr>
            <a:picLocks noChangeAspect="1" noChangeArrowheads="1"/>
          </p:cNvPicPr>
          <p:nvPr/>
        </p:nvPicPr>
        <p:blipFill>
          <a:blip r:embed="rId6"/>
          <a:srcRect/>
          <a:stretch>
            <a:fillRect/>
          </a:stretch>
        </p:blipFill>
        <p:spPr bwMode="auto">
          <a:xfrm>
            <a:off x="461963" y="3576638"/>
            <a:ext cx="3030537" cy="1985962"/>
          </a:xfrm>
          <a:prstGeom prst="rect">
            <a:avLst/>
          </a:prstGeom>
          <a:noFill/>
          <a:ln w="9525">
            <a:noFill/>
            <a:miter lim="800000"/>
            <a:headEnd/>
            <a:tailEnd/>
          </a:ln>
          <a:effectLst>
            <a:outerShdw dist="63500" dir="2700000" rotWithShape="0">
              <a:srgbClr val="808080"/>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ea typeface="ＭＳ Ｐゴシック" charset="-128"/>
              </a:rPr>
              <a:t>The APS Upgrade will provide revolutionary, unique capabilities</a:t>
            </a:r>
          </a:p>
        </p:txBody>
      </p:sp>
      <p:sp>
        <p:nvSpPr>
          <p:cNvPr id="18435" name="Content Placeholder 2"/>
          <p:cNvSpPr>
            <a:spLocks noGrp="1"/>
          </p:cNvSpPr>
          <p:nvPr>
            <p:ph idx="1"/>
          </p:nvPr>
        </p:nvSpPr>
        <p:spPr>
          <a:xfrm>
            <a:off x="377825" y="1600200"/>
            <a:ext cx="8420100" cy="4525963"/>
          </a:xfrm>
        </p:spPr>
        <p:txBody>
          <a:bodyPr/>
          <a:lstStyle/>
          <a:p>
            <a:pPr eaLnBrk="1" hangingPunct="1"/>
            <a:r>
              <a:rPr lang="en-US" b="1" smtClean="0">
                <a:latin typeface="Calibri" charset="0"/>
                <a:ea typeface="ＭＳ Ｐゴシック" charset="-128"/>
              </a:rPr>
              <a:t>Create the brightest source of penetrating x-rays above 25 keV</a:t>
            </a:r>
            <a:endParaRPr lang="en-US" smtClean="0">
              <a:latin typeface="Calibri" charset="0"/>
              <a:ea typeface="ＭＳ Ｐゴシック" charset="-128"/>
            </a:endParaRPr>
          </a:p>
          <a:p>
            <a:pPr lvl="1" eaLnBrk="1" hangingPunct="1"/>
            <a:r>
              <a:rPr lang="en-US" smtClean="0">
                <a:latin typeface="Calibri" charset="0"/>
                <a:ea typeface="ＭＳ Ｐゴシック" charset="-128"/>
              </a:rPr>
              <a:t>Using coupled innovative </a:t>
            </a:r>
            <a:r>
              <a:rPr lang="en-US" sz="1400" smtClean="0">
                <a:latin typeface="Calibri" charset="0"/>
                <a:ea typeface="ＭＳ Ｐゴシック" charset="-128"/>
              </a:rPr>
              <a:t>improvements</a:t>
            </a:r>
            <a:r>
              <a:rPr lang="en-US" smtClean="0">
                <a:latin typeface="Calibri" charset="0"/>
                <a:ea typeface="ＭＳ Ｐゴシック" charset="-128"/>
              </a:rPr>
              <a:t> in the accelerator and </a:t>
            </a:r>
            <a:br>
              <a:rPr lang="en-US" smtClean="0">
                <a:latin typeface="Calibri" charset="0"/>
                <a:ea typeface="ＭＳ Ｐゴシック" charset="-128"/>
              </a:rPr>
            </a:br>
            <a:r>
              <a:rPr lang="en-US" smtClean="0">
                <a:latin typeface="Calibri" charset="0"/>
                <a:ea typeface="ＭＳ Ｐゴシック" charset="-128"/>
              </a:rPr>
              <a:t>pioneering superconducting undulators</a:t>
            </a:r>
          </a:p>
          <a:p>
            <a:pPr eaLnBrk="1" hangingPunct="1"/>
            <a:endParaRPr lang="en-US" smtClean="0">
              <a:latin typeface="Calibri" charset="0"/>
              <a:ea typeface="ＭＳ Ｐゴシック" charset="-128"/>
            </a:endParaRPr>
          </a:p>
          <a:p>
            <a:pPr eaLnBrk="1" hangingPunct="1"/>
            <a:r>
              <a:rPr lang="en-US" b="1" smtClean="0">
                <a:latin typeface="Calibri" charset="0"/>
                <a:ea typeface="ＭＳ Ｐゴシック" charset="-128"/>
              </a:rPr>
              <a:t>Deliver 100 times better temporal resolution, down to 1 picosecond</a:t>
            </a:r>
            <a:endParaRPr lang="en-US" smtClean="0">
              <a:latin typeface="Calibri" charset="0"/>
              <a:ea typeface="ＭＳ Ｐゴシック" charset="-128"/>
            </a:endParaRPr>
          </a:p>
          <a:p>
            <a:pPr lvl="1" eaLnBrk="1" hangingPunct="1"/>
            <a:r>
              <a:rPr lang="en-US" smtClean="0">
                <a:latin typeface="Calibri" charset="0"/>
                <a:ea typeface="ＭＳ Ｐゴシック" charset="-128"/>
              </a:rPr>
              <a:t>Using an innovative rf pulse-slicing capability</a:t>
            </a:r>
          </a:p>
          <a:p>
            <a:pPr eaLnBrk="1" hangingPunct="1"/>
            <a:endParaRPr lang="en-US" smtClean="0">
              <a:latin typeface="Calibri" charset="0"/>
              <a:ea typeface="ＭＳ Ｐゴシック" charset="-128"/>
            </a:endParaRPr>
          </a:p>
          <a:p>
            <a:pPr eaLnBrk="1" hangingPunct="1"/>
            <a:r>
              <a:rPr lang="en-US" b="1" smtClean="0">
                <a:latin typeface="Calibri" charset="0"/>
                <a:ea typeface="ＭＳ Ｐゴシック" charset="-128"/>
              </a:rPr>
              <a:t>Deliver 100 times better spatial resolution reaching &lt; 5 nm above 25 keV</a:t>
            </a:r>
          </a:p>
          <a:p>
            <a:pPr lvl="1" eaLnBrk="1" hangingPunct="1"/>
            <a:r>
              <a:rPr lang="en-US" smtClean="0">
                <a:latin typeface="Calibri" charset="0"/>
                <a:ea typeface="ＭＳ Ｐゴシック" charset="-128"/>
              </a:rPr>
              <a:t>Using innovative multilayer Laue lens optics and brighter more coherent source</a:t>
            </a:r>
          </a:p>
          <a:p>
            <a:pPr lvl="1" eaLnBrk="1" hangingPunct="1"/>
            <a:endParaRPr lang="en-US" smtClean="0">
              <a:latin typeface="Calibri" charset="0"/>
              <a:ea typeface="ＭＳ Ｐゴシック" charset="-128"/>
            </a:endParaRPr>
          </a:p>
          <a:p>
            <a:pPr eaLnBrk="1" hangingPunct="1"/>
            <a:r>
              <a:rPr lang="en-US" b="1" smtClean="0">
                <a:latin typeface="Calibri" charset="0"/>
                <a:ea typeface="ＭＳ Ｐゴシック" charset="-128"/>
              </a:rPr>
              <a:t>Coupled instrumentation and beamline developments for imaging,</a:t>
            </a:r>
            <a:r>
              <a:rPr lang="en-US" smtClean="0">
                <a:latin typeface="Calibri" charset="0"/>
                <a:ea typeface="ＭＳ Ｐゴシック" charset="-128"/>
              </a:rPr>
              <a:t> </a:t>
            </a:r>
            <a:r>
              <a:rPr lang="en-US" b="1" smtClean="0">
                <a:latin typeface="Calibri" charset="0"/>
                <a:ea typeface="ＭＳ Ｐゴシック" charset="-128"/>
              </a:rPr>
              <a:t>scattering, and spectroscopy to address key scientific and engineering challenges</a:t>
            </a:r>
          </a:p>
        </p:txBody>
      </p:sp>
      <p:sp>
        <p:nvSpPr>
          <p:cNvPr id="18436" name="Slide Number Placeholder 3"/>
          <p:cNvSpPr>
            <a:spLocks noGrp="1"/>
          </p:cNvSpPr>
          <p:nvPr>
            <p:ph type="sldNum" sz="quarter" idx="12"/>
          </p:nvPr>
        </p:nvSpPr>
        <p:spPr>
          <a:noFill/>
        </p:spPr>
        <p:txBody>
          <a:bodyPr/>
          <a:lstStyle/>
          <a:p>
            <a:fld id="{414A6A20-0336-47AE-A747-343DAF72083F}" type="slidenum">
              <a:rPr lang="en-US"/>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52400"/>
            <a:ext cx="8382000" cy="1020763"/>
          </a:xfrm>
        </p:spPr>
        <p:txBody>
          <a:bodyPr/>
          <a:lstStyle/>
          <a:p>
            <a:pPr eaLnBrk="1" hangingPunct="1"/>
            <a:r>
              <a:rPr lang="en-US" smtClean="0">
                <a:ea typeface="ＭＳ Ｐゴシック" charset="-128"/>
              </a:rPr>
              <a:t>Absorption length (1/e) of 8 keV, 25 keV, and 60 keV </a:t>
            </a:r>
            <a:br>
              <a:rPr lang="en-US" smtClean="0">
                <a:ea typeface="ＭＳ Ｐゴシック" charset="-128"/>
              </a:rPr>
            </a:br>
            <a:r>
              <a:rPr lang="en-US" smtClean="0">
                <a:ea typeface="ＭＳ Ｐゴシック" charset="-128"/>
              </a:rPr>
              <a:t>x-rays for some energy-relevant materials</a:t>
            </a:r>
          </a:p>
        </p:txBody>
      </p:sp>
      <p:sp>
        <p:nvSpPr>
          <p:cNvPr id="20483" name="Slide Number Placeholder 4"/>
          <p:cNvSpPr>
            <a:spLocks noGrp="1"/>
          </p:cNvSpPr>
          <p:nvPr>
            <p:ph type="sldNum" sz="quarter" idx="12"/>
          </p:nvPr>
        </p:nvSpPr>
        <p:spPr>
          <a:noFill/>
        </p:spPr>
        <p:txBody>
          <a:bodyPr/>
          <a:lstStyle/>
          <a:p>
            <a:fld id="{1F707E82-15F8-4CAD-9369-74111DDA6CC5}" type="slidenum">
              <a:rPr lang="en-US"/>
              <a:pPr/>
              <a:t>3</a:t>
            </a:fld>
            <a:endParaRPr lang="en-US"/>
          </a:p>
        </p:txBody>
      </p:sp>
      <p:grpSp>
        <p:nvGrpSpPr>
          <p:cNvPr id="20484" name="Group 91"/>
          <p:cNvGrpSpPr>
            <a:grpSpLocks/>
          </p:cNvGrpSpPr>
          <p:nvPr/>
        </p:nvGrpSpPr>
        <p:grpSpPr bwMode="auto">
          <a:xfrm>
            <a:off x="228600" y="1066800"/>
            <a:ext cx="7924800" cy="4800600"/>
            <a:chOff x="228600" y="1066800"/>
            <a:chExt cx="7924800" cy="4800600"/>
          </a:xfrm>
        </p:grpSpPr>
        <p:grpSp>
          <p:nvGrpSpPr>
            <p:cNvPr id="20498" name="Group 76"/>
            <p:cNvGrpSpPr>
              <a:grpSpLocks/>
            </p:cNvGrpSpPr>
            <p:nvPr/>
          </p:nvGrpSpPr>
          <p:grpSpPr bwMode="auto">
            <a:xfrm>
              <a:off x="228600" y="1066800"/>
              <a:ext cx="7924800" cy="2840038"/>
              <a:chOff x="228600" y="1690813"/>
              <a:chExt cx="7924800" cy="2667425"/>
            </a:xfrm>
          </p:grpSpPr>
          <p:sp>
            <p:nvSpPr>
              <p:cNvPr id="20500" name="Rectangle 6"/>
              <p:cNvSpPr>
                <a:spLocks noChangeArrowheads="1"/>
              </p:cNvSpPr>
              <p:nvPr/>
            </p:nvSpPr>
            <p:spPr bwMode="auto">
              <a:xfrm>
                <a:off x="4230774" y="1690813"/>
                <a:ext cx="822960" cy="822960"/>
              </a:xfrm>
              <a:prstGeom prst="rect">
                <a:avLst/>
              </a:prstGeom>
              <a:noFill/>
              <a:ln w="9525">
                <a:noFill/>
                <a:round/>
                <a:headEnd/>
                <a:tailEnd/>
              </a:ln>
            </p:spPr>
            <p:txBody>
              <a:bodyPr/>
              <a:lstStyle/>
              <a:p>
                <a:endParaRPr lang="en-US"/>
              </a:p>
            </p:txBody>
          </p:sp>
          <p:cxnSp>
            <p:nvCxnSpPr>
              <p:cNvPr id="20501" name="Straight Connector 12"/>
              <p:cNvCxnSpPr>
                <a:cxnSpLocks noChangeShapeType="1"/>
              </p:cNvCxnSpPr>
              <p:nvPr/>
            </p:nvCxnSpPr>
            <p:spPr bwMode="auto">
              <a:xfrm>
                <a:off x="5281851" y="2917150"/>
                <a:ext cx="822960" cy="822960"/>
              </a:xfrm>
              <a:prstGeom prst="line">
                <a:avLst/>
              </a:prstGeom>
              <a:noFill/>
              <a:ln w="9525">
                <a:noFill/>
                <a:round/>
                <a:headEnd/>
                <a:tailEnd type="triangle" w="lg" len="med"/>
              </a:ln>
            </p:spPr>
          </p:cxnSp>
          <p:grpSp>
            <p:nvGrpSpPr>
              <p:cNvPr id="20502" name="Group 47"/>
              <p:cNvGrpSpPr>
                <a:grpSpLocks/>
              </p:cNvGrpSpPr>
              <p:nvPr/>
            </p:nvGrpSpPr>
            <p:grpSpPr bwMode="auto">
              <a:xfrm>
                <a:off x="228600" y="1987525"/>
                <a:ext cx="2438400" cy="2370713"/>
                <a:chOff x="228600" y="1987525"/>
                <a:chExt cx="2438400" cy="2370713"/>
              </a:xfrm>
            </p:grpSpPr>
            <p:sp>
              <p:nvSpPr>
                <p:cNvPr id="20520" name="Rectangle 5"/>
                <p:cNvSpPr>
                  <a:spLocks noChangeArrowheads="1"/>
                </p:cNvSpPr>
                <p:nvPr/>
              </p:nvSpPr>
              <p:spPr bwMode="auto">
                <a:xfrm>
                  <a:off x="1981200" y="2438400"/>
                  <a:ext cx="304800" cy="533400"/>
                </a:xfrm>
                <a:prstGeom prst="rect">
                  <a:avLst/>
                </a:prstGeom>
                <a:noFill/>
                <a:ln w="9525">
                  <a:noFill/>
                  <a:round/>
                  <a:headEnd/>
                  <a:tailEnd/>
                </a:ln>
              </p:spPr>
              <p:txBody>
                <a:bodyPr/>
                <a:lstStyle/>
                <a:p>
                  <a:pPr defTabSz="914400"/>
                  <a:endParaRPr lang="en-US" sz="1800">
                    <a:latin typeface="Calibri" charset="0"/>
                  </a:endParaRPr>
                </a:p>
              </p:txBody>
            </p:sp>
            <p:sp>
              <p:nvSpPr>
                <p:cNvPr id="8" name="Rectangle 7"/>
                <p:cNvSpPr/>
                <p:nvPr/>
              </p:nvSpPr>
              <p:spPr bwMode="auto">
                <a:xfrm>
                  <a:off x="1524000" y="2515344"/>
                  <a:ext cx="1066800" cy="1842894"/>
                </a:xfrm>
                <a:prstGeom prst="rect">
                  <a:avLst/>
                </a:prstGeom>
                <a:solidFill>
                  <a:schemeClr val="accent2">
                    <a:lumMod val="40000"/>
                    <a:lumOff val="60000"/>
                  </a:schemeClr>
                </a:solidFill>
                <a:ln w="28575" cap="flat" cmpd="sng" algn="ctr">
                  <a:noFill/>
                  <a:prstDash val="solid"/>
                  <a:round/>
                  <a:headEnd type="none" w="med" len="med"/>
                  <a:tailEnd type="none" w="med" len="med"/>
                </a:ln>
                <a:effectLst/>
              </p:spPr>
              <p:txBody>
                <a:bodyPr/>
                <a:lstStyle/>
                <a:p>
                  <a:pPr defTabSz="914400">
                    <a:defRPr/>
                  </a:pPr>
                  <a:endParaRPr lang="en-US" sz="1800" dirty="0">
                    <a:latin typeface="Symbol" charset="2"/>
                    <a:ea typeface="+mn-ea"/>
                    <a:cs typeface="Symbol" charset="2"/>
                  </a:endParaRPr>
                </a:p>
              </p:txBody>
            </p:sp>
            <p:cxnSp>
              <p:nvCxnSpPr>
                <p:cNvPr id="20522" name="Straight Arrow Connector 9"/>
                <p:cNvCxnSpPr>
                  <a:cxnSpLocks noChangeShapeType="1"/>
                </p:cNvCxnSpPr>
                <p:nvPr/>
              </p:nvCxnSpPr>
              <p:spPr bwMode="auto">
                <a:xfrm>
                  <a:off x="457200" y="2362200"/>
                  <a:ext cx="990600" cy="76200"/>
                </a:xfrm>
                <a:prstGeom prst="straightConnector1">
                  <a:avLst/>
                </a:prstGeom>
                <a:noFill/>
                <a:ln w="9525">
                  <a:noFill/>
                  <a:round/>
                  <a:headEnd/>
                  <a:tailEnd type="arrow" w="med" len="med"/>
                </a:ln>
              </p:spPr>
            </p:cxnSp>
            <p:cxnSp>
              <p:nvCxnSpPr>
                <p:cNvPr id="20523" name="Straight Arrow Connector 14"/>
                <p:cNvCxnSpPr>
                  <a:cxnSpLocks noChangeShapeType="1"/>
                </p:cNvCxnSpPr>
                <p:nvPr/>
              </p:nvCxnSpPr>
              <p:spPr bwMode="auto">
                <a:xfrm>
                  <a:off x="990600" y="4135563"/>
                  <a:ext cx="1524000" cy="1588"/>
                </a:xfrm>
                <a:prstGeom prst="straightConnector1">
                  <a:avLst/>
                </a:prstGeom>
                <a:noFill/>
                <a:ln w="38100">
                  <a:solidFill>
                    <a:srgbClr val="303030"/>
                  </a:solidFill>
                  <a:round/>
                  <a:headEnd/>
                  <a:tailEnd type="arrow" w="med" len="med"/>
                </a:ln>
              </p:spPr>
            </p:cxnSp>
            <p:cxnSp>
              <p:nvCxnSpPr>
                <p:cNvPr id="20524" name="Straight Arrow Connector 16"/>
                <p:cNvCxnSpPr>
                  <a:cxnSpLocks noChangeShapeType="1"/>
                </p:cNvCxnSpPr>
                <p:nvPr/>
              </p:nvCxnSpPr>
              <p:spPr bwMode="auto">
                <a:xfrm>
                  <a:off x="1022754" y="3098396"/>
                  <a:ext cx="533400" cy="1491"/>
                </a:xfrm>
                <a:prstGeom prst="straightConnector1">
                  <a:avLst/>
                </a:prstGeom>
                <a:noFill/>
                <a:ln w="38100">
                  <a:solidFill>
                    <a:srgbClr val="303030"/>
                  </a:solidFill>
                  <a:round/>
                  <a:headEnd/>
                  <a:tailEnd type="arrow" w="med" len="med"/>
                </a:ln>
              </p:spPr>
            </p:cxnSp>
            <p:cxnSp>
              <p:nvCxnSpPr>
                <p:cNvPr id="20525" name="Straight Arrow Connector 17"/>
                <p:cNvCxnSpPr>
                  <a:cxnSpLocks noChangeShapeType="1"/>
                </p:cNvCxnSpPr>
                <p:nvPr/>
              </p:nvCxnSpPr>
              <p:spPr bwMode="auto">
                <a:xfrm>
                  <a:off x="990600" y="3618471"/>
                  <a:ext cx="685800" cy="1491"/>
                </a:xfrm>
                <a:prstGeom prst="straightConnector1">
                  <a:avLst/>
                </a:prstGeom>
                <a:noFill/>
                <a:ln w="38100">
                  <a:solidFill>
                    <a:srgbClr val="303030"/>
                  </a:solidFill>
                  <a:round/>
                  <a:headEnd/>
                  <a:tailEnd type="arrow" w="med" len="med"/>
                </a:ln>
              </p:spPr>
            </p:cxnSp>
            <p:sp>
              <p:nvSpPr>
                <p:cNvPr id="20526" name="TextBox 19"/>
                <p:cNvSpPr txBox="1">
                  <a:spLocks noChangeArrowheads="1"/>
                </p:cNvSpPr>
                <p:nvPr/>
              </p:nvSpPr>
              <p:spPr bwMode="auto">
                <a:xfrm>
                  <a:off x="1676400" y="1987525"/>
                  <a:ext cx="914400" cy="429412"/>
                </a:xfrm>
                <a:prstGeom prst="rect">
                  <a:avLst/>
                </a:prstGeom>
                <a:noFill/>
                <a:ln w="9525">
                  <a:noFill/>
                  <a:miter lim="800000"/>
                  <a:headEnd/>
                  <a:tailEnd/>
                </a:ln>
              </p:spPr>
              <p:txBody>
                <a:bodyPr>
                  <a:spAutoFit/>
                </a:bodyPr>
                <a:lstStyle/>
                <a:p>
                  <a:r>
                    <a:rPr lang="en-US" b="1">
                      <a:latin typeface="Trebuchet MS" charset="0"/>
                    </a:rPr>
                    <a:t>SiO</a:t>
                  </a:r>
                  <a:r>
                    <a:rPr lang="en-US" b="1" baseline="-25000">
                      <a:latin typeface="Trebuchet MS" charset="0"/>
                    </a:rPr>
                    <a:t>2</a:t>
                  </a:r>
                </a:p>
              </p:txBody>
            </p:sp>
            <p:sp>
              <p:nvSpPr>
                <p:cNvPr id="25649" name="TextBox 40"/>
                <p:cNvSpPr txBox="1">
                  <a:spLocks noChangeArrowheads="1"/>
                </p:cNvSpPr>
                <p:nvPr/>
              </p:nvSpPr>
              <p:spPr bwMode="auto">
                <a:xfrm>
                  <a:off x="304800" y="2876170"/>
                  <a:ext cx="749300" cy="344424"/>
                </a:xfrm>
                <a:prstGeom prst="rect">
                  <a:avLst/>
                </a:prstGeom>
                <a:noFill/>
                <a:ln w="9525">
                  <a:noFill/>
                  <a:miter lim="800000"/>
                  <a:headEnd/>
                  <a:tailEnd/>
                </a:ln>
              </p:spPr>
              <p:txBody>
                <a:bodyPr wrap="none">
                  <a:spAutoFit/>
                </a:bodyPr>
                <a:lstStyle/>
                <a:p>
                  <a:pPr>
                    <a:defRPr/>
                  </a:pPr>
                  <a:r>
                    <a:rPr lang="en-US" sz="1800" dirty="0">
                      <a:latin typeface="+mj-lt"/>
                      <a:ea typeface="ＭＳ Ｐゴシック" pitchFamily="-108" charset="-128"/>
                      <a:cs typeface="ＭＳ Ｐゴシック" pitchFamily="-108" charset="-128"/>
                    </a:rPr>
                    <a:t>8 keV</a:t>
                  </a:r>
                </a:p>
              </p:txBody>
            </p:sp>
            <p:sp>
              <p:nvSpPr>
                <p:cNvPr id="25650" name="TextBox 41"/>
                <p:cNvSpPr txBox="1">
                  <a:spLocks noChangeArrowheads="1"/>
                </p:cNvSpPr>
                <p:nvPr/>
              </p:nvSpPr>
              <p:spPr bwMode="auto">
                <a:xfrm>
                  <a:off x="228600" y="3395043"/>
                  <a:ext cx="869950" cy="344424"/>
                </a:xfrm>
                <a:prstGeom prst="rect">
                  <a:avLst/>
                </a:prstGeom>
                <a:noFill/>
                <a:ln w="9525">
                  <a:noFill/>
                  <a:miter lim="800000"/>
                  <a:headEnd/>
                  <a:tailEnd/>
                </a:ln>
              </p:spPr>
              <p:txBody>
                <a:bodyPr wrap="none">
                  <a:spAutoFit/>
                </a:bodyPr>
                <a:lstStyle/>
                <a:p>
                  <a:pPr>
                    <a:defRPr/>
                  </a:pPr>
                  <a:r>
                    <a:rPr lang="en-US" sz="1800" dirty="0">
                      <a:latin typeface="+mj-lt"/>
                      <a:ea typeface="ＭＳ Ｐゴシック" pitchFamily="-108" charset="-128"/>
                      <a:cs typeface="ＭＳ Ｐゴシック" pitchFamily="-108" charset="-128"/>
                    </a:rPr>
                    <a:t>25 keV</a:t>
                  </a:r>
                </a:p>
              </p:txBody>
            </p:sp>
            <p:sp>
              <p:nvSpPr>
                <p:cNvPr id="25651" name="TextBox 42"/>
                <p:cNvSpPr txBox="1">
                  <a:spLocks noChangeArrowheads="1"/>
                </p:cNvSpPr>
                <p:nvPr/>
              </p:nvSpPr>
              <p:spPr bwMode="auto">
                <a:xfrm>
                  <a:off x="228600" y="3900496"/>
                  <a:ext cx="869950" cy="344425"/>
                </a:xfrm>
                <a:prstGeom prst="rect">
                  <a:avLst/>
                </a:prstGeom>
                <a:noFill/>
                <a:ln w="9525">
                  <a:noFill/>
                  <a:miter lim="800000"/>
                  <a:headEnd/>
                  <a:tailEnd/>
                </a:ln>
              </p:spPr>
              <p:txBody>
                <a:bodyPr wrap="none">
                  <a:spAutoFit/>
                </a:bodyPr>
                <a:lstStyle/>
                <a:p>
                  <a:pPr>
                    <a:defRPr/>
                  </a:pPr>
                  <a:r>
                    <a:rPr lang="en-US" sz="1800" dirty="0">
                      <a:latin typeface="+mj-lt"/>
                      <a:ea typeface="ＭＳ Ｐゴシック" pitchFamily="-108" charset="-128"/>
                      <a:cs typeface="ＭＳ Ｐゴシック" pitchFamily="-108" charset="-128"/>
                    </a:rPr>
                    <a:t>60 keV</a:t>
                  </a:r>
                </a:p>
              </p:txBody>
            </p:sp>
            <p:sp>
              <p:nvSpPr>
                <p:cNvPr id="20530" name="Rectangle 44"/>
                <p:cNvSpPr>
                  <a:spLocks noChangeArrowheads="1"/>
                </p:cNvSpPr>
                <p:nvPr/>
              </p:nvSpPr>
              <p:spPr bwMode="auto">
                <a:xfrm>
                  <a:off x="1676400" y="3462138"/>
                  <a:ext cx="839788" cy="286275"/>
                </a:xfrm>
                <a:prstGeom prst="rect">
                  <a:avLst/>
                </a:prstGeom>
                <a:noFill/>
                <a:ln w="9525">
                  <a:noFill/>
                  <a:miter lim="800000"/>
                  <a:headEnd/>
                  <a:tailEnd/>
                </a:ln>
              </p:spPr>
              <p:txBody>
                <a:bodyPr wrap="none">
                  <a:spAutoFit/>
                </a:bodyPr>
                <a:lstStyle/>
                <a:p>
                  <a:r>
                    <a:rPr lang="en-US" sz="1400">
                      <a:solidFill>
                        <a:srgbClr val="151515"/>
                      </a:solidFill>
                      <a:latin typeface="Trebuchet MS" charset="0"/>
                    </a:rPr>
                    <a:t>3.6  mm</a:t>
                  </a:r>
                </a:p>
              </p:txBody>
            </p:sp>
            <p:sp>
              <p:nvSpPr>
                <p:cNvPr id="20531" name="Rectangle 45"/>
                <p:cNvSpPr>
                  <a:spLocks noChangeArrowheads="1"/>
                </p:cNvSpPr>
                <p:nvPr/>
              </p:nvSpPr>
              <p:spPr bwMode="auto">
                <a:xfrm>
                  <a:off x="1524000" y="3843838"/>
                  <a:ext cx="879475" cy="286274"/>
                </a:xfrm>
                <a:prstGeom prst="rect">
                  <a:avLst/>
                </a:prstGeom>
                <a:noFill/>
                <a:ln w="9525">
                  <a:noFill/>
                  <a:miter lim="800000"/>
                  <a:headEnd/>
                  <a:tailEnd/>
                </a:ln>
              </p:spPr>
              <p:txBody>
                <a:bodyPr wrap="none">
                  <a:spAutoFit/>
                </a:bodyPr>
                <a:lstStyle/>
                <a:p>
                  <a:r>
                    <a:rPr lang="en-US" sz="1400">
                      <a:solidFill>
                        <a:srgbClr val="151515"/>
                      </a:solidFill>
                      <a:latin typeface="Trebuchet MS" charset="0"/>
                    </a:rPr>
                    <a:t>20.2 mm</a:t>
                  </a:r>
                </a:p>
              </p:txBody>
            </p:sp>
            <p:sp>
              <p:nvSpPr>
                <p:cNvPr id="20532" name="Rectangle 46"/>
                <p:cNvSpPr>
                  <a:spLocks noChangeArrowheads="1"/>
                </p:cNvSpPr>
                <p:nvPr/>
              </p:nvSpPr>
              <p:spPr bwMode="auto">
                <a:xfrm>
                  <a:off x="1600200" y="2926864"/>
                  <a:ext cx="1066800" cy="286275"/>
                </a:xfrm>
                <a:prstGeom prst="rect">
                  <a:avLst/>
                </a:prstGeom>
                <a:noFill/>
                <a:ln w="9525">
                  <a:noFill/>
                  <a:miter lim="800000"/>
                  <a:headEnd/>
                  <a:tailEnd/>
                </a:ln>
              </p:spPr>
              <p:txBody>
                <a:bodyPr>
                  <a:spAutoFit/>
                </a:bodyPr>
                <a:lstStyle/>
                <a:p>
                  <a:r>
                    <a:rPr lang="en-US" sz="1400">
                      <a:solidFill>
                        <a:srgbClr val="151515"/>
                      </a:solidFill>
                      <a:latin typeface="Trebuchet MS" charset="0"/>
                    </a:rPr>
                    <a:t>0.13 mm</a:t>
                  </a:r>
                </a:p>
              </p:txBody>
            </p:sp>
          </p:grpSp>
          <p:grpSp>
            <p:nvGrpSpPr>
              <p:cNvPr id="20503" name="Group 48"/>
              <p:cNvGrpSpPr>
                <a:grpSpLocks/>
              </p:cNvGrpSpPr>
              <p:nvPr/>
            </p:nvGrpSpPr>
            <p:grpSpPr bwMode="auto">
              <a:xfrm>
                <a:off x="3200400" y="1954723"/>
                <a:ext cx="2438400" cy="2403515"/>
                <a:chOff x="228600" y="1878523"/>
                <a:chExt cx="2438400" cy="2403515"/>
              </a:xfrm>
            </p:grpSpPr>
            <p:sp>
              <p:nvSpPr>
                <p:cNvPr id="20507" name="Rectangle 49"/>
                <p:cNvSpPr>
                  <a:spLocks noChangeArrowheads="1"/>
                </p:cNvSpPr>
                <p:nvPr/>
              </p:nvSpPr>
              <p:spPr bwMode="auto">
                <a:xfrm>
                  <a:off x="1981200" y="2438400"/>
                  <a:ext cx="304800" cy="533400"/>
                </a:xfrm>
                <a:prstGeom prst="rect">
                  <a:avLst/>
                </a:prstGeom>
                <a:noFill/>
                <a:ln w="9525">
                  <a:noFill/>
                  <a:round/>
                  <a:headEnd/>
                  <a:tailEnd/>
                </a:ln>
              </p:spPr>
              <p:txBody>
                <a:bodyPr/>
                <a:lstStyle/>
                <a:p>
                  <a:pPr defTabSz="914400"/>
                  <a:endParaRPr lang="en-US" sz="1800">
                    <a:latin typeface="Calibri" charset="0"/>
                  </a:endParaRPr>
                </a:p>
              </p:txBody>
            </p:sp>
            <p:sp>
              <p:nvSpPr>
                <p:cNvPr id="51" name="Rectangle 50"/>
                <p:cNvSpPr/>
                <p:nvPr/>
              </p:nvSpPr>
              <p:spPr bwMode="auto">
                <a:xfrm>
                  <a:off x="1524000" y="2513695"/>
                  <a:ext cx="1066800" cy="1768343"/>
                </a:xfrm>
                <a:prstGeom prst="rect">
                  <a:avLst/>
                </a:prstGeom>
                <a:solidFill>
                  <a:schemeClr val="accent2">
                    <a:lumMod val="75000"/>
                  </a:schemeClr>
                </a:solidFill>
                <a:ln w="28575" cap="flat" cmpd="sng" algn="ctr">
                  <a:noFill/>
                  <a:prstDash val="solid"/>
                  <a:round/>
                  <a:headEnd type="none" w="med" len="med"/>
                  <a:tailEnd type="none" w="med" len="med"/>
                </a:ln>
                <a:effectLst/>
              </p:spPr>
              <p:txBody>
                <a:bodyPr/>
                <a:lstStyle/>
                <a:p>
                  <a:pPr defTabSz="914400">
                    <a:defRPr/>
                  </a:pPr>
                  <a:endParaRPr lang="en-US" sz="1800" dirty="0">
                    <a:latin typeface="Symbol" charset="2"/>
                    <a:ea typeface="+mn-ea"/>
                    <a:cs typeface="Symbol" charset="2"/>
                  </a:endParaRPr>
                </a:p>
              </p:txBody>
            </p:sp>
            <p:cxnSp>
              <p:nvCxnSpPr>
                <p:cNvPr id="20509" name="Straight Arrow Connector 51"/>
                <p:cNvCxnSpPr>
                  <a:cxnSpLocks noChangeShapeType="1"/>
                </p:cNvCxnSpPr>
                <p:nvPr/>
              </p:nvCxnSpPr>
              <p:spPr bwMode="auto">
                <a:xfrm>
                  <a:off x="457200" y="2362200"/>
                  <a:ext cx="990600" cy="76200"/>
                </a:xfrm>
                <a:prstGeom prst="straightConnector1">
                  <a:avLst/>
                </a:prstGeom>
                <a:noFill/>
                <a:ln w="9525">
                  <a:noFill/>
                  <a:round/>
                  <a:headEnd/>
                  <a:tailEnd type="arrow" w="med" len="med"/>
                </a:ln>
              </p:spPr>
            </p:cxnSp>
            <p:cxnSp>
              <p:nvCxnSpPr>
                <p:cNvPr id="20510" name="Straight Arrow Connector 52"/>
                <p:cNvCxnSpPr>
                  <a:cxnSpLocks noChangeShapeType="1"/>
                </p:cNvCxnSpPr>
                <p:nvPr/>
              </p:nvCxnSpPr>
              <p:spPr bwMode="auto">
                <a:xfrm>
                  <a:off x="1066800" y="4059363"/>
                  <a:ext cx="1419225" cy="1491"/>
                </a:xfrm>
                <a:prstGeom prst="straightConnector1">
                  <a:avLst/>
                </a:prstGeom>
                <a:noFill/>
                <a:ln w="38100">
                  <a:solidFill>
                    <a:srgbClr val="303030"/>
                  </a:solidFill>
                  <a:round/>
                  <a:headEnd/>
                  <a:tailEnd type="arrow" w="med" len="med"/>
                </a:ln>
              </p:spPr>
            </p:cxnSp>
            <p:cxnSp>
              <p:nvCxnSpPr>
                <p:cNvPr id="20511" name="Straight Arrow Connector 53"/>
                <p:cNvCxnSpPr>
                  <a:cxnSpLocks noChangeShapeType="1"/>
                </p:cNvCxnSpPr>
                <p:nvPr/>
              </p:nvCxnSpPr>
              <p:spPr bwMode="auto">
                <a:xfrm>
                  <a:off x="1082877" y="3022197"/>
                  <a:ext cx="457200" cy="1491"/>
                </a:xfrm>
                <a:prstGeom prst="straightConnector1">
                  <a:avLst/>
                </a:prstGeom>
                <a:noFill/>
                <a:ln w="38100">
                  <a:solidFill>
                    <a:srgbClr val="303030"/>
                  </a:solidFill>
                  <a:round/>
                  <a:headEnd/>
                  <a:tailEnd type="arrow" w="med" len="med"/>
                </a:ln>
              </p:spPr>
            </p:cxnSp>
            <p:cxnSp>
              <p:nvCxnSpPr>
                <p:cNvPr id="20512" name="Straight Arrow Connector 54"/>
                <p:cNvCxnSpPr>
                  <a:cxnSpLocks noChangeShapeType="1"/>
                </p:cNvCxnSpPr>
                <p:nvPr/>
              </p:nvCxnSpPr>
              <p:spPr bwMode="auto">
                <a:xfrm>
                  <a:off x="1066800" y="3540780"/>
                  <a:ext cx="618519" cy="1491"/>
                </a:xfrm>
                <a:prstGeom prst="straightConnector1">
                  <a:avLst/>
                </a:prstGeom>
                <a:noFill/>
                <a:ln w="38100">
                  <a:solidFill>
                    <a:srgbClr val="303030"/>
                  </a:solidFill>
                  <a:round/>
                  <a:headEnd/>
                  <a:tailEnd type="arrow" w="med" len="med"/>
                </a:ln>
              </p:spPr>
            </p:cxnSp>
            <p:sp>
              <p:nvSpPr>
                <p:cNvPr id="20513" name="TextBox 55"/>
                <p:cNvSpPr txBox="1">
                  <a:spLocks noChangeArrowheads="1"/>
                </p:cNvSpPr>
                <p:nvPr/>
              </p:nvSpPr>
              <p:spPr bwMode="auto">
                <a:xfrm>
                  <a:off x="1524000" y="1878523"/>
                  <a:ext cx="1143000" cy="429412"/>
                </a:xfrm>
                <a:prstGeom prst="rect">
                  <a:avLst/>
                </a:prstGeom>
                <a:noFill/>
                <a:ln w="9525">
                  <a:noFill/>
                  <a:miter lim="800000"/>
                  <a:headEnd/>
                  <a:tailEnd/>
                </a:ln>
              </p:spPr>
              <p:txBody>
                <a:bodyPr>
                  <a:spAutoFit/>
                </a:bodyPr>
                <a:lstStyle/>
                <a:p>
                  <a:r>
                    <a:rPr lang="en-US" b="1">
                      <a:latin typeface="Trebuchet MS" charset="0"/>
                    </a:rPr>
                    <a:t>LiCoO</a:t>
                  </a:r>
                  <a:r>
                    <a:rPr lang="en-US" b="1" baseline="-25000">
                      <a:latin typeface="Trebuchet MS" charset="0"/>
                    </a:rPr>
                    <a:t>2</a:t>
                  </a:r>
                </a:p>
              </p:txBody>
            </p:sp>
            <p:sp>
              <p:nvSpPr>
                <p:cNvPr id="25636" name="TextBox 56"/>
                <p:cNvSpPr txBox="1">
                  <a:spLocks noChangeArrowheads="1"/>
                </p:cNvSpPr>
                <p:nvPr/>
              </p:nvSpPr>
              <p:spPr bwMode="auto">
                <a:xfrm>
                  <a:off x="228600" y="2799970"/>
                  <a:ext cx="749300" cy="344424"/>
                </a:xfrm>
                <a:prstGeom prst="rect">
                  <a:avLst/>
                </a:prstGeom>
                <a:noFill/>
                <a:ln w="9525">
                  <a:noFill/>
                  <a:miter lim="800000"/>
                  <a:headEnd/>
                  <a:tailEnd/>
                </a:ln>
              </p:spPr>
              <p:txBody>
                <a:bodyPr wrap="none">
                  <a:spAutoFit/>
                </a:bodyPr>
                <a:lstStyle/>
                <a:p>
                  <a:pPr>
                    <a:defRPr/>
                  </a:pPr>
                  <a:r>
                    <a:rPr lang="en-US" sz="1800" dirty="0">
                      <a:latin typeface="+mj-lt"/>
                      <a:ea typeface="ＭＳ Ｐゴシック" pitchFamily="-108" charset="-128"/>
                      <a:cs typeface="ＭＳ Ｐゴシック" pitchFamily="-108" charset="-128"/>
                    </a:rPr>
                    <a:t>8 keV</a:t>
                  </a:r>
                </a:p>
              </p:txBody>
            </p:sp>
            <p:sp>
              <p:nvSpPr>
                <p:cNvPr id="25637" name="TextBox 57"/>
                <p:cNvSpPr txBox="1">
                  <a:spLocks noChangeArrowheads="1"/>
                </p:cNvSpPr>
                <p:nvPr/>
              </p:nvSpPr>
              <p:spPr bwMode="auto">
                <a:xfrm>
                  <a:off x="228600" y="3318843"/>
                  <a:ext cx="869950" cy="344424"/>
                </a:xfrm>
                <a:prstGeom prst="rect">
                  <a:avLst/>
                </a:prstGeom>
                <a:noFill/>
                <a:ln w="9525">
                  <a:noFill/>
                  <a:miter lim="800000"/>
                  <a:headEnd/>
                  <a:tailEnd/>
                </a:ln>
              </p:spPr>
              <p:txBody>
                <a:bodyPr wrap="none">
                  <a:spAutoFit/>
                </a:bodyPr>
                <a:lstStyle/>
                <a:p>
                  <a:pPr>
                    <a:defRPr/>
                  </a:pPr>
                  <a:r>
                    <a:rPr lang="en-US" sz="1800" dirty="0">
                      <a:latin typeface="+mj-lt"/>
                      <a:ea typeface="ＭＳ Ｐゴシック" pitchFamily="-108" charset="-128"/>
                      <a:cs typeface="ＭＳ Ｐゴシック" pitchFamily="-108" charset="-128"/>
                    </a:rPr>
                    <a:t>25 keV</a:t>
                  </a:r>
                </a:p>
              </p:txBody>
            </p:sp>
            <p:sp>
              <p:nvSpPr>
                <p:cNvPr id="25638" name="TextBox 58"/>
                <p:cNvSpPr txBox="1">
                  <a:spLocks noChangeArrowheads="1"/>
                </p:cNvSpPr>
                <p:nvPr/>
              </p:nvSpPr>
              <p:spPr bwMode="auto">
                <a:xfrm>
                  <a:off x="228600" y="3824296"/>
                  <a:ext cx="869950" cy="344425"/>
                </a:xfrm>
                <a:prstGeom prst="rect">
                  <a:avLst/>
                </a:prstGeom>
                <a:noFill/>
                <a:ln w="9525">
                  <a:noFill/>
                  <a:miter lim="800000"/>
                  <a:headEnd/>
                  <a:tailEnd/>
                </a:ln>
              </p:spPr>
              <p:txBody>
                <a:bodyPr wrap="none">
                  <a:spAutoFit/>
                </a:bodyPr>
                <a:lstStyle/>
                <a:p>
                  <a:pPr>
                    <a:defRPr/>
                  </a:pPr>
                  <a:r>
                    <a:rPr lang="en-US" sz="1800" dirty="0">
                      <a:latin typeface="+mj-lt"/>
                      <a:ea typeface="ＭＳ Ｐゴシック" pitchFamily="-108" charset="-128"/>
                      <a:cs typeface="ＭＳ Ｐゴシック" pitchFamily="-108" charset="-128"/>
                    </a:rPr>
                    <a:t>60 keV</a:t>
                  </a:r>
                </a:p>
              </p:txBody>
            </p:sp>
            <p:sp>
              <p:nvSpPr>
                <p:cNvPr id="20517" name="Rectangle 59"/>
                <p:cNvSpPr>
                  <a:spLocks noChangeArrowheads="1"/>
                </p:cNvSpPr>
                <p:nvPr/>
              </p:nvSpPr>
              <p:spPr bwMode="auto">
                <a:xfrm>
                  <a:off x="1685925" y="3366555"/>
                  <a:ext cx="879475" cy="286275"/>
                </a:xfrm>
                <a:prstGeom prst="rect">
                  <a:avLst/>
                </a:prstGeom>
                <a:noFill/>
                <a:ln w="9525">
                  <a:noFill/>
                  <a:miter lim="800000"/>
                  <a:headEnd/>
                  <a:tailEnd/>
                </a:ln>
              </p:spPr>
              <p:txBody>
                <a:bodyPr wrap="none">
                  <a:spAutoFit/>
                </a:bodyPr>
                <a:lstStyle/>
                <a:p>
                  <a:r>
                    <a:rPr lang="en-US" sz="1400">
                      <a:solidFill>
                        <a:srgbClr val="151515"/>
                      </a:solidFill>
                      <a:latin typeface="Trebuchet MS" charset="0"/>
                    </a:rPr>
                    <a:t>0.22 mm</a:t>
                  </a:r>
                </a:p>
              </p:txBody>
            </p:sp>
            <p:sp>
              <p:nvSpPr>
                <p:cNvPr id="20518" name="Rectangle 60"/>
                <p:cNvSpPr>
                  <a:spLocks noChangeArrowheads="1"/>
                </p:cNvSpPr>
                <p:nvPr/>
              </p:nvSpPr>
              <p:spPr bwMode="auto">
                <a:xfrm>
                  <a:off x="1600200" y="3743781"/>
                  <a:ext cx="785813" cy="286275"/>
                </a:xfrm>
                <a:prstGeom prst="rect">
                  <a:avLst/>
                </a:prstGeom>
                <a:noFill/>
                <a:ln w="9525">
                  <a:noFill/>
                  <a:miter lim="800000"/>
                  <a:headEnd/>
                  <a:tailEnd/>
                </a:ln>
              </p:spPr>
              <p:txBody>
                <a:bodyPr wrap="none">
                  <a:spAutoFit/>
                </a:bodyPr>
                <a:lstStyle/>
                <a:p>
                  <a:r>
                    <a:rPr lang="en-US" sz="1400">
                      <a:solidFill>
                        <a:srgbClr val="151515"/>
                      </a:solidFill>
                      <a:latin typeface="Trebuchet MS" charset="0"/>
                    </a:rPr>
                    <a:t>2.5 mm</a:t>
                  </a:r>
                </a:p>
              </p:txBody>
            </p:sp>
            <p:sp>
              <p:nvSpPr>
                <p:cNvPr id="25641" name="Rectangle 61"/>
                <p:cNvSpPr>
                  <a:spLocks noChangeArrowheads="1"/>
                </p:cNvSpPr>
                <p:nvPr/>
              </p:nvSpPr>
              <p:spPr bwMode="auto">
                <a:xfrm>
                  <a:off x="1600200" y="2852155"/>
                  <a:ext cx="879475" cy="286275"/>
                </a:xfrm>
                <a:prstGeom prst="rect">
                  <a:avLst/>
                </a:prstGeom>
                <a:noFill/>
                <a:ln w="9525">
                  <a:noFill/>
                  <a:miter lim="800000"/>
                  <a:headEnd/>
                  <a:tailEnd/>
                </a:ln>
              </p:spPr>
              <p:txBody>
                <a:bodyPr wrap="none">
                  <a:spAutoFit/>
                </a:bodyPr>
                <a:lstStyle/>
                <a:p>
                  <a:pPr>
                    <a:defRPr/>
                  </a:pPr>
                  <a:r>
                    <a:rPr lang="en-US" sz="1400" dirty="0">
                      <a:solidFill>
                        <a:srgbClr val="151515"/>
                      </a:solidFill>
                      <a:latin typeface="+mj-lt"/>
                      <a:ea typeface="Symbol" pitchFamily="-108" charset="2"/>
                      <a:cs typeface="Symbol" pitchFamily="-108" charset="2"/>
                    </a:rPr>
                    <a:t>0.01 mm</a:t>
                  </a:r>
                </a:p>
              </p:txBody>
            </p:sp>
          </p:grpSp>
          <p:grpSp>
            <p:nvGrpSpPr>
              <p:cNvPr id="20504" name="Group 62"/>
              <p:cNvGrpSpPr>
                <a:grpSpLocks/>
              </p:cNvGrpSpPr>
              <p:nvPr/>
            </p:nvGrpSpPr>
            <p:grpSpPr bwMode="auto">
              <a:xfrm>
                <a:off x="6324600" y="2514600"/>
                <a:ext cx="1828800" cy="609600"/>
                <a:chOff x="457200" y="2362200"/>
                <a:chExt cx="1828800" cy="609600"/>
              </a:xfrm>
            </p:grpSpPr>
            <p:sp>
              <p:nvSpPr>
                <p:cNvPr id="20505" name="Rectangle 63"/>
                <p:cNvSpPr>
                  <a:spLocks noChangeArrowheads="1"/>
                </p:cNvSpPr>
                <p:nvPr/>
              </p:nvSpPr>
              <p:spPr bwMode="auto">
                <a:xfrm>
                  <a:off x="1981200" y="2438400"/>
                  <a:ext cx="304800" cy="533400"/>
                </a:xfrm>
                <a:prstGeom prst="rect">
                  <a:avLst/>
                </a:prstGeom>
                <a:noFill/>
                <a:ln w="9525">
                  <a:noFill/>
                  <a:round/>
                  <a:headEnd/>
                  <a:tailEnd/>
                </a:ln>
              </p:spPr>
              <p:txBody>
                <a:bodyPr/>
                <a:lstStyle/>
                <a:p>
                  <a:pPr defTabSz="914400"/>
                  <a:endParaRPr lang="en-US" sz="1800">
                    <a:latin typeface="Calibri" charset="0"/>
                  </a:endParaRPr>
                </a:p>
              </p:txBody>
            </p:sp>
            <p:cxnSp>
              <p:nvCxnSpPr>
                <p:cNvPr id="20506" name="Straight Arrow Connector 65"/>
                <p:cNvCxnSpPr>
                  <a:cxnSpLocks noChangeShapeType="1"/>
                </p:cNvCxnSpPr>
                <p:nvPr/>
              </p:nvCxnSpPr>
              <p:spPr bwMode="auto">
                <a:xfrm>
                  <a:off x="457200" y="2362200"/>
                  <a:ext cx="990600" cy="76200"/>
                </a:xfrm>
                <a:prstGeom prst="straightConnector1">
                  <a:avLst/>
                </a:prstGeom>
                <a:noFill/>
                <a:ln w="9525">
                  <a:noFill/>
                  <a:round/>
                  <a:headEnd/>
                  <a:tailEnd type="arrow" w="med" len="med"/>
                </a:ln>
              </p:spPr>
            </p:cxnSp>
          </p:grpSp>
        </p:grpSp>
        <p:pic>
          <p:nvPicPr>
            <p:cNvPr id="20499" name="Picture 87"/>
            <p:cNvPicPr>
              <a:picLocks noChangeAspect="1"/>
            </p:cNvPicPr>
            <p:nvPr/>
          </p:nvPicPr>
          <p:blipFill>
            <a:blip r:embed="rId3"/>
            <a:srcRect/>
            <a:stretch>
              <a:fillRect/>
            </a:stretch>
          </p:blipFill>
          <p:spPr bwMode="auto">
            <a:xfrm>
              <a:off x="3962400" y="4114800"/>
              <a:ext cx="2286000" cy="1752600"/>
            </a:xfrm>
            <a:prstGeom prst="rect">
              <a:avLst/>
            </a:prstGeom>
            <a:noFill/>
            <a:ln w="9525">
              <a:noFill/>
              <a:miter lim="800000"/>
              <a:headEnd/>
              <a:tailEnd/>
            </a:ln>
          </p:spPr>
        </p:pic>
      </p:grpSp>
      <p:pic>
        <p:nvPicPr>
          <p:cNvPr id="20485" name="Picture 55"/>
          <p:cNvPicPr>
            <a:picLocks noChangeAspect="1" noChangeArrowheads="1"/>
          </p:cNvPicPr>
          <p:nvPr/>
        </p:nvPicPr>
        <p:blipFill>
          <a:blip r:embed="rId4"/>
          <a:srcRect/>
          <a:stretch>
            <a:fillRect/>
          </a:stretch>
        </p:blipFill>
        <p:spPr bwMode="auto">
          <a:xfrm>
            <a:off x="906463" y="4203700"/>
            <a:ext cx="2522537" cy="1663700"/>
          </a:xfrm>
          <a:prstGeom prst="rect">
            <a:avLst/>
          </a:prstGeom>
          <a:noFill/>
          <a:ln w="9525">
            <a:noFill/>
            <a:miter lim="800000"/>
            <a:headEnd/>
            <a:tailEnd/>
          </a:ln>
        </p:spPr>
      </p:pic>
      <p:pic>
        <p:nvPicPr>
          <p:cNvPr id="20486" name="Picture 57"/>
          <p:cNvPicPr>
            <a:picLocks noChangeAspect="1" noChangeArrowheads="1"/>
          </p:cNvPicPr>
          <p:nvPr/>
        </p:nvPicPr>
        <p:blipFill>
          <a:blip r:embed="rId5"/>
          <a:srcRect/>
          <a:stretch>
            <a:fillRect/>
          </a:stretch>
        </p:blipFill>
        <p:spPr bwMode="auto">
          <a:xfrm>
            <a:off x="6786563" y="4327525"/>
            <a:ext cx="2052637" cy="1539875"/>
          </a:xfrm>
          <a:prstGeom prst="rect">
            <a:avLst/>
          </a:prstGeom>
          <a:noFill/>
          <a:ln w="9525">
            <a:noFill/>
            <a:miter lim="800000"/>
            <a:headEnd/>
            <a:tailEnd/>
          </a:ln>
        </p:spPr>
      </p:pic>
      <p:sp>
        <p:nvSpPr>
          <p:cNvPr id="64" name="Rectangle 63"/>
          <p:cNvSpPr/>
          <p:nvPr/>
        </p:nvSpPr>
        <p:spPr bwMode="auto">
          <a:xfrm>
            <a:off x="7391400" y="2106613"/>
            <a:ext cx="1066800" cy="1800225"/>
          </a:xfrm>
          <a:prstGeom prst="rect">
            <a:avLst/>
          </a:prstGeom>
          <a:solidFill>
            <a:schemeClr val="accent2">
              <a:lumMod val="60000"/>
              <a:lumOff val="40000"/>
            </a:schemeClr>
          </a:solidFill>
          <a:ln w="28575" cap="flat" cmpd="sng" algn="ctr">
            <a:noFill/>
            <a:prstDash val="solid"/>
            <a:round/>
            <a:headEnd type="none" w="med" len="med"/>
            <a:tailEnd type="none" w="med" len="med"/>
          </a:ln>
          <a:effectLst/>
        </p:spPr>
        <p:txBody>
          <a:bodyPr/>
          <a:lstStyle/>
          <a:p>
            <a:pPr defTabSz="914400">
              <a:defRPr/>
            </a:pPr>
            <a:endParaRPr lang="en-US" sz="1800" dirty="0">
              <a:latin typeface="Symbol" charset="2"/>
              <a:cs typeface="Symbol" charset="2"/>
            </a:endParaRPr>
          </a:p>
        </p:txBody>
      </p:sp>
      <p:cxnSp>
        <p:nvCxnSpPr>
          <p:cNvPr id="20488" name="Straight Arrow Connector 64"/>
          <p:cNvCxnSpPr>
            <a:cxnSpLocks noChangeShapeType="1"/>
          </p:cNvCxnSpPr>
          <p:nvPr/>
        </p:nvCxnSpPr>
        <p:spPr bwMode="auto">
          <a:xfrm flipV="1">
            <a:off x="6965950" y="3657600"/>
            <a:ext cx="1371600" cy="4763"/>
          </a:xfrm>
          <a:prstGeom prst="straightConnector1">
            <a:avLst/>
          </a:prstGeom>
          <a:noFill/>
          <a:ln w="38100">
            <a:solidFill>
              <a:srgbClr val="303030"/>
            </a:solidFill>
            <a:round/>
            <a:headEnd/>
            <a:tailEnd type="arrow" w="med" len="med"/>
          </a:ln>
        </p:spPr>
      </p:cxnSp>
      <p:cxnSp>
        <p:nvCxnSpPr>
          <p:cNvPr id="20489" name="Straight Arrow Connector 65"/>
          <p:cNvCxnSpPr>
            <a:cxnSpLocks noChangeShapeType="1"/>
          </p:cNvCxnSpPr>
          <p:nvPr/>
        </p:nvCxnSpPr>
        <p:spPr bwMode="auto">
          <a:xfrm>
            <a:off x="6934200" y="2565400"/>
            <a:ext cx="533400" cy="1588"/>
          </a:xfrm>
          <a:prstGeom prst="straightConnector1">
            <a:avLst/>
          </a:prstGeom>
          <a:noFill/>
          <a:ln w="38100">
            <a:solidFill>
              <a:srgbClr val="303030"/>
            </a:solidFill>
            <a:round/>
            <a:headEnd/>
            <a:tailEnd type="arrow" w="med" len="med"/>
          </a:ln>
        </p:spPr>
      </p:cxnSp>
      <p:cxnSp>
        <p:nvCxnSpPr>
          <p:cNvPr id="20490" name="Straight Arrow Connector 66"/>
          <p:cNvCxnSpPr>
            <a:cxnSpLocks noChangeShapeType="1"/>
          </p:cNvCxnSpPr>
          <p:nvPr/>
        </p:nvCxnSpPr>
        <p:spPr bwMode="auto">
          <a:xfrm>
            <a:off x="6902450" y="3117850"/>
            <a:ext cx="685800" cy="6350"/>
          </a:xfrm>
          <a:prstGeom prst="straightConnector1">
            <a:avLst/>
          </a:prstGeom>
          <a:noFill/>
          <a:ln w="38100">
            <a:solidFill>
              <a:srgbClr val="303030"/>
            </a:solidFill>
            <a:round/>
            <a:headEnd/>
            <a:tailEnd type="arrow" w="med" len="med"/>
          </a:ln>
        </p:spPr>
      </p:cxnSp>
      <p:sp>
        <p:nvSpPr>
          <p:cNvPr id="20491" name="TextBox 67"/>
          <p:cNvSpPr txBox="1">
            <a:spLocks noChangeArrowheads="1"/>
          </p:cNvSpPr>
          <p:nvPr/>
        </p:nvSpPr>
        <p:spPr bwMode="auto">
          <a:xfrm>
            <a:off x="7086600" y="1219200"/>
            <a:ext cx="1752600" cy="1066800"/>
          </a:xfrm>
          <a:prstGeom prst="rect">
            <a:avLst/>
          </a:prstGeom>
          <a:noFill/>
          <a:ln w="9525">
            <a:noFill/>
            <a:miter lim="800000"/>
            <a:headEnd/>
            <a:tailEnd/>
          </a:ln>
        </p:spPr>
        <p:txBody>
          <a:bodyPr>
            <a:spAutoFit/>
          </a:bodyPr>
          <a:lstStyle/>
          <a:p>
            <a:pPr algn="ctr"/>
            <a:r>
              <a:rPr lang="en-US" b="1">
                <a:latin typeface="Trebuchet MS" charset="0"/>
              </a:rPr>
              <a:t>20% FePt</a:t>
            </a:r>
          </a:p>
          <a:p>
            <a:pPr algn="ctr"/>
            <a:r>
              <a:rPr lang="en-US" b="1">
                <a:latin typeface="Trebuchet MS" charset="0"/>
              </a:rPr>
              <a:t>in Zeolite</a:t>
            </a:r>
          </a:p>
          <a:p>
            <a:endParaRPr lang="en-US" b="1" baseline="-25000"/>
          </a:p>
        </p:txBody>
      </p:sp>
      <p:sp>
        <p:nvSpPr>
          <p:cNvPr id="20492" name="TextBox 68"/>
          <p:cNvSpPr txBox="1">
            <a:spLocks noChangeArrowheads="1"/>
          </p:cNvSpPr>
          <p:nvPr/>
        </p:nvSpPr>
        <p:spPr bwMode="auto">
          <a:xfrm>
            <a:off x="6096000" y="2328863"/>
            <a:ext cx="768350" cy="366712"/>
          </a:xfrm>
          <a:prstGeom prst="rect">
            <a:avLst/>
          </a:prstGeom>
          <a:noFill/>
          <a:ln w="9525">
            <a:noFill/>
            <a:miter lim="800000"/>
            <a:headEnd/>
            <a:tailEnd/>
          </a:ln>
        </p:spPr>
        <p:txBody>
          <a:bodyPr wrap="none">
            <a:spAutoFit/>
          </a:bodyPr>
          <a:lstStyle/>
          <a:p>
            <a:r>
              <a:rPr lang="en-US" sz="1800"/>
              <a:t>8 keV</a:t>
            </a:r>
          </a:p>
        </p:txBody>
      </p:sp>
      <p:sp>
        <p:nvSpPr>
          <p:cNvPr id="20493" name="TextBox 69"/>
          <p:cNvSpPr txBox="1">
            <a:spLocks noChangeArrowheads="1"/>
          </p:cNvSpPr>
          <p:nvPr/>
        </p:nvSpPr>
        <p:spPr bwMode="auto">
          <a:xfrm>
            <a:off x="6019800" y="2881313"/>
            <a:ext cx="895350" cy="366712"/>
          </a:xfrm>
          <a:prstGeom prst="rect">
            <a:avLst/>
          </a:prstGeom>
          <a:noFill/>
          <a:ln w="9525">
            <a:noFill/>
            <a:miter lim="800000"/>
            <a:headEnd/>
            <a:tailEnd/>
          </a:ln>
        </p:spPr>
        <p:txBody>
          <a:bodyPr wrap="none">
            <a:spAutoFit/>
          </a:bodyPr>
          <a:lstStyle/>
          <a:p>
            <a:r>
              <a:rPr lang="en-US" sz="1800"/>
              <a:t>25 keV</a:t>
            </a:r>
          </a:p>
        </p:txBody>
      </p:sp>
      <p:sp>
        <p:nvSpPr>
          <p:cNvPr id="20494" name="TextBox 70"/>
          <p:cNvSpPr txBox="1">
            <a:spLocks noChangeArrowheads="1"/>
          </p:cNvSpPr>
          <p:nvPr/>
        </p:nvSpPr>
        <p:spPr bwMode="auto">
          <a:xfrm>
            <a:off x="6019800" y="3419475"/>
            <a:ext cx="895350" cy="366713"/>
          </a:xfrm>
          <a:prstGeom prst="rect">
            <a:avLst/>
          </a:prstGeom>
          <a:noFill/>
          <a:ln w="9525">
            <a:noFill/>
            <a:miter lim="800000"/>
            <a:headEnd/>
            <a:tailEnd/>
          </a:ln>
        </p:spPr>
        <p:txBody>
          <a:bodyPr wrap="none">
            <a:spAutoFit/>
          </a:bodyPr>
          <a:lstStyle/>
          <a:p>
            <a:r>
              <a:rPr lang="en-US" sz="1800"/>
              <a:t>60 keV</a:t>
            </a:r>
          </a:p>
        </p:txBody>
      </p:sp>
      <p:sp>
        <p:nvSpPr>
          <p:cNvPr id="20495" name="Rectangle 71"/>
          <p:cNvSpPr>
            <a:spLocks noChangeArrowheads="1"/>
          </p:cNvSpPr>
          <p:nvPr/>
        </p:nvSpPr>
        <p:spPr bwMode="auto">
          <a:xfrm>
            <a:off x="7467600" y="2770188"/>
            <a:ext cx="879475" cy="304800"/>
          </a:xfrm>
          <a:prstGeom prst="rect">
            <a:avLst/>
          </a:prstGeom>
          <a:noFill/>
          <a:ln w="9525">
            <a:noFill/>
            <a:miter lim="800000"/>
            <a:headEnd/>
            <a:tailEnd/>
          </a:ln>
        </p:spPr>
        <p:txBody>
          <a:bodyPr wrap="none">
            <a:spAutoFit/>
          </a:bodyPr>
          <a:lstStyle/>
          <a:p>
            <a:r>
              <a:rPr lang="en-US" sz="1400">
                <a:solidFill>
                  <a:srgbClr val="151515"/>
                </a:solidFill>
                <a:latin typeface="Trebuchet MS" charset="0"/>
              </a:rPr>
              <a:t>0.48 mm</a:t>
            </a:r>
          </a:p>
        </p:txBody>
      </p:sp>
      <p:sp>
        <p:nvSpPr>
          <p:cNvPr id="20496" name="Rectangle 72"/>
          <p:cNvSpPr>
            <a:spLocks noChangeArrowheads="1"/>
          </p:cNvSpPr>
          <p:nvPr/>
        </p:nvSpPr>
        <p:spPr bwMode="auto">
          <a:xfrm>
            <a:off x="7391400" y="3257550"/>
            <a:ext cx="1066800" cy="304800"/>
          </a:xfrm>
          <a:prstGeom prst="rect">
            <a:avLst/>
          </a:prstGeom>
          <a:noFill/>
          <a:ln w="9525">
            <a:noFill/>
            <a:miter lim="800000"/>
            <a:headEnd/>
            <a:tailEnd/>
          </a:ln>
        </p:spPr>
        <p:txBody>
          <a:bodyPr>
            <a:spAutoFit/>
          </a:bodyPr>
          <a:lstStyle/>
          <a:p>
            <a:r>
              <a:rPr lang="en-US" sz="1400">
                <a:solidFill>
                  <a:srgbClr val="151515"/>
                </a:solidFill>
                <a:latin typeface="Trebuchet MS" charset="0"/>
              </a:rPr>
              <a:t>4.5 mm</a:t>
            </a:r>
          </a:p>
        </p:txBody>
      </p:sp>
      <p:sp>
        <p:nvSpPr>
          <p:cNvPr id="20497" name="Rectangle 73"/>
          <p:cNvSpPr>
            <a:spLocks noChangeArrowheads="1"/>
          </p:cNvSpPr>
          <p:nvPr/>
        </p:nvSpPr>
        <p:spPr bwMode="auto">
          <a:xfrm>
            <a:off x="7467600" y="2171700"/>
            <a:ext cx="879475" cy="304800"/>
          </a:xfrm>
          <a:prstGeom prst="rect">
            <a:avLst/>
          </a:prstGeom>
          <a:noFill/>
          <a:ln w="9525">
            <a:noFill/>
            <a:miter lim="800000"/>
            <a:headEnd/>
            <a:tailEnd/>
          </a:ln>
        </p:spPr>
        <p:txBody>
          <a:bodyPr wrap="none">
            <a:spAutoFit/>
          </a:bodyPr>
          <a:lstStyle/>
          <a:p>
            <a:r>
              <a:rPr lang="en-US" sz="1400">
                <a:solidFill>
                  <a:srgbClr val="151515"/>
                </a:solidFill>
                <a:latin typeface="Trebuchet MS" charset="0"/>
              </a:rPr>
              <a:t>0.05 mm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9"/>
          <p:cNvSpPr>
            <a:spLocks noChangeArrowheads="1"/>
          </p:cNvSpPr>
          <p:nvPr/>
        </p:nvSpPr>
        <p:spPr bwMode="auto">
          <a:xfrm>
            <a:off x="5600700" y="981075"/>
            <a:ext cx="3225800" cy="2806700"/>
          </a:xfrm>
          <a:prstGeom prst="rect">
            <a:avLst/>
          </a:prstGeom>
          <a:solidFill>
            <a:schemeClr val="accent1">
              <a:alpha val="70195"/>
            </a:schemeClr>
          </a:solidFill>
          <a:ln w="9525">
            <a:noFill/>
            <a:round/>
            <a:headEnd/>
            <a:tailEnd/>
          </a:ln>
        </p:spPr>
        <p:txBody>
          <a:bodyPr/>
          <a:lstStyle/>
          <a:p>
            <a:pPr defTabSz="914400"/>
            <a:endParaRPr lang="en-US" sz="1800">
              <a:solidFill>
                <a:schemeClr val="bg1"/>
              </a:solidFill>
            </a:endParaRPr>
          </a:p>
          <a:p>
            <a:pPr defTabSz="914400"/>
            <a:endParaRPr lang="en-US" sz="1800">
              <a:latin typeface="Calibri" charset="0"/>
            </a:endParaRPr>
          </a:p>
        </p:txBody>
      </p:sp>
      <p:pic>
        <p:nvPicPr>
          <p:cNvPr id="22531" name="Picture 7" descr="C:\Documents and Settings\fenner\Desktop\09_APS UPGRADE\09_190_momentum trans fig\09_10_momentum transfer fig REV.png"/>
          <p:cNvPicPr>
            <a:picLocks noChangeAspect="1" noChangeArrowheads="1"/>
          </p:cNvPicPr>
          <p:nvPr/>
        </p:nvPicPr>
        <p:blipFill>
          <a:blip r:embed="rId3"/>
          <a:srcRect/>
          <a:stretch>
            <a:fillRect/>
          </a:stretch>
        </p:blipFill>
        <p:spPr bwMode="auto">
          <a:xfrm>
            <a:off x="585788" y="1001713"/>
            <a:ext cx="4227512" cy="2109787"/>
          </a:xfrm>
          <a:prstGeom prst="rect">
            <a:avLst/>
          </a:prstGeom>
          <a:noFill/>
          <a:ln w="9525">
            <a:noFill/>
            <a:miter lim="800000"/>
            <a:headEnd/>
            <a:tailEnd/>
          </a:ln>
        </p:spPr>
      </p:pic>
      <p:sp>
        <p:nvSpPr>
          <p:cNvPr id="22532" name="TextBox 4"/>
          <p:cNvSpPr txBox="1">
            <a:spLocks noChangeArrowheads="1"/>
          </p:cNvSpPr>
          <p:nvPr/>
        </p:nvSpPr>
        <p:spPr bwMode="auto">
          <a:xfrm>
            <a:off x="530225" y="152400"/>
            <a:ext cx="8296275" cy="606425"/>
          </a:xfrm>
          <a:prstGeom prst="rect">
            <a:avLst/>
          </a:prstGeom>
          <a:noFill/>
          <a:ln w="9525">
            <a:noFill/>
            <a:miter lim="800000"/>
            <a:headEnd/>
            <a:tailEnd/>
          </a:ln>
        </p:spPr>
        <p:txBody>
          <a:bodyPr lIns="0" tIns="0" rIns="0" bIns="0">
            <a:spAutoFit/>
          </a:bodyPr>
          <a:lstStyle/>
          <a:p>
            <a:r>
              <a:rPr lang="en-US" b="1">
                <a:solidFill>
                  <a:srgbClr val="1F497D"/>
                </a:solidFill>
                <a:latin typeface="Trebuchet MS" charset="0"/>
              </a:rPr>
              <a:t>High-pressure research</a:t>
            </a:r>
          </a:p>
          <a:p>
            <a:pPr>
              <a:lnSpc>
                <a:spcPts val="1900"/>
              </a:lnSpc>
            </a:pPr>
            <a:r>
              <a:rPr lang="en-US" sz="1600" i="1">
                <a:solidFill>
                  <a:schemeClr val="tx2"/>
                </a:solidFill>
                <a:latin typeface="Trebuchet MS" charset="0"/>
              </a:rPr>
              <a:t>Even simple materials show unexpected behavior, providing a route to new properties  </a:t>
            </a:r>
          </a:p>
        </p:txBody>
      </p:sp>
      <p:sp>
        <p:nvSpPr>
          <p:cNvPr id="22533" name="TextBox 5"/>
          <p:cNvSpPr txBox="1">
            <a:spLocks noChangeArrowheads="1"/>
          </p:cNvSpPr>
          <p:nvPr/>
        </p:nvSpPr>
        <p:spPr bwMode="auto">
          <a:xfrm>
            <a:off x="530225" y="4021138"/>
            <a:ext cx="8143875" cy="2252662"/>
          </a:xfrm>
          <a:prstGeom prst="rect">
            <a:avLst/>
          </a:prstGeom>
          <a:noFill/>
          <a:ln w="9525">
            <a:noFill/>
            <a:miter lim="800000"/>
            <a:headEnd/>
            <a:tailEnd/>
          </a:ln>
        </p:spPr>
        <p:txBody>
          <a:bodyPr lIns="0" tIns="0" rIns="0" bIns="0"/>
          <a:lstStyle/>
          <a:p>
            <a:pPr>
              <a:lnSpc>
                <a:spcPts val="1700"/>
              </a:lnSpc>
              <a:spcAft>
                <a:spcPts val="1200"/>
              </a:spcAft>
            </a:pPr>
            <a:r>
              <a:rPr lang="en-US" sz="1600" b="1">
                <a:solidFill>
                  <a:schemeClr val="tx2"/>
                </a:solidFill>
                <a:latin typeface="Calibri" charset="0"/>
              </a:rPr>
              <a:t>Method:  </a:t>
            </a:r>
            <a:r>
              <a:rPr lang="en-US" sz="1600">
                <a:solidFill>
                  <a:srgbClr val="151515"/>
                </a:solidFill>
                <a:latin typeface="Calibri" charset="0"/>
              </a:rPr>
              <a:t>APS-U will more than double the range of pressure and temperature available for high-pressure studies of materials, by focusing x-ray nanobeams inside diamond anvil cells permitting high pressure and temperature gradients. High-pressure work flourishes at APS today and typically is done at 30-keV x-ray energy because of penetration and Q-windowing. </a:t>
            </a:r>
          </a:p>
          <a:p>
            <a:pPr>
              <a:lnSpc>
                <a:spcPts val="1700"/>
              </a:lnSpc>
              <a:spcAft>
                <a:spcPts val="1200"/>
              </a:spcAft>
            </a:pPr>
            <a:r>
              <a:rPr lang="en-US" sz="1600" b="1">
                <a:solidFill>
                  <a:schemeClr val="tx2"/>
                </a:solidFill>
                <a:latin typeface="Calibri" charset="0"/>
              </a:rPr>
              <a:t>Relevance: </a:t>
            </a:r>
            <a:r>
              <a:rPr lang="en-US" sz="1600">
                <a:solidFill>
                  <a:srgbClr val="151515"/>
                </a:solidFill>
                <a:latin typeface="Calibri" charset="0"/>
              </a:rPr>
              <a:t>High-pressure research provides a route to new materials properties </a:t>
            </a:r>
            <a:r>
              <a:rPr lang="en-US" sz="1600">
                <a:solidFill>
                  <a:srgbClr val="151515"/>
                </a:solidFill>
                <a:latin typeface="Calibri" charset="0"/>
                <a:sym typeface="Symbol" charset="2"/>
              </a:rPr>
              <a:t></a:t>
            </a:r>
            <a:r>
              <a:rPr lang="en-US" sz="1600">
                <a:solidFill>
                  <a:srgbClr val="151515"/>
                </a:solidFill>
                <a:latin typeface="Calibri" charset="0"/>
              </a:rPr>
              <a:t> for example, more materials superconduct under pressure than at ambient. Center-Earth conditions could be reached for the first time. High magnetic field provides another control variable that can be explored at APS-U.</a:t>
            </a:r>
          </a:p>
          <a:p>
            <a:endParaRPr lang="en-US" sz="1800">
              <a:solidFill>
                <a:schemeClr val="tx2"/>
              </a:solidFill>
              <a:latin typeface="Calibri" charset="0"/>
            </a:endParaRPr>
          </a:p>
          <a:p>
            <a:endParaRPr lang="en-US" sz="1800">
              <a:solidFill>
                <a:schemeClr val="tx2"/>
              </a:solidFill>
              <a:latin typeface="Calibri" charset="0"/>
            </a:endParaRPr>
          </a:p>
        </p:txBody>
      </p:sp>
      <p:pic>
        <p:nvPicPr>
          <p:cNvPr id="22534" name="Picture 4"/>
          <p:cNvPicPr>
            <a:picLocks noChangeAspect="1"/>
          </p:cNvPicPr>
          <p:nvPr/>
        </p:nvPicPr>
        <p:blipFill>
          <a:blip r:embed="rId4"/>
          <a:srcRect/>
          <a:stretch>
            <a:fillRect/>
          </a:stretch>
        </p:blipFill>
        <p:spPr bwMode="auto">
          <a:xfrm>
            <a:off x="5778500" y="1247775"/>
            <a:ext cx="1520825" cy="2333625"/>
          </a:xfrm>
          <a:prstGeom prst="rect">
            <a:avLst/>
          </a:prstGeom>
          <a:noFill/>
          <a:ln w="9525">
            <a:noFill/>
            <a:miter lim="800000"/>
            <a:headEnd/>
            <a:tailEnd/>
          </a:ln>
        </p:spPr>
      </p:pic>
      <p:sp>
        <p:nvSpPr>
          <p:cNvPr id="22535" name="TextBox 16"/>
          <p:cNvSpPr txBox="1">
            <a:spLocks noChangeArrowheads="1"/>
          </p:cNvSpPr>
          <p:nvPr/>
        </p:nvSpPr>
        <p:spPr bwMode="auto">
          <a:xfrm>
            <a:off x="7493000" y="1470025"/>
            <a:ext cx="1333500" cy="2146300"/>
          </a:xfrm>
          <a:prstGeom prst="rect">
            <a:avLst/>
          </a:prstGeom>
          <a:noFill/>
          <a:ln w="9525">
            <a:noFill/>
            <a:miter lim="800000"/>
            <a:headEnd/>
            <a:tailEnd/>
          </a:ln>
        </p:spPr>
        <p:txBody>
          <a:bodyPr lIns="0" tIns="0" rIns="0" bIns="0">
            <a:spAutoFit/>
          </a:bodyPr>
          <a:lstStyle/>
          <a:p>
            <a:pPr>
              <a:lnSpc>
                <a:spcPts val="1300"/>
              </a:lnSpc>
            </a:pPr>
            <a:r>
              <a:rPr lang="en-US" sz="1200" i="1">
                <a:latin typeface="Calibri" charset="0"/>
              </a:rPr>
              <a:t>Vortices in an exotic metallic superfluid predicted for hydrogen at 400 GPa* could be observed by APS-U.  (Rus Hemley, Carnegie Institution) </a:t>
            </a:r>
            <a:br>
              <a:rPr lang="en-US" sz="1200" i="1">
                <a:latin typeface="Calibri" charset="0"/>
              </a:rPr>
            </a:br>
            <a:endParaRPr lang="en-US" sz="1200" i="1">
              <a:latin typeface="Calibri" charset="0"/>
            </a:endParaRPr>
          </a:p>
          <a:p>
            <a:pPr>
              <a:lnSpc>
                <a:spcPts val="1300"/>
              </a:lnSpc>
            </a:pPr>
            <a:r>
              <a:rPr lang="en-US" sz="1200" i="1">
                <a:latin typeface="Calibri" charset="0"/>
              </a:rPr>
              <a:t>* Babaev et al., PRL </a:t>
            </a:r>
            <a:r>
              <a:rPr lang="en-US" sz="1200" b="1">
                <a:latin typeface="Calibri" charset="0"/>
              </a:rPr>
              <a:t>95</a:t>
            </a:r>
            <a:r>
              <a:rPr lang="en-US" sz="1200" i="1">
                <a:latin typeface="Calibri" charset="0"/>
              </a:rPr>
              <a:t>, 105301 (2005).</a:t>
            </a:r>
          </a:p>
        </p:txBody>
      </p:sp>
      <p:sp>
        <p:nvSpPr>
          <p:cNvPr id="22536" name="TextBox 16"/>
          <p:cNvSpPr txBox="1">
            <a:spLocks noChangeArrowheads="1"/>
          </p:cNvSpPr>
          <p:nvPr/>
        </p:nvSpPr>
        <p:spPr bwMode="auto">
          <a:xfrm>
            <a:off x="1658938" y="3244850"/>
            <a:ext cx="3179762" cy="330200"/>
          </a:xfrm>
          <a:prstGeom prst="rect">
            <a:avLst/>
          </a:prstGeom>
          <a:noFill/>
          <a:ln w="9525">
            <a:noFill/>
            <a:miter lim="800000"/>
            <a:headEnd/>
            <a:tailEnd/>
          </a:ln>
        </p:spPr>
        <p:txBody>
          <a:bodyPr lIns="0" tIns="0" rIns="0" bIns="0">
            <a:spAutoFit/>
          </a:bodyPr>
          <a:lstStyle/>
          <a:p>
            <a:pPr eaLnBrk="0" hangingPunct="0">
              <a:lnSpc>
                <a:spcPts val="1300"/>
              </a:lnSpc>
            </a:pPr>
            <a:r>
              <a:rPr lang="en-US" sz="1200" i="1">
                <a:latin typeface="Trebuchet MS" charset="0"/>
              </a:rPr>
              <a:t>Besides penetrating through diamond anvils, higher-energy x-rays reduce Q-windowing.</a:t>
            </a:r>
          </a:p>
        </p:txBody>
      </p:sp>
      <p:sp>
        <p:nvSpPr>
          <p:cNvPr id="22537" name="Rectangle 8"/>
          <p:cNvSpPr>
            <a:spLocks noChangeArrowheads="1"/>
          </p:cNvSpPr>
          <p:nvPr/>
        </p:nvSpPr>
        <p:spPr bwMode="auto">
          <a:xfrm>
            <a:off x="5295900" y="1001713"/>
            <a:ext cx="3136900" cy="2765425"/>
          </a:xfrm>
          <a:prstGeom prst="rect">
            <a:avLst/>
          </a:prstGeom>
          <a:noFill/>
          <a:ln w="9525">
            <a:noFill/>
            <a:round/>
            <a:headEnd/>
            <a:tailEnd/>
          </a:ln>
        </p:spPr>
        <p:txBody>
          <a:bodyPr/>
          <a:lstStyle/>
          <a:p>
            <a:pPr defTabSz="914400"/>
            <a:endParaRPr lang="en-US" sz="1800">
              <a:latin typeface="Calibri" charset="0"/>
            </a:endParaRPr>
          </a:p>
        </p:txBody>
      </p:sp>
      <p:sp>
        <p:nvSpPr>
          <p:cNvPr id="12" name="TextBox 11"/>
          <p:cNvSpPr txBox="1"/>
          <p:nvPr/>
        </p:nvSpPr>
        <p:spPr>
          <a:xfrm>
            <a:off x="5600700" y="879475"/>
            <a:ext cx="3225800" cy="366713"/>
          </a:xfrm>
          <a:prstGeom prst="rect">
            <a:avLst/>
          </a:prstGeom>
          <a:noFill/>
        </p:spPr>
        <p:txBody>
          <a:bodyPr>
            <a:spAutoFit/>
          </a:bodyPr>
          <a:lstStyle/>
          <a:p>
            <a:pPr algn="dist">
              <a:defRPr/>
            </a:pPr>
            <a:r>
              <a:rPr lang="en-US" sz="1800" b="1" cap="all" dirty="0" err="1">
                <a:solidFill>
                  <a:schemeClr val="bg1"/>
                </a:solidFill>
                <a:latin typeface="Calibri"/>
                <a:ea typeface="+mn-ea"/>
              </a:rPr>
              <a:t>ExampLE</a:t>
            </a:r>
            <a:endParaRPr lang="en-US" sz="1800" b="1" cap="all" dirty="0">
              <a:solidFill>
                <a:schemeClr val="bg1"/>
              </a:solidFill>
              <a:latin typeface="Calibri"/>
              <a:ea typeface="+mn-ea"/>
            </a:endParaRPr>
          </a:p>
        </p:txBody>
      </p:sp>
      <p:sp>
        <p:nvSpPr>
          <p:cNvPr id="22539" name="Slide Number Placeholder 10"/>
          <p:cNvSpPr>
            <a:spLocks noGrp="1"/>
          </p:cNvSpPr>
          <p:nvPr>
            <p:ph type="sldNum" sz="quarter" idx="12"/>
          </p:nvPr>
        </p:nvSpPr>
        <p:spPr>
          <a:noFill/>
        </p:spPr>
        <p:txBody>
          <a:bodyPr/>
          <a:lstStyle/>
          <a:p>
            <a:fld id="{C54D9E63-9245-4509-A369-4426C79D65C1}" type="slidenum">
              <a:rPr lang="en-US"/>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639762"/>
          </a:xfrm>
        </p:spPr>
        <p:txBody>
          <a:bodyPr/>
          <a:lstStyle/>
          <a:p>
            <a:pPr eaLnBrk="1" hangingPunct="1"/>
            <a:r>
              <a:rPr lang="en-US" smtClean="0">
                <a:ea typeface="ＭＳ Ｐゴシック" charset="-128"/>
              </a:rPr>
              <a:t>High brightness at high energy through optimized undulators</a:t>
            </a:r>
          </a:p>
        </p:txBody>
      </p:sp>
      <p:sp>
        <p:nvSpPr>
          <p:cNvPr id="24579" name="Slide Number Placeholder 3"/>
          <p:cNvSpPr>
            <a:spLocks noGrp="1"/>
          </p:cNvSpPr>
          <p:nvPr>
            <p:ph type="sldNum" sz="quarter" idx="12"/>
          </p:nvPr>
        </p:nvSpPr>
        <p:spPr>
          <a:noFill/>
        </p:spPr>
        <p:txBody>
          <a:bodyPr/>
          <a:lstStyle/>
          <a:p>
            <a:fld id="{125A0B30-DCB9-4F55-B03E-6FB4A1622C9E}" type="slidenum">
              <a:rPr lang="en-US"/>
              <a:pPr/>
              <a:t>5</a:t>
            </a:fld>
            <a:endParaRPr lang="en-US"/>
          </a:p>
          <a:p>
            <a:pPr lvl="1"/>
            <a:endParaRPr lang="en-US" sz="1800"/>
          </a:p>
        </p:txBody>
      </p:sp>
      <p:sp>
        <p:nvSpPr>
          <p:cNvPr id="24580" name="Rectangle 6"/>
          <p:cNvSpPr>
            <a:spLocks noGrp="1" noChangeArrowheads="1"/>
          </p:cNvSpPr>
          <p:nvPr>
            <p:ph idx="4294967295"/>
          </p:nvPr>
        </p:nvSpPr>
        <p:spPr>
          <a:xfrm>
            <a:off x="542925" y="1290638"/>
            <a:ext cx="4956175" cy="3230562"/>
          </a:xfrm>
        </p:spPr>
        <p:txBody>
          <a:bodyPr lIns="0" tIns="0" rIns="0" bIns="0"/>
          <a:lstStyle/>
          <a:p>
            <a:pPr marL="171450" indent="-171450" eaLnBrk="1" hangingPunct="1">
              <a:spcBef>
                <a:spcPct val="0"/>
              </a:spcBef>
              <a:spcAft>
                <a:spcPts val="600"/>
              </a:spcAft>
            </a:pPr>
            <a:r>
              <a:rPr lang="en-US" smtClean="0">
                <a:latin typeface="Calibri" charset="0"/>
                <a:ea typeface="ＭＳ Ｐゴシック" charset="-128"/>
              </a:rPr>
              <a:t>Provide the high brightness, low emittance, small source size, and beam stability to enable measurements in nanoscale volumes at x-ray energies above 25 keV</a:t>
            </a:r>
          </a:p>
          <a:p>
            <a:pPr marL="171450" indent="-171450" eaLnBrk="1" hangingPunct="1">
              <a:spcBef>
                <a:spcPct val="0"/>
              </a:spcBef>
              <a:spcAft>
                <a:spcPts val="600"/>
              </a:spcAft>
            </a:pPr>
            <a:r>
              <a:rPr lang="en-US" smtClean="0">
                <a:latin typeface="Calibri" charset="0"/>
                <a:ea typeface="ＭＳ Ｐゴシック" charset="-128"/>
              </a:rPr>
              <a:t>Convert to long straight sections to accommodate additional undulators and types of undulator</a:t>
            </a:r>
          </a:p>
          <a:p>
            <a:pPr marL="171450" indent="-171450" eaLnBrk="1" hangingPunct="1">
              <a:spcBef>
                <a:spcPct val="0"/>
              </a:spcBef>
              <a:spcAft>
                <a:spcPts val="600"/>
              </a:spcAft>
            </a:pPr>
            <a:r>
              <a:rPr lang="en-US" smtClean="0">
                <a:latin typeface="Calibri" charset="0"/>
                <a:ea typeface="ＭＳ Ｐゴシック" charset="-128"/>
              </a:rPr>
              <a:t>Provide optimized undulators in coordination with beamline enhancements and needs</a:t>
            </a:r>
          </a:p>
          <a:p>
            <a:pPr marL="171450" indent="-171450" eaLnBrk="1" hangingPunct="1">
              <a:spcBef>
                <a:spcPct val="0"/>
              </a:spcBef>
              <a:spcAft>
                <a:spcPts val="600"/>
              </a:spcAft>
            </a:pPr>
            <a:r>
              <a:rPr lang="en-US" smtClean="0">
                <a:latin typeface="Calibri" charset="0"/>
                <a:ea typeface="ＭＳ Ｐゴシック" charset="-128"/>
              </a:rPr>
              <a:t>Introduce superconducting undulators for maximum brightness and flux above 25 keV</a:t>
            </a:r>
          </a:p>
          <a:p>
            <a:pPr marL="171450" indent="-171450" eaLnBrk="1" hangingPunct="1">
              <a:spcBef>
                <a:spcPct val="0"/>
              </a:spcBef>
              <a:spcAft>
                <a:spcPts val="600"/>
              </a:spcAft>
            </a:pPr>
            <a:endParaRPr lang="en-US" smtClean="0">
              <a:latin typeface="Calibri" charset="0"/>
              <a:ea typeface="ＭＳ Ｐゴシック" charset="-128"/>
            </a:endParaRPr>
          </a:p>
        </p:txBody>
      </p:sp>
      <p:sp>
        <p:nvSpPr>
          <p:cNvPr id="24581" name="Text Box 4"/>
          <p:cNvSpPr txBox="1">
            <a:spLocks noChangeArrowheads="1"/>
          </p:cNvSpPr>
          <p:nvPr/>
        </p:nvSpPr>
        <p:spPr bwMode="auto">
          <a:xfrm>
            <a:off x="669925" y="6357938"/>
            <a:ext cx="184150" cy="274637"/>
          </a:xfrm>
          <a:prstGeom prst="rect">
            <a:avLst/>
          </a:prstGeom>
          <a:noFill/>
          <a:ln w="9525">
            <a:noFill/>
            <a:miter lim="800000"/>
            <a:headEnd/>
            <a:tailEnd/>
          </a:ln>
        </p:spPr>
        <p:txBody>
          <a:bodyPr wrap="none">
            <a:spAutoFit/>
          </a:bodyPr>
          <a:lstStyle/>
          <a:p>
            <a:endParaRPr lang="en-US" sz="1200">
              <a:solidFill>
                <a:schemeClr val="tx2"/>
              </a:solidFill>
            </a:endParaRPr>
          </a:p>
        </p:txBody>
      </p:sp>
      <p:pic>
        <p:nvPicPr>
          <p:cNvPr id="24582" name="Picture 11"/>
          <p:cNvPicPr>
            <a:picLocks noChangeAspect="1"/>
          </p:cNvPicPr>
          <p:nvPr/>
        </p:nvPicPr>
        <p:blipFill>
          <a:blip r:embed="rId3"/>
          <a:srcRect/>
          <a:stretch>
            <a:fillRect/>
          </a:stretch>
        </p:blipFill>
        <p:spPr bwMode="auto">
          <a:xfrm>
            <a:off x="5861050" y="904875"/>
            <a:ext cx="2921000" cy="2273300"/>
          </a:xfrm>
          <a:prstGeom prst="rect">
            <a:avLst/>
          </a:prstGeom>
          <a:noFill/>
          <a:ln w="9525">
            <a:noFill/>
            <a:miter lim="800000"/>
            <a:headEnd/>
            <a:tailEnd/>
          </a:ln>
        </p:spPr>
      </p:pic>
      <p:sp>
        <p:nvSpPr>
          <p:cNvPr id="24583" name="Rectangle 646"/>
          <p:cNvSpPr>
            <a:spLocks noChangeArrowheads="1"/>
          </p:cNvSpPr>
          <p:nvPr/>
        </p:nvSpPr>
        <p:spPr bwMode="auto">
          <a:xfrm>
            <a:off x="5907088" y="3151188"/>
            <a:ext cx="2668587" cy="200025"/>
          </a:xfrm>
          <a:prstGeom prst="rect">
            <a:avLst/>
          </a:prstGeom>
          <a:noFill/>
          <a:ln w="12700">
            <a:noFill/>
            <a:miter lim="800000"/>
            <a:headEnd/>
            <a:tailEnd/>
          </a:ln>
        </p:spPr>
        <p:txBody>
          <a:bodyPr lIns="0" tIns="0" rIns="0" bIns="0">
            <a:spAutoFit/>
          </a:bodyPr>
          <a:lstStyle/>
          <a:p>
            <a:pPr eaLnBrk="0" hangingPunct="0">
              <a:lnSpc>
                <a:spcPct val="110000"/>
              </a:lnSpc>
              <a:spcBef>
                <a:spcPct val="20000"/>
              </a:spcBef>
              <a:buClr>
                <a:schemeClr val="folHlink"/>
              </a:buClr>
              <a:buSzPct val="135000"/>
            </a:pPr>
            <a:r>
              <a:rPr lang="en-US" sz="1200" i="1">
                <a:latin typeface="Calibri" charset="0"/>
                <a:ea typeface="Osaka" charset="-128"/>
              </a:rPr>
              <a:t>Superconducting undulator</a:t>
            </a:r>
          </a:p>
        </p:txBody>
      </p:sp>
      <p:sp>
        <p:nvSpPr>
          <p:cNvPr id="24584" name="Rectangle 646"/>
          <p:cNvSpPr>
            <a:spLocks noChangeArrowheads="1"/>
          </p:cNvSpPr>
          <p:nvPr/>
        </p:nvSpPr>
        <p:spPr bwMode="auto">
          <a:xfrm>
            <a:off x="6172200" y="6210300"/>
            <a:ext cx="2166938" cy="200025"/>
          </a:xfrm>
          <a:prstGeom prst="rect">
            <a:avLst/>
          </a:prstGeom>
          <a:noFill/>
          <a:ln w="12700">
            <a:noFill/>
            <a:miter lim="800000"/>
            <a:headEnd/>
            <a:tailEnd/>
          </a:ln>
        </p:spPr>
        <p:txBody>
          <a:bodyPr lIns="0" tIns="0" rIns="0" bIns="0">
            <a:spAutoFit/>
          </a:bodyPr>
          <a:lstStyle/>
          <a:p>
            <a:pPr eaLnBrk="0" hangingPunct="0">
              <a:lnSpc>
                <a:spcPct val="110000"/>
              </a:lnSpc>
              <a:spcBef>
                <a:spcPct val="20000"/>
              </a:spcBef>
              <a:buClr>
                <a:schemeClr val="folHlink"/>
              </a:buClr>
              <a:buSzPct val="135000"/>
            </a:pPr>
            <a:r>
              <a:rPr lang="en-US" sz="1200" i="1">
                <a:latin typeface="Calibri" charset="0"/>
                <a:ea typeface="Osaka" charset="-128"/>
              </a:rPr>
              <a:t>Revolver undulators at ESRF</a:t>
            </a:r>
          </a:p>
        </p:txBody>
      </p:sp>
      <p:sp>
        <p:nvSpPr>
          <p:cNvPr id="24585" name="Rectangle 15"/>
          <p:cNvSpPr>
            <a:spLocks noChangeArrowheads="1"/>
          </p:cNvSpPr>
          <p:nvPr/>
        </p:nvSpPr>
        <p:spPr bwMode="auto">
          <a:xfrm>
            <a:off x="8358188" y="5521325"/>
            <a:ext cx="636587" cy="446088"/>
          </a:xfrm>
          <a:prstGeom prst="rect">
            <a:avLst/>
          </a:prstGeom>
          <a:solidFill>
            <a:schemeClr val="bg1"/>
          </a:solidFill>
          <a:ln w="9525">
            <a:noFill/>
            <a:round/>
            <a:headEnd/>
            <a:tailEnd/>
          </a:ln>
        </p:spPr>
        <p:txBody>
          <a:bodyPr/>
          <a:lstStyle/>
          <a:p>
            <a:pPr defTabSz="914400"/>
            <a:endParaRPr lang="en-US" sz="1800">
              <a:latin typeface="Calibri" charset="0"/>
            </a:endParaRPr>
          </a:p>
        </p:txBody>
      </p:sp>
      <p:sp>
        <p:nvSpPr>
          <p:cNvPr id="24586" name="Rectangle 646"/>
          <p:cNvSpPr>
            <a:spLocks noChangeArrowheads="1"/>
          </p:cNvSpPr>
          <p:nvPr/>
        </p:nvSpPr>
        <p:spPr bwMode="auto">
          <a:xfrm>
            <a:off x="1447800" y="6096000"/>
            <a:ext cx="2286000" cy="200025"/>
          </a:xfrm>
          <a:prstGeom prst="rect">
            <a:avLst/>
          </a:prstGeom>
          <a:noFill/>
          <a:ln w="12700">
            <a:noFill/>
            <a:miter lim="800000"/>
            <a:headEnd/>
            <a:tailEnd/>
          </a:ln>
        </p:spPr>
        <p:txBody>
          <a:bodyPr lIns="0" tIns="0" rIns="0" bIns="0">
            <a:spAutoFit/>
          </a:bodyPr>
          <a:lstStyle/>
          <a:p>
            <a:pPr eaLnBrk="0" hangingPunct="0">
              <a:lnSpc>
                <a:spcPct val="110000"/>
              </a:lnSpc>
              <a:spcBef>
                <a:spcPct val="20000"/>
              </a:spcBef>
              <a:buClr>
                <a:schemeClr val="folHlink"/>
              </a:buClr>
              <a:buSzPct val="135000"/>
            </a:pPr>
            <a:r>
              <a:rPr lang="en-US" sz="1200" i="1">
                <a:latin typeface="Calibri" charset="0"/>
                <a:ea typeface="Osaka" charset="-128"/>
              </a:rPr>
              <a:t>Long straight sections</a:t>
            </a:r>
          </a:p>
        </p:txBody>
      </p:sp>
      <p:pic>
        <p:nvPicPr>
          <p:cNvPr id="24587" name="Picture 15"/>
          <p:cNvPicPr>
            <a:picLocks noChangeAspect="1"/>
          </p:cNvPicPr>
          <p:nvPr/>
        </p:nvPicPr>
        <p:blipFill>
          <a:blip r:embed="rId4"/>
          <a:srcRect/>
          <a:stretch>
            <a:fillRect/>
          </a:stretch>
        </p:blipFill>
        <p:spPr bwMode="auto">
          <a:xfrm>
            <a:off x="457200" y="4876800"/>
            <a:ext cx="4178300" cy="1060450"/>
          </a:xfrm>
          <a:prstGeom prst="rect">
            <a:avLst/>
          </a:prstGeom>
          <a:noFill/>
          <a:ln w="9525">
            <a:noFill/>
            <a:miter lim="800000"/>
            <a:headEnd/>
            <a:tailEnd/>
          </a:ln>
        </p:spPr>
      </p:pic>
      <p:pic>
        <p:nvPicPr>
          <p:cNvPr id="24588" name="Picture 14" descr="fig179.jpg"/>
          <p:cNvPicPr>
            <a:picLocks noChangeAspect="1"/>
          </p:cNvPicPr>
          <p:nvPr/>
        </p:nvPicPr>
        <p:blipFill>
          <a:blip r:embed="rId5"/>
          <a:srcRect/>
          <a:stretch>
            <a:fillRect/>
          </a:stretch>
        </p:blipFill>
        <p:spPr bwMode="auto">
          <a:xfrm>
            <a:off x="5511800" y="3576638"/>
            <a:ext cx="3435350" cy="2519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ChangeArrowheads="1"/>
          </p:cNvSpPr>
          <p:nvPr/>
        </p:nvSpPr>
        <p:spPr bwMode="auto">
          <a:xfrm>
            <a:off x="5295900" y="762000"/>
            <a:ext cx="3136900" cy="2765425"/>
          </a:xfrm>
          <a:prstGeom prst="rect">
            <a:avLst/>
          </a:prstGeom>
          <a:noFill/>
          <a:ln w="9525">
            <a:noFill/>
            <a:round/>
            <a:headEnd/>
            <a:tailEnd/>
          </a:ln>
        </p:spPr>
        <p:txBody>
          <a:bodyPr/>
          <a:lstStyle/>
          <a:p>
            <a:endParaRPr lang="en-US">
              <a:latin typeface="Calibri" charset="0"/>
            </a:endParaRPr>
          </a:p>
        </p:txBody>
      </p:sp>
      <p:sp>
        <p:nvSpPr>
          <p:cNvPr id="10" name="TextBox 9"/>
          <p:cNvSpPr txBox="1"/>
          <p:nvPr/>
        </p:nvSpPr>
        <p:spPr>
          <a:xfrm>
            <a:off x="5003800" y="827088"/>
            <a:ext cx="3225800" cy="369887"/>
          </a:xfrm>
          <a:prstGeom prst="rect">
            <a:avLst/>
          </a:prstGeom>
          <a:noFill/>
        </p:spPr>
        <p:txBody>
          <a:bodyPr>
            <a:spAutoFit/>
          </a:bodyPr>
          <a:lstStyle/>
          <a:p>
            <a:pPr algn="dist" fontAlgn="auto">
              <a:spcBef>
                <a:spcPts val="0"/>
              </a:spcBef>
              <a:spcAft>
                <a:spcPts val="0"/>
              </a:spcAft>
              <a:defRPr/>
            </a:pPr>
            <a:r>
              <a:rPr lang="en-US" b="1" cap="all" dirty="0" err="1">
                <a:solidFill>
                  <a:schemeClr val="bg1"/>
                </a:solidFill>
                <a:latin typeface="Calibri"/>
                <a:cs typeface="ＭＳ Ｐゴシック" charset="-128"/>
              </a:rPr>
              <a:t>ExampLE</a:t>
            </a:r>
            <a:endParaRPr lang="en-US" b="1" cap="all" dirty="0">
              <a:solidFill>
                <a:schemeClr val="bg1"/>
              </a:solidFill>
              <a:latin typeface="Calibri"/>
              <a:cs typeface="ＭＳ Ｐゴシック" charset="-128"/>
            </a:endParaRPr>
          </a:p>
        </p:txBody>
      </p:sp>
      <p:sp>
        <p:nvSpPr>
          <p:cNvPr id="26628" name="Title 10"/>
          <p:cNvSpPr>
            <a:spLocks noGrp="1"/>
          </p:cNvSpPr>
          <p:nvPr>
            <p:ph type="title"/>
          </p:nvPr>
        </p:nvSpPr>
        <p:spPr>
          <a:xfrm>
            <a:off x="304800" y="152400"/>
            <a:ext cx="9144000" cy="609600"/>
          </a:xfrm>
        </p:spPr>
        <p:txBody>
          <a:bodyPr/>
          <a:lstStyle/>
          <a:p>
            <a:r>
              <a:rPr lang="en-US" smtClean="0">
                <a:solidFill>
                  <a:srgbClr val="1F497D"/>
                </a:solidFill>
                <a:ea typeface="ＭＳ Ｐゴシック" charset="-128"/>
              </a:rPr>
              <a:t>Ultrafast science – </a:t>
            </a:r>
            <a:r>
              <a:rPr lang="en-US" sz="2000" smtClean="0">
                <a:solidFill>
                  <a:srgbClr val="1F497D"/>
                </a:solidFill>
                <a:ea typeface="ＭＳ Ｐゴシック" charset="-128"/>
              </a:rPr>
              <a:t>time-resolved spectroscopy &amp; scattering</a:t>
            </a:r>
            <a:r>
              <a:rPr lang="en-US" sz="2800" smtClean="0">
                <a:solidFill>
                  <a:srgbClr val="1F497D"/>
                </a:solidFill>
                <a:ea typeface="ＭＳ Ｐゴシック" charset="-128"/>
              </a:rPr>
              <a:t/>
            </a:r>
            <a:br>
              <a:rPr lang="en-US" sz="2800" smtClean="0">
                <a:solidFill>
                  <a:srgbClr val="1F497D"/>
                </a:solidFill>
                <a:ea typeface="ＭＳ Ｐゴシック" charset="-128"/>
              </a:rPr>
            </a:br>
            <a:r>
              <a:rPr lang="en-US" sz="2800" smtClean="0">
                <a:solidFill>
                  <a:srgbClr val="1F497D"/>
                </a:solidFill>
                <a:ea typeface="ＭＳ Ｐゴシック" charset="-128"/>
              </a:rPr>
              <a:t/>
            </a:r>
            <a:br>
              <a:rPr lang="en-US" sz="2800" smtClean="0">
                <a:solidFill>
                  <a:srgbClr val="1F497D"/>
                </a:solidFill>
                <a:ea typeface="ＭＳ Ｐゴシック" charset="-128"/>
              </a:rPr>
            </a:br>
            <a:endParaRPr lang="en-US" smtClean="0">
              <a:ea typeface="ＭＳ Ｐゴシック" charset="-128"/>
            </a:endParaRPr>
          </a:p>
        </p:txBody>
      </p:sp>
      <p:sp>
        <p:nvSpPr>
          <p:cNvPr id="23" name="Content Placeholder 2"/>
          <p:cNvSpPr txBox="1">
            <a:spLocks/>
          </p:cNvSpPr>
          <p:nvPr/>
        </p:nvSpPr>
        <p:spPr bwMode="auto">
          <a:xfrm>
            <a:off x="457200" y="5122863"/>
            <a:ext cx="8382000" cy="1676400"/>
          </a:xfrm>
          <a:prstGeom prst="rect">
            <a:avLst/>
          </a:prstGeom>
          <a:noFill/>
          <a:ln w="9525">
            <a:noFill/>
            <a:miter lim="800000"/>
            <a:headEnd/>
            <a:tailEnd/>
          </a:ln>
          <a:effectLst>
            <a:outerShdw blurRad="63500" sx="102000" sy="102000" algn="ctr">
              <a:srgbClr val="000000">
                <a:alpha val="43000"/>
              </a:srgbClr>
            </a:outerShdw>
          </a:effectLst>
        </p:spPr>
        <p:txBody>
          <a:bodyPr/>
          <a:lstStyle/>
          <a:p>
            <a:pPr marL="342900" indent="-342900">
              <a:spcBef>
                <a:spcPct val="20000"/>
              </a:spcBef>
              <a:buClr>
                <a:srgbClr val="1F497D"/>
              </a:buClr>
              <a:buFont typeface="Wingdings" charset="2"/>
              <a:buChar char="§"/>
            </a:pPr>
            <a:r>
              <a:rPr lang="en-US" sz="1800">
                <a:latin typeface="Calibri" charset="0"/>
              </a:rPr>
              <a:t>SPX will enable snapshots of critical intermediate states to track energy conversion from photon to electron transfer to chemical reaction</a:t>
            </a:r>
          </a:p>
          <a:p>
            <a:pPr marL="342900" indent="-342900">
              <a:spcBef>
                <a:spcPct val="20000"/>
              </a:spcBef>
              <a:buClr>
                <a:srgbClr val="1F497D"/>
              </a:buClr>
              <a:buFont typeface="Wingdings" charset="2"/>
              <a:buChar char="§"/>
            </a:pPr>
            <a:r>
              <a:rPr lang="en-US" sz="1800">
                <a:latin typeface="Calibri" charset="0"/>
              </a:rPr>
              <a:t>Multiple timescales can be readily accessed with the 150-ns period between x-ray pulses</a:t>
            </a:r>
          </a:p>
          <a:p>
            <a:pPr marL="742950" lvl="1" indent="-285750">
              <a:spcBef>
                <a:spcPct val="20000"/>
              </a:spcBef>
              <a:buClr>
                <a:srgbClr val="1F497D"/>
              </a:buClr>
              <a:buFontTx/>
              <a:buChar char="–"/>
            </a:pPr>
            <a:endParaRPr lang="en-US">
              <a:latin typeface="Calibri" charset="0"/>
            </a:endParaRPr>
          </a:p>
          <a:p>
            <a:pPr marL="742950" lvl="1" indent="-285750">
              <a:spcBef>
                <a:spcPct val="20000"/>
              </a:spcBef>
              <a:buClr>
                <a:srgbClr val="1F497D"/>
              </a:buClr>
              <a:buFontTx/>
              <a:buChar char="–"/>
            </a:pPr>
            <a:endParaRPr lang="en-US">
              <a:latin typeface="Calibri" charset="0"/>
            </a:endParaRPr>
          </a:p>
        </p:txBody>
      </p:sp>
      <p:sp>
        <p:nvSpPr>
          <p:cNvPr id="26630" name="Rectangle 9"/>
          <p:cNvSpPr>
            <a:spLocks noChangeArrowheads="1"/>
          </p:cNvSpPr>
          <p:nvPr/>
        </p:nvSpPr>
        <p:spPr bwMode="auto">
          <a:xfrm>
            <a:off x="5003800" y="1612900"/>
            <a:ext cx="3225800" cy="2806700"/>
          </a:xfrm>
          <a:prstGeom prst="rect">
            <a:avLst/>
          </a:prstGeom>
          <a:solidFill>
            <a:schemeClr val="accent1">
              <a:alpha val="70195"/>
            </a:schemeClr>
          </a:solidFill>
          <a:ln w="9525">
            <a:noFill/>
            <a:round/>
            <a:headEnd/>
            <a:tailEnd/>
          </a:ln>
        </p:spPr>
        <p:txBody>
          <a:bodyPr/>
          <a:lstStyle/>
          <a:p>
            <a:pPr defTabSz="914400"/>
            <a:endParaRPr lang="en-US" sz="1800">
              <a:solidFill>
                <a:schemeClr val="bg1"/>
              </a:solidFill>
            </a:endParaRPr>
          </a:p>
          <a:p>
            <a:pPr defTabSz="914400"/>
            <a:endParaRPr lang="en-US" sz="1800">
              <a:latin typeface="Calibri" charset="0"/>
            </a:endParaRPr>
          </a:p>
        </p:txBody>
      </p:sp>
      <p:pic>
        <p:nvPicPr>
          <p:cNvPr id="26631" name="Picture 14" descr="solar fuels 2"/>
          <p:cNvPicPr>
            <a:picLocks noChangeAspect="1" noChangeArrowheads="1"/>
          </p:cNvPicPr>
          <p:nvPr/>
        </p:nvPicPr>
        <p:blipFill>
          <a:blip r:embed="rId3"/>
          <a:srcRect t="17371"/>
          <a:stretch>
            <a:fillRect/>
          </a:stretch>
        </p:blipFill>
        <p:spPr bwMode="auto">
          <a:xfrm>
            <a:off x="5399088" y="1879600"/>
            <a:ext cx="2614612" cy="1838325"/>
          </a:xfrm>
          <a:prstGeom prst="rect">
            <a:avLst/>
          </a:prstGeom>
          <a:noFill/>
          <a:ln w="9525">
            <a:noFill/>
            <a:miter lim="800000"/>
            <a:headEnd/>
            <a:tailEnd/>
          </a:ln>
        </p:spPr>
      </p:pic>
      <p:sp>
        <p:nvSpPr>
          <p:cNvPr id="20" name="TextBox 19"/>
          <p:cNvSpPr txBox="1"/>
          <p:nvPr/>
        </p:nvSpPr>
        <p:spPr>
          <a:xfrm>
            <a:off x="5003800" y="1511300"/>
            <a:ext cx="3225800" cy="369888"/>
          </a:xfrm>
          <a:prstGeom prst="rect">
            <a:avLst/>
          </a:prstGeom>
          <a:noFill/>
        </p:spPr>
        <p:txBody>
          <a:bodyPr>
            <a:spAutoFit/>
          </a:bodyPr>
          <a:lstStyle/>
          <a:p>
            <a:pPr algn="dist">
              <a:defRPr/>
            </a:pPr>
            <a:r>
              <a:rPr lang="en-US" sz="1800" b="1" cap="all" dirty="0" err="1">
                <a:solidFill>
                  <a:schemeClr val="bg1"/>
                </a:solidFill>
                <a:latin typeface="Calibri"/>
                <a:ea typeface="+mn-ea"/>
              </a:rPr>
              <a:t>ExampLE</a:t>
            </a:r>
            <a:endParaRPr lang="en-US" sz="1800" b="1" cap="all" dirty="0">
              <a:solidFill>
                <a:schemeClr val="bg1"/>
              </a:solidFill>
              <a:latin typeface="Calibri"/>
              <a:ea typeface="+mn-ea"/>
            </a:endParaRPr>
          </a:p>
        </p:txBody>
      </p:sp>
      <p:sp>
        <p:nvSpPr>
          <p:cNvPr id="26633" name="TextBox 16"/>
          <p:cNvSpPr txBox="1">
            <a:spLocks noChangeArrowheads="1"/>
          </p:cNvSpPr>
          <p:nvPr/>
        </p:nvSpPr>
        <p:spPr bwMode="auto">
          <a:xfrm>
            <a:off x="5221288" y="3717925"/>
            <a:ext cx="3008312" cy="501650"/>
          </a:xfrm>
          <a:prstGeom prst="rect">
            <a:avLst/>
          </a:prstGeom>
          <a:noFill/>
          <a:ln w="9525">
            <a:noFill/>
            <a:miter lim="800000"/>
            <a:headEnd/>
            <a:tailEnd/>
          </a:ln>
        </p:spPr>
        <p:txBody>
          <a:bodyPr lIns="0" tIns="0" rIns="0" bIns="0">
            <a:spAutoFit/>
          </a:bodyPr>
          <a:lstStyle/>
          <a:p>
            <a:pPr>
              <a:lnSpc>
                <a:spcPts val="1300"/>
              </a:lnSpc>
            </a:pPr>
            <a:r>
              <a:rPr lang="en-US" sz="1200" i="1">
                <a:latin typeface="Calibri" charset="0"/>
              </a:rPr>
              <a:t>Essential intermediate states during photon-to-electron transfer exist on the 1- to 10-ps time scale that are not yet structurally solvable.</a:t>
            </a:r>
          </a:p>
        </p:txBody>
      </p:sp>
      <p:sp>
        <p:nvSpPr>
          <p:cNvPr id="26634" name="TextBox 4"/>
          <p:cNvSpPr txBox="1">
            <a:spLocks noChangeArrowheads="1"/>
          </p:cNvSpPr>
          <p:nvPr/>
        </p:nvSpPr>
        <p:spPr bwMode="auto">
          <a:xfrm>
            <a:off x="304800" y="685800"/>
            <a:ext cx="8839200" cy="492125"/>
          </a:xfrm>
          <a:prstGeom prst="rect">
            <a:avLst/>
          </a:prstGeom>
          <a:noFill/>
          <a:ln w="9525">
            <a:noFill/>
            <a:miter lim="800000"/>
            <a:headEnd/>
            <a:tailEnd/>
          </a:ln>
        </p:spPr>
        <p:txBody>
          <a:bodyPr lIns="0" tIns="0" rIns="0" bIns="0">
            <a:spAutoFit/>
          </a:bodyPr>
          <a:lstStyle/>
          <a:p>
            <a:pPr>
              <a:lnSpc>
                <a:spcPts val="1900"/>
              </a:lnSpc>
            </a:pPr>
            <a:r>
              <a:rPr lang="en-US" sz="1600" i="1">
                <a:solidFill>
                  <a:srgbClr val="1F497D"/>
                </a:solidFill>
                <a:latin typeface="Trebuchet MS" charset="0"/>
              </a:rPr>
              <a:t>Faster timescales are needed to capture transient intermediate states in energy conversion.  </a:t>
            </a:r>
          </a:p>
          <a:p>
            <a:pPr>
              <a:lnSpc>
                <a:spcPts val="1900"/>
              </a:lnSpc>
            </a:pPr>
            <a:r>
              <a:rPr lang="en-US" sz="1600" i="1">
                <a:solidFill>
                  <a:srgbClr val="1F497D"/>
                </a:solidFill>
                <a:latin typeface="Trebuchet MS" charset="0"/>
              </a:rPr>
              <a:t>Multiple timescales are needed to obtain full picture for complex systems.  </a:t>
            </a:r>
          </a:p>
        </p:txBody>
      </p:sp>
      <p:sp>
        <p:nvSpPr>
          <p:cNvPr id="26635" name="Slide Number Placeholder 13"/>
          <p:cNvSpPr>
            <a:spLocks noGrp="1"/>
          </p:cNvSpPr>
          <p:nvPr>
            <p:ph type="sldNum" sz="quarter" idx="12"/>
          </p:nvPr>
        </p:nvSpPr>
        <p:spPr>
          <a:noFill/>
        </p:spPr>
        <p:txBody>
          <a:bodyPr/>
          <a:lstStyle/>
          <a:p>
            <a:fld id="{386A42A2-7AD5-4908-BB12-6C80408E737C}" type="slidenum">
              <a:rPr lang="en-US"/>
              <a:pPr/>
              <a:t>6</a:t>
            </a:fld>
            <a:endParaRPr lang="en-US"/>
          </a:p>
        </p:txBody>
      </p:sp>
      <p:pic>
        <p:nvPicPr>
          <p:cNvPr id="26636" name="Picture 16"/>
          <p:cNvPicPr>
            <a:picLocks noChangeAspect="1"/>
          </p:cNvPicPr>
          <p:nvPr/>
        </p:nvPicPr>
        <p:blipFill>
          <a:blip r:embed="rId4"/>
          <a:srcRect/>
          <a:stretch>
            <a:fillRect/>
          </a:stretch>
        </p:blipFill>
        <p:spPr bwMode="auto">
          <a:xfrm>
            <a:off x="457200" y="1752600"/>
            <a:ext cx="4191000" cy="2870200"/>
          </a:xfrm>
          <a:prstGeom prst="rect">
            <a:avLst/>
          </a:prstGeom>
          <a:noFill/>
          <a:ln w="9525">
            <a:noFill/>
            <a:miter lim="800000"/>
            <a:headEnd/>
            <a:tailEnd/>
          </a:ln>
        </p:spPr>
      </p:pic>
      <p:sp>
        <p:nvSpPr>
          <p:cNvPr id="15" name="Content Placeholder 2"/>
          <p:cNvSpPr txBox="1">
            <a:spLocks/>
          </p:cNvSpPr>
          <p:nvPr/>
        </p:nvSpPr>
        <p:spPr bwMode="auto">
          <a:xfrm>
            <a:off x="1689100" y="2109788"/>
            <a:ext cx="863600" cy="406400"/>
          </a:xfrm>
          <a:prstGeom prst="rect">
            <a:avLst/>
          </a:prstGeom>
          <a:noFill/>
          <a:ln w="9525">
            <a:noFill/>
            <a:miter lim="800000"/>
            <a:headEnd/>
            <a:tailEnd/>
          </a:ln>
        </p:spPr>
        <p:txBody>
          <a:bodyPr/>
          <a:lstStyle/>
          <a:p>
            <a:pPr marL="342900" indent="-342900" defTabSz="914400">
              <a:spcBef>
                <a:spcPct val="20000"/>
              </a:spcBef>
              <a:buClr>
                <a:srgbClr val="1F497D"/>
              </a:buClr>
              <a:defRPr/>
            </a:pPr>
            <a:r>
              <a:rPr lang="en-US" sz="1400" kern="0" dirty="0">
                <a:latin typeface="+mn-lt"/>
                <a:cs typeface="ＭＳ Ｐゴシック" charset="-128"/>
              </a:rPr>
              <a:t>1-10 ps</a:t>
            </a:r>
          </a:p>
        </p:txBody>
      </p:sp>
      <p:sp>
        <p:nvSpPr>
          <p:cNvPr id="22" name="Content Placeholder 2"/>
          <p:cNvSpPr txBox="1">
            <a:spLocks/>
          </p:cNvSpPr>
          <p:nvPr/>
        </p:nvSpPr>
        <p:spPr bwMode="auto">
          <a:xfrm>
            <a:off x="3581400" y="2413000"/>
            <a:ext cx="863600" cy="406400"/>
          </a:xfrm>
          <a:prstGeom prst="rect">
            <a:avLst/>
          </a:prstGeom>
          <a:noFill/>
          <a:ln w="9525">
            <a:noFill/>
            <a:miter lim="800000"/>
            <a:headEnd/>
            <a:tailEnd/>
          </a:ln>
        </p:spPr>
        <p:txBody>
          <a:bodyPr/>
          <a:lstStyle/>
          <a:p>
            <a:pPr marL="342900" indent="-342900" defTabSz="914400">
              <a:spcBef>
                <a:spcPct val="20000"/>
              </a:spcBef>
              <a:buClr>
                <a:srgbClr val="1F497D"/>
              </a:buClr>
              <a:defRPr/>
            </a:pPr>
            <a:r>
              <a:rPr lang="en-US" sz="1400" kern="0" dirty="0">
                <a:latin typeface="+mn-lt"/>
                <a:cs typeface="ＭＳ Ｐゴシック" charset="-128"/>
              </a:rPr>
              <a:t>80 ps</a:t>
            </a:r>
          </a:p>
        </p:txBody>
      </p:sp>
      <p:sp>
        <p:nvSpPr>
          <p:cNvPr id="26639" name="Curved Up Arrow 23"/>
          <p:cNvSpPr>
            <a:spLocks noChangeArrowheads="1"/>
          </p:cNvSpPr>
          <p:nvPr/>
        </p:nvSpPr>
        <p:spPr bwMode="auto">
          <a:xfrm rot="10800000" flipV="1">
            <a:off x="3060700" y="3646488"/>
            <a:ext cx="898525" cy="400050"/>
          </a:xfrm>
          <a:prstGeom prst="curvedUpArrow">
            <a:avLst>
              <a:gd name="adj1" fmla="val 25049"/>
              <a:gd name="adj2" fmla="val 83301"/>
              <a:gd name="adj3" fmla="val 38056"/>
            </a:avLst>
          </a:prstGeom>
          <a:solidFill>
            <a:schemeClr val="accent1"/>
          </a:solidFill>
          <a:ln w="9525">
            <a:noFill/>
            <a:round/>
            <a:headEnd/>
            <a:tailEnd/>
          </a:ln>
        </p:spPr>
        <p:txBody>
          <a:bodyPr/>
          <a:lstStyle/>
          <a:p>
            <a:pPr defTabSz="914400"/>
            <a:endParaRPr lang="en-US" sz="1800">
              <a:latin typeface="Calibri" charset="0"/>
            </a:endParaRPr>
          </a:p>
        </p:txBody>
      </p:sp>
      <p:sp>
        <p:nvSpPr>
          <p:cNvPr id="25" name="Content Placeholder 2"/>
          <p:cNvSpPr txBox="1">
            <a:spLocks/>
          </p:cNvSpPr>
          <p:nvPr/>
        </p:nvSpPr>
        <p:spPr bwMode="auto">
          <a:xfrm>
            <a:off x="3492500" y="3970338"/>
            <a:ext cx="863600" cy="406400"/>
          </a:xfrm>
          <a:prstGeom prst="rect">
            <a:avLst/>
          </a:prstGeom>
          <a:noFill/>
          <a:ln w="9525">
            <a:noFill/>
            <a:miter lim="800000"/>
            <a:headEnd/>
            <a:tailEnd/>
          </a:ln>
        </p:spPr>
        <p:txBody>
          <a:bodyPr/>
          <a:lstStyle/>
          <a:p>
            <a:pPr marL="342900" indent="-342900" defTabSz="914400">
              <a:spcBef>
                <a:spcPct val="20000"/>
              </a:spcBef>
              <a:buClr>
                <a:srgbClr val="1F497D"/>
              </a:buClr>
              <a:defRPr/>
            </a:pPr>
            <a:r>
              <a:rPr lang="en-US" sz="1400" kern="0" dirty="0">
                <a:latin typeface="+mn-lt"/>
                <a:cs typeface="ＭＳ Ｐゴシック" charset="-128"/>
              </a:rPr>
              <a:t>15 ns</a:t>
            </a:r>
          </a:p>
        </p:txBody>
      </p:sp>
      <p:sp>
        <p:nvSpPr>
          <p:cNvPr id="26641" name="TextBox 25"/>
          <p:cNvSpPr txBox="1">
            <a:spLocks noChangeArrowheads="1"/>
          </p:cNvSpPr>
          <p:nvPr/>
        </p:nvSpPr>
        <p:spPr bwMode="auto">
          <a:xfrm>
            <a:off x="876300" y="1409700"/>
            <a:ext cx="3352800" cy="369888"/>
          </a:xfrm>
          <a:prstGeom prst="rect">
            <a:avLst/>
          </a:prstGeom>
          <a:noFill/>
          <a:ln w="9525">
            <a:noFill/>
            <a:miter lim="800000"/>
            <a:headEnd/>
            <a:tailEnd/>
          </a:ln>
        </p:spPr>
        <p:txBody>
          <a:bodyPr wrap="none">
            <a:spAutoFit/>
          </a:bodyPr>
          <a:lstStyle/>
          <a:p>
            <a:r>
              <a:rPr lang="en-US" sz="1800"/>
              <a:t>Artificial photosynthetic system</a:t>
            </a:r>
          </a:p>
        </p:txBody>
      </p:sp>
      <p:sp>
        <p:nvSpPr>
          <p:cNvPr id="26642" name="TextBox 26"/>
          <p:cNvSpPr txBox="1">
            <a:spLocks noChangeArrowheads="1"/>
          </p:cNvSpPr>
          <p:nvPr/>
        </p:nvSpPr>
        <p:spPr bwMode="auto">
          <a:xfrm>
            <a:off x="2552700" y="4622800"/>
            <a:ext cx="2151063" cy="307975"/>
          </a:xfrm>
          <a:prstGeom prst="rect">
            <a:avLst/>
          </a:prstGeom>
          <a:noFill/>
          <a:ln w="9525">
            <a:noFill/>
            <a:miter lim="800000"/>
            <a:headEnd/>
            <a:tailEnd/>
          </a:ln>
        </p:spPr>
        <p:txBody>
          <a:bodyPr wrap="none">
            <a:spAutoFit/>
          </a:bodyPr>
          <a:lstStyle/>
          <a:p>
            <a:r>
              <a:rPr lang="en-US" sz="1400"/>
              <a:t>Kodis et al. JACS (2006)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74613"/>
            <a:ext cx="8229600" cy="1143000"/>
          </a:xfrm>
        </p:spPr>
        <p:txBody>
          <a:bodyPr/>
          <a:lstStyle/>
          <a:p>
            <a:pPr eaLnBrk="1" hangingPunct="1"/>
            <a:r>
              <a:rPr lang="en-US" smtClean="0">
                <a:ea typeface="ＭＳ Ｐゴシック" charset="-128"/>
              </a:rPr>
              <a:t>Ultrafast Dynamics </a:t>
            </a:r>
            <a:br>
              <a:rPr lang="en-US" smtClean="0">
                <a:ea typeface="ＭＳ Ｐゴシック" charset="-128"/>
              </a:rPr>
            </a:br>
            <a:r>
              <a:rPr lang="en-US" smtClean="0">
                <a:ea typeface="ＭＳ Ｐゴシック" charset="-128"/>
              </a:rPr>
              <a:t>	</a:t>
            </a:r>
            <a:r>
              <a:rPr lang="en-US" sz="2000" b="0" smtClean="0">
                <a:ea typeface="ＭＳ Ｐゴシック" charset="-128"/>
              </a:rPr>
              <a:t>– SPX is a new breed of ultrafast x-ray source </a:t>
            </a:r>
            <a:endParaRPr lang="en-US" b="0" smtClean="0">
              <a:ea typeface="ＭＳ Ｐゴシック" charset="-128"/>
            </a:endParaRPr>
          </a:p>
        </p:txBody>
      </p:sp>
      <p:sp>
        <p:nvSpPr>
          <p:cNvPr id="29699" name="Rectangle 3"/>
          <p:cNvSpPr>
            <a:spLocks noGrp="1" noChangeArrowheads="1"/>
          </p:cNvSpPr>
          <p:nvPr>
            <p:ph type="body" idx="1"/>
          </p:nvPr>
        </p:nvSpPr>
        <p:spPr>
          <a:xfrm>
            <a:off x="4751388" y="1054100"/>
            <a:ext cx="3962400" cy="5562600"/>
          </a:xfrm>
        </p:spPr>
        <p:txBody>
          <a:bodyPr/>
          <a:lstStyle/>
          <a:p>
            <a:pPr eaLnBrk="1" hangingPunct="1">
              <a:tabLst>
                <a:tab pos="111125" algn="l"/>
              </a:tabLst>
            </a:pPr>
            <a:r>
              <a:rPr lang="en-US" sz="1600" smtClean="0">
                <a:ea typeface="ＭＳ Ｐゴシック" charset="-128"/>
              </a:rPr>
              <a:t>For “non-perturbative” x-ray probes, average flux is the figure of merit.</a:t>
            </a:r>
          </a:p>
          <a:p>
            <a:pPr eaLnBrk="1" hangingPunct="1">
              <a:tabLst>
                <a:tab pos="111125" algn="l"/>
              </a:tabLst>
            </a:pPr>
            <a:r>
              <a:rPr lang="en-US" sz="1600" smtClean="0">
                <a:ea typeface="ＭＳ Ｐゴシック" charset="-128"/>
              </a:rPr>
              <a:t>LCLS: 10</a:t>
            </a:r>
            <a:r>
              <a:rPr lang="en-US" sz="1600" baseline="30000" smtClean="0">
                <a:ea typeface="ＭＳ Ｐゴシック" charset="-128"/>
              </a:rPr>
              <a:t>12</a:t>
            </a:r>
            <a:r>
              <a:rPr lang="en-US" sz="1600" smtClean="0">
                <a:ea typeface="ＭＳ Ｐゴシック" charset="-128"/>
              </a:rPr>
              <a:t> – 10</a:t>
            </a:r>
            <a:r>
              <a:rPr lang="en-US" sz="1600" baseline="30000" smtClean="0">
                <a:ea typeface="ＭＳ Ｐゴシック" charset="-128"/>
              </a:rPr>
              <a:t>13</a:t>
            </a:r>
            <a:r>
              <a:rPr lang="en-US" sz="1600" smtClean="0">
                <a:ea typeface="ＭＳ Ｐゴシック" charset="-128"/>
              </a:rPr>
              <a:t> x-rays/pulse        100 fs @120 Hz. </a:t>
            </a:r>
          </a:p>
          <a:p>
            <a:pPr eaLnBrk="1" hangingPunct="1">
              <a:tabLst>
                <a:tab pos="111125" algn="l"/>
              </a:tabLst>
            </a:pPr>
            <a:r>
              <a:rPr lang="en-US" sz="1600" smtClean="0">
                <a:ea typeface="ＭＳ Ｐゴシック" charset="-128"/>
              </a:rPr>
              <a:t>Synchrotron-based laser-slicing sources: 10-100 x-rays/pulse in     100 fs @ 1 kHz</a:t>
            </a:r>
          </a:p>
          <a:p>
            <a:pPr eaLnBrk="1" hangingPunct="1">
              <a:tabLst>
                <a:tab pos="111125" algn="l"/>
              </a:tabLst>
            </a:pPr>
            <a:r>
              <a:rPr lang="en-US" sz="1600" smtClean="0">
                <a:ea typeface="ＭＳ Ｐゴシック" charset="-128"/>
              </a:rPr>
              <a:t>SPX: 10</a:t>
            </a:r>
            <a:r>
              <a:rPr lang="en-US" sz="1600" baseline="30000" smtClean="0">
                <a:ea typeface="ＭＳ Ｐゴシック" charset="-128"/>
              </a:rPr>
              <a:t>4</a:t>
            </a:r>
            <a:r>
              <a:rPr lang="en-US" sz="1600" smtClean="0">
                <a:ea typeface="ＭＳ Ｐゴシック" charset="-128"/>
              </a:rPr>
              <a:t> – 10</a:t>
            </a:r>
            <a:r>
              <a:rPr lang="en-US" sz="1600" baseline="30000" smtClean="0">
                <a:ea typeface="ＭＳ Ｐゴシック" charset="-128"/>
              </a:rPr>
              <a:t>6</a:t>
            </a:r>
            <a:r>
              <a:rPr lang="en-US" sz="1600" smtClean="0">
                <a:ea typeface="ＭＳ Ｐゴシック" charset="-128"/>
              </a:rPr>
              <a:t> x-rays/pulse in             1 ps @ 6.5 MHz</a:t>
            </a:r>
          </a:p>
          <a:p>
            <a:pPr eaLnBrk="1" hangingPunct="1">
              <a:tabLst>
                <a:tab pos="111125" algn="l"/>
              </a:tabLst>
            </a:pPr>
            <a:r>
              <a:rPr lang="en-US" sz="1600" smtClean="0">
                <a:ea typeface="ＭＳ Ｐゴシック" charset="-128"/>
              </a:rPr>
              <a:t>APS SPX features:</a:t>
            </a:r>
          </a:p>
          <a:p>
            <a:pPr lvl="1" eaLnBrk="1" hangingPunct="1">
              <a:tabLst>
                <a:tab pos="111125" algn="l"/>
              </a:tabLst>
            </a:pPr>
            <a:r>
              <a:rPr lang="en-US" smtClean="0">
                <a:solidFill>
                  <a:srgbClr val="558ED5"/>
                </a:solidFill>
                <a:ea typeface="ＭＳ Ｐゴシック" charset="-128"/>
              </a:rPr>
              <a:t>High average flux, high repetition rate, stable, tunable, polarized x-ray pulses</a:t>
            </a:r>
          </a:p>
          <a:p>
            <a:pPr lvl="1" eaLnBrk="1" hangingPunct="1">
              <a:tabLst>
                <a:tab pos="111125" algn="l"/>
              </a:tabLst>
            </a:pPr>
            <a:r>
              <a:rPr lang="en-US" smtClean="0">
                <a:solidFill>
                  <a:srgbClr val="558ED5"/>
                </a:solidFill>
                <a:ea typeface="ＭＳ Ｐゴシック" charset="-128"/>
              </a:rPr>
              <a:t> X-ray probe is “non-perturbative” </a:t>
            </a:r>
          </a:p>
          <a:p>
            <a:pPr lvl="1" eaLnBrk="1" hangingPunct="1">
              <a:tabLst>
                <a:tab pos="111125" algn="l"/>
              </a:tabLst>
            </a:pPr>
            <a:r>
              <a:rPr lang="en-US" smtClean="0">
                <a:solidFill>
                  <a:srgbClr val="558ED5"/>
                </a:solidFill>
                <a:ea typeface="ＭＳ Ｐゴシック" charset="-128"/>
              </a:rPr>
              <a:t> High flux encourages development of advanced methodologies</a:t>
            </a:r>
          </a:p>
          <a:p>
            <a:pPr lvl="1" eaLnBrk="1" hangingPunct="1">
              <a:tabLst>
                <a:tab pos="111125" algn="l"/>
              </a:tabLst>
            </a:pPr>
            <a:r>
              <a:rPr lang="en-US" smtClean="0">
                <a:solidFill>
                  <a:srgbClr val="558ED5"/>
                </a:solidFill>
                <a:ea typeface="ＭＳ Ｐゴシック" charset="-128"/>
              </a:rPr>
              <a:t>High energy capable to 100 keV</a:t>
            </a:r>
          </a:p>
          <a:p>
            <a:pPr lvl="1" eaLnBrk="1" hangingPunct="1">
              <a:tabLst>
                <a:tab pos="111125" algn="l"/>
              </a:tabLst>
            </a:pPr>
            <a:r>
              <a:rPr lang="en-US" smtClean="0">
                <a:solidFill>
                  <a:srgbClr val="558ED5"/>
                </a:solidFill>
                <a:ea typeface="ＭＳ Ｐゴシック" charset="-128"/>
              </a:rPr>
              <a:t>Synchronization to 250 fs rms</a:t>
            </a:r>
          </a:p>
        </p:txBody>
      </p:sp>
      <p:sp>
        <p:nvSpPr>
          <p:cNvPr id="6" name="Footer Placeholder 5"/>
          <p:cNvSpPr>
            <a:spLocks noGrp="1"/>
          </p:cNvSpPr>
          <p:nvPr>
            <p:ph type="ftr" sz="quarter" idx="11"/>
          </p:nvPr>
        </p:nvSpPr>
        <p:spPr/>
        <p:txBody>
          <a:bodyPr/>
          <a:lstStyle/>
          <a:p>
            <a:pPr>
              <a:defRPr/>
            </a:pPr>
            <a:r>
              <a:rPr lang="en-US"/>
              <a:t>Advanced Photon Source Upgrade (APS-U) project</a:t>
            </a:r>
          </a:p>
        </p:txBody>
      </p:sp>
      <p:sp>
        <p:nvSpPr>
          <p:cNvPr id="28677" name="Slide Number Placeholder 6"/>
          <p:cNvSpPr>
            <a:spLocks noGrp="1"/>
          </p:cNvSpPr>
          <p:nvPr>
            <p:ph type="sldNum" sz="quarter" idx="12"/>
          </p:nvPr>
        </p:nvSpPr>
        <p:spPr>
          <a:noFill/>
        </p:spPr>
        <p:txBody>
          <a:bodyPr/>
          <a:lstStyle/>
          <a:p>
            <a:fld id="{405366B1-581B-4704-9D18-FC7F063254E8}" type="slidenum">
              <a:rPr lang="en-US"/>
              <a:pPr/>
              <a:t>7</a:t>
            </a:fld>
            <a:endParaRPr lang="en-US"/>
          </a:p>
        </p:txBody>
      </p:sp>
      <p:pic>
        <p:nvPicPr>
          <p:cNvPr id="28678" name="Picture 10" descr="C:\Documents and Settings\fenner\Desktop\APS UPGRADE\RENEWAL\SPX_young_redo_F2.3.2.png"/>
          <p:cNvPicPr>
            <a:picLocks noChangeAspect="1" noChangeArrowheads="1"/>
          </p:cNvPicPr>
          <p:nvPr/>
        </p:nvPicPr>
        <p:blipFill>
          <a:blip r:embed="rId3"/>
          <a:srcRect/>
          <a:stretch>
            <a:fillRect/>
          </a:stretch>
        </p:blipFill>
        <p:spPr bwMode="auto">
          <a:xfrm>
            <a:off x="322263" y="1417638"/>
            <a:ext cx="4108450" cy="395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44500" y="287338"/>
            <a:ext cx="8229600" cy="1143000"/>
          </a:xfrm>
        </p:spPr>
        <p:txBody>
          <a:bodyPr/>
          <a:lstStyle/>
          <a:p>
            <a:pPr eaLnBrk="1" hangingPunct="1">
              <a:tabLst>
                <a:tab pos="63500" algn="l"/>
              </a:tabLst>
            </a:pPr>
            <a:r>
              <a:rPr lang="en-US" smtClean="0">
                <a:effectLst>
                  <a:outerShdw blurRad="38100" dist="38100" dir="2700000" algn="tl">
                    <a:srgbClr val="C0C0C0"/>
                  </a:outerShdw>
                </a:effectLst>
                <a:ea typeface="ＭＳ Ｐゴシック" charset="-128"/>
                <a:cs typeface="Times New Roman" charset="0"/>
              </a:rPr>
              <a:t>Innovative and unique source of 1-ps x-rays</a:t>
            </a:r>
            <a:br>
              <a:rPr lang="en-US" smtClean="0">
                <a:effectLst>
                  <a:outerShdw blurRad="38100" dist="38100" dir="2700000" algn="tl">
                    <a:srgbClr val="C0C0C0"/>
                  </a:outerShdw>
                </a:effectLst>
                <a:ea typeface="ＭＳ Ｐゴシック" charset="-128"/>
                <a:cs typeface="Times New Roman" charset="0"/>
              </a:rPr>
            </a:br>
            <a:r>
              <a:rPr lang="en-US" smtClean="0">
                <a:effectLst>
                  <a:outerShdw blurRad="38100" dist="38100" dir="2700000" algn="tl">
                    <a:srgbClr val="C0C0C0"/>
                  </a:outerShdw>
                </a:effectLst>
                <a:ea typeface="ＭＳ Ｐゴシック" charset="-128"/>
                <a:cs typeface="Times New Roman" charset="0"/>
              </a:rPr>
              <a:t/>
            </a:r>
            <a:br>
              <a:rPr lang="en-US" smtClean="0">
                <a:effectLst>
                  <a:outerShdw blurRad="38100" dist="38100" dir="2700000" algn="tl">
                    <a:srgbClr val="C0C0C0"/>
                  </a:outerShdw>
                </a:effectLst>
                <a:ea typeface="ＭＳ Ｐゴシック" charset="-128"/>
                <a:cs typeface="Times New Roman" charset="0"/>
              </a:rPr>
            </a:br>
            <a:endParaRPr lang="en-US" smtClean="0">
              <a:ea typeface="ＭＳ Ｐゴシック" charset="-128"/>
            </a:endParaRPr>
          </a:p>
        </p:txBody>
      </p:sp>
      <p:sp>
        <p:nvSpPr>
          <p:cNvPr id="70659" name="Content Placeholder 9"/>
          <p:cNvSpPr>
            <a:spLocks noGrp="1"/>
          </p:cNvSpPr>
          <p:nvPr>
            <p:ph idx="1"/>
          </p:nvPr>
        </p:nvSpPr>
        <p:spPr>
          <a:xfrm>
            <a:off x="427038" y="828675"/>
            <a:ext cx="8229600" cy="4525963"/>
          </a:xfrm>
        </p:spPr>
        <p:txBody>
          <a:bodyPr/>
          <a:lstStyle/>
          <a:p>
            <a:pPr eaLnBrk="1" hangingPunct="1"/>
            <a:r>
              <a:rPr lang="en-US" smtClean="0">
                <a:latin typeface="Calibri" charset="0"/>
                <a:ea typeface="ＭＳ Ｐゴシック" charset="-128"/>
              </a:rPr>
              <a:t>Uses Zholents’ (now head of APS Accelerator Division) scheme for rf pulse slicing – first implementation on a light source, with exciting scientific applications and accelerator physics impact</a:t>
            </a:r>
          </a:p>
          <a:p>
            <a:pPr eaLnBrk="1" hangingPunct="1"/>
            <a:endParaRPr lang="en-US" smtClean="0">
              <a:ea typeface="ＭＳ Ｐゴシック" charset="-128"/>
            </a:endParaRPr>
          </a:p>
        </p:txBody>
      </p:sp>
      <p:sp>
        <p:nvSpPr>
          <p:cNvPr id="30724" name="Slide Number Placeholder 2"/>
          <p:cNvSpPr>
            <a:spLocks noGrp="1"/>
          </p:cNvSpPr>
          <p:nvPr>
            <p:ph type="sldNum" sz="quarter" idx="12"/>
          </p:nvPr>
        </p:nvSpPr>
        <p:spPr>
          <a:noFill/>
        </p:spPr>
        <p:txBody>
          <a:bodyPr/>
          <a:lstStyle/>
          <a:p>
            <a:pPr>
              <a:tabLst>
                <a:tab pos="1377950" algn="l"/>
              </a:tabLst>
            </a:pPr>
            <a:fld id="{5F63C85B-B90A-4B9A-800C-5886823C5F42}" type="slidenum">
              <a:rPr lang="en-US"/>
              <a:pPr>
                <a:tabLst>
                  <a:tab pos="1377950" algn="l"/>
                </a:tabLst>
              </a:pPr>
              <a:t>8</a:t>
            </a:fld>
            <a:endParaRPr lang="en-US"/>
          </a:p>
          <a:p>
            <a:pPr marL="114300" lvl="1" indent="920750">
              <a:tabLst>
                <a:tab pos="1377950" algn="l"/>
              </a:tabLst>
            </a:pPr>
            <a:endParaRPr lang="en-US" sz="1800"/>
          </a:p>
        </p:txBody>
      </p:sp>
      <p:sp>
        <p:nvSpPr>
          <p:cNvPr id="1069058" name="Rectangle 2"/>
          <p:cNvSpPr>
            <a:spLocks noChangeArrowheads="1"/>
          </p:cNvSpPr>
          <p:nvPr/>
        </p:nvSpPr>
        <p:spPr bwMode="auto">
          <a:xfrm>
            <a:off x="0" y="0"/>
            <a:ext cx="9144000" cy="615950"/>
          </a:xfrm>
          <a:prstGeom prst="rect">
            <a:avLst/>
          </a:prstGeom>
          <a:noFill/>
          <a:ln w="9525" cap="flat" cmpd="sng" algn="ctr">
            <a:noFill/>
            <a:prstDash val="solid"/>
            <a:miter lim="800000"/>
            <a:headEnd/>
            <a:tailEnd/>
          </a:ln>
          <a:effectLst/>
        </p:spPr>
        <p:txBody>
          <a:bodyPr lIns="101882" tIns="50941" rIns="101882" bIns="50941" anchor="ctr" anchorCtr="1"/>
          <a:lstStyle/>
          <a:p>
            <a:pPr algn="ctr" defTabSz="1019175" eaLnBrk="0" hangingPunct="0">
              <a:tabLst>
                <a:tab pos="1890713" algn="l"/>
              </a:tabLst>
              <a:defRPr/>
            </a:pPr>
            <a:endParaRPr lang="en-US" altLang="en-US" sz="2600" dirty="0">
              <a:effectLst>
                <a:outerShdw blurRad="38100" dist="38100" dir="2700000" algn="tl">
                  <a:srgbClr val="C0C0C0"/>
                </a:outerShdw>
              </a:effectLst>
              <a:ea typeface="+mn-ea"/>
              <a:cs typeface="Times New Roman" pitchFamily="18" charset="0"/>
            </a:endParaRPr>
          </a:p>
        </p:txBody>
      </p:sp>
      <p:sp>
        <p:nvSpPr>
          <p:cNvPr id="30726" name="Rectangle 3"/>
          <p:cNvSpPr txBox="1">
            <a:spLocks noChangeArrowheads="1"/>
          </p:cNvSpPr>
          <p:nvPr/>
        </p:nvSpPr>
        <p:spPr bwMode="auto">
          <a:xfrm>
            <a:off x="501650" y="984250"/>
            <a:ext cx="8021638" cy="5827713"/>
          </a:xfrm>
          <a:prstGeom prst="rect">
            <a:avLst/>
          </a:prstGeom>
          <a:noFill/>
          <a:ln w="12700">
            <a:noFill/>
            <a:miter lim="800000"/>
            <a:headEnd/>
            <a:tailEnd/>
          </a:ln>
        </p:spPr>
        <p:txBody>
          <a:bodyPr lIns="90488" tIns="44450" rIns="90488" bIns="44450"/>
          <a:lstStyle/>
          <a:p>
            <a:r>
              <a:rPr lang="en-US" sz="2000">
                <a:solidFill>
                  <a:srgbClr val="000000"/>
                </a:solidFill>
                <a:cs typeface="Times New Roman" charset="0"/>
              </a:rPr>
              <a:t> </a:t>
            </a:r>
          </a:p>
          <a:p>
            <a:endParaRPr lang="en-US" sz="2000">
              <a:solidFill>
                <a:srgbClr val="000000"/>
              </a:solidFill>
              <a:cs typeface="Times New Roman" charset="0"/>
            </a:endParaRPr>
          </a:p>
          <a:p>
            <a:endParaRPr lang="en-US" sz="2000">
              <a:solidFill>
                <a:srgbClr val="000000"/>
              </a:solidFill>
              <a:cs typeface="Times New Roman" charset="0"/>
            </a:endParaRPr>
          </a:p>
          <a:p>
            <a:endParaRPr lang="en-US" sz="2000">
              <a:solidFill>
                <a:srgbClr val="000000"/>
              </a:solidFill>
              <a:cs typeface="Times New Roman" charset="0"/>
            </a:endParaRPr>
          </a:p>
          <a:p>
            <a:endParaRPr lang="en-US" sz="2000">
              <a:solidFill>
                <a:srgbClr val="000000"/>
              </a:solidFill>
              <a:cs typeface="Times New Roman" charset="0"/>
            </a:endParaRPr>
          </a:p>
          <a:p>
            <a:endParaRPr lang="en-US" sz="2000">
              <a:solidFill>
                <a:srgbClr val="000000"/>
              </a:solidFill>
              <a:cs typeface="Times New Roman" charset="0"/>
            </a:endParaRPr>
          </a:p>
          <a:p>
            <a:endParaRPr lang="en-US" sz="2000">
              <a:solidFill>
                <a:srgbClr val="000000"/>
              </a:solidFill>
              <a:cs typeface="Times New Roman" charset="0"/>
            </a:endParaRPr>
          </a:p>
          <a:p>
            <a:pPr lvl="1" indent="-173038"/>
            <a:endParaRPr lang="en-US" sz="1800">
              <a:solidFill>
                <a:srgbClr val="000000"/>
              </a:solidFill>
              <a:cs typeface="Times New Roman" charset="0"/>
            </a:endParaRPr>
          </a:p>
          <a:p>
            <a:pPr lvl="1" indent="-173038">
              <a:buFontTx/>
              <a:buChar char="•"/>
            </a:pPr>
            <a:endParaRPr lang="en-US" sz="1800">
              <a:solidFill>
                <a:srgbClr val="000000"/>
              </a:solidFill>
              <a:cs typeface="Times New Roman" charset="0"/>
            </a:endParaRPr>
          </a:p>
          <a:p>
            <a:pPr lvl="1" indent="-173038"/>
            <a:endParaRPr lang="en-US" sz="1800">
              <a:solidFill>
                <a:srgbClr val="000000"/>
              </a:solidFill>
              <a:cs typeface="Times New Roman" charset="0"/>
            </a:endParaRPr>
          </a:p>
          <a:p>
            <a:pPr lvl="1" indent="-173038">
              <a:buFontTx/>
              <a:buChar char="•"/>
            </a:pPr>
            <a:endParaRPr lang="en-US" sz="1800">
              <a:solidFill>
                <a:srgbClr val="000000"/>
              </a:solidFill>
              <a:cs typeface="Times New Roman" charset="0"/>
            </a:endParaRPr>
          </a:p>
          <a:p>
            <a:pPr lvl="1" indent="-173038"/>
            <a:endParaRPr lang="en-US" sz="1800">
              <a:solidFill>
                <a:srgbClr val="000000"/>
              </a:solidFill>
              <a:cs typeface="Times New Roman" charset="0"/>
            </a:endParaRPr>
          </a:p>
          <a:p>
            <a:pPr lvl="1" indent="-173038">
              <a:buFontTx/>
              <a:buChar char="•"/>
            </a:pPr>
            <a:endParaRPr lang="en-US" sz="1800">
              <a:solidFill>
                <a:srgbClr val="000000"/>
              </a:solidFill>
              <a:cs typeface="Times New Roman" charset="0"/>
            </a:endParaRPr>
          </a:p>
          <a:p>
            <a:pPr lvl="1" indent="-173038"/>
            <a:endParaRPr lang="en-US" sz="1800">
              <a:solidFill>
                <a:srgbClr val="000000"/>
              </a:solidFill>
              <a:cs typeface="Times New Roman" charset="0"/>
            </a:endParaRPr>
          </a:p>
          <a:p>
            <a:pPr lvl="1" indent="-173038">
              <a:buFontTx/>
              <a:buChar char="•"/>
            </a:pPr>
            <a:endParaRPr lang="en-US" sz="1800">
              <a:solidFill>
                <a:srgbClr val="000000"/>
              </a:solidFill>
              <a:cs typeface="Times New Roman" charset="0"/>
            </a:endParaRPr>
          </a:p>
          <a:p>
            <a:pPr lvl="1" indent="-173038"/>
            <a:endParaRPr lang="en-US" sz="1800">
              <a:solidFill>
                <a:srgbClr val="000000"/>
              </a:solidFill>
              <a:cs typeface="Times New Roman" charset="0"/>
            </a:endParaRPr>
          </a:p>
        </p:txBody>
      </p:sp>
      <p:pic>
        <p:nvPicPr>
          <p:cNvPr id="30727" name="Picture 4"/>
          <p:cNvPicPr>
            <a:picLocks noChangeAspect="1"/>
          </p:cNvPicPr>
          <p:nvPr/>
        </p:nvPicPr>
        <p:blipFill>
          <a:blip r:embed="rId3"/>
          <a:srcRect/>
          <a:stretch>
            <a:fillRect/>
          </a:stretch>
        </p:blipFill>
        <p:spPr bwMode="auto">
          <a:xfrm>
            <a:off x="909638" y="1960563"/>
            <a:ext cx="7573962" cy="3908425"/>
          </a:xfrm>
          <a:prstGeom prst="rect">
            <a:avLst/>
          </a:prstGeom>
          <a:noFill/>
          <a:ln w="9525">
            <a:noFill/>
            <a:miter lim="800000"/>
            <a:headEnd/>
            <a:tailEnd/>
          </a:ln>
        </p:spPr>
      </p:pic>
      <p:sp>
        <p:nvSpPr>
          <p:cNvPr id="30728" name="TextBox 12"/>
          <p:cNvSpPr txBox="1">
            <a:spLocks noChangeArrowheads="1"/>
          </p:cNvSpPr>
          <p:nvPr/>
        </p:nvSpPr>
        <p:spPr bwMode="auto">
          <a:xfrm>
            <a:off x="1587500" y="5938838"/>
            <a:ext cx="4706938" cy="523875"/>
          </a:xfrm>
          <a:prstGeom prst="rect">
            <a:avLst/>
          </a:prstGeom>
          <a:noFill/>
          <a:ln w="9525">
            <a:noFill/>
            <a:miter lim="800000"/>
            <a:headEnd/>
            <a:tailEnd/>
          </a:ln>
        </p:spPr>
        <p:txBody>
          <a:bodyPr wrap="none">
            <a:spAutoFit/>
          </a:bodyPr>
          <a:lstStyle/>
          <a:p>
            <a:r>
              <a:rPr lang="en-US" sz="1400"/>
              <a:t>A. Zholents, P. Heimann, M. Zolotorev, and J. Byrd, Nucl.</a:t>
            </a:r>
          </a:p>
          <a:p>
            <a:r>
              <a:rPr lang="en-US" sz="1400"/>
              <a:t>Instrum. Methods Phys. Res., Sect. A </a:t>
            </a:r>
            <a:r>
              <a:rPr lang="en-US" sz="1400" b="1"/>
              <a:t>425, </a:t>
            </a:r>
            <a:r>
              <a:rPr lang="en-US" sz="1400"/>
              <a:t>385 (1999).</a:t>
            </a:r>
          </a:p>
        </p:txBody>
      </p:sp>
      <p:pic>
        <p:nvPicPr>
          <p:cNvPr id="30729" name="Content Placeholder 6" descr="Single-cell.jpg"/>
          <p:cNvPicPr>
            <a:picLocks noChangeAspect="1"/>
          </p:cNvPicPr>
          <p:nvPr/>
        </p:nvPicPr>
        <p:blipFill>
          <a:blip r:embed="rId4"/>
          <a:srcRect/>
          <a:stretch>
            <a:fillRect/>
          </a:stretch>
        </p:blipFill>
        <p:spPr bwMode="auto">
          <a:xfrm>
            <a:off x="0" y="1752600"/>
            <a:ext cx="1835150" cy="15795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52400" y="152400"/>
            <a:ext cx="8229600" cy="762000"/>
          </a:xfrm>
        </p:spPr>
        <p:txBody>
          <a:bodyPr lIns="0" tIns="0" rIns="0" bIns="0"/>
          <a:lstStyle/>
          <a:p>
            <a:pPr eaLnBrk="1" hangingPunct="1"/>
            <a:r>
              <a:rPr lang="en-US" smtClean="0">
                <a:ea typeface="ＭＳ Ｐゴシック" charset="-128"/>
              </a:rPr>
              <a:t>Optics approaching nanometer resolution above 25 keV</a:t>
            </a:r>
            <a:r>
              <a:rPr lang="en-US" smtClean="0">
                <a:solidFill>
                  <a:srgbClr val="FF0000"/>
                </a:solidFill>
                <a:latin typeface="Calibri" charset="0"/>
                <a:ea typeface="ＭＳ Ｐゴシック" charset="-128"/>
              </a:rPr>
              <a:t/>
            </a:r>
            <a:br>
              <a:rPr lang="en-US" smtClean="0">
                <a:solidFill>
                  <a:srgbClr val="FF0000"/>
                </a:solidFill>
                <a:latin typeface="Calibri" charset="0"/>
                <a:ea typeface="ＭＳ Ｐゴシック" charset="-128"/>
              </a:rPr>
            </a:br>
            <a:r>
              <a:rPr lang="en-US" sz="1600" b="0" i="1" smtClean="0">
                <a:ea typeface="ＭＳ Ｐゴシック" charset="-128"/>
              </a:rPr>
              <a:t>Resolution of 5 nm or better is needed to understand active sites in operating catalysts</a:t>
            </a:r>
          </a:p>
        </p:txBody>
      </p:sp>
      <p:pic>
        <p:nvPicPr>
          <p:cNvPr id="32771" name="Picture 5" descr="blur 60nm.jpg"/>
          <p:cNvPicPr>
            <a:picLocks noChangeAspect="1"/>
          </p:cNvPicPr>
          <p:nvPr/>
        </p:nvPicPr>
        <p:blipFill>
          <a:blip r:embed="rId3"/>
          <a:srcRect b="20337"/>
          <a:stretch>
            <a:fillRect/>
          </a:stretch>
        </p:blipFill>
        <p:spPr bwMode="auto">
          <a:xfrm>
            <a:off x="392113" y="1393825"/>
            <a:ext cx="4572000" cy="1408113"/>
          </a:xfrm>
          <a:prstGeom prst="rect">
            <a:avLst/>
          </a:prstGeom>
          <a:noFill/>
          <a:ln w="9525">
            <a:noFill/>
            <a:miter lim="800000"/>
            <a:headEnd/>
            <a:tailEnd/>
          </a:ln>
        </p:spPr>
      </p:pic>
      <p:pic>
        <p:nvPicPr>
          <p:cNvPr id="32772" name="Picture 7" descr="blur5nm.jpg"/>
          <p:cNvPicPr>
            <a:picLocks noChangeAspect="1"/>
          </p:cNvPicPr>
          <p:nvPr/>
        </p:nvPicPr>
        <p:blipFill>
          <a:blip r:embed="rId4"/>
          <a:srcRect t="10541" b="13754"/>
          <a:stretch>
            <a:fillRect/>
          </a:stretch>
        </p:blipFill>
        <p:spPr bwMode="auto">
          <a:xfrm>
            <a:off x="417513" y="2925763"/>
            <a:ext cx="4572000" cy="1338262"/>
          </a:xfrm>
          <a:prstGeom prst="rect">
            <a:avLst/>
          </a:prstGeom>
          <a:noFill/>
          <a:ln w="9525">
            <a:noFill/>
            <a:miter lim="800000"/>
            <a:headEnd/>
            <a:tailEnd/>
          </a:ln>
        </p:spPr>
      </p:pic>
      <p:sp>
        <p:nvSpPr>
          <p:cNvPr id="32773" name="Rectangle 13"/>
          <p:cNvSpPr>
            <a:spLocks noChangeArrowheads="1"/>
          </p:cNvSpPr>
          <p:nvPr/>
        </p:nvSpPr>
        <p:spPr bwMode="auto">
          <a:xfrm>
            <a:off x="5502275" y="1571625"/>
            <a:ext cx="757238" cy="323850"/>
          </a:xfrm>
          <a:prstGeom prst="rect">
            <a:avLst/>
          </a:prstGeom>
          <a:noFill/>
          <a:ln w="9525">
            <a:noFill/>
            <a:round/>
            <a:headEnd/>
            <a:tailEnd/>
          </a:ln>
        </p:spPr>
        <p:txBody>
          <a:bodyPr/>
          <a:lstStyle/>
          <a:p>
            <a:pPr defTabSz="914400"/>
            <a:endParaRPr lang="en-US" sz="1800">
              <a:latin typeface="Calibri" charset="0"/>
            </a:endParaRPr>
          </a:p>
        </p:txBody>
      </p:sp>
      <p:sp>
        <p:nvSpPr>
          <p:cNvPr id="32774" name="Rectangle 15"/>
          <p:cNvSpPr>
            <a:spLocks noChangeArrowheads="1"/>
          </p:cNvSpPr>
          <p:nvPr/>
        </p:nvSpPr>
        <p:spPr bwMode="auto">
          <a:xfrm>
            <a:off x="506413" y="3041650"/>
            <a:ext cx="590550" cy="315913"/>
          </a:xfrm>
          <a:prstGeom prst="rect">
            <a:avLst/>
          </a:prstGeom>
          <a:solidFill>
            <a:schemeClr val="bg1"/>
          </a:solidFill>
          <a:ln w="9525">
            <a:noFill/>
            <a:round/>
            <a:headEnd/>
            <a:tailEnd/>
          </a:ln>
        </p:spPr>
        <p:txBody>
          <a:bodyPr/>
          <a:lstStyle/>
          <a:p>
            <a:pPr defTabSz="914400"/>
            <a:endParaRPr lang="en-US" sz="1800">
              <a:latin typeface="Calibri" charset="0"/>
            </a:endParaRPr>
          </a:p>
        </p:txBody>
      </p:sp>
      <p:grpSp>
        <p:nvGrpSpPr>
          <p:cNvPr id="32775" name="Group 11"/>
          <p:cNvGrpSpPr>
            <a:grpSpLocks/>
          </p:cNvGrpSpPr>
          <p:nvPr/>
        </p:nvGrpSpPr>
        <p:grpSpPr bwMode="auto">
          <a:xfrm>
            <a:off x="473075" y="2967038"/>
            <a:ext cx="652463" cy="307975"/>
            <a:chOff x="5461462" y="2078182"/>
            <a:chExt cx="651140" cy="307777"/>
          </a:xfrm>
        </p:grpSpPr>
        <p:cxnSp>
          <p:nvCxnSpPr>
            <p:cNvPr id="32786" name="Straight Connector 9"/>
            <p:cNvCxnSpPr>
              <a:cxnSpLocks noChangeShapeType="1"/>
            </p:cNvCxnSpPr>
            <p:nvPr/>
          </p:nvCxnSpPr>
          <p:spPr bwMode="auto">
            <a:xfrm>
              <a:off x="5619406" y="2369122"/>
              <a:ext cx="382386" cy="0"/>
            </a:xfrm>
            <a:prstGeom prst="line">
              <a:avLst/>
            </a:prstGeom>
            <a:noFill/>
            <a:ln w="57150">
              <a:solidFill>
                <a:schemeClr val="tx2"/>
              </a:solidFill>
              <a:round/>
              <a:headEnd/>
              <a:tailEnd/>
            </a:ln>
          </p:spPr>
        </p:cxnSp>
        <p:sp>
          <p:nvSpPr>
            <p:cNvPr id="32787" name="TextBox 10"/>
            <p:cNvSpPr txBox="1">
              <a:spLocks noChangeArrowheads="1"/>
            </p:cNvSpPr>
            <p:nvPr/>
          </p:nvSpPr>
          <p:spPr bwMode="auto">
            <a:xfrm>
              <a:off x="5461462" y="2078182"/>
              <a:ext cx="651140" cy="307777"/>
            </a:xfrm>
            <a:prstGeom prst="rect">
              <a:avLst/>
            </a:prstGeom>
            <a:noFill/>
            <a:ln w="9525">
              <a:noFill/>
              <a:miter lim="800000"/>
              <a:headEnd/>
              <a:tailEnd/>
            </a:ln>
          </p:spPr>
          <p:txBody>
            <a:bodyPr wrap="none">
              <a:spAutoFit/>
            </a:bodyPr>
            <a:lstStyle/>
            <a:p>
              <a:r>
                <a:rPr lang="en-US" sz="1400">
                  <a:solidFill>
                    <a:schemeClr val="tx2"/>
                  </a:solidFill>
                </a:rPr>
                <a:t>100nm</a:t>
              </a:r>
            </a:p>
          </p:txBody>
        </p:sp>
      </p:grpSp>
      <p:sp>
        <p:nvSpPr>
          <p:cNvPr id="32776" name="Rectangle 12"/>
          <p:cNvSpPr>
            <a:spLocks noChangeArrowheads="1"/>
          </p:cNvSpPr>
          <p:nvPr/>
        </p:nvSpPr>
        <p:spPr bwMode="auto">
          <a:xfrm>
            <a:off x="490538" y="3100388"/>
            <a:ext cx="690562" cy="341312"/>
          </a:xfrm>
          <a:prstGeom prst="rect">
            <a:avLst/>
          </a:prstGeom>
          <a:noFill/>
          <a:ln w="9525">
            <a:noFill/>
            <a:round/>
            <a:headEnd/>
            <a:tailEnd/>
          </a:ln>
        </p:spPr>
        <p:txBody>
          <a:bodyPr/>
          <a:lstStyle/>
          <a:p>
            <a:pPr defTabSz="914400"/>
            <a:endParaRPr lang="en-US" sz="1800">
              <a:latin typeface="Calibri" charset="0"/>
            </a:endParaRPr>
          </a:p>
        </p:txBody>
      </p:sp>
      <p:sp>
        <p:nvSpPr>
          <p:cNvPr id="32777" name="Rectangle 14"/>
          <p:cNvSpPr>
            <a:spLocks noChangeArrowheads="1"/>
          </p:cNvSpPr>
          <p:nvPr/>
        </p:nvSpPr>
        <p:spPr bwMode="auto">
          <a:xfrm>
            <a:off x="6832600" y="4065588"/>
            <a:ext cx="715963" cy="381000"/>
          </a:xfrm>
          <a:prstGeom prst="rect">
            <a:avLst/>
          </a:prstGeom>
          <a:noFill/>
          <a:ln w="9525">
            <a:noFill/>
            <a:round/>
            <a:headEnd/>
            <a:tailEnd/>
          </a:ln>
        </p:spPr>
        <p:txBody>
          <a:bodyPr/>
          <a:lstStyle/>
          <a:p>
            <a:pPr defTabSz="914400"/>
            <a:endParaRPr lang="en-US" sz="1800">
              <a:latin typeface="Calibri" charset="0"/>
            </a:endParaRPr>
          </a:p>
        </p:txBody>
      </p:sp>
      <p:sp>
        <p:nvSpPr>
          <p:cNvPr id="32778" name="Rectangle 17"/>
          <p:cNvSpPr>
            <a:spLocks noChangeArrowheads="1"/>
          </p:cNvSpPr>
          <p:nvPr/>
        </p:nvSpPr>
        <p:spPr bwMode="auto">
          <a:xfrm>
            <a:off x="2651125" y="2909888"/>
            <a:ext cx="92075" cy="1354137"/>
          </a:xfrm>
          <a:prstGeom prst="rect">
            <a:avLst/>
          </a:prstGeom>
          <a:solidFill>
            <a:schemeClr val="bg1"/>
          </a:solidFill>
          <a:ln w="9525">
            <a:noFill/>
            <a:round/>
            <a:headEnd/>
            <a:tailEnd/>
          </a:ln>
        </p:spPr>
        <p:txBody>
          <a:bodyPr/>
          <a:lstStyle/>
          <a:p>
            <a:pPr defTabSz="914400"/>
            <a:endParaRPr lang="en-US" sz="1800">
              <a:latin typeface="Calibri" charset="0"/>
            </a:endParaRPr>
          </a:p>
        </p:txBody>
      </p:sp>
      <p:sp>
        <p:nvSpPr>
          <p:cNvPr id="32779" name="Rectangle 18"/>
          <p:cNvSpPr>
            <a:spLocks noChangeArrowheads="1"/>
          </p:cNvSpPr>
          <p:nvPr/>
        </p:nvSpPr>
        <p:spPr bwMode="auto">
          <a:xfrm>
            <a:off x="2628900" y="1355725"/>
            <a:ext cx="98425" cy="1446213"/>
          </a:xfrm>
          <a:prstGeom prst="rect">
            <a:avLst/>
          </a:prstGeom>
          <a:solidFill>
            <a:schemeClr val="bg1"/>
          </a:solidFill>
          <a:ln w="9525">
            <a:noFill/>
            <a:round/>
            <a:headEnd/>
            <a:tailEnd/>
          </a:ln>
        </p:spPr>
        <p:txBody>
          <a:bodyPr/>
          <a:lstStyle/>
          <a:p>
            <a:pPr defTabSz="914400"/>
            <a:endParaRPr lang="en-US" sz="1800">
              <a:latin typeface="Calibri" charset="0"/>
            </a:endParaRPr>
          </a:p>
        </p:txBody>
      </p:sp>
      <p:sp>
        <p:nvSpPr>
          <p:cNvPr id="32780" name="Rectangle 20"/>
          <p:cNvSpPr>
            <a:spLocks noChangeArrowheads="1"/>
          </p:cNvSpPr>
          <p:nvPr/>
        </p:nvSpPr>
        <p:spPr bwMode="auto">
          <a:xfrm>
            <a:off x="2649538" y="2836863"/>
            <a:ext cx="96837" cy="1446212"/>
          </a:xfrm>
          <a:prstGeom prst="rect">
            <a:avLst/>
          </a:prstGeom>
          <a:solidFill>
            <a:schemeClr val="bg1"/>
          </a:solidFill>
          <a:ln w="9525">
            <a:noFill/>
            <a:round/>
            <a:headEnd/>
            <a:tailEnd/>
          </a:ln>
        </p:spPr>
        <p:txBody>
          <a:bodyPr/>
          <a:lstStyle/>
          <a:p>
            <a:pPr defTabSz="914400"/>
            <a:endParaRPr lang="en-US" sz="1800">
              <a:latin typeface="Calibri" charset="0"/>
            </a:endParaRPr>
          </a:p>
        </p:txBody>
      </p:sp>
      <p:sp>
        <p:nvSpPr>
          <p:cNvPr id="32781" name="TextBox 21"/>
          <p:cNvSpPr txBox="1">
            <a:spLocks noChangeArrowheads="1"/>
          </p:cNvSpPr>
          <p:nvPr/>
        </p:nvSpPr>
        <p:spPr bwMode="auto">
          <a:xfrm>
            <a:off x="5087938" y="1406525"/>
            <a:ext cx="3522662" cy="2154238"/>
          </a:xfrm>
          <a:prstGeom prst="rect">
            <a:avLst/>
          </a:prstGeom>
          <a:noFill/>
          <a:ln w="9525">
            <a:noFill/>
            <a:miter lim="800000"/>
            <a:headEnd/>
            <a:tailEnd/>
          </a:ln>
        </p:spPr>
        <p:txBody>
          <a:bodyPr lIns="0" tIns="0" rIns="0" bIns="0">
            <a:spAutoFit/>
          </a:bodyPr>
          <a:lstStyle/>
          <a:p>
            <a:r>
              <a:rPr lang="en-US" sz="1400" i="1">
                <a:latin typeface="Calibri" charset="0"/>
              </a:rPr>
              <a:t>Simulation of a 120-nm-resolution, 30-keV x-ray image obtainable at the APS today inside reactive environment, shows neither individual particles nor their morphology.</a:t>
            </a:r>
          </a:p>
          <a:p>
            <a:endParaRPr lang="en-US" sz="1400" i="1">
              <a:latin typeface="Calibri" charset="0"/>
            </a:endParaRPr>
          </a:p>
          <a:p>
            <a:endParaRPr lang="en-US" sz="1400" i="1">
              <a:latin typeface="Calibri" charset="0"/>
            </a:endParaRPr>
          </a:p>
          <a:p>
            <a:endParaRPr lang="en-US" sz="1400" i="1">
              <a:latin typeface="Calibri" charset="0"/>
            </a:endParaRPr>
          </a:p>
          <a:p>
            <a:r>
              <a:rPr lang="en-US" sz="1400" i="1">
                <a:latin typeface="Calibri" charset="0"/>
              </a:rPr>
              <a:t>Simulation of a 5-nm-resolution, 30-keV x-ray image from APS-U showing individual particles and differences in nanostructures key to activity.</a:t>
            </a:r>
          </a:p>
        </p:txBody>
      </p:sp>
      <p:sp>
        <p:nvSpPr>
          <p:cNvPr id="28688" name="TextBox 22"/>
          <p:cNvSpPr txBox="1">
            <a:spLocks noChangeArrowheads="1"/>
          </p:cNvSpPr>
          <p:nvPr/>
        </p:nvSpPr>
        <p:spPr bwMode="auto">
          <a:xfrm>
            <a:off x="415925" y="4356100"/>
            <a:ext cx="2235200" cy="369888"/>
          </a:xfrm>
          <a:prstGeom prst="rect">
            <a:avLst/>
          </a:prstGeom>
          <a:noFill/>
          <a:ln w="9525">
            <a:noFill/>
            <a:miter lim="800000"/>
            <a:headEnd/>
            <a:tailEnd/>
          </a:ln>
        </p:spPr>
        <p:txBody>
          <a:bodyPr lIns="0" tIns="0" rIns="0" bIns="0">
            <a:spAutoFit/>
          </a:bodyPr>
          <a:lstStyle/>
          <a:p>
            <a:pPr>
              <a:defRPr/>
            </a:pPr>
            <a:r>
              <a:rPr lang="en-US" sz="1200" i="1" dirty="0">
                <a:solidFill>
                  <a:schemeClr val="tx2"/>
                </a:solidFill>
                <a:latin typeface="+mj-lt"/>
                <a:ea typeface="ＭＳ Ｐゴシック" pitchFamily="-108" charset="-128"/>
                <a:cs typeface="ＭＳ Ｐゴシック" pitchFamily="-108" charset="-128"/>
              </a:rPr>
              <a:t>Agglomerated, low surface </a:t>
            </a:r>
            <a:br>
              <a:rPr lang="en-US" sz="1200" i="1" dirty="0">
                <a:solidFill>
                  <a:schemeClr val="tx2"/>
                </a:solidFill>
                <a:latin typeface="+mj-lt"/>
                <a:ea typeface="ＭＳ Ｐゴシック" pitchFamily="-108" charset="-128"/>
                <a:cs typeface="ＭＳ Ｐゴシック" pitchFamily="-108" charset="-128"/>
              </a:rPr>
            </a:br>
            <a:r>
              <a:rPr lang="en-US" sz="1200" i="1" dirty="0">
                <a:solidFill>
                  <a:schemeClr val="tx2"/>
                </a:solidFill>
                <a:latin typeface="+mj-lt"/>
                <a:ea typeface="ＭＳ Ｐゴシック" pitchFamily="-108" charset="-128"/>
                <a:cs typeface="ＭＳ Ｐゴシック" pitchFamily="-108" charset="-128"/>
              </a:rPr>
              <a:t>area </a:t>
            </a:r>
            <a:r>
              <a:rPr lang="en-US" sz="1200" i="1" dirty="0">
                <a:latin typeface="+mj-lt"/>
                <a:ea typeface="ＭＳ Ｐゴシック" pitchFamily="-108" charset="-128"/>
                <a:cs typeface="ＭＳ Ｐゴシック" pitchFamily="-108" charset="-128"/>
              </a:rPr>
              <a:t>inactive</a:t>
            </a:r>
          </a:p>
        </p:txBody>
      </p:sp>
      <p:sp>
        <p:nvSpPr>
          <p:cNvPr id="28689" name="TextBox 23"/>
          <p:cNvSpPr txBox="1">
            <a:spLocks noChangeArrowheads="1"/>
          </p:cNvSpPr>
          <p:nvPr/>
        </p:nvSpPr>
        <p:spPr bwMode="auto">
          <a:xfrm>
            <a:off x="2746375" y="4359275"/>
            <a:ext cx="2217738" cy="184150"/>
          </a:xfrm>
          <a:prstGeom prst="rect">
            <a:avLst/>
          </a:prstGeom>
          <a:noFill/>
          <a:ln w="9525">
            <a:noFill/>
            <a:miter lim="800000"/>
            <a:headEnd/>
            <a:tailEnd/>
          </a:ln>
        </p:spPr>
        <p:txBody>
          <a:bodyPr lIns="0" tIns="0" rIns="0" bIns="0">
            <a:spAutoFit/>
          </a:bodyPr>
          <a:lstStyle/>
          <a:p>
            <a:pPr>
              <a:defRPr/>
            </a:pPr>
            <a:r>
              <a:rPr lang="en-US" sz="1200" i="1" dirty="0">
                <a:solidFill>
                  <a:schemeClr val="tx2"/>
                </a:solidFill>
                <a:latin typeface="+mj-lt"/>
                <a:ea typeface="ＭＳ Ｐゴシック" pitchFamily="-108" charset="-128"/>
                <a:cs typeface="ＭＳ Ｐゴシック" pitchFamily="-108" charset="-128"/>
              </a:rPr>
              <a:t>Dispersed particles </a:t>
            </a:r>
            <a:r>
              <a:rPr lang="en-US" sz="1200" i="1" dirty="0">
                <a:latin typeface="+mj-lt"/>
                <a:ea typeface="ＭＳ Ｐゴシック" pitchFamily="-108" charset="-128"/>
                <a:cs typeface="ＭＳ Ｐゴシック" pitchFamily="-108" charset="-128"/>
              </a:rPr>
              <a:t>active</a:t>
            </a:r>
          </a:p>
        </p:txBody>
      </p:sp>
      <p:sp>
        <p:nvSpPr>
          <p:cNvPr id="25" name="TextBox 24"/>
          <p:cNvSpPr txBox="1">
            <a:spLocks noChangeArrowheads="1"/>
          </p:cNvSpPr>
          <p:nvPr/>
        </p:nvSpPr>
        <p:spPr bwMode="auto">
          <a:xfrm>
            <a:off x="417513" y="5026025"/>
            <a:ext cx="8424862" cy="830263"/>
          </a:xfrm>
          <a:prstGeom prst="rect">
            <a:avLst/>
          </a:prstGeom>
          <a:gradFill rotWithShape="1">
            <a:gsLst>
              <a:gs pos="0">
                <a:srgbClr val="EDF7FF"/>
              </a:gs>
              <a:gs pos="64999">
                <a:srgbClr val="D3EBFF"/>
              </a:gs>
              <a:gs pos="100000">
                <a:srgbClr val="C2E4FF"/>
              </a:gs>
            </a:gsLst>
            <a:lin ang="5400000" scaled="1"/>
          </a:gradFill>
          <a:ln w="9525">
            <a:solidFill>
              <a:srgbClr val="A1C0DA"/>
            </a:solidFill>
            <a:miter lim="800000"/>
            <a:headEnd/>
            <a:tailEnd/>
          </a:ln>
          <a:effectLst>
            <a:outerShdw dist="20000" dir="5400000" rotWithShape="0">
              <a:srgbClr val="808080">
                <a:alpha val="37999"/>
              </a:srgbClr>
            </a:outerShdw>
          </a:effectLst>
        </p:spPr>
        <p:txBody>
          <a:bodyPr>
            <a:spAutoFit/>
          </a:bodyPr>
          <a:lstStyle/>
          <a:p>
            <a:pPr>
              <a:defRPr/>
            </a:pPr>
            <a:r>
              <a:rPr lang="en-US" sz="1600">
                <a:solidFill>
                  <a:schemeClr val="tx2"/>
                </a:solidFill>
                <a:latin typeface="Calibri" charset="0"/>
                <a:cs typeface="ＭＳ Ｐゴシック" charset="-128"/>
              </a:rPr>
              <a:t>No experiment today can image individual nanoparticles inside the realistic conditions of a chemical reactor. APS-U experiments will be key to fundamental understanding and will guide processing improvements  in energy efficiency and minimized effluent. </a:t>
            </a:r>
          </a:p>
        </p:txBody>
      </p:sp>
      <p:sp>
        <p:nvSpPr>
          <p:cNvPr id="32785" name="Slide Number Placeholder 19"/>
          <p:cNvSpPr>
            <a:spLocks noGrp="1"/>
          </p:cNvSpPr>
          <p:nvPr>
            <p:ph type="sldNum" sz="quarter" idx="12"/>
          </p:nvPr>
        </p:nvSpPr>
        <p:spPr>
          <a:noFill/>
        </p:spPr>
        <p:txBody>
          <a:bodyPr/>
          <a:lstStyle/>
          <a:p>
            <a:fld id="{ADDB83A5-D0D6-4E85-AB7D-4326EBA7EF17}" type="slidenum">
              <a:rPr lang="en-US"/>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ue design">
  <a:themeElements>
    <a:clrScheme name="Custom 7">
      <a:dk1>
        <a:srgbClr val="616161"/>
      </a:dk1>
      <a:lt1>
        <a:srgbClr val="FFFFFF"/>
      </a:lt1>
      <a:dk2>
        <a:srgbClr val="1F497D"/>
      </a:dk2>
      <a:lt2>
        <a:srgbClr val="D2D2D2"/>
      </a:lt2>
      <a:accent1>
        <a:srgbClr val="A6C4DE"/>
      </a:accent1>
      <a:accent2>
        <a:srgbClr val="D8AC28"/>
      </a:accent2>
      <a:accent3>
        <a:srgbClr val="A22B38"/>
      </a:accent3>
      <a:accent4>
        <a:srgbClr val="7AB800"/>
      </a:accent4>
      <a:accent5>
        <a:srgbClr val="9D7D9E"/>
      </a:accent5>
      <a:accent6>
        <a:srgbClr val="BF5C28"/>
      </a:accent6>
      <a:hlink>
        <a:srgbClr val="4D8ABE"/>
      </a:hlink>
      <a:folHlink>
        <a:srgbClr val="4D8ABE"/>
      </a:folHlink>
    </a:clrScheme>
    <a:fontScheme name="Blue 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lue design 1">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blue_2007.potx</Template>
  <TotalTime>11313</TotalTime>
  <Words>1448</Words>
  <Application>Microsoft Office PowerPoint</Application>
  <PresentationFormat>On-screen Show (4:3)</PresentationFormat>
  <Paragraphs>183</Paragraphs>
  <Slides>11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ＭＳ Ｐゴシック</vt:lpstr>
      <vt:lpstr>Trebuchet MS</vt:lpstr>
      <vt:lpstr>Wingdings</vt:lpstr>
      <vt:lpstr>Calibri</vt:lpstr>
      <vt:lpstr>Symbol</vt:lpstr>
      <vt:lpstr>Osaka</vt:lpstr>
      <vt:lpstr>Times New Roman</vt:lpstr>
      <vt:lpstr>Blue design</vt:lpstr>
      <vt:lpstr>APS Upgrade</vt:lpstr>
      <vt:lpstr>The APS Upgrade will provide revolutionary, unique capabilities</vt:lpstr>
      <vt:lpstr>Absorption length (1/e) of 8 keV, 25 keV, and 60 keV  x-rays for some energy-relevant materials</vt:lpstr>
      <vt:lpstr>Slide 4</vt:lpstr>
      <vt:lpstr>High brightness at high energy through optimized undulators</vt:lpstr>
      <vt:lpstr>Ultrafast science – time-resolved spectroscopy &amp; scattering  </vt:lpstr>
      <vt:lpstr>Ultrafast Dynamics   – SPX is a new breed of ultrafast x-ray source </vt:lpstr>
      <vt:lpstr>Innovative and unique source of 1-ps x-rays  </vt:lpstr>
      <vt:lpstr>Optics approaching nanometer resolution above 25 keV Resolution of 5 nm or better is needed to understand active sites in operating catalysts</vt:lpstr>
      <vt:lpstr>Slide 10</vt:lpstr>
      <vt:lpstr>APS Upgrade Will Address the Grand Challenges </vt:lpstr>
    </vt:vector>
  </TitlesOfParts>
  <Manager/>
  <Company>Argonne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Templates for Science Examples</dc:title>
  <dc:subject/>
  <dc:creator>Advanced Photon Source</dc:creator>
  <cp:keywords/>
  <dc:description/>
  <cp:lastModifiedBy>czyz</cp:lastModifiedBy>
  <cp:revision>515</cp:revision>
  <cp:lastPrinted>2010-10-25T02:55:30Z</cp:lastPrinted>
  <dcterms:created xsi:type="dcterms:W3CDTF">2010-12-06T23:53:09Z</dcterms:created>
  <dcterms:modified xsi:type="dcterms:W3CDTF">2010-12-07T15:41:46Z</dcterms:modified>
  <cp:category/>
</cp:coreProperties>
</file>