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blue1\fess\FESS_ENG\Shared%20Files\Rhonda\FY11%20IARC%20for%20Marth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844773044146227"/>
          <c:y val="5.1400554097404488E-2"/>
          <c:w val="0.56602592857710965"/>
          <c:h val="0.76322506561679904"/>
        </c:manualLayout>
      </c:layout>
      <c:barChart>
        <c:barDir val="col"/>
        <c:grouping val="clustered"/>
        <c:ser>
          <c:idx val="1"/>
          <c:order val="1"/>
          <c:tx>
            <c:strRef>
              <c:f>IARC!$A$10</c:f>
              <c:strCache>
                <c:ptCount val="1"/>
                <c:pt idx="0">
                  <c:v>COSTED</c:v>
                </c:pt>
              </c:strCache>
            </c:strRef>
          </c:tx>
          <c:cat>
            <c:strRef>
              <c:f>IARC!$B$8:$M$8</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IARC!$B$10:$M$10</c:f>
              <c:numCache>
                <c:formatCode>General</c:formatCode>
                <c:ptCount val="12"/>
                <c:pt idx="0" formatCode="_(* #,##0_);_(* \(#,##0\);_(* &quot;-&quot;_);_(@_)">
                  <c:v>0</c:v>
                </c:pt>
              </c:numCache>
            </c:numRef>
          </c:val>
        </c:ser>
        <c:ser>
          <c:idx val="2"/>
          <c:order val="2"/>
          <c:tx>
            <c:strRef>
              <c:f>IARC!$A$11</c:f>
              <c:strCache>
                <c:ptCount val="1"/>
                <c:pt idx="0">
                  <c:v>Prof Serv Oblig</c:v>
                </c:pt>
              </c:strCache>
            </c:strRef>
          </c:tx>
          <c:dLbls>
            <c:showVal val="1"/>
          </c:dLbls>
          <c:cat>
            <c:strRef>
              <c:f>IARC!$B$8:$M$8</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IARC!$B$11:$M$11</c:f>
              <c:numCache>
                <c:formatCode>_(* #,##0_);_(* \(#,##0\);_(* "-"_);_(@_)</c:formatCode>
                <c:ptCount val="12"/>
                <c:pt idx="1">
                  <c:v>941000</c:v>
                </c:pt>
                <c:pt idx="5">
                  <c:v>25000</c:v>
                </c:pt>
                <c:pt idx="9">
                  <c:v>456000</c:v>
                </c:pt>
              </c:numCache>
            </c:numRef>
          </c:val>
        </c:ser>
        <c:axId val="98727808"/>
        <c:axId val="98729344"/>
      </c:barChart>
      <c:lineChart>
        <c:grouping val="standard"/>
        <c:ser>
          <c:idx val="0"/>
          <c:order val="0"/>
          <c:tx>
            <c:strRef>
              <c:f>IARC!$A$9</c:f>
              <c:strCache>
                <c:ptCount val="1"/>
                <c:pt idx="0">
                  <c:v>OTE Bldg EDI (601)</c:v>
                </c:pt>
              </c:strCache>
            </c:strRef>
          </c:tx>
          <c:cat>
            <c:strRef>
              <c:f>IARC!$B$8:$M$8</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IARC!$B$9:$M$9</c:f>
              <c:numCache>
                <c:formatCode>_(* #,##0_);_(* \(#,##0\);_(* "-"_);_(@_)</c:formatCode>
                <c:ptCount val="12"/>
                <c:pt idx="0">
                  <c:v>2707150</c:v>
                </c:pt>
                <c:pt idx="1">
                  <c:v>2707150</c:v>
                </c:pt>
                <c:pt idx="2">
                  <c:v>2707150</c:v>
                </c:pt>
                <c:pt idx="3">
                  <c:v>2707150</c:v>
                </c:pt>
                <c:pt idx="4">
                  <c:v>2707150</c:v>
                </c:pt>
                <c:pt idx="5">
                  <c:v>2707150</c:v>
                </c:pt>
                <c:pt idx="6">
                  <c:v>2707150</c:v>
                </c:pt>
                <c:pt idx="7">
                  <c:v>2707150</c:v>
                </c:pt>
                <c:pt idx="8">
                  <c:v>2707150</c:v>
                </c:pt>
                <c:pt idx="9">
                  <c:v>2707150</c:v>
                </c:pt>
                <c:pt idx="10">
                  <c:v>2707150</c:v>
                </c:pt>
                <c:pt idx="11">
                  <c:v>2707150</c:v>
                </c:pt>
              </c:numCache>
            </c:numRef>
          </c:val>
        </c:ser>
        <c:ser>
          <c:idx val="3"/>
          <c:order val="3"/>
          <c:tx>
            <c:strRef>
              <c:f>IARC!$A$12</c:f>
              <c:strCache>
                <c:ptCount val="1"/>
                <c:pt idx="0">
                  <c:v>Prof Serv Projected</c:v>
                </c:pt>
              </c:strCache>
            </c:strRef>
          </c:tx>
          <c:cat>
            <c:strRef>
              <c:f>IARC!$B$8:$M$8</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IARC!$B$12:$M$12</c:f>
              <c:numCache>
                <c:formatCode>General</c:formatCode>
                <c:ptCount val="12"/>
                <c:pt idx="2" formatCode="_(* #,##0_);_(* \(#,##0\);_(* &quot;-&quot;_);_(@_)">
                  <c:v>134400</c:v>
                </c:pt>
                <c:pt idx="3" formatCode="_(* #,##0_);_(* \(#,##0\);_(* &quot;-&quot;_);_(@_)">
                  <c:v>134400</c:v>
                </c:pt>
                <c:pt idx="4" formatCode="_(* #,##0_);_(* \(#,##0\);_(* &quot;-&quot;_);_(@_)">
                  <c:v>134400</c:v>
                </c:pt>
                <c:pt idx="5" formatCode="_(* #,##0_);_(* \(#,##0\);_(* &quot;-&quot;_);_(@_)">
                  <c:v>159400</c:v>
                </c:pt>
                <c:pt idx="6" formatCode="_(* #,##0_);_(* \(#,##0\);_(* &quot;-&quot;_);_(@_)">
                  <c:v>134400</c:v>
                </c:pt>
                <c:pt idx="7" formatCode="_(* #,##0_);_(* \(#,##0\);_(* &quot;-&quot;_);_(@_)">
                  <c:v>134400</c:v>
                </c:pt>
                <c:pt idx="8" formatCode="_(* #,##0_);_(* \(#,##0\);_(* &quot;-&quot;_);_(@_)">
                  <c:v>134400</c:v>
                </c:pt>
                <c:pt idx="9" formatCode="_(* #,##0_);_(* \(#,##0\);_(* &quot;-&quot;_);_(@_)">
                  <c:v>22800</c:v>
                </c:pt>
                <c:pt idx="10" formatCode="_(* #,##0_);_(* \(#,##0\);_(* &quot;-&quot;_);_(@_)">
                  <c:v>22800</c:v>
                </c:pt>
                <c:pt idx="11" formatCode="_(* #,##0_);_(* \(#,##0\);_(* &quot;-&quot;_);_(@_)">
                  <c:v>22800</c:v>
                </c:pt>
              </c:numCache>
            </c:numRef>
          </c:val>
        </c:ser>
        <c:ser>
          <c:idx val="4"/>
          <c:order val="4"/>
          <c:tx>
            <c:strRef>
              <c:f>IARC!$A$13</c:f>
              <c:strCache>
                <c:ptCount val="1"/>
                <c:pt idx="0">
                  <c:v>Total</c:v>
                </c:pt>
              </c:strCache>
            </c:strRef>
          </c:tx>
          <c:cat>
            <c:strRef>
              <c:f>IARC!$B$8:$M$8</c:f>
              <c:strCache>
                <c:ptCount val="12"/>
                <c:pt idx="0">
                  <c:v>OCT</c:v>
                </c:pt>
                <c:pt idx="1">
                  <c:v>NOV</c:v>
                </c:pt>
                <c:pt idx="2">
                  <c:v>DEC</c:v>
                </c:pt>
                <c:pt idx="3">
                  <c:v>JAN</c:v>
                </c:pt>
                <c:pt idx="4">
                  <c:v>FEB</c:v>
                </c:pt>
                <c:pt idx="5">
                  <c:v>MAR</c:v>
                </c:pt>
                <c:pt idx="6">
                  <c:v>APR</c:v>
                </c:pt>
                <c:pt idx="7">
                  <c:v>MAY</c:v>
                </c:pt>
                <c:pt idx="8">
                  <c:v>JUN</c:v>
                </c:pt>
                <c:pt idx="9">
                  <c:v>JUL</c:v>
                </c:pt>
                <c:pt idx="10">
                  <c:v>AUG</c:v>
                </c:pt>
                <c:pt idx="11">
                  <c:v>SEP</c:v>
                </c:pt>
              </c:strCache>
            </c:strRef>
          </c:cat>
          <c:val>
            <c:numRef>
              <c:f>IARC!$B$13:$M$13</c:f>
              <c:numCache>
                <c:formatCode>General</c:formatCode>
                <c:ptCount val="12"/>
                <c:pt idx="2" formatCode="_(* #,##0_);_(* \(#,##0\);_(* &quot;-&quot;_);_(@_)">
                  <c:v>134400</c:v>
                </c:pt>
                <c:pt idx="3" formatCode="_(* #,##0_);_(* \(#,##0\);_(* &quot;-&quot;_);_(@_)">
                  <c:v>268800</c:v>
                </c:pt>
                <c:pt idx="4" formatCode="_(* #,##0_);_(* \(#,##0\);_(* &quot;-&quot;_);_(@_)">
                  <c:v>403200</c:v>
                </c:pt>
                <c:pt idx="5" formatCode="_(* #,##0_);_(* \(#,##0\);_(* &quot;-&quot;_);_(@_)">
                  <c:v>562600</c:v>
                </c:pt>
                <c:pt idx="6" formatCode="_(* #,##0_);_(* \(#,##0\);_(* &quot;-&quot;_);_(@_)">
                  <c:v>697000</c:v>
                </c:pt>
                <c:pt idx="7" formatCode="_(* #,##0_);_(* \(#,##0\);_(* &quot;-&quot;_);_(@_)">
                  <c:v>831400</c:v>
                </c:pt>
                <c:pt idx="8" formatCode="_(* #,##0_);_(* \(#,##0\);_(* &quot;-&quot;_);_(@_)">
                  <c:v>965800</c:v>
                </c:pt>
                <c:pt idx="9" formatCode="_(* #,##0_);_(* \(#,##0\);_(* &quot;-&quot;_);_(@_)">
                  <c:v>988600</c:v>
                </c:pt>
                <c:pt idx="10" formatCode="_(* #,##0_);_(* \(#,##0\);_(* &quot;-&quot;_);_(@_)">
                  <c:v>1011400</c:v>
                </c:pt>
                <c:pt idx="11" formatCode="_(* #,##0_);_(* \(#,##0\);_(* &quot;-&quot;_);_(@_)">
                  <c:v>1034200</c:v>
                </c:pt>
              </c:numCache>
            </c:numRef>
          </c:val>
        </c:ser>
        <c:marker val="1"/>
        <c:axId val="98727808"/>
        <c:axId val="98729344"/>
      </c:lineChart>
      <c:catAx>
        <c:axId val="98727808"/>
        <c:scaling>
          <c:orientation val="minMax"/>
        </c:scaling>
        <c:axPos val="b"/>
        <c:tickLblPos val="nextTo"/>
        <c:crossAx val="98729344"/>
        <c:crosses val="autoZero"/>
        <c:auto val="1"/>
        <c:lblAlgn val="ctr"/>
        <c:lblOffset val="100"/>
      </c:catAx>
      <c:valAx>
        <c:axId val="98729344"/>
        <c:scaling>
          <c:orientation val="minMax"/>
        </c:scaling>
        <c:axPos val="l"/>
        <c:majorGridlines/>
        <c:numFmt formatCode="_(* #,##0_);_(* \(#,##0\);_(* &quot;-&quot;_);_(@_)" sourceLinked="1"/>
        <c:tickLblPos val="nextTo"/>
        <c:crossAx val="98727808"/>
        <c:crosses val="autoZero"/>
        <c:crossBetween val="between"/>
      </c:valAx>
    </c:plotArea>
    <c:legend>
      <c:legendPos val="r"/>
      <c:layout>
        <c:manualLayout>
          <c:xMode val="edge"/>
          <c:yMode val="edge"/>
          <c:x val="0.76984605289723418"/>
          <c:y val="0.31088003046560875"/>
          <c:w val="0.21405058458601786"/>
          <c:h val="0.66067046740067925"/>
        </c:manualLayout>
      </c:layout>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0.7575</cdr:x>
      <cdr:y>0.03125</cdr:y>
    </cdr:from>
    <cdr:to>
      <cdr:x>0.93742</cdr:x>
      <cdr:y>0.27083</cdr:y>
    </cdr:to>
    <cdr:sp macro="" textlink="">
      <cdr:nvSpPr>
        <cdr:cNvPr id="2" name="TextBox 1"/>
        <cdr:cNvSpPr txBox="1"/>
      </cdr:nvSpPr>
      <cdr:spPr>
        <a:xfrm xmlns:a="http://schemas.openxmlformats.org/drawingml/2006/main">
          <a:off x="5534025" y="85724"/>
          <a:ext cx="1314450" cy="6572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u="sng"/>
            <a:t>FY10</a:t>
          </a:r>
          <a:r>
            <a:rPr lang="en-US" sz="1200" b="1" u="sng" baseline="0"/>
            <a:t> Projection</a:t>
          </a:r>
        </a:p>
        <a:p xmlns:a="http://schemas.openxmlformats.org/drawingml/2006/main">
          <a:r>
            <a:rPr lang="en-US" sz="1200" b="1" u="sng" baseline="0"/>
            <a:t>OTE EDI</a:t>
          </a:r>
          <a:endParaRPr lang="en-US" sz="1200" b="1" u="sng"/>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42036-A1C6-460E-A6C8-6A9AF5445CC3}" type="datetimeFigureOut">
              <a:rPr lang="en-US" smtClean="0"/>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42036-A1C6-460E-A6C8-6A9AF5445CC3}" type="datetimeFigureOut">
              <a:rPr lang="en-US" smtClean="0"/>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42036-A1C6-460E-A6C8-6A9AF5445CC3}" type="datetimeFigureOut">
              <a:rPr lang="en-US" smtClean="0"/>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42036-A1C6-460E-A6C8-6A9AF5445CC3}" type="datetimeFigureOut">
              <a:rPr lang="en-US" smtClean="0"/>
              <a:t>11/29/2010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42036-A1C6-460E-A6C8-6A9AF5445CC3}" type="datetimeFigureOut">
              <a:rPr lang="en-US" smtClean="0"/>
              <a:t>11/29/2010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42036-A1C6-460E-A6C8-6A9AF5445CC3}" type="datetimeFigureOut">
              <a:rPr lang="en-US" smtClean="0"/>
              <a:t>11/29/2010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42036-A1C6-460E-A6C8-6A9AF5445CC3}" type="datetimeFigureOut">
              <a:rPr lang="en-US" smtClean="0"/>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42036-A1C6-460E-A6C8-6A9AF5445CC3}" type="datetimeFigureOut">
              <a:rPr lang="en-US" smtClean="0"/>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75B05-EBB7-4B44-80B4-14C580CB30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42036-A1C6-460E-A6C8-6A9AF5445CC3}" type="datetimeFigureOut">
              <a:rPr lang="en-US" smtClean="0"/>
              <a:t>11/29/2010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75B05-EBB7-4B44-80B4-14C580CB30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OTE Building PMG Report 11/29/10</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smtClean="0"/>
          </a:p>
          <a:p>
            <a:endParaRPr lang="en-US" dirty="0"/>
          </a:p>
          <a:p>
            <a:r>
              <a:rPr lang="en-US" dirty="0" smtClean="0"/>
              <a:t>Rhonda Merchut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14400"/>
          <a:ext cx="8229600" cy="388620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05034">
                <a:tc>
                  <a:txBody>
                    <a:bodyPr/>
                    <a:lstStyle/>
                    <a:p>
                      <a:pPr marL="0" marR="0" algn="l">
                        <a:spcBef>
                          <a:spcPts val="0"/>
                        </a:spcBef>
                        <a:spcAft>
                          <a:spcPts val="0"/>
                        </a:spcAft>
                      </a:pPr>
                      <a:r>
                        <a:rPr lang="en-US" sz="1200" dirty="0">
                          <a:latin typeface="Calibri"/>
                          <a:ea typeface="Times New Roman"/>
                        </a:rPr>
                        <a:t>#</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Recommendations</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Assigned to</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Status/Corrective Action</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Due Date</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Closed</a:t>
                      </a:r>
                      <a:endParaRPr lang="en-US" sz="1400" dirty="0">
                        <a:latin typeface="Times New Roman"/>
                        <a:ea typeface="Times New Roman"/>
                      </a:endParaRPr>
                    </a:p>
                  </a:txBody>
                  <a:tcPr marL="68580" marR="68580" marT="0" marB="0"/>
                </a:tc>
              </a:tr>
              <a:tr h="262057">
                <a:tc>
                  <a:txBody>
                    <a:bodyPr/>
                    <a:lstStyle/>
                    <a:p>
                      <a:pPr marL="0" marR="0" algn="l">
                        <a:spcBef>
                          <a:spcPts val="0"/>
                        </a:spcBef>
                        <a:spcAft>
                          <a:spcPts val="0"/>
                        </a:spcAft>
                      </a:pPr>
                      <a:r>
                        <a:rPr lang="en-US" sz="1200">
                          <a:latin typeface="Calibri"/>
                          <a:ea typeface="Times New Roman"/>
                        </a:rPr>
                        <a:t>2.0</a:t>
                      </a:r>
                      <a:endParaRPr lang="en-US" sz="14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a:latin typeface="Calibri"/>
                          <a:ea typeface="Calibri"/>
                          <a:cs typeface="Times New Roman"/>
                        </a:rPr>
                        <a:t>Project Preparedness</a:t>
                      </a:r>
                      <a:endParaRPr lang="en-US" sz="12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262057">
                <a:tc>
                  <a:txBody>
                    <a:bodyPr/>
                    <a:lstStyle/>
                    <a:p>
                      <a:pPr marL="0" marR="0" algn="l">
                        <a:spcBef>
                          <a:spcPts val="0"/>
                        </a:spcBef>
                        <a:spcAft>
                          <a:spcPts val="0"/>
                        </a:spcAft>
                      </a:pPr>
                      <a:r>
                        <a:rPr lang="en-US" sz="1200" dirty="0" smtClean="0">
                          <a:latin typeface="Calibri"/>
                          <a:ea typeface="Times New Roman"/>
                        </a:rPr>
                        <a:t>2.3</a:t>
                      </a:r>
                      <a:endParaRPr lang="en-US" sz="14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Management and Oversight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2857052">
                <a:tc>
                  <a:txBody>
                    <a:bodyPr/>
                    <a:lstStyle/>
                    <a:p>
                      <a:pPr marL="0" marR="0" algn="l">
                        <a:spcBef>
                          <a:spcPts val="0"/>
                        </a:spcBef>
                        <a:spcAft>
                          <a:spcPts val="0"/>
                        </a:spcAft>
                      </a:pPr>
                      <a:r>
                        <a:rPr lang="en-US" sz="1600" dirty="0" smtClean="0">
                          <a:latin typeface="Calibri"/>
                          <a:ea typeface="Times New Roman"/>
                        </a:rPr>
                        <a:t>8.</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Retain the Project Managers control over change to a reasonable level, and make the PMG function as the change control board for larger changes.  This eliminates the separate change control board and removes the need to check with the PMG for changes that require broader consideration.</a:t>
                      </a:r>
                    </a:p>
                  </a:txBody>
                  <a:tcPr marL="68580" marR="68580" marT="0" marB="0"/>
                </a:tc>
                <a:tc>
                  <a:txBody>
                    <a:bodyPr/>
                    <a:lstStyle/>
                    <a:p>
                      <a:pPr marL="0" marR="0" algn="l">
                        <a:spcBef>
                          <a:spcPts val="0"/>
                        </a:spcBef>
                        <a:spcAft>
                          <a:spcPts val="0"/>
                        </a:spcAft>
                      </a:pPr>
                      <a:r>
                        <a:rPr lang="en-US" sz="1600">
                          <a:latin typeface="Calibri"/>
                          <a:ea typeface="Times New Roman"/>
                        </a:rPr>
                        <a:t>R. Kephart</a:t>
                      </a:r>
                      <a:endParaRPr lang="en-US" sz="1800">
                        <a:latin typeface="Times New Roman"/>
                        <a:ea typeface="Times New Roman"/>
                      </a:endParaRPr>
                    </a:p>
                    <a:p>
                      <a:pPr marL="0" marR="0">
                        <a:lnSpc>
                          <a:spcPct val="115000"/>
                        </a:lnSpc>
                        <a:spcBef>
                          <a:spcPts val="0"/>
                        </a:spcBef>
                        <a:spcAft>
                          <a:spcPts val="0"/>
                        </a:spcAft>
                      </a:pPr>
                      <a:r>
                        <a:rPr lang="en-US" sz="1600">
                          <a:latin typeface="Calibri"/>
                          <a:ea typeface="Times New Roman"/>
                          <a:cs typeface="Times New Roman"/>
                        </a:rPr>
                        <a:t>R. Merchut</a:t>
                      </a:r>
                      <a:endParaRPr lang="en-US" sz="1600">
                        <a:latin typeface="Calibri"/>
                        <a:ea typeface="Calibri"/>
                        <a:cs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The Project Plan has been revised to eliminate the separate Change Control Board. The PMG is now identified as the Change Control Board.</a:t>
                      </a:r>
                      <a:endParaRPr lang="en-US" sz="1800">
                        <a:latin typeface="Times New Roman"/>
                        <a:ea typeface="Times New Roman"/>
                      </a:endParaRPr>
                    </a:p>
                  </a:txBody>
                  <a:tcPr marL="68580" marR="68580" marT="0" marB="0"/>
                </a:tc>
                <a:tc>
                  <a:txBody>
                    <a:bodyPr/>
                    <a:lstStyle/>
                    <a:p>
                      <a:pPr marL="0" marR="0" algn="l">
                        <a:spcBef>
                          <a:spcPts val="0"/>
                        </a:spcBef>
                        <a:spcAft>
                          <a:spcPts val="0"/>
                        </a:spcAft>
                      </a:pPr>
                      <a:endParaRPr lang="en-US" sz="1600">
                        <a:latin typeface="Calibri"/>
                        <a:ea typeface="Times New Roman"/>
                      </a:endParaRPr>
                    </a:p>
                  </a:txBody>
                  <a:tcPr marL="68580" marR="68580" marT="0" marB="0"/>
                </a:tc>
                <a:tc>
                  <a:txBody>
                    <a:bodyPr/>
                    <a:lstStyle/>
                    <a:p>
                      <a:pPr marL="0" marR="0" algn="l">
                        <a:spcBef>
                          <a:spcPts val="0"/>
                        </a:spcBef>
                        <a:spcAft>
                          <a:spcPts val="0"/>
                        </a:spcAft>
                      </a:pPr>
                      <a:r>
                        <a:rPr lang="en-US" sz="1600" dirty="0">
                          <a:latin typeface="Calibri"/>
                          <a:ea typeface="Times New Roman"/>
                        </a:rPr>
                        <a:t>10/29/10</a:t>
                      </a:r>
                      <a:endParaRPr lang="en-US" sz="1800" dirty="0">
                        <a:latin typeface="Times New Roman"/>
                        <a:ea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533400"/>
          <a:ext cx="8229600" cy="457200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94158">
                <a:tc>
                  <a:txBody>
                    <a:bodyPr/>
                    <a:lstStyle/>
                    <a:p>
                      <a:pPr marL="0" marR="0" algn="l">
                        <a:spcBef>
                          <a:spcPts val="0"/>
                        </a:spcBef>
                        <a:spcAft>
                          <a:spcPts val="0"/>
                        </a:spcAft>
                      </a:pPr>
                      <a:r>
                        <a:rPr lang="en-US" sz="1200" dirty="0">
                          <a:latin typeface="Calibri"/>
                          <a:ea typeface="Times New Roman"/>
                        </a:rPr>
                        <a:t>#</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Recommendations</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Assigned to</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Status/Corrective Action</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Due Date</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Closed</a:t>
                      </a:r>
                      <a:endParaRPr lang="en-US" sz="1400" dirty="0">
                        <a:latin typeface="Times New Roman"/>
                        <a:ea typeface="Times New Roman"/>
                      </a:endParaRPr>
                    </a:p>
                  </a:txBody>
                  <a:tcPr marL="68580" marR="68580" marT="0" marB="0"/>
                </a:tc>
              </a:tr>
              <a:tr h="308302">
                <a:tc>
                  <a:txBody>
                    <a:bodyPr/>
                    <a:lstStyle/>
                    <a:p>
                      <a:pPr marL="0" marR="0" algn="l">
                        <a:spcBef>
                          <a:spcPts val="0"/>
                        </a:spcBef>
                        <a:spcAft>
                          <a:spcPts val="0"/>
                        </a:spcAft>
                      </a:pPr>
                      <a:r>
                        <a:rPr lang="en-US" sz="1200">
                          <a:latin typeface="Calibri"/>
                          <a:ea typeface="Times New Roman"/>
                        </a:rPr>
                        <a:t>2.0</a:t>
                      </a:r>
                      <a:endParaRPr lang="en-US" sz="14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a:latin typeface="Calibri"/>
                          <a:ea typeface="Calibri"/>
                          <a:cs typeface="Times New Roman"/>
                        </a:rPr>
                        <a:t>Project Preparedness</a:t>
                      </a:r>
                      <a:endParaRPr lang="en-US" sz="12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08302">
                <a:tc>
                  <a:txBody>
                    <a:bodyPr/>
                    <a:lstStyle/>
                    <a:p>
                      <a:pPr marL="0" marR="0" algn="l">
                        <a:spcBef>
                          <a:spcPts val="0"/>
                        </a:spcBef>
                        <a:spcAft>
                          <a:spcPts val="0"/>
                        </a:spcAft>
                      </a:pPr>
                      <a:r>
                        <a:rPr lang="en-US" sz="1200" dirty="0" smtClean="0">
                          <a:latin typeface="Calibri"/>
                          <a:ea typeface="Times New Roman"/>
                        </a:rPr>
                        <a:t>2.3</a:t>
                      </a:r>
                      <a:endParaRPr lang="en-US" sz="14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Management and Oversight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361238">
                <a:tc>
                  <a:txBody>
                    <a:bodyPr/>
                    <a:lstStyle/>
                    <a:p>
                      <a:pPr marL="0" marR="0" algn="l">
                        <a:spcBef>
                          <a:spcPts val="0"/>
                        </a:spcBef>
                        <a:spcAft>
                          <a:spcPts val="0"/>
                        </a:spcAft>
                      </a:pPr>
                      <a:r>
                        <a:rPr lang="en-US" sz="1600" dirty="0" smtClean="0">
                          <a:latin typeface="Calibri"/>
                          <a:ea typeface="Times New Roman"/>
                        </a:rPr>
                        <a:t>9.</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Project management should convene a working group or mini-review where operations experts can work with the FESS to ensure the proposed building construction steps fit the schedule and minimally impact operations, e.g. CDF, TD, Road D, fire response, etc.</a:t>
                      </a:r>
                    </a:p>
                  </a:txBody>
                  <a:tcPr marL="68580" marR="68580" marT="0" marB="0"/>
                </a:tc>
                <a:tc>
                  <a:txBody>
                    <a:bodyPr/>
                    <a:lstStyle/>
                    <a:p>
                      <a:pPr marL="0" marR="0" algn="l">
                        <a:spcBef>
                          <a:spcPts val="0"/>
                        </a:spcBef>
                        <a:spcAft>
                          <a:spcPts val="0"/>
                        </a:spcAft>
                      </a:pPr>
                      <a:r>
                        <a:rPr lang="en-US" sz="1600">
                          <a:latin typeface="Calibri"/>
                          <a:ea typeface="Times New Roman"/>
                        </a:rPr>
                        <a:t>R. Merchut</a:t>
                      </a:r>
                      <a:endParaRPr lang="en-US" sz="1800">
                        <a:latin typeface="Times New Roman"/>
                        <a:ea typeface="Times New Roman"/>
                      </a:endParaRPr>
                    </a:p>
                  </a:txBody>
                  <a:tcPr marL="68580" marR="68580" marT="0" marB="0"/>
                </a:tc>
                <a:tc>
                  <a:txBody>
                    <a:bodyPr/>
                    <a:lstStyle/>
                    <a:p>
                      <a:pPr marL="342900" marR="0" lvl="0" indent="-342900" algn="l">
                        <a:spcBef>
                          <a:spcPts val="600"/>
                        </a:spcBef>
                        <a:spcAft>
                          <a:spcPts val="0"/>
                        </a:spcAft>
                        <a:buFont typeface="Symbol"/>
                        <a:buChar char=""/>
                      </a:pPr>
                      <a:r>
                        <a:rPr lang="en-US" sz="1600">
                          <a:latin typeface="Calibri"/>
                          <a:ea typeface="Times New Roman"/>
                        </a:rPr>
                        <a:t>To be conducted during Concept validation. </a:t>
                      </a:r>
                      <a:endParaRPr lang="en-US" sz="1800">
                        <a:latin typeface="Times New Roman"/>
                        <a:ea typeface="Times New Roman"/>
                      </a:endParaRPr>
                    </a:p>
                    <a:p>
                      <a:pPr marL="342900" marR="0" lvl="0" indent="-342900" algn="l">
                        <a:spcBef>
                          <a:spcPts val="600"/>
                        </a:spcBef>
                        <a:spcAft>
                          <a:spcPts val="0"/>
                        </a:spcAft>
                        <a:buFont typeface="Symbol"/>
                        <a:buChar char=""/>
                      </a:pPr>
                      <a:r>
                        <a:rPr lang="en-US" sz="1600">
                          <a:latin typeface="Calibri"/>
                          <a:ea typeface="Times New Roman"/>
                        </a:rPr>
                        <a:t>Additional reviews will take place as the design develops</a:t>
                      </a:r>
                      <a:endParaRPr lang="en-US" sz="1800">
                        <a:latin typeface="Times New Roman"/>
                        <a:ea typeface="Times New Roman"/>
                      </a:endParaRPr>
                    </a:p>
                  </a:txBody>
                  <a:tcPr marL="68580" marR="68580" marT="0" marB="0"/>
                </a:tc>
                <a:tc>
                  <a:txBody>
                    <a:bodyPr/>
                    <a:lstStyle/>
                    <a:p>
                      <a:pPr marL="0" marR="0" algn="l">
                        <a:spcBef>
                          <a:spcPts val="600"/>
                        </a:spcBef>
                        <a:spcAft>
                          <a:spcPts val="0"/>
                        </a:spcAft>
                      </a:pPr>
                      <a:r>
                        <a:rPr lang="en-US" sz="1600" dirty="0">
                          <a:latin typeface="Calibri"/>
                          <a:ea typeface="Times New Roman"/>
                        </a:rPr>
                        <a:t>12/30/10</a:t>
                      </a:r>
                      <a:endParaRPr lang="en-US" sz="1800" dirty="0">
                        <a:latin typeface="Times New Roman"/>
                        <a:ea typeface="Times New Roman"/>
                      </a:endParaRPr>
                    </a:p>
                    <a:p>
                      <a:pPr marL="0" marR="0" algn="l">
                        <a:spcBef>
                          <a:spcPts val="600"/>
                        </a:spcBef>
                        <a:spcAft>
                          <a:spcPts val="0"/>
                        </a:spcAft>
                      </a:pPr>
                      <a:endParaRPr lang="en-US" sz="1600" dirty="0" smtClean="0">
                        <a:latin typeface="Calibri"/>
                        <a:ea typeface="Times New Roman"/>
                      </a:endParaRPr>
                    </a:p>
                    <a:p>
                      <a:pPr marL="0" marR="0" algn="l">
                        <a:spcBef>
                          <a:spcPts val="600"/>
                        </a:spcBef>
                        <a:spcAft>
                          <a:spcPts val="0"/>
                        </a:spcAft>
                      </a:pPr>
                      <a:endParaRPr lang="en-US" sz="1600" dirty="0" smtClean="0">
                        <a:latin typeface="Calibri"/>
                        <a:ea typeface="Times New Roman"/>
                      </a:endParaRPr>
                    </a:p>
                    <a:p>
                      <a:pPr marL="0" marR="0" algn="l">
                        <a:spcBef>
                          <a:spcPts val="600"/>
                        </a:spcBef>
                        <a:spcAft>
                          <a:spcPts val="0"/>
                        </a:spcAft>
                      </a:pPr>
                      <a:endParaRPr lang="en-US" sz="1600" dirty="0" smtClean="0">
                        <a:latin typeface="Calibri"/>
                        <a:ea typeface="Times New Roman"/>
                      </a:endParaRPr>
                    </a:p>
                    <a:p>
                      <a:pPr marL="0" marR="0" algn="l">
                        <a:spcBef>
                          <a:spcPts val="600"/>
                        </a:spcBef>
                        <a:spcAft>
                          <a:spcPts val="0"/>
                        </a:spcAft>
                      </a:pPr>
                      <a:r>
                        <a:rPr lang="en-US" sz="1600" dirty="0" smtClean="0">
                          <a:latin typeface="Calibri"/>
                          <a:ea typeface="Times New Roman"/>
                        </a:rPr>
                        <a:t>7/14/11</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endParaRPr lang="en-US" sz="1600" dirty="0">
                        <a:latin typeface="Calibri"/>
                        <a:ea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533400"/>
          <a:ext cx="8229600" cy="457200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94158">
                <a:tc>
                  <a:txBody>
                    <a:bodyPr/>
                    <a:lstStyle/>
                    <a:p>
                      <a:pPr marL="0" marR="0" algn="l">
                        <a:spcBef>
                          <a:spcPts val="0"/>
                        </a:spcBef>
                        <a:spcAft>
                          <a:spcPts val="0"/>
                        </a:spcAft>
                      </a:pPr>
                      <a:r>
                        <a:rPr lang="en-US" sz="1200" dirty="0">
                          <a:latin typeface="Calibri"/>
                          <a:ea typeface="Times New Roman"/>
                        </a:rPr>
                        <a:t>#</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Recommendations</a:t>
                      </a:r>
                      <a:endParaRPr lang="en-US" sz="14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Assigned to</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Status/Corrective Action</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a:latin typeface="Calibri"/>
                          <a:ea typeface="Times New Roman"/>
                        </a:rPr>
                        <a:t>Due Date</a:t>
                      </a:r>
                      <a:endParaRPr lang="en-US" sz="1400">
                        <a:latin typeface="Times New Roman"/>
                        <a:ea typeface="Times New Roman"/>
                      </a:endParaRPr>
                    </a:p>
                  </a:txBody>
                  <a:tcPr marL="68580" marR="68580" marT="0" marB="0" anchor="ctr"/>
                </a:tc>
                <a:tc>
                  <a:txBody>
                    <a:bodyPr/>
                    <a:lstStyle/>
                    <a:p>
                      <a:pPr marL="0" marR="0" algn="l">
                        <a:spcBef>
                          <a:spcPts val="0"/>
                        </a:spcBef>
                        <a:spcAft>
                          <a:spcPts val="0"/>
                        </a:spcAft>
                      </a:pPr>
                      <a:r>
                        <a:rPr lang="en-US" sz="1200" dirty="0">
                          <a:latin typeface="Calibri"/>
                          <a:ea typeface="Times New Roman"/>
                        </a:rPr>
                        <a:t>Closed</a:t>
                      </a:r>
                      <a:endParaRPr lang="en-US" sz="1400" dirty="0">
                        <a:latin typeface="Times New Roman"/>
                        <a:ea typeface="Times New Roman"/>
                      </a:endParaRPr>
                    </a:p>
                  </a:txBody>
                  <a:tcPr marL="68580" marR="68580" marT="0" marB="0"/>
                </a:tc>
              </a:tr>
              <a:tr h="308302">
                <a:tc>
                  <a:txBody>
                    <a:bodyPr/>
                    <a:lstStyle/>
                    <a:p>
                      <a:pPr marL="0" marR="0" algn="l">
                        <a:spcBef>
                          <a:spcPts val="0"/>
                        </a:spcBef>
                        <a:spcAft>
                          <a:spcPts val="0"/>
                        </a:spcAft>
                      </a:pPr>
                      <a:r>
                        <a:rPr lang="en-US" sz="1200">
                          <a:latin typeface="Calibri"/>
                          <a:ea typeface="Times New Roman"/>
                        </a:rPr>
                        <a:t>2.0</a:t>
                      </a:r>
                      <a:endParaRPr lang="en-US" sz="14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a:latin typeface="Calibri"/>
                          <a:ea typeface="Calibri"/>
                          <a:cs typeface="Times New Roman"/>
                        </a:rPr>
                        <a:t>Project Preparedness</a:t>
                      </a:r>
                      <a:endParaRPr lang="en-US" sz="12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08302">
                <a:tc>
                  <a:txBody>
                    <a:bodyPr/>
                    <a:lstStyle/>
                    <a:p>
                      <a:pPr marL="0" marR="0" algn="l">
                        <a:spcBef>
                          <a:spcPts val="0"/>
                        </a:spcBef>
                        <a:spcAft>
                          <a:spcPts val="0"/>
                        </a:spcAft>
                      </a:pPr>
                      <a:r>
                        <a:rPr lang="en-US" sz="1200" dirty="0" smtClean="0">
                          <a:latin typeface="Calibri"/>
                          <a:ea typeface="Times New Roman"/>
                        </a:rPr>
                        <a:t>2.3</a:t>
                      </a:r>
                      <a:endParaRPr lang="en-US" sz="14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b="1" dirty="0" smtClean="0">
                          <a:latin typeface="Calibri"/>
                          <a:ea typeface="Calibri"/>
                          <a:cs typeface="Times New Roman"/>
                        </a:rPr>
                        <a:t>Management and Oversight</a:t>
                      </a:r>
                      <a:endParaRPr lang="en-US" sz="12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a:latin typeface="Calibri"/>
                        <a:ea typeface="Times New Roman"/>
                      </a:endParaRPr>
                    </a:p>
                  </a:txBody>
                  <a:tcPr marL="68580" marR="68580" marT="0" marB="0"/>
                </a:tc>
                <a:tc>
                  <a:txBody>
                    <a:bodyPr/>
                    <a:lstStyle/>
                    <a:p>
                      <a:pPr marL="0" marR="0" algn="l">
                        <a:spcBef>
                          <a:spcPts val="0"/>
                        </a:spcBef>
                        <a:spcAft>
                          <a:spcPts val="0"/>
                        </a:spcAft>
                      </a:pPr>
                      <a:endParaRPr lang="en-US" sz="1200" dirty="0">
                        <a:latin typeface="Calibri"/>
                        <a:ea typeface="Times New Roman"/>
                      </a:endParaRPr>
                    </a:p>
                  </a:txBody>
                  <a:tcPr marL="68580" marR="68580" marT="0" marB="0"/>
                </a:tc>
              </a:tr>
              <a:tr h="3361238">
                <a:tc>
                  <a:txBody>
                    <a:bodyPr/>
                    <a:lstStyle/>
                    <a:p>
                      <a:pPr marL="0" marR="0" algn="l">
                        <a:spcBef>
                          <a:spcPts val="0"/>
                        </a:spcBef>
                        <a:spcAft>
                          <a:spcPts val="0"/>
                        </a:spcAft>
                      </a:pPr>
                      <a:r>
                        <a:rPr lang="en-US" sz="1800" dirty="0" smtClean="0">
                          <a:latin typeface="Calibri"/>
                          <a:ea typeface="Times New Roman"/>
                        </a:rPr>
                        <a:t>10.</a:t>
                      </a:r>
                      <a:endParaRPr lang="en-US" sz="20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There should be a review prior to submitting an RFP for the construction contract to ensure that the cost, schedule and interface conditions are well understood. </a:t>
                      </a:r>
                    </a:p>
                  </a:txBody>
                  <a:tcPr marL="68580" marR="68580" marT="0" marB="0"/>
                </a:tc>
                <a:tc>
                  <a:txBody>
                    <a:bodyPr/>
                    <a:lstStyle/>
                    <a:p>
                      <a:pPr marL="0" marR="0" algn="l">
                        <a:spcBef>
                          <a:spcPts val="0"/>
                        </a:spcBef>
                        <a:spcAft>
                          <a:spcPts val="0"/>
                        </a:spcAft>
                      </a:pPr>
                      <a:r>
                        <a:rPr lang="en-US" sz="1800" dirty="0">
                          <a:latin typeface="Calibri"/>
                          <a:ea typeface="Times New Roman"/>
                        </a:rPr>
                        <a:t>R. Merchut</a:t>
                      </a:r>
                      <a:endParaRPr lang="en-US" sz="2000" dirty="0">
                        <a:latin typeface="Times New Roman"/>
                        <a:ea typeface="Times New Roman"/>
                      </a:endParaRPr>
                    </a:p>
                  </a:txBody>
                  <a:tcPr marL="68580" marR="68580" marT="0" marB="0"/>
                </a:tc>
                <a:tc>
                  <a:txBody>
                    <a:bodyPr/>
                    <a:lstStyle/>
                    <a:p>
                      <a:pPr marL="0" marR="0" algn="l">
                        <a:spcBef>
                          <a:spcPts val="0"/>
                        </a:spcBef>
                        <a:spcAft>
                          <a:spcPts val="0"/>
                        </a:spcAft>
                      </a:pPr>
                      <a:r>
                        <a:rPr lang="en-US" sz="1800">
                          <a:latin typeface="Calibri"/>
                          <a:ea typeface="Times New Roman"/>
                        </a:rPr>
                        <a:t>A Director’s Review at the conclusion of Final Design has been added to the schedule. </a:t>
                      </a:r>
                      <a:endParaRPr lang="en-US" sz="2000">
                        <a:latin typeface="Times New Roman"/>
                        <a:ea typeface="Times New Roman"/>
                      </a:endParaRPr>
                    </a:p>
                  </a:txBody>
                  <a:tcPr marL="68580" marR="68580" marT="0" marB="0"/>
                </a:tc>
                <a:tc>
                  <a:txBody>
                    <a:bodyPr/>
                    <a:lstStyle/>
                    <a:p>
                      <a:pPr marL="0" marR="0" algn="l">
                        <a:spcBef>
                          <a:spcPts val="0"/>
                        </a:spcBef>
                        <a:spcAft>
                          <a:spcPts val="0"/>
                        </a:spcAft>
                      </a:pPr>
                      <a:r>
                        <a:rPr lang="en-US" sz="1800">
                          <a:latin typeface="Calibri"/>
                          <a:ea typeface="Times New Roman"/>
                        </a:rPr>
                        <a:t>7/21/11</a:t>
                      </a:r>
                      <a:endParaRPr lang="en-US" sz="2000">
                        <a:latin typeface="Times New Roman"/>
                        <a:ea typeface="Times New Roman"/>
                      </a:endParaRPr>
                    </a:p>
                  </a:txBody>
                  <a:tcPr marL="68580" marR="68580" marT="0" marB="0"/>
                </a:tc>
                <a:tc>
                  <a:txBody>
                    <a:bodyPr/>
                    <a:lstStyle/>
                    <a:p>
                      <a:pPr marL="0" marR="0" algn="l">
                        <a:spcBef>
                          <a:spcPts val="0"/>
                        </a:spcBef>
                        <a:spcAft>
                          <a:spcPts val="0"/>
                        </a:spcAft>
                      </a:pPr>
                      <a:endParaRPr lang="en-US" sz="1800" dirty="0">
                        <a:latin typeface="Calibri"/>
                        <a:ea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Fiscal – EDI Professional Services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marL="742950" lvl="0" indent="-742950" algn="l"/>
            <a:r>
              <a:rPr lang="en-US" dirty="0"/>
              <a:t/>
            </a:r>
            <a:br>
              <a:rPr lang="en-US" dirty="0"/>
            </a:br>
            <a:r>
              <a:rPr lang="en-US" dirty="0" smtClean="0"/>
              <a:t>Schedule</a:t>
            </a:r>
            <a:br>
              <a:rPr lang="en-US" dirty="0" smtClean="0"/>
            </a:br>
            <a:r>
              <a:rPr lang="en-US" sz="2700" b="1" dirty="0" smtClean="0"/>
              <a:t>Resource </a:t>
            </a:r>
            <a:r>
              <a:rPr lang="en-US" sz="2700" b="1" dirty="0"/>
              <a:t>loaded schedule in progress</a:t>
            </a:r>
            <a:r>
              <a:rPr lang="en-US" dirty="0"/>
              <a:t/>
            </a:r>
            <a:br>
              <a:rPr lang="en-US" dirty="0"/>
            </a:br>
            <a:endParaRPr lang="en-US" dirty="0"/>
          </a:p>
        </p:txBody>
      </p:sp>
      <p:graphicFrame>
        <p:nvGraphicFramePr>
          <p:cNvPr id="6" name="Content Placeholder 5"/>
          <p:cNvGraphicFramePr>
            <a:graphicFrameLocks noGrp="1"/>
          </p:cNvGraphicFramePr>
          <p:nvPr>
            <p:ph idx="1"/>
          </p:nvPr>
        </p:nvGraphicFramePr>
        <p:xfrm>
          <a:off x="457200" y="1600200"/>
          <a:ext cx="8229600" cy="4871974"/>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Tracking Milestone</a:t>
                      </a:r>
                      <a:endParaRPr lang="en-US" sz="1100" dirty="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Definition</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FF0000"/>
                          </a:solidFill>
                          <a:latin typeface="Calibri"/>
                          <a:ea typeface="Times New Roman"/>
                          <a:cs typeface="Times New Roman"/>
                        </a:rPr>
                        <a:t>Target Date</a:t>
                      </a:r>
                      <a:endParaRPr lang="en-US" sz="110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Date Accomplished</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400" b="1" smtClean="0">
                          <a:ln>
                            <a:solidFill>
                              <a:schemeClr val="tx1"/>
                            </a:solidFill>
                          </a:ln>
                          <a:solidFill>
                            <a:srgbClr val="0070C0"/>
                          </a:solidFill>
                          <a:latin typeface="Calibri"/>
                          <a:ea typeface="Times New Roman"/>
                          <a:cs typeface="Times New Roman"/>
                        </a:rPr>
                        <a:t>OTE Building</a:t>
                      </a:r>
                      <a:endParaRPr lang="en-US" sz="1100">
                        <a:ln>
                          <a:solidFill>
                            <a:schemeClr val="tx1"/>
                          </a:solidFill>
                        </a:ln>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000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CDR Complete</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RBA delivers CDR document</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6-Oct-10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6-Oct-10</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Review by FNAL mgmt of Proj Plan</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13-Oct-10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13-Oct-10</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Engineering Start</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Proj Plan approved, directorate sign-off</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18-Nov-10</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16-NOV-10</a:t>
                      </a:r>
                      <a:endParaRPr lang="en-US" sz="1100" smtClean="0">
                        <a:ln>
                          <a:solidFill>
                            <a:schemeClr val="tx1"/>
                          </a:solidFill>
                        </a:ln>
                        <a:latin typeface="Calibri"/>
                        <a:ea typeface="Calibri"/>
                        <a:cs typeface="Times New Roman"/>
                      </a:endParaRPr>
                    </a:p>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smtClean="0">
                          <a:ln>
                            <a:solidFill>
                              <a:srgbClr val="FF0000"/>
                            </a:solidFill>
                          </a:ln>
                          <a:solidFill>
                            <a:srgbClr val="0070C0"/>
                          </a:solidFill>
                          <a:latin typeface="Calibri"/>
                          <a:ea typeface="Times New Roman"/>
                          <a:cs typeface="Times New Roman"/>
                        </a:rPr>
                        <a:t>A/E start</a:t>
                      </a:r>
                      <a:endParaRPr lang="en-US" sz="1100" dirty="0">
                        <a:ln>
                          <a:solidFill>
                            <a:srgbClr val="FF0000"/>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ln>
                            <a:solidFill>
                              <a:srgbClr val="FF0000"/>
                            </a:solidFill>
                          </a:ln>
                          <a:solidFill>
                            <a:srgbClr val="0070C0"/>
                          </a:solidFill>
                          <a:latin typeface="Calibri"/>
                          <a:ea typeface="Times New Roman"/>
                          <a:cs typeface="Times New Roman"/>
                        </a:rPr>
                        <a:t>Proposal negotiations complete, </a:t>
                      </a:r>
                      <a:r>
                        <a:rPr lang="en-US" sz="1100" dirty="0" smtClean="0">
                          <a:ln>
                            <a:solidFill>
                              <a:srgbClr val="FF0000"/>
                            </a:solidFill>
                          </a:ln>
                          <a:solidFill>
                            <a:srgbClr val="FF0000"/>
                          </a:solidFill>
                          <a:latin typeface="Calibri"/>
                          <a:ea typeface="Times New Roman"/>
                          <a:cs typeface="Times New Roman"/>
                        </a:rPr>
                        <a:t>PO issued</a:t>
                      </a:r>
                      <a:endParaRPr lang="en-US" sz="1100" dirty="0">
                        <a:ln>
                          <a:solidFill>
                            <a:srgbClr val="FF0000"/>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rgbClr val="FF0000"/>
                            </a:solidFill>
                          </a:ln>
                          <a:solidFill>
                            <a:srgbClr val="0070C0"/>
                          </a:solidFill>
                          <a:latin typeface="Calibri"/>
                          <a:ea typeface="Times New Roman"/>
                          <a:cs typeface="Times New Roman"/>
                        </a:rPr>
                        <a:t>18-Nov-10</a:t>
                      </a:r>
                      <a:endParaRPr lang="en-US" sz="1100" dirty="0">
                        <a:ln>
                          <a:solidFill>
                            <a:srgbClr val="FF0000"/>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rgbClr val="FF0000"/>
                            </a:solidFill>
                          </a:ln>
                          <a:solidFill>
                            <a:srgbClr val="0070C0"/>
                          </a:solidFill>
                          <a:latin typeface="Calibri"/>
                          <a:ea typeface="Times New Roman"/>
                          <a:cs typeface="Times New Roman"/>
                        </a:rPr>
                        <a:t> </a:t>
                      </a:r>
                      <a:endParaRPr lang="en-US" sz="1100" dirty="0">
                        <a:ln>
                          <a:solidFill>
                            <a:srgbClr val="FF0000"/>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Concept Validation</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smtClean="0">
                          <a:ln>
                            <a:solidFill>
                              <a:schemeClr val="tx1"/>
                            </a:solidFill>
                          </a:ln>
                          <a:latin typeface="Calibri"/>
                          <a:ea typeface="Times New Roman"/>
                          <a:cs typeface="Times New Roman"/>
                        </a:rPr>
                        <a:t>30-Dec-10</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30% Final Design OTE building</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dirty="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smtClean="0">
                          <a:ln>
                            <a:solidFill>
                              <a:schemeClr val="tx1"/>
                            </a:solidFill>
                          </a:ln>
                          <a:latin typeface="Calibri"/>
                          <a:ea typeface="Times New Roman"/>
                          <a:cs typeface="Times New Roman"/>
                        </a:rPr>
                        <a:t>24-Feb-11</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Pre-Final Design OTE Building</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smtClean="0">
                          <a:ln>
                            <a:solidFill>
                              <a:schemeClr val="tx1"/>
                            </a:solidFill>
                          </a:ln>
                          <a:latin typeface="Calibri"/>
                          <a:ea typeface="Times New Roman"/>
                          <a:cs typeface="Times New Roman"/>
                        </a:rPr>
                        <a:t>19-May-11</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900" smtClean="0">
                          <a:ln>
                            <a:solidFill>
                              <a:schemeClr val="tx1"/>
                            </a:solidFill>
                          </a:ln>
                          <a:latin typeface="Arial"/>
                          <a:ea typeface="Calibri"/>
                          <a:cs typeface="Times New Roman"/>
                        </a:rPr>
                        <a:t>CC Review Building Final Design</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c>
                  <a:txBody>
                    <a:bodyPr/>
                    <a:lstStyle/>
                    <a:p>
                      <a:pPr marL="0" marR="0" algn="r">
                        <a:lnSpc>
                          <a:spcPct val="115000"/>
                        </a:lnSpc>
                        <a:spcBef>
                          <a:spcPts val="0"/>
                        </a:spcBef>
                        <a:spcAft>
                          <a:spcPts val="0"/>
                        </a:spcAft>
                      </a:pPr>
                      <a:r>
                        <a:rPr lang="en-US" sz="1000" smtClean="0">
                          <a:ln>
                            <a:solidFill>
                              <a:schemeClr val="tx1"/>
                            </a:solidFill>
                          </a:ln>
                          <a:latin typeface="Calibri"/>
                          <a:ea typeface="Times New Roman"/>
                          <a:cs typeface="Times New Roman"/>
                        </a:rPr>
                        <a:t>16-June-11</a:t>
                      </a:r>
                      <a:endParaRPr lang="en-US" sz="1100">
                        <a:ln>
                          <a:solidFill>
                            <a:schemeClr val="tx1"/>
                          </a:solidFill>
                        </a:ln>
                        <a:latin typeface="Calibri"/>
                        <a:ea typeface="Calibri"/>
                        <a:cs typeface="Times New Roman"/>
                      </a:endParaRPr>
                    </a:p>
                  </a:txBody>
                  <a:tcPr marL="68580" marR="68580" marT="0" marB="0"/>
                </a:tc>
                <a:tc>
                  <a:txBody>
                    <a:bodyPr/>
                    <a:lstStyle/>
                    <a:p>
                      <a:pPr>
                        <a:lnSpc>
                          <a:spcPct val="115000"/>
                        </a:lnSpc>
                      </a:pPr>
                      <a:endParaRPr lang="en-US" sz="1100">
                        <a:ln>
                          <a:solidFill>
                            <a:schemeClr val="tx1"/>
                          </a:solidFill>
                        </a:ln>
                        <a:latin typeface="Calibri"/>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Eng Drawings complete</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CCR comments incorporated</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7-Jul-11</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 </a:t>
                      </a:r>
                      <a:endParaRPr lang="en-US" sz="1100">
                        <a:ln>
                          <a:solidFill>
                            <a:schemeClr val="tx1"/>
                          </a:solidFill>
                        </a:ln>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Review by FNAL management for cost, schedule, &amp; interface conditions per 10/13/10 Director's Review</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smtClean="0">
                          <a:ln>
                            <a:solidFill>
                              <a:schemeClr val="tx1"/>
                            </a:solidFill>
                          </a:ln>
                          <a:solidFill>
                            <a:srgbClr val="0070C0"/>
                          </a:solidFill>
                          <a:latin typeface="Calibri"/>
                          <a:ea typeface="Times New Roman"/>
                          <a:cs typeface="Times New Roman"/>
                        </a:rPr>
                        <a:t>21-Jul-11</a:t>
                      </a:r>
                      <a:endParaRPr lang="en-US" sz="1100">
                        <a:ln>
                          <a:solidFill>
                            <a:schemeClr val="tx1"/>
                          </a:solidFill>
                        </a:ln>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100" dirty="0" smtClean="0">
                          <a:ln>
                            <a:solidFill>
                              <a:schemeClr val="tx1"/>
                            </a:solidFill>
                          </a:ln>
                          <a:solidFill>
                            <a:srgbClr val="0070C0"/>
                          </a:solidFill>
                          <a:latin typeface="Calibri"/>
                          <a:ea typeface="Times New Roman"/>
                          <a:cs typeface="Times New Roman"/>
                        </a:rPr>
                        <a:t> </a:t>
                      </a:r>
                      <a:endParaRPr lang="en-US" sz="1100" dirty="0">
                        <a:ln>
                          <a:solidFill>
                            <a:schemeClr val="tx1"/>
                          </a:solidFill>
                        </a:ln>
                        <a:latin typeface="Calibri"/>
                        <a:ea typeface="Calibri"/>
                        <a:cs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Milestones</a:t>
            </a:r>
            <a:endParaRPr lang="en-US" dirty="0"/>
          </a:p>
        </p:txBody>
      </p:sp>
      <p:sp>
        <p:nvSpPr>
          <p:cNvPr id="3" name="Content Placeholder 2"/>
          <p:cNvSpPr>
            <a:spLocks noGrp="1"/>
          </p:cNvSpPr>
          <p:nvPr>
            <p:ph idx="1"/>
          </p:nvPr>
        </p:nvSpPr>
        <p:spPr/>
        <p:txBody>
          <a:bodyPr/>
          <a:lstStyle/>
          <a:p>
            <a:r>
              <a:rPr lang="en-US" dirty="0" smtClean="0"/>
              <a:t>IASU: Final Design Complete  1/28/11</a:t>
            </a:r>
          </a:p>
          <a:p>
            <a:endParaRPr lang="en-US" dirty="0" smtClean="0"/>
          </a:p>
          <a:p>
            <a:r>
              <a:rPr lang="en-US" dirty="0" smtClean="0"/>
              <a:t>Accelerator Shutdown(s): TBD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Risk Management</a:t>
            </a:r>
            <a:r>
              <a:rPr lang="en-US" dirty="0"/>
              <a:t/>
            </a:r>
            <a:br>
              <a:rPr lang="en-US" dirty="0"/>
            </a:br>
            <a:r>
              <a:rPr lang="en-US" dirty="0" smtClean="0"/>
              <a:t>External Risk Status</a:t>
            </a:r>
            <a:endParaRPr lang="en-US" sz="3100" dirty="0"/>
          </a:p>
        </p:txBody>
      </p:sp>
      <p:sp>
        <p:nvSpPr>
          <p:cNvPr id="3" name="Content Placeholder 2"/>
          <p:cNvSpPr>
            <a:spLocks noGrp="1"/>
          </p:cNvSpPr>
          <p:nvPr>
            <p:ph idx="1"/>
          </p:nvPr>
        </p:nvSpPr>
        <p:spPr/>
        <p:txBody>
          <a:bodyPr>
            <a:normAutofit fontScale="55000" lnSpcReduction="20000"/>
          </a:bodyPr>
          <a:lstStyle/>
          <a:p>
            <a:pPr lvl="0"/>
            <a:r>
              <a:rPr lang="en-US" sz="3800" dirty="0"/>
              <a:t>IASU Final design (BMD) RFP negotiated, PO issued, design underway</a:t>
            </a:r>
          </a:p>
          <a:p>
            <a:pPr lvl="0">
              <a:lnSpc>
                <a:spcPct val="120000"/>
              </a:lnSpc>
              <a:spcBef>
                <a:spcPts val="1200"/>
              </a:spcBef>
            </a:pPr>
            <a:r>
              <a:rPr lang="en-US" sz="3800" dirty="0"/>
              <a:t>IASU Design Coordination RFP (RBA) completed, </a:t>
            </a:r>
            <a:r>
              <a:rPr lang="en-US" sz="3800" dirty="0">
                <a:solidFill>
                  <a:srgbClr val="FF0000"/>
                </a:solidFill>
              </a:rPr>
              <a:t>REQ approval awaiting 2</a:t>
            </a:r>
            <a:r>
              <a:rPr lang="en-US" sz="3800" baseline="30000" dirty="0">
                <a:solidFill>
                  <a:srgbClr val="FF0000"/>
                </a:solidFill>
              </a:rPr>
              <a:t>nd</a:t>
            </a:r>
            <a:r>
              <a:rPr lang="en-US" sz="3800" dirty="0">
                <a:solidFill>
                  <a:srgbClr val="FF0000"/>
                </a:solidFill>
              </a:rPr>
              <a:t> floor approval</a:t>
            </a:r>
          </a:p>
          <a:p>
            <a:pPr lvl="0">
              <a:lnSpc>
                <a:spcPct val="120000"/>
              </a:lnSpc>
              <a:spcBef>
                <a:spcPts val="1200"/>
              </a:spcBef>
            </a:pPr>
            <a:r>
              <a:rPr lang="en-US" sz="3800" dirty="0"/>
              <a:t>IASU Wetlands investigation underway. Draft application for JD from COE underway, coordinated with DOE (Rick Hersemann), ES&amp;H (Teri Dykhuis)</a:t>
            </a:r>
          </a:p>
          <a:p>
            <a:pPr lvl="0">
              <a:lnSpc>
                <a:spcPct val="120000"/>
              </a:lnSpc>
              <a:spcBef>
                <a:spcPts val="1200"/>
              </a:spcBef>
            </a:pPr>
            <a:r>
              <a:rPr lang="en-US" sz="3800" dirty="0"/>
              <a:t>IASU concept revisions for new parking lot and horseshoe sidewalk buy-in by TD, ES&amp;H, FD, R&amp;G.</a:t>
            </a:r>
          </a:p>
          <a:p>
            <a:pPr lvl="0">
              <a:lnSpc>
                <a:spcPct val="120000"/>
              </a:lnSpc>
              <a:spcBef>
                <a:spcPts val="1200"/>
              </a:spcBef>
            </a:pPr>
            <a:r>
              <a:rPr lang="en-US" sz="3800" dirty="0"/>
              <a:t>IASU communications ductbank design direction revised to accommodate VOIP</a:t>
            </a:r>
          </a:p>
          <a:p>
            <a:pPr>
              <a:buNone/>
            </a:pPr>
            <a:r>
              <a:rPr lang="en-US" sz="3800" dirty="0"/>
              <a:t> </a:t>
            </a:r>
          </a:p>
          <a:p>
            <a:pPr lvl="0"/>
            <a:r>
              <a:rPr lang="en-US" sz="3800" dirty="0"/>
              <a:t>IAU Oversight Task Codes established – </a:t>
            </a:r>
            <a:r>
              <a:rPr lang="en-US" sz="3800" dirty="0">
                <a:solidFill>
                  <a:srgbClr val="FF0000"/>
                </a:solidFill>
              </a:rPr>
              <a:t>Funding status?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Procurements</a:t>
            </a:r>
            <a:endParaRPr lang="en-US" dirty="0"/>
          </a:p>
        </p:txBody>
      </p:sp>
      <p:sp>
        <p:nvSpPr>
          <p:cNvPr id="3" name="Content Placeholder 2"/>
          <p:cNvSpPr>
            <a:spLocks noGrp="1"/>
          </p:cNvSpPr>
          <p:nvPr>
            <p:ph idx="1"/>
          </p:nvPr>
        </p:nvSpPr>
        <p:spPr/>
        <p:txBody>
          <a:bodyPr/>
          <a:lstStyle/>
          <a:p>
            <a:pPr lvl="0"/>
            <a:r>
              <a:rPr lang="en-US" dirty="0"/>
              <a:t>HOK Final Design</a:t>
            </a:r>
          </a:p>
          <a:p>
            <a:pPr lvl="0"/>
            <a:r>
              <a:rPr lang="en-US" dirty="0"/>
              <a:t>RBA Design Coordination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Labor Resources</a:t>
            </a:r>
            <a:r>
              <a:rPr lang="en-US" dirty="0"/>
              <a:t/>
            </a:r>
            <a:br>
              <a:rPr lang="en-US" dirty="0"/>
            </a:br>
            <a:endParaRPr lang="en-US" dirty="0"/>
          </a:p>
        </p:txBody>
      </p:sp>
      <p:pic>
        <p:nvPicPr>
          <p:cNvPr id="4" name="Content Placeholder 3" descr="INTEGRATED PROJECT TEAM.jpg"/>
          <p:cNvPicPr>
            <a:picLocks noGrp="1" noChangeAspect="1"/>
          </p:cNvPicPr>
          <p:nvPr>
            <p:ph idx="1"/>
          </p:nvPr>
        </p:nvPicPr>
        <p:blipFill>
          <a:blip r:embed="rId2" cstate="print"/>
          <a:srcRect l="6424" t="8362" r="30391" b="57910"/>
          <a:stretch>
            <a:fillRect/>
          </a:stretch>
        </p:blipFill>
        <p:spPr>
          <a:xfrm>
            <a:off x="798286" y="838200"/>
            <a:ext cx="7721600" cy="53340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Request</a:t>
            </a:r>
            <a:endParaRPr lang="en-US" dirty="0"/>
          </a:p>
        </p:txBody>
      </p:sp>
      <p:sp>
        <p:nvSpPr>
          <p:cNvPr id="3" name="Content Placeholder 2"/>
          <p:cNvSpPr>
            <a:spLocks noGrp="1"/>
          </p:cNvSpPr>
          <p:nvPr>
            <p:ph idx="1"/>
          </p:nvPr>
        </p:nvSpPr>
        <p:spPr/>
        <p:txBody>
          <a:bodyPr/>
          <a:lstStyle/>
          <a:p>
            <a:pPr lvl="0"/>
            <a:r>
              <a:rPr lang="en-US" dirty="0"/>
              <a:t>Conference Area expansion to 175 people?</a:t>
            </a:r>
          </a:p>
          <a:p>
            <a:pPr lvl="1"/>
            <a:r>
              <a:rPr lang="en-US" dirty="0"/>
              <a:t>Move utilities</a:t>
            </a:r>
          </a:p>
          <a:p>
            <a:pPr lvl="1"/>
            <a:r>
              <a:rPr lang="en-US" dirty="0"/>
              <a:t>Expand parking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Overall Project Summary Status: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OTE Building Final Project Plan updated per Director’s Review. Approval 11/16/10. </a:t>
            </a:r>
          </a:p>
          <a:p>
            <a:pPr lvl="0"/>
            <a:r>
              <a:rPr lang="en-US" dirty="0"/>
              <a:t>OTE Final Design &amp; Construction Support (HOK) RFP completed, negotiated, REQ approval compete 11/23/10. </a:t>
            </a:r>
            <a:r>
              <a:rPr lang="en-US" dirty="0">
                <a:solidFill>
                  <a:srgbClr val="FF0000"/>
                </a:solidFill>
              </a:rPr>
              <a:t>PO to be issued o/a 11/29/10. </a:t>
            </a:r>
          </a:p>
          <a:p>
            <a:pPr lvl="0"/>
            <a:r>
              <a:rPr lang="en-US" dirty="0"/>
              <a:t>OTE Design Coordination RFP (RBA) completed, </a:t>
            </a:r>
            <a:r>
              <a:rPr lang="en-US" dirty="0">
                <a:solidFill>
                  <a:srgbClr val="FF0000"/>
                </a:solidFill>
              </a:rPr>
              <a:t>REQ approval awaiting 2</a:t>
            </a:r>
            <a:r>
              <a:rPr lang="en-US" baseline="30000" dirty="0">
                <a:solidFill>
                  <a:srgbClr val="FF0000"/>
                </a:solidFill>
              </a:rPr>
              <a:t>nd</a:t>
            </a:r>
            <a:r>
              <a:rPr lang="en-US" dirty="0">
                <a:solidFill>
                  <a:srgbClr val="FF0000"/>
                </a:solidFill>
              </a:rPr>
              <a:t> floor approval</a:t>
            </a:r>
          </a:p>
          <a:p>
            <a:pPr lvl="0"/>
            <a:r>
              <a:rPr lang="en-US" dirty="0"/>
              <a:t>OTE Task Codes established per State reporting requirements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pPr lvl="0"/>
            <a:r>
              <a:rPr lang="en-US" dirty="0"/>
              <a:t>PMG meetings - scope</a:t>
            </a:r>
          </a:p>
          <a:p>
            <a:pPr lvl="0"/>
            <a:r>
              <a:rPr lang="en-US" dirty="0"/>
              <a:t>Lengthy approval process for HOK &amp; RBA PO has delay start of final design. </a:t>
            </a:r>
          </a:p>
          <a:p>
            <a:pPr lvl="0"/>
            <a:r>
              <a:rPr lang="en-US" dirty="0"/>
              <a:t>DOE Directive for $2M – impact of full-year continuing resolution? </a:t>
            </a:r>
          </a:p>
          <a:p>
            <a:pPr lvl="0"/>
            <a:r>
              <a:rPr lang="en-US" dirty="0">
                <a:solidFill>
                  <a:srgbClr val="FF0000"/>
                </a:solidFill>
              </a:rPr>
              <a:t>Conference Room expansion.</a:t>
            </a:r>
          </a:p>
          <a:p>
            <a:pPr lvl="0"/>
            <a:r>
              <a:rPr lang="en-US" dirty="0">
                <a:solidFill>
                  <a:srgbClr val="FF0000"/>
                </a:solidFill>
              </a:rPr>
              <a:t>Wetlands impact from revised parking layout – 2 phase construction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Ahead</a:t>
            </a:r>
            <a:endParaRPr lang="en-US" dirty="0"/>
          </a:p>
        </p:txBody>
      </p:sp>
      <p:sp>
        <p:nvSpPr>
          <p:cNvPr id="3" name="Content Placeholder 2"/>
          <p:cNvSpPr>
            <a:spLocks noGrp="1"/>
          </p:cNvSpPr>
          <p:nvPr>
            <p:ph idx="1"/>
          </p:nvPr>
        </p:nvSpPr>
        <p:spPr/>
        <p:txBody>
          <a:bodyPr>
            <a:normAutofit fontScale="92500"/>
          </a:bodyPr>
          <a:lstStyle/>
          <a:p>
            <a:pPr lvl="0"/>
            <a:r>
              <a:rPr lang="en-US" dirty="0"/>
              <a:t>Continue working on Integrated Project Schedule</a:t>
            </a:r>
          </a:p>
          <a:p>
            <a:pPr lvl="0"/>
            <a:r>
              <a:rPr lang="en-US" dirty="0"/>
              <a:t>December 2, 2010: OTE Final Design start. Organize meetings for concept validation. Possible meetings:</a:t>
            </a:r>
          </a:p>
          <a:p>
            <a:pPr lvl="1"/>
            <a:r>
              <a:rPr lang="en-US" dirty="0"/>
              <a:t>HOK/RBA/IPT/FESS-Eng; </a:t>
            </a:r>
          </a:p>
          <a:p>
            <a:pPr lvl="1"/>
            <a:r>
              <a:rPr lang="en-US" dirty="0"/>
              <a:t>HOK/FESS-Eng /FESS-Ops; </a:t>
            </a:r>
          </a:p>
          <a:p>
            <a:pPr lvl="1"/>
            <a:r>
              <a:rPr lang="en-US" dirty="0"/>
              <a:t>HOK/FESS-Eng/FESS-Roads &amp; Grounds</a:t>
            </a:r>
          </a:p>
          <a:p>
            <a:pPr lvl="1"/>
            <a:r>
              <a:rPr lang="en-US"/>
              <a:t>Coordination IASU design meetings: BMD/IPT (including CDF&amp;AD)/FESS-Eng/RBA (when PO issued)</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14400"/>
          </a:xfrm>
        </p:spPr>
        <p:txBody>
          <a:bodyPr>
            <a:normAutofit fontScale="90000"/>
          </a:bodyPr>
          <a:lstStyle/>
          <a:p>
            <a:r>
              <a:rPr lang="en-US" sz="4000" b="1" dirty="0"/>
              <a:t>Table of Recommendations – Corrective Action Plan</a:t>
            </a:r>
            <a:r>
              <a:rPr lang="en-US" b="1" dirty="0"/>
              <a:t/>
            </a:r>
            <a:br>
              <a:rPr lang="en-US" b="1" dirty="0"/>
            </a:br>
            <a:endParaRPr lang="en-US" dirty="0"/>
          </a:p>
        </p:txBody>
      </p:sp>
      <p:sp>
        <p:nvSpPr>
          <p:cNvPr id="3" name="Content Placeholder 2"/>
          <p:cNvSpPr>
            <a:spLocks noGrp="1"/>
          </p:cNvSpPr>
          <p:nvPr>
            <p:ph idx="1"/>
          </p:nvPr>
        </p:nvSpPr>
        <p:spPr/>
        <p:txBody>
          <a:bodyPr>
            <a:normAutofit fontScale="40000" lnSpcReduction="20000"/>
          </a:bodyPr>
          <a:lstStyle/>
          <a:p>
            <a:r>
              <a:rPr lang="en-US" dirty="0"/>
              <a:t>#</a:t>
            </a:r>
          </a:p>
          <a:p>
            <a:r>
              <a:rPr lang="en-US" dirty="0"/>
              <a:t>Recommendations</a:t>
            </a:r>
          </a:p>
          <a:p>
            <a:r>
              <a:rPr lang="en-US" dirty="0"/>
              <a:t>Assigned to</a:t>
            </a:r>
          </a:p>
          <a:p>
            <a:r>
              <a:rPr lang="en-US" dirty="0"/>
              <a:t>Status/Corrective Action</a:t>
            </a:r>
          </a:p>
          <a:p>
            <a:r>
              <a:rPr lang="en-US" dirty="0"/>
              <a:t>Due Date</a:t>
            </a:r>
          </a:p>
          <a:p>
            <a:r>
              <a:rPr lang="en-US" dirty="0"/>
              <a:t>Closed</a:t>
            </a:r>
          </a:p>
          <a:p>
            <a:r>
              <a:rPr lang="en-US" dirty="0"/>
              <a:t>2.0</a:t>
            </a:r>
          </a:p>
          <a:p>
            <a:r>
              <a:rPr lang="en-US" b="1" dirty="0"/>
              <a:t>Project Preparedness</a:t>
            </a:r>
            <a:endParaRPr lang="en-US" dirty="0"/>
          </a:p>
          <a:p>
            <a:r>
              <a:rPr lang="en-US" dirty="0"/>
              <a:t> </a:t>
            </a:r>
          </a:p>
          <a:p>
            <a:r>
              <a:rPr lang="en-US" dirty="0"/>
              <a:t> </a:t>
            </a:r>
          </a:p>
          <a:p>
            <a:r>
              <a:rPr lang="en-US" dirty="0"/>
              <a:t> </a:t>
            </a:r>
          </a:p>
          <a:p>
            <a:r>
              <a:rPr lang="en-US" dirty="0"/>
              <a:t> </a:t>
            </a:r>
          </a:p>
          <a:p>
            <a:r>
              <a:rPr lang="en-US" dirty="0"/>
              <a:t>2.1</a:t>
            </a:r>
          </a:p>
          <a:p>
            <a:r>
              <a:rPr lang="en-US" b="1" dirty="0"/>
              <a:t>Cost and Scope</a:t>
            </a:r>
            <a:endParaRPr lang="en-US" dirty="0"/>
          </a:p>
          <a:p>
            <a:r>
              <a:rPr lang="en-US" dirty="0"/>
              <a:t> </a:t>
            </a:r>
          </a:p>
          <a:p>
            <a:r>
              <a:rPr lang="en-US" dirty="0"/>
              <a:t> </a:t>
            </a:r>
          </a:p>
          <a:p>
            <a:r>
              <a:rPr lang="en-US" dirty="0"/>
              <a:t> </a:t>
            </a:r>
          </a:p>
          <a:p>
            <a:r>
              <a:rPr lang="en-US" dirty="0"/>
              <a:t> </a:t>
            </a:r>
          </a:p>
          <a:p>
            <a:r>
              <a:rPr lang="en-US" dirty="0"/>
              <a:t>1.</a:t>
            </a:r>
          </a:p>
          <a:p>
            <a:r>
              <a:rPr lang="en-US" dirty="0"/>
              <a:t>The use of the DOE escalation rate for FY12 is not a recognized best practice.  Facility and construction escalation costs have historically been significantly higher than DOE rates.  It is recommended more appropriate escalation rates be used for the cost estimate</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14400"/>
          </a:xfrm>
        </p:spPr>
        <p:txBody>
          <a:bodyPr>
            <a:normAutofit fontScale="90000"/>
          </a:bodyPr>
          <a:lstStyle/>
          <a:p>
            <a:r>
              <a:rPr lang="en-US" sz="4000" b="1" dirty="0"/>
              <a:t>Table of Recommendations – Corrective Action Plan</a:t>
            </a:r>
            <a:r>
              <a:rPr lang="en-US" b="1" dirty="0"/>
              <a:t/>
            </a:r>
            <a:br>
              <a:rPr lang="en-US" b="1" dirty="0"/>
            </a:br>
            <a:endParaRPr lang="en-US" dirty="0"/>
          </a:p>
        </p:txBody>
      </p:sp>
      <p:graphicFrame>
        <p:nvGraphicFramePr>
          <p:cNvPr id="4" name="Content Placeholder 3"/>
          <p:cNvGraphicFramePr>
            <a:graphicFrameLocks noGrp="1"/>
          </p:cNvGraphicFramePr>
          <p:nvPr>
            <p:ph idx="1"/>
          </p:nvPr>
        </p:nvGraphicFramePr>
        <p:xfrm>
          <a:off x="457200" y="1295400"/>
          <a:ext cx="8229600" cy="516382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533400">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228600">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8600">
                <a:tc>
                  <a:txBody>
                    <a:bodyPr/>
                    <a:lstStyle/>
                    <a:p>
                      <a:pPr marL="0" marR="0" algn="l">
                        <a:spcBef>
                          <a:spcPts val="0"/>
                        </a:spcBef>
                        <a:spcAft>
                          <a:spcPts val="0"/>
                        </a:spcAft>
                      </a:pPr>
                      <a:r>
                        <a:rPr lang="en-US" sz="1100">
                          <a:latin typeface="Calibri"/>
                          <a:ea typeface="Times New Roman"/>
                        </a:rPr>
                        <a:t>2.1</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Cost and Scope</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1798647">
                <a:tc>
                  <a:txBody>
                    <a:bodyPr/>
                    <a:lstStyle/>
                    <a:p>
                      <a:pPr marL="0" marR="0" algn="l">
                        <a:spcBef>
                          <a:spcPts val="0"/>
                        </a:spcBef>
                        <a:spcAft>
                          <a:spcPts val="0"/>
                        </a:spcAft>
                      </a:pPr>
                      <a:r>
                        <a:rPr lang="en-US" sz="1600">
                          <a:latin typeface="Calibri"/>
                          <a:ea typeface="Times New Roman"/>
                        </a:rPr>
                        <a:t>1.</a:t>
                      </a:r>
                      <a:endParaRPr lang="en-US" sz="18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The use of the DOE escalation rate for FY12 is not a recognized best practice.  Facility and construction escalation costs have historically been significantly higher than DOE rates.  It is recommended more appropriate escalation rates be used for the cost estimate.</a:t>
                      </a:r>
                    </a:p>
                  </a:txBody>
                  <a:tcPr marL="68580" marR="68580" marT="0" marB="0" anchor="ctr"/>
                </a:tc>
                <a:tc>
                  <a:txBody>
                    <a:bodyPr/>
                    <a:lstStyle/>
                    <a:p>
                      <a:pPr marL="0" marR="0" algn="l">
                        <a:spcBef>
                          <a:spcPts val="0"/>
                        </a:spcBef>
                        <a:spcAft>
                          <a:spcPts val="0"/>
                        </a:spcAft>
                      </a:pPr>
                      <a:r>
                        <a:rPr lang="en-US" sz="1600" dirty="0" smtClean="0">
                          <a:latin typeface="Calibri"/>
                          <a:ea typeface="Times New Roman"/>
                        </a:rPr>
                        <a:t>Merchut</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Comment withdrawn by J. Budd per email 10/14/10. </a:t>
                      </a:r>
                      <a:endParaRPr lang="en-US" sz="1800">
                        <a:latin typeface="Times New Roman"/>
                        <a:ea typeface="Times New Roman"/>
                      </a:endParaRPr>
                    </a:p>
                    <a:p>
                      <a:pPr marL="0" marR="0" algn="l">
                        <a:spcBef>
                          <a:spcPts val="0"/>
                        </a:spcBef>
                        <a:spcAft>
                          <a:spcPts val="0"/>
                        </a:spcAft>
                      </a:pPr>
                      <a:r>
                        <a:rPr lang="en-US" sz="1600">
                          <a:latin typeface="Calibri"/>
                          <a:ea typeface="Times New Roman"/>
                        </a:rPr>
                        <a:t>5.4% Escalation indicated in PP adequate.</a:t>
                      </a:r>
                      <a:endParaRPr lang="en-US" sz="1800">
                        <a:latin typeface="Times New Roman"/>
                        <a:ea typeface="Times New Roman"/>
                      </a:endParaRPr>
                    </a:p>
                  </a:txBody>
                  <a:tcPr marL="68580" marR="68580" marT="0" marB="0"/>
                </a:tc>
                <a:tc>
                  <a:txBody>
                    <a:bodyPr/>
                    <a:lstStyle/>
                    <a:p>
                      <a:pPr marL="0" marR="0" algn="l">
                        <a:spcBef>
                          <a:spcPts val="0"/>
                        </a:spcBef>
                        <a:spcAft>
                          <a:spcPts val="0"/>
                        </a:spcAft>
                      </a:pPr>
                      <a:endParaRPr lang="en-US" sz="1600">
                        <a:latin typeface="Calibri"/>
                        <a:ea typeface="Times New Roman"/>
                      </a:endParaRPr>
                    </a:p>
                  </a:txBody>
                  <a:tcPr marL="68580" marR="68580" marT="0" marB="0"/>
                </a:tc>
                <a:tc>
                  <a:txBody>
                    <a:bodyPr/>
                    <a:lstStyle/>
                    <a:p>
                      <a:pPr marL="0" marR="0" algn="l">
                        <a:spcBef>
                          <a:spcPts val="0"/>
                        </a:spcBef>
                        <a:spcAft>
                          <a:spcPts val="0"/>
                        </a:spcAft>
                      </a:pPr>
                      <a:r>
                        <a:rPr lang="en-US" sz="1600" dirty="0">
                          <a:latin typeface="Calibri"/>
                          <a:ea typeface="Times New Roman"/>
                        </a:rPr>
                        <a:t>10/14/10</a:t>
                      </a:r>
                      <a:endParaRPr lang="en-US" sz="1800" dirty="0">
                        <a:latin typeface="Times New Roman"/>
                        <a:ea typeface="Times New Roman"/>
                      </a:endParaRPr>
                    </a:p>
                  </a:txBody>
                  <a:tcPr marL="68580" marR="68580" marT="0" marB="0"/>
                </a:tc>
              </a:tr>
              <a:tr h="1199098">
                <a:tc>
                  <a:txBody>
                    <a:bodyPr/>
                    <a:lstStyle/>
                    <a:p>
                      <a:pPr marL="0" marR="0" algn="l">
                        <a:spcBef>
                          <a:spcPts val="0"/>
                        </a:spcBef>
                        <a:spcAft>
                          <a:spcPts val="0"/>
                        </a:spcAft>
                      </a:pPr>
                      <a:r>
                        <a:rPr lang="en-US" sz="1600" dirty="0" smtClean="0">
                          <a:latin typeface="Calibri"/>
                          <a:ea typeface="Times New Roman"/>
                        </a:rPr>
                        <a:t>2.</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a:latin typeface="Calibri"/>
                          <a:ea typeface="Calibri"/>
                          <a:cs typeface="Times New Roman"/>
                        </a:rPr>
                        <a:t>Additional scope items need to be identified, estimated, and prioritized so in the event favorable bids are received during the construction RFP a clear plan is in place for allocating the additional funds.</a:t>
                      </a:r>
                    </a:p>
                  </a:txBody>
                  <a:tcPr marL="68580" marR="68580" marT="0" marB="0"/>
                </a:tc>
                <a:tc>
                  <a:txBody>
                    <a:bodyPr/>
                    <a:lstStyle/>
                    <a:p>
                      <a:pPr marL="0" marR="0" algn="l">
                        <a:spcBef>
                          <a:spcPts val="0"/>
                        </a:spcBef>
                        <a:spcAft>
                          <a:spcPts val="0"/>
                        </a:spcAft>
                      </a:pPr>
                      <a:r>
                        <a:rPr lang="en-US" sz="1600" dirty="0" smtClean="0">
                          <a:latin typeface="Calibri"/>
                          <a:ea typeface="Times New Roman"/>
                        </a:rPr>
                        <a:t>Merchut</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Additional Scope items identification &amp; design included as part of HOK scope of work.</a:t>
                      </a:r>
                      <a:endParaRPr lang="en-US" sz="1800">
                        <a:latin typeface="Times New Roman"/>
                        <a:ea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Prelim: 2/1/11</a:t>
                      </a:r>
                      <a:endParaRPr lang="en-US" sz="1800">
                        <a:latin typeface="Times New Roman"/>
                        <a:ea typeface="Times New Roman"/>
                      </a:endParaRPr>
                    </a:p>
                    <a:p>
                      <a:pPr marL="0" marR="0" algn="l">
                        <a:spcBef>
                          <a:spcPts val="0"/>
                        </a:spcBef>
                        <a:spcAft>
                          <a:spcPts val="0"/>
                        </a:spcAft>
                      </a:pPr>
                      <a:r>
                        <a:rPr lang="en-US" sz="1600">
                          <a:latin typeface="Calibri"/>
                          <a:ea typeface="Times New Roman"/>
                        </a:rPr>
                        <a:t>Final: 7/14/11</a:t>
                      </a:r>
                      <a:endParaRPr lang="en-US" sz="1800">
                        <a:latin typeface="Times New Roman"/>
                        <a:ea typeface="Times New Roman"/>
                      </a:endParaRPr>
                    </a:p>
                  </a:txBody>
                  <a:tcPr marL="68580" marR="68580" marT="0" marB="0"/>
                </a:tc>
                <a:tc>
                  <a:txBody>
                    <a:bodyPr/>
                    <a:lstStyle/>
                    <a:p>
                      <a:pPr marL="0" marR="0" algn="l">
                        <a:spcBef>
                          <a:spcPts val="0"/>
                        </a:spcBef>
                        <a:spcAft>
                          <a:spcPts val="0"/>
                        </a:spcAft>
                      </a:pPr>
                      <a:endParaRPr lang="en-US" sz="1600" dirty="0">
                        <a:latin typeface="Calibri"/>
                        <a:ea typeface="Times New Roman"/>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304800" y="457200"/>
          <a:ext cx="8229600" cy="5600127"/>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831125">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56196">
                <a:tc>
                  <a:txBody>
                    <a:bodyPr/>
                    <a:lstStyle/>
                    <a:p>
                      <a:pPr marL="0" marR="0" algn="l">
                        <a:spcBef>
                          <a:spcPts val="0"/>
                        </a:spcBef>
                        <a:spcAft>
                          <a:spcPts val="0"/>
                        </a:spcAft>
                      </a:pPr>
                      <a:r>
                        <a:rPr lang="en-US" sz="1100" dirty="0">
                          <a:latin typeface="Calibri"/>
                          <a:ea typeface="Times New Roman"/>
                        </a:rPr>
                        <a:t>2.1</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Cost and Scope</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375279">
                <a:tc>
                  <a:txBody>
                    <a:bodyPr/>
                    <a:lstStyle/>
                    <a:p>
                      <a:pPr marL="0" marR="0" algn="l">
                        <a:spcBef>
                          <a:spcPts val="0"/>
                        </a:spcBef>
                        <a:spcAft>
                          <a:spcPts val="0"/>
                        </a:spcAft>
                      </a:pPr>
                      <a:r>
                        <a:rPr lang="en-US" sz="1400" dirty="0" smtClean="0">
                          <a:latin typeface="Calibri"/>
                          <a:ea typeface="Times New Roman"/>
                        </a:rPr>
                        <a:t>3.</a:t>
                      </a:r>
                      <a:endParaRPr lang="en-US" sz="16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Project currently plans include continuation of RBA as LEED project manager to insure the project obtains Gold certification.  Project should consider assigning responsibility for LEEDs Gold certification as part of the HOK design contract.  In the same manner that “design to cost” is a contract requirement, “design to LEEDs Gold” could also be a delivery requirement.</a:t>
                      </a:r>
                    </a:p>
                  </a:txBody>
                  <a:tcPr marL="68580" marR="68580" marT="0" marB="0"/>
                </a:tc>
                <a:tc>
                  <a:txBody>
                    <a:bodyPr/>
                    <a:lstStyle/>
                    <a:p>
                      <a:pPr marL="0" marR="0" algn="l">
                        <a:spcBef>
                          <a:spcPts val="0"/>
                        </a:spcBef>
                        <a:spcAft>
                          <a:spcPts val="0"/>
                        </a:spcAft>
                      </a:pPr>
                      <a:r>
                        <a:rPr lang="en-US" sz="1400">
                          <a:latin typeface="Calibri"/>
                          <a:ea typeface="Times New Roman"/>
                        </a:rPr>
                        <a:t>R. Merchut</a:t>
                      </a:r>
                      <a:endParaRPr lang="en-US" sz="1600">
                        <a:latin typeface="Times New Roman"/>
                        <a:ea typeface="Times New Roman"/>
                      </a:endParaRPr>
                    </a:p>
                  </a:txBody>
                  <a:tcPr marL="68580" marR="68580" marT="0" marB="0"/>
                </a:tc>
                <a:tc>
                  <a:txBody>
                    <a:bodyPr/>
                    <a:lstStyle/>
                    <a:p>
                      <a:pPr marL="0" marR="0" algn="l">
                        <a:spcBef>
                          <a:spcPts val="0"/>
                        </a:spcBef>
                        <a:spcAft>
                          <a:spcPts val="0"/>
                        </a:spcAft>
                      </a:pPr>
                      <a:r>
                        <a:rPr lang="en-US" sz="1400">
                          <a:latin typeface="Calibri"/>
                          <a:ea typeface="Times New Roman"/>
                        </a:rPr>
                        <a:t>LEED Manager responsibility to provide final design documents to achieve LEED Gold, with all supporting documentation, tracking, shop drawing verification, &amp; final systems verification included in HOK scope of services.</a:t>
                      </a:r>
                      <a:endParaRPr lang="en-US" sz="1600">
                        <a:latin typeface="Times New Roman"/>
                        <a:ea typeface="Times New Roman"/>
                      </a:endParaRPr>
                    </a:p>
                    <a:p>
                      <a:pPr marL="0" marR="0">
                        <a:lnSpc>
                          <a:spcPct val="115000"/>
                        </a:lnSpc>
                        <a:spcBef>
                          <a:spcPts val="0"/>
                        </a:spcBef>
                        <a:spcAft>
                          <a:spcPts val="0"/>
                        </a:spcAft>
                      </a:pPr>
                      <a:r>
                        <a:rPr lang="en-US" sz="1400">
                          <a:latin typeface="Calibri"/>
                          <a:ea typeface="Times New Roman"/>
                          <a:cs typeface="Times New Roman"/>
                        </a:rPr>
                        <a:t>RBA project coordination RFP is to provide review &amp; oversight of HOK LEED work.</a:t>
                      </a:r>
                      <a:endParaRPr lang="en-US" sz="14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400">
                        <a:latin typeface="Calibri"/>
                        <a:ea typeface="Times New Roman"/>
                      </a:endParaRPr>
                    </a:p>
                  </a:txBody>
                  <a:tcPr marL="68580" marR="68580" marT="0" marB="0"/>
                </a:tc>
                <a:tc>
                  <a:txBody>
                    <a:bodyPr/>
                    <a:lstStyle/>
                    <a:p>
                      <a:pPr marL="0" marR="0" algn="l">
                        <a:spcBef>
                          <a:spcPts val="0"/>
                        </a:spcBef>
                        <a:spcAft>
                          <a:spcPts val="0"/>
                        </a:spcAft>
                      </a:pPr>
                      <a:r>
                        <a:rPr lang="en-US" sz="1400" dirty="0">
                          <a:latin typeface="Calibri"/>
                          <a:ea typeface="Times New Roman"/>
                        </a:rPr>
                        <a:t>11/18/10</a:t>
                      </a:r>
                      <a:endParaRPr lang="en-US" sz="1600" dirty="0">
                        <a:latin typeface="Times New Roman"/>
                        <a:ea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685800"/>
          <a:ext cx="8229600" cy="577596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75041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21605">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3384">
                <a:tc>
                  <a:txBody>
                    <a:bodyPr/>
                    <a:lstStyle/>
                    <a:p>
                      <a:pPr marL="0" marR="0" algn="l">
                        <a:spcBef>
                          <a:spcPts val="0"/>
                        </a:spcBef>
                        <a:spcAft>
                          <a:spcPts val="0"/>
                        </a:spcAft>
                      </a:pPr>
                      <a:r>
                        <a:rPr lang="en-US" sz="1100" dirty="0" smtClean="0">
                          <a:latin typeface="Calibri"/>
                          <a:ea typeface="Times New Roman"/>
                        </a:rPr>
                        <a:t>2.2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Schedule</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245180">
                <a:tc>
                  <a:txBody>
                    <a:bodyPr/>
                    <a:lstStyle/>
                    <a:p>
                      <a:pPr marL="0" marR="0" algn="l">
                        <a:spcBef>
                          <a:spcPts val="0"/>
                        </a:spcBef>
                        <a:spcAft>
                          <a:spcPts val="0"/>
                        </a:spcAft>
                      </a:pPr>
                      <a:r>
                        <a:rPr lang="en-US" sz="1400" dirty="0" smtClean="0">
                          <a:latin typeface="Calibri"/>
                          <a:ea typeface="Times New Roman"/>
                        </a:rPr>
                        <a:t>4.</a:t>
                      </a:r>
                      <a:endParaRPr lang="en-US" sz="16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Create an integrated overall IARC schedule which includes accelerator operation decision points, scheduled shutdowns, the utility upgrade project, and the OTE design and construction schedules.</a:t>
                      </a:r>
                    </a:p>
                  </a:txBody>
                  <a:tcPr marL="68580" marR="68580" marT="0" marB="0"/>
                </a:tc>
                <a:tc>
                  <a:txBody>
                    <a:bodyPr/>
                    <a:lstStyle/>
                    <a:p>
                      <a:pPr marL="0" marR="0" algn="l">
                        <a:spcBef>
                          <a:spcPts val="0"/>
                        </a:spcBef>
                        <a:spcAft>
                          <a:spcPts val="0"/>
                        </a:spcAft>
                      </a:pPr>
                      <a:r>
                        <a:rPr lang="en-US" sz="1400">
                          <a:latin typeface="Calibri"/>
                          <a:ea typeface="Times New Roman"/>
                        </a:rPr>
                        <a:t>R. Merchut</a:t>
                      </a:r>
                      <a:endParaRPr lang="en-US" sz="1600">
                        <a:latin typeface="Times New Roman"/>
                        <a:ea typeface="Times New Roman"/>
                      </a:endParaRPr>
                    </a:p>
                    <a:p>
                      <a:pPr marL="0" marR="0">
                        <a:lnSpc>
                          <a:spcPct val="115000"/>
                        </a:lnSpc>
                        <a:spcBef>
                          <a:spcPts val="0"/>
                        </a:spcBef>
                        <a:spcAft>
                          <a:spcPts val="0"/>
                        </a:spcAft>
                      </a:pPr>
                      <a:r>
                        <a:rPr lang="en-US" sz="1400">
                          <a:latin typeface="Calibri"/>
                          <a:ea typeface="Times New Roman"/>
                          <a:cs typeface="Times New Roman"/>
                        </a:rPr>
                        <a:t>B. Aprile</a:t>
                      </a:r>
                      <a:endParaRPr lang="en-US" sz="1400">
                        <a:latin typeface="Calibri"/>
                        <a:ea typeface="Calibri"/>
                        <a:cs typeface="Times New Roman"/>
                      </a:endParaRPr>
                    </a:p>
                    <a:p>
                      <a:pPr marL="0" marR="0">
                        <a:lnSpc>
                          <a:spcPct val="115000"/>
                        </a:lnSpc>
                        <a:spcBef>
                          <a:spcPts val="0"/>
                        </a:spcBef>
                        <a:spcAft>
                          <a:spcPts val="0"/>
                        </a:spcAft>
                      </a:pPr>
                      <a:r>
                        <a:rPr lang="en-US" sz="1400">
                          <a:latin typeface="Calibri"/>
                          <a:ea typeface="Times New Roman"/>
                          <a:cs typeface="Times New Roman"/>
                        </a:rPr>
                        <a:t>AD</a:t>
                      </a:r>
                      <a:endParaRPr lang="en-US" sz="1400">
                        <a:latin typeface="Calibri"/>
                        <a:ea typeface="Calibri"/>
                        <a:cs typeface="Times New Roman"/>
                      </a:endParaRPr>
                    </a:p>
                    <a:p>
                      <a:pPr marL="0" marR="0">
                        <a:lnSpc>
                          <a:spcPct val="115000"/>
                        </a:lnSpc>
                        <a:spcBef>
                          <a:spcPts val="0"/>
                        </a:spcBef>
                        <a:spcAft>
                          <a:spcPts val="0"/>
                        </a:spcAft>
                      </a:pPr>
                      <a:r>
                        <a:rPr lang="en-US" sz="1400">
                          <a:latin typeface="Calibri"/>
                          <a:ea typeface="Times New Roman"/>
                          <a:cs typeface="Times New Roman"/>
                        </a:rPr>
                        <a:t>CDF</a:t>
                      </a:r>
                      <a:endParaRPr lang="en-US" sz="1400">
                        <a:latin typeface="Calibri"/>
                        <a:ea typeface="Calibri"/>
                        <a:cs typeface="Times New Roman"/>
                      </a:endParaRPr>
                    </a:p>
                  </a:txBody>
                  <a:tcPr marL="68580" marR="68580" marT="0" marB="0"/>
                </a:tc>
                <a:tc>
                  <a:txBody>
                    <a:bodyPr/>
                    <a:lstStyle/>
                    <a:p>
                      <a:pPr marL="342900" marR="0" lvl="0" indent="-342900" algn="l">
                        <a:spcBef>
                          <a:spcPts val="0"/>
                        </a:spcBef>
                        <a:spcAft>
                          <a:spcPts val="0"/>
                        </a:spcAft>
                        <a:buFont typeface="Symbol"/>
                        <a:buChar char=""/>
                      </a:pPr>
                      <a:r>
                        <a:rPr lang="en-US" sz="1400">
                          <a:latin typeface="Calibri"/>
                          <a:ea typeface="Times New Roman"/>
                        </a:rPr>
                        <a:t>Baseline integrated schedule for utility upgrade progect and OTE created and will be updated and expanded on-going during final design &amp; construction.</a:t>
                      </a:r>
                      <a:endParaRPr lang="en-US" sz="1600">
                        <a:latin typeface="Times New Roman"/>
                        <a:ea typeface="Times New Roman"/>
                      </a:endParaRPr>
                    </a:p>
                    <a:p>
                      <a:pPr marL="342900" marR="0" lvl="0" indent="-342900" algn="l">
                        <a:spcBef>
                          <a:spcPts val="0"/>
                        </a:spcBef>
                        <a:spcAft>
                          <a:spcPts val="0"/>
                        </a:spcAft>
                        <a:buFont typeface="Symbol"/>
                        <a:buChar char=""/>
                      </a:pPr>
                      <a:r>
                        <a:rPr lang="en-US" sz="1400">
                          <a:latin typeface="Calibri"/>
                          <a:ea typeface="Times New Roman"/>
                        </a:rPr>
                        <a:t>Accelerator shutdown dates have not been determined - dependent on Tevetron run, funding. </a:t>
                      </a:r>
                      <a:endParaRPr lang="en-US" sz="1600">
                        <a:latin typeface="Times New Roman"/>
                        <a:ea typeface="Times New Roman"/>
                      </a:endParaRPr>
                    </a:p>
                  </a:txBody>
                  <a:tcPr marL="68580" marR="68580" marT="0" marB="0"/>
                </a:tc>
                <a:tc>
                  <a:txBody>
                    <a:bodyPr/>
                    <a:lstStyle/>
                    <a:p>
                      <a:pPr marL="0" marR="0" algn="l">
                        <a:spcBef>
                          <a:spcPts val="0"/>
                        </a:spcBef>
                        <a:spcAft>
                          <a:spcPts val="0"/>
                        </a:spcAft>
                      </a:pPr>
                      <a:endParaRPr lang="en-US" sz="1400" dirty="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endParaRPr lang="en-US" sz="1400" dirty="0" smtClean="0">
                        <a:latin typeface="Calibri"/>
                        <a:ea typeface="Times New Roman"/>
                      </a:endParaRPr>
                    </a:p>
                    <a:p>
                      <a:pPr marL="0" marR="0" algn="l">
                        <a:spcBef>
                          <a:spcPts val="0"/>
                        </a:spcBef>
                        <a:spcAft>
                          <a:spcPts val="0"/>
                        </a:spcAft>
                      </a:pPr>
                      <a:r>
                        <a:rPr lang="en-US" sz="1400" dirty="0" smtClean="0">
                          <a:latin typeface="Calibri"/>
                          <a:ea typeface="Times New Roman"/>
                        </a:rPr>
                        <a:t>6/2/11</a:t>
                      </a:r>
                      <a:endParaRPr lang="en-US" sz="1600" dirty="0">
                        <a:latin typeface="Times New Roman"/>
                        <a:ea typeface="Times New Roman"/>
                      </a:endParaRPr>
                    </a:p>
                  </a:txBody>
                  <a:tcPr marL="68580" marR="68580" marT="0" marB="0"/>
                </a:tc>
                <a:tc>
                  <a:txBody>
                    <a:bodyPr/>
                    <a:lstStyle/>
                    <a:p>
                      <a:pPr marL="0" marR="0" algn="l">
                        <a:spcBef>
                          <a:spcPts val="0"/>
                        </a:spcBef>
                        <a:spcAft>
                          <a:spcPts val="0"/>
                        </a:spcAft>
                      </a:pPr>
                      <a:r>
                        <a:rPr lang="en-US" sz="1400" dirty="0">
                          <a:latin typeface="Calibri"/>
                          <a:ea typeface="Times New Roman"/>
                        </a:rPr>
                        <a:t>11/10/10</a:t>
                      </a:r>
                      <a:endParaRPr lang="en-US" sz="1600" dirty="0">
                        <a:latin typeface="Times New Roman"/>
                        <a:ea typeface="Times New Roman"/>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381000"/>
          <a:ext cx="8229600" cy="554058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75041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21605">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3384">
                <a:tc>
                  <a:txBody>
                    <a:bodyPr/>
                    <a:lstStyle/>
                    <a:p>
                      <a:pPr marL="0" marR="0" algn="l">
                        <a:spcBef>
                          <a:spcPts val="0"/>
                        </a:spcBef>
                        <a:spcAft>
                          <a:spcPts val="0"/>
                        </a:spcAft>
                      </a:pPr>
                      <a:r>
                        <a:rPr lang="en-US" sz="1100" dirty="0" smtClean="0">
                          <a:latin typeface="Calibri"/>
                          <a:ea typeface="Times New Roman"/>
                        </a:rPr>
                        <a:t>2.2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Schedule</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245180">
                <a:tc>
                  <a:txBody>
                    <a:bodyPr/>
                    <a:lstStyle/>
                    <a:p>
                      <a:pPr marL="0" marR="0" algn="l">
                        <a:spcBef>
                          <a:spcPts val="0"/>
                        </a:spcBef>
                        <a:spcAft>
                          <a:spcPts val="0"/>
                        </a:spcAft>
                      </a:pPr>
                      <a:r>
                        <a:rPr lang="en-US" sz="1600" dirty="0" smtClean="0">
                          <a:latin typeface="Calibri"/>
                          <a:ea typeface="Times New Roman"/>
                        </a:rPr>
                        <a:t>5.</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Review the OTE project schedule to assure that adequate time is included for performing reviews, addressing recommendations and obtaining signoff/approval of final procurement documents.</a:t>
                      </a:r>
                    </a:p>
                  </a:txBody>
                  <a:tcPr marL="68580" marR="68580" marT="0" marB="0"/>
                </a:tc>
                <a:tc>
                  <a:txBody>
                    <a:bodyPr/>
                    <a:lstStyle/>
                    <a:p>
                      <a:pPr marL="0" marR="0" algn="l">
                        <a:spcBef>
                          <a:spcPts val="0"/>
                        </a:spcBef>
                        <a:spcAft>
                          <a:spcPts val="0"/>
                        </a:spcAft>
                      </a:pPr>
                      <a:r>
                        <a:rPr lang="en-US" sz="1600">
                          <a:latin typeface="Calibri"/>
                          <a:ea typeface="Times New Roman"/>
                        </a:rPr>
                        <a:t>R. Kephart</a:t>
                      </a:r>
                      <a:endParaRPr lang="en-US" sz="1800">
                        <a:latin typeface="Times New Roman"/>
                        <a:ea typeface="Times New Roman"/>
                      </a:endParaRPr>
                    </a:p>
                    <a:p>
                      <a:pPr marL="0" marR="0" algn="l">
                        <a:spcBef>
                          <a:spcPts val="0"/>
                        </a:spcBef>
                        <a:spcAft>
                          <a:spcPts val="0"/>
                        </a:spcAft>
                      </a:pPr>
                      <a:r>
                        <a:rPr lang="en-US" sz="1600">
                          <a:latin typeface="Calibri"/>
                          <a:ea typeface="Times New Roman"/>
                        </a:rPr>
                        <a:t>R. Merchut</a:t>
                      </a:r>
                      <a:endParaRPr lang="en-US" sz="1800">
                        <a:latin typeface="Times New Roman"/>
                        <a:ea typeface="Times New Roman"/>
                      </a:endParaRPr>
                    </a:p>
                  </a:txBody>
                  <a:tcPr marL="68580" marR="68580" marT="0" marB="0"/>
                </a:tc>
                <a:tc>
                  <a:txBody>
                    <a:bodyPr/>
                    <a:lstStyle/>
                    <a:p>
                      <a:pPr marL="342900" marR="0" lvl="0" indent="-342900" algn="l">
                        <a:spcBef>
                          <a:spcPts val="0"/>
                        </a:spcBef>
                        <a:spcAft>
                          <a:spcPts val="0"/>
                        </a:spcAft>
                        <a:buFont typeface="Symbol"/>
                        <a:buChar char=""/>
                      </a:pPr>
                      <a:r>
                        <a:rPr lang="en-US" sz="1600">
                          <a:latin typeface="Calibri"/>
                          <a:ea typeface="Times New Roman"/>
                        </a:rPr>
                        <a:t>The additional Director’s Review at the end of final design is incorporated into the schedule. </a:t>
                      </a:r>
                      <a:endParaRPr lang="en-US" sz="1800">
                        <a:latin typeface="Times New Roman"/>
                        <a:ea typeface="Times New Roman"/>
                      </a:endParaRPr>
                    </a:p>
                    <a:p>
                      <a:pPr marL="342900" marR="0" lvl="0" indent="-342900" algn="l">
                        <a:spcBef>
                          <a:spcPts val="0"/>
                        </a:spcBef>
                        <a:spcAft>
                          <a:spcPts val="0"/>
                        </a:spcAft>
                        <a:buFont typeface="Symbol"/>
                        <a:buChar char=""/>
                      </a:pPr>
                      <a:r>
                        <a:rPr lang="en-US" sz="1600">
                          <a:latin typeface="Calibri"/>
                          <a:ea typeface="Times New Roman"/>
                        </a:rPr>
                        <a:t>Add’l time DOE approvals to be determined and added.</a:t>
                      </a:r>
                      <a:endParaRPr lang="en-US" sz="1800">
                        <a:latin typeface="Times New Roman"/>
                        <a:ea typeface="Times New Roman"/>
                      </a:endParaRPr>
                    </a:p>
                  </a:txBody>
                  <a:tcPr marL="68580" marR="68580" marT="0" marB="0"/>
                </a:tc>
                <a:tc>
                  <a:txBody>
                    <a:bodyPr/>
                    <a:lstStyle/>
                    <a:p>
                      <a:pPr marL="0" marR="0" algn="l">
                        <a:spcBef>
                          <a:spcPts val="0"/>
                        </a:spcBef>
                        <a:spcAft>
                          <a:spcPts val="0"/>
                        </a:spcAft>
                      </a:pPr>
                      <a:endParaRPr lang="en-US" sz="1600" dirty="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endParaRPr lang="en-US" sz="1600" dirty="0" smtClean="0">
                        <a:latin typeface="Calibri"/>
                        <a:ea typeface="Times New Roman"/>
                      </a:endParaRPr>
                    </a:p>
                    <a:p>
                      <a:pPr marL="0" marR="0" algn="l">
                        <a:spcBef>
                          <a:spcPts val="0"/>
                        </a:spcBef>
                        <a:spcAft>
                          <a:spcPts val="0"/>
                        </a:spcAft>
                      </a:pPr>
                      <a:r>
                        <a:rPr lang="en-US" sz="1600" dirty="0" smtClean="0">
                          <a:latin typeface="Calibri"/>
                          <a:ea typeface="Times New Roman"/>
                        </a:rPr>
                        <a:t>5/6/11</a:t>
                      </a:r>
                      <a:endParaRPr lang="en-US" sz="1800" dirty="0">
                        <a:latin typeface="Times New Roman"/>
                        <a:ea typeface="Times New Roman"/>
                      </a:endParaRPr>
                    </a:p>
                  </a:txBody>
                  <a:tcPr marL="68580" marR="68580" marT="0" marB="0"/>
                </a:tc>
                <a:tc>
                  <a:txBody>
                    <a:bodyPr/>
                    <a:lstStyle/>
                    <a:p>
                      <a:pPr marL="0" marR="0" algn="l">
                        <a:spcBef>
                          <a:spcPts val="0"/>
                        </a:spcBef>
                        <a:spcAft>
                          <a:spcPts val="0"/>
                        </a:spcAft>
                      </a:pPr>
                      <a:r>
                        <a:rPr lang="en-US" sz="1600" dirty="0">
                          <a:latin typeface="Calibri"/>
                          <a:ea typeface="Times New Roman"/>
                        </a:rPr>
                        <a:t>11/10/10</a:t>
                      </a:r>
                      <a:endParaRPr lang="en-US" sz="1800" dirty="0">
                        <a:latin typeface="Times New Roman"/>
                        <a:ea typeface="Times New Roman"/>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0"/>
          <a:ext cx="8229600" cy="6416040"/>
        </p:xfrm>
        <a:graphic>
          <a:graphicData uri="http://schemas.openxmlformats.org/drawingml/2006/table">
            <a:tbl>
              <a:tblPr firstRow="1" bandRow="1">
                <a:tableStyleId>{5C22544A-7EE6-4342-B048-85BDC9FD1C3A}</a:tableStyleId>
              </a:tblPr>
              <a:tblGrid>
                <a:gridCol w="533400"/>
                <a:gridCol w="3124200"/>
                <a:gridCol w="990600"/>
                <a:gridCol w="1524000"/>
                <a:gridCol w="1066800"/>
                <a:gridCol w="990600"/>
              </a:tblGrid>
              <a:tr h="750411">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321605">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23384">
                <a:tc>
                  <a:txBody>
                    <a:bodyPr/>
                    <a:lstStyle/>
                    <a:p>
                      <a:pPr marL="0" marR="0" algn="l">
                        <a:spcBef>
                          <a:spcPts val="0"/>
                        </a:spcBef>
                        <a:spcAft>
                          <a:spcPts val="0"/>
                        </a:spcAft>
                      </a:pPr>
                      <a:r>
                        <a:rPr lang="en-US" sz="1100" dirty="0" smtClean="0">
                          <a:latin typeface="Calibri"/>
                          <a:ea typeface="Times New Roman"/>
                        </a:rPr>
                        <a:t>2.2</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Schedule</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4245180">
                <a:tc>
                  <a:txBody>
                    <a:bodyPr/>
                    <a:lstStyle/>
                    <a:p>
                      <a:pPr marL="0" marR="0" algn="l">
                        <a:spcBef>
                          <a:spcPts val="0"/>
                        </a:spcBef>
                        <a:spcAft>
                          <a:spcPts val="0"/>
                        </a:spcAft>
                      </a:pPr>
                      <a:r>
                        <a:rPr lang="en-US" sz="1600" dirty="0" smtClean="0">
                          <a:latin typeface="Calibri"/>
                          <a:ea typeface="Times New Roman"/>
                        </a:rPr>
                        <a:t>6.</a:t>
                      </a:r>
                      <a:endParaRPr lang="en-US" sz="18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latin typeface="Calibri"/>
                          <a:ea typeface="Calibri"/>
                          <a:cs typeface="Times New Roman"/>
                        </a:rPr>
                        <a:t>The impact of vibration due to construction on accelerator operations has not been clearly understood.  The committee recommends pre-drilling a prototype casing foundation to measure the impact on operations.</a:t>
                      </a:r>
                    </a:p>
                  </a:txBody>
                  <a:tcPr marL="68580" marR="68580" marT="0" marB="0"/>
                </a:tc>
                <a:tc>
                  <a:txBody>
                    <a:bodyPr/>
                    <a:lstStyle/>
                    <a:p>
                      <a:pPr marL="0" marR="0" algn="l">
                        <a:spcBef>
                          <a:spcPts val="0"/>
                        </a:spcBef>
                        <a:spcAft>
                          <a:spcPts val="0"/>
                        </a:spcAft>
                      </a:pPr>
                      <a:r>
                        <a:rPr lang="en-US" sz="1600">
                          <a:latin typeface="Calibri"/>
                          <a:ea typeface="Times New Roman"/>
                        </a:rPr>
                        <a:t>R. Merchut</a:t>
                      </a:r>
                      <a:endParaRPr lang="en-US" sz="1800">
                        <a:latin typeface="Times New Roman"/>
                        <a:ea typeface="Times New Roman"/>
                      </a:endParaRPr>
                    </a:p>
                    <a:p>
                      <a:pPr marL="0" marR="0">
                        <a:lnSpc>
                          <a:spcPct val="115000"/>
                        </a:lnSpc>
                        <a:spcBef>
                          <a:spcPts val="0"/>
                        </a:spcBef>
                        <a:spcAft>
                          <a:spcPts val="0"/>
                        </a:spcAft>
                      </a:pPr>
                      <a:r>
                        <a:rPr lang="en-US" sz="1600">
                          <a:latin typeface="Calibri"/>
                          <a:ea typeface="Times New Roman"/>
                          <a:cs typeface="Times New Roman"/>
                        </a:rPr>
                        <a:t>CDF</a:t>
                      </a:r>
                      <a:endParaRPr lang="en-US" sz="1600">
                        <a:latin typeface="Calibri"/>
                        <a:ea typeface="Calibri"/>
                        <a:cs typeface="Times New Roman"/>
                      </a:endParaRPr>
                    </a:p>
                    <a:p>
                      <a:pPr marL="0" marR="0">
                        <a:lnSpc>
                          <a:spcPct val="115000"/>
                        </a:lnSpc>
                        <a:spcBef>
                          <a:spcPts val="0"/>
                        </a:spcBef>
                        <a:spcAft>
                          <a:spcPts val="0"/>
                        </a:spcAft>
                      </a:pPr>
                      <a:r>
                        <a:rPr lang="en-US" sz="1600">
                          <a:latin typeface="Calibri"/>
                          <a:ea typeface="Times New Roman"/>
                          <a:cs typeface="Times New Roman"/>
                        </a:rPr>
                        <a:t>AD</a:t>
                      </a:r>
                      <a:endParaRPr lang="en-US" sz="1600">
                        <a:latin typeface="Calibri"/>
                        <a:ea typeface="Calibri"/>
                        <a:cs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Prototype caisson drilling will be performed when foundation design is better understood during final design phase. The timing of the prototype will be coordinated with AD &amp; CDF, to insure drilling occurs during end of beam run. Schedules dependent on tevetron run.</a:t>
                      </a:r>
                      <a:endParaRPr lang="en-US" sz="1800">
                        <a:latin typeface="Times New Roman"/>
                        <a:ea typeface="Times New Roman"/>
                      </a:endParaRPr>
                    </a:p>
                  </a:txBody>
                  <a:tcPr marL="68580" marR="68580" marT="0" marB="0"/>
                </a:tc>
                <a:tc>
                  <a:txBody>
                    <a:bodyPr/>
                    <a:lstStyle/>
                    <a:p>
                      <a:pPr marL="0" marR="0" algn="l">
                        <a:spcBef>
                          <a:spcPts val="0"/>
                        </a:spcBef>
                        <a:spcAft>
                          <a:spcPts val="0"/>
                        </a:spcAft>
                      </a:pPr>
                      <a:r>
                        <a:rPr lang="en-US" sz="1600">
                          <a:latin typeface="Calibri"/>
                          <a:ea typeface="Times New Roman"/>
                        </a:rPr>
                        <a:t>Spring 2011</a:t>
                      </a:r>
                      <a:endParaRPr lang="en-US" sz="1800">
                        <a:latin typeface="Times New Roman"/>
                        <a:ea typeface="Times New Roman"/>
                      </a:endParaRPr>
                    </a:p>
                  </a:txBody>
                  <a:tcPr marL="68580" marR="68580" marT="0" marB="0"/>
                </a:tc>
                <a:tc>
                  <a:txBody>
                    <a:bodyPr/>
                    <a:lstStyle/>
                    <a:p>
                      <a:pPr marL="0" marR="0" algn="l">
                        <a:spcBef>
                          <a:spcPts val="0"/>
                        </a:spcBef>
                        <a:spcAft>
                          <a:spcPts val="0"/>
                        </a:spcAft>
                      </a:pPr>
                      <a:endParaRPr lang="en-US" sz="1600" dirty="0">
                        <a:latin typeface="Calibri"/>
                        <a:ea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914400"/>
          <a:ext cx="8229600" cy="2858942"/>
        </p:xfrm>
        <a:graphic>
          <a:graphicData uri="http://schemas.openxmlformats.org/drawingml/2006/table">
            <a:tbl>
              <a:tblPr firstRow="1" bandRow="1">
                <a:tableStyleId>{5C22544A-7EE6-4342-B048-85BDC9FD1C3A}</a:tableStyleId>
              </a:tblPr>
              <a:tblGrid>
                <a:gridCol w="533400"/>
                <a:gridCol w="3048000"/>
                <a:gridCol w="1066800"/>
                <a:gridCol w="1524000"/>
                <a:gridCol w="1066800"/>
                <a:gridCol w="990600"/>
              </a:tblGrid>
              <a:tr h="371536">
                <a:tc>
                  <a:txBody>
                    <a:bodyPr/>
                    <a:lstStyle/>
                    <a:p>
                      <a:pPr marL="0" marR="0" algn="l">
                        <a:spcBef>
                          <a:spcPts val="0"/>
                        </a:spcBef>
                        <a:spcAft>
                          <a:spcPts val="0"/>
                        </a:spcAft>
                      </a:pPr>
                      <a:r>
                        <a:rPr lang="en-US" sz="1100" dirty="0">
                          <a:latin typeface="Calibri"/>
                          <a:ea typeface="Times New Roman"/>
                        </a:rPr>
                        <a:t>#</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Recommendations</a:t>
                      </a:r>
                      <a:endParaRPr lang="en-US" sz="1200" dirty="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Assigned to</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Status/Corrective Action</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a:latin typeface="Calibri"/>
                          <a:ea typeface="Times New Roman"/>
                        </a:rPr>
                        <a:t>Due Date</a:t>
                      </a:r>
                      <a:endParaRPr lang="en-US" sz="1200">
                        <a:latin typeface="Times New Roman"/>
                        <a:ea typeface="Times New Roman"/>
                      </a:endParaRPr>
                    </a:p>
                  </a:txBody>
                  <a:tcPr marL="68580" marR="68580" marT="0" marB="0" anchor="ctr"/>
                </a:tc>
                <a:tc>
                  <a:txBody>
                    <a:bodyPr/>
                    <a:lstStyle/>
                    <a:p>
                      <a:pPr marL="0" marR="0" algn="l">
                        <a:spcBef>
                          <a:spcPts val="0"/>
                        </a:spcBef>
                        <a:spcAft>
                          <a:spcPts val="0"/>
                        </a:spcAft>
                      </a:pPr>
                      <a:r>
                        <a:rPr lang="en-US" sz="1100" dirty="0">
                          <a:latin typeface="Calibri"/>
                          <a:ea typeface="Times New Roman"/>
                        </a:rPr>
                        <a:t>Closed</a:t>
                      </a:r>
                      <a:endParaRPr lang="en-US" sz="1200" dirty="0">
                        <a:latin typeface="Times New Roman"/>
                        <a:ea typeface="Times New Roman"/>
                      </a:endParaRPr>
                    </a:p>
                  </a:txBody>
                  <a:tcPr marL="68580" marR="68580" marT="0" marB="0"/>
                </a:tc>
              </a:tr>
              <a:tr h="159230">
                <a:tc>
                  <a:txBody>
                    <a:bodyPr/>
                    <a:lstStyle/>
                    <a:p>
                      <a:pPr marL="0" marR="0" algn="l">
                        <a:spcBef>
                          <a:spcPts val="0"/>
                        </a:spcBef>
                        <a:spcAft>
                          <a:spcPts val="0"/>
                        </a:spcAft>
                      </a:pPr>
                      <a:r>
                        <a:rPr lang="en-US" sz="1100">
                          <a:latin typeface="Calibri"/>
                          <a:ea typeface="Times New Roman"/>
                        </a:rPr>
                        <a:t>2.0</a:t>
                      </a:r>
                      <a:endParaRPr lang="en-US" sz="120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a:latin typeface="Calibri"/>
                          <a:ea typeface="Calibri"/>
                          <a:cs typeface="Times New Roman"/>
                        </a:rPr>
                        <a:t>Project Preparedness</a:t>
                      </a:r>
                      <a:endParaRPr lang="en-US" sz="110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110600">
                <a:tc>
                  <a:txBody>
                    <a:bodyPr/>
                    <a:lstStyle/>
                    <a:p>
                      <a:pPr marL="0" marR="0" algn="l">
                        <a:spcBef>
                          <a:spcPts val="0"/>
                        </a:spcBef>
                        <a:spcAft>
                          <a:spcPts val="0"/>
                        </a:spcAft>
                      </a:pPr>
                      <a:r>
                        <a:rPr lang="en-US" sz="1100" dirty="0" smtClean="0">
                          <a:latin typeface="Calibri"/>
                          <a:ea typeface="Times New Roman"/>
                        </a:rPr>
                        <a:t>2.3</a:t>
                      </a:r>
                      <a:endParaRPr lang="en-US" sz="12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100" b="1" dirty="0" smtClean="0">
                          <a:latin typeface="Calibri"/>
                          <a:ea typeface="Calibri"/>
                          <a:cs typeface="Times New Roman"/>
                        </a:rPr>
                        <a:t>Management and Oversight</a:t>
                      </a:r>
                      <a:endParaRPr lang="en-US" sz="1100" dirty="0">
                        <a:latin typeface="Calibri"/>
                        <a:ea typeface="Calibri"/>
                        <a:cs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a:latin typeface="Calibri"/>
                        <a:ea typeface="Times New Roman"/>
                      </a:endParaRPr>
                    </a:p>
                  </a:txBody>
                  <a:tcPr marL="68580" marR="68580" marT="0" marB="0"/>
                </a:tc>
                <a:tc>
                  <a:txBody>
                    <a:bodyPr/>
                    <a:lstStyle/>
                    <a:p>
                      <a:pPr marL="0" marR="0" algn="l">
                        <a:spcBef>
                          <a:spcPts val="0"/>
                        </a:spcBef>
                        <a:spcAft>
                          <a:spcPts val="0"/>
                        </a:spcAft>
                      </a:pPr>
                      <a:endParaRPr lang="en-US" sz="1100" dirty="0">
                        <a:latin typeface="Calibri"/>
                        <a:ea typeface="Times New Roman"/>
                      </a:endParaRPr>
                    </a:p>
                  </a:txBody>
                  <a:tcPr marL="68580" marR="68580" marT="0" marB="0"/>
                </a:tc>
              </a:tr>
              <a:tr h="2101834">
                <a:tc>
                  <a:txBody>
                    <a:bodyPr/>
                    <a:lstStyle/>
                    <a:p>
                      <a:pPr marL="0" marR="0" algn="l">
                        <a:spcBef>
                          <a:spcPts val="0"/>
                        </a:spcBef>
                        <a:spcAft>
                          <a:spcPts val="0"/>
                        </a:spcAft>
                      </a:pPr>
                      <a:r>
                        <a:rPr lang="en-US" sz="1400" dirty="0" smtClean="0">
                          <a:latin typeface="Calibri"/>
                          <a:ea typeface="Times New Roman"/>
                        </a:rPr>
                        <a:t>7.</a:t>
                      </a:r>
                      <a:endParaRPr lang="en-US" sz="1600" dirty="0">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There should be CDF and AD people on the IPT.</a:t>
                      </a:r>
                    </a:p>
                  </a:txBody>
                  <a:tcPr marL="68580" marR="68580" marT="0" marB="0"/>
                </a:tc>
                <a:tc>
                  <a:txBody>
                    <a:bodyPr/>
                    <a:lstStyle/>
                    <a:p>
                      <a:pPr marL="0" marR="0" algn="l">
                        <a:spcBef>
                          <a:spcPts val="0"/>
                        </a:spcBef>
                        <a:spcAft>
                          <a:spcPts val="0"/>
                        </a:spcAft>
                      </a:pPr>
                      <a:r>
                        <a:rPr lang="en-US" sz="1800" dirty="0">
                          <a:latin typeface="Calibri"/>
                          <a:ea typeface="Times New Roman"/>
                        </a:rPr>
                        <a:t>R. Merchut</a:t>
                      </a:r>
                      <a:endParaRPr lang="en-US" sz="2000" dirty="0">
                        <a:latin typeface="Times New Roman"/>
                        <a:ea typeface="Times New Roman"/>
                      </a:endParaRPr>
                    </a:p>
                    <a:p>
                      <a:pPr marL="0" marR="0">
                        <a:lnSpc>
                          <a:spcPct val="115000"/>
                        </a:lnSpc>
                        <a:spcBef>
                          <a:spcPts val="0"/>
                        </a:spcBef>
                        <a:spcAft>
                          <a:spcPts val="0"/>
                        </a:spcAft>
                      </a:pPr>
                      <a:r>
                        <a:rPr lang="en-US" sz="1800" dirty="0">
                          <a:latin typeface="Calibri"/>
                          <a:ea typeface="Times New Roman"/>
                          <a:cs typeface="Times New Roman"/>
                        </a:rPr>
                        <a:t>P. Czarapata</a:t>
                      </a:r>
                      <a:endParaRPr lang="en-US" sz="1800" dirty="0">
                        <a:latin typeface="Calibri"/>
                        <a:ea typeface="Calibri"/>
                        <a:cs typeface="Times New Roman"/>
                      </a:endParaRPr>
                    </a:p>
                  </a:txBody>
                  <a:tcPr marL="68580" marR="68580" marT="0" marB="0"/>
                </a:tc>
                <a:tc>
                  <a:txBody>
                    <a:bodyPr/>
                    <a:lstStyle/>
                    <a:p>
                      <a:pPr marL="0" marR="0" algn="l">
                        <a:spcBef>
                          <a:spcPts val="0"/>
                        </a:spcBef>
                        <a:spcAft>
                          <a:spcPts val="0"/>
                        </a:spcAft>
                      </a:pPr>
                      <a:r>
                        <a:rPr lang="en-US" sz="1800" dirty="0">
                          <a:latin typeface="Calibri"/>
                          <a:ea typeface="Times New Roman"/>
                        </a:rPr>
                        <a:t>Dervin Allen has been added for CDF. AD representative to be identified.</a:t>
                      </a:r>
                      <a:endParaRPr lang="en-US" sz="2000" dirty="0">
                        <a:latin typeface="Times New Roman"/>
                        <a:ea typeface="Times New Roman"/>
                      </a:endParaRPr>
                    </a:p>
                  </a:txBody>
                  <a:tcPr marL="68580" marR="68580" marT="0" marB="0"/>
                </a:tc>
                <a:tc>
                  <a:txBody>
                    <a:bodyPr/>
                    <a:lstStyle/>
                    <a:p>
                      <a:pPr marL="0" marR="0" algn="l">
                        <a:spcBef>
                          <a:spcPts val="0"/>
                        </a:spcBef>
                        <a:spcAft>
                          <a:spcPts val="0"/>
                        </a:spcAft>
                      </a:pPr>
                      <a:r>
                        <a:rPr lang="en-US" sz="1800" dirty="0">
                          <a:latin typeface="Calibri"/>
                          <a:ea typeface="Times New Roman"/>
                        </a:rPr>
                        <a:t>12/15/10</a:t>
                      </a:r>
                      <a:endParaRPr lang="en-US" sz="2000" dirty="0">
                        <a:latin typeface="Times New Roman"/>
                        <a:ea typeface="Times New Roman"/>
                      </a:endParaRPr>
                    </a:p>
                  </a:txBody>
                  <a:tcPr marL="68580" marR="68580" marT="0" marB="0"/>
                </a:tc>
                <a:tc>
                  <a:txBody>
                    <a:bodyPr/>
                    <a:lstStyle/>
                    <a:p>
                      <a:pPr marL="0" marR="0" algn="l">
                        <a:spcBef>
                          <a:spcPts val="0"/>
                        </a:spcBef>
                        <a:spcAft>
                          <a:spcPts val="0"/>
                        </a:spcAft>
                      </a:pPr>
                      <a:endParaRPr lang="en-US" sz="1800" dirty="0">
                        <a:latin typeface="Calibri"/>
                        <a:ea typeface="Times New Roman"/>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1220</Words>
  <Application>Microsoft Office PowerPoint</Application>
  <PresentationFormat>On-screen Show (4:3)</PresentationFormat>
  <Paragraphs>290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OTE Building PMG Report 11/29/10 </vt:lpstr>
      <vt:lpstr>Overall Project Summary Status: </vt:lpstr>
      <vt:lpstr>Table of Recommendations – Corrective Action Plan </vt:lpstr>
      <vt:lpstr>Table of Recommendations – Corrective Action Plan </vt:lpstr>
      <vt:lpstr>Slide 5</vt:lpstr>
      <vt:lpstr>Slide 6</vt:lpstr>
      <vt:lpstr>Slide 7</vt:lpstr>
      <vt:lpstr>Slide 8</vt:lpstr>
      <vt:lpstr>Slide 9</vt:lpstr>
      <vt:lpstr>Slide 10</vt:lpstr>
      <vt:lpstr>Slide 11</vt:lpstr>
      <vt:lpstr>Slide 12</vt:lpstr>
      <vt:lpstr>Fiscal – EDI Professional Services </vt:lpstr>
      <vt:lpstr> Schedule Resource loaded schedule in progress </vt:lpstr>
      <vt:lpstr>External Milestones</vt:lpstr>
      <vt:lpstr>Risk Management External Risk Status</vt:lpstr>
      <vt:lpstr>Critical Procurements</vt:lpstr>
      <vt:lpstr>Labor Resources </vt:lpstr>
      <vt:lpstr>Change Request</vt:lpstr>
      <vt:lpstr>Issues</vt:lpstr>
      <vt:lpstr>Look Ahead</vt:lpstr>
    </vt:vector>
  </TitlesOfParts>
  <Company>Fermi National Accelerator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 Building PMG Report 11/29/10 </dc:title>
  <dc:creator>Rhonda Merchut</dc:creator>
  <cp:lastModifiedBy>Rhonda Merchut</cp:lastModifiedBy>
  <cp:revision>9</cp:revision>
  <dcterms:created xsi:type="dcterms:W3CDTF">2010-11-29T18:55:41Z</dcterms:created>
  <dcterms:modified xsi:type="dcterms:W3CDTF">2010-11-29T19:40:30Z</dcterms:modified>
</cp:coreProperties>
</file>