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12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9" r:id="rId3"/>
    <p:sldId id="286" r:id="rId4"/>
    <p:sldId id="288" r:id="rId5"/>
    <p:sldId id="263" r:id="rId6"/>
    <p:sldId id="264" r:id="rId7"/>
    <p:sldId id="289" r:id="rId8"/>
    <p:sldId id="282" r:id="rId9"/>
    <p:sldId id="266" r:id="rId10"/>
    <p:sldId id="271" r:id="rId11"/>
    <p:sldId id="265" r:id="rId12"/>
    <p:sldId id="268" r:id="rId13"/>
    <p:sldId id="267" r:id="rId14"/>
    <p:sldId id="269" r:id="rId15"/>
    <p:sldId id="258" r:id="rId16"/>
    <p:sldId id="260" r:id="rId17"/>
  </p:sldIdLst>
  <p:sldSz cx="9144000" cy="6858000" type="screen4x3"/>
  <p:notesSz cx="6858000" cy="9144000"/>
  <p:defaultTextStyle>
    <a:defPPr>
      <a:defRPr lang="en-US"/>
    </a:defPPr>
    <a:lvl1pPr algn="r" rtl="0" fontAlgn="base">
      <a:spcBef>
        <a:spcPct val="20000"/>
      </a:spcBef>
      <a:spcAft>
        <a:spcPct val="0"/>
      </a:spcAft>
      <a:buClr>
        <a:srgbClr val="FFFF00"/>
      </a:buClr>
      <a:buSzPct val="80000"/>
      <a:buFont typeface="Wingdings" pitchFamily="2" charset="2"/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r" rtl="0" fontAlgn="base">
      <a:spcBef>
        <a:spcPct val="20000"/>
      </a:spcBef>
      <a:spcAft>
        <a:spcPct val="0"/>
      </a:spcAft>
      <a:buClr>
        <a:srgbClr val="FFFF00"/>
      </a:buClr>
      <a:buSzPct val="80000"/>
      <a:buFont typeface="Wingdings" pitchFamily="2" charset="2"/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r" rtl="0" fontAlgn="base">
      <a:spcBef>
        <a:spcPct val="20000"/>
      </a:spcBef>
      <a:spcAft>
        <a:spcPct val="0"/>
      </a:spcAft>
      <a:buClr>
        <a:srgbClr val="FFFF00"/>
      </a:buClr>
      <a:buSzPct val="80000"/>
      <a:buFont typeface="Wingdings" pitchFamily="2" charset="2"/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r" rtl="0" fontAlgn="base">
      <a:spcBef>
        <a:spcPct val="20000"/>
      </a:spcBef>
      <a:spcAft>
        <a:spcPct val="0"/>
      </a:spcAft>
      <a:buClr>
        <a:srgbClr val="FFFF00"/>
      </a:buClr>
      <a:buSzPct val="80000"/>
      <a:buFont typeface="Wingdings" pitchFamily="2" charset="2"/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r" rtl="0" fontAlgn="base">
      <a:spcBef>
        <a:spcPct val="20000"/>
      </a:spcBef>
      <a:spcAft>
        <a:spcPct val="0"/>
      </a:spcAft>
      <a:buClr>
        <a:srgbClr val="FFFF00"/>
      </a:buClr>
      <a:buSzPct val="80000"/>
      <a:buFont typeface="Wingdings" pitchFamily="2" charset="2"/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F8F8F8"/>
    <a:srgbClr val="D0D0DE"/>
    <a:srgbClr val="D0D0B6"/>
    <a:srgbClr val="4C529C"/>
    <a:srgbClr val="006600"/>
    <a:srgbClr val="FF0000"/>
    <a:srgbClr val="000000"/>
    <a:srgbClr val="FFCC00"/>
    <a:srgbClr val="003399"/>
    <a:srgbClr val="0097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615" autoAdjust="0"/>
    <p:restoredTop sz="90887" autoAdjust="0"/>
  </p:normalViewPr>
  <p:slideViewPr>
    <p:cSldViewPr>
      <p:cViewPr varScale="1">
        <p:scale>
          <a:sx n="60" d="100"/>
          <a:sy n="60" d="100"/>
        </p:scale>
        <p:origin x="-50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1812" y="-7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43FFFD-B481-42DC-BB9E-70B076BBFFC3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DA94966D-442F-4F1E-848F-F1814C8B179D}">
      <dgm:prSet phldrT="[Text]"/>
      <dgm:spPr/>
      <dgm:t>
        <a:bodyPr/>
        <a:lstStyle/>
        <a:p>
          <a:r>
            <a:rPr lang="en-US" dirty="0" smtClean="0"/>
            <a:t>Science</a:t>
          </a:r>
          <a:endParaRPr lang="en-US" dirty="0"/>
        </a:p>
      </dgm:t>
    </dgm:pt>
    <dgm:pt modelId="{943823AC-0A86-4FF7-9BFC-5E3B816C4A36}" type="parTrans" cxnId="{3CFEA671-0DC1-465E-89FC-D995F36F45D8}">
      <dgm:prSet/>
      <dgm:spPr/>
      <dgm:t>
        <a:bodyPr/>
        <a:lstStyle/>
        <a:p>
          <a:endParaRPr lang="en-US"/>
        </a:p>
      </dgm:t>
    </dgm:pt>
    <dgm:pt modelId="{97480A56-3984-4E25-BC7B-6FD32E0BDBC5}" type="sibTrans" cxnId="{3CFEA671-0DC1-465E-89FC-D995F36F45D8}">
      <dgm:prSet/>
      <dgm:spPr/>
      <dgm:t>
        <a:bodyPr/>
        <a:lstStyle/>
        <a:p>
          <a:endParaRPr lang="en-US"/>
        </a:p>
      </dgm:t>
    </dgm:pt>
    <dgm:pt modelId="{BC1E58FB-FE28-43F1-B3BA-760EED8AD0EA}">
      <dgm:prSet phldrT="[Text]"/>
      <dgm:spPr/>
      <dgm:t>
        <a:bodyPr/>
        <a:lstStyle/>
        <a:p>
          <a:r>
            <a:rPr lang="en-US" dirty="0" smtClean="0"/>
            <a:t>Development</a:t>
          </a:r>
          <a:endParaRPr lang="en-US" dirty="0"/>
        </a:p>
      </dgm:t>
    </dgm:pt>
    <dgm:pt modelId="{00E97009-015D-4D29-B1F2-436AD047F230}" type="parTrans" cxnId="{5F75792E-2C75-48B4-811A-50FFDC08A526}">
      <dgm:prSet/>
      <dgm:spPr/>
      <dgm:t>
        <a:bodyPr/>
        <a:lstStyle/>
        <a:p>
          <a:endParaRPr lang="en-US"/>
        </a:p>
      </dgm:t>
    </dgm:pt>
    <dgm:pt modelId="{DA87766B-166A-4DA1-B3ED-14C18DAE7DFC}" type="sibTrans" cxnId="{5F75792E-2C75-48B4-811A-50FFDC08A526}">
      <dgm:prSet/>
      <dgm:spPr/>
      <dgm:t>
        <a:bodyPr/>
        <a:lstStyle/>
        <a:p>
          <a:endParaRPr lang="en-US"/>
        </a:p>
      </dgm:t>
    </dgm:pt>
    <dgm:pt modelId="{F3B6FFDD-CD10-41E0-95D4-BD292F2B0D16}">
      <dgm:prSet phldrT="[Text]"/>
      <dgm:spPr/>
      <dgm:t>
        <a:bodyPr/>
        <a:lstStyle/>
        <a:p>
          <a:r>
            <a:rPr lang="en-US" dirty="0" smtClean="0"/>
            <a:t>Project </a:t>
          </a:r>
          <a:endParaRPr lang="en-US" dirty="0"/>
        </a:p>
      </dgm:t>
    </dgm:pt>
    <dgm:pt modelId="{285028E2-D605-4ABB-BE9A-2D3E54E4E172}" type="parTrans" cxnId="{9FD4E324-4AC2-426F-91B7-51940C9A78BA}">
      <dgm:prSet/>
      <dgm:spPr/>
      <dgm:t>
        <a:bodyPr/>
        <a:lstStyle/>
        <a:p>
          <a:endParaRPr lang="en-US"/>
        </a:p>
      </dgm:t>
    </dgm:pt>
    <dgm:pt modelId="{FB7ECC0D-DAC4-49CD-A767-C325EFFEFE69}" type="sibTrans" cxnId="{9FD4E324-4AC2-426F-91B7-51940C9A78BA}">
      <dgm:prSet/>
      <dgm:spPr/>
      <dgm:t>
        <a:bodyPr/>
        <a:lstStyle/>
        <a:p>
          <a:endParaRPr lang="en-US"/>
        </a:p>
      </dgm:t>
    </dgm:pt>
    <dgm:pt modelId="{FAC72FC0-83D7-469C-B7D1-129C0E9C0602}">
      <dgm:prSet/>
      <dgm:spPr/>
      <dgm:t>
        <a:bodyPr/>
        <a:lstStyle/>
        <a:p>
          <a:r>
            <a:rPr lang="en-US" dirty="0" smtClean="0"/>
            <a:t>Operation</a:t>
          </a:r>
          <a:endParaRPr lang="en-US" dirty="0"/>
        </a:p>
      </dgm:t>
    </dgm:pt>
    <dgm:pt modelId="{E2DB8009-0E27-4E57-8C51-D62F6109BCCA}" type="parTrans" cxnId="{6715B492-493B-4AE6-AE86-4FF106AB4245}">
      <dgm:prSet/>
      <dgm:spPr/>
      <dgm:t>
        <a:bodyPr/>
        <a:lstStyle/>
        <a:p>
          <a:endParaRPr lang="en-US"/>
        </a:p>
      </dgm:t>
    </dgm:pt>
    <dgm:pt modelId="{DCC0F9FF-DDB7-49C8-9DFF-5A9CCA28A970}" type="sibTrans" cxnId="{6715B492-493B-4AE6-AE86-4FF106AB4245}">
      <dgm:prSet/>
      <dgm:spPr/>
      <dgm:t>
        <a:bodyPr/>
        <a:lstStyle/>
        <a:p>
          <a:endParaRPr lang="en-US"/>
        </a:p>
      </dgm:t>
    </dgm:pt>
    <dgm:pt modelId="{B9FB87F1-0965-4633-8F84-092A39E2FEC6}" type="pres">
      <dgm:prSet presAssocID="{C743FFFD-B481-42DC-BB9E-70B076BBFFC3}" presName="Name0" presStyleCnt="0">
        <dgm:presLayoutVars>
          <dgm:dir/>
          <dgm:resizeHandles val="exact"/>
        </dgm:presLayoutVars>
      </dgm:prSet>
      <dgm:spPr/>
    </dgm:pt>
    <dgm:pt modelId="{3C6BADAC-DC35-4553-AF98-D0C26C99DD0A}" type="pres">
      <dgm:prSet presAssocID="{DA94966D-442F-4F1E-848F-F1814C8B179D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9F1674-CFA5-4941-81CA-7D5AE51B5696}" type="pres">
      <dgm:prSet presAssocID="{97480A56-3984-4E25-BC7B-6FD32E0BDBC5}" presName="sibTrans" presStyleLbl="sibTrans2D1" presStyleIdx="0" presStyleCnt="3"/>
      <dgm:spPr/>
      <dgm:t>
        <a:bodyPr/>
        <a:lstStyle/>
        <a:p>
          <a:endParaRPr lang="en-US"/>
        </a:p>
      </dgm:t>
    </dgm:pt>
    <dgm:pt modelId="{DFF8707C-ED7B-4E1B-829F-B6BA95A00303}" type="pres">
      <dgm:prSet presAssocID="{97480A56-3984-4E25-BC7B-6FD32E0BDBC5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7276F36D-3917-4ECA-BEE5-01D9E1A93873}" type="pres">
      <dgm:prSet presAssocID="{BC1E58FB-FE28-43F1-B3BA-760EED8AD0EA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B78AF2-05C4-4F3F-BD21-C97A6B495B06}" type="pres">
      <dgm:prSet presAssocID="{DA87766B-166A-4DA1-B3ED-14C18DAE7DFC}" presName="sibTrans" presStyleLbl="sibTrans2D1" presStyleIdx="1" presStyleCnt="3"/>
      <dgm:spPr/>
      <dgm:t>
        <a:bodyPr/>
        <a:lstStyle/>
        <a:p>
          <a:endParaRPr lang="en-US"/>
        </a:p>
      </dgm:t>
    </dgm:pt>
    <dgm:pt modelId="{DABDADC3-BE31-4D16-9988-59A8C61FE700}" type="pres">
      <dgm:prSet presAssocID="{DA87766B-166A-4DA1-B3ED-14C18DAE7DFC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ECC0521F-FC21-4124-BDBF-3E022660B870}" type="pres">
      <dgm:prSet presAssocID="{F3B6FFDD-CD10-41E0-95D4-BD292F2B0D16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2C6F0E-BAA3-4B95-AA12-C21A5C623C5B}" type="pres">
      <dgm:prSet presAssocID="{FB7ECC0D-DAC4-49CD-A767-C325EFFEFE69}" presName="sibTrans" presStyleLbl="sibTrans2D1" presStyleIdx="2" presStyleCnt="3"/>
      <dgm:spPr/>
      <dgm:t>
        <a:bodyPr/>
        <a:lstStyle/>
        <a:p>
          <a:endParaRPr lang="en-US"/>
        </a:p>
      </dgm:t>
    </dgm:pt>
    <dgm:pt modelId="{E8A5ACEF-59DB-4034-9BA4-1395AF07E7F5}" type="pres">
      <dgm:prSet presAssocID="{FB7ECC0D-DAC4-49CD-A767-C325EFFEFE69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907F58B8-5238-4394-83FD-05174DAAB2B1}" type="pres">
      <dgm:prSet presAssocID="{FAC72FC0-83D7-469C-B7D1-129C0E9C0602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F75792E-2C75-48B4-811A-50FFDC08A526}" srcId="{C743FFFD-B481-42DC-BB9E-70B076BBFFC3}" destId="{BC1E58FB-FE28-43F1-B3BA-760EED8AD0EA}" srcOrd="1" destOrd="0" parTransId="{00E97009-015D-4D29-B1F2-436AD047F230}" sibTransId="{DA87766B-166A-4DA1-B3ED-14C18DAE7DFC}"/>
    <dgm:cxn modelId="{8F0F7CB6-6526-4732-805D-37D04EDB2C07}" type="presOf" srcId="{FB7ECC0D-DAC4-49CD-A767-C325EFFEFE69}" destId="{312C6F0E-BAA3-4B95-AA12-C21A5C623C5B}" srcOrd="0" destOrd="0" presId="urn:microsoft.com/office/officeart/2005/8/layout/process1"/>
    <dgm:cxn modelId="{4911875D-7E21-484C-A898-6712FD02CE95}" type="presOf" srcId="{97480A56-3984-4E25-BC7B-6FD32E0BDBC5}" destId="{DFF8707C-ED7B-4E1B-829F-B6BA95A00303}" srcOrd="1" destOrd="0" presId="urn:microsoft.com/office/officeart/2005/8/layout/process1"/>
    <dgm:cxn modelId="{8C0D993D-BBF4-49A3-B83C-449147E5D9B7}" type="presOf" srcId="{F3B6FFDD-CD10-41E0-95D4-BD292F2B0D16}" destId="{ECC0521F-FC21-4124-BDBF-3E022660B870}" srcOrd="0" destOrd="0" presId="urn:microsoft.com/office/officeart/2005/8/layout/process1"/>
    <dgm:cxn modelId="{3CFEA671-0DC1-465E-89FC-D995F36F45D8}" srcId="{C743FFFD-B481-42DC-BB9E-70B076BBFFC3}" destId="{DA94966D-442F-4F1E-848F-F1814C8B179D}" srcOrd="0" destOrd="0" parTransId="{943823AC-0A86-4FF7-9BFC-5E3B816C4A36}" sibTransId="{97480A56-3984-4E25-BC7B-6FD32E0BDBC5}"/>
    <dgm:cxn modelId="{8EE66625-1ACA-47AB-9259-68C61E3717DD}" type="presOf" srcId="{BC1E58FB-FE28-43F1-B3BA-760EED8AD0EA}" destId="{7276F36D-3917-4ECA-BEE5-01D9E1A93873}" srcOrd="0" destOrd="0" presId="urn:microsoft.com/office/officeart/2005/8/layout/process1"/>
    <dgm:cxn modelId="{C50B6D78-2B4D-4417-86E0-3074393EA8A4}" type="presOf" srcId="{FAC72FC0-83D7-469C-B7D1-129C0E9C0602}" destId="{907F58B8-5238-4394-83FD-05174DAAB2B1}" srcOrd="0" destOrd="0" presId="urn:microsoft.com/office/officeart/2005/8/layout/process1"/>
    <dgm:cxn modelId="{9FD4E324-4AC2-426F-91B7-51940C9A78BA}" srcId="{C743FFFD-B481-42DC-BB9E-70B076BBFFC3}" destId="{F3B6FFDD-CD10-41E0-95D4-BD292F2B0D16}" srcOrd="2" destOrd="0" parTransId="{285028E2-D605-4ABB-BE9A-2D3E54E4E172}" sibTransId="{FB7ECC0D-DAC4-49CD-A767-C325EFFEFE69}"/>
    <dgm:cxn modelId="{1744186F-528A-410D-82B1-AEEEE779F759}" type="presOf" srcId="{FB7ECC0D-DAC4-49CD-A767-C325EFFEFE69}" destId="{E8A5ACEF-59DB-4034-9BA4-1395AF07E7F5}" srcOrd="1" destOrd="0" presId="urn:microsoft.com/office/officeart/2005/8/layout/process1"/>
    <dgm:cxn modelId="{B216584C-C1A8-434A-8EFE-4ADC6C6078B6}" type="presOf" srcId="{DA87766B-166A-4DA1-B3ED-14C18DAE7DFC}" destId="{DABDADC3-BE31-4D16-9988-59A8C61FE700}" srcOrd="1" destOrd="0" presId="urn:microsoft.com/office/officeart/2005/8/layout/process1"/>
    <dgm:cxn modelId="{7B39B8BA-A8B5-4980-BA13-C6B5D1E3C44E}" type="presOf" srcId="{DA94966D-442F-4F1E-848F-F1814C8B179D}" destId="{3C6BADAC-DC35-4553-AF98-D0C26C99DD0A}" srcOrd="0" destOrd="0" presId="urn:microsoft.com/office/officeart/2005/8/layout/process1"/>
    <dgm:cxn modelId="{AC3E2AA1-0CD9-4544-A73B-8EF080448F33}" type="presOf" srcId="{97480A56-3984-4E25-BC7B-6FD32E0BDBC5}" destId="{E99F1674-CFA5-4941-81CA-7D5AE51B5696}" srcOrd="0" destOrd="0" presId="urn:microsoft.com/office/officeart/2005/8/layout/process1"/>
    <dgm:cxn modelId="{7F8C296F-620F-447A-8FE5-53E943CC1FEB}" type="presOf" srcId="{C743FFFD-B481-42DC-BB9E-70B076BBFFC3}" destId="{B9FB87F1-0965-4633-8F84-092A39E2FEC6}" srcOrd="0" destOrd="0" presId="urn:microsoft.com/office/officeart/2005/8/layout/process1"/>
    <dgm:cxn modelId="{CD2A38EA-21AF-4424-A1F6-E7C2C98E01A6}" type="presOf" srcId="{DA87766B-166A-4DA1-B3ED-14C18DAE7DFC}" destId="{39B78AF2-05C4-4F3F-BD21-C97A6B495B06}" srcOrd="0" destOrd="0" presId="urn:microsoft.com/office/officeart/2005/8/layout/process1"/>
    <dgm:cxn modelId="{6715B492-493B-4AE6-AE86-4FF106AB4245}" srcId="{C743FFFD-B481-42DC-BB9E-70B076BBFFC3}" destId="{FAC72FC0-83D7-469C-B7D1-129C0E9C0602}" srcOrd="3" destOrd="0" parTransId="{E2DB8009-0E27-4E57-8C51-D62F6109BCCA}" sibTransId="{DCC0F9FF-DDB7-49C8-9DFF-5A9CCA28A970}"/>
    <dgm:cxn modelId="{AD04FA05-9ED8-45EA-8DE6-C6EDA70F2097}" type="presParOf" srcId="{B9FB87F1-0965-4633-8F84-092A39E2FEC6}" destId="{3C6BADAC-DC35-4553-AF98-D0C26C99DD0A}" srcOrd="0" destOrd="0" presId="urn:microsoft.com/office/officeart/2005/8/layout/process1"/>
    <dgm:cxn modelId="{C5B68ACE-9B11-49DB-823B-2917190CBB07}" type="presParOf" srcId="{B9FB87F1-0965-4633-8F84-092A39E2FEC6}" destId="{E99F1674-CFA5-4941-81CA-7D5AE51B5696}" srcOrd="1" destOrd="0" presId="urn:microsoft.com/office/officeart/2005/8/layout/process1"/>
    <dgm:cxn modelId="{F39403E5-107B-4D2E-8EA7-0579F71E3421}" type="presParOf" srcId="{E99F1674-CFA5-4941-81CA-7D5AE51B5696}" destId="{DFF8707C-ED7B-4E1B-829F-B6BA95A00303}" srcOrd="0" destOrd="0" presId="urn:microsoft.com/office/officeart/2005/8/layout/process1"/>
    <dgm:cxn modelId="{35A2B513-C2BC-4631-B1C1-20107ED1755F}" type="presParOf" srcId="{B9FB87F1-0965-4633-8F84-092A39E2FEC6}" destId="{7276F36D-3917-4ECA-BEE5-01D9E1A93873}" srcOrd="2" destOrd="0" presId="urn:microsoft.com/office/officeart/2005/8/layout/process1"/>
    <dgm:cxn modelId="{E23EBC14-F51D-48EB-9410-5EE2BF4CBD62}" type="presParOf" srcId="{B9FB87F1-0965-4633-8F84-092A39E2FEC6}" destId="{39B78AF2-05C4-4F3F-BD21-C97A6B495B06}" srcOrd="3" destOrd="0" presId="urn:microsoft.com/office/officeart/2005/8/layout/process1"/>
    <dgm:cxn modelId="{DF5E11FE-2A61-4A1F-BC63-08CE4D10CBB9}" type="presParOf" srcId="{39B78AF2-05C4-4F3F-BD21-C97A6B495B06}" destId="{DABDADC3-BE31-4D16-9988-59A8C61FE700}" srcOrd="0" destOrd="0" presId="urn:microsoft.com/office/officeart/2005/8/layout/process1"/>
    <dgm:cxn modelId="{33FD2A3F-C699-4D95-99C7-D44F040A1D26}" type="presParOf" srcId="{B9FB87F1-0965-4633-8F84-092A39E2FEC6}" destId="{ECC0521F-FC21-4124-BDBF-3E022660B870}" srcOrd="4" destOrd="0" presId="urn:microsoft.com/office/officeart/2005/8/layout/process1"/>
    <dgm:cxn modelId="{9BE40EE1-6DA3-4231-9282-653B73DFE431}" type="presParOf" srcId="{B9FB87F1-0965-4633-8F84-092A39E2FEC6}" destId="{312C6F0E-BAA3-4B95-AA12-C21A5C623C5B}" srcOrd="5" destOrd="0" presId="urn:microsoft.com/office/officeart/2005/8/layout/process1"/>
    <dgm:cxn modelId="{8C57757A-5AB6-44B2-A209-C198DE65CD00}" type="presParOf" srcId="{312C6F0E-BAA3-4B95-AA12-C21A5C623C5B}" destId="{E8A5ACEF-59DB-4034-9BA4-1395AF07E7F5}" srcOrd="0" destOrd="0" presId="urn:microsoft.com/office/officeart/2005/8/layout/process1"/>
    <dgm:cxn modelId="{3727F0BD-5B3D-48D1-8485-C092C15686F7}" type="presParOf" srcId="{B9FB87F1-0965-4633-8F84-092A39E2FEC6}" destId="{907F58B8-5238-4394-83FD-05174DAAB2B1}" srcOrd="6" destOrd="0" presId="urn:microsoft.com/office/officeart/2005/8/layout/process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BE7770-C645-4A60-9C78-59DFB3C96EFF}" type="datetimeFigureOut">
              <a:rPr lang="en-US" smtClean="0"/>
              <a:t>1/12/2011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9723F2-4AAD-4DF5-A9DE-B871157905E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72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73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673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73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fld id="{43B0C2BA-0F33-47BA-96C1-560E2849CA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EA943E-CF04-4033-80C9-5210BEB96381}" type="slidenum">
              <a:rPr lang="en-US" smtClean="0">
                <a:latin typeface="Arial" pitchFamily="34" charset="0"/>
              </a:rPr>
              <a:pPr/>
              <a:t>1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BA068B-7A98-4E0F-9459-9A33DEEB05D9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5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23"/>
          <p:cNvSpPr txBox="1">
            <a:spLocks noChangeArrowheads="1"/>
          </p:cNvSpPr>
          <p:nvPr userDrawn="1"/>
        </p:nvSpPr>
        <p:spPr bwMode="auto">
          <a:xfrm>
            <a:off x="3505200" y="30480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>
              <a:latin typeface="Arial Narrow" pitchFamily="34" charset="0"/>
            </a:endParaRPr>
          </a:p>
        </p:txBody>
      </p:sp>
      <p:sp>
        <p:nvSpPr>
          <p:cNvPr id="537614" name="Rectangle 14"/>
          <p:cNvSpPr>
            <a:spLocks noGrp="1" noChangeArrowheads="1"/>
          </p:cNvSpPr>
          <p:nvPr>
            <p:ph type="ctrTitle"/>
          </p:nvPr>
        </p:nvSpPr>
        <p:spPr>
          <a:xfrm>
            <a:off x="1219200" y="1600200"/>
            <a:ext cx="7772400" cy="1143000"/>
          </a:xfrm>
        </p:spPr>
        <p:txBody>
          <a:bodyPr anchor="b"/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Your Name, Fermilab - DOE Proton Accel. based Physics Review   June 8-12, 2009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A69D44-4044-4A11-9686-F95008F5A7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609600"/>
            <a:ext cx="17145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0200" y="609600"/>
            <a:ext cx="49911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Your Name, Fermilab - DOE Proton Accel. based Physics Review   June 8-12, 2009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44B869-81A0-4C18-8BC3-0C4263A4DC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28600"/>
            <a:ext cx="68580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066800"/>
            <a:ext cx="6858000" cy="5181600"/>
          </a:xfrm>
        </p:spPr>
        <p:txBody>
          <a:bodyPr/>
          <a:lstStyle>
            <a:lvl3pPr>
              <a:buClr>
                <a:schemeClr val="accent4">
                  <a:lumMod val="20000"/>
                  <a:lumOff val="80000"/>
                </a:schemeClr>
              </a:buClr>
              <a:buSzPct val="25000"/>
              <a:buFont typeface="Wingdings" pitchFamily="2" charset="2"/>
              <a:buChar char="q"/>
              <a:defRPr sz="20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xfrm>
            <a:off x="762000" y="6324600"/>
            <a:ext cx="6248400" cy="361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Your Name, Fermilab – General Accelerator Development Review   January 24-26, 2011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52400" y="6324600"/>
            <a:ext cx="533400" cy="361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1C9121-044D-47E8-87E9-7D343DF06E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Your Name, Fermilab - DOE Proton Accel. based Physics Review   June 8-12, 2009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A6B174-2512-4EB2-9644-A07271A49B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00200" y="1981200"/>
            <a:ext cx="3352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981200"/>
            <a:ext cx="3352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Your Name, Fermilab - DOE Proton Accel. based Physics Review   June 8-12, 2009</a:t>
            </a:r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1F46A8-FD07-46E5-AE5A-70CC025193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Your Name, Fermilab - DOE Proton Accel. based Physics Review   June 8-12, 2009</a:t>
            </a:r>
          </a:p>
        </p:txBody>
      </p:sp>
      <p:sp>
        <p:nvSpPr>
          <p:cNvPr id="8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03B4C0-2146-4422-B95F-2DF7FDA8CF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Your Name, Fermilab - DOE Proton Accel. based Physics Review   June 8-12, 2009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BA97B7-8AF9-4904-B4B5-EE14A07C57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Your Name, Fermilab - DOE Proton Accel. based Physics Review   June 8-12, 2009</a:t>
            </a:r>
          </a:p>
        </p:txBody>
      </p:sp>
      <p:sp>
        <p:nvSpPr>
          <p:cNvPr id="3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1B50BF-57BE-4EFC-8B79-AAF1FFE924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Your Name, Fermilab - DOE Proton Accel. based Physics Review   June 8-12, 2009</a:t>
            </a:r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E93FC5-743D-4EEE-ADFC-C8C4F3FFBB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Your Name, Fermilab - DOE Proton Accel. based Physics Review   June 8-12, 2009</a:t>
            </a:r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1AA1A3-A743-4682-955B-17ACA2427E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4" descr="Fermi_Blue_subpage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6592" name="Rectangle 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19200" y="6400800"/>
            <a:ext cx="62484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Your Name, Fermilab - DOE Proton Accel. based Physics Review   June 8-12, 2009</a:t>
            </a:r>
          </a:p>
        </p:txBody>
      </p:sp>
      <p:sp>
        <p:nvSpPr>
          <p:cNvPr id="536593" name="Rectangle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1000" y="6400800"/>
            <a:ext cx="5334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fld id="{EB1761CB-7983-462B-BB06-C01934FD0D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9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1600200" y="228600"/>
            <a:ext cx="6858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00200" y="1143000"/>
            <a:ext cx="6858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Laksdjfalkjfds</a:t>
            </a:r>
          </a:p>
          <a:p>
            <a:pPr lvl="1"/>
            <a:r>
              <a:rPr lang="en-US" smtClean="0"/>
              <a:t>;slkjfda;slkjfd</a:t>
            </a:r>
          </a:p>
          <a:p>
            <a:pPr lvl="3"/>
            <a:r>
              <a:rPr lang="en-US" smtClean="0"/>
              <a:t>A;slkjfda;slkjfd</a:t>
            </a:r>
          </a:p>
          <a:p>
            <a:pPr lvl="3"/>
            <a:r>
              <a:rPr lang="en-US" smtClean="0"/>
              <a:t>	a;lksdjf;lsakjfd</a:t>
            </a:r>
          </a:p>
          <a:p>
            <a:pPr lvl="4"/>
            <a:r>
              <a:rPr lang="en-US" smtClean="0"/>
              <a:t>slkdflsdkjflsdkjflsdkjf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FFFF"/>
        </a:buClr>
        <a:buSzPct val="8000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9900"/>
        </a:buClr>
        <a:buSzPct val="60000"/>
        <a:buFont typeface="Wingdings" pitchFamily="2" charset="2"/>
        <a:buChar char="®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25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3000" y="2590800"/>
            <a:ext cx="7772400" cy="1143000"/>
          </a:xfrm>
        </p:spPr>
        <p:txBody>
          <a:bodyPr/>
          <a:lstStyle/>
          <a:p>
            <a:pPr eaLnBrk="1" hangingPunct="1"/>
            <a:r>
              <a:rPr lang="en-US" sz="4400" dirty="0" smtClean="0"/>
              <a:t>Fermilab General Accelerator Development Program:</a:t>
            </a:r>
            <a:br>
              <a:rPr lang="en-US" sz="4400" dirty="0" smtClean="0"/>
            </a:b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>Introduction and Strategic Context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514600" y="3810000"/>
            <a:ext cx="6400800" cy="1752600"/>
          </a:xfrm>
          <a:noFill/>
        </p:spPr>
        <p:txBody>
          <a:bodyPr/>
          <a:lstStyle/>
          <a:p>
            <a:pPr marL="0" indent="0" algn="r" eaLnBrk="1" hangingPunct="1">
              <a:buFontTx/>
              <a:buNone/>
            </a:pPr>
            <a:r>
              <a:rPr lang="en-US" sz="1600" dirty="0" smtClean="0">
                <a:solidFill>
                  <a:srgbClr val="FFFFFF"/>
                </a:solidFill>
              </a:rPr>
              <a:t>Stuart Henderson</a:t>
            </a:r>
          </a:p>
          <a:p>
            <a:pPr marL="0" indent="0" algn="r" eaLnBrk="1" hangingPunct="1">
              <a:buFontTx/>
              <a:buNone/>
            </a:pPr>
            <a:r>
              <a:rPr lang="en-US" sz="1600" dirty="0" smtClean="0">
                <a:solidFill>
                  <a:srgbClr val="FFFFFF"/>
                </a:solidFill>
              </a:rPr>
              <a:t>Fermilab</a:t>
            </a:r>
          </a:p>
          <a:p>
            <a:pPr marL="0" indent="0" algn="r" eaLnBrk="1" hangingPunct="1">
              <a:buFontTx/>
              <a:buNone/>
            </a:pPr>
            <a:r>
              <a:rPr lang="en-US" sz="1600" dirty="0" smtClean="0">
                <a:solidFill>
                  <a:srgbClr val="FFFFFF"/>
                </a:solidFill>
              </a:rPr>
              <a:t>General Accelerator Development Review</a:t>
            </a:r>
          </a:p>
          <a:p>
            <a:pPr marL="0" indent="0" algn="r" eaLnBrk="1" hangingPunct="1">
              <a:buFontTx/>
              <a:buNone/>
            </a:pPr>
            <a:r>
              <a:rPr lang="en-US" sz="1600" dirty="0" smtClean="0">
                <a:solidFill>
                  <a:srgbClr val="FFFFFF"/>
                </a:solidFill>
              </a:rPr>
              <a:t>January 24-26, 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28600"/>
            <a:ext cx="7391400" cy="762000"/>
          </a:xfrm>
        </p:spPr>
        <p:txBody>
          <a:bodyPr/>
          <a:lstStyle/>
          <a:p>
            <a:r>
              <a:rPr lang="en-US" b="1" dirty="0" smtClean="0"/>
              <a:t>Leveraging </a:t>
            </a:r>
            <a:r>
              <a:rPr lang="en-US" b="1" dirty="0" err="1" smtClean="0"/>
              <a:t>Fermilab’s</a:t>
            </a:r>
            <a:r>
              <a:rPr lang="en-US" b="1" dirty="0" smtClean="0"/>
              <a:t> Resources, cont’d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066800"/>
            <a:ext cx="7696200" cy="5181600"/>
          </a:xfrm>
        </p:spPr>
        <p:txBody>
          <a:bodyPr/>
          <a:lstStyle/>
          <a:p>
            <a:pPr lvl="1"/>
            <a:r>
              <a:rPr lang="en-US" u="sng" dirty="0" smtClean="0"/>
              <a:t>Accelerator infrastructure: </a:t>
            </a:r>
            <a:r>
              <a:rPr lang="en-US" dirty="0" smtClean="0"/>
              <a:t>Very substantial test-stands, cryogenics, electrical, and low conductivity water infrastructure are available at Fermilab.</a:t>
            </a:r>
          </a:p>
          <a:p>
            <a:pPr lvl="1"/>
            <a:r>
              <a:rPr lang="en-US" u="sng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Local Universities and Laboratories: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Several local universities, plus ANL, are active or potential participants in the Fermilab</a:t>
            </a:r>
          </a:p>
          <a:p>
            <a:pPr lvl="1"/>
            <a:r>
              <a:rPr lang="en-US" u="sng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Accelerator computation/simulations tools: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variety of advanced computation and simulation tools are available via the </a:t>
            </a:r>
            <a:r>
              <a:rPr lang="en-US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SciDAC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sponsored national accelerator computational program, which is led by Fermilab.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51C9121-044D-47E8-87E9-7D343DF06EE3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6" name="Footer Placeholder 3"/>
          <p:cNvSpPr txBox="1">
            <a:spLocks/>
          </p:cNvSpPr>
          <p:nvPr/>
        </p:nvSpPr>
        <p:spPr bwMode="auto">
          <a:xfrm>
            <a:off x="762000" y="6343650"/>
            <a:ext cx="66294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S. Henderson, Fermilab – General Accelerator Development Review   January 24-26, 2011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Budget/FTEs</a:t>
            </a:r>
            <a:endParaRPr lang="en-US" b="1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381000" y="1143001"/>
          <a:ext cx="8381999" cy="3871594"/>
        </p:xfrm>
        <a:graphic>
          <a:graphicData uri="http://schemas.openxmlformats.org/drawingml/2006/table">
            <a:tbl>
              <a:tblPr/>
              <a:tblGrid>
                <a:gridCol w="436562"/>
                <a:gridCol w="218280"/>
                <a:gridCol w="1760801"/>
                <a:gridCol w="654842"/>
                <a:gridCol w="654842"/>
                <a:gridCol w="582084"/>
                <a:gridCol w="582084"/>
                <a:gridCol w="582084"/>
                <a:gridCol w="582084"/>
                <a:gridCol w="582084"/>
                <a:gridCol w="582084"/>
                <a:gridCol w="582084"/>
                <a:gridCol w="582084"/>
              </a:tblGrid>
              <a:tr h="284437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Garamond"/>
                          <a:ea typeface="Times New Roman"/>
                          <a:cs typeface="Times New Roman"/>
                        </a:rPr>
                        <a:t>FY09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Garamond"/>
                          <a:ea typeface="Times New Roman"/>
                          <a:cs typeface="Times New Roman"/>
                        </a:rPr>
                        <a:t>FY10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Garamond"/>
                          <a:ea typeface="Times New Roman"/>
                          <a:cs typeface="Times New Roman"/>
                        </a:rPr>
                        <a:t>FY11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Garamond"/>
                          <a:ea typeface="Times New Roman"/>
                          <a:cs typeface="Times New Roman"/>
                        </a:rPr>
                        <a:t>FY12*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Garamond"/>
                          <a:ea typeface="Times New Roman"/>
                          <a:cs typeface="Times New Roman"/>
                        </a:rPr>
                        <a:t>FY13*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78287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Garamond"/>
                          <a:ea typeface="Times New Roman"/>
                          <a:cs typeface="Times New Roman"/>
                        </a:rPr>
                        <a:t>SWF (k$)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Garamond"/>
                          <a:ea typeface="Times New Roman"/>
                          <a:cs typeface="Times New Roman"/>
                        </a:rPr>
                        <a:t>Total (k$)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Garamond"/>
                          <a:ea typeface="Times New Roman"/>
                          <a:cs typeface="Times New Roman"/>
                        </a:rPr>
                        <a:t>SWF (k$)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Garamond"/>
                          <a:ea typeface="Times New Roman"/>
                          <a:cs typeface="Times New Roman"/>
                        </a:rPr>
                        <a:t>Total (k$)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Garamond"/>
                          <a:ea typeface="Times New Roman"/>
                          <a:cs typeface="Times New Roman"/>
                        </a:rPr>
                        <a:t>SWF (k$)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Garamond"/>
                          <a:ea typeface="Times New Roman"/>
                          <a:cs typeface="Times New Roman"/>
                        </a:rPr>
                        <a:t>Total (k$)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Garamond"/>
                          <a:ea typeface="Times New Roman"/>
                          <a:cs typeface="Times New Roman"/>
                        </a:rPr>
                        <a:t>SWF (k$)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Garamond"/>
                          <a:ea typeface="Times New Roman"/>
                          <a:cs typeface="Times New Roman"/>
                        </a:rPr>
                        <a:t>Total (k$)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Garamond"/>
                          <a:ea typeface="Times New Roman"/>
                          <a:cs typeface="Times New Roman"/>
                        </a:rPr>
                        <a:t>SWF (k$)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Garamond"/>
                          <a:ea typeface="Times New Roman"/>
                          <a:cs typeface="Times New Roman"/>
                        </a:rPr>
                        <a:t>Total (k$)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144">
                <a:tc gridSpan="3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u="sng">
                          <a:latin typeface="Garamond"/>
                          <a:ea typeface="Times New Roman"/>
                          <a:cs typeface="Times New Roman"/>
                        </a:rPr>
                        <a:t>Fermilab GAD </a:t>
                      </a:r>
                      <a:endParaRPr lang="en-US" sz="110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FF0000"/>
                          </a:solidFill>
                          <a:latin typeface="Garamond"/>
                          <a:ea typeface="Times New Roman"/>
                          <a:cs typeface="Times New Roman"/>
                        </a:rPr>
                        <a:t>9365</a:t>
                      </a:r>
                      <a:endParaRPr lang="en-US" sz="110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FF0000"/>
                          </a:solidFill>
                          <a:latin typeface="Garamond"/>
                          <a:ea typeface="Times New Roman"/>
                          <a:cs typeface="Times New Roman"/>
                        </a:rPr>
                        <a:t>22.9k</a:t>
                      </a:r>
                      <a:endParaRPr lang="en-US" sz="110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FF0000"/>
                          </a:solidFill>
                          <a:latin typeface="Garamond"/>
                          <a:ea typeface="Times New Roman"/>
                          <a:cs typeface="Times New Roman"/>
                        </a:rPr>
                        <a:t>7149</a:t>
                      </a:r>
                      <a:endParaRPr lang="en-US" sz="110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FF0000"/>
                          </a:solidFill>
                          <a:latin typeface="Garamond"/>
                          <a:ea typeface="Times New Roman"/>
                          <a:cs typeface="Times New Roman"/>
                        </a:rPr>
                        <a:t>16.9k</a:t>
                      </a:r>
                      <a:endParaRPr lang="en-US" sz="110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FF0000"/>
                          </a:solidFill>
                          <a:latin typeface="Garamond"/>
                          <a:ea typeface="Times New Roman"/>
                          <a:cs typeface="Times New Roman"/>
                        </a:rPr>
                        <a:t>6524</a:t>
                      </a:r>
                      <a:endParaRPr lang="en-US" sz="110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FF0000"/>
                          </a:solidFill>
                          <a:latin typeface="Garamond"/>
                          <a:ea typeface="Times New Roman"/>
                          <a:cs typeface="Times New Roman"/>
                        </a:rPr>
                        <a:t>15.8k</a:t>
                      </a:r>
                      <a:endParaRPr lang="en-US" sz="110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FF0000"/>
                          </a:solidFill>
                          <a:latin typeface="Garamond"/>
                          <a:ea typeface="Times New Roman"/>
                          <a:cs typeface="Times New Roman"/>
                        </a:rPr>
                        <a:t>6207</a:t>
                      </a:r>
                      <a:endParaRPr lang="en-US" sz="110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FF0000"/>
                          </a:solidFill>
                          <a:latin typeface="Garamond"/>
                          <a:ea typeface="Times New Roman"/>
                          <a:cs typeface="Times New Roman"/>
                        </a:rPr>
                        <a:t>18.1k</a:t>
                      </a:r>
                      <a:endParaRPr lang="en-US" sz="110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FF0000"/>
                          </a:solidFill>
                          <a:latin typeface="Garamond"/>
                          <a:ea typeface="Times New Roman"/>
                          <a:cs typeface="Times New Roman"/>
                        </a:rPr>
                        <a:t>6567</a:t>
                      </a:r>
                      <a:endParaRPr lang="en-US" sz="110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FF0000"/>
                          </a:solidFill>
                          <a:latin typeface="Garamond"/>
                          <a:ea typeface="Times New Roman"/>
                          <a:cs typeface="Times New Roman"/>
                        </a:rPr>
                        <a:t>18.8k</a:t>
                      </a:r>
                      <a:endParaRPr lang="en-US" sz="110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8287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Garamond"/>
                          <a:ea typeface="Times New Roman"/>
                          <a:cs typeface="Times New Roman"/>
                        </a:rPr>
                        <a:t>Accelerator and Injector Systems</a:t>
                      </a:r>
                      <a:endParaRPr lang="en-US" sz="110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14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Garamond"/>
                          <a:ea typeface="Times New Roman"/>
                          <a:cs typeface="Times New Roman"/>
                        </a:rPr>
                        <a:t>Non-SRF Activities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Garamond"/>
                          <a:ea typeface="Times New Roman"/>
                          <a:cs typeface="Times New Roman"/>
                        </a:rPr>
                        <a:t>2603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Garamond"/>
                          <a:ea typeface="Times New Roman"/>
                          <a:cs typeface="Times New Roman"/>
                        </a:rPr>
                        <a:t>6413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Garamond"/>
                          <a:ea typeface="Times New Roman"/>
                          <a:cs typeface="Times New Roman"/>
                        </a:rPr>
                        <a:t>1689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Garamond"/>
                          <a:ea typeface="Times New Roman"/>
                          <a:cs typeface="Times New Roman"/>
                        </a:rPr>
                        <a:t>4131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Garamond"/>
                          <a:ea typeface="Times New Roman"/>
                          <a:cs typeface="Times New Roman"/>
                        </a:rPr>
                        <a:t>1167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Garamond"/>
                          <a:ea typeface="Times New Roman"/>
                          <a:cs typeface="Times New Roman"/>
                        </a:rPr>
                        <a:t>2376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Garamond"/>
                          <a:ea typeface="Times New Roman"/>
                          <a:cs typeface="Times New Roman"/>
                        </a:rPr>
                        <a:t>400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Garamond"/>
                          <a:ea typeface="Times New Roman"/>
                          <a:cs typeface="Times New Roman"/>
                        </a:rPr>
                        <a:t>875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Garamond"/>
                          <a:ea typeface="Times New Roman"/>
                          <a:cs typeface="Times New Roman"/>
                        </a:rPr>
                        <a:t>200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0030" algn="l"/>
                        </a:tabLst>
                      </a:pPr>
                      <a:r>
                        <a:rPr lang="en-US" sz="1100">
                          <a:latin typeface="Garamond"/>
                          <a:ea typeface="Times New Roman"/>
                          <a:cs typeface="Times New Roman"/>
                        </a:rPr>
                        <a:t>438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14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Garamond"/>
                          <a:ea typeface="Times New Roman"/>
                          <a:cs typeface="Times New Roman"/>
                        </a:rPr>
                        <a:t>SRF Activities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Garamond"/>
                          <a:ea typeface="Times New Roman"/>
                          <a:cs typeface="Times New Roman"/>
                        </a:rPr>
                        <a:t>2592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Garamond"/>
                          <a:ea typeface="Times New Roman"/>
                          <a:cs typeface="Times New Roman"/>
                        </a:rPr>
                        <a:t>5842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Garamond"/>
                          <a:ea typeface="Times New Roman"/>
                          <a:cs typeface="Times New Roman"/>
                        </a:rPr>
                        <a:t>1958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Garamond"/>
                          <a:ea typeface="Times New Roman"/>
                          <a:cs typeface="Times New Roman"/>
                        </a:rPr>
                        <a:t>4325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Garamond"/>
                          <a:ea typeface="Times New Roman"/>
                          <a:cs typeface="Times New Roman"/>
                        </a:rPr>
                        <a:t>2169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Garamond"/>
                          <a:ea typeface="Times New Roman"/>
                          <a:cs typeface="Times New Roman"/>
                        </a:rPr>
                        <a:t>5626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Garamond"/>
                          <a:ea typeface="Times New Roman"/>
                          <a:cs typeface="Times New Roman"/>
                        </a:rPr>
                        <a:t>2600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Garamond"/>
                          <a:ea typeface="Times New Roman"/>
                          <a:cs typeface="Times New Roman"/>
                        </a:rPr>
                        <a:t>9046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Garamond"/>
                          <a:ea typeface="Times New Roman"/>
                          <a:cs typeface="Times New Roman"/>
                        </a:rPr>
                        <a:t>2990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Garamond"/>
                          <a:ea typeface="Times New Roman"/>
                          <a:cs typeface="Times New Roman"/>
                        </a:rPr>
                        <a:t>9869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14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Garamond"/>
                          <a:ea typeface="Times New Roman"/>
                          <a:cs typeface="Times New Roman"/>
                        </a:rPr>
                        <a:t>3.9 GHz Activities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Garamond"/>
                          <a:ea typeface="Times New Roman"/>
                          <a:cs typeface="Times New Roman"/>
                        </a:rPr>
                        <a:t>1552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Garamond"/>
                          <a:ea typeface="Times New Roman"/>
                          <a:cs typeface="Times New Roman"/>
                        </a:rPr>
                        <a:t>3550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Garamond"/>
                          <a:ea typeface="Times New Roman"/>
                          <a:cs typeface="Times New Roman"/>
                        </a:rPr>
                        <a:t>285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Garamond"/>
                          <a:ea typeface="Times New Roman"/>
                          <a:cs typeface="Times New Roman"/>
                        </a:rPr>
                        <a:t>695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Garamond"/>
                          <a:ea typeface="Times New Roman"/>
                          <a:cs typeface="Times New Roman"/>
                        </a:rPr>
                        <a:t>107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Garamond"/>
                          <a:ea typeface="Times New Roman"/>
                          <a:cs typeface="Times New Roman"/>
                        </a:rPr>
                        <a:t>236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Garamond"/>
                          <a:ea typeface="Times New Roman"/>
                          <a:cs typeface="Times New Roman"/>
                        </a:rPr>
                        <a:t>50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Garamond"/>
                          <a:ea typeface="Times New Roman"/>
                          <a:cs typeface="Times New Roman"/>
                        </a:rPr>
                        <a:t>118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Garamond"/>
                          <a:ea typeface="Times New Roman"/>
                          <a:cs typeface="Times New Roman"/>
                        </a:rPr>
                        <a:t>50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Garamond"/>
                          <a:ea typeface="Times New Roman"/>
                          <a:cs typeface="Times New Roman"/>
                        </a:rPr>
                        <a:t>118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14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Garamond"/>
                          <a:ea typeface="Times New Roman"/>
                          <a:cs typeface="Times New Roman"/>
                        </a:rPr>
                        <a:t>HP RF Systems</a:t>
                      </a:r>
                      <a:endParaRPr lang="en-US" sz="110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14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Garamond"/>
                          <a:ea typeface="Times New Roman"/>
                          <a:cs typeface="Times New Roman"/>
                        </a:rPr>
                        <a:t>325 MHz System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Garamond"/>
                          <a:ea typeface="Times New Roman"/>
                          <a:cs typeface="Times New Roman"/>
                        </a:rPr>
                        <a:t>501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Garamond"/>
                          <a:ea typeface="Times New Roman"/>
                          <a:cs typeface="Times New Roman"/>
                        </a:rPr>
                        <a:t>1233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Garamond"/>
                          <a:ea typeface="Times New Roman"/>
                          <a:cs typeface="Times New Roman"/>
                        </a:rPr>
                        <a:t>611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Garamond"/>
                          <a:ea typeface="Times New Roman"/>
                          <a:cs typeface="Times New Roman"/>
                        </a:rPr>
                        <a:t>1494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Garamond"/>
                          <a:ea typeface="Times New Roman"/>
                          <a:cs typeface="Times New Roman"/>
                        </a:rPr>
                        <a:t>600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Garamond"/>
                          <a:ea typeface="Times New Roman"/>
                          <a:cs typeface="Times New Roman"/>
                        </a:rPr>
                        <a:t>1400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Garamond"/>
                          <a:ea typeface="Times New Roman"/>
                          <a:cs typeface="Times New Roman"/>
                        </a:rPr>
                        <a:t>180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Garamond"/>
                          <a:ea typeface="Times New Roman"/>
                          <a:cs typeface="Times New Roman"/>
                        </a:rPr>
                        <a:t>420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Garamond"/>
                          <a:ea typeface="Times New Roman"/>
                          <a:cs typeface="Times New Roman"/>
                        </a:rPr>
                        <a:t>90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Garamond"/>
                          <a:ea typeface="Times New Roman"/>
                          <a:cs typeface="Times New Roman"/>
                        </a:rPr>
                        <a:t>212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8287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Garamond"/>
                          <a:ea typeface="Times New Roman"/>
                          <a:cs typeface="Times New Roman"/>
                        </a:rPr>
                        <a:t>Superconducting Magnets and Materials</a:t>
                      </a:r>
                      <a:endParaRPr lang="en-US" sz="110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14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Garamond"/>
                          <a:ea typeface="Times New Roman"/>
                          <a:cs typeface="Times New Roman"/>
                        </a:rPr>
                        <a:t>H.F. Magnets Program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Garamond"/>
                          <a:ea typeface="Times New Roman"/>
                          <a:cs typeface="Times New Roman"/>
                        </a:rPr>
                        <a:t>1343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Garamond"/>
                          <a:ea typeface="Times New Roman"/>
                          <a:cs typeface="Times New Roman"/>
                        </a:rPr>
                        <a:t>2993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Garamond"/>
                          <a:ea typeface="Times New Roman"/>
                          <a:cs typeface="Times New Roman"/>
                        </a:rPr>
                        <a:t>968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Garamond"/>
                          <a:ea typeface="Times New Roman"/>
                          <a:cs typeface="Times New Roman"/>
                        </a:rPr>
                        <a:t>2107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Garamond"/>
                          <a:ea typeface="Times New Roman"/>
                          <a:cs typeface="Times New Roman"/>
                        </a:rPr>
                        <a:t>1017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Garamond"/>
                          <a:ea typeface="Times New Roman"/>
                          <a:cs typeface="Times New Roman"/>
                        </a:rPr>
                        <a:t>2326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Garamond"/>
                          <a:ea typeface="Times New Roman"/>
                          <a:cs typeface="Times New Roman"/>
                        </a:rPr>
                        <a:t>1450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Garamond"/>
                          <a:ea typeface="Times New Roman"/>
                          <a:cs typeface="Times New Roman"/>
                        </a:rPr>
                        <a:t>3560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Garamond"/>
                          <a:ea typeface="Times New Roman"/>
                          <a:cs typeface="Times New Roman"/>
                        </a:rPr>
                        <a:t>1650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Garamond"/>
                          <a:ea typeface="Times New Roman"/>
                          <a:cs typeface="Times New Roman"/>
                        </a:rPr>
                        <a:t>3998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14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Garamond"/>
                          <a:ea typeface="Times New Roman"/>
                          <a:cs typeface="Times New Roman"/>
                        </a:rPr>
                        <a:t>SC Materials Program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Garamond"/>
                          <a:ea typeface="Times New Roman"/>
                          <a:cs typeface="Times New Roman"/>
                        </a:rPr>
                        <a:t>507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Garamond"/>
                          <a:ea typeface="Times New Roman"/>
                          <a:cs typeface="Times New Roman"/>
                        </a:rPr>
                        <a:t>1771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Garamond"/>
                          <a:ea typeface="Times New Roman"/>
                          <a:cs typeface="Times New Roman"/>
                        </a:rPr>
                        <a:t>916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Garamond"/>
                          <a:ea typeface="Times New Roman"/>
                          <a:cs typeface="Times New Roman"/>
                        </a:rPr>
                        <a:t>2344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Garamond"/>
                          <a:ea typeface="Times New Roman"/>
                          <a:cs typeface="Times New Roman"/>
                        </a:rPr>
                        <a:t>953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Garamond"/>
                          <a:ea typeface="Times New Roman"/>
                          <a:cs typeface="Times New Roman"/>
                        </a:rPr>
                        <a:t>2398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Garamond"/>
                          <a:ea typeface="Times New Roman"/>
                          <a:cs typeface="Times New Roman"/>
                        </a:rPr>
                        <a:t>1014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Garamond"/>
                          <a:ea typeface="Times New Roman"/>
                          <a:cs typeface="Times New Roman"/>
                        </a:rPr>
                        <a:t>2530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Garamond"/>
                          <a:ea typeface="Times New Roman"/>
                          <a:cs typeface="Times New Roman"/>
                        </a:rPr>
                        <a:t>1068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Garamond"/>
                          <a:ea typeface="Times New Roman"/>
                          <a:cs typeface="Times New Roman"/>
                        </a:rPr>
                        <a:t>2647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14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Garamond"/>
                          <a:ea typeface="Times New Roman"/>
                          <a:cs typeface="Times New Roman"/>
                        </a:rPr>
                        <a:t>Other Activities</a:t>
                      </a:r>
                      <a:endParaRPr lang="en-US" sz="110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Garamond"/>
                          <a:ea typeface="Times New Roman"/>
                          <a:cs typeface="Times New Roman"/>
                        </a:rPr>
                        <a:t>620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Garamond"/>
                          <a:ea typeface="Times New Roman"/>
                          <a:cs typeface="Times New Roman"/>
                        </a:rPr>
                        <a:t>1087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Garamond"/>
                          <a:ea typeface="Times New Roman"/>
                          <a:cs typeface="Times New Roman"/>
                        </a:rPr>
                        <a:t>721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Garamond"/>
                          <a:ea typeface="Times New Roman"/>
                          <a:cs typeface="Times New Roman"/>
                        </a:rPr>
                        <a:t>1791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Garamond"/>
                          <a:ea typeface="Times New Roman"/>
                          <a:cs typeface="Times New Roman"/>
                        </a:rPr>
                        <a:t>511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Garamond"/>
                          <a:ea typeface="Times New Roman"/>
                          <a:cs typeface="Times New Roman"/>
                        </a:rPr>
                        <a:t>1436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Garamond"/>
                          <a:ea typeface="Times New Roman"/>
                          <a:cs typeface="Times New Roman"/>
                        </a:rPr>
                        <a:t>514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Garamond"/>
                          <a:ea typeface="Times New Roman"/>
                          <a:cs typeface="Times New Roman"/>
                        </a:rPr>
                        <a:t>1575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Garamond"/>
                          <a:ea typeface="Times New Roman"/>
                          <a:cs typeface="Times New Roman"/>
                        </a:rPr>
                        <a:t>516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Garamond"/>
                          <a:ea typeface="Times New Roman"/>
                          <a:cs typeface="Times New Roman"/>
                        </a:rPr>
                        <a:t>1592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51C9121-044D-47E8-87E9-7D343DF06EE3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7" name="Footer Placeholder 3"/>
          <p:cNvSpPr txBox="1">
            <a:spLocks/>
          </p:cNvSpPr>
          <p:nvPr/>
        </p:nvSpPr>
        <p:spPr bwMode="auto">
          <a:xfrm>
            <a:off x="762000" y="6343650"/>
            <a:ext cx="66294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S. Henderson, Fermilab – General Accelerator Development Review   January 24-26, 2011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6858000" cy="762000"/>
          </a:xfrm>
        </p:spPr>
        <p:txBody>
          <a:bodyPr/>
          <a:lstStyle/>
          <a:p>
            <a:r>
              <a:rPr lang="en-US" b="1" dirty="0" smtClean="0"/>
              <a:t>GAD in the Fermilab Context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762000"/>
            <a:ext cx="8153400" cy="5181600"/>
          </a:xfrm>
        </p:spPr>
        <p:txBody>
          <a:bodyPr/>
          <a:lstStyle/>
          <a:p>
            <a:r>
              <a:rPr lang="en-US" dirty="0" smtClean="0"/>
              <a:t>As a single program laboratory, the GAD program at Fermilab is in a unique position</a:t>
            </a:r>
          </a:p>
          <a:p>
            <a:pPr lvl="1"/>
            <a:r>
              <a:rPr lang="en-US" dirty="0" smtClean="0"/>
              <a:t>The GAD program is one element of the complete Laboratory Program; it is difficult to analyze it in isolation</a:t>
            </a:r>
          </a:p>
          <a:p>
            <a:pPr lvl="1"/>
            <a:r>
              <a:rPr lang="en-US" dirty="0" smtClean="0"/>
              <a:t>The GAD program reacts to the larger forces at work within the laboratory</a:t>
            </a:r>
          </a:p>
          <a:p>
            <a:pPr lvl="2"/>
            <a:r>
              <a:rPr lang="en-US" dirty="0" smtClean="0"/>
              <a:t>Flat or flat-flat funding scenarios</a:t>
            </a:r>
          </a:p>
          <a:p>
            <a:pPr lvl="2"/>
            <a:r>
              <a:rPr lang="en-US" dirty="0" smtClean="0"/>
              <a:t>Growth of Projects made possible through reductions in Operations and R&amp;D</a:t>
            </a:r>
          </a:p>
          <a:p>
            <a:pPr lvl="1"/>
            <a:r>
              <a:rPr lang="en-US" dirty="0" smtClean="0"/>
              <a:t>As a single program laboratory, there are “interfaces” between all funding categories: Operations, Accelerator Science, GAD, Projects, </a:t>
            </a:r>
          </a:p>
          <a:p>
            <a:r>
              <a:rPr lang="en-US" dirty="0" smtClean="0"/>
              <a:t>The GAD program, along with all other programs, is assessed twice per year, in the FNAL S&amp;T Review, and annual DOE Site Visit</a:t>
            </a:r>
          </a:p>
          <a:p>
            <a:endParaRPr lang="en-US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51C9121-044D-47E8-87E9-7D343DF06EE3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6" name="Footer Placeholder 3"/>
          <p:cNvSpPr txBox="1">
            <a:spLocks/>
          </p:cNvSpPr>
          <p:nvPr/>
        </p:nvSpPr>
        <p:spPr bwMode="auto">
          <a:xfrm>
            <a:off x="762000" y="6324600"/>
            <a:ext cx="66294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S. Henderson, Fermilab – General Accelerator Development Review   January 24-26, 2011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76200"/>
            <a:ext cx="7696200" cy="762000"/>
          </a:xfrm>
        </p:spPr>
        <p:txBody>
          <a:bodyPr/>
          <a:lstStyle/>
          <a:p>
            <a:r>
              <a:rPr lang="en-US" b="1" dirty="0" smtClean="0"/>
              <a:t>Frequently Asked Questions about GAD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762000"/>
            <a:ext cx="7772400" cy="5181600"/>
          </a:xfrm>
        </p:spPr>
        <p:txBody>
          <a:bodyPr/>
          <a:lstStyle/>
          <a:p>
            <a:r>
              <a:rPr lang="en-US" dirty="0" smtClean="0"/>
              <a:t>What are distinctive characteristics of GAD activities?</a:t>
            </a:r>
          </a:p>
          <a:p>
            <a:pPr lvl="1"/>
            <a:r>
              <a:rPr lang="en-US" dirty="0" smtClean="0">
                <a:ea typeface="+mn-ea"/>
                <a:cs typeface="+mn-cs"/>
              </a:rPr>
              <a:t>T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echnology development that is critical for enabling the accelerator facilities of the future</a:t>
            </a:r>
            <a:endParaRPr lang="en-US" dirty="0" smtClean="0"/>
          </a:p>
          <a:p>
            <a:pPr lvl="1"/>
            <a:r>
              <a:rPr lang="en-US" dirty="0" smtClean="0"/>
              <a:t>Has broad applicability and use beyond the confines of the specific Fermilab programs and projects</a:t>
            </a:r>
          </a:p>
          <a:p>
            <a:r>
              <a:rPr lang="en-US" dirty="0" smtClean="0"/>
              <a:t>How does an activity move from GAD to project funding?</a:t>
            </a:r>
          </a:p>
          <a:p>
            <a:pPr lvl="1"/>
            <a:r>
              <a:rPr lang="en-US" dirty="0" smtClean="0"/>
              <a:t>When the technology development ceases to be generic in nature</a:t>
            </a:r>
          </a:p>
          <a:p>
            <a:pPr lvl="1"/>
            <a:r>
              <a:rPr lang="en-US" dirty="0" smtClean="0"/>
              <a:t>When the technology is applied directly to a specific project </a:t>
            </a:r>
          </a:p>
          <a:p>
            <a:r>
              <a:rPr lang="en-US" dirty="0" smtClean="0"/>
              <a:t>How does it differ from Accelerator Science?</a:t>
            </a:r>
          </a:p>
          <a:p>
            <a:pPr lvl="1"/>
            <a:r>
              <a:rPr lang="en-US" dirty="0" smtClean="0"/>
              <a:t>Accelerator Science emphasizes the beam and its properties, as well as transformative technologies for beam acceleration and manipulation</a:t>
            </a:r>
          </a:p>
          <a:p>
            <a:pPr lvl="1"/>
            <a:r>
              <a:rPr lang="en-US" dirty="0" smtClean="0"/>
              <a:t>GAD emphasizes technology development, motivated by Accelerator Science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51C9121-044D-47E8-87E9-7D343DF06EE3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6" name="Footer Placeholder 3"/>
          <p:cNvSpPr txBox="1">
            <a:spLocks/>
          </p:cNvSpPr>
          <p:nvPr/>
        </p:nvSpPr>
        <p:spPr bwMode="auto">
          <a:xfrm>
            <a:off x="762000" y="6324600"/>
            <a:ext cx="66294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S. Henderson, Fermilab – General Accelerator Development Review   January 24-26, 2011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Conclusions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066800"/>
            <a:ext cx="6858000" cy="5181600"/>
          </a:xfrm>
        </p:spPr>
        <p:txBody>
          <a:bodyPr/>
          <a:lstStyle/>
          <a:p>
            <a:r>
              <a:rPr lang="en-US" dirty="0" err="1" smtClean="0"/>
              <a:t>Fermilab’s</a:t>
            </a:r>
            <a:r>
              <a:rPr lang="en-US" dirty="0" smtClean="0"/>
              <a:t> GAD Program is very strongly aligned with the US HEP Strategic Plan as articulated by P5</a:t>
            </a:r>
          </a:p>
          <a:p>
            <a:r>
              <a:rPr lang="en-US" dirty="0" smtClean="0"/>
              <a:t>Development thrusts are central to the mission and future directions of the field and the US’s role in the Intensity and Energy Frontiers</a:t>
            </a:r>
          </a:p>
          <a:p>
            <a:r>
              <a:rPr lang="en-US" dirty="0" err="1" smtClean="0"/>
              <a:t>Fermilab’s</a:t>
            </a:r>
            <a:r>
              <a:rPr lang="en-US" dirty="0" smtClean="0"/>
              <a:t> GAD program is a critical element in realizing the laboratory’s goal of building world leadership in intensity frontier physics enabled by a focused effort on superconducting RF technology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51C9121-044D-47E8-87E9-7D343DF06EE3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6" name="Footer Placeholder 3"/>
          <p:cNvSpPr txBox="1">
            <a:spLocks/>
          </p:cNvSpPr>
          <p:nvPr/>
        </p:nvSpPr>
        <p:spPr bwMode="auto">
          <a:xfrm>
            <a:off x="762000" y="6324600"/>
            <a:ext cx="66294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S. Henderson, Fermilab – General Accelerator Development Review   January 24-26, 2011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US Strategic Plan for HEP</a:t>
            </a:r>
          </a:p>
          <a:p>
            <a:r>
              <a:rPr lang="en-US" dirty="0" smtClean="0"/>
              <a:t>Fermilab Strategic Plan</a:t>
            </a:r>
          </a:p>
          <a:p>
            <a:r>
              <a:rPr lang="en-US" dirty="0" smtClean="0"/>
              <a:t>Role of Fermilab GAD in Strategic Plan</a:t>
            </a:r>
          </a:p>
          <a:p>
            <a:r>
              <a:rPr lang="en-US" dirty="0" smtClean="0"/>
              <a:t>GAD Portfolio</a:t>
            </a:r>
          </a:p>
          <a:p>
            <a:r>
              <a:rPr lang="en-US" dirty="0" smtClean="0"/>
              <a:t>Budget/FTEs</a:t>
            </a:r>
          </a:p>
          <a:p>
            <a:r>
              <a:rPr lang="en-US" dirty="0" smtClean="0"/>
              <a:t>Leveraging Fermilab Resources</a:t>
            </a:r>
          </a:p>
          <a:p>
            <a:r>
              <a:rPr lang="en-US" dirty="0" smtClean="0"/>
              <a:t>Distinction between GAD and other funding sources</a:t>
            </a:r>
          </a:p>
          <a:p>
            <a:r>
              <a:rPr lang="en-US" dirty="0" smtClean="0"/>
              <a:t>GAD in the Fermilab Context: laboratory pressures, etc.</a:t>
            </a:r>
          </a:p>
        </p:txBody>
      </p:sp>
      <p:sp>
        <p:nvSpPr>
          <p:cNvPr id="512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Your Name, Fermilab – General Accelerator Development Review   January 24-26, 2011</a:t>
            </a:r>
          </a:p>
        </p:txBody>
      </p:sp>
      <p:sp>
        <p:nvSpPr>
          <p:cNvPr id="512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7A142929-285A-4DCC-9EF0-70CECB0A5DBE}" type="slidenum">
              <a:rPr lang="en-US" smtClean="0">
                <a:latin typeface="Arial" pitchFamily="34" charset="0"/>
              </a:rPr>
              <a:pPr/>
              <a:t>15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600200" y="1066800"/>
          <a:ext cx="70866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Your Name, Fermilab – General Accelerator Development Review   January 24-26,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51C9121-044D-47E8-87E9-7D343DF06EE3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58000" cy="762000"/>
          </a:xfrm>
        </p:spPr>
        <p:txBody>
          <a:bodyPr/>
          <a:lstStyle/>
          <a:p>
            <a:r>
              <a:rPr lang="en-US" b="1" dirty="0" smtClean="0"/>
              <a:t>Strategic Plan for U.S. High-Energy Physics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305800" cy="5181600"/>
          </a:xfrm>
        </p:spPr>
        <p:txBody>
          <a:bodyPr/>
          <a:lstStyle/>
          <a:p>
            <a:r>
              <a:rPr lang="en-US" sz="2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General Accelerator Development program at Fermilab </a:t>
            </a:r>
            <a:r>
              <a:rPr lang="en-US" sz="2200" dirty="0" smtClean="0"/>
              <a:t>is a central element of</a:t>
            </a:r>
            <a:r>
              <a:rPr lang="en-US" sz="2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long term accelerator-based mission of the Department of Energy’s Office of High Energy Physics, and the laboratory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62000" y="6324600"/>
            <a:ext cx="6629400" cy="3619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S. Henderson, Fermilab – General Accelerator Development Review   January 24-26,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51C9121-044D-47E8-87E9-7D343DF06EE3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2243843"/>
            <a:ext cx="4038600" cy="3318757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04800" y="2362200"/>
            <a:ext cx="44958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5750" indent="-285750" algn="l" eaLnBrk="0" hangingPunct="0">
              <a:buClr>
                <a:schemeClr val="tx1"/>
              </a:buClr>
              <a:buSzPct val="70000"/>
              <a:buFont typeface="Arial" pitchFamily="34" charset="0"/>
              <a:buChar char="•"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Elements of the Strategic</a:t>
            </a:r>
            <a:r>
              <a:rPr kumimoji="0" lang="en-US" sz="2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Plan are articulated in the P5 Report:</a:t>
            </a:r>
          </a:p>
          <a:p>
            <a:pPr marL="742950" lvl="1" indent="-285750" algn="l" eaLnBrk="0" hangingPunct="0">
              <a:buClr>
                <a:schemeClr val="tx1"/>
              </a:buClr>
              <a:buSzPct val="70000"/>
              <a:buFont typeface="Arial" pitchFamily="34" charset="0"/>
              <a:buChar char="−"/>
            </a:pPr>
            <a:r>
              <a:rPr lang="en-US" sz="2000" b="1" kern="0" dirty="0" smtClean="0">
                <a:latin typeface="+mn-lt"/>
              </a:rPr>
              <a:t>Energy Frontier:</a:t>
            </a:r>
            <a:r>
              <a:rPr lang="en-US" sz="2000" kern="0" dirty="0" smtClean="0">
                <a:latin typeface="+mn-lt"/>
              </a:rPr>
              <a:t> Exploit the </a:t>
            </a:r>
            <a:r>
              <a:rPr lang="en-US" sz="2000" kern="0" dirty="0" err="1" smtClean="0">
                <a:latin typeface="+mn-lt"/>
              </a:rPr>
              <a:t>Tevatron</a:t>
            </a:r>
            <a:r>
              <a:rPr lang="en-US" sz="2000" kern="0" dirty="0" smtClean="0">
                <a:latin typeface="+mn-lt"/>
              </a:rPr>
              <a:t> and support US contribution to LHC</a:t>
            </a:r>
          </a:p>
          <a:p>
            <a:pPr marL="742950" lvl="1" indent="-285750" algn="l" eaLnBrk="0" hangingPunct="0">
              <a:buClr>
                <a:schemeClr val="tx1"/>
              </a:buClr>
              <a:buSzPct val="70000"/>
              <a:buFont typeface="Arial" pitchFamily="34" charset="0"/>
              <a:buChar char="−"/>
            </a:pP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Intensity Frontier: </a:t>
            </a:r>
            <a:r>
              <a:rPr kumimoji="0" lang="en-US" sz="200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Upgrade existing </a:t>
            </a:r>
            <a:r>
              <a:rPr lang="en-US" sz="2000" kern="0" dirty="0" smtClean="0">
                <a:latin typeface="+mn-lt"/>
              </a:rPr>
              <a:t>neutrino capabilities and establish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a world-leading program based on a high-power source at Fermilab</a:t>
            </a:r>
            <a:endParaRPr lang="en-US" sz="2000" kern="0" dirty="0">
              <a:latin typeface="+mn-lt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304800" y="5638800"/>
            <a:ext cx="8610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5750" indent="-285750" algn="l" eaLnBrk="0" hangingPunct="0">
              <a:buClr>
                <a:schemeClr val="tx1"/>
              </a:buClr>
              <a:buSzPct val="70000"/>
              <a:buFont typeface="Arial" pitchFamily="34" charset="0"/>
              <a:buChar char="•"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Technology</a:t>
            </a:r>
            <a:r>
              <a:rPr kumimoji="0" lang="en-US" sz="2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Development, carried out within</a:t>
            </a:r>
            <a:r>
              <a:rPr kumimoji="0" lang="en-US" sz="2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GAD is a central element of this strategy</a:t>
            </a: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0"/>
          <p:cNvSpPr>
            <a:spLocks noGrp="1"/>
          </p:cNvSpPr>
          <p:nvPr>
            <p:ph type="title"/>
          </p:nvPr>
        </p:nvSpPr>
        <p:spPr>
          <a:xfrm>
            <a:off x="914400" y="0"/>
            <a:ext cx="7543800" cy="1143000"/>
          </a:xfrm>
        </p:spPr>
        <p:txBody>
          <a:bodyPr/>
          <a:lstStyle/>
          <a:p>
            <a:r>
              <a:rPr lang="en-US" b="1" dirty="0" smtClean="0"/>
              <a:t>Fermilab Strategic Plan for Accelerator-Based Frontiers in Particle Physics</a:t>
            </a:r>
          </a:p>
        </p:txBody>
      </p:sp>
      <p:pic>
        <p:nvPicPr>
          <p:cNvPr id="6148" name="Picture 5" descr="ThreeFrontiersGraphic_RGB_060108.jpg"/>
          <p:cNvPicPr>
            <a:picLocks noChangeAspect="1"/>
          </p:cNvPicPr>
          <p:nvPr/>
        </p:nvPicPr>
        <p:blipFill>
          <a:blip r:embed="rId2" cstate="print"/>
          <a:srcRect l="5255" t="5296" r="4152" b="5083"/>
          <a:stretch>
            <a:fillRect/>
          </a:stretch>
        </p:blipFill>
        <p:spPr bwMode="auto">
          <a:xfrm>
            <a:off x="5776912" y="3200400"/>
            <a:ext cx="2509838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TextBox 6"/>
          <p:cNvSpPr txBox="1">
            <a:spLocks noChangeArrowheads="1"/>
          </p:cNvSpPr>
          <p:nvPr/>
        </p:nvSpPr>
        <p:spPr bwMode="auto">
          <a:xfrm>
            <a:off x="1752600" y="3404580"/>
            <a:ext cx="1362456" cy="634020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 w="19050">
            <a:solidFill>
              <a:srgbClr val="F8F8F8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dirty="0" err="1" smtClean="0"/>
              <a:t>Tevatron</a:t>
            </a:r>
            <a:endParaRPr lang="en-US" sz="1600" dirty="0"/>
          </a:p>
          <a:p>
            <a:pPr algn="ctr"/>
            <a:r>
              <a:rPr lang="en-US" sz="1600" dirty="0"/>
              <a:t>LHC</a:t>
            </a:r>
          </a:p>
        </p:txBody>
      </p:sp>
      <p:sp>
        <p:nvSpPr>
          <p:cNvPr id="6150" name="TextBox 9"/>
          <p:cNvSpPr txBox="1">
            <a:spLocks noChangeArrowheads="1"/>
          </p:cNvSpPr>
          <p:nvPr/>
        </p:nvSpPr>
        <p:spPr bwMode="auto">
          <a:xfrm>
            <a:off x="1752600" y="4623780"/>
            <a:ext cx="1359668" cy="634020"/>
          </a:xfrm>
          <a:prstGeom prst="rect">
            <a:avLst/>
          </a:prstGeom>
          <a:solidFill>
            <a:srgbClr val="006600"/>
          </a:solidFill>
          <a:ln w="19050">
            <a:solidFill>
              <a:srgbClr val="F8F8F8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dirty="0" smtClean="0"/>
              <a:t>Main Injector</a:t>
            </a:r>
          </a:p>
          <a:p>
            <a:pPr algn="ctr"/>
            <a:r>
              <a:rPr lang="en-US" sz="1600" dirty="0" smtClean="0"/>
              <a:t>Booster</a:t>
            </a:r>
          </a:p>
        </p:txBody>
      </p:sp>
      <p:sp>
        <p:nvSpPr>
          <p:cNvPr id="6151" name="TextBox 12"/>
          <p:cNvSpPr txBox="1">
            <a:spLocks noChangeArrowheads="1"/>
          </p:cNvSpPr>
          <p:nvPr/>
        </p:nvSpPr>
        <p:spPr bwMode="auto">
          <a:xfrm>
            <a:off x="3276600" y="5818188"/>
            <a:ext cx="601980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200" dirty="0">
                <a:solidFill>
                  <a:srgbClr val="FFFF00"/>
                </a:solidFill>
              </a:rPr>
              <a:t>http://www.fnal.gov/pub/science/frontiers/</a:t>
            </a:r>
          </a:p>
        </p:txBody>
      </p:sp>
      <p:sp>
        <p:nvSpPr>
          <p:cNvPr id="6153" name="Slide Number Placeholder 9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E2F441CF-6A54-4045-85E4-B36A3B33508F}" type="slidenum">
              <a:rPr lang="en-US" smtClean="0">
                <a:latin typeface="Arial" pitchFamily="34" charset="0"/>
              </a:rPr>
              <a:pPr/>
              <a:t>3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304800" y="3352800"/>
            <a:ext cx="1371600" cy="838200"/>
          </a:xfrm>
          <a:prstGeom prst="ellipse">
            <a:avLst/>
          </a:prstGeom>
          <a:solidFill>
            <a:schemeClr val="bg1">
              <a:lumMod val="60000"/>
              <a:lumOff val="40000"/>
            </a:schemeClr>
          </a:solidFill>
          <a:ln w="19050" cap="flat" cmpd="sng" algn="ctr">
            <a:solidFill>
              <a:srgbClr val="F8F8F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1600" dirty="0">
                <a:latin typeface="Arial" charset="0"/>
              </a:rPr>
              <a:t>Energy Frontier</a:t>
            </a:r>
          </a:p>
        </p:txBody>
      </p:sp>
      <p:sp>
        <p:nvSpPr>
          <p:cNvPr id="12" name="TextBox 6"/>
          <p:cNvSpPr txBox="1">
            <a:spLocks noChangeArrowheads="1"/>
          </p:cNvSpPr>
          <p:nvPr/>
        </p:nvSpPr>
        <p:spPr bwMode="auto">
          <a:xfrm>
            <a:off x="3566196" y="3200400"/>
            <a:ext cx="1539204" cy="929485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 w="19050">
            <a:solidFill>
              <a:srgbClr val="F8F8F8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dirty="0" smtClean="0"/>
              <a:t>LHC Upgrades</a:t>
            </a:r>
          </a:p>
          <a:p>
            <a:pPr algn="ctr"/>
            <a:r>
              <a:rPr lang="en-US" sz="1600" dirty="0" smtClean="0"/>
              <a:t>ILC</a:t>
            </a:r>
          </a:p>
          <a:p>
            <a:pPr algn="ctr"/>
            <a:r>
              <a:rPr lang="en-US" sz="1600" dirty="0" err="1" smtClean="0"/>
              <a:t>Muon</a:t>
            </a:r>
            <a:r>
              <a:rPr lang="en-US" sz="1600" dirty="0" smtClean="0"/>
              <a:t> Collider</a:t>
            </a:r>
            <a:endParaRPr lang="en-US" sz="1600" dirty="0"/>
          </a:p>
        </p:txBody>
      </p:sp>
      <p:sp>
        <p:nvSpPr>
          <p:cNvPr id="13" name="Oval 39"/>
          <p:cNvSpPr>
            <a:spLocks noChangeArrowheads="1"/>
          </p:cNvSpPr>
          <p:nvPr/>
        </p:nvSpPr>
        <p:spPr bwMode="auto">
          <a:xfrm>
            <a:off x="304800" y="4495800"/>
            <a:ext cx="1371600" cy="838200"/>
          </a:xfrm>
          <a:prstGeom prst="ellipse">
            <a:avLst/>
          </a:prstGeom>
          <a:solidFill>
            <a:srgbClr val="006600"/>
          </a:solidFill>
          <a:ln w="19050" algn="ctr">
            <a:solidFill>
              <a:srgbClr val="F8F8F8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1600" dirty="0"/>
              <a:t>Intensity Frontier</a:t>
            </a:r>
          </a:p>
        </p:txBody>
      </p:sp>
      <p:sp>
        <p:nvSpPr>
          <p:cNvPr id="14" name="TextBox 9"/>
          <p:cNvSpPr txBox="1">
            <a:spLocks noChangeArrowheads="1"/>
          </p:cNvSpPr>
          <p:nvPr/>
        </p:nvSpPr>
        <p:spPr bwMode="auto">
          <a:xfrm>
            <a:off x="3569208" y="4529958"/>
            <a:ext cx="1536192" cy="932688"/>
          </a:xfrm>
          <a:prstGeom prst="rect">
            <a:avLst/>
          </a:prstGeom>
          <a:solidFill>
            <a:srgbClr val="006600"/>
          </a:solidFill>
          <a:ln w="19050">
            <a:solidFill>
              <a:srgbClr val="F8F8F8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dirty="0" smtClean="0"/>
              <a:t>Project-X</a:t>
            </a:r>
            <a:endParaRPr lang="en-US" sz="1600" dirty="0"/>
          </a:p>
          <a:p>
            <a:pPr algn="ctr"/>
            <a:r>
              <a:rPr lang="en-US" sz="1600" dirty="0" smtClean="0"/>
              <a:t>Neutrino Factory</a:t>
            </a:r>
            <a:endParaRPr lang="en-US" sz="1600" dirty="0"/>
          </a:p>
        </p:txBody>
      </p:sp>
      <p:sp>
        <p:nvSpPr>
          <p:cNvPr id="16" name="Right Arrow 15"/>
          <p:cNvSpPr/>
          <p:nvPr/>
        </p:nvSpPr>
        <p:spPr bwMode="auto">
          <a:xfrm>
            <a:off x="3200400" y="3276600"/>
            <a:ext cx="228600" cy="838200"/>
          </a:xfrm>
          <a:prstGeom prst="rightArrow">
            <a:avLst/>
          </a:prstGeom>
          <a:solidFill>
            <a:schemeClr val="bg1">
              <a:lumMod val="60000"/>
              <a:lumOff val="40000"/>
            </a:schemeClr>
          </a:solidFill>
          <a:ln w="19050" cap="flat" cmpd="sng" algn="ctr">
            <a:solidFill>
              <a:srgbClr val="F8F8F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Right Arrow 16"/>
          <p:cNvSpPr/>
          <p:nvPr/>
        </p:nvSpPr>
        <p:spPr bwMode="auto">
          <a:xfrm>
            <a:off x="3200400" y="4572000"/>
            <a:ext cx="228600" cy="838200"/>
          </a:xfrm>
          <a:prstGeom prst="rightArrow">
            <a:avLst/>
          </a:prstGeom>
          <a:solidFill>
            <a:srgbClr val="006600"/>
          </a:solidFill>
          <a:ln w="19050" cap="flat" cmpd="sng" algn="ctr">
            <a:solidFill>
              <a:srgbClr val="F8F8F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533400" y="990600"/>
            <a:ext cx="8305800" cy="20574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80000"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 the National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Laboratory for particle physics, our mission is to </a:t>
            </a:r>
          </a:p>
          <a:p>
            <a:pPr marL="800100" lvl="1" indent="-342900" algn="l" eaLnBrk="0" hangingPunct="0">
              <a:buClr>
                <a:srgbClr val="F8F8F8"/>
              </a:buClr>
              <a:buFont typeface="Arial" pitchFamily="34" charset="0"/>
              <a:buChar char="−"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Enable the US community to tackle the most fundamental physics questions of our era</a:t>
            </a:r>
          </a:p>
          <a:p>
            <a:pPr marL="800100" lvl="1" indent="-342900" algn="l" eaLnBrk="0" hangingPunct="0">
              <a:buClr>
                <a:srgbClr val="F8F8F8"/>
              </a:buClr>
              <a:buFont typeface="Arial" pitchFamily="34" charset="0"/>
              <a:buChar char="−"/>
            </a:pPr>
            <a:r>
              <a:rPr lang="en-US" sz="2000" kern="0" baseline="0" dirty="0" smtClean="0">
                <a:latin typeface="+mn-lt"/>
              </a:rPr>
              <a:t>Place</a:t>
            </a:r>
            <a:r>
              <a:rPr lang="en-US" sz="2000" kern="0" dirty="0" smtClean="0">
                <a:latin typeface="+mn-lt"/>
              </a:rPr>
              <a:t> the US in a leadership position in the world</a:t>
            </a:r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62000" y="6324600"/>
            <a:ext cx="6629400" cy="3619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S. Henderson, Fermilab – General Accelerator Development Review   January 24-26, 2011</a:t>
            </a:r>
            <a:endParaRPr lang="en-US" dirty="0"/>
          </a:p>
        </p:txBody>
      </p:sp>
    </p:spTree>
  </p:cSld>
  <p:clrMapOvr>
    <a:masterClrMapping/>
  </p:clrMapOvr>
  <p:transition advTm="12246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5"/>
          <p:cNvSpPr>
            <a:spLocks noGrp="1"/>
          </p:cNvSpPr>
          <p:nvPr>
            <p:ph type="title"/>
          </p:nvPr>
        </p:nvSpPr>
        <p:spPr>
          <a:xfrm>
            <a:off x="457200" y="152400"/>
            <a:ext cx="8077200" cy="533400"/>
          </a:xfrm>
        </p:spPr>
        <p:txBody>
          <a:bodyPr/>
          <a:lstStyle/>
          <a:p>
            <a:r>
              <a:rPr lang="en-US" b="1" dirty="0" smtClean="0"/>
              <a:t>Fermilab Strategic Plan</a:t>
            </a:r>
            <a:endParaRPr lang="en-US" b="1" u="sng" dirty="0" smtClean="0"/>
          </a:p>
        </p:txBody>
      </p:sp>
      <p:sp>
        <p:nvSpPr>
          <p:cNvPr id="44047" name="Oval 39"/>
          <p:cNvSpPr>
            <a:spLocks noChangeArrowheads="1"/>
          </p:cNvSpPr>
          <p:nvPr/>
        </p:nvSpPr>
        <p:spPr bwMode="auto">
          <a:xfrm>
            <a:off x="76200" y="2895600"/>
            <a:ext cx="1600200" cy="990600"/>
          </a:xfrm>
          <a:prstGeom prst="ellipse">
            <a:avLst/>
          </a:prstGeom>
          <a:solidFill>
            <a:srgbClr val="006600"/>
          </a:solidFill>
          <a:ln w="19050" algn="ctr">
            <a:solidFill>
              <a:srgbClr val="F8F8F8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1800" b="1" dirty="0"/>
              <a:t>Intensity Frontier</a:t>
            </a:r>
          </a:p>
        </p:txBody>
      </p:sp>
      <p:sp>
        <p:nvSpPr>
          <p:cNvPr id="41" name="Oval 40"/>
          <p:cNvSpPr/>
          <p:nvPr/>
        </p:nvSpPr>
        <p:spPr bwMode="auto">
          <a:xfrm>
            <a:off x="76200" y="990600"/>
            <a:ext cx="1600200" cy="990600"/>
          </a:xfrm>
          <a:prstGeom prst="ellipse">
            <a:avLst/>
          </a:prstGeom>
          <a:solidFill>
            <a:schemeClr val="bg1">
              <a:lumMod val="60000"/>
              <a:lumOff val="40000"/>
            </a:schemeClr>
          </a:solidFill>
          <a:ln w="19050" cap="flat" cmpd="sng" algn="ctr">
            <a:solidFill>
              <a:srgbClr val="F8F8F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1800" b="1" dirty="0">
                <a:latin typeface="Arial" charset="0"/>
              </a:rPr>
              <a:t>Energy Frontier</a:t>
            </a:r>
          </a:p>
        </p:txBody>
      </p:sp>
      <p:cxnSp>
        <p:nvCxnSpPr>
          <p:cNvPr id="44049" name="Straight Connector 18"/>
          <p:cNvCxnSpPr>
            <a:cxnSpLocks noChangeShapeType="1"/>
            <a:stCxn id="41" idx="4"/>
            <a:endCxn id="44047" idx="0"/>
          </p:cNvCxnSpPr>
          <p:nvPr/>
        </p:nvCxnSpPr>
        <p:spPr bwMode="auto">
          <a:xfrm rot="5400000">
            <a:off x="419100" y="2438400"/>
            <a:ext cx="914400" cy="1588"/>
          </a:xfrm>
          <a:prstGeom prst="line">
            <a:avLst/>
          </a:prstGeom>
          <a:noFill/>
          <a:ln w="76200" algn="ctr">
            <a:solidFill>
              <a:srgbClr val="F8F8F8"/>
            </a:solidFill>
            <a:round/>
            <a:headEnd/>
            <a:tailEnd/>
          </a:ln>
        </p:spPr>
      </p:cxnSp>
      <p:cxnSp>
        <p:nvCxnSpPr>
          <p:cNvPr id="44050" name="Straight Arrow Connector 19"/>
          <p:cNvCxnSpPr>
            <a:cxnSpLocks noChangeShapeType="1"/>
          </p:cNvCxnSpPr>
          <p:nvPr/>
        </p:nvCxnSpPr>
        <p:spPr bwMode="auto">
          <a:xfrm>
            <a:off x="1143000" y="6096000"/>
            <a:ext cx="1600200" cy="1588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44051" name="TextBox 20"/>
          <p:cNvSpPr txBox="1">
            <a:spLocks noChangeArrowheads="1"/>
          </p:cNvSpPr>
          <p:nvPr/>
        </p:nvSpPr>
        <p:spPr bwMode="auto">
          <a:xfrm>
            <a:off x="245767" y="5867400"/>
            <a:ext cx="89723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/>
              <a:t>Time</a:t>
            </a:r>
            <a:endParaRPr lang="en-US" b="1" dirty="0"/>
          </a:p>
        </p:txBody>
      </p:sp>
      <p:sp>
        <p:nvSpPr>
          <p:cNvPr id="44052" name="TextBox 29"/>
          <p:cNvSpPr txBox="1">
            <a:spLocks noChangeArrowheads="1"/>
          </p:cNvSpPr>
          <p:nvPr/>
        </p:nvSpPr>
        <p:spPr bwMode="auto">
          <a:xfrm>
            <a:off x="1981200" y="5986463"/>
            <a:ext cx="67056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600"/>
              <a:t>			   	  ….</a:t>
            </a:r>
          </a:p>
        </p:txBody>
      </p:sp>
      <p:sp>
        <p:nvSpPr>
          <p:cNvPr id="44054" name="Slide Number Placeholder 2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C9732A8F-0BCE-4242-9AB1-A83489507CA3}" type="slidenum">
              <a:rPr lang="en-US" smtClean="0">
                <a:latin typeface="Arial" pitchFamily="34" charset="0"/>
              </a:rPr>
              <a:pPr/>
              <a:t>4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905000" y="1076337"/>
            <a:ext cx="1447800" cy="701731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1800" b="1" dirty="0" smtClean="0"/>
              <a:t>LHC</a:t>
            </a:r>
          </a:p>
          <a:p>
            <a:pPr algn="l"/>
            <a:r>
              <a:rPr lang="en-US" sz="1800" b="1" dirty="0" err="1" smtClean="0"/>
              <a:t>Tevatron</a:t>
            </a:r>
            <a:endParaRPr lang="en-US" sz="1800" b="1" dirty="0"/>
          </a:p>
        </p:txBody>
      </p:sp>
      <p:sp>
        <p:nvSpPr>
          <p:cNvPr id="28" name="TextBox 9"/>
          <p:cNvSpPr txBox="1">
            <a:spLocks noChangeArrowheads="1"/>
          </p:cNvSpPr>
          <p:nvPr/>
        </p:nvSpPr>
        <p:spPr bwMode="auto">
          <a:xfrm>
            <a:off x="1828800" y="2785871"/>
            <a:ext cx="1676400" cy="1252728"/>
          </a:xfrm>
          <a:prstGeom prst="rect">
            <a:avLst/>
          </a:prstGeom>
          <a:solidFill>
            <a:srgbClr val="006600"/>
          </a:solidFill>
          <a:ln w="19050">
            <a:solidFill>
              <a:srgbClr val="F8F8F8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1800" b="1" dirty="0" smtClean="0"/>
              <a:t>NuMI: </a:t>
            </a:r>
            <a:r>
              <a:rPr lang="en-US" sz="1800" dirty="0" smtClean="0">
                <a:solidFill>
                  <a:srgbClr val="FFFF00"/>
                </a:solidFill>
              </a:rPr>
              <a:t>300kW @120 </a:t>
            </a:r>
            <a:r>
              <a:rPr lang="en-US" sz="1800" dirty="0" err="1" smtClean="0">
                <a:solidFill>
                  <a:srgbClr val="FFFF00"/>
                </a:solidFill>
              </a:rPr>
              <a:t>GeV</a:t>
            </a:r>
            <a:endParaRPr lang="en-US" sz="1800" dirty="0" smtClean="0">
              <a:solidFill>
                <a:srgbClr val="FFFF00"/>
              </a:solidFill>
            </a:endParaRPr>
          </a:p>
          <a:p>
            <a:pPr algn="l"/>
            <a:r>
              <a:rPr lang="en-US" sz="1800" b="1" dirty="0" smtClean="0"/>
              <a:t>Booster</a:t>
            </a:r>
          </a:p>
        </p:txBody>
      </p:sp>
      <p:sp>
        <p:nvSpPr>
          <p:cNvPr id="30" name="TextBox 9"/>
          <p:cNvSpPr txBox="1">
            <a:spLocks noChangeArrowheads="1"/>
          </p:cNvSpPr>
          <p:nvPr/>
        </p:nvSpPr>
        <p:spPr bwMode="auto">
          <a:xfrm>
            <a:off x="3886200" y="2782872"/>
            <a:ext cx="1295400" cy="1255728"/>
          </a:xfrm>
          <a:prstGeom prst="rect">
            <a:avLst/>
          </a:prstGeom>
          <a:solidFill>
            <a:srgbClr val="006600"/>
          </a:solidFill>
          <a:ln w="19050">
            <a:solidFill>
              <a:srgbClr val="F8F8F8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1800" b="1" dirty="0" smtClean="0"/>
              <a:t>NuMI </a:t>
            </a:r>
            <a:r>
              <a:rPr lang="en-US" sz="1800" dirty="0" smtClean="0">
                <a:solidFill>
                  <a:srgbClr val="FFFF00"/>
                </a:solidFill>
              </a:rPr>
              <a:t>700kW@ 120 </a:t>
            </a:r>
            <a:r>
              <a:rPr lang="en-US" sz="1800" dirty="0" err="1" smtClean="0">
                <a:solidFill>
                  <a:srgbClr val="FFFF00"/>
                </a:solidFill>
              </a:rPr>
              <a:t>GeV</a:t>
            </a:r>
            <a:endParaRPr lang="en-US" sz="1800" dirty="0" smtClean="0">
              <a:solidFill>
                <a:srgbClr val="FFFF00"/>
              </a:solidFill>
            </a:endParaRPr>
          </a:p>
          <a:p>
            <a:pPr algn="l"/>
            <a:r>
              <a:rPr lang="en-US" sz="1800" b="1" dirty="0" smtClean="0"/>
              <a:t>Booster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267200" y="1066800"/>
            <a:ext cx="1447800" cy="646331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1800" b="1" dirty="0" smtClean="0"/>
              <a:t>LHC Upgrades</a:t>
            </a:r>
            <a:endParaRPr lang="en-US" sz="18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6705600" y="1066800"/>
            <a:ext cx="1828800" cy="701731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1800" b="1" dirty="0" smtClean="0"/>
              <a:t>ILC</a:t>
            </a:r>
          </a:p>
          <a:p>
            <a:pPr algn="l"/>
            <a:r>
              <a:rPr lang="en-US" sz="1800" b="1" dirty="0" err="1" smtClean="0"/>
              <a:t>Muon</a:t>
            </a:r>
            <a:r>
              <a:rPr lang="en-US" sz="1800" b="1" dirty="0" smtClean="0"/>
              <a:t> Collider</a:t>
            </a:r>
            <a:endParaRPr lang="en-US" sz="1800" b="1" dirty="0"/>
          </a:p>
        </p:txBody>
      </p:sp>
      <p:sp>
        <p:nvSpPr>
          <p:cNvPr id="33" name="TextBox 9"/>
          <p:cNvSpPr txBox="1">
            <a:spLocks noChangeArrowheads="1"/>
          </p:cNvSpPr>
          <p:nvPr/>
        </p:nvSpPr>
        <p:spPr bwMode="auto">
          <a:xfrm>
            <a:off x="5562600" y="2762069"/>
            <a:ext cx="1981200" cy="1252728"/>
          </a:xfrm>
          <a:prstGeom prst="rect">
            <a:avLst/>
          </a:prstGeom>
          <a:solidFill>
            <a:srgbClr val="006600"/>
          </a:solidFill>
          <a:ln w="19050">
            <a:solidFill>
              <a:srgbClr val="F8F8F8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1800" b="1" dirty="0" smtClean="0"/>
              <a:t>Project X </a:t>
            </a:r>
            <a:r>
              <a:rPr lang="en-US" sz="1800" dirty="0" smtClean="0">
                <a:solidFill>
                  <a:srgbClr val="FFFF00"/>
                </a:solidFill>
              </a:rPr>
              <a:t>2MW@120 </a:t>
            </a:r>
            <a:r>
              <a:rPr lang="en-US" sz="1800" dirty="0" err="1" smtClean="0">
                <a:solidFill>
                  <a:srgbClr val="FFFF00"/>
                </a:solidFill>
              </a:rPr>
              <a:t>GeV</a:t>
            </a:r>
            <a:r>
              <a:rPr lang="en-US" sz="1800" dirty="0" smtClean="0">
                <a:solidFill>
                  <a:srgbClr val="FFFF00"/>
                </a:solidFill>
              </a:rPr>
              <a:t>, 3 MW@3GeV, 200 kW@8 </a:t>
            </a:r>
            <a:r>
              <a:rPr lang="en-US" sz="1800" dirty="0" err="1" smtClean="0">
                <a:solidFill>
                  <a:srgbClr val="FFFF00"/>
                </a:solidFill>
              </a:rPr>
              <a:t>GeV</a:t>
            </a:r>
            <a:endParaRPr lang="en-US" sz="1800" dirty="0" smtClean="0">
              <a:solidFill>
                <a:srgbClr val="FFFF00"/>
              </a:solidFill>
            </a:endParaRPr>
          </a:p>
        </p:txBody>
      </p:sp>
      <p:sp>
        <p:nvSpPr>
          <p:cNvPr id="34" name="TextBox 9"/>
          <p:cNvSpPr txBox="1">
            <a:spLocks noChangeArrowheads="1"/>
          </p:cNvSpPr>
          <p:nvPr/>
        </p:nvSpPr>
        <p:spPr bwMode="auto">
          <a:xfrm>
            <a:off x="8001000" y="2743200"/>
            <a:ext cx="914400" cy="1252728"/>
          </a:xfrm>
          <a:prstGeom prst="rect">
            <a:avLst/>
          </a:prstGeom>
          <a:solidFill>
            <a:srgbClr val="006600"/>
          </a:solidFill>
          <a:ln w="19050">
            <a:solidFill>
              <a:srgbClr val="F8F8F8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1800" b="1" dirty="0" smtClean="0">
                <a:latin typeface="Symbol" pitchFamily="18" charset="2"/>
              </a:rPr>
              <a:t>n</a:t>
            </a:r>
            <a:r>
              <a:rPr lang="en-US" sz="1800" b="1" dirty="0" smtClean="0"/>
              <a:t> Fact</a:t>
            </a:r>
          </a:p>
        </p:txBody>
      </p:sp>
      <p:graphicFrame>
        <p:nvGraphicFramePr>
          <p:cNvPr id="38" name="Table 37"/>
          <p:cNvGraphicFramePr>
            <a:graphicFrameLocks noGrp="1"/>
          </p:cNvGraphicFramePr>
          <p:nvPr/>
        </p:nvGraphicFramePr>
        <p:xfrm>
          <a:off x="1828800" y="4175760"/>
          <a:ext cx="6096000" cy="22250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19200"/>
                <a:gridCol w="1219200"/>
                <a:gridCol w="1219200"/>
                <a:gridCol w="2438400"/>
              </a:tblGrid>
              <a:tr h="370840">
                <a:tc gridSpan="3">
                  <a:txBody>
                    <a:bodyPr/>
                    <a:lstStyle/>
                    <a:p>
                      <a:r>
                        <a:rPr lang="en-US" b="1" dirty="0" smtClean="0"/>
                        <a:t>120 </a:t>
                      </a:r>
                      <a:r>
                        <a:rPr lang="en-US" b="1" dirty="0" err="1" smtClean="0"/>
                        <a:t>GeV</a:t>
                      </a:r>
                      <a:r>
                        <a:rPr lang="en-US" b="1" dirty="0" smtClean="0"/>
                        <a:t> Neutrino Program</a:t>
                      </a:r>
                      <a:endParaRPr lang="en-US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</a:tr>
              <a:tr h="370840">
                <a:tc gridSpan="3">
                  <a:txBody>
                    <a:bodyPr/>
                    <a:lstStyle/>
                    <a:p>
                      <a:r>
                        <a:rPr lang="en-US" b="1" dirty="0" smtClean="0"/>
                        <a:t>8 </a:t>
                      </a:r>
                      <a:r>
                        <a:rPr lang="en-US" b="1" dirty="0" err="1" smtClean="0"/>
                        <a:t>GeV</a:t>
                      </a:r>
                      <a:r>
                        <a:rPr lang="en-US" b="1" dirty="0" smtClean="0"/>
                        <a:t> Neutrino Program</a:t>
                      </a:r>
                      <a:endParaRPr lang="en-US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dirty="0" smtClean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err="1" smtClean="0">
                          <a:solidFill>
                            <a:srgbClr val="F8F8F8"/>
                          </a:solidFill>
                        </a:rPr>
                        <a:t>Muon</a:t>
                      </a:r>
                      <a:r>
                        <a:rPr lang="en-US" b="1" baseline="0" dirty="0" smtClean="0">
                          <a:solidFill>
                            <a:srgbClr val="F8F8F8"/>
                          </a:solidFill>
                        </a:rPr>
                        <a:t> to electron conversion</a:t>
                      </a:r>
                      <a:endParaRPr lang="en-US" b="1" dirty="0" smtClean="0">
                        <a:solidFill>
                          <a:srgbClr val="F8F8F8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err="1" smtClean="0"/>
                        <a:t>Muon</a:t>
                      </a:r>
                      <a:r>
                        <a:rPr lang="en-US" b="1" baseline="0" dirty="0" smtClean="0"/>
                        <a:t> (g-2)</a:t>
                      </a:r>
                      <a:endParaRPr lang="en-US" b="1" dirty="0" smtClean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0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0DE"/>
                    </a:solidFill>
                  </a:tcPr>
                </a:tc>
              </a:tr>
              <a:tr h="370840">
                <a:tc gridSpan="3"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8F8F8"/>
                          </a:solidFill>
                        </a:rPr>
                        <a:t>Rare Processes</a:t>
                      </a:r>
                      <a:endParaRPr lang="en-US" b="1" dirty="0">
                        <a:solidFill>
                          <a:srgbClr val="F8F8F8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</a:tr>
              <a:tr h="370840">
                <a:tc gridSpan="3"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Nuclear EDM</a:t>
                      </a:r>
                      <a:endParaRPr lang="en-US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40" name="Oval 39"/>
          <p:cNvSpPr/>
          <p:nvPr/>
        </p:nvSpPr>
        <p:spPr bwMode="auto">
          <a:xfrm>
            <a:off x="4191000" y="990600"/>
            <a:ext cx="1600200" cy="7620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2" name="Right Arrow 41"/>
          <p:cNvSpPr/>
          <p:nvPr/>
        </p:nvSpPr>
        <p:spPr bwMode="auto">
          <a:xfrm>
            <a:off x="3581400" y="1219200"/>
            <a:ext cx="457200" cy="304800"/>
          </a:xfrm>
          <a:prstGeom prst="rightArrow">
            <a:avLst/>
          </a:prstGeom>
          <a:solidFill>
            <a:schemeClr val="bg1">
              <a:lumMod val="60000"/>
              <a:lumOff val="40000"/>
            </a:schemeClr>
          </a:solidFill>
          <a:ln w="19050" cap="flat" cmpd="sng" algn="ctr">
            <a:solidFill>
              <a:srgbClr val="F8F8F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3" name="Right Arrow 42"/>
          <p:cNvSpPr/>
          <p:nvPr/>
        </p:nvSpPr>
        <p:spPr bwMode="auto">
          <a:xfrm>
            <a:off x="3429000" y="3200400"/>
            <a:ext cx="457200" cy="304800"/>
          </a:xfrm>
          <a:prstGeom prst="rightArrow">
            <a:avLst/>
          </a:prstGeom>
          <a:solidFill>
            <a:srgbClr val="006600"/>
          </a:solidFill>
          <a:ln w="19050" cap="flat" cmpd="sng" algn="ctr">
            <a:solidFill>
              <a:srgbClr val="F8F8F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4" name="Right Arrow 43"/>
          <p:cNvSpPr/>
          <p:nvPr/>
        </p:nvSpPr>
        <p:spPr bwMode="auto">
          <a:xfrm>
            <a:off x="5105400" y="3200400"/>
            <a:ext cx="457200" cy="304800"/>
          </a:xfrm>
          <a:prstGeom prst="rightArrow">
            <a:avLst/>
          </a:prstGeom>
          <a:solidFill>
            <a:srgbClr val="006600"/>
          </a:solidFill>
          <a:ln w="19050" cap="flat" cmpd="sng" algn="ctr">
            <a:solidFill>
              <a:srgbClr val="F8F8F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5" name="Right Arrow 44"/>
          <p:cNvSpPr/>
          <p:nvPr/>
        </p:nvSpPr>
        <p:spPr bwMode="auto">
          <a:xfrm>
            <a:off x="7543800" y="3200400"/>
            <a:ext cx="457200" cy="304800"/>
          </a:xfrm>
          <a:prstGeom prst="rightArrow">
            <a:avLst/>
          </a:prstGeom>
          <a:solidFill>
            <a:srgbClr val="006600"/>
          </a:solidFill>
          <a:ln w="19050" cap="flat" cmpd="sng" algn="ctr">
            <a:solidFill>
              <a:srgbClr val="F8F8F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6" name="Right Arrow 45"/>
          <p:cNvSpPr/>
          <p:nvPr/>
        </p:nvSpPr>
        <p:spPr bwMode="auto">
          <a:xfrm rot="18669873">
            <a:off x="6061421" y="2105596"/>
            <a:ext cx="873730" cy="304800"/>
          </a:xfrm>
          <a:prstGeom prst="rightArrow">
            <a:avLst/>
          </a:prstGeom>
          <a:solidFill>
            <a:srgbClr val="006600"/>
          </a:solidFill>
          <a:ln w="19050" cap="flat" cmpd="sng" algn="ctr">
            <a:solidFill>
              <a:srgbClr val="F8F8F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8" name="Oval 47"/>
          <p:cNvSpPr/>
          <p:nvPr/>
        </p:nvSpPr>
        <p:spPr bwMode="auto">
          <a:xfrm>
            <a:off x="5334000" y="2514600"/>
            <a:ext cx="1600200" cy="7620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62000" y="6324600"/>
            <a:ext cx="6629400" cy="3619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S. Henderson, Fermilab – General Accelerator Development Review   January 24-26, 2011</a:t>
            </a:r>
            <a:endParaRPr lang="en-US" dirty="0"/>
          </a:p>
        </p:txBody>
      </p:sp>
      <p:sp>
        <p:nvSpPr>
          <p:cNvPr id="26" name="Right Arrow 25"/>
          <p:cNvSpPr/>
          <p:nvPr/>
        </p:nvSpPr>
        <p:spPr bwMode="auto">
          <a:xfrm>
            <a:off x="8229600" y="4648200"/>
            <a:ext cx="609600" cy="1066800"/>
          </a:xfrm>
          <a:prstGeom prst="rightArrow">
            <a:avLst/>
          </a:prstGeom>
          <a:solidFill>
            <a:srgbClr val="F8F8F8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advTm="5714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7" grpId="0" animBg="1"/>
      <p:bldP spid="23" grpId="0" animBg="1"/>
      <p:bldP spid="28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40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8" grpId="0" animBg="1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620000" cy="762000"/>
          </a:xfrm>
        </p:spPr>
        <p:txBody>
          <a:bodyPr/>
          <a:lstStyle/>
          <a:p>
            <a:r>
              <a:rPr lang="en-US" b="1" dirty="0" smtClean="0"/>
              <a:t>Role of GAD in </a:t>
            </a:r>
            <a:r>
              <a:rPr lang="en-US" b="1" dirty="0" err="1" smtClean="0"/>
              <a:t>Fermilab’s</a:t>
            </a:r>
            <a:r>
              <a:rPr lang="en-US" b="1" dirty="0" smtClean="0"/>
              <a:t> Strategic Plan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458200" cy="5181600"/>
          </a:xfrm>
        </p:spPr>
        <p:txBody>
          <a:bodyPr/>
          <a:lstStyle/>
          <a:p>
            <a:r>
              <a:rPr lang="en-US" dirty="0" err="1" smtClean="0"/>
              <a:t>Fermilab’s</a:t>
            </a:r>
            <a:r>
              <a:rPr lang="en-US" dirty="0" smtClean="0"/>
              <a:t> GAD program plays a central role in realizing the Strategic Goals of the U.S. HEP Community, DOE/OHEP and the laboratory by </a:t>
            </a:r>
            <a:r>
              <a:rPr lang="en-US" b="1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nurturing and developing those technologies that are critical for enabling the accelerator facilities of the future. </a:t>
            </a:r>
          </a:p>
          <a:p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Energy Frontier: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Superconducting magnet </a:t>
            </a:r>
            <a:r>
              <a:rPr lang="en-US" dirty="0" smtClean="0"/>
              <a:t>t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echnology </a:t>
            </a:r>
            <a:r>
              <a:rPr lang="en-US" dirty="0" smtClean="0"/>
              <a:t>d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evelopment to produce ever-higher magnetic fields for LHC upgrades to luminosity and beam energy and </a:t>
            </a:r>
            <a:r>
              <a:rPr lang="en-US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muon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colliders</a:t>
            </a:r>
          </a:p>
          <a:p>
            <a:r>
              <a:rPr lang="en-US" dirty="0" smtClean="0"/>
              <a:t>Intensity Frontier: </a:t>
            </a:r>
          </a:p>
          <a:p>
            <a:pPr lvl="1"/>
            <a:r>
              <a:rPr lang="en-US" dirty="0" smtClean="0"/>
              <a:t>Superconducting RF, injector and RF technology for future high-intensity high-power proton accelerators, as well as fundamental superconducting materials R&amp;D</a:t>
            </a:r>
            <a:endParaRPr lang="en-US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51C9121-044D-47E8-87E9-7D343DF06EE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6" name="Footer Placeholder 3"/>
          <p:cNvSpPr txBox="1">
            <a:spLocks/>
          </p:cNvSpPr>
          <p:nvPr/>
        </p:nvSpPr>
        <p:spPr bwMode="auto">
          <a:xfrm>
            <a:off x="762000" y="6324600"/>
            <a:ext cx="66294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S. Henderson, Fermilab – General Accelerator Development Review   January 24-26, 2011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620000" cy="762000"/>
          </a:xfrm>
        </p:spPr>
        <p:txBody>
          <a:bodyPr/>
          <a:lstStyle/>
          <a:p>
            <a:r>
              <a:rPr lang="en-US" b="1" dirty="0" smtClean="0"/>
              <a:t>GAD Portfolio: </a:t>
            </a:r>
            <a:br>
              <a:rPr lang="en-US" b="1" dirty="0" smtClean="0"/>
            </a:br>
            <a:r>
              <a:rPr lang="en-US" b="1" dirty="0" smtClean="0"/>
              <a:t>Accelerator and Injector Systems Thrust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6477000" cy="5181600"/>
          </a:xfrm>
        </p:spPr>
        <p:txBody>
          <a:bodyPr/>
          <a:lstStyle/>
          <a:p>
            <a:r>
              <a:rPr lang="en-US" sz="2000" b="1" dirty="0" smtClean="0"/>
              <a:t>Goals</a:t>
            </a:r>
          </a:p>
          <a:p>
            <a:pPr lvl="1"/>
            <a:r>
              <a:rPr lang="en-US" sz="1800" dirty="0" smtClean="0">
                <a:ea typeface="+mn-ea"/>
                <a:cs typeface="+mn-cs"/>
              </a:rPr>
              <a:t>D</a:t>
            </a:r>
            <a:r>
              <a:rPr lang="en-US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emonstrate the critical technologies required for the low-energy front-end of a future high-intensity, high power proton/H</a:t>
            </a:r>
            <a:r>
              <a:rPr lang="en-US" sz="18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en-US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Linac</a:t>
            </a:r>
            <a:endParaRPr lang="en-US" sz="18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/>
            <a:r>
              <a:rPr lang="en-US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Develop superconducting accelerating  system components for high-intensity proton beams</a:t>
            </a:r>
            <a:endParaRPr lang="en-US" sz="1800" b="1" dirty="0" smtClean="0"/>
          </a:p>
          <a:p>
            <a:r>
              <a:rPr lang="en-US" sz="2000" b="1" dirty="0" smtClean="0"/>
              <a:t>Activities</a:t>
            </a:r>
          </a:p>
          <a:p>
            <a:pPr lvl="1"/>
            <a:r>
              <a:rPr lang="en-US" sz="1800" dirty="0" smtClean="0"/>
              <a:t>Proton/H- Injector system for high-intensity pulsed beams</a:t>
            </a:r>
          </a:p>
          <a:p>
            <a:pPr lvl="2"/>
            <a:r>
              <a:rPr lang="en-US" sz="1800" dirty="0" smtClean="0"/>
              <a:t>Constructed and commissioned “HINS” front-end, NC low-beta structures and vector modulator system</a:t>
            </a:r>
          </a:p>
          <a:p>
            <a:pPr lvl="1"/>
            <a:r>
              <a:rPr lang="en-US" sz="1800" dirty="0" smtClean="0"/>
              <a:t>Normal and superconducting RF structures suitable for future high-intensity, high-power linear accelerators</a:t>
            </a:r>
          </a:p>
          <a:p>
            <a:pPr lvl="2"/>
            <a:r>
              <a:rPr lang="en-US" sz="1800" dirty="0" smtClean="0"/>
              <a:t>Built capability through 3.9 GHz cavity/CM development</a:t>
            </a:r>
          </a:p>
          <a:p>
            <a:pPr lvl="2"/>
            <a:r>
              <a:rPr lang="en-US" sz="1800" dirty="0" smtClean="0"/>
              <a:t>Ramped up single-spoke resonator work, focusing on structures at 325 and 650 MHz</a:t>
            </a:r>
          </a:p>
          <a:p>
            <a:pPr lvl="1"/>
            <a:endParaRPr lang="en-US" sz="18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51C9121-044D-47E8-87E9-7D343DF06EE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20482" name="Picture 2" descr="Klystr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8290" y="1662176"/>
            <a:ext cx="2323310" cy="1538224"/>
          </a:xfrm>
          <a:prstGeom prst="rect">
            <a:avLst/>
          </a:prstGeom>
          <a:noFill/>
        </p:spPr>
      </p:pic>
      <p:pic>
        <p:nvPicPr>
          <p:cNvPr id="20483" name="Picture 3" descr="325_Dressed_Cavit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151" y="3886200"/>
            <a:ext cx="2311869" cy="173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3"/>
          <p:cNvSpPr txBox="1">
            <a:spLocks/>
          </p:cNvSpPr>
          <p:nvPr/>
        </p:nvSpPr>
        <p:spPr bwMode="auto">
          <a:xfrm>
            <a:off x="762000" y="6343650"/>
            <a:ext cx="66294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S. Henderson, Fermilab – General Accelerator Development Review   January 24-26, 2011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924800" cy="762000"/>
          </a:xfrm>
        </p:spPr>
        <p:txBody>
          <a:bodyPr/>
          <a:lstStyle/>
          <a:p>
            <a:r>
              <a:rPr lang="en-US" b="1" dirty="0" smtClean="0"/>
              <a:t>GAD Portfolio: Superconducting Magnets and Materials Thrust and Other Activities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838200"/>
            <a:ext cx="6705600" cy="5181600"/>
          </a:xfrm>
        </p:spPr>
        <p:txBody>
          <a:bodyPr/>
          <a:lstStyle/>
          <a:p>
            <a:r>
              <a:rPr lang="en-US" sz="2000" b="1" dirty="0" smtClean="0"/>
              <a:t>Goals</a:t>
            </a:r>
          </a:p>
          <a:p>
            <a:pPr lvl="1"/>
            <a:r>
              <a:rPr lang="en-US" sz="1800" dirty="0" smtClean="0"/>
              <a:t>D</a:t>
            </a:r>
            <a:r>
              <a:rPr lang="en-US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evelop advanced </a:t>
            </a:r>
            <a:r>
              <a:rPr lang="en-US" sz="1800" dirty="0" smtClean="0">
                <a:ea typeface="+mn-ea"/>
                <a:cs typeface="+mn-cs"/>
              </a:rPr>
              <a:t>SC </a:t>
            </a:r>
            <a:r>
              <a:rPr lang="en-US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magnets and baseline technologies for present and future particle accelerators</a:t>
            </a:r>
          </a:p>
          <a:p>
            <a:pPr lvl="1"/>
            <a:r>
              <a:rPr lang="en-US" sz="1800" dirty="0" smtClean="0"/>
              <a:t>U</a:t>
            </a:r>
            <a:r>
              <a:rPr lang="en-US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nderstand and improve scientific and engineering aspects of SC strands and cables </a:t>
            </a:r>
            <a:endParaRPr lang="en-US" sz="1800" b="1" dirty="0" smtClean="0"/>
          </a:p>
          <a:p>
            <a:pPr lvl="1"/>
            <a:r>
              <a:rPr lang="en-US" sz="1800" dirty="0" smtClean="0"/>
              <a:t>U</a:t>
            </a:r>
            <a:r>
              <a:rPr lang="en-US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nderstanding the limits of </a:t>
            </a:r>
            <a:r>
              <a:rPr lang="en-US" sz="180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</a:t>
            </a:r>
            <a:r>
              <a:rPr lang="en-US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gradient of SCRF cavities through basic SC materials R&amp;D</a:t>
            </a:r>
          </a:p>
          <a:p>
            <a:r>
              <a:rPr lang="en-US" sz="2000" b="1" dirty="0" smtClean="0"/>
              <a:t>Activities: Superconducting Magnets and Materials</a:t>
            </a:r>
          </a:p>
          <a:p>
            <a:pPr lvl="1"/>
            <a:r>
              <a:rPr lang="en-US" sz="1800" dirty="0" smtClean="0"/>
              <a:t>High-field magnets and supporting technology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en-US" sz="1600" dirty="0" smtClean="0"/>
              <a:t>Coil fabrication technology</a:t>
            </a:r>
          </a:p>
          <a:p>
            <a:pPr lvl="2">
              <a:defRPr/>
            </a:pPr>
            <a:r>
              <a:rPr lang="en-US" sz="1600" dirty="0" smtClean="0"/>
              <a:t>Nb</a:t>
            </a:r>
            <a:r>
              <a:rPr lang="en-US" sz="1600" baseline="-25000" dirty="0" smtClean="0"/>
              <a:t>3</a:t>
            </a:r>
            <a:r>
              <a:rPr lang="en-US" sz="1600" dirty="0" smtClean="0"/>
              <a:t>Sn development including 11 T CERN program</a:t>
            </a:r>
          </a:p>
          <a:p>
            <a:pPr lvl="1"/>
            <a:r>
              <a:rPr lang="en-US" sz="1800" dirty="0" smtClean="0"/>
              <a:t>SC strand and cable</a:t>
            </a:r>
          </a:p>
          <a:p>
            <a:pPr lvl="1"/>
            <a:r>
              <a:rPr lang="en-US" sz="1800" dirty="0" smtClean="0"/>
              <a:t>Fundamental R&amp;D on SC materials and their limitations</a:t>
            </a:r>
          </a:p>
          <a:p>
            <a:pPr lvl="2"/>
            <a:r>
              <a:rPr lang="en-US" sz="1600" dirty="0" smtClean="0">
                <a:solidFill>
                  <a:schemeClr val="tx1"/>
                </a:solidFill>
                <a:latin typeface="+mn-lt"/>
              </a:rPr>
              <a:t>The recently completed Integrated Cavity Processing Apparatus enables </a:t>
            </a:r>
            <a:r>
              <a:rPr lang="en-US" sz="1600" dirty="0" smtClean="0"/>
              <a:t>processing studies with single-cell cavities</a:t>
            </a:r>
            <a:endParaRPr lang="en-US" b="1" dirty="0" smtClean="0"/>
          </a:p>
          <a:p>
            <a:r>
              <a:rPr lang="en-US" sz="2000" b="1" dirty="0" smtClean="0"/>
              <a:t>Other Activities: </a:t>
            </a:r>
            <a:r>
              <a:rPr lang="en-US" sz="2000" dirty="0" smtClean="0"/>
              <a:t>Accelerator Modeling and Computational Support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51C9121-044D-47E8-87E9-7D343DF06EE3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20484" name="Picture 2" descr="DSC03029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7293" y="1295400"/>
            <a:ext cx="2284307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5" descr="EP_Operat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3886200"/>
            <a:ext cx="2351964" cy="1524000"/>
          </a:xfrm>
          <a:prstGeom prst="rect">
            <a:avLst/>
          </a:prstGeom>
          <a:noFill/>
        </p:spPr>
      </p:pic>
      <p:sp>
        <p:nvSpPr>
          <p:cNvPr id="8" name="Footer Placeholder 3"/>
          <p:cNvSpPr txBox="1">
            <a:spLocks/>
          </p:cNvSpPr>
          <p:nvPr/>
        </p:nvSpPr>
        <p:spPr bwMode="auto">
          <a:xfrm>
            <a:off x="762000" y="6343650"/>
            <a:ext cx="66294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S. Henderson, Fermilab – General Accelerator Development Review   January 24-26, 2011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90600" y="76200"/>
            <a:ext cx="6858000" cy="762000"/>
          </a:xfrm>
        </p:spPr>
        <p:txBody>
          <a:bodyPr/>
          <a:lstStyle/>
          <a:p>
            <a:r>
              <a:rPr lang="en-US" b="1" dirty="0" smtClean="0"/>
              <a:t>GAD Activities are Tightly-Coupled to the National Strategy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CA2777-A89F-4130-B308-73BB65955918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66800" y="914400"/>
            <a:ext cx="5486400" cy="461665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US HEP Strategy (P5)</a:t>
            </a:r>
            <a:endParaRPr lang="en-US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05600" y="533400"/>
            <a:ext cx="2286000" cy="830997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Fermilab GAD Activity</a:t>
            </a:r>
            <a:endParaRPr lang="en-US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-5400000">
            <a:off x="-103257" y="1855858"/>
            <a:ext cx="1371601" cy="707886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Energy Frontier</a:t>
            </a:r>
            <a:endParaRPr lang="en-US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14400" y="1447800"/>
            <a:ext cx="5791200" cy="5336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5" indent="-168275" algn="l">
              <a:spcAft>
                <a:spcPts val="600"/>
              </a:spcAft>
              <a:buFont typeface="Arial" pitchFamily="34" charset="0"/>
              <a:buChar char="•"/>
            </a:pPr>
            <a:r>
              <a:rPr lang="en-US" sz="1400" dirty="0" smtClean="0"/>
              <a:t>The panel recommends support for the US LHC program, including US involvement in the planned detector and accelerator upgrades.</a:t>
            </a:r>
          </a:p>
          <a:p>
            <a:pPr marL="168275" indent="-168275" algn="l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400" dirty="0" smtClean="0"/>
              <a:t>Lepton Colliders: The panel recommends…a broad accelerator R&amp;D program …that includes continued R&amp;D on ILC ...The panel also recommends R&amp;D for alternative accelerator technologies, to permit an informed choice when the lepton collider energy is established.</a:t>
            </a:r>
          </a:p>
          <a:p>
            <a:pPr marL="168275" indent="-168275" algn="l">
              <a:spcAft>
                <a:spcPts val="600"/>
              </a:spcAft>
              <a:buFont typeface="Arial" pitchFamily="34" charset="0"/>
              <a:buChar char="•"/>
            </a:pPr>
            <a:r>
              <a:rPr lang="en-US" sz="1400" dirty="0" smtClean="0"/>
              <a:t>The panel recommends a world-class neutrino program as a core component of the US program, with the long-term vision of a large detector in the proposed DUSEL laboratory and a high-intensity neutrino source at Fermilab. </a:t>
            </a:r>
          </a:p>
          <a:p>
            <a:pPr marL="168275" indent="-168275" algn="l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400" dirty="0" smtClean="0"/>
              <a:t>The panel recommends proceeding now with an R&amp;D program to design a multi-megawatt proton source at Fermilab and a neutrino </a:t>
            </a:r>
            <a:r>
              <a:rPr lang="en-US" sz="1400" dirty="0" err="1" smtClean="0"/>
              <a:t>beamline</a:t>
            </a:r>
            <a:r>
              <a:rPr lang="en-US" sz="1400" dirty="0" smtClean="0"/>
              <a:t> to DUSEL…</a:t>
            </a:r>
          </a:p>
          <a:p>
            <a:pPr marL="168275" indent="-168275" algn="l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400" dirty="0" smtClean="0"/>
              <a:t>The panel recommends pursuing the </a:t>
            </a:r>
            <a:r>
              <a:rPr lang="en-US" sz="1400" dirty="0" err="1" smtClean="0"/>
              <a:t>muon</a:t>
            </a:r>
            <a:r>
              <a:rPr lang="en-US" sz="1400" dirty="0" smtClean="0"/>
              <a:t>-to-electron conversion experiment…</a:t>
            </a:r>
          </a:p>
          <a:p>
            <a:pPr marL="168275" indent="-168275" algn="l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400" dirty="0" smtClean="0"/>
              <a:t>The panel recommends a broad strategic program in accelerator R&amp;D, including work on ILC technologies, superconducting </a:t>
            </a:r>
            <a:r>
              <a:rPr lang="en-US" sz="1400" dirty="0" err="1" smtClean="0"/>
              <a:t>rf</a:t>
            </a:r>
            <a:r>
              <a:rPr lang="en-US" sz="1400" dirty="0" smtClean="0"/>
              <a:t>, high-gradient, normal-conducting accelerators, neutrino factories and </a:t>
            </a:r>
            <a:r>
              <a:rPr lang="en-US" sz="1400" dirty="0" err="1" smtClean="0"/>
              <a:t>muon</a:t>
            </a:r>
            <a:r>
              <a:rPr lang="en-US" sz="1400" dirty="0" smtClean="0"/>
              <a:t> colliders, plasma and laser acceleration, and other enabling technologies, along with support of basic accelerator science.</a:t>
            </a:r>
          </a:p>
          <a:p>
            <a:pPr marL="168275" indent="-168275" algn="l">
              <a:spcAft>
                <a:spcPts val="600"/>
              </a:spcAft>
              <a:buFont typeface="Wingdings" pitchFamily="2" charset="2"/>
              <a:buChar char="§"/>
            </a:pPr>
            <a:endParaRPr lang="en-US" sz="1400" dirty="0" smtClean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28600" y="2971800"/>
            <a:ext cx="8534400" cy="0"/>
          </a:xfrm>
          <a:prstGeom prst="line">
            <a:avLst/>
          </a:prstGeom>
          <a:ln w="25400" cmpd="dbl">
            <a:solidFill>
              <a:schemeClr val="accent1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629400" y="1447800"/>
            <a:ext cx="2286001" cy="5001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5" indent="-168275" algn="l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400" dirty="0" smtClean="0"/>
              <a:t> Develop high-field magnet technology, 11T dipole effort</a:t>
            </a:r>
          </a:p>
          <a:p>
            <a:pPr marL="168275" indent="-168275" algn="l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400" dirty="0" smtClean="0"/>
              <a:t>Develop ILC and </a:t>
            </a:r>
            <a:r>
              <a:rPr lang="en-US" sz="1400" dirty="0" err="1" smtClean="0"/>
              <a:t>muon</a:t>
            </a:r>
            <a:r>
              <a:rPr lang="en-US" sz="1400" dirty="0" smtClean="0"/>
              <a:t> collider technology through their programs</a:t>
            </a:r>
          </a:p>
          <a:p>
            <a:pPr marL="168275" indent="-168275" algn="l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400" dirty="0" smtClean="0"/>
              <a:t>Develop p/H- injector technology and SC RF structures and RF technology for accelerating high-power beams</a:t>
            </a:r>
          </a:p>
          <a:p>
            <a:pPr marL="168275" indent="-168275" algn="l">
              <a:spcAft>
                <a:spcPts val="600"/>
              </a:spcAft>
              <a:buFont typeface="Wingdings" pitchFamily="2" charset="2"/>
              <a:buChar char="§"/>
            </a:pPr>
            <a:endParaRPr lang="en-US" sz="1400" dirty="0" smtClean="0"/>
          </a:p>
          <a:p>
            <a:pPr marL="168275" indent="-168275" algn="l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400" dirty="0" smtClean="0"/>
              <a:t>Develop computational tools for Mu2e</a:t>
            </a:r>
          </a:p>
          <a:p>
            <a:pPr marL="168275" indent="-168275" algn="l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400" dirty="0" smtClean="0"/>
              <a:t>Identify performance limitations and mitigation through fundamental SC materials R&amp;D</a:t>
            </a:r>
          </a:p>
        </p:txBody>
      </p:sp>
      <p:sp>
        <p:nvSpPr>
          <p:cNvPr id="24" name="TextBox 23"/>
          <p:cNvSpPr txBox="1"/>
          <p:nvPr/>
        </p:nvSpPr>
        <p:spPr>
          <a:xfrm rot="-5400000">
            <a:off x="-446156" y="3722757"/>
            <a:ext cx="2057400" cy="707886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Intensity Frontier</a:t>
            </a:r>
            <a:endParaRPr lang="en-US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 rot="-5400000">
            <a:off x="-217557" y="5627757"/>
            <a:ext cx="1600199" cy="707886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Accelerator R&amp;D</a:t>
            </a:r>
            <a:endParaRPr lang="en-US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228600" y="5181600"/>
            <a:ext cx="8534400" cy="0"/>
          </a:xfrm>
          <a:prstGeom prst="line">
            <a:avLst/>
          </a:prstGeom>
          <a:ln w="25400" cmpd="dbl">
            <a:solidFill>
              <a:schemeClr val="accent1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066800" y="6419850"/>
            <a:ext cx="6629400" cy="3619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S. Henderson, Fermilab – General Accelerator Development Review   January 24-26, 2011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6858000" cy="762000"/>
          </a:xfrm>
        </p:spPr>
        <p:txBody>
          <a:bodyPr/>
          <a:lstStyle/>
          <a:p>
            <a:r>
              <a:rPr lang="en-US" b="1" dirty="0" smtClean="0"/>
              <a:t>Leveraging </a:t>
            </a:r>
            <a:r>
              <a:rPr lang="en-US" b="1" dirty="0" err="1" smtClean="0"/>
              <a:t>Fermilab’s</a:t>
            </a:r>
            <a:r>
              <a:rPr lang="en-US" b="1" dirty="0" smtClean="0"/>
              <a:t> Resources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838200"/>
            <a:ext cx="7848600" cy="5181600"/>
          </a:xfrm>
        </p:spPr>
        <p:txBody>
          <a:bodyPr/>
          <a:lstStyle/>
          <a:p>
            <a:r>
              <a:rPr lang="en-US" sz="2000" dirty="0" smtClean="0">
                <a:solidFill>
                  <a:schemeClr val="tx1"/>
                </a:solidFill>
                <a:latin typeface="+mn-lt"/>
              </a:rPr>
              <a:t>The GAD program is embedded in, and leverages resources and infrastructure from, the much larger operations </a:t>
            </a:r>
            <a:r>
              <a:rPr lang="en-US" sz="2000" dirty="0" smtClean="0"/>
              <a:t>and R&amp;D 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programs at Fermilab:</a:t>
            </a:r>
          </a:p>
          <a:p>
            <a:pPr lvl="1"/>
            <a:r>
              <a:rPr lang="en-US" u="sng" dirty="0" smtClean="0">
                <a:solidFill>
                  <a:schemeClr val="tx1"/>
                </a:solidFill>
                <a:latin typeface="+mn-lt"/>
              </a:rPr>
              <a:t>Accelerator facilities: 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The Fermilab complex is very flexible in its ability to deliver beam at a variety of energies to a variety of locations, simultaneous with ongoing operations</a:t>
            </a:r>
          </a:p>
          <a:p>
            <a:pPr lvl="1"/>
            <a:r>
              <a:rPr lang="en-US" u="sng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Accelerator personnel: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Fermilab staff possess unique capabilities and skills in accelerator design, construction, and operations, beam dynamics, advanced accelerator R&amp;D. Personnel are available to support the </a:t>
            </a:r>
            <a:r>
              <a:rPr lang="en-US" dirty="0" smtClean="0">
                <a:ea typeface="+mn-ea"/>
                <a:cs typeface="+mn-cs"/>
              </a:rPr>
              <a:t>GAD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program </a:t>
            </a:r>
            <a:r>
              <a:rPr lang="en-US" dirty="0" smtClean="0">
                <a:ea typeface="+mn-ea"/>
                <a:cs typeface="+mn-cs"/>
              </a:rPr>
              <a:t>as required </a:t>
            </a:r>
          </a:p>
          <a:p>
            <a:pPr lvl="1"/>
            <a:endParaRPr lang="en-US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u="sng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51C9121-044D-47E8-87E9-7D343DF06EE3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6" name="Footer Placeholder 3"/>
          <p:cNvSpPr txBox="1">
            <a:spLocks/>
          </p:cNvSpPr>
          <p:nvPr/>
        </p:nvSpPr>
        <p:spPr bwMode="auto">
          <a:xfrm>
            <a:off x="762000" y="6343650"/>
            <a:ext cx="66294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S. Henderson, Fermilab – General Accelerator Development Review   January 24-26, 2011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tory">
  <a:themeElements>
    <a:clrScheme name="Factory 1">
      <a:dk1>
        <a:srgbClr val="000054"/>
      </a:dk1>
      <a:lt1>
        <a:srgbClr val="EAEAEA"/>
      </a:lt1>
      <a:dk2>
        <a:srgbClr val="00007A"/>
      </a:dk2>
      <a:lt2>
        <a:srgbClr val="EBD189"/>
      </a:lt2>
      <a:accent1>
        <a:srgbClr val="FCAB40"/>
      </a:accent1>
      <a:accent2>
        <a:srgbClr val="555BAD"/>
      </a:accent2>
      <a:accent3>
        <a:srgbClr val="AAAABE"/>
      </a:accent3>
      <a:accent4>
        <a:srgbClr val="C8C8C8"/>
      </a:accent4>
      <a:accent5>
        <a:srgbClr val="FDD2AF"/>
      </a:accent5>
      <a:accent6>
        <a:srgbClr val="4C529C"/>
      </a:accent6>
      <a:hlink>
        <a:srgbClr val="B97C01"/>
      </a:hlink>
      <a:folHlink>
        <a:srgbClr val="CCFF33"/>
      </a:folHlink>
    </a:clrScheme>
    <a:fontScheme name="Factor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FF00"/>
          </a:buClr>
          <a:buSzPct val="80000"/>
          <a:buFont typeface="Wingdings" pitchFamily="2" charset="2"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FF00"/>
          </a:buClr>
          <a:buSzPct val="80000"/>
          <a:buFont typeface="Wingdings" pitchFamily="2" charset="2"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Factory 1">
        <a:dk1>
          <a:srgbClr val="000054"/>
        </a:dk1>
        <a:lt1>
          <a:srgbClr val="EAEAEA"/>
        </a:lt1>
        <a:dk2>
          <a:srgbClr val="00007A"/>
        </a:dk2>
        <a:lt2>
          <a:srgbClr val="EBD189"/>
        </a:lt2>
        <a:accent1>
          <a:srgbClr val="FCAB40"/>
        </a:accent1>
        <a:accent2>
          <a:srgbClr val="555BAD"/>
        </a:accent2>
        <a:accent3>
          <a:srgbClr val="AAAABE"/>
        </a:accent3>
        <a:accent4>
          <a:srgbClr val="C8C8C8"/>
        </a:accent4>
        <a:accent5>
          <a:srgbClr val="FDD2AF"/>
        </a:accent5>
        <a:accent6>
          <a:srgbClr val="4C529C"/>
        </a:accent6>
        <a:hlink>
          <a:srgbClr val="B97C01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2">
        <a:dk1>
          <a:srgbClr val="000000"/>
        </a:dk1>
        <a:lt1>
          <a:srgbClr val="FFFFCC"/>
        </a:lt1>
        <a:dk2>
          <a:srgbClr val="993300"/>
        </a:dk2>
        <a:lt2>
          <a:srgbClr val="EDE1AF"/>
        </a:lt2>
        <a:accent1>
          <a:srgbClr val="CAC0E2"/>
        </a:accent1>
        <a:accent2>
          <a:srgbClr val="DFC977"/>
        </a:accent2>
        <a:accent3>
          <a:srgbClr val="FFFFE2"/>
        </a:accent3>
        <a:accent4>
          <a:srgbClr val="000000"/>
        </a:accent4>
        <a:accent5>
          <a:srgbClr val="E1DCEE"/>
        </a:accent5>
        <a:accent6>
          <a:srgbClr val="CAB66B"/>
        </a:accent6>
        <a:hlink>
          <a:srgbClr val="660033"/>
        </a:hlink>
        <a:folHlink>
          <a:srgbClr val="99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ctory 3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A1A1A1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ctory 4">
        <a:dk1>
          <a:srgbClr val="481800"/>
        </a:dk1>
        <a:lt1>
          <a:srgbClr val="EAEAEA"/>
        </a:lt1>
        <a:dk2>
          <a:srgbClr val="762700"/>
        </a:dk2>
        <a:lt2>
          <a:srgbClr val="EBD189"/>
        </a:lt2>
        <a:accent1>
          <a:srgbClr val="FCAB40"/>
        </a:accent1>
        <a:accent2>
          <a:srgbClr val="AD717F"/>
        </a:accent2>
        <a:accent3>
          <a:srgbClr val="BDACAA"/>
        </a:accent3>
        <a:accent4>
          <a:srgbClr val="C8C8C8"/>
        </a:accent4>
        <a:accent5>
          <a:srgbClr val="FDD2AF"/>
        </a:accent5>
        <a:accent6>
          <a:srgbClr val="9C6672"/>
        </a:accent6>
        <a:hlink>
          <a:srgbClr val="FFFF99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5">
        <a:dk1>
          <a:srgbClr val="330066"/>
        </a:dk1>
        <a:lt1>
          <a:srgbClr val="EAEAEA"/>
        </a:lt1>
        <a:dk2>
          <a:srgbClr val="4E009C"/>
        </a:dk2>
        <a:lt2>
          <a:srgbClr val="EBD189"/>
        </a:lt2>
        <a:accent1>
          <a:srgbClr val="FCAB40"/>
        </a:accent1>
        <a:accent2>
          <a:srgbClr val="8871BB"/>
        </a:accent2>
        <a:accent3>
          <a:srgbClr val="B2AACB"/>
        </a:accent3>
        <a:accent4>
          <a:srgbClr val="C8C8C8"/>
        </a:accent4>
        <a:accent5>
          <a:srgbClr val="FDD2AF"/>
        </a:accent5>
        <a:accent6>
          <a:srgbClr val="7B66A9"/>
        </a:accent6>
        <a:hlink>
          <a:srgbClr val="99CC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6">
        <a:dk1>
          <a:srgbClr val="454425"/>
        </a:dk1>
        <a:lt1>
          <a:srgbClr val="EAEAEA"/>
        </a:lt1>
        <a:dk2>
          <a:srgbClr val="4D6A2A"/>
        </a:dk2>
        <a:lt2>
          <a:srgbClr val="EBD189"/>
        </a:lt2>
        <a:accent1>
          <a:srgbClr val="FCAB40"/>
        </a:accent1>
        <a:accent2>
          <a:srgbClr val="A59E79"/>
        </a:accent2>
        <a:accent3>
          <a:srgbClr val="B2B9AC"/>
        </a:accent3>
        <a:accent4>
          <a:srgbClr val="C8C8C8"/>
        </a:accent4>
        <a:accent5>
          <a:srgbClr val="FDD2AF"/>
        </a:accent5>
        <a:accent6>
          <a:srgbClr val="958F6D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7">
        <a:dk1>
          <a:srgbClr val="3C2924"/>
        </a:dk1>
        <a:lt1>
          <a:srgbClr val="EAEAEA"/>
        </a:lt1>
        <a:dk2>
          <a:srgbClr val="0D0A46"/>
        </a:dk2>
        <a:lt2>
          <a:srgbClr val="EBD189"/>
        </a:lt2>
        <a:accent1>
          <a:srgbClr val="FCAB40"/>
        </a:accent1>
        <a:accent2>
          <a:srgbClr val="633D4E"/>
        </a:accent2>
        <a:accent3>
          <a:srgbClr val="AAAAB0"/>
        </a:accent3>
        <a:accent4>
          <a:srgbClr val="C8C8C8"/>
        </a:accent4>
        <a:accent5>
          <a:srgbClr val="FDD2AF"/>
        </a:accent5>
        <a:accent6>
          <a:srgbClr val="593646"/>
        </a:accent6>
        <a:hlink>
          <a:srgbClr val="FFCC66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Designs\Factory.pot</Template>
  <TotalTime>8081</TotalTime>
  <Words>1679</Words>
  <Application>Microsoft Office PowerPoint</Application>
  <PresentationFormat>On-screen Show (4:3)</PresentationFormat>
  <Paragraphs>283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Factory</vt:lpstr>
      <vt:lpstr>Fermilab General Accelerator Development Program:  Introduction and Strategic Context</vt:lpstr>
      <vt:lpstr>Strategic Plan for U.S. High-Energy Physics</vt:lpstr>
      <vt:lpstr>Fermilab Strategic Plan for Accelerator-Based Frontiers in Particle Physics</vt:lpstr>
      <vt:lpstr>Fermilab Strategic Plan</vt:lpstr>
      <vt:lpstr>Role of GAD in Fermilab’s Strategic Plan</vt:lpstr>
      <vt:lpstr>GAD Portfolio:  Accelerator and Injector Systems Thrust</vt:lpstr>
      <vt:lpstr>GAD Portfolio: Superconducting Magnets and Materials Thrust and Other Activities</vt:lpstr>
      <vt:lpstr>GAD Activities are Tightly-Coupled to the National Strategy</vt:lpstr>
      <vt:lpstr>Leveraging Fermilab’s Resources</vt:lpstr>
      <vt:lpstr>Leveraging Fermilab’s Resources, cont’d</vt:lpstr>
      <vt:lpstr>Budget/FTEs</vt:lpstr>
      <vt:lpstr>GAD in the Fermilab Context</vt:lpstr>
      <vt:lpstr>Frequently Asked Questions about GAD</vt:lpstr>
      <vt:lpstr>Conclusions</vt:lpstr>
      <vt:lpstr>Outline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Important communication talk</dc:title>
  <dc:creator>Stuart D. Henderson x4666 15594N</dc:creator>
  <cp:lastModifiedBy>Stuart Henderson</cp:lastModifiedBy>
  <cp:revision>142</cp:revision>
  <cp:lastPrinted>1601-01-01T00:00:00Z</cp:lastPrinted>
  <dcterms:created xsi:type="dcterms:W3CDTF">2008-08-01T20:03:26Z</dcterms:created>
  <dcterms:modified xsi:type="dcterms:W3CDTF">2011-01-12T14:27:08Z</dcterms:modified>
</cp:coreProperties>
</file>