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5" r:id="rId4"/>
    <p:sldId id="261" r:id="rId5"/>
    <p:sldId id="271" r:id="rId6"/>
    <p:sldId id="272" r:id="rId7"/>
    <p:sldId id="273" r:id="rId8"/>
    <p:sldId id="274" r:id="rId9"/>
    <p:sldId id="275" r:id="rId10"/>
    <p:sldId id="269" r:id="rId11"/>
    <p:sldId id="270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4FF6-E179-424E-B7C1-451D0B36B1BA}" type="datetimeFigureOut">
              <a:rPr lang="en-US" smtClean="0"/>
              <a:pPr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A19C-B847-4CF6-AAF9-FDA191EC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r>
              <a:rPr lang="en-US" dirty="0" smtClean="0"/>
              <a:t>January 19,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News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Day Tomorrow (1/2)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IF/GPCF/GPVM/MB </a:t>
            </a:r>
          </a:p>
          <a:p>
            <a:pPr lvl="1"/>
            <a:r>
              <a:rPr lang="en-US" sz="3600" dirty="0" smtClean="0"/>
              <a:t>The usual kernel updates and reboots.</a:t>
            </a:r>
          </a:p>
          <a:p>
            <a:pPr lvl="1"/>
            <a:r>
              <a:rPr lang="en-US" sz="3600" dirty="0" smtClean="0"/>
              <a:t>Remount any altered </a:t>
            </a:r>
            <a:r>
              <a:rPr lang="en-US" sz="3600" dirty="0" err="1" smtClean="0"/>
              <a:t>BlueArc</a:t>
            </a:r>
            <a:r>
              <a:rPr lang="en-US" sz="3600" dirty="0" smtClean="0"/>
              <a:t> areas, if they were not available before a node was rebooted. </a:t>
            </a:r>
          </a:p>
          <a:p>
            <a:r>
              <a:rPr lang="en-US" sz="4400" dirty="0" err="1" smtClean="0"/>
              <a:t>FermiGrid</a:t>
            </a:r>
            <a:r>
              <a:rPr lang="en-US" sz="4400" dirty="0" smtClean="0"/>
              <a:t> schedule: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1) adjust </a:t>
            </a:r>
            <a:r>
              <a:rPr lang="en-US" sz="3600" dirty="0" err="1" smtClean="0"/>
              <a:t>automount</a:t>
            </a:r>
            <a:r>
              <a:rPr lang="en-US" sz="3600" dirty="0" smtClean="0"/>
              <a:t> maps to reflect the changes in MINOS partitions </a:t>
            </a:r>
            <a:br>
              <a:rPr lang="en-US" sz="3600" dirty="0" smtClean="0"/>
            </a:br>
            <a:r>
              <a:rPr lang="en-US" sz="3600" dirty="0" smtClean="0"/>
              <a:t>on the </a:t>
            </a:r>
            <a:r>
              <a:rPr lang="en-US" sz="3600" dirty="0" err="1" smtClean="0"/>
              <a:t>bluearc</a:t>
            </a:r>
            <a:r>
              <a:rPr lang="en-US" sz="3600" dirty="0" smtClean="0"/>
              <a:t>. (work)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2) Kernel updates on all GP Grid head nodes and submission nodes (work)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3) removal of </a:t>
            </a:r>
            <a:r>
              <a:rPr lang="en-US" sz="3600" dirty="0" err="1" smtClean="0"/>
              <a:t>nfs</a:t>
            </a:r>
            <a:r>
              <a:rPr lang="en-US" sz="3600" dirty="0" smtClean="0"/>
              <a:t>-mounted </a:t>
            </a:r>
            <a:r>
              <a:rPr lang="en-US" sz="3600" dirty="0" err="1" smtClean="0"/>
              <a:t>auto.fnal</a:t>
            </a:r>
            <a:r>
              <a:rPr lang="en-US" sz="3600" dirty="0" smtClean="0"/>
              <a:t> mount in GP Grid </a:t>
            </a:r>
            <a:r>
              <a:rPr lang="en-US" sz="3600" dirty="0" err="1" smtClean="0"/>
              <a:t>yp</a:t>
            </a:r>
            <a:r>
              <a:rPr lang="en-US" sz="3600" dirty="0" smtClean="0"/>
              <a:t> server (work) </a:t>
            </a:r>
            <a:br>
              <a:rPr lang="en-US" sz="3600" dirty="0" smtClean="0"/>
            </a:br>
            <a:r>
              <a:rPr lang="en-US" sz="3600" dirty="0" smtClean="0"/>
              <a:t>and replacement with </a:t>
            </a:r>
            <a:r>
              <a:rPr lang="en-US" sz="3600" dirty="0" err="1" smtClean="0"/>
              <a:t>upsupdbootstrap</a:t>
            </a:r>
            <a:r>
              <a:rPr lang="en-US" sz="3600" dirty="0" smtClean="0"/>
              <a:t> rpm on all workers (FEF)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4) upgrade/reinstall  of all remaining SLF4 GP Grid worker nodes to SLF5 (FEF).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Day Tomorrow (2/2)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Central Storage (</a:t>
            </a:r>
            <a:r>
              <a:rPr lang="en-US" sz="6000" dirty="0" err="1" smtClean="0"/>
              <a:t>BlueArc</a:t>
            </a:r>
            <a:r>
              <a:rPr lang="en-US" sz="6000" dirty="0" smtClean="0"/>
              <a:t>) work </a:t>
            </a:r>
          </a:p>
          <a:p>
            <a:pPr lvl="1"/>
            <a:r>
              <a:rPr lang="en-US" sz="4500" dirty="0" smtClean="0"/>
              <a:t>Perform Final Data Replication / Cutover. Tentatively scheduling for 1/20/2011 during normal </a:t>
            </a:r>
            <a:r>
              <a:rPr lang="en-US" sz="4500" dirty="0" err="1" smtClean="0"/>
              <a:t>Minos</a:t>
            </a:r>
            <a:r>
              <a:rPr lang="en-US" sz="4500" dirty="0" smtClean="0"/>
              <a:t> downtime. During the downtime, The following areas WILL NOT BE ACCESSIBLE: </a:t>
            </a:r>
            <a:br>
              <a:rPr lang="en-US" sz="4500" dirty="0" smtClean="0"/>
            </a:br>
            <a:r>
              <a:rPr lang="en-US" sz="4500" dirty="0" smtClean="0"/>
              <a:t>            minos-nas-0:/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/data </a:t>
            </a:r>
            <a:br>
              <a:rPr lang="en-US" sz="4500" dirty="0" smtClean="0"/>
            </a:br>
            <a:r>
              <a:rPr lang="en-US" sz="4500" dirty="0" smtClean="0"/>
              <a:t>            minos-nas-0:/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/scratch </a:t>
            </a:r>
            <a:br>
              <a:rPr lang="en-US" sz="4500" dirty="0" smtClean="0"/>
            </a:br>
            <a:r>
              <a:rPr lang="en-US" sz="4500" dirty="0" smtClean="0"/>
              <a:t>            blue2:/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/data </a:t>
            </a:r>
          </a:p>
          <a:p>
            <a:pPr lvl="1"/>
            <a:r>
              <a:rPr lang="en-US" sz="4500" dirty="0" smtClean="0"/>
              <a:t>After final replication has finished, give Art </a:t>
            </a:r>
            <a:r>
              <a:rPr lang="en-US" sz="4500" dirty="0" err="1" smtClean="0"/>
              <a:t>Kreymer</a:t>
            </a:r>
            <a:r>
              <a:rPr lang="en-US" sz="4500" dirty="0" smtClean="0"/>
              <a:t> access to the new blue3:/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/data area so he can move directories/</a:t>
            </a:r>
            <a:r>
              <a:rPr lang="en-US" sz="4500" dirty="0" err="1" smtClean="0"/>
              <a:t>symlinks</a:t>
            </a:r>
            <a:r>
              <a:rPr lang="en-US" sz="4500" dirty="0" smtClean="0"/>
              <a:t> around as needed. After Art </a:t>
            </a:r>
            <a:r>
              <a:rPr lang="en-US" sz="4500" dirty="0" err="1" smtClean="0"/>
              <a:t>Kreymer</a:t>
            </a:r>
            <a:r>
              <a:rPr lang="en-US" sz="4500" dirty="0" smtClean="0"/>
              <a:t> gives us confirmation that he is done, make the following new areas available to the </a:t>
            </a:r>
            <a:r>
              <a:rPr lang="en-US" sz="4500" dirty="0" err="1" smtClean="0"/>
              <a:t>minos</a:t>
            </a:r>
            <a:r>
              <a:rPr lang="en-US" sz="4500" dirty="0" smtClean="0"/>
              <a:t> collaboration: </a:t>
            </a:r>
            <a:br>
              <a:rPr lang="en-US" sz="4500" dirty="0" smtClean="0"/>
            </a:br>
            <a:r>
              <a:rPr lang="en-US" sz="4500" dirty="0" smtClean="0"/>
              <a:t>             blue3:/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/app </a:t>
            </a:r>
            <a:br>
              <a:rPr lang="en-US" sz="4500" dirty="0" smtClean="0"/>
            </a:br>
            <a:r>
              <a:rPr lang="en-US" sz="4500" dirty="0" smtClean="0"/>
              <a:t>             blue3:/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/data </a:t>
            </a:r>
          </a:p>
          <a:p>
            <a:pPr lvl="1"/>
            <a:r>
              <a:rPr lang="en-US" sz="4500" dirty="0" smtClean="0"/>
              <a:t>FEF/local-</a:t>
            </a:r>
            <a:r>
              <a:rPr lang="en-US" sz="4500" dirty="0" err="1" smtClean="0"/>
              <a:t>sysadmins</a:t>
            </a:r>
            <a:r>
              <a:rPr lang="en-US" sz="4500" dirty="0" smtClean="0"/>
              <a:t> must re-mount these new areas </a:t>
            </a:r>
            <a:br>
              <a:rPr lang="en-US" sz="4500" dirty="0" smtClean="0"/>
            </a:br>
            <a:r>
              <a:rPr lang="en-US" sz="4500" dirty="0" smtClean="0"/>
              <a:t>   *** These OLD AREAS WILL NO LONGER BE ACCESSIBLE *** </a:t>
            </a:r>
            <a:br>
              <a:rPr lang="en-US" sz="4500" dirty="0" smtClean="0"/>
            </a:br>
            <a:r>
              <a:rPr lang="en-US" sz="4500" dirty="0" smtClean="0"/>
              <a:t>            minos-nas-0:/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/data </a:t>
            </a:r>
            <a:br>
              <a:rPr lang="en-US" sz="4500" dirty="0" smtClean="0"/>
            </a:br>
            <a:r>
              <a:rPr lang="en-US" sz="4500" dirty="0" smtClean="0"/>
              <a:t>             minos-nas-0:/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/scratch </a:t>
            </a:r>
            <a:br>
              <a:rPr lang="en-US" sz="4500" dirty="0" smtClean="0"/>
            </a:br>
            <a:r>
              <a:rPr lang="en-US" sz="4500" dirty="0" smtClean="0"/>
              <a:t>             blue2:/</a:t>
            </a:r>
            <a:r>
              <a:rPr lang="en-US" sz="4500" dirty="0" err="1" smtClean="0"/>
              <a:t>minos</a:t>
            </a:r>
            <a:r>
              <a:rPr lang="en-US" sz="4500" dirty="0" smtClean="0"/>
              <a:t>/</a:t>
            </a:r>
            <a:r>
              <a:rPr lang="en-US" sz="4500" dirty="0" err="1" smtClean="0"/>
              <a:t>dat</a:t>
            </a:r>
            <a:endParaRPr lang="en-US" sz="4500" dirty="0" smtClean="0"/>
          </a:p>
          <a:p>
            <a:pPr lvl="1"/>
            <a:r>
              <a:rPr lang="en-US" sz="4500" dirty="0" smtClean="0"/>
              <a:t>POST CHANGE: RECOVERY OF OLD AREAS  </a:t>
            </a:r>
            <a:br>
              <a:rPr lang="en-US" sz="4500" dirty="0" smtClean="0"/>
            </a:br>
            <a:r>
              <a:rPr lang="en-US" sz="4500" dirty="0" smtClean="0"/>
              <a:t>         Delete the old </a:t>
            </a:r>
            <a:r>
              <a:rPr lang="en-US" sz="4500" dirty="0" err="1" smtClean="0"/>
              <a:t>minos</a:t>
            </a:r>
            <a:r>
              <a:rPr lang="en-US" sz="4500" dirty="0" smtClean="0"/>
              <a:t> areas 2 weeks after cutover (02/03/2011) </a:t>
            </a:r>
            <a:br>
              <a:rPr lang="en-US" sz="4500" dirty="0" smtClean="0"/>
            </a:br>
            <a:r>
              <a:rPr lang="en-US" sz="4500" dirty="0" smtClean="0"/>
              <a:t>         Implement snapshots (3 days queue) on </a:t>
            </a:r>
            <a:r>
              <a:rPr lang="en-US" sz="4500" dirty="0" err="1" smtClean="0"/>
              <a:t>Minos</a:t>
            </a:r>
            <a:r>
              <a:rPr lang="en-US" sz="4500" dirty="0" smtClean="0"/>
              <a:t> </a:t>
            </a:r>
            <a:r>
              <a:rPr lang="en-US" sz="4500" dirty="0" err="1" smtClean="0"/>
              <a:t>filesystems</a:t>
            </a:r>
            <a:r>
              <a:rPr lang="en-US" sz="4500" dirty="0" smtClean="0"/>
              <a:t>. </a:t>
            </a:r>
            <a:endParaRPr lang="en-US" sz="4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err="1" smtClean="0"/>
              <a:t>NuComp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February 10 or 17, 2011 (if we have topics to discuss)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Disk report</a:t>
            </a:r>
          </a:p>
          <a:p>
            <a:r>
              <a:rPr lang="en-US" dirty="0" smtClean="0"/>
              <a:t>GPCF </a:t>
            </a:r>
            <a:r>
              <a:rPr lang="en-US" dirty="0" smtClean="0"/>
              <a:t>Batch update</a:t>
            </a:r>
          </a:p>
          <a:p>
            <a:r>
              <a:rPr lang="en-US" dirty="0" smtClean="0"/>
              <a:t>Prep for DOE Scientific Computing Review</a:t>
            </a:r>
            <a:endParaRPr lang="en-US" dirty="0" smtClean="0"/>
          </a:p>
          <a:p>
            <a:r>
              <a:rPr lang="en-US" dirty="0" smtClean="0"/>
              <a:t>Maintenance </a:t>
            </a:r>
            <a:r>
              <a:rPr lang="en-US" dirty="0" smtClean="0"/>
              <a:t>day </a:t>
            </a:r>
            <a:r>
              <a:rPr lang="en-US" dirty="0" smtClean="0"/>
              <a:t>tomorrow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Disk (</a:t>
            </a:r>
            <a:r>
              <a:rPr lang="en-US" dirty="0" err="1" smtClean="0"/>
              <a:t>BlueArc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676400" y="1371600"/>
          <a:ext cx="5704115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01486"/>
                <a:gridCol w="1110343"/>
                <a:gridCol w="1110343"/>
                <a:gridCol w="111034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2009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2010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2011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(replace)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2012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request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MiniBooNE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80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25(+13)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MINOS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150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30(+60)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latin typeface="Arial"/>
                        </a:rPr>
                        <a:t>MINERvA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40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Argoneut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NOvA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MicroBooNE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LBNE (all)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Mu2e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g minus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?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43800" y="2590801"/>
            <a:ext cx="1297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Wingdings 2" pitchFamily="18" charset="2"/>
              </a:rPr>
              <a:t>P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satisfied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Wingdings 2" pitchFamily="18" charset="2"/>
              </a:rPr>
              <a:t>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hand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GPCF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19200" y="990600"/>
          <a:ext cx="6934200" cy="521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05000"/>
                <a:gridCol w="1965960"/>
                <a:gridCol w="169164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Login status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Final Local Batch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gpwnNNN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ArgoNeuT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16 priority slots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LBNE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48 priority slots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Gpcf026 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gpwn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pool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MicroBooNE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16 priority slots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MINERvA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If01-if04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VM’s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needed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If05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be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returned soon.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MiniBooNE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(not assigned)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MINOS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Minos50-53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1VM (for testing)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Minos54 to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be</a:t>
                      </a:r>
                      <a:endParaRPr lang="en-US" sz="1800" b="1" i="0" u="none" strike="noStrike" dirty="0" smtClean="0">
                        <a:solidFill>
                          <a:srgbClr val="FF0000"/>
                        </a:solidFill>
                        <a:latin typeface="Wingdings 2" pitchFamily="18" charset="2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returned soon.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Mu2e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 VM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(for testing)</a:t>
                      </a:r>
                      <a:endParaRPr lang="en-US" sz="1800" b="1" i="0" u="none" strike="noStrike" dirty="0" smtClean="0">
                        <a:solidFill>
                          <a:srgbClr val="FF0000"/>
                        </a:solidFill>
                        <a:latin typeface="Wingdings 2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16 priority slots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NOvA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VM’s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x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gpcf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 nodes temporarily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latin typeface="Wingdings 2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48 priority slots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Gpcf028-32 to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gpwn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pool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Batch Jobs on GPCF Cluster (month)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http://</a:t>
            </a:r>
            <a:r>
              <a:rPr lang="en-US" sz="2000" dirty="0" smtClean="0"/>
              <a:t>gpsn01.fnal.gov/condor_monitor/index_month_local.html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467600" cy="430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 Jobs on </a:t>
            </a:r>
            <a:r>
              <a:rPr lang="en-US" dirty="0" smtClean="0"/>
              <a:t>GRID </a:t>
            </a:r>
            <a:r>
              <a:rPr lang="en-US" dirty="0" smtClean="0"/>
              <a:t>(month)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http://gpsn01.fnal.gov/condor_monitor/index_month_grid.html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171" y="1981199"/>
            <a:ext cx="7519629" cy="433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Fermi GRID resources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en-US" dirty="0" smtClean="0"/>
              <a:t>ew </a:t>
            </a:r>
            <a:r>
              <a:rPr lang="en-US" dirty="0" smtClean="0"/>
              <a:t>FY10 worker nodes </a:t>
            </a:r>
            <a:r>
              <a:rPr lang="en-US" dirty="0" smtClean="0"/>
              <a:t>have </a:t>
            </a:r>
            <a:r>
              <a:rPr lang="en-US" dirty="0" smtClean="0"/>
              <a:t>been well "burned </a:t>
            </a:r>
            <a:r>
              <a:rPr lang="en-US" dirty="0" smtClean="0"/>
              <a:t>in“</a:t>
            </a:r>
          </a:p>
          <a:p>
            <a:r>
              <a:rPr lang="en-US" dirty="0" smtClean="0"/>
              <a:t>i</a:t>
            </a:r>
            <a:r>
              <a:rPr lang="en-US" dirty="0" smtClean="0"/>
              <a:t>ncreasing </a:t>
            </a:r>
            <a:r>
              <a:rPr lang="en-US" dirty="0" smtClean="0"/>
              <a:t>the job slot allocations </a:t>
            </a:r>
            <a:r>
              <a:rPr lang="en-US" dirty="0" smtClean="0"/>
              <a:t>on </a:t>
            </a:r>
            <a:r>
              <a:rPr lang="en-US" dirty="0" smtClean="0"/>
              <a:t>the GP Grid </a:t>
            </a:r>
            <a:r>
              <a:rPr lang="en-US" dirty="0" smtClean="0"/>
              <a:t>cluster.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possibility would be to "blindly" raise the job slot allocations as follows: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Old     New </a:t>
            </a:r>
            <a:br>
              <a:rPr lang="en-US" dirty="0" smtClean="0"/>
            </a:br>
            <a:r>
              <a:rPr lang="en-US" dirty="0" smtClean="0"/>
              <a:t>    ---    ---- </a:t>
            </a:r>
            <a:br>
              <a:rPr lang="en-US" dirty="0" smtClean="0"/>
            </a:br>
            <a:r>
              <a:rPr lang="en-US" dirty="0" smtClean="0"/>
              <a:t>    600 -&gt; 1,000 </a:t>
            </a:r>
            <a:br>
              <a:rPr lang="en-US" dirty="0" smtClean="0"/>
            </a:br>
            <a:r>
              <a:rPr lang="en-US" dirty="0" smtClean="0"/>
              <a:t>    300 -&gt;   500 </a:t>
            </a:r>
            <a:br>
              <a:rPr lang="en-US" dirty="0" smtClean="0"/>
            </a:br>
            <a:r>
              <a:rPr lang="en-US" dirty="0" smtClean="0"/>
              <a:t>     25 -&gt;    50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IF resource need projections</a:t>
            </a:r>
            <a:br>
              <a:rPr lang="en-US" dirty="0" smtClean="0"/>
            </a:br>
            <a:r>
              <a:rPr lang="en-US" dirty="0" smtClean="0"/>
              <a:t>CENTRAL DISK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838199" y="1524000"/>
          <a:ext cx="6962274" cy="3962400"/>
        </p:xfrm>
        <a:graphic>
          <a:graphicData uri="http://schemas.openxmlformats.org/drawingml/2006/table">
            <a:tbl>
              <a:tblPr/>
              <a:tblGrid>
                <a:gridCol w="1752095"/>
                <a:gridCol w="1275647"/>
                <a:gridCol w="983633"/>
                <a:gridCol w="983633"/>
                <a:gridCol w="983633"/>
                <a:gridCol w="983633"/>
              </a:tblGrid>
              <a:tr h="29501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MiniBooNE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MINOS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SciBooNE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MINERvA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Argoneut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NOvA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MicroBooNE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LBNE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Mu2e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g minus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latin typeface="Arial"/>
                        </a:rPr>
                        <a:t>(EOL Replace)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302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IF resource need projections</a:t>
            </a:r>
            <a:br>
              <a:rPr lang="en-US" dirty="0" smtClean="0"/>
            </a:br>
            <a:r>
              <a:rPr lang="en-US" dirty="0" smtClean="0"/>
              <a:t>GRID SLOTS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85802" y="1524001"/>
          <a:ext cx="6620654" cy="4100512"/>
        </p:xfrm>
        <a:graphic>
          <a:graphicData uri="http://schemas.openxmlformats.org/drawingml/2006/table">
            <a:tbl>
              <a:tblPr/>
              <a:tblGrid>
                <a:gridCol w="1904998"/>
                <a:gridCol w="718280"/>
                <a:gridCol w="999344"/>
                <a:gridCol w="999344"/>
                <a:gridCol w="999344"/>
                <a:gridCol w="999344"/>
              </a:tblGrid>
              <a:tr h="3154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MiniBooNE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SciBooNE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MINERvA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Argoneut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NOvA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MicroBooNE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LBNE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Mu2e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g minus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Replacements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872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396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latin typeface="Arial"/>
                        </a:rPr>
                        <a:t>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2091</TotalTime>
  <Words>538</Words>
  <Application>Microsoft Office PowerPoint</Application>
  <PresentationFormat>On-screen Show (4:3)</PresentationFormat>
  <Paragraphs>298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NuComp News</vt:lpstr>
      <vt:lpstr>Outline</vt:lpstr>
      <vt:lpstr>Central Disk (BlueArc)</vt:lpstr>
      <vt:lpstr>GPCF Status</vt:lpstr>
      <vt:lpstr>Batch Jobs on GPCF Cluster (month)</vt:lpstr>
      <vt:lpstr>Batch Jobs on GRID (month)</vt:lpstr>
      <vt:lpstr>New Fermi GRID resources</vt:lpstr>
      <vt:lpstr>Review of IF resource need projections CENTRAL DISK</vt:lpstr>
      <vt:lpstr>Review of IF resource need projections GRID SLOTS</vt:lpstr>
      <vt:lpstr>Maintenance Day Tomorrow (1/2)</vt:lpstr>
      <vt:lpstr>Maintenance Day Tomorrow (2/2)</vt:lpstr>
      <vt:lpstr>Next NuComp</vt:lpstr>
      <vt:lpstr>finish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News</dc:title>
  <dc:creator/>
  <cp:lastModifiedBy>Lee Lueking</cp:lastModifiedBy>
  <cp:revision>6</cp:revision>
  <dcterms:created xsi:type="dcterms:W3CDTF">2006-08-16T00:00:00Z</dcterms:created>
  <dcterms:modified xsi:type="dcterms:W3CDTF">2011-01-19T20:07:42Z</dcterms:modified>
</cp:coreProperties>
</file>