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5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54F9A-ABC3-704E-BBCB-BD6B55765CEB}" type="datetimeFigureOut">
              <a:rPr lang="en-US" smtClean="0"/>
              <a:t>2/16/11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57618-D527-C149-82F6-E510009E45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2DDCC-DC39-EC46-87AC-0E861BE9FAB9}" type="datetimeFigureOut">
              <a:rPr lang="en-US" smtClean="0"/>
              <a:t>2/16/11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634260-5F3A-6C44-9F21-B29157516F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46113" y="1447800"/>
            <a:ext cx="7851775" cy="3200400"/>
          </a:xfrm>
          <a:prstGeom prst="rect">
            <a:avLst/>
          </a:prstGeom>
          <a:noFill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813" y="1537447"/>
            <a:ext cx="7826281" cy="1627093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16200000" scaled="1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813" y="3218329"/>
            <a:ext cx="7826281" cy="86061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buFont typeface="Wingdings 2" pitchFamily="18" charset="2"/>
              <a:buNone/>
              <a:defRPr sz="1800" kern="1200"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16200000" scaled="1"/>
                </a:gra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NuComp, Feb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B31C-A7E4-184C-B18A-8143512AD1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2856" y="1600200"/>
            <a:ext cx="3931920" cy="56673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1792" y="457200"/>
            <a:ext cx="3474720" cy="510235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2856" y="2240280"/>
            <a:ext cx="3931920" cy="210312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NuComp, Feb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B31C-A7E4-184C-B18A-8143512AD1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8577263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1353312"/>
          </a:xfrm>
        </p:spPr>
        <p:txBody>
          <a:bodyPr anchor="t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NuComp, Feb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B31C-A7E4-184C-B18A-8143512AD1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4745038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1353312"/>
          </a:xfrm>
        </p:spPr>
        <p:txBody>
          <a:bodyPr anchor="t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NuComp, Feb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B31C-A7E4-184C-B18A-8143512AD1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575" y="5563458"/>
            <a:ext cx="3931920" cy="652462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NuComp, Feb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B31C-A7E4-184C-B18A-8143512AD1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Media Placeholder 11"/>
          <p:cNvSpPr>
            <a:spLocks noGrp="1"/>
          </p:cNvSpPr>
          <p:nvPr>
            <p:ph type="media" sz="quarter" idx="14"/>
          </p:nvPr>
        </p:nvSpPr>
        <p:spPr>
          <a:xfrm>
            <a:off x="282575" y="458788"/>
            <a:ext cx="8577263" cy="3849624"/>
          </a:xfrm>
          <a:noFill/>
          <a:ln w="44450">
            <a:solidFill>
              <a:schemeClr val="bg1"/>
            </a:solidFill>
            <a:miter lim="800000"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media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NuComp, Feb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B31C-A7E4-184C-B18A-8143512AD11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458788"/>
            <a:ext cx="1447800" cy="5792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1350" y="458788"/>
            <a:ext cx="6521450" cy="5792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NuComp, Feb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B31C-A7E4-184C-B18A-8143512AD11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NuComp, Feb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B31C-A7E4-184C-B18A-8143512AD115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Freeform 1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371725" y="381000"/>
            <a:ext cx="4400550" cy="3048000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1350" y="4146363"/>
            <a:ext cx="7856538" cy="1470025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350" y="5620871"/>
            <a:ext cx="7856538" cy="614081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NuComp, Feb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B31C-A7E4-184C-B18A-8143512AD1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17059"/>
            <a:ext cx="7772400" cy="1655064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b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662979"/>
            <a:ext cx="7772400" cy="1500187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lnSpc>
                <a:spcPts val="2000"/>
              </a:lnSpc>
              <a:spcBef>
                <a:spcPts val="2000"/>
              </a:spcBef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NuComp, Feb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B31C-A7E4-184C-B18A-8143512AD1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1350" y="1600200"/>
            <a:ext cx="3749040" cy="4651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9501" y="1600200"/>
            <a:ext cx="3749040" cy="4651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NuComp, Feb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B31C-A7E4-184C-B18A-8143512AD11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Freeform 16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1350" y="1532964"/>
            <a:ext cx="3749040" cy="83371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50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2601" y="1532964"/>
            <a:ext cx="3749040" cy="83371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2601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NuComp, Feb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B31C-A7E4-184C-B18A-8143512AD11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Freeform 10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NuComp, Feb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B31C-A7E4-184C-B18A-8143512AD1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Freeform 6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Freeform 9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Freeform 10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Freeform 11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Freeform 12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NuComp, Feb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B31C-A7E4-184C-B18A-8143512AD1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340" y="802910"/>
            <a:ext cx="3474720" cy="116205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2010" y="449705"/>
            <a:ext cx="3931920" cy="57813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340" y="2057399"/>
            <a:ext cx="3474720" cy="37338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NuComp, Feb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B31C-A7E4-184C-B18A-8143512AD1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1350" y="107576"/>
            <a:ext cx="7856538" cy="13100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565" y="1600200"/>
            <a:ext cx="7878788" cy="4639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NuComp, Feb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0416" y="6356350"/>
            <a:ext cx="2895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A.Norman, FNAL-CD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762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FC2DB31C-A7E4-184C-B18A-8143512AD11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Wingdings 2" pitchFamily="18" charset="2"/>
        <a:buChar char="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Wingdings 2" pitchFamily="18" charset="2"/>
        <a:buChar char="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lueking@fnal.gov" TargetMode="External"/><Relationship Id="rId3" Type="http://schemas.openxmlformats.org/officeDocument/2006/relationships/hyperlink" Target="mailto:anorman@fnal.gov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600" dirty="0" smtClean="0"/>
              <a:t>Intensity Frontier</a:t>
            </a:r>
            <a:br>
              <a:rPr lang="en-US" sz="4600" dirty="0" smtClean="0"/>
            </a:br>
            <a:r>
              <a:rPr lang="en-US" sz="4600" dirty="0" smtClean="0"/>
              <a:t>Common Beams Data Initiative</a:t>
            </a:r>
            <a:endParaRPr lang="en-US" sz="4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Working Group Announcement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NuComp, Feb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B31C-A7E4-184C-B18A-8143512AD115}" type="slidenum">
              <a:rPr lang="en-US" smtClean="0"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Working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 the last </a:t>
            </a:r>
            <a:r>
              <a:rPr lang="en-US" dirty="0" err="1" smtClean="0"/>
              <a:t>NuComp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Identified that there is need for </a:t>
            </a:r>
            <a:r>
              <a:rPr lang="en-US" dirty="0" err="1" smtClean="0"/>
              <a:t>NuMI</a:t>
            </a:r>
            <a:r>
              <a:rPr lang="en-US" dirty="0" smtClean="0"/>
              <a:t> Beam Data for multiple (current) experiments:</a:t>
            </a:r>
          </a:p>
          <a:p>
            <a:pPr lvl="2"/>
            <a:r>
              <a:rPr lang="en-US" dirty="0" smtClean="0"/>
              <a:t>MINOS</a:t>
            </a:r>
          </a:p>
          <a:p>
            <a:pPr lvl="2"/>
            <a:r>
              <a:rPr lang="en-US" dirty="0" smtClean="0"/>
              <a:t>Minerva</a:t>
            </a:r>
          </a:p>
          <a:p>
            <a:pPr lvl="2"/>
            <a:r>
              <a:rPr lang="en-US" dirty="0" err="1" smtClean="0"/>
              <a:t>NOvA</a:t>
            </a:r>
            <a:endParaRPr lang="en-US" dirty="0" smtClean="0"/>
          </a:p>
          <a:p>
            <a:pPr lvl="2"/>
            <a:r>
              <a:rPr lang="en-US" dirty="0" err="1" smtClean="0"/>
              <a:t>MiniBooNE</a:t>
            </a:r>
            <a:endParaRPr lang="en-US" dirty="0" smtClean="0"/>
          </a:p>
          <a:p>
            <a:pPr lvl="1"/>
            <a:r>
              <a:rPr lang="en-US" dirty="0" smtClean="0"/>
              <a:t>Currently this information is provide through the MINOS beam data system</a:t>
            </a:r>
          </a:p>
          <a:p>
            <a:pPr lvl="1"/>
            <a:r>
              <a:rPr lang="en-US" dirty="0" smtClean="0"/>
              <a:t>This system has historically been supported by:</a:t>
            </a:r>
            <a:br>
              <a:rPr lang="en-US" dirty="0" smtClean="0"/>
            </a:br>
            <a:r>
              <a:rPr lang="en-US" dirty="0" smtClean="0"/>
              <a:t>Brett </a:t>
            </a:r>
            <a:r>
              <a:rPr lang="en-US" dirty="0" err="1" smtClean="0"/>
              <a:t>Viren</a:t>
            </a:r>
            <a:r>
              <a:rPr lang="en-US" dirty="0" smtClean="0"/>
              <a:t> (BNL)</a:t>
            </a:r>
          </a:p>
          <a:p>
            <a:pPr lvl="2"/>
            <a:r>
              <a:rPr lang="en-US" dirty="0" smtClean="0"/>
              <a:t>Brett needs to wind down his support for the current MINOS system and hand off the current system to Minerva or others</a:t>
            </a:r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NuComp, Feb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B31C-A7E4-184C-B18A-8143512AD115}" type="slidenum">
              <a:rPr lang="en-US" smtClean="0"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System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MINOS Beam Data Process software consists of both online and offline components</a:t>
            </a:r>
          </a:p>
          <a:p>
            <a:pPr lvl="1"/>
            <a:r>
              <a:rPr lang="en-US" dirty="0" smtClean="0"/>
              <a:t>System was designed to meet the specific requirements of MINOS</a:t>
            </a:r>
          </a:p>
          <a:p>
            <a:pPr lvl="1"/>
            <a:r>
              <a:rPr lang="en-US" dirty="0" smtClean="0"/>
              <a:t>Some of these are tightly coupled to the MINOS experiment and MINOS offline</a:t>
            </a:r>
          </a:p>
          <a:p>
            <a:pPr lvl="1"/>
            <a:r>
              <a:rPr lang="en-US" dirty="0" smtClean="0"/>
              <a:t>Other components are more generic but tided to older software packages and systems</a:t>
            </a:r>
          </a:p>
          <a:p>
            <a:pPr lvl="2"/>
            <a:r>
              <a:rPr lang="en-US" dirty="0" smtClean="0"/>
              <a:t>Cutting edge at the time, but becoming dated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NuComp, Feb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B31C-A7E4-184C-B18A-8143512AD115}" type="slidenum">
              <a:rPr lang="en-US" smtClean="0"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Initiative for</a:t>
            </a:r>
            <a:br>
              <a:rPr lang="en-US" dirty="0" smtClean="0"/>
            </a:br>
            <a:r>
              <a:rPr lang="en-US" dirty="0" smtClean="0"/>
              <a:t>Common Beams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a need to reexamine the need of each experiment with respect to acquisition of accelerator/beam data for Intensity Frontier Experiments.</a:t>
            </a:r>
          </a:p>
          <a:p>
            <a:r>
              <a:rPr lang="en-US" dirty="0" smtClean="0"/>
              <a:t>We are forming a working group to identify these needs and draft an appropriate requirements document</a:t>
            </a:r>
          </a:p>
          <a:p>
            <a:r>
              <a:rPr lang="en-US" dirty="0" smtClean="0"/>
              <a:t>Ultimate goal is to produce a common system for extracting accelerator information that is experiment agnostic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NuComp, Feb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B31C-A7E4-184C-B18A-8143512AD115}" type="slidenum">
              <a:rPr lang="en-US" smtClean="0"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working group is in the process of being finalized</a:t>
            </a:r>
          </a:p>
          <a:p>
            <a:r>
              <a:rPr lang="en-US" dirty="0" smtClean="0"/>
              <a:t>Current representatives from current and future experiments are:</a:t>
            </a:r>
          </a:p>
          <a:p>
            <a:pPr lvl="1"/>
            <a:r>
              <a:rPr lang="en-US" dirty="0" smtClean="0"/>
              <a:t>MINOS: Brett </a:t>
            </a:r>
            <a:r>
              <a:rPr lang="en-US" dirty="0" err="1" smtClean="0"/>
              <a:t>Viren</a:t>
            </a:r>
            <a:r>
              <a:rPr lang="en-US" dirty="0" smtClean="0"/>
              <a:t>, R. Hatcher, A. </a:t>
            </a:r>
            <a:r>
              <a:rPr lang="en-US" dirty="0" err="1" smtClean="0"/>
              <a:t>Kreymer</a:t>
            </a:r>
            <a:endParaRPr lang="en-US" dirty="0" smtClean="0"/>
          </a:p>
          <a:p>
            <a:pPr lvl="1"/>
            <a:r>
              <a:rPr lang="en-US" dirty="0" err="1" smtClean="0"/>
              <a:t>NOvA</a:t>
            </a:r>
            <a:r>
              <a:rPr lang="en-US" dirty="0" smtClean="0"/>
              <a:t>: Patricia </a:t>
            </a:r>
            <a:r>
              <a:rPr lang="en-US" dirty="0" err="1" smtClean="0"/>
              <a:t>Vahle</a:t>
            </a:r>
            <a:r>
              <a:rPr lang="en-US" dirty="0" smtClean="0"/>
              <a:t>, Andrew Norman</a:t>
            </a:r>
          </a:p>
          <a:p>
            <a:pPr lvl="1"/>
            <a:r>
              <a:rPr lang="en-US" dirty="0" err="1" smtClean="0"/>
              <a:t>MicroBooNE</a:t>
            </a:r>
            <a:r>
              <a:rPr lang="en-US" dirty="0" smtClean="0"/>
              <a:t>: Glenn Smith</a:t>
            </a:r>
          </a:p>
          <a:p>
            <a:pPr lvl="1"/>
            <a:r>
              <a:rPr lang="en-US" dirty="0" smtClean="0"/>
              <a:t>Mu2e: Rob </a:t>
            </a:r>
            <a:r>
              <a:rPr lang="en-US" dirty="0" err="1" smtClean="0"/>
              <a:t>Kutschke</a:t>
            </a:r>
            <a:endParaRPr lang="en-US" dirty="0" smtClean="0"/>
          </a:p>
          <a:p>
            <a:pPr lvl="1"/>
            <a:r>
              <a:rPr lang="en-US" dirty="0" smtClean="0"/>
              <a:t>LBNE: Brett </a:t>
            </a:r>
            <a:r>
              <a:rPr lang="en-US" dirty="0" err="1" smtClean="0"/>
              <a:t>Viren</a:t>
            </a:r>
            <a:r>
              <a:rPr lang="en-US" dirty="0" smtClean="0"/>
              <a:t> and </a:t>
            </a:r>
            <a:r>
              <a:rPr lang="en-US" dirty="0" err="1" smtClean="0"/>
              <a:t>Alysia</a:t>
            </a:r>
            <a:r>
              <a:rPr lang="en-US" dirty="0" smtClean="0"/>
              <a:t> Marino</a:t>
            </a:r>
          </a:p>
          <a:p>
            <a:pPr lvl="1"/>
            <a:r>
              <a:rPr lang="en-US" dirty="0" smtClean="0"/>
              <a:t>Minerva: Howard Budd, Gabe Perdue and Debbie Harris</a:t>
            </a:r>
          </a:p>
          <a:p>
            <a:pPr lvl="1"/>
            <a:r>
              <a:rPr lang="en-US" dirty="0" smtClean="0"/>
              <a:t>AD: Tom </a:t>
            </a:r>
            <a:r>
              <a:rPr lang="en-US" dirty="0" err="1" smtClean="0"/>
              <a:t>Kobilarchik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NuComp, Feb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B31C-A7E4-184C-B18A-8143512AD115}" type="slidenum">
              <a:rPr lang="en-US" smtClean="0"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your experiment is not represented or you have additional individuals who should be included:</a:t>
            </a:r>
          </a:p>
          <a:p>
            <a:pPr lvl="1"/>
            <a:r>
              <a:rPr lang="en-US" dirty="0" smtClean="0"/>
              <a:t>Contact:</a:t>
            </a:r>
          </a:p>
          <a:p>
            <a:pPr lvl="2"/>
            <a:r>
              <a:rPr lang="en-US" dirty="0" smtClean="0"/>
              <a:t>Lee </a:t>
            </a:r>
            <a:r>
              <a:rPr lang="en-US" dirty="0" err="1" smtClean="0"/>
              <a:t>Lueking</a:t>
            </a:r>
            <a:r>
              <a:rPr lang="en-US" dirty="0" smtClean="0"/>
              <a:t>  </a:t>
            </a:r>
            <a:r>
              <a:rPr lang="en-US" dirty="0" smtClean="0">
                <a:hlinkClick r:id="rId2"/>
              </a:rPr>
              <a:t>lueking@fnal.gov</a:t>
            </a:r>
            <a:endParaRPr lang="en-US" dirty="0" smtClean="0"/>
          </a:p>
          <a:p>
            <a:pPr lvl="2"/>
            <a:r>
              <a:rPr lang="en-US" dirty="0" smtClean="0"/>
              <a:t>Andrew Norman </a:t>
            </a:r>
            <a:r>
              <a:rPr lang="en-US" dirty="0" smtClean="0">
                <a:hlinkClick r:id="rId3"/>
              </a:rPr>
              <a:t>anorman@fnal.gov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Email scheduling the first meeting will go out after today’s </a:t>
            </a:r>
            <a:r>
              <a:rPr lang="en-US" dirty="0" err="1" smtClean="0"/>
              <a:t>NuComp</a:t>
            </a:r>
            <a:r>
              <a:rPr lang="en-US" dirty="0" smtClean="0"/>
              <a:t> (really tomorrow morning)</a:t>
            </a:r>
          </a:p>
          <a:p>
            <a:r>
              <a:rPr lang="en-US" dirty="0" smtClean="0"/>
              <a:t>Expect the first working group meeting early next week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NuComp, Feb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B31C-A7E4-184C-B18A-8143512AD115}" type="slidenum">
              <a:rPr lang="en-US" smtClean="0"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 and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 is to produce a comprehensive requirements document by mid March (at the latest) that defines  the scope of the issue.</a:t>
            </a:r>
          </a:p>
          <a:p>
            <a:endParaRPr lang="en-US" dirty="0" smtClean="0"/>
          </a:p>
          <a:p>
            <a:r>
              <a:rPr lang="en-US" dirty="0" smtClean="0"/>
              <a:t>Development </a:t>
            </a:r>
            <a:r>
              <a:rPr lang="en-US" dirty="0" smtClean="0"/>
              <a:t>and deployment of</a:t>
            </a:r>
            <a:r>
              <a:rPr lang="en-US" dirty="0" smtClean="0"/>
              <a:t> common </a:t>
            </a:r>
            <a:r>
              <a:rPr lang="en-US" dirty="0" smtClean="0"/>
              <a:t>tools (</a:t>
            </a:r>
            <a:r>
              <a:rPr lang="en-US" dirty="0" err="1" smtClean="0"/>
              <a:t>e.g</a:t>
            </a:r>
            <a:r>
              <a:rPr lang="en-US" dirty="0" smtClean="0"/>
              <a:t> common beam data servers)</a:t>
            </a:r>
            <a:r>
              <a:rPr lang="en-US" dirty="0" smtClean="0"/>
              <a:t> and APIs will be </a:t>
            </a:r>
            <a:r>
              <a:rPr lang="en-US" dirty="0" smtClean="0"/>
              <a:t>addressed</a:t>
            </a:r>
            <a:r>
              <a:rPr lang="en-US" dirty="0" smtClean="0"/>
              <a:t> separately after the </a:t>
            </a:r>
            <a:r>
              <a:rPr lang="en-US" dirty="0" smtClean="0"/>
              <a:t>requirements</a:t>
            </a:r>
            <a:r>
              <a:rPr lang="en-US" dirty="0" smtClean="0"/>
              <a:t> finalized.</a:t>
            </a:r>
          </a:p>
          <a:p>
            <a:r>
              <a:rPr lang="en-US" dirty="0" smtClean="0"/>
              <a:t>Expectation is that this initiative will be used as the starting point to produce a common tools package  in the </a:t>
            </a:r>
            <a:r>
              <a:rPr lang="en-US" dirty="0" err="1" smtClean="0"/>
              <a:t>NuSoft</a:t>
            </a:r>
            <a:r>
              <a:rPr lang="en-US" dirty="0" smtClean="0"/>
              <a:t> repositories and be available to all the experiments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NuComp, Feb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DB31C-A7E4-184C-B18A-8143512AD115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hibit">
  <a:themeElements>
    <a:clrScheme name="Exhibit">
      <a:dk1>
        <a:sysClr val="windowText" lastClr="000000"/>
      </a:dk1>
      <a:lt1>
        <a:sysClr val="window" lastClr="FFFFFF"/>
      </a:lt1>
      <a:dk2>
        <a:srgbClr val="1C3264"/>
      </a:dk2>
      <a:lt2>
        <a:srgbClr val="CCCCCC"/>
      </a:lt2>
      <a:accent1>
        <a:srgbClr val="3399FF"/>
      </a:accent1>
      <a:accent2>
        <a:srgbClr val="69FFFF"/>
      </a:accent2>
      <a:accent3>
        <a:srgbClr val="CCFF33"/>
      </a:accent3>
      <a:accent4>
        <a:srgbClr val="3333FF"/>
      </a:accent4>
      <a:accent5>
        <a:srgbClr val="9933FF"/>
      </a:accent5>
      <a:accent6>
        <a:srgbClr val="FF33FF"/>
      </a:accent6>
      <a:hlink>
        <a:srgbClr val="6699FF"/>
      </a:hlink>
      <a:folHlink>
        <a:srgbClr val="9999CC"/>
      </a:folHlink>
    </a:clrScheme>
    <a:fontScheme name="Exhibit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Exhibi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0000"/>
                <a:satMod val="110000"/>
                <a:lumMod val="70000"/>
              </a:schemeClr>
            </a:gs>
            <a:gs pos="50000">
              <a:schemeClr val="phClr">
                <a:tint val="80000"/>
                <a:satMod val="135000"/>
              </a:schemeClr>
            </a:gs>
            <a:gs pos="100000">
              <a:schemeClr val="phClr">
                <a:tint val="3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10000"/>
                <a:lumMod val="70000"/>
              </a:schemeClr>
            </a:gs>
            <a:gs pos="65000">
              <a:schemeClr val="phClr">
                <a:shade val="90000"/>
                <a:satMod val="200000"/>
                <a:lumMod val="110000"/>
              </a:schemeClr>
            </a:gs>
            <a:gs pos="100000">
              <a:schemeClr val="phClr">
                <a:tint val="90000"/>
                <a:shade val="100000"/>
                <a:satMod val="250000"/>
                <a:lumMod val="150000"/>
              </a:schemeClr>
            </a:gs>
          </a:gsLst>
          <a:lin ang="16200000" scaled="1"/>
        </a:gradFill>
      </a:fillStyleLst>
      <a:lnStyleLst>
        <a:ln w="31750" cap="flat" cmpd="sng" algn="ctr">
          <a:solidFill>
            <a:schemeClr val="phClr"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alpha val="95000"/>
            </a:schemeClr>
          </a:solidFill>
          <a:prstDash val="solid"/>
        </a:ln>
        <a:ln w="50800" cap="flat" cmpd="sng" algn="ctr">
          <a:solidFill>
            <a:schemeClr val="phClr">
              <a:alpha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5000" endPos="15000" dist="50800" dir="5400000" sy="-100000" rotWithShape="0"/>
          </a:effectLst>
        </a:effectStyle>
        <a:effectStyle>
          <a:effectLst>
            <a:innerShdw blurRad="76200" dist="25400" dir="5400000">
              <a:srgbClr val="FFFFFF">
                <a:alpha val="50000"/>
              </a:srgbClr>
            </a:innerShdw>
            <a:outerShdw blurRad="254000" dist="254000" dir="5400000" sx="90000" sy="-30000" rotWithShape="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  <a:lumMod val="30000"/>
              </a:schemeClr>
              <a:schemeClr val="phClr">
                <a:tint val="70000"/>
                <a:satMod val="500000"/>
                <a:lumMod val="5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Exhibit.thmx</Template>
  <TotalTime>350</TotalTime>
  <Words>484</Words>
  <Application>Microsoft Macintosh PowerPoint</Application>
  <PresentationFormat>On-screen Show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Exhibit</vt:lpstr>
      <vt:lpstr>Intensity Frontier Common Beams Data Initiative</vt:lpstr>
      <vt:lpstr>Overview of Working Group</vt:lpstr>
      <vt:lpstr>Current System Design</vt:lpstr>
      <vt:lpstr>Initiative for Common Beams Data</vt:lpstr>
      <vt:lpstr>Working Group</vt:lpstr>
      <vt:lpstr>Working Group</vt:lpstr>
      <vt:lpstr>Direction and Focus</vt:lpstr>
    </vt:vector>
  </TitlesOfParts>
  <Company>Fermilab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Intensity Frontier Common Beams Data Inititive</dc:title>
  <dc:creator>Andrew J Norman</dc:creator>
  <cp:lastModifiedBy>Andrew J Norman</cp:lastModifiedBy>
  <cp:revision>5</cp:revision>
  <cp:lastPrinted>2011-02-16T21:04:37Z</cp:lastPrinted>
  <dcterms:created xsi:type="dcterms:W3CDTF">2011-02-16T15:20:37Z</dcterms:created>
  <dcterms:modified xsi:type="dcterms:W3CDTF">2011-02-16T21:11:27Z</dcterms:modified>
</cp:coreProperties>
</file>