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539" r:id="rId2"/>
    <p:sldId id="544" r:id="rId3"/>
    <p:sldId id="542" r:id="rId4"/>
    <p:sldId id="545" r:id="rId5"/>
    <p:sldId id="540" r:id="rId6"/>
    <p:sldId id="256" r:id="rId7"/>
    <p:sldId id="538" r:id="rId8"/>
    <p:sldId id="502" r:id="rId9"/>
    <p:sldId id="504" r:id="rId10"/>
    <p:sldId id="513" r:id="rId11"/>
    <p:sldId id="514" r:id="rId12"/>
    <p:sldId id="487" r:id="rId13"/>
    <p:sldId id="515" r:id="rId14"/>
    <p:sldId id="516" r:id="rId15"/>
    <p:sldId id="517" r:id="rId16"/>
    <p:sldId id="526" r:id="rId17"/>
    <p:sldId id="527" r:id="rId18"/>
    <p:sldId id="528" r:id="rId19"/>
    <p:sldId id="521" r:id="rId20"/>
    <p:sldId id="522" r:id="rId21"/>
    <p:sldId id="523" r:id="rId22"/>
    <p:sldId id="524" r:id="rId23"/>
    <p:sldId id="525" r:id="rId24"/>
    <p:sldId id="537" r:id="rId25"/>
    <p:sldId id="541" r:id="rId26"/>
    <p:sldId id="512" r:id="rId27"/>
    <p:sldId id="458" r:id="rId28"/>
    <p:sldId id="481" r:id="rId29"/>
    <p:sldId id="529" r:id="rId30"/>
    <p:sldId id="535" r:id="rId31"/>
    <p:sldId id="531" r:id="rId32"/>
    <p:sldId id="530" r:id="rId33"/>
    <p:sldId id="536" r:id="rId34"/>
    <p:sldId id="533" r:id="rId35"/>
  </p:sldIdLst>
  <p:sldSz cx="9144000" cy="6858000" type="screen4x3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  <a:srgbClr val="9C344D"/>
    <a:srgbClr val="9B353C"/>
    <a:srgbClr val="FF9201"/>
    <a:srgbClr val="66CCFF"/>
    <a:srgbClr val="45518B"/>
    <a:srgbClr val="FF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44" autoAdjust="0"/>
    <p:restoredTop sz="88715" autoAdjust="0"/>
  </p:normalViewPr>
  <p:slideViewPr>
    <p:cSldViewPr showGuides="1">
      <p:cViewPr>
        <p:scale>
          <a:sx n="75" d="100"/>
          <a:sy n="75" d="100"/>
        </p:scale>
        <p:origin x="-528" y="-210"/>
      </p:cViewPr>
      <p:guideLst>
        <p:guide orient="horz" pos="2160"/>
        <p:guide pos="2880"/>
        <p:guide pos="388"/>
      </p:guideLst>
    </p:cSldViewPr>
  </p:slideViewPr>
  <p:outlineViewPr>
    <p:cViewPr>
      <p:scale>
        <a:sx n="33" d="100"/>
        <a:sy n="33" d="100"/>
      </p:scale>
      <p:origin x="0" y="3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0"/>
    </p:cViewPr>
  </p:sorterViewPr>
  <p:notesViewPr>
    <p:cSldViewPr showGuides="1">
      <p:cViewPr varScale="1">
        <p:scale>
          <a:sx n="87" d="100"/>
          <a:sy n="87" d="100"/>
        </p:scale>
        <p:origin x="-612" y="-78"/>
      </p:cViewPr>
      <p:guideLst>
        <p:guide orient="horz" pos="2304"/>
        <p:guide pos="302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19B713F-3D26-48B5-A55D-774C722EFBD5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FA8A93D-AF6E-488F-9BDB-43D06C2809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4176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3576593-FD48-4D36-80A7-356637675032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9275"/>
            <a:ext cx="36576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2389AB5-1029-4EB8-B7B9-21B99725F3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05383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89AB5-1029-4EB8-B7B9-21B99725F34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 b="1" i="0" baseline="0">
                <a:solidFill>
                  <a:srgbClr val="9C344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C34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90600" y="6356350"/>
            <a:ext cx="2133600" cy="365125"/>
          </a:xfrm>
        </p:spPr>
        <p:txBody>
          <a:bodyPr/>
          <a:lstStyle/>
          <a:p>
            <a:r>
              <a:rPr lang="en-US" dirty="0" smtClean="0"/>
              <a:t>7/25/2008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Interview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85800" y="5867400"/>
            <a:ext cx="79248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7D26-391F-4F6F-8F89-8577E0924763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705E-FCCF-4252-AF55-CD4B93D82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335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7D26-391F-4F6F-8F89-8577E0924763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705E-FCCF-4252-AF55-CD4B93D82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7D26-391F-4F6F-8F89-8577E0924763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705E-FCCF-4252-AF55-CD4B93D82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403412"/>
            <a:ext cx="7511143" cy="806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53143" y="1344706"/>
            <a:ext cx="2721429" cy="4115360"/>
          </a:xfrm>
          <a:prstGeom prst="rect">
            <a:avLst/>
          </a:prstGeom>
        </p:spPr>
        <p:txBody>
          <a:bodyPr lIns="71113" tIns="35556" rIns="71113" bIns="35556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83428" y="1344706"/>
            <a:ext cx="2721429" cy="4115360"/>
          </a:xfrm>
          <a:prstGeom prst="rect">
            <a:avLst/>
          </a:prstGeom>
        </p:spPr>
        <p:txBody>
          <a:bodyPr lIns="71113" tIns="35556" rIns="71113" bIns="35556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9C344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C344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52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Gill Alt One MT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7D26-391F-4F6F-8F89-8577E0924763}" type="datetimeFigureOut">
              <a:rPr lang="en-US" smtClean="0"/>
              <a:pPr/>
              <a:t>2/7/2011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705E-FCCF-4252-AF55-CD4B93D82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9C344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7D26-391F-4F6F-8F89-8577E0924763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705E-FCCF-4252-AF55-CD4B93D82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24400" y="1600201"/>
            <a:ext cx="4038600" cy="3962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7D26-391F-4F6F-8F89-8577E0924763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705E-FCCF-4252-AF55-CD4B93D82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7D26-391F-4F6F-8F89-8577E0924763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705E-FCCF-4252-AF55-CD4B93D82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7D26-391F-4F6F-8F89-8577E0924763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705E-FCCF-4252-AF55-CD4B93D82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7D26-391F-4F6F-8F89-8577E0924763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705E-FCCF-4252-AF55-CD4B93D82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07D26-391F-4F6F-8F89-8577E0924763}" type="datetimeFigureOut">
              <a:rPr lang="en-US" smtClean="0"/>
              <a:pPr/>
              <a:t>2/7/2011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2705E-FCCF-4252-AF55-CD4B93D82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0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0B007D26-391F-4F6F-8F89-8577E0924763}" type="datetimeFigureOut">
              <a:rPr lang="en-US" smtClean="0"/>
              <a:pPr/>
              <a:t>2/7/2011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6CE2705E-FCCF-4252-AF55-CD4B93D8223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hokLOGO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6316981"/>
            <a:ext cx="533400" cy="54101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609600" y="838200"/>
            <a:ext cx="8534400" cy="171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09600" y="914400"/>
            <a:ext cx="8534400" cy="1710"/>
          </a:xfrm>
          <a:prstGeom prst="line">
            <a:avLst/>
          </a:prstGeom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3" name="Picture 1" descr="C:\Documents and Settings\scott.stolarz\Desktop\FermiLAB Logo.jp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324600"/>
            <a:ext cx="1905000" cy="34768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Straight Connector 16"/>
          <p:cNvCxnSpPr/>
          <p:nvPr/>
        </p:nvCxnSpPr>
        <p:spPr>
          <a:xfrm>
            <a:off x="609600" y="6248400"/>
            <a:ext cx="8534400" cy="171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spcBef>
          <a:spcPct val="0"/>
        </a:spcBef>
        <a:buNone/>
        <a:defRPr lang="en-US" sz="3200" kern="1200" baseline="0" dirty="0" smtClean="0">
          <a:solidFill>
            <a:srgbClr val="9C344D"/>
          </a:solidFill>
          <a:latin typeface="Gill Alt One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CC00"/>
        </a:buClr>
        <a:buFont typeface="Arial" pitchFamily="34" charset="0"/>
        <a:buChar char="•"/>
        <a:defRPr sz="3200" kern="1200">
          <a:solidFill>
            <a:schemeClr val="tx1">
              <a:lumMod val="50000"/>
            </a:schemeClr>
          </a:solidFill>
          <a:latin typeface="Gill Alt One M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CC00"/>
        </a:buClr>
        <a:buFont typeface="Arial" pitchFamily="34" charset="0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Conference Area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7315200" cy="4525963"/>
          </a:xfrm>
        </p:spPr>
        <p:txBody>
          <a:bodyPr/>
          <a:lstStyle/>
          <a:p>
            <a:r>
              <a:rPr lang="en-US" dirty="0" smtClean="0"/>
              <a:t>Original CDR Scope: 4-25 person classrooms capable of reconfiguring to single 100 person classroom.</a:t>
            </a:r>
          </a:p>
          <a:p>
            <a:pPr lvl="1"/>
            <a:r>
              <a:rPr lang="en-US" dirty="0" smtClean="0"/>
              <a:t>Furniture to be standard free-standing tables &amp; chairs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Lecture Hall Seating Options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2050" name="Picture 2" descr="C:\Documents and Settings\scott.lumsden\My Documents\HOK projects\Fermi OTE\conf room effort\options for ref\air chair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2133600" cy="2572544"/>
          </a:xfrm>
          <a:prstGeom prst="rect">
            <a:avLst/>
          </a:prstGeom>
          <a:noFill/>
        </p:spPr>
      </p:pic>
      <p:pic>
        <p:nvPicPr>
          <p:cNvPr id="2051" name="Picture 3" descr="C:\Documents and Settings\scott.lumsden\My Documents\HOK projects\Fermi OTE\conf room effort\options for ref\film ro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3276600"/>
            <a:ext cx="1917019" cy="2362200"/>
          </a:xfrm>
          <a:prstGeom prst="rect">
            <a:avLst/>
          </a:prstGeom>
          <a:noFill/>
        </p:spPr>
      </p:pic>
      <p:pic>
        <p:nvPicPr>
          <p:cNvPr id="2052" name="Picture 4" descr="C:\Documents and Settings\scott.lumsden\My Documents\HOK projects\Fermi OTE\conf room effort\options for ref\tip forward char fixed tab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3000375" cy="3000375"/>
          </a:xfrm>
          <a:prstGeom prst="rect">
            <a:avLst/>
          </a:prstGeom>
          <a:noFill/>
        </p:spPr>
      </p:pic>
      <p:pic>
        <p:nvPicPr>
          <p:cNvPr id="2053" name="Picture 5" descr="C:\Documents and Settings\scott.lumsden\My Documents\HOK projects\Fermi OTE\conf room effort\options for ref\flat flip flat sloped tiered 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3505200"/>
            <a:ext cx="1957388" cy="19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Lecture Hall Work Surface Options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074" name="Picture 2" descr="C:\Documents and Settings\scott.lumsden\My Documents\HOK projects\Fermi OTE\conf room effort\From Rhonda\IMG_00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2819400" cy="2057400"/>
          </a:xfrm>
          <a:prstGeom prst="rect">
            <a:avLst/>
          </a:prstGeom>
          <a:noFill/>
        </p:spPr>
      </p:pic>
      <p:pic>
        <p:nvPicPr>
          <p:cNvPr id="3075" name="Picture 3" descr="C:\Documents and Settings\scott.lumsden\My Documents\HOK projects\Fermi OTE\conf room effort\From Rhonda\OQC_AUDITORIUM_ANGLE1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371601"/>
            <a:ext cx="3440295" cy="1981200"/>
          </a:xfrm>
          <a:prstGeom prst="rect">
            <a:avLst/>
          </a:prstGeom>
          <a:noFill/>
        </p:spPr>
      </p:pic>
      <p:pic>
        <p:nvPicPr>
          <p:cNvPr id="3076" name="Picture 4" descr="C:\Documents and Settings\scott.lumsden\My Documents\HOK projects\Fermi OTE\conf room effort\options for ref\flip seat and flip tab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3429000"/>
            <a:ext cx="3905250" cy="1952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Lecture Hall Furniture Options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026" name="Picture 2" descr="C:\Documents and Settings\scott.lumsden\My Documents\HOK projects\Fermi OTE\conf room effort\options for ref\demountable riser seat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1" y="1143001"/>
            <a:ext cx="2667000" cy="2667000"/>
          </a:xfrm>
          <a:prstGeom prst="rect">
            <a:avLst/>
          </a:prstGeom>
          <a:noFill/>
        </p:spPr>
      </p:pic>
      <p:pic>
        <p:nvPicPr>
          <p:cNvPr id="1027" name="Picture 3" descr="C:\Documents and Settings\scott.lumsden\My Documents\HOK projects\Fermi OTE\conf room effort\options for ref\demoutable lecture hall tab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066800"/>
            <a:ext cx="2666999" cy="2666999"/>
          </a:xfrm>
          <a:prstGeom prst="rect">
            <a:avLst/>
          </a:prstGeom>
          <a:noFill/>
        </p:spPr>
      </p:pic>
      <p:pic>
        <p:nvPicPr>
          <p:cNvPr id="1028" name="Picture 4" descr="C:\Documents and Settings\scott.lumsden\My Documents\HOK projects\Fermi OTE\conf room effort\options for ref\flat flip flat sloped tiered 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3048000"/>
            <a:ext cx="2543175" cy="2543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Lecture Hall Options 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098" name="Picture 2" descr="C:\Documents and Settings\scott.lumsden\My Documents\HOK projects\Fermi OTE\conf room effort\options for ref\table fixed but flipabl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2296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Lecture Hall Options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0" y="2209801"/>
            <a:ext cx="2209800" cy="2895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C:\Documents and Settings\scott.lumsden\My Documents\HOK projects\Fermi OTE\conf room effort\options for ref\very slim flip chai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715250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Lecture Hall Options 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43010" name="Picture 2" descr="C:\Documents and Settings\scott.lumsden\My Documents\HOK projects\Fermi OTE\conf room effort\HSC CL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77724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Drop in Option 1 – (</a:t>
            </a:r>
            <a:r>
              <a:rPr lang="en-US" sz="3600" dirty="0" err="1" smtClean="0">
                <a:solidFill>
                  <a:schemeClr val="bg2"/>
                </a:solidFill>
              </a:rPr>
              <a:t>sim</a:t>
            </a:r>
            <a:r>
              <a:rPr lang="en-US" sz="3600" dirty="0" smtClean="0">
                <a:solidFill>
                  <a:schemeClr val="bg2"/>
                </a:solidFill>
              </a:rPr>
              <a:t>. WH 1W)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4" name="Content Placeholder 3" descr="110127_Fermilab_1stFloor_Design Option 0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0" y="1295400"/>
            <a:ext cx="6977231" cy="4553849"/>
          </a:xfrm>
        </p:spPr>
      </p:pic>
      <p:pic>
        <p:nvPicPr>
          <p:cNvPr id="1028" name="Picture 4" descr="C:\Documents and Settings\scott.lumsden\My Documents\HOK projects\Fermi OTE\conf room effort\S5006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2667000" cy="2000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/>
                </a:solidFill>
              </a:rPr>
              <a:t>Drop in Option </a:t>
            </a:r>
            <a:r>
              <a:rPr lang="en-US" sz="3600" dirty="0" smtClean="0">
                <a:solidFill>
                  <a:schemeClr val="bg2"/>
                </a:solidFill>
              </a:rPr>
              <a:t>2 – College of DuPage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5" name="Picture 4" descr="110127_Fermilab_1stFloor_Design Option 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0" y="1298448"/>
            <a:ext cx="6978679" cy="4553663"/>
          </a:xfrm>
          <a:prstGeom prst="rect">
            <a:avLst/>
          </a:prstGeom>
        </p:spPr>
      </p:pic>
      <p:pic>
        <p:nvPicPr>
          <p:cNvPr id="4" name="Picture 2" descr="C:\Documents and Settings\scott.lumsden\My Documents\HOK projects\Fermi OTE\conf room effort\HSC CL 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1" y="1219200"/>
            <a:ext cx="2914650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/>
                </a:solidFill>
              </a:rPr>
              <a:t>Drop in Option </a:t>
            </a:r>
            <a:r>
              <a:rPr lang="en-US" sz="3600" dirty="0" smtClean="0">
                <a:solidFill>
                  <a:schemeClr val="bg2"/>
                </a:solidFill>
              </a:rPr>
              <a:t>3 – Slope Floor/Stage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4" name="Picture 3" descr="110127_Fermilab_1stFloor_Design Option 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8800" y="1298448"/>
            <a:ext cx="6978679" cy="4553663"/>
          </a:xfrm>
          <a:prstGeom prst="rect">
            <a:avLst/>
          </a:prstGeom>
        </p:spPr>
      </p:pic>
      <p:pic>
        <p:nvPicPr>
          <p:cNvPr id="2050" name="Picture 2" descr="C:\Documents and Settings\scott.lumsden\My Documents\HOK projects\Fermi OTE\conf room effort\From Rhonda\OQC_AUDITORIUM_ANGLE1_we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066801"/>
            <a:ext cx="2895599" cy="19374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Option A -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4" name="Picture 3" descr="110127_Fermilab_1stFloor_Design Option 01b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685800" y="1104900"/>
            <a:ext cx="7823389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5486400" cy="566738"/>
          </a:xfrm>
        </p:spPr>
        <p:txBody>
          <a:bodyPr/>
          <a:lstStyle/>
          <a:p>
            <a:r>
              <a:rPr lang="en-US" dirty="0"/>
              <a:t>Conference </a:t>
            </a:r>
            <a:r>
              <a:rPr lang="en-US" dirty="0" smtClean="0"/>
              <a:t>Area per CDR</a:t>
            </a:r>
            <a:endParaRPr lang="en-US" dirty="0"/>
          </a:p>
        </p:txBody>
      </p:sp>
      <p:pic>
        <p:nvPicPr>
          <p:cNvPr id="5" name="Picture Placeholder 4" descr="OTE_1st floor_per CDR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863" t="27586" r="6863"/>
          <a:stretch>
            <a:fillRect/>
          </a:stretch>
        </p:blipFill>
        <p:spPr>
          <a:xfrm>
            <a:off x="457200" y="1143000"/>
            <a:ext cx="8137676" cy="44196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Option B -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4" name="Picture 3" descr="110127_Fermilab_1stFloor_Design Option 02b(175)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762000" y="1143000"/>
            <a:ext cx="7772400" cy="4849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620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Option C -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4" name="Picture 3" descr="110127_Fermilab_1stFloor_Design Option 03b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762000" y="1143000"/>
            <a:ext cx="7512088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2"/>
                </a:solidFill>
              </a:rPr>
              <a:t>Conference 30/30 Option- A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10243" name="Picture 3" descr="\\group\files\CHI\S &amp; T\10.03045.00 Fermilab OTE\E-BIM\Work\J Pugh\JPEGs\110204_Fermilab_Conference Rm Design Options\110204_Fermilab_FloorPlan_Conf Rm Option 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1371600"/>
            <a:ext cx="8552444" cy="4062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2"/>
                </a:solidFill>
              </a:rPr>
              <a:t>Conference </a:t>
            </a:r>
            <a:r>
              <a:rPr lang="en-US" sz="3600" dirty="0" smtClean="0">
                <a:solidFill>
                  <a:schemeClr val="bg2"/>
                </a:solidFill>
              </a:rPr>
              <a:t>30/30 Option - B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5" name="Picture 2" descr="\\group\files\CHI\S &amp; T\10.03045.00 Fermilab OTE\E-BIM\Work\J Pugh\JPEGs\110204_Fermilab_Conference Rm Design Options\110204_Fermilab_FloorPlan_Conf Rm Option 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" y="1505265"/>
            <a:ext cx="8153400" cy="3725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620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2"/>
                </a:solidFill>
              </a:rPr>
              <a:t>Conference </a:t>
            </a:r>
            <a:r>
              <a:rPr lang="en-US" sz="3600" dirty="0" smtClean="0">
                <a:solidFill>
                  <a:schemeClr val="bg2"/>
                </a:solidFill>
              </a:rPr>
              <a:t>30/30 Option - C</a:t>
            </a:r>
            <a:endParaRPr lang="en-US" sz="3600" dirty="0">
              <a:solidFill>
                <a:schemeClr val="bg2"/>
              </a:solidFill>
            </a:endParaRPr>
          </a:p>
        </p:txBody>
      </p:sp>
      <p:pic>
        <p:nvPicPr>
          <p:cNvPr id="11266" name="Picture 2" descr="\\group\files\CHI\S &amp; T\10.03045.00 Fermilab OTE\E-BIM\Work\J Pugh\JPEGs\110204_Fermilab_Conference Rm Design Options\110204_Fermilab_FloorPlan_Conf Rm Option 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38175" y="1564514"/>
            <a:ext cx="8277225" cy="41699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15894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Forward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Issue HOK RFP for full concept development, prepare change control doc’s.</a:t>
            </a:r>
          </a:p>
          <a:p>
            <a:pPr lvl="1"/>
            <a:r>
              <a:rPr lang="en-US" sz="2200" dirty="0" smtClean="0">
                <a:solidFill>
                  <a:srgbClr val="777777"/>
                </a:solidFill>
              </a:rPr>
              <a:t>Incorporate into building concept design</a:t>
            </a:r>
          </a:p>
          <a:p>
            <a:pPr lvl="1"/>
            <a:r>
              <a:rPr lang="en-US" sz="2200" dirty="0" smtClean="0">
                <a:solidFill>
                  <a:srgbClr val="777777"/>
                </a:solidFill>
              </a:rPr>
              <a:t>Impact</a:t>
            </a:r>
            <a:r>
              <a:rPr lang="en-US" sz="3000" dirty="0" smtClean="0">
                <a:solidFill>
                  <a:srgbClr val="777777"/>
                </a:solidFill>
              </a:rPr>
              <a:t> </a:t>
            </a:r>
            <a:r>
              <a:rPr lang="en-US" sz="2200" dirty="0" smtClean="0">
                <a:solidFill>
                  <a:srgbClr val="777777"/>
                </a:solidFill>
              </a:rPr>
              <a:t>to overall building (owner preference and priorities)</a:t>
            </a:r>
            <a:endParaRPr lang="en-US" sz="2200" i="1" dirty="0" smtClean="0">
              <a:solidFill>
                <a:srgbClr val="777777"/>
              </a:solidFill>
            </a:endParaRPr>
          </a:p>
          <a:p>
            <a:pPr lvl="2"/>
            <a:r>
              <a:rPr lang="en-US" sz="2200" dirty="0" smtClean="0">
                <a:solidFill>
                  <a:srgbClr val="777777"/>
                </a:solidFill>
              </a:rPr>
              <a:t>Finalize size and alignment</a:t>
            </a:r>
          </a:p>
          <a:p>
            <a:pPr lvl="2"/>
            <a:r>
              <a:rPr lang="en-US" sz="2200" dirty="0" smtClean="0">
                <a:solidFill>
                  <a:srgbClr val="777777"/>
                </a:solidFill>
              </a:rPr>
              <a:t>Building core &amp; support space increases (toilets, storage, pre-function, &amp; food service)</a:t>
            </a:r>
          </a:p>
          <a:p>
            <a:pPr lvl="2"/>
            <a:r>
              <a:rPr lang="en-US" sz="2200" dirty="0" smtClean="0">
                <a:solidFill>
                  <a:srgbClr val="777777"/>
                </a:solidFill>
              </a:rPr>
              <a:t>Exit </a:t>
            </a:r>
            <a:r>
              <a:rPr lang="en-US" sz="2200" smtClean="0">
                <a:solidFill>
                  <a:srgbClr val="777777"/>
                </a:solidFill>
              </a:rPr>
              <a:t>widths increase </a:t>
            </a:r>
            <a:r>
              <a:rPr lang="en-US" sz="2200" dirty="0" smtClean="0">
                <a:solidFill>
                  <a:srgbClr val="777777"/>
                </a:solidFill>
              </a:rPr>
              <a:t>(occupancy driven)</a:t>
            </a:r>
          </a:p>
          <a:p>
            <a:pPr lvl="2"/>
            <a:r>
              <a:rPr lang="en-US" sz="2200" dirty="0" smtClean="0">
                <a:solidFill>
                  <a:srgbClr val="777777"/>
                </a:solidFill>
              </a:rPr>
              <a:t>Exterior image adjustments and proportion impact.</a:t>
            </a:r>
          </a:p>
          <a:p>
            <a:pPr lvl="2"/>
            <a:r>
              <a:rPr lang="en-US" sz="2200" dirty="0" smtClean="0">
                <a:solidFill>
                  <a:srgbClr val="777777"/>
                </a:solidFill>
              </a:rPr>
              <a:t>Level of enhancement clarity</a:t>
            </a:r>
          </a:p>
          <a:p>
            <a:pPr lvl="2"/>
            <a:r>
              <a:rPr lang="en-US" sz="2200" dirty="0" smtClean="0">
                <a:solidFill>
                  <a:srgbClr val="777777"/>
                </a:solidFill>
              </a:rPr>
              <a:t>Budgetary &amp; schedule impact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33600"/>
            <a:ext cx="7620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Exterior Impact &amp; Fenestration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1">
              <a:buNone/>
            </a:pPr>
            <a:endParaRPr lang="en-US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>
                <a:solidFill>
                  <a:schemeClr val="bg2"/>
                </a:solidFill>
              </a:rPr>
              <a:t>Site A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6" name="Picture 5" descr="hok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6316981"/>
            <a:ext cx="533400" cy="541019"/>
          </a:xfrm>
          <a:prstGeom prst="rect">
            <a:avLst/>
          </a:prstGeom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5732" y="1143000"/>
            <a:ext cx="75514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274320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2"/>
                </a:solidFill>
                <a:latin typeface="Gill Alt One MT" pitchFamily="34" charset="0"/>
                <a:ea typeface="+mj-ea"/>
                <a:cs typeface="+mj-cs"/>
              </a:rPr>
              <a:t>Image / Material Identity</a:t>
            </a:r>
            <a:endParaRPr lang="en-US" sz="3200" dirty="0">
              <a:solidFill>
                <a:schemeClr val="bg2"/>
              </a:solidFill>
              <a:latin typeface="Gill Alt One MT" pitchFamily="34" charset="0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00074" y="1066800"/>
            <a:ext cx="8085152" cy="446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cott.stolarz\Documents\2011-02-01 Sketch Model by RBA 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8229600" cy="4475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62572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 Area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525963"/>
          </a:xfrm>
        </p:spPr>
        <p:txBody>
          <a:bodyPr/>
          <a:lstStyle/>
          <a:p>
            <a:r>
              <a:rPr lang="en-US" dirty="0" smtClean="0"/>
              <a:t>Nov 2011: asked to consider expanding OTE Building Conference Area.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cott.stolarz\Documents\2011-02-01 Sketch Model by RBA 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8266750" cy="449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41085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cott.stolarz\Documents\2011-02-01 Sketch Model by RBA 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619124" y="1295400"/>
            <a:ext cx="8286749" cy="44195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85560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cott.stolarz\Documents\2011-02-01 Sketch Model by RBA 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8266750" cy="449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64326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cott.stolarz\Documents\2011-02-01 Sketch Model by RBA 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8237354" cy="44798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332922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cott.stolarz\Documents\2011-02-01 Sketch Model by RBA 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175" y="1219200"/>
            <a:ext cx="8179178" cy="4448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42265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914400" y="1355444"/>
            <a:ext cx="7318247" cy="3733800"/>
            <a:chOff x="457200" y="1371600"/>
            <a:chExt cx="7318247" cy="37338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 bwMode="auto">
            <a:xfrm>
              <a:off x="457200" y="1371600"/>
              <a:ext cx="7318247" cy="3733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09600" y="1828800"/>
              <a:ext cx="1752600" cy="2787091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45000"/>
              </a:scheme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363722" y="1828799"/>
              <a:ext cx="2817877" cy="2787091"/>
            </a:xfrm>
            <a:prstGeom prst="rect">
              <a:avLst/>
            </a:prstGeom>
            <a:solidFill>
              <a:schemeClr val="accent1">
                <a:alpha val="45000"/>
              </a:scheme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/>
          <p:cNvCxnSpPr/>
          <p:nvPr/>
        </p:nvCxnSpPr>
        <p:spPr>
          <a:xfrm flipH="1">
            <a:off x="2820922" y="1600200"/>
            <a:ext cx="281787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066800" y="1371600"/>
            <a:ext cx="45719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66800" y="12192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819400" y="1485900"/>
            <a:ext cx="1522" cy="266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638799" y="12192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93878" y="1397136"/>
            <a:ext cx="5565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50’-3”</a:t>
            </a:r>
            <a:r>
              <a:rPr lang="en-US" sz="1000" dirty="0" smtClean="0"/>
              <a:t>”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2895600" y="1125379"/>
            <a:ext cx="73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81’-</a:t>
            </a:r>
            <a:r>
              <a:rPr lang="en-US" sz="1000" dirty="0">
                <a:solidFill>
                  <a:schemeClr val="bg1"/>
                </a:solidFill>
              </a:rPr>
              <a:t>0</a:t>
            </a:r>
            <a:r>
              <a:rPr lang="en-US" sz="1000" dirty="0" smtClean="0">
                <a:solidFill>
                  <a:schemeClr val="bg1"/>
                </a:solidFill>
              </a:rPr>
              <a:t>” +/-</a:t>
            </a:r>
            <a:r>
              <a:rPr lang="en-US" sz="1000" dirty="0" smtClean="0"/>
              <a:t>”</a:t>
            </a:r>
            <a:endParaRPr lang="en-US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3309530" y="3099233"/>
            <a:ext cx="18261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Original CDR Conference rooms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1325783" y="3108929"/>
            <a:ext cx="1234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Proposed Expansion</a:t>
            </a:r>
            <a:endParaRPr lang="en-US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152400"/>
            <a:ext cx="75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9C344D"/>
                </a:solidFill>
                <a:latin typeface="Gill Alt One MT" pitchFamily="34" charset="0"/>
                <a:ea typeface="+mj-ea"/>
                <a:cs typeface="+mj-cs"/>
              </a:rPr>
              <a:t>Conference Area Expansion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10967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 </a:t>
            </a:r>
            <a:r>
              <a:rPr lang="en-US" dirty="0" smtClean="0"/>
              <a:t>Area Scope Refinement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924800" cy="49831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New Directions</a:t>
            </a:r>
          </a:p>
          <a:p>
            <a:pPr lvl="1"/>
            <a:r>
              <a:rPr lang="en-US" dirty="0" smtClean="0"/>
              <a:t>175 person capacity</a:t>
            </a:r>
          </a:p>
          <a:p>
            <a:pPr lvl="2"/>
            <a:r>
              <a:rPr lang="en-US" dirty="0" smtClean="0"/>
              <a:t>Desire for tiered or slope floor</a:t>
            </a:r>
          </a:p>
          <a:p>
            <a:pPr lvl="1"/>
            <a:r>
              <a:rPr lang="en-US" dirty="0" smtClean="0"/>
              <a:t>Provide executive conference area suitable to hold FRA board meetings.</a:t>
            </a:r>
          </a:p>
          <a:p>
            <a:pPr lvl="2"/>
            <a:r>
              <a:rPr lang="en-US" dirty="0" smtClean="0"/>
              <a:t>High quality w/ high level of a/v</a:t>
            </a:r>
          </a:p>
          <a:p>
            <a:pPr lvl="2"/>
            <a:r>
              <a:rPr lang="en-US" dirty="0" smtClean="0"/>
              <a:t>Seating for 30 people at conference table + 30 people in chairs around perimeter</a:t>
            </a:r>
          </a:p>
          <a:p>
            <a:pPr lvl="2"/>
            <a:r>
              <a:rPr lang="en-US" dirty="0" smtClean="0"/>
              <a:t>Breakout rooms</a:t>
            </a:r>
          </a:p>
          <a:p>
            <a:pPr lvl="2"/>
            <a:r>
              <a:rPr lang="en-US" dirty="0" smtClean="0"/>
              <a:t>Secured break area</a:t>
            </a:r>
          </a:p>
          <a:p>
            <a:pPr lvl="2"/>
            <a:r>
              <a:rPr lang="en-US" dirty="0" smtClean="0"/>
              <a:t>Dining</a:t>
            </a:r>
          </a:p>
          <a:p>
            <a:pPr lvl="2"/>
            <a:endParaRPr lang="en-US" dirty="0" smtClean="0"/>
          </a:p>
          <a:p>
            <a:pPr lvl="2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KAUST-5-152.jpg"/>
          <p:cNvPicPr>
            <a:picLocks noChangeAspect="1"/>
          </p:cNvPicPr>
          <p:nvPr/>
        </p:nvPicPr>
        <p:blipFill>
          <a:blip r:embed="rId2" cstate="print">
            <a:grayscl/>
            <a:lum bright="48000" contrast="6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-90"/>
          <a:stretch>
            <a:fillRect/>
          </a:stretch>
        </p:blipFill>
        <p:spPr>
          <a:xfrm>
            <a:off x="609600" y="4114800"/>
            <a:ext cx="8534400" cy="1752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5000"/>
              </a:srgbClr>
            </a:outerShdw>
          </a:effectLst>
        </p:spPr>
      </p:pic>
      <p:pic>
        <p:nvPicPr>
          <p:cNvPr id="9" name="Picture 8" descr="hok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4495800"/>
            <a:ext cx="826396" cy="838200"/>
          </a:xfrm>
          <a:prstGeom prst="rect">
            <a:avLst/>
          </a:prstGeom>
        </p:spPr>
      </p:pic>
      <p:sp>
        <p:nvSpPr>
          <p:cNvPr id="16" name="Title 5"/>
          <p:cNvSpPr txBox="1">
            <a:spLocks/>
          </p:cNvSpPr>
          <p:nvPr/>
        </p:nvSpPr>
        <p:spPr>
          <a:xfrm>
            <a:off x="1676400" y="2057400"/>
            <a:ext cx="6096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200" dirty="0" smtClean="0">
                <a:solidFill>
                  <a:srgbClr val="777777"/>
                </a:solidFill>
                <a:latin typeface="Adobe Garamond Pro" pitchFamily="18" charset="0"/>
                <a:ea typeface="+mj-ea"/>
                <a:cs typeface="Times New Roman" pitchFamily="18" charset="0"/>
              </a:rPr>
              <a:t>28Jan11 – Conference Enhancement Scope Meeting</a:t>
            </a:r>
            <a:endParaRPr kumimoji="0" lang="en-US" sz="2400" b="1" i="0" u="none" strike="noStrike" kern="1200" cap="none" spc="750" normalizeH="0" baseline="0" noProof="0" dirty="0">
              <a:ln>
                <a:noFill/>
              </a:ln>
              <a:solidFill>
                <a:srgbClr val="777777"/>
              </a:solidFill>
              <a:effectLst/>
              <a:uLnTx/>
              <a:uFillTx/>
              <a:latin typeface="Adobe Garamond Pro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7" name="Title 5"/>
          <p:cNvSpPr txBox="1">
            <a:spLocks/>
          </p:cNvSpPr>
          <p:nvPr/>
        </p:nvSpPr>
        <p:spPr>
          <a:xfrm>
            <a:off x="1676400" y="5791200"/>
            <a:ext cx="60960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solidFill>
                  <a:schemeClr val="tx1">
                    <a:lumMod val="65000"/>
                  </a:schemeClr>
                </a:solidFill>
                <a:latin typeface="Adobe Garamond Pro" pitchFamily="18" charset="0"/>
                <a:ea typeface="+mj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65000"/>
                </a:schemeClr>
              </a:solidFill>
              <a:effectLst/>
              <a:uLnTx/>
              <a:uFillTx/>
              <a:latin typeface="Adobe Garamond Pro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Text Placeholder 13"/>
          <p:cNvSpPr txBox="1">
            <a:spLocks/>
          </p:cNvSpPr>
          <p:nvPr/>
        </p:nvSpPr>
        <p:spPr>
          <a:xfrm>
            <a:off x="1676400" y="2667000"/>
            <a:ext cx="7054684" cy="555625"/>
          </a:xfrm>
          <a:prstGeom prst="rect">
            <a:avLst/>
          </a:prstGeom>
        </p:spPr>
        <p:txBody>
          <a:bodyPr/>
          <a:lstStyle>
            <a:lvl1pPr>
              <a:buNone/>
              <a:defRPr lang="it-IT" sz="2300" baseline="0" smtClean="0">
                <a:latin typeface="Arial" pitchFamily="34" charset="0"/>
                <a:cs typeface="Arial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HOK Sans" pitchFamily="50" charset="0"/>
              <a:cs typeface="Arial" pitchFamily="34" charset="0"/>
            </a:endParaRPr>
          </a:p>
        </p:txBody>
      </p:sp>
      <p:sp>
        <p:nvSpPr>
          <p:cNvPr id="19" name="Text Placeholder 17"/>
          <p:cNvSpPr txBox="1">
            <a:spLocks/>
          </p:cNvSpPr>
          <p:nvPr/>
        </p:nvSpPr>
        <p:spPr>
          <a:xfrm>
            <a:off x="1688275" y="3073318"/>
            <a:ext cx="6243892" cy="555549"/>
          </a:xfrm>
          <a:prstGeom prst="rect">
            <a:avLst/>
          </a:prstGeom>
        </p:spPr>
        <p:txBody>
          <a:bodyPr/>
          <a:lstStyle>
            <a:lvl1pPr>
              <a:buNone/>
              <a:defRPr lang="en-US" sz="1400" baseline="0" smtClean="0">
                <a:latin typeface="Arial" pitchFamily="34" charset="0"/>
                <a:cs typeface="Arial" pitchFamily="34" charset="0"/>
              </a:defRPr>
            </a:lvl1pPr>
            <a:lvl2pPr>
              <a:buNone/>
              <a:defRPr sz="1400">
                <a:latin typeface="HOK Sans" pitchFamily="50" charset="0"/>
                <a:ea typeface="HOK Sans" pitchFamily="50" charset="0"/>
              </a:defRPr>
            </a:lvl2pPr>
            <a:lvl3pPr>
              <a:buNone/>
              <a:defRPr sz="1400">
                <a:latin typeface="HOK Sans" pitchFamily="50" charset="0"/>
                <a:ea typeface="HOK Sans" pitchFamily="50" charset="0"/>
              </a:defRPr>
            </a:lvl3pPr>
            <a:lvl4pPr>
              <a:buNone/>
              <a:defRPr sz="1400">
                <a:latin typeface="HOK Sans" pitchFamily="50" charset="0"/>
                <a:ea typeface="HOK Sans" pitchFamily="50" charset="0"/>
              </a:defRPr>
            </a:lvl4pPr>
            <a:lvl5pPr>
              <a:buNone/>
              <a:defRPr sz="1400">
                <a:latin typeface="HOK Sans" pitchFamily="50" charset="0"/>
                <a:ea typeface="HOK Sans" pitchFamily="50" charset="0"/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HOK Sans" pitchFamily="50" charset="0"/>
              <a:cs typeface="Arial" pitchFamily="34" charset="0"/>
            </a:endParaRPr>
          </a:p>
        </p:txBody>
      </p:sp>
      <p:pic>
        <p:nvPicPr>
          <p:cNvPr id="73729" name="Picture 1" descr="C:\Documents and Settings\scott.stolarz\Desktop\FermiLAB Logo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3810000" cy="695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Attendees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295400" y="1447801"/>
            <a:ext cx="3429000" cy="4114800"/>
          </a:xfrm>
        </p:spPr>
        <p:txBody>
          <a:bodyPr/>
          <a:lstStyle/>
          <a:p>
            <a:r>
              <a:rPr lang="en-US" dirty="0" smtClean="0"/>
              <a:t>HOK</a:t>
            </a:r>
          </a:p>
          <a:p>
            <a:pPr lvl="1"/>
            <a:r>
              <a:rPr lang="en-US" dirty="0" smtClean="0"/>
              <a:t>Scott Lumsden</a:t>
            </a:r>
          </a:p>
          <a:p>
            <a:pPr lvl="1"/>
            <a:r>
              <a:rPr lang="en-US" dirty="0" smtClean="0"/>
              <a:t>Scott Stolarz</a:t>
            </a:r>
          </a:p>
          <a:p>
            <a:r>
              <a:rPr lang="en-US" dirty="0" smtClean="0"/>
              <a:t>RBA</a:t>
            </a:r>
          </a:p>
          <a:p>
            <a:pPr lvl="1"/>
            <a:r>
              <a:rPr lang="en-US" dirty="0" smtClean="0"/>
              <a:t>Michael Ross</a:t>
            </a:r>
          </a:p>
          <a:p>
            <a:pPr lvl="1"/>
            <a:r>
              <a:rPr lang="en-US" dirty="0" smtClean="0"/>
              <a:t>Ross Barney</a:t>
            </a:r>
          </a:p>
          <a:p>
            <a:pPr lvl="1"/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72000" y="1447800"/>
            <a:ext cx="365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CC0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white">
                    <a:lumMod val="50000"/>
                  </a:prstClr>
                </a:solidFill>
                <a:latin typeface="Gill Alt One MT" pitchFamily="34" charset="0"/>
              </a:rPr>
              <a:t>Fermilab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</a:rPr>
              <a:t>Bob Kephart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</a:rPr>
              <a:t>Rhonda Merchut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</a:rPr>
              <a:t>Gary Van Zandbergen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</a:rPr>
              <a:t>Reidar Hahn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</a:rPr>
              <a:t>Sheila Cisko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</a:rPr>
              <a:t>Randy Ortgiesen (p/t)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 smtClean="0">
                <a:solidFill>
                  <a:prstClr val="white">
                    <a:lumMod val="50000"/>
                  </a:prstClr>
                </a:solidFill>
              </a:rPr>
              <a:t>Kent Collins (p/t)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525963"/>
          </a:xfrm>
        </p:spPr>
        <p:txBody>
          <a:bodyPr/>
          <a:lstStyle/>
          <a:p>
            <a:r>
              <a:rPr lang="en-US" sz="2200" dirty="0" smtClean="0">
                <a:solidFill>
                  <a:srgbClr val="777777"/>
                </a:solidFill>
              </a:rPr>
              <a:t>Lecture Hall furniture selection importance </a:t>
            </a:r>
            <a:r>
              <a:rPr lang="en-US" sz="1800" i="1" dirty="0" smtClean="0">
                <a:solidFill>
                  <a:srgbClr val="777777"/>
                </a:solidFill>
              </a:rPr>
              <a:t> </a:t>
            </a:r>
          </a:p>
          <a:p>
            <a:pPr lvl="1"/>
            <a:r>
              <a:rPr lang="en-US" sz="1800" dirty="0" smtClean="0">
                <a:solidFill>
                  <a:srgbClr val="777777"/>
                </a:solidFill>
              </a:rPr>
              <a:t>Lecture space needs to be developed around desired furniture</a:t>
            </a:r>
          </a:p>
          <a:p>
            <a:pPr lvl="1"/>
            <a:r>
              <a:rPr lang="en-US" sz="1800" dirty="0" smtClean="0">
                <a:solidFill>
                  <a:srgbClr val="777777"/>
                </a:solidFill>
              </a:rPr>
              <a:t>Tablet arm vs. fix desk vs. motorized fixed desk</a:t>
            </a:r>
          </a:p>
          <a:p>
            <a:pPr lvl="1"/>
            <a:r>
              <a:rPr lang="en-US" sz="1800" dirty="0" smtClean="0">
                <a:solidFill>
                  <a:srgbClr val="777777"/>
                </a:solidFill>
              </a:rPr>
              <a:t>Fixed drop seating vs. post mounted seating vs. movable chair</a:t>
            </a:r>
          </a:p>
          <a:p>
            <a:r>
              <a:rPr lang="en-US" sz="2200" dirty="0" smtClean="0">
                <a:solidFill>
                  <a:srgbClr val="777777"/>
                </a:solidFill>
              </a:rPr>
              <a:t>Layout considerations </a:t>
            </a:r>
            <a:r>
              <a:rPr lang="en-US" sz="1800" dirty="0" smtClean="0">
                <a:solidFill>
                  <a:srgbClr val="777777"/>
                </a:solidFill>
              </a:rPr>
              <a:t>(owner preference and priorities)</a:t>
            </a:r>
            <a:endParaRPr lang="en-US" sz="1800" i="1" dirty="0" smtClean="0">
              <a:solidFill>
                <a:srgbClr val="777777"/>
              </a:solidFill>
            </a:endParaRPr>
          </a:p>
          <a:p>
            <a:pPr lvl="1"/>
            <a:r>
              <a:rPr lang="en-US" sz="1800" dirty="0" smtClean="0">
                <a:solidFill>
                  <a:srgbClr val="777777"/>
                </a:solidFill>
              </a:rPr>
              <a:t>Size and alignment</a:t>
            </a:r>
          </a:p>
          <a:p>
            <a:pPr lvl="1"/>
            <a:r>
              <a:rPr lang="en-US" sz="1800" dirty="0" smtClean="0">
                <a:solidFill>
                  <a:srgbClr val="777777"/>
                </a:solidFill>
              </a:rPr>
              <a:t>Viewing site lines vs. distance to speaker</a:t>
            </a:r>
          </a:p>
          <a:p>
            <a:pPr lvl="1"/>
            <a:r>
              <a:rPr lang="en-US" sz="1800" dirty="0" smtClean="0">
                <a:solidFill>
                  <a:srgbClr val="777777"/>
                </a:solidFill>
              </a:rPr>
              <a:t>Level of finish clarity (level of acoustical treatment)</a:t>
            </a:r>
          </a:p>
          <a:p>
            <a:pPr lvl="1"/>
            <a:r>
              <a:rPr lang="en-US" sz="1800" dirty="0" smtClean="0">
                <a:solidFill>
                  <a:srgbClr val="777777"/>
                </a:solidFill>
              </a:rPr>
              <a:t>Amount of day lighting (based upon projected usage)</a:t>
            </a:r>
          </a:p>
          <a:p>
            <a:pPr lvl="1"/>
            <a:r>
              <a:rPr lang="en-US" sz="1800" dirty="0" smtClean="0">
                <a:solidFill>
                  <a:srgbClr val="777777"/>
                </a:solidFill>
              </a:rPr>
              <a:t>Budgetary impact (Furniture and Fixed equipment Cost) </a:t>
            </a:r>
          </a:p>
          <a:p>
            <a:pPr lvl="1"/>
            <a:r>
              <a:rPr lang="en-US" sz="2200" dirty="0" smtClean="0">
                <a:solidFill>
                  <a:srgbClr val="777777"/>
                </a:solidFill>
              </a:rPr>
              <a:t>Floor arrangement (</a:t>
            </a:r>
            <a:r>
              <a:rPr lang="en-US" sz="1800" dirty="0" smtClean="0">
                <a:solidFill>
                  <a:srgbClr val="777777"/>
                </a:solidFill>
              </a:rPr>
              <a:t>Tiered vs. Sloped vs. Flat)</a:t>
            </a:r>
          </a:p>
          <a:p>
            <a:pPr marL="342900" lvl="1" indent="-342900">
              <a:buClr>
                <a:srgbClr val="FFCC00"/>
              </a:buClr>
              <a:buNone/>
            </a:pPr>
            <a:r>
              <a:rPr lang="en-US" sz="1800" dirty="0" smtClean="0">
                <a:solidFill>
                  <a:srgbClr val="777777"/>
                </a:solidFill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525963"/>
          </a:xfrm>
        </p:spPr>
        <p:txBody>
          <a:bodyPr/>
          <a:lstStyle/>
          <a:p>
            <a:r>
              <a:rPr lang="en-US" sz="2200" dirty="0" smtClean="0">
                <a:solidFill>
                  <a:srgbClr val="777777"/>
                </a:solidFill>
              </a:rPr>
              <a:t>Impact to overall building </a:t>
            </a:r>
            <a:r>
              <a:rPr lang="en-US" sz="1800" dirty="0" smtClean="0">
                <a:solidFill>
                  <a:srgbClr val="777777"/>
                </a:solidFill>
              </a:rPr>
              <a:t>(owner preference and priorities)</a:t>
            </a:r>
            <a:endParaRPr lang="en-US" sz="1800" i="1" dirty="0" smtClean="0">
              <a:solidFill>
                <a:srgbClr val="777777"/>
              </a:solidFill>
            </a:endParaRPr>
          </a:p>
          <a:p>
            <a:pPr lvl="1"/>
            <a:r>
              <a:rPr lang="en-US" sz="1800" dirty="0" smtClean="0">
                <a:solidFill>
                  <a:srgbClr val="777777"/>
                </a:solidFill>
              </a:rPr>
              <a:t>Support space increases (toilets, storage, pre-function, &amp; food service)</a:t>
            </a:r>
          </a:p>
          <a:p>
            <a:pPr lvl="1"/>
            <a:r>
              <a:rPr lang="en-US" sz="1800" dirty="0" smtClean="0">
                <a:solidFill>
                  <a:srgbClr val="777777"/>
                </a:solidFill>
              </a:rPr>
              <a:t>Exit widths need increased (occupancy driven)</a:t>
            </a:r>
          </a:p>
          <a:p>
            <a:pPr lvl="1"/>
            <a:r>
              <a:rPr lang="en-US" sz="1800" dirty="0" smtClean="0">
                <a:solidFill>
                  <a:srgbClr val="777777"/>
                </a:solidFill>
              </a:rPr>
              <a:t>Budgetary impact to revise building core</a:t>
            </a:r>
          </a:p>
          <a:p>
            <a:pPr lvl="1"/>
            <a:r>
              <a:rPr lang="en-US" sz="1800" dirty="0" smtClean="0">
                <a:solidFill>
                  <a:srgbClr val="777777"/>
                </a:solidFill>
              </a:rPr>
              <a:t>Exterior image adjustments and proportion impact.</a:t>
            </a:r>
          </a:p>
          <a:p>
            <a:r>
              <a:rPr lang="en-US" sz="2200" dirty="0" smtClean="0">
                <a:solidFill>
                  <a:srgbClr val="777777"/>
                </a:solidFill>
              </a:rPr>
              <a:t>Layout considerations </a:t>
            </a:r>
            <a:r>
              <a:rPr lang="en-US" sz="1800" dirty="0" smtClean="0">
                <a:solidFill>
                  <a:srgbClr val="777777"/>
                </a:solidFill>
              </a:rPr>
              <a:t>(owner preference and priorities)</a:t>
            </a:r>
            <a:endParaRPr lang="en-US" sz="1800" i="1" dirty="0" smtClean="0">
              <a:solidFill>
                <a:srgbClr val="777777"/>
              </a:solidFill>
            </a:endParaRPr>
          </a:p>
          <a:p>
            <a:pPr lvl="1"/>
            <a:r>
              <a:rPr lang="en-US" sz="1800" dirty="0" smtClean="0">
                <a:solidFill>
                  <a:srgbClr val="777777"/>
                </a:solidFill>
              </a:rPr>
              <a:t>Size and alignment</a:t>
            </a:r>
          </a:p>
          <a:p>
            <a:pPr lvl="1"/>
            <a:r>
              <a:rPr lang="en-US" sz="1800" dirty="0" smtClean="0">
                <a:solidFill>
                  <a:srgbClr val="777777"/>
                </a:solidFill>
              </a:rPr>
              <a:t>Support space increases (toilets, storage and food service)</a:t>
            </a:r>
          </a:p>
          <a:p>
            <a:pPr lvl="1"/>
            <a:r>
              <a:rPr lang="en-US" sz="1800" dirty="0" smtClean="0">
                <a:solidFill>
                  <a:srgbClr val="777777"/>
                </a:solidFill>
              </a:rPr>
              <a:t>Level of enhancement clarity</a:t>
            </a:r>
          </a:p>
          <a:p>
            <a:pPr lvl="1"/>
            <a:r>
              <a:rPr lang="en-US" sz="1800" dirty="0" smtClean="0">
                <a:solidFill>
                  <a:srgbClr val="777777"/>
                </a:solidFill>
              </a:rPr>
              <a:t>Budgetary impact</a:t>
            </a:r>
          </a:p>
          <a:p>
            <a:pPr lvl="1"/>
            <a:endParaRPr lang="en-US" sz="1800" dirty="0" smtClean="0">
              <a:solidFill>
                <a:srgbClr val="77777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5021</TotalTime>
  <Words>484</Words>
  <Application>Microsoft Office PowerPoint</Application>
  <PresentationFormat>On-screen Show (4:3)</PresentationFormat>
  <Paragraphs>91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Conference Area</vt:lpstr>
      <vt:lpstr>Conference Area per CDR</vt:lpstr>
      <vt:lpstr>Conference Area</vt:lpstr>
      <vt:lpstr>Slide 4</vt:lpstr>
      <vt:lpstr>Conference Area Scope Refinement </vt:lpstr>
      <vt:lpstr>Slide 6</vt:lpstr>
      <vt:lpstr>Attendees </vt:lpstr>
      <vt:lpstr>Discussion items</vt:lpstr>
      <vt:lpstr>Discussion items</vt:lpstr>
      <vt:lpstr>Lecture Hall Seating Options</vt:lpstr>
      <vt:lpstr>Lecture Hall Work Surface Options</vt:lpstr>
      <vt:lpstr>Lecture Hall Furniture Options</vt:lpstr>
      <vt:lpstr>Lecture Hall Options </vt:lpstr>
      <vt:lpstr>Lecture Hall Options </vt:lpstr>
      <vt:lpstr>Lecture Hall Options </vt:lpstr>
      <vt:lpstr>Drop in Option 1 – (sim. WH 1W)</vt:lpstr>
      <vt:lpstr>Drop in Option 2 – College of DuPage</vt:lpstr>
      <vt:lpstr>Drop in Option 3 – Slope Floor/Stage</vt:lpstr>
      <vt:lpstr>Option A -</vt:lpstr>
      <vt:lpstr>Option B -</vt:lpstr>
      <vt:lpstr>Option C -</vt:lpstr>
      <vt:lpstr>Conference 30/30 Option- A</vt:lpstr>
      <vt:lpstr>Conference 30/30 Option - B</vt:lpstr>
      <vt:lpstr>Conference 30/30 Option - C</vt:lpstr>
      <vt:lpstr>Going Forward</vt:lpstr>
      <vt:lpstr>Exterior Impact &amp; Fenestration</vt:lpstr>
      <vt:lpstr>Site A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HOK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jillian.lazzarini</dc:creator>
  <cp:lastModifiedBy>Rhonda Merchut</cp:lastModifiedBy>
  <cp:revision>350</cp:revision>
  <dcterms:created xsi:type="dcterms:W3CDTF">2008-07-16T17:18:17Z</dcterms:created>
  <dcterms:modified xsi:type="dcterms:W3CDTF">2011-02-07T19:01:43Z</dcterms:modified>
</cp:coreProperties>
</file>