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6"/>
  </p:handoutMasterIdLst>
  <p:sldIdLst>
    <p:sldId id="256" r:id="rId2"/>
    <p:sldId id="257" r:id="rId3"/>
    <p:sldId id="281" r:id="rId4"/>
    <p:sldId id="280" r:id="rId5"/>
    <p:sldId id="278" r:id="rId6"/>
    <p:sldId id="259" r:id="rId7"/>
    <p:sldId id="279" r:id="rId8"/>
    <p:sldId id="260" r:id="rId9"/>
    <p:sldId id="261" r:id="rId10"/>
    <p:sldId id="262" r:id="rId11"/>
    <p:sldId id="263" r:id="rId12"/>
    <p:sldId id="264"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6" autoAdjust="0"/>
    <p:restoredTop sz="94702" autoAdjust="0"/>
  </p:normalViewPr>
  <p:slideViewPr>
    <p:cSldViewPr>
      <p:cViewPr varScale="1">
        <p:scale>
          <a:sx n="86" d="100"/>
          <a:sy n="86" d="100"/>
        </p:scale>
        <p:origin x="-222" y="-96"/>
      </p:cViewPr>
      <p:guideLst>
        <p:guide orient="horz" pos="2160"/>
        <p:guide pos="2880"/>
      </p:guideLst>
    </p:cSldViewPr>
  </p:slideViewPr>
  <p:outlineViewPr>
    <p:cViewPr>
      <p:scale>
        <a:sx n="33" d="100"/>
        <a:sy n="33" d="100"/>
      </p:scale>
      <p:origin x="0" y="83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9A8A1AF2-53FD-435A-8DDE-761CF99B9236}" type="datetimeFigureOut">
              <a:rPr lang="en-US" smtClean="0"/>
              <a:pPr/>
              <a:t>2/7/2011</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C792DF88-0DD3-43C2-AD13-F597D7644BCC}"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042036-A1C6-460E-A6C8-6A9AF5445CC3}" type="datetimeFigureOut">
              <a:rPr lang="en-US" smtClean="0"/>
              <a:pPr/>
              <a:t>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875B05-EBB7-4B44-80B4-14C580CB30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042036-A1C6-460E-A6C8-6A9AF5445CC3}" type="datetimeFigureOut">
              <a:rPr lang="en-US" smtClean="0"/>
              <a:pPr/>
              <a:t>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875B05-EBB7-4B44-80B4-14C580CB30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042036-A1C6-460E-A6C8-6A9AF5445CC3}" type="datetimeFigureOut">
              <a:rPr lang="en-US" smtClean="0"/>
              <a:pPr/>
              <a:t>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875B05-EBB7-4B44-80B4-14C580CB30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042036-A1C6-460E-A6C8-6A9AF5445CC3}" type="datetimeFigureOut">
              <a:rPr lang="en-US" smtClean="0"/>
              <a:pPr/>
              <a:t>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875B05-EBB7-4B44-80B4-14C580CB30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042036-A1C6-460E-A6C8-6A9AF5445CC3}" type="datetimeFigureOut">
              <a:rPr lang="en-US" smtClean="0"/>
              <a:pPr/>
              <a:t>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875B05-EBB7-4B44-80B4-14C580CB300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042036-A1C6-460E-A6C8-6A9AF5445CC3}" type="datetimeFigureOut">
              <a:rPr lang="en-US" smtClean="0"/>
              <a:pPr/>
              <a:t>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875B05-EBB7-4B44-80B4-14C580CB30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042036-A1C6-460E-A6C8-6A9AF5445CC3}" type="datetimeFigureOut">
              <a:rPr lang="en-US" smtClean="0"/>
              <a:pPr/>
              <a:t>2/7/2011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875B05-EBB7-4B44-80B4-14C580CB30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042036-A1C6-460E-A6C8-6A9AF5445CC3}" type="datetimeFigureOut">
              <a:rPr lang="en-US" smtClean="0"/>
              <a:pPr/>
              <a:t>2/7/2011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875B05-EBB7-4B44-80B4-14C580CB30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042036-A1C6-460E-A6C8-6A9AF5445CC3}" type="datetimeFigureOut">
              <a:rPr lang="en-US" smtClean="0"/>
              <a:pPr/>
              <a:t>2/7/2011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875B05-EBB7-4B44-80B4-14C580CB30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042036-A1C6-460E-A6C8-6A9AF5445CC3}" type="datetimeFigureOut">
              <a:rPr lang="en-US" smtClean="0"/>
              <a:pPr/>
              <a:t>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875B05-EBB7-4B44-80B4-14C580CB30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042036-A1C6-460E-A6C8-6A9AF5445CC3}" type="datetimeFigureOut">
              <a:rPr lang="en-US" smtClean="0"/>
              <a:pPr/>
              <a:t>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875B05-EBB7-4B44-80B4-14C580CB300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042036-A1C6-460E-A6C8-6A9AF5445CC3}" type="datetimeFigureOut">
              <a:rPr lang="en-US" smtClean="0"/>
              <a:pPr/>
              <a:t>2/7/2011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875B05-EBB7-4B44-80B4-14C580CB30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600" b="1" dirty="0" smtClean="0"/>
              <a:t>OTE Building PMG Report 02/07/2011</a:t>
            </a:r>
            <a:r>
              <a:rPr lang="en-US" sz="3600" dirty="0" smtClean="0"/>
              <a:t/>
            </a:r>
            <a:br>
              <a:rPr lang="en-US" sz="3600" dirty="0" smtClean="0"/>
            </a:br>
            <a:r>
              <a:rPr lang="en-US" sz="2800" b="1" dirty="0" smtClean="0"/>
              <a:t>(December 2010 &amp; January 2011 update)</a:t>
            </a:r>
            <a:endParaRPr lang="en-US" sz="3600" dirty="0"/>
          </a:p>
        </p:txBody>
      </p:sp>
      <p:sp>
        <p:nvSpPr>
          <p:cNvPr id="3" name="Subtitle 2"/>
          <p:cNvSpPr>
            <a:spLocks noGrp="1"/>
          </p:cNvSpPr>
          <p:nvPr>
            <p:ph type="subTitle" idx="1"/>
          </p:nvPr>
        </p:nvSpPr>
        <p:spPr/>
        <p:txBody>
          <a:bodyPr/>
          <a:lstStyle/>
          <a:p>
            <a:endParaRPr lang="en-US" dirty="0" smtClean="0"/>
          </a:p>
          <a:p>
            <a:endParaRPr lang="en-US" dirty="0"/>
          </a:p>
          <a:p>
            <a:r>
              <a:rPr lang="en-US" dirty="0" smtClean="0"/>
              <a:t>Rhonda Merchut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381000"/>
          <a:ext cx="8229600" cy="5540580"/>
        </p:xfrm>
        <a:graphic>
          <a:graphicData uri="http://schemas.openxmlformats.org/drawingml/2006/table">
            <a:tbl>
              <a:tblPr firstRow="1" bandRow="1">
                <a:tableStyleId>{5C22544A-7EE6-4342-B048-85BDC9FD1C3A}</a:tableStyleId>
              </a:tblPr>
              <a:tblGrid>
                <a:gridCol w="533400"/>
                <a:gridCol w="3124200"/>
                <a:gridCol w="990600"/>
                <a:gridCol w="1524000"/>
                <a:gridCol w="1066800"/>
                <a:gridCol w="990600"/>
              </a:tblGrid>
              <a:tr h="750411">
                <a:tc>
                  <a:txBody>
                    <a:bodyPr/>
                    <a:lstStyle/>
                    <a:p>
                      <a:pPr marL="0" marR="0" algn="l">
                        <a:spcBef>
                          <a:spcPts val="0"/>
                        </a:spcBef>
                        <a:spcAft>
                          <a:spcPts val="0"/>
                        </a:spcAft>
                      </a:pPr>
                      <a:r>
                        <a:rPr lang="en-US" sz="1100" dirty="0">
                          <a:latin typeface="Calibri"/>
                          <a:ea typeface="Times New Roman"/>
                        </a:rPr>
                        <a:t>#</a:t>
                      </a:r>
                      <a:endParaRPr lang="en-US" sz="12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100" dirty="0">
                          <a:latin typeface="Calibri"/>
                          <a:ea typeface="Times New Roman"/>
                        </a:rPr>
                        <a:t>Recommendations</a:t>
                      </a:r>
                      <a:endParaRPr lang="en-US" sz="12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Assigned to</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Status/Corrective Action</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Due Date</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dirty="0">
                          <a:latin typeface="Calibri"/>
                          <a:ea typeface="Times New Roman"/>
                        </a:rPr>
                        <a:t>Closed</a:t>
                      </a:r>
                      <a:endParaRPr lang="en-US" sz="1200" dirty="0">
                        <a:latin typeface="Times New Roman"/>
                        <a:ea typeface="Times New Roman"/>
                      </a:endParaRPr>
                    </a:p>
                  </a:txBody>
                  <a:tcPr marL="68580" marR="68580" marT="0" marB="0"/>
                </a:tc>
              </a:tr>
              <a:tr h="321605">
                <a:tc>
                  <a:txBody>
                    <a:bodyPr/>
                    <a:lstStyle/>
                    <a:p>
                      <a:pPr marL="0" marR="0" algn="l">
                        <a:spcBef>
                          <a:spcPts val="0"/>
                        </a:spcBef>
                        <a:spcAft>
                          <a:spcPts val="0"/>
                        </a:spcAft>
                      </a:pPr>
                      <a:r>
                        <a:rPr lang="en-US" sz="1100">
                          <a:latin typeface="Calibri"/>
                          <a:ea typeface="Times New Roman"/>
                        </a:rPr>
                        <a:t>2.0</a:t>
                      </a:r>
                      <a:endParaRPr lang="en-US" sz="120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100" b="1">
                          <a:latin typeface="Calibri"/>
                          <a:ea typeface="Calibri"/>
                          <a:cs typeface="Times New Roman"/>
                        </a:rPr>
                        <a:t>Project Preparedness</a:t>
                      </a:r>
                      <a:endParaRPr lang="en-US" sz="110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dirty="0">
                        <a:latin typeface="Calibri"/>
                        <a:ea typeface="Times New Roman"/>
                      </a:endParaRPr>
                    </a:p>
                  </a:txBody>
                  <a:tcPr marL="68580" marR="68580" marT="0" marB="0"/>
                </a:tc>
              </a:tr>
              <a:tr h="223384">
                <a:tc>
                  <a:txBody>
                    <a:bodyPr/>
                    <a:lstStyle/>
                    <a:p>
                      <a:pPr marL="0" marR="0" algn="l">
                        <a:spcBef>
                          <a:spcPts val="0"/>
                        </a:spcBef>
                        <a:spcAft>
                          <a:spcPts val="0"/>
                        </a:spcAft>
                      </a:pPr>
                      <a:r>
                        <a:rPr lang="en-US" sz="1100" dirty="0" smtClean="0">
                          <a:latin typeface="Calibri"/>
                          <a:ea typeface="Times New Roman"/>
                        </a:rPr>
                        <a:t>2.2</a:t>
                      </a:r>
                      <a:endParaRPr lang="en-US" sz="12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100" b="1" dirty="0" smtClean="0">
                          <a:latin typeface="Calibri"/>
                          <a:ea typeface="Calibri"/>
                          <a:cs typeface="Times New Roman"/>
                        </a:rPr>
                        <a:t>Schedule</a:t>
                      </a:r>
                      <a:endParaRPr lang="en-US" sz="1100" dirty="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dirty="0">
                        <a:latin typeface="Calibri"/>
                        <a:ea typeface="Times New Roman"/>
                      </a:endParaRPr>
                    </a:p>
                  </a:txBody>
                  <a:tcPr marL="68580" marR="68580" marT="0" marB="0"/>
                </a:tc>
              </a:tr>
              <a:tr h="4245180">
                <a:tc>
                  <a:txBody>
                    <a:bodyPr/>
                    <a:lstStyle/>
                    <a:p>
                      <a:pPr marL="0" marR="0" algn="l">
                        <a:spcBef>
                          <a:spcPts val="0"/>
                        </a:spcBef>
                        <a:spcAft>
                          <a:spcPts val="0"/>
                        </a:spcAft>
                      </a:pPr>
                      <a:r>
                        <a:rPr lang="en-US" sz="1600" dirty="0" smtClean="0">
                          <a:latin typeface="Calibri"/>
                          <a:ea typeface="Times New Roman"/>
                        </a:rPr>
                        <a:t>5.</a:t>
                      </a:r>
                      <a:endParaRPr lang="en-US" sz="18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600" dirty="0">
                          <a:latin typeface="Calibri"/>
                          <a:ea typeface="Calibri"/>
                          <a:cs typeface="Times New Roman"/>
                        </a:rPr>
                        <a:t>Review the OTE project schedule to assure that adequate time is included for performing reviews, addressing recommendations and obtaining signoff/approval of final procurement documents.</a:t>
                      </a:r>
                    </a:p>
                  </a:txBody>
                  <a:tcPr marL="68580" marR="68580" marT="0" marB="0"/>
                </a:tc>
                <a:tc>
                  <a:txBody>
                    <a:bodyPr/>
                    <a:lstStyle/>
                    <a:p>
                      <a:pPr marL="0" marR="0" algn="l">
                        <a:spcBef>
                          <a:spcPts val="0"/>
                        </a:spcBef>
                        <a:spcAft>
                          <a:spcPts val="0"/>
                        </a:spcAft>
                      </a:pPr>
                      <a:r>
                        <a:rPr lang="en-US" sz="1600">
                          <a:latin typeface="Calibri"/>
                          <a:ea typeface="Times New Roman"/>
                        </a:rPr>
                        <a:t>R. Kephart</a:t>
                      </a:r>
                      <a:endParaRPr lang="en-US" sz="1800">
                        <a:latin typeface="Times New Roman"/>
                        <a:ea typeface="Times New Roman"/>
                      </a:endParaRPr>
                    </a:p>
                    <a:p>
                      <a:pPr marL="0" marR="0" algn="l">
                        <a:spcBef>
                          <a:spcPts val="0"/>
                        </a:spcBef>
                        <a:spcAft>
                          <a:spcPts val="0"/>
                        </a:spcAft>
                      </a:pPr>
                      <a:r>
                        <a:rPr lang="en-US" sz="1600">
                          <a:latin typeface="Calibri"/>
                          <a:ea typeface="Times New Roman"/>
                        </a:rPr>
                        <a:t>R. Merchut</a:t>
                      </a:r>
                      <a:endParaRPr lang="en-US" sz="1800">
                        <a:latin typeface="Times New Roman"/>
                        <a:ea typeface="Times New Roman"/>
                      </a:endParaRPr>
                    </a:p>
                  </a:txBody>
                  <a:tcPr marL="68580" marR="68580" marT="0" marB="0"/>
                </a:tc>
                <a:tc>
                  <a:txBody>
                    <a:bodyPr/>
                    <a:lstStyle/>
                    <a:p>
                      <a:pPr marL="53975" marR="0" lvl="0" indent="-53975" algn="l">
                        <a:spcBef>
                          <a:spcPts val="0"/>
                        </a:spcBef>
                        <a:spcAft>
                          <a:spcPts val="0"/>
                        </a:spcAft>
                        <a:buFont typeface="Symbol"/>
                        <a:buChar char=""/>
                      </a:pPr>
                      <a:r>
                        <a:rPr lang="en-US" sz="1600" dirty="0">
                          <a:latin typeface="Calibri"/>
                          <a:ea typeface="Times New Roman"/>
                        </a:rPr>
                        <a:t>The additional Director’s Review at the end of final design is incorporated into the schedule. </a:t>
                      </a:r>
                      <a:endParaRPr lang="en-US" sz="1800" dirty="0">
                        <a:latin typeface="Times New Roman"/>
                        <a:ea typeface="Times New Roman"/>
                      </a:endParaRPr>
                    </a:p>
                    <a:p>
                      <a:pPr marL="53975" marR="0" lvl="0" indent="-53975" algn="l">
                        <a:spcBef>
                          <a:spcPts val="0"/>
                        </a:spcBef>
                        <a:spcAft>
                          <a:spcPts val="0"/>
                        </a:spcAft>
                        <a:buFont typeface="Symbol"/>
                        <a:buChar char=""/>
                      </a:pPr>
                      <a:r>
                        <a:rPr lang="en-US" sz="1600" dirty="0" err="1">
                          <a:latin typeface="Calibri"/>
                          <a:ea typeface="Times New Roman"/>
                        </a:rPr>
                        <a:t>Add’l</a:t>
                      </a:r>
                      <a:r>
                        <a:rPr lang="en-US" sz="1600" dirty="0">
                          <a:latin typeface="Calibri"/>
                          <a:ea typeface="Times New Roman"/>
                        </a:rPr>
                        <a:t> time DOE approvals to be determined and added.</a:t>
                      </a:r>
                      <a:endParaRPr lang="en-US" sz="1800" dirty="0">
                        <a:latin typeface="Times New Roman"/>
                        <a:ea typeface="Times New Roman"/>
                      </a:endParaRPr>
                    </a:p>
                  </a:txBody>
                  <a:tcPr marL="68580" marR="68580" marT="0" marB="0"/>
                </a:tc>
                <a:tc>
                  <a:txBody>
                    <a:bodyPr/>
                    <a:lstStyle/>
                    <a:p>
                      <a:pPr marL="0" marR="0" algn="l">
                        <a:spcBef>
                          <a:spcPts val="0"/>
                        </a:spcBef>
                        <a:spcAft>
                          <a:spcPts val="0"/>
                        </a:spcAft>
                      </a:pPr>
                      <a:endParaRPr lang="en-US" sz="1600" dirty="0">
                        <a:latin typeface="Calibri"/>
                        <a:ea typeface="Times New Roman"/>
                      </a:endParaRPr>
                    </a:p>
                    <a:p>
                      <a:pPr marL="0" marR="0" algn="l">
                        <a:spcBef>
                          <a:spcPts val="0"/>
                        </a:spcBef>
                        <a:spcAft>
                          <a:spcPts val="0"/>
                        </a:spcAft>
                      </a:pPr>
                      <a:endParaRPr lang="en-US" sz="1600" dirty="0" smtClean="0">
                        <a:latin typeface="Calibri"/>
                        <a:ea typeface="Times New Roman"/>
                      </a:endParaRPr>
                    </a:p>
                    <a:p>
                      <a:pPr marL="0" marR="0" algn="l">
                        <a:spcBef>
                          <a:spcPts val="0"/>
                        </a:spcBef>
                        <a:spcAft>
                          <a:spcPts val="0"/>
                        </a:spcAft>
                      </a:pPr>
                      <a:endParaRPr lang="en-US" sz="1600" dirty="0" smtClean="0">
                        <a:latin typeface="Calibri"/>
                        <a:ea typeface="Times New Roman"/>
                      </a:endParaRPr>
                    </a:p>
                    <a:p>
                      <a:pPr marL="0" marR="0" algn="l">
                        <a:spcBef>
                          <a:spcPts val="0"/>
                        </a:spcBef>
                        <a:spcAft>
                          <a:spcPts val="0"/>
                        </a:spcAft>
                      </a:pPr>
                      <a:endParaRPr lang="en-US" sz="1600" dirty="0" smtClean="0">
                        <a:latin typeface="Calibri"/>
                        <a:ea typeface="Times New Roman"/>
                      </a:endParaRPr>
                    </a:p>
                    <a:p>
                      <a:pPr marL="0" marR="0" algn="l">
                        <a:spcBef>
                          <a:spcPts val="0"/>
                        </a:spcBef>
                        <a:spcAft>
                          <a:spcPts val="0"/>
                        </a:spcAft>
                      </a:pPr>
                      <a:endParaRPr lang="en-US" sz="1600" dirty="0" smtClean="0">
                        <a:latin typeface="Calibri"/>
                        <a:ea typeface="Times New Roman"/>
                      </a:endParaRPr>
                    </a:p>
                    <a:p>
                      <a:pPr marL="0" marR="0" algn="l">
                        <a:spcBef>
                          <a:spcPts val="0"/>
                        </a:spcBef>
                        <a:spcAft>
                          <a:spcPts val="0"/>
                        </a:spcAft>
                      </a:pPr>
                      <a:endParaRPr lang="en-US" sz="1600" dirty="0" smtClean="0">
                        <a:latin typeface="Calibri"/>
                        <a:ea typeface="Times New Roman"/>
                      </a:endParaRPr>
                    </a:p>
                    <a:p>
                      <a:pPr marL="0" marR="0" algn="l">
                        <a:spcBef>
                          <a:spcPts val="0"/>
                        </a:spcBef>
                        <a:spcAft>
                          <a:spcPts val="0"/>
                        </a:spcAft>
                      </a:pPr>
                      <a:endParaRPr lang="en-US" sz="1600" dirty="0" smtClean="0">
                        <a:latin typeface="Calibri"/>
                        <a:ea typeface="Times New Roman"/>
                      </a:endParaRPr>
                    </a:p>
                    <a:p>
                      <a:pPr marL="0" marR="0" algn="l">
                        <a:spcBef>
                          <a:spcPts val="0"/>
                        </a:spcBef>
                        <a:spcAft>
                          <a:spcPts val="0"/>
                        </a:spcAft>
                      </a:pPr>
                      <a:endParaRPr lang="en-US" sz="1600" dirty="0" smtClean="0">
                        <a:latin typeface="Calibri"/>
                        <a:ea typeface="Times New Roman"/>
                      </a:endParaRPr>
                    </a:p>
                    <a:p>
                      <a:pPr marL="0" marR="0" algn="l">
                        <a:spcBef>
                          <a:spcPts val="0"/>
                        </a:spcBef>
                        <a:spcAft>
                          <a:spcPts val="0"/>
                        </a:spcAft>
                      </a:pPr>
                      <a:endParaRPr lang="en-US" sz="1600" dirty="0" smtClean="0">
                        <a:latin typeface="Calibri"/>
                        <a:ea typeface="Times New Roman"/>
                      </a:endParaRPr>
                    </a:p>
                    <a:p>
                      <a:pPr marL="0" marR="0" algn="l">
                        <a:spcBef>
                          <a:spcPts val="0"/>
                        </a:spcBef>
                        <a:spcAft>
                          <a:spcPts val="0"/>
                        </a:spcAft>
                      </a:pPr>
                      <a:endParaRPr lang="en-US" sz="1600" dirty="0" smtClean="0">
                        <a:latin typeface="Calibri"/>
                        <a:ea typeface="Times New Roman"/>
                      </a:endParaRPr>
                    </a:p>
                    <a:p>
                      <a:pPr marL="0" marR="0" algn="l">
                        <a:spcBef>
                          <a:spcPts val="0"/>
                        </a:spcBef>
                        <a:spcAft>
                          <a:spcPts val="0"/>
                        </a:spcAft>
                      </a:pPr>
                      <a:r>
                        <a:rPr lang="en-US" sz="1600" dirty="0" smtClean="0">
                          <a:latin typeface="Calibri"/>
                          <a:ea typeface="Times New Roman"/>
                        </a:rPr>
                        <a:t>5/6/11</a:t>
                      </a:r>
                      <a:endParaRPr lang="en-US" sz="1800" dirty="0">
                        <a:latin typeface="Times New Roman"/>
                        <a:ea typeface="Times New Roman"/>
                      </a:endParaRPr>
                    </a:p>
                  </a:txBody>
                  <a:tcPr marL="68580" marR="68580" marT="0" marB="0"/>
                </a:tc>
                <a:tc>
                  <a:txBody>
                    <a:bodyPr/>
                    <a:lstStyle/>
                    <a:p>
                      <a:pPr marL="0" marR="0" algn="l">
                        <a:spcBef>
                          <a:spcPts val="0"/>
                        </a:spcBef>
                        <a:spcAft>
                          <a:spcPts val="0"/>
                        </a:spcAft>
                      </a:pPr>
                      <a:r>
                        <a:rPr lang="en-US" sz="1600" dirty="0">
                          <a:latin typeface="Calibri"/>
                          <a:ea typeface="Times New Roman"/>
                        </a:rPr>
                        <a:t>11/10/10</a:t>
                      </a:r>
                      <a:endParaRPr lang="en-US" sz="1800" dirty="0">
                        <a:latin typeface="Times New Roman"/>
                        <a:ea typeface="Times New Roman"/>
                      </a:endParaRPr>
                    </a:p>
                  </a:txBody>
                  <a:tcPr marL="68580" marR="68580" marT="0" marB="0"/>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228600"/>
          <a:ext cx="8229600" cy="5775960"/>
        </p:xfrm>
        <a:graphic>
          <a:graphicData uri="http://schemas.openxmlformats.org/drawingml/2006/table">
            <a:tbl>
              <a:tblPr firstRow="1" bandRow="1">
                <a:tableStyleId>{5C22544A-7EE6-4342-B048-85BDC9FD1C3A}</a:tableStyleId>
              </a:tblPr>
              <a:tblGrid>
                <a:gridCol w="533400"/>
                <a:gridCol w="3124200"/>
                <a:gridCol w="990600"/>
                <a:gridCol w="1524000"/>
                <a:gridCol w="1066800"/>
                <a:gridCol w="990600"/>
              </a:tblGrid>
              <a:tr h="750411">
                <a:tc>
                  <a:txBody>
                    <a:bodyPr/>
                    <a:lstStyle/>
                    <a:p>
                      <a:pPr marL="0" marR="0" algn="l">
                        <a:spcBef>
                          <a:spcPts val="0"/>
                        </a:spcBef>
                        <a:spcAft>
                          <a:spcPts val="0"/>
                        </a:spcAft>
                      </a:pPr>
                      <a:r>
                        <a:rPr lang="en-US" sz="1100" dirty="0">
                          <a:latin typeface="Calibri"/>
                          <a:ea typeface="Times New Roman"/>
                        </a:rPr>
                        <a:t>#</a:t>
                      </a:r>
                      <a:endParaRPr lang="en-US" sz="12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100" dirty="0">
                          <a:latin typeface="Calibri"/>
                          <a:ea typeface="Times New Roman"/>
                        </a:rPr>
                        <a:t>Recommendations</a:t>
                      </a:r>
                      <a:endParaRPr lang="en-US" sz="12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Assigned to</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Status/Corrective Action</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Due Date</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dirty="0">
                          <a:latin typeface="Calibri"/>
                          <a:ea typeface="Times New Roman"/>
                        </a:rPr>
                        <a:t>Closed</a:t>
                      </a:r>
                      <a:endParaRPr lang="en-US" sz="1200" dirty="0">
                        <a:latin typeface="Times New Roman"/>
                        <a:ea typeface="Times New Roman"/>
                      </a:endParaRPr>
                    </a:p>
                  </a:txBody>
                  <a:tcPr marL="68580" marR="68580" marT="0" marB="0"/>
                </a:tc>
              </a:tr>
              <a:tr h="321605">
                <a:tc>
                  <a:txBody>
                    <a:bodyPr/>
                    <a:lstStyle/>
                    <a:p>
                      <a:pPr marL="0" marR="0" algn="l">
                        <a:spcBef>
                          <a:spcPts val="0"/>
                        </a:spcBef>
                        <a:spcAft>
                          <a:spcPts val="0"/>
                        </a:spcAft>
                      </a:pPr>
                      <a:r>
                        <a:rPr lang="en-US" sz="1100">
                          <a:latin typeface="Calibri"/>
                          <a:ea typeface="Times New Roman"/>
                        </a:rPr>
                        <a:t>2.0</a:t>
                      </a:r>
                      <a:endParaRPr lang="en-US" sz="120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100" b="1">
                          <a:latin typeface="Calibri"/>
                          <a:ea typeface="Calibri"/>
                          <a:cs typeface="Times New Roman"/>
                        </a:rPr>
                        <a:t>Project Preparedness</a:t>
                      </a:r>
                      <a:endParaRPr lang="en-US" sz="110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dirty="0">
                        <a:latin typeface="Calibri"/>
                        <a:ea typeface="Times New Roman"/>
                      </a:endParaRPr>
                    </a:p>
                  </a:txBody>
                  <a:tcPr marL="68580" marR="68580" marT="0" marB="0"/>
                </a:tc>
              </a:tr>
              <a:tr h="223384">
                <a:tc>
                  <a:txBody>
                    <a:bodyPr/>
                    <a:lstStyle/>
                    <a:p>
                      <a:pPr marL="0" marR="0" algn="l">
                        <a:spcBef>
                          <a:spcPts val="0"/>
                        </a:spcBef>
                        <a:spcAft>
                          <a:spcPts val="0"/>
                        </a:spcAft>
                      </a:pPr>
                      <a:r>
                        <a:rPr lang="en-US" sz="1100" dirty="0" smtClean="0">
                          <a:latin typeface="Calibri"/>
                          <a:ea typeface="Times New Roman"/>
                        </a:rPr>
                        <a:t>2.2</a:t>
                      </a:r>
                      <a:endParaRPr lang="en-US" sz="12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100" b="1" dirty="0" smtClean="0">
                          <a:latin typeface="Calibri"/>
                          <a:ea typeface="Calibri"/>
                          <a:cs typeface="Times New Roman"/>
                        </a:rPr>
                        <a:t>Schedule</a:t>
                      </a:r>
                      <a:endParaRPr lang="en-US" sz="1100" dirty="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dirty="0">
                        <a:latin typeface="Calibri"/>
                        <a:ea typeface="Times New Roman"/>
                      </a:endParaRPr>
                    </a:p>
                  </a:txBody>
                  <a:tcPr marL="68580" marR="68580" marT="0" marB="0"/>
                </a:tc>
              </a:tr>
              <a:tr h="4245180">
                <a:tc>
                  <a:txBody>
                    <a:bodyPr/>
                    <a:lstStyle/>
                    <a:p>
                      <a:pPr marL="0" marR="0" algn="l">
                        <a:spcBef>
                          <a:spcPts val="0"/>
                        </a:spcBef>
                        <a:spcAft>
                          <a:spcPts val="0"/>
                        </a:spcAft>
                      </a:pPr>
                      <a:r>
                        <a:rPr lang="en-US" sz="1600" dirty="0" smtClean="0">
                          <a:latin typeface="Calibri"/>
                          <a:ea typeface="Times New Roman"/>
                        </a:rPr>
                        <a:t>6.</a:t>
                      </a:r>
                      <a:endParaRPr lang="en-US" sz="18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600" dirty="0">
                          <a:latin typeface="Calibri"/>
                          <a:ea typeface="Calibri"/>
                          <a:cs typeface="Times New Roman"/>
                        </a:rPr>
                        <a:t>The impact of vibration due to construction on accelerator operations has not been clearly understood.  The committee recommends pre-drilling a prototype casing foundation to measure the impact on operations.</a:t>
                      </a:r>
                    </a:p>
                  </a:txBody>
                  <a:tcPr marL="68580" marR="68580" marT="0" marB="0"/>
                </a:tc>
                <a:tc>
                  <a:txBody>
                    <a:bodyPr/>
                    <a:lstStyle/>
                    <a:p>
                      <a:pPr marL="0" marR="0" algn="l">
                        <a:spcBef>
                          <a:spcPts val="0"/>
                        </a:spcBef>
                        <a:spcAft>
                          <a:spcPts val="0"/>
                        </a:spcAft>
                      </a:pPr>
                      <a:r>
                        <a:rPr lang="en-US" sz="1600">
                          <a:latin typeface="Calibri"/>
                          <a:ea typeface="Times New Roman"/>
                        </a:rPr>
                        <a:t>R. Merchut</a:t>
                      </a:r>
                      <a:endParaRPr lang="en-US" sz="1800">
                        <a:latin typeface="Times New Roman"/>
                        <a:ea typeface="Times New Roman"/>
                      </a:endParaRPr>
                    </a:p>
                    <a:p>
                      <a:pPr marL="0" marR="0">
                        <a:lnSpc>
                          <a:spcPct val="115000"/>
                        </a:lnSpc>
                        <a:spcBef>
                          <a:spcPts val="0"/>
                        </a:spcBef>
                        <a:spcAft>
                          <a:spcPts val="0"/>
                        </a:spcAft>
                      </a:pPr>
                      <a:r>
                        <a:rPr lang="en-US" sz="1600">
                          <a:latin typeface="Calibri"/>
                          <a:ea typeface="Times New Roman"/>
                          <a:cs typeface="Times New Roman"/>
                        </a:rPr>
                        <a:t>CDF</a:t>
                      </a:r>
                      <a:endParaRPr lang="en-US" sz="1600">
                        <a:latin typeface="Calibri"/>
                        <a:ea typeface="Calibri"/>
                        <a:cs typeface="Times New Roman"/>
                      </a:endParaRPr>
                    </a:p>
                    <a:p>
                      <a:pPr marL="0" marR="0">
                        <a:lnSpc>
                          <a:spcPct val="115000"/>
                        </a:lnSpc>
                        <a:spcBef>
                          <a:spcPts val="0"/>
                        </a:spcBef>
                        <a:spcAft>
                          <a:spcPts val="0"/>
                        </a:spcAft>
                      </a:pPr>
                      <a:r>
                        <a:rPr lang="en-US" sz="1600">
                          <a:latin typeface="Calibri"/>
                          <a:ea typeface="Times New Roman"/>
                          <a:cs typeface="Times New Roman"/>
                        </a:rPr>
                        <a:t>AD</a:t>
                      </a:r>
                      <a:endParaRPr lang="en-US" sz="160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strike="sngStrike" dirty="0">
                          <a:latin typeface="Calibri"/>
                          <a:ea typeface="Times New Roman"/>
                        </a:rPr>
                        <a:t>Prototype caisson drilling will be performed when foundation design is better understood during final design phase. The timing of the prototype will be coordinated with AD &amp; CDF, to insure drilling occurs during end of beam run. Schedules dependent on </a:t>
                      </a:r>
                      <a:r>
                        <a:rPr lang="en-US" sz="1200" strike="sngStrike" dirty="0" smtClean="0">
                          <a:latin typeface="Calibri"/>
                          <a:ea typeface="Times New Roman"/>
                        </a:rPr>
                        <a:t>Tevatron </a:t>
                      </a:r>
                      <a:r>
                        <a:rPr lang="en-US" sz="1200" strike="sngStrike" dirty="0">
                          <a:latin typeface="Calibri"/>
                          <a:ea typeface="Times New Roman"/>
                        </a:rPr>
                        <a:t>run</a:t>
                      </a:r>
                      <a:r>
                        <a:rPr lang="en-US" sz="1200" strike="sngStrike" dirty="0" smtClean="0">
                          <a:latin typeface="Calibri"/>
                          <a:ea typeface="Times New Roman"/>
                        </a:rPr>
                        <a:t>. </a:t>
                      </a:r>
                      <a:r>
                        <a:rPr lang="en-US" sz="1800" kern="1200" dirty="0" smtClean="0">
                          <a:solidFill>
                            <a:srgbClr val="FF0000"/>
                          </a:solidFill>
                          <a:latin typeface="+mn-lt"/>
                          <a:ea typeface="+mn-ea"/>
                          <a:cs typeface="+mn-cs"/>
                        </a:rPr>
                        <a:t>Prototype caisson will NOT be pursued. Caissons work to be after 9/30/11.</a:t>
                      </a:r>
                      <a:endParaRPr lang="en-US" sz="1400" strike="sngStrike" dirty="0">
                        <a:solidFill>
                          <a:srgbClr val="FF0000"/>
                        </a:solidFill>
                        <a:latin typeface="Times New Roman"/>
                        <a:ea typeface="Times New Roman"/>
                      </a:endParaRPr>
                    </a:p>
                  </a:txBody>
                  <a:tcPr marL="68580" marR="68580" marT="0" marB="0"/>
                </a:tc>
                <a:tc>
                  <a:txBody>
                    <a:bodyPr/>
                    <a:lstStyle/>
                    <a:p>
                      <a:pPr marL="0" marR="0" algn="l">
                        <a:spcBef>
                          <a:spcPts val="0"/>
                        </a:spcBef>
                        <a:spcAft>
                          <a:spcPts val="0"/>
                        </a:spcAft>
                      </a:pPr>
                      <a:r>
                        <a:rPr lang="en-US" sz="1600">
                          <a:latin typeface="Calibri"/>
                          <a:ea typeface="Times New Roman"/>
                        </a:rPr>
                        <a:t>Spring 2011</a:t>
                      </a:r>
                      <a:endParaRPr lang="en-US" sz="1800">
                        <a:latin typeface="Times New Roman"/>
                        <a:ea typeface="Times New Roman"/>
                      </a:endParaRPr>
                    </a:p>
                  </a:txBody>
                  <a:tcPr marL="68580" marR="68580" marT="0" marB="0"/>
                </a:tc>
                <a:tc>
                  <a:txBody>
                    <a:bodyPr/>
                    <a:lstStyle/>
                    <a:p>
                      <a:pPr marL="0" marR="0" algn="l">
                        <a:spcBef>
                          <a:spcPts val="0"/>
                        </a:spcBef>
                        <a:spcAft>
                          <a:spcPts val="0"/>
                        </a:spcAft>
                      </a:pPr>
                      <a:r>
                        <a:rPr lang="en-US" sz="1800" kern="1200" dirty="0" smtClean="0">
                          <a:solidFill>
                            <a:srgbClr val="FF0000"/>
                          </a:solidFill>
                          <a:latin typeface="+mn-lt"/>
                          <a:ea typeface="+mn-ea"/>
                          <a:cs typeface="+mn-cs"/>
                        </a:rPr>
                        <a:t>1/19/11</a:t>
                      </a:r>
                      <a:endParaRPr lang="en-US" sz="1600" dirty="0">
                        <a:solidFill>
                          <a:srgbClr val="FF0000"/>
                        </a:solidFill>
                        <a:latin typeface="Calibri"/>
                        <a:ea typeface="Times New Roman"/>
                      </a:endParaRPr>
                    </a:p>
                  </a:txBody>
                  <a:tcPr marL="68580" marR="68580" marT="0" marB="0"/>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914400"/>
          <a:ext cx="8610600" cy="2951668"/>
        </p:xfrm>
        <a:graphic>
          <a:graphicData uri="http://schemas.openxmlformats.org/drawingml/2006/table">
            <a:tbl>
              <a:tblPr firstRow="1" bandRow="1">
                <a:tableStyleId>{5C22544A-7EE6-4342-B048-85BDC9FD1C3A}</a:tableStyleId>
              </a:tblPr>
              <a:tblGrid>
                <a:gridCol w="558094"/>
                <a:gridCol w="2947106"/>
                <a:gridCol w="1143000"/>
                <a:gridCol w="1828800"/>
                <a:gridCol w="1066800"/>
                <a:gridCol w="1066800"/>
              </a:tblGrid>
              <a:tr h="371536">
                <a:tc>
                  <a:txBody>
                    <a:bodyPr/>
                    <a:lstStyle/>
                    <a:p>
                      <a:pPr marL="0" marR="0" algn="l">
                        <a:spcBef>
                          <a:spcPts val="0"/>
                        </a:spcBef>
                        <a:spcAft>
                          <a:spcPts val="0"/>
                        </a:spcAft>
                      </a:pPr>
                      <a:r>
                        <a:rPr lang="en-US" sz="1100" dirty="0">
                          <a:latin typeface="Calibri"/>
                          <a:ea typeface="Times New Roman"/>
                        </a:rPr>
                        <a:t>#</a:t>
                      </a:r>
                      <a:endParaRPr lang="en-US" sz="12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100" dirty="0">
                          <a:latin typeface="Calibri"/>
                          <a:ea typeface="Times New Roman"/>
                        </a:rPr>
                        <a:t>Recommendations</a:t>
                      </a:r>
                      <a:endParaRPr lang="en-US" sz="12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Assigned to</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Status/Corrective Action</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Due Date</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dirty="0">
                          <a:latin typeface="Calibri"/>
                          <a:ea typeface="Times New Roman"/>
                        </a:rPr>
                        <a:t>Closed</a:t>
                      </a:r>
                      <a:endParaRPr lang="en-US" sz="1200" dirty="0">
                        <a:latin typeface="Times New Roman"/>
                        <a:ea typeface="Times New Roman"/>
                      </a:endParaRPr>
                    </a:p>
                  </a:txBody>
                  <a:tcPr marL="68580" marR="68580" marT="0" marB="0"/>
                </a:tc>
              </a:tr>
              <a:tr h="159230">
                <a:tc>
                  <a:txBody>
                    <a:bodyPr/>
                    <a:lstStyle/>
                    <a:p>
                      <a:pPr marL="0" marR="0" algn="l">
                        <a:spcBef>
                          <a:spcPts val="0"/>
                        </a:spcBef>
                        <a:spcAft>
                          <a:spcPts val="0"/>
                        </a:spcAft>
                      </a:pPr>
                      <a:r>
                        <a:rPr lang="en-US" sz="1100">
                          <a:latin typeface="Calibri"/>
                          <a:ea typeface="Times New Roman"/>
                        </a:rPr>
                        <a:t>2.0</a:t>
                      </a:r>
                      <a:endParaRPr lang="en-US" sz="120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100" b="1">
                          <a:latin typeface="Calibri"/>
                          <a:ea typeface="Calibri"/>
                          <a:cs typeface="Times New Roman"/>
                        </a:rPr>
                        <a:t>Project Preparedness</a:t>
                      </a:r>
                      <a:endParaRPr lang="en-US" sz="110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dirty="0">
                        <a:latin typeface="Calibri"/>
                        <a:ea typeface="Times New Roman"/>
                      </a:endParaRPr>
                    </a:p>
                  </a:txBody>
                  <a:tcPr marL="68580" marR="68580" marT="0" marB="0"/>
                </a:tc>
              </a:tr>
              <a:tr h="110600">
                <a:tc>
                  <a:txBody>
                    <a:bodyPr/>
                    <a:lstStyle/>
                    <a:p>
                      <a:pPr marL="0" marR="0" algn="l">
                        <a:spcBef>
                          <a:spcPts val="0"/>
                        </a:spcBef>
                        <a:spcAft>
                          <a:spcPts val="0"/>
                        </a:spcAft>
                      </a:pPr>
                      <a:r>
                        <a:rPr lang="en-US" sz="1100" dirty="0" smtClean="0">
                          <a:latin typeface="Calibri"/>
                          <a:ea typeface="Times New Roman"/>
                        </a:rPr>
                        <a:t>2.3</a:t>
                      </a:r>
                      <a:endParaRPr lang="en-US" sz="12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100" b="1" dirty="0" smtClean="0">
                          <a:latin typeface="Calibri"/>
                          <a:ea typeface="Calibri"/>
                          <a:cs typeface="Times New Roman"/>
                        </a:rPr>
                        <a:t>Management and Oversight</a:t>
                      </a:r>
                      <a:endParaRPr lang="en-US" sz="1100" dirty="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dirty="0">
                        <a:latin typeface="Calibri"/>
                        <a:ea typeface="Times New Roman"/>
                      </a:endParaRPr>
                    </a:p>
                  </a:txBody>
                  <a:tcPr marL="68580" marR="68580" marT="0" marB="0"/>
                </a:tc>
              </a:tr>
              <a:tr h="2101834">
                <a:tc>
                  <a:txBody>
                    <a:bodyPr/>
                    <a:lstStyle/>
                    <a:p>
                      <a:pPr marL="0" marR="0" algn="l">
                        <a:spcBef>
                          <a:spcPts val="0"/>
                        </a:spcBef>
                        <a:spcAft>
                          <a:spcPts val="0"/>
                        </a:spcAft>
                      </a:pPr>
                      <a:r>
                        <a:rPr lang="en-US" sz="1400" dirty="0" smtClean="0">
                          <a:latin typeface="Calibri"/>
                          <a:ea typeface="Times New Roman"/>
                        </a:rPr>
                        <a:t>7.</a:t>
                      </a:r>
                      <a:endParaRPr lang="en-US" sz="16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800" dirty="0">
                          <a:latin typeface="Calibri"/>
                          <a:ea typeface="Calibri"/>
                          <a:cs typeface="Times New Roman"/>
                        </a:rPr>
                        <a:t>There should be CDF and AD people on the IPT.</a:t>
                      </a:r>
                    </a:p>
                  </a:txBody>
                  <a:tcPr marL="68580" marR="68580" marT="0" marB="0"/>
                </a:tc>
                <a:tc>
                  <a:txBody>
                    <a:bodyPr/>
                    <a:lstStyle/>
                    <a:p>
                      <a:pPr marL="0" marR="0" algn="l">
                        <a:spcBef>
                          <a:spcPts val="0"/>
                        </a:spcBef>
                        <a:spcAft>
                          <a:spcPts val="0"/>
                        </a:spcAft>
                      </a:pPr>
                      <a:r>
                        <a:rPr lang="en-US" sz="1800" dirty="0">
                          <a:latin typeface="Calibri"/>
                          <a:ea typeface="Times New Roman"/>
                        </a:rPr>
                        <a:t>R. Merchut</a:t>
                      </a:r>
                      <a:endParaRPr lang="en-US" sz="2000" dirty="0">
                        <a:latin typeface="Times New Roman"/>
                        <a:ea typeface="Times New Roman"/>
                      </a:endParaRPr>
                    </a:p>
                    <a:p>
                      <a:pPr marL="0" marR="0">
                        <a:lnSpc>
                          <a:spcPct val="115000"/>
                        </a:lnSpc>
                        <a:spcBef>
                          <a:spcPts val="0"/>
                        </a:spcBef>
                        <a:spcAft>
                          <a:spcPts val="0"/>
                        </a:spcAft>
                      </a:pPr>
                      <a:r>
                        <a:rPr lang="en-US" sz="1800" dirty="0">
                          <a:latin typeface="Calibri"/>
                          <a:ea typeface="Times New Roman"/>
                          <a:cs typeface="Times New Roman"/>
                        </a:rPr>
                        <a:t>P. Czarapata</a:t>
                      </a:r>
                      <a:endParaRPr lang="en-US" sz="1800" dirty="0">
                        <a:latin typeface="Calibri"/>
                        <a:ea typeface="Calibri"/>
                        <a:cs typeface="Times New Roman"/>
                      </a:endParaRPr>
                    </a:p>
                  </a:txBody>
                  <a:tcPr marL="68580" marR="68580" marT="0" marB="0"/>
                </a:tc>
                <a:tc>
                  <a:txBody>
                    <a:bodyPr/>
                    <a:lstStyle/>
                    <a:p>
                      <a:pPr marL="0" marR="0" algn="l">
                        <a:spcBef>
                          <a:spcPts val="0"/>
                        </a:spcBef>
                        <a:spcAft>
                          <a:spcPts val="0"/>
                        </a:spcAft>
                      </a:pPr>
                      <a:r>
                        <a:rPr lang="en-US" sz="1800" dirty="0">
                          <a:latin typeface="Calibri"/>
                          <a:ea typeface="Times New Roman"/>
                        </a:rPr>
                        <a:t>Dervin Allen has been added for CDF. AD representative to be identified</a:t>
                      </a:r>
                      <a:r>
                        <a:rPr lang="en-US" sz="1800" dirty="0" smtClean="0">
                          <a:latin typeface="Calibri"/>
                          <a:ea typeface="Times New Roman"/>
                        </a:rPr>
                        <a:t>.</a:t>
                      </a:r>
                      <a:r>
                        <a:rPr lang="en-US" sz="1800" kern="1200" dirty="0" smtClean="0">
                          <a:solidFill>
                            <a:schemeClr val="dk1"/>
                          </a:solidFill>
                          <a:latin typeface="+mn-lt"/>
                          <a:ea typeface="+mn-ea"/>
                          <a:cs typeface="+mn-cs"/>
                        </a:rPr>
                        <a:t> </a:t>
                      </a:r>
                      <a:r>
                        <a:rPr lang="en-US" sz="1800" kern="1200" dirty="0" smtClean="0">
                          <a:solidFill>
                            <a:srgbClr val="FF0000"/>
                          </a:solidFill>
                          <a:latin typeface="+mn-lt"/>
                          <a:ea typeface="+mn-ea"/>
                          <a:cs typeface="+mn-cs"/>
                        </a:rPr>
                        <a:t>Duane Newhart added as AD representative.</a:t>
                      </a:r>
                      <a:endParaRPr lang="en-US" sz="2000" dirty="0">
                        <a:solidFill>
                          <a:srgbClr val="FF0000"/>
                        </a:solidFill>
                        <a:latin typeface="Times New Roman"/>
                        <a:ea typeface="Times New Roman"/>
                      </a:endParaRPr>
                    </a:p>
                  </a:txBody>
                  <a:tcPr marL="68580" marR="68580" marT="0" marB="0"/>
                </a:tc>
                <a:tc>
                  <a:txBody>
                    <a:bodyPr/>
                    <a:lstStyle/>
                    <a:p>
                      <a:pPr marL="0" marR="0" algn="l">
                        <a:spcBef>
                          <a:spcPts val="0"/>
                        </a:spcBef>
                        <a:spcAft>
                          <a:spcPts val="0"/>
                        </a:spcAft>
                      </a:pPr>
                      <a:r>
                        <a:rPr lang="en-US" sz="1800" dirty="0">
                          <a:latin typeface="Calibri"/>
                          <a:ea typeface="Times New Roman"/>
                        </a:rPr>
                        <a:t>12/15/10</a:t>
                      </a:r>
                      <a:endParaRPr lang="en-US" sz="2000" dirty="0">
                        <a:latin typeface="Times New Roman"/>
                        <a:ea typeface="Times New Roman"/>
                      </a:endParaRPr>
                    </a:p>
                  </a:txBody>
                  <a:tcPr marL="68580" marR="68580" marT="0" marB="0"/>
                </a:tc>
                <a:tc>
                  <a:txBody>
                    <a:bodyPr/>
                    <a:lstStyle/>
                    <a:p>
                      <a:pPr marL="0" marR="0" algn="l">
                        <a:spcBef>
                          <a:spcPts val="0"/>
                        </a:spcBef>
                        <a:spcAft>
                          <a:spcPts val="0"/>
                        </a:spcAft>
                      </a:pPr>
                      <a:r>
                        <a:rPr lang="en-US" sz="1800" kern="1200" dirty="0" smtClean="0">
                          <a:solidFill>
                            <a:srgbClr val="FF0000"/>
                          </a:solidFill>
                          <a:latin typeface="+mn-lt"/>
                          <a:ea typeface="+mn-ea"/>
                          <a:cs typeface="+mn-cs"/>
                        </a:rPr>
                        <a:t>12/15/10</a:t>
                      </a:r>
                      <a:endParaRPr lang="en-US" sz="1800" dirty="0">
                        <a:solidFill>
                          <a:srgbClr val="FF0000"/>
                        </a:solidFill>
                        <a:latin typeface="Calibri"/>
                        <a:ea typeface="Times New Roman"/>
                      </a:endParaRPr>
                    </a:p>
                  </a:txBody>
                  <a:tcPr marL="68580" marR="68580" marT="0" marB="0"/>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914400"/>
          <a:ext cx="8229600" cy="3886200"/>
        </p:xfrm>
        <a:graphic>
          <a:graphicData uri="http://schemas.openxmlformats.org/drawingml/2006/table">
            <a:tbl>
              <a:tblPr firstRow="1" bandRow="1">
                <a:tableStyleId>{5C22544A-7EE6-4342-B048-85BDC9FD1C3A}</a:tableStyleId>
              </a:tblPr>
              <a:tblGrid>
                <a:gridCol w="533400"/>
                <a:gridCol w="3124200"/>
                <a:gridCol w="990600"/>
                <a:gridCol w="1524000"/>
                <a:gridCol w="1066800"/>
                <a:gridCol w="990600"/>
              </a:tblGrid>
              <a:tr h="505034">
                <a:tc>
                  <a:txBody>
                    <a:bodyPr/>
                    <a:lstStyle/>
                    <a:p>
                      <a:pPr marL="0" marR="0" algn="l">
                        <a:spcBef>
                          <a:spcPts val="0"/>
                        </a:spcBef>
                        <a:spcAft>
                          <a:spcPts val="0"/>
                        </a:spcAft>
                      </a:pPr>
                      <a:r>
                        <a:rPr lang="en-US" sz="1200" dirty="0">
                          <a:latin typeface="Calibri"/>
                          <a:ea typeface="Times New Roman"/>
                        </a:rPr>
                        <a:t>#</a:t>
                      </a:r>
                      <a:endParaRPr lang="en-US" sz="14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200" dirty="0">
                          <a:latin typeface="Calibri"/>
                          <a:ea typeface="Times New Roman"/>
                        </a:rPr>
                        <a:t>Recommendations</a:t>
                      </a:r>
                      <a:endParaRPr lang="en-US" sz="14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200">
                          <a:latin typeface="Calibri"/>
                          <a:ea typeface="Times New Roman"/>
                        </a:rPr>
                        <a:t>Assigned to</a:t>
                      </a:r>
                      <a:endParaRPr lang="en-US" sz="1400">
                        <a:latin typeface="Times New Roman"/>
                        <a:ea typeface="Times New Roman"/>
                      </a:endParaRPr>
                    </a:p>
                  </a:txBody>
                  <a:tcPr marL="68580" marR="68580" marT="0" marB="0" anchor="ctr"/>
                </a:tc>
                <a:tc>
                  <a:txBody>
                    <a:bodyPr/>
                    <a:lstStyle/>
                    <a:p>
                      <a:pPr marL="0" marR="0" algn="l">
                        <a:spcBef>
                          <a:spcPts val="0"/>
                        </a:spcBef>
                        <a:spcAft>
                          <a:spcPts val="0"/>
                        </a:spcAft>
                      </a:pPr>
                      <a:r>
                        <a:rPr lang="en-US" sz="1200">
                          <a:latin typeface="Calibri"/>
                          <a:ea typeface="Times New Roman"/>
                        </a:rPr>
                        <a:t>Status/Corrective Action</a:t>
                      </a:r>
                      <a:endParaRPr lang="en-US" sz="1400">
                        <a:latin typeface="Times New Roman"/>
                        <a:ea typeface="Times New Roman"/>
                      </a:endParaRPr>
                    </a:p>
                  </a:txBody>
                  <a:tcPr marL="68580" marR="68580" marT="0" marB="0" anchor="ctr"/>
                </a:tc>
                <a:tc>
                  <a:txBody>
                    <a:bodyPr/>
                    <a:lstStyle/>
                    <a:p>
                      <a:pPr marL="0" marR="0" algn="l">
                        <a:spcBef>
                          <a:spcPts val="0"/>
                        </a:spcBef>
                        <a:spcAft>
                          <a:spcPts val="0"/>
                        </a:spcAft>
                      </a:pPr>
                      <a:r>
                        <a:rPr lang="en-US" sz="1200">
                          <a:latin typeface="Calibri"/>
                          <a:ea typeface="Times New Roman"/>
                        </a:rPr>
                        <a:t>Due Date</a:t>
                      </a:r>
                      <a:endParaRPr lang="en-US" sz="1400">
                        <a:latin typeface="Times New Roman"/>
                        <a:ea typeface="Times New Roman"/>
                      </a:endParaRPr>
                    </a:p>
                  </a:txBody>
                  <a:tcPr marL="68580" marR="68580" marT="0" marB="0" anchor="ctr"/>
                </a:tc>
                <a:tc>
                  <a:txBody>
                    <a:bodyPr/>
                    <a:lstStyle/>
                    <a:p>
                      <a:pPr marL="0" marR="0" algn="l">
                        <a:spcBef>
                          <a:spcPts val="0"/>
                        </a:spcBef>
                        <a:spcAft>
                          <a:spcPts val="0"/>
                        </a:spcAft>
                      </a:pPr>
                      <a:r>
                        <a:rPr lang="en-US" sz="1200" dirty="0">
                          <a:latin typeface="Calibri"/>
                          <a:ea typeface="Times New Roman"/>
                        </a:rPr>
                        <a:t>Closed</a:t>
                      </a:r>
                      <a:endParaRPr lang="en-US" sz="1400" dirty="0">
                        <a:latin typeface="Times New Roman"/>
                        <a:ea typeface="Times New Roman"/>
                      </a:endParaRPr>
                    </a:p>
                  </a:txBody>
                  <a:tcPr marL="68580" marR="68580" marT="0" marB="0"/>
                </a:tc>
              </a:tr>
              <a:tr h="262057">
                <a:tc>
                  <a:txBody>
                    <a:bodyPr/>
                    <a:lstStyle/>
                    <a:p>
                      <a:pPr marL="0" marR="0" algn="l">
                        <a:spcBef>
                          <a:spcPts val="0"/>
                        </a:spcBef>
                        <a:spcAft>
                          <a:spcPts val="0"/>
                        </a:spcAft>
                      </a:pPr>
                      <a:r>
                        <a:rPr lang="en-US" sz="1200">
                          <a:latin typeface="Calibri"/>
                          <a:ea typeface="Times New Roman"/>
                        </a:rPr>
                        <a:t>2.0</a:t>
                      </a:r>
                      <a:endParaRPr lang="en-US" sz="140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200" b="1">
                          <a:latin typeface="Calibri"/>
                          <a:ea typeface="Calibri"/>
                          <a:cs typeface="Times New Roman"/>
                        </a:rPr>
                        <a:t>Project Preparedness</a:t>
                      </a:r>
                      <a:endParaRPr lang="en-US" sz="120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r>
              <a:tr h="262057">
                <a:tc>
                  <a:txBody>
                    <a:bodyPr/>
                    <a:lstStyle/>
                    <a:p>
                      <a:pPr marL="0" marR="0" algn="l">
                        <a:spcBef>
                          <a:spcPts val="0"/>
                        </a:spcBef>
                        <a:spcAft>
                          <a:spcPts val="0"/>
                        </a:spcAft>
                      </a:pPr>
                      <a:r>
                        <a:rPr lang="en-US" sz="1200" dirty="0" smtClean="0">
                          <a:latin typeface="Calibri"/>
                          <a:ea typeface="Times New Roman"/>
                        </a:rPr>
                        <a:t>2.3</a:t>
                      </a:r>
                      <a:endParaRPr lang="en-US" sz="14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200" b="1" dirty="0" smtClean="0">
                          <a:latin typeface="Calibri"/>
                          <a:ea typeface="Calibri"/>
                          <a:cs typeface="Times New Roman"/>
                        </a:rPr>
                        <a:t>Management and Oversight</a:t>
                      </a:r>
                      <a:endParaRPr lang="en-US" sz="1200" dirty="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r>
              <a:tr h="2857052">
                <a:tc>
                  <a:txBody>
                    <a:bodyPr/>
                    <a:lstStyle/>
                    <a:p>
                      <a:pPr marL="0" marR="0" algn="l">
                        <a:spcBef>
                          <a:spcPts val="0"/>
                        </a:spcBef>
                        <a:spcAft>
                          <a:spcPts val="0"/>
                        </a:spcAft>
                      </a:pPr>
                      <a:r>
                        <a:rPr lang="en-US" sz="1600" dirty="0" smtClean="0">
                          <a:latin typeface="Calibri"/>
                          <a:ea typeface="Times New Roman"/>
                        </a:rPr>
                        <a:t>8.</a:t>
                      </a:r>
                      <a:endParaRPr lang="en-US" sz="18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600" dirty="0">
                          <a:latin typeface="Calibri"/>
                          <a:ea typeface="Calibri"/>
                          <a:cs typeface="Times New Roman"/>
                        </a:rPr>
                        <a:t>Retain the Project Managers control over change to a reasonable level, and make the PMG function as the change control board for larger changes.  This eliminates the separate change control board and removes the need to check with the PMG for changes that require broader consideration.</a:t>
                      </a:r>
                    </a:p>
                  </a:txBody>
                  <a:tcPr marL="68580" marR="68580" marT="0" marB="0"/>
                </a:tc>
                <a:tc>
                  <a:txBody>
                    <a:bodyPr/>
                    <a:lstStyle/>
                    <a:p>
                      <a:pPr marL="0" marR="0" algn="l">
                        <a:spcBef>
                          <a:spcPts val="0"/>
                        </a:spcBef>
                        <a:spcAft>
                          <a:spcPts val="0"/>
                        </a:spcAft>
                      </a:pPr>
                      <a:r>
                        <a:rPr lang="en-US" sz="1600">
                          <a:latin typeface="Calibri"/>
                          <a:ea typeface="Times New Roman"/>
                        </a:rPr>
                        <a:t>R. Kephart</a:t>
                      </a:r>
                      <a:endParaRPr lang="en-US" sz="1800">
                        <a:latin typeface="Times New Roman"/>
                        <a:ea typeface="Times New Roman"/>
                      </a:endParaRPr>
                    </a:p>
                    <a:p>
                      <a:pPr marL="0" marR="0">
                        <a:lnSpc>
                          <a:spcPct val="115000"/>
                        </a:lnSpc>
                        <a:spcBef>
                          <a:spcPts val="0"/>
                        </a:spcBef>
                        <a:spcAft>
                          <a:spcPts val="0"/>
                        </a:spcAft>
                      </a:pPr>
                      <a:r>
                        <a:rPr lang="en-US" sz="1600">
                          <a:latin typeface="Calibri"/>
                          <a:ea typeface="Times New Roman"/>
                          <a:cs typeface="Times New Roman"/>
                        </a:rPr>
                        <a:t>R. Merchut</a:t>
                      </a:r>
                      <a:endParaRPr lang="en-US" sz="1600">
                        <a:latin typeface="Calibri"/>
                        <a:ea typeface="Calibri"/>
                        <a:cs typeface="Times New Roman"/>
                      </a:endParaRPr>
                    </a:p>
                  </a:txBody>
                  <a:tcPr marL="68580" marR="68580" marT="0" marB="0"/>
                </a:tc>
                <a:tc>
                  <a:txBody>
                    <a:bodyPr/>
                    <a:lstStyle/>
                    <a:p>
                      <a:pPr marL="0" marR="0" algn="l">
                        <a:spcBef>
                          <a:spcPts val="0"/>
                        </a:spcBef>
                        <a:spcAft>
                          <a:spcPts val="0"/>
                        </a:spcAft>
                      </a:pPr>
                      <a:r>
                        <a:rPr lang="en-US" sz="1600">
                          <a:latin typeface="Calibri"/>
                          <a:ea typeface="Times New Roman"/>
                        </a:rPr>
                        <a:t>The Project Plan has been revised to eliminate the separate Change Control Board. The PMG is now identified as the Change Control Board.</a:t>
                      </a:r>
                      <a:endParaRPr lang="en-US" sz="1800">
                        <a:latin typeface="Times New Roman"/>
                        <a:ea typeface="Times New Roman"/>
                      </a:endParaRPr>
                    </a:p>
                  </a:txBody>
                  <a:tcPr marL="68580" marR="68580" marT="0" marB="0"/>
                </a:tc>
                <a:tc>
                  <a:txBody>
                    <a:bodyPr/>
                    <a:lstStyle/>
                    <a:p>
                      <a:pPr marL="0" marR="0" algn="l">
                        <a:spcBef>
                          <a:spcPts val="0"/>
                        </a:spcBef>
                        <a:spcAft>
                          <a:spcPts val="0"/>
                        </a:spcAft>
                      </a:pPr>
                      <a:endParaRPr lang="en-US" sz="1600">
                        <a:latin typeface="Calibri"/>
                        <a:ea typeface="Times New Roman"/>
                      </a:endParaRPr>
                    </a:p>
                  </a:txBody>
                  <a:tcPr marL="68580" marR="68580" marT="0" marB="0"/>
                </a:tc>
                <a:tc>
                  <a:txBody>
                    <a:bodyPr/>
                    <a:lstStyle/>
                    <a:p>
                      <a:pPr marL="0" marR="0" algn="l">
                        <a:spcBef>
                          <a:spcPts val="0"/>
                        </a:spcBef>
                        <a:spcAft>
                          <a:spcPts val="0"/>
                        </a:spcAft>
                      </a:pPr>
                      <a:r>
                        <a:rPr lang="en-US" sz="1600" dirty="0">
                          <a:latin typeface="Calibri"/>
                          <a:ea typeface="Times New Roman"/>
                        </a:rPr>
                        <a:t>10/29/10</a:t>
                      </a:r>
                      <a:endParaRPr lang="en-US" sz="1800" dirty="0">
                        <a:latin typeface="Times New Roman"/>
                        <a:ea typeface="Times New Roman"/>
                      </a:endParaRPr>
                    </a:p>
                  </a:txBody>
                  <a:tcPr marL="68580" marR="68580" marT="0" marB="0"/>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533400"/>
          <a:ext cx="8229600" cy="4572000"/>
        </p:xfrm>
        <a:graphic>
          <a:graphicData uri="http://schemas.openxmlformats.org/drawingml/2006/table">
            <a:tbl>
              <a:tblPr firstRow="1" bandRow="1">
                <a:tableStyleId>{5C22544A-7EE6-4342-B048-85BDC9FD1C3A}</a:tableStyleId>
              </a:tblPr>
              <a:tblGrid>
                <a:gridCol w="533400"/>
                <a:gridCol w="3124200"/>
                <a:gridCol w="990600"/>
                <a:gridCol w="1524000"/>
                <a:gridCol w="1066800"/>
                <a:gridCol w="990600"/>
              </a:tblGrid>
              <a:tr h="594158">
                <a:tc>
                  <a:txBody>
                    <a:bodyPr/>
                    <a:lstStyle/>
                    <a:p>
                      <a:pPr marL="0" marR="0" algn="l">
                        <a:spcBef>
                          <a:spcPts val="0"/>
                        </a:spcBef>
                        <a:spcAft>
                          <a:spcPts val="0"/>
                        </a:spcAft>
                      </a:pPr>
                      <a:r>
                        <a:rPr lang="en-US" sz="1200" dirty="0">
                          <a:latin typeface="Calibri"/>
                          <a:ea typeface="Times New Roman"/>
                        </a:rPr>
                        <a:t>#</a:t>
                      </a:r>
                      <a:endParaRPr lang="en-US" sz="14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200" dirty="0">
                          <a:latin typeface="Calibri"/>
                          <a:ea typeface="Times New Roman"/>
                        </a:rPr>
                        <a:t>Recommendations</a:t>
                      </a:r>
                      <a:endParaRPr lang="en-US" sz="14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200">
                          <a:latin typeface="Calibri"/>
                          <a:ea typeface="Times New Roman"/>
                        </a:rPr>
                        <a:t>Assigned to</a:t>
                      </a:r>
                      <a:endParaRPr lang="en-US" sz="1400">
                        <a:latin typeface="Times New Roman"/>
                        <a:ea typeface="Times New Roman"/>
                      </a:endParaRPr>
                    </a:p>
                  </a:txBody>
                  <a:tcPr marL="68580" marR="68580" marT="0" marB="0" anchor="ctr"/>
                </a:tc>
                <a:tc>
                  <a:txBody>
                    <a:bodyPr/>
                    <a:lstStyle/>
                    <a:p>
                      <a:pPr marL="0" marR="0" algn="l">
                        <a:spcBef>
                          <a:spcPts val="0"/>
                        </a:spcBef>
                        <a:spcAft>
                          <a:spcPts val="0"/>
                        </a:spcAft>
                      </a:pPr>
                      <a:r>
                        <a:rPr lang="en-US" sz="1200">
                          <a:latin typeface="Calibri"/>
                          <a:ea typeface="Times New Roman"/>
                        </a:rPr>
                        <a:t>Status/Corrective Action</a:t>
                      </a:r>
                      <a:endParaRPr lang="en-US" sz="1400">
                        <a:latin typeface="Times New Roman"/>
                        <a:ea typeface="Times New Roman"/>
                      </a:endParaRPr>
                    </a:p>
                  </a:txBody>
                  <a:tcPr marL="68580" marR="68580" marT="0" marB="0" anchor="ctr"/>
                </a:tc>
                <a:tc>
                  <a:txBody>
                    <a:bodyPr/>
                    <a:lstStyle/>
                    <a:p>
                      <a:pPr marL="0" marR="0" algn="l">
                        <a:spcBef>
                          <a:spcPts val="0"/>
                        </a:spcBef>
                        <a:spcAft>
                          <a:spcPts val="0"/>
                        </a:spcAft>
                      </a:pPr>
                      <a:r>
                        <a:rPr lang="en-US" sz="1200">
                          <a:latin typeface="Calibri"/>
                          <a:ea typeface="Times New Roman"/>
                        </a:rPr>
                        <a:t>Due Date</a:t>
                      </a:r>
                      <a:endParaRPr lang="en-US" sz="1400">
                        <a:latin typeface="Times New Roman"/>
                        <a:ea typeface="Times New Roman"/>
                      </a:endParaRPr>
                    </a:p>
                  </a:txBody>
                  <a:tcPr marL="68580" marR="68580" marT="0" marB="0" anchor="ctr"/>
                </a:tc>
                <a:tc>
                  <a:txBody>
                    <a:bodyPr/>
                    <a:lstStyle/>
                    <a:p>
                      <a:pPr marL="0" marR="0" algn="l">
                        <a:spcBef>
                          <a:spcPts val="0"/>
                        </a:spcBef>
                        <a:spcAft>
                          <a:spcPts val="0"/>
                        </a:spcAft>
                      </a:pPr>
                      <a:r>
                        <a:rPr lang="en-US" sz="1200" dirty="0">
                          <a:latin typeface="Calibri"/>
                          <a:ea typeface="Times New Roman"/>
                        </a:rPr>
                        <a:t>Closed</a:t>
                      </a:r>
                      <a:endParaRPr lang="en-US" sz="1400" dirty="0">
                        <a:latin typeface="Times New Roman"/>
                        <a:ea typeface="Times New Roman"/>
                      </a:endParaRPr>
                    </a:p>
                  </a:txBody>
                  <a:tcPr marL="68580" marR="68580" marT="0" marB="0"/>
                </a:tc>
              </a:tr>
              <a:tr h="308302">
                <a:tc>
                  <a:txBody>
                    <a:bodyPr/>
                    <a:lstStyle/>
                    <a:p>
                      <a:pPr marL="0" marR="0" algn="l">
                        <a:spcBef>
                          <a:spcPts val="0"/>
                        </a:spcBef>
                        <a:spcAft>
                          <a:spcPts val="0"/>
                        </a:spcAft>
                      </a:pPr>
                      <a:r>
                        <a:rPr lang="en-US" sz="1200">
                          <a:latin typeface="Calibri"/>
                          <a:ea typeface="Times New Roman"/>
                        </a:rPr>
                        <a:t>2.0</a:t>
                      </a:r>
                      <a:endParaRPr lang="en-US" sz="140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200" b="1">
                          <a:latin typeface="Calibri"/>
                          <a:ea typeface="Calibri"/>
                          <a:cs typeface="Times New Roman"/>
                        </a:rPr>
                        <a:t>Project Preparedness</a:t>
                      </a:r>
                      <a:endParaRPr lang="en-US" sz="120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r>
              <a:tr h="308302">
                <a:tc>
                  <a:txBody>
                    <a:bodyPr/>
                    <a:lstStyle/>
                    <a:p>
                      <a:pPr marL="0" marR="0" algn="l">
                        <a:spcBef>
                          <a:spcPts val="0"/>
                        </a:spcBef>
                        <a:spcAft>
                          <a:spcPts val="0"/>
                        </a:spcAft>
                      </a:pPr>
                      <a:r>
                        <a:rPr lang="en-US" sz="1200" dirty="0" smtClean="0">
                          <a:latin typeface="Calibri"/>
                          <a:ea typeface="Times New Roman"/>
                        </a:rPr>
                        <a:t>2.3</a:t>
                      </a:r>
                      <a:endParaRPr lang="en-US" sz="14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200" b="1" dirty="0" smtClean="0">
                          <a:latin typeface="Calibri"/>
                          <a:ea typeface="Calibri"/>
                          <a:cs typeface="Times New Roman"/>
                        </a:rPr>
                        <a:t>Management and Oversight</a:t>
                      </a:r>
                      <a:endParaRPr lang="en-US" sz="1200" dirty="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r>
              <a:tr h="3361238">
                <a:tc>
                  <a:txBody>
                    <a:bodyPr/>
                    <a:lstStyle/>
                    <a:p>
                      <a:pPr marL="0" marR="0" algn="l">
                        <a:spcBef>
                          <a:spcPts val="0"/>
                        </a:spcBef>
                        <a:spcAft>
                          <a:spcPts val="0"/>
                        </a:spcAft>
                      </a:pPr>
                      <a:r>
                        <a:rPr lang="en-US" sz="1600" dirty="0" smtClean="0">
                          <a:latin typeface="Calibri"/>
                          <a:ea typeface="Times New Roman"/>
                        </a:rPr>
                        <a:t>9.</a:t>
                      </a:r>
                      <a:endParaRPr lang="en-US" sz="18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600" dirty="0">
                          <a:latin typeface="Calibri"/>
                          <a:ea typeface="Calibri"/>
                          <a:cs typeface="Times New Roman"/>
                        </a:rPr>
                        <a:t>Project management should convene a working group or mini-review where operations experts can work with the FESS to ensure the proposed building construction steps fit the schedule and minimally impact operations, e.g. CDF, TD, Road D, fire response, etc.</a:t>
                      </a:r>
                    </a:p>
                  </a:txBody>
                  <a:tcPr marL="68580" marR="68580" marT="0" marB="0"/>
                </a:tc>
                <a:tc>
                  <a:txBody>
                    <a:bodyPr/>
                    <a:lstStyle/>
                    <a:p>
                      <a:pPr marL="0" marR="0" algn="l">
                        <a:spcBef>
                          <a:spcPts val="0"/>
                        </a:spcBef>
                        <a:spcAft>
                          <a:spcPts val="0"/>
                        </a:spcAft>
                      </a:pPr>
                      <a:r>
                        <a:rPr lang="en-US" sz="1600">
                          <a:latin typeface="Calibri"/>
                          <a:ea typeface="Times New Roman"/>
                        </a:rPr>
                        <a:t>R. Merchut</a:t>
                      </a:r>
                      <a:endParaRPr lang="en-US" sz="1800">
                        <a:latin typeface="Times New Roman"/>
                        <a:ea typeface="Times New Roman"/>
                      </a:endParaRPr>
                    </a:p>
                  </a:txBody>
                  <a:tcPr marL="68580" marR="68580" marT="0" marB="0"/>
                </a:tc>
                <a:tc>
                  <a:txBody>
                    <a:bodyPr/>
                    <a:lstStyle/>
                    <a:p>
                      <a:pPr marL="342900" marR="0" lvl="0" indent="-342900" algn="l">
                        <a:spcBef>
                          <a:spcPts val="600"/>
                        </a:spcBef>
                        <a:spcAft>
                          <a:spcPts val="0"/>
                        </a:spcAft>
                        <a:buFont typeface="Symbol"/>
                        <a:buChar char=""/>
                      </a:pPr>
                      <a:r>
                        <a:rPr lang="en-US" sz="1600">
                          <a:latin typeface="Calibri"/>
                          <a:ea typeface="Times New Roman"/>
                        </a:rPr>
                        <a:t>To be conducted during Concept validation. </a:t>
                      </a:r>
                      <a:endParaRPr lang="en-US" sz="1800">
                        <a:latin typeface="Times New Roman"/>
                        <a:ea typeface="Times New Roman"/>
                      </a:endParaRPr>
                    </a:p>
                    <a:p>
                      <a:pPr marL="342900" marR="0" lvl="0" indent="-342900" algn="l">
                        <a:spcBef>
                          <a:spcPts val="600"/>
                        </a:spcBef>
                        <a:spcAft>
                          <a:spcPts val="0"/>
                        </a:spcAft>
                        <a:buFont typeface="Symbol"/>
                        <a:buChar char=""/>
                      </a:pPr>
                      <a:r>
                        <a:rPr lang="en-US" sz="1600">
                          <a:latin typeface="Calibri"/>
                          <a:ea typeface="Times New Roman"/>
                        </a:rPr>
                        <a:t>Additional reviews will take place as the design develops</a:t>
                      </a:r>
                      <a:endParaRPr lang="en-US" sz="1800">
                        <a:latin typeface="Times New Roman"/>
                        <a:ea typeface="Times New Roman"/>
                      </a:endParaRPr>
                    </a:p>
                  </a:txBody>
                  <a:tcPr marL="68580" marR="68580" marT="0" marB="0"/>
                </a:tc>
                <a:tc>
                  <a:txBody>
                    <a:bodyPr/>
                    <a:lstStyle/>
                    <a:p>
                      <a:pPr marL="0" marR="0" algn="l">
                        <a:spcBef>
                          <a:spcPts val="600"/>
                        </a:spcBef>
                        <a:spcAft>
                          <a:spcPts val="0"/>
                        </a:spcAft>
                      </a:pPr>
                      <a:r>
                        <a:rPr lang="en-US" sz="1600" dirty="0">
                          <a:latin typeface="Calibri"/>
                          <a:ea typeface="Times New Roman"/>
                        </a:rPr>
                        <a:t>12/30/10</a:t>
                      </a:r>
                      <a:endParaRPr lang="en-US" sz="1800" dirty="0">
                        <a:latin typeface="Times New Roman"/>
                        <a:ea typeface="Times New Roman"/>
                      </a:endParaRPr>
                    </a:p>
                    <a:p>
                      <a:pPr marL="0" marR="0" algn="l">
                        <a:spcBef>
                          <a:spcPts val="600"/>
                        </a:spcBef>
                        <a:spcAft>
                          <a:spcPts val="0"/>
                        </a:spcAft>
                      </a:pPr>
                      <a:endParaRPr lang="en-US" sz="1600" dirty="0" smtClean="0">
                        <a:latin typeface="Calibri"/>
                        <a:ea typeface="Times New Roman"/>
                      </a:endParaRPr>
                    </a:p>
                    <a:p>
                      <a:pPr marL="0" marR="0" algn="l">
                        <a:spcBef>
                          <a:spcPts val="600"/>
                        </a:spcBef>
                        <a:spcAft>
                          <a:spcPts val="0"/>
                        </a:spcAft>
                      </a:pPr>
                      <a:endParaRPr lang="en-US" sz="1600" dirty="0" smtClean="0">
                        <a:latin typeface="Calibri"/>
                        <a:ea typeface="Times New Roman"/>
                      </a:endParaRPr>
                    </a:p>
                    <a:p>
                      <a:pPr marL="0" marR="0" algn="l">
                        <a:spcBef>
                          <a:spcPts val="600"/>
                        </a:spcBef>
                        <a:spcAft>
                          <a:spcPts val="0"/>
                        </a:spcAft>
                      </a:pPr>
                      <a:endParaRPr lang="en-US" sz="1600" dirty="0" smtClean="0">
                        <a:latin typeface="Calibri"/>
                        <a:ea typeface="Times New Roman"/>
                      </a:endParaRPr>
                    </a:p>
                    <a:p>
                      <a:pPr marL="0" marR="0" algn="l">
                        <a:spcBef>
                          <a:spcPts val="600"/>
                        </a:spcBef>
                        <a:spcAft>
                          <a:spcPts val="0"/>
                        </a:spcAft>
                      </a:pPr>
                      <a:r>
                        <a:rPr lang="en-US" sz="1600" dirty="0" smtClean="0">
                          <a:latin typeface="Calibri"/>
                          <a:ea typeface="Times New Roman"/>
                        </a:rPr>
                        <a:t>7/14/11</a:t>
                      </a:r>
                      <a:endParaRPr lang="en-US" sz="1800" dirty="0">
                        <a:latin typeface="Times New Roman"/>
                        <a:ea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FF0000"/>
                          </a:solidFill>
                          <a:latin typeface="+mn-lt"/>
                          <a:ea typeface="Times New Roman"/>
                          <a:cs typeface="Times New Roman"/>
                        </a:rPr>
                        <a:t>12/30/10</a:t>
                      </a:r>
                      <a:endParaRPr lang="en-US" sz="1600" dirty="0">
                        <a:latin typeface="Calibri"/>
                        <a:ea typeface="Times New Roman"/>
                      </a:endParaRPr>
                    </a:p>
                  </a:txBody>
                  <a:tcPr marL="68580" marR="68580" marT="0" marB="0"/>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533400"/>
          <a:ext cx="8229600" cy="4572000"/>
        </p:xfrm>
        <a:graphic>
          <a:graphicData uri="http://schemas.openxmlformats.org/drawingml/2006/table">
            <a:tbl>
              <a:tblPr firstRow="1" bandRow="1">
                <a:tableStyleId>{5C22544A-7EE6-4342-B048-85BDC9FD1C3A}</a:tableStyleId>
              </a:tblPr>
              <a:tblGrid>
                <a:gridCol w="533400"/>
                <a:gridCol w="3124200"/>
                <a:gridCol w="990600"/>
                <a:gridCol w="1524000"/>
                <a:gridCol w="1066800"/>
                <a:gridCol w="990600"/>
              </a:tblGrid>
              <a:tr h="594158">
                <a:tc>
                  <a:txBody>
                    <a:bodyPr/>
                    <a:lstStyle/>
                    <a:p>
                      <a:pPr marL="0" marR="0" algn="l">
                        <a:spcBef>
                          <a:spcPts val="0"/>
                        </a:spcBef>
                        <a:spcAft>
                          <a:spcPts val="0"/>
                        </a:spcAft>
                      </a:pPr>
                      <a:r>
                        <a:rPr lang="en-US" sz="1200" dirty="0">
                          <a:latin typeface="Calibri"/>
                          <a:ea typeface="Times New Roman"/>
                        </a:rPr>
                        <a:t>#</a:t>
                      </a:r>
                      <a:endParaRPr lang="en-US" sz="14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200" dirty="0">
                          <a:latin typeface="Calibri"/>
                          <a:ea typeface="Times New Roman"/>
                        </a:rPr>
                        <a:t>Recommendations</a:t>
                      </a:r>
                      <a:endParaRPr lang="en-US" sz="14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200">
                          <a:latin typeface="Calibri"/>
                          <a:ea typeface="Times New Roman"/>
                        </a:rPr>
                        <a:t>Assigned to</a:t>
                      </a:r>
                      <a:endParaRPr lang="en-US" sz="1400">
                        <a:latin typeface="Times New Roman"/>
                        <a:ea typeface="Times New Roman"/>
                      </a:endParaRPr>
                    </a:p>
                  </a:txBody>
                  <a:tcPr marL="68580" marR="68580" marT="0" marB="0" anchor="ctr"/>
                </a:tc>
                <a:tc>
                  <a:txBody>
                    <a:bodyPr/>
                    <a:lstStyle/>
                    <a:p>
                      <a:pPr marL="0" marR="0" algn="l">
                        <a:spcBef>
                          <a:spcPts val="0"/>
                        </a:spcBef>
                        <a:spcAft>
                          <a:spcPts val="0"/>
                        </a:spcAft>
                      </a:pPr>
                      <a:r>
                        <a:rPr lang="en-US" sz="1200">
                          <a:latin typeface="Calibri"/>
                          <a:ea typeface="Times New Roman"/>
                        </a:rPr>
                        <a:t>Status/Corrective Action</a:t>
                      </a:r>
                      <a:endParaRPr lang="en-US" sz="1400">
                        <a:latin typeface="Times New Roman"/>
                        <a:ea typeface="Times New Roman"/>
                      </a:endParaRPr>
                    </a:p>
                  </a:txBody>
                  <a:tcPr marL="68580" marR="68580" marT="0" marB="0" anchor="ctr"/>
                </a:tc>
                <a:tc>
                  <a:txBody>
                    <a:bodyPr/>
                    <a:lstStyle/>
                    <a:p>
                      <a:pPr marL="0" marR="0" algn="l">
                        <a:spcBef>
                          <a:spcPts val="0"/>
                        </a:spcBef>
                        <a:spcAft>
                          <a:spcPts val="0"/>
                        </a:spcAft>
                      </a:pPr>
                      <a:r>
                        <a:rPr lang="en-US" sz="1200">
                          <a:latin typeface="Calibri"/>
                          <a:ea typeface="Times New Roman"/>
                        </a:rPr>
                        <a:t>Due Date</a:t>
                      </a:r>
                      <a:endParaRPr lang="en-US" sz="1400">
                        <a:latin typeface="Times New Roman"/>
                        <a:ea typeface="Times New Roman"/>
                      </a:endParaRPr>
                    </a:p>
                  </a:txBody>
                  <a:tcPr marL="68580" marR="68580" marT="0" marB="0" anchor="ctr"/>
                </a:tc>
                <a:tc>
                  <a:txBody>
                    <a:bodyPr/>
                    <a:lstStyle/>
                    <a:p>
                      <a:pPr marL="0" marR="0" algn="l">
                        <a:spcBef>
                          <a:spcPts val="0"/>
                        </a:spcBef>
                        <a:spcAft>
                          <a:spcPts val="0"/>
                        </a:spcAft>
                      </a:pPr>
                      <a:r>
                        <a:rPr lang="en-US" sz="1200" dirty="0">
                          <a:latin typeface="Calibri"/>
                          <a:ea typeface="Times New Roman"/>
                        </a:rPr>
                        <a:t>Closed</a:t>
                      </a:r>
                      <a:endParaRPr lang="en-US" sz="1400" dirty="0">
                        <a:latin typeface="Times New Roman"/>
                        <a:ea typeface="Times New Roman"/>
                      </a:endParaRPr>
                    </a:p>
                  </a:txBody>
                  <a:tcPr marL="68580" marR="68580" marT="0" marB="0"/>
                </a:tc>
              </a:tr>
              <a:tr h="308302">
                <a:tc>
                  <a:txBody>
                    <a:bodyPr/>
                    <a:lstStyle/>
                    <a:p>
                      <a:pPr marL="0" marR="0" algn="l">
                        <a:spcBef>
                          <a:spcPts val="0"/>
                        </a:spcBef>
                        <a:spcAft>
                          <a:spcPts val="0"/>
                        </a:spcAft>
                      </a:pPr>
                      <a:r>
                        <a:rPr lang="en-US" sz="1200">
                          <a:latin typeface="Calibri"/>
                          <a:ea typeface="Times New Roman"/>
                        </a:rPr>
                        <a:t>2.0</a:t>
                      </a:r>
                      <a:endParaRPr lang="en-US" sz="140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200" b="1">
                          <a:latin typeface="Calibri"/>
                          <a:ea typeface="Calibri"/>
                          <a:cs typeface="Times New Roman"/>
                        </a:rPr>
                        <a:t>Project Preparedness</a:t>
                      </a:r>
                      <a:endParaRPr lang="en-US" sz="120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r>
              <a:tr h="308302">
                <a:tc>
                  <a:txBody>
                    <a:bodyPr/>
                    <a:lstStyle/>
                    <a:p>
                      <a:pPr marL="0" marR="0" algn="l">
                        <a:spcBef>
                          <a:spcPts val="0"/>
                        </a:spcBef>
                        <a:spcAft>
                          <a:spcPts val="0"/>
                        </a:spcAft>
                      </a:pPr>
                      <a:r>
                        <a:rPr lang="en-US" sz="1200" dirty="0" smtClean="0">
                          <a:latin typeface="Calibri"/>
                          <a:ea typeface="Times New Roman"/>
                        </a:rPr>
                        <a:t>2.3</a:t>
                      </a:r>
                      <a:endParaRPr lang="en-US" sz="14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200" b="1" dirty="0" smtClean="0">
                          <a:latin typeface="Calibri"/>
                          <a:ea typeface="Calibri"/>
                          <a:cs typeface="Times New Roman"/>
                        </a:rPr>
                        <a:t>Management and Oversight</a:t>
                      </a:r>
                      <a:endParaRPr lang="en-US" sz="1200" dirty="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r>
              <a:tr h="3361238">
                <a:tc>
                  <a:txBody>
                    <a:bodyPr/>
                    <a:lstStyle/>
                    <a:p>
                      <a:pPr marL="0" marR="0" algn="l">
                        <a:spcBef>
                          <a:spcPts val="0"/>
                        </a:spcBef>
                        <a:spcAft>
                          <a:spcPts val="0"/>
                        </a:spcAft>
                      </a:pPr>
                      <a:r>
                        <a:rPr lang="en-US" sz="1800" dirty="0" smtClean="0">
                          <a:latin typeface="Calibri"/>
                          <a:ea typeface="Times New Roman"/>
                        </a:rPr>
                        <a:t>10.</a:t>
                      </a:r>
                      <a:endParaRPr lang="en-US" sz="20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800">
                          <a:latin typeface="Calibri"/>
                          <a:ea typeface="Calibri"/>
                          <a:cs typeface="Times New Roman"/>
                        </a:rPr>
                        <a:t>There should be a review prior to submitting an RFP for the construction contract to ensure that the cost, schedule and interface conditions are well understood. </a:t>
                      </a:r>
                    </a:p>
                  </a:txBody>
                  <a:tcPr marL="68580" marR="68580" marT="0" marB="0"/>
                </a:tc>
                <a:tc>
                  <a:txBody>
                    <a:bodyPr/>
                    <a:lstStyle/>
                    <a:p>
                      <a:pPr marL="0" marR="0" algn="l">
                        <a:spcBef>
                          <a:spcPts val="0"/>
                        </a:spcBef>
                        <a:spcAft>
                          <a:spcPts val="0"/>
                        </a:spcAft>
                      </a:pPr>
                      <a:r>
                        <a:rPr lang="en-US" sz="1800" dirty="0">
                          <a:latin typeface="Calibri"/>
                          <a:ea typeface="Times New Roman"/>
                        </a:rPr>
                        <a:t>R. Merchut</a:t>
                      </a:r>
                      <a:endParaRPr lang="en-US" sz="2000" dirty="0">
                        <a:latin typeface="Times New Roman"/>
                        <a:ea typeface="Times New Roman"/>
                      </a:endParaRPr>
                    </a:p>
                  </a:txBody>
                  <a:tcPr marL="68580" marR="68580" marT="0" marB="0"/>
                </a:tc>
                <a:tc>
                  <a:txBody>
                    <a:bodyPr/>
                    <a:lstStyle/>
                    <a:p>
                      <a:pPr marL="0" marR="0" algn="l">
                        <a:spcBef>
                          <a:spcPts val="0"/>
                        </a:spcBef>
                        <a:spcAft>
                          <a:spcPts val="0"/>
                        </a:spcAft>
                      </a:pPr>
                      <a:r>
                        <a:rPr lang="en-US" sz="1800">
                          <a:latin typeface="Calibri"/>
                          <a:ea typeface="Times New Roman"/>
                        </a:rPr>
                        <a:t>A Director’s Review at the conclusion of Final Design has been added to the schedule. </a:t>
                      </a:r>
                      <a:endParaRPr lang="en-US" sz="2000">
                        <a:latin typeface="Times New Roman"/>
                        <a:ea typeface="Times New Roman"/>
                      </a:endParaRPr>
                    </a:p>
                  </a:txBody>
                  <a:tcPr marL="68580" marR="68580" marT="0" marB="0"/>
                </a:tc>
                <a:tc>
                  <a:txBody>
                    <a:bodyPr/>
                    <a:lstStyle/>
                    <a:p>
                      <a:pPr marL="0" marR="0" algn="l">
                        <a:spcBef>
                          <a:spcPts val="0"/>
                        </a:spcBef>
                        <a:spcAft>
                          <a:spcPts val="0"/>
                        </a:spcAft>
                      </a:pPr>
                      <a:r>
                        <a:rPr lang="en-US" sz="1800">
                          <a:latin typeface="Calibri"/>
                          <a:ea typeface="Times New Roman"/>
                        </a:rPr>
                        <a:t>7/21/11</a:t>
                      </a:r>
                      <a:endParaRPr lang="en-US" sz="2000">
                        <a:latin typeface="Times New Roman"/>
                        <a:ea typeface="Times New Roman"/>
                      </a:endParaRPr>
                    </a:p>
                  </a:txBody>
                  <a:tcPr marL="68580" marR="68580" marT="0" marB="0"/>
                </a:tc>
                <a:tc>
                  <a:txBody>
                    <a:bodyPr/>
                    <a:lstStyle/>
                    <a:p>
                      <a:pPr marL="0" marR="0" algn="l">
                        <a:spcBef>
                          <a:spcPts val="0"/>
                        </a:spcBef>
                        <a:spcAft>
                          <a:spcPts val="0"/>
                        </a:spcAft>
                      </a:pPr>
                      <a:endParaRPr lang="en-US" sz="1800" dirty="0">
                        <a:latin typeface="Calibri"/>
                        <a:ea typeface="Times New Roman"/>
                      </a:endParaRPr>
                    </a:p>
                  </a:txBody>
                  <a:tcPr marL="68580" marR="68580" marT="0" marB="0"/>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Fiscal – EDI Professional Services</a:t>
            </a:r>
            <a:r>
              <a:rPr lang="en-US" dirty="0"/>
              <a:t/>
            </a:r>
            <a:br>
              <a:rPr lang="en-US" dirty="0"/>
            </a:br>
            <a:endParaRPr lang="en-US" dirty="0"/>
          </a:p>
        </p:txBody>
      </p:sp>
      <p:pic>
        <p:nvPicPr>
          <p:cNvPr id="5" name="Content Placeholder 4" descr="FY11_IARC_for_PMG insert.jpg"/>
          <p:cNvPicPr>
            <a:picLocks noGrp="1" noChangeAspect="1"/>
          </p:cNvPicPr>
          <p:nvPr>
            <p:ph idx="1"/>
          </p:nvPr>
        </p:nvPicPr>
        <p:blipFill>
          <a:blip r:embed="rId2" cstate="print"/>
          <a:srcRect l="7868" t="4578" r="6888" b="8617"/>
          <a:stretch>
            <a:fillRect/>
          </a:stretch>
        </p:blipFill>
        <p:spPr>
          <a:xfrm>
            <a:off x="381000" y="1524000"/>
            <a:ext cx="8763000" cy="3021724"/>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fontScale="90000"/>
          </a:bodyPr>
          <a:lstStyle/>
          <a:p>
            <a:pPr marL="742950" lvl="0" indent="-742950" algn="l"/>
            <a:r>
              <a:rPr lang="en-US" dirty="0"/>
              <a:t/>
            </a:r>
            <a:br>
              <a:rPr lang="en-US" dirty="0"/>
            </a:br>
            <a:r>
              <a:rPr lang="en-US" dirty="0" smtClean="0"/>
              <a:t>Schedule</a:t>
            </a:r>
            <a:br>
              <a:rPr lang="en-US" dirty="0" smtClean="0"/>
            </a:br>
            <a:r>
              <a:rPr lang="en-US" sz="2700" b="1" dirty="0" smtClean="0"/>
              <a:t>Resource </a:t>
            </a:r>
            <a:r>
              <a:rPr lang="en-US" sz="2700" b="1" dirty="0"/>
              <a:t>loaded schedule in progress</a:t>
            </a:r>
            <a:r>
              <a:rPr lang="en-US" dirty="0"/>
              <a:t/>
            </a:r>
            <a:br>
              <a:rPr lang="en-US" dirty="0"/>
            </a:br>
            <a:endParaRPr lang="en-US" dirty="0"/>
          </a:p>
        </p:txBody>
      </p:sp>
      <p:graphicFrame>
        <p:nvGraphicFramePr>
          <p:cNvPr id="6" name="Content Placeholder 5"/>
          <p:cNvGraphicFramePr>
            <a:graphicFrameLocks noGrp="1"/>
          </p:cNvGraphicFramePr>
          <p:nvPr>
            <p:ph idx="1"/>
          </p:nvPr>
        </p:nvGraphicFramePr>
        <p:xfrm>
          <a:off x="457200" y="1600200"/>
          <a:ext cx="8229600" cy="48945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marL="0" marR="0" algn="ctr">
                        <a:lnSpc>
                          <a:spcPct val="115000"/>
                        </a:lnSpc>
                        <a:spcBef>
                          <a:spcPts val="0"/>
                        </a:spcBef>
                        <a:spcAft>
                          <a:spcPts val="0"/>
                        </a:spcAft>
                      </a:pPr>
                      <a:r>
                        <a:rPr lang="en-US" sz="1100" dirty="0" smtClean="0">
                          <a:ln>
                            <a:solidFill>
                              <a:schemeClr val="tx1"/>
                            </a:solidFill>
                          </a:ln>
                          <a:solidFill>
                            <a:srgbClr val="000000"/>
                          </a:solidFill>
                          <a:latin typeface="Calibri"/>
                          <a:ea typeface="Times New Roman"/>
                          <a:cs typeface="Times New Roman"/>
                        </a:rPr>
                        <a:t>Tracking Milestone</a:t>
                      </a:r>
                      <a:endParaRPr lang="en-US" sz="1100" dirty="0">
                        <a:ln>
                          <a:solidFill>
                            <a:schemeClr val="tx1"/>
                          </a:solidFill>
                        </a:ln>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smtClean="0">
                          <a:ln>
                            <a:solidFill>
                              <a:schemeClr val="tx1"/>
                            </a:solidFill>
                          </a:ln>
                          <a:solidFill>
                            <a:srgbClr val="000000"/>
                          </a:solidFill>
                          <a:latin typeface="Calibri"/>
                          <a:ea typeface="Times New Roman"/>
                          <a:cs typeface="Times New Roman"/>
                        </a:rPr>
                        <a:t>Definition</a:t>
                      </a:r>
                      <a:endParaRPr lang="en-US" sz="1100">
                        <a:ln>
                          <a:solidFill>
                            <a:schemeClr val="tx1"/>
                          </a:solidFill>
                        </a:ln>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smtClean="0">
                          <a:ln>
                            <a:solidFill>
                              <a:schemeClr val="tx1"/>
                            </a:solidFill>
                          </a:ln>
                          <a:solidFill>
                            <a:srgbClr val="FF0000"/>
                          </a:solidFill>
                          <a:latin typeface="Calibri"/>
                          <a:ea typeface="Times New Roman"/>
                          <a:cs typeface="Times New Roman"/>
                        </a:rPr>
                        <a:t>Target Date</a:t>
                      </a:r>
                      <a:endParaRPr lang="en-US" sz="1100">
                        <a:ln>
                          <a:solidFill>
                            <a:schemeClr val="tx1"/>
                          </a:solidFill>
                        </a:ln>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smtClean="0">
                          <a:ln>
                            <a:solidFill>
                              <a:schemeClr val="tx1"/>
                            </a:solidFill>
                          </a:ln>
                          <a:solidFill>
                            <a:srgbClr val="000000"/>
                          </a:solidFill>
                          <a:latin typeface="Calibri"/>
                          <a:ea typeface="Times New Roman"/>
                          <a:cs typeface="Times New Roman"/>
                        </a:rPr>
                        <a:t>Date Accomplished</a:t>
                      </a:r>
                      <a:endParaRPr lang="en-US" sz="1100">
                        <a:ln>
                          <a:solidFill>
                            <a:schemeClr val="tx1"/>
                          </a:solidFill>
                        </a:ln>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400" b="1" smtClean="0">
                          <a:ln>
                            <a:solidFill>
                              <a:schemeClr val="tx1"/>
                            </a:solidFill>
                          </a:ln>
                          <a:solidFill>
                            <a:srgbClr val="0070C0"/>
                          </a:solidFill>
                          <a:latin typeface="Calibri"/>
                          <a:ea typeface="Times New Roman"/>
                          <a:cs typeface="Times New Roman"/>
                        </a:rPr>
                        <a:t>OTE Building</a:t>
                      </a:r>
                      <a:endParaRPr lang="en-US" sz="1100">
                        <a:ln>
                          <a:solidFill>
                            <a:schemeClr val="tx1"/>
                          </a:solidFill>
                        </a:ln>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smtClean="0">
                          <a:ln>
                            <a:solidFill>
                              <a:schemeClr val="tx1"/>
                            </a:solidFill>
                          </a:ln>
                          <a:solidFill>
                            <a:srgbClr val="000000"/>
                          </a:solidFill>
                          <a:latin typeface="Calibri"/>
                          <a:ea typeface="Times New Roman"/>
                          <a:cs typeface="Times New Roman"/>
                        </a:rPr>
                        <a:t> </a:t>
                      </a:r>
                      <a:endParaRPr lang="en-US" sz="1100">
                        <a:ln>
                          <a:solidFill>
                            <a:schemeClr val="tx1"/>
                          </a:solidFill>
                        </a:ln>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smtClean="0">
                          <a:ln>
                            <a:solidFill>
                              <a:schemeClr val="tx1"/>
                            </a:solidFill>
                          </a:ln>
                          <a:solidFill>
                            <a:srgbClr val="000000"/>
                          </a:solidFill>
                          <a:latin typeface="Calibri"/>
                          <a:ea typeface="Times New Roman"/>
                          <a:cs typeface="Times New Roman"/>
                        </a:rPr>
                        <a:t> </a:t>
                      </a:r>
                      <a:endParaRPr lang="en-US" sz="1100">
                        <a:ln>
                          <a:solidFill>
                            <a:schemeClr val="tx1"/>
                          </a:solidFill>
                        </a:ln>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smtClean="0">
                          <a:ln>
                            <a:solidFill>
                              <a:schemeClr val="tx1"/>
                            </a:solidFill>
                          </a:ln>
                          <a:solidFill>
                            <a:srgbClr val="000000"/>
                          </a:solidFill>
                          <a:latin typeface="Calibri"/>
                          <a:ea typeface="Times New Roman"/>
                          <a:cs typeface="Times New Roman"/>
                        </a:rPr>
                        <a:t> </a:t>
                      </a:r>
                      <a:endParaRPr lang="en-US" sz="1100">
                        <a:ln>
                          <a:solidFill>
                            <a:schemeClr val="tx1"/>
                          </a:solidFill>
                        </a:ln>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CDR Complete</a:t>
                      </a:r>
                      <a:endParaRPr lang="en-US" sz="1100">
                        <a:ln>
                          <a:solidFill>
                            <a:schemeClr val="tx1"/>
                          </a:solidFill>
                        </a:ln>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RBA delivers CDR document</a:t>
                      </a:r>
                      <a:endParaRPr lang="en-US" sz="1100">
                        <a:ln>
                          <a:solidFill>
                            <a:schemeClr val="tx1"/>
                          </a:solidFill>
                        </a:ln>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6-Oct-10</a:t>
                      </a:r>
                      <a:endParaRPr lang="en-US" sz="1100">
                        <a:ln>
                          <a:solidFill>
                            <a:schemeClr val="tx1"/>
                          </a:solidFill>
                        </a:ln>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6-Oct-10</a:t>
                      </a:r>
                      <a:endParaRPr lang="en-US" sz="1100">
                        <a:ln>
                          <a:solidFill>
                            <a:schemeClr val="tx1"/>
                          </a:solidFill>
                        </a:ln>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Director’s Review</a:t>
                      </a:r>
                      <a:endParaRPr lang="en-US" sz="1100">
                        <a:ln>
                          <a:solidFill>
                            <a:schemeClr val="tx1"/>
                          </a:solidFill>
                        </a:ln>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Review by FNAL mgmt of Proj Plan</a:t>
                      </a:r>
                      <a:endParaRPr lang="en-US" sz="1100">
                        <a:ln>
                          <a:solidFill>
                            <a:schemeClr val="tx1"/>
                          </a:solidFill>
                        </a:ln>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13-Oct-10</a:t>
                      </a:r>
                      <a:endParaRPr lang="en-US" sz="1100">
                        <a:ln>
                          <a:solidFill>
                            <a:schemeClr val="tx1"/>
                          </a:solidFill>
                        </a:ln>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13-Oct-10</a:t>
                      </a:r>
                      <a:endParaRPr lang="en-US" sz="1100">
                        <a:ln>
                          <a:solidFill>
                            <a:schemeClr val="tx1"/>
                          </a:solidFill>
                        </a:ln>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Engineering Start</a:t>
                      </a:r>
                      <a:endParaRPr lang="en-US" sz="1100">
                        <a:ln>
                          <a:solidFill>
                            <a:schemeClr val="tx1"/>
                          </a:solidFill>
                        </a:ln>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Proj Plan approved, directorate sign-off</a:t>
                      </a:r>
                      <a:endParaRPr lang="en-US" sz="1100">
                        <a:ln>
                          <a:solidFill>
                            <a:schemeClr val="tx1"/>
                          </a:solidFill>
                        </a:ln>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18-Nov-10</a:t>
                      </a:r>
                      <a:endParaRPr lang="en-US" sz="1100">
                        <a:ln>
                          <a:solidFill>
                            <a:schemeClr val="tx1"/>
                          </a:solidFill>
                        </a:ln>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16-NOV-10</a:t>
                      </a:r>
                      <a:endParaRPr lang="en-US" sz="1100" smtClean="0">
                        <a:ln>
                          <a:solidFill>
                            <a:schemeClr val="tx1"/>
                          </a:solidFill>
                        </a:ln>
                        <a:latin typeface="Calibri"/>
                        <a:ea typeface="Calibri"/>
                        <a:cs typeface="Times New Roman"/>
                      </a:endParaRPr>
                    </a:p>
                    <a:p>
                      <a:pPr marL="0" marR="0" algn="r">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 </a:t>
                      </a:r>
                      <a:endParaRPr lang="en-US" sz="1100">
                        <a:ln>
                          <a:solidFill>
                            <a:schemeClr val="tx1"/>
                          </a:solidFill>
                        </a:ln>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100" dirty="0" smtClean="0">
                          <a:ln>
                            <a:solidFill>
                              <a:schemeClr val="tx1"/>
                            </a:solidFill>
                          </a:ln>
                          <a:solidFill>
                            <a:schemeClr val="tx1"/>
                          </a:solidFill>
                          <a:latin typeface="Calibri"/>
                          <a:ea typeface="Times New Roman"/>
                          <a:cs typeface="Times New Roman"/>
                        </a:rPr>
                        <a:t>A/E start</a:t>
                      </a:r>
                      <a:endParaRPr lang="en-US" sz="1100" dirty="0">
                        <a:ln>
                          <a:solidFill>
                            <a:schemeClr val="tx1"/>
                          </a:solidFill>
                        </a:ln>
                        <a:solidFill>
                          <a:schemeClr val="tx1"/>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smtClean="0">
                          <a:ln>
                            <a:solidFill>
                              <a:schemeClr val="tx1"/>
                            </a:solidFill>
                          </a:ln>
                          <a:solidFill>
                            <a:schemeClr val="tx1"/>
                          </a:solidFill>
                          <a:latin typeface="Calibri"/>
                          <a:ea typeface="Times New Roman"/>
                          <a:cs typeface="Times New Roman"/>
                        </a:rPr>
                        <a:t>Proposal negotiations complete, PO issued</a:t>
                      </a:r>
                      <a:endParaRPr lang="en-US" sz="1100" dirty="0">
                        <a:ln>
                          <a:solidFill>
                            <a:schemeClr val="tx1"/>
                          </a:solidFill>
                        </a:ln>
                        <a:solidFill>
                          <a:schemeClr val="tx1"/>
                        </a:solidFill>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dirty="0" smtClean="0">
                          <a:ln>
                            <a:solidFill>
                              <a:schemeClr val="tx1"/>
                            </a:solidFill>
                          </a:ln>
                          <a:solidFill>
                            <a:schemeClr val="tx1"/>
                          </a:solidFill>
                          <a:latin typeface="Calibri"/>
                          <a:ea typeface="Times New Roman"/>
                          <a:cs typeface="Times New Roman"/>
                        </a:rPr>
                        <a:t>18-Nov-10</a:t>
                      </a:r>
                      <a:endParaRPr lang="en-US" sz="1100" dirty="0">
                        <a:ln>
                          <a:solidFill>
                            <a:schemeClr val="tx1"/>
                          </a:solidFill>
                        </a:ln>
                        <a:solidFill>
                          <a:schemeClr val="tx1"/>
                        </a:solidFill>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dirty="0" smtClean="0">
                          <a:ln>
                            <a:solidFill>
                              <a:schemeClr val="tx1"/>
                            </a:solidFill>
                          </a:ln>
                          <a:solidFill>
                            <a:schemeClr val="tx1"/>
                          </a:solidFill>
                          <a:latin typeface="Calibri"/>
                          <a:ea typeface="Times New Roman"/>
                          <a:cs typeface="Times New Roman"/>
                        </a:rPr>
                        <a:t>3-DEC</a:t>
                      </a:r>
                      <a:r>
                        <a:rPr lang="en-US" sz="1100" baseline="0" dirty="0" smtClean="0">
                          <a:ln>
                            <a:solidFill>
                              <a:schemeClr val="tx1"/>
                            </a:solidFill>
                          </a:ln>
                          <a:solidFill>
                            <a:schemeClr val="tx1"/>
                          </a:solidFill>
                          <a:latin typeface="Calibri"/>
                          <a:ea typeface="Times New Roman"/>
                          <a:cs typeface="Times New Roman"/>
                        </a:rPr>
                        <a:t>-10</a:t>
                      </a:r>
                      <a:r>
                        <a:rPr lang="en-US" sz="1100" dirty="0" smtClean="0">
                          <a:ln>
                            <a:solidFill>
                              <a:schemeClr val="tx1"/>
                            </a:solidFill>
                          </a:ln>
                          <a:solidFill>
                            <a:schemeClr val="tx1"/>
                          </a:solidFill>
                          <a:latin typeface="Calibri"/>
                          <a:ea typeface="Times New Roman"/>
                          <a:cs typeface="Times New Roman"/>
                        </a:rPr>
                        <a:t> </a:t>
                      </a:r>
                      <a:endParaRPr lang="en-US" sz="1100" dirty="0">
                        <a:ln>
                          <a:solidFill>
                            <a:schemeClr val="tx1"/>
                          </a:solidFill>
                        </a:ln>
                        <a:solidFill>
                          <a:schemeClr val="tx1"/>
                        </a:solidFill>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900" smtClean="0">
                          <a:ln>
                            <a:solidFill>
                              <a:schemeClr val="tx1"/>
                            </a:solidFill>
                          </a:ln>
                          <a:latin typeface="Arial"/>
                          <a:ea typeface="Calibri"/>
                          <a:cs typeface="Times New Roman"/>
                        </a:rPr>
                        <a:t>Concept Validation</a:t>
                      </a:r>
                      <a:endParaRPr lang="en-US" sz="1100">
                        <a:ln>
                          <a:solidFill>
                            <a:schemeClr val="tx1"/>
                          </a:solidFill>
                        </a:ln>
                        <a:latin typeface="Calibri"/>
                        <a:ea typeface="Calibri"/>
                        <a:cs typeface="Times New Roman"/>
                      </a:endParaRPr>
                    </a:p>
                  </a:txBody>
                  <a:tcPr marL="68580" marR="68580" marT="0" marB="0"/>
                </a:tc>
                <a:tc>
                  <a:txBody>
                    <a:bodyPr/>
                    <a:lstStyle/>
                    <a:p>
                      <a:pPr>
                        <a:lnSpc>
                          <a:spcPct val="115000"/>
                        </a:lnSpc>
                      </a:pPr>
                      <a:endParaRPr lang="en-US" sz="1100">
                        <a:ln>
                          <a:solidFill>
                            <a:schemeClr val="tx1"/>
                          </a:solidFill>
                        </a:ln>
                        <a:latin typeface="Calibri"/>
                      </a:endParaRPr>
                    </a:p>
                  </a:txBody>
                  <a:tcPr marL="68580" marR="68580" marT="0" marB="0"/>
                </a:tc>
                <a:tc>
                  <a:txBody>
                    <a:bodyPr/>
                    <a:lstStyle/>
                    <a:p>
                      <a:pPr marL="0" marR="0" algn="r">
                        <a:lnSpc>
                          <a:spcPct val="115000"/>
                        </a:lnSpc>
                        <a:spcBef>
                          <a:spcPts val="0"/>
                        </a:spcBef>
                        <a:spcAft>
                          <a:spcPts val="0"/>
                        </a:spcAft>
                      </a:pPr>
                      <a:r>
                        <a:rPr lang="en-US" sz="1000" smtClean="0">
                          <a:ln>
                            <a:solidFill>
                              <a:schemeClr val="tx1"/>
                            </a:solidFill>
                          </a:ln>
                          <a:latin typeface="Calibri"/>
                          <a:ea typeface="Times New Roman"/>
                          <a:cs typeface="Times New Roman"/>
                        </a:rPr>
                        <a:t>30-Dec-10</a:t>
                      </a:r>
                      <a:endParaRPr lang="en-US" sz="1100">
                        <a:ln>
                          <a:solidFill>
                            <a:schemeClr val="tx1"/>
                          </a:solidFill>
                        </a:ln>
                        <a:latin typeface="Calibri"/>
                        <a:ea typeface="Calibri"/>
                        <a:cs typeface="Times New Roman"/>
                      </a:endParaRPr>
                    </a:p>
                  </a:txBody>
                  <a:tcPr marL="68580" marR="68580" marT="0" marB="0"/>
                </a:tc>
                <a:tc>
                  <a:txBody>
                    <a:bodyPr/>
                    <a:lstStyle/>
                    <a:p>
                      <a:pPr algn="r">
                        <a:lnSpc>
                          <a:spcPct val="115000"/>
                        </a:lnSpc>
                      </a:pPr>
                      <a:r>
                        <a:rPr lang="en-US" sz="1100" dirty="0" smtClean="0">
                          <a:ln>
                            <a:solidFill>
                              <a:schemeClr val="tx1"/>
                            </a:solidFill>
                          </a:ln>
                          <a:latin typeface="Calibri"/>
                        </a:rPr>
                        <a:t>7-Feb-11</a:t>
                      </a:r>
                      <a:endParaRPr lang="en-US" sz="1100" dirty="0">
                        <a:ln>
                          <a:solidFill>
                            <a:schemeClr val="tx1"/>
                          </a:solidFill>
                        </a:ln>
                        <a:latin typeface="Calibri"/>
                      </a:endParaRPr>
                    </a:p>
                  </a:txBody>
                  <a:tcPr marL="68580" marR="68580" marT="0" marB="0"/>
                </a:tc>
              </a:tr>
              <a:tr h="370840">
                <a:tc>
                  <a:txBody>
                    <a:bodyPr/>
                    <a:lstStyle/>
                    <a:p>
                      <a:pPr marL="0" marR="0">
                        <a:lnSpc>
                          <a:spcPct val="115000"/>
                        </a:lnSpc>
                        <a:spcBef>
                          <a:spcPts val="0"/>
                        </a:spcBef>
                        <a:spcAft>
                          <a:spcPts val="0"/>
                        </a:spcAft>
                      </a:pPr>
                      <a:r>
                        <a:rPr lang="en-US" sz="900" smtClean="0">
                          <a:ln>
                            <a:solidFill>
                              <a:schemeClr val="tx1"/>
                            </a:solidFill>
                          </a:ln>
                          <a:latin typeface="Arial"/>
                          <a:ea typeface="Calibri"/>
                          <a:cs typeface="Times New Roman"/>
                        </a:rPr>
                        <a:t>30% Final Design OTE building</a:t>
                      </a:r>
                      <a:endParaRPr lang="en-US" sz="1100">
                        <a:ln>
                          <a:solidFill>
                            <a:schemeClr val="tx1"/>
                          </a:solidFill>
                        </a:ln>
                        <a:latin typeface="Calibri"/>
                        <a:ea typeface="Calibri"/>
                        <a:cs typeface="Times New Roman"/>
                      </a:endParaRPr>
                    </a:p>
                  </a:txBody>
                  <a:tcPr marL="68580" marR="68580" marT="0" marB="0"/>
                </a:tc>
                <a:tc>
                  <a:txBody>
                    <a:bodyPr/>
                    <a:lstStyle/>
                    <a:p>
                      <a:pPr>
                        <a:lnSpc>
                          <a:spcPct val="115000"/>
                        </a:lnSpc>
                      </a:pPr>
                      <a:endParaRPr lang="en-US" sz="1100" dirty="0">
                        <a:ln>
                          <a:solidFill>
                            <a:schemeClr val="tx1"/>
                          </a:solidFill>
                        </a:ln>
                        <a:latin typeface="Calibri"/>
                      </a:endParaRPr>
                    </a:p>
                  </a:txBody>
                  <a:tcPr marL="68580" marR="68580" marT="0" marB="0"/>
                </a:tc>
                <a:tc>
                  <a:txBody>
                    <a:bodyPr/>
                    <a:lstStyle/>
                    <a:p>
                      <a:pPr marL="0" marR="0" algn="r">
                        <a:lnSpc>
                          <a:spcPct val="115000"/>
                        </a:lnSpc>
                        <a:spcBef>
                          <a:spcPts val="0"/>
                        </a:spcBef>
                        <a:spcAft>
                          <a:spcPts val="0"/>
                        </a:spcAft>
                      </a:pPr>
                      <a:r>
                        <a:rPr lang="en-US" sz="1000" dirty="0" smtClean="0">
                          <a:ln>
                            <a:solidFill>
                              <a:srgbClr val="FF0000"/>
                            </a:solidFill>
                          </a:ln>
                          <a:latin typeface="Calibri"/>
                          <a:ea typeface="Times New Roman"/>
                          <a:cs typeface="Times New Roman"/>
                        </a:rPr>
                        <a:t>30-Mar-111</a:t>
                      </a:r>
                      <a:endParaRPr lang="en-US" sz="1100" dirty="0">
                        <a:ln>
                          <a:solidFill>
                            <a:srgbClr val="FF0000"/>
                          </a:solidFill>
                        </a:ln>
                        <a:latin typeface="Calibri"/>
                        <a:ea typeface="Calibri"/>
                        <a:cs typeface="Times New Roman"/>
                      </a:endParaRPr>
                    </a:p>
                  </a:txBody>
                  <a:tcPr marL="68580" marR="68580" marT="0" marB="0"/>
                </a:tc>
                <a:tc>
                  <a:txBody>
                    <a:bodyPr/>
                    <a:lstStyle/>
                    <a:p>
                      <a:pPr>
                        <a:lnSpc>
                          <a:spcPct val="115000"/>
                        </a:lnSpc>
                      </a:pPr>
                      <a:endParaRPr lang="en-US" sz="1100">
                        <a:ln>
                          <a:solidFill>
                            <a:schemeClr val="tx1"/>
                          </a:solidFill>
                        </a:ln>
                        <a:latin typeface="Calibri"/>
                      </a:endParaRPr>
                    </a:p>
                  </a:txBody>
                  <a:tcPr marL="68580" marR="68580" marT="0" marB="0"/>
                </a:tc>
              </a:tr>
              <a:tr h="370840">
                <a:tc>
                  <a:txBody>
                    <a:bodyPr/>
                    <a:lstStyle/>
                    <a:p>
                      <a:pPr marL="0" marR="0">
                        <a:lnSpc>
                          <a:spcPct val="115000"/>
                        </a:lnSpc>
                        <a:spcBef>
                          <a:spcPts val="0"/>
                        </a:spcBef>
                        <a:spcAft>
                          <a:spcPts val="0"/>
                        </a:spcAft>
                      </a:pPr>
                      <a:r>
                        <a:rPr lang="en-US" sz="900" smtClean="0">
                          <a:ln>
                            <a:solidFill>
                              <a:schemeClr val="tx1"/>
                            </a:solidFill>
                          </a:ln>
                          <a:latin typeface="Arial"/>
                          <a:ea typeface="Calibri"/>
                          <a:cs typeface="Times New Roman"/>
                        </a:rPr>
                        <a:t>Pre-Final Design OTE Building</a:t>
                      </a:r>
                      <a:endParaRPr lang="en-US" sz="1100">
                        <a:ln>
                          <a:solidFill>
                            <a:schemeClr val="tx1"/>
                          </a:solidFill>
                        </a:ln>
                        <a:latin typeface="Calibri"/>
                        <a:ea typeface="Calibri"/>
                        <a:cs typeface="Times New Roman"/>
                      </a:endParaRPr>
                    </a:p>
                  </a:txBody>
                  <a:tcPr marL="68580" marR="68580" marT="0" marB="0"/>
                </a:tc>
                <a:tc>
                  <a:txBody>
                    <a:bodyPr/>
                    <a:lstStyle/>
                    <a:p>
                      <a:pPr>
                        <a:lnSpc>
                          <a:spcPct val="115000"/>
                        </a:lnSpc>
                      </a:pPr>
                      <a:endParaRPr lang="en-US" sz="1100">
                        <a:ln>
                          <a:solidFill>
                            <a:schemeClr val="tx1"/>
                          </a:solidFill>
                        </a:ln>
                        <a:latin typeface="Calibri"/>
                      </a:endParaRPr>
                    </a:p>
                  </a:txBody>
                  <a:tcPr marL="68580" marR="68580" marT="0" marB="0"/>
                </a:tc>
                <a:tc>
                  <a:txBody>
                    <a:bodyPr/>
                    <a:lstStyle/>
                    <a:p>
                      <a:pPr marL="0" marR="0" algn="r">
                        <a:lnSpc>
                          <a:spcPct val="115000"/>
                        </a:lnSpc>
                        <a:spcBef>
                          <a:spcPts val="0"/>
                        </a:spcBef>
                        <a:spcAft>
                          <a:spcPts val="0"/>
                        </a:spcAft>
                      </a:pPr>
                      <a:r>
                        <a:rPr lang="en-US" sz="1000" dirty="0" smtClean="0">
                          <a:ln>
                            <a:solidFill>
                              <a:srgbClr val="FF0000"/>
                            </a:solidFill>
                          </a:ln>
                          <a:latin typeface="Calibri"/>
                          <a:ea typeface="Times New Roman"/>
                          <a:cs typeface="Times New Roman"/>
                        </a:rPr>
                        <a:t>8-June-11</a:t>
                      </a:r>
                      <a:endParaRPr lang="en-US" sz="1100" dirty="0">
                        <a:ln>
                          <a:solidFill>
                            <a:srgbClr val="FF0000"/>
                          </a:solidFill>
                        </a:ln>
                        <a:latin typeface="Calibri"/>
                        <a:ea typeface="Calibri"/>
                        <a:cs typeface="Times New Roman"/>
                      </a:endParaRPr>
                    </a:p>
                  </a:txBody>
                  <a:tcPr marL="68580" marR="68580" marT="0" marB="0"/>
                </a:tc>
                <a:tc>
                  <a:txBody>
                    <a:bodyPr/>
                    <a:lstStyle/>
                    <a:p>
                      <a:pPr>
                        <a:lnSpc>
                          <a:spcPct val="115000"/>
                        </a:lnSpc>
                      </a:pPr>
                      <a:endParaRPr lang="en-US" sz="1100">
                        <a:ln>
                          <a:solidFill>
                            <a:schemeClr val="tx1"/>
                          </a:solidFill>
                        </a:ln>
                        <a:latin typeface="Calibri"/>
                      </a:endParaRPr>
                    </a:p>
                  </a:txBody>
                  <a:tcPr marL="68580" marR="68580" marT="0" marB="0"/>
                </a:tc>
              </a:tr>
              <a:tr h="370840">
                <a:tc>
                  <a:txBody>
                    <a:bodyPr/>
                    <a:lstStyle/>
                    <a:p>
                      <a:pPr marL="0" marR="0">
                        <a:lnSpc>
                          <a:spcPct val="115000"/>
                        </a:lnSpc>
                        <a:spcBef>
                          <a:spcPts val="0"/>
                        </a:spcBef>
                        <a:spcAft>
                          <a:spcPts val="0"/>
                        </a:spcAft>
                      </a:pPr>
                      <a:r>
                        <a:rPr lang="en-US" sz="900" smtClean="0">
                          <a:ln>
                            <a:solidFill>
                              <a:schemeClr val="tx1"/>
                            </a:solidFill>
                          </a:ln>
                          <a:latin typeface="Arial"/>
                          <a:ea typeface="Calibri"/>
                          <a:cs typeface="Times New Roman"/>
                        </a:rPr>
                        <a:t>CC Review Building Final Design</a:t>
                      </a:r>
                      <a:endParaRPr lang="en-US" sz="1100">
                        <a:ln>
                          <a:solidFill>
                            <a:schemeClr val="tx1"/>
                          </a:solidFill>
                        </a:ln>
                        <a:latin typeface="Calibri"/>
                        <a:ea typeface="Calibri"/>
                        <a:cs typeface="Times New Roman"/>
                      </a:endParaRPr>
                    </a:p>
                  </a:txBody>
                  <a:tcPr marL="68580" marR="68580" marT="0" marB="0"/>
                </a:tc>
                <a:tc>
                  <a:txBody>
                    <a:bodyPr/>
                    <a:lstStyle/>
                    <a:p>
                      <a:pPr>
                        <a:lnSpc>
                          <a:spcPct val="115000"/>
                        </a:lnSpc>
                      </a:pPr>
                      <a:endParaRPr lang="en-US" sz="1100">
                        <a:ln>
                          <a:solidFill>
                            <a:schemeClr val="tx1"/>
                          </a:solidFill>
                        </a:ln>
                        <a:latin typeface="Calibri"/>
                      </a:endParaRPr>
                    </a:p>
                  </a:txBody>
                  <a:tcPr marL="68580" marR="68580" marT="0" marB="0"/>
                </a:tc>
                <a:tc>
                  <a:txBody>
                    <a:bodyPr/>
                    <a:lstStyle/>
                    <a:p>
                      <a:pPr marL="0" marR="0" algn="r">
                        <a:lnSpc>
                          <a:spcPct val="115000"/>
                        </a:lnSpc>
                        <a:spcBef>
                          <a:spcPts val="0"/>
                        </a:spcBef>
                        <a:spcAft>
                          <a:spcPts val="0"/>
                        </a:spcAft>
                      </a:pPr>
                      <a:r>
                        <a:rPr lang="en-US" sz="1000" dirty="0" smtClean="0">
                          <a:ln>
                            <a:solidFill>
                              <a:srgbClr val="FF0000"/>
                            </a:solidFill>
                          </a:ln>
                          <a:latin typeface="Calibri"/>
                          <a:ea typeface="Times New Roman"/>
                          <a:cs typeface="Times New Roman"/>
                        </a:rPr>
                        <a:t>29-June-11</a:t>
                      </a:r>
                      <a:endParaRPr lang="en-US" sz="1100" dirty="0">
                        <a:ln>
                          <a:solidFill>
                            <a:srgbClr val="FF0000"/>
                          </a:solidFill>
                        </a:ln>
                        <a:latin typeface="Calibri"/>
                        <a:ea typeface="Calibri"/>
                        <a:cs typeface="Times New Roman"/>
                      </a:endParaRPr>
                    </a:p>
                  </a:txBody>
                  <a:tcPr marL="68580" marR="68580" marT="0" marB="0"/>
                </a:tc>
                <a:tc>
                  <a:txBody>
                    <a:bodyPr/>
                    <a:lstStyle/>
                    <a:p>
                      <a:pPr>
                        <a:lnSpc>
                          <a:spcPct val="115000"/>
                        </a:lnSpc>
                      </a:pPr>
                      <a:endParaRPr lang="en-US" sz="1100">
                        <a:ln>
                          <a:solidFill>
                            <a:schemeClr val="tx1"/>
                          </a:solidFill>
                        </a:ln>
                        <a:latin typeface="Calibri"/>
                      </a:endParaRPr>
                    </a:p>
                  </a:txBody>
                  <a:tcPr marL="68580" marR="68580" marT="0" marB="0"/>
                </a:tc>
              </a:tr>
              <a:tr h="370840">
                <a:tc>
                  <a:txBody>
                    <a:bodyPr/>
                    <a:lstStyle/>
                    <a:p>
                      <a:pPr marL="0" marR="0">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Eng Drawings complete</a:t>
                      </a:r>
                      <a:endParaRPr lang="en-US" sz="1100">
                        <a:ln>
                          <a:solidFill>
                            <a:schemeClr val="tx1"/>
                          </a:solidFill>
                        </a:ln>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CCR comments incorporated</a:t>
                      </a:r>
                      <a:endParaRPr lang="en-US" sz="1100">
                        <a:ln>
                          <a:solidFill>
                            <a:schemeClr val="tx1"/>
                          </a:solidFill>
                        </a:ln>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dirty="0" smtClean="0">
                          <a:ln>
                            <a:solidFill>
                              <a:srgbClr val="FF0000"/>
                            </a:solidFill>
                          </a:ln>
                          <a:solidFill>
                            <a:srgbClr val="0070C0"/>
                          </a:solidFill>
                          <a:latin typeface="Calibri"/>
                          <a:ea typeface="Times New Roman"/>
                          <a:cs typeface="Times New Roman"/>
                        </a:rPr>
                        <a:t>15-Jul-11</a:t>
                      </a:r>
                      <a:endParaRPr lang="en-US" sz="1100" dirty="0">
                        <a:ln>
                          <a:solidFill>
                            <a:srgbClr val="FF0000"/>
                          </a:solidFill>
                        </a:ln>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 </a:t>
                      </a:r>
                      <a:endParaRPr lang="en-US" sz="1100">
                        <a:ln>
                          <a:solidFill>
                            <a:schemeClr val="tx1"/>
                          </a:solidFill>
                        </a:ln>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Director’s Review</a:t>
                      </a:r>
                      <a:endParaRPr lang="en-US" sz="1100">
                        <a:ln>
                          <a:solidFill>
                            <a:schemeClr val="tx1"/>
                          </a:solidFill>
                        </a:ln>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Review by FNAL management for cost, schedule, &amp; interface conditions per 10/13/10 Director's Review</a:t>
                      </a:r>
                      <a:endParaRPr lang="en-US" sz="1100">
                        <a:ln>
                          <a:solidFill>
                            <a:schemeClr val="tx1"/>
                          </a:solidFill>
                        </a:ln>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21-Jul-11</a:t>
                      </a:r>
                      <a:endParaRPr lang="en-US" sz="1100">
                        <a:ln>
                          <a:solidFill>
                            <a:schemeClr val="tx1"/>
                          </a:solidFill>
                        </a:ln>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dirty="0" smtClean="0">
                          <a:ln>
                            <a:solidFill>
                              <a:schemeClr val="tx1"/>
                            </a:solidFill>
                          </a:ln>
                          <a:solidFill>
                            <a:srgbClr val="0070C0"/>
                          </a:solidFill>
                          <a:latin typeface="Calibri"/>
                          <a:ea typeface="Times New Roman"/>
                          <a:cs typeface="Times New Roman"/>
                        </a:rPr>
                        <a:t> </a:t>
                      </a:r>
                      <a:endParaRPr lang="en-US" sz="1100" dirty="0">
                        <a:ln>
                          <a:solidFill>
                            <a:schemeClr val="tx1"/>
                          </a:solidFill>
                        </a:ln>
                        <a:latin typeface="Calibri"/>
                        <a:ea typeface="Calibri"/>
                        <a:cs typeface="Times New Roman"/>
                      </a:endParaRPr>
                    </a:p>
                  </a:txBody>
                  <a:tcPr marL="68580" marR="68580" marT="0" marB="0"/>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External Milestones</a:t>
            </a:r>
            <a:endParaRPr lang="en-US" dirty="0"/>
          </a:p>
        </p:txBody>
      </p:sp>
      <p:sp>
        <p:nvSpPr>
          <p:cNvPr id="3" name="Content Placeholder 2"/>
          <p:cNvSpPr>
            <a:spLocks noGrp="1"/>
          </p:cNvSpPr>
          <p:nvPr>
            <p:ph idx="1"/>
          </p:nvPr>
        </p:nvSpPr>
        <p:spPr/>
        <p:txBody>
          <a:bodyPr/>
          <a:lstStyle/>
          <a:p>
            <a:r>
              <a:rPr lang="en-US" dirty="0" smtClean="0"/>
              <a:t>IASU: Final Design Complete  </a:t>
            </a:r>
            <a:r>
              <a:rPr lang="en-US" strike="sngStrike" dirty="0" smtClean="0"/>
              <a:t>1/28/11 </a:t>
            </a:r>
            <a:r>
              <a:rPr lang="en-US" dirty="0" smtClean="0">
                <a:solidFill>
                  <a:srgbClr val="FF0000"/>
                </a:solidFill>
              </a:rPr>
              <a:t>2/7/11</a:t>
            </a:r>
          </a:p>
          <a:p>
            <a:r>
              <a:rPr lang="en-US" dirty="0" smtClean="0"/>
              <a:t>Accelerator Shutdown(s):</a:t>
            </a:r>
          </a:p>
          <a:p>
            <a:pPr lvl="1"/>
            <a:r>
              <a:rPr lang="en-US" dirty="0" smtClean="0"/>
              <a:t>Interim Shutdown 3/7/11thru 3/11/1 (9:00am): Install circuit breaker at CDF Panel PHP B012 for future San Sewer lift station (IASU).</a:t>
            </a:r>
          </a:p>
          <a:p>
            <a:pPr lvl="1"/>
            <a:r>
              <a:rPr lang="en-US" dirty="0" smtClean="0"/>
              <a:t>Final Close 9/30/11: Start Building construction after all systems shut down.</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Risk Management</a:t>
            </a:r>
            <a:r>
              <a:rPr lang="en-US" dirty="0"/>
              <a:t/>
            </a:r>
            <a:br>
              <a:rPr lang="en-US" dirty="0"/>
            </a:br>
            <a:r>
              <a:rPr lang="en-US" dirty="0" smtClean="0"/>
              <a:t>External Risk Status</a:t>
            </a:r>
            <a:endParaRPr lang="en-US" sz="3100" dirty="0"/>
          </a:p>
        </p:txBody>
      </p:sp>
      <p:sp>
        <p:nvSpPr>
          <p:cNvPr id="3" name="Content Placeholder 2"/>
          <p:cNvSpPr>
            <a:spLocks noGrp="1"/>
          </p:cNvSpPr>
          <p:nvPr>
            <p:ph idx="1"/>
          </p:nvPr>
        </p:nvSpPr>
        <p:spPr/>
        <p:txBody>
          <a:bodyPr>
            <a:noAutofit/>
          </a:bodyPr>
          <a:lstStyle/>
          <a:p>
            <a:pPr lvl="0"/>
            <a:r>
              <a:rPr lang="en-US" sz="2800" dirty="0" smtClean="0"/>
              <a:t>FCC Sanitary Sewer Improvement project to be procured with IASU to have both projects under the control of one contractor. </a:t>
            </a:r>
          </a:p>
          <a:p>
            <a:pPr lvl="0"/>
            <a:r>
              <a:rPr lang="en-US" sz="2800" dirty="0" smtClean="0"/>
              <a:t>IASU Wetlands investigation underway. Letter request for JD from DOE to COE sent o/a 1/6/11. Environmental consultant has indicated sites are isolated and do not appear to be COE-jurisdictional wetlands. Proceeding on this basis.  Awaiting confirmation from COE.</a:t>
            </a:r>
          </a:p>
          <a:p>
            <a:pPr lvl="0"/>
            <a:r>
              <a:rPr lang="en-US" sz="2800" dirty="0" smtClean="0"/>
              <a:t>IAU Oversight – Funding status</a:t>
            </a:r>
            <a:endParaRPr lang="en-US"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Overall Project Summary Status:</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12/16/10 HOK team conducted all day CDR meeting including breakout meetings with RBA, </a:t>
            </a:r>
            <a:r>
              <a:rPr lang="en-US" dirty="0" err="1" smtClean="0"/>
              <a:t>Proj</a:t>
            </a:r>
            <a:r>
              <a:rPr lang="en-US" dirty="0" smtClean="0"/>
              <a:t> Dir, FESS-Eng, Ops, R&amp;G, CDF, AD.</a:t>
            </a:r>
          </a:p>
          <a:p>
            <a:endParaRPr lang="en-US" dirty="0" smtClean="0"/>
          </a:p>
          <a:p>
            <a:r>
              <a:rPr lang="en-US" dirty="0" smtClean="0"/>
              <a:t>OTE bi-weekly (every other week) design meetings on-going. Includes HOK, RBA, FESS-Eng, Ops, Services, CDF, AD, CD</a:t>
            </a:r>
          </a:p>
          <a:p>
            <a:pPr lvl="0"/>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Procurements</a:t>
            </a:r>
            <a:endParaRPr lang="en-US" dirty="0"/>
          </a:p>
        </p:txBody>
      </p:sp>
      <p:sp>
        <p:nvSpPr>
          <p:cNvPr id="3" name="Content Placeholder 2"/>
          <p:cNvSpPr>
            <a:spLocks noGrp="1"/>
          </p:cNvSpPr>
          <p:nvPr>
            <p:ph idx="1"/>
          </p:nvPr>
        </p:nvSpPr>
        <p:spPr/>
        <p:txBody>
          <a:bodyPr/>
          <a:lstStyle/>
          <a:p>
            <a:pPr lvl="0"/>
            <a:r>
              <a:rPr lang="en-US" sz="3600" dirty="0" smtClean="0"/>
              <a:t>Issue RFP for Conference Center Expansion Design</a:t>
            </a:r>
          </a:p>
          <a:p>
            <a:pPr lvl="0"/>
            <a:r>
              <a:rPr lang="en-US" sz="3600" dirty="0" smtClean="0"/>
              <a:t>Issue RFP required for Thermal Conductivity Testing for Ground-Loop Heat Exchanger </a:t>
            </a:r>
          </a:p>
          <a:p>
            <a:pPr lvl="0"/>
            <a:r>
              <a:rPr lang="en-US" sz="3600" dirty="0" smtClean="0"/>
              <a:t>Issue RFP for IASU/FCC San Sewer construction contracts.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Labor Resources</a:t>
            </a:r>
            <a:r>
              <a:rPr lang="en-US" dirty="0"/>
              <a:t/>
            </a:r>
            <a:br>
              <a:rPr lang="en-US" dirty="0"/>
            </a:br>
            <a:endParaRPr lang="en-US" dirty="0"/>
          </a:p>
        </p:txBody>
      </p:sp>
      <p:pic>
        <p:nvPicPr>
          <p:cNvPr id="9" name="Content Placeholder 8" descr="INTEGRATED PROJECT TEAM rev 2011-2-4.jpg"/>
          <p:cNvPicPr>
            <a:picLocks noGrp="1" noChangeAspect="1"/>
          </p:cNvPicPr>
          <p:nvPr>
            <p:ph idx="1"/>
          </p:nvPr>
        </p:nvPicPr>
        <p:blipFill>
          <a:blip r:embed="rId2" cstate="print"/>
          <a:srcRect l="15234" t="8409" r="19475" b="57957"/>
          <a:stretch>
            <a:fillRect/>
          </a:stretch>
        </p:blipFill>
        <p:spPr>
          <a:xfrm>
            <a:off x="1143000" y="1371600"/>
            <a:ext cx="7086600" cy="4724400"/>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Request</a:t>
            </a:r>
            <a:endParaRPr lang="en-US" dirty="0"/>
          </a:p>
        </p:txBody>
      </p:sp>
      <p:sp>
        <p:nvSpPr>
          <p:cNvPr id="3" name="Content Placeholder 2"/>
          <p:cNvSpPr>
            <a:spLocks noGrp="1"/>
          </p:cNvSpPr>
          <p:nvPr>
            <p:ph idx="1"/>
          </p:nvPr>
        </p:nvSpPr>
        <p:spPr/>
        <p:txBody>
          <a:bodyPr/>
          <a:lstStyle/>
          <a:p>
            <a:pPr lvl="0"/>
            <a:r>
              <a:rPr lang="en-US" dirty="0" smtClean="0"/>
              <a:t>None at this time</a:t>
            </a:r>
          </a:p>
          <a:p>
            <a:pPr lvl="0"/>
            <a:r>
              <a:rPr lang="en-US" dirty="0" smtClean="0"/>
              <a:t>Anticipated Future:</a:t>
            </a:r>
          </a:p>
          <a:p>
            <a:pPr lvl="1"/>
            <a:r>
              <a:rPr lang="en-US" dirty="0" smtClean="0"/>
              <a:t>Tiered Conference/Lecture Center for </a:t>
            </a:r>
            <a:r>
              <a:rPr lang="en-US" dirty="0"/>
              <a:t>175 </a:t>
            </a:r>
            <a:r>
              <a:rPr lang="en-US" dirty="0" smtClean="0"/>
              <a:t>people to replace current 4-25 person class rooms.</a:t>
            </a:r>
          </a:p>
          <a:p>
            <a:pPr lvl="1"/>
            <a:r>
              <a:rPr lang="en-US" dirty="0" smtClean="0"/>
              <a:t>30/30 Executive Conference Room in lieu of 1 Tech Space</a:t>
            </a:r>
            <a:endParaRPr lang="en-US" dirty="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US" dirty="0"/>
          </a:p>
        </p:txBody>
      </p:sp>
      <p:sp>
        <p:nvSpPr>
          <p:cNvPr id="3" name="Content Placeholder 2"/>
          <p:cNvSpPr>
            <a:spLocks noGrp="1"/>
          </p:cNvSpPr>
          <p:nvPr>
            <p:ph idx="1"/>
          </p:nvPr>
        </p:nvSpPr>
        <p:spPr/>
        <p:txBody>
          <a:bodyPr/>
          <a:lstStyle/>
          <a:p>
            <a:pPr lvl="0"/>
            <a:r>
              <a:rPr lang="en-US" dirty="0" smtClean="0"/>
              <a:t>Conference Room expansion scope finalization.</a:t>
            </a:r>
          </a:p>
          <a:p>
            <a:pPr lvl="0"/>
            <a:r>
              <a:rPr lang="en-US" dirty="0" smtClean="0"/>
              <a:t>Wetlands impact from revised parking layout</a:t>
            </a:r>
          </a:p>
          <a:p>
            <a:pPr lvl="0"/>
            <a:r>
              <a:rPr lang="en-US" dirty="0" smtClean="0"/>
              <a:t>Radiation – Main ring bypass. </a:t>
            </a:r>
          </a:p>
          <a:p>
            <a:pPr lvl="0"/>
            <a:r>
              <a:rPr lang="en-US" dirty="0" smtClean="0"/>
              <a:t>Structural understanding of CDF snow loading, fire separation protection of roof.</a:t>
            </a:r>
          </a:p>
          <a:p>
            <a:pPr lvl="0"/>
            <a:r>
              <a:rPr lang="en-US" dirty="0" smtClean="0"/>
              <a:t>DOE Directive for $2M – impact of full-year continuing resolution?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 Ahead</a:t>
            </a:r>
            <a:endParaRPr lang="en-US" dirty="0"/>
          </a:p>
        </p:txBody>
      </p:sp>
      <p:sp>
        <p:nvSpPr>
          <p:cNvPr id="3" name="Content Placeholder 2"/>
          <p:cNvSpPr>
            <a:spLocks noGrp="1"/>
          </p:cNvSpPr>
          <p:nvPr>
            <p:ph idx="1"/>
          </p:nvPr>
        </p:nvSpPr>
        <p:spPr/>
        <p:txBody>
          <a:bodyPr>
            <a:normAutofit lnSpcReduction="10000"/>
          </a:bodyPr>
          <a:lstStyle/>
          <a:p>
            <a:pPr lvl="0"/>
            <a:r>
              <a:rPr lang="en-US" sz="3600" dirty="0" smtClean="0"/>
              <a:t>Continue working on Integrated Project Schedule.</a:t>
            </a:r>
          </a:p>
          <a:p>
            <a:pPr lvl="0"/>
            <a:r>
              <a:rPr lang="en-US" sz="3600" dirty="0" smtClean="0"/>
              <a:t>Continue with Preliminary Design</a:t>
            </a:r>
          </a:p>
          <a:p>
            <a:pPr lvl="0"/>
            <a:r>
              <a:rPr lang="en-US" sz="3600" dirty="0" smtClean="0"/>
              <a:t>Exterior materials selection.</a:t>
            </a:r>
          </a:p>
          <a:p>
            <a:pPr lvl="0"/>
            <a:r>
              <a:rPr lang="en-US" sz="3600" dirty="0" smtClean="0"/>
              <a:t>Refine Conference Center design including impact of life safety (exiting), plumbing fixtures (surge effect), mechanical systems.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Overall Project Summary Status:</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lvl="0"/>
            <a:r>
              <a:rPr lang="en-US" sz="3600" dirty="0" smtClean="0"/>
              <a:t>OTE Building Concept Validation Report draft review meeting held 1/26/11 w/ </a:t>
            </a:r>
            <a:r>
              <a:rPr lang="en-US" dirty="0" smtClean="0"/>
              <a:t>RBA, FESS-Eng, Ops, R&amp;G, CDF, AD. </a:t>
            </a:r>
          </a:p>
          <a:p>
            <a:pPr lvl="1" indent="-401638">
              <a:buNone/>
            </a:pPr>
            <a:endParaRPr lang="en-US" dirty="0" smtClean="0"/>
          </a:p>
          <a:p>
            <a:pPr lvl="1" indent="-401638">
              <a:buNone/>
            </a:pPr>
            <a:r>
              <a:rPr lang="en-US" sz="3400" dirty="0" smtClean="0"/>
              <a:t>(Final report rec’d 2/4/11</a:t>
            </a:r>
            <a:r>
              <a:rPr lang="en-US" dirty="0" smtClean="0"/>
              <a:t>.</a:t>
            </a:r>
          </a:p>
          <a:p>
            <a:pPr lvl="0" indent="0">
              <a:buNone/>
            </a:pPr>
            <a:r>
              <a:rPr lang="en-US" i="1" dirty="0" smtClean="0"/>
              <a:t>“The HOK review of the OTE concept report, prepared by the RBA lead team, </a:t>
            </a:r>
            <a:r>
              <a:rPr lang="en-US" b="1" i="1" dirty="0" smtClean="0"/>
              <a:t>is very favorable </a:t>
            </a:r>
            <a:r>
              <a:rPr lang="en-US" i="1" dirty="0" smtClean="0"/>
              <a:t>as the documents and information provided were completed to point that allowed our verification studies to be conducted at an appropriate level for the conceptual phase.”</a:t>
            </a:r>
          </a:p>
          <a:p>
            <a:pPr lvl="0" indent="0">
              <a:buNone/>
            </a:pPr>
            <a:r>
              <a:rPr lang="en-US" i="1" dirty="0" smtClean="0"/>
              <a:t>“Based upon our review of the concept design report HOK, and our affiliate engineers, </a:t>
            </a:r>
            <a:r>
              <a:rPr lang="en-US" b="1" i="1" dirty="0" smtClean="0"/>
              <a:t>recommend the project proceed forward </a:t>
            </a:r>
            <a:r>
              <a:rPr lang="en-US" i="1" dirty="0" smtClean="0"/>
              <a:t>and allow the preliminary phase effort to resolve any items that may need additional development, discussion, resolve and/or research.” </a:t>
            </a:r>
            <a:r>
              <a:rPr lang="en-US" dirty="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Overall Project Summary Status:</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lvl="0"/>
            <a:r>
              <a:rPr lang="en-US" dirty="0" smtClean="0"/>
              <a:t>OTE Design Coordination work by Ross Barney Architects (Design Concept Architects) underway. </a:t>
            </a:r>
          </a:p>
          <a:p>
            <a:pPr lvl="0">
              <a:spcBef>
                <a:spcPts val="1800"/>
              </a:spcBef>
            </a:pPr>
            <a:r>
              <a:rPr lang="en-US" dirty="0" smtClean="0"/>
              <a:t>OTE Building Preliminary Design base drawings underway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Overall Project Summary Status:</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lvl="0">
              <a:spcBef>
                <a:spcPts val="1800"/>
              </a:spcBef>
            </a:pPr>
            <a:r>
              <a:rPr lang="en-US" dirty="0" smtClean="0"/>
              <a:t>Evaluation of main ring bypass radiation shielding underway.</a:t>
            </a:r>
          </a:p>
          <a:p>
            <a:pPr lvl="0">
              <a:spcBef>
                <a:spcPts val="1800"/>
              </a:spcBef>
            </a:pPr>
            <a:r>
              <a:rPr lang="en-US" dirty="0" smtClean="0"/>
              <a:t>OTE Education/Conference Area scope evaluation underway.</a:t>
            </a:r>
          </a:p>
          <a:p>
            <a:pPr lvl="0">
              <a:spcBef>
                <a:spcPts val="1800"/>
              </a:spcBef>
            </a:pPr>
            <a:r>
              <a:rPr lang="en-US" dirty="0" smtClean="0"/>
              <a:t>Coordination of related projects on-going.</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Table of Recommendations – Corrective Action Plan</a:t>
            </a:r>
            <a:br>
              <a:rPr lang="en-US" dirty="0" smtClean="0"/>
            </a:br>
            <a:endParaRPr lang="en-US" dirty="0"/>
          </a:p>
        </p:txBody>
      </p:sp>
      <p:graphicFrame>
        <p:nvGraphicFramePr>
          <p:cNvPr id="4" name="Content Placeholder 3"/>
          <p:cNvGraphicFramePr>
            <a:graphicFrameLocks noGrp="1"/>
          </p:cNvGraphicFramePr>
          <p:nvPr>
            <p:ph idx="1"/>
          </p:nvPr>
        </p:nvGraphicFramePr>
        <p:xfrm>
          <a:off x="457200" y="1219200"/>
          <a:ext cx="8229600" cy="3233928"/>
        </p:xfrm>
        <a:graphic>
          <a:graphicData uri="http://schemas.openxmlformats.org/drawingml/2006/table">
            <a:tbl>
              <a:tblPr firstRow="1" bandRow="1">
                <a:tableStyleId>{5C22544A-7EE6-4342-B048-85BDC9FD1C3A}</a:tableStyleId>
              </a:tblPr>
              <a:tblGrid>
                <a:gridCol w="533400"/>
                <a:gridCol w="3124200"/>
                <a:gridCol w="990600"/>
                <a:gridCol w="1524000"/>
                <a:gridCol w="1066800"/>
                <a:gridCol w="990600"/>
              </a:tblGrid>
              <a:tr h="533400">
                <a:tc>
                  <a:txBody>
                    <a:bodyPr/>
                    <a:lstStyle/>
                    <a:p>
                      <a:pPr marL="0" marR="0" algn="l">
                        <a:spcBef>
                          <a:spcPts val="0"/>
                        </a:spcBef>
                        <a:spcAft>
                          <a:spcPts val="0"/>
                        </a:spcAft>
                      </a:pPr>
                      <a:r>
                        <a:rPr lang="en-US" sz="1100" dirty="0">
                          <a:latin typeface="Calibri"/>
                          <a:ea typeface="Times New Roman"/>
                        </a:rPr>
                        <a:t>#</a:t>
                      </a:r>
                      <a:endParaRPr lang="en-US" sz="12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100" dirty="0">
                          <a:latin typeface="Calibri"/>
                          <a:ea typeface="Times New Roman"/>
                        </a:rPr>
                        <a:t>Recommendations</a:t>
                      </a:r>
                      <a:endParaRPr lang="en-US" sz="12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Assigned to</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Status/Corrective Action</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Due Date</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dirty="0">
                          <a:latin typeface="Calibri"/>
                          <a:ea typeface="Times New Roman"/>
                        </a:rPr>
                        <a:t>Closed</a:t>
                      </a:r>
                      <a:endParaRPr lang="en-US" sz="1200" dirty="0">
                        <a:latin typeface="Times New Roman"/>
                        <a:ea typeface="Times New Roman"/>
                      </a:endParaRPr>
                    </a:p>
                  </a:txBody>
                  <a:tcPr marL="68580" marR="68580" marT="0" marB="0"/>
                </a:tc>
              </a:tr>
              <a:tr h="228600">
                <a:tc>
                  <a:txBody>
                    <a:bodyPr/>
                    <a:lstStyle/>
                    <a:p>
                      <a:pPr marL="0" marR="0" algn="l">
                        <a:spcBef>
                          <a:spcPts val="0"/>
                        </a:spcBef>
                        <a:spcAft>
                          <a:spcPts val="0"/>
                        </a:spcAft>
                      </a:pPr>
                      <a:r>
                        <a:rPr lang="en-US" sz="1100">
                          <a:latin typeface="Calibri"/>
                          <a:ea typeface="Times New Roman"/>
                        </a:rPr>
                        <a:t>2.0</a:t>
                      </a:r>
                      <a:endParaRPr lang="en-US" sz="120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100" b="1">
                          <a:latin typeface="Calibri"/>
                          <a:ea typeface="Calibri"/>
                          <a:cs typeface="Times New Roman"/>
                        </a:rPr>
                        <a:t>Project Preparedness</a:t>
                      </a:r>
                      <a:endParaRPr lang="en-US" sz="110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dirty="0">
                        <a:latin typeface="Calibri"/>
                        <a:ea typeface="Times New Roman"/>
                      </a:endParaRPr>
                    </a:p>
                  </a:txBody>
                  <a:tcPr marL="68580" marR="68580" marT="0" marB="0"/>
                </a:tc>
              </a:tr>
              <a:tr h="228600">
                <a:tc>
                  <a:txBody>
                    <a:bodyPr/>
                    <a:lstStyle/>
                    <a:p>
                      <a:pPr marL="0" marR="0" algn="l">
                        <a:spcBef>
                          <a:spcPts val="0"/>
                        </a:spcBef>
                        <a:spcAft>
                          <a:spcPts val="0"/>
                        </a:spcAft>
                      </a:pPr>
                      <a:r>
                        <a:rPr lang="en-US" sz="1100">
                          <a:latin typeface="Calibri"/>
                          <a:ea typeface="Times New Roman"/>
                        </a:rPr>
                        <a:t>2.1</a:t>
                      </a:r>
                      <a:endParaRPr lang="en-US" sz="120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100" b="1" dirty="0">
                          <a:latin typeface="Calibri"/>
                          <a:ea typeface="Calibri"/>
                          <a:cs typeface="Times New Roman"/>
                        </a:rPr>
                        <a:t>Cost and Scope</a:t>
                      </a:r>
                      <a:endParaRPr lang="en-US" sz="1100" dirty="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dirty="0">
                        <a:latin typeface="Calibri"/>
                        <a:ea typeface="Times New Roman"/>
                      </a:endParaRPr>
                    </a:p>
                  </a:txBody>
                  <a:tcPr marL="68580" marR="68580" marT="0" marB="0"/>
                </a:tc>
              </a:tr>
              <a:tr h="1798647">
                <a:tc>
                  <a:txBody>
                    <a:bodyPr/>
                    <a:lstStyle/>
                    <a:p>
                      <a:pPr marL="0" marR="0" algn="l">
                        <a:spcBef>
                          <a:spcPts val="0"/>
                        </a:spcBef>
                        <a:spcAft>
                          <a:spcPts val="0"/>
                        </a:spcAft>
                      </a:pPr>
                      <a:r>
                        <a:rPr lang="en-US" sz="1600">
                          <a:latin typeface="Calibri"/>
                          <a:ea typeface="Times New Roman"/>
                        </a:rPr>
                        <a:t>1.</a:t>
                      </a:r>
                      <a:endParaRPr lang="en-US" sz="180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600" dirty="0">
                          <a:latin typeface="Calibri"/>
                          <a:ea typeface="Calibri"/>
                          <a:cs typeface="Times New Roman"/>
                        </a:rPr>
                        <a:t>The use of the DOE escalation rate for FY12 is not a recognized best practice.  Facility and construction escalation costs have historically been significantly higher than DOE rates.  It is recommended more appropriate escalation rates be used for the cost estimate.</a:t>
                      </a:r>
                    </a:p>
                  </a:txBody>
                  <a:tcPr marL="68580" marR="68580" marT="0" marB="0" anchor="ctr"/>
                </a:tc>
                <a:tc>
                  <a:txBody>
                    <a:bodyPr/>
                    <a:lstStyle/>
                    <a:p>
                      <a:pPr marL="0" marR="0" algn="l">
                        <a:spcBef>
                          <a:spcPts val="0"/>
                        </a:spcBef>
                        <a:spcAft>
                          <a:spcPts val="0"/>
                        </a:spcAft>
                      </a:pPr>
                      <a:r>
                        <a:rPr lang="en-US" sz="1600" dirty="0" smtClean="0">
                          <a:latin typeface="Calibri"/>
                          <a:ea typeface="Times New Roman"/>
                        </a:rPr>
                        <a:t>Merchut</a:t>
                      </a:r>
                      <a:endParaRPr lang="en-US" sz="1800" dirty="0">
                        <a:latin typeface="Times New Roman"/>
                        <a:ea typeface="Times New Roman"/>
                      </a:endParaRPr>
                    </a:p>
                  </a:txBody>
                  <a:tcPr marL="68580" marR="68580" marT="0" marB="0"/>
                </a:tc>
                <a:tc>
                  <a:txBody>
                    <a:bodyPr/>
                    <a:lstStyle/>
                    <a:p>
                      <a:pPr marL="0" marR="0" algn="l">
                        <a:spcBef>
                          <a:spcPts val="0"/>
                        </a:spcBef>
                        <a:spcAft>
                          <a:spcPts val="0"/>
                        </a:spcAft>
                      </a:pPr>
                      <a:r>
                        <a:rPr lang="en-US" sz="1600">
                          <a:latin typeface="Calibri"/>
                          <a:ea typeface="Times New Roman"/>
                        </a:rPr>
                        <a:t>Comment withdrawn by J. Budd per email 10/14/10. </a:t>
                      </a:r>
                      <a:endParaRPr lang="en-US" sz="1800">
                        <a:latin typeface="Times New Roman"/>
                        <a:ea typeface="Times New Roman"/>
                      </a:endParaRPr>
                    </a:p>
                    <a:p>
                      <a:pPr marL="0" marR="0" algn="l">
                        <a:spcBef>
                          <a:spcPts val="0"/>
                        </a:spcBef>
                        <a:spcAft>
                          <a:spcPts val="0"/>
                        </a:spcAft>
                      </a:pPr>
                      <a:r>
                        <a:rPr lang="en-US" sz="1600">
                          <a:latin typeface="Calibri"/>
                          <a:ea typeface="Times New Roman"/>
                        </a:rPr>
                        <a:t>5.4% Escalation indicated in PP adequate.</a:t>
                      </a:r>
                      <a:endParaRPr lang="en-US" sz="1800">
                        <a:latin typeface="Times New Roman"/>
                        <a:ea typeface="Times New Roman"/>
                      </a:endParaRPr>
                    </a:p>
                  </a:txBody>
                  <a:tcPr marL="68580" marR="68580" marT="0" marB="0"/>
                </a:tc>
                <a:tc>
                  <a:txBody>
                    <a:bodyPr/>
                    <a:lstStyle/>
                    <a:p>
                      <a:pPr marL="0" marR="0" algn="l">
                        <a:spcBef>
                          <a:spcPts val="0"/>
                        </a:spcBef>
                        <a:spcAft>
                          <a:spcPts val="0"/>
                        </a:spcAft>
                      </a:pPr>
                      <a:endParaRPr lang="en-US" sz="1600">
                        <a:latin typeface="Calibri"/>
                        <a:ea typeface="Times New Roman"/>
                      </a:endParaRPr>
                    </a:p>
                  </a:txBody>
                  <a:tcPr marL="68580" marR="68580" marT="0" marB="0"/>
                </a:tc>
                <a:tc>
                  <a:txBody>
                    <a:bodyPr/>
                    <a:lstStyle/>
                    <a:p>
                      <a:pPr marL="0" marR="0" algn="l">
                        <a:spcBef>
                          <a:spcPts val="0"/>
                        </a:spcBef>
                        <a:spcAft>
                          <a:spcPts val="0"/>
                        </a:spcAft>
                      </a:pPr>
                      <a:r>
                        <a:rPr lang="en-US" sz="1600" dirty="0" smtClean="0">
                          <a:latin typeface="Calibri"/>
                          <a:ea typeface="Times New Roman"/>
                        </a:rPr>
                        <a:t>10/14/10</a:t>
                      </a:r>
                    </a:p>
                    <a:p>
                      <a:pPr marL="0" marR="0" algn="l">
                        <a:spcBef>
                          <a:spcPts val="0"/>
                        </a:spcBef>
                        <a:spcAft>
                          <a:spcPts val="0"/>
                        </a:spcAft>
                      </a:pPr>
                      <a:endParaRPr lang="en-US" sz="1800" dirty="0">
                        <a:latin typeface="Times New Roman"/>
                        <a:ea typeface="Times New Roman"/>
                      </a:endParaRPr>
                    </a:p>
                  </a:txBody>
                  <a:tcPr marL="68580" marR="68580" marT="0" marB="0"/>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609600"/>
          <a:ext cx="8229600" cy="4857496"/>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pPr marL="0" marR="0" algn="l">
                        <a:spcBef>
                          <a:spcPts val="0"/>
                        </a:spcBef>
                        <a:spcAft>
                          <a:spcPts val="0"/>
                        </a:spcAft>
                      </a:pPr>
                      <a:r>
                        <a:rPr lang="en-US" sz="1100" dirty="0">
                          <a:latin typeface="Calibri"/>
                          <a:ea typeface="Times New Roman"/>
                        </a:rPr>
                        <a:t>#</a:t>
                      </a:r>
                      <a:endParaRPr lang="en-US" sz="12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100" dirty="0">
                          <a:latin typeface="Calibri"/>
                          <a:ea typeface="Times New Roman"/>
                        </a:rPr>
                        <a:t>Recommendations</a:t>
                      </a:r>
                      <a:endParaRPr lang="en-US" sz="12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Assigned to</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Status/Corrective Action</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Due Date</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dirty="0">
                          <a:latin typeface="Calibri"/>
                          <a:ea typeface="Times New Roman"/>
                        </a:rPr>
                        <a:t>Closed</a:t>
                      </a:r>
                      <a:endParaRPr lang="en-US" sz="1200" dirty="0">
                        <a:latin typeface="Times New Roman"/>
                        <a:ea typeface="Times New Roman"/>
                      </a:endParaRPr>
                    </a:p>
                  </a:txBody>
                  <a:tcPr marL="68580" marR="68580" marT="0" marB="0"/>
                </a:tc>
              </a:tr>
              <a:tr h="370840">
                <a:tc>
                  <a:txBody>
                    <a:bodyPr/>
                    <a:lstStyle/>
                    <a:p>
                      <a:pPr marL="0" marR="0" algn="l">
                        <a:spcBef>
                          <a:spcPts val="0"/>
                        </a:spcBef>
                        <a:spcAft>
                          <a:spcPts val="0"/>
                        </a:spcAft>
                      </a:pPr>
                      <a:r>
                        <a:rPr lang="en-US" sz="1600" dirty="0" smtClean="0">
                          <a:latin typeface="Calibri"/>
                          <a:ea typeface="Times New Roman"/>
                        </a:rPr>
                        <a:t>2.</a:t>
                      </a:r>
                      <a:endParaRPr lang="en-US" sz="18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600" dirty="0">
                          <a:latin typeface="Calibri"/>
                          <a:ea typeface="Calibri"/>
                          <a:cs typeface="Times New Roman"/>
                        </a:rPr>
                        <a:t>Additional scope items need to be identified, estimated, and prioritized so in the event favorable bids are received during the construction RFP a clear plan is in place for allocating the additional funds.</a:t>
                      </a:r>
                    </a:p>
                  </a:txBody>
                  <a:tcPr marL="68580" marR="68580" marT="0" marB="0"/>
                </a:tc>
                <a:tc>
                  <a:txBody>
                    <a:bodyPr/>
                    <a:lstStyle/>
                    <a:p>
                      <a:pPr marL="0" marR="0" algn="l">
                        <a:spcBef>
                          <a:spcPts val="0"/>
                        </a:spcBef>
                        <a:spcAft>
                          <a:spcPts val="0"/>
                        </a:spcAft>
                      </a:pPr>
                      <a:r>
                        <a:rPr lang="en-US" sz="1600" dirty="0" smtClean="0">
                          <a:latin typeface="Calibri"/>
                          <a:ea typeface="Times New Roman"/>
                        </a:rPr>
                        <a:t>Merchut</a:t>
                      </a:r>
                      <a:endParaRPr lang="en-US" sz="1800" dirty="0">
                        <a:latin typeface="Times New Roman"/>
                        <a:ea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latin typeface="Calibri"/>
                          <a:ea typeface="Times New Roman"/>
                        </a:rPr>
                        <a:t>Additional Scope items identification &amp; design included as part of HOK scope of work</a:t>
                      </a:r>
                      <a:r>
                        <a:rPr lang="en-US" sz="1600" dirty="0" smtClean="0">
                          <a:latin typeface="Calibri"/>
                          <a:ea typeface="Times New Roman"/>
                        </a:rPr>
                        <a:t>.</a:t>
                      </a:r>
                      <a:r>
                        <a:rPr lang="en-US" sz="1800" dirty="0" smtClean="0">
                          <a:solidFill>
                            <a:srgbClr val="FF0000"/>
                          </a:solidFill>
                          <a:latin typeface="+mn-lt"/>
                          <a:ea typeface="Times New Roman"/>
                          <a:cs typeface="Times New Roman"/>
                        </a:rPr>
                        <a:t> Postponed until prelim design complete</a:t>
                      </a:r>
                      <a:endParaRPr lang="en-US" sz="1800" dirty="0">
                        <a:latin typeface="Times New Roman"/>
                        <a:ea typeface="Times New Roman"/>
                      </a:endParaRPr>
                    </a:p>
                  </a:txBody>
                  <a:tcPr marL="68580" marR="68580" marT="0" marB="0"/>
                </a:tc>
                <a:tc>
                  <a:txBody>
                    <a:bodyPr/>
                    <a:lstStyle/>
                    <a:p>
                      <a:pPr marL="0" marR="0" algn="l">
                        <a:spcBef>
                          <a:spcPts val="0"/>
                        </a:spcBef>
                        <a:spcAft>
                          <a:spcPts val="0"/>
                        </a:spcAft>
                      </a:pPr>
                      <a:r>
                        <a:rPr lang="en-US" sz="1600" dirty="0" smtClean="0">
                          <a:latin typeface="+mn-lt"/>
                          <a:ea typeface="Times New Roman"/>
                          <a:cs typeface="Times New Roman"/>
                        </a:rPr>
                        <a:t>Prelim: </a:t>
                      </a:r>
                      <a:r>
                        <a:rPr lang="en-US" sz="1600" strike="sngStrike" dirty="0" smtClean="0">
                          <a:solidFill>
                            <a:srgbClr val="FF0000"/>
                          </a:solidFill>
                          <a:latin typeface="+mn-lt"/>
                          <a:ea typeface="Times New Roman"/>
                          <a:cs typeface="Times New Roman"/>
                        </a:rPr>
                        <a:t>2/1/11</a:t>
                      </a:r>
                      <a:r>
                        <a:rPr lang="en-US" sz="1600" dirty="0" smtClean="0">
                          <a:solidFill>
                            <a:srgbClr val="FF0000"/>
                          </a:solidFill>
                          <a:latin typeface="+mn-lt"/>
                          <a:ea typeface="Times New Roman"/>
                          <a:cs typeface="Times New Roman"/>
                        </a:rPr>
                        <a:t> 5/1/11</a:t>
                      </a:r>
                    </a:p>
                    <a:p>
                      <a:pPr marL="0" marR="0" algn="l">
                        <a:spcBef>
                          <a:spcPts val="0"/>
                        </a:spcBef>
                        <a:spcAft>
                          <a:spcPts val="0"/>
                        </a:spcAft>
                      </a:pPr>
                      <a:endParaRPr lang="en-US" sz="1600" dirty="0" smtClean="0">
                        <a:solidFill>
                          <a:srgbClr val="FF0000"/>
                        </a:solidFill>
                        <a:latin typeface="+mn-lt"/>
                        <a:ea typeface="Times New Roman"/>
                        <a:cs typeface="Times New Roman"/>
                      </a:endParaRPr>
                    </a:p>
                    <a:p>
                      <a:pPr marL="0" marR="0" algn="l">
                        <a:spcBef>
                          <a:spcPts val="0"/>
                        </a:spcBef>
                        <a:spcAft>
                          <a:spcPts val="0"/>
                        </a:spcAft>
                      </a:pPr>
                      <a:r>
                        <a:rPr lang="en-US" sz="1600" dirty="0" smtClean="0">
                          <a:latin typeface="Calibri"/>
                          <a:ea typeface="Times New Roman"/>
                        </a:rPr>
                        <a:t>Final</a:t>
                      </a:r>
                      <a:r>
                        <a:rPr lang="en-US" sz="1600" dirty="0">
                          <a:latin typeface="Calibri"/>
                          <a:ea typeface="Times New Roman"/>
                        </a:rPr>
                        <a:t>: 7/14/11</a:t>
                      </a:r>
                      <a:endParaRPr lang="en-US" sz="1800" dirty="0">
                        <a:latin typeface="Times New Roman"/>
                        <a:ea typeface="Times New Roman"/>
                      </a:endParaRPr>
                    </a:p>
                  </a:txBody>
                  <a:tcPr marL="68580" marR="68580" marT="0" marB="0"/>
                </a:tc>
                <a:tc>
                  <a:txBody>
                    <a:bodyPr/>
                    <a:lstStyle/>
                    <a:p>
                      <a:pPr marL="0" marR="0" algn="l">
                        <a:spcBef>
                          <a:spcPts val="0"/>
                        </a:spcBef>
                        <a:spcAft>
                          <a:spcPts val="0"/>
                        </a:spcAft>
                      </a:pPr>
                      <a:endParaRPr lang="en-US" sz="1600" dirty="0">
                        <a:latin typeface="Calibri"/>
                        <a:ea typeface="Times New Roman"/>
                      </a:endParaRPr>
                    </a:p>
                  </a:txBody>
                  <a:tcPr marL="68580" marR="68580" marT="0" marB="0"/>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nvGraphicFramePr>
        <p:xfrm>
          <a:off x="304800" y="457200"/>
          <a:ext cx="8229600" cy="5614541"/>
        </p:xfrm>
        <a:graphic>
          <a:graphicData uri="http://schemas.openxmlformats.org/drawingml/2006/table">
            <a:tbl>
              <a:tblPr firstRow="1" bandRow="1">
                <a:tableStyleId>{5C22544A-7EE6-4342-B048-85BDC9FD1C3A}</a:tableStyleId>
              </a:tblPr>
              <a:tblGrid>
                <a:gridCol w="533400"/>
                <a:gridCol w="3124200"/>
                <a:gridCol w="990600"/>
                <a:gridCol w="1524000"/>
                <a:gridCol w="1066800"/>
                <a:gridCol w="990600"/>
              </a:tblGrid>
              <a:tr h="831125">
                <a:tc>
                  <a:txBody>
                    <a:bodyPr/>
                    <a:lstStyle/>
                    <a:p>
                      <a:pPr marL="0" marR="0" algn="l">
                        <a:spcBef>
                          <a:spcPts val="0"/>
                        </a:spcBef>
                        <a:spcAft>
                          <a:spcPts val="0"/>
                        </a:spcAft>
                      </a:pPr>
                      <a:r>
                        <a:rPr lang="en-US" sz="1100" dirty="0">
                          <a:latin typeface="Calibri"/>
                          <a:ea typeface="Times New Roman"/>
                        </a:rPr>
                        <a:t>#</a:t>
                      </a:r>
                      <a:endParaRPr lang="en-US" sz="12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100" dirty="0">
                          <a:latin typeface="Calibri"/>
                          <a:ea typeface="Times New Roman"/>
                        </a:rPr>
                        <a:t>Recommendations</a:t>
                      </a:r>
                      <a:endParaRPr lang="en-US" sz="12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Assigned to</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Status/Corrective Action</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Due Date</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dirty="0">
                          <a:latin typeface="Calibri"/>
                          <a:ea typeface="Times New Roman"/>
                        </a:rPr>
                        <a:t>Closed</a:t>
                      </a:r>
                      <a:endParaRPr lang="en-US" sz="1200" dirty="0">
                        <a:latin typeface="Times New Roman"/>
                        <a:ea typeface="Times New Roman"/>
                      </a:endParaRPr>
                    </a:p>
                  </a:txBody>
                  <a:tcPr marL="68580" marR="68580" marT="0" marB="0"/>
                </a:tc>
              </a:tr>
              <a:tr h="356196">
                <a:tc>
                  <a:txBody>
                    <a:bodyPr/>
                    <a:lstStyle/>
                    <a:p>
                      <a:pPr marL="0" marR="0" algn="l">
                        <a:spcBef>
                          <a:spcPts val="0"/>
                        </a:spcBef>
                        <a:spcAft>
                          <a:spcPts val="0"/>
                        </a:spcAft>
                      </a:pPr>
                      <a:r>
                        <a:rPr lang="en-US" sz="1100" dirty="0">
                          <a:latin typeface="Calibri"/>
                          <a:ea typeface="Times New Roman"/>
                        </a:rPr>
                        <a:t>2.1</a:t>
                      </a:r>
                      <a:endParaRPr lang="en-US" sz="12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100" b="1">
                          <a:latin typeface="Calibri"/>
                          <a:ea typeface="Calibri"/>
                          <a:cs typeface="Times New Roman"/>
                        </a:rPr>
                        <a:t>Cost and Scope</a:t>
                      </a:r>
                      <a:endParaRPr lang="en-US" sz="110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dirty="0">
                        <a:latin typeface="Calibri"/>
                        <a:ea typeface="Times New Roman"/>
                      </a:endParaRPr>
                    </a:p>
                  </a:txBody>
                  <a:tcPr marL="68580" marR="68580" marT="0" marB="0"/>
                </a:tc>
              </a:tr>
              <a:tr h="4375279">
                <a:tc>
                  <a:txBody>
                    <a:bodyPr/>
                    <a:lstStyle/>
                    <a:p>
                      <a:pPr marL="0" marR="0" algn="l">
                        <a:spcBef>
                          <a:spcPts val="0"/>
                        </a:spcBef>
                        <a:spcAft>
                          <a:spcPts val="0"/>
                        </a:spcAft>
                      </a:pPr>
                      <a:r>
                        <a:rPr lang="en-US" sz="1400" dirty="0" smtClean="0">
                          <a:latin typeface="Calibri"/>
                          <a:ea typeface="Times New Roman"/>
                        </a:rPr>
                        <a:t>3.</a:t>
                      </a:r>
                      <a:endParaRPr lang="en-US" sz="16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Times New Roman"/>
                        </a:rPr>
                        <a:t>Project currently plans include continuation of RBA as LEED project manager to insure the project obtains Gold certification.  Project should consider assigning responsibility for LEEDs Gold certification as part of the HOK design contract.  In the same manner that “design to cost” is a contract requirement, “design to LEEDs Gold” could also be a delivery requirement.</a:t>
                      </a:r>
                    </a:p>
                  </a:txBody>
                  <a:tcPr marL="68580" marR="68580" marT="0" marB="0"/>
                </a:tc>
                <a:tc>
                  <a:txBody>
                    <a:bodyPr/>
                    <a:lstStyle/>
                    <a:p>
                      <a:pPr marL="0" marR="0" algn="l">
                        <a:spcBef>
                          <a:spcPts val="0"/>
                        </a:spcBef>
                        <a:spcAft>
                          <a:spcPts val="0"/>
                        </a:spcAft>
                      </a:pPr>
                      <a:r>
                        <a:rPr lang="en-US" sz="1400">
                          <a:latin typeface="Calibri"/>
                          <a:ea typeface="Times New Roman"/>
                        </a:rPr>
                        <a:t>R. Merchut</a:t>
                      </a:r>
                      <a:endParaRPr lang="en-US" sz="1600">
                        <a:latin typeface="Times New Roman"/>
                        <a:ea typeface="Times New Roman"/>
                      </a:endParaRPr>
                    </a:p>
                  </a:txBody>
                  <a:tcPr marL="68580" marR="68580" marT="0" marB="0"/>
                </a:tc>
                <a:tc>
                  <a:txBody>
                    <a:bodyPr/>
                    <a:lstStyle/>
                    <a:p>
                      <a:pPr marL="0" marR="0" algn="l">
                        <a:spcBef>
                          <a:spcPts val="0"/>
                        </a:spcBef>
                        <a:spcAft>
                          <a:spcPts val="0"/>
                        </a:spcAft>
                      </a:pPr>
                      <a:r>
                        <a:rPr lang="en-US" sz="1400">
                          <a:latin typeface="Calibri"/>
                          <a:ea typeface="Times New Roman"/>
                        </a:rPr>
                        <a:t>LEED Manager responsibility to provide final design documents to achieve LEED Gold, with all supporting documentation, tracking, shop drawing verification, &amp; final systems verification included in HOK scope of services.</a:t>
                      </a:r>
                      <a:endParaRPr lang="en-US" sz="1600">
                        <a:latin typeface="Times New Roman"/>
                        <a:ea typeface="Times New Roman"/>
                      </a:endParaRPr>
                    </a:p>
                    <a:p>
                      <a:pPr marL="0" marR="0">
                        <a:lnSpc>
                          <a:spcPct val="115000"/>
                        </a:lnSpc>
                        <a:spcBef>
                          <a:spcPts val="0"/>
                        </a:spcBef>
                        <a:spcAft>
                          <a:spcPts val="0"/>
                        </a:spcAft>
                      </a:pPr>
                      <a:r>
                        <a:rPr lang="en-US" sz="1400">
                          <a:latin typeface="Calibri"/>
                          <a:ea typeface="Times New Roman"/>
                          <a:cs typeface="Times New Roman"/>
                        </a:rPr>
                        <a:t>RBA project coordination RFP is to provide review &amp; oversight of HOK LEED work.</a:t>
                      </a:r>
                      <a:endParaRPr lang="en-US" sz="140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400">
                        <a:latin typeface="Calibri"/>
                        <a:ea typeface="Times New Roman"/>
                      </a:endParaRPr>
                    </a:p>
                  </a:txBody>
                  <a:tcPr marL="68580" marR="68580" marT="0" marB="0"/>
                </a:tc>
                <a:tc>
                  <a:txBody>
                    <a:bodyPr/>
                    <a:lstStyle/>
                    <a:p>
                      <a:pPr marL="0" marR="0" algn="l">
                        <a:spcBef>
                          <a:spcPts val="0"/>
                        </a:spcBef>
                        <a:spcAft>
                          <a:spcPts val="0"/>
                        </a:spcAft>
                      </a:pPr>
                      <a:r>
                        <a:rPr lang="en-US" sz="1400" dirty="0">
                          <a:latin typeface="Calibri"/>
                          <a:ea typeface="Times New Roman"/>
                        </a:rPr>
                        <a:t>11/18/10</a:t>
                      </a:r>
                      <a:endParaRPr lang="en-US" sz="1600" dirty="0">
                        <a:latin typeface="Times New Roman"/>
                        <a:ea typeface="Times New Roman"/>
                      </a:endParaRPr>
                    </a:p>
                  </a:txBody>
                  <a:tcPr marL="68580" marR="68580" marT="0" marB="0"/>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81000" y="685800"/>
          <a:ext cx="8229600" cy="5775960"/>
        </p:xfrm>
        <a:graphic>
          <a:graphicData uri="http://schemas.openxmlformats.org/drawingml/2006/table">
            <a:tbl>
              <a:tblPr firstRow="1" bandRow="1">
                <a:tableStyleId>{5C22544A-7EE6-4342-B048-85BDC9FD1C3A}</a:tableStyleId>
              </a:tblPr>
              <a:tblGrid>
                <a:gridCol w="533400"/>
                <a:gridCol w="3124200"/>
                <a:gridCol w="990600"/>
                <a:gridCol w="1524000"/>
                <a:gridCol w="1066800"/>
                <a:gridCol w="990600"/>
              </a:tblGrid>
              <a:tr h="750411">
                <a:tc>
                  <a:txBody>
                    <a:bodyPr/>
                    <a:lstStyle/>
                    <a:p>
                      <a:pPr marL="0" marR="0" algn="l">
                        <a:spcBef>
                          <a:spcPts val="0"/>
                        </a:spcBef>
                        <a:spcAft>
                          <a:spcPts val="0"/>
                        </a:spcAft>
                      </a:pPr>
                      <a:r>
                        <a:rPr lang="en-US" sz="1100" dirty="0">
                          <a:latin typeface="Calibri"/>
                          <a:ea typeface="Times New Roman"/>
                        </a:rPr>
                        <a:t>#</a:t>
                      </a:r>
                      <a:endParaRPr lang="en-US" sz="12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100" dirty="0">
                          <a:latin typeface="Calibri"/>
                          <a:ea typeface="Times New Roman"/>
                        </a:rPr>
                        <a:t>Recommendations</a:t>
                      </a:r>
                      <a:endParaRPr lang="en-US" sz="12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Assigned to</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Status/Corrective Action</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Due Date</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dirty="0">
                          <a:latin typeface="Calibri"/>
                          <a:ea typeface="Times New Roman"/>
                        </a:rPr>
                        <a:t>Closed</a:t>
                      </a:r>
                      <a:endParaRPr lang="en-US" sz="1200" dirty="0">
                        <a:latin typeface="Times New Roman"/>
                        <a:ea typeface="Times New Roman"/>
                      </a:endParaRPr>
                    </a:p>
                  </a:txBody>
                  <a:tcPr marL="68580" marR="68580" marT="0" marB="0"/>
                </a:tc>
              </a:tr>
              <a:tr h="321605">
                <a:tc>
                  <a:txBody>
                    <a:bodyPr/>
                    <a:lstStyle/>
                    <a:p>
                      <a:pPr marL="0" marR="0" algn="l">
                        <a:spcBef>
                          <a:spcPts val="0"/>
                        </a:spcBef>
                        <a:spcAft>
                          <a:spcPts val="0"/>
                        </a:spcAft>
                      </a:pPr>
                      <a:r>
                        <a:rPr lang="en-US" sz="1100">
                          <a:latin typeface="Calibri"/>
                          <a:ea typeface="Times New Roman"/>
                        </a:rPr>
                        <a:t>2.0</a:t>
                      </a:r>
                      <a:endParaRPr lang="en-US" sz="120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100" b="1">
                          <a:latin typeface="Calibri"/>
                          <a:ea typeface="Calibri"/>
                          <a:cs typeface="Times New Roman"/>
                        </a:rPr>
                        <a:t>Project Preparedness</a:t>
                      </a:r>
                      <a:endParaRPr lang="en-US" sz="110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dirty="0">
                        <a:latin typeface="Calibri"/>
                        <a:ea typeface="Times New Roman"/>
                      </a:endParaRPr>
                    </a:p>
                  </a:txBody>
                  <a:tcPr marL="68580" marR="68580" marT="0" marB="0"/>
                </a:tc>
              </a:tr>
              <a:tr h="223384">
                <a:tc>
                  <a:txBody>
                    <a:bodyPr/>
                    <a:lstStyle/>
                    <a:p>
                      <a:pPr marL="0" marR="0" algn="l">
                        <a:spcBef>
                          <a:spcPts val="0"/>
                        </a:spcBef>
                        <a:spcAft>
                          <a:spcPts val="0"/>
                        </a:spcAft>
                      </a:pPr>
                      <a:r>
                        <a:rPr lang="en-US" sz="1100" dirty="0" smtClean="0">
                          <a:latin typeface="Calibri"/>
                          <a:ea typeface="Times New Roman"/>
                        </a:rPr>
                        <a:t>2.2</a:t>
                      </a:r>
                      <a:endParaRPr lang="en-US" sz="12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100" b="1" dirty="0" smtClean="0">
                          <a:latin typeface="Calibri"/>
                          <a:ea typeface="Calibri"/>
                          <a:cs typeface="Times New Roman"/>
                        </a:rPr>
                        <a:t>Schedule</a:t>
                      </a:r>
                      <a:endParaRPr lang="en-US" sz="1100" dirty="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a:latin typeface="Calibri"/>
                        <a:ea typeface="Times New Roman"/>
                      </a:endParaRPr>
                    </a:p>
                  </a:txBody>
                  <a:tcPr marL="68580" marR="68580" marT="0" marB="0"/>
                </a:tc>
                <a:tc>
                  <a:txBody>
                    <a:bodyPr/>
                    <a:lstStyle/>
                    <a:p>
                      <a:pPr marL="0" marR="0" algn="l">
                        <a:spcBef>
                          <a:spcPts val="0"/>
                        </a:spcBef>
                        <a:spcAft>
                          <a:spcPts val="0"/>
                        </a:spcAft>
                      </a:pPr>
                      <a:endParaRPr lang="en-US" sz="1100" dirty="0">
                        <a:latin typeface="Calibri"/>
                        <a:ea typeface="Times New Roman"/>
                      </a:endParaRPr>
                    </a:p>
                  </a:txBody>
                  <a:tcPr marL="68580" marR="68580" marT="0" marB="0"/>
                </a:tc>
              </a:tr>
              <a:tr h="4245180">
                <a:tc>
                  <a:txBody>
                    <a:bodyPr/>
                    <a:lstStyle/>
                    <a:p>
                      <a:pPr marL="0" marR="0" algn="l">
                        <a:spcBef>
                          <a:spcPts val="0"/>
                        </a:spcBef>
                        <a:spcAft>
                          <a:spcPts val="0"/>
                        </a:spcAft>
                      </a:pPr>
                      <a:r>
                        <a:rPr lang="en-US" sz="1400" dirty="0" smtClean="0">
                          <a:latin typeface="Calibri"/>
                          <a:ea typeface="Times New Roman"/>
                        </a:rPr>
                        <a:t>4.</a:t>
                      </a:r>
                      <a:endParaRPr lang="en-US" sz="16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Times New Roman"/>
                        </a:rPr>
                        <a:t>Create an integrated overall IARC schedule which includes accelerator operation decision points, scheduled shutdowns, the utility upgrade project, and the OTE design and construction schedules.</a:t>
                      </a:r>
                    </a:p>
                  </a:txBody>
                  <a:tcPr marL="68580" marR="68580" marT="0" marB="0"/>
                </a:tc>
                <a:tc>
                  <a:txBody>
                    <a:bodyPr/>
                    <a:lstStyle/>
                    <a:p>
                      <a:pPr marL="0" marR="0" algn="l">
                        <a:spcBef>
                          <a:spcPts val="0"/>
                        </a:spcBef>
                        <a:spcAft>
                          <a:spcPts val="0"/>
                        </a:spcAft>
                      </a:pPr>
                      <a:r>
                        <a:rPr lang="en-US" sz="1400">
                          <a:latin typeface="Calibri"/>
                          <a:ea typeface="Times New Roman"/>
                        </a:rPr>
                        <a:t>R. Merchut</a:t>
                      </a:r>
                      <a:endParaRPr lang="en-US" sz="1600">
                        <a:latin typeface="Times New Roman"/>
                        <a:ea typeface="Times New Roman"/>
                      </a:endParaRPr>
                    </a:p>
                    <a:p>
                      <a:pPr marL="0" marR="0">
                        <a:lnSpc>
                          <a:spcPct val="115000"/>
                        </a:lnSpc>
                        <a:spcBef>
                          <a:spcPts val="0"/>
                        </a:spcBef>
                        <a:spcAft>
                          <a:spcPts val="0"/>
                        </a:spcAft>
                      </a:pPr>
                      <a:r>
                        <a:rPr lang="en-US" sz="1400">
                          <a:latin typeface="Calibri"/>
                          <a:ea typeface="Times New Roman"/>
                          <a:cs typeface="Times New Roman"/>
                        </a:rPr>
                        <a:t>B. Aprile</a:t>
                      </a:r>
                      <a:endParaRPr lang="en-US" sz="1400">
                        <a:latin typeface="Calibri"/>
                        <a:ea typeface="Calibri"/>
                        <a:cs typeface="Times New Roman"/>
                      </a:endParaRPr>
                    </a:p>
                    <a:p>
                      <a:pPr marL="0" marR="0">
                        <a:lnSpc>
                          <a:spcPct val="115000"/>
                        </a:lnSpc>
                        <a:spcBef>
                          <a:spcPts val="0"/>
                        </a:spcBef>
                        <a:spcAft>
                          <a:spcPts val="0"/>
                        </a:spcAft>
                      </a:pPr>
                      <a:r>
                        <a:rPr lang="en-US" sz="1400">
                          <a:latin typeface="Calibri"/>
                          <a:ea typeface="Times New Roman"/>
                          <a:cs typeface="Times New Roman"/>
                        </a:rPr>
                        <a:t>AD</a:t>
                      </a:r>
                      <a:endParaRPr lang="en-US" sz="1400">
                        <a:latin typeface="Calibri"/>
                        <a:ea typeface="Calibri"/>
                        <a:cs typeface="Times New Roman"/>
                      </a:endParaRPr>
                    </a:p>
                    <a:p>
                      <a:pPr marL="0" marR="0">
                        <a:lnSpc>
                          <a:spcPct val="115000"/>
                        </a:lnSpc>
                        <a:spcBef>
                          <a:spcPts val="0"/>
                        </a:spcBef>
                        <a:spcAft>
                          <a:spcPts val="0"/>
                        </a:spcAft>
                      </a:pPr>
                      <a:r>
                        <a:rPr lang="en-US" sz="1400">
                          <a:latin typeface="Calibri"/>
                          <a:ea typeface="Times New Roman"/>
                          <a:cs typeface="Times New Roman"/>
                        </a:rPr>
                        <a:t>CDF</a:t>
                      </a:r>
                      <a:endParaRPr lang="en-US" sz="1400">
                        <a:latin typeface="Calibri"/>
                        <a:ea typeface="Calibri"/>
                        <a:cs typeface="Times New Roman"/>
                      </a:endParaRPr>
                    </a:p>
                  </a:txBody>
                  <a:tcPr marL="68580" marR="68580" marT="0" marB="0"/>
                </a:tc>
                <a:tc>
                  <a:txBody>
                    <a:bodyPr/>
                    <a:lstStyle/>
                    <a:p>
                      <a:pPr marL="53975" marR="0" lvl="0" indent="-53975" algn="l">
                        <a:spcBef>
                          <a:spcPts val="0"/>
                        </a:spcBef>
                        <a:spcAft>
                          <a:spcPts val="0"/>
                        </a:spcAft>
                        <a:buFont typeface="Symbol"/>
                        <a:buChar char=""/>
                      </a:pPr>
                      <a:r>
                        <a:rPr lang="en-US" sz="1400" dirty="0" smtClean="0">
                          <a:latin typeface="Calibri"/>
                          <a:ea typeface="Times New Roman"/>
                        </a:rPr>
                        <a:t>Baseline integrated schedule for utility upgrade project and OTE created and will be updated and expanded on-going during final design &amp; construction.</a:t>
                      </a:r>
                      <a:endParaRPr lang="en-US" sz="1600" dirty="0" smtClean="0">
                        <a:latin typeface="Times New Roman"/>
                        <a:ea typeface="Times New Roman"/>
                      </a:endParaRPr>
                    </a:p>
                    <a:p>
                      <a:pPr marL="53975" marR="0" lvl="0" indent="-53975" algn="l">
                        <a:spcBef>
                          <a:spcPts val="0"/>
                        </a:spcBef>
                        <a:spcAft>
                          <a:spcPts val="0"/>
                        </a:spcAft>
                        <a:buFont typeface="Symbol"/>
                        <a:buChar char=""/>
                        <a:tabLst/>
                      </a:pPr>
                      <a:r>
                        <a:rPr lang="en-US" sz="1400" strike="sngStrike" dirty="0" smtClean="0">
                          <a:latin typeface="Calibri"/>
                          <a:ea typeface="Times New Roman"/>
                        </a:rPr>
                        <a:t>Accelerator shutdown dates have not been determined - dependent on Tevatron run, funding</a:t>
                      </a:r>
                      <a:r>
                        <a:rPr lang="en-US" sz="1400" dirty="0" smtClean="0">
                          <a:latin typeface="Calibri"/>
                          <a:ea typeface="Times New Roman"/>
                        </a:rPr>
                        <a:t>. </a:t>
                      </a:r>
                      <a:r>
                        <a:rPr lang="en-US" sz="1400" dirty="0" smtClean="0">
                          <a:solidFill>
                            <a:srgbClr val="FF0000"/>
                          </a:solidFill>
                          <a:latin typeface="Calibri"/>
                          <a:ea typeface="Times New Roman"/>
                        </a:rPr>
                        <a:t>Start of construction scheduled after </a:t>
                      </a:r>
                      <a:r>
                        <a:rPr lang="en-US" sz="1400" dirty="0" err="1" smtClean="0">
                          <a:solidFill>
                            <a:srgbClr val="FF0000"/>
                          </a:solidFill>
                          <a:latin typeface="Calibri"/>
                          <a:ea typeface="Times New Roman"/>
                        </a:rPr>
                        <a:t>Tev</a:t>
                      </a:r>
                      <a:r>
                        <a:rPr lang="en-US" sz="1400" dirty="0" smtClean="0">
                          <a:solidFill>
                            <a:srgbClr val="FF0000"/>
                          </a:solidFill>
                          <a:latin typeface="Calibri"/>
                          <a:ea typeface="Times New Roman"/>
                        </a:rPr>
                        <a:t> close 9/30/11</a:t>
                      </a:r>
                      <a:endParaRPr lang="en-US" sz="1600" dirty="0">
                        <a:latin typeface="Times New Roman"/>
                        <a:ea typeface="Times New Roman"/>
                      </a:endParaRPr>
                    </a:p>
                  </a:txBody>
                  <a:tcPr marL="68580" marR="68580" marT="0" marB="0"/>
                </a:tc>
                <a:tc>
                  <a:txBody>
                    <a:bodyPr/>
                    <a:lstStyle/>
                    <a:p>
                      <a:pPr marL="0" marR="0" algn="l">
                        <a:spcBef>
                          <a:spcPts val="0"/>
                        </a:spcBef>
                        <a:spcAft>
                          <a:spcPts val="0"/>
                        </a:spcAft>
                      </a:pPr>
                      <a:endParaRPr lang="en-US" sz="1400" dirty="0">
                        <a:latin typeface="Calibri"/>
                        <a:ea typeface="Times New Roman"/>
                      </a:endParaRPr>
                    </a:p>
                    <a:p>
                      <a:pPr marL="0" marR="0" algn="l">
                        <a:spcBef>
                          <a:spcPts val="0"/>
                        </a:spcBef>
                        <a:spcAft>
                          <a:spcPts val="0"/>
                        </a:spcAft>
                      </a:pPr>
                      <a:endParaRPr lang="en-US" sz="1400" dirty="0" smtClean="0">
                        <a:latin typeface="Calibri"/>
                        <a:ea typeface="Times New Roman"/>
                      </a:endParaRPr>
                    </a:p>
                    <a:p>
                      <a:pPr marL="0" marR="0" algn="l">
                        <a:spcBef>
                          <a:spcPts val="0"/>
                        </a:spcBef>
                        <a:spcAft>
                          <a:spcPts val="0"/>
                        </a:spcAft>
                      </a:pPr>
                      <a:endParaRPr lang="en-US" sz="1400" dirty="0" smtClean="0">
                        <a:latin typeface="Calibri"/>
                        <a:ea typeface="Times New Roman"/>
                      </a:endParaRPr>
                    </a:p>
                    <a:p>
                      <a:pPr marL="0" marR="0" algn="l">
                        <a:spcBef>
                          <a:spcPts val="0"/>
                        </a:spcBef>
                        <a:spcAft>
                          <a:spcPts val="0"/>
                        </a:spcAft>
                      </a:pPr>
                      <a:endParaRPr lang="en-US" sz="1400" dirty="0" smtClean="0">
                        <a:latin typeface="Calibri"/>
                        <a:ea typeface="Times New Roman"/>
                      </a:endParaRPr>
                    </a:p>
                    <a:p>
                      <a:pPr marL="0" marR="0" algn="l">
                        <a:spcBef>
                          <a:spcPts val="0"/>
                        </a:spcBef>
                        <a:spcAft>
                          <a:spcPts val="0"/>
                        </a:spcAft>
                      </a:pPr>
                      <a:endParaRPr lang="en-US" sz="1400" dirty="0" smtClean="0">
                        <a:latin typeface="Calibri"/>
                        <a:ea typeface="Times New Roman"/>
                      </a:endParaRPr>
                    </a:p>
                    <a:p>
                      <a:pPr marL="0" marR="0" algn="l">
                        <a:spcBef>
                          <a:spcPts val="0"/>
                        </a:spcBef>
                        <a:spcAft>
                          <a:spcPts val="0"/>
                        </a:spcAft>
                      </a:pPr>
                      <a:endParaRPr lang="en-US" sz="1400" dirty="0" smtClean="0">
                        <a:latin typeface="Calibri"/>
                        <a:ea typeface="Times New Roman"/>
                      </a:endParaRPr>
                    </a:p>
                    <a:p>
                      <a:pPr marL="0" marR="0" algn="l">
                        <a:spcBef>
                          <a:spcPts val="0"/>
                        </a:spcBef>
                        <a:spcAft>
                          <a:spcPts val="0"/>
                        </a:spcAft>
                      </a:pPr>
                      <a:endParaRPr lang="en-US" sz="1400" dirty="0" smtClean="0">
                        <a:latin typeface="Calibri"/>
                        <a:ea typeface="Times New Roman"/>
                      </a:endParaRPr>
                    </a:p>
                    <a:p>
                      <a:pPr marL="0" marR="0" algn="l">
                        <a:spcBef>
                          <a:spcPts val="0"/>
                        </a:spcBef>
                        <a:spcAft>
                          <a:spcPts val="0"/>
                        </a:spcAft>
                      </a:pPr>
                      <a:endParaRPr lang="en-US" sz="1400" dirty="0" smtClean="0">
                        <a:latin typeface="Calibri"/>
                        <a:ea typeface="Times New Roman"/>
                      </a:endParaRPr>
                    </a:p>
                    <a:p>
                      <a:pPr marL="0" marR="0" algn="l">
                        <a:spcBef>
                          <a:spcPts val="0"/>
                        </a:spcBef>
                        <a:spcAft>
                          <a:spcPts val="0"/>
                        </a:spcAft>
                      </a:pPr>
                      <a:endParaRPr lang="en-US" sz="1400" dirty="0" smtClean="0">
                        <a:latin typeface="Calibri"/>
                        <a:ea typeface="Times New Roman"/>
                      </a:endParaRPr>
                    </a:p>
                    <a:p>
                      <a:pPr marL="0" marR="0" algn="l">
                        <a:spcBef>
                          <a:spcPts val="0"/>
                        </a:spcBef>
                        <a:spcAft>
                          <a:spcPts val="0"/>
                        </a:spcAft>
                      </a:pPr>
                      <a:endParaRPr lang="en-US" sz="1400" dirty="0" smtClean="0">
                        <a:latin typeface="Calibri"/>
                        <a:ea typeface="Times New Roman"/>
                      </a:endParaRPr>
                    </a:p>
                    <a:p>
                      <a:pPr marL="0" marR="0" algn="l">
                        <a:spcBef>
                          <a:spcPts val="0"/>
                        </a:spcBef>
                        <a:spcAft>
                          <a:spcPts val="0"/>
                        </a:spcAft>
                      </a:pPr>
                      <a:endParaRPr lang="en-US" sz="1400" dirty="0" smtClean="0">
                        <a:latin typeface="Calibri"/>
                        <a:ea typeface="Times New Roman"/>
                      </a:endParaRPr>
                    </a:p>
                    <a:p>
                      <a:pPr marL="0" marR="0" algn="l">
                        <a:spcBef>
                          <a:spcPts val="0"/>
                        </a:spcBef>
                        <a:spcAft>
                          <a:spcPts val="0"/>
                        </a:spcAft>
                      </a:pPr>
                      <a:endParaRPr lang="en-US" sz="1400" dirty="0" smtClean="0">
                        <a:latin typeface="Calibri"/>
                        <a:ea typeface="Times New Roman"/>
                      </a:endParaRPr>
                    </a:p>
                    <a:p>
                      <a:pPr marL="0" marR="0" algn="l">
                        <a:spcBef>
                          <a:spcPts val="0"/>
                        </a:spcBef>
                        <a:spcAft>
                          <a:spcPts val="0"/>
                        </a:spcAft>
                      </a:pPr>
                      <a:endParaRPr lang="en-US" sz="1400" dirty="0" smtClean="0">
                        <a:latin typeface="Calibri"/>
                        <a:ea typeface="Times New Roman"/>
                      </a:endParaRPr>
                    </a:p>
                    <a:p>
                      <a:pPr marL="0" marR="0" algn="l">
                        <a:spcBef>
                          <a:spcPts val="0"/>
                        </a:spcBef>
                        <a:spcAft>
                          <a:spcPts val="0"/>
                        </a:spcAft>
                      </a:pPr>
                      <a:r>
                        <a:rPr lang="en-US" sz="1400" dirty="0" smtClean="0">
                          <a:latin typeface="Calibri"/>
                          <a:ea typeface="Times New Roman"/>
                        </a:rPr>
                        <a:t>6/2/11</a:t>
                      </a:r>
                      <a:endParaRPr lang="en-US" sz="1600" dirty="0">
                        <a:latin typeface="Times New Roman"/>
                        <a:ea typeface="Times New Roman"/>
                      </a:endParaRPr>
                    </a:p>
                  </a:txBody>
                  <a:tcPr marL="68580" marR="68580" marT="0" marB="0"/>
                </a:tc>
                <a:tc>
                  <a:txBody>
                    <a:bodyPr/>
                    <a:lstStyle/>
                    <a:p>
                      <a:pPr marL="0" marR="0" algn="l">
                        <a:spcBef>
                          <a:spcPts val="0"/>
                        </a:spcBef>
                        <a:spcAft>
                          <a:spcPts val="0"/>
                        </a:spcAft>
                      </a:pPr>
                      <a:r>
                        <a:rPr lang="en-US" sz="1400" dirty="0" smtClean="0">
                          <a:latin typeface="Calibri"/>
                          <a:ea typeface="Times New Roman"/>
                        </a:rPr>
                        <a:t>11/10/10</a:t>
                      </a:r>
                    </a:p>
                    <a:p>
                      <a:pPr marL="0" marR="0" algn="l">
                        <a:spcBef>
                          <a:spcPts val="0"/>
                        </a:spcBef>
                        <a:spcAft>
                          <a:spcPts val="0"/>
                        </a:spcAft>
                      </a:pPr>
                      <a:endParaRPr lang="en-US" sz="1400" dirty="0" smtClean="0">
                        <a:latin typeface="Calibri"/>
                        <a:ea typeface="Times New Roman"/>
                      </a:endParaRPr>
                    </a:p>
                    <a:p>
                      <a:pPr marL="0" marR="0" algn="l">
                        <a:spcBef>
                          <a:spcPts val="0"/>
                        </a:spcBef>
                        <a:spcAft>
                          <a:spcPts val="0"/>
                        </a:spcAft>
                      </a:pPr>
                      <a:endParaRPr lang="en-US" sz="1400" dirty="0" smtClean="0">
                        <a:latin typeface="Calibri"/>
                        <a:ea typeface="Times New Roman"/>
                      </a:endParaRPr>
                    </a:p>
                    <a:p>
                      <a:pPr marL="0" marR="0" algn="l">
                        <a:spcBef>
                          <a:spcPts val="0"/>
                        </a:spcBef>
                        <a:spcAft>
                          <a:spcPts val="0"/>
                        </a:spcAft>
                      </a:pPr>
                      <a:endParaRPr lang="en-US" sz="1400" dirty="0" smtClean="0">
                        <a:latin typeface="Calibri"/>
                        <a:ea typeface="Times New Roman"/>
                      </a:endParaRPr>
                    </a:p>
                    <a:p>
                      <a:pPr marL="0" marR="0" algn="l">
                        <a:spcBef>
                          <a:spcPts val="0"/>
                        </a:spcBef>
                        <a:spcAft>
                          <a:spcPts val="0"/>
                        </a:spcAft>
                      </a:pPr>
                      <a:endParaRPr lang="en-US" sz="1400" dirty="0" smtClean="0">
                        <a:latin typeface="Calibri"/>
                        <a:ea typeface="Times New Roman"/>
                      </a:endParaRPr>
                    </a:p>
                    <a:p>
                      <a:pPr marL="0" marR="0" algn="l">
                        <a:spcBef>
                          <a:spcPts val="0"/>
                        </a:spcBef>
                        <a:spcAft>
                          <a:spcPts val="0"/>
                        </a:spcAft>
                      </a:pPr>
                      <a:endParaRPr lang="en-US" sz="1400" dirty="0" smtClean="0">
                        <a:latin typeface="Calibri"/>
                        <a:ea typeface="Times New Roman"/>
                      </a:endParaRPr>
                    </a:p>
                    <a:p>
                      <a:pPr marL="0" marR="0" algn="l">
                        <a:spcBef>
                          <a:spcPts val="0"/>
                        </a:spcBef>
                        <a:spcAft>
                          <a:spcPts val="0"/>
                        </a:spcAft>
                      </a:pPr>
                      <a:endParaRPr lang="en-US" sz="1400" dirty="0" smtClean="0">
                        <a:latin typeface="Calibri"/>
                        <a:ea typeface="Times New Roman"/>
                      </a:endParaRPr>
                    </a:p>
                    <a:p>
                      <a:pPr marL="0" marR="0" algn="l">
                        <a:spcBef>
                          <a:spcPts val="0"/>
                        </a:spcBef>
                        <a:spcAft>
                          <a:spcPts val="0"/>
                        </a:spcAft>
                      </a:pPr>
                      <a:endParaRPr lang="en-US" sz="1400" dirty="0" smtClean="0">
                        <a:latin typeface="Calibri"/>
                        <a:ea typeface="Times New Roman"/>
                      </a:endParaRPr>
                    </a:p>
                    <a:p>
                      <a:pPr marL="0" marR="0" algn="l">
                        <a:spcBef>
                          <a:spcPts val="0"/>
                        </a:spcBef>
                        <a:spcAft>
                          <a:spcPts val="0"/>
                        </a:spcAft>
                      </a:pPr>
                      <a:endParaRPr lang="en-US" sz="1400" dirty="0" smtClean="0">
                        <a:latin typeface="Calibri"/>
                        <a:ea typeface="Times New Roman"/>
                      </a:endParaRPr>
                    </a:p>
                    <a:p>
                      <a:pPr marL="0" marR="0" algn="l">
                        <a:spcBef>
                          <a:spcPts val="0"/>
                        </a:spcBef>
                        <a:spcAft>
                          <a:spcPts val="0"/>
                        </a:spcAft>
                      </a:pPr>
                      <a:endParaRPr lang="en-US" sz="1400" dirty="0" smtClean="0">
                        <a:latin typeface="Calibri"/>
                        <a:ea typeface="Times New Roman"/>
                      </a:endParaRPr>
                    </a:p>
                    <a:p>
                      <a:pPr marL="0" marR="0" algn="l">
                        <a:spcBef>
                          <a:spcPts val="0"/>
                        </a:spcBef>
                        <a:spcAft>
                          <a:spcPts val="0"/>
                        </a:spcAft>
                      </a:pPr>
                      <a:endParaRPr lang="en-US" sz="1400" dirty="0" smtClean="0">
                        <a:latin typeface="Calibri"/>
                        <a:ea typeface="Times New Roman"/>
                      </a:endParaRPr>
                    </a:p>
                    <a:p>
                      <a:pPr marL="0" marR="0" algn="l">
                        <a:spcBef>
                          <a:spcPts val="0"/>
                        </a:spcBef>
                        <a:spcAft>
                          <a:spcPts val="0"/>
                        </a:spcAft>
                      </a:pPr>
                      <a:endParaRPr lang="en-US" sz="1400" dirty="0" smtClean="0">
                        <a:latin typeface="Calibri"/>
                        <a:ea typeface="Times New Roman"/>
                      </a:endParaRPr>
                    </a:p>
                    <a:p>
                      <a:pPr marL="0" marR="0" algn="l">
                        <a:spcBef>
                          <a:spcPts val="0"/>
                        </a:spcBef>
                        <a:spcAft>
                          <a:spcPts val="0"/>
                        </a:spcAft>
                      </a:pPr>
                      <a:endParaRPr lang="en-US" sz="1400" dirty="0" smtClean="0">
                        <a:latin typeface="Calibri"/>
                        <a:ea typeface="Times New Roman"/>
                      </a:endParaRPr>
                    </a:p>
                    <a:p>
                      <a:pPr marL="0" marR="0" algn="l">
                        <a:spcBef>
                          <a:spcPts val="0"/>
                        </a:spcBef>
                        <a:spcAft>
                          <a:spcPts val="0"/>
                        </a:spcAft>
                      </a:pPr>
                      <a:endParaRPr lang="en-US" sz="1600" dirty="0">
                        <a:latin typeface="Times New Roman"/>
                        <a:ea typeface="Times New Roman"/>
                      </a:endParaRPr>
                    </a:p>
                  </a:txBody>
                  <a:tcPr marL="68580" marR="68580" marT="0" marB="0"/>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762</TotalTime>
  <Words>1466</Words>
  <Application>Microsoft Office PowerPoint</Application>
  <PresentationFormat>On-screen Show (4:3)</PresentationFormat>
  <Paragraphs>298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OTE Building PMG Report 02/07/2011 (December 2010 &amp; January 2011 update)</vt:lpstr>
      <vt:lpstr>Overall Project Summary Status: </vt:lpstr>
      <vt:lpstr>Overall Project Summary Status: </vt:lpstr>
      <vt:lpstr>Overall Project Summary Status: </vt:lpstr>
      <vt:lpstr>Overall Project Summary Status: </vt:lpstr>
      <vt:lpstr>Table of Recommendations – Corrective Action Plan </vt:lpstr>
      <vt:lpstr>Slide 7</vt:lpstr>
      <vt:lpstr>Slide 8</vt:lpstr>
      <vt:lpstr>Slide 9</vt:lpstr>
      <vt:lpstr>Slide 10</vt:lpstr>
      <vt:lpstr>Slide 11</vt:lpstr>
      <vt:lpstr>Slide 12</vt:lpstr>
      <vt:lpstr>Slide 13</vt:lpstr>
      <vt:lpstr>Slide 14</vt:lpstr>
      <vt:lpstr>Slide 15</vt:lpstr>
      <vt:lpstr>Fiscal – EDI Professional Services </vt:lpstr>
      <vt:lpstr> Schedule Resource loaded schedule in progress </vt:lpstr>
      <vt:lpstr>External Milestones</vt:lpstr>
      <vt:lpstr>Risk Management External Risk Status</vt:lpstr>
      <vt:lpstr>Procurements</vt:lpstr>
      <vt:lpstr>Labor Resources </vt:lpstr>
      <vt:lpstr>Change Request</vt:lpstr>
      <vt:lpstr>Issues</vt:lpstr>
      <vt:lpstr>Look Ahead</vt:lpstr>
    </vt:vector>
  </TitlesOfParts>
  <Company>Fermi National Accelerator Laboratory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OTE Building PMG Report 11/29/10 </dc:title>
  <dc:creator>Rhonda Merchut</dc:creator>
  <cp:lastModifiedBy>Rhonda Merchut</cp:lastModifiedBy>
  <cp:revision>34</cp:revision>
  <dcterms:created xsi:type="dcterms:W3CDTF">2010-11-29T18:55:41Z</dcterms:created>
  <dcterms:modified xsi:type="dcterms:W3CDTF">2011-02-07T19:01:58Z</dcterms:modified>
</cp:coreProperties>
</file>