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8" r:id="rId4"/>
    <p:sldId id="269" r:id="rId5"/>
    <p:sldId id="270" r:id="rId6"/>
    <p:sldId id="275" r:id="rId7"/>
    <p:sldId id="258" r:id="rId8"/>
    <p:sldId id="265" r:id="rId9"/>
    <p:sldId id="266" r:id="rId10"/>
    <p:sldId id="267" r:id="rId11"/>
    <p:sldId id="271" r:id="rId12"/>
    <p:sldId id="259" r:id="rId13"/>
    <p:sldId id="260" r:id="rId14"/>
    <p:sldId id="272" r:id="rId15"/>
    <p:sldId id="273" r:id="rId16"/>
    <p:sldId id="279" r:id="rId17"/>
    <p:sldId id="274" r:id="rId18"/>
    <p:sldId id="280" r:id="rId19"/>
    <p:sldId id="261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428" autoAdjust="0"/>
    <p:restoredTop sz="94660"/>
  </p:normalViewPr>
  <p:slideViewPr>
    <p:cSldViewPr>
      <p:cViewPr>
        <p:scale>
          <a:sx n="100" d="100"/>
          <a:sy n="100" d="100"/>
        </p:scale>
        <p:origin x="-114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CC432-9518-46F0-9776-6B790F60C221}" type="datetimeFigureOut">
              <a:rPr lang="en-US" smtClean="0"/>
              <a:pPr/>
              <a:t>5/16/2011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BBDC1-A6E4-4829-9D64-CEB62B041C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ED1975-4663-4BE8-84A2-290F2680C890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B08C-30FB-4535-9457-7D0E8455A017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ED47-1139-4A2E-B659-4658182DEEF9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7B0CB-0BDE-4D6D-8516-9AF76574231B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31763"/>
            <a:ext cx="8229600" cy="599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Wolfgang Hofle BE/RF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LARP CM15 02.11.2010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9C98-ABE5-4DA9-AF15-1537A2100CE9}" type="slidenum">
              <a:rPr lang="en-US"/>
              <a:pPr>
                <a:defRPr/>
              </a:pPr>
              <a:t>‹#›</a:t>
            </a:fld>
            <a:r>
              <a:rPr lang="en-US" dirty="0"/>
              <a:t>/28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05D1D-8BD9-4A2E-A4BE-305C77E88C02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3E5-A142-4165-9011-E8148D4ADCC6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8797-CC96-431F-BBC4-598CBF2D413A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C4AF-70F3-4397-8645-AAB76AE5E724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D9F40-CE0B-4A4E-931A-96000D00A939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26A6-01AA-4E96-BFA5-03E9DE23DCAE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30FA2-B2EC-482D-9979-940BE8E53268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E8FD-A802-4E79-A9AB-F86EC76F21F3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2D28E-53B3-408A-9246-140673FFBE8C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8A21-83CA-4710-AD94-5D6A3C6AA8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133600"/>
            <a:ext cx="70144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SPS transverse wideband feedback plans </a:t>
            </a:r>
          </a:p>
          <a:p>
            <a:pPr algn="ctr"/>
            <a:r>
              <a:rPr lang="en-US" sz="3200" dirty="0" smtClean="0"/>
              <a:t>under the LIU project</a:t>
            </a:r>
          </a:p>
          <a:p>
            <a:pPr algn="ctr"/>
            <a:r>
              <a:rPr lang="en-US" sz="3200" i="1" dirty="0" smtClean="0"/>
              <a:t>“</a:t>
            </a:r>
            <a:r>
              <a:rPr lang="en-US" sz="3200" i="1" dirty="0" err="1" smtClean="0"/>
              <a:t>ecloud</a:t>
            </a:r>
            <a:r>
              <a:rPr lang="en-US" sz="3200" i="1" dirty="0" smtClean="0"/>
              <a:t> feedback” </a:t>
            </a:r>
          </a:p>
          <a:p>
            <a:pPr algn="ctr"/>
            <a:endParaRPr lang="en-US" sz="2400" i="1" dirty="0" smtClean="0"/>
          </a:p>
          <a:p>
            <a:pPr marL="457200" indent="-457200" algn="ctr">
              <a:buAutoNum type="alphaUcPeriod" startAt="23"/>
            </a:pPr>
            <a:r>
              <a:rPr lang="en-US" sz="2400" dirty="0" smtClean="0"/>
              <a:t>Hofle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0" y="6324600"/>
            <a:ext cx="4191000" cy="365125"/>
          </a:xfrm>
        </p:spPr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86600" y="57150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16.05.2011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C758-17A7-46AE-AE13-184073B0303D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33400" y="1066800"/>
            <a:ext cx="78486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838200"/>
            <a:ext cx="8025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Study under LARP: </a:t>
            </a:r>
          </a:p>
          <a:p>
            <a:r>
              <a:rPr lang="en-US" dirty="0" smtClean="0"/>
              <a:t>demonstrate the feasibility of damping head-tail motion with a feedback system:</a:t>
            </a:r>
          </a:p>
          <a:p>
            <a:r>
              <a:rPr lang="en-US" dirty="0" smtClean="0"/>
              <a:t>leading to final specifications for a full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0" y="228600"/>
            <a:ext cx="7177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800" dirty="0" smtClean="0"/>
              <a:t>New wide band transverse feedback system (2)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3276600"/>
            <a:ext cx="8611140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LIU project also considers the following mitigations:</a:t>
            </a:r>
          </a:p>
          <a:p>
            <a:endParaRPr lang="en-US" dirty="0" smtClean="0"/>
          </a:p>
          <a:p>
            <a:r>
              <a:rPr lang="en-US" dirty="0" err="1" smtClean="0"/>
              <a:t>ecloud</a:t>
            </a:r>
            <a:r>
              <a:rPr lang="en-US" dirty="0" smtClean="0"/>
              <a:t>:	coating of the vacuum chambers </a:t>
            </a:r>
            <a:r>
              <a:rPr lang="en-US" dirty="0" smtClean="0">
                <a:sym typeface="Wingdings" pitchFamily="2" charset="2"/>
              </a:rPr>
              <a:t> expensive large, scale project</a:t>
            </a:r>
          </a:p>
          <a:p>
            <a:r>
              <a:rPr lang="en-US" dirty="0" smtClean="0">
                <a:sym typeface="Wingdings" pitchFamily="2" charset="2"/>
              </a:rPr>
              <a:t>TMCI:	low </a:t>
            </a:r>
            <a:r>
              <a:rPr lang="en-US" dirty="0" err="1" smtClean="0">
                <a:latin typeface="Symbol" pitchFamily="18" charset="2"/>
                <a:sym typeface="Wingdings" pitchFamily="2" charset="2"/>
              </a:rPr>
              <a:t>g</a:t>
            </a:r>
            <a:r>
              <a:rPr lang="en-US" baseline="-25000" dirty="0" err="1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optics  (integer tunes 2620), but higher RF voltage will be required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i="1" dirty="0" smtClean="0">
                <a:sym typeface="Wingdings" pitchFamily="2" charset="2"/>
              </a:rPr>
              <a:t>advantages of feedback: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ym typeface="Wingdings" pitchFamily="2" charset="2"/>
              </a:rPr>
              <a:t>     has moderate cost when compared to above upgrades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ym typeface="Wingdings" pitchFamily="2" charset="2"/>
              </a:rPr>
              <a:t>     can be switched off and on according to needs </a:t>
            </a:r>
          </a:p>
          <a:p>
            <a:pPr>
              <a:buBlip>
                <a:blip r:embed="rId2"/>
              </a:buBlip>
            </a:pPr>
            <a:r>
              <a:rPr lang="en-US" dirty="0" smtClean="0">
                <a:sym typeface="Wingdings" pitchFamily="2" charset="2"/>
              </a:rPr>
              <a:t>     demonstration in SPS would also be a prerequisite  for consideration of such a system</a:t>
            </a:r>
          </a:p>
          <a:p>
            <a:r>
              <a:rPr lang="en-US" dirty="0" smtClean="0">
                <a:sym typeface="Wingdings" pitchFamily="2" charset="2"/>
              </a:rPr>
              <a:t>        in LHC, should a need to have it come up 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AEBC5-26ED-43A6-9E37-9D8624C67722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2362200"/>
            <a:ext cx="8560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LARP study complements CERN effort, allows CERN to profit from experience in</a:t>
            </a:r>
          </a:p>
          <a:p>
            <a:r>
              <a:rPr lang="en-US" dirty="0" smtClean="0"/>
              <a:t>US labs, in particular with fast digital techniques (hardware effort very much appreciated)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057400" y="304800"/>
            <a:ext cx="46820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800" dirty="0" smtClean="0"/>
              <a:t>Resources under LIU project </a:t>
            </a:r>
          </a:p>
          <a:p>
            <a:r>
              <a:rPr lang="en-US" sz="2800" dirty="0" smtClean="0"/>
              <a:t>for transverse feedbacks in SPS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6764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combined resources in proposals currently earmarked for transverse feedbacks </a:t>
            </a:r>
          </a:p>
          <a:p>
            <a:r>
              <a:rPr lang="en-US" dirty="0" smtClean="0"/>
              <a:t>(wideband and upgrade for existing TFB):</a:t>
            </a:r>
          </a:p>
          <a:p>
            <a:r>
              <a:rPr lang="en-US" dirty="0" smtClean="0"/>
              <a:t>suggested timeline: complete construction 2015, commissioning in 2016</a:t>
            </a:r>
          </a:p>
          <a:p>
            <a:endParaRPr lang="en-US" dirty="0" smtClean="0"/>
          </a:p>
          <a:p>
            <a:r>
              <a:rPr lang="en-US" dirty="0" smtClean="0"/>
              <a:t>10   man-years (CERN staff)</a:t>
            </a:r>
          </a:p>
          <a:p>
            <a:r>
              <a:rPr lang="en-US" dirty="0" smtClean="0"/>
              <a:t>2.3  MCHF (with some additional overhead depending on choice of location)</a:t>
            </a:r>
          </a:p>
          <a:p>
            <a:r>
              <a:rPr lang="en-US" dirty="0" smtClean="0"/>
              <a:t>plus contribution of LARP for R&amp;D in the framework of the feasibility study</a:t>
            </a:r>
          </a:p>
          <a:p>
            <a:endParaRPr lang="en-US" dirty="0" smtClean="0"/>
          </a:p>
          <a:p>
            <a:r>
              <a:rPr lang="en-US" dirty="0" smtClean="0"/>
              <a:t>resources include a work package to relocate the existing transverse dampers</a:t>
            </a:r>
          </a:p>
          <a:p>
            <a:endParaRPr lang="en-US" dirty="0" smtClean="0"/>
          </a:p>
          <a:p>
            <a:r>
              <a:rPr lang="en-US" dirty="0" smtClean="0"/>
              <a:t>location in ring for wideband transverse FB and relocation of existing FB</a:t>
            </a:r>
          </a:p>
          <a:p>
            <a:r>
              <a:rPr lang="en-US" dirty="0" smtClean="0"/>
              <a:t>strongly depends on the amount of power needed for the wide-band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ecloud</a:t>
            </a:r>
            <a:r>
              <a:rPr lang="en-US" dirty="0" smtClean="0"/>
              <a:t>) FB</a:t>
            </a:r>
          </a:p>
          <a:p>
            <a:endParaRPr lang="en-US" dirty="0" smtClean="0"/>
          </a:p>
          <a:p>
            <a:r>
              <a:rPr lang="en-US" dirty="0" smtClean="0"/>
              <a:t>specifications and design report in 2013, natural decision point to go forward</a:t>
            </a:r>
          </a:p>
          <a:p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CBD0-2746-4D3B-BBF5-4AFB65B2B858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914400"/>
            <a:ext cx="2712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“rms beam size” evolution: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95400"/>
            <a:ext cx="6324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5562600"/>
            <a:ext cx="174400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Secondo</a:t>
            </a:r>
            <a:r>
              <a:rPr lang="en-US" dirty="0" smtClean="0"/>
              <a:t> et al.</a:t>
            </a:r>
          </a:p>
          <a:p>
            <a:r>
              <a:rPr lang="en-US" dirty="0" smtClean="0"/>
              <a:t>PAC ‘11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477000" y="3962400"/>
            <a:ext cx="7620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05600" y="3657600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cured for high gain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62200" y="304800"/>
            <a:ext cx="441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WARP simulation results (LARP)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3C8A-8FD2-430C-AFB7-E3E6D082DD71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57435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" y="762000"/>
            <a:ext cx="6044860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icks needed from wide band FB are</a:t>
            </a:r>
          </a:p>
          <a:p>
            <a:r>
              <a:rPr lang="en-US" dirty="0" smtClean="0"/>
              <a:t>large for head and tail, but constantly needed </a:t>
            </a:r>
          </a:p>
          <a:p>
            <a:r>
              <a:rPr lang="en-US" dirty="0" smtClean="0"/>
              <a:t>(surprise, driven by numerical noise ?!)</a:t>
            </a:r>
          </a:p>
          <a:p>
            <a:r>
              <a:rPr lang="en-US" dirty="0" smtClean="0"/>
              <a:t>important to understand for estimate of required kick strength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5791200"/>
            <a:ext cx="174400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Secondo</a:t>
            </a:r>
            <a:r>
              <a:rPr lang="en-US" dirty="0" smtClean="0"/>
              <a:t> et al.</a:t>
            </a:r>
          </a:p>
          <a:p>
            <a:r>
              <a:rPr lang="en-US" dirty="0" smtClean="0"/>
              <a:t>PAC ‘11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09800" y="152400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WARP simulation results (LARP)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00800" y="2209800"/>
            <a:ext cx="2529667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correct specification of</a:t>
            </a:r>
          </a:p>
          <a:p>
            <a:r>
              <a:rPr lang="en-US" dirty="0" smtClean="0"/>
              <a:t>kick strength essential</a:t>
            </a:r>
          </a:p>
          <a:p>
            <a:r>
              <a:rPr lang="en-US" dirty="0" smtClean="0"/>
              <a:t>to decide on location</a:t>
            </a:r>
          </a:p>
          <a:p>
            <a:r>
              <a:rPr lang="en-US" dirty="0" smtClean="0"/>
              <a:t>In SPS ring</a:t>
            </a:r>
          </a:p>
          <a:p>
            <a:r>
              <a:rPr lang="en-US" dirty="0" smtClean="0">
                <a:sym typeface="Wingdings" pitchFamily="2" charset="2"/>
              </a:rPr>
              <a:t> scale of power system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046E-4DFE-4D70-B438-82103758EC3E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l.web.cern.ch/SL/sli/sp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1320" y="740650"/>
            <a:ext cx="4610100" cy="476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67400" y="2057400"/>
            <a:ext cx="173765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RF, low radiation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5181600"/>
            <a:ext cx="2395207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special instrumentation</a:t>
            </a:r>
          </a:p>
          <a:p>
            <a:r>
              <a:rPr lang="en-US" dirty="0" smtClean="0"/>
              <a:t>no RF infrastructure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3124200"/>
            <a:ext cx="216328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extraction CNGS/LHC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3048000"/>
            <a:ext cx="100059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injection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1524000"/>
            <a:ext cx="2180084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slow extraction</a:t>
            </a:r>
          </a:p>
          <a:p>
            <a:r>
              <a:rPr lang="en-US" dirty="0" smtClean="0"/>
              <a:t>radiation high</a:t>
            </a:r>
          </a:p>
          <a:p>
            <a:r>
              <a:rPr lang="en-US" dirty="0" smtClean="0"/>
              <a:t>current transverse FB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5486400"/>
            <a:ext cx="154933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extraction LHC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5334000"/>
            <a:ext cx="2910412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LSS3 layout to be studied</a:t>
            </a:r>
          </a:p>
          <a:p>
            <a:r>
              <a:rPr lang="en-US" dirty="0" smtClean="0"/>
              <a:t>by working group under LIU</a:t>
            </a:r>
          </a:p>
          <a:p>
            <a:r>
              <a:rPr lang="en-US" dirty="0" smtClean="0"/>
              <a:t>led by E. </a:t>
            </a:r>
            <a:r>
              <a:rPr lang="en-US" dirty="0" err="1" smtClean="0"/>
              <a:t>Montesinos</a:t>
            </a:r>
            <a:r>
              <a:rPr lang="en-US" dirty="0" smtClean="0"/>
              <a:t> (BE-RF)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6629400" y="5867400"/>
            <a:ext cx="4572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19600" y="6096000"/>
            <a:ext cx="2209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alternative location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352800" y="1219200"/>
            <a:ext cx="2133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86600" y="914400"/>
            <a:ext cx="188538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base line location</a:t>
            </a:r>
          </a:p>
          <a:p>
            <a:r>
              <a:rPr lang="en-US" dirty="0" smtClean="0"/>
              <a:t>for wide band TFB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7696200" y="1600200"/>
            <a:ext cx="685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3AF07-139D-4D68-80DD-BA4D061A7F68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66800" y="1524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Possible locations for transverse feedbacks in SPS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\\cern.ch\dfs\Users\m\montesin\Documents\Private\TWC\__cern.ch_dfs_Users_m_montesin_DOCUME~1_Private_TWC_SPSLNI~1[1].eps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5425" y="318195"/>
            <a:ext cx="8668424" cy="602958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38740" y="1969610"/>
            <a:ext cx="72969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8741" y="2622495"/>
            <a:ext cx="691289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8740" y="3275380"/>
            <a:ext cx="72969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38740" y="3928265"/>
            <a:ext cx="691290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38740" y="4581150"/>
            <a:ext cx="72969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95190" y="1969610"/>
            <a:ext cx="2918780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6230" y="2622495"/>
            <a:ext cx="3725285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4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83540" y="1316725"/>
            <a:ext cx="72969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567590" y="1969610"/>
            <a:ext cx="34564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567590" y="3275380"/>
            <a:ext cx="268835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45136" y="3928265"/>
            <a:ext cx="691290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45136" y="2622495"/>
            <a:ext cx="729694" cy="230430"/>
          </a:xfrm>
          <a:prstGeom prst="rect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533595" y="3275380"/>
            <a:ext cx="2880375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958990" y="3928265"/>
            <a:ext cx="3725285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4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382916" y="2622495"/>
            <a:ext cx="729694" cy="230430"/>
          </a:xfrm>
          <a:prstGeom prst="rect">
            <a:avLst/>
          </a:prstGeom>
          <a:solidFill>
            <a:srgbClr val="FFC000">
              <a:alpha val="5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800 MHz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06840" y="1969610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52375" y="1969610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151015" y="262249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029920" y="262249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806840" y="3275380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452375" y="3275380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883650" y="392826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843775" y="392826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6799490" y="392826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883650" y="2622495"/>
            <a:ext cx="76810" cy="230430"/>
          </a:xfrm>
          <a:prstGeom prst="rect">
            <a:avLst/>
          </a:prstGeom>
          <a:solidFill>
            <a:srgbClr val="7030A0">
              <a:alpha val="5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998865" y="3928265"/>
            <a:ext cx="806505" cy="230430"/>
          </a:xfrm>
          <a:prstGeom prst="rect">
            <a:avLst/>
          </a:prstGeom>
          <a:solidFill>
            <a:srgbClr val="FFC000">
              <a:alpha val="51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800 MHz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30030" y="663840"/>
            <a:ext cx="537671" cy="23043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306105" y="663840"/>
            <a:ext cx="537670" cy="23043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882180" y="663840"/>
            <a:ext cx="576075" cy="230430"/>
          </a:xfrm>
          <a:prstGeom prst="rect">
            <a:avLst/>
          </a:prstGeom>
          <a:solidFill>
            <a:schemeClr val="accent6">
              <a:lumMod val="40000"/>
              <a:lumOff val="60000"/>
              <a:alpha val="51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922055" y="1969610"/>
            <a:ext cx="2918780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768435" y="2622495"/>
            <a:ext cx="76810" cy="23043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922055" y="3275380"/>
            <a:ext cx="2918780" cy="230430"/>
          </a:xfrm>
          <a:prstGeom prst="rect">
            <a:avLst/>
          </a:prstGeom>
          <a:solidFill>
            <a:schemeClr val="accent6">
              <a:lumMod val="75000"/>
              <a:alpha val="5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3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768435" y="3928265"/>
            <a:ext cx="76810" cy="23043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1998865" y="2622495"/>
            <a:ext cx="345645" cy="230430"/>
          </a:xfrm>
          <a:prstGeom prst="rect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65495" y="663840"/>
            <a:ext cx="652885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3496660" y="663840"/>
            <a:ext cx="23043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031390" y="5234035"/>
            <a:ext cx="537671" cy="23043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07465" y="5234035"/>
            <a:ext cx="537670" cy="23043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914705" y="3928265"/>
            <a:ext cx="23043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762555" y="5234035"/>
            <a:ext cx="23043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263290" y="5234035"/>
            <a:ext cx="46086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4994455" y="5234035"/>
            <a:ext cx="23043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48810" y="5234035"/>
            <a:ext cx="307240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4418380" y="5234035"/>
            <a:ext cx="192025" cy="230430"/>
          </a:xfrm>
          <a:prstGeom prst="rect">
            <a:avLst/>
          </a:prstGeom>
          <a:solidFill>
            <a:srgbClr val="00B050">
              <a:alpha val="51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971800" y="5715000"/>
            <a:ext cx="330744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future layout option for SPS LSS3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1524000" y="381000"/>
            <a:ext cx="2971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267200" y="4953000"/>
            <a:ext cx="2971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 rot="19307761">
            <a:off x="1615962" y="2577956"/>
            <a:ext cx="4476931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Cavities (200 MHz and 800 MHz, LIU upgrade)</a:t>
            </a:r>
          </a:p>
          <a:p>
            <a:r>
              <a:rPr lang="en-US" dirty="0" smtClean="0">
                <a:sym typeface="Wingdings" pitchFamily="2" charset="2"/>
              </a:rPr>
              <a:t> being analyzed by LIU project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981200" y="457200"/>
            <a:ext cx="214687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transverse feedbacks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648200" y="5029200"/>
            <a:ext cx="214687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transverse feedbacks</a:t>
            </a:r>
            <a:endParaRPr lang="en-US" dirty="0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72" name="Date Placeholder 7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4B4F-3191-4BD2-A593-FB9DFBF81934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Wolfgang Hofle BE/RF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LARP CM15 02.11.2010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B9C98-ABE5-4DA9-AF15-1537A2100CE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47800"/>
            <a:ext cx="5989320" cy="470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352800" y="609600"/>
            <a:ext cx="2053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SPS aperture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4400" y="304800"/>
            <a:ext cx="716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Aperture available for feedback kickers</a:t>
            </a:r>
          </a:p>
          <a:p>
            <a:pPr algn="ctr"/>
            <a:r>
              <a:rPr lang="en-US" sz="2800" dirty="0" smtClean="0"/>
              <a:t> and pick-ups in dispersion suppressors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68E29-4220-4477-AE02-D2D04EE853C6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Picture 5" descr="aper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524000"/>
            <a:ext cx="5691429" cy="4283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0" y="5486400"/>
            <a:ext cx="172713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H. </a:t>
            </a:r>
            <a:r>
              <a:rPr lang="en-US" dirty="0" err="1" smtClean="0"/>
              <a:t>Bartosik</a:t>
            </a:r>
            <a:endParaRPr lang="en-US" dirty="0" smtClean="0"/>
          </a:p>
          <a:p>
            <a:r>
              <a:rPr lang="en-US" dirty="0" smtClean="0"/>
              <a:t>Y. </a:t>
            </a:r>
            <a:r>
              <a:rPr lang="en-US" dirty="0" err="1" smtClean="0"/>
              <a:t>Papaphilippou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2057400"/>
            <a:ext cx="277505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aperture available </a:t>
            </a:r>
          </a:p>
          <a:p>
            <a:r>
              <a:rPr lang="en-US" dirty="0" smtClean="0"/>
              <a:t>determined by fixed </a:t>
            </a:r>
          </a:p>
          <a:p>
            <a:r>
              <a:rPr lang="en-US" dirty="0" smtClean="0"/>
              <a:t>target beams (14 </a:t>
            </a:r>
            <a:r>
              <a:rPr lang="en-US" dirty="0" err="1" smtClean="0"/>
              <a:t>GeV</a:t>
            </a:r>
            <a:r>
              <a:rPr lang="en-US" dirty="0" smtClean="0"/>
              <a:t>/c)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circular or rectangular </a:t>
            </a:r>
          </a:p>
          <a:p>
            <a:r>
              <a:rPr lang="en-US" dirty="0" smtClean="0"/>
              <a:t>vacuum chamber possible</a:t>
            </a:r>
          </a:p>
          <a:p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 input to design of kicker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Wolfgang Hofle BE/RF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LARP CM15 02.11.2010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B9C98-ABE5-4DA9-AF15-1537A2100CE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914400"/>
            <a:ext cx="2602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Pick-up close to QD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1447800"/>
            <a:ext cx="52333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installing new pick-up at QD with circular aperture</a:t>
            </a:r>
          </a:p>
          <a:p>
            <a:r>
              <a:rPr lang="en-US" dirty="0" smtClean="0"/>
              <a:t>high vertical beta function (~100 m)</a:t>
            </a:r>
          </a:p>
          <a:p>
            <a:r>
              <a:rPr lang="en-US" dirty="0" smtClean="0"/>
              <a:t>frequency reach:    83 mm diameter:  cut-off:  2.1 </a:t>
            </a:r>
            <a:r>
              <a:rPr lang="en-US" dirty="0" smtClean="0"/>
              <a:t>GHz</a:t>
            </a:r>
          </a:p>
          <a:p>
            <a:r>
              <a:rPr lang="en-US" dirty="0" smtClean="0"/>
              <a:t>Not so many free locations in LSS3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35031" y="2667000"/>
            <a:ext cx="4106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Kickers close to MBB </a:t>
            </a:r>
            <a:r>
              <a:rPr lang="en-US" sz="2400" dirty="0" smtClean="0"/>
              <a:t>magnets ?</a:t>
            </a:r>
            <a:endParaRPr lang="en-US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4400" y="3200400"/>
            <a:ext cx="62717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MBB: flat more rectangular chamber, better for vertical kicker:</a:t>
            </a:r>
          </a:p>
          <a:p>
            <a:r>
              <a:rPr lang="en-US" dirty="0" smtClean="0"/>
              <a:t>cut-off frequency of relevant TE mode (132 mm width): 1.2 GHz</a:t>
            </a:r>
          </a:p>
          <a:p>
            <a:r>
              <a:rPr lang="en-US" dirty="0" smtClean="0"/>
              <a:t>good if bandwidth &lt; 1 GHz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4191000"/>
            <a:ext cx="6507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Scenario under discussion:</a:t>
            </a:r>
          </a:p>
          <a:p>
            <a:pPr>
              <a:buFontTx/>
              <a:buChar char="-"/>
            </a:pPr>
            <a:r>
              <a:rPr lang="en-US" dirty="0" smtClean="0"/>
              <a:t>  new pick-up(s) as CERN project under LIU</a:t>
            </a:r>
          </a:p>
          <a:p>
            <a:pPr>
              <a:buFontTx/>
              <a:buChar char="-"/>
            </a:pPr>
            <a:r>
              <a:rPr lang="en-US" dirty="0" smtClean="0"/>
              <a:t>  design study / construction of a kicker as a joint LARP/CERN effort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4400" y="304800"/>
            <a:ext cx="716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SPS layout considerations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0600" y="5181600"/>
            <a:ext cx="71582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space considerations: more freedom in LSS5 than in LSS3</a:t>
            </a:r>
          </a:p>
          <a:p>
            <a:r>
              <a:rPr lang="en-US" dirty="0" smtClean="0"/>
              <a:t>added cost for LSS5, but lot’s of space available for amplifiers in the tunnel</a:t>
            </a:r>
          </a:p>
          <a:p>
            <a:r>
              <a:rPr lang="en-US" dirty="0" smtClean="0"/>
              <a:t>LIU project need to come to conclusion on LSS3 options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609600"/>
            <a:ext cx="77175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/>
              <a:t>Focus simulations on requirements for kick strength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074A-3F17-43DF-B874-E2FC1B5E0CB9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752600"/>
            <a:ext cx="765254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Initial simulations with </a:t>
            </a:r>
            <a:r>
              <a:rPr lang="en-US" dirty="0" err="1" smtClean="0"/>
              <a:t>Headtail</a:t>
            </a:r>
            <a:r>
              <a:rPr lang="en-US" dirty="0" smtClean="0"/>
              <a:t> (gain, bandwidth) </a:t>
            </a:r>
            <a:r>
              <a:rPr lang="en-US" dirty="0" smtClean="0">
                <a:sym typeface="Wingdings" pitchFamily="2" charset="2"/>
              </a:rPr>
              <a:t> FB feasible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recent results from WARP code confirm feasibility, questions </a:t>
            </a:r>
            <a:r>
              <a:rPr lang="en-US" dirty="0" smtClean="0"/>
              <a:t>about </a:t>
            </a:r>
            <a:endParaRPr lang="en-US" dirty="0" smtClean="0"/>
          </a:p>
          <a:p>
            <a:r>
              <a:rPr lang="en-US" dirty="0" smtClean="0"/>
              <a:t>kick strength required remain very </a:t>
            </a:r>
            <a:r>
              <a:rPr lang="en-US" dirty="0" smtClean="0"/>
              <a:t>important (see previous talks)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cross check with CMAD (SLAC</a:t>
            </a:r>
            <a:r>
              <a:rPr lang="en-US" dirty="0" smtClean="0"/>
              <a:t>) ongoing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resume </a:t>
            </a:r>
            <a:r>
              <a:rPr lang="en-US" dirty="0" err="1" smtClean="0"/>
              <a:t>Headtail</a:t>
            </a:r>
            <a:r>
              <a:rPr lang="en-US" dirty="0" smtClean="0"/>
              <a:t> simulations </a:t>
            </a:r>
            <a:r>
              <a:rPr lang="en-US" dirty="0" smtClean="0"/>
              <a:t>with FB </a:t>
            </a:r>
            <a:r>
              <a:rPr lang="en-US" dirty="0" smtClean="0"/>
              <a:t>at CERN ?</a:t>
            </a:r>
          </a:p>
          <a:p>
            <a:r>
              <a:rPr lang="en-US" dirty="0" smtClean="0"/>
              <a:t>    </a:t>
            </a:r>
            <a:r>
              <a:rPr lang="en-US" dirty="0" smtClean="0">
                <a:sym typeface="Wingdings" pitchFamily="2" charset="2"/>
              </a:rPr>
              <a:t> will discuss tighter coordination and options  at this LARP meeting</a:t>
            </a:r>
          </a:p>
          <a:p>
            <a:r>
              <a:rPr lang="en-US" dirty="0" smtClean="0">
                <a:sym typeface="Wingdings" pitchFamily="2" charset="2"/>
              </a:rPr>
              <a:t>          sending student from US to CERN for short period of time, is it an option ?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     advantage of </a:t>
            </a:r>
            <a:r>
              <a:rPr lang="en-US" dirty="0" err="1" smtClean="0">
                <a:sym typeface="Wingdings" pitchFamily="2" charset="2"/>
              </a:rPr>
              <a:t>Headtail</a:t>
            </a:r>
            <a:r>
              <a:rPr lang="en-US" dirty="0" smtClean="0">
                <a:sym typeface="Wingdings" pitchFamily="2" charset="2"/>
              </a:rPr>
              <a:t>  contains impedance model of SPS, </a:t>
            </a:r>
          </a:p>
          <a:p>
            <a:r>
              <a:rPr lang="en-US" dirty="0" smtClean="0">
                <a:sym typeface="Wingdings" pitchFamily="2" charset="2"/>
              </a:rPr>
              <a:t>          applicable to TMCI and combined effects (multi-bunch / single-bunch)</a:t>
            </a:r>
          </a:p>
          <a:p>
            <a:r>
              <a:rPr lang="en-US" dirty="0" smtClean="0">
                <a:sym typeface="Wingdings" pitchFamily="2" charset="2"/>
              </a:rPr>
              <a:t>   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2200" y="685800"/>
            <a:ext cx="43983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LHC Injector Upgrade Project</a:t>
            </a:r>
          </a:p>
          <a:p>
            <a:pPr algn="ctr"/>
            <a:r>
              <a:rPr lang="en-US" sz="2800" dirty="0" smtClean="0"/>
              <a:t>“LIU”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09600" y="2362200"/>
            <a:ext cx="8077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Chamonix 2010 </a:t>
            </a:r>
            <a:r>
              <a:rPr lang="en-US" sz="2000" dirty="0" smtClean="0">
                <a:sym typeface="Wingdings" pitchFamily="2" charset="2"/>
              </a:rPr>
              <a:t> review of strategy for LHC injector upgrade,</a:t>
            </a:r>
          </a:p>
          <a:p>
            <a:r>
              <a:rPr lang="en-US" sz="2000" dirty="0" smtClean="0">
                <a:sym typeface="Wingdings" pitchFamily="2" charset="2"/>
              </a:rPr>
              <a:t>		  change of strategy, focus on upgrade of existing </a:t>
            </a:r>
          </a:p>
          <a:p>
            <a:r>
              <a:rPr lang="en-US" sz="2000" dirty="0" smtClean="0">
                <a:sym typeface="Wingdings" pitchFamily="2" charset="2"/>
              </a:rPr>
              <a:t>		  accelerators to remove bottlenecks (beam brightness!)</a:t>
            </a:r>
          </a:p>
          <a:p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During 2010  SPS Upgrade task force evaluated proposed projects for SPS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End of 2010:  LIU project formed (Leader R. Garoby)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LIU-SPS project leader: B. Goddard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25819-52F7-4BBD-B2DB-BF7C65944A76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81400" y="609600"/>
            <a:ext cx="1654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Summary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1752600"/>
            <a:ext cx="8458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LIU project supports R&amp;D for wideband feedback, part of baseline</a:t>
            </a:r>
          </a:p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Resources are foreseen to complete demonstrator for wide band feedback </a:t>
            </a:r>
          </a:p>
          <a:p>
            <a:pPr indent="341313"/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Question on required kick strength very important to judge on final cost</a:t>
            </a:r>
          </a:p>
          <a:p>
            <a:pPr indent="341313"/>
            <a:r>
              <a:rPr lang="en-US" dirty="0" smtClean="0"/>
              <a:t>and chose a layout option for the tunnel (LSS3 versus LSS5)</a:t>
            </a:r>
          </a:p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LARP hardware effort very much appreciated, opens door to probe bunch dynamics</a:t>
            </a:r>
          </a:p>
          <a:p>
            <a:pPr indent="341313"/>
            <a:r>
              <a:rPr lang="en-US" dirty="0" smtClean="0"/>
              <a:t>in </a:t>
            </a:r>
            <a:r>
              <a:rPr lang="en-US" dirty="0" smtClean="0"/>
              <a:t>machine studies, logical next step </a:t>
            </a:r>
            <a:r>
              <a:rPr lang="en-US" dirty="0" smtClean="0"/>
              <a:t>after the </a:t>
            </a:r>
            <a:r>
              <a:rPr lang="en-US" dirty="0" smtClean="0"/>
              <a:t>simulations</a:t>
            </a:r>
          </a:p>
          <a:p>
            <a:pPr indent="341313"/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6819-269F-4676-9FAB-F0B9B96C4ECC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3429000"/>
            <a:ext cx="6324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9238" y="1052513"/>
            <a:ext cx="869791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8" charset="-128"/>
                <a:cs typeface="+mn-cs"/>
              </a:rPr>
              <a:t>To increase performance </a:t>
            </a:r>
          </a:p>
          <a:p>
            <a:pPr algn="ctr">
              <a:defRPr/>
            </a:pPr>
            <a:endParaRPr lang="fr-CH" sz="600" b="1" u="sng" dirty="0">
              <a:solidFill>
                <a:srgbClr val="FF0000"/>
              </a:solidFill>
              <a:ea typeface="ＭＳ Ｐゴシック" pitchFamily="-108" charset="-128"/>
              <a:cs typeface="+mn-cs"/>
            </a:endParaRPr>
          </a:p>
          <a:p>
            <a:pPr algn="ctr">
              <a:defRPr/>
            </a:pPr>
            <a:r>
              <a:rPr lang="fr-CH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Brightness</a:t>
            </a:r>
            <a:r>
              <a:rPr lang="fr-CH" sz="1800" u="sng" dirty="0">
                <a:solidFill>
                  <a:srgbClr val="FF0000"/>
                </a:solidFill>
                <a:latin typeface="Wingdings" pitchFamily="2" charset="2"/>
                <a:ea typeface="ＭＳ Ｐゴシック" pitchFamily="-108" charset="-128"/>
                <a:cs typeface="+mn-cs"/>
              </a:rPr>
              <a:t> </a:t>
            </a:r>
            <a:r>
              <a:rPr lang="fr-CH" sz="1800" dirty="0">
                <a:solidFill>
                  <a:srgbClr val="FF0000"/>
                </a:solidFill>
                <a:latin typeface="Wingdings" pitchFamily="2" charset="2"/>
                <a:ea typeface="+mn-ea"/>
                <a:cs typeface="+mn-cs"/>
              </a:rPr>
              <a:t>ä</a:t>
            </a:r>
            <a:endParaRPr lang="en-US" sz="600" dirty="0">
              <a:solidFill>
                <a:srgbClr val="FF0000"/>
              </a:solidFill>
              <a:latin typeface="Wingdings" pitchFamily="2" charset="2"/>
              <a:ea typeface="+mn-ea"/>
              <a:cs typeface="+mn-cs"/>
            </a:endParaRPr>
          </a:p>
          <a:p>
            <a:pPr marL="457200" indent="-457200">
              <a:defRPr/>
            </a:pPr>
            <a:r>
              <a:rPr lang="fr-CH" sz="600" dirty="0">
                <a:ea typeface="ＭＳ Ｐゴシック" pitchFamily="-108" charset="-128"/>
                <a:cs typeface="+mn-cs"/>
              </a:rPr>
              <a:t>	</a:t>
            </a:r>
            <a:endParaRPr lang="en-US" sz="600" b="1" dirty="0">
              <a:solidFill>
                <a:srgbClr val="0000FF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en-US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Increase injection energy in the PSB from 50 to 160 MeV, </a:t>
            </a:r>
            <a:r>
              <a:rPr lang="en-US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Linac4 (160 MeV H</a:t>
            </a:r>
            <a:r>
              <a:rPr lang="en-US" sz="1800" b="1" u="sng" baseline="30000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-</a:t>
            </a:r>
            <a:r>
              <a:rPr lang="en-US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) to replace Linac2 (50 MeV H</a:t>
            </a:r>
            <a:r>
              <a:rPr lang="en-US" sz="1800" b="1" u="sng" baseline="30000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+</a:t>
            </a:r>
            <a:r>
              <a:rPr lang="en-US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)</a:t>
            </a:r>
            <a:endParaRPr lang="en-US" sz="600" b="1" u="sng" dirty="0">
              <a:solidFill>
                <a:srgbClr val="FF0000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endParaRPr lang="en-US" sz="600" b="1" u="sng" dirty="0">
              <a:solidFill>
                <a:srgbClr val="FF0000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en-US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Increase injection energy in the PS from 1.4 to 2 GeV, </a:t>
            </a:r>
            <a:r>
              <a:rPr lang="en-US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increasing the field in the PSB magnets, replacing power supply and changing transfer equipment</a:t>
            </a:r>
            <a:endParaRPr lang="en-US" sz="600" b="1" u="sng" dirty="0">
              <a:solidFill>
                <a:srgbClr val="FF0000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endParaRPr lang="en-US" sz="600" b="1" dirty="0">
              <a:solidFill>
                <a:srgbClr val="0000FF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en-US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Upgrade the PSB , PS and SPS to make them capable to accelerate and manipulate a higher brightness beam </a:t>
            </a:r>
            <a:r>
              <a:rPr lang="en-US" sz="1800" b="1" u="sng" dirty="0">
                <a:solidFill>
                  <a:srgbClr val="FF0000"/>
                </a:solidFill>
                <a:ea typeface="ＭＳ Ｐゴシック" pitchFamily="-108" charset="-128"/>
                <a:cs typeface="+mn-cs"/>
              </a:rPr>
              <a:t>(feedbacks, cures against electron clouds, hardware modifications to reduce impedance…)</a:t>
            </a:r>
            <a:endParaRPr lang="en-US" sz="1100" dirty="0">
              <a:solidFill>
                <a:srgbClr val="0000FF"/>
              </a:solidFill>
              <a:ea typeface="+mn-ea"/>
              <a:cs typeface="+mn-cs"/>
              <a:sym typeface="Symbol" pitchFamily="18" charset="2"/>
            </a:endParaRPr>
          </a:p>
          <a:p>
            <a:pPr marL="457200" indent="-457200">
              <a:defRPr/>
            </a:pPr>
            <a:endParaRPr lang="en-US" sz="1600" dirty="0">
              <a:ea typeface="ＭＳ Ｐゴシック" pitchFamily="-108" charset="-128"/>
              <a:cs typeface="+mn-cs"/>
            </a:endParaRPr>
          </a:p>
          <a:p>
            <a:pPr marL="457200" indent="-457200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8" charset="-128"/>
                <a:cs typeface="+mn-cs"/>
              </a:rPr>
              <a:t>To increase reliability and lifetime (until ~2030!)</a:t>
            </a:r>
          </a:p>
          <a:p>
            <a:pPr marL="457200" indent="-457200">
              <a:defRPr/>
            </a:pPr>
            <a:r>
              <a:rPr lang="fr-CH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itchFamily="-108" charset="-128"/>
                <a:cs typeface="+mn-cs"/>
              </a:rPr>
              <a:t>		(tightly interleaved with consolidation)</a:t>
            </a:r>
            <a:endParaRPr lang="en-US" sz="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-108" charset="-128"/>
              <a:cs typeface="+mn-cs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endParaRPr lang="en-US" sz="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pitchFamily="-108" charset="-128"/>
              <a:cs typeface="+mn-cs"/>
            </a:endParaRPr>
          </a:p>
          <a:p>
            <a:pPr marL="457200" indent="-457200">
              <a:defRPr/>
            </a:pPr>
            <a:r>
              <a:rPr lang="fr-CH" sz="600" dirty="0">
                <a:ea typeface="ＭＳ Ｐゴシック" pitchFamily="-108" charset="-128"/>
                <a:cs typeface="+mn-cs"/>
              </a:rPr>
              <a:t>	</a:t>
            </a:r>
            <a:endParaRPr lang="en-US" sz="600" b="1" dirty="0">
              <a:solidFill>
                <a:srgbClr val="0000FF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en-US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Upgrade/replace ageing equipment (power supplies, magnets, RF…)</a:t>
            </a:r>
          </a:p>
          <a:p>
            <a:pPr marL="457200" indent="-457200">
              <a:buFont typeface="Symbol" pitchFamily="18" charset="2"/>
              <a:buChar char="Þ"/>
              <a:defRPr/>
            </a:pPr>
            <a:endParaRPr lang="en-US" sz="600" b="1" dirty="0">
              <a:solidFill>
                <a:srgbClr val="0000FF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fr-CH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Procure spares</a:t>
            </a:r>
          </a:p>
          <a:p>
            <a:pPr marL="457200" indent="-457200">
              <a:buFont typeface="Symbol" pitchFamily="18" charset="2"/>
              <a:buChar char="Þ"/>
              <a:defRPr/>
            </a:pPr>
            <a:endParaRPr lang="en-US" sz="600" b="1" dirty="0">
              <a:solidFill>
                <a:srgbClr val="0000FF"/>
              </a:solidFill>
              <a:ea typeface="ＭＳ Ｐゴシック" pitchFamily="-108" charset="-128"/>
              <a:cs typeface="+mn-cs"/>
            </a:endParaRPr>
          </a:p>
          <a:p>
            <a:pPr marL="457200" indent="-457200">
              <a:buFont typeface="Symbol" pitchFamily="18" charset="2"/>
              <a:buChar char="Þ"/>
              <a:defRPr/>
            </a:pPr>
            <a:r>
              <a:rPr lang="fr-CH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Improve radioprotection measures (</a:t>
            </a:r>
            <a:r>
              <a:rPr lang="fr-CH" sz="1800" b="1" dirty="0" err="1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shielding</a:t>
            </a:r>
            <a:r>
              <a:rPr lang="fr-CH" sz="1800" b="1" dirty="0">
                <a:solidFill>
                  <a:srgbClr val="0000FF"/>
                </a:solidFill>
                <a:ea typeface="ＭＳ Ｐゴシック" pitchFamily="-108" charset="-128"/>
                <a:cs typeface="+mn-cs"/>
              </a:rPr>
              <a:t>, ventilation…)</a:t>
            </a:r>
            <a:endParaRPr lang="en-US" sz="1100" dirty="0">
              <a:ea typeface="ＭＳ Ｐゴシック" pitchFamily="-108" charset="-128"/>
              <a:cs typeface="+mn-cs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0"/>
            <a:ext cx="5334000" cy="981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Goals and Means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5715000"/>
            <a:ext cx="1309782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Garoby</a:t>
            </a:r>
            <a:endParaRPr lang="en-US" dirty="0" smtClean="0"/>
          </a:p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228600"/>
            <a:ext cx="2082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LIU-Project: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A26CD-6BCD-4FE7-893E-6BA93A8DB5C1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52400" y="609600"/>
            <a:ext cx="8839200" cy="6096000"/>
            <a:chOff x="152400" y="304800"/>
            <a:chExt cx="8839200" cy="6096000"/>
          </a:xfrm>
        </p:grpSpPr>
        <p:sp>
          <p:nvSpPr>
            <p:cNvPr id="18433" name="Text Box 2"/>
            <p:cNvSpPr txBox="1">
              <a:spLocks noChangeArrowheads="1"/>
            </p:cNvSpPr>
            <p:nvPr/>
          </p:nvSpPr>
          <p:spPr bwMode="auto">
            <a:xfrm>
              <a:off x="152400" y="304800"/>
              <a:ext cx="213360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i="1" dirty="0">
                  <a:solidFill>
                    <a:srgbClr val="0066FF"/>
                  </a:solidFill>
                </a:rPr>
                <a:t>Beam dynamics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Instabilities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Intensity limitation studies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Impedance</a:t>
              </a:r>
            </a:p>
            <a:p>
              <a:pPr>
                <a:buFontTx/>
                <a:buChar char="•"/>
              </a:pPr>
              <a:r>
                <a:rPr lang="en-US" sz="1000" dirty="0"/>
                <a:t> Longitudinal issues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Feedbacks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Simulations</a:t>
              </a:r>
            </a:p>
            <a:p>
              <a:endParaRPr lang="en-US" sz="1000" dirty="0"/>
            </a:p>
            <a:p>
              <a:r>
                <a:rPr lang="en-US" sz="1200" i="1" dirty="0"/>
                <a:t>Specifications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RF system upgrade</a:t>
              </a:r>
            </a:p>
            <a:p>
              <a:pPr>
                <a:buFontTx/>
                <a:buChar char="•"/>
              </a:pPr>
              <a:r>
                <a:rPr lang="en-US" sz="1000" dirty="0"/>
                <a:t> Wide bandwidth FB</a:t>
              </a:r>
            </a:p>
            <a:p>
              <a:pPr>
                <a:buFontTx/>
                <a:buChar char="•"/>
              </a:pPr>
              <a:r>
                <a:rPr lang="en-US" sz="1000" dirty="0"/>
                <a:t> e-cloud limits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Impedance upgrade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Instrumentation</a:t>
              </a:r>
            </a:p>
            <a:p>
              <a:endParaRPr lang="en-US" sz="1000" dirty="0">
                <a:solidFill>
                  <a:schemeClr val="bg2"/>
                </a:solidFill>
              </a:endParaRPr>
            </a:p>
          </p:txBody>
        </p:sp>
        <p:sp>
          <p:nvSpPr>
            <p:cNvPr id="18434" name="Text Box 3"/>
            <p:cNvSpPr txBox="1">
              <a:spLocks noChangeArrowheads="1"/>
            </p:cNvSpPr>
            <p:nvPr/>
          </p:nvSpPr>
          <p:spPr bwMode="auto">
            <a:xfrm>
              <a:off x="2362200" y="304800"/>
              <a:ext cx="1373188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1" dirty="0">
                  <a:solidFill>
                    <a:srgbClr val="0066FF"/>
                  </a:solidFill>
                </a:rPr>
                <a:t>e-cloud mitigation</a:t>
              </a:r>
            </a:p>
            <a:p>
              <a:pPr>
                <a:buFontTx/>
                <a:buChar char="•"/>
              </a:pPr>
              <a:r>
                <a:rPr lang="en-US" sz="1000" dirty="0"/>
                <a:t>Mitigation necessity</a:t>
              </a:r>
            </a:p>
            <a:p>
              <a:pPr>
                <a:buFontTx/>
                <a:buChar char="•"/>
              </a:pPr>
              <a:r>
                <a:rPr lang="en-US" sz="1000" dirty="0"/>
                <a:t> Surface treatments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Aging studies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Vacuum issues</a:t>
              </a:r>
            </a:p>
            <a:p>
              <a:pPr>
                <a:buFontTx/>
                <a:buChar char="•"/>
              </a:pPr>
              <a:r>
                <a:rPr lang="en-US" sz="1000" dirty="0"/>
                <a:t> Simulations </a:t>
              </a:r>
            </a:p>
            <a:p>
              <a:pPr>
                <a:buFontTx/>
                <a:buChar char="•"/>
              </a:pPr>
              <a:endParaRPr lang="en-US" sz="1000" dirty="0"/>
            </a:p>
            <a:p>
              <a:pPr>
                <a:buFontTx/>
                <a:buChar char="•"/>
              </a:pPr>
              <a:endParaRPr lang="en-US" sz="1000" dirty="0"/>
            </a:p>
            <a:p>
              <a:r>
                <a:rPr lang="en-US" sz="1200" i="1" dirty="0"/>
                <a:t>Specifications</a:t>
              </a:r>
              <a:r>
                <a:rPr lang="en-US" sz="900" i="1" dirty="0"/>
                <a:t> </a:t>
              </a:r>
            </a:p>
            <a:p>
              <a:pPr>
                <a:buFontTx/>
                <a:buChar char="•"/>
              </a:pPr>
              <a:r>
                <a:rPr lang="en-US" sz="1000" dirty="0"/>
                <a:t> Coating technology</a:t>
              </a:r>
            </a:p>
            <a:p>
              <a:pPr>
                <a:buFontTx/>
                <a:buChar char="•"/>
              </a:pPr>
              <a:r>
                <a:rPr lang="en-US" sz="1000" dirty="0"/>
                <a:t> Magnet chambers </a:t>
              </a:r>
            </a:p>
            <a:p>
              <a:pPr>
                <a:buFontTx/>
                <a:buChar char="•"/>
              </a:pPr>
              <a:r>
                <a:rPr lang="en-US" sz="1000" dirty="0"/>
                <a:t> Instrumentation</a:t>
              </a:r>
            </a:p>
            <a:p>
              <a:pPr>
                <a:buFontTx/>
                <a:buChar char="•"/>
              </a:pPr>
              <a:endParaRPr lang="en-US" sz="1000" dirty="0"/>
            </a:p>
          </p:txBody>
        </p:sp>
        <p:sp>
          <p:nvSpPr>
            <p:cNvPr id="18435" name="Text Box 4"/>
            <p:cNvSpPr txBox="1">
              <a:spLocks noChangeArrowheads="1"/>
            </p:cNvSpPr>
            <p:nvPr/>
          </p:nvSpPr>
          <p:spPr bwMode="auto">
            <a:xfrm>
              <a:off x="4572000" y="304800"/>
              <a:ext cx="203200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i="1">
                  <a:solidFill>
                    <a:srgbClr val="0066FF"/>
                  </a:solidFill>
                </a:rPr>
                <a:t>Beam loss, protection, TLs</a:t>
              </a:r>
              <a:r>
                <a:rPr lang="en-US" sz="1200" i="1"/>
                <a:t> </a:t>
              </a:r>
            </a:p>
            <a:p>
              <a:pPr>
                <a:buFontTx/>
                <a:buChar char="•"/>
              </a:pPr>
              <a:r>
                <a:rPr lang="en-US" sz="1000"/>
                <a:t> Beam loss scenarios </a:t>
              </a:r>
            </a:p>
            <a:p>
              <a:pPr>
                <a:buFontTx/>
                <a:buChar char="•"/>
              </a:pPr>
              <a:r>
                <a:rPr lang="en-US" sz="1000"/>
                <a:t> Collimation studies</a:t>
              </a:r>
            </a:p>
            <a:p>
              <a:pPr>
                <a:buFontTx/>
                <a:buChar char="•"/>
              </a:pPr>
              <a:r>
                <a:rPr lang="en-US" sz="1000"/>
                <a:t> Scraper studies</a:t>
              </a:r>
            </a:p>
            <a:p>
              <a:pPr>
                <a:buFontTx/>
                <a:buChar char="•"/>
              </a:pPr>
              <a:r>
                <a:rPr lang="en-US" sz="1000"/>
                <a:t> Beam dump design</a:t>
              </a:r>
            </a:p>
            <a:p>
              <a:pPr>
                <a:buFontTx/>
                <a:buChar char="•"/>
              </a:pPr>
              <a:r>
                <a:rPr lang="en-US" sz="1000"/>
                <a:t> Extraction protection </a:t>
              </a:r>
            </a:p>
            <a:p>
              <a:pPr>
                <a:buFontTx/>
                <a:buChar char="•"/>
              </a:pPr>
              <a:r>
                <a:rPr lang="en-US" sz="1000"/>
                <a:t> TL and LHC injection protection</a:t>
              </a:r>
            </a:p>
            <a:p>
              <a:pPr>
                <a:buFontTx/>
                <a:buChar char="•"/>
              </a:pPr>
              <a:endParaRPr lang="en-US" sz="1000"/>
            </a:p>
            <a:p>
              <a:r>
                <a:rPr lang="en-US" sz="1200" i="1"/>
                <a:t>Specifications </a:t>
              </a:r>
            </a:p>
            <a:p>
              <a:pPr>
                <a:buFontTx/>
                <a:buChar char="•"/>
              </a:pPr>
              <a:r>
                <a:rPr lang="en-US" sz="1000"/>
                <a:t> Collimation system </a:t>
              </a:r>
            </a:p>
            <a:p>
              <a:pPr>
                <a:buFontTx/>
                <a:buChar char="•"/>
              </a:pPr>
              <a:r>
                <a:rPr lang="en-US" sz="1000"/>
                <a:t> Scraper upgrade</a:t>
              </a:r>
            </a:p>
            <a:p>
              <a:pPr>
                <a:buFontTx/>
                <a:buChar char="•"/>
              </a:pPr>
              <a:r>
                <a:rPr lang="en-US" sz="1000"/>
                <a:t> Beam dump</a:t>
              </a:r>
            </a:p>
            <a:p>
              <a:pPr>
                <a:buFontTx/>
                <a:buChar char="•"/>
              </a:pPr>
              <a:r>
                <a:rPr lang="en-US" sz="1000"/>
                <a:t> Instrumentation </a:t>
              </a:r>
            </a:p>
            <a:p>
              <a:pPr>
                <a:buFontTx/>
                <a:buChar char="•"/>
              </a:pPr>
              <a:r>
                <a:rPr lang="en-US" sz="1000"/>
                <a:t> Extraction diluters </a:t>
              </a:r>
            </a:p>
            <a:p>
              <a:pPr>
                <a:buFontTx/>
                <a:buChar char="•"/>
              </a:pPr>
              <a:r>
                <a:rPr lang="en-US" sz="1000"/>
                <a:t> TL protection devices</a:t>
              </a:r>
            </a:p>
          </p:txBody>
        </p:sp>
        <p:sp>
          <p:nvSpPr>
            <p:cNvPr id="18436" name="Rectangle 5"/>
            <p:cNvSpPr>
              <a:spLocks noChangeArrowheads="1"/>
            </p:cNvSpPr>
            <p:nvPr/>
          </p:nvSpPr>
          <p:spPr bwMode="auto">
            <a:xfrm>
              <a:off x="152400" y="3581400"/>
              <a:ext cx="6248400" cy="685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7" name="Text Box 6"/>
            <p:cNvSpPr txBox="1">
              <a:spLocks noChangeArrowheads="1"/>
            </p:cNvSpPr>
            <p:nvPr/>
          </p:nvSpPr>
          <p:spPr bwMode="auto">
            <a:xfrm>
              <a:off x="1066800" y="3810000"/>
              <a:ext cx="4572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66FF"/>
                  </a:solidFill>
                </a:rPr>
                <a:t>LIU-SPS coordination meeting </a:t>
              </a:r>
              <a:endParaRPr lang="en-US" sz="1400">
                <a:solidFill>
                  <a:srgbClr val="0066FF"/>
                </a:solidFill>
              </a:endParaRPr>
            </a:p>
          </p:txBody>
        </p:sp>
        <p:sp>
          <p:nvSpPr>
            <p:cNvPr id="18438" name="Rectangle 7"/>
            <p:cNvSpPr>
              <a:spLocks noChangeArrowheads="1"/>
            </p:cNvSpPr>
            <p:nvPr/>
          </p:nvSpPr>
          <p:spPr bwMode="auto">
            <a:xfrm>
              <a:off x="4572000" y="304800"/>
              <a:ext cx="2057400" cy="2514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Rectangle 8"/>
            <p:cNvSpPr>
              <a:spLocks noChangeArrowheads="1"/>
            </p:cNvSpPr>
            <p:nvPr/>
          </p:nvSpPr>
          <p:spPr bwMode="auto">
            <a:xfrm>
              <a:off x="152400" y="4800600"/>
              <a:ext cx="62484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AutoShape 9"/>
            <p:cNvSpPr>
              <a:spLocks noChangeArrowheads="1"/>
            </p:cNvSpPr>
            <p:nvPr/>
          </p:nvSpPr>
          <p:spPr bwMode="auto">
            <a:xfrm>
              <a:off x="914400" y="3048000"/>
              <a:ext cx="381000" cy="533400"/>
            </a:xfrm>
            <a:prstGeom prst="upDownArrow">
              <a:avLst>
                <a:gd name="adj1" fmla="val 55000"/>
                <a:gd name="adj2" fmla="val 44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AutoShape 10"/>
            <p:cNvSpPr>
              <a:spLocks noChangeArrowheads="1"/>
            </p:cNvSpPr>
            <p:nvPr/>
          </p:nvSpPr>
          <p:spPr bwMode="auto">
            <a:xfrm>
              <a:off x="3124200" y="4267200"/>
              <a:ext cx="381000" cy="533400"/>
            </a:xfrm>
            <a:prstGeom prst="upDownArrow">
              <a:avLst>
                <a:gd name="adj1" fmla="val 55000"/>
                <a:gd name="adj2" fmla="val 44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AutoShape 11"/>
            <p:cNvSpPr>
              <a:spLocks noChangeArrowheads="1"/>
            </p:cNvSpPr>
            <p:nvPr/>
          </p:nvSpPr>
          <p:spPr bwMode="auto">
            <a:xfrm>
              <a:off x="3124200" y="3048000"/>
              <a:ext cx="381000" cy="533400"/>
            </a:xfrm>
            <a:prstGeom prst="upDownArrow">
              <a:avLst>
                <a:gd name="adj1" fmla="val 55000"/>
                <a:gd name="adj2" fmla="val 44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AutoShape 12"/>
            <p:cNvSpPr>
              <a:spLocks noChangeArrowheads="1"/>
            </p:cNvSpPr>
            <p:nvPr/>
          </p:nvSpPr>
          <p:spPr bwMode="auto">
            <a:xfrm>
              <a:off x="5334000" y="3048000"/>
              <a:ext cx="381000" cy="533400"/>
            </a:xfrm>
            <a:prstGeom prst="upDownArrow">
              <a:avLst>
                <a:gd name="adj1" fmla="val 55000"/>
                <a:gd name="adj2" fmla="val 44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Text Box 13"/>
            <p:cNvSpPr txBox="1">
              <a:spLocks noChangeArrowheads="1"/>
            </p:cNvSpPr>
            <p:nvPr/>
          </p:nvSpPr>
          <p:spPr bwMode="auto">
            <a:xfrm>
              <a:off x="152400" y="5105400"/>
              <a:ext cx="2362200" cy="1158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000"/>
                <a:t> 200 MHz RF</a:t>
              </a:r>
            </a:p>
            <a:p>
              <a:pPr>
                <a:buFontTx/>
                <a:buChar char="•"/>
              </a:pPr>
              <a:r>
                <a:rPr lang="en-US" sz="1000"/>
                <a:t> Magnet chamber e-cloud mitigation</a:t>
              </a:r>
            </a:p>
            <a:p>
              <a:pPr>
                <a:buFontTx/>
                <a:buChar char="•"/>
              </a:pPr>
              <a:r>
                <a:rPr lang="en-US" sz="1000"/>
                <a:t> Collimation system</a:t>
              </a:r>
            </a:p>
            <a:p>
              <a:pPr>
                <a:buFontTx/>
                <a:buChar char="•"/>
              </a:pPr>
              <a:r>
                <a:rPr lang="en-US" sz="1000"/>
                <a:t> Wide band feedback </a:t>
              </a:r>
            </a:p>
            <a:p>
              <a:pPr>
                <a:buFontTx/>
                <a:buChar char="•"/>
              </a:pPr>
              <a:r>
                <a:rPr lang="en-US" sz="1000"/>
                <a:t> Beam instrumentation (SPS and TLs)</a:t>
              </a:r>
            </a:p>
            <a:p>
              <a:pPr>
                <a:buFontTx/>
                <a:buChar char="•"/>
              </a:pPr>
              <a:r>
                <a:rPr lang="en-US" sz="1000"/>
                <a:t> RF low level control upgrade</a:t>
              </a:r>
            </a:p>
            <a:p>
              <a:pPr>
                <a:buFontTx/>
                <a:buChar char="•"/>
              </a:pPr>
              <a:r>
                <a:rPr lang="en-US" sz="1000"/>
                <a:t> ZS test area</a:t>
              </a:r>
            </a:p>
          </p:txBody>
        </p:sp>
        <p:sp>
          <p:nvSpPr>
            <p:cNvPr id="18445" name="Text Box 14"/>
            <p:cNvSpPr txBox="1">
              <a:spLocks noChangeArrowheads="1"/>
            </p:cNvSpPr>
            <p:nvPr/>
          </p:nvSpPr>
          <p:spPr bwMode="auto">
            <a:xfrm>
              <a:off x="2514600" y="5105400"/>
              <a:ext cx="2209800" cy="1158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000"/>
                <a:t> Extraction diluters</a:t>
              </a:r>
            </a:p>
            <a:p>
              <a:pPr>
                <a:buFontTx/>
                <a:buChar char="•"/>
              </a:pPr>
              <a:r>
                <a:rPr lang="en-US" sz="1000"/>
                <a:t> Transfer line collimators</a:t>
              </a:r>
            </a:p>
            <a:p>
              <a:pPr>
                <a:buFontTx/>
                <a:buChar char="•"/>
              </a:pPr>
              <a:r>
                <a:rPr lang="en-US" sz="1000"/>
                <a:t> Scraper upgrade</a:t>
              </a:r>
            </a:p>
            <a:p>
              <a:pPr>
                <a:buFontTx/>
                <a:buChar char="•"/>
              </a:pPr>
              <a:r>
                <a:rPr lang="en-US" sz="1000"/>
                <a:t> Beam dump relocation/redesign</a:t>
              </a:r>
            </a:p>
            <a:p>
              <a:pPr>
                <a:buFontTx/>
                <a:buChar char="•"/>
              </a:pPr>
              <a:r>
                <a:rPr lang="en-US" sz="1000"/>
                <a:t> Further impedance reduction</a:t>
              </a:r>
            </a:p>
            <a:p>
              <a:pPr>
                <a:buFontTx/>
                <a:buChar char="•"/>
              </a:pPr>
              <a:r>
                <a:rPr lang="en-US" sz="1000"/>
                <a:t> New extraction kickers</a:t>
              </a:r>
            </a:p>
            <a:p>
              <a:pPr>
                <a:buFontTx/>
                <a:buChar char="•"/>
              </a:pPr>
              <a:r>
                <a:rPr lang="en-US" sz="1000"/>
                <a:t> ZS upgrade</a:t>
              </a:r>
            </a:p>
          </p:txBody>
        </p:sp>
        <p:sp>
          <p:nvSpPr>
            <p:cNvPr id="18446" name="Text Box 15"/>
            <p:cNvSpPr txBox="1">
              <a:spLocks noChangeArrowheads="1"/>
            </p:cNvSpPr>
            <p:nvPr/>
          </p:nvSpPr>
          <p:spPr bwMode="auto">
            <a:xfrm>
              <a:off x="1219200" y="4800600"/>
              <a:ext cx="41148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solidFill>
                    <a:srgbClr val="0066FF"/>
                  </a:solidFill>
                </a:rPr>
                <a:t>Hardware and other implementation workpackages</a:t>
              </a:r>
              <a:endParaRPr lang="en-US" sz="1000" b="1">
                <a:solidFill>
                  <a:srgbClr val="0066FF"/>
                </a:solidFill>
              </a:endParaRPr>
            </a:p>
          </p:txBody>
        </p:sp>
        <p:sp>
          <p:nvSpPr>
            <p:cNvPr id="18447" name="Rectangle 16"/>
            <p:cNvSpPr>
              <a:spLocks noChangeArrowheads="1"/>
            </p:cNvSpPr>
            <p:nvPr/>
          </p:nvSpPr>
          <p:spPr bwMode="auto">
            <a:xfrm>
              <a:off x="2362200" y="304800"/>
              <a:ext cx="2057400" cy="2514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Rectangle 17"/>
            <p:cNvSpPr>
              <a:spLocks noChangeArrowheads="1"/>
            </p:cNvSpPr>
            <p:nvPr/>
          </p:nvSpPr>
          <p:spPr bwMode="auto">
            <a:xfrm>
              <a:off x="152400" y="304800"/>
              <a:ext cx="2057400" cy="2514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Rectangle 18"/>
            <p:cNvSpPr>
              <a:spLocks noChangeArrowheads="1"/>
            </p:cNvSpPr>
            <p:nvPr/>
          </p:nvSpPr>
          <p:spPr bwMode="auto">
            <a:xfrm>
              <a:off x="6934200" y="3276600"/>
              <a:ext cx="2057400" cy="3124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Text Box 19"/>
            <p:cNvSpPr txBox="1">
              <a:spLocks noChangeArrowheads="1"/>
            </p:cNvSpPr>
            <p:nvPr/>
          </p:nvSpPr>
          <p:spPr bwMode="auto">
            <a:xfrm>
              <a:off x="6934200" y="3276600"/>
              <a:ext cx="1727200" cy="306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200" i="1"/>
                <a:t>Operational issues 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Beam deployment</a:t>
              </a:r>
              <a:endParaRPr lang="en-US" sz="1000"/>
            </a:p>
            <a:p>
              <a:pPr>
                <a:lnSpc>
                  <a:spcPct val="125000"/>
                </a:lnSpc>
              </a:pPr>
              <a:r>
                <a:rPr lang="en-US" sz="1200" i="1"/>
                <a:t>Radioprotection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General services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Powering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Layouts and DBs 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Optics files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Integration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Planning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EVM, APT, MTP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Shutdown coordination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Consolidation</a:t>
              </a:r>
            </a:p>
            <a:p>
              <a:pPr>
                <a:lnSpc>
                  <a:spcPct val="125000"/>
                </a:lnSpc>
              </a:pPr>
              <a:r>
                <a:rPr lang="en-US" sz="1200" i="1"/>
                <a:t>Safety, risk</a:t>
              </a:r>
            </a:p>
          </p:txBody>
        </p:sp>
        <p:sp>
          <p:nvSpPr>
            <p:cNvPr id="18451" name="Rectangle 20"/>
            <p:cNvSpPr>
              <a:spLocks noChangeArrowheads="1"/>
            </p:cNvSpPr>
            <p:nvPr/>
          </p:nvSpPr>
          <p:spPr bwMode="auto">
            <a:xfrm>
              <a:off x="152400" y="2819400"/>
              <a:ext cx="20574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E.Shaposhnikova</a:t>
              </a:r>
            </a:p>
          </p:txBody>
        </p:sp>
        <p:sp>
          <p:nvSpPr>
            <p:cNvPr id="18452" name="Rectangle 21"/>
            <p:cNvSpPr>
              <a:spLocks noChangeArrowheads="1"/>
            </p:cNvSpPr>
            <p:nvPr/>
          </p:nvSpPr>
          <p:spPr bwMode="auto">
            <a:xfrm>
              <a:off x="2362200" y="2819400"/>
              <a:ext cx="20574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J.M.Jimenez</a:t>
              </a:r>
            </a:p>
          </p:txBody>
        </p:sp>
        <p:sp>
          <p:nvSpPr>
            <p:cNvPr id="18453" name="Rectangle 22"/>
            <p:cNvSpPr>
              <a:spLocks noChangeArrowheads="1"/>
            </p:cNvSpPr>
            <p:nvPr/>
          </p:nvSpPr>
          <p:spPr bwMode="auto">
            <a:xfrm>
              <a:off x="4572000" y="2819400"/>
              <a:ext cx="20574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M.Meddahi</a:t>
              </a:r>
            </a:p>
          </p:txBody>
        </p:sp>
        <p:sp>
          <p:nvSpPr>
            <p:cNvPr id="18454" name="AutoShape 23"/>
            <p:cNvSpPr>
              <a:spLocks noChangeArrowheads="1"/>
            </p:cNvSpPr>
            <p:nvPr/>
          </p:nvSpPr>
          <p:spPr bwMode="auto">
            <a:xfrm rot="5400000">
              <a:off x="6477000" y="3657600"/>
              <a:ext cx="381000" cy="533400"/>
            </a:xfrm>
            <a:prstGeom prst="upDownArrow">
              <a:avLst>
                <a:gd name="adj1" fmla="val 55000"/>
                <a:gd name="adj2" fmla="val 44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Rectangle 24"/>
            <p:cNvSpPr>
              <a:spLocks noChangeArrowheads="1"/>
            </p:cNvSpPr>
            <p:nvPr/>
          </p:nvSpPr>
          <p:spPr bwMode="auto">
            <a:xfrm>
              <a:off x="152400" y="3657600"/>
              <a:ext cx="62484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/>
                <a:t>B.Goddard (deputy E.Shaposhnikova)</a:t>
              </a:r>
            </a:p>
          </p:txBody>
        </p:sp>
        <p:sp>
          <p:nvSpPr>
            <p:cNvPr id="18456" name="Text Box 25"/>
            <p:cNvSpPr txBox="1">
              <a:spLocks noChangeArrowheads="1"/>
            </p:cNvSpPr>
            <p:nvPr/>
          </p:nvSpPr>
          <p:spPr bwMode="auto">
            <a:xfrm>
              <a:off x="4419600" y="5105400"/>
              <a:ext cx="1981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Char char="•"/>
              </a:pPr>
              <a:r>
                <a:rPr lang="en-US" sz="1000"/>
                <a:t> Update layout and optics DB</a:t>
              </a:r>
            </a:p>
            <a:p>
              <a:pPr>
                <a:buFontTx/>
                <a:buChar char="•"/>
              </a:pPr>
              <a:r>
                <a:rPr lang="en-US" sz="1000"/>
                <a:t> Update of drawings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667000" y="76200"/>
            <a:ext cx="320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SPS-LIU Organization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315200" y="1371600"/>
            <a:ext cx="1309782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B. Goddard</a:t>
            </a:r>
          </a:p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152400" y="1981200"/>
            <a:ext cx="1371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52400" y="5791200"/>
            <a:ext cx="1371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84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Timeline for project deliverables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2011/12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3366FF"/>
                </a:solidFill>
              </a:rPr>
              <a:t>LHC nominal beam ready for all </a:t>
            </a:r>
            <a:r>
              <a:rPr lang="en-US" sz="2000" dirty="0" err="1" smtClean="0">
                <a:solidFill>
                  <a:srgbClr val="3366FF"/>
                </a:solidFill>
              </a:rPr>
              <a:t>spacings</a:t>
            </a:r>
            <a:endParaRPr lang="en-US" sz="2000" dirty="0" smtClean="0">
              <a:solidFill>
                <a:srgbClr val="3366FF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Studies with nominal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, ultimate intensity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Studies with small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, nominal intensity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2014 startup (after LS1)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3366FF"/>
                </a:solidFill>
              </a:rPr>
              <a:t>Ultimate intensity, nominal </a:t>
            </a:r>
            <a:r>
              <a:rPr lang="en-US" sz="2000" dirty="0" err="1" smtClean="0">
                <a:solidFill>
                  <a:srgbClr val="3366FF"/>
                </a:solidFill>
              </a:rPr>
              <a:t>emittance</a:t>
            </a:r>
            <a:r>
              <a:rPr lang="en-US" sz="2000" dirty="0" smtClean="0">
                <a:solidFill>
                  <a:srgbClr val="3366FF"/>
                </a:solidFill>
              </a:rPr>
              <a:t> with 50 ns and 75 ns beams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Studies with lower </a:t>
            </a:r>
            <a:r>
              <a:rPr lang="en-US" sz="2000" dirty="0" err="1" smtClean="0"/>
              <a:t>emittances</a:t>
            </a:r>
            <a:r>
              <a:rPr lang="en-US" sz="2000" dirty="0" smtClean="0"/>
              <a:t>/ultimate intensity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2018 startup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3366FF"/>
                </a:solidFill>
              </a:rPr>
              <a:t>Ultimate intensities and 2.5 um </a:t>
            </a:r>
            <a:r>
              <a:rPr lang="en-US" sz="2000" dirty="0" err="1" smtClean="0">
                <a:solidFill>
                  <a:srgbClr val="3366FF"/>
                </a:solidFill>
              </a:rPr>
              <a:t>emittance</a:t>
            </a:r>
            <a:r>
              <a:rPr lang="en-US" sz="2000" dirty="0" smtClean="0">
                <a:solidFill>
                  <a:srgbClr val="3366FF"/>
                </a:solidFill>
              </a:rPr>
              <a:t> for 50 and 75 ns beams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3366FF"/>
                </a:solidFill>
              </a:rPr>
              <a:t>Ultimate intensities and nominal </a:t>
            </a:r>
            <a:r>
              <a:rPr lang="en-US" sz="2000" dirty="0" err="1" smtClean="0">
                <a:solidFill>
                  <a:srgbClr val="3366FF"/>
                </a:solidFill>
              </a:rPr>
              <a:t>emittance</a:t>
            </a:r>
            <a:r>
              <a:rPr lang="en-US" sz="2000" dirty="0" smtClean="0">
                <a:solidFill>
                  <a:srgbClr val="3366FF"/>
                </a:solidFill>
              </a:rPr>
              <a:t> for 25 ns beam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Studies with lower </a:t>
            </a:r>
            <a:r>
              <a:rPr lang="en-US" sz="2000" dirty="0" err="1" smtClean="0"/>
              <a:t>emittances</a:t>
            </a:r>
            <a:r>
              <a:rPr lang="en-US" sz="2000" dirty="0" smtClean="0"/>
              <a:t>/higher intensity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33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315200" y="5791200"/>
            <a:ext cx="1309782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B. Goddard</a:t>
            </a:r>
          </a:p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549C-319E-4F36-B52B-0EA9EC47CE84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0"/>
            <a:ext cx="8229600" cy="633413"/>
          </a:xfrm>
        </p:spPr>
        <p:txBody>
          <a:bodyPr/>
          <a:lstStyle/>
          <a:p>
            <a:pPr eaLnBrk="1" hangingPunct="1"/>
            <a:r>
              <a:rPr lang="en-US" sz="3200" smtClean="0"/>
              <a:t>Preliminary timeline – long 2013 shutdown</a:t>
            </a:r>
          </a:p>
        </p:txBody>
      </p:sp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584200"/>
            <a:ext cx="8656638" cy="627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315200" y="5791200"/>
            <a:ext cx="1309782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B. Goddard</a:t>
            </a:r>
          </a:p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0" y="2895600"/>
            <a:ext cx="74676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B464-1C48-4EF0-84BF-154E2638C0C0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381000"/>
            <a:ext cx="838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How can transverse feedbacks help achieving LIU goals 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2286000"/>
            <a:ext cx="851560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285750">
              <a:buBlip>
                <a:blip r:embed="rId2"/>
              </a:buBlip>
            </a:pPr>
            <a:r>
              <a:rPr lang="en-US" dirty="0" smtClean="0"/>
              <a:t>existing transverse feedback for SPS a “must”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coupled bunch instabilities above</a:t>
            </a:r>
          </a:p>
          <a:p>
            <a:pPr indent="285750"/>
            <a:r>
              <a:rPr lang="en-US" dirty="0" smtClean="0"/>
              <a:t>5x10</a:t>
            </a:r>
            <a:r>
              <a:rPr lang="en-US" baseline="30000" dirty="0" smtClean="0"/>
              <a:t>12</a:t>
            </a:r>
            <a:r>
              <a:rPr lang="en-US" dirty="0" smtClean="0"/>
              <a:t> protons total intensity (resistive wall impedance, stainless steel chamber)</a:t>
            </a:r>
          </a:p>
          <a:p>
            <a:endParaRPr lang="en-US" dirty="0" smtClean="0"/>
          </a:p>
          <a:p>
            <a:pPr indent="285750">
              <a:buBlip>
                <a:blip r:embed="rId2"/>
              </a:buBlip>
            </a:pPr>
            <a:r>
              <a:rPr lang="en-US" dirty="0" smtClean="0"/>
              <a:t>LHC nominal beam has a maximum of 3.3x10</a:t>
            </a:r>
            <a:r>
              <a:rPr lang="en-US" baseline="30000" dirty="0" smtClean="0"/>
              <a:t>13</a:t>
            </a:r>
            <a:r>
              <a:rPr lang="en-US" dirty="0" smtClean="0"/>
              <a:t> protons total intensity in the SPS</a:t>
            </a:r>
          </a:p>
          <a:p>
            <a:pPr indent="176213"/>
            <a:r>
              <a:rPr lang="en-US" dirty="0" smtClean="0"/>
              <a:t>   fast growth rates (number !) mitigated partially by choice of low fractional tune </a:t>
            </a:r>
          </a:p>
          <a:p>
            <a:pPr indent="176213"/>
            <a:r>
              <a:rPr lang="en-US" dirty="0" smtClean="0"/>
              <a:t>   H: 26.13, V: 26.18</a:t>
            </a:r>
          </a:p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existing SPS transverse feedback last upgraded end of 90’s, bandwidth up to 20 MHz, </a:t>
            </a:r>
          </a:p>
          <a:p>
            <a:pPr indent="285750"/>
            <a:r>
              <a:rPr lang="en-US" dirty="0" smtClean="0"/>
              <a:t> damping times for lower frequencies as fast as 0.5 ms (20 turns)</a:t>
            </a:r>
          </a:p>
          <a:p>
            <a:endParaRPr lang="en-US" dirty="0" smtClean="0"/>
          </a:p>
          <a:p>
            <a:endParaRPr lang="en-US" dirty="0" smtClean="0"/>
          </a:p>
          <a:p>
            <a:pPr indent="341313">
              <a:buBlip>
                <a:blip r:embed="rId3"/>
              </a:buBlip>
            </a:pPr>
            <a:r>
              <a:rPr lang="en-US" dirty="0" smtClean="0"/>
              <a:t>upgrade of existing transverse feedback also planned under LIU project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1219200"/>
            <a:ext cx="7032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Existing coupled bunch transverse feedback system (1)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7E921-3CFF-4374-A495-D8747D2AFBAD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381000"/>
            <a:ext cx="8382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How can transverse feedbacks help achieving LIU goals 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22860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specifications for this upgrade are under study</a:t>
            </a:r>
          </a:p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clearly upgrade will include more modern digital processing with online </a:t>
            </a:r>
          </a:p>
          <a:p>
            <a:pPr indent="341313"/>
            <a:r>
              <a:rPr lang="en-US" dirty="0" smtClean="0"/>
              <a:t>diagnostics options as realized in the LHC transverse feedback system</a:t>
            </a:r>
          </a:p>
          <a:p>
            <a:endParaRPr lang="en-US" dirty="0" smtClean="0"/>
          </a:p>
          <a:p>
            <a:pPr indent="341313">
              <a:buBlip>
                <a:blip r:embed="rId2"/>
              </a:buBlip>
            </a:pPr>
            <a:r>
              <a:rPr lang="en-US" dirty="0" smtClean="0"/>
              <a:t>increase number of bits for digitization (from 12</a:t>
            </a:r>
            <a:r>
              <a:rPr lang="en-US" dirty="0" smtClean="0">
                <a:sym typeface="Wingdings" pitchFamily="2" charset="2"/>
              </a:rPr>
              <a:t> 16)  better S/N ratio</a:t>
            </a:r>
          </a:p>
          <a:p>
            <a:pPr indent="341313"/>
            <a:r>
              <a:rPr lang="en-US" dirty="0" smtClean="0">
                <a:sym typeface="Wingdings" pitchFamily="2" charset="2"/>
              </a:rPr>
              <a:t>improved performance for single bunch operation (peak hold on bunch)</a:t>
            </a:r>
          </a:p>
          <a:p>
            <a:endParaRPr lang="en-US" dirty="0" smtClean="0">
              <a:sym typeface="Wingdings" pitchFamily="2" charset="2"/>
            </a:endParaRPr>
          </a:p>
          <a:p>
            <a:pPr indent="341313">
              <a:buBlip>
                <a:blip r:embed="rId3"/>
              </a:buBlip>
            </a:pPr>
            <a:r>
              <a:rPr lang="en-US" dirty="0" smtClean="0">
                <a:sym typeface="Wingdings" pitchFamily="2" charset="2"/>
              </a:rPr>
              <a:t>contribute to better conservation of </a:t>
            </a:r>
            <a:r>
              <a:rPr lang="en-US" dirty="0" err="1" smtClean="0">
                <a:sym typeface="Wingdings" pitchFamily="2" charset="2"/>
              </a:rPr>
              <a:t>emittance</a:t>
            </a:r>
            <a:r>
              <a:rPr lang="en-US" dirty="0" smtClean="0">
                <a:sym typeface="Wingdings" pitchFamily="2" charset="2"/>
              </a:rPr>
              <a:t>, in particular important for </a:t>
            </a:r>
          </a:p>
          <a:p>
            <a:pPr indent="341313"/>
            <a:r>
              <a:rPr lang="en-US" dirty="0" smtClean="0">
                <a:sym typeface="Wingdings" pitchFamily="2" charset="2"/>
              </a:rPr>
              <a:t>studies with high intensity, small </a:t>
            </a:r>
            <a:r>
              <a:rPr lang="en-US" dirty="0" err="1" smtClean="0">
                <a:sym typeface="Wingdings" pitchFamily="2" charset="2"/>
              </a:rPr>
              <a:t>emittance</a:t>
            </a:r>
            <a:r>
              <a:rPr lang="en-US" dirty="0" smtClean="0">
                <a:sym typeface="Wingdings" pitchFamily="2" charset="2"/>
              </a:rPr>
              <a:t> bunches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0" y="1219200"/>
            <a:ext cx="718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Existing coupled bunch transverse feedback system (2)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6819-269F-4676-9FAB-F0B9B96C4ECC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W. Hofle @USLARP CM16, Montauk, NY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533400"/>
            <a:ext cx="71774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800" dirty="0" smtClean="0"/>
              <a:t>New wide band transverse feedback system (1)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2057400"/>
            <a:ext cx="6986015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341313">
              <a:buBlip>
                <a:blip r:embed="rId2"/>
              </a:buBlip>
            </a:pPr>
            <a:r>
              <a:rPr lang="en-US" dirty="0" smtClean="0"/>
              <a:t>addresses transverse oscillations within bunches that may or not </a:t>
            </a:r>
          </a:p>
          <a:p>
            <a:pPr indent="341313">
              <a:spcAft>
                <a:spcPts val="600"/>
              </a:spcAft>
            </a:pPr>
            <a:r>
              <a:rPr lang="en-US" dirty="0" smtClean="0"/>
              <a:t>be correlated to motion of adjacent bunches , focus on vertical plane</a:t>
            </a:r>
          </a:p>
          <a:p>
            <a:pPr indent="341313">
              <a:spcAft>
                <a:spcPts val="600"/>
              </a:spcAft>
              <a:buBlip>
                <a:blip r:embed="rId2"/>
              </a:buBlip>
            </a:pPr>
            <a:r>
              <a:rPr lang="en-US" dirty="0" smtClean="0"/>
              <a:t>complementary to existing transverse feedback </a:t>
            </a:r>
          </a:p>
          <a:p>
            <a:pPr indent="341313">
              <a:spcAft>
                <a:spcPts val="600"/>
              </a:spcAft>
            </a:pPr>
            <a:endParaRPr lang="en-US" dirty="0" smtClean="0"/>
          </a:p>
          <a:p>
            <a:pPr indent="341313">
              <a:spcAft>
                <a:spcPts val="600"/>
              </a:spcAft>
              <a:buBlip>
                <a:blip r:embed="rId2"/>
              </a:buBlip>
            </a:pPr>
            <a:r>
              <a:rPr lang="en-US" dirty="0" smtClean="0"/>
              <a:t>two different types of instabilities are addressed: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3886200"/>
            <a:ext cx="736156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341313">
              <a:buBlip>
                <a:blip r:embed="rId3"/>
              </a:buBlip>
            </a:pPr>
            <a:r>
              <a:rPr lang="en-US" dirty="0" smtClean="0"/>
              <a:t>TMCI - transverse mode coupling instability - impedance driven</a:t>
            </a:r>
          </a:p>
          <a:p>
            <a:r>
              <a:rPr lang="en-US" dirty="0" smtClean="0"/>
              <a:t>	single bunch effect, occurs beyond ultimate bunch intensity</a:t>
            </a:r>
          </a:p>
          <a:p>
            <a:r>
              <a:rPr lang="en-US" dirty="0" smtClean="0"/>
              <a:t>	(ultimate in LHC is 1.7x10</a:t>
            </a:r>
            <a:r>
              <a:rPr lang="en-US" baseline="30000" dirty="0" smtClean="0"/>
              <a:t>11</a:t>
            </a:r>
            <a:r>
              <a:rPr lang="en-US" dirty="0" smtClean="0"/>
              <a:t> per bunch)</a:t>
            </a:r>
          </a:p>
          <a:p>
            <a:endParaRPr lang="en-US" dirty="0" smtClean="0"/>
          </a:p>
          <a:p>
            <a:pPr indent="341313">
              <a:buBlip>
                <a:blip r:embed="rId3"/>
              </a:buBlip>
            </a:pPr>
            <a:r>
              <a:rPr lang="en-US" dirty="0" smtClean="0"/>
              <a:t>ecloud – single bunch instability occurring with trains of bunches</a:t>
            </a:r>
          </a:p>
          <a:p>
            <a:pPr indent="341313"/>
            <a:r>
              <a:rPr lang="en-US" dirty="0" smtClean="0"/>
              <a:t>	 is problem for </a:t>
            </a:r>
            <a:r>
              <a:rPr lang="en-US" dirty="0" err="1" smtClean="0"/>
              <a:t>emittance</a:t>
            </a:r>
            <a:r>
              <a:rPr lang="en-US" dirty="0" smtClean="0"/>
              <a:t> beyond nominal intensity per bunch </a:t>
            </a:r>
          </a:p>
          <a:p>
            <a:pPr indent="341313"/>
            <a:r>
              <a:rPr lang="en-US" dirty="0" smtClean="0"/>
              <a:t>            for 25 ns bunch spacing  (nominal in LHC is 1.15x10</a:t>
            </a:r>
            <a:r>
              <a:rPr lang="en-US" baseline="30000" dirty="0" smtClean="0"/>
              <a:t>11</a:t>
            </a:r>
            <a:r>
              <a:rPr lang="en-US" dirty="0" smtClean="0"/>
              <a:t> per bunch)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7BB1-6BA9-492B-B184-758BBF3D3D29}" type="datetime4">
              <a:rPr lang="en-US" smtClean="0"/>
              <a:pPr/>
              <a:t>May 16, 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08A21-83CA-4710-AD94-5D6A3C6AA84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1595</Words>
  <Application>Microsoft Office PowerPoint</Application>
  <PresentationFormat>On-screen Show (4:3)</PresentationFormat>
  <Paragraphs>374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Goals and Means</vt:lpstr>
      <vt:lpstr>Slide 4</vt:lpstr>
      <vt:lpstr>Timeline for project deliverables</vt:lpstr>
      <vt:lpstr>Preliminary timeline – long 2013 shutdown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whofle</dc:creator>
  <cp:lastModifiedBy>whofle</cp:lastModifiedBy>
  <cp:revision>61</cp:revision>
  <dcterms:created xsi:type="dcterms:W3CDTF">2011-05-09T13:16:37Z</dcterms:created>
  <dcterms:modified xsi:type="dcterms:W3CDTF">2011-05-16T19:10:39Z</dcterms:modified>
</cp:coreProperties>
</file>