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32"/>
  </p:notesMasterIdLst>
  <p:sldIdLst>
    <p:sldId id="261" r:id="rId2"/>
    <p:sldId id="280" r:id="rId3"/>
    <p:sldId id="269" r:id="rId4"/>
    <p:sldId id="270" r:id="rId5"/>
    <p:sldId id="311" r:id="rId6"/>
    <p:sldId id="346" r:id="rId7"/>
    <p:sldId id="357" r:id="rId8"/>
    <p:sldId id="335" r:id="rId9"/>
    <p:sldId id="344" r:id="rId10"/>
    <p:sldId id="411" r:id="rId11"/>
    <p:sldId id="364" r:id="rId12"/>
    <p:sldId id="393" r:id="rId13"/>
    <p:sldId id="368" r:id="rId14"/>
    <p:sldId id="345" r:id="rId15"/>
    <p:sldId id="412" r:id="rId16"/>
    <p:sldId id="394" r:id="rId17"/>
    <p:sldId id="395" r:id="rId18"/>
    <p:sldId id="413" r:id="rId19"/>
    <p:sldId id="327" r:id="rId20"/>
    <p:sldId id="402" r:id="rId21"/>
    <p:sldId id="401" r:id="rId22"/>
    <p:sldId id="328" r:id="rId23"/>
    <p:sldId id="329" r:id="rId24"/>
    <p:sldId id="332" r:id="rId25"/>
    <p:sldId id="333" r:id="rId26"/>
    <p:sldId id="382" r:id="rId27"/>
    <p:sldId id="414" r:id="rId28"/>
    <p:sldId id="417" r:id="rId29"/>
    <p:sldId id="415" r:id="rId30"/>
    <p:sldId id="337" r:id="rId31"/>
  </p:sldIdLst>
  <p:sldSz cx="9144000" cy="6858000" type="screen4x3"/>
  <p:notesSz cx="6858000" cy="9144000"/>
  <p:embeddedFontLst>
    <p:embeddedFont>
      <p:font typeface="Tahoma" pitchFamily="34" charset="0"/>
      <p:regular r:id="rId33"/>
      <p:bold r:id="rId34"/>
    </p:embeddedFont>
    <p:embeddedFont>
      <p:font typeface="Helvetica" pitchFamily="34" charset="0"/>
      <p:regular r:id="rId35"/>
      <p:bold r:id="rId36"/>
      <p:italic r:id="rId37"/>
      <p:boldItalic r:id="rId38"/>
    </p:embeddedFont>
    <p:embeddedFont>
      <p:font typeface="Arial Narrow" pitchFamily="34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FFFF"/>
    <a:srgbClr val="993366"/>
    <a:srgbClr val="990033"/>
    <a:srgbClr val="64DC1E"/>
    <a:srgbClr val="66E6FF"/>
    <a:srgbClr val="800000"/>
    <a:srgbClr val="DCBE82"/>
    <a:srgbClr val="C8A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780" y="-96"/>
      </p:cViewPr>
      <p:guideLst>
        <p:guide orient="horz" pos="144"/>
        <p:guide orient="horz" pos="491"/>
        <p:guide orient="horz" pos="4175"/>
        <p:guide orient="horz" pos="2162"/>
        <p:guide orient="horz" pos="633"/>
        <p:guide orient="horz" pos="3542"/>
        <p:guide orient="horz" pos="3833"/>
        <p:guide pos="287"/>
        <p:guide pos="5471"/>
        <p:guide pos="116"/>
        <p:guide pos="564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43EBD-8858-459A-A1DC-527884137429}" type="datetimeFigureOut">
              <a:rPr lang="en-US" smtClean="0"/>
              <a:pPr/>
              <a:t>2011-05-15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D5381-B4DE-480E-96B2-54D4C2375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381-B4DE-480E-96B2-54D4C237554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2689-FC48-8E40-A09D-B6DF878046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62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Emittance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2689-FC48-8E40-A09D-B6DF878046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73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2689-FC48-8E40-A09D-B6DF878046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9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2689-FC48-8E40-A09D-B6DF878046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72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25425"/>
            <a:ext cx="9779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5613" y="105818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LARP</a:t>
            </a:r>
          </a:p>
        </p:txBody>
      </p:sp>
      <p:pic>
        <p:nvPicPr>
          <p:cNvPr id="6" name="Picture 8" descr="SLAC National Accelerator Lab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450" y="435769"/>
            <a:ext cx="1909763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08150"/>
            <a:ext cx="7315200" cy="16446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25875"/>
            <a:ext cx="6400800" cy="15081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26163"/>
            <a:ext cx="2743200" cy="4572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0" y="6172200"/>
            <a:ext cx="1736725" cy="365125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ACDB-5039-46BA-B9A3-BC38E284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E3715-4A9C-447C-B64A-33A946A5D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11932"/>
            <a:ext cx="6856413" cy="5675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054100"/>
            <a:ext cx="4038600" cy="5575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0738" y="1054099"/>
            <a:ext cx="4057650" cy="2741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0738" y="3886200"/>
            <a:ext cx="4056062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8D748B-824E-4C9C-9D9C-07D461AE3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D65C9-2DDF-4E38-A16B-CC30AC0B3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BABE-676F-4E71-9D5E-6561A67AF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0925"/>
            <a:ext cx="4038600" cy="5349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0925"/>
            <a:ext cx="4038600" cy="5349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DF4C-1EFB-4D58-A2D7-C43FE719D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2AD29-876D-4442-B2C9-062568D6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4C3A-0558-49D2-900C-A2A38F1F2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1C4B-EFBC-4074-964A-AE45E01DA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FFE7A-433D-491F-B2AB-0CA1C3E2F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211C8-A65D-48DB-8B33-2279654D7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27013"/>
            <a:ext cx="7315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0926"/>
            <a:ext cx="82296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9213"/>
            <a:ext cx="1905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399213"/>
            <a:ext cx="16446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009A968-E1CC-42C2-8E31-822C806F2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457200" y="873125"/>
            <a:ext cx="8266113" cy="76200"/>
            <a:chOff x="458788" y="1117600"/>
            <a:chExt cx="8266112" cy="76200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gray">
            <a:xfrm>
              <a:off x="458788" y="1143000"/>
              <a:ext cx="8226424" cy="31750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8648700" y="1117600"/>
              <a:ext cx="76200" cy="76200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930" y="227013"/>
            <a:ext cx="548640" cy="51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387123" y="670576"/>
            <a:ext cx="686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LARP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fisher\Documents\CERN\SLMs\Rotating%20Mask\ThreeMovingSlots.avi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08150"/>
            <a:ext cx="7315200" cy="1363524"/>
          </a:xfrm>
        </p:spPr>
        <p:txBody>
          <a:bodyPr/>
          <a:lstStyle/>
          <a:p>
            <a:r>
              <a:rPr lang="en-US" dirty="0" smtClean="0"/>
              <a:t>LHC Synchrotron-Light Monitors:</a:t>
            </a:r>
            <a:br>
              <a:rPr lang="en-US" dirty="0" smtClean="0"/>
            </a:br>
            <a:r>
              <a:rPr lang="en-US" dirty="0" smtClean="0"/>
              <a:t>Status and Possible Upgrades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39444"/>
            <a:ext cx="6400800" cy="1508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Alan Fisher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SLAC National Accelerator Laboratory</a:t>
            </a:r>
          </a:p>
          <a:p>
            <a:endParaRPr lang="en-US" dirty="0" smtClean="0"/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LARP CM16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Montauk, NY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2011 May 17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Images of Lead Ions at Injection</a:t>
            </a: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53499" b="718"/>
          <a:stretch>
            <a:fillRect/>
          </a:stretch>
        </p:blipFill>
        <p:spPr>
          <a:xfrm>
            <a:off x="184150" y="2970213"/>
            <a:ext cx="4139638" cy="3657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8594" t="898" r="149" b="180"/>
          <a:stretch>
            <a:fillRect/>
          </a:stretch>
        </p:blipFill>
        <p:spPr>
          <a:xfrm>
            <a:off x="4388268" y="2970213"/>
            <a:ext cx="4579520" cy="3657600"/>
          </a:xfrm>
        </p:spPr>
      </p:pic>
      <p:sp>
        <p:nvSpPr>
          <p:cNvPr id="10" name="TextBox 9"/>
          <p:cNvSpPr txBox="1"/>
          <p:nvPr/>
        </p:nvSpPr>
        <p:spPr>
          <a:xfrm>
            <a:off x="455613" y="1049336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2010 Nov 10: Light from 17 bunches, integrated over 20 ms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mages are faint, </a:t>
            </a:r>
            <a:r>
              <a:rPr lang="en-US" sz="2000" dirty="0" smtClean="0">
                <a:latin typeface="+mn-lt"/>
              </a:rPr>
              <a:t>since most emission is infrared at this energy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dirty="0" smtClean="0">
                <a:latin typeface="+mn-lt"/>
              </a:rPr>
              <a:t>Original prediction:  1-s integration needed for a clear image of a single bunch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sz="1600" dirty="0" smtClean="0">
                <a:latin typeface="+mn-lt"/>
              </a:rPr>
              <a:t>Equivalent to 20-ms integration of 50 bunches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sz="1600" dirty="0" smtClean="0">
                <a:latin typeface="+mn-lt"/>
              </a:rPr>
              <a:t>1-s integration directly on the CCD would require only an additional logic pulse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2112" y="6292043"/>
            <a:ext cx="2878418" cy="30777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Streaming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</a:rPr>
              <a:t>video at 50 Hz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</a:rPr>
              <a:t>(20 ms)</a:t>
            </a:r>
            <a:endParaRPr lang="en-US" sz="1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2464" y="6292043"/>
            <a:ext cx="3677331" cy="30777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</a:rPr>
              <a:t>Numerical accumulation over a few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Images of Lead Ions during Ramp</a:t>
            </a:r>
            <a:endParaRPr lang="en-US" dirty="0"/>
          </a:p>
        </p:txBody>
      </p:sp>
      <p:pic>
        <p:nvPicPr>
          <p:cNvPr id="6" name="Content Placeholder 5" descr="First lead-ion images at 2.3 TeV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5925" y="2503488"/>
            <a:ext cx="5772150" cy="4124325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5613" y="1049338"/>
            <a:ext cx="8154987" cy="2211355"/>
          </a:xfrm>
        </p:spPr>
        <p:txBody>
          <a:bodyPr/>
          <a:lstStyle/>
          <a:p>
            <a:r>
              <a:rPr lang="en-US" sz="2000" dirty="0" smtClean="0"/>
              <a:t>2010 Nov 5: Light from one bunch during ramp</a:t>
            </a:r>
          </a:p>
          <a:p>
            <a:r>
              <a:rPr lang="en-US" sz="2000" dirty="0" smtClean="0"/>
              <a:t>Images taken at 2.3 </a:t>
            </a:r>
            <a:r>
              <a:rPr lang="en-US" sz="2000" dirty="0" err="1" smtClean="0"/>
              <a:t>TeV</a:t>
            </a:r>
            <a:r>
              <a:rPr lang="en-US" sz="2000" dirty="0" smtClean="0"/>
              <a:t> (equivalent proton energy)</a:t>
            </a:r>
          </a:p>
          <a:p>
            <a:pPr lvl="1"/>
            <a:r>
              <a:rPr lang="en-US" sz="1800" dirty="0" smtClean="0"/>
              <a:t>More light: Emission shifts into the visible at higher energy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Simulated </a:t>
            </a:r>
            <a:r>
              <a:rPr lang="en-US" dirty="0" err="1" smtClean="0"/>
              <a:t>vs</a:t>
            </a:r>
            <a:r>
              <a:rPr lang="en-US" dirty="0" smtClean="0"/>
              <a:t> Measured Light Intensity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71" r="237" b="4773"/>
          <a:stretch/>
        </p:blipFill>
        <p:spPr>
          <a:xfrm>
            <a:off x="158761" y="1027114"/>
            <a:ext cx="8829531" cy="4870798"/>
          </a:xfrm>
        </p:spPr>
      </p:pic>
      <p:sp>
        <p:nvSpPr>
          <p:cNvPr id="7" name="Rectangle 6"/>
          <p:cNvSpPr/>
          <p:nvPr/>
        </p:nvSpPr>
        <p:spPr>
          <a:xfrm rot="16200000">
            <a:off x="-1376792" y="3231578"/>
            <a:ext cx="3406904" cy="2462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Intensity per charge (equiv. AGM counts at 3200V)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3235414" y="3217784"/>
            <a:ext cx="1865096" cy="2524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Visible Photons per Charge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2738945" y="3231577"/>
            <a:ext cx="3406903" cy="2462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Intensity per charge (equiv. AGM counts at 3200V)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7571276" y="3218570"/>
            <a:ext cx="2906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Visible Photons per Charge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6848" y="4747343"/>
            <a:ext cx="1794116" cy="2462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Beam Energy [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GeV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]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5410" y="4752891"/>
            <a:ext cx="1794116" cy="2462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Beam Energy [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GeV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]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0316" y="2210758"/>
            <a:ext cx="1257707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  <a:latin typeface="Helvetica"/>
                <a:cs typeface="Helvetica"/>
              </a:rPr>
              <a:t>- -  Simulation p+</a:t>
            </a:r>
            <a:endParaRPr lang="en-US" sz="10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2980379"/>
            <a:ext cx="190222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Pb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 Ions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Abort-Gap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Monitor (AGM) and BSRTS 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5046" y="3539078"/>
            <a:ext cx="1796809" cy="246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Helvetica"/>
                <a:cs typeface="Helvetica"/>
              </a:rPr>
              <a:t>- -  Simulation </a:t>
            </a:r>
            <a:r>
              <a:rPr lang="en-US" sz="1000" b="1" dirty="0" err="1">
                <a:solidFill>
                  <a:schemeClr val="tx2"/>
                </a:solidFill>
                <a:latin typeface="Helvetica"/>
                <a:cs typeface="Helvetica"/>
              </a:rPr>
              <a:t>P</a:t>
            </a:r>
            <a:r>
              <a:rPr lang="en-US" sz="1000" b="1" dirty="0" err="1" smtClean="0">
                <a:solidFill>
                  <a:schemeClr val="tx2"/>
                </a:solidFill>
                <a:latin typeface="Helvetica"/>
                <a:cs typeface="Helvetica"/>
              </a:rPr>
              <a:t>b</a:t>
            </a:r>
            <a:r>
              <a:rPr lang="en-US" sz="1000" b="1" dirty="0" smtClean="0">
                <a:solidFill>
                  <a:schemeClr val="tx2"/>
                </a:solidFill>
                <a:latin typeface="Helvetica"/>
                <a:cs typeface="Helvetica"/>
              </a:rPr>
              <a:t> ions</a:t>
            </a:r>
            <a:endParaRPr lang="en-US" sz="10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60472" y="2372574"/>
            <a:ext cx="171989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EF6262"/>
                </a:solidFill>
                <a:latin typeface="Helvetica"/>
                <a:cs typeface="Helvetica"/>
              </a:rPr>
              <a:t>⎯  Measured AGM p+</a:t>
            </a:r>
            <a:endParaRPr lang="en-US" sz="1000" b="1" dirty="0">
              <a:solidFill>
                <a:srgbClr val="EF6262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5134" y="3728857"/>
            <a:ext cx="1887126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9FC8A"/>
                </a:solidFill>
                <a:latin typeface="Helvetica"/>
                <a:cs typeface="Helvetica"/>
              </a:rPr>
              <a:t>⎯ Measured AGM </a:t>
            </a:r>
            <a:r>
              <a:rPr lang="en-US" sz="1000" b="1" dirty="0" err="1" smtClean="0">
                <a:solidFill>
                  <a:srgbClr val="19FC8A"/>
                </a:solidFill>
                <a:latin typeface="Helvetica"/>
                <a:cs typeface="Helvetica"/>
              </a:rPr>
              <a:t>Pb</a:t>
            </a:r>
            <a:r>
              <a:rPr lang="en-US" sz="1000" b="1" dirty="0" smtClean="0">
                <a:solidFill>
                  <a:srgbClr val="19FC8A"/>
                </a:solidFill>
                <a:latin typeface="Helvetica"/>
                <a:cs typeface="Helvetica"/>
              </a:rPr>
              <a:t> Ions</a:t>
            </a:r>
            <a:endParaRPr lang="en-US" sz="1000" b="1" dirty="0">
              <a:solidFill>
                <a:srgbClr val="19FC8A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6507" y="4048639"/>
            <a:ext cx="150429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Abort-Gap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Monitor (AGM)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50466" y="2048851"/>
            <a:ext cx="1796809" cy="246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Helvetica"/>
                <a:cs typeface="Helvetica"/>
              </a:rPr>
              <a:t>⎯ BSRTS HOR.</a:t>
            </a:r>
            <a:endParaRPr lang="en-US" sz="1000" b="1" dirty="0">
              <a:solidFill>
                <a:srgbClr val="FF00FF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09557" y="2280920"/>
            <a:ext cx="126621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EF6262"/>
                </a:solidFill>
                <a:latin typeface="Helvetica"/>
                <a:cs typeface="Helvetica"/>
              </a:rPr>
              <a:t>⎯ BSRTS VER.</a:t>
            </a:r>
            <a:endParaRPr lang="en-US" sz="1000" b="1" dirty="0">
              <a:solidFill>
                <a:srgbClr val="EF6262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3200" y="2734349"/>
            <a:ext cx="89652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40FF40"/>
                </a:solidFill>
                <a:latin typeface="Helvetica"/>
                <a:cs typeface="Helvetica"/>
              </a:rPr>
              <a:t>- -  AGM</a:t>
            </a:r>
            <a:endParaRPr lang="en-US" sz="1000" b="1" dirty="0">
              <a:solidFill>
                <a:srgbClr val="40FF40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74373" y="2498900"/>
            <a:ext cx="161242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Helvetica"/>
                <a:cs typeface="Helvetica"/>
              </a:rPr>
              <a:t>- -  Simulation </a:t>
            </a:r>
            <a:r>
              <a:rPr lang="en-US" sz="1000" b="1" dirty="0" err="1" smtClean="0">
                <a:solidFill>
                  <a:schemeClr val="tx2"/>
                </a:solidFill>
                <a:latin typeface="Helvetica"/>
                <a:cs typeface="Helvetica"/>
              </a:rPr>
              <a:t>Pb</a:t>
            </a:r>
            <a:r>
              <a:rPr lang="en-US" sz="1000" b="1" dirty="0" smtClean="0">
                <a:solidFill>
                  <a:schemeClr val="tx2"/>
                </a:solidFill>
                <a:latin typeface="Helvetica"/>
                <a:cs typeface="Helvetica"/>
              </a:rPr>
              <a:t> Ions</a:t>
            </a:r>
            <a:endParaRPr lang="en-US" sz="10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6019" y="5298045"/>
            <a:ext cx="666044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At least a factor of 10</a:t>
            </a:r>
            <a:r>
              <a:rPr lang="en-US" sz="1400" baseline="300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4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 between protons and ions at injection energy.</a:t>
            </a: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Nevertheless, it was possible to image the ions at injection.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20182" y="3889094"/>
            <a:ext cx="3465031" cy="6134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8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8425" y="211932"/>
            <a:ext cx="7316788" cy="567532"/>
          </a:xfrm>
        </p:spPr>
        <p:txBody>
          <a:bodyPr/>
          <a:lstStyle/>
          <a:p>
            <a:r>
              <a:rPr lang="en-US" dirty="0" smtClean="0"/>
              <a:t>Nov 2010: Duplicate Optical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60373" y="1054100"/>
            <a:ext cx="4470441" cy="5575300"/>
          </a:xfrm>
        </p:spPr>
        <p:txBody>
          <a:bodyPr/>
          <a:lstStyle/>
          <a:p>
            <a:r>
              <a:rPr lang="en-US" dirty="0" smtClean="0"/>
              <a:t>New table in the lab with a copy of the tunnel optics</a:t>
            </a:r>
          </a:p>
          <a:p>
            <a:r>
              <a:rPr lang="en-US" dirty="0" smtClean="0"/>
              <a:t>Resolution is adequate, but limited by camera and digitizer:</a:t>
            </a:r>
            <a:endParaRPr lang="en-US" dirty="0" smtClean="0"/>
          </a:p>
          <a:p>
            <a:pPr lvl="1"/>
            <a:r>
              <a:rPr lang="en-US" dirty="0" smtClean="0"/>
              <a:t>Fixed </a:t>
            </a:r>
            <a:r>
              <a:rPr lang="en-US" b="1" dirty="0" smtClean="0"/>
              <a:t>hexagonal pattern</a:t>
            </a:r>
            <a:r>
              <a:rPr lang="en-US" dirty="0" smtClean="0"/>
              <a:t> from </a:t>
            </a:r>
            <a:r>
              <a:rPr lang="en-US" dirty="0" smtClean="0"/>
              <a:t>intensifier or fiber coupling</a:t>
            </a:r>
            <a:endParaRPr lang="en-US" dirty="0" smtClean="0"/>
          </a:p>
          <a:p>
            <a:pPr lvl="2"/>
            <a:r>
              <a:rPr lang="en-US" b="1" dirty="0" smtClean="0"/>
              <a:t>Increased magnification</a:t>
            </a:r>
            <a:r>
              <a:rPr lang="en-US" dirty="0" smtClean="0"/>
              <a:t> can reduce blurring effect</a:t>
            </a:r>
          </a:p>
          <a:p>
            <a:pPr lvl="1"/>
            <a:r>
              <a:rPr lang="en-US" dirty="0" smtClean="0"/>
              <a:t>Digitizer grabs</a:t>
            </a:r>
            <a:r>
              <a:rPr lang="en-US" b="1" dirty="0" smtClean="0"/>
              <a:t> every 2</a:t>
            </a:r>
            <a:r>
              <a:rPr lang="en-US" b="1" baseline="30000" dirty="0" smtClean="0"/>
              <a:t>nd</a:t>
            </a:r>
            <a:r>
              <a:rPr lang="en-US" b="1" dirty="0" smtClean="0"/>
              <a:t> line</a:t>
            </a:r>
          </a:p>
          <a:p>
            <a:pPr lvl="2"/>
            <a:r>
              <a:rPr lang="en-US" dirty="0" smtClean="0"/>
              <a:t>Made </a:t>
            </a:r>
            <a:r>
              <a:rPr lang="en-US" dirty="0" smtClean="0"/>
              <a:t>for </a:t>
            </a:r>
            <a:r>
              <a:rPr lang="en-US" dirty="0" smtClean="0"/>
              <a:t>transfer line, not ring</a:t>
            </a:r>
          </a:p>
          <a:p>
            <a:pPr lvl="2"/>
            <a:r>
              <a:rPr lang="en-US" dirty="0" smtClean="0"/>
              <a:t>Significant for high energy, where beams are small</a:t>
            </a:r>
          </a:p>
          <a:p>
            <a:pPr lvl="2"/>
            <a:r>
              <a:rPr lang="en-US" dirty="0" smtClean="0"/>
              <a:t>Blurs the hexagonal pattern</a:t>
            </a:r>
            <a:endParaRPr lang="en-US" dirty="0" smtClean="0"/>
          </a:p>
          <a:p>
            <a:r>
              <a:rPr lang="en-US" dirty="0" smtClean="0"/>
              <a:t>Also, to </a:t>
            </a:r>
            <a:r>
              <a:rPr lang="en-US" dirty="0" smtClean="0"/>
              <a:t>steer </a:t>
            </a:r>
            <a:r>
              <a:rPr lang="en-US" dirty="0" smtClean="0"/>
              <a:t>entering </a:t>
            </a:r>
            <a:r>
              <a:rPr lang="en-US" dirty="0" smtClean="0"/>
              <a:t>light </a:t>
            </a:r>
            <a:r>
              <a:rPr lang="en-US" dirty="0" smtClean="0"/>
              <a:t>onto table axis, add </a:t>
            </a:r>
            <a:r>
              <a:rPr lang="en-US" dirty="0" smtClean="0"/>
              <a:t>another motorized </a:t>
            </a:r>
            <a:r>
              <a:rPr lang="en-US" dirty="0" smtClean="0"/>
              <a:t>mirror</a:t>
            </a:r>
            <a:endParaRPr lang="en-US" dirty="0" smtClean="0"/>
          </a:p>
        </p:txBody>
      </p:sp>
      <p:pic>
        <p:nvPicPr>
          <p:cNvPr id="9" name="Content Placeholder 8" descr="1Line_per_mm_45de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20000" contrast="5000"/>
          </a:blip>
          <a:srcRect l="904" t="3840" r="452" b="640"/>
          <a:stretch>
            <a:fillRect/>
          </a:stretch>
        </p:blipFill>
        <p:spPr>
          <a:xfrm>
            <a:off x="4954443" y="1004888"/>
            <a:ext cx="4013345" cy="2743200"/>
          </a:xfrm>
        </p:spPr>
      </p:pic>
      <p:pic>
        <p:nvPicPr>
          <p:cNvPr id="10" name="Content Placeholder 9" descr="Heidenhain_1.4_1.25.png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lum bright="-5000" contrast="50000"/>
          </a:blip>
          <a:srcRect l="904" t="3840" r="452" b="640"/>
          <a:stretch>
            <a:fillRect/>
          </a:stretch>
        </p:blipFill>
        <p:spPr>
          <a:xfrm>
            <a:off x="4954461" y="3884613"/>
            <a:ext cx="4013327" cy="2743200"/>
          </a:xfrm>
        </p:spPr>
      </p:pic>
      <p:cxnSp>
        <p:nvCxnSpPr>
          <p:cNvPr id="14" name="Straight Connector 13"/>
          <p:cNvCxnSpPr/>
          <p:nvPr/>
        </p:nvCxnSpPr>
        <p:spPr bwMode="auto">
          <a:xfrm>
            <a:off x="7402576" y="1953324"/>
            <a:ext cx="557784" cy="341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42072" y="1725867"/>
            <a:ext cx="102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500-µm line width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93432" y="4691063"/>
            <a:ext cx="5120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42072" y="4429453"/>
            <a:ext cx="102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400-µm line width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2011: Optics Work during Shutdown</a:t>
            </a:r>
            <a:endParaRPr lang="en-US" dirty="0"/>
          </a:p>
        </p:txBody>
      </p:sp>
      <p:pic>
        <p:nvPicPr>
          <p:cNvPr id="5" name="Content Placeholder 4" descr="DSCN1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3440" y="1049338"/>
            <a:ext cx="7437120" cy="5577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and Fast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camera (BSRTS):</a:t>
            </a:r>
          </a:p>
          <a:p>
            <a:pPr lvl="1"/>
            <a:r>
              <a:rPr lang="en-US" dirty="0" smtClean="0"/>
              <a:t>Intensified camera from </a:t>
            </a:r>
            <a:r>
              <a:rPr lang="en-US" dirty="0" err="1" smtClean="0"/>
              <a:t>Proxitronic</a:t>
            </a:r>
            <a:endParaRPr lang="en-US" dirty="0" smtClean="0"/>
          </a:p>
          <a:p>
            <a:pPr lvl="1"/>
            <a:r>
              <a:rPr lang="en-US" dirty="0" smtClean="0"/>
              <a:t>Newer version with video-rate (50 Hz) and gated modes</a:t>
            </a:r>
          </a:p>
          <a:p>
            <a:pPr lvl="1"/>
            <a:r>
              <a:rPr lang="en-US" dirty="0" smtClean="0"/>
              <a:t>Minimum gate of 25 ns at a maximum rate of 200 Hz</a:t>
            </a:r>
          </a:p>
          <a:p>
            <a:pPr lvl="1"/>
            <a:r>
              <a:rPr lang="en-US" dirty="0" smtClean="0"/>
              <a:t>Can gate a single bunch on every 55</a:t>
            </a:r>
            <a:r>
              <a:rPr lang="en-US" baseline="30000" dirty="0" smtClean="0"/>
              <a:t>th</a:t>
            </a:r>
            <a:r>
              <a:rPr lang="en-US" dirty="0" smtClean="0"/>
              <a:t> turn: bunch-by-bunch emittance</a:t>
            </a:r>
          </a:p>
          <a:p>
            <a:pPr lvl="1"/>
            <a:r>
              <a:rPr lang="en-US" dirty="0" smtClean="0"/>
              <a:t>Status: In routine use</a:t>
            </a:r>
          </a:p>
          <a:p>
            <a:r>
              <a:rPr lang="en-US" dirty="0" smtClean="0"/>
              <a:t>Fast camera (BSRTF):</a:t>
            </a:r>
          </a:p>
          <a:p>
            <a:pPr lvl="1"/>
            <a:r>
              <a:rPr lang="en-US" dirty="0" smtClean="0"/>
              <a:t>Fast framing camera from </a:t>
            </a:r>
            <a:r>
              <a:rPr lang="en-US" dirty="0" err="1" smtClean="0"/>
              <a:t>Redlake</a:t>
            </a:r>
            <a:endParaRPr lang="en-US" dirty="0" smtClean="0"/>
          </a:p>
          <a:p>
            <a:pPr lvl="1"/>
            <a:r>
              <a:rPr lang="en-US" dirty="0" smtClean="0"/>
              <a:t>Maximum image rate of 100 kHz (for reduced region of the imager)</a:t>
            </a:r>
          </a:p>
          <a:p>
            <a:pPr lvl="1"/>
            <a:r>
              <a:rPr lang="en-US" dirty="0" smtClean="0"/>
              <a:t>Added a custom </a:t>
            </a:r>
            <a:r>
              <a:rPr lang="en-US" dirty="0" err="1" smtClean="0"/>
              <a:t>Photek</a:t>
            </a:r>
            <a:r>
              <a:rPr lang="en-US" dirty="0" smtClean="0"/>
              <a:t> fiber-coupled image intensifier with a 3-ns gate</a:t>
            </a:r>
          </a:p>
          <a:p>
            <a:pPr lvl="1"/>
            <a:r>
              <a:rPr lang="en-US" dirty="0" smtClean="0"/>
              <a:t>Intended for turn-by-turn measurements of individual bunches</a:t>
            </a:r>
          </a:p>
          <a:p>
            <a:pPr lvl="1"/>
            <a:r>
              <a:rPr lang="en-US" dirty="0" smtClean="0"/>
              <a:t>Status: Testing gain of fiber-coupling and intensifier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</a:t>
            </a:r>
            <a:r>
              <a:rPr lang="en-US" dirty="0" err="1" smtClean="0"/>
              <a:t>vs</a:t>
            </a:r>
            <a:r>
              <a:rPr lang="en-US" dirty="0" smtClean="0"/>
              <a:t> Wire Scanners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88" y="1027670"/>
            <a:ext cx="3739849" cy="5600143"/>
          </a:xfrm>
        </p:spPr>
        <p:txBody>
          <a:bodyPr>
            <a:noAutofit/>
          </a:bodyPr>
          <a:lstStyle/>
          <a:p>
            <a:r>
              <a:rPr lang="en-US" sz="2000" dirty="0" smtClean="0"/>
              <a:t>Wire Scanners (WS)</a:t>
            </a:r>
          </a:p>
          <a:p>
            <a:pPr lvl="1"/>
            <a:r>
              <a:rPr lang="en-US" sz="1800" dirty="0" smtClean="0"/>
              <a:t>Reference for LHC transverse profile measurements</a:t>
            </a:r>
          </a:p>
          <a:p>
            <a:pPr lvl="1"/>
            <a:r>
              <a:rPr lang="en-US" sz="1800" dirty="0" smtClean="0"/>
              <a:t>Can be used with just over 10</a:t>
            </a:r>
            <a:r>
              <a:rPr lang="en-US" sz="1800" baseline="30000" dirty="0" smtClean="0"/>
              <a:t>13</a:t>
            </a:r>
            <a:r>
              <a:rPr lang="en-US" sz="1800" dirty="0" smtClean="0"/>
              <a:t> protons without causing wire damage or a quench</a:t>
            </a:r>
          </a:p>
          <a:p>
            <a:r>
              <a:rPr lang="en-US" sz="2000" dirty="0" smtClean="0"/>
              <a:t>BSRTS calibration </a:t>
            </a:r>
            <a:r>
              <a:rPr lang="en-US" sz="2000" dirty="0" err="1" smtClean="0"/>
              <a:t>vs</a:t>
            </a:r>
            <a:r>
              <a:rPr lang="en-US" sz="2000" dirty="0" smtClean="0"/>
              <a:t> WS </a:t>
            </a:r>
            <a:endParaRPr lang="en-US" sz="2000" dirty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Measured for each beam and plane, as a function of energy</a:t>
            </a:r>
          </a:p>
          <a:p>
            <a:pPr lvl="1"/>
            <a:r>
              <a:rPr lang="en-US" sz="1800" dirty="0" smtClean="0">
                <a:sym typeface="Wingdings"/>
              </a:rPr>
              <a:t>Corrections applied in </a:t>
            </a:r>
            <a:r>
              <a:rPr lang="en-US" sz="1800" dirty="0" err="1" smtClean="0">
                <a:sym typeface="Wingdings"/>
              </a:rPr>
              <a:t>quadrature</a:t>
            </a:r>
            <a:r>
              <a:rPr lang="en-US" sz="1800" dirty="0" smtClean="0">
                <a:sym typeface="Wingdings"/>
              </a:rPr>
              <a:t> to BSRT beam-size data</a:t>
            </a:r>
          </a:p>
          <a:p>
            <a:r>
              <a:rPr lang="en-US" sz="2000" dirty="0" smtClean="0">
                <a:solidFill>
                  <a:srgbClr val="AB3430"/>
                </a:solidFill>
                <a:sym typeface="Wingdings"/>
              </a:rPr>
              <a:t>Corrections of 400–500 µm</a:t>
            </a:r>
          </a:p>
          <a:p>
            <a:pPr lvl="1"/>
            <a:r>
              <a:rPr lang="en-US" sz="1800" dirty="0" smtClean="0">
                <a:sym typeface="Wingdings"/>
              </a:rPr>
              <a:t>Possible sources: camera, digitizer, slit adjustment, diffraction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2618" r="4582"/>
          <a:stretch>
            <a:fillRect/>
          </a:stretch>
        </p:blipFill>
        <p:spPr>
          <a:xfrm>
            <a:off x="4030028" y="1049338"/>
            <a:ext cx="4937760" cy="5117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3139959" y="2187348"/>
            <a:ext cx="2029069" cy="2462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Norm. Emittance [</a:t>
            </a:r>
            <a:r>
              <a:rPr lang="en-US" sz="1000" b="1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mm·mrad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]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3129228" y="4786844"/>
            <a:ext cx="2029069" cy="2462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Norm. Emittance [</a:t>
            </a:r>
            <a:r>
              <a:rPr lang="en-US" sz="1000" b="1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mm·mrad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]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2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3799" y="4757737"/>
            <a:ext cx="8501414" cy="18700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3799" y="2884488"/>
            <a:ext cx="8501414" cy="1873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3799" y="1010148"/>
            <a:ext cx="8501414" cy="18743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LHC Emittance with BSRT</a:t>
            </a:r>
            <a:endParaRPr lang="en-US" dirty="0"/>
          </a:p>
        </p:txBody>
      </p:sp>
      <p:pic>
        <p:nvPicPr>
          <p:cNvPr id="8" name="Picture 7" descr="emit_bunch283_B1_F169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" r="448"/>
          <a:stretch>
            <a:fillRect/>
          </a:stretch>
        </p:blipFill>
        <p:spPr>
          <a:xfrm>
            <a:off x="3776770" y="4757738"/>
            <a:ext cx="4546493" cy="1874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613" y="1611997"/>
            <a:ext cx="320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Transverse vertical emittance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versus bunch number and time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613" y="3093318"/>
            <a:ext cx="320516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Bunch-by-bunch emittance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a fixed time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Structure comes from injectors.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Sawtooth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pattern here repeats with PS period.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613" y="5154280"/>
            <a:ext cx="320516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Single-bunch emittance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time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Emittance reduction between two measurements on the same bunch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gives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estimate of statistical error.</a:t>
            </a:r>
          </a:p>
        </p:txBody>
      </p:sp>
      <p:pic>
        <p:nvPicPr>
          <p:cNvPr id="17" name="Content Placeholder 16" descr="emit_trains_B1_F1694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80486" y="1009968"/>
            <a:ext cx="4542777" cy="3749040"/>
          </a:xfrm>
        </p:spPr>
      </p:pic>
      <p:sp>
        <p:nvSpPr>
          <p:cNvPr id="18" name="Rectangle 17"/>
          <p:cNvSpPr/>
          <p:nvPr/>
        </p:nvSpPr>
        <p:spPr>
          <a:xfrm rot="16200000">
            <a:off x="3252073" y="5582364"/>
            <a:ext cx="1562101" cy="2462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Helvetica"/>
              </a:rPr>
              <a:t>Norm Emittance [</a:t>
            </a:r>
            <a:r>
              <a:rPr lang="en-US" sz="10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Helvetica"/>
              </a:rPr>
              <a:t>mm·mrad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Helvetica"/>
              </a:rPr>
              <a:t>]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3252073" y="3729752"/>
            <a:ext cx="1562101" cy="2462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Helvetica"/>
              </a:rPr>
              <a:t>Norm Emittance [</a:t>
            </a:r>
            <a:r>
              <a:rPr lang="en-US" sz="10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Helvetica"/>
              </a:rPr>
              <a:t>mm·mrad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Helvetica"/>
              </a:rPr>
              <a:t>]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5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Emittance using BSRT Data</a:t>
            </a:r>
            <a:endParaRPr lang="en-US" dirty="0"/>
          </a:p>
        </p:txBody>
      </p:sp>
      <p:pic>
        <p:nvPicPr>
          <p:cNvPr id="19" name="Content Placeholder 8" descr="emit_trains_B2_F174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13" y="1369079"/>
            <a:ext cx="8229600" cy="3388659"/>
          </a:xfrm>
        </p:spPr>
      </p:pic>
      <p:sp>
        <p:nvSpPr>
          <p:cNvPr id="20" name="TextBox 19"/>
          <p:cNvSpPr txBox="1"/>
          <p:nvPr/>
        </p:nvSpPr>
        <p:spPr>
          <a:xfrm>
            <a:off x="2282824" y="5278057"/>
            <a:ext cx="457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After tuning injectors to make emittance along bunch trains more uniform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Longitudinal-Density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built by Adam Jeff</a:t>
            </a:r>
          </a:p>
          <a:p>
            <a:pPr lvl="1"/>
            <a:r>
              <a:rPr lang="en-US" dirty="0" smtClean="0"/>
              <a:t>Photon counting using an avalanche photodiode (APD)</a:t>
            </a:r>
          </a:p>
          <a:p>
            <a:pPr lvl="1"/>
            <a:r>
              <a:rPr lang="en-US" dirty="0" smtClean="0"/>
              <a:t>1% of the BSRT’s synchrotron light</a:t>
            </a:r>
          </a:p>
          <a:p>
            <a:pPr lvl="1"/>
            <a:r>
              <a:rPr lang="en-US" dirty="0" smtClean="0"/>
              <a:t>Histogram of time from turn clock to APD pulse, with 50-ps bins</a:t>
            </a:r>
          </a:p>
          <a:p>
            <a:pPr lvl="1"/>
            <a:r>
              <a:rPr lang="en-US" dirty="0" smtClean="0"/>
              <a:t>Now installed on both beams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Modes:</a:t>
            </a:r>
          </a:p>
          <a:p>
            <a:pPr lvl="1"/>
            <a:r>
              <a:rPr lang="en-US" dirty="0" smtClean="0"/>
              <a:t>Fast mode: 1-ms accumulation, for bunch length, shape, and density</a:t>
            </a:r>
          </a:p>
          <a:p>
            <a:pPr lvl="2"/>
            <a:r>
              <a:rPr lang="en-US" dirty="0" smtClean="0"/>
              <a:t>Requires corrections for photon pile-up, APD </a:t>
            </a:r>
            <a:r>
              <a:rPr lang="en-US" dirty="0" err="1" smtClean="0"/>
              <a:t>deadtime</a:t>
            </a:r>
            <a:r>
              <a:rPr lang="en-US" dirty="0" smtClean="0"/>
              <a:t> and </a:t>
            </a:r>
            <a:r>
              <a:rPr lang="en-US" dirty="0" err="1" smtClean="0"/>
              <a:t>afterpulsing</a:t>
            </a:r>
            <a:endParaRPr lang="en-US" dirty="0" smtClean="0"/>
          </a:p>
          <a:p>
            <a:pPr lvl="1"/>
            <a:r>
              <a:rPr lang="en-US" dirty="0" smtClean="0"/>
              <a:t>Slow mode: 10-s accumulation, for tails and ghost bunches down to 5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 protons (4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-6</a:t>
            </a:r>
            <a:r>
              <a:rPr lang="en-US" dirty="0" smtClean="0"/>
              <a:t> of a nominal full bunch)</a:t>
            </a:r>
          </a:p>
          <a:p>
            <a:pPr lvl="2"/>
            <a:r>
              <a:rPr lang="en-US" dirty="0" smtClean="0"/>
              <a:t>Only 1 photon every 200 turns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0612" y="3608050"/>
            <a:ext cx="988927" cy="36576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APD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45050" y="3351998"/>
            <a:ext cx="765657" cy="4613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TDC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4531" y="3467930"/>
            <a:ext cx="1529837" cy="64633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dirty="0" smtClean="0"/>
              <a:t>Synchrotron light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71528" y="3191489"/>
            <a:ext cx="1818010" cy="365761"/>
          </a:xfrm>
          <a:prstGeom prst="rect">
            <a:avLst/>
          </a:prstGeom>
          <a:ln w="254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a typeface="Tahoma" pitchFamily="34" charset="0"/>
                <a:cs typeface="Tahoma" pitchFamily="34" charset="0"/>
              </a:rPr>
              <a:t>LHC turn clock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Straight Arrow Connector 22"/>
          <p:cNvCxnSpPr>
            <a:stCxn id="19" idx="3"/>
          </p:cNvCxnSpPr>
          <p:nvPr/>
        </p:nvCxnSpPr>
        <p:spPr>
          <a:xfrm>
            <a:off x="4189538" y="3790931"/>
            <a:ext cx="65551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4189538" y="3374370"/>
            <a:ext cx="65551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10701" y="3581197"/>
            <a:ext cx="679887" cy="14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14412" t="20466" r="2882" b="19102"/>
          <a:stretch>
            <a:fillRect/>
          </a:stretch>
        </p:blipFill>
        <p:spPr bwMode="auto">
          <a:xfrm>
            <a:off x="5567745" y="2930847"/>
            <a:ext cx="3169316" cy="13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7416763" y="3294519"/>
            <a:ext cx="1096730" cy="338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Arrival time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21" idx="3"/>
            <a:endCxn id="19" idx="1"/>
          </p:cNvCxnSpPr>
          <p:nvPr/>
        </p:nvCxnSpPr>
        <p:spPr bwMode="auto">
          <a:xfrm flipV="1">
            <a:off x="2214368" y="3790931"/>
            <a:ext cx="986244" cy="1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Collaborators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50926"/>
            <a:ext cx="4038600" cy="2832100"/>
          </a:xfrm>
        </p:spPr>
        <p:txBody>
          <a:bodyPr/>
          <a:lstStyle/>
          <a:p>
            <a:r>
              <a:rPr lang="en-US" dirty="0" err="1"/>
              <a:t>Stéphane</a:t>
            </a:r>
            <a:r>
              <a:rPr lang="en-US" dirty="0"/>
              <a:t> Bart-Pedersen</a:t>
            </a:r>
          </a:p>
          <a:p>
            <a:r>
              <a:rPr lang="en-US" dirty="0"/>
              <a:t>Andrea </a:t>
            </a:r>
            <a:r>
              <a:rPr lang="en-US" dirty="0" smtClean="0"/>
              <a:t>Boccardi</a:t>
            </a:r>
          </a:p>
          <a:p>
            <a:r>
              <a:rPr lang="en-US" dirty="0" smtClean="0"/>
              <a:t>Enrico Bravin</a:t>
            </a:r>
          </a:p>
          <a:p>
            <a:r>
              <a:rPr lang="en-US" dirty="0" err="1" smtClean="0"/>
              <a:t>Stéphane</a:t>
            </a:r>
            <a:r>
              <a:rPr lang="en-US" dirty="0" smtClean="0"/>
              <a:t> Burger</a:t>
            </a:r>
            <a:endParaRPr lang="en-US" dirty="0"/>
          </a:p>
          <a:p>
            <a:r>
              <a:rPr lang="en-US" dirty="0"/>
              <a:t>G</a:t>
            </a:r>
            <a:r>
              <a:rPr lang="fr-CA" dirty="0" err="1"/>
              <a:t>érard</a:t>
            </a:r>
            <a:r>
              <a:rPr lang="en-US" dirty="0"/>
              <a:t> Burtin</a:t>
            </a:r>
          </a:p>
          <a:p>
            <a:r>
              <a:rPr lang="en-US" dirty="0" smtClean="0"/>
              <a:t>Ana Guerrero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050926"/>
            <a:ext cx="4038600" cy="2832100"/>
          </a:xfrm>
        </p:spPr>
        <p:txBody>
          <a:bodyPr/>
          <a:lstStyle/>
          <a:p>
            <a:r>
              <a:rPr lang="en-US" dirty="0" smtClean="0"/>
              <a:t>Wolfgang </a:t>
            </a:r>
            <a:r>
              <a:rPr lang="en-US" dirty="0" err="1" smtClean="0"/>
              <a:t>Hofle</a:t>
            </a:r>
            <a:endParaRPr lang="en-US" dirty="0" smtClean="0"/>
          </a:p>
          <a:p>
            <a:r>
              <a:rPr lang="en-US" dirty="0" smtClean="0"/>
              <a:t>Adam Jeff</a:t>
            </a:r>
          </a:p>
          <a:p>
            <a:r>
              <a:rPr lang="en-US" dirty="0" err="1" smtClean="0"/>
              <a:t>Thibaut</a:t>
            </a:r>
            <a:r>
              <a:rPr lang="en-US" dirty="0" smtClean="0"/>
              <a:t> </a:t>
            </a:r>
            <a:r>
              <a:rPr lang="en-US" dirty="0" err="1" smtClean="0"/>
              <a:t>Lefevre</a:t>
            </a:r>
            <a:endParaRPr lang="en-US" dirty="0" smtClean="0"/>
          </a:p>
          <a:p>
            <a:r>
              <a:rPr lang="en-US" dirty="0" err="1" smtClean="0"/>
              <a:t>Malika</a:t>
            </a:r>
            <a:r>
              <a:rPr lang="en-US" dirty="0" smtClean="0"/>
              <a:t> </a:t>
            </a:r>
            <a:r>
              <a:rPr lang="en-US" dirty="0" err="1" smtClean="0"/>
              <a:t>Meddahi</a:t>
            </a:r>
            <a:endParaRPr lang="en-US" dirty="0" smtClean="0"/>
          </a:p>
          <a:p>
            <a:r>
              <a:rPr lang="en-US" dirty="0" err="1" smtClean="0"/>
              <a:t>Aurélie</a:t>
            </a:r>
            <a:r>
              <a:rPr lang="en-US" dirty="0" smtClean="0"/>
              <a:t> </a:t>
            </a:r>
            <a:r>
              <a:rPr lang="en-US" dirty="0" err="1" smtClean="0"/>
              <a:t>Rabiller</a:t>
            </a:r>
            <a:endParaRPr lang="en-US" dirty="0" smtClean="0"/>
          </a:p>
          <a:p>
            <a:r>
              <a:rPr lang="en-US" dirty="0" smtClean="0"/>
              <a:t>Federico Roncarolo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3740" y="4610858"/>
            <a:ext cx="619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want to thank Federico and Adam for sending data taken since my last visit in January.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LDM Measurement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		Ions with 10-min integration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540197" y="2003059"/>
            <a:ext cx="6419128" cy="3581031"/>
            <a:chOff x="1723523" y="2002258"/>
            <a:chExt cx="6419128" cy="3581031"/>
          </a:xfrm>
        </p:grpSpPr>
        <p:grpSp>
          <p:nvGrpSpPr>
            <p:cNvPr id="15" name="Group 2"/>
            <p:cNvGrpSpPr/>
            <p:nvPr/>
          </p:nvGrpSpPr>
          <p:grpSpPr>
            <a:xfrm>
              <a:off x="1723523" y="2002258"/>
              <a:ext cx="6419128" cy="3175564"/>
              <a:chOff x="1648314" y="1682406"/>
              <a:chExt cx="6419128" cy="3175564"/>
            </a:xfrm>
          </p:grpSpPr>
          <p:pic>
            <p:nvPicPr>
              <p:cNvPr id="7" name="Picture 2" descr="\\cern.ch\dfs\Users\a\ajeff\Documents\First results of LDM\satellites - filled with note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23523" y="1682406"/>
                <a:ext cx="5920964" cy="2989826"/>
              </a:xfrm>
              <a:prstGeom prst="rect">
                <a:avLst/>
              </a:prstGeom>
              <a:noFill/>
            </p:spPr>
          </p:pic>
          <p:sp>
            <p:nvSpPr>
              <p:cNvPr id="10" name="Rectangle 9"/>
              <p:cNvSpPr/>
              <p:nvPr/>
            </p:nvSpPr>
            <p:spPr>
              <a:xfrm rot="16200000">
                <a:off x="904236" y="2946117"/>
                <a:ext cx="1765156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  <a:latin typeface="Helvetica"/>
                    <a:cs typeface="Helvetica"/>
                  </a:rPr>
                  <a:t>APD Counts</a:t>
                </a:r>
                <a:endParaRPr lang="en-US" sz="1200" b="1" dirty="0">
                  <a:solidFill>
                    <a:schemeClr val="tx2">
                      <a:lumMod val="75000"/>
                    </a:schemeClr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02286" y="4580971"/>
                <a:ext cx="1765156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  <a:latin typeface="Helvetica"/>
                    <a:cs typeface="Helvetica"/>
                  </a:rPr>
                  <a:t>Time [ns]</a:t>
                </a:r>
                <a:endParaRPr lang="en-US" sz="1200" b="1" dirty="0">
                  <a:solidFill>
                    <a:schemeClr val="tx2">
                      <a:lumMod val="75000"/>
                    </a:schemeClr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8" name="Right Bracket 7"/>
            <p:cNvSpPr/>
            <p:nvPr/>
          </p:nvSpPr>
          <p:spPr>
            <a:xfrm rot="5400000" flipV="1">
              <a:off x="3349038" y="4666075"/>
              <a:ext cx="112891" cy="150521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ket 11"/>
            <p:cNvSpPr/>
            <p:nvPr/>
          </p:nvSpPr>
          <p:spPr>
            <a:xfrm rot="5400000" flipV="1">
              <a:off x="4322702" y="4767663"/>
              <a:ext cx="112891" cy="348074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72870" y="4921517"/>
              <a:ext cx="684032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Helvetica"/>
                  <a:cs typeface="Helvetica"/>
                </a:rPr>
                <a:t>2.5 ns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54591" y="5306290"/>
              <a:ext cx="684032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Helvetica"/>
                  <a:cs typeface="Helvetica"/>
                </a:rPr>
                <a:t>5 ns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6" name="Straight Connector 15"/>
            <p:cNvCxnSpPr>
              <a:stCxn id="14" idx="0"/>
              <a:endCxn id="12" idx="2"/>
            </p:cNvCxnSpPr>
            <p:nvPr/>
          </p:nvCxnSpPr>
          <p:spPr>
            <a:xfrm flipH="1" flipV="1">
              <a:off x="4379148" y="4998146"/>
              <a:ext cx="17459" cy="3081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0"/>
            </p:cNvCxnSpPr>
            <p:nvPr/>
          </p:nvCxnSpPr>
          <p:spPr>
            <a:xfrm flipV="1">
              <a:off x="3414886" y="4797781"/>
              <a:ext cx="0" cy="1237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930284" y="5829624"/>
            <a:ext cx="72739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LDM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the only LHC system able to see all structures from RF, with enough </a:t>
            </a:r>
            <a:r>
              <a:rPr lang="en-US" b="1" dirty="0" smtClean="0">
                <a:solidFill>
                  <a:schemeClr val="accent2"/>
                </a:solidFill>
              </a:rPr>
              <a:t>dynamic range </a:t>
            </a:r>
            <a:r>
              <a:rPr lang="en-US" dirty="0" smtClean="0">
                <a:solidFill>
                  <a:srgbClr val="595959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time resolution </a:t>
            </a:r>
            <a:r>
              <a:rPr lang="en-US" dirty="0" smtClean="0">
                <a:solidFill>
                  <a:srgbClr val="595959"/>
                </a:solidFill>
              </a:rPr>
              <a:t>for monitoring satellites and ghosts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76148" y="1300836"/>
            <a:ext cx="306826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Satellites</a:t>
            </a:r>
          </a:p>
          <a:p>
            <a:r>
              <a:rPr lang="en-US" sz="1400" dirty="0" smtClean="0"/>
              <a:t>Capture/splitting errors in the injectors</a:t>
            </a:r>
          </a:p>
          <a:p>
            <a:r>
              <a:rPr lang="en-US" sz="1400" dirty="0" smtClean="0"/>
              <a:t>SPS 200 MHz </a:t>
            </a:r>
            <a:r>
              <a:rPr lang="en-US" sz="1400" dirty="0" smtClean="0">
                <a:sym typeface="Wingdings"/>
              </a:rPr>
              <a:t> 5 ns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776148" y="2081624"/>
            <a:ext cx="306826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Ghosts</a:t>
            </a:r>
          </a:p>
          <a:p>
            <a:r>
              <a:rPr lang="en-US" sz="1400" dirty="0" smtClean="0"/>
              <a:t>Capture/splitting errors in the LHC</a:t>
            </a:r>
          </a:p>
          <a:p>
            <a:r>
              <a:rPr lang="en-US" sz="1400" dirty="0" smtClean="0"/>
              <a:t>LHC </a:t>
            </a:r>
            <a:r>
              <a:rPr lang="en-US" sz="1400" dirty="0"/>
              <a:t>4</a:t>
            </a:r>
            <a:r>
              <a:rPr lang="en-US" sz="1400" dirty="0" smtClean="0"/>
              <a:t>00 MHz </a:t>
            </a:r>
            <a:r>
              <a:rPr lang="en-US" sz="1400" dirty="0" smtClean="0">
                <a:sym typeface="Wingdings"/>
              </a:rPr>
              <a:t> 2.5 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4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Deadtime</a:t>
            </a:r>
            <a:r>
              <a:rPr lang="en-US" dirty="0" smtClean="0"/>
              <a:t> and </a:t>
            </a:r>
            <a:r>
              <a:rPr lang="en-US" dirty="0" err="1" smtClean="0"/>
              <a:t>Afterpulse</a:t>
            </a:r>
            <a:r>
              <a:rPr lang="en-US" dirty="0" smtClean="0"/>
              <a:t>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with beam</a:t>
            </a:r>
            <a:endParaRPr lang="en-US" dirty="0"/>
          </a:p>
        </p:txBody>
      </p:sp>
      <p:pic>
        <p:nvPicPr>
          <p:cNvPr id="7" name="Picture 6" descr="ldm_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90" y="1869614"/>
            <a:ext cx="3784600" cy="3689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3482" y="1615498"/>
            <a:ext cx="207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correction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16200000">
            <a:off x="2054554" y="3092077"/>
            <a:ext cx="430002" cy="750325"/>
          </a:xfrm>
          <a:prstGeom prst="rightBrace">
            <a:avLst>
              <a:gd name="adj1" fmla="val 3847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16200000">
            <a:off x="3304807" y="1874140"/>
            <a:ext cx="430001" cy="1657577"/>
          </a:xfrm>
          <a:prstGeom prst="rightBrace">
            <a:avLst>
              <a:gd name="adj1" fmla="val 5052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4623" y="2928289"/>
            <a:ext cx="196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Deadtime</a:t>
            </a:r>
            <a:r>
              <a:rPr lang="en-US" dirty="0" smtClean="0"/>
              <a:t> (77 ns)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64852" y="213063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Afterpulses</a:t>
            </a:r>
            <a:endParaRPr lang="en-US" dirty="0"/>
          </a:p>
        </p:txBody>
      </p:sp>
      <p:pic>
        <p:nvPicPr>
          <p:cNvPr id="14" name="Picture 13" descr="ldm_c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7832" y="1869614"/>
            <a:ext cx="3784600" cy="3689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3737" y="2338881"/>
            <a:ext cx="19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Nominal Bunches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44165" y="3876639"/>
            <a:ext cx="103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Satellites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-235287" y="3290347"/>
            <a:ext cx="1765156" cy="27699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APD Counts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068" y="1615498"/>
            <a:ext cx="207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correction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94392" y="5652970"/>
            <a:ext cx="1765156" cy="27699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Time [ns]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8282" y="5671660"/>
            <a:ext cx="1765156" cy="27699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Time [ns]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Solar </a:t>
            </a:r>
            <a:r>
              <a:rPr lang="en-US" dirty="0" smtClean="0"/>
              <a:t>Corona and Beam Halo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50926"/>
            <a:ext cx="8228013" cy="2149474"/>
          </a:xfrm>
        </p:spPr>
        <p:txBody>
          <a:bodyPr/>
          <a:lstStyle/>
          <a:p>
            <a:r>
              <a:rPr lang="en-US" dirty="0" err="1" smtClean="0"/>
              <a:t>Lyot</a:t>
            </a:r>
            <a:r>
              <a:rPr lang="en-US" dirty="0" smtClean="0"/>
              <a:t> invented a coronagraph in the 1930s to image the corona</a:t>
            </a:r>
          </a:p>
          <a:p>
            <a:pPr lvl="1"/>
            <a:r>
              <a:rPr lang="en-US" dirty="0" smtClean="0"/>
              <a:t>Huge dynamic range: Sun is 10</a:t>
            </a:r>
            <a:r>
              <a:rPr lang="en-US" baseline="30000" dirty="0" smtClean="0"/>
              <a:t>6</a:t>
            </a:r>
            <a:r>
              <a:rPr lang="en-US" dirty="0" smtClean="0"/>
              <a:t> times brighter than its corona</a:t>
            </a:r>
          </a:p>
          <a:p>
            <a:pPr lvl="1"/>
            <a:r>
              <a:rPr lang="en-US" dirty="0" smtClean="0"/>
              <a:t>Block light from solar disc with a circular mask </a:t>
            </a:r>
            <a:r>
              <a:rPr lang="en-US" i="1" dirty="0" smtClean="0"/>
              <a:t>B</a:t>
            </a:r>
            <a:r>
              <a:rPr lang="en-US" dirty="0" smtClean="0"/>
              <a:t> on image plane</a:t>
            </a:r>
          </a:p>
          <a:p>
            <a:pPr lvl="1"/>
            <a:r>
              <a:rPr lang="en-US" dirty="0" smtClean="0"/>
              <a:t>Diffraction from edge of first lens (</a:t>
            </a:r>
            <a:r>
              <a:rPr lang="en-US" i="1" dirty="0" smtClean="0"/>
              <a:t>A</a:t>
            </a:r>
            <a:r>
              <a:rPr lang="en-US" dirty="0" smtClean="0"/>
              <a:t>, limiting aperture) exceeds corona</a:t>
            </a:r>
          </a:p>
          <a:p>
            <a:pPr lvl="2"/>
            <a:r>
              <a:rPr lang="en-US" dirty="0" smtClean="0"/>
              <a:t>Circumferential stop </a:t>
            </a:r>
            <a:r>
              <a:rPr lang="en-US" i="1" dirty="0" smtClean="0"/>
              <a:t>D</a:t>
            </a:r>
            <a:r>
              <a:rPr lang="en-US" dirty="0" smtClean="0"/>
              <a:t> around of image of lens </a:t>
            </a:r>
            <a:r>
              <a:rPr lang="en-US" i="1" dirty="0" smtClean="0"/>
              <a:t>A</a:t>
            </a:r>
            <a:r>
              <a:rPr lang="en-US" dirty="0" smtClean="0"/>
              <a:t> formed by lens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Can we apply this to measuring the halo of a particle beam?</a:t>
            </a:r>
            <a:endParaRPr lang="en-US" dirty="0"/>
          </a:p>
        </p:txBody>
      </p:sp>
      <p:pic>
        <p:nvPicPr>
          <p:cNvPr id="6" name="Content Placeholder 5" descr="Lyot, Coronagraph, Royal Astronomical Society 1939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7675" y="3419992"/>
            <a:ext cx="8229600" cy="2921235"/>
          </a:xfrm>
        </p:spPr>
      </p:pic>
      <p:sp>
        <p:nvSpPr>
          <p:cNvPr id="7" name="TextBox 6"/>
          <p:cNvSpPr txBox="1"/>
          <p:nvPr/>
        </p:nvSpPr>
        <p:spPr>
          <a:xfrm>
            <a:off x="1433195" y="6349226"/>
            <a:ext cx="6258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Bernard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Lyot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Monthly Notices of the Royal Astronomical Society,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(1939) 580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Beam-Halo Monitor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2400" dirty="0" smtClean="0">
                <a:ea typeface="+mn-ea"/>
                <a:cs typeface="+mn-cs"/>
              </a:rPr>
              <a:t>Halo </a:t>
            </a:r>
            <a:r>
              <a:rPr lang="en-US" sz="2400" dirty="0" smtClean="0">
                <a:ea typeface="+mn-ea"/>
                <a:cs typeface="+mn-cs"/>
              </a:rPr>
              <a:t>monitoring was </a:t>
            </a:r>
            <a:r>
              <a:rPr lang="en-US" sz="2400" dirty="0" smtClean="0">
                <a:ea typeface="+mn-ea"/>
                <a:cs typeface="+mn-cs"/>
              </a:rPr>
              <a:t>part of the original specification for the synchrotron-light </a:t>
            </a:r>
            <a:r>
              <a:rPr lang="en-US" sz="2400" dirty="0" smtClean="0">
                <a:ea typeface="+mn-ea"/>
                <a:cs typeface="+mn-cs"/>
              </a:rPr>
              <a:t>monitor.</a:t>
            </a:r>
            <a:endParaRPr lang="en-US" sz="2400" dirty="0" smtClean="0">
              <a:ea typeface="+mn-ea"/>
              <a:cs typeface="+mn-cs"/>
            </a:endParaRPr>
          </a:p>
          <a:p>
            <a:pPr lvl="1"/>
            <a:r>
              <a:rPr lang="en-US" dirty="0" smtClean="0"/>
              <a:t>LARP’s involvement in both light monitors and collimation makes this a natural extension to the SLM </a:t>
            </a:r>
            <a:r>
              <a:rPr lang="en-US" dirty="0" smtClean="0"/>
              <a:t>project.</a:t>
            </a:r>
            <a:endParaRPr lang="en-US" dirty="0" smtClean="0"/>
          </a:p>
          <a:p>
            <a:r>
              <a:rPr lang="en-US" dirty="0" smtClean="0"/>
              <a:t>But the coronagraph needs some changes:</a:t>
            </a:r>
          </a:p>
          <a:p>
            <a:pPr lvl="1"/>
            <a:r>
              <a:rPr lang="en-US" dirty="0" smtClean="0"/>
              <a:t>The Sun has a constant diameter and a sharp </a:t>
            </a:r>
            <a:r>
              <a:rPr lang="en-US" dirty="0" smtClean="0"/>
              <a:t>edge.</a:t>
            </a:r>
            <a:endParaRPr lang="en-US" dirty="0" smtClean="0"/>
          </a:p>
          <a:p>
            <a:pPr lvl="1"/>
            <a:r>
              <a:rPr lang="en-US" dirty="0" smtClean="0"/>
              <a:t>The beam has a varying diameter and </a:t>
            </a:r>
            <a:r>
              <a:rPr lang="en-US" dirty="0" smtClean="0"/>
              <a:t>a </a:t>
            </a:r>
            <a:r>
              <a:rPr lang="en-US" dirty="0" smtClean="0"/>
              <a:t>profile that is roughly Gaussian</a:t>
            </a:r>
          </a:p>
          <a:p>
            <a:r>
              <a:rPr lang="en-US" dirty="0" smtClean="0"/>
              <a:t>An </a:t>
            </a:r>
            <a:r>
              <a:rPr lang="en-US" dirty="0" smtClean="0"/>
              <a:t>adjustable mask is </a:t>
            </a:r>
            <a:r>
              <a:rPr lang="en-US" dirty="0" smtClean="0"/>
              <a:t>needed. Two approaches…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Mask using mirror with hol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4875" y="990371"/>
            <a:ext cx="7315200" cy="36785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Mask with Adjustable Optics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5613" y="4758612"/>
            <a:ext cx="8229600" cy="1867612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2400" dirty="0" smtClean="0">
                <a:ea typeface="+mn-ea"/>
                <a:cs typeface="+mn-cs"/>
              </a:rPr>
              <a:t>But the SLM </a:t>
            </a:r>
            <a:r>
              <a:rPr lang="en-US" sz="2400" dirty="0" smtClean="0">
                <a:ea typeface="+mn-ea"/>
                <a:cs typeface="+mn-cs"/>
              </a:rPr>
              <a:t>images a </a:t>
            </a:r>
            <a:r>
              <a:rPr lang="en-US" sz="2400" dirty="0" smtClean="0">
                <a:ea typeface="+mn-ea"/>
                <a:cs typeface="+mn-cs"/>
              </a:rPr>
              <a:t>bandwidth from near </a:t>
            </a:r>
            <a:r>
              <a:rPr lang="en-US" sz="2400" dirty="0" smtClean="0">
                <a:ea typeface="+mn-ea"/>
                <a:cs typeface="+mn-cs"/>
              </a:rPr>
              <a:t>IR to near UV</a:t>
            </a:r>
          </a:p>
          <a:p>
            <a:pPr lvl="1"/>
            <a:r>
              <a:rPr lang="en-US" dirty="0" smtClean="0"/>
              <a:t>Reflective zoom is difficult compared to a zoom lens</a:t>
            </a:r>
          </a:p>
          <a:p>
            <a:pPr lvl="1"/>
            <a:r>
              <a:rPr lang="en-US" dirty="0" smtClean="0"/>
              <a:t>Bandwidth is a problem for refractive optics</a:t>
            </a:r>
          </a:p>
          <a:p>
            <a:pPr lvl="2"/>
            <a:r>
              <a:rPr lang="en-US" dirty="0" smtClean="0"/>
              <a:t>Limited by need for radiation-hard materials</a:t>
            </a:r>
          </a:p>
          <a:p>
            <a:pPr lvl="2"/>
            <a:r>
              <a:rPr lang="en-US" dirty="0" smtClean="0"/>
              <a:t>But a blue filter is used for higher currents: Fused silica lenses could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9284" y="3222399"/>
            <a:ext cx="126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Zoom lens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945203" y="4136568"/>
            <a:ext cx="457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5424176" y="4136568"/>
            <a:ext cx="457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145715" y="873961"/>
            <a:ext cx="84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Halo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image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923" y="2461959"/>
            <a:ext cx="943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Source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2917" y="2521048"/>
            <a:ext cx="126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Steering mirrors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9396" y="4408071"/>
            <a:ext cx="1515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Masking mirror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Micro-Mirror </a:t>
            </a:r>
            <a:r>
              <a:rPr lang="en-US" dirty="0" smtClean="0"/>
              <a:t>Array (DMA)</a:t>
            </a:r>
            <a:endParaRPr lang="en-US" dirty="0"/>
          </a:p>
        </p:txBody>
      </p:sp>
      <p:pic>
        <p:nvPicPr>
          <p:cNvPr id="6" name="Content Placeholder 5" descr="Photo of mirror pixels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48460" y="1049338"/>
            <a:ext cx="2834640" cy="2654402"/>
          </a:xfrm>
        </p:spPr>
      </p:pic>
      <p:pic>
        <p:nvPicPr>
          <p:cNvPr id="8" name="Picture 7" descr="Diagram of mirror pix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900" y="1049338"/>
            <a:ext cx="2818042" cy="2651760"/>
          </a:xfrm>
          <a:prstGeom prst="rect">
            <a:avLst/>
          </a:prstGeom>
        </p:spPr>
      </p:pic>
      <p:pic>
        <p:nvPicPr>
          <p:cNvPr id="9" name="Picture 8" descr="Photo of mirror bo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539" y="3884613"/>
            <a:ext cx="379476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150" y="2594828"/>
            <a:ext cx="154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1024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768 grid of 13.68-µm square pixels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5925" y="2594828"/>
            <a:ext cx="154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Pixel tilt toggles about diagonal by ±12°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613" y="4513883"/>
            <a:ext cx="2585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Mirror array mounted on a control board, which is tilted by 45° so that the reflections are horizontal.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Micro-Mirror Array </a:t>
            </a:r>
            <a:r>
              <a:rPr lang="en-US" dirty="0" err="1" smtClean="0"/>
              <a:t>vs</a:t>
            </a:r>
            <a:r>
              <a:rPr lang="en-US" dirty="0" smtClean="0"/>
              <a:t> Fixed Mask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DMA:</a:t>
            </a:r>
            <a:endParaRPr lang="en-US" dirty="0" smtClean="0"/>
          </a:p>
          <a:p>
            <a:pPr lvl="1"/>
            <a:r>
              <a:rPr lang="en-US" dirty="0" smtClean="0"/>
              <a:t>Flexible masking due to individually addressable pixels</a:t>
            </a:r>
          </a:p>
          <a:p>
            <a:pPr lvl="2"/>
            <a:r>
              <a:rPr lang="en-US" dirty="0" smtClean="0"/>
              <a:t>Adapts well to flat beams in electron rings</a:t>
            </a:r>
          </a:p>
          <a:p>
            <a:pPr lvl="2"/>
            <a:r>
              <a:rPr lang="en-US" dirty="0" smtClean="0"/>
              <a:t>But the LHC beams are nearly circular</a:t>
            </a:r>
          </a:p>
          <a:p>
            <a:r>
              <a:rPr lang="en-US" dirty="0" smtClean="0"/>
              <a:t>Disadvantages of DMA: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The p</a:t>
            </a:r>
            <a:r>
              <a:rPr lang="en-US" dirty="0" smtClean="0"/>
              <a:t>ixels are somewhat large for the LHC</a:t>
            </a:r>
          </a:p>
          <a:p>
            <a:pPr lvl="2"/>
            <a:r>
              <a:rPr lang="en-US" dirty="0" smtClean="0"/>
              <a:t>F1 is far from source: Intermediate image is </a:t>
            </a:r>
            <a:r>
              <a:rPr lang="en-US" dirty="0" err="1" smtClean="0"/>
              <a:t>demagnified</a:t>
            </a:r>
            <a:r>
              <a:rPr lang="en-US" dirty="0" smtClean="0"/>
              <a:t> by 7</a:t>
            </a:r>
          </a:p>
          <a:p>
            <a:pPr lvl="2"/>
            <a:r>
              <a:rPr lang="en-US" dirty="0" smtClean="0"/>
              <a:t>RMS size: 14 pixels at 450 GeV, but only 3.4 pixels at 7 TeV</a:t>
            </a:r>
          </a:p>
          <a:p>
            <a:pPr lvl="1"/>
            <a:r>
              <a:rPr lang="en-US" dirty="0" smtClean="0"/>
              <a:t>Reflected wavefront is tilted</a:t>
            </a:r>
          </a:p>
          <a:p>
            <a:pPr lvl="2"/>
            <a:r>
              <a:rPr lang="en-US" dirty="0" smtClean="0"/>
              <a:t>DMA has features of a mirror and a grating</a:t>
            </a:r>
          </a:p>
          <a:p>
            <a:pPr lvl="2"/>
            <a:r>
              <a:rPr lang="en-US" dirty="0" smtClean="0"/>
              <a:t>Corrected by tilting camera </a:t>
            </a:r>
            <a:r>
              <a:rPr lang="en-US" dirty="0" smtClean="0"/>
              <a:t>face </a:t>
            </a:r>
            <a:r>
              <a:rPr lang="en-US" dirty="0" smtClean="0"/>
              <a:t>by </a:t>
            </a:r>
            <a:r>
              <a:rPr lang="en-US" dirty="0" smtClean="0"/>
              <a:t>24</a:t>
            </a:r>
            <a:r>
              <a:rPr lang="en-US" dirty="0" smtClean="0"/>
              <a:t>°</a:t>
            </a:r>
            <a:endParaRPr lang="en-US" dirty="0" smtClean="0"/>
          </a:p>
          <a:p>
            <a:pPr lvl="3"/>
            <a:r>
              <a:rPr lang="en-US" dirty="0" smtClean="0"/>
              <a:t>Known as </a:t>
            </a:r>
            <a:r>
              <a:rPr lang="en-US" dirty="0" err="1" smtClean="0"/>
              <a:t>Scheimflug</a:t>
            </a:r>
            <a:r>
              <a:rPr lang="en-US" dirty="0" smtClean="0"/>
              <a:t> compensation</a:t>
            </a:r>
          </a:p>
          <a:p>
            <a:r>
              <a:rPr lang="en-US" dirty="0" smtClean="0"/>
              <a:t>Testing a DMA </a:t>
            </a:r>
            <a:r>
              <a:rPr lang="en-US" dirty="0" smtClean="0"/>
              <a:t>this </a:t>
            </a:r>
            <a:r>
              <a:rPr lang="en-US" dirty="0" smtClean="0"/>
              <a:t>summer on the SPEAR3 ring at SLAC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Bunch-by-bunch </a:t>
            </a:r>
            <a:r>
              <a:rPr lang="en-US" dirty="0" smtClean="0"/>
              <a:t>scans have limitations:</a:t>
            </a:r>
          </a:p>
          <a:p>
            <a:pPr lvl="1"/>
            <a:r>
              <a:rPr lang="en-US" dirty="0" smtClean="0"/>
              <a:t>2 sec/bunch for good statistics: Scanning 2808 </a:t>
            </a:r>
            <a:r>
              <a:rPr lang="en-US" dirty="0" smtClean="0"/>
              <a:t>bunches </a:t>
            </a:r>
            <a:r>
              <a:rPr lang="en-US" dirty="0" smtClean="0">
                <a:sym typeface="Wingdings" pitchFamily="2" charset="2"/>
              </a:rPr>
              <a:t>takes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1.6 hours</a:t>
            </a:r>
          </a:p>
          <a:p>
            <a:pPr lvl="1"/>
            <a:r>
              <a:rPr lang="en-US" dirty="0" smtClean="0"/>
              <a:t>The expensive gated cameras may eventually be damaged by radiation, once the rings are full</a:t>
            </a:r>
            <a:endParaRPr lang="en-US" dirty="0" smtClean="0"/>
          </a:p>
          <a:p>
            <a:r>
              <a:rPr lang="en-US" dirty="0" smtClean="0"/>
              <a:t>Instead, an </a:t>
            </a:r>
            <a:r>
              <a:rPr lang="en-US" dirty="0" smtClean="0"/>
              <a:t>optical analog of a wire </a:t>
            </a:r>
            <a:r>
              <a:rPr lang="en-US" dirty="0" smtClean="0"/>
              <a:t>scanner that:</a:t>
            </a:r>
            <a:endParaRPr lang="en-US" dirty="0" smtClean="0"/>
          </a:p>
          <a:p>
            <a:pPr lvl="1"/>
            <a:r>
              <a:rPr lang="en-US" dirty="0" smtClean="0"/>
              <a:t>Scans a thin slit across the synchrotron-light image of </a:t>
            </a:r>
            <a:r>
              <a:rPr lang="en-US" dirty="0" smtClean="0"/>
              <a:t>the </a:t>
            </a:r>
            <a:r>
              <a:rPr lang="en-US" dirty="0" smtClean="0"/>
              <a:t>proton beam</a:t>
            </a:r>
          </a:p>
          <a:p>
            <a:pPr lvl="1"/>
            <a:r>
              <a:rPr lang="en-US" dirty="0" smtClean="0"/>
              <a:t>Detects transmitted light with a photomultiplier</a:t>
            </a:r>
          </a:p>
          <a:p>
            <a:pPr lvl="1"/>
            <a:r>
              <a:rPr lang="en-US" dirty="0" smtClean="0"/>
              <a:t>Sorts the PMT pulses by bunch number and by slit position</a:t>
            </a:r>
            <a:endParaRPr lang="en-US" dirty="0" smtClean="0"/>
          </a:p>
          <a:p>
            <a:pPr lvl="1"/>
            <a:r>
              <a:rPr lang="en-US" dirty="0" smtClean="0"/>
              <a:t>Gets </a:t>
            </a:r>
            <a:r>
              <a:rPr lang="en-US" b="1" dirty="0" smtClean="0"/>
              <a:t>p</a:t>
            </a:r>
            <a:r>
              <a:rPr lang="en-US" b="1" dirty="0" smtClean="0"/>
              <a:t>rofiles of </a:t>
            </a:r>
            <a:r>
              <a:rPr lang="en-US" b="1" dirty="0" smtClean="0"/>
              <a:t>every </a:t>
            </a:r>
            <a:r>
              <a:rPr lang="en-US" b="1" dirty="0" smtClean="0"/>
              <a:t>bunch at 1 Hz</a:t>
            </a:r>
          </a:p>
          <a:p>
            <a:pPr lvl="1"/>
            <a:r>
              <a:rPr lang="en-US" dirty="0" smtClean="0"/>
              <a:t>3 slits at different angles on a rotating disc</a:t>
            </a:r>
          </a:p>
          <a:p>
            <a:pPr lvl="2"/>
            <a:r>
              <a:rPr lang="en-US" dirty="0" smtClean="0"/>
              <a:t>Horizontal, vertical and 45° profiles</a:t>
            </a:r>
          </a:p>
          <a:p>
            <a:pPr lvl="2"/>
            <a:r>
              <a:rPr lang="en-US" dirty="0" smtClean="0"/>
              <a:t>Beam size on major and minor axes, plus tilt of beam ellipse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Movie: Mask Rotating across Beam</a:t>
            </a:r>
            <a:endParaRPr lang="en-US" dirty="0"/>
          </a:p>
        </p:txBody>
      </p:sp>
      <p:pic>
        <p:nvPicPr>
          <p:cNvPr id="11" name="ThreeMovingSlot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 l="11748" b="9231"/>
          <a:stretch>
            <a:fillRect/>
          </a:stretch>
        </p:blipFill>
        <p:spPr>
          <a:xfrm>
            <a:off x="1781689" y="1004888"/>
            <a:ext cx="5574272" cy="5212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86436" y="6258481"/>
            <a:ext cx="92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[mm]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2354" y="2908249"/>
            <a:ext cx="430887" cy="830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[mm]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 of Mask</a:t>
            </a:r>
            <a:endParaRPr lang="en-US" dirty="0"/>
          </a:p>
        </p:txBody>
      </p:sp>
      <p:pic>
        <p:nvPicPr>
          <p:cNvPr id="7" name="Content Placeholder 6" descr="photo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438"/>
          <a:stretch>
            <a:fillRect/>
          </a:stretch>
        </p:blipFill>
        <p:spPr>
          <a:xfrm>
            <a:off x="1889532" y="1004888"/>
            <a:ext cx="5358586" cy="438912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5613" y="5463251"/>
            <a:ext cx="8231187" cy="11645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sets of slots: Rotation at 0.25 Hz for 1-Hz data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testing this summer on the SPEAR3 ring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Synchrotron-Light Monitors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Four </a:t>
            </a:r>
            <a:r>
              <a:rPr lang="en-US" dirty="0" smtClean="0"/>
              <a:t>applications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BSRT: Imaging telescope, for transverse beam profiles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BSRA: Abort-gap </a:t>
            </a:r>
            <a:r>
              <a:rPr lang="en-US" dirty="0" smtClean="0"/>
              <a:t>monitor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Verifying </a:t>
            </a:r>
            <a:r>
              <a:rPr lang="en-US" dirty="0"/>
              <a:t>that the gap is </a:t>
            </a:r>
            <a:r>
              <a:rPr lang="en-US" dirty="0" smtClean="0"/>
              <a:t>empty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</a:t>
            </a:r>
            <a:r>
              <a:rPr lang="en-US" dirty="0" smtClean="0"/>
              <a:t>onitoring RF cleaning of the gap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LDM: Longitudinal-density </a:t>
            </a:r>
            <a:r>
              <a:rPr lang="en-US" dirty="0" smtClean="0"/>
              <a:t>monitor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Halo monitor </a:t>
            </a:r>
            <a:r>
              <a:rPr lang="en-US" dirty="0" smtClean="0"/>
              <a:t>(</a:t>
            </a:r>
            <a:r>
              <a:rPr lang="en-US" dirty="0" err="1" smtClean="0"/>
              <a:t>possbile</a:t>
            </a:r>
            <a:r>
              <a:rPr lang="en-US" dirty="0" smtClean="0"/>
              <a:t> upgrade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Two particle types: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Protons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Lead ions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Three light sources: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Undulator radiation at injection </a:t>
            </a:r>
            <a:r>
              <a:rPr lang="en-US" dirty="0" smtClean="0"/>
              <a:t>(0.45 to 1.2 TeV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Dipole edge radiation at intermediate energy </a:t>
            </a:r>
            <a:r>
              <a:rPr lang="en-US" dirty="0" smtClean="0"/>
              <a:t>(1.2 </a:t>
            </a:r>
            <a:r>
              <a:rPr lang="en-US" dirty="0"/>
              <a:t>to 3 TeV)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Central dipole radiation at collision energy (</a:t>
            </a:r>
            <a:r>
              <a:rPr lang="en-US" dirty="0" smtClean="0"/>
              <a:t>3 </a:t>
            </a:r>
            <a:r>
              <a:rPr lang="en-US" dirty="0"/>
              <a:t>to 7 TeV)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	Consequently</a:t>
            </a:r>
            <a:r>
              <a:rPr lang="en-US" dirty="0" smtClean="0"/>
              <a:t>, the spectrum </a:t>
            </a:r>
            <a:r>
              <a:rPr lang="en-US" dirty="0"/>
              <a:t>and focus change during </a:t>
            </a:r>
            <a:r>
              <a:rPr lang="en-US" dirty="0" smtClean="0"/>
              <a:t>ramp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Lead-ion beams were imaged with s</a:t>
            </a:r>
            <a:r>
              <a:rPr lang="en-US" dirty="0" smtClean="0"/>
              <a:t>ynchrotron light for the first time in November.</a:t>
            </a:r>
            <a:endParaRPr lang="en-US" dirty="0" smtClean="0"/>
          </a:p>
          <a:p>
            <a:r>
              <a:rPr lang="en-US" dirty="0" smtClean="0"/>
              <a:t>A table with </a:t>
            </a:r>
            <a:r>
              <a:rPr lang="en-US" dirty="0" smtClean="0"/>
              <a:t>a copy of the optics in the tunnel was set up in November</a:t>
            </a:r>
            <a:r>
              <a:rPr lang="en-US" dirty="0" smtClean="0"/>
              <a:t> for detailed studies of imaging.</a:t>
            </a:r>
            <a:endParaRPr lang="en-US" dirty="0" smtClean="0"/>
          </a:p>
          <a:p>
            <a:r>
              <a:rPr lang="en-US" dirty="0" smtClean="0"/>
              <a:t>Some improvements and additions to the optics were installed during the shutdown.</a:t>
            </a:r>
          </a:p>
          <a:p>
            <a:r>
              <a:rPr lang="en-US" dirty="0" smtClean="0"/>
              <a:t>Bunch-by-bunch </a:t>
            </a:r>
            <a:r>
              <a:rPr lang="en-US" dirty="0" smtClean="0"/>
              <a:t>emittance </a:t>
            </a:r>
            <a:r>
              <a:rPr lang="en-US" dirty="0" smtClean="0"/>
              <a:t>measurements have been helpful in machine tuning.</a:t>
            </a:r>
            <a:endParaRPr lang="en-US" dirty="0" smtClean="0"/>
          </a:p>
          <a:p>
            <a:r>
              <a:rPr lang="en-US" dirty="0" smtClean="0"/>
              <a:t>The longitudinal-density monitors have been commissioned.</a:t>
            </a:r>
            <a:endParaRPr lang="en-US" dirty="0" smtClean="0"/>
          </a:p>
          <a:p>
            <a:r>
              <a:rPr lang="en-US" dirty="0" smtClean="0"/>
              <a:t>Tests of two possible upgrades, a</a:t>
            </a:r>
            <a:r>
              <a:rPr lang="en-US" dirty="0" smtClean="0"/>
              <a:t> halo monitor and a rotating-mask profiler, will begin this summer </a:t>
            </a:r>
            <a:r>
              <a:rPr lang="en-US" dirty="0" smtClean="0"/>
              <a:t>on SLAC’s SPEAR-3 </a:t>
            </a:r>
            <a:r>
              <a:rPr lang="en-US" dirty="0" smtClean="0"/>
              <a:t>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Layout: Emission and Extraction</a:t>
            </a: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1362075"/>
            <a:ext cx="68564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7929563" y="2616200"/>
            <a:ext cx="838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To RF cavities and IP4</a:t>
            </a: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H="1">
            <a:off x="442913" y="341312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55600" y="305435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To arc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6229350" y="14001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FFFF"/>
                </a:solidFill>
              </a:rPr>
              <a:t>Cryostat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1150938" y="4837113"/>
            <a:ext cx="190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Extracted light sent </a:t>
            </a:r>
            <a:r>
              <a:rPr lang="en-US" sz="1400" dirty="0" smtClean="0"/>
              <a:t>to an optical table below </a:t>
            </a:r>
            <a:r>
              <a:rPr lang="en-US" sz="1400" dirty="0"/>
              <a:t>the </a:t>
            </a:r>
            <a:r>
              <a:rPr lang="en-US" sz="1400" dirty="0" smtClean="0"/>
              <a:t>beamline</a:t>
            </a:r>
            <a:endParaRPr lang="en-US" sz="1400" dirty="0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882900" y="3148013"/>
            <a:ext cx="790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1.6 mrad</a:t>
            </a:r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2197100" y="14859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>
            <a:off x="6007100" y="14859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3644900" y="16383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70 m</a:t>
            </a:r>
          </a:p>
        </p:txBody>
      </p:sp>
      <p:sp>
        <p:nvSpPr>
          <p:cNvPr id="124944" name="Line 16"/>
          <p:cNvSpPr>
            <a:spLocks noChangeShapeType="1"/>
          </p:cNvSpPr>
          <p:nvPr/>
        </p:nvSpPr>
        <p:spPr bwMode="auto">
          <a:xfrm>
            <a:off x="4559300" y="1790700"/>
            <a:ext cx="1462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5" name="Line 17"/>
          <p:cNvSpPr>
            <a:spLocks noChangeShapeType="1"/>
          </p:cNvSpPr>
          <p:nvPr/>
        </p:nvSpPr>
        <p:spPr bwMode="auto">
          <a:xfrm flipH="1">
            <a:off x="2197100" y="1790700"/>
            <a:ext cx="1462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6" name="Line 18"/>
          <p:cNvSpPr>
            <a:spLocks noChangeShapeType="1"/>
          </p:cNvSpPr>
          <p:nvPr/>
        </p:nvSpPr>
        <p:spPr bwMode="auto">
          <a:xfrm>
            <a:off x="3416300" y="55419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7" name="Line 19"/>
          <p:cNvSpPr>
            <a:spLocks noChangeShapeType="1"/>
          </p:cNvSpPr>
          <p:nvPr/>
        </p:nvSpPr>
        <p:spPr bwMode="auto">
          <a:xfrm>
            <a:off x="6604000" y="55419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4549775" y="5694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26 m</a:t>
            </a:r>
          </a:p>
        </p:txBody>
      </p:sp>
      <p:sp>
        <p:nvSpPr>
          <p:cNvPr id="124949" name="Line 21"/>
          <p:cNvSpPr>
            <a:spLocks noChangeShapeType="1"/>
          </p:cNvSpPr>
          <p:nvPr/>
        </p:nvSpPr>
        <p:spPr bwMode="auto">
          <a:xfrm>
            <a:off x="5318125" y="5846763"/>
            <a:ext cx="1279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0" name="Line 22"/>
          <p:cNvSpPr>
            <a:spLocks noChangeShapeType="1"/>
          </p:cNvSpPr>
          <p:nvPr/>
        </p:nvSpPr>
        <p:spPr bwMode="auto">
          <a:xfrm flipH="1">
            <a:off x="3416300" y="5846763"/>
            <a:ext cx="1279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2" name="Line 24"/>
          <p:cNvSpPr>
            <a:spLocks noChangeShapeType="1"/>
          </p:cNvSpPr>
          <p:nvPr/>
        </p:nvSpPr>
        <p:spPr bwMode="auto">
          <a:xfrm>
            <a:off x="6867525" y="55419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 flipH="1">
            <a:off x="6743700" y="5846763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7129463" y="5694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937 mm</a:t>
            </a:r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>
            <a:off x="6756400" y="553878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6" name="Line 28"/>
          <p:cNvSpPr>
            <a:spLocks noChangeShapeType="1"/>
          </p:cNvSpPr>
          <p:nvPr/>
        </p:nvSpPr>
        <p:spPr bwMode="auto">
          <a:xfrm flipH="1">
            <a:off x="6862763" y="5665788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7" name="Line 29"/>
          <p:cNvSpPr>
            <a:spLocks noChangeShapeType="1"/>
          </p:cNvSpPr>
          <p:nvPr/>
        </p:nvSpPr>
        <p:spPr bwMode="auto">
          <a:xfrm>
            <a:off x="6326188" y="5662613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5453063" y="5483225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560 mm</a:t>
            </a:r>
          </a:p>
        </p:txBody>
      </p: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5408613" y="3832225"/>
            <a:ext cx="12223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5757863" y="4964113"/>
            <a:ext cx="1162050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64" name="Rectangle 36"/>
          <p:cNvSpPr>
            <a:spLocks noChangeArrowheads="1"/>
          </p:cNvSpPr>
          <p:nvPr/>
        </p:nvSpPr>
        <p:spPr bwMode="auto">
          <a:xfrm>
            <a:off x="7431088" y="4071938"/>
            <a:ext cx="687387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65" name="Rectangle 37"/>
          <p:cNvSpPr>
            <a:spLocks noChangeArrowheads="1"/>
          </p:cNvSpPr>
          <p:nvPr/>
        </p:nvSpPr>
        <p:spPr bwMode="auto">
          <a:xfrm>
            <a:off x="7346950" y="2214563"/>
            <a:ext cx="365125" cy="2376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66" name="Line 38"/>
          <p:cNvSpPr>
            <a:spLocks noChangeShapeType="1"/>
          </p:cNvSpPr>
          <p:nvPr/>
        </p:nvSpPr>
        <p:spPr bwMode="auto">
          <a:xfrm flipV="1">
            <a:off x="7448550" y="2190750"/>
            <a:ext cx="0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7" name="Line 39"/>
          <p:cNvSpPr>
            <a:spLocks noChangeShapeType="1"/>
          </p:cNvSpPr>
          <p:nvPr/>
        </p:nvSpPr>
        <p:spPr bwMode="auto">
          <a:xfrm>
            <a:off x="7454900" y="3608388"/>
            <a:ext cx="0" cy="10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8" name="Text Box 40"/>
          <p:cNvSpPr txBox="1">
            <a:spLocks noChangeArrowheads="1"/>
          </p:cNvSpPr>
          <p:nvPr/>
        </p:nvSpPr>
        <p:spPr bwMode="auto">
          <a:xfrm>
            <a:off x="7053263" y="3259138"/>
            <a:ext cx="80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420 mm</a:t>
            </a:r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6229350" y="4703763"/>
            <a:ext cx="396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D3</a:t>
            </a:r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6665913" y="4703763"/>
            <a:ext cx="30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U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8059738" y="340677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0" name="Line 32"/>
          <p:cNvSpPr>
            <a:spLocks noChangeShapeType="1"/>
          </p:cNvSpPr>
          <p:nvPr/>
        </p:nvSpPr>
        <p:spPr bwMode="auto">
          <a:xfrm>
            <a:off x="5464175" y="4206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1" name="Text Box 33"/>
          <p:cNvSpPr txBox="1">
            <a:spLocks noChangeArrowheads="1"/>
          </p:cNvSpPr>
          <p:nvPr/>
        </p:nvSpPr>
        <p:spPr bwMode="auto">
          <a:xfrm>
            <a:off x="5635625" y="3863975"/>
            <a:ext cx="800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10 m</a:t>
            </a:r>
          </a:p>
        </p:txBody>
      </p:sp>
      <p:sp>
        <p:nvSpPr>
          <p:cNvPr id="124971" name="Text Box 43"/>
          <p:cNvSpPr txBox="1">
            <a:spLocks noChangeArrowheads="1"/>
          </p:cNvSpPr>
          <p:nvPr/>
        </p:nvSpPr>
        <p:spPr bwMode="auto">
          <a:xfrm>
            <a:off x="2073275" y="3829050"/>
            <a:ext cx="39687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D4</a:t>
            </a:r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2425700" y="34274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72" name="Line 44"/>
          <p:cNvSpPr>
            <a:spLocks noChangeShapeType="1"/>
          </p:cNvSpPr>
          <p:nvPr/>
        </p:nvSpPr>
        <p:spPr bwMode="auto">
          <a:xfrm flipV="1">
            <a:off x="1525588" y="3505200"/>
            <a:ext cx="0" cy="731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73" name="Line 45"/>
          <p:cNvSpPr>
            <a:spLocks noChangeShapeType="1"/>
          </p:cNvSpPr>
          <p:nvPr/>
        </p:nvSpPr>
        <p:spPr bwMode="auto">
          <a:xfrm>
            <a:off x="1520825" y="2578100"/>
            <a:ext cx="0" cy="731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1117600" y="2278063"/>
            <a:ext cx="80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194 mm</a:t>
            </a:r>
          </a:p>
        </p:txBody>
      </p:sp>
      <p:sp>
        <p:nvSpPr>
          <p:cNvPr id="124975" name="Rectangle 47"/>
          <p:cNvSpPr>
            <a:spLocks noChangeArrowheads="1"/>
          </p:cNvSpPr>
          <p:nvPr/>
        </p:nvSpPr>
        <p:spPr bwMode="auto">
          <a:xfrm>
            <a:off x="1160463" y="3087688"/>
            <a:ext cx="32067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B1 extraction mirror over table with cover pane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8815" y="1281366"/>
            <a:ext cx="3706398" cy="4937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BSRT for Beam 1</a:t>
            </a:r>
            <a:endParaRPr lang="en-US" dirty="0"/>
          </a:p>
        </p:txBody>
      </p:sp>
      <p:pic>
        <p:nvPicPr>
          <p:cNvPr id="5" name="Content Placeholder 4" descr="B1 0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5613" y="2282825"/>
            <a:ext cx="4114800" cy="3086100"/>
          </a:xfrm>
        </p:spPr>
      </p:pic>
      <p:sp>
        <p:nvSpPr>
          <p:cNvPr id="7" name="TextBox 6"/>
          <p:cNvSpPr txBox="1"/>
          <p:nvPr/>
        </p:nvSpPr>
        <p:spPr>
          <a:xfrm>
            <a:off x="2857329" y="1224518"/>
            <a:ext cx="2235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B1 Extraction mirror</a:t>
            </a:r>
            <a:br>
              <a:rPr lang="en-US" sz="1400" dirty="0" smtClean="0"/>
            </a:br>
            <a:r>
              <a:rPr lang="en-US" sz="1400" dirty="0" smtClean="0"/>
              <a:t>(covered </a:t>
            </a:r>
            <a:r>
              <a:rPr lang="en-US" sz="1400" dirty="0" smtClean="0"/>
              <a:t>while </a:t>
            </a:r>
            <a:r>
              <a:rPr lang="en-US" sz="1400" dirty="0" smtClean="0"/>
              <a:t>hunting</a:t>
            </a:r>
          </a:p>
          <a:p>
            <a:pPr algn="ctr"/>
            <a:r>
              <a:rPr lang="en-US" sz="1400" dirty="0" smtClean="0"/>
              <a:t>for </a:t>
            </a:r>
            <a:r>
              <a:rPr lang="en-US" sz="1400" dirty="0" smtClean="0"/>
              <a:t>a light leak)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4150" y="1224518"/>
            <a:ext cx="1325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Door to</a:t>
            </a:r>
            <a:br>
              <a:rPr lang="en-US" sz="1400" dirty="0" smtClean="0"/>
            </a:br>
            <a:r>
              <a:rPr lang="en-US" sz="1400" dirty="0" smtClean="0"/>
              <a:t>RF cavities (IP4)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17986" y="1282700"/>
            <a:ext cx="115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Undulator and dipole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 rot="5400000">
            <a:off x="-96543" y="2880896"/>
            <a:ext cx="1860961" cy="255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9" idx="2"/>
          </p:cNvCxnSpPr>
          <p:nvPr/>
        </p:nvCxnSpPr>
        <p:spPr bwMode="auto">
          <a:xfrm rot="5400000">
            <a:off x="474424" y="2300143"/>
            <a:ext cx="2215890" cy="12274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2273213" y="3025567"/>
            <a:ext cx="2537284" cy="5787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55613" y="5626100"/>
            <a:ext cx="100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39017" y="5626100"/>
            <a:ext cx="96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2</a:t>
            </a: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 bwMode="auto">
          <a:xfrm rot="5400000" flipH="1" flipV="1">
            <a:off x="648326" y="4578976"/>
            <a:ext cx="1358900" cy="7353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7" idx="0"/>
          </p:cNvCxnSpPr>
          <p:nvPr/>
        </p:nvCxnSpPr>
        <p:spPr bwMode="auto">
          <a:xfrm rot="5400000" flipH="1" flipV="1">
            <a:off x="1433858" y="4673942"/>
            <a:ext cx="1339850" cy="5644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154854" y="6073410"/>
            <a:ext cx="141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Optical Table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120587" y="4849792"/>
            <a:ext cx="2037145" cy="1235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568825" y="2046288"/>
            <a:ext cx="2028748" cy="11946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0800000">
            <a:off x="1863530" y="4962146"/>
            <a:ext cx="1724623" cy="1122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Undulator and Dipole</a:t>
            </a:r>
            <a:endParaRPr lang="en-US" dirty="0"/>
          </a:p>
        </p:txBody>
      </p:sp>
      <p:pic>
        <p:nvPicPr>
          <p:cNvPr id="5" name="Content Placeholder 4" descr="DSCN14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848" y="1384205"/>
            <a:ext cx="6242304" cy="4681728"/>
          </a:xfrm>
        </p:spPr>
      </p:pic>
      <p:sp>
        <p:nvSpPr>
          <p:cNvPr id="4" name="TextBox 3"/>
          <p:cNvSpPr txBox="1"/>
          <p:nvPr/>
        </p:nvSpPr>
        <p:spPr>
          <a:xfrm>
            <a:off x="3402957" y="5097319"/>
            <a:ext cx="1008977" cy="30777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Undulator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27208" y="4321815"/>
            <a:ext cx="1008977" cy="30777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Dipole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</a:t>
            </a:r>
            <a:r>
              <a:rPr lang="en-US" dirty="0" smtClean="0"/>
              <a:t>Mirror</a:t>
            </a:r>
            <a:endParaRPr lang="en-US" dirty="0"/>
          </a:p>
        </p:txBody>
      </p:sp>
      <p:pic>
        <p:nvPicPr>
          <p:cNvPr id="15" name="Content Placeholder 14" descr="B1 011 after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5613" y="1593850"/>
            <a:ext cx="4572000" cy="3427412"/>
          </a:xfrm>
        </p:spPr>
      </p:pic>
      <p:sp>
        <p:nvSpPr>
          <p:cNvPr id="16" name="TextBox 15"/>
          <p:cNvSpPr txBox="1"/>
          <p:nvPr/>
        </p:nvSpPr>
        <p:spPr>
          <a:xfrm>
            <a:off x="455613" y="3777805"/>
            <a:ext cx="1008977" cy="30777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1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84251" y="3916701"/>
            <a:ext cx="965065" cy="30777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2</a:t>
            </a:r>
          </a:p>
        </p:txBody>
      </p:sp>
      <p:pic>
        <p:nvPicPr>
          <p:cNvPr id="33" name="Picture 2" descr="\\cern.ch\dfs\Departments\AB\Projects\Datatlefevre\Diagnostic_study\Project\LHC\BSR\Photos\BSRTM\BSRTM_5R4_miroir_via_bride_entree_6.JPG"/>
          <p:cNvPicPr>
            <a:picLocks noChangeAspect="1" noChangeArrowheads="1"/>
          </p:cNvPicPr>
          <p:nvPr/>
        </p:nvPicPr>
        <p:blipFill>
          <a:blip r:embed="rId3" cstate="print"/>
          <a:srcRect l="4622" r="30042" b="12325"/>
          <a:stretch>
            <a:fillRect/>
          </a:stretch>
        </p:blipFill>
        <p:spPr bwMode="auto">
          <a:xfrm>
            <a:off x="5283003" y="1593850"/>
            <a:ext cx="34022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7304283" y="1593850"/>
            <a:ext cx="1380930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B2 Extraction</a:t>
            </a:r>
          </a:p>
          <a:p>
            <a:pPr algn="ctr"/>
            <a:r>
              <a:rPr lang="en-US" sz="1400" dirty="0" smtClean="0"/>
              <a:t>Mirror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1789" y="1593850"/>
            <a:ext cx="1380930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B1 Extraction</a:t>
            </a:r>
          </a:p>
          <a:p>
            <a:pPr algn="ctr"/>
            <a:r>
              <a:rPr lang="en-US" sz="1400" dirty="0" smtClean="0"/>
              <a:t>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ptical ta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25" y="3969815"/>
            <a:ext cx="8686800" cy="2064952"/>
          </a:xfrm>
          <a:prstGeom prst="rect">
            <a:avLst/>
          </a:prstGeom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</a:t>
            </a:r>
            <a:r>
              <a:rPr lang="en-US" dirty="0"/>
              <a:t>Table</a:t>
            </a:r>
          </a:p>
        </p:txBody>
      </p:sp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184150" y="3421360"/>
            <a:ext cx="898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Alignment laser</a:t>
            </a:r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5085187" y="5390639"/>
            <a:ext cx="1106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800000"/>
                </a:solidFill>
              </a:rPr>
              <a:t>2-stage focus</a:t>
            </a:r>
            <a:r>
              <a:rPr lang="en-US" sz="1200" dirty="0">
                <a:solidFill>
                  <a:srgbClr val="800000"/>
                </a:solidFill>
              </a:rPr>
              <a:t/>
            </a:r>
            <a:br>
              <a:rPr lang="en-US" sz="1200" dirty="0">
                <a:solidFill>
                  <a:srgbClr val="800000"/>
                </a:solidFill>
              </a:rPr>
            </a:br>
            <a:r>
              <a:rPr lang="en-US" sz="1200" dirty="0">
                <a:solidFill>
                  <a:srgbClr val="800000"/>
                </a:solidFill>
              </a:rPr>
              <a:t>trombone</a:t>
            </a:r>
          </a:p>
        </p:txBody>
      </p:sp>
      <p:sp>
        <p:nvSpPr>
          <p:cNvPr id="184343" name="Text Box 23"/>
          <p:cNvSpPr txBox="1">
            <a:spLocks noChangeArrowheads="1"/>
          </p:cNvSpPr>
          <p:nvPr/>
        </p:nvSpPr>
        <p:spPr bwMode="auto">
          <a:xfrm>
            <a:off x="2167943" y="4406124"/>
            <a:ext cx="101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</a:rPr>
              <a:t>F1 = 4 m</a:t>
            </a:r>
          </a:p>
        </p:txBody>
      </p: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4060473" y="3606026"/>
            <a:ext cx="3637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996600"/>
                </a:solidFill>
              </a:rPr>
              <a:t>PMT and 15% splitter for abort </a:t>
            </a:r>
            <a:r>
              <a:rPr lang="en-US" sz="1200" dirty="0" smtClean="0">
                <a:solidFill>
                  <a:srgbClr val="996600"/>
                </a:solidFill>
              </a:rPr>
              <a:t>gap monitor</a:t>
            </a:r>
            <a:endParaRPr lang="en-US" sz="1200" dirty="0">
              <a:solidFill>
                <a:srgbClr val="996600"/>
              </a:solidFill>
            </a:endParaRPr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414945" y="5008524"/>
            <a:ext cx="19083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CC00CC"/>
                </a:solidFill>
              </a:rPr>
              <a:t>Intermediate image</a:t>
            </a:r>
          </a:p>
        </p:txBody>
      </p:sp>
      <p:sp>
        <p:nvSpPr>
          <p:cNvPr id="184346" name="Line 26"/>
          <p:cNvSpPr>
            <a:spLocks noChangeShapeType="1"/>
          </p:cNvSpPr>
          <p:nvPr/>
        </p:nvSpPr>
        <p:spPr bwMode="auto">
          <a:xfrm flipV="1">
            <a:off x="2174033" y="4940299"/>
            <a:ext cx="410416" cy="191537"/>
          </a:xfrm>
          <a:prstGeom prst="line">
            <a:avLst/>
          </a:prstGeom>
          <a:noFill/>
          <a:ln w="127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47" name="Text Box 27"/>
          <p:cNvSpPr txBox="1">
            <a:spLocks noChangeArrowheads="1"/>
          </p:cNvSpPr>
          <p:nvPr/>
        </p:nvSpPr>
        <p:spPr bwMode="auto">
          <a:xfrm>
            <a:off x="3200400" y="607695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Table Coordinates [mm]</a:t>
            </a:r>
          </a:p>
        </p:txBody>
      </p:sp>
      <p:sp>
        <p:nvSpPr>
          <p:cNvPr id="184348" name="Text Box 28"/>
          <p:cNvSpPr txBox="1">
            <a:spLocks noChangeArrowheads="1"/>
          </p:cNvSpPr>
          <p:nvPr/>
        </p:nvSpPr>
        <p:spPr bwMode="auto">
          <a:xfrm>
            <a:off x="4026547" y="5082202"/>
            <a:ext cx="1123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00FF"/>
                </a:solidFill>
              </a:rPr>
              <a:t>Fast &amp; slow cameras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84349" name="Line 29"/>
          <p:cNvSpPr>
            <a:spLocks noChangeShapeType="1"/>
          </p:cNvSpPr>
          <p:nvPr/>
        </p:nvSpPr>
        <p:spPr bwMode="auto">
          <a:xfrm>
            <a:off x="5570376" y="3883025"/>
            <a:ext cx="1186024" cy="822325"/>
          </a:xfrm>
          <a:prstGeom prst="line">
            <a:avLst/>
          </a:prstGeom>
          <a:noFill/>
          <a:ln w="12700">
            <a:solidFill>
              <a:srgbClr val="99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0" name="Text Box 30"/>
          <p:cNvSpPr txBox="1">
            <a:spLocks noChangeArrowheads="1"/>
          </p:cNvSpPr>
          <p:nvPr/>
        </p:nvSpPr>
        <p:spPr bwMode="auto">
          <a:xfrm>
            <a:off x="2898786" y="5194282"/>
            <a:ext cx="45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00FF00"/>
                </a:solidFill>
              </a:rPr>
              <a:t>Slit</a:t>
            </a:r>
          </a:p>
        </p:txBody>
      </p:sp>
      <p:sp>
        <p:nvSpPr>
          <p:cNvPr id="184351" name="Line 31"/>
          <p:cNvSpPr>
            <a:spLocks noChangeShapeType="1"/>
          </p:cNvSpPr>
          <p:nvPr/>
        </p:nvSpPr>
        <p:spPr bwMode="auto">
          <a:xfrm flipV="1">
            <a:off x="3238500" y="4889500"/>
            <a:ext cx="342900" cy="382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2" name="Text Box 32"/>
          <p:cNvSpPr txBox="1">
            <a:spLocks noChangeArrowheads="1"/>
          </p:cNvSpPr>
          <p:nvPr/>
        </p:nvSpPr>
        <p:spPr bwMode="auto">
          <a:xfrm>
            <a:off x="1188085" y="342136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00FF00"/>
                </a:solidFill>
              </a:rPr>
              <a:t>Calibration light and target</a:t>
            </a:r>
          </a:p>
        </p:txBody>
      </p:sp>
      <p:sp>
        <p:nvSpPr>
          <p:cNvPr id="184353" name="Line 33"/>
          <p:cNvSpPr>
            <a:spLocks noChangeShapeType="1"/>
          </p:cNvSpPr>
          <p:nvPr/>
        </p:nvSpPr>
        <p:spPr bwMode="auto">
          <a:xfrm flipH="1">
            <a:off x="3390900" y="3883025"/>
            <a:ext cx="891851" cy="835025"/>
          </a:xfrm>
          <a:prstGeom prst="line">
            <a:avLst/>
          </a:prstGeom>
          <a:noFill/>
          <a:ln w="12700">
            <a:solidFill>
              <a:srgbClr val="99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4" name="Line 34"/>
          <p:cNvSpPr>
            <a:spLocks noChangeShapeType="1"/>
          </p:cNvSpPr>
          <p:nvPr/>
        </p:nvSpPr>
        <p:spPr bwMode="auto">
          <a:xfrm flipH="1">
            <a:off x="1079498" y="3883024"/>
            <a:ext cx="441392" cy="2000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5" name="Text Box 35"/>
          <p:cNvSpPr txBox="1">
            <a:spLocks noChangeArrowheads="1"/>
          </p:cNvSpPr>
          <p:nvPr/>
        </p:nvSpPr>
        <p:spPr bwMode="auto">
          <a:xfrm>
            <a:off x="450850" y="4686300"/>
            <a:ext cx="1238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</a:rPr>
              <a:t>F2 = 0.75 m</a:t>
            </a:r>
          </a:p>
        </p:txBody>
      </p:sp>
      <p:pic>
        <p:nvPicPr>
          <p:cNvPr id="184356" name="Picture 36" descr="Optical table, mechan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11300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0" name="Text Box 40"/>
          <p:cNvSpPr txBox="1">
            <a:spLocks noChangeArrowheads="1"/>
          </p:cNvSpPr>
          <p:nvPr/>
        </p:nvSpPr>
        <p:spPr bwMode="auto">
          <a:xfrm>
            <a:off x="2070100" y="1816100"/>
            <a:ext cx="976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Beam</a:t>
            </a:r>
          </a:p>
        </p:txBody>
      </p:sp>
      <p:sp>
        <p:nvSpPr>
          <p:cNvPr id="184361" name="Text Box 41"/>
          <p:cNvSpPr txBox="1">
            <a:spLocks noChangeArrowheads="1"/>
          </p:cNvSpPr>
          <p:nvPr/>
        </p:nvSpPr>
        <p:spPr bwMode="auto">
          <a:xfrm>
            <a:off x="3703320" y="2551113"/>
            <a:ext cx="12769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Optical Table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4362" name="Line 42"/>
          <p:cNvSpPr>
            <a:spLocks noChangeShapeType="1"/>
          </p:cNvSpPr>
          <p:nvPr/>
        </p:nvSpPr>
        <p:spPr bwMode="auto">
          <a:xfrm>
            <a:off x="2822575" y="1954213"/>
            <a:ext cx="266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3" name="Text Box 43"/>
          <p:cNvSpPr txBox="1">
            <a:spLocks noChangeArrowheads="1"/>
          </p:cNvSpPr>
          <p:nvPr/>
        </p:nvSpPr>
        <p:spPr bwMode="auto">
          <a:xfrm>
            <a:off x="6907213" y="1168400"/>
            <a:ext cx="976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</a:rPr>
              <a:t>Extraction mirror</a:t>
            </a:r>
          </a:p>
        </p:txBody>
      </p:sp>
      <p:sp>
        <p:nvSpPr>
          <p:cNvPr id="184364" name="Line 44"/>
          <p:cNvSpPr>
            <a:spLocks noChangeShapeType="1"/>
          </p:cNvSpPr>
          <p:nvPr/>
        </p:nvSpPr>
        <p:spPr bwMode="auto">
          <a:xfrm flipH="1">
            <a:off x="6148388" y="1470025"/>
            <a:ext cx="869950" cy="4889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5" name="Text Box 45"/>
          <p:cNvSpPr txBox="1">
            <a:spLocks noChangeArrowheads="1"/>
          </p:cNvSpPr>
          <p:nvPr/>
        </p:nvSpPr>
        <p:spPr bwMode="auto">
          <a:xfrm>
            <a:off x="7367588" y="2589213"/>
            <a:ext cx="976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FF00"/>
                </a:solidFill>
              </a:rPr>
              <a:t>Shielding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rot="-1800000">
            <a:off x="2065177" y="5330889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1071454" y="6147486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Longitudinal-density monitor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127380" y="5640454"/>
            <a:ext cx="64008" cy="640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7380514" y="3421360"/>
            <a:ext cx="1587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00FF"/>
                </a:solidFill>
              </a:rPr>
              <a:t>Light from extraction </a:t>
            </a:r>
            <a:r>
              <a:rPr lang="en-US" sz="1200" dirty="0">
                <a:solidFill>
                  <a:srgbClr val="0000FF"/>
                </a:solidFill>
              </a:rPr>
              <a:t>mirror</a:t>
            </a: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8248262" y="3883025"/>
            <a:ext cx="130628" cy="940901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 flipH="1" flipV="1">
            <a:off x="1856792" y="5850293"/>
            <a:ext cx="438539" cy="1212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808514" y="3421360"/>
            <a:ext cx="1258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Color filters &amp; attenuators</a:t>
            </a:r>
            <a:endParaRPr lang="en-US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690465" y="3883025"/>
            <a:ext cx="139958" cy="13847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427444" y="3883025"/>
            <a:ext cx="743339" cy="1108853"/>
          </a:xfrm>
          <a:prstGeom prst="line">
            <a:avLst/>
          </a:prstGeom>
          <a:noFill/>
          <a:ln w="12700">
            <a:solidFill>
              <a:schemeClr val="accent4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 flipH="1">
            <a:off x="3051110" y="3883025"/>
            <a:ext cx="239485" cy="996885"/>
          </a:xfrm>
          <a:prstGeom prst="line">
            <a:avLst/>
          </a:prstGeom>
          <a:noFill/>
          <a:ln w="12700">
            <a:solidFill>
              <a:schemeClr val="accent4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>
            <a:off x="3551852" y="3883025"/>
            <a:ext cx="1020148" cy="1118183"/>
          </a:xfrm>
          <a:prstGeom prst="line">
            <a:avLst/>
          </a:prstGeom>
          <a:noFill/>
          <a:ln w="12700">
            <a:solidFill>
              <a:schemeClr val="accent4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>
            <a:off x="3365240" y="3883025"/>
            <a:ext cx="245707" cy="838265"/>
          </a:xfrm>
          <a:prstGeom prst="line">
            <a:avLst/>
          </a:prstGeom>
          <a:noFill/>
          <a:ln w="12700">
            <a:solidFill>
              <a:schemeClr val="accent4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CM15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November-December 2010: </a:t>
            </a:r>
            <a:r>
              <a:rPr lang="en-US" dirty="0" smtClean="0"/>
              <a:t>First run with lead ions</a:t>
            </a:r>
          </a:p>
          <a:p>
            <a:pPr lvl="1"/>
            <a:r>
              <a:rPr lang="en-US" dirty="0" smtClean="0"/>
              <a:t>Synchrotron light images from</a:t>
            </a:r>
            <a:r>
              <a:rPr lang="en-US" b="1" dirty="0" smtClean="0"/>
              <a:t> lead</a:t>
            </a:r>
          </a:p>
          <a:p>
            <a:r>
              <a:rPr lang="en-US" dirty="0" smtClean="0"/>
              <a:t>November: Duplicate optical table set up in lab</a:t>
            </a:r>
          </a:p>
          <a:p>
            <a:pPr lvl="1"/>
            <a:r>
              <a:rPr lang="en-US" dirty="0" smtClean="0"/>
              <a:t>Detailed study of imaging</a:t>
            </a:r>
          </a:p>
          <a:p>
            <a:r>
              <a:rPr lang="en-US" dirty="0" smtClean="0"/>
              <a:t>January 2011: </a:t>
            </a:r>
            <a:r>
              <a:rPr lang="en-US" dirty="0" smtClean="0"/>
              <a:t>Shutdown work in the tunnel</a:t>
            </a:r>
          </a:p>
          <a:p>
            <a:pPr lvl="1"/>
            <a:r>
              <a:rPr lang="en-US" dirty="0" smtClean="0"/>
              <a:t>New “slow” camera with a 25-ns gate, intensifier for “fast” camera</a:t>
            </a:r>
          </a:p>
          <a:p>
            <a:pPr lvl="1"/>
            <a:r>
              <a:rPr lang="en-US" dirty="0" smtClean="0"/>
              <a:t>Camera translation stage added for precise focus</a:t>
            </a:r>
          </a:p>
          <a:p>
            <a:pPr lvl="1"/>
            <a:r>
              <a:rPr lang="en-US" dirty="0" smtClean="0"/>
              <a:t>Thorough check and adjustment of component positions and alignment</a:t>
            </a:r>
          </a:p>
          <a:p>
            <a:pPr lvl="1"/>
            <a:r>
              <a:rPr lang="en-US" dirty="0" smtClean="0"/>
              <a:t>Longitudinal density monitors</a:t>
            </a:r>
          </a:p>
          <a:p>
            <a:r>
              <a:rPr lang="en-US" dirty="0" smtClean="0"/>
              <a:t>March-May: Measurements with beam</a:t>
            </a:r>
          </a:p>
          <a:p>
            <a:pPr lvl="1"/>
            <a:r>
              <a:rPr lang="en-US" dirty="0" smtClean="0"/>
              <a:t>Bunch-by-bunch beam size</a:t>
            </a:r>
          </a:p>
          <a:p>
            <a:pPr lvl="1"/>
            <a:r>
              <a:rPr lang="en-US" dirty="0" smtClean="0"/>
              <a:t>Longitudinal structure</a:t>
            </a:r>
          </a:p>
          <a:p>
            <a:r>
              <a:rPr lang="en-US" dirty="0" smtClean="0"/>
              <a:t>Summer: Testing upgrade ideas at SLAC (SPEAR3 ring)</a:t>
            </a:r>
          </a:p>
          <a:p>
            <a:pPr lvl="1"/>
            <a:r>
              <a:rPr lang="en-US" dirty="0" smtClean="0"/>
              <a:t>Halo monitor and rotating mask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sher, SLAC National Accel Lab logo, LARP logo, narrow header">
  <a:themeElements>
    <a:clrScheme name="Fisher, SLAC logo, LARP log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isher, SLAC logo, LARP lo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sher, SLAC logo, LARP log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her, SLAC logo, LARP logo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her, SLAC logo, LARP logo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her, SLAC logo, LARP logo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her, SLAC logo, LARP log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her, SLAC logo, LARP log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Fisher, SLAC National Accel Lab logo, LARP logo, narrow header</Template>
  <TotalTime>12646</TotalTime>
  <Words>1790</Words>
  <Application>Microsoft Office PowerPoint</Application>
  <PresentationFormat>On-screen Show (4:3)</PresentationFormat>
  <Paragraphs>306</Paragraphs>
  <Slides>30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Times New Roman</vt:lpstr>
      <vt:lpstr>Wingdings</vt:lpstr>
      <vt:lpstr>Tahoma</vt:lpstr>
      <vt:lpstr>Helvetica</vt:lpstr>
      <vt:lpstr>Arial Narrow</vt:lpstr>
      <vt:lpstr>Symbol</vt:lpstr>
      <vt:lpstr>Calibri</vt:lpstr>
      <vt:lpstr>Fisher, SLAC National Accel Lab logo, LARP logo, narrow header</vt:lpstr>
      <vt:lpstr>LHC Synchrotron-Light Monitors: Status and Possible Upgrades</vt:lpstr>
      <vt:lpstr>CERN Collaborators</vt:lpstr>
      <vt:lpstr>Synchrotron-Light Monitors</vt:lpstr>
      <vt:lpstr>Layout: Emission and Extraction</vt:lpstr>
      <vt:lpstr>BSRT for Beam 1</vt:lpstr>
      <vt:lpstr>Undulator and Dipole</vt:lpstr>
      <vt:lpstr>Extraction Mirror</vt:lpstr>
      <vt:lpstr>Optical Table</vt:lpstr>
      <vt:lpstr>Progress Since CM15</vt:lpstr>
      <vt:lpstr>First Images of Lead Ions at Injection</vt:lpstr>
      <vt:lpstr>First Images of Lead Ions during Ramp</vt:lpstr>
      <vt:lpstr>Simulated vs Measured Light Intensity</vt:lpstr>
      <vt:lpstr>Nov 2010: Duplicate Optical Table</vt:lpstr>
      <vt:lpstr>Jan 2011: Optics Work during Shutdown</vt:lpstr>
      <vt:lpstr>Slow and Fast Cameras</vt:lpstr>
      <vt:lpstr>Calibration vs Wire Scanners</vt:lpstr>
      <vt:lpstr>Monitoring LHC Emittance with BSRT</vt:lpstr>
      <vt:lpstr>Improving Emittance using BSRT Data</vt:lpstr>
      <vt:lpstr>Longitudinal-Density Monitor</vt:lpstr>
      <vt:lpstr>LDM Measurement</vt:lpstr>
      <vt:lpstr>Deadtime and Afterpulse Correction</vt:lpstr>
      <vt:lpstr>The Solar Corona and Beam Halo</vt:lpstr>
      <vt:lpstr>Beam-Halo Monitor</vt:lpstr>
      <vt:lpstr>Fixed Mask with Adjustable Optics</vt:lpstr>
      <vt:lpstr>Digital Micro-Mirror Array (DMA)</vt:lpstr>
      <vt:lpstr>Digital Micro-Mirror Array vs Fixed Mask</vt:lpstr>
      <vt:lpstr>Rotating Mask</vt:lpstr>
      <vt:lpstr>Movie: Mask Rotating across Beam</vt:lpstr>
      <vt:lpstr>Photograph of Mask</vt:lpstr>
      <vt:lpstr>Summary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the LHC Synchrotron-Light Monitors</dc:title>
  <dc:creator>Alan Fisher</dc:creator>
  <cp:lastModifiedBy>Alan Fisher</cp:lastModifiedBy>
  <cp:revision>394</cp:revision>
  <dcterms:created xsi:type="dcterms:W3CDTF">2010-03-28T05:11:47Z</dcterms:created>
  <dcterms:modified xsi:type="dcterms:W3CDTF">2011-05-17T03:25:43Z</dcterms:modified>
</cp:coreProperties>
</file>