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72" r:id="rId2"/>
    <p:sldId id="1138" r:id="rId3"/>
    <p:sldId id="1141" r:id="rId4"/>
    <p:sldId id="1281" r:id="rId5"/>
    <p:sldId id="1153" r:id="rId6"/>
    <p:sldId id="1324" r:id="rId7"/>
    <p:sldId id="1325" r:id="rId8"/>
    <p:sldId id="1327" r:id="rId9"/>
    <p:sldId id="1296" r:id="rId10"/>
    <p:sldId id="1352" r:id="rId11"/>
    <p:sldId id="1353" r:id="rId12"/>
    <p:sldId id="1341" r:id="rId13"/>
    <p:sldId id="1349" r:id="rId14"/>
    <p:sldId id="1356" r:id="rId15"/>
    <p:sldId id="1300" r:id="rId16"/>
    <p:sldId id="1359" r:id="rId17"/>
    <p:sldId id="1370" r:id="rId18"/>
    <p:sldId id="1371" r:id="rId19"/>
    <p:sldId id="1366" r:id="rId20"/>
    <p:sldId id="1368" r:id="rId21"/>
    <p:sldId id="1367" r:id="rId22"/>
    <p:sldId id="1329" r:id="rId23"/>
    <p:sldId id="1357" r:id="rId24"/>
    <p:sldId id="1333" r:id="rId25"/>
    <p:sldId id="1297" r:id="rId26"/>
  </p:sldIdLst>
  <p:sldSz cx="9144000" cy="6858000" type="overhead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Helvetica" pitchFamily="-110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081D58"/>
    <a:srgbClr val="FFFFCC"/>
    <a:srgbClr val="E319D5"/>
    <a:srgbClr val="009688"/>
    <a:srgbClr val="00279F"/>
    <a:srgbClr val="0054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60" y="-96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705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992" y="-96"/>
      </p:cViewPr>
      <p:guideLst>
        <p:guide orient="horz" pos="2177"/>
        <p:guide pos="290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84"/>
            <a:ext cx="3039219" cy="4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9" tIns="0" rIns="18849" bIns="0" numCol="1" anchor="t" anchorCtr="0" compatLnSpc="1">
            <a:prstTxWarp prst="textNoShape">
              <a:avLst/>
            </a:prstTxWarp>
          </a:bodyPr>
          <a:lstStyle>
            <a:lvl1pPr defTabSz="927642" eaLnBrk="0" hangingPunct="0">
              <a:defRPr sz="1000" i="1">
                <a:solidFill>
                  <a:schemeClr val="hlink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2" y="-3184"/>
            <a:ext cx="3039218" cy="4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9" tIns="0" rIns="18849" bIns="0" numCol="1" anchor="t" anchorCtr="0" compatLnSpc="1">
            <a:prstTxWarp prst="textNoShape">
              <a:avLst/>
            </a:prstTxWarp>
          </a:bodyPr>
          <a:lstStyle>
            <a:lvl1pPr algn="r" defTabSz="927642" eaLnBrk="0" hangingPunct="0">
              <a:defRPr sz="1000" i="1">
                <a:solidFill>
                  <a:schemeClr val="hlink"/>
                </a:solidFill>
                <a:latin typeface="Times New Roman" pitchFamily="18" charset="0"/>
              </a:defRPr>
            </a:lvl1pPr>
          </a:lstStyle>
          <a:p>
            <a:fld id="{DB9508B6-E382-42D0-991E-DDB681638FD8}" type="datetime1">
              <a:rPr lang="en-US"/>
              <a:pPr/>
              <a:t>5/13/2011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397"/>
            <a:ext cx="3039219" cy="4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9" tIns="0" rIns="18849" bIns="0" numCol="1" anchor="b" anchorCtr="0" compatLnSpc="1">
            <a:prstTxWarp prst="textNoShape">
              <a:avLst/>
            </a:prstTxWarp>
          </a:bodyPr>
          <a:lstStyle>
            <a:lvl1pPr defTabSz="927642" eaLnBrk="0" hangingPunct="0">
              <a:defRPr sz="1000" i="1">
                <a:solidFill>
                  <a:schemeClr val="hlink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s_caspi@lbl.gov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2" y="8828397"/>
            <a:ext cx="3039218" cy="4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9" tIns="0" rIns="18849" bIns="0" numCol="1" anchor="b" anchorCtr="0" compatLnSpc="1">
            <a:prstTxWarp prst="textNoShape">
              <a:avLst/>
            </a:prstTxWarp>
          </a:bodyPr>
          <a:lstStyle>
            <a:lvl1pPr algn="r" defTabSz="927642" eaLnBrk="0" hangingPunct="0">
              <a:defRPr sz="1000" i="1">
                <a:solidFill>
                  <a:schemeClr val="hlink"/>
                </a:solidFill>
                <a:latin typeface="Times New Roman" pitchFamily="18" charset="0"/>
              </a:defRPr>
            </a:lvl1pPr>
          </a:lstStyle>
          <a:p>
            <a:fld id="{7C3D5561-6EB5-4007-8BA6-0655036FAC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84"/>
            <a:ext cx="3039219" cy="4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9" tIns="0" rIns="18849" bIns="0" numCol="1" anchor="t" anchorCtr="0" compatLnSpc="1">
            <a:prstTxWarp prst="textNoShape">
              <a:avLst/>
            </a:prstTxWarp>
          </a:bodyPr>
          <a:lstStyle>
            <a:lvl1pPr defTabSz="927642" eaLnBrk="0" hangingPunct="0">
              <a:defRPr sz="1000" i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2" y="-3184"/>
            <a:ext cx="3039218" cy="4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9" tIns="0" rIns="18849" bIns="0" numCol="1" anchor="t" anchorCtr="0" compatLnSpc="1">
            <a:prstTxWarp prst="textNoShape">
              <a:avLst/>
            </a:prstTxWarp>
          </a:bodyPr>
          <a:lstStyle>
            <a:lvl1pPr algn="r" defTabSz="927642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6132987-E295-4245-A0D3-068E5CA24A09}" type="datetime1">
              <a:rPr lang="en-US"/>
              <a:pPr/>
              <a:t>5/13/2011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397"/>
            <a:ext cx="3039219" cy="4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9" tIns="0" rIns="18849" bIns="0" numCol="1" anchor="b" anchorCtr="0" compatLnSpc="1">
            <a:prstTxWarp prst="textNoShape">
              <a:avLst/>
            </a:prstTxWarp>
          </a:bodyPr>
          <a:lstStyle>
            <a:lvl1pPr defTabSz="927642" eaLnBrk="0" hangingPunct="0">
              <a:defRPr sz="1000" i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s_caspi@lbl.gov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2" y="8828397"/>
            <a:ext cx="3039218" cy="4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9" tIns="0" rIns="18849" bIns="0" numCol="1" anchor="b" anchorCtr="0" compatLnSpc="1">
            <a:prstTxWarp prst="textNoShape">
              <a:avLst/>
            </a:prstTxWarp>
          </a:bodyPr>
          <a:lstStyle>
            <a:lvl1pPr algn="r" defTabSz="927642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63EBE4D-BD38-4F52-9C54-BCD669C561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555" y="4414199"/>
            <a:ext cx="514329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49" tIns="47124" rIns="94249" bIns="47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7675" y="1101725"/>
            <a:ext cx="3578225" cy="2684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63550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255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90650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47850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42EFAEB-A2E1-457C-80F1-229556677604}" type="datetime1">
              <a:rPr lang="en-US"/>
              <a:pPr/>
              <a:t>5/13/2011</a:t>
            </a:fld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s_caspi@lbl.gov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AC092-CB24-4C3A-BD7C-A94C26498CBB}" type="slidenum">
              <a:rPr lang="en-US"/>
              <a:pPr/>
              <a:t>1</a:t>
            </a:fld>
            <a:endParaRPr lang="en-US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53252" name="Date Placeholder 3"/>
          <p:cNvSpPr txBox="1">
            <a:spLocks noGrp="1"/>
          </p:cNvSpPr>
          <p:nvPr/>
        </p:nvSpPr>
        <p:spPr bwMode="auto">
          <a:xfrm>
            <a:off x="3971926" y="-3175"/>
            <a:ext cx="3038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47" tIns="0" rIns="18847" bIns="0"/>
          <a:lstStyle/>
          <a:p>
            <a:pPr algn="r" defTabSz="927002" eaLnBrk="0" hangingPunct="0"/>
            <a:fld id="{C53386E1-B98C-4F18-AD38-7C3EF3878890}" type="datetime1"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pPr algn="r" defTabSz="927002" eaLnBrk="0" hangingPunct="0"/>
              <a:t>5/13/2011</a:t>
            </a:fld>
            <a:endParaRPr lang="en-US" sz="10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3" name="Footer Placeholder 4"/>
          <p:cNvSpPr txBox="1">
            <a:spLocks noGrp="1"/>
          </p:cNvSpPr>
          <p:nvPr/>
        </p:nvSpPr>
        <p:spPr bwMode="auto">
          <a:xfrm>
            <a:off x="1" y="8828089"/>
            <a:ext cx="30384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47" tIns="0" rIns="18847" bIns="0" anchor="b"/>
          <a:lstStyle/>
          <a:p>
            <a:pPr defTabSz="927002" eaLnBrk="0" hangingPunct="0"/>
            <a:r>
              <a:rPr lang="en-US" sz="1000" i="1" dirty="0">
                <a:solidFill>
                  <a:schemeClr val="tx1"/>
                </a:solidFill>
                <a:latin typeface="Times New Roman" pitchFamily="18" charset="0"/>
              </a:rPr>
              <a:t>s_caspi@lbl.gov</a:t>
            </a:r>
          </a:p>
        </p:txBody>
      </p:sp>
      <p:sp>
        <p:nvSpPr>
          <p:cNvPr id="53254" name="Slide Number Placeholder 5"/>
          <p:cNvSpPr txBox="1">
            <a:spLocks noGrp="1"/>
          </p:cNvSpPr>
          <p:nvPr/>
        </p:nvSpPr>
        <p:spPr bwMode="auto">
          <a:xfrm>
            <a:off x="3971926" y="8828089"/>
            <a:ext cx="30384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47" tIns="0" rIns="18847" bIns="0" anchor="b"/>
          <a:lstStyle/>
          <a:p>
            <a:pPr algn="r" defTabSz="927002" eaLnBrk="0" hangingPunct="0"/>
            <a:fld id="{848CAFD8-FBE4-4BF5-A89E-933FC7691FA2}" type="slidenum"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pPr algn="r" defTabSz="927002" eaLnBrk="0" hangingPunct="0"/>
              <a:t>21</a:t>
            </a:fld>
            <a:endParaRPr lang="en-US" sz="10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5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7002"/>
            <a:r>
              <a:rPr lang="en-US" dirty="0" smtClean="0">
                <a:ea typeface="ＭＳ Ｐゴシック" pitchFamily="-108" charset="-128"/>
              </a:rPr>
              <a:t>ASC 2010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35EBC-7F1E-46C1-AADC-7EAB28D13F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400800"/>
            <a:ext cx="3276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1A8255-1635-400C-8477-A7C5D504C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DCCD2C-1E7E-4B44-BE09-B3994EAEB2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1"/>
          </p:nvPr>
        </p:nvSpPr>
        <p:spPr>
          <a:xfrm>
            <a:off x="1371600" y="6400800"/>
            <a:ext cx="3505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LARP CM 16,   BNL  May 16-18, 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9D9EE9-223C-408E-9245-9EECC671F4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96D3D0-9582-40E8-ACE4-37FDAC290C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AB1E0-FB2A-4512-B890-C7F85E4C22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41777B-4B90-480B-8520-B1A801BE01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 userDrawn="1">
            <p:ph type="dt" sz="quarter" idx="11"/>
          </p:nvPr>
        </p:nvSpPr>
        <p:spPr bwMode="auto">
          <a:xfrm>
            <a:off x="1371600" y="6400800"/>
            <a:ext cx="3276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CM 16,   BNL  May 16-18,  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613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2" tIns="46038" rIns="93662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6613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styles Click to edit Master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lnSpc>
                <a:spcPct val="65000"/>
              </a:lnSpc>
              <a:buSzPct val="100000"/>
              <a:buFontTx/>
              <a:buChar char="•"/>
              <a:defRPr/>
            </a:pPr>
            <a:endParaRPr lang="en-US" dirty="0">
              <a:latin typeface="Helvetica" pitchFamily="34" charset="0"/>
              <a:ea typeface="+mn-ea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lnSpc>
                <a:spcPct val="65000"/>
              </a:lnSpc>
              <a:buSzPct val="100000"/>
              <a:buFontTx/>
              <a:buChar char="•"/>
              <a:defRPr/>
            </a:pPr>
            <a:endParaRPr lang="en-US" dirty="0">
              <a:latin typeface="Helvetica" pitchFamily="34" charset="0"/>
              <a:ea typeface="+mn-ea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5715000" y="6248400"/>
            <a:ext cx="1828800" cy="43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Helvetica" charset="0"/>
                <a:ea typeface="ＭＳ Ｐゴシック" charset="-128"/>
              </a:rPr>
              <a:t>                                                  </a:t>
            </a:r>
            <a:r>
              <a:rPr lang="en-US" sz="1000" i="1" dirty="0">
                <a:solidFill>
                  <a:schemeClr val="tx1"/>
                </a:solidFill>
                <a:latin typeface="Comic Sans MS" charset="0"/>
                <a:ea typeface="ＭＳ Ｐゴシック" charset="-128"/>
                <a:cs typeface="Arial" charset="0"/>
              </a:rPr>
              <a:t>S. Caspi, LBNL</a:t>
            </a:r>
          </a:p>
        </p:txBody>
      </p:sp>
      <p:pic>
        <p:nvPicPr>
          <p:cNvPr id="1031" name="Picture 22" descr="larp_dipole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76200"/>
            <a:ext cx="74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DCBE8F2-9469-412D-B463-B590919533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400800"/>
            <a:ext cx="297180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tx1"/>
                </a:solidFill>
                <a:latin typeface="Comic Sans MS" charset="0"/>
                <a:ea typeface="ＭＳ Ｐゴシック" charset="-128"/>
                <a:cs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pic>
        <p:nvPicPr>
          <p:cNvPr id="1034" name="Picture 14" descr="sm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6294438"/>
            <a:ext cx="838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2" r:id="rId4"/>
    <p:sldLayoutId id="2147483993" r:id="rId5"/>
    <p:sldLayoutId id="2147483981" r:id="rId6"/>
    <p:sldLayoutId id="2147483994" r:id="rId7"/>
  </p:sldLayoutIdLst>
  <p:hf hdr="0" ftr="0"/>
  <p:txStyles>
    <p:titleStyle>
      <a:lvl1pPr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" pitchFamily="34" charset="0"/>
          <a:ea typeface="ＭＳ Ｐゴシック" charset="-128"/>
          <a:cs typeface="ＭＳ Ｐゴシック" charset="-128"/>
        </a:defRPr>
      </a:lvl2pPr>
      <a:lvl3pPr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" pitchFamily="34" charset="0"/>
          <a:ea typeface="ＭＳ Ｐゴシック" charset="-128"/>
          <a:cs typeface="ＭＳ Ｐゴシック" charset="-128"/>
        </a:defRPr>
      </a:lvl3pPr>
      <a:lvl4pPr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" pitchFamily="34" charset="0"/>
          <a:ea typeface="ＭＳ Ｐゴシック" charset="-128"/>
          <a:cs typeface="ＭＳ Ｐゴシック" charset="-128"/>
        </a:defRPr>
      </a:lvl4pPr>
      <a:lvl5pPr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" pitchFamily="34" charset="0"/>
          <a:ea typeface="ＭＳ Ｐゴシック" charset="-128"/>
          <a:cs typeface="ＭＳ Ｐゴシック" charset="-128"/>
        </a:defRPr>
      </a:lvl5pPr>
      <a:lvl6pPr marL="457200"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" pitchFamily="34" charset="0"/>
        </a:defRPr>
      </a:lvl6pPr>
      <a:lvl7pPr marL="914400"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" pitchFamily="34" charset="0"/>
        </a:defRPr>
      </a:lvl7pPr>
      <a:lvl8pPr marL="1371600"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" pitchFamily="34" charset="0"/>
        </a:defRPr>
      </a:lvl8pPr>
      <a:lvl9pPr marL="1828800" algn="ctr" defTabSz="1306513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defTabSz="1306513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SzPct val="100000"/>
        <a:buChar char="•"/>
        <a:defRPr sz="26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4538" indent="-238125" algn="l" defTabSz="1306513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SzPct val="100000"/>
        <a:buChar char="–"/>
        <a:defRPr sz="26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defTabSz="1306513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SzPct val="100000"/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1788" indent="-230188" algn="l" defTabSz="1306513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SzPct val="100000"/>
        <a:buChar char="–"/>
        <a:defRPr sz="2300">
          <a:solidFill>
            <a:schemeClr val="bg1"/>
          </a:solidFill>
          <a:latin typeface="+mn-lt"/>
          <a:ea typeface="ＭＳ Ｐゴシック" charset="-128"/>
        </a:defRPr>
      </a:lvl4pPr>
      <a:lvl5pPr marL="2057400" indent="-230188" algn="l" defTabSz="1306513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SzPct val="100000"/>
        <a:buChar char="•"/>
        <a:defRPr sz="2300">
          <a:solidFill>
            <a:schemeClr val="bg1"/>
          </a:solidFill>
          <a:latin typeface="+mn-lt"/>
          <a:ea typeface="ＭＳ Ｐゴシック" charset="-128"/>
        </a:defRPr>
      </a:lvl5pPr>
      <a:lvl6pPr marL="2514600" indent="-230188" algn="l" defTabSz="1306513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SzPct val="100000"/>
        <a:buChar char="•"/>
        <a:defRPr sz="2300">
          <a:solidFill>
            <a:schemeClr val="bg1"/>
          </a:solidFill>
          <a:latin typeface="+mn-lt"/>
        </a:defRPr>
      </a:lvl6pPr>
      <a:lvl7pPr marL="2971800" indent="-230188" algn="l" defTabSz="1306513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SzPct val="100000"/>
        <a:buChar char="•"/>
        <a:defRPr sz="2300">
          <a:solidFill>
            <a:schemeClr val="bg1"/>
          </a:solidFill>
          <a:latin typeface="+mn-lt"/>
        </a:defRPr>
      </a:lvl7pPr>
      <a:lvl8pPr marL="3429000" indent="-230188" algn="l" defTabSz="1306513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SzPct val="100000"/>
        <a:buChar char="•"/>
        <a:defRPr sz="2300">
          <a:solidFill>
            <a:schemeClr val="bg1"/>
          </a:solidFill>
          <a:latin typeface="+mn-lt"/>
        </a:defRPr>
      </a:lvl8pPr>
      <a:lvl9pPr marL="3886200" indent="-230188" algn="l" defTabSz="1306513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SzPct val="100000"/>
        <a:buChar char="•"/>
        <a:defRPr sz="23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600200"/>
            <a:ext cx="7162800" cy="1981200"/>
          </a:xfrm>
        </p:spPr>
        <p:txBody>
          <a:bodyPr/>
          <a:lstStyle/>
          <a:p>
            <a:r>
              <a:rPr lang="en-US" dirty="0" smtClean="0"/>
              <a:t>HQ Status and Test Results</a:t>
            </a:r>
            <a:endParaRPr lang="en-US" dirty="0" smtClean="0">
              <a:ea typeface="ＭＳ Ｐゴシック" pitchFamily="-110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620000" cy="2514600"/>
          </a:xfrm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65000"/>
              </a:lnSpc>
            </a:pPr>
            <a:endParaRPr lang="en-US" sz="20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>
              <a:lnSpc>
                <a:spcPct val="65000"/>
              </a:lnSpc>
            </a:pPr>
            <a:r>
              <a:rPr lang="en-US" sz="2000" dirty="0" smtClean="0">
                <a:ea typeface="ＭＳ Ｐゴシック" pitchFamily="-110" charset="-128"/>
              </a:rPr>
              <a:t>Shlomo Caspi</a:t>
            </a:r>
          </a:p>
          <a:p>
            <a:pPr>
              <a:lnSpc>
                <a:spcPct val="65000"/>
              </a:lnSpc>
            </a:pPr>
            <a:endParaRPr lang="en-US" sz="2000" dirty="0" smtClean="0">
              <a:ea typeface="ＭＳ Ｐゴシック" pitchFamily="-110" charset="-128"/>
            </a:endParaRPr>
          </a:p>
          <a:p>
            <a:pPr>
              <a:lnSpc>
                <a:spcPct val="65000"/>
              </a:lnSpc>
            </a:pPr>
            <a:r>
              <a:rPr lang="en-US" sz="2000" dirty="0" smtClean="0">
                <a:ea typeface="ＭＳ Ｐゴシック" pitchFamily="-110" charset="-128"/>
              </a:rPr>
              <a:t>LBNL</a:t>
            </a:r>
          </a:p>
          <a:p>
            <a:pPr>
              <a:lnSpc>
                <a:spcPct val="65000"/>
              </a:lnSpc>
            </a:pPr>
            <a:r>
              <a:rPr lang="en-US" sz="2000" dirty="0" smtClean="0">
                <a:ea typeface="ＭＳ Ｐゴシック" pitchFamily="-110" charset="-128"/>
              </a:rPr>
              <a:t/>
            </a:r>
            <a:br>
              <a:rPr lang="en-US" sz="2000" dirty="0" smtClean="0">
                <a:ea typeface="ＭＳ Ｐゴシック" pitchFamily="-110" charset="-128"/>
              </a:rPr>
            </a:br>
            <a:endParaRPr lang="en-US" sz="800" dirty="0" smtClean="0">
              <a:ea typeface="ＭＳ Ｐゴシック" pitchFamily="-110" charset="-128"/>
            </a:endParaRPr>
          </a:p>
          <a:p>
            <a:pPr>
              <a:lnSpc>
                <a:spcPct val="65000"/>
              </a:lnSpc>
            </a:pPr>
            <a:r>
              <a:rPr lang="en-US" sz="1400" dirty="0" smtClean="0">
                <a:ea typeface="ＭＳ Ｐゴシック" pitchFamily="-110" charset="-128"/>
              </a:rPr>
              <a:t>LARP Collaboration Meeting – CM16</a:t>
            </a:r>
          </a:p>
          <a:p>
            <a:pPr>
              <a:lnSpc>
                <a:spcPct val="65000"/>
              </a:lnSpc>
            </a:pPr>
            <a:r>
              <a:rPr lang="en-US" sz="1400" dirty="0" smtClean="0">
                <a:ea typeface="ＭＳ Ｐゴシック" pitchFamily="-110" charset="-128"/>
              </a:rPr>
              <a:t> BNL</a:t>
            </a:r>
          </a:p>
          <a:p>
            <a:pPr>
              <a:lnSpc>
                <a:spcPct val="65000"/>
              </a:lnSpc>
            </a:pPr>
            <a:r>
              <a:rPr lang="en-US" sz="1400" dirty="0" smtClean="0">
                <a:ea typeface="ＭＳ Ｐゴシック" pitchFamily="-110" charset="-128"/>
              </a:rPr>
              <a:t> Montauk May 16-18,  2011</a:t>
            </a:r>
          </a:p>
          <a:p>
            <a:pPr>
              <a:lnSpc>
                <a:spcPct val="65000"/>
              </a:lnSpc>
            </a:pPr>
            <a:endParaRPr lang="en-US" sz="1400" dirty="0" smtClean="0">
              <a:ea typeface="ＭＳ Ｐゴシック" pitchFamily="-110" charset="-128"/>
            </a:endParaRPr>
          </a:p>
          <a:p>
            <a:pPr>
              <a:lnSpc>
                <a:spcPct val="65000"/>
              </a:lnSpc>
            </a:pPr>
            <a:endParaRPr lang="en-US" sz="800" dirty="0" smtClean="0">
              <a:ea typeface="ＭＳ Ｐゴシック" pitchFamily="-110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371600" y="48768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62" tIns="46038" rIns="93662" bIns="46038"/>
          <a:lstStyle/>
          <a:p>
            <a:pPr algn="ctr" defTabSz="1306513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100000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167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BNL</a:t>
            </a:r>
          </a:p>
          <a:p>
            <a:r>
              <a:rPr lang="en-US" sz="1200" dirty="0" smtClean="0"/>
              <a:t>Jesse </a:t>
            </a:r>
            <a:r>
              <a:rPr lang="en-US" sz="1200" dirty="0" err="1" smtClean="0"/>
              <a:t>Schmalze</a:t>
            </a:r>
            <a:endParaRPr lang="en-US" sz="1200" dirty="0" smtClean="0"/>
          </a:p>
          <a:p>
            <a:r>
              <a:rPr lang="en-US" sz="1200" dirty="0" smtClean="0"/>
              <a:t>Mike </a:t>
            </a:r>
            <a:r>
              <a:rPr lang="en-US" sz="1200" dirty="0" err="1" smtClean="0"/>
              <a:t>Anarella</a:t>
            </a:r>
            <a:endParaRPr lang="en-US" sz="1200" dirty="0" smtClean="0"/>
          </a:p>
          <a:p>
            <a:r>
              <a:rPr lang="en-US" sz="1200" dirty="0" smtClean="0"/>
              <a:t>Peter Wanderer</a:t>
            </a:r>
          </a:p>
          <a:p>
            <a:r>
              <a:rPr lang="en-US" sz="1200" dirty="0" smtClean="0"/>
              <a:t>Arup Gosh</a:t>
            </a:r>
          </a:p>
          <a:p>
            <a:endParaRPr lang="en-US" sz="1200" dirty="0" smtClean="0"/>
          </a:p>
          <a:p>
            <a:r>
              <a:rPr lang="en-US" sz="1200" b="1" u="sng" dirty="0" smtClean="0"/>
              <a:t>FNAL</a:t>
            </a:r>
          </a:p>
          <a:p>
            <a:r>
              <a:rPr lang="en-US" sz="1200" dirty="0" smtClean="0"/>
              <a:t>Rodger </a:t>
            </a:r>
            <a:r>
              <a:rPr lang="en-US" sz="1200" dirty="0" err="1" smtClean="0"/>
              <a:t>Bossert</a:t>
            </a:r>
            <a:endParaRPr lang="en-US" sz="1200" dirty="0" smtClean="0"/>
          </a:p>
          <a:p>
            <a:r>
              <a:rPr lang="en-US" sz="1200" dirty="0" err="1" smtClean="0"/>
              <a:t>Dariusz</a:t>
            </a:r>
            <a:r>
              <a:rPr lang="en-US" sz="1200" dirty="0" smtClean="0"/>
              <a:t> </a:t>
            </a:r>
            <a:r>
              <a:rPr lang="en-US" sz="1200" dirty="0" err="1" smtClean="0"/>
              <a:t>Bocian</a:t>
            </a:r>
            <a:endParaRPr lang="en-US" sz="1200" dirty="0" smtClean="0"/>
          </a:p>
          <a:p>
            <a:r>
              <a:rPr lang="en-US" sz="1200" dirty="0" err="1" smtClean="0"/>
              <a:t>Guram</a:t>
            </a:r>
            <a:r>
              <a:rPr lang="en-US" sz="1200" dirty="0" smtClean="0"/>
              <a:t> </a:t>
            </a:r>
            <a:r>
              <a:rPr lang="en-US" sz="1200" dirty="0" err="1" smtClean="0"/>
              <a:t>Chlachidze</a:t>
            </a:r>
            <a:endParaRPr lang="en-US" sz="1200" dirty="0" smtClean="0"/>
          </a:p>
          <a:p>
            <a:r>
              <a:rPr lang="en-US" sz="1200" dirty="0" smtClean="0"/>
              <a:t>Giorgio </a:t>
            </a:r>
            <a:r>
              <a:rPr lang="en-US" sz="1200" dirty="0" err="1" smtClean="0"/>
              <a:t>Ambrosio</a:t>
            </a:r>
            <a:endParaRPr lang="en-US" sz="1200" dirty="0" smtClean="0"/>
          </a:p>
          <a:p>
            <a:r>
              <a:rPr lang="en-US" sz="1200" dirty="0" err="1" smtClean="0"/>
              <a:t>Emanuela</a:t>
            </a:r>
            <a:r>
              <a:rPr lang="en-US" sz="1200" dirty="0" smtClean="0"/>
              <a:t> </a:t>
            </a:r>
            <a:r>
              <a:rPr lang="en-US" sz="1200" dirty="0" err="1" smtClean="0"/>
              <a:t>Barzi</a:t>
            </a:r>
            <a:endParaRPr lang="en-US" sz="1200" dirty="0" smtClean="0"/>
          </a:p>
          <a:p>
            <a:r>
              <a:rPr lang="en-US" sz="1200" dirty="0" smtClean="0"/>
              <a:t>Sasha </a:t>
            </a:r>
            <a:r>
              <a:rPr lang="en-US" sz="1200" dirty="0" err="1" smtClean="0"/>
              <a:t>Zlobin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u="sng" dirty="0" smtClean="0"/>
              <a:t>LBNL</a:t>
            </a:r>
          </a:p>
          <a:p>
            <a:r>
              <a:rPr lang="en-US" sz="1200" dirty="0" smtClean="0"/>
              <a:t>Helene </a:t>
            </a:r>
            <a:r>
              <a:rPr lang="en-US" sz="1200" dirty="0" err="1" smtClean="0"/>
              <a:t>Felice</a:t>
            </a:r>
            <a:endParaRPr lang="en-US" sz="1200" dirty="0" smtClean="0"/>
          </a:p>
          <a:p>
            <a:r>
              <a:rPr lang="en-US" sz="1200" dirty="0" smtClean="0"/>
              <a:t>Paolo </a:t>
            </a:r>
            <a:r>
              <a:rPr lang="en-US" sz="1200" dirty="0" err="1" smtClean="0"/>
              <a:t>Feracin</a:t>
            </a:r>
            <a:endParaRPr lang="en-US" sz="1200" dirty="0" smtClean="0"/>
          </a:p>
          <a:p>
            <a:r>
              <a:rPr lang="en-US" sz="1200" dirty="0" smtClean="0"/>
              <a:t>Dan </a:t>
            </a:r>
            <a:r>
              <a:rPr lang="en-US" sz="1200" dirty="0" err="1" smtClean="0"/>
              <a:t>Dietderich</a:t>
            </a:r>
            <a:endParaRPr lang="en-US" sz="1200" dirty="0" smtClean="0"/>
          </a:p>
          <a:p>
            <a:r>
              <a:rPr lang="en-US" sz="1200" dirty="0" smtClean="0"/>
              <a:t>Ray </a:t>
            </a:r>
            <a:r>
              <a:rPr lang="en-US" sz="1200" dirty="0" err="1" smtClean="0"/>
              <a:t>Hafalia</a:t>
            </a:r>
            <a:endParaRPr lang="en-US" sz="1200" dirty="0" smtClean="0"/>
          </a:p>
          <a:p>
            <a:r>
              <a:rPr lang="en-US" sz="1200" dirty="0" smtClean="0"/>
              <a:t>Dan Cheng</a:t>
            </a:r>
          </a:p>
          <a:p>
            <a:r>
              <a:rPr lang="en-US" sz="1200" dirty="0" smtClean="0"/>
              <a:t>John Joseph</a:t>
            </a:r>
          </a:p>
          <a:p>
            <a:r>
              <a:rPr lang="en-US" sz="1200" dirty="0" smtClean="0"/>
              <a:t>Juan </a:t>
            </a:r>
            <a:r>
              <a:rPr lang="en-US" sz="1200" dirty="0" err="1" smtClean="0"/>
              <a:t>Lizarazo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Maxim </a:t>
            </a:r>
            <a:r>
              <a:rPr lang="en-US" sz="1200" dirty="0" err="1" smtClean="0"/>
              <a:t>Martchevskii</a:t>
            </a:r>
            <a:endParaRPr lang="en-US" sz="1200" dirty="0" smtClean="0"/>
          </a:p>
          <a:p>
            <a:r>
              <a:rPr lang="en-US" sz="1200" dirty="0" err="1" smtClean="0"/>
              <a:t>Xiaorong</a:t>
            </a:r>
            <a:r>
              <a:rPr lang="en-US" sz="1200" dirty="0" smtClean="0"/>
              <a:t> Wang</a:t>
            </a:r>
          </a:p>
          <a:p>
            <a:r>
              <a:rPr lang="en-US" sz="1200" dirty="0" err="1" smtClean="0"/>
              <a:t>GianLuca</a:t>
            </a:r>
            <a:r>
              <a:rPr lang="en-US" sz="1200" dirty="0" smtClean="0"/>
              <a:t> </a:t>
            </a:r>
            <a:r>
              <a:rPr lang="en-US" sz="1200" dirty="0" err="1" smtClean="0"/>
              <a:t>Sabbi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2667000"/>
            <a:ext cx="9144000" cy="6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Quench Location*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LARP CM 16,   BNL  May 16-18, 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1066800" y="228600"/>
            <a:ext cx="8077200" cy="6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HQ01d – test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4196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details and discussion by </a:t>
            </a:r>
            <a:r>
              <a:rPr lang="en-US" b="1" dirty="0" smtClean="0"/>
              <a:t>Maxim </a:t>
            </a:r>
            <a:r>
              <a:rPr lang="en-US" b="1" dirty="0" err="1" smtClean="0"/>
              <a:t>Marchevsky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LARP CM 16,   BNL  May 16-18, 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1066800" y="228600"/>
            <a:ext cx="80772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HQ01d – </a:t>
            </a:r>
            <a:r>
              <a:rPr lang="en-US" sz="3600" dirty="0" smtClean="0"/>
              <a:t>quench location </a:t>
            </a:r>
            <a:r>
              <a:rPr lang="en-US" sz="3600" dirty="0" smtClean="0"/>
              <a:t>summary</a:t>
            </a:r>
            <a:endParaRPr lang="en-US" sz="3600" dirty="0" smtClean="0">
              <a:solidFill>
                <a:srgbClr val="003366"/>
              </a:solidFill>
              <a:cs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0" y="990600"/>
            <a:ext cx="4648200" cy="3429000"/>
            <a:chOff x="304800" y="1066800"/>
            <a:chExt cx="3932238" cy="281940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8116"/>
            <a:stretch>
              <a:fillRect/>
            </a:stretch>
          </p:blipFill>
          <p:spPr bwMode="auto">
            <a:xfrm>
              <a:off x="304800" y="1066800"/>
              <a:ext cx="3932238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Flowchart: Merge 29"/>
            <p:cNvSpPr/>
            <p:nvPr/>
          </p:nvSpPr>
          <p:spPr>
            <a:xfrm>
              <a:off x="1978025" y="2336800"/>
              <a:ext cx="215900" cy="354013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911350" y="2690813"/>
              <a:ext cx="2238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lowchart: Merge 34"/>
            <p:cNvSpPr/>
            <p:nvPr/>
          </p:nvSpPr>
          <p:spPr>
            <a:xfrm rot="5400000">
              <a:off x="2970629" y="2529530"/>
              <a:ext cx="135466" cy="139473"/>
            </a:xfrm>
            <a:prstGeom prst="flowChartMerg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37" name="Flowchart: Merge 36"/>
            <p:cNvSpPr/>
            <p:nvPr/>
          </p:nvSpPr>
          <p:spPr>
            <a:xfrm rot="5400000">
              <a:off x="2242872" y="2173993"/>
              <a:ext cx="57151" cy="100866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2089150" y="23749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9</a:t>
              </a:r>
              <a:endParaRPr lang="en-US" sz="1200"/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2259013" y="2114550"/>
              <a:ext cx="2635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2906713" y="2308225"/>
              <a:ext cx="2635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B0F0"/>
                  </a:solidFill>
                </a:rPr>
                <a:t>2</a:t>
              </a:r>
              <a:endParaRPr lang="en-US">
                <a:solidFill>
                  <a:srgbClr val="00B0F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597025" y="2181225"/>
              <a:ext cx="22542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047"/>
            <p:cNvSpPr>
              <a:spLocks noChangeArrowheads="1"/>
            </p:cNvSpPr>
            <p:nvPr/>
          </p:nvSpPr>
          <p:spPr bwMode="auto">
            <a:xfrm>
              <a:off x="1577975" y="211455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lowchart: Merge 46"/>
            <p:cNvSpPr/>
            <p:nvPr/>
          </p:nvSpPr>
          <p:spPr>
            <a:xfrm rot="5400000">
              <a:off x="1992515" y="2166784"/>
              <a:ext cx="57151" cy="100866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48" name="Rectangle 2049"/>
            <p:cNvSpPr>
              <a:spLocks noChangeArrowheads="1"/>
            </p:cNvSpPr>
            <p:nvPr/>
          </p:nvSpPr>
          <p:spPr bwMode="auto">
            <a:xfrm>
              <a:off x="1781175" y="211455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52400" y="4495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layer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522787" y="1143000"/>
            <a:ext cx="4621213" cy="3224213"/>
            <a:chOff x="5108575" y="3581400"/>
            <a:chExt cx="3932238" cy="269081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482"/>
            <a:stretch>
              <a:fillRect/>
            </a:stretch>
          </p:blipFill>
          <p:spPr bwMode="auto">
            <a:xfrm>
              <a:off x="5108575" y="3581400"/>
              <a:ext cx="3932238" cy="269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Flowchart: Merge 11"/>
            <p:cNvSpPr/>
            <p:nvPr/>
          </p:nvSpPr>
          <p:spPr>
            <a:xfrm rot="5400000">
              <a:off x="5967413" y="4841875"/>
              <a:ext cx="57150" cy="101600"/>
            </a:xfrm>
            <a:prstGeom prst="flowChartMerg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" name="Flowchart: Merge 12"/>
            <p:cNvSpPr/>
            <p:nvPr/>
          </p:nvSpPr>
          <p:spPr>
            <a:xfrm rot="5400000">
              <a:off x="5967413" y="4894263"/>
              <a:ext cx="57150" cy="1016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4" name="Flowchart: Merge 13"/>
            <p:cNvSpPr/>
            <p:nvPr/>
          </p:nvSpPr>
          <p:spPr>
            <a:xfrm rot="5400000">
              <a:off x="5965825" y="4668838"/>
              <a:ext cx="57150" cy="101600"/>
            </a:xfrm>
            <a:prstGeom prst="flowChartMerg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6" name="Flowchart: Merge 15"/>
            <p:cNvSpPr/>
            <p:nvPr/>
          </p:nvSpPr>
          <p:spPr>
            <a:xfrm>
              <a:off x="7860818" y="4643045"/>
              <a:ext cx="63982" cy="1524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9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7661275" y="4691063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992813" y="4829175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6046788" y="4778375"/>
              <a:ext cx="2619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B050"/>
                  </a:solidFill>
                </a:rPr>
                <a:t>1</a:t>
              </a: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5992813" y="4587875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B0F0"/>
                  </a:solidFill>
                </a:rPr>
                <a:t>1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162800" y="4419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layer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0" y="4114800"/>
            <a:ext cx="5157576" cy="2514600"/>
            <a:chOff x="685800" y="4343400"/>
            <a:chExt cx="5157576" cy="2514600"/>
          </a:xfrm>
        </p:grpSpPr>
        <p:grpSp>
          <p:nvGrpSpPr>
            <p:cNvPr id="63" name="Group 62"/>
            <p:cNvGrpSpPr/>
            <p:nvPr/>
          </p:nvGrpSpPr>
          <p:grpSpPr>
            <a:xfrm>
              <a:off x="3581400" y="4343400"/>
              <a:ext cx="2261976" cy="2514600"/>
              <a:chOff x="3581400" y="4024818"/>
              <a:chExt cx="2261976" cy="2514600"/>
            </a:xfrm>
          </p:grpSpPr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4114800"/>
                <a:ext cx="2261976" cy="2235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Box 6"/>
              <p:cNvSpPr txBox="1">
                <a:spLocks noChangeArrowheads="1"/>
              </p:cNvSpPr>
              <p:nvPr/>
            </p:nvSpPr>
            <p:spPr bwMode="auto">
              <a:xfrm>
                <a:off x="3888741" y="4430289"/>
                <a:ext cx="250296" cy="3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400" b="1">
                    <a:solidFill>
                      <a:srgbClr val="7030A0"/>
                    </a:solidFill>
                  </a:rPr>
                  <a:t>7</a:t>
                </a:r>
              </a:p>
            </p:txBody>
          </p:sp>
          <p:sp>
            <p:nvSpPr>
              <p:cNvPr id="40" name="Rectangle 8"/>
              <p:cNvSpPr>
                <a:spLocks noChangeArrowheads="1"/>
              </p:cNvSpPr>
              <p:nvPr/>
            </p:nvSpPr>
            <p:spPr bwMode="auto">
              <a:xfrm>
                <a:off x="3888741" y="5716694"/>
                <a:ext cx="250296" cy="33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41" name="Rectangle 10"/>
              <p:cNvSpPr>
                <a:spLocks noChangeArrowheads="1"/>
              </p:cNvSpPr>
              <p:nvPr/>
            </p:nvSpPr>
            <p:spPr bwMode="auto">
              <a:xfrm>
                <a:off x="5182129" y="4405842"/>
                <a:ext cx="250296" cy="33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5</a:t>
                </a:r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5182129" y="5710872"/>
                <a:ext cx="250296" cy="3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B0F0"/>
                    </a:solidFill>
                  </a:rPr>
                  <a:t>9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3701466" y="5184669"/>
                <a:ext cx="312422" cy="0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  <a:scene3d>
                <a:camera prst="orthographicFront">
                  <a:rot lat="0" lon="0" rev="2157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34" idx="1"/>
                <a:endCxn id="34" idx="3"/>
              </p:cNvCxnSpPr>
              <p:nvPr/>
            </p:nvCxnSpPr>
            <p:spPr>
              <a:xfrm rot="10800000" flipH="1">
                <a:off x="3581400" y="5232400"/>
                <a:ext cx="22619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701466" y="5282118"/>
                <a:ext cx="312422" cy="0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>
                  <a:rot lat="0" lon="0" rev="2157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506487" y="6078749"/>
                <a:ext cx="31242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562367" y="6078749"/>
                <a:ext cx="31242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687359" y="4024818"/>
                <a:ext cx="0" cy="2514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685800" y="5550982"/>
              <a:ext cx="3124200" cy="948104"/>
              <a:chOff x="685800" y="5550982"/>
              <a:chExt cx="3124200" cy="94810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85800" y="5791200"/>
                <a:ext cx="3124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 mid-plane quenches</a:t>
                </a:r>
              </a:p>
              <a:p>
                <a:r>
                  <a:rPr lang="en-US" dirty="0" smtClean="0"/>
                  <a:t>First coil 7 followed by 8</a:t>
                </a:r>
                <a:endParaRPr lang="en-US" dirty="0"/>
              </a:p>
            </p:txBody>
          </p:sp>
          <p:cxnSp>
            <p:nvCxnSpPr>
              <p:cNvPr id="66" name="Straight Arrow Connector 65"/>
              <p:cNvCxnSpPr>
                <a:endCxn id="34" idx="1"/>
              </p:cNvCxnSpPr>
              <p:nvPr/>
            </p:nvCxnSpPr>
            <p:spPr bwMode="auto">
              <a:xfrm flipV="1">
                <a:off x="3048000" y="5550982"/>
                <a:ext cx="533400" cy="240218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58" name="Rectangle 57"/>
          <p:cNvSpPr/>
          <p:nvPr/>
        </p:nvSpPr>
        <p:spPr>
          <a:xfrm>
            <a:off x="6096000" y="5105400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Quench velocity</a:t>
            </a:r>
            <a:r>
              <a:rPr lang="en-US" dirty="0" smtClean="0"/>
              <a:t> ~</a:t>
            </a:r>
            <a:r>
              <a:rPr lang="en-US" b="1" dirty="0" smtClean="0">
                <a:solidFill>
                  <a:srgbClr val="C00000"/>
                </a:solidFill>
              </a:rPr>
              <a:t>11.4 </a:t>
            </a:r>
            <a:r>
              <a:rPr lang="en-US" b="1" dirty="0" smtClean="0">
                <a:solidFill>
                  <a:srgbClr val="C00000"/>
                </a:solidFill>
              </a:rPr>
              <a:t>m/s</a:t>
            </a:r>
            <a:r>
              <a:rPr lang="en-US" b="1" dirty="0" smtClean="0"/>
              <a:t> </a:t>
            </a:r>
            <a:r>
              <a:rPr lang="en-US" b="1" dirty="0" smtClean="0"/>
              <a:t>, </a:t>
            </a:r>
          </a:p>
          <a:p>
            <a:r>
              <a:rPr lang="en-US" sz="2400" b="1" dirty="0" err="1" smtClean="0">
                <a:latin typeface="Symbol" pitchFamily="18" charset="2"/>
              </a:rPr>
              <a:t>t</a:t>
            </a:r>
            <a:r>
              <a:rPr lang="en-US" sz="2400" b="1" baseline="-25000" dirty="0" err="1" smtClean="0"/>
              <a:t>t</a:t>
            </a:r>
            <a:r>
              <a:rPr lang="en-US" sz="2400" b="1" baseline="-25000" dirty="0" smtClean="0"/>
              <a:t>-t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5.2 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2286000"/>
            <a:ext cx="9144000" cy="102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/>
              <a:t>Magnetic Measurement*</a:t>
            </a: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 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1066800" y="228600"/>
            <a:ext cx="8077200" cy="6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HQ01d – test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4196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details and discussion </a:t>
            </a:r>
            <a:r>
              <a:rPr lang="en-US" b="1" dirty="0" err="1" smtClean="0"/>
              <a:t>Xiaorong</a:t>
            </a:r>
            <a:r>
              <a:rPr lang="en-US" b="1" dirty="0" smtClean="0"/>
              <a:t>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 descr="b6_I_R40_10kA_loop_parti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764" r="1136"/>
          <a:stretch>
            <a:fillRect/>
          </a:stretch>
        </p:blipFill>
        <p:spPr>
          <a:xfrm>
            <a:off x="3810000" y="4495800"/>
            <a:ext cx="4038600" cy="1720703"/>
          </a:xfrm>
          <a:ln>
            <a:noFill/>
          </a:ln>
        </p:spPr>
      </p:pic>
      <p:pic>
        <p:nvPicPr>
          <p:cNvPr id="21" name="Picture 1" descr="C:\Documents and Settings\caspi\Desktop\Magnets\LARP\HQ\120mm-bore\Design\Report\HQreportFormat\bnan.jpg"/>
          <p:cNvPicPr>
            <a:picLocks noChangeAspect="1" noChangeArrowheads="1"/>
          </p:cNvPicPr>
          <p:nvPr/>
        </p:nvPicPr>
        <p:blipFill>
          <a:blip r:embed="rId3" cstate="print"/>
          <a:srcRect l="3307" r="9091" b="5882"/>
          <a:stretch>
            <a:fillRect/>
          </a:stretch>
        </p:blipFill>
        <p:spPr bwMode="auto">
          <a:xfrm>
            <a:off x="5562601" y="1981200"/>
            <a:ext cx="3536360" cy="293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HQ01d magnetic measurement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52400" y="2590800"/>
          <a:ext cx="3657601" cy="2828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1393372"/>
                <a:gridCol w="139337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i="1" u="none" strike="noStrike" dirty="0"/>
                        <a:t>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Normal (</a:t>
                      </a:r>
                      <a:r>
                        <a:rPr lang="en-US" sz="2000" i="1" u="none" strike="noStrike" dirty="0" err="1" smtClean="0"/>
                        <a:t>b</a:t>
                      </a:r>
                      <a:r>
                        <a:rPr lang="en-US" sz="2000" u="none" strike="noStrike" baseline="-25000" dirty="0" err="1" smtClean="0"/>
                        <a:t>n</a:t>
                      </a:r>
                      <a:r>
                        <a:rPr lang="en-US" sz="2000" u="none" strike="noStrike" dirty="0" smtClean="0"/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Skew (</a:t>
                      </a:r>
                      <a:r>
                        <a:rPr lang="en-US" sz="2000" i="1" u="none" strike="noStrike" dirty="0" smtClean="0"/>
                        <a:t>a</a:t>
                      </a:r>
                      <a:r>
                        <a:rPr lang="en-US" sz="2000" u="none" strike="noStrike" baseline="-25000" dirty="0" smtClean="0"/>
                        <a:t>n</a:t>
                      </a:r>
                      <a:r>
                        <a:rPr lang="en-US" sz="2000" u="none" strike="noStrike" dirty="0" smtClean="0"/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-3.17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-0.63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-4.16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5.61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1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0.96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-0.57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-0.12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1.88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4.23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12954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Harmonics at 120 T/m (</a:t>
            </a:r>
            <a:r>
              <a:rPr lang="en-US" dirty="0" smtClean="0"/>
              <a:t>average up-down ramp)</a:t>
            </a: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coil radius and length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21.55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mm,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mm long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shown at a r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eference radius  = 40 mm, 2/3 bore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LARP CM 16,   BNL  May 16-18, 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D9EE9-223C-408E-9245-9EECC671F4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72400" y="5029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Continuous ramping up at 10 A/s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03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6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2286000"/>
            <a:ext cx="9144000" cy="102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/>
              <a:t>Structure*</a:t>
            </a: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 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1066800" y="228600"/>
            <a:ext cx="8077200" cy="6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HQ01d – test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4196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details and discussion </a:t>
            </a:r>
            <a:r>
              <a:rPr lang="en-US" b="1" dirty="0" smtClean="0"/>
              <a:t>Paolo </a:t>
            </a:r>
            <a:r>
              <a:rPr lang="en-US" b="1" dirty="0" err="1" smtClean="0"/>
              <a:t>Ferracin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azimuthal stress during excitation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32460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8BF793-2ADB-4DAB-90B3-02DFD5ECB4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 descr="C:\Documents and Settings\caspi\Desktop\Magnets\LARP\HQ\120mm-bore\HQ01d\HQ01d-I\HQ01d_Coils_T_str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77" r="14918"/>
          <a:stretch>
            <a:fillRect/>
          </a:stretch>
        </p:blipFill>
        <p:spPr bwMode="auto">
          <a:xfrm>
            <a:off x="0" y="1219200"/>
            <a:ext cx="5453576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Documents and Settings\caspi\Desktop\Magnets\LARP\HQ\120mm-bore\HQ01d\HQ01d-I\HQ01d_Coils_T_stress-2.jpg"/>
          <p:cNvPicPr>
            <a:picLocks noChangeAspect="1" noChangeArrowheads="1"/>
          </p:cNvPicPr>
          <p:nvPr/>
        </p:nvPicPr>
        <p:blipFill>
          <a:blip r:embed="rId3" cstate="print"/>
          <a:srcRect t="4615" r="19673" b="3077"/>
          <a:stretch>
            <a:fillRect/>
          </a:stretch>
        </p:blipFill>
        <p:spPr bwMode="auto">
          <a:xfrm>
            <a:off x="5110792" y="1828800"/>
            <a:ext cx="403320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657600" y="1828800"/>
            <a:ext cx="1828800" cy="685800"/>
            <a:chOff x="3657600" y="1828800"/>
            <a:chExt cx="1828800" cy="685800"/>
          </a:xfrm>
        </p:grpSpPr>
        <p:sp>
          <p:nvSpPr>
            <p:cNvPr id="10" name="Oval 9"/>
            <p:cNvSpPr/>
            <p:nvPr/>
          </p:nvSpPr>
          <p:spPr bwMode="auto">
            <a:xfrm>
              <a:off x="3657600" y="1828800"/>
              <a:ext cx="1219200" cy="685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62" tIns="46038" rIns="93662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306513" rtl="0" eaLnBrk="0" fontAlgn="base" latinLnBrk="0" hangingPunct="0">
                <a:lnSpc>
                  <a:spcPct val="6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Char char="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4800600" y="2057400"/>
              <a:ext cx="685800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152400" y="5791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Pre-stress intentionally low (reduce strain from high coil compaction)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Reviews-Talks-conference\LARP-meetings\CM-16-May-Montauk_2011\HQ_shi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200"/>
            <a:ext cx="1985906" cy="198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Next Step - improving stress uniformity</a:t>
            </a:r>
            <a:br>
              <a:rPr lang="en-US" sz="2800" dirty="0" smtClean="0"/>
            </a:br>
            <a:r>
              <a:rPr lang="en-US" sz="2800" dirty="0" smtClean="0"/>
              <a:t>HQ01d to </a:t>
            </a:r>
            <a:r>
              <a:rPr lang="en-US" sz="2800" dirty="0" smtClean="0"/>
              <a:t>HQ01e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D9EE9-223C-408E-9245-9EECC671F4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pic>
        <p:nvPicPr>
          <p:cNvPr id="1026" name="Picture 2" descr="C:\Documents and Settings\caspi\Desktop\Magnets\LARP\HQ\120mm-bore\HQ01e\Assembly\2d_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92705" y="3646295"/>
            <a:ext cx="1958591" cy="3200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5867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ANSYS model for uneven keys</a:t>
            </a:r>
            <a:endParaRPr lang="en-US" sz="1400" dirty="0"/>
          </a:p>
        </p:txBody>
      </p:sp>
      <p:pic>
        <p:nvPicPr>
          <p:cNvPr id="1028" name="Picture 4" descr="C:\Documents and Settings\caspi\Desktop\Magnets\LARP\HQ\120mm-bore\HQ01e\Assembly\HQ01d-e-stress-warmon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505" t="7124" r="10092" b="9768"/>
          <a:stretch>
            <a:fillRect/>
          </a:stretch>
        </p:blipFill>
        <p:spPr bwMode="auto">
          <a:xfrm>
            <a:off x="4724400" y="1143000"/>
            <a:ext cx="4138676" cy="31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Documents and Settings\caspi\Desktop\Magnets\LARP\HQ\120mm-bore\HQ01e\Assembly\HQ01d-e-stra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5507" t="8429" r="11893" b="10805"/>
          <a:stretch>
            <a:fillRect/>
          </a:stretch>
        </p:blipFill>
        <p:spPr bwMode="auto">
          <a:xfrm>
            <a:off x="533400" y="1143000"/>
            <a:ext cx="4050266" cy="306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4572000"/>
            <a:ext cx="327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Fine tuning of stress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Need cold data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Need impact on field quality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791200"/>
            <a:ext cx="1371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Nomenclature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2286000"/>
            <a:ext cx="9144000" cy="102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/>
              <a:t>Heater studies*</a:t>
            </a: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 </a:t>
            </a:r>
            <a:endParaRPr lang="en-US" sz="3600" dirty="0" smtClean="0">
              <a:solidFill>
                <a:srgbClr val="003366"/>
              </a:solidFill>
              <a:cs typeface="Arial" charset="0"/>
            </a:endParaRP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1066800" y="228600"/>
            <a:ext cx="8077200" cy="6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HQ01d – test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419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details and discussion </a:t>
            </a:r>
            <a:r>
              <a:rPr lang="en-US" b="1" dirty="0" smtClean="0"/>
              <a:t>Helene </a:t>
            </a:r>
            <a:r>
              <a:rPr lang="en-US" b="1" dirty="0" err="1" smtClean="0"/>
              <a:t>Felice</a:t>
            </a:r>
            <a:r>
              <a:rPr lang="en-US" b="1" dirty="0" smtClean="0"/>
              <a:t>, Tina </a:t>
            </a:r>
            <a:r>
              <a:rPr lang="en-US" b="1" dirty="0" err="1" smtClean="0"/>
              <a:t>Salmi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1066800" y="228600"/>
            <a:ext cx="8077200" cy="6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/>
              <a:t>Protection heater studies</a:t>
            </a:r>
            <a:endParaRPr lang="en-US" sz="3600" dirty="0" smtClean="0">
              <a:solidFill>
                <a:srgbClr val="003366"/>
              </a:solidFill>
              <a:cs typeface="Arial" charset="0"/>
            </a:endParaRPr>
          </a:p>
        </p:txBody>
      </p:sp>
      <p:pic>
        <p:nvPicPr>
          <p:cNvPr id="9" name="Content Placeholder 3" descr="\\Thunder\Supercon\Collaborations\LARP_HQ\HQ Production Fabrication\Magnet Structures\Structural Hardware Pix\HQ-1_Coilpack\DSC072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52" b="100000" l="0" r="100000">
                        <a14:foregroundMark x1="21277" y1="46454" x2="21277" y2="46454"/>
                        <a14:foregroundMark x1="399" y1="57801" x2="399" y2="57801"/>
                        <a14:foregroundMark x1="798" y1="66844" x2="798" y2="66844"/>
                        <a14:foregroundMark x1="6250" y1="82447" x2="6250" y2="82447"/>
                        <a14:foregroundMark x1="11170" y1="78901" x2="11170" y2="78901"/>
                        <a14:foregroundMark x1="16888" y1="83156" x2="16888" y2="83156"/>
                        <a14:foregroundMark x1="16888" y1="87766" x2="16888" y2="87766"/>
                        <a14:foregroundMark x1="15824" y1="65603" x2="15824" y2="65603"/>
                        <a14:foregroundMark x1="18750" y1="48759" x2="18750" y2="48759"/>
                        <a14:foregroundMark x1="16888" y1="49468" x2="16888" y2="49468"/>
                        <a14:foregroundMark x1="10106" y1="53191" x2="10106" y2="53191"/>
                        <a14:foregroundMark x1="13697" y1="51418" x2="13697" y2="51418"/>
                        <a14:foregroundMark x1="15426" y1="50532" x2="15824" y2="50532"/>
                        <a14:foregroundMark x1="14628" y1="51064" x2="14628" y2="51064"/>
                        <a14:foregroundMark x1="26064" y1="79078" x2="26064" y2="79078"/>
                        <a14:foregroundMark x1="28723" y1="79610" x2="28723" y2="79610"/>
                        <a14:foregroundMark x1="29388" y1="91312" x2="29388" y2="91312"/>
                        <a14:foregroundMark x1="26729" y1="77128" x2="26729" y2="77128"/>
                        <a14:foregroundMark x1="26862" y1="69326" x2="26862" y2="69326"/>
                        <a14:foregroundMark x1="29255" y1="65248" x2="29255" y2="65248"/>
                        <a14:foregroundMark x1="38165" y1="71986" x2="38165" y2="71986"/>
                        <a14:foregroundMark x1="37367" y1="57801" x2="37367" y2="57801"/>
                        <a14:foregroundMark x1="46809" y1="51418" x2="46809" y2="51418"/>
                        <a14:foregroundMark x1="48936" y1="54965" x2="48936" y2="54965"/>
                        <a14:foregroundMark x1="48537" y1="71986" x2="48537" y2="71986"/>
                        <a14:foregroundMark x1="44016" y1="61879" x2="44016" y2="61879"/>
                        <a14:foregroundMark x1="42553" y1="63652" x2="42553" y2="63652"/>
                        <a14:foregroundMark x1="49867" y1="80851" x2="49867" y2="80851"/>
                        <a14:foregroundMark x1="50798" y1="79610" x2="50798" y2="79610"/>
                        <a14:foregroundMark x1="31383" y1="69858" x2="31383" y2="69858"/>
                        <a14:foregroundMark x1="31117" y1="66844" x2="31117" y2="66844"/>
                        <a14:foregroundMark x1="33644" y1="65780" x2="33644" y2="65780"/>
                        <a14:foregroundMark x1="33777" y1="69149" x2="33777" y2="69149"/>
                        <a14:foregroundMark x1="39761" y1="77305" x2="39761" y2="77305"/>
                        <a14:foregroundMark x1="63165" y1="90780" x2="63165" y2="90780"/>
                        <a14:foregroundMark x1="12234" y1="51773" x2="12234" y2="51773"/>
                        <a14:foregroundMark x1="80984" y1="16844" x2="80984" y2="16844"/>
                        <a14:foregroundMark x1="82181" y1="15957" x2="82181" y2="15957"/>
                        <a14:foregroundMark x1="84441" y1="14894" x2="84441" y2="14894"/>
                        <a14:foregroundMark x1="85638" y1="13830" x2="85638" y2="13830"/>
                        <a14:foregroundMark x1="87500" y1="13121" x2="87899" y2="13121"/>
                        <a14:foregroundMark x1="90160" y1="11525" x2="90160" y2="11525"/>
                        <a14:foregroundMark x1="91489" y1="11170" x2="91489" y2="11170"/>
                        <a14:foregroundMark x1="63564" y1="50177" x2="63564" y2="50177"/>
                        <a14:foregroundMark x1="65027" y1="77837" x2="65027" y2="77837"/>
                        <a14:backgroundMark x1="82580" y1="59220" x2="82580" y2="59220"/>
                        <a14:backgroundMark x1="92553" y1="7092" x2="92553" y2="7092"/>
                      </a14:backgroundRemoval>
                    </a14:imgEffect>
                  </a14:imgLayer>
                </a14:imgProps>
              </a:ext>
            </a:extLst>
          </a:blip>
          <a:srcRect t="8769" b="4750"/>
          <a:stretch/>
        </p:blipFill>
        <p:spPr bwMode="auto">
          <a:xfrm>
            <a:off x="4191000" y="2667000"/>
            <a:ext cx="4785818" cy="31041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11"/>
          <p:cNvGrpSpPr/>
          <p:nvPr/>
        </p:nvGrpSpPr>
        <p:grpSpPr>
          <a:xfrm>
            <a:off x="4572000" y="1371600"/>
            <a:ext cx="3886200" cy="2514600"/>
            <a:chOff x="2209800" y="1905000"/>
            <a:chExt cx="3886200" cy="2514600"/>
          </a:xfrm>
        </p:grpSpPr>
        <p:sp>
          <p:nvSpPr>
            <p:cNvPr id="11" name="TextBox 10"/>
            <p:cNvSpPr txBox="1"/>
            <p:nvPr/>
          </p:nvSpPr>
          <p:spPr>
            <a:xfrm>
              <a:off x="2209800" y="1905000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Stainless steel protection heater strip on the outer layer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 rot="5400000">
              <a:off x="3001893" y="3268593"/>
              <a:ext cx="1806714" cy="495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18168" y="1219200"/>
            <a:ext cx="882583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delay time </a:t>
            </a:r>
            <a:r>
              <a:rPr lang="en-US" dirty="0" smtClean="0"/>
              <a:t>to </a:t>
            </a:r>
            <a:r>
              <a:rPr lang="en-US" dirty="0" smtClean="0"/>
              <a:t>quench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deposited </a:t>
            </a:r>
            <a:r>
              <a:rPr lang="en-US" i="1" dirty="0" smtClean="0"/>
              <a:t>energy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2" descr="D:\Reviews-Talks-conference\LARP-meetings\CM-16-May-Montauk_2011\PH_efficiency_HQ01d.jpg"/>
          <p:cNvPicPr>
            <a:picLocks noChangeAspect="1" noChangeArrowheads="1"/>
          </p:cNvPicPr>
          <p:nvPr/>
        </p:nvPicPr>
        <p:blipFill>
          <a:blip r:embed="rId5" cstate="print"/>
          <a:srcRect l="4386" t="35513" r="35965" b="1710"/>
          <a:stretch>
            <a:fillRect/>
          </a:stretch>
        </p:blipFill>
        <p:spPr bwMode="auto">
          <a:xfrm>
            <a:off x="0" y="2971800"/>
            <a:ext cx="4155830" cy="317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2286000"/>
            <a:ext cx="9144000" cy="16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GB" sz="3600" dirty="0" smtClean="0">
                <a:solidFill>
                  <a:srgbClr val="0070C0"/>
                </a:solidFill>
                <a:latin typeface="Bitstream Vera Serif"/>
              </a:rPr>
              <a:t>Summary of HQ Performance</a:t>
            </a:r>
          </a:p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GB" sz="3600" dirty="0" smtClean="0">
                <a:solidFill>
                  <a:srgbClr val="0070C0"/>
                </a:solidFill>
                <a:latin typeface="Bitstream Vera Serif"/>
                <a:cs typeface="Arial" charset="0"/>
              </a:rPr>
              <a:t>And next step</a:t>
            </a:r>
            <a:endParaRPr lang="en-US" sz="3600" dirty="0" smtClean="0">
              <a:solidFill>
                <a:srgbClr val="003366"/>
              </a:solidFill>
              <a:cs typeface="Arial" charset="0"/>
            </a:endParaRP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HQ program and Target </a:t>
            </a:r>
          </a:p>
          <a:p>
            <a:endParaRPr lang="en-US" dirty="0" smtClean="0"/>
          </a:p>
          <a:p>
            <a:r>
              <a:rPr lang="en-US" dirty="0" smtClean="0"/>
              <a:t>Past Test summary– HQ01- a, b, c</a:t>
            </a:r>
          </a:p>
          <a:p>
            <a:endParaRPr lang="en-US" dirty="0" smtClean="0"/>
          </a:p>
          <a:p>
            <a:r>
              <a:rPr lang="en-US" dirty="0" smtClean="0"/>
              <a:t>Recent Test summary – HQ01- d</a:t>
            </a:r>
          </a:p>
          <a:p>
            <a:endParaRPr lang="en-US" dirty="0" smtClean="0"/>
          </a:p>
          <a:p>
            <a:r>
              <a:rPr lang="en-US" dirty="0" smtClean="0"/>
              <a:t>Future plans</a:t>
            </a:r>
          </a:p>
        </p:txBody>
      </p:sp>
      <p:sp>
        <p:nvSpPr>
          <p:cNvPr id="11268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11270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EB4E9-BA41-49EA-938B-B09C62AD49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HQ coils </a:t>
            </a:r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are under excessive </a:t>
            </a:r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compaction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4267200"/>
            <a:ext cx="18288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Jesse Schmalzle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648200" y="1219200"/>
            <a:ext cx="4267200" cy="3067110"/>
            <a:chOff x="4648200" y="1219200"/>
            <a:chExt cx="4267200" cy="3067110"/>
          </a:xfrm>
        </p:grpSpPr>
        <p:grpSp>
          <p:nvGrpSpPr>
            <p:cNvPr id="3" name="Group 13"/>
            <p:cNvGrpSpPr/>
            <p:nvPr/>
          </p:nvGrpSpPr>
          <p:grpSpPr>
            <a:xfrm>
              <a:off x="4648200" y="1219200"/>
              <a:ext cx="4064000" cy="3048000"/>
              <a:chOff x="4648200" y="1600200"/>
              <a:chExt cx="4064000" cy="3048000"/>
            </a:xfrm>
          </p:grpSpPr>
          <p:pic>
            <p:nvPicPr>
              <p:cNvPr id="6" name="Picture 5" descr="HQ13 IMG_0892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48200" y="1600200"/>
                <a:ext cx="4064000" cy="3048000"/>
              </a:xfrm>
              <a:prstGeom prst="rect">
                <a:avLst/>
              </a:prstGeom>
              <a:solidFill>
                <a:srgbClr val="FFFF00"/>
              </a:solidFill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467600" y="1600200"/>
                <a:ext cx="1219200" cy="381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HQ13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648200" y="3886200"/>
              <a:ext cx="42672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Coil springing out of reaction tooling</a:t>
              </a:r>
              <a:endParaRPr lang="en-US" dirty="0"/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228600" y="1219200"/>
            <a:ext cx="4114800" cy="3067110"/>
            <a:chOff x="228600" y="1219200"/>
            <a:chExt cx="4114800" cy="3067110"/>
          </a:xfrm>
        </p:grpSpPr>
        <p:grpSp>
          <p:nvGrpSpPr>
            <p:cNvPr id="14" name="Group 14"/>
            <p:cNvGrpSpPr/>
            <p:nvPr/>
          </p:nvGrpSpPr>
          <p:grpSpPr>
            <a:xfrm>
              <a:off x="228600" y="1219200"/>
              <a:ext cx="4064000" cy="3048000"/>
              <a:chOff x="152400" y="1600200"/>
              <a:chExt cx="4064000" cy="3048000"/>
            </a:xfrm>
          </p:grpSpPr>
          <p:pic>
            <p:nvPicPr>
              <p:cNvPr id="5" name="Picture 4" descr="LQ16 IMG_0981-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" y="1600200"/>
                <a:ext cx="4064000" cy="30480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819400" y="1600200"/>
                <a:ext cx="1219200" cy="381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LQ 16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600" y="3886200"/>
              <a:ext cx="41148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Coil  remains in reaction tooling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41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HQ coils tend to spring out from their reaction tolling</a:t>
            </a:r>
          </a:p>
          <a:p>
            <a:pPr fontAlgn="b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Even with one turn less HQ coil #13 still tends to spring out 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CCD2C-1E7E-4B44-BE09-B3994EAEB2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 txBox="1">
            <a:spLocks noGrp="1"/>
          </p:cNvSpPr>
          <p:nvPr/>
        </p:nvSpPr>
        <p:spPr bwMode="auto">
          <a:xfrm>
            <a:off x="6629400" y="63246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DFA48E4-1676-49C1-B28C-351C7CDA2B56}" type="slidenum"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pPr algn="r" eaLnBrk="0" hangingPunct="0"/>
              <a:t>21</a:t>
            </a:fld>
            <a:endParaRPr lang="en-US" sz="1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Consequences of </a:t>
            </a:r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excessive </a:t>
            </a:r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compaction </a:t>
            </a:r>
            <a:endParaRPr lang="en-US" sz="2400" dirty="0" smtClean="0">
              <a:solidFill>
                <a:schemeClr val="tx2"/>
              </a:solidFill>
              <a:ea typeface="ＭＳ Ｐゴシック" pitchFamily="-108" charset="-128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0" y="3657600"/>
            <a:ext cx="5410200" cy="2503851"/>
            <a:chOff x="0" y="3657600"/>
            <a:chExt cx="5410200" cy="2503851"/>
          </a:xfrm>
        </p:grpSpPr>
        <p:pic>
          <p:nvPicPr>
            <p:cNvPr id="52230" name="Picture 11" descr="D:\Reviews-Talks-conference\ASC2010\Paper\Picture1.png"/>
            <p:cNvPicPr>
              <a:picLocks noChangeAspect="1"/>
            </p:cNvPicPr>
            <p:nvPr/>
          </p:nvPicPr>
          <p:blipFill>
            <a:blip r:embed="rId3" cstate="print"/>
            <a:srcRect t="8235" r="14706" b="7059"/>
            <a:stretch>
              <a:fillRect/>
            </a:stretch>
          </p:blipFill>
          <p:spPr bwMode="auto">
            <a:xfrm>
              <a:off x="304800" y="3657600"/>
              <a:ext cx="3285906" cy="2137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2" name="TextBox 13"/>
            <p:cNvSpPr txBox="1">
              <a:spLocks noChangeArrowheads="1"/>
            </p:cNvSpPr>
            <p:nvPr/>
          </p:nvSpPr>
          <p:spPr bwMode="auto">
            <a:xfrm>
              <a:off x="0" y="5791200"/>
              <a:ext cx="5410200" cy="370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HQ01b (coil 6 layer to layer and end-shoe)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233" name="TextBox 14"/>
          <p:cNvSpPr txBox="1">
            <a:spLocks noChangeArrowheads="1"/>
          </p:cNvSpPr>
          <p:nvPr/>
        </p:nvSpPr>
        <p:spPr bwMode="auto">
          <a:xfrm>
            <a:off x="381000" y="2514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HQ01a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LARP CM 16,   BNL  May 16-18,  2011</a:t>
            </a:r>
            <a:endParaRPr lang="en-US" dirty="0"/>
          </a:p>
        </p:txBody>
      </p:sp>
      <p:grpSp>
        <p:nvGrpSpPr>
          <p:cNvPr id="3" name="Group 30"/>
          <p:cNvGrpSpPr/>
          <p:nvPr/>
        </p:nvGrpSpPr>
        <p:grpSpPr>
          <a:xfrm>
            <a:off x="0" y="1143000"/>
            <a:ext cx="4495800" cy="2495388"/>
            <a:chOff x="0" y="1143000"/>
            <a:chExt cx="4495800" cy="2495388"/>
          </a:xfrm>
        </p:grpSpPr>
        <p:pic>
          <p:nvPicPr>
            <p:cNvPr id="12" name="Picture 2" descr="C:\Documents and Settings\caspi\Desktop\Magnets\LARP\HQ\120mm-bore\HQ01a\Test\PowerPoints\HQ-Coil-02_photos\DSCF3411.JPG"/>
            <p:cNvPicPr>
              <a:picLocks noChangeAspect="1" noChangeArrowheads="1"/>
            </p:cNvPicPr>
            <p:nvPr/>
          </p:nvPicPr>
          <p:blipFill>
            <a:blip r:embed="rId4" cstate="print"/>
            <a:srcRect t="32611" r="48890" b="22356"/>
            <a:stretch>
              <a:fillRect/>
            </a:stretch>
          </p:blipFill>
          <p:spPr>
            <a:xfrm>
              <a:off x="304800" y="1524000"/>
              <a:ext cx="3200400" cy="2114388"/>
            </a:xfrm>
            <a:prstGeom prst="rect">
              <a:avLst/>
            </a:prstGeom>
            <a:noFill/>
          </p:spPr>
        </p:pic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0" y="1143000"/>
              <a:ext cx="449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HQ01a (coil 2 to protection heaters)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4572000" y="1295400"/>
            <a:ext cx="4191000" cy="2233430"/>
            <a:chOff x="4572000" y="1295400"/>
            <a:chExt cx="4191000" cy="2233430"/>
          </a:xfrm>
        </p:grpSpPr>
        <p:pic>
          <p:nvPicPr>
            <p:cNvPr id="21" name="Picture 2" descr="D:\Reviews-Talks-conference\LARP-meetings\CM-16-May-Montauk_2011\Coil10brokenInsulation.JPG"/>
            <p:cNvPicPr>
              <a:picLocks noChangeAspect="1" noChangeArrowheads="1"/>
            </p:cNvPicPr>
            <p:nvPr/>
          </p:nvPicPr>
          <p:blipFill>
            <a:blip r:embed="rId5" cstate="print"/>
            <a:srcRect l="15088" b="21008"/>
            <a:stretch>
              <a:fillRect/>
            </a:stretch>
          </p:blipFill>
          <p:spPr bwMode="auto">
            <a:xfrm>
              <a:off x="5562600" y="1295400"/>
              <a:ext cx="3200400" cy="2233430"/>
            </a:xfrm>
            <a:prstGeom prst="rect">
              <a:avLst/>
            </a:prstGeom>
            <a:noFill/>
          </p:spPr>
        </p:pic>
        <p:grpSp>
          <p:nvGrpSpPr>
            <p:cNvPr id="5" name="Group 28"/>
            <p:cNvGrpSpPr/>
            <p:nvPr/>
          </p:nvGrpSpPr>
          <p:grpSpPr>
            <a:xfrm>
              <a:off x="4572000" y="2286000"/>
              <a:ext cx="2514600" cy="1015663"/>
              <a:chOff x="4572000" y="2286000"/>
              <a:chExt cx="2514600" cy="1015663"/>
            </a:xfrm>
          </p:grpSpPr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4572000" y="2286000"/>
                <a:ext cx="1905000" cy="10156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Insulation fragmentation after reaction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6324600" y="2514600"/>
                <a:ext cx="762000" cy="609600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6" name="Group 35"/>
          <p:cNvGrpSpPr/>
          <p:nvPr/>
        </p:nvGrpSpPr>
        <p:grpSpPr>
          <a:xfrm>
            <a:off x="4572000" y="3733800"/>
            <a:ext cx="4572000" cy="2305110"/>
            <a:chOff x="4572000" y="3733800"/>
            <a:chExt cx="4572000" cy="2305110"/>
          </a:xfrm>
        </p:grpSpPr>
        <p:pic>
          <p:nvPicPr>
            <p:cNvPr id="23" name="Picture 2" descr="D:\Reviews-Talks-conference\LARP-meetings\CM-16-May-Montauk_2011\Coil10Lay1OD.JPG"/>
            <p:cNvPicPr>
              <a:picLocks noChangeAspect="1" noChangeArrowheads="1"/>
            </p:cNvPicPr>
            <p:nvPr/>
          </p:nvPicPr>
          <p:blipFill>
            <a:blip r:embed="rId6" cstate="print"/>
            <a:srcRect l="28479" t="32204" b="27119"/>
            <a:stretch>
              <a:fillRect/>
            </a:stretch>
          </p:blipFill>
          <p:spPr bwMode="auto">
            <a:xfrm>
              <a:off x="4572000" y="3733800"/>
              <a:ext cx="4286381" cy="1828800"/>
            </a:xfrm>
            <a:prstGeom prst="rect">
              <a:avLst/>
            </a:prstGeom>
            <a:noFill/>
          </p:spPr>
        </p:pic>
        <p:grpSp>
          <p:nvGrpSpPr>
            <p:cNvPr id="7" name="Group 34"/>
            <p:cNvGrpSpPr/>
            <p:nvPr/>
          </p:nvGrpSpPr>
          <p:grpSpPr>
            <a:xfrm>
              <a:off x="5105400" y="4876800"/>
              <a:ext cx="4038600" cy="1162110"/>
              <a:chOff x="5105400" y="4876800"/>
              <a:chExt cx="4038600" cy="1162110"/>
            </a:xfrm>
          </p:grpSpPr>
          <p:sp>
            <p:nvSpPr>
              <p:cNvPr id="32" name="TextBox 13"/>
              <p:cNvSpPr txBox="1">
                <a:spLocks noChangeArrowheads="1"/>
              </p:cNvSpPr>
              <p:nvPr/>
            </p:nvSpPr>
            <p:spPr bwMode="auto">
              <a:xfrm>
                <a:off x="5105400" y="5638800"/>
                <a:ext cx="4038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Broken strands during reaction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rot="10800000">
                <a:off x="6477000" y="4876800"/>
                <a:ext cx="1447800" cy="762000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09800" y="381000"/>
            <a:ext cx="4854021" cy="505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0070C0"/>
                </a:solidFill>
                <a:latin typeface="Bitstream Vera Serif"/>
              </a:rPr>
              <a:t>Performance </a:t>
            </a:r>
            <a:r>
              <a:rPr lang="en-GB" sz="3200" dirty="0" smtClean="0">
                <a:solidFill>
                  <a:srgbClr val="0070C0"/>
                </a:solidFill>
                <a:latin typeface="Bitstream Vera Serif"/>
              </a:rPr>
              <a:t>Assessment</a:t>
            </a:r>
            <a:endParaRPr lang="en-GB" sz="3200" dirty="0">
              <a:solidFill>
                <a:srgbClr val="0070C0"/>
              </a:solidFill>
              <a:latin typeface="Bitstream Vera Serif"/>
            </a:endParaRPr>
          </a:p>
        </p:txBody>
      </p:sp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1143000"/>
            <a:ext cx="9144000" cy="43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u="sng" dirty="0" smtClean="0">
                <a:solidFill>
                  <a:srgbClr val="003366"/>
                </a:solidFill>
                <a:cs typeface="Arial" charset="0"/>
              </a:rPr>
              <a:t>Observed limitations and deficiency: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endParaRPr lang="en-US" u="sng" dirty="0" smtClean="0">
              <a:solidFill>
                <a:srgbClr val="003366"/>
              </a:solidFill>
              <a:cs typeface="Arial" charset="0"/>
            </a:endParaRP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	Voltage breakdown (HQ01a,b tests)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	Insulation damage (HQ01a,b tests)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	Broken strands (coil #10)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       Spring-back after reaction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	Unusual ramp rate performance</a:t>
            </a:r>
            <a:r>
              <a:rPr lang="en-US" sz="18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3366"/>
                </a:solidFill>
                <a:cs typeface="Arial" charset="0"/>
              </a:rPr>
              <a:t>(HQ01c tests)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       Low plateau magnet performance (HQ01c test)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	</a:t>
            </a:r>
            <a:endParaRPr lang="en-US" u="sng" dirty="0" smtClean="0">
              <a:solidFill>
                <a:srgbClr val="003366"/>
              </a:solidFill>
              <a:cs typeface="Arial" charset="0"/>
            </a:endParaRP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u="sng" dirty="0" smtClean="0">
                <a:solidFill>
                  <a:srgbClr val="003366"/>
                </a:solidFill>
                <a:cs typeface="Arial" charset="0"/>
              </a:rPr>
              <a:t>A</a:t>
            </a:r>
            <a:r>
              <a:rPr lang="en-US" u="sng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u="sng" dirty="0" smtClean="0">
                <a:solidFill>
                  <a:srgbClr val="003366"/>
                </a:solidFill>
                <a:cs typeface="Arial" charset="0"/>
              </a:rPr>
              <a:t>common cause – 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endParaRPr lang="en-US" u="sng" dirty="0" smtClean="0">
              <a:solidFill>
                <a:srgbClr val="003366"/>
              </a:solidFill>
              <a:cs typeface="Arial" charset="0"/>
            </a:endParaRP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Coils are under excessive </a:t>
            </a:r>
            <a:r>
              <a:rPr lang="en-US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compaction </a:t>
            </a:r>
            <a:r>
              <a:rPr lang="en-US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during curing and reaction</a:t>
            </a: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371600" y="6400800"/>
            <a:ext cx="3276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CM 16,   BNL  May 16-18, 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2286000"/>
            <a:ext cx="9144000" cy="102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Reducing Coil Compaction </a:t>
            </a:r>
            <a:r>
              <a:rPr lang="en-US" sz="3600" dirty="0" smtClean="0"/>
              <a:t>*</a:t>
            </a:r>
            <a:r>
              <a:rPr lang="en-US" sz="3600" dirty="0" smtClean="0">
                <a:solidFill>
                  <a:srgbClr val="003366"/>
                </a:solidFill>
                <a:cs typeface="Arial" charset="0"/>
              </a:rPr>
              <a:t> </a:t>
            </a:r>
            <a:endParaRPr lang="en-US" sz="3600" dirty="0" smtClean="0">
              <a:solidFill>
                <a:srgbClr val="003366"/>
              </a:solidFill>
              <a:cs typeface="Arial" charset="0"/>
            </a:endParaRP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44196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details and discussion </a:t>
            </a:r>
            <a:r>
              <a:rPr lang="en-US" b="1" dirty="0" smtClean="0"/>
              <a:t>Helene </a:t>
            </a:r>
            <a:r>
              <a:rPr lang="en-US" b="1" dirty="0" err="1" smtClean="0"/>
              <a:t>F</a:t>
            </a:r>
            <a:r>
              <a:rPr lang="en-US" b="1" dirty="0" err="1" smtClean="0"/>
              <a:t>elice</a:t>
            </a:r>
            <a:endParaRPr lang="en-US" b="1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24200" y="381000"/>
            <a:ext cx="2507418" cy="505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0070C0"/>
                </a:solidFill>
                <a:latin typeface="Bitstream Vera Serif"/>
              </a:rPr>
              <a:t>Future Plans</a:t>
            </a:r>
            <a:endParaRPr lang="en-GB" sz="3200" dirty="0">
              <a:solidFill>
                <a:srgbClr val="0070C0"/>
              </a:solidFill>
              <a:latin typeface="Bitstream Vera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362200" y="381000"/>
            <a:ext cx="4285147" cy="454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>
                <a:solidFill>
                  <a:srgbClr val="003366"/>
                </a:solidFill>
                <a:cs typeface="Arial" charset="0"/>
              </a:rPr>
              <a:t>R</a:t>
            </a:r>
            <a:r>
              <a:rPr lang="en-US" sz="2800" dirty="0" smtClean="0">
                <a:solidFill>
                  <a:srgbClr val="003366"/>
                </a:solidFill>
                <a:cs typeface="Arial" charset="0"/>
              </a:rPr>
              <a:t>educing coil compaction</a:t>
            </a:r>
            <a:endParaRPr lang="en-GB" sz="2800" dirty="0">
              <a:solidFill>
                <a:srgbClr val="0070C0"/>
              </a:solidFill>
              <a:latin typeface="Bitstream Vera Serif"/>
            </a:endParaRPr>
          </a:p>
        </p:txBody>
      </p:sp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1143001"/>
            <a:ext cx="9144000" cy="224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term</a:t>
            </a:r>
            <a:r>
              <a:rPr lang="en-US" sz="2800" u="sng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:  </a:t>
            </a:r>
            <a:r>
              <a:rPr lang="en-US" dirty="0" smtClean="0"/>
              <a:t>Coil #12 -  </a:t>
            </a:r>
            <a:r>
              <a:rPr lang="en-US" dirty="0" smtClean="0"/>
              <a:t>last </a:t>
            </a:r>
            <a:r>
              <a:rPr lang="en-US" dirty="0" smtClean="0"/>
              <a:t>turn below mid-plane </a:t>
            </a:r>
            <a:r>
              <a:rPr lang="en-US" sz="1600" dirty="0" smtClean="0"/>
              <a:t>(mirror test underway)</a:t>
            </a:r>
          </a:p>
          <a:p>
            <a:r>
              <a:rPr lang="en-US" dirty="0" smtClean="0"/>
              <a:t> (details and discussion </a:t>
            </a:r>
            <a:r>
              <a:rPr lang="en-US" b="1" dirty="0" err="1" smtClean="0"/>
              <a:t>Guram</a:t>
            </a:r>
            <a:r>
              <a:rPr lang="en-US" b="1" dirty="0" smtClean="0"/>
              <a:t> </a:t>
            </a:r>
            <a:r>
              <a:rPr lang="en-US" b="1" dirty="0" err="1" smtClean="0"/>
              <a:t>Chlachidize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endParaRPr lang="en-US" sz="2400" dirty="0" smtClean="0">
              <a:solidFill>
                <a:srgbClr val="003366"/>
              </a:solidFill>
              <a:cs typeface="Arial" charset="0"/>
            </a:endParaRPr>
          </a:p>
          <a:p>
            <a:pPr marL="914400" lvl="1" indent="-457200">
              <a:lnSpc>
                <a:spcPct val="105000"/>
              </a:lnSpc>
              <a:spcAft>
                <a:spcPts val="200"/>
              </a:spcAft>
            </a:pPr>
            <a:endParaRPr lang="en-US" sz="2400" dirty="0" smtClean="0">
              <a:solidFill>
                <a:srgbClr val="003366"/>
              </a:solidFill>
              <a:cs typeface="Arial" charset="0"/>
            </a:endParaRP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371600" y="6400800"/>
            <a:ext cx="3276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CM 16,   BNL  May 16-18,  2011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22160" y="1676400"/>
            <a:ext cx="5321840" cy="2609910"/>
            <a:chOff x="3657600" y="3505200"/>
            <a:chExt cx="5321840" cy="2609910"/>
          </a:xfrm>
        </p:grpSpPr>
        <p:pic>
          <p:nvPicPr>
            <p:cNvPr id="9" name="Picture 3" descr="D:\Reviews-Talks-conference\LARP-meetings\CM-16-May-Montauk_2011\Coil13RemoveTurnLay1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3505200"/>
              <a:ext cx="2731040" cy="223334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657600" y="5715000"/>
              <a:ext cx="5321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Coil #13 – removed one </a:t>
              </a:r>
              <a:r>
                <a:rPr lang="en-US" dirty="0" smtClean="0"/>
                <a:t>turn (next mirror test)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4876800" y="4800600"/>
              <a:ext cx="1350523" cy="95282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6" name="Picture 2" descr="D:\Reviews-Talks-conference\LARP-meetings\CM-16-May-Montauk_2011\Coil12DisplacedMidPlane.JPG"/>
          <p:cNvPicPr>
            <a:picLocks noChangeAspect="1" noChangeArrowheads="1"/>
          </p:cNvPicPr>
          <p:nvPr/>
        </p:nvPicPr>
        <p:blipFill>
          <a:blip r:embed="rId4" cstate="print"/>
          <a:srcRect b="23077"/>
          <a:stretch>
            <a:fillRect/>
          </a:stretch>
        </p:blipFill>
        <p:spPr bwMode="auto">
          <a:xfrm>
            <a:off x="152400" y="1981200"/>
            <a:ext cx="3118102" cy="186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42"/>
          <p:cNvSpPr txBox="1">
            <a:spLocks noChangeArrowheads="1"/>
          </p:cNvSpPr>
          <p:nvPr/>
        </p:nvSpPr>
        <p:spPr bwMode="auto">
          <a:xfrm>
            <a:off x="0" y="4067492"/>
            <a:ext cx="9144000" cy="285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05000"/>
              </a:lnSpc>
              <a:spcAft>
                <a:spcPts val="200"/>
              </a:spcAft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</a:t>
            </a:r>
            <a:r>
              <a:rPr lang="en-US" sz="2800" u="sng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800" u="sng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</a:t>
            </a:r>
            <a:endParaRPr lang="en-US" sz="2800" u="sng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914400" lvl="1" indent="-457200">
              <a:lnSpc>
                <a:spcPct val="105000"/>
              </a:lnSpc>
              <a:spcAft>
                <a:spcPts val="2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366"/>
                </a:solidFill>
                <a:cs typeface="Arial" charset="0"/>
              </a:rPr>
              <a:t>Keep existing </a:t>
            </a:r>
            <a:r>
              <a:rPr lang="en-US" sz="2400" dirty="0" smtClean="0">
                <a:solidFill>
                  <a:srgbClr val="003366"/>
                </a:solidFill>
                <a:cs typeface="Arial" charset="0"/>
              </a:rPr>
              <a:t>cross-section and HQ </a:t>
            </a:r>
            <a:r>
              <a:rPr lang="en-US" sz="2400" dirty="0" smtClean="0">
                <a:solidFill>
                  <a:srgbClr val="003366"/>
                </a:solidFill>
                <a:cs typeface="Arial" charset="0"/>
              </a:rPr>
              <a:t>tooling</a:t>
            </a:r>
          </a:p>
          <a:p>
            <a:pPr marL="914400" lvl="1" indent="-457200">
              <a:lnSpc>
                <a:spcPct val="105000"/>
              </a:lnSpc>
              <a:spcAft>
                <a:spcPts val="2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366"/>
                </a:solidFill>
                <a:cs typeface="Arial" charset="0"/>
              </a:rPr>
              <a:t>Reduce strand diameter</a:t>
            </a:r>
            <a:r>
              <a:rPr lang="en-US" sz="2400" dirty="0" smtClean="0">
                <a:solidFill>
                  <a:srgbClr val="C00000"/>
                </a:solidFill>
              </a:rPr>
              <a:t> from 0.800 mm to 0.778 mm</a:t>
            </a:r>
            <a:endParaRPr lang="en-US" sz="2400" dirty="0" smtClean="0">
              <a:solidFill>
                <a:srgbClr val="003366"/>
              </a:solidFill>
              <a:cs typeface="Arial" charset="0"/>
            </a:endParaRPr>
          </a:p>
          <a:p>
            <a:pPr marL="914400" lvl="1" indent="-457200">
              <a:lnSpc>
                <a:spcPct val="105000"/>
              </a:lnSpc>
              <a:spcAft>
                <a:spcPts val="2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366"/>
                </a:solidFill>
                <a:cs typeface="Arial" charset="0"/>
              </a:rPr>
              <a:t>Reduce cable size</a:t>
            </a:r>
          </a:p>
          <a:p>
            <a:pPr fontAlgn="b"/>
            <a:r>
              <a:rPr lang="en-US" b="1" dirty="0" smtClean="0"/>
              <a:t>Allow expansion </a:t>
            </a:r>
            <a:r>
              <a:rPr lang="en-US" b="1" dirty="0" smtClean="0"/>
              <a:t>during </a:t>
            </a:r>
            <a:r>
              <a:rPr lang="en-US" b="1" dirty="0" smtClean="0"/>
              <a:t>reaction </a:t>
            </a:r>
            <a:r>
              <a:rPr lang="en-US" b="1" dirty="0" smtClean="0"/>
              <a:t>5.6%-6</a:t>
            </a:r>
            <a:r>
              <a:rPr lang="en-US" b="1" dirty="0" smtClean="0"/>
              <a:t>% </a:t>
            </a:r>
            <a:r>
              <a:rPr lang="en-US" b="1" dirty="0" smtClean="0"/>
              <a:t>thickness </a:t>
            </a:r>
            <a:r>
              <a:rPr lang="en-US" b="1" dirty="0" smtClean="0"/>
              <a:t>and  </a:t>
            </a:r>
            <a:r>
              <a:rPr lang="en-US" b="1" dirty="0" smtClean="0"/>
              <a:t>1%-2% in </a:t>
            </a:r>
            <a:r>
              <a:rPr lang="en-US" b="1" dirty="0" smtClean="0"/>
              <a:t>width</a:t>
            </a:r>
            <a:endParaRPr lang="en-US" sz="2400" dirty="0" smtClean="0">
              <a:solidFill>
                <a:srgbClr val="003366"/>
              </a:solidFill>
              <a:cs typeface="Arial" charset="0"/>
            </a:endParaRPr>
          </a:p>
          <a:p>
            <a:pPr marL="914400" lvl="1" indent="-457200">
              <a:lnSpc>
                <a:spcPct val="105000"/>
              </a:lnSpc>
              <a:spcAft>
                <a:spcPts val="200"/>
              </a:spcAft>
            </a:pPr>
            <a:endParaRPr lang="en-US" sz="2400" dirty="0" smtClean="0">
              <a:solidFill>
                <a:srgbClr val="003366"/>
              </a:solidFill>
              <a:cs typeface="Arial" charset="0"/>
            </a:endParaRP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ea typeface="ＭＳ Ｐゴシック" pitchFamily="-108" charset="-128"/>
              </a:rPr>
              <a:t>HQ </a:t>
            </a:r>
            <a:r>
              <a:rPr lang="en-US" sz="3600" dirty="0" smtClean="0">
                <a:solidFill>
                  <a:srgbClr val="0070C0"/>
                </a:solidFill>
                <a:ea typeface="ＭＳ Ｐゴシック" pitchFamily="-108" charset="-128"/>
              </a:rPr>
              <a:t>Summary</a:t>
            </a:r>
            <a:endParaRPr lang="en-US" dirty="0" smtClean="0">
              <a:solidFill>
                <a:srgbClr val="0070C0"/>
              </a:solidFill>
              <a:ea typeface="ＭＳ Ｐゴシック" pitchFamily="-108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220200" cy="4953000"/>
          </a:xfrm>
        </p:spPr>
        <p:txBody>
          <a:bodyPr/>
          <a:lstStyle/>
          <a:p>
            <a:pPr marL="495300" indent="-495300"/>
            <a:r>
              <a:rPr lang="en-US" sz="2000" dirty="0" smtClean="0">
                <a:ea typeface="ＭＳ Ｐゴシック" pitchFamily="-108" charset="-128"/>
              </a:rPr>
              <a:t>A 120 mm bore, Nb</a:t>
            </a:r>
            <a:r>
              <a:rPr lang="en-US" sz="2000" baseline="-25000" dirty="0" smtClean="0">
                <a:ea typeface="ＭＳ Ｐゴシック" pitchFamily="-108" charset="-128"/>
              </a:rPr>
              <a:t>3</a:t>
            </a:r>
            <a:r>
              <a:rPr lang="en-US" sz="2000" dirty="0" smtClean="0">
                <a:ea typeface="ＭＳ Ｐゴシック" pitchFamily="-108" charset="-128"/>
              </a:rPr>
              <a:t>Sn quadrupole is </a:t>
            </a:r>
            <a:r>
              <a:rPr lang="en-US" sz="2000" dirty="0" smtClean="0">
                <a:ea typeface="ＭＳ Ｐゴシック" pitchFamily="-108" charset="-128"/>
              </a:rPr>
              <a:t>underway </a:t>
            </a:r>
            <a:r>
              <a:rPr lang="en-US" sz="2000" dirty="0" smtClean="0">
                <a:ea typeface="ＭＳ Ｐゴシック" pitchFamily="-108" charset="-128"/>
              </a:rPr>
              <a:t>construction and </a:t>
            </a:r>
            <a:r>
              <a:rPr lang="en-US" sz="2000" dirty="0" smtClean="0">
                <a:ea typeface="ＭＳ Ｐゴシック" pitchFamily="-108" charset="-128"/>
              </a:rPr>
              <a:t>testing</a:t>
            </a:r>
            <a:endParaRPr lang="en-US" sz="2000" dirty="0" smtClean="0">
              <a:ea typeface="ＭＳ Ｐゴシック" pitchFamily="-108" charset="-128"/>
            </a:endParaRPr>
          </a:p>
          <a:p>
            <a:pPr marL="495300" lvl="1" indent="-4953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ea typeface="ＭＳ Ｐゴシック" pitchFamily="-108" charset="-128"/>
              </a:rPr>
              <a:t>4 tests (HQ01a/b/c/d)</a:t>
            </a:r>
          </a:p>
          <a:p>
            <a:pPr marL="495300" indent="-495300"/>
            <a:r>
              <a:rPr lang="en-US" sz="2400" dirty="0" smtClean="0">
                <a:ea typeface="ＭＳ Ｐゴシック" pitchFamily="-108" charset="-128"/>
              </a:rPr>
              <a:t>HQ01d reached 86% (4.4K) of short-sample (170T/m)</a:t>
            </a:r>
          </a:p>
          <a:p>
            <a:pPr marL="495300" indent="-495300"/>
            <a:r>
              <a:rPr lang="en-US" sz="2400" dirty="0" smtClean="0">
                <a:ea typeface="ＭＳ Ｐゴシック" pitchFamily="-108" charset="-128"/>
              </a:rPr>
              <a:t>C</a:t>
            </a:r>
            <a:r>
              <a:rPr lang="en-US" sz="2400" dirty="0" smtClean="0">
                <a:ea typeface="ＭＳ Ｐゴシック" pitchFamily="-108" charset="-128"/>
              </a:rPr>
              <a:t>oil compaction</a:t>
            </a:r>
            <a:r>
              <a:rPr lang="en-US" sz="2400" dirty="0" smtClean="0">
                <a:ea typeface="ＭＳ Ｐゴシック" pitchFamily="-108" charset="-128"/>
              </a:rPr>
              <a:t> </a:t>
            </a:r>
            <a:r>
              <a:rPr lang="en-US" sz="2400" dirty="0" smtClean="0">
                <a:ea typeface="ＭＳ Ｐゴシック" pitchFamily="-108" charset="-128"/>
              </a:rPr>
              <a:t>cause of </a:t>
            </a:r>
            <a:r>
              <a:rPr lang="en-US" sz="2400" dirty="0" smtClean="0">
                <a:ea typeface="ＭＳ Ｐゴシック" pitchFamily="-108" charset="-128"/>
              </a:rPr>
              <a:t>performance limitation:</a:t>
            </a:r>
          </a:p>
          <a:p>
            <a:pPr marL="896938" lvl="1" indent="-495300"/>
            <a:r>
              <a:rPr lang="en-US" sz="2400" dirty="0" smtClean="0">
                <a:ea typeface="ＭＳ Ｐゴシック" pitchFamily="-108" charset="-128"/>
              </a:rPr>
              <a:t>Excessive strain puts coils at risk but some can perform</a:t>
            </a:r>
          </a:p>
          <a:p>
            <a:pPr marL="896938" lvl="1" indent="-495300">
              <a:buNone/>
            </a:pPr>
            <a:endParaRPr lang="en-US" sz="2400" dirty="0" smtClean="0">
              <a:ea typeface="ＭＳ Ｐゴシック" pitchFamily="-108" charset="-128"/>
            </a:endParaRPr>
          </a:p>
          <a:p>
            <a:pPr marL="495300" indent="-495300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Future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plans:</a:t>
            </a:r>
          </a:p>
          <a:p>
            <a:pPr marL="896938" lvl="1" indent="-495300"/>
            <a:r>
              <a:rPr lang="en-US" sz="2400" dirty="0" smtClean="0">
                <a:ea typeface="ＭＳ Ｐゴシック" pitchFamily="-108" charset="-128"/>
              </a:rPr>
              <a:t>Test special single coils in mirror configuration</a:t>
            </a:r>
          </a:p>
          <a:p>
            <a:pPr marL="896938" lvl="1" indent="-495300"/>
            <a:r>
              <a:rPr lang="en-US" sz="2400" dirty="0" smtClean="0">
                <a:ea typeface="ＭＳ Ｐゴシック" pitchFamily="-108" charset="-128"/>
              </a:rPr>
              <a:t>Reduce </a:t>
            </a:r>
            <a:r>
              <a:rPr lang="en-US" sz="2400" dirty="0" smtClean="0">
                <a:ea typeface="ＭＳ Ｐゴシック" pitchFamily="-108" charset="-128"/>
              </a:rPr>
              <a:t>strand diameter and cable </a:t>
            </a:r>
            <a:r>
              <a:rPr lang="en-US" sz="2400" dirty="0" smtClean="0">
                <a:ea typeface="ＭＳ Ｐゴシック" pitchFamily="-108" charset="-128"/>
              </a:rPr>
              <a:t>size</a:t>
            </a:r>
          </a:p>
          <a:p>
            <a:pPr marL="896938" lvl="1" indent="-495300"/>
            <a:r>
              <a:rPr lang="en-US" sz="2400" dirty="0" smtClean="0">
                <a:ea typeface="ＭＳ Ｐゴシック" pitchFamily="-108" charset="-128"/>
              </a:rPr>
              <a:t>Optimize and fine tune coil stress </a:t>
            </a:r>
          </a:p>
          <a:p>
            <a:pPr marL="896938" lvl="1" indent="-495300"/>
            <a:r>
              <a:rPr lang="en-US" sz="2400" dirty="0" smtClean="0">
                <a:ea typeface="ＭＳ Ｐゴシック" pitchFamily="-108" charset="-128"/>
              </a:rPr>
              <a:t>Test at 1.9K (FNAL, CERN)</a:t>
            </a:r>
            <a:endParaRPr lang="en-US" sz="2400" dirty="0" smtClean="0">
              <a:ea typeface="ＭＳ Ｐゴシック" pitchFamily="-108" charset="-128"/>
            </a:endParaRPr>
          </a:p>
          <a:p>
            <a:pPr marL="896938" lvl="1" indent="-495300"/>
            <a:r>
              <a:rPr lang="en-US" sz="2400" dirty="0" smtClean="0">
                <a:ea typeface="ＭＳ Ｐゴシック" pitchFamily="-108" charset="-128"/>
              </a:rPr>
              <a:t>Revise </a:t>
            </a:r>
            <a:r>
              <a:rPr lang="en-US" sz="2400" dirty="0" smtClean="0">
                <a:ea typeface="ＭＳ Ｐゴシック" pitchFamily="-108" charset="-128"/>
              </a:rPr>
              <a:t>protection heaters </a:t>
            </a:r>
            <a:r>
              <a:rPr lang="en-US" sz="2400" dirty="0" smtClean="0">
                <a:ea typeface="ＭＳ Ｐゴシック" pitchFamily="-108" charset="-128"/>
              </a:rPr>
              <a:t>design and coil-end spacers</a:t>
            </a:r>
            <a:endParaRPr lang="en-US" sz="2400" dirty="0" smtClean="0">
              <a:ea typeface="ＭＳ Ｐゴシック" pitchFamily="-108" charset="-128"/>
            </a:endParaRPr>
          </a:p>
          <a:p>
            <a:pPr marL="495300" indent="-495300">
              <a:buNone/>
            </a:pPr>
            <a:endParaRPr lang="en-US" sz="2400" dirty="0" smtClean="0">
              <a:ea typeface="ＭＳ Ｐゴシック" pitchFamily="-108" charset="-128"/>
            </a:endParaRP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4BE14D-5DA7-49BB-9C44-6E78106999BA}" type="slidenum">
              <a:rPr lang="en-US"/>
              <a:pPr/>
              <a:t>25</a:t>
            </a:fld>
            <a:endParaRPr lang="en-US"/>
          </a:p>
        </p:txBody>
      </p:sp>
      <p:sp>
        <p:nvSpPr>
          <p:cNvPr id="64517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CM 16,   BNL  May 16-18, 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HQ Program &amp; Targets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  <a:ln>
            <a:noFill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400" u="sng" dirty="0" smtClean="0">
                <a:ea typeface="ＭＳ Ｐゴシック" pitchFamily="-108" charset="-128"/>
              </a:rPr>
              <a:t>Program</a:t>
            </a:r>
            <a:endParaRPr lang="en-US" sz="2400" dirty="0" smtClean="0">
              <a:solidFill>
                <a:schemeClr val="tx1"/>
              </a:solidFill>
              <a:ea typeface="ＭＳ Ｐゴシック" pitchFamily="-108" charset="-128"/>
            </a:endParaRPr>
          </a:p>
          <a:p>
            <a:pPr marL="342900" lvl="1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-108" charset="-128"/>
              </a:rPr>
              <a:t>Part of the US LHC Accelerator Research Program (LARP)</a:t>
            </a:r>
          </a:p>
          <a:p>
            <a:pPr marL="342900" lvl="1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Develop Nb</a:t>
            </a:r>
            <a:r>
              <a:rPr lang="en-US" sz="20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Sn quadrupole magnet for the LHC luminosity upgrade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-108" charset="-128"/>
              </a:rPr>
              <a:t>.</a:t>
            </a:r>
          </a:p>
          <a:p>
            <a:pPr>
              <a:buFontTx/>
              <a:buNone/>
            </a:pPr>
            <a:r>
              <a:rPr lang="en-US" sz="2400" u="sng" dirty="0" smtClean="0">
                <a:ea typeface="ＭＳ Ｐゴシック" pitchFamily="-108" charset="-128"/>
              </a:rPr>
              <a:t>Magnet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Extend Nb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3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Sn magnet  technology:</a:t>
            </a:r>
          </a:p>
          <a:p>
            <a:pPr marL="342900" lvl="1" indent="-342900"/>
            <a:r>
              <a:rPr lang="en-US" sz="2000" dirty="0" smtClean="0">
                <a:ea typeface="ＭＳ Ｐゴシック" pitchFamily="-108" charset="-128"/>
              </a:rPr>
              <a:t> TQ, 1 m long,   90 mm bore, 13T (1.9K) -&gt;  without field </a:t>
            </a:r>
            <a:r>
              <a:rPr lang="en-US" sz="2000" dirty="0" smtClean="0">
                <a:ea typeface="ＭＳ Ｐゴシック" pitchFamily="-108" charset="-128"/>
              </a:rPr>
              <a:t>quality</a:t>
            </a:r>
          </a:p>
          <a:p>
            <a:pPr marL="342900" lvl="1" indent="-342900"/>
            <a:r>
              <a:rPr lang="en-US" sz="2000" dirty="0" smtClean="0">
                <a:ea typeface="ＭＳ Ｐゴシック" pitchFamily="-108" charset="-128"/>
              </a:rPr>
              <a:t> LQ</a:t>
            </a:r>
            <a:r>
              <a:rPr lang="en-US" sz="2000" dirty="0" smtClean="0">
                <a:ea typeface="ＭＳ Ｐゴシック" pitchFamily="-108" charset="-128"/>
              </a:rPr>
              <a:t>, 4</a:t>
            </a:r>
            <a:r>
              <a:rPr lang="en-US" sz="2000" dirty="0" smtClean="0">
                <a:ea typeface="ＭＳ Ｐゴシック" pitchFamily="-108" charset="-128"/>
              </a:rPr>
              <a:t> </a:t>
            </a:r>
            <a:r>
              <a:rPr lang="en-US" sz="2000" dirty="0" smtClean="0">
                <a:ea typeface="ＭＳ Ｐゴシック" pitchFamily="-108" charset="-128"/>
              </a:rPr>
              <a:t>m long,   90 mm bore, 13T (1.9K) -&gt;  without field quality</a:t>
            </a:r>
            <a:endParaRPr lang="en-US" sz="2000" dirty="0" smtClean="0">
              <a:ea typeface="ＭＳ Ｐゴシック" pitchFamily="-108" charset="-128"/>
            </a:endParaRPr>
          </a:p>
          <a:p>
            <a:pPr marL="342900" lvl="1" indent="-342900"/>
            <a:r>
              <a:rPr lang="en-US" sz="2000" dirty="0" smtClean="0">
                <a:ea typeface="ＭＳ Ｐゴシック" pitchFamily="-108" charset="-128"/>
              </a:rPr>
              <a:t> HQ, 1 m long, 120 mm bore, 15T (1.9K) -&gt;  with field quality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HQ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rogram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target: </a:t>
            </a:r>
          </a:p>
          <a:p>
            <a:pPr marL="342900" lvl="1" indent="-342900"/>
            <a:r>
              <a:rPr lang="en-US" sz="2000" dirty="0" smtClean="0">
                <a:ea typeface="ＭＳ Ｐゴシック" pitchFamily="-108" charset="-128"/>
              </a:rPr>
              <a:t>160 (T/m) at 4.4K  (HQ01d reached 170 T/m, 11.8T)</a:t>
            </a:r>
            <a:endParaRPr lang="en-US" sz="1800" dirty="0" smtClean="0">
              <a:ea typeface="ＭＳ Ｐゴシック" pitchFamily="-108" charset="-128"/>
            </a:endParaRPr>
          </a:p>
          <a:p>
            <a:pPr marL="342900" lvl="1" indent="-342900"/>
            <a:r>
              <a:rPr lang="en-US" sz="2000" dirty="0" smtClean="0">
                <a:ea typeface="ＭＳ Ｐゴシック" pitchFamily="-108" charset="-128"/>
              </a:rPr>
              <a:t>175 (T/m) at 1.9K</a:t>
            </a:r>
            <a:endParaRPr lang="en-US" sz="1800" dirty="0" smtClean="0">
              <a:ea typeface="ＭＳ Ｐゴシック" pitchFamily="-108" charset="-128"/>
            </a:endParaRPr>
          </a:p>
          <a:p>
            <a:pPr marL="342900" lvl="1" indent="-342900"/>
            <a:r>
              <a:rPr lang="en-US" sz="2000" dirty="0" smtClean="0">
                <a:ea typeface="ＭＳ Ｐゴシック" pitchFamily="-108" charset="-128"/>
              </a:rPr>
              <a:t>Good memory – no retraining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 collaboration between BNL/FNAL/LBNL and CERN:</a:t>
            </a:r>
          </a:p>
          <a:p>
            <a:endParaRPr lang="en-US" dirty="0" smtClean="0">
              <a:ea typeface="ＭＳ Ｐゴシック" pitchFamily="-108" charset="-128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153EF0-7FD3-49EA-A488-1281FC196893}" type="slidenum">
              <a:rPr lang="en-US"/>
              <a:pPr/>
              <a:t>3</a:t>
            </a:fld>
            <a:endParaRPr lang="en-US"/>
          </a:p>
        </p:txBody>
      </p:sp>
      <p:sp>
        <p:nvSpPr>
          <p:cNvPr id="15365" name="Footer Placeholder 7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 b="0">
              <a:solidFill>
                <a:schemeClr val="tx1"/>
              </a:solidFill>
              <a:cs typeface="Helvetica" pitchFamily="-108" charset="0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CM 16,   BNL  May 16-18, 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489325" y="336550"/>
            <a:ext cx="2553904" cy="505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0070C0"/>
                </a:solidFill>
                <a:latin typeface="Bitstream Vera Serif"/>
              </a:rPr>
              <a:t>HQ Progress</a:t>
            </a:r>
            <a:endParaRPr lang="en-GB" sz="3200" dirty="0">
              <a:solidFill>
                <a:srgbClr val="0070C0"/>
              </a:solidFill>
              <a:latin typeface="Bitstream Vera Serif"/>
            </a:endParaRPr>
          </a:p>
        </p:txBody>
      </p:sp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304800" y="1143000"/>
            <a:ext cx="8610600" cy="441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sz="2000" u="sng" dirty="0">
                <a:solidFill>
                  <a:schemeClr val="bg2"/>
                </a:solidFill>
                <a:cs typeface="Arial" charset="0"/>
              </a:rPr>
              <a:t>2008</a:t>
            </a:r>
            <a:r>
              <a:rPr lang="en-US" sz="2000" dirty="0">
                <a:solidFill>
                  <a:schemeClr val="bg2"/>
                </a:solidFill>
                <a:cs typeface="Arial" charset="0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July</a:t>
            </a: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Selection of 120 mm quadrupole aperture for Phase 1</a:t>
            </a:r>
          </a:p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Sept.	Cable and coil cross-section geometry finalized</a:t>
            </a:r>
          </a:p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sz="2000" u="sng" dirty="0" smtClean="0">
                <a:solidFill>
                  <a:srgbClr val="003366"/>
                </a:solidFill>
                <a:cs typeface="Arial" charset="0"/>
              </a:rPr>
              <a:t>2010</a:t>
            </a:r>
            <a:r>
              <a:rPr lang="en-US" sz="2000" dirty="0" smtClean="0">
                <a:solidFill>
                  <a:srgbClr val="003366"/>
                </a:solidFill>
                <a:cs typeface="Arial" charset="0"/>
              </a:rPr>
              <a:t>	</a:t>
            </a: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Apr</a:t>
            </a:r>
            <a:r>
              <a:rPr lang="en-US" sz="20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	HQ01a test </a:t>
            </a: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coils 1,2,3,4</a:t>
            </a:r>
          </a:p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		</a:t>
            </a:r>
            <a:r>
              <a:rPr lang="en-US" dirty="0" smtClean="0">
                <a:ea typeface="ＭＳ Ｐゴシック" pitchFamily="-108" charset="-128"/>
              </a:rPr>
              <a:t> </a:t>
            </a:r>
            <a:r>
              <a:rPr lang="en-US" sz="1600" dirty="0" smtClean="0">
                <a:ea typeface="ＭＳ Ｐゴシック" pitchFamily="-108" charset="-128"/>
              </a:rPr>
              <a:t>71%-79%,141-157T/m  </a:t>
            </a:r>
            <a:r>
              <a:rPr lang="en-US" sz="1600" dirty="0" smtClean="0">
                <a:ea typeface="ＭＳ Ｐゴシック" pitchFamily="-108" charset="-128"/>
              </a:rPr>
              <a:t>(</a:t>
            </a:r>
            <a:r>
              <a:rPr lang="en-US" sz="1600" dirty="0" smtClean="0">
                <a:ea typeface="ＭＳ Ｐゴシック" pitchFamily="-108" charset="-128"/>
              </a:rPr>
              <a:t>unusual </a:t>
            </a:r>
            <a:r>
              <a:rPr lang="en-US" sz="1600" dirty="0" smtClean="0">
                <a:ea typeface="ＭＳ Ｐゴシック" pitchFamily="-108" charset="-128"/>
              </a:rPr>
              <a:t>ramp rate </a:t>
            </a:r>
            <a:r>
              <a:rPr lang="en-US" sz="1600" dirty="0" smtClean="0">
                <a:ea typeface="ＭＳ Ｐゴシック" pitchFamily="-108" charset="-128"/>
              </a:rPr>
              <a:t>performance)</a:t>
            </a:r>
            <a:endParaRPr lang="en-US" sz="16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June 	HQ01b test  coils 1,4,5,6</a:t>
            </a:r>
          </a:p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</a:t>
            </a:r>
            <a:r>
              <a:rPr lang="en-US" dirty="0" smtClean="0">
                <a:ea typeface="ＭＳ Ｐゴシック" pitchFamily="-108" charset="-128"/>
              </a:rPr>
              <a:t> </a:t>
            </a:r>
            <a:r>
              <a:rPr lang="en-US" sz="1600" dirty="0" smtClean="0">
                <a:ea typeface="ＭＳ Ｐゴシック" pitchFamily="-108" charset="-128"/>
              </a:rPr>
              <a:t>77%,153 T/m </a:t>
            </a:r>
            <a:r>
              <a:rPr lang="en-US" sz="1600" dirty="0" smtClean="0">
                <a:ea typeface="ＭＳ Ｐゴシック" pitchFamily="-108" charset="-128"/>
              </a:rPr>
              <a:t> (electrical breakdown)</a:t>
            </a:r>
            <a:r>
              <a:rPr lang="en-US" sz="1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  <a:endParaRPr lang="en-US" sz="16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Wingdings" pitchFamily="2" charset="2"/>
            </a:endParaRPr>
          </a:p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Oct. 	HQ01c test  coils 1,5,7,8 </a:t>
            </a:r>
          </a:p>
          <a:p>
            <a:pPr marL="1352550" lvl="3" indent="-495300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</a:t>
            </a:r>
            <a:r>
              <a:rPr lang="en-US" sz="1600" dirty="0" smtClean="0">
                <a:ea typeface="ＭＳ Ｐゴシック" pitchFamily="-108" charset="-128"/>
              </a:rPr>
              <a:t> </a:t>
            </a:r>
            <a:r>
              <a:rPr lang="en-US" sz="1600" dirty="0" smtClean="0">
                <a:ea typeface="ＭＳ Ｐゴシック" pitchFamily="-108" charset="-128"/>
              </a:rPr>
              <a:t>70%-138T/m (unusual ramp rate performance)</a:t>
            </a:r>
            <a:endParaRPr lang="en-US" sz="1600" dirty="0" smtClean="0">
              <a:ea typeface="ＭＳ Ｐゴシック" pitchFamily="-108" charset="-128"/>
            </a:endParaRPr>
          </a:p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2011       Apr.	HQ01d test  coils 5,7,8,9 </a:t>
            </a:r>
          </a:p>
          <a:p>
            <a:pPr marL="1352550" lvl="3" indent="-495300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</a:t>
            </a:r>
            <a:r>
              <a:rPr lang="en-US" sz="1600" dirty="0" smtClean="0">
                <a:ea typeface="ＭＳ Ｐゴシック" pitchFamily="-108" charset="-128"/>
              </a:rPr>
              <a:t> 86%, 170 T/m </a:t>
            </a:r>
            <a:r>
              <a:rPr lang="en-US" sz="1600" dirty="0" smtClean="0">
                <a:ea typeface="ＭＳ Ｐゴシック" pitchFamily="-108" charset="-128"/>
              </a:rPr>
              <a:t>(mechanical limit)</a:t>
            </a:r>
            <a:endParaRPr lang="en-US" sz="1600" dirty="0" smtClean="0">
              <a:ea typeface="ＭＳ Ｐゴシック" pitchFamily="-108" charset="-128"/>
            </a:endParaRPr>
          </a:p>
          <a:p>
            <a:pPr marL="1352550" lvl="3" indent="-495300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ea typeface="ＭＳ Ｐゴシック" pitchFamily="-108" charset="-128"/>
              </a:rPr>
              <a:t>		</a:t>
            </a:r>
            <a:endParaRPr lang="en-US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smtClean="0">
                <a:solidFill>
                  <a:srgbClr val="003366"/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rgbClr val="003366"/>
                </a:solidFill>
                <a:cs typeface="Arial" charset="0"/>
              </a:rPr>
              <a:t>tatus</a:t>
            </a:r>
            <a:r>
              <a:rPr lang="en-US" dirty="0" smtClean="0">
                <a:solidFill>
                  <a:srgbClr val="003366"/>
                </a:solidFill>
                <a:cs typeface="Arial" charset="0"/>
              </a:rPr>
              <a:t>:	13 coils completed , 4 HQ </a:t>
            </a:r>
            <a:r>
              <a:rPr lang="en-US" dirty="0" smtClean="0">
                <a:solidFill>
                  <a:srgbClr val="003366"/>
                </a:solidFill>
                <a:cs typeface="Arial" charset="0"/>
              </a:rPr>
              <a:t>tests completed, </a:t>
            </a:r>
            <a:r>
              <a:rPr lang="en-US" dirty="0" smtClean="0">
                <a:solidFill>
                  <a:srgbClr val="003366"/>
                </a:solidFill>
                <a:cs typeface="Arial" charset="0"/>
              </a:rPr>
              <a:t>1 mirror </a:t>
            </a:r>
            <a:r>
              <a:rPr lang="en-US" dirty="0" smtClean="0">
                <a:solidFill>
                  <a:srgbClr val="003366"/>
                </a:solidFill>
                <a:cs typeface="Arial" charset="0"/>
              </a:rPr>
              <a:t>test underway</a:t>
            </a: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371600" y="6400800"/>
            <a:ext cx="3276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CM 16,   BNL  May 16-18, 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Reviews-Talks-conference\LARP-meetings\CM-14-April-FNAL_2010\DSC07489.JPG"/>
          <p:cNvPicPr>
            <a:picLocks noChangeAspect="1" noChangeArrowheads="1"/>
          </p:cNvPicPr>
          <p:nvPr/>
        </p:nvPicPr>
        <p:blipFill>
          <a:blip r:embed="rId3" cstate="print"/>
          <a:srcRect l="6539" t="13384" r="20482" b="33736"/>
          <a:stretch>
            <a:fillRect/>
          </a:stretch>
        </p:blipFill>
        <p:spPr bwMode="auto">
          <a:xfrm>
            <a:off x="5105400" y="4419600"/>
            <a:ext cx="3801066" cy="16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667000" y="304800"/>
            <a:ext cx="3800015" cy="505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3200" b="0" dirty="0">
                <a:solidFill>
                  <a:schemeClr val="tx1"/>
                </a:solidFill>
                <a:latin typeface="Bitstream Vera Serif" charset="0"/>
              </a:rPr>
              <a:t>LARP – HQ </a:t>
            </a:r>
            <a:r>
              <a:rPr lang="en-GB" sz="3200" b="0" dirty="0" smtClean="0">
                <a:solidFill>
                  <a:schemeClr val="tx1"/>
                </a:solidFill>
                <a:latin typeface="Bitstream Vera Serif" charset="0"/>
              </a:rPr>
              <a:t>Magnet</a:t>
            </a:r>
            <a:endParaRPr lang="en-GB" sz="3200" b="0" dirty="0">
              <a:solidFill>
                <a:schemeClr val="tx1"/>
              </a:solidFill>
              <a:latin typeface="Bitstream Vera Serif" charset="0"/>
            </a:endParaRPr>
          </a:p>
        </p:txBody>
      </p:sp>
      <p:sp>
        <p:nvSpPr>
          <p:cNvPr id="27651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944924-C076-4753-BE82-BA543BE07F62}" type="slidenum">
              <a:rPr lang="en-US"/>
              <a:pPr/>
              <a:t>5</a:t>
            </a:fld>
            <a:endParaRPr lang="en-US"/>
          </a:p>
        </p:txBody>
      </p:sp>
      <p:pic>
        <p:nvPicPr>
          <p:cNvPr id="27652" name="Picture 1" descr="Fig1_Xsexti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5952797" cy="33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81000" y="4495800"/>
            <a:ext cx="3124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0.8 mm strand</a:t>
            </a:r>
          </a:p>
          <a:p>
            <a:pP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 15 mm wide cable</a:t>
            </a:r>
          </a:p>
          <a:p>
            <a:pP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 120 mm bore</a:t>
            </a:r>
            <a:endParaRPr lang="en-US" sz="1800" b="0" u="sng" dirty="0">
              <a:solidFill>
                <a:schemeClr val="tx1"/>
              </a:solidFill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4.4 K/1.9 K -195/214 T/m</a:t>
            </a:r>
            <a:endParaRPr lang="en-US" sz="1800" b="0" u="sng" dirty="0">
              <a:solidFill>
                <a:schemeClr val="tx1"/>
              </a:solidFill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4.4 K/1.9 K – 13.7/14.9 T </a:t>
            </a:r>
          </a:p>
        </p:txBody>
      </p:sp>
      <p:sp>
        <p:nvSpPr>
          <p:cNvPr id="27654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LARP CM 16,   BNL  May 16-18,  2011</a:t>
            </a:r>
            <a:endParaRPr lang="en-US"/>
          </a:p>
        </p:txBody>
      </p:sp>
      <p:pic>
        <p:nvPicPr>
          <p:cNvPr id="10" name="Picture 8" descr="C:\Documents and Settings\caspi\Desktop\Reviews-Talks-conference\LARP-meetings\CM-12-April-NAPA_2009\hq_struct_assembly_expld1-wht.jpg"/>
          <p:cNvPicPr>
            <a:picLocks noChangeAspect="1"/>
          </p:cNvPicPr>
          <p:nvPr/>
        </p:nvPicPr>
        <p:blipFill>
          <a:blip r:embed="rId5" cstate="print"/>
          <a:srcRect l="11302" t="2995" r="20912" b="31116"/>
          <a:stretch>
            <a:fillRect/>
          </a:stretch>
        </p:blipFill>
        <p:spPr bwMode="auto">
          <a:xfrm>
            <a:off x="5753100" y="1524000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2286000"/>
            <a:ext cx="9144000" cy="124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2800" dirty="0" smtClean="0">
                <a:solidFill>
                  <a:srgbClr val="003366"/>
                </a:solidFill>
                <a:cs typeface="Arial" charset="0"/>
              </a:rPr>
              <a:t>HQ01a,b,c,d - Test Results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 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HQ01 Training quenches (4.4K)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32460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F83319-F87E-44E7-94C3-E6FF9F3960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 descr="C:\Documents and Settings\caspi\Desktop\Magnets\LARP\HQ\120mm-bore\HQ01d\HQ01d-I\HQ01a-b-c-d-Training-4.4K20A-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15" r="8462"/>
          <a:stretch>
            <a:fillRect/>
          </a:stretch>
        </p:blipFill>
        <p:spPr bwMode="auto">
          <a:xfrm>
            <a:off x="228600" y="1447800"/>
            <a:ext cx="5867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172200" y="1447800"/>
            <a:ext cx="31242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HQ01a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13683A (157T/m, 79% of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coils 1,2,3,4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600" u="sng" dirty="0">
                <a:solidFill>
                  <a:schemeClr val="tx1"/>
                </a:solidFill>
              </a:rPr>
              <a:t>HQ01b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13308A (153T/m, 77% of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coils 1,4,5,6</a:t>
            </a:r>
            <a:endParaRPr lang="en-U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u="sng" dirty="0" smtClean="0">
                <a:solidFill>
                  <a:schemeClr val="tx1"/>
                </a:solidFill>
              </a:rPr>
              <a:t>HQ01c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11953A (138T/m, 70% of </a:t>
            </a:r>
            <a:r>
              <a:rPr lang="en-US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coils 1,5,7,8</a:t>
            </a:r>
            <a:endParaRPr lang="en-U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u="sng" dirty="0" smtClean="0">
                <a:solidFill>
                  <a:schemeClr val="tx1"/>
                </a:solidFill>
              </a:rPr>
              <a:t>HQ01d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14983A (170T/m, 86% of </a:t>
            </a:r>
            <a:r>
              <a:rPr lang="en-US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 coils 5,7,8,9</a:t>
            </a:r>
            <a:endParaRPr lang="en-U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3276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Ramp-rate dependence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32460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04CA50-C4BF-4010-BEF9-09254D79CD8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246188"/>
            <a:ext cx="7243762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142"/>
          <p:cNvSpPr txBox="1">
            <a:spLocks noChangeArrowheads="1"/>
          </p:cNvSpPr>
          <p:nvPr/>
        </p:nvSpPr>
        <p:spPr bwMode="auto">
          <a:xfrm>
            <a:off x="0" y="2286000"/>
            <a:ext cx="9144000" cy="124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5000"/>
              </a:lnSpc>
              <a:spcAft>
                <a:spcPts val="200"/>
              </a:spcAft>
            </a:pPr>
            <a:r>
              <a:rPr lang="en-US" sz="2800" dirty="0" smtClean="0">
                <a:solidFill>
                  <a:srgbClr val="003366"/>
                </a:solidFill>
                <a:cs typeface="Arial" charset="0"/>
              </a:rPr>
              <a:t>HQ01d Test Results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</a:pPr>
            <a:r>
              <a:rPr lang="en-US" dirty="0" smtClean="0">
                <a:solidFill>
                  <a:srgbClr val="003366"/>
                </a:solidFill>
                <a:cs typeface="Arial" charset="0"/>
              </a:rPr>
              <a:t> </a:t>
            </a:r>
          </a:p>
          <a:p>
            <a:pPr marL="457200" indent="-457200">
              <a:lnSpc>
                <a:spcPct val="105000"/>
              </a:lnSpc>
              <a:spcAft>
                <a:spcPts val="200"/>
              </a:spcAft>
              <a:buFont typeface="+mj-lt"/>
              <a:buAutoNum type="arabicPeriod"/>
            </a:pPr>
            <a:endParaRPr lang="en-US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LARP CM 16,   BNL  May 16-18, 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255-1635-400C-8477-A7C5D504CC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Talk">
  <a:themeElements>
    <a:clrScheme name="">
      <a:dk1>
        <a:srgbClr val="000000"/>
      </a:dk1>
      <a:lt1>
        <a:srgbClr val="003399"/>
      </a:lt1>
      <a:dk2>
        <a:srgbClr val="000000"/>
      </a:dk2>
      <a:lt2>
        <a:srgbClr val="000000"/>
      </a:lt2>
      <a:accent1>
        <a:srgbClr val="33CC33"/>
      </a:accent1>
      <a:accent2>
        <a:srgbClr val="00FFFF"/>
      </a:accent2>
      <a:accent3>
        <a:srgbClr val="AAADCA"/>
      </a:accent3>
      <a:accent4>
        <a:srgbClr val="000000"/>
      </a:accent4>
      <a:accent5>
        <a:srgbClr val="ADE2AD"/>
      </a:accent5>
      <a:accent6>
        <a:srgbClr val="00E7E7"/>
      </a:accent6>
      <a:hlink>
        <a:srgbClr val="FF0033"/>
      </a:hlink>
      <a:folHlink>
        <a:srgbClr val="969696"/>
      </a:folHlink>
    </a:clrScheme>
    <a:fontScheme name="DOE Tal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0" marR="0" indent="0" algn="l" defTabSz="1306513" rtl="0" eaLnBrk="0" fontAlgn="base" latinLnBrk="0" hangingPunct="0">
          <a:lnSpc>
            <a:spcPct val="65000"/>
          </a:lnSpc>
          <a:spcBef>
            <a:spcPct val="0"/>
          </a:spcBef>
          <a:spcAft>
            <a:spcPct val="0"/>
          </a:spcAft>
          <a:buClrTx/>
          <a:buSzPct val="100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0" marR="0" indent="0" algn="l" defTabSz="1306513" rtl="0" eaLnBrk="0" fontAlgn="base" latinLnBrk="0" hangingPunct="0">
          <a:lnSpc>
            <a:spcPct val="65000"/>
          </a:lnSpc>
          <a:spcBef>
            <a:spcPct val="0"/>
          </a:spcBef>
          <a:spcAft>
            <a:spcPct val="0"/>
          </a:spcAft>
          <a:buClrTx/>
          <a:buSzPct val="100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OE Tal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Tal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Tal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Tal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Tal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Tal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103817</TotalTime>
  <Pages>1</Pages>
  <Words>1058</Words>
  <Application>Microsoft Office PowerPoint</Application>
  <PresentationFormat>Overhead</PresentationFormat>
  <Paragraphs>284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DOE Talk</vt:lpstr>
      <vt:lpstr>HQ Status and Test Results</vt:lpstr>
      <vt:lpstr>Outline</vt:lpstr>
      <vt:lpstr>HQ Program &amp; Targets </vt:lpstr>
      <vt:lpstr>Slide 4</vt:lpstr>
      <vt:lpstr>Slide 5</vt:lpstr>
      <vt:lpstr>Slide 6</vt:lpstr>
      <vt:lpstr>HQ01 Training quenches (4.4K)</vt:lpstr>
      <vt:lpstr>Ramp-rate dependence</vt:lpstr>
      <vt:lpstr>Slide 9</vt:lpstr>
      <vt:lpstr>Slide 10</vt:lpstr>
      <vt:lpstr>Slide 11</vt:lpstr>
      <vt:lpstr>Slide 12</vt:lpstr>
      <vt:lpstr>HQ01d magnetic measurement</vt:lpstr>
      <vt:lpstr>Slide 14</vt:lpstr>
      <vt:lpstr>Coil azimuthal stress during excitation</vt:lpstr>
      <vt:lpstr>Next Step - improving stress uniformity HQ01d to HQ01e</vt:lpstr>
      <vt:lpstr>Slide 17</vt:lpstr>
      <vt:lpstr>Slide 18</vt:lpstr>
      <vt:lpstr>Slide 19</vt:lpstr>
      <vt:lpstr>HQ coils are under excessive compaction</vt:lpstr>
      <vt:lpstr>Consequences of excessive compaction </vt:lpstr>
      <vt:lpstr>Slide 22</vt:lpstr>
      <vt:lpstr>Slide 23</vt:lpstr>
      <vt:lpstr>Slide 24</vt:lpstr>
      <vt:lpstr>HQ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Rates</dc:title>
  <dc:subject/>
  <dc:creator>Klaus Berkner</dc:creator>
  <cp:keywords/>
  <dc:description/>
  <cp:lastModifiedBy>shlomo caspi</cp:lastModifiedBy>
  <cp:revision>3918</cp:revision>
  <cp:lastPrinted>2001-04-16T19:47:53Z</cp:lastPrinted>
  <dcterms:created xsi:type="dcterms:W3CDTF">2010-10-30T19:39:26Z</dcterms:created>
  <dcterms:modified xsi:type="dcterms:W3CDTF">2011-05-14T01:19:24Z</dcterms:modified>
</cp:coreProperties>
</file>