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 id="2147483651" r:id="rId2"/>
  </p:sldMasterIdLst>
  <p:notesMasterIdLst>
    <p:notesMasterId r:id="rId25"/>
  </p:notesMasterIdLst>
  <p:handoutMasterIdLst>
    <p:handoutMasterId r:id="rId26"/>
  </p:handoutMasterIdLst>
  <p:sldIdLst>
    <p:sldId id="299" r:id="rId3"/>
    <p:sldId id="323" r:id="rId4"/>
    <p:sldId id="324" r:id="rId5"/>
    <p:sldId id="348" r:id="rId6"/>
    <p:sldId id="325" r:id="rId7"/>
    <p:sldId id="341" r:id="rId8"/>
    <p:sldId id="342" r:id="rId9"/>
    <p:sldId id="345" r:id="rId10"/>
    <p:sldId id="332" r:id="rId11"/>
    <p:sldId id="349" r:id="rId12"/>
    <p:sldId id="333" r:id="rId13"/>
    <p:sldId id="344" r:id="rId14"/>
    <p:sldId id="335" r:id="rId15"/>
    <p:sldId id="336" r:id="rId16"/>
    <p:sldId id="338" r:id="rId17"/>
    <p:sldId id="339" r:id="rId18"/>
    <p:sldId id="343" r:id="rId19"/>
    <p:sldId id="346" r:id="rId20"/>
    <p:sldId id="347" r:id="rId21"/>
    <p:sldId id="337" r:id="rId22"/>
    <p:sldId id="340" r:id="rId23"/>
    <p:sldId id="321" r:id="rId24"/>
  </p:sldIdLst>
  <p:sldSz cx="9144000" cy="6858000" type="screen4x3"/>
  <p:notesSz cx="6781800" cy="9918700"/>
  <p:defaultTextStyle>
    <a:defPPr>
      <a:defRPr lang="en-US"/>
    </a:defPPr>
    <a:lvl1pPr algn="l" rtl="0" fontAlgn="base">
      <a:spcBef>
        <a:spcPct val="0"/>
      </a:spcBef>
      <a:spcAft>
        <a:spcPct val="0"/>
      </a:spcAft>
      <a:defRPr sz="2400" kern="1200">
        <a:solidFill>
          <a:schemeClr val="tx1"/>
        </a:solidFill>
        <a:latin typeface="Book Antiqua" pitchFamily="18"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Book Antiqua" pitchFamily="18"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Book Antiqua" pitchFamily="18"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Book Antiqua" pitchFamily="18"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Book Antiqua" pitchFamily="18" charset="0"/>
        <a:ea typeface="ＭＳ Ｐゴシック" pitchFamily="34" charset="-128"/>
        <a:cs typeface="Arial" charset="0"/>
      </a:defRPr>
    </a:lvl5pPr>
    <a:lvl6pPr marL="2286000" algn="l" defTabSz="914400" rtl="0" eaLnBrk="1" latinLnBrk="0" hangingPunct="1">
      <a:defRPr sz="2400" kern="1200">
        <a:solidFill>
          <a:schemeClr val="tx1"/>
        </a:solidFill>
        <a:latin typeface="Book Antiqua" pitchFamily="18" charset="0"/>
        <a:ea typeface="ＭＳ Ｐゴシック" pitchFamily="34" charset="-128"/>
        <a:cs typeface="Arial" charset="0"/>
      </a:defRPr>
    </a:lvl6pPr>
    <a:lvl7pPr marL="2743200" algn="l" defTabSz="914400" rtl="0" eaLnBrk="1" latinLnBrk="0" hangingPunct="1">
      <a:defRPr sz="2400" kern="1200">
        <a:solidFill>
          <a:schemeClr val="tx1"/>
        </a:solidFill>
        <a:latin typeface="Book Antiqua" pitchFamily="18" charset="0"/>
        <a:ea typeface="ＭＳ Ｐゴシック" pitchFamily="34" charset="-128"/>
        <a:cs typeface="Arial" charset="0"/>
      </a:defRPr>
    </a:lvl7pPr>
    <a:lvl8pPr marL="3200400" algn="l" defTabSz="914400" rtl="0" eaLnBrk="1" latinLnBrk="0" hangingPunct="1">
      <a:defRPr sz="2400" kern="1200">
        <a:solidFill>
          <a:schemeClr val="tx1"/>
        </a:solidFill>
        <a:latin typeface="Book Antiqua" pitchFamily="18" charset="0"/>
        <a:ea typeface="ＭＳ Ｐゴシック" pitchFamily="34" charset="-128"/>
        <a:cs typeface="Arial" charset="0"/>
      </a:defRPr>
    </a:lvl8pPr>
    <a:lvl9pPr marL="3657600" algn="l" defTabSz="914400" rtl="0" eaLnBrk="1" latinLnBrk="0" hangingPunct="1">
      <a:defRPr sz="2400" kern="1200">
        <a:solidFill>
          <a:schemeClr val="tx1"/>
        </a:solidFill>
        <a:latin typeface="Book Antiqua" pitchFamily="18"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66FF"/>
    <a:srgbClr val="CC0000"/>
    <a:srgbClr val="FF3300"/>
    <a:srgbClr val="1F3361"/>
    <a:srgbClr val="1C2A64"/>
    <a:srgbClr val="23415D"/>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88" autoAdjust="0"/>
    <p:restoredTop sz="79831" autoAdjust="0"/>
  </p:normalViewPr>
  <p:slideViewPr>
    <p:cSldViewPr snapToGrid="0">
      <p:cViewPr>
        <p:scale>
          <a:sx n="70" d="100"/>
          <a:sy n="70" d="100"/>
        </p:scale>
        <p:origin x="-1530" y="-180"/>
      </p:cViewPr>
      <p:guideLst>
        <p:guide orient="horz" pos="3888"/>
        <p:guide pos="2888"/>
      </p:guideLst>
    </p:cSldViewPr>
  </p:slideViewPr>
  <p:outlineViewPr>
    <p:cViewPr>
      <p:scale>
        <a:sx n="33" d="100"/>
        <a:sy n="33" d="100"/>
      </p:scale>
      <p:origin x="12" y="0"/>
    </p:cViewPr>
  </p:outlineViewPr>
  <p:notesTextViewPr>
    <p:cViewPr>
      <p:scale>
        <a:sx n="75" d="100"/>
        <a:sy n="75" d="100"/>
      </p:scale>
      <p:origin x="0" y="0"/>
    </p:cViewPr>
  </p:notesTextViewPr>
  <p:sorterViewPr>
    <p:cViewPr>
      <p:scale>
        <a:sx n="75" d="100"/>
        <a:sy n="75" d="100"/>
      </p:scale>
      <p:origin x="0" y="0"/>
    </p:cViewPr>
  </p:sorterViewPr>
  <p:notesViewPr>
    <p:cSldViewPr snapToGrid="0">
      <p:cViewPr varScale="1">
        <p:scale>
          <a:sx n="53" d="100"/>
          <a:sy n="53" d="100"/>
        </p:scale>
        <p:origin x="-1890" y="-84"/>
      </p:cViewPr>
      <p:guideLst>
        <p:guide orient="horz" pos="3124"/>
        <p:guide pos="21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2546"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86" tIns="45743" rIns="91486" bIns="45743" numCol="1" anchor="t"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492547" name="Rectangle 3"/>
          <p:cNvSpPr>
            <a:spLocks noGrp="1" noChangeArrowheads="1"/>
          </p:cNvSpPr>
          <p:nvPr>
            <p:ph type="dt" sz="quarter" idx="1"/>
          </p:nvPr>
        </p:nvSpPr>
        <p:spPr bwMode="auto">
          <a:xfrm>
            <a:off x="3841750" y="0"/>
            <a:ext cx="2938463" cy="495300"/>
          </a:xfrm>
          <a:prstGeom prst="rect">
            <a:avLst/>
          </a:prstGeom>
          <a:noFill/>
          <a:ln w="9525">
            <a:noFill/>
            <a:miter lim="800000"/>
            <a:headEnd/>
            <a:tailEnd/>
          </a:ln>
          <a:effectLst/>
        </p:spPr>
        <p:txBody>
          <a:bodyPr vert="horz" wrap="square" lIns="91486" tIns="45743" rIns="91486" bIns="45743" numCol="1" anchor="t" anchorCtr="0" compatLnSpc="1">
            <a:prstTxWarp prst="textNoShape">
              <a:avLst/>
            </a:prstTxWarp>
          </a:bodyPr>
          <a:lstStyle>
            <a:lvl1pPr algn="r" eaLnBrk="0" hangingPunct="0">
              <a:defRPr sz="1200">
                <a:latin typeface="Arial" charset="0"/>
                <a:cs typeface="+mn-cs"/>
              </a:defRPr>
            </a:lvl1pPr>
          </a:lstStyle>
          <a:p>
            <a:pPr>
              <a:defRPr/>
            </a:pPr>
            <a:endParaRPr lang="en-US"/>
          </a:p>
        </p:txBody>
      </p:sp>
      <p:sp>
        <p:nvSpPr>
          <p:cNvPr id="492548" name="Rectangle 4"/>
          <p:cNvSpPr>
            <a:spLocks noGrp="1" noChangeArrowheads="1"/>
          </p:cNvSpPr>
          <p:nvPr>
            <p:ph type="ftr" sz="quarter" idx="2"/>
          </p:nvPr>
        </p:nvSpPr>
        <p:spPr bwMode="auto">
          <a:xfrm>
            <a:off x="0" y="9421813"/>
            <a:ext cx="2938463" cy="495300"/>
          </a:xfrm>
          <a:prstGeom prst="rect">
            <a:avLst/>
          </a:prstGeom>
          <a:noFill/>
          <a:ln w="9525">
            <a:noFill/>
            <a:miter lim="800000"/>
            <a:headEnd/>
            <a:tailEnd/>
          </a:ln>
          <a:effectLst/>
        </p:spPr>
        <p:txBody>
          <a:bodyPr vert="horz" wrap="square" lIns="91486" tIns="45743" rIns="91486" bIns="45743" numCol="1" anchor="b"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492549" name="Rectangle 5"/>
          <p:cNvSpPr>
            <a:spLocks noGrp="1" noChangeArrowheads="1"/>
          </p:cNvSpPr>
          <p:nvPr>
            <p:ph type="sldNum" sz="quarter" idx="3"/>
          </p:nvPr>
        </p:nvSpPr>
        <p:spPr bwMode="auto">
          <a:xfrm>
            <a:off x="3841750" y="9421813"/>
            <a:ext cx="2938463" cy="495300"/>
          </a:xfrm>
          <a:prstGeom prst="rect">
            <a:avLst/>
          </a:prstGeom>
          <a:noFill/>
          <a:ln w="9525">
            <a:noFill/>
            <a:miter lim="800000"/>
            <a:headEnd/>
            <a:tailEnd/>
          </a:ln>
          <a:effectLst/>
        </p:spPr>
        <p:txBody>
          <a:bodyPr vert="horz" wrap="square" lIns="91486" tIns="45743" rIns="91486" bIns="45743" numCol="1" anchor="b" anchorCtr="0" compatLnSpc="1">
            <a:prstTxWarp prst="textNoShape">
              <a:avLst/>
            </a:prstTxWarp>
          </a:bodyPr>
          <a:lstStyle>
            <a:lvl1pPr algn="r" eaLnBrk="0" hangingPunct="0">
              <a:defRPr sz="1200">
                <a:latin typeface="Arial" charset="0"/>
                <a:cs typeface="+mn-cs"/>
              </a:defRPr>
            </a:lvl1pPr>
          </a:lstStyle>
          <a:p>
            <a:pPr>
              <a:defRPr/>
            </a:pPr>
            <a:fld id="{E35B14F8-D1A9-4BFB-A907-12FBC1553276}" type="slidenum">
              <a:rPr lang="en-US"/>
              <a:pPr>
                <a:defRPr/>
              </a:pPr>
              <a:t>‹N°›</a:t>
            </a:fld>
            <a:endParaRPr lang="en-US"/>
          </a:p>
        </p:txBody>
      </p:sp>
    </p:spTree>
    <p:extLst>
      <p:ext uri="{BB962C8B-B14F-4D97-AF65-F5344CB8AC3E}">
        <p14:creationId xmlns:p14="http://schemas.microsoft.com/office/powerpoint/2010/main" val="1909158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38463" cy="495300"/>
          </a:xfrm>
          <a:prstGeom prst="rect">
            <a:avLst/>
          </a:prstGeom>
          <a:noFill/>
          <a:ln w="9525">
            <a:noFill/>
            <a:miter lim="800000"/>
            <a:headEnd/>
            <a:tailEnd/>
          </a:ln>
        </p:spPr>
        <p:txBody>
          <a:bodyPr vert="horz" wrap="square" lIns="91486" tIns="45743" rIns="91486" bIns="45743" numCol="1" anchor="t"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23555" name="Rectangle 3"/>
          <p:cNvSpPr>
            <a:spLocks noGrp="1" noChangeArrowheads="1"/>
          </p:cNvSpPr>
          <p:nvPr>
            <p:ph type="dt" idx="1"/>
          </p:nvPr>
        </p:nvSpPr>
        <p:spPr bwMode="auto">
          <a:xfrm>
            <a:off x="3843338" y="0"/>
            <a:ext cx="2938462" cy="495300"/>
          </a:xfrm>
          <a:prstGeom prst="rect">
            <a:avLst/>
          </a:prstGeom>
          <a:noFill/>
          <a:ln w="9525">
            <a:noFill/>
            <a:miter lim="800000"/>
            <a:headEnd/>
            <a:tailEnd/>
          </a:ln>
        </p:spPr>
        <p:txBody>
          <a:bodyPr vert="horz" wrap="square" lIns="91486" tIns="45743" rIns="91486" bIns="45743" numCol="1" anchor="t" anchorCtr="0" compatLnSpc="1">
            <a:prstTxWarp prst="textNoShape">
              <a:avLst/>
            </a:prstTxWarp>
          </a:bodyPr>
          <a:lstStyle>
            <a:lvl1pPr algn="r" eaLnBrk="0" hangingPunct="0">
              <a:defRPr sz="1200">
                <a:latin typeface="Arial" charset="0"/>
                <a:cs typeface="+mn-cs"/>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911225" y="742950"/>
            <a:ext cx="4959350" cy="3719513"/>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03288" y="4710113"/>
            <a:ext cx="4975225" cy="4465637"/>
          </a:xfrm>
          <a:prstGeom prst="rect">
            <a:avLst/>
          </a:prstGeom>
          <a:noFill/>
          <a:ln w="9525">
            <a:noFill/>
            <a:miter lim="800000"/>
            <a:headEnd/>
            <a:tailEnd/>
          </a:ln>
        </p:spPr>
        <p:txBody>
          <a:bodyPr vert="horz" wrap="square" lIns="91486" tIns="45743" rIns="91486" bIns="457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9423400"/>
            <a:ext cx="2938463" cy="495300"/>
          </a:xfrm>
          <a:prstGeom prst="rect">
            <a:avLst/>
          </a:prstGeom>
          <a:noFill/>
          <a:ln w="9525">
            <a:noFill/>
            <a:miter lim="800000"/>
            <a:headEnd/>
            <a:tailEnd/>
          </a:ln>
        </p:spPr>
        <p:txBody>
          <a:bodyPr vert="horz" wrap="square" lIns="91486" tIns="45743" rIns="91486" bIns="45743" numCol="1" anchor="b"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23559" name="Rectangle 7"/>
          <p:cNvSpPr>
            <a:spLocks noGrp="1" noChangeArrowheads="1"/>
          </p:cNvSpPr>
          <p:nvPr>
            <p:ph type="sldNum" sz="quarter" idx="5"/>
          </p:nvPr>
        </p:nvSpPr>
        <p:spPr bwMode="auto">
          <a:xfrm>
            <a:off x="3843338" y="9423400"/>
            <a:ext cx="2938462" cy="495300"/>
          </a:xfrm>
          <a:prstGeom prst="rect">
            <a:avLst/>
          </a:prstGeom>
          <a:noFill/>
          <a:ln w="9525">
            <a:noFill/>
            <a:miter lim="800000"/>
            <a:headEnd/>
            <a:tailEnd/>
          </a:ln>
        </p:spPr>
        <p:txBody>
          <a:bodyPr vert="horz" wrap="square" lIns="91486" tIns="45743" rIns="91486" bIns="45743" numCol="1" anchor="b" anchorCtr="0" compatLnSpc="1">
            <a:prstTxWarp prst="textNoShape">
              <a:avLst/>
            </a:prstTxWarp>
          </a:bodyPr>
          <a:lstStyle>
            <a:lvl1pPr algn="r" eaLnBrk="0" hangingPunct="0">
              <a:defRPr sz="1200">
                <a:latin typeface="Arial" charset="0"/>
                <a:cs typeface="+mn-cs"/>
              </a:defRPr>
            </a:lvl1pPr>
          </a:lstStyle>
          <a:p>
            <a:pPr>
              <a:defRPr/>
            </a:pPr>
            <a:fld id="{B77E8B5F-8F28-4D9E-9194-EBC3DD8429B4}" type="slidenum">
              <a:rPr lang="en-US"/>
              <a:pPr>
                <a:defRPr/>
              </a:pPr>
              <a:t>‹N°›</a:t>
            </a:fld>
            <a:endParaRPr lang="en-US"/>
          </a:p>
        </p:txBody>
      </p:sp>
    </p:spTree>
    <p:extLst>
      <p:ext uri="{BB962C8B-B14F-4D97-AF65-F5344CB8AC3E}">
        <p14:creationId xmlns:p14="http://schemas.microsoft.com/office/powerpoint/2010/main" val="19837981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DAE88CA-4741-4460-86C8-927E31A2D358}" type="slidenum">
              <a:rPr lang="en-US" smtClean="0"/>
              <a:pPr/>
              <a:t>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smtClean="0"/>
              <a:t>20</a:t>
            </a:r>
            <a:r>
              <a:rPr lang="en-US" baseline="30000" dirty="0" smtClean="0"/>
              <a:t>th</a:t>
            </a:r>
            <a:r>
              <a:rPr lang="en-US" dirty="0" smtClean="0"/>
              <a:t> July 2010 – HL-LHC Design study: Magnets - </a:t>
            </a:r>
            <a:fld id="{9CCD2D1B-C2F2-4D40-86C9-FFF418E5A162}" type="slidenum">
              <a:rPr lang="en-US" smtClean="0"/>
              <a:pPr>
                <a:defRPr/>
              </a:pPr>
              <a:t>‹N°›</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r>
              <a:rPr lang="en-US"/>
              <a:t>27</a:t>
            </a:r>
            <a:r>
              <a:rPr lang="en-US" baseline="30000"/>
              <a:t>h</a:t>
            </a:r>
            <a:r>
              <a:rPr lang="en-US"/>
              <a:t> January 2009 – FiDeL 2009 - </a:t>
            </a:r>
            <a:fld id="{45BF70B8-FB1A-401C-9D1E-9A1CF54AFA77}" type="slidenum">
              <a:rPr lang="en-US"/>
              <a:pPr>
                <a:defRPr/>
              </a:pPr>
              <a:t>‹N°›</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0" y="96838"/>
            <a:ext cx="2168525" cy="6334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96838"/>
            <a:ext cx="6356350" cy="633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r>
              <a:rPr lang="en-US"/>
              <a:t>27</a:t>
            </a:r>
            <a:r>
              <a:rPr lang="en-US" baseline="30000"/>
              <a:t>h</a:t>
            </a:r>
            <a:r>
              <a:rPr lang="en-US"/>
              <a:t> January 2009 – FiDeL 2009 - </a:t>
            </a:r>
            <a:fld id="{0D7C56AA-9E16-48F4-A100-532F54D044DA}" type="slidenum">
              <a:rPr lang="en-US"/>
              <a:pPr>
                <a:defRPr/>
              </a:pPr>
              <a:t>‹N°›</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48CD44-603A-4C03-9C6B-358F9A332B4B}" type="slidenum">
              <a:rPr lang="en-US"/>
              <a:pPr>
                <a:defRPr/>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7D058C-0AB0-4DDD-9814-4ABA60311789}" type="slidenum">
              <a:rPr lang="en-US"/>
              <a:pPr>
                <a:defRPr/>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3FA7DB-E3C2-42D7-B7C3-2225C0A55AA0}" type="slidenum">
              <a:rPr lang="en-US"/>
              <a:pPr>
                <a:defRPr/>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A9F3EF-1375-45A3-AE09-4C27F4CDA5D4}" type="slidenum">
              <a:rPr lang="en-US"/>
              <a:pPr>
                <a:defRPr/>
              </a:pPr>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C12C446-1027-40F9-B75F-DC7788EDB3F9}" type="slidenum">
              <a:rPr lang="en-US"/>
              <a:pPr>
                <a:defRPr/>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0D3E19-F67B-49DD-A8FE-A3A8A8246515}" type="slidenum">
              <a:rPr lang="en-US"/>
              <a:pPr>
                <a:defRPr/>
              </a:pPr>
              <a:t>‹N°›</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5B2EEA7-3887-490D-835D-9527999CF50E}" type="slidenum">
              <a:rPr lang="en-US"/>
              <a:pPr>
                <a:defRPr/>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6B8689-C7B2-4749-8663-55E293440A3D}"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baseline="0"/>
            </a:lvl2pPr>
            <a:lvl3pPr>
              <a:defRPr sz="1800"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r>
              <a:rPr lang="en-US" dirty="0" smtClean="0"/>
              <a:t>20</a:t>
            </a:r>
            <a:r>
              <a:rPr lang="en-US" baseline="30000" dirty="0" smtClean="0"/>
              <a:t>th</a:t>
            </a:r>
            <a:r>
              <a:rPr lang="en-US" dirty="0" smtClean="0"/>
              <a:t> July 2010 – HL-LHC Design study: Magnets - </a:t>
            </a:r>
            <a:fld id="{9CCD2D1B-C2F2-4D40-86C9-FFF418E5A162}" type="slidenum">
              <a:rPr lang="en-US" smtClean="0"/>
              <a:pPr>
                <a:defRPr/>
              </a:pPr>
              <a:t>‹N°›</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858E49-D2F2-4D10-916D-BB9DDF2EE7C6}" type="slidenum">
              <a:rPr lang="en-US"/>
              <a:pPr>
                <a:defRPr/>
              </a:pPr>
              <a:t>‹N°›</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42756F-DF6F-4617-8B09-EEEAFB6BEE8F}" type="slidenum">
              <a:rPr lang="en-US"/>
              <a:pPr>
                <a:defRPr/>
              </a:pPr>
              <a:t>‹N°›</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35ED96-C721-48BD-BCDE-4859E595C251}"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r>
              <a:rPr lang="en-US"/>
              <a:t>27</a:t>
            </a:r>
            <a:r>
              <a:rPr lang="en-US" baseline="30000"/>
              <a:t>h</a:t>
            </a:r>
            <a:r>
              <a:rPr lang="en-US"/>
              <a:t> January 2009 – FiDeL 2009 - </a:t>
            </a:r>
            <a:fld id="{5EF11689-3773-470F-9C1A-1250138DFCC5}" type="slidenum">
              <a:rPr lang="en-US"/>
              <a:pPr>
                <a:defRPr/>
              </a:pPr>
              <a:t>‹N°›</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 y="1190625"/>
            <a:ext cx="4262438" cy="5240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1538" y="1190625"/>
            <a:ext cx="4262437" cy="5240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r>
              <a:rPr lang="en-US"/>
              <a:t>27</a:t>
            </a:r>
            <a:r>
              <a:rPr lang="en-US" baseline="30000"/>
              <a:t>h</a:t>
            </a:r>
            <a:r>
              <a:rPr lang="en-US"/>
              <a:t> January 2009 – FiDeL 2009 - </a:t>
            </a:r>
            <a:fld id="{30B17E8F-3EEC-46E1-BD90-D3EFC440AAFD}" type="slidenum">
              <a:rPr lang="en-US"/>
              <a:pPr>
                <a:defRPr/>
              </a:pPr>
              <a:t>‹N°›</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r>
              <a:rPr lang="en-US"/>
              <a:t>27</a:t>
            </a:r>
            <a:r>
              <a:rPr lang="en-US" baseline="30000"/>
              <a:t>h</a:t>
            </a:r>
            <a:r>
              <a:rPr lang="en-US"/>
              <a:t> January 2009 – FiDeL 2009 - </a:t>
            </a:r>
            <a:fld id="{9C3B1A39-512F-4361-B36E-BFDEA4A9D986}" type="slidenum">
              <a:rPr lang="en-US"/>
              <a:pPr>
                <a:defRPr/>
              </a:pPr>
              <a:t>‹N°›</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r>
              <a:rPr lang="en-US"/>
              <a:t>18</a:t>
            </a:r>
            <a:r>
              <a:rPr lang="en-US" baseline="30000"/>
              <a:t>h</a:t>
            </a:r>
            <a:r>
              <a:rPr lang="en-US"/>
              <a:t> January 2009 – </a:t>
            </a:r>
            <a:r>
              <a:rPr lang="en-US" err="1"/>
              <a:t>FiDeL</a:t>
            </a:r>
            <a:r>
              <a:rPr lang="en-US"/>
              <a:t> 2009 - </a:t>
            </a:r>
            <a:fld id="{7C77E0AC-3982-4D60-BEA0-4CF57A49C793}" type="slidenum">
              <a:rPr lang="en-US"/>
              <a:pPr>
                <a:defRPr/>
              </a:pPr>
              <a:t>‹N°›</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r>
              <a:rPr lang="en-US"/>
              <a:t>27</a:t>
            </a:r>
            <a:r>
              <a:rPr lang="en-US" baseline="30000"/>
              <a:t>h</a:t>
            </a:r>
            <a:r>
              <a:rPr lang="en-US"/>
              <a:t> January 2009 – FiDeL 2009 - </a:t>
            </a:r>
            <a:fld id="{3CD580D0-A27D-44BC-AD74-5741019FBA05}" type="slidenum">
              <a:rPr lang="en-US"/>
              <a:pPr>
                <a:defRPr/>
              </a:pPr>
              <a:t>‹N°›</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r>
              <a:rPr lang="en-US"/>
              <a:t>27</a:t>
            </a:r>
            <a:r>
              <a:rPr lang="en-US" baseline="30000"/>
              <a:t>h</a:t>
            </a:r>
            <a:r>
              <a:rPr lang="en-US"/>
              <a:t> January 2009 – FiDeL 2009 - </a:t>
            </a:r>
            <a:fld id="{F0C594C9-1956-476E-BFD2-51D7675E2DEE}" type="slidenum">
              <a:rPr lang="en-US"/>
              <a:pPr>
                <a:defRPr/>
              </a:pPr>
              <a:t>‹N°›</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r>
              <a:rPr lang="en-US"/>
              <a:t>27</a:t>
            </a:r>
            <a:r>
              <a:rPr lang="en-US" baseline="30000"/>
              <a:t>h</a:t>
            </a:r>
            <a:r>
              <a:rPr lang="en-US"/>
              <a:t> January 2009 – FiDeL 2009 - </a:t>
            </a:r>
            <a:fld id="{5CA4267F-4BC8-4069-9CEE-8B2BE2F3A2BF}" type="slidenum">
              <a:rPr lang="en-US"/>
              <a:pPr>
                <a:defRPr/>
              </a:pPr>
              <a:t>‹N°›</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8994" name="Rectangle 2"/>
          <p:cNvSpPr>
            <a:spLocks noChangeArrowheads="1"/>
          </p:cNvSpPr>
          <p:nvPr/>
        </p:nvSpPr>
        <p:spPr bwMode="auto">
          <a:xfrm>
            <a:off x="0" y="0"/>
            <a:ext cx="9144000" cy="1060450"/>
          </a:xfrm>
          <a:prstGeom prst="rect">
            <a:avLst/>
          </a:prstGeom>
          <a:solidFill>
            <a:srgbClr val="1F3361"/>
          </a:solidFill>
          <a:ln w="9525" algn="ctr">
            <a:noFill/>
            <a:miter lim="800000"/>
            <a:headEnd/>
            <a:tailEnd/>
          </a:ln>
          <a:effectLst/>
        </p:spPr>
        <p:txBody>
          <a:bodyPr anchor="ctr">
            <a:spAutoFit/>
          </a:bodyPr>
          <a:lstStyle/>
          <a:p>
            <a:pPr eaLnBrk="0" hangingPunct="0">
              <a:defRPr/>
            </a:pPr>
            <a:endParaRPr lang="en-US">
              <a:cs typeface="+mn-cs"/>
            </a:endParaRPr>
          </a:p>
        </p:txBody>
      </p:sp>
      <p:sp>
        <p:nvSpPr>
          <p:cNvPr id="1027" name="Rectangle 3"/>
          <p:cNvSpPr>
            <a:spLocks noGrp="1" noChangeArrowheads="1"/>
          </p:cNvSpPr>
          <p:nvPr>
            <p:ph type="title"/>
          </p:nvPr>
        </p:nvSpPr>
        <p:spPr bwMode="auto">
          <a:xfrm>
            <a:off x="876300" y="96838"/>
            <a:ext cx="7678738" cy="904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266700" y="1190625"/>
            <a:ext cx="8677275" cy="5240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8997" name="Rectangle 5"/>
          <p:cNvSpPr>
            <a:spLocks noGrp="1" noChangeArrowheads="1"/>
          </p:cNvSpPr>
          <p:nvPr>
            <p:ph type="sldNum" sz="quarter" idx="4"/>
          </p:nvPr>
        </p:nvSpPr>
        <p:spPr bwMode="auto">
          <a:xfrm>
            <a:off x="4414838" y="6524625"/>
            <a:ext cx="4519612"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cs typeface="+mn-cs"/>
              </a:defRPr>
            </a:lvl1pPr>
          </a:lstStyle>
          <a:p>
            <a:pPr>
              <a:defRPr/>
            </a:pPr>
            <a:r>
              <a:rPr lang="en-US" dirty="0" smtClean="0"/>
              <a:t>20</a:t>
            </a:r>
            <a:r>
              <a:rPr lang="en-US" baseline="30000" dirty="0" smtClean="0"/>
              <a:t>th</a:t>
            </a:r>
            <a:r>
              <a:rPr lang="en-US" dirty="0" smtClean="0"/>
              <a:t> July 2010 – HL-LHC Design study: Magnets - </a:t>
            </a:r>
            <a:fld id="{9CCD2D1B-C2F2-4D40-86C9-FFF418E5A162}" type="slidenum">
              <a:rPr lang="en-US" smtClean="0"/>
              <a:pPr>
                <a:defRPr/>
              </a:pPr>
              <a:t>‹N°›</a:t>
            </a:fld>
            <a:endParaRPr lang="en-US" dirty="0"/>
          </a:p>
        </p:txBody>
      </p:sp>
      <p:pic>
        <p:nvPicPr>
          <p:cNvPr id="1030" name="Picture 13"/>
          <p:cNvPicPr>
            <a:picLocks noChangeAspect="1" noChangeArrowheads="1"/>
          </p:cNvPicPr>
          <p:nvPr/>
        </p:nvPicPr>
        <p:blipFill>
          <a:blip r:embed="rId13" cstate="print"/>
          <a:srcRect r="1060" b="1387"/>
          <a:stretch>
            <a:fillRect/>
          </a:stretch>
        </p:blipFill>
        <p:spPr bwMode="auto">
          <a:xfrm>
            <a:off x="114300" y="217488"/>
            <a:ext cx="693738" cy="706437"/>
          </a:xfrm>
          <a:prstGeom prst="rect">
            <a:avLst/>
          </a:prstGeom>
          <a:noFill/>
          <a:ln w="9525">
            <a:noFill/>
            <a:miter lim="800000"/>
            <a:headEnd/>
            <a:tailEnd/>
          </a:ln>
        </p:spPr>
      </p:pic>
      <p:sp>
        <p:nvSpPr>
          <p:cNvPr id="469009" name="Rectangle 17"/>
          <p:cNvSpPr>
            <a:spLocks noChangeArrowheads="1"/>
          </p:cNvSpPr>
          <p:nvPr/>
        </p:nvSpPr>
        <p:spPr bwMode="auto">
          <a:xfrm>
            <a:off x="190500" y="6534150"/>
            <a:ext cx="4791075" cy="247650"/>
          </a:xfrm>
          <a:prstGeom prst="rect">
            <a:avLst/>
          </a:prstGeom>
          <a:noFill/>
          <a:ln w="9525">
            <a:noFill/>
            <a:miter lim="800000"/>
            <a:headEnd/>
            <a:tailEnd/>
          </a:ln>
          <a:effectLst/>
        </p:spPr>
        <p:txBody>
          <a:bodyPr/>
          <a:lstStyle/>
          <a:p>
            <a:pPr>
              <a:defRPr/>
            </a:pPr>
            <a:r>
              <a:rPr lang="en-US" sz="1000" u="sng">
                <a:solidFill>
                  <a:srgbClr val="3399FF"/>
                </a:solidFill>
                <a:cs typeface="+mn-cs"/>
              </a:rPr>
              <a:t>E. Todesco</a:t>
            </a:r>
          </a:p>
        </p:txBody>
      </p:sp>
    </p:spTree>
  </p:cSld>
  <p:clrMap bg1="lt1" tx1="dk1" bg2="lt2" tx2="dk2" accent1="accent1" accent2="accent2" accent3="accent3" accent4="accent4" accent5="accent5" accent6="accent6" hlink="hlink" folHlink="folHlink"/>
  <p:sldLayoutIdLst>
    <p:sldLayoutId id="2147484117" r:id="rId1"/>
    <p:sldLayoutId id="2147484130" r:id="rId2"/>
    <p:sldLayoutId id="2147484131" r:id="rId3"/>
    <p:sldLayoutId id="2147484132" r:id="rId4"/>
    <p:sldLayoutId id="2147484133" r:id="rId5"/>
    <p:sldLayoutId id="2147484118" r:id="rId6"/>
    <p:sldLayoutId id="2147484134" r:id="rId7"/>
    <p:sldLayoutId id="2147484135" r:id="rId8"/>
    <p:sldLayoutId id="2147484136" r:id="rId9"/>
    <p:sldLayoutId id="2147484137" r:id="rId10"/>
    <p:sldLayoutId id="2147484138"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2600">
          <a:solidFill>
            <a:srgbClr val="FFFFFF"/>
          </a:solidFill>
          <a:latin typeface="+mj-lt"/>
          <a:ea typeface="+mj-ea"/>
          <a:cs typeface="+mj-cs"/>
        </a:defRPr>
      </a:lvl1pPr>
      <a:lvl2pPr algn="ctr" rtl="0" eaLnBrk="0" fontAlgn="base" hangingPunct="0">
        <a:spcBef>
          <a:spcPct val="0"/>
        </a:spcBef>
        <a:spcAft>
          <a:spcPct val="0"/>
        </a:spcAft>
        <a:defRPr sz="2600">
          <a:solidFill>
            <a:srgbClr val="FFFFFF"/>
          </a:solidFill>
          <a:latin typeface="Felix Titling" pitchFamily="82" charset="0"/>
        </a:defRPr>
      </a:lvl2pPr>
      <a:lvl3pPr algn="ctr" rtl="0" eaLnBrk="0" fontAlgn="base" hangingPunct="0">
        <a:spcBef>
          <a:spcPct val="0"/>
        </a:spcBef>
        <a:spcAft>
          <a:spcPct val="0"/>
        </a:spcAft>
        <a:defRPr sz="2600">
          <a:solidFill>
            <a:srgbClr val="FFFFFF"/>
          </a:solidFill>
          <a:latin typeface="Felix Titling" pitchFamily="82" charset="0"/>
        </a:defRPr>
      </a:lvl3pPr>
      <a:lvl4pPr algn="ctr" rtl="0" eaLnBrk="0" fontAlgn="base" hangingPunct="0">
        <a:spcBef>
          <a:spcPct val="0"/>
        </a:spcBef>
        <a:spcAft>
          <a:spcPct val="0"/>
        </a:spcAft>
        <a:defRPr sz="2600">
          <a:solidFill>
            <a:srgbClr val="FFFFFF"/>
          </a:solidFill>
          <a:latin typeface="Felix Titling" pitchFamily="82" charset="0"/>
        </a:defRPr>
      </a:lvl4pPr>
      <a:lvl5pPr algn="ctr" rtl="0" eaLnBrk="0" fontAlgn="base" hangingPunct="0">
        <a:spcBef>
          <a:spcPct val="0"/>
        </a:spcBef>
        <a:spcAft>
          <a:spcPct val="0"/>
        </a:spcAft>
        <a:defRPr sz="2600">
          <a:solidFill>
            <a:srgbClr val="FFFFFF"/>
          </a:solidFill>
          <a:latin typeface="Felix Titling" pitchFamily="82" charset="0"/>
        </a:defRPr>
      </a:lvl5pPr>
      <a:lvl6pPr marL="457200" algn="ctr" rtl="0" fontAlgn="base">
        <a:spcBef>
          <a:spcPct val="0"/>
        </a:spcBef>
        <a:spcAft>
          <a:spcPct val="0"/>
        </a:spcAft>
        <a:defRPr sz="2600">
          <a:solidFill>
            <a:srgbClr val="FFFFFF"/>
          </a:solidFill>
          <a:latin typeface="Felix Titling" pitchFamily="82" charset="0"/>
        </a:defRPr>
      </a:lvl6pPr>
      <a:lvl7pPr marL="914400" algn="ctr" rtl="0" fontAlgn="base">
        <a:spcBef>
          <a:spcPct val="0"/>
        </a:spcBef>
        <a:spcAft>
          <a:spcPct val="0"/>
        </a:spcAft>
        <a:defRPr sz="2600">
          <a:solidFill>
            <a:srgbClr val="FFFFFF"/>
          </a:solidFill>
          <a:latin typeface="Felix Titling" pitchFamily="82" charset="0"/>
        </a:defRPr>
      </a:lvl7pPr>
      <a:lvl8pPr marL="1371600" algn="ctr" rtl="0" fontAlgn="base">
        <a:spcBef>
          <a:spcPct val="0"/>
        </a:spcBef>
        <a:spcAft>
          <a:spcPct val="0"/>
        </a:spcAft>
        <a:defRPr sz="2600">
          <a:solidFill>
            <a:srgbClr val="FFFFFF"/>
          </a:solidFill>
          <a:latin typeface="Felix Titling" pitchFamily="82" charset="0"/>
        </a:defRPr>
      </a:lvl8pPr>
      <a:lvl9pPr marL="1828800" algn="ctr" rtl="0" fontAlgn="base">
        <a:spcBef>
          <a:spcPct val="0"/>
        </a:spcBef>
        <a:spcAft>
          <a:spcPct val="0"/>
        </a:spcAft>
        <a:defRPr sz="2600">
          <a:solidFill>
            <a:srgbClr val="FFFFFF"/>
          </a:solidFill>
          <a:latin typeface="Felix Titling" pitchFamily="82" charset="0"/>
        </a:defRPr>
      </a:lvl9pPr>
    </p:titleStyle>
    <p:bodyStyle>
      <a:lvl1pPr marL="342900" indent="-342900" algn="l" rtl="0" eaLnBrk="0" fontAlgn="base" hangingPunct="0">
        <a:spcBef>
          <a:spcPct val="20000"/>
        </a:spcBef>
        <a:spcAft>
          <a:spcPct val="0"/>
        </a:spcAft>
        <a:buSzPct val="65000"/>
        <a:buBlip>
          <a:blip r:embed="rId14"/>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65000"/>
        <a:buBlip>
          <a:blip r:embed="rId15"/>
        </a:buBlip>
        <a:defRPr sz="2000">
          <a:solidFill>
            <a:schemeClr val="tx1"/>
          </a:solidFill>
          <a:latin typeface="+mn-lt"/>
        </a:defRPr>
      </a:lvl2pPr>
      <a:lvl3pPr marL="1143000" indent="-228600" algn="l" rtl="0" eaLnBrk="0" fontAlgn="base" hangingPunct="0">
        <a:spcBef>
          <a:spcPct val="20000"/>
        </a:spcBef>
        <a:spcAft>
          <a:spcPct val="0"/>
        </a:spcAft>
        <a:buSzPct val="65000"/>
        <a:buBlip>
          <a:blip r:embed="rId16"/>
        </a:buBlip>
        <a:defRPr sz="2400">
          <a:solidFill>
            <a:schemeClr val="tx1"/>
          </a:solidFill>
          <a:latin typeface="+mn-lt"/>
        </a:defRPr>
      </a:lvl3pPr>
      <a:lvl4pPr marL="1600200" indent="-228600" algn="l" rtl="0" eaLnBrk="0" fontAlgn="base" hangingPunct="0">
        <a:spcBef>
          <a:spcPct val="20000"/>
        </a:spcBef>
        <a:spcAft>
          <a:spcPct val="0"/>
        </a:spcAft>
        <a:buSzPct val="65000"/>
        <a:buBlip>
          <a:blip r:embed="rId17"/>
        </a:buBlip>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23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cs typeface="+mn-cs"/>
              </a:defRPr>
            </a:lvl1pPr>
          </a:lstStyle>
          <a:p>
            <a:pPr>
              <a:defRPr/>
            </a:pPr>
            <a:endParaRPr lang="en-US"/>
          </a:p>
        </p:txBody>
      </p:sp>
      <p:sp>
        <p:nvSpPr>
          <p:cNvPr id="11223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cs typeface="+mn-cs"/>
              </a:defRPr>
            </a:lvl1pPr>
          </a:lstStyle>
          <a:p>
            <a:pPr>
              <a:defRPr/>
            </a:pPr>
            <a:endParaRPr lang="en-US"/>
          </a:p>
        </p:txBody>
      </p:sp>
      <p:sp>
        <p:nvSpPr>
          <p:cNvPr id="11223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pPr>
              <a:defRPr/>
            </a:pPr>
            <a:fld id="{9D34DE3B-079A-4601-8D17-8B2F991EEA8C}"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266700" y="1800225"/>
            <a:ext cx="8497888" cy="1743075"/>
          </a:xfrm>
        </p:spPr>
        <p:txBody>
          <a:bodyPr/>
          <a:lstStyle/>
          <a:p>
            <a:pPr eaLnBrk="1" hangingPunct="1"/>
            <a:r>
              <a:rPr lang="en-US" sz="3200" dirty="0" smtClean="0">
                <a:solidFill>
                  <a:schemeClr val="tx1"/>
                </a:solidFill>
              </a:rPr>
              <a:t>DESIGN STUDY FOR THE LHC UPGRADE</a:t>
            </a:r>
            <a:br>
              <a:rPr lang="en-US" sz="3200" dirty="0" smtClean="0">
                <a:solidFill>
                  <a:schemeClr val="tx1"/>
                </a:solidFill>
              </a:rPr>
            </a:br>
            <a:r>
              <a:rPr lang="en-US" sz="3200" dirty="0" smtClean="0">
                <a:solidFill>
                  <a:schemeClr val="tx1"/>
                </a:solidFill>
              </a:rPr>
              <a:t>WP3: MAGNETS</a:t>
            </a:r>
            <a:endParaRPr lang="en-US" sz="1800" dirty="0" smtClean="0">
              <a:solidFill>
                <a:schemeClr val="tx1"/>
              </a:solidFill>
            </a:endParaRPr>
          </a:p>
        </p:txBody>
      </p:sp>
      <p:sp>
        <p:nvSpPr>
          <p:cNvPr id="12291" name="Rectangle 3"/>
          <p:cNvSpPr>
            <a:spLocks noGrp="1" noChangeArrowheads="1"/>
          </p:cNvSpPr>
          <p:nvPr>
            <p:ph type="subTitle" idx="1"/>
          </p:nvPr>
        </p:nvSpPr>
        <p:spPr>
          <a:xfrm>
            <a:off x="1430338" y="3810000"/>
            <a:ext cx="6400800" cy="2062163"/>
          </a:xfrm>
        </p:spPr>
        <p:txBody>
          <a:bodyPr/>
          <a:lstStyle/>
          <a:p>
            <a:pPr eaLnBrk="1" hangingPunct="1"/>
            <a:r>
              <a:rPr lang="en-US" sz="2000" dirty="0" smtClean="0"/>
              <a:t>E. </a:t>
            </a:r>
            <a:r>
              <a:rPr lang="en-US" sz="2000" dirty="0" err="1" smtClean="0"/>
              <a:t>Todesco</a:t>
            </a:r>
            <a:endParaRPr lang="en-US" sz="2000" dirty="0" smtClean="0"/>
          </a:p>
          <a:p>
            <a:pPr eaLnBrk="1" hangingPunct="1"/>
            <a:r>
              <a:rPr lang="en-US" sz="2000" dirty="0" smtClean="0"/>
              <a:t>CERN, Geneva, Switzerland</a:t>
            </a:r>
          </a:p>
          <a:p>
            <a:pPr eaLnBrk="1" hangingPunct="1"/>
            <a:endParaRPr lang="fr-CH" sz="2000" dirty="0" smtClean="0"/>
          </a:p>
          <a:p>
            <a:pPr eaLnBrk="1" hangingPunct="1"/>
            <a:r>
              <a:rPr lang="fr-CH" sz="1600" dirty="0" err="1" smtClean="0"/>
              <a:t>Thanks</a:t>
            </a:r>
            <a:r>
              <a:rPr lang="fr-CH" sz="1600" dirty="0" smtClean="0"/>
              <a:t> to O. </a:t>
            </a:r>
            <a:r>
              <a:rPr lang="fr-CH" sz="1600" dirty="0" err="1" smtClean="0"/>
              <a:t>Bruning</a:t>
            </a:r>
            <a:r>
              <a:rPr lang="fr-CH" sz="1600" dirty="0" smtClean="0"/>
              <a:t>, G. De </a:t>
            </a:r>
            <a:r>
              <a:rPr lang="fr-CH" sz="1600" dirty="0" err="1" smtClean="0"/>
              <a:t>Rijk</a:t>
            </a:r>
            <a:r>
              <a:rPr lang="fr-CH" sz="1600" dirty="0" smtClean="0"/>
              <a:t>, T. </a:t>
            </a:r>
            <a:r>
              <a:rPr lang="fr-CH" sz="1600" dirty="0" err="1" smtClean="0"/>
              <a:t>Nakamoto</a:t>
            </a:r>
            <a:r>
              <a:rPr lang="fr-CH" sz="1600" dirty="0" smtClean="0"/>
              <a:t>, J. M. </a:t>
            </a:r>
            <a:r>
              <a:rPr lang="fr-CH" sz="1600" dirty="0" err="1" smtClean="0"/>
              <a:t>Rifflet</a:t>
            </a:r>
            <a:r>
              <a:rPr lang="fr-CH" sz="1600" dirty="0" smtClean="0"/>
              <a:t>, </a:t>
            </a:r>
          </a:p>
          <a:p>
            <a:pPr eaLnBrk="1" hangingPunct="1"/>
            <a:r>
              <a:rPr lang="fr-CH" sz="1600" dirty="0" smtClean="0"/>
              <a:t>L. Rossi, P. </a:t>
            </a:r>
            <a:r>
              <a:rPr lang="fr-CH" sz="1600" dirty="0" err="1" smtClean="0"/>
              <a:t>Wanderer</a:t>
            </a:r>
            <a:r>
              <a:rPr lang="fr-CH" sz="1600" dirty="0" smtClean="0"/>
              <a:t>, R. V. </a:t>
            </a:r>
            <a:r>
              <a:rPr lang="fr-CH" sz="1600" dirty="0" err="1" smtClean="0"/>
              <a:t>Weelderen</a:t>
            </a:r>
            <a:endParaRPr lang="fr-CH" sz="1600" dirty="0" smtClean="0"/>
          </a:p>
        </p:txBody>
      </p:sp>
      <p:sp>
        <p:nvSpPr>
          <p:cNvPr id="12292" name="Rectangle 9"/>
          <p:cNvSpPr>
            <a:spLocks noChangeArrowheads="1"/>
          </p:cNvSpPr>
          <p:nvPr/>
        </p:nvSpPr>
        <p:spPr bwMode="auto">
          <a:xfrm>
            <a:off x="1265238" y="169863"/>
            <a:ext cx="6400800" cy="681037"/>
          </a:xfrm>
          <a:prstGeom prst="rect">
            <a:avLst/>
          </a:prstGeom>
          <a:noFill/>
          <a:ln w="9525">
            <a:noFill/>
            <a:miter lim="800000"/>
            <a:headEnd/>
            <a:tailEnd/>
          </a:ln>
        </p:spPr>
        <p:txBody>
          <a:bodyPr/>
          <a:lstStyle/>
          <a:p>
            <a:pPr algn="ctr">
              <a:spcBef>
                <a:spcPct val="20000"/>
              </a:spcBef>
              <a:buSzPct val="65000"/>
            </a:pPr>
            <a:r>
              <a:rPr lang="en-US" sz="1200" dirty="0" smtClean="0">
                <a:solidFill>
                  <a:schemeClr val="bg1"/>
                </a:solidFill>
              </a:rPr>
              <a:t>Montauk,  16</a:t>
            </a:r>
            <a:r>
              <a:rPr lang="en-US" sz="1200" baseline="30000" dirty="0" smtClean="0">
                <a:solidFill>
                  <a:schemeClr val="bg1"/>
                </a:solidFill>
              </a:rPr>
              <a:t>th</a:t>
            </a:r>
            <a:r>
              <a:rPr lang="en-US" sz="1200" dirty="0" smtClean="0">
                <a:solidFill>
                  <a:schemeClr val="bg1"/>
                </a:solidFill>
              </a:rPr>
              <a:t> May 2011</a:t>
            </a:r>
          </a:p>
          <a:p>
            <a:pPr algn="ctr">
              <a:spcBef>
                <a:spcPct val="20000"/>
              </a:spcBef>
              <a:buSzPct val="65000"/>
            </a:pPr>
            <a:r>
              <a:rPr lang="en-US" sz="1200" dirty="0" smtClean="0">
                <a:solidFill>
                  <a:schemeClr val="bg1"/>
                </a:solidFill>
              </a:rPr>
              <a:t>High Luminosity LHC Design Study: LARP meeting</a:t>
            </a:r>
            <a:endParaRPr lang="en-US" sz="1200" dirty="0">
              <a:solidFill>
                <a:schemeClr val="bg1"/>
              </a:solidFill>
            </a:endParaRPr>
          </a:p>
        </p:txBody>
      </p:sp>
      <p:sp>
        <p:nvSpPr>
          <p:cNvPr id="8" name="Rectangle 3"/>
          <p:cNvSpPr txBox="1">
            <a:spLocks noChangeArrowheads="1"/>
          </p:cNvSpPr>
          <p:nvPr/>
        </p:nvSpPr>
        <p:spPr bwMode="auto">
          <a:xfrm>
            <a:off x="1289050" y="5492750"/>
            <a:ext cx="6904038" cy="868363"/>
          </a:xfrm>
          <a:prstGeom prst="rect">
            <a:avLst/>
          </a:prstGeom>
          <a:noFill/>
          <a:ln w="9525">
            <a:noFill/>
            <a:miter lim="800000"/>
            <a:headEnd/>
            <a:tailEnd/>
          </a:ln>
          <a:effectLst/>
        </p:spPr>
        <p:txBody>
          <a:bodyPr/>
          <a:lstStyle/>
          <a:p>
            <a:pPr algn="ctr">
              <a:spcBef>
                <a:spcPct val="20000"/>
              </a:spcBef>
              <a:buSzPct val="65000"/>
              <a:defRPr/>
            </a:pPr>
            <a:endParaRPr lang="en-US" sz="1600" kern="0" dirty="0">
              <a:latin typeface="+mn-lt"/>
              <a:ea typeface="+mn-ea"/>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16</a:t>
            </a:r>
            <a:r>
              <a:rPr lang="en-US" baseline="30000" dirty="0"/>
              <a:t>th</a:t>
            </a:r>
            <a:r>
              <a:rPr lang="en-US" dirty="0"/>
              <a:t> May 2011 – HL-LHC </a:t>
            </a:r>
            <a:r>
              <a:rPr lang="en-US" dirty="0" smtClean="0"/>
              <a:t>Design study: Magnets - </a:t>
            </a:r>
            <a:fld id="{72FB2D75-2C44-4E91-AB05-E0A53E136E30}" type="slidenum">
              <a:rPr lang="en-US" smtClean="0"/>
              <a:pPr/>
              <a:t>10</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TASK 3 – SEPARATION DIPOLES</a:t>
            </a:r>
          </a:p>
        </p:txBody>
      </p:sp>
      <p:sp>
        <p:nvSpPr>
          <p:cNvPr id="13316" name="Rectangle 3"/>
          <p:cNvSpPr>
            <a:spLocks noGrp="1" noChangeArrowheads="1"/>
          </p:cNvSpPr>
          <p:nvPr>
            <p:ph type="body" idx="1"/>
          </p:nvPr>
        </p:nvSpPr>
        <p:spPr/>
        <p:txBody>
          <a:bodyPr/>
          <a:lstStyle/>
          <a:p>
            <a:pPr eaLnBrk="1" hangingPunct="1"/>
            <a:r>
              <a:rPr lang="en-GB" dirty="0" smtClean="0">
                <a:sym typeface="Symbol" pitchFamily="18" charset="2"/>
              </a:rPr>
              <a:t>Main issues </a:t>
            </a:r>
          </a:p>
          <a:p>
            <a:pPr lvl="1" eaLnBrk="1" hangingPunct="1"/>
            <a:r>
              <a:rPr lang="fr-CH" dirty="0" smtClean="0">
                <a:sym typeface="Symbol" pitchFamily="18" charset="2"/>
              </a:rPr>
              <a:t>Field </a:t>
            </a:r>
            <a:r>
              <a:rPr lang="fr-CH" dirty="0" err="1" smtClean="0">
                <a:sym typeface="Symbol" pitchFamily="18" charset="2"/>
              </a:rPr>
              <a:t>quality</a:t>
            </a:r>
            <a:r>
              <a:rPr lang="fr-CH" dirty="0" smtClean="0">
                <a:sym typeface="Symbol" pitchFamily="18" charset="2"/>
              </a:rPr>
              <a:t> </a:t>
            </a:r>
          </a:p>
          <a:p>
            <a:pPr lvl="1" eaLnBrk="1" hangingPunct="1"/>
            <a:r>
              <a:rPr lang="fr-CH" dirty="0" err="1" smtClean="0">
                <a:sym typeface="Symbol" pitchFamily="18" charset="2"/>
              </a:rPr>
              <a:t>Peak</a:t>
            </a:r>
            <a:r>
              <a:rPr lang="fr-CH" dirty="0" smtClean="0">
                <a:sym typeface="Symbol" pitchFamily="18" charset="2"/>
              </a:rPr>
              <a:t> stresses </a:t>
            </a:r>
            <a:r>
              <a:rPr lang="fr-CH" dirty="0" err="1" smtClean="0">
                <a:sym typeface="Symbol" pitchFamily="18" charset="2"/>
              </a:rPr>
              <a:t>at</a:t>
            </a:r>
            <a:r>
              <a:rPr lang="fr-CH" dirty="0" smtClean="0">
                <a:sym typeface="Symbol" pitchFamily="18" charset="2"/>
              </a:rPr>
              <a:t> </a:t>
            </a:r>
            <a:r>
              <a:rPr lang="fr-CH" dirty="0" err="1" smtClean="0">
                <a:sym typeface="Symbol" pitchFamily="18" charset="2"/>
              </a:rPr>
              <a:t>operational</a:t>
            </a:r>
            <a:r>
              <a:rPr lang="fr-CH" dirty="0" smtClean="0">
                <a:sym typeface="Symbol" pitchFamily="18" charset="2"/>
              </a:rPr>
              <a:t> </a:t>
            </a:r>
            <a:r>
              <a:rPr lang="fr-CH" dirty="0" err="1" smtClean="0">
                <a:sym typeface="Symbol" pitchFamily="18" charset="2"/>
              </a:rPr>
              <a:t>field</a:t>
            </a:r>
            <a:r>
              <a:rPr lang="fr-CH" dirty="0" smtClean="0">
                <a:sym typeface="Symbol" pitchFamily="18" charset="2"/>
              </a:rPr>
              <a:t> (large aperture)</a:t>
            </a:r>
          </a:p>
          <a:p>
            <a:pPr lvl="1" eaLnBrk="1" hangingPunct="1"/>
            <a:r>
              <a:rPr lang="fr-CH" dirty="0" err="1" smtClean="0">
                <a:sym typeface="Symbol" pitchFamily="18" charset="2"/>
              </a:rPr>
              <a:t>Integration</a:t>
            </a:r>
            <a:r>
              <a:rPr lang="fr-CH" dirty="0" smtClean="0">
                <a:sym typeface="Symbol" pitchFamily="18" charset="2"/>
              </a:rPr>
              <a:t> in the </a:t>
            </a:r>
            <a:r>
              <a:rPr lang="fr-CH" dirty="0" err="1" smtClean="0">
                <a:sym typeface="Symbol" pitchFamily="18" charset="2"/>
              </a:rPr>
              <a:t>accelerator</a:t>
            </a:r>
            <a:endParaRPr lang="fr-CH" dirty="0" smtClean="0">
              <a:sym typeface="Symbol" pitchFamily="18" charset="2"/>
            </a:endParaRPr>
          </a:p>
          <a:p>
            <a:pPr lvl="1" eaLnBrk="1" hangingPunct="1"/>
            <a:r>
              <a:rPr lang="fr-CH" dirty="0" smtClean="0">
                <a:sym typeface="Symbol" pitchFamily="18" charset="2"/>
              </a:rPr>
              <a:t>Radiation </a:t>
            </a:r>
            <a:r>
              <a:rPr lang="fr-CH" dirty="0" err="1" smtClean="0">
                <a:sym typeface="Symbol" pitchFamily="18" charset="2"/>
              </a:rPr>
              <a:t>resistance</a:t>
            </a:r>
            <a:endParaRPr lang="fr-CH" dirty="0" smtClean="0">
              <a:sym typeface="Symbol" pitchFamily="18" charset="2"/>
            </a:endParaRPr>
          </a:p>
          <a:p>
            <a:pPr lvl="1" eaLnBrk="1" hangingPunct="1"/>
            <a:r>
              <a:rPr lang="fr-CH" dirty="0" err="1" smtClean="0">
                <a:sym typeface="Symbol" pitchFamily="18" charset="2"/>
              </a:rPr>
              <a:t>Magnet</a:t>
            </a:r>
            <a:r>
              <a:rPr lang="fr-CH" dirty="0" smtClean="0">
                <a:sym typeface="Symbol" pitchFamily="18" charset="2"/>
              </a:rPr>
              <a:t> protection</a:t>
            </a:r>
            <a:endParaRPr lang="fr-CH" dirty="0" smtClean="0">
              <a:sym typeface="Symbol" pitchFamily="18" charset="2"/>
            </a:endParaRPr>
          </a:p>
          <a:p>
            <a:pPr eaLnBrk="1" hangingPunct="1"/>
            <a:endParaRPr lang="fr-CH" sz="1400" dirty="0">
              <a:sym typeface="Symbol" pitchFamily="18" charset="2"/>
            </a:endParaRPr>
          </a:p>
          <a:p>
            <a:pPr eaLnBrk="1" hangingPunct="1"/>
            <a:r>
              <a:rPr lang="en-US" sz="1600" dirty="0" smtClean="0"/>
              <a:t>A </a:t>
            </a:r>
            <a:r>
              <a:rPr lang="en-US" sz="1600" dirty="0" smtClean="0"/>
              <a:t>similar type of technology would allow to further separate the LHC beams from the nominal distance of 194 mm to a wider one (400 to 500 mm). </a:t>
            </a:r>
            <a:endParaRPr lang="en-US" sz="1600" dirty="0" smtClean="0"/>
          </a:p>
          <a:p>
            <a:pPr eaLnBrk="1" hangingPunct="1"/>
            <a:endParaRPr lang="en-US" sz="1600" dirty="0"/>
          </a:p>
          <a:p>
            <a:pPr eaLnBrk="1" hangingPunct="1"/>
            <a:r>
              <a:rPr lang="en-US" sz="1600" dirty="0" smtClean="0"/>
              <a:t>This </a:t>
            </a:r>
            <a:r>
              <a:rPr lang="en-US" sz="1600" dirty="0" smtClean="0"/>
              <a:t>task is lead by KEK for the Nb</a:t>
            </a:r>
            <a:r>
              <a:rPr lang="en-US" sz="1600" baseline="-25000" dirty="0" smtClean="0"/>
              <a:t>3</a:t>
            </a:r>
            <a:r>
              <a:rPr lang="en-US" sz="1600" dirty="0" smtClean="0"/>
              <a:t>Al part and by BNL for the </a:t>
            </a:r>
            <a:r>
              <a:rPr lang="en-US" sz="1600" dirty="0" err="1" smtClean="0"/>
              <a:t>Nb</a:t>
            </a:r>
            <a:r>
              <a:rPr lang="en-US" sz="1600" dirty="0" smtClean="0"/>
              <a:t>-Ti option. LASA will steer the studies on protection</a:t>
            </a:r>
          </a:p>
        </p:txBody>
      </p:sp>
    </p:spTree>
    <p:extLst>
      <p:ext uri="{BB962C8B-B14F-4D97-AF65-F5344CB8AC3E}">
        <p14:creationId xmlns:p14="http://schemas.microsoft.com/office/powerpoint/2010/main" val="259630384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16</a:t>
            </a:r>
            <a:r>
              <a:rPr lang="en-US" baseline="30000" dirty="0"/>
              <a:t>th</a:t>
            </a:r>
            <a:r>
              <a:rPr lang="en-US" dirty="0"/>
              <a:t> May 2011 – HL-LHC </a:t>
            </a:r>
            <a:r>
              <a:rPr lang="en-US" dirty="0" smtClean="0"/>
              <a:t>Design study: Magnets - </a:t>
            </a:r>
            <a:fld id="{72FB2D75-2C44-4E91-AB05-E0A53E136E30}" type="slidenum">
              <a:rPr lang="en-US" smtClean="0"/>
              <a:pPr/>
              <a:t>11</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TASK 3 – SEPARATION DIPOLES</a:t>
            </a:r>
          </a:p>
        </p:txBody>
      </p:sp>
      <p:sp>
        <p:nvSpPr>
          <p:cNvPr id="13316" name="Rectangle 3"/>
          <p:cNvSpPr>
            <a:spLocks noGrp="1" noChangeArrowheads="1"/>
          </p:cNvSpPr>
          <p:nvPr>
            <p:ph type="body" idx="1"/>
          </p:nvPr>
        </p:nvSpPr>
        <p:spPr/>
        <p:txBody>
          <a:bodyPr/>
          <a:lstStyle/>
          <a:p>
            <a:pPr eaLnBrk="1" hangingPunct="1"/>
            <a:r>
              <a:rPr lang="en-GB" dirty="0" smtClean="0">
                <a:sym typeface="Symbol" pitchFamily="18" charset="2"/>
              </a:rPr>
              <a:t>Deliverables</a:t>
            </a:r>
          </a:p>
          <a:p>
            <a:pPr lvl="1" eaLnBrk="1" hangingPunct="1">
              <a:buNone/>
            </a:pPr>
            <a:r>
              <a:rPr lang="en-US" dirty="0" smtClean="0"/>
              <a:t>M48    Report on design study of the separation dipoles</a:t>
            </a:r>
          </a:p>
          <a:p>
            <a:pPr eaLnBrk="1" hangingPunct="1"/>
            <a:r>
              <a:rPr lang="fr-CH" dirty="0" err="1" smtClean="0">
                <a:sym typeface="Symbol" pitchFamily="18" charset="2"/>
              </a:rPr>
              <a:t>Milestones</a:t>
            </a:r>
            <a:endParaRPr lang="fr-CH" dirty="0" smtClean="0">
              <a:sym typeface="Symbol" pitchFamily="18" charset="2"/>
            </a:endParaRPr>
          </a:p>
          <a:p>
            <a:pPr lvl="1">
              <a:buNone/>
            </a:pPr>
            <a:r>
              <a:rPr lang="en-GB" dirty="0" smtClean="0"/>
              <a:t>M12    Requirements for separation dipoles</a:t>
            </a:r>
            <a:endParaRPr lang="en-US" dirty="0" smtClean="0"/>
          </a:p>
          <a:p>
            <a:pPr lvl="1">
              <a:buNone/>
            </a:pPr>
            <a:r>
              <a:rPr lang="en-GB" dirty="0" smtClean="0"/>
              <a:t>M24    Conceptual design of Nb</a:t>
            </a:r>
            <a:r>
              <a:rPr lang="en-GB" baseline="-25000" dirty="0" smtClean="0"/>
              <a:t>3</a:t>
            </a:r>
            <a:r>
              <a:rPr lang="en-GB" dirty="0" smtClean="0"/>
              <a:t>Al and </a:t>
            </a:r>
            <a:r>
              <a:rPr lang="en-GB" dirty="0" err="1" smtClean="0"/>
              <a:t>Nb</a:t>
            </a:r>
            <a:r>
              <a:rPr lang="en-GB" dirty="0" smtClean="0"/>
              <a:t>-Ti separation dipoles</a:t>
            </a:r>
            <a:endParaRPr lang="en-US" dirty="0" smtClean="0"/>
          </a:p>
          <a:p>
            <a:pPr lvl="1">
              <a:buNone/>
            </a:pPr>
            <a:r>
              <a:rPr lang="en-GB" dirty="0" smtClean="0"/>
              <a:t>M36    Conceptual design of a crab cavity dogleg </a:t>
            </a:r>
          </a:p>
          <a:p>
            <a:r>
              <a:rPr lang="en-GB" dirty="0" smtClean="0"/>
              <a:t>Relation to other WP</a:t>
            </a:r>
          </a:p>
          <a:p>
            <a:pPr lvl="1"/>
            <a:r>
              <a:rPr lang="en-GB" dirty="0" smtClean="0"/>
              <a:t>Inputs from WP2 and WP4. The task results feed also back to WP: the final length for the dipole magnets will impact the space available for local Crab Cavity installations and potential installations for the compensation of long-range beam-beam interactions.</a:t>
            </a:r>
            <a:endParaRPr lang="en-US" dirty="0" smtClean="0"/>
          </a:p>
          <a:p>
            <a:r>
              <a:rPr lang="en-GB" dirty="0" smtClean="0"/>
              <a:t>Task leader: T. </a:t>
            </a:r>
            <a:r>
              <a:rPr lang="en-GB" dirty="0" err="1" smtClean="0"/>
              <a:t>Nakamoto</a:t>
            </a:r>
            <a:r>
              <a:rPr lang="en-GB" dirty="0" smtClean="0"/>
              <a:t> &amp; P. Wanderer</a:t>
            </a:r>
            <a:endParaRPr lang="en-US" dirty="0" smtClean="0"/>
          </a:p>
          <a:p>
            <a:pPr eaLnBrk="1" hangingPunct="1"/>
            <a:endParaRPr lang="en-GB" dirty="0" smtClean="0">
              <a:sym typeface="Symbol" pitchFamily="18" charset="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16</a:t>
            </a:r>
            <a:r>
              <a:rPr lang="en-US" baseline="30000" dirty="0"/>
              <a:t>th</a:t>
            </a:r>
            <a:r>
              <a:rPr lang="en-US" dirty="0"/>
              <a:t> May 2011 – HL-LHC </a:t>
            </a:r>
            <a:r>
              <a:rPr lang="en-US" dirty="0" smtClean="0"/>
              <a:t>Design study: Magnets - </a:t>
            </a:r>
            <a:fld id="{72FB2D75-2C44-4E91-AB05-E0A53E136E30}" type="slidenum">
              <a:rPr lang="en-US" smtClean="0"/>
              <a:pPr/>
              <a:t>12</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SEPARATION DIPOLES NEWS</a:t>
            </a:r>
          </a:p>
        </p:txBody>
      </p:sp>
      <p:sp>
        <p:nvSpPr>
          <p:cNvPr id="13316" name="Rectangle 3"/>
          <p:cNvSpPr>
            <a:spLocks noGrp="1" noChangeArrowheads="1"/>
          </p:cNvSpPr>
          <p:nvPr>
            <p:ph type="body" idx="1"/>
          </p:nvPr>
        </p:nvSpPr>
        <p:spPr/>
        <p:txBody>
          <a:bodyPr/>
          <a:lstStyle/>
          <a:p>
            <a:pPr eaLnBrk="1" hangingPunct="1"/>
            <a:r>
              <a:rPr lang="en-GB" dirty="0" smtClean="0"/>
              <a:t>KEK already sent </a:t>
            </a:r>
            <a:r>
              <a:rPr lang="en-GB" dirty="0" err="1" smtClean="0"/>
              <a:t>Proj</a:t>
            </a:r>
            <a:r>
              <a:rPr lang="en-GB" dirty="0" smtClean="0"/>
              <a:t>. Ass. (Q. </a:t>
            </a:r>
            <a:r>
              <a:rPr lang="en-GB" dirty="0" err="1" smtClean="0"/>
              <a:t>Xu</a:t>
            </a:r>
            <a:r>
              <a:rPr lang="en-GB" dirty="0" smtClean="0"/>
              <a:t>)</a:t>
            </a:r>
          </a:p>
          <a:p>
            <a:pPr lvl="1" eaLnBrk="1" hangingPunct="1"/>
            <a:r>
              <a:rPr lang="en-GB" dirty="0" smtClean="0"/>
              <a:t>At CERN since 1 March, preliminary work on separation dipole</a:t>
            </a:r>
          </a:p>
          <a:p>
            <a:pPr lvl="2" eaLnBrk="1" hangingPunct="1"/>
            <a:r>
              <a:rPr lang="en-GB" dirty="0" smtClean="0"/>
              <a:t>Analysing apertures from 120 to 180 mm with parametric approach</a:t>
            </a:r>
          </a:p>
          <a:p>
            <a:pPr lvl="2" eaLnBrk="1" hangingPunct="1"/>
            <a:r>
              <a:rPr lang="en-GB" dirty="0" smtClean="0"/>
              <a:t>Coil width from 10 to 30 mm</a:t>
            </a:r>
          </a:p>
          <a:p>
            <a:pPr lvl="2" eaLnBrk="1" hangingPunct="1"/>
            <a:r>
              <a:rPr lang="en-GB" dirty="0" smtClean="0"/>
              <a:t>Two cases studied in detail</a:t>
            </a:r>
          </a:p>
          <a:p>
            <a:pPr lvl="1" eaLnBrk="1" hangingPunct="1"/>
            <a:r>
              <a:rPr lang="en-GB" dirty="0" smtClean="0"/>
              <a:t>Margin: I would propose to stay at 67% of </a:t>
            </a:r>
            <a:r>
              <a:rPr lang="en-GB" dirty="0" err="1" smtClean="0"/>
              <a:t>loadline</a:t>
            </a:r>
            <a:endParaRPr lang="en-GB" dirty="0" smtClean="0"/>
          </a:p>
          <a:p>
            <a:pPr lvl="1" eaLnBrk="1" hangingPunct="1"/>
            <a:endParaRPr lang="en-GB" dirty="0" smtClean="0"/>
          </a:p>
        </p:txBody>
      </p:sp>
      <p:pic>
        <p:nvPicPr>
          <p:cNvPr id="5" name="Picture 4" descr="sep_dip.JPG"/>
          <p:cNvPicPr>
            <a:picLocks noChangeAspect="1"/>
          </p:cNvPicPr>
          <p:nvPr/>
        </p:nvPicPr>
        <p:blipFill>
          <a:blip r:embed="rId2" cstate="print"/>
          <a:stretch>
            <a:fillRect/>
          </a:stretch>
        </p:blipFill>
        <p:spPr>
          <a:xfrm>
            <a:off x="646083" y="4225188"/>
            <a:ext cx="2053985" cy="1756511"/>
          </a:xfrm>
          <a:prstGeom prst="rect">
            <a:avLst/>
          </a:prstGeom>
        </p:spPr>
      </p:pic>
      <p:pic>
        <p:nvPicPr>
          <p:cNvPr id="6" name="Picture 5"/>
          <p:cNvPicPr>
            <a:picLocks noChangeAspect="1" noChangeArrowheads="1"/>
          </p:cNvPicPr>
          <p:nvPr/>
        </p:nvPicPr>
        <p:blipFill>
          <a:blip r:embed="rId3" cstate="print"/>
          <a:srcRect/>
          <a:stretch>
            <a:fillRect/>
          </a:stretch>
        </p:blipFill>
        <p:spPr bwMode="auto">
          <a:xfrm>
            <a:off x="3114554" y="3968776"/>
            <a:ext cx="2604759" cy="2046562"/>
          </a:xfrm>
          <a:prstGeom prst="rect">
            <a:avLst/>
          </a:prstGeom>
          <a:noFill/>
        </p:spPr>
      </p:pic>
      <p:pic>
        <p:nvPicPr>
          <p:cNvPr id="7" name="Picture 6"/>
          <p:cNvPicPr>
            <a:picLocks noChangeAspect="1" noChangeArrowheads="1"/>
          </p:cNvPicPr>
          <p:nvPr/>
        </p:nvPicPr>
        <p:blipFill>
          <a:blip r:embed="rId4" cstate="print"/>
          <a:srcRect/>
          <a:stretch>
            <a:fillRect/>
          </a:stretch>
        </p:blipFill>
        <p:spPr bwMode="auto">
          <a:xfrm>
            <a:off x="6057646" y="4011281"/>
            <a:ext cx="2501538" cy="1956099"/>
          </a:xfrm>
          <a:prstGeom prst="rect">
            <a:avLst/>
          </a:prstGeom>
          <a:noFill/>
        </p:spPr>
      </p:pic>
      <p:sp>
        <p:nvSpPr>
          <p:cNvPr id="8" name="TextBox 7"/>
          <p:cNvSpPr txBox="1"/>
          <p:nvPr/>
        </p:nvSpPr>
        <p:spPr>
          <a:xfrm>
            <a:off x="2136476" y="6190891"/>
            <a:ext cx="5221856" cy="276999"/>
          </a:xfrm>
          <a:prstGeom prst="rect">
            <a:avLst/>
          </a:prstGeom>
          <a:noFill/>
        </p:spPr>
        <p:txBody>
          <a:bodyPr wrap="square" rtlCol="0">
            <a:spAutoFit/>
          </a:bodyPr>
          <a:lstStyle/>
          <a:p>
            <a:pPr algn="ctr"/>
            <a:r>
              <a:rPr lang="fr-CH" sz="1200" dirty="0" err="1" smtClean="0"/>
              <a:t>Preliminary</a:t>
            </a:r>
            <a:r>
              <a:rPr lang="fr-CH" sz="1200" dirty="0" smtClean="0"/>
              <a:t> </a:t>
            </a:r>
            <a:r>
              <a:rPr lang="fr-CH" sz="1200" dirty="0" err="1" smtClean="0"/>
              <a:t>study</a:t>
            </a:r>
            <a:r>
              <a:rPr lang="fr-CH" sz="1200" dirty="0" smtClean="0"/>
              <a:t> on 180 mm aperture D1 </a:t>
            </a:r>
            <a:r>
              <a:rPr lang="fr-CH" sz="1200" dirty="0" smtClean="0">
                <a:solidFill>
                  <a:srgbClr val="009900"/>
                </a:solidFill>
              </a:rPr>
              <a:t>[Q. Xu]</a:t>
            </a:r>
            <a:endParaRPr lang="en-US" sz="1200" dirty="0">
              <a:solidFill>
                <a:srgbClr val="00990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16</a:t>
            </a:r>
            <a:r>
              <a:rPr lang="en-US" baseline="30000" dirty="0"/>
              <a:t>th</a:t>
            </a:r>
            <a:r>
              <a:rPr lang="en-US" dirty="0"/>
              <a:t> May 2011 – HL-LHC </a:t>
            </a:r>
            <a:r>
              <a:rPr lang="en-US" dirty="0" smtClean="0"/>
              <a:t>Design study: Magnets - </a:t>
            </a:r>
            <a:fld id="{72FB2D75-2C44-4E91-AB05-E0A53E136E30}" type="slidenum">
              <a:rPr lang="en-US" smtClean="0"/>
              <a:pPr/>
              <a:t>13</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TASK 4 – COOLING</a:t>
            </a:r>
          </a:p>
        </p:txBody>
      </p:sp>
      <p:sp>
        <p:nvSpPr>
          <p:cNvPr id="13316" name="Rectangle 3"/>
          <p:cNvSpPr>
            <a:spLocks noGrp="1" noChangeArrowheads="1"/>
          </p:cNvSpPr>
          <p:nvPr>
            <p:ph type="body" idx="1"/>
          </p:nvPr>
        </p:nvSpPr>
        <p:spPr/>
        <p:txBody>
          <a:bodyPr/>
          <a:lstStyle/>
          <a:p>
            <a:pPr eaLnBrk="1" hangingPunct="1"/>
            <a:r>
              <a:rPr lang="en-GB" dirty="0" smtClean="0">
                <a:sym typeface="Symbol" pitchFamily="18" charset="2"/>
              </a:rPr>
              <a:t>Task Objectives</a:t>
            </a:r>
          </a:p>
          <a:p>
            <a:pPr lvl="1" eaLnBrk="1" hangingPunct="1"/>
            <a:r>
              <a:rPr lang="en-US" dirty="0" smtClean="0">
                <a:solidFill>
                  <a:srgbClr val="C00000"/>
                </a:solidFill>
              </a:rPr>
              <a:t>Choose the operational temperature </a:t>
            </a:r>
            <a:r>
              <a:rPr lang="en-US" dirty="0" smtClean="0"/>
              <a:t>of the inner triplet </a:t>
            </a:r>
            <a:r>
              <a:rPr lang="en-US" dirty="0" err="1" smtClean="0"/>
              <a:t>quadrupoles</a:t>
            </a:r>
            <a:r>
              <a:rPr lang="en-US" dirty="0" smtClean="0"/>
              <a:t> and of the separation dipoles. Consider and compare both the </a:t>
            </a:r>
            <a:r>
              <a:rPr lang="en-US" dirty="0" err="1" smtClean="0"/>
              <a:t>superfuid</a:t>
            </a:r>
            <a:r>
              <a:rPr lang="en-US" dirty="0" smtClean="0"/>
              <a:t> and supercritical He options.</a:t>
            </a:r>
          </a:p>
          <a:p>
            <a:pPr eaLnBrk="1" hangingPunct="1"/>
            <a:r>
              <a:rPr lang="en-GB" dirty="0" smtClean="0">
                <a:sym typeface="Symbol" pitchFamily="18" charset="2"/>
              </a:rPr>
              <a:t>Task description</a:t>
            </a:r>
          </a:p>
          <a:p>
            <a:pPr>
              <a:buNone/>
            </a:pPr>
            <a:r>
              <a:rPr lang="en-US" sz="1200" dirty="0" smtClean="0"/>
              <a:t>	</a:t>
            </a:r>
            <a:r>
              <a:rPr lang="en-US" sz="1400" dirty="0" smtClean="0"/>
              <a:t>The cooling system of the Nb</a:t>
            </a:r>
            <a:r>
              <a:rPr lang="en-US" sz="1400" baseline="-25000" dirty="0" smtClean="0"/>
              <a:t>3</a:t>
            </a:r>
            <a:r>
              <a:rPr lang="en-US" sz="1400" dirty="0" smtClean="0"/>
              <a:t>Sn inner triplet can operate either in </a:t>
            </a:r>
            <a:r>
              <a:rPr lang="en-US" sz="1400" dirty="0" err="1" smtClean="0"/>
              <a:t>superfluid</a:t>
            </a:r>
            <a:r>
              <a:rPr lang="en-US" sz="1400" dirty="0" smtClean="0"/>
              <a:t> (i.e., below 2.17 K) or in supercritical helium (i.e., above 2.17 K). Contrary to </a:t>
            </a:r>
            <a:r>
              <a:rPr lang="en-US" sz="1400" dirty="0" err="1" smtClean="0"/>
              <a:t>Nb</a:t>
            </a:r>
            <a:r>
              <a:rPr lang="en-US" sz="1400" dirty="0" smtClean="0"/>
              <a:t>-Ti magnets, Nb</a:t>
            </a:r>
            <a:r>
              <a:rPr lang="en-US" sz="1400" baseline="-25000" dirty="0" smtClean="0"/>
              <a:t>3</a:t>
            </a:r>
            <a:r>
              <a:rPr lang="en-US" sz="1400" dirty="0" smtClean="0"/>
              <a:t>Sn can operate in supercritical helium at around 4.5 K with a limited loss in field gradient </a:t>
            </a:r>
            <a:r>
              <a:rPr lang="en-US" sz="1400" dirty="0" err="1" smtClean="0"/>
              <a:t>w.r.t</a:t>
            </a:r>
            <a:r>
              <a:rPr lang="en-US" sz="1400" dirty="0" smtClean="0"/>
              <a:t>. the </a:t>
            </a:r>
            <a:r>
              <a:rPr lang="en-US" sz="1400" dirty="0" err="1" smtClean="0"/>
              <a:t>superfluid</a:t>
            </a:r>
            <a:r>
              <a:rPr lang="en-US" sz="1400" dirty="0" smtClean="0"/>
              <a:t> option (about 10%). This would also solve the Nb</a:t>
            </a:r>
            <a:r>
              <a:rPr lang="en-US" sz="1400" baseline="-25000" dirty="0" smtClean="0"/>
              <a:t>3</a:t>
            </a:r>
            <a:r>
              <a:rPr lang="en-US" sz="1400" dirty="0" smtClean="0"/>
              <a:t>Sn conductor instability issues that have been found by the US colleagues during the last decade. </a:t>
            </a:r>
          </a:p>
          <a:p>
            <a:pPr>
              <a:buNone/>
            </a:pPr>
            <a:r>
              <a:rPr lang="en-US" sz="1400" dirty="0" smtClean="0"/>
              <a:t>	As the heat loads envisaged today are more than one and a half order of magnitude above what is prevalent in the previous accelerators magnets designed for operation at supercritical helium (RHIC, HERA, </a:t>
            </a:r>
            <a:r>
              <a:rPr lang="en-US" sz="1400" dirty="0" err="1" smtClean="0"/>
              <a:t>Tevatron</a:t>
            </a:r>
            <a:r>
              <a:rPr lang="en-US" sz="1400" dirty="0" smtClean="0"/>
              <a:t>), it is mandatory to address the problem of cooling from the very beginning  of the design of future </a:t>
            </a:r>
            <a:r>
              <a:rPr lang="en-US" sz="1400" dirty="0" err="1" smtClean="0"/>
              <a:t>quadrupoles</a:t>
            </a:r>
            <a:r>
              <a:rPr lang="en-US" sz="1400" dirty="0" smtClean="0"/>
              <a:t>.</a:t>
            </a:r>
          </a:p>
          <a:p>
            <a:pPr>
              <a:buNone/>
            </a:pPr>
            <a:r>
              <a:rPr lang="en-US" sz="1400" dirty="0" smtClean="0"/>
              <a:t>	Both the </a:t>
            </a:r>
            <a:r>
              <a:rPr lang="en-US" sz="1400" dirty="0" smtClean="0">
                <a:solidFill>
                  <a:srgbClr val="C00000"/>
                </a:solidFill>
              </a:rPr>
              <a:t>supercritical and the </a:t>
            </a:r>
            <a:r>
              <a:rPr lang="en-US" sz="1400" dirty="0" err="1" smtClean="0">
                <a:solidFill>
                  <a:srgbClr val="C00000"/>
                </a:solidFill>
              </a:rPr>
              <a:t>superfluid</a:t>
            </a:r>
            <a:r>
              <a:rPr lang="en-US" sz="1400" dirty="0" smtClean="0">
                <a:solidFill>
                  <a:srgbClr val="C00000"/>
                </a:solidFill>
              </a:rPr>
              <a:t> options should be </a:t>
            </a:r>
            <a:r>
              <a:rPr lang="en-US" sz="1400" dirty="0" err="1" smtClean="0">
                <a:solidFill>
                  <a:srgbClr val="C00000"/>
                </a:solidFill>
              </a:rPr>
              <a:t>analysed</a:t>
            </a:r>
            <a:r>
              <a:rPr lang="en-US" sz="1400" dirty="0" smtClean="0">
                <a:solidFill>
                  <a:srgbClr val="C00000"/>
                </a:solidFill>
              </a:rPr>
              <a:t> and compared</a:t>
            </a:r>
            <a:r>
              <a:rPr lang="en-US" sz="1400" dirty="0" smtClean="0"/>
              <a:t>. The program can be divided into different phases: (</a:t>
            </a:r>
            <a:r>
              <a:rPr lang="en-US" sz="1400" dirty="0" err="1" smtClean="0"/>
              <a:t>i</a:t>
            </a:r>
            <a:r>
              <a:rPr lang="en-US" sz="1400" dirty="0" smtClean="0"/>
              <a:t>) analysis of </a:t>
            </a:r>
            <a:r>
              <a:rPr lang="en-US" sz="1400" dirty="0" smtClean="0">
                <a:solidFill>
                  <a:srgbClr val="C00000"/>
                </a:solidFill>
              </a:rPr>
              <a:t>heat loads </a:t>
            </a:r>
            <a:r>
              <a:rPr lang="en-US" sz="1400" dirty="0" smtClean="0"/>
              <a:t>and status of the different cooling scenarios (ii) principle of </a:t>
            </a:r>
            <a:r>
              <a:rPr lang="en-US" sz="1400" dirty="0" smtClean="0">
                <a:solidFill>
                  <a:srgbClr val="C00000"/>
                </a:solidFill>
              </a:rPr>
              <a:t>heat removal system</a:t>
            </a:r>
            <a:r>
              <a:rPr lang="en-US" sz="1400" dirty="0" smtClean="0"/>
              <a:t>, </a:t>
            </a:r>
            <a:r>
              <a:rPr lang="en-US" sz="1400" dirty="0" err="1" smtClean="0"/>
              <a:t>thermohydraulic</a:t>
            </a:r>
            <a:r>
              <a:rPr lang="en-US" sz="1400" dirty="0" smtClean="0"/>
              <a:t> simulations and first experiments (iii) </a:t>
            </a:r>
            <a:r>
              <a:rPr lang="en-US" sz="1400" dirty="0" smtClean="0">
                <a:solidFill>
                  <a:srgbClr val="C00000"/>
                </a:solidFill>
              </a:rPr>
              <a:t>validation of the system. </a:t>
            </a:r>
          </a:p>
          <a:p>
            <a:pPr>
              <a:buNone/>
            </a:pPr>
            <a:r>
              <a:rPr lang="en-US" sz="1400" dirty="0" smtClean="0"/>
              <a:t>	A similar study should be carried out for the separation dipoles.</a:t>
            </a:r>
          </a:p>
          <a:p>
            <a:pPr>
              <a:buNone/>
            </a:pPr>
            <a:r>
              <a:rPr lang="en-US" sz="1400" dirty="0" smtClean="0"/>
              <a:t>	This task is steered by CERN for the </a:t>
            </a:r>
            <a:r>
              <a:rPr lang="en-US" sz="1400" dirty="0" err="1" smtClean="0"/>
              <a:t>superfluid</a:t>
            </a:r>
            <a:r>
              <a:rPr lang="en-US" sz="1400" dirty="0" smtClean="0"/>
              <a:t> part and by CEA-Grenoble for the supercritical part.</a:t>
            </a:r>
            <a:endParaRPr lang="en-GB" sz="1300" dirty="0" smtClean="0">
              <a:sym typeface="Symbol" pitchFamily="18" charset="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16</a:t>
            </a:r>
            <a:r>
              <a:rPr lang="en-US" baseline="30000" dirty="0"/>
              <a:t>th</a:t>
            </a:r>
            <a:r>
              <a:rPr lang="en-US" dirty="0"/>
              <a:t> May 2011 – HL-LHC </a:t>
            </a:r>
            <a:r>
              <a:rPr lang="en-US" dirty="0" smtClean="0"/>
              <a:t>Design study: Magnets - </a:t>
            </a:r>
            <a:fld id="{72FB2D75-2C44-4E91-AB05-E0A53E136E30}" type="slidenum">
              <a:rPr lang="en-US" smtClean="0"/>
              <a:pPr/>
              <a:t>14</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TASK 4 – COOLING</a:t>
            </a:r>
          </a:p>
        </p:txBody>
      </p:sp>
      <p:sp>
        <p:nvSpPr>
          <p:cNvPr id="13316" name="Rectangle 3"/>
          <p:cNvSpPr>
            <a:spLocks noGrp="1" noChangeArrowheads="1"/>
          </p:cNvSpPr>
          <p:nvPr>
            <p:ph type="body" idx="1"/>
          </p:nvPr>
        </p:nvSpPr>
        <p:spPr/>
        <p:txBody>
          <a:bodyPr/>
          <a:lstStyle/>
          <a:p>
            <a:pPr eaLnBrk="1" hangingPunct="1"/>
            <a:r>
              <a:rPr lang="en-GB" dirty="0" smtClean="0">
                <a:sym typeface="Symbol" pitchFamily="18" charset="2"/>
              </a:rPr>
              <a:t>Deliverables</a:t>
            </a:r>
          </a:p>
          <a:p>
            <a:pPr lvl="1" eaLnBrk="1" hangingPunct="1">
              <a:buNone/>
            </a:pPr>
            <a:r>
              <a:rPr lang="en-US" dirty="0" smtClean="0"/>
              <a:t>M48    Report on design study of the cooling</a:t>
            </a:r>
          </a:p>
          <a:p>
            <a:pPr eaLnBrk="1" hangingPunct="1"/>
            <a:r>
              <a:rPr lang="fr-CH" dirty="0" err="1" smtClean="0">
                <a:sym typeface="Symbol" pitchFamily="18" charset="2"/>
              </a:rPr>
              <a:t>Milestones</a:t>
            </a:r>
            <a:endParaRPr lang="fr-CH" dirty="0" smtClean="0">
              <a:sym typeface="Symbol" pitchFamily="18" charset="2"/>
            </a:endParaRPr>
          </a:p>
          <a:p>
            <a:pPr lvl="1">
              <a:buNone/>
            </a:pPr>
            <a:r>
              <a:rPr lang="en-GB" dirty="0" smtClean="0"/>
              <a:t>M18    Study of the supercritical He cooling</a:t>
            </a:r>
            <a:endParaRPr lang="en-US" dirty="0" smtClean="0"/>
          </a:p>
          <a:p>
            <a:pPr lvl="1">
              <a:buNone/>
            </a:pPr>
            <a:r>
              <a:rPr lang="en-GB" dirty="0" smtClean="0"/>
              <a:t>M36    Study of the </a:t>
            </a:r>
            <a:r>
              <a:rPr lang="en-GB" dirty="0" err="1" smtClean="0"/>
              <a:t>superfluid</a:t>
            </a:r>
            <a:r>
              <a:rPr lang="en-GB" dirty="0" smtClean="0"/>
              <a:t> He cooling</a:t>
            </a:r>
          </a:p>
          <a:p>
            <a:r>
              <a:rPr lang="en-GB" dirty="0" smtClean="0"/>
              <a:t>Relation to other tasks and WP</a:t>
            </a:r>
          </a:p>
          <a:p>
            <a:pPr lvl="1"/>
            <a:r>
              <a:rPr lang="en-GB" dirty="0" smtClean="0"/>
              <a:t>Relation to tasks 3.2 and 3.3, and inputs from WP2. </a:t>
            </a:r>
          </a:p>
          <a:p>
            <a:r>
              <a:rPr lang="en-GB" dirty="0" smtClean="0"/>
              <a:t>Task leader: </a:t>
            </a:r>
            <a:r>
              <a:rPr lang="fr-CH" dirty="0" smtClean="0"/>
              <a:t>R. Van </a:t>
            </a:r>
            <a:r>
              <a:rPr lang="fr-CH" dirty="0" err="1" smtClean="0"/>
              <a:t>Weelderen</a:t>
            </a:r>
            <a:endParaRPr lang="en-US" dirty="0" smtClean="0"/>
          </a:p>
          <a:p>
            <a:pPr eaLnBrk="1" hangingPunct="1"/>
            <a:endParaRPr lang="en-GB" dirty="0" smtClean="0">
              <a:sym typeface="Symbol" pitchFamily="18" charset="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16</a:t>
            </a:r>
            <a:r>
              <a:rPr lang="en-US" baseline="30000" dirty="0"/>
              <a:t>th</a:t>
            </a:r>
            <a:r>
              <a:rPr lang="en-US" dirty="0"/>
              <a:t> May 2011 – HL-LHC </a:t>
            </a:r>
            <a:r>
              <a:rPr lang="en-US" dirty="0" smtClean="0"/>
              <a:t>Design study: Magnets - </a:t>
            </a:r>
            <a:fld id="{72FB2D75-2C44-4E91-AB05-E0A53E136E30}" type="slidenum">
              <a:rPr lang="en-US" smtClean="0"/>
              <a:pPr/>
              <a:t>15</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TASK 5 – MISCELLANEOUS</a:t>
            </a:r>
          </a:p>
        </p:txBody>
      </p:sp>
      <p:sp>
        <p:nvSpPr>
          <p:cNvPr id="13316" name="Rectangle 3"/>
          <p:cNvSpPr>
            <a:spLocks noGrp="1" noChangeArrowheads="1"/>
          </p:cNvSpPr>
          <p:nvPr>
            <p:ph type="body" idx="1"/>
          </p:nvPr>
        </p:nvSpPr>
        <p:spPr/>
        <p:txBody>
          <a:bodyPr/>
          <a:lstStyle/>
          <a:p>
            <a:pPr eaLnBrk="1" hangingPunct="1"/>
            <a:r>
              <a:rPr lang="en-GB" dirty="0" smtClean="0">
                <a:sym typeface="Symbol" pitchFamily="18" charset="2"/>
              </a:rPr>
              <a:t>Task Objectives</a:t>
            </a:r>
          </a:p>
          <a:p>
            <a:pPr lvl="1"/>
            <a:r>
              <a:rPr lang="en-US" dirty="0" smtClean="0"/>
              <a:t>Design a </a:t>
            </a:r>
            <a:r>
              <a:rPr lang="en-US" dirty="0" smtClean="0">
                <a:solidFill>
                  <a:srgbClr val="C00000"/>
                </a:solidFill>
              </a:rPr>
              <a:t>two-in-one </a:t>
            </a:r>
            <a:r>
              <a:rPr lang="en-US" dirty="0" err="1" smtClean="0">
                <a:solidFill>
                  <a:srgbClr val="C00000"/>
                </a:solidFill>
              </a:rPr>
              <a:t>quadrupole</a:t>
            </a:r>
            <a:r>
              <a:rPr lang="en-US" dirty="0" smtClean="0">
                <a:solidFill>
                  <a:srgbClr val="C00000"/>
                </a:solidFill>
              </a:rPr>
              <a:t> for the outer triplet </a:t>
            </a:r>
            <a:r>
              <a:rPr lang="en-US" dirty="0" smtClean="0"/>
              <a:t>(Q4-Q6) with nominal beam separation (192 mm) and aperture as large as possible (80-100 mm), satisfying the electromagnetic and mechanical requirements. Design of a </a:t>
            </a:r>
            <a:r>
              <a:rPr lang="en-US" dirty="0" smtClean="0">
                <a:solidFill>
                  <a:srgbClr val="C00000"/>
                </a:solidFill>
              </a:rPr>
              <a:t>two-in-one </a:t>
            </a:r>
            <a:r>
              <a:rPr lang="en-US" dirty="0" err="1" smtClean="0">
                <a:solidFill>
                  <a:srgbClr val="C00000"/>
                </a:solidFill>
              </a:rPr>
              <a:t>quadrupole</a:t>
            </a:r>
            <a:r>
              <a:rPr lang="en-US" dirty="0" smtClean="0">
                <a:solidFill>
                  <a:srgbClr val="C00000"/>
                </a:solidFill>
              </a:rPr>
              <a:t> for the inner triplet in the case of a dipole first option</a:t>
            </a:r>
            <a:r>
              <a:rPr lang="en-US" dirty="0" smtClean="0"/>
              <a:t>.</a:t>
            </a:r>
          </a:p>
          <a:p>
            <a:pPr lvl="1"/>
            <a:endParaRPr lang="en-US" dirty="0" smtClean="0"/>
          </a:p>
          <a:p>
            <a:pPr lvl="1"/>
            <a:r>
              <a:rPr lang="en-US" dirty="0" smtClean="0"/>
              <a:t>Review the </a:t>
            </a:r>
            <a:r>
              <a:rPr lang="en-US" dirty="0" err="1" smtClean="0">
                <a:solidFill>
                  <a:srgbClr val="C00000"/>
                </a:solidFill>
              </a:rPr>
              <a:t>Nb</a:t>
            </a:r>
            <a:r>
              <a:rPr lang="en-US" dirty="0" smtClean="0">
                <a:solidFill>
                  <a:srgbClr val="C00000"/>
                </a:solidFill>
              </a:rPr>
              <a:t>-Ti option for the inner triplet </a:t>
            </a:r>
            <a:r>
              <a:rPr lang="en-US" dirty="0" smtClean="0"/>
              <a:t>considering the new targets in luminosity, and follow-up the tests of the short model built within the SLHC-PP program. </a:t>
            </a:r>
          </a:p>
          <a:p>
            <a:pPr lvl="1"/>
            <a:endParaRPr lang="en-US" dirty="0" smtClean="0"/>
          </a:p>
          <a:p>
            <a:pPr lvl="1"/>
            <a:r>
              <a:rPr lang="en-US" dirty="0" smtClean="0"/>
              <a:t>Analysis of the expected </a:t>
            </a:r>
            <a:r>
              <a:rPr lang="en-US" dirty="0" smtClean="0">
                <a:solidFill>
                  <a:srgbClr val="C00000"/>
                </a:solidFill>
              </a:rPr>
              <a:t>lifetime of resistive </a:t>
            </a:r>
            <a:r>
              <a:rPr lang="en-US" dirty="0" err="1" smtClean="0">
                <a:solidFill>
                  <a:srgbClr val="C00000"/>
                </a:solidFill>
              </a:rPr>
              <a:t>quadrupoles</a:t>
            </a:r>
            <a:r>
              <a:rPr lang="en-US" dirty="0" smtClean="0">
                <a:solidFill>
                  <a:srgbClr val="C00000"/>
                </a:solidFill>
              </a:rPr>
              <a:t> in IR3 and IR7</a:t>
            </a:r>
            <a:r>
              <a:rPr lang="en-US" dirty="0" smtClean="0"/>
              <a:t>. Study of possible solutions for the time scale of 2030 with in integrated radiation of 3000 fb</a:t>
            </a:r>
            <a:r>
              <a:rPr lang="en-US" baseline="30000" dirty="0" smtClean="0"/>
              <a:t>-1</a:t>
            </a:r>
            <a:r>
              <a:rPr lang="en-US" dirty="0" smtClean="0"/>
              <a:t>, both resistive and superconductive.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16</a:t>
            </a:r>
            <a:r>
              <a:rPr lang="en-US" baseline="30000" dirty="0"/>
              <a:t>th</a:t>
            </a:r>
            <a:r>
              <a:rPr lang="en-US" dirty="0"/>
              <a:t> May 2011 – HL-LHC </a:t>
            </a:r>
            <a:r>
              <a:rPr lang="en-US" dirty="0" smtClean="0"/>
              <a:t>Design study: Magnets - </a:t>
            </a:r>
            <a:fld id="{72FB2D75-2C44-4E91-AB05-E0A53E136E30}" type="slidenum">
              <a:rPr lang="en-US" smtClean="0"/>
              <a:pPr/>
              <a:t>16</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TASK 5 – MISCELLANEOUS</a:t>
            </a:r>
          </a:p>
        </p:txBody>
      </p:sp>
      <p:sp>
        <p:nvSpPr>
          <p:cNvPr id="13316" name="Rectangle 3"/>
          <p:cNvSpPr>
            <a:spLocks noGrp="1" noChangeArrowheads="1"/>
          </p:cNvSpPr>
          <p:nvPr>
            <p:ph type="body" idx="1"/>
          </p:nvPr>
        </p:nvSpPr>
        <p:spPr>
          <a:ln>
            <a:solidFill>
              <a:schemeClr val="accent1"/>
            </a:solidFill>
          </a:ln>
        </p:spPr>
        <p:txBody>
          <a:bodyPr/>
          <a:lstStyle/>
          <a:p>
            <a:pPr eaLnBrk="1" hangingPunct="1"/>
            <a:r>
              <a:rPr lang="en-GB" dirty="0" smtClean="0">
                <a:sym typeface="Symbol" pitchFamily="18" charset="2"/>
              </a:rPr>
              <a:t>Task description</a:t>
            </a:r>
          </a:p>
          <a:p>
            <a:pPr>
              <a:buNone/>
            </a:pPr>
            <a:r>
              <a:rPr lang="en-US" sz="1200" dirty="0" smtClean="0"/>
              <a:t>	</a:t>
            </a:r>
            <a:r>
              <a:rPr lang="en-US" sz="1400" dirty="0" smtClean="0"/>
              <a:t>This task includes three different studies:</a:t>
            </a:r>
          </a:p>
          <a:p>
            <a:pPr lvl="0">
              <a:buNone/>
            </a:pPr>
            <a:r>
              <a:rPr lang="en-US" sz="1400" dirty="0" smtClean="0"/>
              <a:t>	The conceptual design of a </a:t>
            </a:r>
            <a:r>
              <a:rPr lang="en-US" sz="1400" dirty="0" smtClean="0">
                <a:solidFill>
                  <a:srgbClr val="C00000"/>
                </a:solidFill>
              </a:rPr>
              <a:t>large aperture two-in-one </a:t>
            </a:r>
            <a:r>
              <a:rPr lang="en-US" sz="1400" dirty="0" err="1" smtClean="0">
                <a:solidFill>
                  <a:srgbClr val="C00000"/>
                </a:solidFill>
              </a:rPr>
              <a:t>quadrupole</a:t>
            </a:r>
            <a:r>
              <a:rPr lang="en-US" sz="1400" dirty="0" smtClean="0">
                <a:solidFill>
                  <a:srgbClr val="C00000"/>
                </a:solidFill>
              </a:rPr>
              <a:t> </a:t>
            </a:r>
            <a:r>
              <a:rPr lang="en-US" sz="1400" dirty="0" smtClean="0"/>
              <a:t>for the outer triplet. The present baseline of the LHC involves 70 mm aperture magnets (MQY) whose aperture could be a bottleneck. One should explore the possibility of having two-in-one </a:t>
            </a:r>
            <a:r>
              <a:rPr lang="en-US" sz="1400" dirty="0" err="1" smtClean="0"/>
              <a:t>quadrupoles</a:t>
            </a:r>
            <a:r>
              <a:rPr lang="en-US" sz="1400" dirty="0" smtClean="0"/>
              <a:t> with apertures in the range 80-100 mm, with the same constraint of the 194 mm beam separation. Electromagnetic and mechanical aspects should be </a:t>
            </a:r>
            <a:r>
              <a:rPr lang="en-US" sz="1400" dirty="0" err="1" smtClean="0"/>
              <a:t>analysed</a:t>
            </a:r>
            <a:r>
              <a:rPr lang="en-US" sz="1400" dirty="0" smtClean="0"/>
              <a:t>. This design also applies to the </a:t>
            </a:r>
            <a:r>
              <a:rPr lang="en-US" sz="1400" dirty="0" smtClean="0">
                <a:solidFill>
                  <a:srgbClr val="C00000"/>
                </a:solidFill>
              </a:rPr>
              <a:t>option of a two-in-one inner triplet in the option of a dipole first option</a:t>
            </a:r>
            <a:r>
              <a:rPr lang="en-US" sz="1400" dirty="0" smtClean="0"/>
              <a:t>. This subtask is steered by CEA-</a:t>
            </a:r>
            <a:r>
              <a:rPr lang="en-US" sz="1400" dirty="0" err="1" smtClean="0"/>
              <a:t>Saclay</a:t>
            </a:r>
            <a:r>
              <a:rPr lang="en-US" sz="1400" dirty="0" smtClean="0"/>
              <a:t>.</a:t>
            </a:r>
          </a:p>
          <a:p>
            <a:pPr lvl="0">
              <a:buNone/>
            </a:pPr>
            <a:endParaRPr lang="en-US" sz="1400" dirty="0" smtClean="0"/>
          </a:p>
          <a:p>
            <a:pPr lvl="0">
              <a:buNone/>
            </a:pPr>
            <a:r>
              <a:rPr lang="en-US" sz="1400" dirty="0" smtClean="0"/>
              <a:t>	The analysis of the expected lifetime of the resistive </a:t>
            </a:r>
            <a:r>
              <a:rPr lang="en-US" sz="1400" dirty="0" err="1" smtClean="0"/>
              <a:t>quadrupoles</a:t>
            </a:r>
            <a:r>
              <a:rPr lang="en-US" sz="1400" dirty="0" smtClean="0"/>
              <a:t> used in the cleaning insertion (MQWA and MQWB). The first step is to have an estimate of the radiation load, together with the lifetime of the present hardware. Then solutions to extend the lifetime of present hardware up to 2030 or options to replace them will be </a:t>
            </a:r>
            <a:r>
              <a:rPr lang="en-US" sz="1400" dirty="0" err="1" smtClean="0"/>
              <a:t>analysed</a:t>
            </a:r>
            <a:r>
              <a:rPr lang="en-US" sz="1400" dirty="0" smtClean="0"/>
              <a:t>. This subtask is steered by CERN (TBC).</a:t>
            </a:r>
          </a:p>
          <a:p>
            <a:pPr lvl="0">
              <a:buNone/>
            </a:pPr>
            <a:endParaRPr lang="en-US" sz="1400" dirty="0" smtClean="0"/>
          </a:p>
          <a:p>
            <a:pPr lvl="0">
              <a:buNone/>
            </a:pPr>
            <a:r>
              <a:rPr lang="en-US" sz="1400" dirty="0" smtClean="0"/>
              <a:t>	The </a:t>
            </a:r>
            <a:r>
              <a:rPr lang="en-US" sz="1400" dirty="0" err="1" smtClean="0"/>
              <a:t>Nb</a:t>
            </a:r>
            <a:r>
              <a:rPr lang="en-US" sz="1400" dirty="0" smtClean="0"/>
              <a:t>-Ti option for the inner triplet is the plan B in case that experience shows that the Nb</a:t>
            </a:r>
            <a:r>
              <a:rPr lang="en-US" sz="1400" baseline="-25000" dirty="0" smtClean="0"/>
              <a:t>3</a:t>
            </a:r>
            <a:r>
              <a:rPr lang="en-US" sz="1400" dirty="0" smtClean="0"/>
              <a:t>Sn technology is not suitable. A considerable work has been done in the SLHC-PP framework, i.e. the so-called phase I, which aimed at a peak luminosity of 2.3 </a:t>
            </a:r>
            <a:r>
              <a:rPr lang="en-US" sz="1400" dirty="0" smtClean="0">
                <a:sym typeface="Symbol"/>
              </a:rPr>
              <a:t></a:t>
            </a:r>
            <a:r>
              <a:rPr lang="en-US" sz="1400" dirty="0" smtClean="0"/>
              <a:t> 10</a:t>
            </a:r>
            <a:r>
              <a:rPr lang="en-US" sz="1400" baseline="30000" dirty="0" smtClean="0"/>
              <a:t>34</a:t>
            </a:r>
            <a:r>
              <a:rPr lang="en-US" sz="1400" dirty="0" smtClean="0"/>
              <a:t> cm</a:t>
            </a:r>
            <a:r>
              <a:rPr lang="en-US" sz="1400" baseline="30000" dirty="0" smtClean="0"/>
              <a:t>-2</a:t>
            </a:r>
            <a:r>
              <a:rPr lang="en-US" sz="1400" dirty="0" smtClean="0"/>
              <a:t> s</a:t>
            </a:r>
            <a:r>
              <a:rPr lang="en-US" sz="1400" baseline="30000" dirty="0" smtClean="0"/>
              <a:t>-1</a:t>
            </a:r>
            <a:r>
              <a:rPr lang="en-US" sz="1400" dirty="0" smtClean="0"/>
              <a:t>. A short model is being built. One has to check that the Phase I scenario and lay-out is compatible with the new targets of the HL-LHC. This subtask is steered by CERN (TBC).</a:t>
            </a:r>
            <a:endParaRPr lang="en-US" sz="14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16</a:t>
            </a:r>
            <a:r>
              <a:rPr lang="en-US" baseline="30000" dirty="0"/>
              <a:t>th</a:t>
            </a:r>
            <a:r>
              <a:rPr lang="en-US" dirty="0"/>
              <a:t> May 2011 – HL-LHC </a:t>
            </a:r>
            <a:r>
              <a:rPr lang="en-US" dirty="0" smtClean="0"/>
              <a:t>Design study: Magnets - </a:t>
            </a:r>
            <a:fld id="{72FB2D75-2C44-4E91-AB05-E0A53E136E30}" type="slidenum">
              <a:rPr lang="en-US" smtClean="0"/>
              <a:pPr/>
              <a:t>17</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TASK 5 – MQXC NEWS</a:t>
            </a:r>
          </a:p>
        </p:txBody>
      </p:sp>
      <p:sp>
        <p:nvSpPr>
          <p:cNvPr id="13316" name="Rectangle 3"/>
          <p:cNvSpPr>
            <a:spLocks noGrp="1" noChangeArrowheads="1"/>
          </p:cNvSpPr>
          <p:nvPr>
            <p:ph type="body" idx="1"/>
          </p:nvPr>
        </p:nvSpPr>
        <p:spPr/>
        <p:txBody>
          <a:bodyPr/>
          <a:lstStyle/>
          <a:p>
            <a:pPr lvl="1" eaLnBrk="1" hangingPunct="1"/>
            <a:r>
              <a:rPr lang="en-GB" dirty="0" smtClean="0">
                <a:sym typeface="Symbol" pitchFamily="18" charset="2"/>
              </a:rPr>
              <a:t>First coils wound </a:t>
            </a:r>
          </a:p>
          <a:p>
            <a:pPr lvl="1" eaLnBrk="1" hangingPunct="1"/>
            <a:r>
              <a:rPr lang="en-GB" dirty="0" smtClean="0">
                <a:sym typeface="Symbol" pitchFamily="18" charset="2"/>
              </a:rPr>
              <a:t>Press under commissioning</a:t>
            </a:r>
          </a:p>
          <a:p>
            <a:pPr lvl="1" eaLnBrk="1" hangingPunct="1"/>
            <a:r>
              <a:rPr lang="en-GB" dirty="0" smtClean="0">
                <a:sym typeface="Symbol" pitchFamily="18" charset="2"/>
              </a:rPr>
              <a:t>Coil size measurements</a:t>
            </a:r>
          </a:p>
          <a:p>
            <a:pPr lvl="1" eaLnBrk="1" hangingPunct="1"/>
            <a:r>
              <a:rPr lang="en-GB" dirty="0" smtClean="0">
                <a:sym typeface="Symbol" pitchFamily="18" charset="2"/>
              </a:rPr>
              <a:t>Collaring test coming one month</a:t>
            </a:r>
          </a:p>
          <a:p>
            <a:pPr lvl="1" eaLnBrk="1" hangingPunct="1"/>
            <a:r>
              <a:rPr lang="en-GB" dirty="0" smtClean="0">
                <a:sym typeface="Symbol" pitchFamily="18" charset="2"/>
              </a:rPr>
              <a:t>Assembly in summer 2011</a:t>
            </a:r>
          </a:p>
          <a:p>
            <a:pPr lvl="1" eaLnBrk="1" hangingPunct="1"/>
            <a:r>
              <a:rPr lang="en-GB" dirty="0" smtClean="0">
                <a:sym typeface="Symbol" pitchFamily="18" charset="2"/>
              </a:rPr>
              <a:t>Test end of the year</a:t>
            </a:r>
          </a:p>
          <a:p>
            <a:pPr lvl="1" eaLnBrk="1" hangingPunct="1"/>
            <a:endParaRPr lang="en-GB" dirty="0" smtClean="0">
              <a:sym typeface="Symbol" pitchFamily="18" charset="2"/>
            </a:endParaRPr>
          </a:p>
          <a:p>
            <a:pPr eaLnBrk="1" hangingPunct="1"/>
            <a:r>
              <a:rPr lang="en-GB" dirty="0" smtClean="0">
                <a:sym typeface="Symbol" pitchFamily="18" charset="2"/>
              </a:rPr>
              <a:t>Warning</a:t>
            </a:r>
          </a:p>
          <a:p>
            <a:pPr lvl="1" eaLnBrk="1" hangingPunct="1"/>
            <a:r>
              <a:rPr lang="en-GB" dirty="0" smtClean="0">
                <a:sym typeface="Symbol" pitchFamily="18" charset="2"/>
              </a:rPr>
              <a:t>Aperture decided July 2008</a:t>
            </a:r>
          </a:p>
          <a:p>
            <a:pPr lvl="1" eaLnBrk="1" hangingPunct="1"/>
            <a:r>
              <a:rPr lang="en-GB" dirty="0" smtClean="0">
                <a:sym typeface="Symbol" pitchFamily="18" charset="2"/>
              </a:rPr>
              <a:t>First test end 2011</a:t>
            </a:r>
          </a:p>
          <a:p>
            <a:pPr lvl="1" eaLnBrk="1" hangingPunct="1"/>
            <a:r>
              <a:rPr lang="en-GB" dirty="0" smtClean="0">
                <a:sym typeface="Symbol" pitchFamily="18" charset="2"/>
              </a:rPr>
              <a:t>3.5 years for a well-known technology!!</a:t>
            </a:r>
          </a:p>
          <a:p>
            <a:pPr eaLnBrk="1" hangingPunct="1"/>
            <a:r>
              <a:rPr lang="en-GB" dirty="0" smtClean="0">
                <a:sym typeface="Symbol" pitchFamily="18" charset="2"/>
              </a:rPr>
              <a:t>Follow-up of construction </a:t>
            </a:r>
          </a:p>
          <a:p>
            <a:pPr lvl="1" eaLnBrk="1" hangingPunct="1"/>
            <a:r>
              <a:rPr lang="en-GB" dirty="0" smtClean="0">
                <a:sym typeface="Symbol" pitchFamily="18" charset="2"/>
              </a:rPr>
              <a:t>Field quality!</a:t>
            </a:r>
          </a:p>
          <a:p>
            <a:pPr lvl="1" eaLnBrk="1" hangingPunct="1"/>
            <a:r>
              <a:rPr lang="en-GB" dirty="0" smtClean="0">
                <a:sym typeface="Symbol" pitchFamily="18" charset="2"/>
              </a:rPr>
              <a:t>Check design </a:t>
            </a:r>
            <a:r>
              <a:rPr lang="en-GB" dirty="0" err="1" smtClean="0">
                <a:sym typeface="Symbol" pitchFamily="18" charset="2"/>
              </a:rPr>
              <a:t>vs</a:t>
            </a:r>
            <a:r>
              <a:rPr lang="en-GB" dirty="0" smtClean="0">
                <a:sym typeface="Symbol" pitchFamily="18" charset="2"/>
              </a:rPr>
              <a:t> new requirements</a:t>
            </a:r>
            <a:endParaRPr lang="en-GB" dirty="0" smtClean="0"/>
          </a:p>
        </p:txBody>
      </p:sp>
      <p:pic>
        <p:nvPicPr>
          <p:cNvPr id="5" name="Picture 7"/>
          <p:cNvPicPr>
            <a:picLocks noChangeAspect="1" noChangeArrowheads="1"/>
          </p:cNvPicPr>
          <p:nvPr/>
        </p:nvPicPr>
        <p:blipFill>
          <a:blip r:embed="rId2" cstate="print"/>
          <a:srcRect l="11433" r="15717"/>
          <a:stretch>
            <a:fillRect/>
          </a:stretch>
        </p:blipFill>
        <p:spPr bwMode="auto">
          <a:xfrm rot="19003544">
            <a:off x="5226501" y="1921519"/>
            <a:ext cx="1070783" cy="1102368"/>
          </a:xfrm>
          <a:prstGeom prst="rect">
            <a:avLst/>
          </a:prstGeom>
          <a:noFill/>
          <a:ln w="9525">
            <a:noFill/>
            <a:miter lim="800000"/>
            <a:headEnd/>
            <a:tailEnd/>
          </a:ln>
          <a:effectLst/>
        </p:spPr>
      </p:pic>
      <p:pic>
        <p:nvPicPr>
          <p:cNvPr id="7" name="Picture 21"/>
          <p:cNvPicPr>
            <a:picLocks noChangeAspect="1" noChangeArrowheads="1"/>
          </p:cNvPicPr>
          <p:nvPr/>
        </p:nvPicPr>
        <p:blipFill>
          <a:blip r:embed="rId3" cstate="print"/>
          <a:srcRect/>
          <a:stretch>
            <a:fillRect/>
          </a:stretch>
        </p:blipFill>
        <p:spPr bwMode="auto">
          <a:xfrm>
            <a:off x="6560987" y="1212134"/>
            <a:ext cx="2410484" cy="2406498"/>
          </a:xfrm>
          <a:prstGeom prst="rect">
            <a:avLst/>
          </a:prstGeom>
          <a:noFill/>
          <a:ln w="9525">
            <a:noFill/>
            <a:miter lim="800000"/>
            <a:headEnd/>
            <a:tailEnd/>
          </a:ln>
          <a:effectLst/>
        </p:spPr>
      </p:pic>
      <p:pic>
        <p:nvPicPr>
          <p:cNvPr id="6" name="Picture 8"/>
          <p:cNvPicPr>
            <a:picLocks noChangeAspect="1" noChangeArrowheads="1"/>
          </p:cNvPicPr>
          <p:nvPr/>
        </p:nvPicPr>
        <p:blipFill>
          <a:blip r:embed="rId4" cstate="print"/>
          <a:srcRect l="9717" r="18451"/>
          <a:stretch>
            <a:fillRect/>
          </a:stretch>
        </p:blipFill>
        <p:spPr bwMode="auto">
          <a:xfrm rot="18950894">
            <a:off x="5634163" y="3282314"/>
            <a:ext cx="1872617" cy="1955200"/>
          </a:xfrm>
          <a:prstGeom prst="rect">
            <a:avLst/>
          </a:prstGeom>
          <a:noFill/>
          <a:ln w="9525">
            <a:noFill/>
            <a:miter lim="800000"/>
            <a:headEnd/>
            <a:tailEnd/>
          </a:ln>
          <a:effectLst/>
        </p:spPr>
      </p:pic>
      <p:pic>
        <p:nvPicPr>
          <p:cNvPr id="8" name="Picture 5"/>
          <p:cNvPicPr>
            <a:picLocks noChangeAspect="1" noChangeArrowheads="1"/>
          </p:cNvPicPr>
          <p:nvPr/>
        </p:nvPicPr>
        <p:blipFill>
          <a:blip r:embed="rId5" cstate="print"/>
          <a:srcRect/>
          <a:stretch>
            <a:fillRect/>
          </a:stretch>
        </p:blipFill>
        <p:spPr bwMode="auto">
          <a:xfrm>
            <a:off x="7205723" y="5081280"/>
            <a:ext cx="1774375" cy="133078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16</a:t>
            </a:r>
            <a:r>
              <a:rPr lang="en-US" baseline="30000" dirty="0"/>
              <a:t>th</a:t>
            </a:r>
            <a:r>
              <a:rPr lang="en-US" dirty="0"/>
              <a:t> May 2011 – HL-LHC </a:t>
            </a:r>
            <a:r>
              <a:rPr lang="en-US" dirty="0" smtClean="0"/>
              <a:t>Design study: Magnets - </a:t>
            </a:r>
            <a:fld id="{72FB2D75-2C44-4E91-AB05-E0A53E136E30}" type="slidenum">
              <a:rPr lang="en-US" smtClean="0"/>
              <a:pPr/>
              <a:t>18</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TASK 5 – MQXC NEWS</a:t>
            </a:r>
          </a:p>
        </p:txBody>
      </p:sp>
      <p:sp>
        <p:nvSpPr>
          <p:cNvPr id="13316" name="Rectangle 3"/>
          <p:cNvSpPr>
            <a:spLocks noGrp="1" noChangeArrowheads="1"/>
          </p:cNvSpPr>
          <p:nvPr>
            <p:ph type="body" idx="1"/>
          </p:nvPr>
        </p:nvSpPr>
        <p:spPr/>
        <p:txBody>
          <a:bodyPr/>
          <a:lstStyle/>
          <a:p>
            <a:pPr lvl="1" eaLnBrk="1" hangingPunct="1"/>
            <a:r>
              <a:rPr lang="en-GB" dirty="0" smtClean="0">
                <a:sym typeface="Symbol" pitchFamily="18" charset="2"/>
              </a:rPr>
              <a:t>Horizontal collaring press</a:t>
            </a:r>
            <a:endParaRPr lang="en-GB"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319" y="1897039"/>
            <a:ext cx="3848867" cy="319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532" y="1897039"/>
            <a:ext cx="3921457" cy="294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7"/>
          <p:cNvSpPr txBox="1"/>
          <p:nvPr/>
        </p:nvSpPr>
        <p:spPr>
          <a:xfrm>
            <a:off x="2123026" y="5262843"/>
            <a:ext cx="5221856" cy="276999"/>
          </a:xfrm>
          <a:prstGeom prst="rect">
            <a:avLst/>
          </a:prstGeom>
          <a:noFill/>
        </p:spPr>
        <p:txBody>
          <a:bodyPr wrap="square" rtlCol="0">
            <a:spAutoFit/>
          </a:bodyPr>
          <a:lstStyle/>
          <a:p>
            <a:pPr algn="ctr"/>
            <a:r>
              <a:rPr lang="fr-CH" sz="1200" dirty="0" smtClean="0"/>
              <a:t>Horizontal </a:t>
            </a:r>
            <a:r>
              <a:rPr lang="fr-CH" sz="1200" dirty="0" err="1" smtClean="0"/>
              <a:t>collaring</a:t>
            </a:r>
            <a:r>
              <a:rPr lang="fr-CH" sz="1200" dirty="0" smtClean="0"/>
              <a:t> </a:t>
            </a:r>
            <a:r>
              <a:rPr lang="fr-CH" sz="1200" dirty="0" err="1" smtClean="0"/>
              <a:t>press</a:t>
            </a:r>
            <a:r>
              <a:rPr lang="fr-CH" sz="1200" dirty="0" smtClean="0"/>
              <a:t> </a:t>
            </a:r>
            <a:r>
              <a:rPr lang="fr-CH" sz="1200" dirty="0" smtClean="0">
                <a:solidFill>
                  <a:srgbClr val="009900"/>
                </a:solidFill>
              </a:rPr>
              <a:t>[J. Carlos Perez]</a:t>
            </a:r>
            <a:endParaRPr lang="en-US" sz="1200" dirty="0">
              <a:solidFill>
                <a:srgbClr val="009900"/>
              </a:solidFill>
            </a:endParaRPr>
          </a:p>
        </p:txBody>
      </p:sp>
    </p:spTree>
    <p:extLst>
      <p:ext uri="{BB962C8B-B14F-4D97-AF65-F5344CB8AC3E}">
        <p14:creationId xmlns:p14="http://schemas.microsoft.com/office/powerpoint/2010/main" val="409261069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16</a:t>
            </a:r>
            <a:r>
              <a:rPr lang="en-US" baseline="30000" dirty="0"/>
              <a:t>th</a:t>
            </a:r>
            <a:r>
              <a:rPr lang="en-US" dirty="0"/>
              <a:t> May 2011 – HL-LHC </a:t>
            </a:r>
            <a:r>
              <a:rPr lang="en-US" dirty="0" smtClean="0"/>
              <a:t>Design study: Magnets - </a:t>
            </a:r>
            <a:fld id="{72FB2D75-2C44-4E91-AB05-E0A53E136E30}" type="slidenum">
              <a:rPr lang="en-US" smtClean="0"/>
              <a:pPr/>
              <a:t>19</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TASK 5 – MQXC NEWS</a:t>
            </a:r>
          </a:p>
        </p:txBody>
      </p:sp>
      <p:sp>
        <p:nvSpPr>
          <p:cNvPr id="13316" name="Rectangle 3"/>
          <p:cNvSpPr>
            <a:spLocks noGrp="1" noChangeArrowheads="1"/>
          </p:cNvSpPr>
          <p:nvPr>
            <p:ph type="body" idx="1"/>
          </p:nvPr>
        </p:nvSpPr>
        <p:spPr/>
        <p:txBody>
          <a:bodyPr/>
          <a:lstStyle/>
          <a:p>
            <a:pPr lvl="1" eaLnBrk="1" hangingPunct="1"/>
            <a:r>
              <a:rPr lang="en-GB" dirty="0" smtClean="0">
                <a:sym typeface="Symbol" pitchFamily="18" charset="2"/>
              </a:rPr>
              <a:t>Coil size measurements</a:t>
            </a:r>
            <a:endParaRPr lang="en-GB"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9074" y="2030346"/>
            <a:ext cx="5685308" cy="3892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093344" y="6074492"/>
            <a:ext cx="5221856" cy="276999"/>
          </a:xfrm>
          <a:prstGeom prst="rect">
            <a:avLst/>
          </a:prstGeom>
          <a:noFill/>
        </p:spPr>
        <p:txBody>
          <a:bodyPr wrap="square" rtlCol="0">
            <a:spAutoFit/>
          </a:bodyPr>
          <a:lstStyle/>
          <a:p>
            <a:pPr algn="ctr"/>
            <a:r>
              <a:rPr lang="fr-CH" sz="1200" dirty="0" err="1" smtClean="0"/>
              <a:t>Coil</a:t>
            </a:r>
            <a:r>
              <a:rPr lang="fr-CH" sz="1200" dirty="0" smtClean="0"/>
              <a:t> size </a:t>
            </a:r>
            <a:r>
              <a:rPr lang="fr-CH" sz="1200" dirty="0" err="1" smtClean="0"/>
              <a:t>measurements</a:t>
            </a:r>
            <a:r>
              <a:rPr lang="fr-CH" sz="1200" dirty="0" smtClean="0"/>
              <a:t> of MQXC </a:t>
            </a:r>
            <a:r>
              <a:rPr lang="fr-CH" sz="1200" dirty="0" smtClean="0">
                <a:solidFill>
                  <a:srgbClr val="009900"/>
                </a:solidFill>
              </a:rPr>
              <a:t>[G. </a:t>
            </a:r>
            <a:r>
              <a:rPr lang="fr-CH" sz="1200" dirty="0" err="1" smtClean="0">
                <a:solidFill>
                  <a:srgbClr val="009900"/>
                </a:solidFill>
              </a:rPr>
              <a:t>Kirby</a:t>
            </a:r>
            <a:r>
              <a:rPr lang="fr-CH" sz="1200" dirty="0" smtClean="0">
                <a:solidFill>
                  <a:srgbClr val="009900"/>
                </a:solidFill>
              </a:rPr>
              <a:t>]</a:t>
            </a:r>
            <a:endParaRPr lang="en-US" sz="1200" dirty="0">
              <a:solidFill>
                <a:srgbClr val="009900"/>
              </a:solidFill>
            </a:endParaRPr>
          </a:p>
        </p:txBody>
      </p:sp>
    </p:spTree>
    <p:extLst>
      <p:ext uri="{BB962C8B-B14F-4D97-AF65-F5344CB8AC3E}">
        <p14:creationId xmlns:p14="http://schemas.microsoft.com/office/powerpoint/2010/main" val="382061412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smtClean="0"/>
              <a:t>16</a:t>
            </a:r>
            <a:r>
              <a:rPr lang="en-US" baseline="30000" dirty="0" smtClean="0"/>
              <a:t>th</a:t>
            </a:r>
            <a:r>
              <a:rPr lang="en-US" dirty="0" smtClean="0"/>
              <a:t> May 2011 – HL-LHC Design study: Magnets - </a:t>
            </a:r>
            <a:fld id="{72FB2D75-2C44-4E91-AB05-E0A53E136E30}" type="slidenum">
              <a:rPr lang="en-US" smtClean="0"/>
              <a:pPr/>
              <a:t>2</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TASK LIST</a:t>
            </a:r>
          </a:p>
        </p:txBody>
      </p:sp>
      <p:sp>
        <p:nvSpPr>
          <p:cNvPr id="13316" name="Rectangle 3"/>
          <p:cNvSpPr>
            <a:spLocks noGrp="1" noChangeArrowheads="1"/>
          </p:cNvSpPr>
          <p:nvPr>
            <p:ph type="body" idx="1"/>
          </p:nvPr>
        </p:nvSpPr>
        <p:spPr/>
        <p:txBody>
          <a:bodyPr/>
          <a:lstStyle/>
          <a:p>
            <a:pPr eaLnBrk="1" hangingPunct="1"/>
            <a:endParaRPr lang="en-GB" dirty="0" smtClean="0">
              <a:sym typeface="Symbol" pitchFamily="18" charset="2"/>
            </a:endParaRPr>
          </a:p>
          <a:p>
            <a:pPr marL="914400" lvl="1" indent="-457200" eaLnBrk="1" hangingPunct="1">
              <a:buNone/>
            </a:pPr>
            <a:r>
              <a:rPr lang="en-GB" dirty="0" smtClean="0">
                <a:sym typeface="Symbol" pitchFamily="18" charset="2"/>
              </a:rPr>
              <a:t>1. 	Communication and management</a:t>
            </a:r>
          </a:p>
          <a:p>
            <a:pPr marL="914400" lvl="1" indent="-457200" eaLnBrk="1" hangingPunct="1">
              <a:buFont typeface="+mj-lt"/>
              <a:buAutoNum type="arabicPeriod"/>
            </a:pPr>
            <a:endParaRPr lang="en-GB" dirty="0" smtClean="0">
              <a:sym typeface="Symbol" pitchFamily="18" charset="2"/>
            </a:endParaRPr>
          </a:p>
          <a:p>
            <a:pPr marL="914400" lvl="1" indent="-457200" eaLnBrk="1" hangingPunct="1">
              <a:buNone/>
            </a:pPr>
            <a:r>
              <a:rPr lang="en-GB" dirty="0" smtClean="0">
                <a:sym typeface="Symbol" pitchFamily="18" charset="2"/>
              </a:rPr>
              <a:t>2. 	Nb</a:t>
            </a:r>
            <a:r>
              <a:rPr lang="en-GB" baseline="-25000" dirty="0" smtClean="0">
                <a:sym typeface="Symbol" pitchFamily="18" charset="2"/>
              </a:rPr>
              <a:t>3</a:t>
            </a:r>
            <a:r>
              <a:rPr lang="en-GB" dirty="0" smtClean="0">
                <a:sym typeface="Symbol" pitchFamily="18" charset="2"/>
              </a:rPr>
              <a:t>Sn quadrupoles</a:t>
            </a:r>
          </a:p>
          <a:p>
            <a:pPr marL="914400" lvl="1" indent="-457200" eaLnBrk="1" hangingPunct="1">
              <a:buFont typeface="+mj-lt"/>
              <a:buAutoNum type="arabicPeriod"/>
            </a:pPr>
            <a:endParaRPr lang="en-GB" dirty="0" smtClean="0">
              <a:sym typeface="Symbol" pitchFamily="18" charset="2"/>
            </a:endParaRPr>
          </a:p>
          <a:p>
            <a:pPr marL="914400" lvl="1" indent="-457200" eaLnBrk="1" hangingPunct="1">
              <a:buNone/>
            </a:pPr>
            <a:r>
              <a:rPr lang="en-GB" dirty="0" smtClean="0">
                <a:sym typeface="Symbol" pitchFamily="18" charset="2"/>
              </a:rPr>
              <a:t>3.	Separation dipoles</a:t>
            </a:r>
          </a:p>
          <a:p>
            <a:pPr marL="914400" lvl="1" indent="-457200" eaLnBrk="1" hangingPunct="1">
              <a:buNone/>
            </a:pPr>
            <a:endParaRPr lang="en-GB" dirty="0" smtClean="0">
              <a:sym typeface="Symbol" pitchFamily="18" charset="2"/>
            </a:endParaRPr>
          </a:p>
          <a:p>
            <a:pPr marL="914400" lvl="1" indent="-457200" eaLnBrk="1" hangingPunct="1">
              <a:buNone/>
            </a:pPr>
            <a:r>
              <a:rPr lang="en-GB" dirty="0" smtClean="0">
                <a:sym typeface="Symbol" pitchFamily="18" charset="2"/>
              </a:rPr>
              <a:t>4.	Cooling</a:t>
            </a:r>
          </a:p>
          <a:p>
            <a:pPr marL="914400" lvl="1" indent="-457200" eaLnBrk="1" hangingPunct="1">
              <a:buNone/>
            </a:pPr>
            <a:endParaRPr lang="en-GB" dirty="0" smtClean="0">
              <a:sym typeface="Symbol" pitchFamily="18" charset="2"/>
            </a:endParaRPr>
          </a:p>
          <a:p>
            <a:pPr marL="914400" lvl="1" indent="-457200" eaLnBrk="1" hangingPunct="1">
              <a:buNone/>
            </a:pPr>
            <a:r>
              <a:rPr lang="en-GB" dirty="0" smtClean="0">
                <a:sym typeface="Symbol" pitchFamily="18" charset="2"/>
              </a:rPr>
              <a:t>5.	Miscellaneous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16</a:t>
            </a:r>
            <a:r>
              <a:rPr lang="en-US" baseline="30000" dirty="0"/>
              <a:t>th</a:t>
            </a:r>
            <a:r>
              <a:rPr lang="en-US" dirty="0"/>
              <a:t> May 2011 – HL-LHC </a:t>
            </a:r>
            <a:r>
              <a:rPr lang="en-US" dirty="0" smtClean="0"/>
              <a:t>Design study: Magnets - </a:t>
            </a:r>
            <a:fld id="{72FB2D75-2C44-4E91-AB05-E0A53E136E30}" type="slidenum">
              <a:rPr lang="en-US" smtClean="0"/>
              <a:pPr/>
              <a:t>20</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TASK 5 – MISCELLANEOUS</a:t>
            </a:r>
          </a:p>
        </p:txBody>
      </p:sp>
      <p:sp>
        <p:nvSpPr>
          <p:cNvPr id="13316" name="Rectangle 3"/>
          <p:cNvSpPr>
            <a:spLocks noGrp="1" noChangeArrowheads="1"/>
          </p:cNvSpPr>
          <p:nvPr>
            <p:ph type="body" idx="1"/>
          </p:nvPr>
        </p:nvSpPr>
        <p:spPr/>
        <p:txBody>
          <a:bodyPr/>
          <a:lstStyle/>
          <a:p>
            <a:pPr eaLnBrk="1" hangingPunct="1"/>
            <a:r>
              <a:rPr lang="en-US" smtClean="0">
                <a:sym typeface="Symbol" pitchFamily="18" charset="2"/>
              </a:rPr>
              <a:t>Deliverables</a:t>
            </a:r>
          </a:p>
          <a:p>
            <a:pPr lvl="1" eaLnBrk="1" hangingPunct="1">
              <a:buNone/>
            </a:pPr>
            <a:r>
              <a:rPr lang="en-US" smtClean="0"/>
              <a:t>M48    Miscellaneous issues in magnet design</a:t>
            </a:r>
            <a:r>
              <a:rPr lang="en-US" i="1" smtClean="0"/>
              <a:t> </a:t>
            </a:r>
            <a:endParaRPr lang="en-US" smtClean="0"/>
          </a:p>
          <a:p>
            <a:pPr eaLnBrk="1" hangingPunct="1"/>
            <a:r>
              <a:rPr lang="en-US" smtClean="0">
                <a:sym typeface="Symbol" pitchFamily="18" charset="2"/>
              </a:rPr>
              <a:t>Milestones</a:t>
            </a:r>
          </a:p>
          <a:p>
            <a:pPr lvl="1">
              <a:buNone/>
            </a:pPr>
            <a:r>
              <a:rPr lang="en-US" smtClean="0"/>
              <a:t>M18    Review of the Nb-Ti option for inner triplet for new peak and integrated luminosity targets </a:t>
            </a:r>
          </a:p>
          <a:p>
            <a:pPr lvl="1">
              <a:buNone/>
            </a:pPr>
            <a:r>
              <a:rPr lang="en-US" smtClean="0"/>
              <a:t>M36   Analysis of options for quadrupoles in cleaning insertions</a:t>
            </a:r>
          </a:p>
          <a:p>
            <a:pPr lvl="1">
              <a:buNone/>
            </a:pPr>
            <a:r>
              <a:rPr lang="en-US" smtClean="0"/>
              <a:t>M36   Study of two-in-one quadrupoles for outer triplet</a:t>
            </a:r>
          </a:p>
          <a:p>
            <a:r>
              <a:rPr lang="en-US" smtClean="0"/>
              <a:t>Task leader: J. M. Rifflet</a:t>
            </a:r>
          </a:p>
          <a:p>
            <a:pPr eaLnBrk="1" hangingPunct="1"/>
            <a:endParaRPr lang="en-US" smtClean="0">
              <a:sym typeface="Symbol" pitchFamily="18" charset="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16</a:t>
            </a:r>
            <a:r>
              <a:rPr lang="en-US" baseline="30000" dirty="0"/>
              <a:t>th</a:t>
            </a:r>
            <a:r>
              <a:rPr lang="en-US" dirty="0"/>
              <a:t> May 2011 – HL-LHC </a:t>
            </a:r>
            <a:r>
              <a:rPr lang="en-US" dirty="0" smtClean="0"/>
              <a:t>Design study: Magnets - </a:t>
            </a:r>
            <a:fld id="{72FB2D75-2C44-4E91-AB05-E0A53E136E30}" type="slidenum">
              <a:rPr lang="en-US" smtClean="0"/>
              <a:pPr/>
              <a:t>21</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OTHER REQUIREMENTS FROM WP2</a:t>
            </a:r>
          </a:p>
        </p:txBody>
      </p:sp>
      <p:sp>
        <p:nvSpPr>
          <p:cNvPr id="13316" name="Rectangle 3"/>
          <p:cNvSpPr>
            <a:spLocks noGrp="1" noChangeArrowheads="1"/>
          </p:cNvSpPr>
          <p:nvPr>
            <p:ph type="body" idx="1"/>
          </p:nvPr>
        </p:nvSpPr>
        <p:spPr/>
        <p:txBody>
          <a:bodyPr/>
          <a:lstStyle/>
          <a:p>
            <a:pPr eaLnBrk="1" hangingPunct="1"/>
            <a:r>
              <a:rPr lang="en-US" dirty="0" smtClean="0">
                <a:sym typeface="Symbol" pitchFamily="18" charset="2"/>
              </a:rPr>
              <a:t>What is missing</a:t>
            </a:r>
          </a:p>
          <a:p>
            <a:pPr lvl="1"/>
            <a:r>
              <a:rPr lang="en-US" dirty="0" smtClean="0"/>
              <a:t>Nested orbit corrector </a:t>
            </a:r>
          </a:p>
          <a:p>
            <a:pPr lvl="2"/>
            <a:r>
              <a:rPr lang="en-US" dirty="0" smtClean="0"/>
              <a:t>Project in progress: imagined for Phase-I, to be checked for new scenario</a:t>
            </a:r>
          </a:p>
          <a:p>
            <a:pPr lvl="1"/>
            <a:r>
              <a:rPr lang="en-US" dirty="0" smtClean="0"/>
              <a:t>SC corrector magnet packages in the triplet assembly </a:t>
            </a:r>
          </a:p>
          <a:p>
            <a:pPr lvl="1"/>
            <a:endParaRPr lang="en-US" dirty="0" smtClean="0"/>
          </a:p>
          <a:p>
            <a:pPr lvl="1">
              <a:buNone/>
            </a:pPr>
            <a:endParaRPr lang="en-US" dirty="0" smtClean="0"/>
          </a:p>
          <a:p>
            <a:pPr lvl="1" eaLnBrk="1" hangingPunct="1">
              <a:buNone/>
            </a:pPr>
            <a:endParaRPr lang="en-US" dirty="0" smtClean="0"/>
          </a:p>
          <a:p>
            <a:pPr lvl="1" eaLnBrk="1" hangingPunct="1">
              <a:buNone/>
            </a:pPr>
            <a:endParaRPr lang="en-US"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smtClean="0"/>
              <a:t>15</a:t>
            </a:r>
            <a:r>
              <a:rPr lang="en-US" baseline="30000" dirty="0" smtClean="0"/>
              <a:t>th</a:t>
            </a:r>
            <a:r>
              <a:rPr lang="en-US" dirty="0" smtClean="0"/>
              <a:t> April 2011 – HL-LHC Design study: Magnets - </a:t>
            </a:r>
            <a:fld id="{72FB2D75-2C44-4E91-AB05-E0A53E136E30}" type="slidenum">
              <a:rPr lang="en-US" smtClean="0"/>
              <a:pPr/>
              <a:t>22</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PARTNERS</a:t>
            </a:r>
          </a:p>
        </p:txBody>
      </p:sp>
      <p:sp>
        <p:nvSpPr>
          <p:cNvPr id="13316" name="Rectangle 3"/>
          <p:cNvSpPr>
            <a:spLocks noGrp="1" noChangeArrowheads="1"/>
          </p:cNvSpPr>
          <p:nvPr>
            <p:ph type="body" idx="1"/>
          </p:nvPr>
        </p:nvSpPr>
        <p:spPr/>
        <p:txBody>
          <a:bodyPr/>
          <a:lstStyle/>
          <a:p>
            <a:pPr eaLnBrk="1" hangingPunct="1"/>
            <a:r>
              <a:rPr lang="en-US" smtClean="0">
                <a:sym typeface="Symbol" pitchFamily="18" charset="2"/>
              </a:rPr>
              <a:t>EU:</a:t>
            </a:r>
          </a:p>
          <a:p>
            <a:pPr lvl="1" eaLnBrk="1" hangingPunct="1"/>
            <a:r>
              <a:rPr lang="en-US" smtClean="0">
                <a:sym typeface="Symbol" pitchFamily="18" charset="2"/>
              </a:rPr>
              <a:t>CEA Saclay (Fr) – Magnet design</a:t>
            </a:r>
          </a:p>
          <a:p>
            <a:pPr lvl="1" eaLnBrk="1" hangingPunct="1"/>
            <a:r>
              <a:rPr lang="en-US" smtClean="0">
                <a:sym typeface="Symbol" pitchFamily="18" charset="2"/>
              </a:rPr>
              <a:t>CEA Grenoble (Fr) – Supercritical cooling system</a:t>
            </a:r>
          </a:p>
          <a:p>
            <a:pPr lvl="1" eaLnBrk="1" hangingPunct="1"/>
            <a:r>
              <a:rPr lang="en-US" smtClean="0">
                <a:sym typeface="Symbol" pitchFamily="18" charset="2"/>
              </a:rPr>
              <a:t>LASA INFN Milano (It) – Magnet protection</a:t>
            </a:r>
          </a:p>
          <a:p>
            <a:pPr lvl="1" eaLnBrk="1" hangingPunct="1"/>
            <a:endParaRPr lang="en-US" smtClean="0">
              <a:sym typeface="Symbol" pitchFamily="18" charset="2"/>
            </a:endParaRPr>
          </a:p>
          <a:p>
            <a:pPr eaLnBrk="1" hangingPunct="1"/>
            <a:r>
              <a:rPr lang="en-US" smtClean="0">
                <a:sym typeface="Symbol" pitchFamily="18" charset="2"/>
              </a:rPr>
              <a:t>World</a:t>
            </a:r>
          </a:p>
          <a:p>
            <a:pPr lvl="1" eaLnBrk="1" hangingPunct="1"/>
            <a:r>
              <a:rPr lang="en-US" smtClean="0">
                <a:sym typeface="Symbol" pitchFamily="18" charset="2"/>
              </a:rPr>
              <a:t>LARP: FNAL, BNL, LBL (Us) – Nb</a:t>
            </a:r>
            <a:r>
              <a:rPr lang="en-US" baseline="-25000" smtClean="0">
                <a:sym typeface="Symbol" pitchFamily="18" charset="2"/>
              </a:rPr>
              <a:t>3</a:t>
            </a:r>
            <a:r>
              <a:rPr lang="en-US" smtClean="0">
                <a:sym typeface="Symbol" pitchFamily="18" charset="2"/>
              </a:rPr>
              <a:t>Sn quadrupoles</a:t>
            </a:r>
          </a:p>
          <a:p>
            <a:pPr lvl="1" eaLnBrk="1" hangingPunct="1"/>
            <a:r>
              <a:rPr lang="en-US" smtClean="0">
                <a:sym typeface="Symbol" pitchFamily="18" charset="2"/>
              </a:rPr>
              <a:t>BNL (Us) – Separation dipoles in Nb-Ti</a:t>
            </a:r>
          </a:p>
          <a:p>
            <a:pPr lvl="1" eaLnBrk="1" hangingPunct="1"/>
            <a:r>
              <a:rPr lang="en-US" smtClean="0">
                <a:sym typeface="Symbol" pitchFamily="18" charset="2"/>
              </a:rPr>
              <a:t>KEK (Jp) – Separation dipoles in Nb</a:t>
            </a:r>
            <a:r>
              <a:rPr lang="en-US" baseline="-25000" smtClean="0">
                <a:sym typeface="Symbol" pitchFamily="18" charset="2"/>
              </a:rPr>
              <a:t>3</a:t>
            </a:r>
            <a:r>
              <a:rPr lang="en-US" smtClean="0">
                <a:sym typeface="Symbol" pitchFamily="18" charset="2"/>
              </a:rPr>
              <a:t>Al</a:t>
            </a:r>
          </a:p>
          <a:p>
            <a:pPr eaLnBrk="1" hangingPunct="1"/>
            <a:endParaRPr lang="en-US" smtClean="0">
              <a:sym typeface="Symbol" pitchFamily="18" charset="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16</a:t>
            </a:r>
            <a:r>
              <a:rPr lang="en-US" baseline="30000" dirty="0"/>
              <a:t>th</a:t>
            </a:r>
            <a:r>
              <a:rPr lang="en-US" dirty="0"/>
              <a:t> May 2011 </a:t>
            </a:r>
            <a:r>
              <a:rPr lang="en-US" dirty="0" smtClean="0"/>
              <a:t>– HL-LHC Design study: Magnets - </a:t>
            </a:r>
            <a:fld id="{72FB2D75-2C44-4E91-AB05-E0A53E136E30}" type="slidenum">
              <a:rPr lang="en-US" smtClean="0"/>
              <a:pPr/>
              <a:t>3</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TASK 2 – Nb</a:t>
            </a:r>
            <a:r>
              <a:rPr lang="en-US" baseline="-25000" dirty="0" smtClean="0">
                <a:solidFill>
                  <a:schemeClr val="bg1"/>
                </a:solidFill>
                <a:sym typeface="Symbol" pitchFamily="18" charset="2"/>
              </a:rPr>
              <a:t>3</a:t>
            </a:r>
            <a:r>
              <a:rPr lang="en-US" dirty="0" smtClean="0">
                <a:solidFill>
                  <a:schemeClr val="bg1"/>
                </a:solidFill>
                <a:sym typeface="Symbol" pitchFamily="18" charset="2"/>
              </a:rPr>
              <a:t>Sn </a:t>
            </a:r>
            <a:r>
              <a:rPr lang="en-US" dirty="0" err="1" smtClean="0">
                <a:solidFill>
                  <a:schemeClr val="bg1"/>
                </a:solidFill>
                <a:sym typeface="Symbol" pitchFamily="18" charset="2"/>
              </a:rPr>
              <a:t>quadrupoles</a:t>
            </a:r>
            <a:endParaRPr lang="en-US" dirty="0" smtClean="0">
              <a:solidFill>
                <a:schemeClr val="bg1"/>
              </a:solidFill>
              <a:sym typeface="Symbol" pitchFamily="18" charset="2"/>
            </a:endParaRPr>
          </a:p>
        </p:txBody>
      </p:sp>
      <p:sp>
        <p:nvSpPr>
          <p:cNvPr id="13316" name="Rectangle 3"/>
          <p:cNvSpPr>
            <a:spLocks noGrp="1" noChangeArrowheads="1"/>
          </p:cNvSpPr>
          <p:nvPr>
            <p:ph type="body" idx="1"/>
          </p:nvPr>
        </p:nvSpPr>
        <p:spPr/>
        <p:txBody>
          <a:bodyPr/>
          <a:lstStyle/>
          <a:p>
            <a:pPr eaLnBrk="1" hangingPunct="1"/>
            <a:r>
              <a:rPr lang="en-GB" dirty="0" smtClean="0">
                <a:sym typeface="Symbol" pitchFamily="18" charset="2"/>
              </a:rPr>
              <a:t>Task Objectives</a:t>
            </a:r>
          </a:p>
          <a:p>
            <a:pPr lvl="1" eaLnBrk="1" hangingPunct="1"/>
            <a:endParaRPr lang="en-US" dirty="0" smtClean="0"/>
          </a:p>
          <a:p>
            <a:pPr lvl="1" eaLnBrk="1" hangingPunct="1"/>
            <a:r>
              <a:rPr lang="en-US" dirty="0" smtClean="0"/>
              <a:t>Finalize </a:t>
            </a:r>
            <a:r>
              <a:rPr lang="en-US" dirty="0" smtClean="0"/>
              <a:t>the requirements for the HL-LHC inner triplet Nb</a:t>
            </a:r>
            <a:r>
              <a:rPr lang="en-US" baseline="-25000" dirty="0" smtClean="0"/>
              <a:t>3</a:t>
            </a:r>
            <a:r>
              <a:rPr lang="en-US" dirty="0" smtClean="0"/>
              <a:t>Sn </a:t>
            </a:r>
            <a:r>
              <a:rPr lang="en-US" dirty="0" err="1" smtClean="0"/>
              <a:t>quadrupole</a:t>
            </a:r>
            <a:endParaRPr lang="en-GB" dirty="0" smtClean="0">
              <a:sym typeface="Symbol" pitchFamily="18" charset="2"/>
            </a:endParaRPr>
          </a:p>
          <a:p>
            <a:pPr lvl="1" eaLnBrk="1" hangingPunct="1"/>
            <a:endParaRPr lang="en-US" dirty="0" smtClean="0"/>
          </a:p>
          <a:p>
            <a:pPr lvl="1" eaLnBrk="1" hangingPunct="1"/>
            <a:r>
              <a:rPr lang="en-US" dirty="0" smtClean="0"/>
              <a:t>Analyze </a:t>
            </a:r>
            <a:r>
              <a:rPr lang="en-US" dirty="0" smtClean="0"/>
              <a:t>the </a:t>
            </a:r>
            <a:r>
              <a:rPr lang="en-US" dirty="0" smtClean="0">
                <a:solidFill>
                  <a:srgbClr val="C00000"/>
                </a:solidFill>
              </a:rPr>
              <a:t>performance of existing  Nb</a:t>
            </a:r>
            <a:r>
              <a:rPr lang="en-US" baseline="-25000" dirty="0" smtClean="0">
                <a:solidFill>
                  <a:srgbClr val="C00000"/>
                </a:solidFill>
              </a:rPr>
              <a:t>3</a:t>
            </a:r>
            <a:r>
              <a:rPr lang="en-US" dirty="0" smtClean="0">
                <a:solidFill>
                  <a:srgbClr val="C00000"/>
                </a:solidFill>
              </a:rPr>
              <a:t>Sn models</a:t>
            </a:r>
            <a:r>
              <a:rPr lang="en-US" dirty="0" smtClean="0"/>
              <a:t>, in particular LARP HQ </a:t>
            </a:r>
            <a:r>
              <a:rPr lang="en-US" dirty="0" err="1" smtClean="0"/>
              <a:t>quadrupoles</a:t>
            </a:r>
            <a:endParaRPr lang="en-US" dirty="0" smtClean="0"/>
          </a:p>
          <a:p>
            <a:pPr lvl="1" eaLnBrk="1" hangingPunct="1"/>
            <a:endParaRPr lang="fr-CH" dirty="0" smtClean="0"/>
          </a:p>
          <a:p>
            <a:pPr lvl="1" eaLnBrk="1" hangingPunct="1"/>
            <a:r>
              <a:rPr lang="fr-CH" dirty="0" smtClean="0"/>
              <a:t> </a:t>
            </a:r>
            <a:r>
              <a:rPr lang="en-US" dirty="0" smtClean="0"/>
              <a:t>Conceptual design of the </a:t>
            </a:r>
            <a:r>
              <a:rPr lang="en-US" dirty="0" smtClean="0">
                <a:solidFill>
                  <a:srgbClr val="C00000"/>
                </a:solidFill>
              </a:rPr>
              <a:t>final aperture </a:t>
            </a:r>
            <a:r>
              <a:rPr lang="en-US" dirty="0" smtClean="0"/>
              <a:t>option (135 mm ? 150 mm </a:t>
            </a:r>
            <a:r>
              <a:rPr lang="en-US" dirty="0" smtClean="0"/>
              <a:t>?)</a:t>
            </a:r>
            <a:endParaRPr lang="en-US"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16</a:t>
            </a:r>
            <a:r>
              <a:rPr lang="en-US" baseline="30000" dirty="0"/>
              <a:t>th</a:t>
            </a:r>
            <a:r>
              <a:rPr lang="en-US" dirty="0"/>
              <a:t> May 2011 </a:t>
            </a:r>
            <a:r>
              <a:rPr lang="en-US" dirty="0" smtClean="0"/>
              <a:t>– HL-LHC Design study: Magnets - </a:t>
            </a:r>
            <a:fld id="{72FB2D75-2C44-4E91-AB05-E0A53E136E30}" type="slidenum">
              <a:rPr lang="en-US" smtClean="0"/>
              <a:pPr/>
              <a:t>4</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TASK 2 – Nb</a:t>
            </a:r>
            <a:r>
              <a:rPr lang="en-US" baseline="-25000" dirty="0" smtClean="0">
                <a:solidFill>
                  <a:schemeClr val="bg1"/>
                </a:solidFill>
                <a:sym typeface="Symbol" pitchFamily="18" charset="2"/>
              </a:rPr>
              <a:t>3</a:t>
            </a:r>
            <a:r>
              <a:rPr lang="en-US" dirty="0" smtClean="0">
                <a:solidFill>
                  <a:schemeClr val="bg1"/>
                </a:solidFill>
                <a:sym typeface="Symbol" pitchFamily="18" charset="2"/>
              </a:rPr>
              <a:t>Sn </a:t>
            </a:r>
            <a:r>
              <a:rPr lang="en-US" dirty="0" err="1" smtClean="0">
                <a:solidFill>
                  <a:schemeClr val="bg1"/>
                </a:solidFill>
                <a:sym typeface="Symbol" pitchFamily="18" charset="2"/>
              </a:rPr>
              <a:t>quadrupoles</a:t>
            </a:r>
            <a:endParaRPr lang="en-US" dirty="0" smtClean="0">
              <a:solidFill>
                <a:schemeClr val="bg1"/>
              </a:solidFill>
              <a:sym typeface="Symbol" pitchFamily="18" charset="2"/>
            </a:endParaRPr>
          </a:p>
        </p:txBody>
      </p:sp>
      <p:sp>
        <p:nvSpPr>
          <p:cNvPr id="13316" name="Rectangle 3"/>
          <p:cNvSpPr>
            <a:spLocks noGrp="1" noChangeArrowheads="1"/>
          </p:cNvSpPr>
          <p:nvPr>
            <p:ph type="body" idx="1"/>
          </p:nvPr>
        </p:nvSpPr>
        <p:spPr/>
        <p:txBody>
          <a:bodyPr/>
          <a:lstStyle/>
          <a:p>
            <a:pPr eaLnBrk="1" hangingPunct="1"/>
            <a:r>
              <a:rPr lang="en-GB" dirty="0" smtClean="0">
                <a:sym typeface="Symbol" pitchFamily="18" charset="2"/>
              </a:rPr>
              <a:t>Main issues to be studied</a:t>
            </a:r>
          </a:p>
          <a:p>
            <a:pPr lvl="1" eaLnBrk="1" hangingPunct="1"/>
            <a:r>
              <a:rPr lang="en-GB" dirty="0" smtClean="0">
                <a:solidFill>
                  <a:srgbClr val="C00000"/>
                </a:solidFill>
                <a:sym typeface="Symbol" pitchFamily="18" charset="2"/>
              </a:rPr>
              <a:t>Radiation resistance</a:t>
            </a:r>
          </a:p>
          <a:p>
            <a:pPr lvl="1" eaLnBrk="1" hangingPunct="1"/>
            <a:r>
              <a:rPr lang="en-GB" dirty="0" smtClean="0">
                <a:sym typeface="Symbol" pitchFamily="18" charset="2"/>
              </a:rPr>
              <a:t>Magnet </a:t>
            </a:r>
            <a:r>
              <a:rPr lang="en-GB" dirty="0" smtClean="0">
                <a:solidFill>
                  <a:srgbClr val="C00000"/>
                </a:solidFill>
                <a:sym typeface="Symbol" pitchFamily="18" charset="2"/>
              </a:rPr>
              <a:t>field quality </a:t>
            </a:r>
          </a:p>
          <a:p>
            <a:pPr lvl="2" eaLnBrk="1" hangingPunct="1"/>
            <a:r>
              <a:rPr lang="en-GB" dirty="0">
                <a:sym typeface="Symbol" pitchFamily="18" charset="2"/>
              </a:rPr>
              <a:t>P</a:t>
            </a:r>
            <a:r>
              <a:rPr lang="en-GB" dirty="0" smtClean="0">
                <a:sym typeface="Symbol" pitchFamily="18" charset="2"/>
              </a:rPr>
              <a:t>ossibility of using </a:t>
            </a:r>
            <a:r>
              <a:rPr lang="en-GB" dirty="0" smtClean="0">
                <a:solidFill>
                  <a:srgbClr val="C00000"/>
                </a:solidFill>
                <a:sym typeface="Symbol" pitchFamily="18" charset="2"/>
              </a:rPr>
              <a:t>magnetic shims </a:t>
            </a:r>
            <a:r>
              <a:rPr lang="en-GB" dirty="0" smtClean="0">
                <a:sym typeface="Symbol" pitchFamily="18" charset="2"/>
              </a:rPr>
              <a:t>to decouple mechanics from magnets</a:t>
            </a:r>
          </a:p>
          <a:p>
            <a:pPr lvl="2" eaLnBrk="1" hangingPunct="1"/>
            <a:r>
              <a:rPr lang="en-GB" dirty="0" smtClean="0">
                <a:sym typeface="Symbol" pitchFamily="18" charset="2"/>
              </a:rPr>
              <a:t>Compare to targets</a:t>
            </a:r>
          </a:p>
          <a:p>
            <a:pPr lvl="1" eaLnBrk="1" hangingPunct="1"/>
            <a:r>
              <a:rPr lang="en-GB" dirty="0" smtClean="0">
                <a:sym typeface="Symbol" pitchFamily="18" charset="2"/>
              </a:rPr>
              <a:t>Magnet length: possibility of </a:t>
            </a:r>
            <a:r>
              <a:rPr lang="en-GB" dirty="0" smtClean="0">
                <a:solidFill>
                  <a:srgbClr val="C00000"/>
                </a:solidFill>
                <a:sym typeface="Symbol" pitchFamily="18" charset="2"/>
              </a:rPr>
              <a:t>splitting long magnets </a:t>
            </a:r>
            <a:r>
              <a:rPr lang="en-GB" dirty="0" smtClean="0">
                <a:sym typeface="Symbol" pitchFamily="18" charset="2"/>
              </a:rPr>
              <a:t>(10 m) in two short cold masses – estimate of the shorter distance between two coils</a:t>
            </a:r>
          </a:p>
          <a:p>
            <a:pPr lvl="1" eaLnBrk="1" hangingPunct="1"/>
            <a:r>
              <a:rPr lang="en-GB" dirty="0" smtClean="0">
                <a:solidFill>
                  <a:srgbClr val="C00000"/>
                </a:solidFill>
                <a:sym typeface="Symbol" pitchFamily="18" charset="2"/>
              </a:rPr>
              <a:t>Helium containment </a:t>
            </a:r>
            <a:r>
              <a:rPr lang="en-GB" dirty="0" smtClean="0">
                <a:sym typeface="Symbol" pitchFamily="18" charset="2"/>
              </a:rPr>
              <a:t>vessel for shell structure</a:t>
            </a:r>
          </a:p>
          <a:p>
            <a:pPr lvl="1" eaLnBrk="1" hangingPunct="1"/>
            <a:r>
              <a:rPr lang="en-GB" dirty="0" smtClean="0">
                <a:sym typeface="Symbol" pitchFamily="18" charset="2"/>
              </a:rPr>
              <a:t>Magnet </a:t>
            </a:r>
            <a:r>
              <a:rPr lang="en-GB" dirty="0" smtClean="0">
                <a:solidFill>
                  <a:srgbClr val="C00000"/>
                </a:solidFill>
                <a:sym typeface="Symbol" pitchFamily="18" charset="2"/>
              </a:rPr>
              <a:t>protection</a:t>
            </a:r>
            <a:endParaRPr lang="en-GB" dirty="0" smtClean="0">
              <a:solidFill>
                <a:srgbClr val="C00000"/>
              </a:solidFill>
              <a:sym typeface="Symbol" pitchFamily="18" charset="2"/>
            </a:endParaRPr>
          </a:p>
          <a:p>
            <a:pPr>
              <a:buNone/>
            </a:pPr>
            <a:endParaRPr lang="en-US" sz="1300" dirty="0" smtClean="0"/>
          </a:p>
          <a:p>
            <a:pPr>
              <a:buNone/>
            </a:pPr>
            <a:r>
              <a:rPr lang="en-US" sz="1800" dirty="0" smtClean="0"/>
              <a:t>	This task will be mainly driven by LARP collaboration (BNL, FNAL and LBL). LASA will lead the quench protection study.</a:t>
            </a:r>
            <a:endParaRPr lang="en-GB" sz="1800" dirty="0" smtClean="0">
              <a:sym typeface="Symbol" pitchFamily="18" charset="2"/>
            </a:endParaRPr>
          </a:p>
        </p:txBody>
      </p:sp>
    </p:spTree>
    <p:extLst>
      <p:ext uri="{BB962C8B-B14F-4D97-AF65-F5344CB8AC3E}">
        <p14:creationId xmlns:p14="http://schemas.microsoft.com/office/powerpoint/2010/main" val="46370557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16</a:t>
            </a:r>
            <a:r>
              <a:rPr lang="en-US" baseline="30000" dirty="0"/>
              <a:t>th</a:t>
            </a:r>
            <a:r>
              <a:rPr lang="en-US" dirty="0"/>
              <a:t> May 2011 – HL-LHC </a:t>
            </a:r>
            <a:r>
              <a:rPr lang="en-US" dirty="0" smtClean="0"/>
              <a:t>Design study: Magnets - </a:t>
            </a:r>
            <a:fld id="{72FB2D75-2C44-4E91-AB05-E0A53E136E30}" type="slidenum">
              <a:rPr lang="en-US" smtClean="0"/>
              <a:pPr/>
              <a:t>5</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TASK 2 – Nb</a:t>
            </a:r>
            <a:r>
              <a:rPr lang="en-US" baseline="-25000" dirty="0" smtClean="0">
                <a:solidFill>
                  <a:schemeClr val="bg1"/>
                </a:solidFill>
                <a:sym typeface="Symbol" pitchFamily="18" charset="2"/>
              </a:rPr>
              <a:t>3</a:t>
            </a:r>
            <a:r>
              <a:rPr lang="en-US" dirty="0" smtClean="0">
                <a:solidFill>
                  <a:schemeClr val="bg1"/>
                </a:solidFill>
                <a:sym typeface="Symbol" pitchFamily="18" charset="2"/>
              </a:rPr>
              <a:t>Sn </a:t>
            </a:r>
            <a:r>
              <a:rPr lang="en-US" dirty="0" err="1" smtClean="0">
                <a:solidFill>
                  <a:schemeClr val="bg1"/>
                </a:solidFill>
                <a:sym typeface="Symbol" pitchFamily="18" charset="2"/>
              </a:rPr>
              <a:t>quadrupoles</a:t>
            </a:r>
            <a:endParaRPr lang="en-US" dirty="0" smtClean="0">
              <a:solidFill>
                <a:schemeClr val="bg1"/>
              </a:solidFill>
              <a:sym typeface="Symbol" pitchFamily="18" charset="2"/>
            </a:endParaRPr>
          </a:p>
        </p:txBody>
      </p:sp>
      <p:sp>
        <p:nvSpPr>
          <p:cNvPr id="13316" name="Rectangle 3"/>
          <p:cNvSpPr>
            <a:spLocks noGrp="1" noChangeArrowheads="1"/>
          </p:cNvSpPr>
          <p:nvPr>
            <p:ph type="body" idx="1"/>
          </p:nvPr>
        </p:nvSpPr>
        <p:spPr/>
        <p:txBody>
          <a:bodyPr/>
          <a:lstStyle/>
          <a:p>
            <a:pPr eaLnBrk="1" hangingPunct="1"/>
            <a:r>
              <a:rPr lang="en-GB" dirty="0" smtClean="0">
                <a:sym typeface="Symbol" pitchFamily="18" charset="2"/>
              </a:rPr>
              <a:t>Deliverables</a:t>
            </a:r>
          </a:p>
          <a:p>
            <a:pPr lvl="1" eaLnBrk="1" hangingPunct="1">
              <a:buNone/>
            </a:pPr>
            <a:r>
              <a:rPr lang="en-US" dirty="0" smtClean="0"/>
              <a:t>M48    Report on design study of the Nb</a:t>
            </a:r>
            <a:r>
              <a:rPr lang="en-US" baseline="-25000" dirty="0" smtClean="0"/>
              <a:t>3</a:t>
            </a:r>
            <a:r>
              <a:rPr lang="en-US" dirty="0" smtClean="0"/>
              <a:t>Sn inner triplet</a:t>
            </a:r>
          </a:p>
          <a:p>
            <a:pPr eaLnBrk="1" hangingPunct="1"/>
            <a:r>
              <a:rPr lang="fr-CH" dirty="0" err="1" smtClean="0">
                <a:sym typeface="Symbol" pitchFamily="18" charset="2"/>
              </a:rPr>
              <a:t>Milestones</a:t>
            </a:r>
            <a:endParaRPr lang="fr-CH" dirty="0" smtClean="0">
              <a:sym typeface="Symbol" pitchFamily="18" charset="2"/>
            </a:endParaRPr>
          </a:p>
          <a:p>
            <a:pPr lvl="1">
              <a:buNone/>
            </a:pPr>
            <a:r>
              <a:rPr lang="en-GB" dirty="0" smtClean="0">
                <a:solidFill>
                  <a:srgbClr val="C00000"/>
                </a:solidFill>
              </a:rPr>
              <a:t>M12    Requirements for Nb</a:t>
            </a:r>
            <a:r>
              <a:rPr lang="en-GB" baseline="-25000" dirty="0" smtClean="0">
                <a:solidFill>
                  <a:srgbClr val="C00000"/>
                </a:solidFill>
              </a:rPr>
              <a:t>3</a:t>
            </a:r>
            <a:r>
              <a:rPr lang="en-GB" dirty="0" smtClean="0">
                <a:solidFill>
                  <a:srgbClr val="C00000"/>
                </a:solidFill>
              </a:rPr>
              <a:t>Sn inner triplet and comparison with present status of the art (to be started </a:t>
            </a:r>
            <a:r>
              <a:rPr lang="en-GB" dirty="0" err="1" smtClean="0">
                <a:solidFill>
                  <a:srgbClr val="C00000"/>
                </a:solidFill>
              </a:rPr>
              <a:t>asap</a:t>
            </a:r>
            <a:r>
              <a:rPr lang="en-GB" dirty="0" smtClean="0">
                <a:solidFill>
                  <a:srgbClr val="C00000"/>
                </a:solidFill>
              </a:rPr>
              <a:t>)</a:t>
            </a:r>
            <a:endParaRPr lang="en-US" dirty="0" smtClean="0">
              <a:solidFill>
                <a:srgbClr val="C00000"/>
              </a:solidFill>
            </a:endParaRPr>
          </a:p>
          <a:p>
            <a:pPr lvl="1">
              <a:buNone/>
            </a:pPr>
            <a:r>
              <a:rPr lang="en-GB" dirty="0" smtClean="0"/>
              <a:t>M24    Study of magnetic shimming in HQ </a:t>
            </a:r>
            <a:endParaRPr lang="en-US" dirty="0" smtClean="0"/>
          </a:p>
          <a:p>
            <a:pPr lvl="1">
              <a:buNone/>
            </a:pPr>
            <a:r>
              <a:rPr lang="en-GB" dirty="0" smtClean="0"/>
              <a:t>M36    Study of minimal distance between two coils in a cold mass</a:t>
            </a:r>
          </a:p>
          <a:p>
            <a:r>
              <a:rPr lang="en-GB" dirty="0" smtClean="0"/>
              <a:t>Relation to other WP</a:t>
            </a:r>
          </a:p>
          <a:p>
            <a:pPr lvl="1"/>
            <a:r>
              <a:rPr lang="en-GB" dirty="0" smtClean="0"/>
              <a:t>Inputs from WP2. Moreover, this task feeds directly back to WP2 (e.g. required space for eventual absorber inserts at regions with higher losses etc which have an impact on the detailed IR layout).</a:t>
            </a:r>
          </a:p>
          <a:p>
            <a:r>
              <a:rPr lang="en-GB" dirty="0" smtClean="0"/>
              <a:t>Task leader: G. Luca </a:t>
            </a:r>
            <a:r>
              <a:rPr lang="en-GB" dirty="0" err="1" smtClean="0"/>
              <a:t>Sabbi</a:t>
            </a:r>
            <a:endParaRPr lang="en-US" dirty="0" smtClean="0"/>
          </a:p>
          <a:p>
            <a:pPr eaLnBrk="1" hangingPunct="1"/>
            <a:endParaRPr lang="en-GB" dirty="0" smtClean="0">
              <a:sym typeface="Symbol" pitchFamily="18" charset="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16</a:t>
            </a:r>
            <a:r>
              <a:rPr lang="en-US" baseline="30000" dirty="0"/>
              <a:t>th</a:t>
            </a:r>
            <a:r>
              <a:rPr lang="en-US" dirty="0"/>
              <a:t> May 2011 – HL-LHC </a:t>
            </a:r>
            <a:r>
              <a:rPr lang="en-US" dirty="0" smtClean="0"/>
              <a:t>Design study: Magnets - </a:t>
            </a:r>
            <a:fld id="{72FB2D75-2C44-4E91-AB05-E0A53E136E30}" type="slidenum">
              <a:rPr lang="en-US" smtClean="0"/>
              <a:pPr/>
              <a:t>6</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TASK 2 – </a:t>
            </a:r>
            <a:r>
              <a:rPr lang="en-US" dirty="0" smtClean="0">
                <a:solidFill>
                  <a:schemeClr val="bg1"/>
                </a:solidFill>
                <a:sym typeface="Symbol" pitchFamily="18" charset="2"/>
              </a:rPr>
              <a:t>GOOD NEWS FROM LARP</a:t>
            </a:r>
            <a:endParaRPr lang="en-US" dirty="0" smtClean="0">
              <a:solidFill>
                <a:schemeClr val="bg1"/>
              </a:solidFill>
              <a:sym typeface="Symbol" pitchFamily="18" charset="2"/>
            </a:endParaRPr>
          </a:p>
        </p:txBody>
      </p:sp>
      <p:sp>
        <p:nvSpPr>
          <p:cNvPr id="13316" name="Rectangle 3"/>
          <p:cNvSpPr>
            <a:spLocks noGrp="1" noChangeArrowheads="1"/>
          </p:cNvSpPr>
          <p:nvPr>
            <p:ph type="body" idx="1"/>
          </p:nvPr>
        </p:nvSpPr>
        <p:spPr/>
        <p:txBody>
          <a:bodyPr/>
          <a:lstStyle/>
          <a:p>
            <a:pPr eaLnBrk="1" hangingPunct="1"/>
            <a:r>
              <a:rPr lang="en-US" dirty="0" smtClean="0">
                <a:sym typeface="Symbol" pitchFamily="18" charset="2"/>
              </a:rPr>
              <a:t>Latest news about </a:t>
            </a:r>
            <a:r>
              <a:rPr lang="en-US" dirty="0" smtClean="0">
                <a:sym typeface="Symbol" pitchFamily="18" charset="2"/>
              </a:rPr>
              <a:t>HQ [more from </a:t>
            </a:r>
            <a:r>
              <a:rPr lang="en-US" dirty="0" err="1" smtClean="0">
                <a:sym typeface="Symbol" pitchFamily="18" charset="2"/>
              </a:rPr>
              <a:t>Shlomo</a:t>
            </a:r>
            <a:r>
              <a:rPr lang="en-US" dirty="0" smtClean="0">
                <a:sym typeface="Symbol" pitchFamily="18" charset="2"/>
              </a:rPr>
              <a:t>]</a:t>
            </a:r>
            <a:endParaRPr lang="en-US" dirty="0" smtClean="0">
              <a:sym typeface="Symbol" pitchFamily="18" charset="2"/>
            </a:endParaRPr>
          </a:p>
          <a:p>
            <a:pPr lvl="1" eaLnBrk="1" hangingPunct="1"/>
            <a:r>
              <a:rPr lang="en-US" dirty="0" smtClean="0">
                <a:sym typeface="Symbol" pitchFamily="18" charset="2"/>
              </a:rPr>
              <a:t>This is </a:t>
            </a:r>
            <a:r>
              <a:rPr lang="en-US" dirty="0" smtClean="0">
                <a:sym typeface="Symbol" pitchFamily="18" charset="2"/>
              </a:rPr>
              <a:t>the </a:t>
            </a:r>
            <a:r>
              <a:rPr lang="en-US" dirty="0" smtClean="0">
                <a:sym typeface="Symbol" pitchFamily="18" charset="2"/>
              </a:rPr>
              <a:t>Nb</a:t>
            </a:r>
            <a:r>
              <a:rPr lang="en-US" baseline="-25000" dirty="0" smtClean="0">
                <a:sym typeface="Symbol" pitchFamily="18" charset="2"/>
              </a:rPr>
              <a:t>3</a:t>
            </a:r>
            <a:r>
              <a:rPr lang="en-US" dirty="0" smtClean="0">
                <a:sym typeface="Symbol" pitchFamily="18" charset="2"/>
              </a:rPr>
              <a:t>Sn 120 mm aperture </a:t>
            </a:r>
            <a:r>
              <a:rPr lang="en-US" dirty="0" err="1" smtClean="0">
                <a:sym typeface="Symbol" pitchFamily="18" charset="2"/>
              </a:rPr>
              <a:t>quadrupole</a:t>
            </a:r>
            <a:r>
              <a:rPr lang="en-US" dirty="0" smtClean="0">
                <a:sym typeface="Symbol" pitchFamily="18" charset="2"/>
              </a:rPr>
              <a:t> – </a:t>
            </a:r>
            <a:r>
              <a:rPr lang="en-US" dirty="0" smtClean="0">
                <a:sym typeface="Symbol" pitchFamily="18" charset="2"/>
              </a:rPr>
              <a:t>probably not the final aperture but </a:t>
            </a:r>
            <a:r>
              <a:rPr lang="en-US" dirty="0" err="1" smtClean="0">
                <a:sym typeface="Symbol" pitchFamily="18" charset="2"/>
              </a:rPr>
              <a:t>testbench</a:t>
            </a:r>
            <a:r>
              <a:rPr lang="en-US" dirty="0" smtClean="0">
                <a:sym typeface="Symbol" pitchFamily="18" charset="2"/>
              </a:rPr>
              <a:t> </a:t>
            </a:r>
            <a:r>
              <a:rPr lang="en-US" dirty="0" smtClean="0">
                <a:sym typeface="Symbol" pitchFamily="18" charset="2"/>
              </a:rPr>
              <a:t>for checking all the requirements for going in the machine</a:t>
            </a:r>
          </a:p>
          <a:p>
            <a:pPr lvl="1" eaLnBrk="1" hangingPunct="1"/>
            <a:r>
              <a:rPr lang="en-US" dirty="0">
                <a:sym typeface="Symbol" pitchFamily="18" charset="2"/>
              </a:rPr>
              <a:t>S</a:t>
            </a:r>
            <a:r>
              <a:rPr lang="en-US" dirty="0" smtClean="0">
                <a:sym typeface="Symbol" pitchFamily="18" charset="2"/>
              </a:rPr>
              <a:t>tarted </a:t>
            </a:r>
            <a:r>
              <a:rPr lang="en-US" dirty="0" smtClean="0">
                <a:sym typeface="Symbol" pitchFamily="18" charset="2"/>
              </a:rPr>
              <a:t>at 80% of short sample, and reached 86% after </a:t>
            </a:r>
            <a:r>
              <a:rPr lang="en-US" dirty="0" smtClean="0">
                <a:sym typeface="Symbol" pitchFamily="18" charset="2"/>
              </a:rPr>
              <a:t>(</a:t>
            </a:r>
            <a:r>
              <a:rPr lang="en-US" dirty="0" smtClean="0">
                <a:sym typeface="Symbol" pitchFamily="18" charset="2"/>
              </a:rPr>
              <a:t>170 T/m)</a:t>
            </a:r>
          </a:p>
        </p:txBody>
      </p:sp>
      <p:pic>
        <p:nvPicPr>
          <p:cNvPr id="5" name="Picture 4" descr="hq_training.JPG"/>
          <p:cNvPicPr>
            <a:picLocks noChangeAspect="1"/>
          </p:cNvPicPr>
          <p:nvPr/>
        </p:nvPicPr>
        <p:blipFill>
          <a:blip r:embed="rId2" cstate="print"/>
          <a:stretch>
            <a:fillRect/>
          </a:stretch>
        </p:blipFill>
        <p:spPr>
          <a:xfrm>
            <a:off x="649268" y="3293194"/>
            <a:ext cx="3491412" cy="2803610"/>
          </a:xfrm>
          <a:prstGeom prst="rect">
            <a:avLst/>
          </a:prstGeom>
        </p:spPr>
      </p:pic>
      <p:pic>
        <p:nvPicPr>
          <p:cNvPr id="6" name="Picture 5" descr="hq_training_perc.JPG"/>
          <p:cNvPicPr>
            <a:picLocks noChangeAspect="1"/>
          </p:cNvPicPr>
          <p:nvPr/>
        </p:nvPicPr>
        <p:blipFill>
          <a:blip r:embed="rId3" cstate="print"/>
          <a:stretch>
            <a:fillRect/>
          </a:stretch>
        </p:blipFill>
        <p:spPr>
          <a:xfrm>
            <a:off x="4585630" y="3436967"/>
            <a:ext cx="3411058" cy="2740580"/>
          </a:xfrm>
          <a:prstGeom prst="rect">
            <a:avLst/>
          </a:prstGeom>
        </p:spPr>
      </p:pic>
      <p:cxnSp>
        <p:nvCxnSpPr>
          <p:cNvPr id="8" name="Straight Arrow Connector 7"/>
          <p:cNvCxnSpPr/>
          <p:nvPr/>
        </p:nvCxnSpPr>
        <p:spPr bwMode="auto">
          <a:xfrm>
            <a:off x="992038" y="5227608"/>
            <a:ext cx="3252158" cy="8626"/>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9" name="TextBox 8"/>
          <p:cNvSpPr txBox="1"/>
          <p:nvPr/>
        </p:nvSpPr>
        <p:spPr>
          <a:xfrm>
            <a:off x="1932317" y="5210355"/>
            <a:ext cx="1305165" cy="276999"/>
          </a:xfrm>
          <a:prstGeom prst="rect">
            <a:avLst/>
          </a:prstGeom>
          <a:noFill/>
        </p:spPr>
        <p:txBody>
          <a:bodyPr wrap="none" rtlCol="0">
            <a:spAutoFit/>
          </a:bodyPr>
          <a:lstStyle/>
          <a:p>
            <a:r>
              <a:rPr lang="fr-CH" sz="1200" dirty="0" smtClean="0"/>
              <a:t>Nominal MQXC</a:t>
            </a:r>
            <a:endParaRPr lang="en-US" sz="1200" dirty="0"/>
          </a:p>
        </p:txBody>
      </p:sp>
      <p:sp>
        <p:nvSpPr>
          <p:cNvPr id="10" name="TextBox 9"/>
          <p:cNvSpPr txBox="1"/>
          <p:nvPr/>
        </p:nvSpPr>
        <p:spPr>
          <a:xfrm>
            <a:off x="2196861" y="6130506"/>
            <a:ext cx="5221856" cy="276999"/>
          </a:xfrm>
          <a:prstGeom prst="rect">
            <a:avLst/>
          </a:prstGeom>
          <a:noFill/>
        </p:spPr>
        <p:txBody>
          <a:bodyPr wrap="square" rtlCol="0">
            <a:spAutoFit/>
          </a:bodyPr>
          <a:lstStyle/>
          <a:p>
            <a:pPr algn="ctr"/>
            <a:r>
              <a:rPr lang="fr-CH" sz="1200" dirty="0" err="1" smtClean="0"/>
              <a:t>Latest</a:t>
            </a:r>
            <a:r>
              <a:rPr lang="fr-CH" sz="1200" dirty="0" smtClean="0"/>
              <a:t> news on HQ training </a:t>
            </a:r>
            <a:r>
              <a:rPr lang="fr-CH" sz="1200" dirty="0" smtClean="0">
                <a:solidFill>
                  <a:srgbClr val="009900"/>
                </a:solidFill>
              </a:rPr>
              <a:t>[S. </a:t>
            </a:r>
            <a:r>
              <a:rPr lang="fr-CH" sz="1200" dirty="0" err="1" smtClean="0">
                <a:solidFill>
                  <a:srgbClr val="009900"/>
                </a:solidFill>
              </a:rPr>
              <a:t>Caspi</a:t>
            </a:r>
            <a:r>
              <a:rPr lang="fr-CH" sz="1200" dirty="0" smtClean="0">
                <a:solidFill>
                  <a:srgbClr val="009900"/>
                </a:solidFill>
              </a:rPr>
              <a:t>, April 2011]</a:t>
            </a:r>
            <a:endParaRPr lang="en-US" sz="1200" dirty="0">
              <a:solidFill>
                <a:srgbClr val="00990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16</a:t>
            </a:r>
            <a:r>
              <a:rPr lang="en-US" baseline="30000" dirty="0"/>
              <a:t>th</a:t>
            </a:r>
            <a:r>
              <a:rPr lang="en-US" dirty="0"/>
              <a:t> May 2011 – HL-LHC </a:t>
            </a:r>
            <a:r>
              <a:rPr lang="en-US" dirty="0" smtClean="0"/>
              <a:t>Design study: Magnets - </a:t>
            </a:r>
            <a:fld id="{72FB2D75-2C44-4E91-AB05-E0A53E136E30}" type="slidenum">
              <a:rPr lang="en-US" smtClean="0"/>
              <a:pPr/>
              <a:t>7</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TASK 2 – WISHES</a:t>
            </a:r>
          </a:p>
        </p:txBody>
      </p:sp>
      <p:sp>
        <p:nvSpPr>
          <p:cNvPr id="13316" name="Rectangle 3"/>
          <p:cNvSpPr>
            <a:spLocks noGrp="1" noChangeArrowheads="1"/>
          </p:cNvSpPr>
          <p:nvPr>
            <p:ph type="body" idx="1"/>
          </p:nvPr>
        </p:nvSpPr>
        <p:spPr/>
        <p:txBody>
          <a:bodyPr/>
          <a:lstStyle/>
          <a:p>
            <a:pPr eaLnBrk="1" hangingPunct="1"/>
            <a:r>
              <a:rPr lang="en-GB" dirty="0" smtClean="0">
                <a:sym typeface="Symbol" pitchFamily="18" charset="2"/>
              </a:rPr>
              <a:t>The aperture is the crucial parameter for us</a:t>
            </a:r>
          </a:p>
          <a:p>
            <a:pPr lvl="1" eaLnBrk="1" hangingPunct="1"/>
            <a:r>
              <a:rPr lang="en-GB" dirty="0" smtClean="0">
                <a:sym typeface="Symbol" pitchFamily="18" charset="2"/>
              </a:rPr>
              <a:t>120 mm aperture models are being built (</a:t>
            </a:r>
            <a:r>
              <a:rPr lang="en-GB" dirty="0" err="1" smtClean="0">
                <a:sym typeface="Symbol" pitchFamily="18" charset="2"/>
              </a:rPr>
              <a:t>Nb</a:t>
            </a:r>
            <a:r>
              <a:rPr lang="en-GB" dirty="0" smtClean="0">
                <a:sym typeface="Symbol" pitchFamily="18" charset="2"/>
              </a:rPr>
              <a:t>-Ti and Nb</a:t>
            </a:r>
            <a:r>
              <a:rPr lang="en-GB" baseline="-25000" dirty="0" smtClean="0">
                <a:sym typeface="Symbol" pitchFamily="18" charset="2"/>
              </a:rPr>
              <a:t>3</a:t>
            </a:r>
            <a:r>
              <a:rPr lang="en-GB" dirty="0" smtClean="0">
                <a:sym typeface="Symbol" pitchFamily="18" charset="2"/>
              </a:rPr>
              <a:t>Sn)</a:t>
            </a:r>
          </a:p>
          <a:p>
            <a:pPr lvl="1" eaLnBrk="1" hangingPunct="1"/>
            <a:r>
              <a:rPr lang="en-GB" dirty="0" smtClean="0">
                <a:sym typeface="Symbol" pitchFamily="18" charset="2"/>
              </a:rPr>
              <a:t>150 mm proposed</a:t>
            </a:r>
          </a:p>
          <a:p>
            <a:pPr lvl="1" eaLnBrk="1" hangingPunct="1"/>
            <a:r>
              <a:rPr lang="en-GB" dirty="0" smtClean="0">
                <a:sym typeface="Symbol" pitchFamily="18" charset="2"/>
              </a:rPr>
              <a:t>We </a:t>
            </a:r>
            <a:r>
              <a:rPr lang="en-GB" dirty="0" smtClean="0">
                <a:solidFill>
                  <a:srgbClr val="C00000"/>
                </a:solidFill>
                <a:sym typeface="Symbol" pitchFamily="18" charset="2"/>
              </a:rPr>
              <a:t>should take a decision before the end of this year</a:t>
            </a:r>
          </a:p>
          <a:p>
            <a:pPr lvl="2" eaLnBrk="1" hangingPunct="1"/>
            <a:r>
              <a:rPr lang="en-GB" dirty="0" smtClean="0">
                <a:sym typeface="Symbol" pitchFamily="18" charset="2"/>
              </a:rPr>
              <a:t>Even if not all information from beam dynamics is available</a:t>
            </a:r>
          </a:p>
          <a:p>
            <a:pPr lvl="2" eaLnBrk="1" hangingPunct="1"/>
            <a:r>
              <a:rPr lang="en-GB" dirty="0" smtClean="0">
                <a:sym typeface="Symbol" pitchFamily="18" charset="2"/>
              </a:rPr>
              <a:t>Otherwise we will stay with 120 mm</a:t>
            </a:r>
          </a:p>
        </p:txBody>
      </p:sp>
      <p:sp>
        <p:nvSpPr>
          <p:cNvPr id="10" name="TextBox 9"/>
          <p:cNvSpPr txBox="1"/>
          <p:nvPr/>
        </p:nvSpPr>
        <p:spPr>
          <a:xfrm>
            <a:off x="2136476" y="6190891"/>
            <a:ext cx="5221856" cy="276999"/>
          </a:xfrm>
          <a:prstGeom prst="rect">
            <a:avLst/>
          </a:prstGeom>
          <a:noFill/>
        </p:spPr>
        <p:txBody>
          <a:bodyPr wrap="square" rtlCol="0">
            <a:spAutoFit/>
          </a:bodyPr>
          <a:lstStyle/>
          <a:p>
            <a:pPr algn="ctr"/>
            <a:r>
              <a:rPr lang="fr-CH" sz="1200" dirty="0" smtClean="0"/>
              <a:t>Optimal aperture for the LHC triplet versus time</a:t>
            </a:r>
            <a:endParaRPr lang="en-US" sz="1200" dirty="0">
              <a:solidFill>
                <a:srgbClr val="009900"/>
              </a:solidFill>
            </a:endParaRPr>
          </a:p>
        </p:txBody>
      </p:sp>
      <p:pic>
        <p:nvPicPr>
          <p:cNvPr id="1026" name="Picture 2"/>
          <p:cNvPicPr>
            <a:picLocks noChangeAspect="1" noChangeArrowheads="1"/>
          </p:cNvPicPr>
          <p:nvPr/>
        </p:nvPicPr>
        <p:blipFill>
          <a:blip r:embed="rId2" cstate="print"/>
          <a:srcRect/>
          <a:stretch>
            <a:fillRect/>
          </a:stretch>
        </p:blipFill>
        <p:spPr bwMode="auto">
          <a:xfrm>
            <a:off x="2250595" y="3373180"/>
            <a:ext cx="4952462" cy="284466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16</a:t>
            </a:r>
            <a:r>
              <a:rPr lang="en-US" baseline="30000" dirty="0"/>
              <a:t>th</a:t>
            </a:r>
            <a:r>
              <a:rPr lang="en-US" dirty="0"/>
              <a:t> May 2011 – HL-LHC </a:t>
            </a:r>
            <a:r>
              <a:rPr lang="en-US" dirty="0" smtClean="0"/>
              <a:t>Design study: Magnets - </a:t>
            </a:r>
            <a:fld id="{72FB2D75-2C44-4E91-AB05-E0A53E136E30}" type="slidenum">
              <a:rPr lang="en-US" smtClean="0"/>
              <a:pPr/>
              <a:t>8</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TASK 2 – SOME OPEN ISSUES </a:t>
            </a:r>
            <a:br>
              <a:rPr lang="en-US" dirty="0" smtClean="0">
                <a:solidFill>
                  <a:schemeClr val="bg1"/>
                </a:solidFill>
                <a:sym typeface="Symbol" pitchFamily="18" charset="2"/>
              </a:rPr>
            </a:br>
            <a:r>
              <a:rPr lang="en-US" dirty="0" smtClean="0">
                <a:solidFill>
                  <a:schemeClr val="bg1"/>
                </a:solidFill>
                <a:sym typeface="Symbol" pitchFamily="18" charset="2"/>
              </a:rPr>
              <a:t>FROM LARP EXPERIENCE</a:t>
            </a:r>
          </a:p>
        </p:txBody>
      </p:sp>
      <p:sp>
        <p:nvSpPr>
          <p:cNvPr id="13316" name="Rectangle 3"/>
          <p:cNvSpPr>
            <a:spLocks noGrp="1" noChangeArrowheads="1"/>
          </p:cNvSpPr>
          <p:nvPr>
            <p:ph type="body" idx="1"/>
          </p:nvPr>
        </p:nvSpPr>
        <p:spPr/>
        <p:txBody>
          <a:bodyPr/>
          <a:lstStyle/>
          <a:p>
            <a:pPr eaLnBrk="1" hangingPunct="1"/>
            <a:r>
              <a:rPr lang="en-GB" dirty="0" smtClean="0">
                <a:solidFill>
                  <a:srgbClr val="C00000"/>
                </a:solidFill>
                <a:sym typeface="Symbol" pitchFamily="18" charset="2"/>
              </a:rPr>
              <a:t>Impressive progress </a:t>
            </a:r>
            <a:r>
              <a:rPr lang="en-GB" dirty="0" smtClean="0">
                <a:sym typeface="Symbol" pitchFamily="18" charset="2"/>
              </a:rPr>
              <a:t>in the past years</a:t>
            </a:r>
          </a:p>
          <a:p>
            <a:pPr lvl="1" eaLnBrk="1" hangingPunct="1"/>
            <a:r>
              <a:rPr lang="en-GB" dirty="0" smtClean="0">
                <a:sym typeface="Symbol" pitchFamily="18" charset="2"/>
              </a:rPr>
              <a:t>Most magnets reach </a:t>
            </a:r>
            <a:r>
              <a:rPr lang="en-GB" dirty="0" smtClean="0">
                <a:solidFill>
                  <a:srgbClr val="C00000"/>
                </a:solidFill>
                <a:sym typeface="Symbol" pitchFamily="18" charset="2"/>
              </a:rPr>
              <a:t>80% short sample </a:t>
            </a:r>
            <a:r>
              <a:rPr lang="en-GB" dirty="0" smtClean="0">
                <a:sym typeface="Symbol" pitchFamily="18" charset="2"/>
              </a:rPr>
              <a:t>with very limited training</a:t>
            </a:r>
          </a:p>
          <a:p>
            <a:pPr lvl="1" eaLnBrk="1" hangingPunct="1"/>
            <a:r>
              <a:rPr lang="en-GB" dirty="0" smtClean="0">
                <a:sym typeface="Symbol" pitchFamily="18" charset="2"/>
              </a:rPr>
              <a:t>Extension to </a:t>
            </a:r>
            <a:r>
              <a:rPr lang="en-GB" dirty="0" smtClean="0">
                <a:solidFill>
                  <a:srgbClr val="C00000"/>
                </a:solidFill>
                <a:sym typeface="Symbol" pitchFamily="18" charset="2"/>
              </a:rPr>
              <a:t>3.4-m-long coil successful</a:t>
            </a:r>
          </a:p>
          <a:p>
            <a:pPr eaLnBrk="1" hangingPunct="1"/>
            <a:r>
              <a:rPr lang="en-GB" dirty="0" smtClean="0">
                <a:sym typeface="Symbol" pitchFamily="18" charset="2"/>
              </a:rPr>
              <a:t>Open issues</a:t>
            </a:r>
            <a:endParaRPr lang="en-GB" dirty="0">
              <a:sym typeface="Symbol" pitchFamily="18" charset="2"/>
            </a:endParaRPr>
          </a:p>
          <a:p>
            <a:pPr lvl="1" eaLnBrk="1" hangingPunct="1"/>
            <a:r>
              <a:rPr lang="en-GB" dirty="0" smtClean="0">
                <a:solidFill>
                  <a:srgbClr val="C00000"/>
                </a:solidFill>
                <a:sym typeface="Symbol" pitchFamily="18" charset="2"/>
              </a:rPr>
              <a:t>Sizing of the coil </a:t>
            </a:r>
            <a:r>
              <a:rPr lang="en-GB" dirty="0" smtClean="0">
                <a:sym typeface="Symbol" pitchFamily="18" charset="2"/>
              </a:rPr>
              <a:t>is critical</a:t>
            </a:r>
          </a:p>
          <a:p>
            <a:pPr lvl="2" eaLnBrk="1" hangingPunct="1"/>
            <a:r>
              <a:rPr lang="en-GB" dirty="0" smtClean="0">
                <a:sym typeface="Symbol" pitchFamily="18" charset="2"/>
              </a:rPr>
              <a:t>HQ experience – important not only for performance but also for field quality</a:t>
            </a:r>
          </a:p>
          <a:p>
            <a:pPr lvl="1" eaLnBrk="1" hangingPunct="1"/>
            <a:r>
              <a:rPr lang="en-GB" dirty="0">
                <a:sym typeface="Symbol" pitchFamily="18" charset="2"/>
              </a:rPr>
              <a:t>Level of </a:t>
            </a:r>
            <a:r>
              <a:rPr lang="en-GB" dirty="0">
                <a:solidFill>
                  <a:srgbClr val="C00000"/>
                </a:solidFill>
                <a:sym typeface="Symbol" pitchFamily="18" charset="2"/>
              </a:rPr>
              <a:t>rejection of coils</a:t>
            </a:r>
          </a:p>
          <a:p>
            <a:pPr lvl="2" eaLnBrk="1" hangingPunct="1"/>
            <a:r>
              <a:rPr lang="en-GB" dirty="0">
                <a:sym typeface="Symbol" pitchFamily="18" charset="2"/>
              </a:rPr>
              <a:t>Today still </a:t>
            </a:r>
            <a:r>
              <a:rPr lang="en-GB" dirty="0" smtClean="0">
                <a:sym typeface="Symbol" pitchFamily="18" charset="2"/>
              </a:rPr>
              <a:t>too large and sometimes without understanding of why</a:t>
            </a:r>
          </a:p>
          <a:p>
            <a:pPr lvl="1" eaLnBrk="1" hangingPunct="1"/>
            <a:r>
              <a:rPr lang="en-GB" dirty="0" smtClean="0">
                <a:solidFill>
                  <a:srgbClr val="C00000"/>
                </a:solidFill>
                <a:sym typeface="Symbol" pitchFamily="18" charset="2"/>
              </a:rPr>
              <a:t>Full performance at 1.9 K </a:t>
            </a:r>
            <a:r>
              <a:rPr lang="en-GB" dirty="0" smtClean="0">
                <a:sym typeface="Symbol" pitchFamily="18" charset="2"/>
              </a:rPr>
              <a:t>not yet there</a:t>
            </a:r>
            <a:endParaRPr lang="en-GB" dirty="0">
              <a:sym typeface="Symbol" pitchFamily="18" charset="2"/>
            </a:endParaRPr>
          </a:p>
          <a:p>
            <a:pPr lvl="2" eaLnBrk="1" hangingPunct="1"/>
            <a:r>
              <a:rPr lang="en-GB" dirty="0" smtClean="0">
                <a:sym typeface="Symbol" pitchFamily="18" charset="2"/>
              </a:rPr>
              <a:t>No consensus in the community: instabilities due to filament size?/strand diameter? or manufacturing problems?</a:t>
            </a:r>
            <a:endParaRPr lang="en-GB" dirty="0">
              <a:sym typeface="Symbol" pitchFamily="18" charset="2"/>
            </a:endParaRPr>
          </a:p>
          <a:p>
            <a:pPr lvl="1" eaLnBrk="1" hangingPunct="1"/>
            <a:r>
              <a:rPr lang="en-GB" dirty="0" smtClean="0">
                <a:solidFill>
                  <a:srgbClr val="C00000"/>
                </a:solidFill>
                <a:sym typeface="Symbol" pitchFamily="18" charset="2"/>
              </a:rPr>
              <a:t>Radiation resistance </a:t>
            </a:r>
            <a:r>
              <a:rPr lang="en-GB" dirty="0" smtClean="0">
                <a:sym typeface="Symbol" pitchFamily="18" charset="2"/>
              </a:rPr>
              <a:t>of magnet components</a:t>
            </a:r>
          </a:p>
          <a:p>
            <a:pPr lvl="2" eaLnBrk="1" hangingPunct="1"/>
            <a:r>
              <a:rPr lang="en-GB" dirty="0" smtClean="0">
                <a:sym typeface="Symbol" pitchFamily="18" charset="2"/>
              </a:rPr>
              <a:t>Not yet ready for installation in an accelerator</a:t>
            </a:r>
          </a:p>
          <a:p>
            <a:pPr lvl="1" eaLnBrk="1" hangingPunct="1"/>
            <a:r>
              <a:rPr lang="en-GB" dirty="0" smtClean="0">
                <a:sym typeface="Symbol" pitchFamily="18" charset="2"/>
              </a:rPr>
              <a:t>Field quality – </a:t>
            </a:r>
            <a:r>
              <a:rPr lang="en-GB" dirty="0" smtClean="0">
                <a:solidFill>
                  <a:srgbClr val="C00000"/>
                </a:solidFill>
                <a:sym typeface="Symbol" pitchFamily="18" charset="2"/>
              </a:rPr>
              <a:t>random part </a:t>
            </a:r>
            <a:r>
              <a:rPr lang="en-GB" dirty="0" smtClean="0">
                <a:sym typeface="Symbol" pitchFamily="18" charset="2"/>
              </a:rPr>
              <a:t>much larger than </a:t>
            </a:r>
            <a:r>
              <a:rPr lang="en-GB" dirty="0" err="1" smtClean="0">
                <a:sym typeface="Symbol" pitchFamily="18" charset="2"/>
              </a:rPr>
              <a:t>Nb</a:t>
            </a:r>
            <a:r>
              <a:rPr lang="en-GB" dirty="0" smtClean="0">
                <a:sym typeface="Symbol" pitchFamily="18" charset="2"/>
              </a:rPr>
              <a:t>-Ti</a:t>
            </a:r>
          </a:p>
        </p:txBody>
      </p:sp>
    </p:spTree>
    <p:extLst>
      <p:ext uri="{BB962C8B-B14F-4D97-AF65-F5344CB8AC3E}">
        <p14:creationId xmlns:p14="http://schemas.microsoft.com/office/powerpoint/2010/main" val="14408626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16</a:t>
            </a:r>
            <a:r>
              <a:rPr lang="en-US" baseline="30000" dirty="0"/>
              <a:t>th</a:t>
            </a:r>
            <a:r>
              <a:rPr lang="en-US" dirty="0"/>
              <a:t> May 2011 – HL-LHC </a:t>
            </a:r>
            <a:r>
              <a:rPr lang="en-US" dirty="0" smtClean="0"/>
              <a:t>Design study: Magnets - </a:t>
            </a:r>
            <a:fld id="{72FB2D75-2C44-4E91-AB05-E0A53E136E30}" type="slidenum">
              <a:rPr lang="en-US" smtClean="0"/>
              <a:pPr/>
              <a:t>9</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TASK 3 – SEPARATION DIPOLES</a:t>
            </a:r>
          </a:p>
        </p:txBody>
      </p:sp>
      <p:sp>
        <p:nvSpPr>
          <p:cNvPr id="13316" name="Rectangle 3"/>
          <p:cNvSpPr>
            <a:spLocks noGrp="1" noChangeArrowheads="1"/>
          </p:cNvSpPr>
          <p:nvPr>
            <p:ph type="body" idx="1"/>
          </p:nvPr>
        </p:nvSpPr>
        <p:spPr/>
        <p:txBody>
          <a:bodyPr/>
          <a:lstStyle/>
          <a:p>
            <a:pPr eaLnBrk="1" hangingPunct="1"/>
            <a:r>
              <a:rPr lang="en-GB" dirty="0" smtClean="0">
                <a:sym typeface="Symbol" pitchFamily="18" charset="2"/>
              </a:rPr>
              <a:t>Task </a:t>
            </a:r>
            <a:r>
              <a:rPr lang="en-GB" dirty="0" smtClean="0">
                <a:sym typeface="Symbol" pitchFamily="18" charset="2"/>
              </a:rPr>
              <a:t>Objectives</a:t>
            </a:r>
          </a:p>
          <a:p>
            <a:pPr eaLnBrk="1" hangingPunct="1"/>
            <a:endParaRPr lang="en-GB" dirty="0" smtClean="0">
              <a:sym typeface="Symbol" pitchFamily="18" charset="2"/>
            </a:endParaRPr>
          </a:p>
          <a:p>
            <a:pPr lvl="1"/>
            <a:r>
              <a:rPr lang="en-US" dirty="0" smtClean="0"/>
              <a:t>Conceptual design of </a:t>
            </a:r>
            <a:r>
              <a:rPr lang="en-US" dirty="0" smtClean="0">
                <a:solidFill>
                  <a:srgbClr val="C00000"/>
                </a:solidFill>
              </a:rPr>
              <a:t>separation dipoles </a:t>
            </a:r>
            <a:r>
              <a:rPr lang="en-US" dirty="0" smtClean="0"/>
              <a:t>according to the specifications given by WP2 using either </a:t>
            </a:r>
            <a:r>
              <a:rPr lang="en-US" dirty="0" smtClean="0">
                <a:solidFill>
                  <a:srgbClr val="C00000"/>
                </a:solidFill>
              </a:rPr>
              <a:t>Nb</a:t>
            </a:r>
            <a:r>
              <a:rPr lang="en-US" baseline="-25000" dirty="0" smtClean="0">
                <a:solidFill>
                  <a:srgbClr val="C00000"/>
                </a:solidFill>
              </a:rPr>
              <a:t>3</a:t>
            </a:r>
            <a:r>
              <a:rPr lang="en-US" dirty="0" smtClean="0">
                <a:solidFill>
                  <a:srgbClr val="C00000"/>
                </a:solidFill>
              </a:rPr>
              <a:t>Al or </a:t>
            </a:r>
            <a:r>
              <a:rPr lang="en-US" dirty="0" err="1" smtClean="0">
                <a:solidFill>
                  <a:srgbClr val="C00000"/>
                </a:solidFill>
              </a:rPr>
              <a:t>Nb</a:t>
            </a:r>
            <a:r>
              <a:rPr lang="en-US" dirty="0" smtClean="0">
                <a:solidFill>
                  <a:srgbClr val="C00000"/>
                </a:solidFill>
              </a:rPr>
              <a:t>-Ti</a:t>
            </a:r>
            <a:r>
              <a:rPr lang="en-US" dirty="0" smtClean="0"/>
              <a:t>. If a model is built, specify and follow-up the tests needed for assessing the design.</a:t>
            </a:r>
          </a:p>
          <a:p>
            <a:pPr lvl="1" eaLnBrk="1" hangingPunct="1"/>
            <a:endParaRPr lang="en-US" dirty="0" smtClean="0"/>
          </a:p>
          <a:p>
            <a:pPr lvl="1" eaLnBrk="1" hangingPunct="1"/>
            <a:r>
              <a:rPr lang="en-US" dirty="0" smtClean="0"/>
              <a:t>Explore </a:t>
            </a:r>
            <a:r>
              <a:rPr lang="en-US" dirty="0" smtClean="0"/>
              <a:t>the possibility of using </a:t>
            </a:r>
            <a:r>
              <a:rPr lang="en-US" dirty="0" smtClean="0">
                <a:solidFill>
                  <a:srgbClr val="C00000"/>
                </a:solidFill>
              </a:rPr>
              <a:t>separation dipoles to create doglegs </a:t>
            </a:r>
            <a:r>
              <a:rPr lang="en-US" dirty="0" smtClean="0"/>
              <a:t>to increase the beam separation, thus allowing the installation of non-compact crab cavities.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elix Titling"/>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43879</TotalTime>
  <Words>1528</Words>
  <Application>Microsoft Office PowerPoint</Application>
  <PresentationFormat>Affichage à l'écran (4:3)</PresentationFormat>
  <Paragraphs>212</Paragraphs>
  <Slides>22</Slides>
  <Notes>1</Notes>
  <HiddenSlides>0</HiddenSlides>
  <MMClips>0</MMClips>
  <ScaleCrop>false</ScaleCrop>
  <HeadingPairs>
    <vt:vector size="4" baseType="variant">
      <vt:variant>
        <vt:lpstr>Thème</vt:lpstr>
      </vt:variant>
      <vt:variant>
        <vt:i4>2</vt:i4>
      </vt:variant>
      <vt:variant>
        <vt:lpstr>Titres des diapositives</vt:lpstr>
      </vt:variant>
      <vt:variant>
        <vt:i4>22</vt:i4>
      </vt:variant>
    </vt:vector>
  </HeadingPairs>
  <TitlesOfParts>
    <vt:vector size="24" baseType="lpstr">
      <vt:lpstr>1_Default Design</vt:lpstr>
      <vt:lpstr>Custom Design</vt:lpstr>
      <vt:lpstr>DESIGN STUDY FOR THE LHC UPGRADE WP3: MAGNETS</vt:lpstr>
      <vt:lpstr>TASK LIST</vt:lpstr>
      <vt:lpstr>TASK 2 – Nb3Sn quadrupoles</vt:lpstr>
      <vt:lpstr>TASK 2 – Nb3Sn quadrupoles</vt:lpstr>
      <vt:lpstr>TASK 2 – Nb3Sn quadrupoles</vt:lpstr>
      <vt:lpstr>TASK 2 – GOOD NEWS FROM LARP</vt:lpstr>
      <vt:lpstr>TASK 2 – WISHES</vt:lpstr>
      <vt:lpstr>TASK 2 – SOME OPEN ISSUES  FROM LARP EXPERIENCE</vt:lpstr>
      <vt:lpstr>TASK 3 – SEPARATION DIPOLES</vt:lpstr>
      <vt:lpstr>TASK 3 – SEPARATION DIPOLES</vt:lpstr>
      <vt:lpstr>TASK 3 – SEPARATION DIPOLES</vt:lpstr>
      <vt:lpstr>SEPARATION DIPOLES NEWS</vt:lpstr>
      <vt:lpstr>TASK 4 – COOLING</vt:lpstr>
      <vt:lpstr>TASK 4 – COOLING</vt:lpstr>
      <vt:lpstr>TASK 5 – MISCELLANEOUS</vt:lpstr>
      <vt:lpstr>TASK 5 – MISCELLANEOUS</vt:lpstr>
      <vt:lpstr>TASK 5 – MQXC NEWS</vt:lpstr>
      <vt:lpstr>TASK 5 – MQXC NEWS</vt:lpstr>
      <vt:lpstr>TASK 5 – MQXC NEWS</vt:lpstr>
      <vt:lpstr>TASK 5 – MISCELLANEOUS</vt:lpstr>
      <vt:lpstr>OTHER REQUIREMENTS FROM WP2</vt:lpstr>
      <vt:lpstr>PARTNERS</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Large Hadron Collider  and the role of superconductivity in one of the largest scientific enterprises</dc:title>
  <dc:creator>bellesia</dc:creator>
  <cp:lastModifiedBy>et2</cp:lastModifiedBy>
  <cp:revision>542</cp:revision>
  <dcterms:created xsi:type="dcterms:W3CDTF">2006-07-31T18:23:56Z</dcterms:created>
  <dcterms:modified xsi:type="dcterms:W3CDTF">2011-05-16T15:24:53Z</dcterms:modified>
</cp:coreProperties>
</file>