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1" r:id="rId4"/>
    <p:sldId id="277" r:id="rId5"/>
    <p:sldId id="279" r:id="rId6"/>
    <p:sldId id="280" r:id="rId7"/>
    <p:sldId id="283" r:id="rId8"/>
    <p:sldId id="257" r:id="rId9"/>
    <p:sldId id="259" r:id="rId10"/>
    <p:sldId id="267" r:id="rId11"/>
    <p:sldId id="264" r:id="rId12"/>
    <p:sldId id="265" r:id="rId13"/>
    <p:sldId id="266" r:id="rId14"/>
    <p:sldId id="276" r:id="rId15"/>
    <p:sldId id="284" r:id="rId16"/>
    <p:sldId id="285"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6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67010C-D813-4F9E-993A-A7AB28BE058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9880C2-BDB9-4573-8C2B-A450B464A71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9878D1-5EBA-4FE4-8B87-9BD1871A14A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ACDB528-3B85-4AD0-B9A1-FFA9753A0CF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74000544-4863-4FFC-B92A-4E3BE25C599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18E28B-8F8E-4F87-99F5-85406482DE3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18E28B-8F8E-4F87-99F5-85406482DE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58D486-D298-4271-8754-55873D7DEA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BF9181-8903-4F33-A148-9542C91697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F5E287-DFF7-4333-B509-AADC7E4868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E207079-1EB5-4AE2-9E87-F0418DCCB70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38EFACD-4D69-460B-8A8A-3CAD1D5D38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5C4F60D-7954-4AE2-A12A-37D1C83D281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9F7F35-7679-459D-9931-C02AF0A6D4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675EA8-4BFC-41B7-B9C0-145EEE7FE05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E916E73-623D-495A-8DB2-C7CC968B8AC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219200"/>
            <a:ext cx="7772400" cy="1470025"/>
          </a:xfrm>
        </p:spPr>
        <p:txBody>
          <a:bodyPr/>
          <a:lstStyle/>
          <a:p>
            <a:r>
              <a:rPr lang="en-US" dirty="0" smtClean="0">
                <a:solidFill>
                  <a:srgbClr val="FF0000"/>
                </a:solidFill>
                <a:latin typeface="Comic Sans MS" pitchFamily="66" charset="0"/>
              </a:rPr>
              <a:t>Single Particle Tracking as part of HL-LHC</a:t>
            </a:r>
            <a:endParaRPr lang="en-US" dirty="0">
              <a:solidFill>
                <a:srgbClr val="FF0000"/>
              </a:solidFill>
              <a:latin typeface="Comic Sans MS" pitchFamily="66" charset="0"/>
            </a:endParaRPr>
          </a:p>
        </p:txBody>
      </p:sp>
      <p:sp>
        <p:nvSpPr>
          <p:cNvPr id="2051" name="Rectangle 3"/>
          <p:cNvSpPr>
            <a:spLocks noGrp="1" noChangeArrowheads="1"/>
          </p:cNvSpPr>
          <p:nvPr>
            <p:ph type="subTitle" idx="1"/>
          </p:nvPr>
        </p:nvSpPr>
        <p:spPr/>
        <p:txBody>
          <a:bodyPr/>
          <a:lstStyle/>
          <a:p>
            <a:pPr>
              <a:lnSpc>
                <a:spcPct val="80000"/>
              </a:lnSpc>
            </a:pPr>
            <a:r>
              <a:rPr lang="en-US" sz="2800" dirty="0">
                <a:latin typeface="Comic Sans MS" pitchFamily="66" charset="0"/>
              </a:rPr>
              <a:t>Yunhai Cai</a:t>
            </a:r>
          </a:p>
          <a:p>
            <a:pPr>
              <a:lnSpc>
                <a:spcPct val="80000"/>
              </a:lnSpc>
            </a:pPr>
            <a:r>
              <a:rPr lang="en-US" sz="2800" dirty="0" smtClean="0">
                <a:latin typeface="Comic Sans MS" pitchFamily="66" charset="0"/>
              </a:rPr>
              <a:t>May 16, 2011</a:t>
            </a:r>
            <a:endParaRPr lang="en-US" sz="2800" dirty="0">
              <a:latin typeface="Comic Sans MS" pitchFamily="66" charset="0"/>
            </a:endParaRPr>
          </a:p>
          <a:p>
            <a:pPr>
              <a:lnSpc>
                <a:spcPct val="80000"/>
              </a:lnSpc>
            </a:pPr>
            <a:endParaRPr lang="en-US" sz="2800" dirty="0">
              <a:latin typeface="Comic Sans MS" pitchFamily="66" charset="0"/>
            </a:endParaRPr>
          </a:p>
          <a:p>
            <a:pPr>
              <a:lnSpc>
                <a:spcPct val="80000"/>
              </a:lnSpc>
            </a:pPr>
            <a:r>
              <a:rPr lang="en-US" sz="2800" dirty="0" smtClean="0">
                <a:solidFill>
                  <a:schemeClr val="accent2"/>
                </a:solidFill>
                <a:latin typeface="Comic Sans MS" pitchFamily="66" charset="0"/>
              </a:rPr>
              <a:t>LARP CM16, Montauk, New York</a:t>
            </a:r>
            <a:endParaRPr lang="en-US" sz="2800" dirty="0">
              <a:solidFill>
                <a:schemeClr val="accent2"/>
              </a:solidFill>
              <a:latin typeface="Comic Sans MS" pitchFamily="66" charset="0"/>
            </a:endParaRPr>
          </a:p>
          <a:p>
            <a:pPr>
              <a:lnSpc>
                <a:spcPct val="80000"/>
              </a:lnSpc>
            </a:pPr>
            <a:endParaRPr lang="en-US" sz="2800" dirty="0">
              <a:solidFill>
                <a:schemeClr val="accent2"/>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sz="3600" dirty="0">
                <a:solidFill>
                  <a:srgbClr val="FF0000"/>
                </a:solidFill>
                <a:latin typeface="Comic Sans MS" pitchFamily="66" charset="0"/>
              </a:rPr>
              <a:t>Leak out from Secondary Collimators</a:t>
            </a:r>
          </a:p>
        </p:txBody>
      </p:sp>
      <p:pic>
        <p:nvPicPr>
          <p:cNvPr id="17414" name="Picture 6"/>
          <p:cNvPicPr>
            <a:picLocks noGrp="1" noChangeAspect="1" noChangeArrowheads="1"/>
          </p:cNvPicPr>
          <p:nvPr>
            <p:ph idx="1"/>
          </p:nvPr>
        </p:nvPicPr>
        <p:blipFill>
          <a:blip r:embed="rId2" cstate="print"/>
          <a:srcRect/>
          <a:stretch>
            <a:fillRect/>
          </a:stretch>
        </p:blipFill>
        <p:spPr>
          <a:xfrm>
            <a:off x="457200" y="1447800"/>
            <a:ext cx="4419600" cy="4381500"/>
          </a:xfrm>
          <a:noFill/>
          <a:ln/>
        </p:spPr>
      </p:pic>
      <p:sp>
        <p:nvSpPr>
          <p:cNvPr id="17415" name="Line 7"/>
          <p:cNvSpPr>
            <a:spLocks noChangeShapeType="1"/>
          </p:cNvSpPr>
          <p:nvPr/>
        </p:nvSpPr>
        <p:spPr bwMode="auto">
          <a:xfrm>
            <a:off x="1143000" y="2971800"/>
            <a:ext cx="3429000" cy="0"/>
          </a:xfrm>
          <a:prstGeom prst="line">
            <a:avLst/>
          </a:prstGeom>
          <a:noFill/>
          <a:ln w="9525">
            <a:solidFill>
              <a:srgbClr val="009900"/>
            </a:solidFill>
            <a:prstDash val="dash"/>
            <a:round/>
            <a:headEnd/>
            <a:tailEnd/>
          </a:ln>
          <a:effectLst/>
        </p:spPr>
        <p:txBody>
          <a:bodyPr/>
          <a:lstStyle/>
          <a:p>
            <a:endParaRPr lang="en-US"/>
          </a:p>
        </p:txBody>
      </p:sp>
      <p:sp>
        <p:nvSpPr>
          <p:cNvPr id="17416" name="Text Box 8"/>
          <p:cNvSpPr txBox="1">
            <a:spLocks noChangeArrowheads="1"/>
          </p:cNvSpPr>
          <p:nvPr/>
        </p:nvSpPr>
        <p:spPr bwMode="auto">
          <a:xfrm>
            <a:off x="4648200" y="2286000"/>
            <a:ext cx="4284663" cy="1812925"/>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For 15cm of interaction length of </a:t>
            </a:r>
          </a:p>
          <a:p>
            <a:r>
              <a:rPr lang="en-US" sz="1600" b="1">
                <a:solidFill>
                  <a:srgbClr val="FF0000"/>
                </a:solidFill>
              </a:rPr>
              <a:t>copper, </a:t>
            </a:r>
            <a:r>
              <a:rPr lang="en-US" sz="1600" b="1">
                <a:solidFill>
                  <a:schemeClr val="accent2"/>
                </a:solidFill>
              </a:rPr>
              <a:t>2%</a:t>
            </a:r>
            <a:r>
              <a:rPr lang="en-US" sz="1600" b="1">
                <a:solidFill>
                  <a:srgbClr val="FF0000"/>
                </a:solidFill>
              </a:rPr>
              <a:t> leakage gives  an </a:t>
            </a:r>
          </a:p>
          <a:p>
            <a:r>
              <a:rPr lang="en-US" sz="1600" b="1">
                <a:solidFill>
                  <a:srgbClr val="FF0000"/>
                </a:solidFill>
              </a:rPr>
              <a:t>effective length of </a:t>
            </a:r>
            <a:r>
              <a:rPr lang="en-US" sz="1600" b="1">
                <a:solidFill>
                  <a:schemeClr val="accent2"/>
                </a:solidFill>
              </a:rPr>
              <a:t>60cm</a:t>
            </a:r>
            <a:r>
              <a:rPr lang="en-US" sz="1600" b="1">
                <a:solidFill>
                  <a:srgbClr val="FF0000"/>
                </a:solidFill>
              </a:rPr>
              <a:t> compared</a:t>
            </a:r>
          </a:p>
          <a:p>
            <a:r>
              <a:rPr lang="en-US" sz="1600" b="1">
                <a:solidFill>
                  <a:srgbClr val="FF0000"/>
                </a:solidFill>
              </a:rPr>
              <a:t>with the actual length of </a:t>
            </a:r>
            <a:r>
              <a:rPr lang="en-US" sz="1600" b="1">
                <a:solidFill>
                  <a:schemeClr val="accent2"/>
                </a:solidFill>
              </a:rPr>
              <a:t>100cm</a:t>
            </a:r>
            <a:r>
              <a:rPr lang="en-US" sz="1600" b="1">
                <a:solidFill>
                  <a:srgbClr val="FF0000"/>
                </a:solidFill>
              </a:rPr>
              <a:t>. That </a:t>
            </a:r>
          </a:p>
          <a:p>
            <a:r>
              <a:rPr lang="en-US" sz="1600" b="1">
                <a:solidFill>
                  <a:srgbClr val="FF0000"/>
                </a:solidFill>
              </a:rPr>
              <a:t>implies that there are significant protons</a:t>
            </a:r>
          </a:p>
          <a:p>
            <a:r>
              <a:rPr lang="en-US" sz="1600" b="1">
                <a:solidFill>
                  <a:srgbClr val="FF0000"/>
                </a:solidFill>
              </a:rPr>
              <a:t>scattered through the edge of the </a:t>
            </a:r>
          </a:p>
          <a:p>
            <a:r>
              <a:rPr lang="en-US" sz="1600" b="1">
                <a:solidFill>
                  <a:srgbClr val="FF0000"/>
                </a:solidFill>
              </a:rPr>
              <a:t>collimators due to the angular divergence.</a:t>
            </a:r>
          </a:p>
        </p:txBody>
      </p:sp>
      <p:sp>
        <p:nvSpPr>
          <p:cNvPr id="17417" name="Line 9"/>
          <p:cNvSpPr>
            <a:spLocks noChangeShapeType="1"/>
          </p:cNvSpPr>
          <p:nvPr/>
        </p:nvSpPr>
        <p:spPr bwMode="auto">
          <a:xfrm flipH="1">
            <a:off x="4419600" y="2971800"/>
            <a:ext cx="228600" cy="0"/>
          </a:xfrm>
          <a:prstGeom prst="line">
            <a:avLst/>
          </a:prstGeom>
          <a:noFill/>
          <a:ln w="38100">
            <a:solidFill>
              <a:srgbClr val="009900"/>
            </a:solidFill>
            <a:round/>
            <a:headEnd/>
            <a:tailEnd type="triangle" w="med" len="med"/>
          </a:ln>
          <a:effectLst/>
        </p:spPr>
        <p:txBody>
          <a:bodyPr/>
          <a:lstStyle/>
          <a:p>
            <a:endParaRPr lang="en-US"/>
          </a:p>
        </p:txBody>
      </p:sp>
      <p:sp>
        <p:nvSpPr>
          <p:cNvPr id="17418" name="Text Box 10"/>
          <p:cNvSpPr txBox="1">
            <a:spLocks noChangeArrowheads="1"/>
          </p:cNvSpPr>
          <p:nvPr/>
        </p:nvSpPr>
        <p:spPr bwMode="auto">
          <a:xfrm>
            <a:off x="2590800" y="2057400"/>
            <a:ext cx="1792288" cy="346075"/>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smaller </a:t>
            </a:r>
            <a:r>
              <a:rPr lang="en-US" sz="1600" b="1">
                <a:solidFill>
                  <a:srgbClr val="FF0000"/>
                </a:solidFill>
                <a:latin typeface="Symbol" pitchFamily="18" charset="2"/>
              </a:rPr>
              <a:t>b</a:t>
            </a:r>
            <a:r>
              <a:rPr lang="en-US" sz="1600" b="1" baseline="-25000">
                <a:solidFill>
                  <a:srgbClr val="FF0000"/>
                </a:solidFill>
              </a:rPr>
              <a:t>y</a:t>
            </a:r>
            <a:r>
              <a:rPr lang="en-US" sz="1600" b="1">
                <a:solidFill>
                  <a:srgbClr val="FF0000"/>
                </a:solidFill>
              </a:rPr>
              <a:t> = 70m</a:t>
            </a:r>
          </a:p>
        </p:txBody>
      </p:sp>
      <p:sp>
        <p:nvSpPr>
          <p:cNvPr id="17419" name="Line 11"/>
          <p:cNvSpPr>
            <a:spLocks noChangeShapeType="1"/>
          </p:cNvSpPr>
          <p:nvPr/>
        </p:nvSpPr>
        <p:spPr bwMode="auto">
          <a:xfrm flipH="1">
            <a:off x="2209800" y="2209800"/>
            <a:ext cx="381000" cy="0"/>
          </a:xfrm>
          <a:prstGeom prst="line">
            <a:avLst/>
          </a:prstGeom>
          <a:noFill/>
          <a:ln w="38100">
            <a:solidFill>
              <a:srgbClr val="009900"/>
            </a:solidFill>
            <a:round/>
            <a:headEnd/>
            <a:tailEnd type="triangle" w="med" len="med"/>
          </a:ln>
          <a:effectLst/>
        </p:spPr>
        <p:txBody>
          <a:bodyPr/>
          <a:lstStyle/>
          <a:p>
            <a:endParaRPr lang="en-US"/>
          </a:p>
        </p:txBody>
      </p:sp>
      <p:sp>
        <p:nvSpPr>
          <p:cNvPr id="17420" name="Text Box 12"/>
          <p:cNvSpPr txBox="1">
            <a:spLocks noChangeArrowheads="1"/>
          </p:cNvSpPr>
          <p:nvPr/>
        </p:nvSpPr>
        <p:spPr bwMode="auto">
          <a:xfrm>
            <a:off x="4648200" y="4572000"/>
            <a:ext cx="3719513" cy="590550"/>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Total number of proton leaked out is</a:t>
            </a:r>
          </a:p>
          <a:p>
            <a:r>
              <a:rPr lang="en-US" sz="1600" b="1">
                <a:solidFill>
                  <a:schemeClr val="accent2"/>
                </a:solidFill>
              </a:rPr>
              <a:t>1155 </a:t>
            </a:r>
            <a:r>
              <a:rPr lang="en-US" sz="1600" b="1">
                <a:solidFill>
                  <a:srgbClr val="FF0000"/>
                </a:solidFill>
              </a:rPr>
              <a:t>out of</a:t>
            </a:r>
            <a:r>
              <a:rPr lang="en-US" sz="1600" b="1">
                <a:solidFill>
                  <a:schemeClr val="accent2"/>
                </a:solidFill>
              </a:rPr>
              <a:t> 144,446 </a:t>
            </a:r>
            <a:r>
              <a:rPr lang="en-US" sz="1600" b="1">
                <a:solidFill>
                  <a:srgbClr val="FF0000"/>
                </a:solidFill>
              </a:rPr>
              <a:t>absorbed.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457200" y="228600"/>
            <a:ext cx="8229600" cy="1143000"/>
          </a:xfrm>
          <a:prstGeom prst="rect">
            <a:avLst/>
          </a:prstGeom>
          <a:noFill/>
          <a:ln w="9525">
            <a:noFill/>
            <a:miter lim="800000"/>
            <a:headEnd/>
            <a:tailEnd/>
          </a:ln>
          <a:effectLst/>
        </p:spPr>
        <p:txBody>
          <a:bodyPr anchor="ctr"/>
          <a:lstStyle/>
          <a:p>
            <a:pPr algn="ctr"/>
            <a:r>
              <a:rPr lang="en-US" sz="3200" dirty="0">
                <a:solidFill>
                  <a:srgbClr val="FF0000"/>
                </a:solidFill>
                <a:latin typeface="Comic Sans MS" pitchFamily="66" charset="0"/>
              </a:rPr>
              <a:t>How Particles Escaped Collimation System?</a:t>
            </a:r>
          </a:p>
        </p:txBody>
      </p:sp>
      <p:pic>
        <p:nvPicPr>
          <p:cNvPr id="12293" name="Picture 5"/>
          <p:cNvPicPr>
            <a:picLocks noChangeAspect="1" noChangeArrowheads="1"/>
          </p:cNvPicPr>
          <p:nvPr/>
        </p:nvPicPr>
        <p:blipFill>
          <a:blip r:embed="rId2" cstate="print"/>
          <a:srcRect/>
          <a:stretch>
            <a:fillRect/>
          </a:stretch>
        </p:blipFill>
        <p:spPr bwMode="auto">
          <a:xfrm>
            <a:off x="1371600" y="2438400"/>
            <a:ext cx="4724400" cy="3544888"/>
          </a:xfrm>
          <a:prstGeom prst="rect">
            <a:avLst/>
          </a:prstGeom>
          <a:noFill/>
          <a:ln w="9525">
            <a:noFill/>
            <a:miter lim="800000"/>
            <a:headEnd/>
            <a:tailEnd/>
          </a:ln>
          <a:effectLst/>
        </p:spPr>
      </p:pic>
      <p:sp>
        <p:nvSpPr>
          <p:cNvPr id="12294" name="Text Box 6"/>
          <p:cNvSpPr txBox="1">
            <a:spLocks noChangeArrowheads="1"/>
          </p:cNvSpPr>
          <p:nvPr/>
        </p:nvSpPr>
        <p:spPr bwMode="auto">
          <a:xfrm>
            <a:off x="2209800" y="1752600"/>
            <a:ext cx="3581400" cy="366713"/>
          </a:xfrm>
          <a:prstGeom prst="rect">
            <a:avLst/>
          </a:prstGeom>
          <a:noFill/>
          <a:ln w="9525">
            <a:noFill/>
            <a:miter lim="800000"/>
            <a:headEnd/>
            <a:tailEnd/>
          </a:ln>
          <a:effectLst/>
        </p:spPr>
        <p:txBody>
          <a:bodyPr>
            <a:spAutoFit/>
          </a:bodyPr>
          <a:lstStyle/>
          <a:p>
            <a:r>
              <a:rPr lang="en-US" sz="1800" b="1">
                <a:solidFill>
                  <a:schemeClr val="accent2"/>
                </a:solidFill>
              </a:rPr>
              <a:t>Horizontal                 Vertical</a:t>
            </a:r>
          </a:p>
        </p:txBody>
      </p:sp>
      <p:sp>
        <p:nvSpPr>
          <p:cNvPr id="12295" name="Text Box 7"/>
          <p:cNvSpPr txBox="1">
            <a:spLocks noChangeArrowheads="1"/>
          </p:cNvSpPr>
          <p:nvPr/>
        </p:nvSpPr>
        <p:spPr bwMode="auto">
          <a:xfrm>
            <a:off x="304800" y="3124200"/>
            <a:ext cx="1352550" cy="2014538"/>
          </a:xfrm>
          <a:prstGeom prst="rect">
            <a:avLst/>
          </a:prstGeom>
          <a:noFill/>
          <a:ln w="9525">
            <a:noFill/>
            <a:miter lim="800000"/>
            <a:headEnd/>
            <a:tailEnd/>
          </a:ln>
          <a:effectLst/>
        </p:spPr>
        <p:txBody>
          <a:bodyPr>
            <a:spAutoFit/>
          </a:bodyPr>
          <a:lstStyle/>
          <a:p>
            <a:r>
              <a:rPr lang="en-US" sz="1800" b="1">
                <a:solidFill>
                  <a:srgbClr val="FF0000"/>
                </a:solidFill>
              </a:rPr>
              <a:t>Secondary</a:t>
            </a:r>
          </a:p>
          <a:p>
            <a:endParaRPr lang="en-US" sz="1800" b="1">
              <a:solidFill>
                <a:srgbClr val="FF0000"/>
              </a:solidFill>
            </a:endParaRPr>
          </a:p>
          <a:p>
            <a:endParaRPr lang="en-US" sz="1800" b="1">
              <a:solidFill>
                <a:srgbClr val="FF0000"/>
              </a:solidFill>
            </a:endParaRPr>
          </a:p>
          <a:p>
            <a:endParaRPr lang="en-US" sz="1800" b="1">
              <a:solidFill>
                <a:srgbClr val="FF0000"/>
              </a:solidFill>
            </a:endParaRPr>
          </a:p>
          <a:p>
            <a:endParaRPr lang="en-US" sz="1800" b="1">
              <a:solidFill>
                <a:srgbClr val="FF0000"/>
              </a:solidFill>
            </a:endParaRPr>
          </a:p>
          <a:p>
            <a:endParaRPr lang="en-US" sz="1800" b="1">
              <a:solidFill>
                <a:srgbClr val="FF0000"/>
              </a:solidFill>
            </a:endParaRPr>
          </a:p>
          <a:p>
            <a:r>
              <a:rPr lang="en-US" sz="1800" b="1">
                <a:solidFill>
                  <a:srgbClr val="FF0000"/>
                </a:solidFill>
              </a:rPr>
              <a:t>Tertiary</a:t>
            </a:r>
          </a:p>
        </p:txBody>
      </p:sp>
      <p:pic>
        <p:nvPicPr>
          <p:cNvPr id="12296" name="Picture 8"/>
          <p:cNvPicPr>
            <a:picLocks noChangeAspect="1" noChangeArrowheads="1"/>
          </p:cNvPicPr>
          <p:nvPr/>
        </p:nvPicPr>
        <p:blipFill>
          <a:blip r:embed="rId3" cstate="print"/>
          <a:srcRect/>
          <a:stretch>
            <a:fillRect/>
          </a:stretch>
        </p:blipFill>
        <p:spPr bwMode="auto">
          <a:xfrm>
            <a:off x="5791200" y="4038600"/>
            <a:ext cx="3352800" cy="2514600"/>
          </a:xfrm>
          <a:prstGeom prst="rect">
            <a:avLst/>
          </a:prstGeom>
          <a:noFill/>
          <a:ln w="9525">
            <a:noFill/>
            <a:miter lim="800000"/>
            <a:headEnd/>
            <a:tailEnd/>
          </a:ln>
          <a:effectLst/>
        </p:spPr>
      </p:pic>
      <p:sp>
        <p:nvSpPr>
          <p:cNvPr id="12297" name="Line 9"/>
          <p:cNvSpPr>
            <a:spLocks noChangeShapeType="1"/>
          </p:cNvSpPr>
          <p:nvPr/>
        </p:nvSpPr>
        <p:spPr bwMode="auto">
          <a:xfrm flipV="1">
            <a:off x="5638800" y="4191000"/>
            <a:ext cx="609600" cy="762000"/>
          </a:xfrm>
          <a:prstGeom prst="line">
            <a:avLst/>
          </a:prstGeom>
          <a:noFill/>
          <a:ln w="9525">
            <a:solidFill>
              <a:srgbClr val="008000"/>
            </a:solidFill>
            <a:round/>
            <a:headEnd/>
            <a:tailEnd type="triangle" w="med" len="med"/>
          </a:ln>
          <a:effectLst/>
        </p:spPr>
        <p:txBody>
          <a:bodyPr/>
          <a:lstStyle/>
          <a:p>
            <a:endParaRPr lang="en-US"/>
          </a:p>
        </p:txBody>
      </p:sp>
      <p:sp>
        <p:nvSpPr>
          <p:cNvPr id="12298" name="Line 10"/>
          <p:cNvSpPr>
            <a:spLocks noChangeShapeType="1"/>
          </p:cNvSpPr>
          <p:nvPr/>
        </p:nvSpPr>
        <p:spPr bwMode="auto">
          <a:xfrm>
            <a:off x="7848600" y="3429000"/>
            <a:ext cx="381000" cy="1295400"/>
          </a:xfrm>
          <a:prstGeom prst="line">
            <a:avLst/>
          </a:prstGeom>
          <a:noFill/>
          <a:ln w="9525">
            <a:solidFill>
              <a:srgbClr val="008000"/>
            </a:solidFill>
            <a:round/>
            <a:headEnd/>
            <a:tailEnd type="triangle" w="med" len="med"/>
          </a:ln>
          <a:effectLst/>
        </p:spPr>
        <p:txBody>
          <a:bodyPr/>
          <a:lstStyle/>
          <a:p>
            <a:endParaRPr lang="en-US"/>
          </a:p>
        </p:txBody>
      </p:sp>
      <p:sp>
        <p:nvSpPr>
          <p:cNvPr id="12299" name="Text Box 11"/>
          <p:cNvSpPr txBox="1">
            <a:spLocks noChangeArrowheads="1"/>
          </p:cNvSpPr>
          <p:nvPr/>
        </p:nvSpPr>
        <p:spPr bwMode="auto">
          <a:xfrm>
            <a:off x="6172200" y="3048000"/>
            <a:ext cx="2708275" cy="376238"/>
          </a:xfrm>
          <a:prstGeom prst="rect">
            <a:avLst/>
          </a:prstGeom>
          <a:noFill/>
          <a:ln w="9525">
            <a:solidFill>
              <a:srgbClr val="008000"/>
            </a:solidFill>
            <a:miter lim="800000"/>
            <a:headEnd/>
            <a:tailEnd/>
          </a:ln>
          <a:effectLst/>
        </p:spPr>
        <p:txBody>
          <a:bodyPr wrap="none">
            <a:spAutoFit/>
          </a:bodyPr>
          <a:lstStyle/>
          <a:p>
            <a:r>
              <a:rPr lang="en-US" sz="1800" b="1">
                <a:solidFill>
                  <a:srgbClr val="FF0000"/>
                </a:solidFill>
              </a:rPr>
              <a:t>Route to large aperture</a:t>
            </a:r>
          </a:p>
        </p:txBody>
      </p:sp>
      <p:sp>
        <p:nvSpPr>
          <p:cNvPr id="12300" name="Line 12"/>
          <p:cNvSpPr>
            <a:spLocks noChangeShapeType="1"/>
          </p:cNvSpPr>
          <p:nvPr/>
        </p:nvSpPr>
        <p:spPr bwMode="auto">
          <a:xfrm>
            <a:off x="5638800" y="5029200"/>
            <a:ext cx="609600" cy="1219200"/>
          </a:xfrm>
          <a:prstGeom prst="line">
            <a:avLst/>
          </a:prstGeom>
          <a:noFill/>
          <a:ln w="9525">
            <a:solidFill>
              <a:srgbClr val="009900"/>
            </a:solidFill>
            <a:round/>
            <a:headEnd/>
            <a:tailEnd type="triangle" w="med" len="med"/>
          </a:ln>
          <a:effec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a:solidFill>
                  <a:srgbClr val="FF0000"/>
                </a:solidFill>
                <a:latin typeface="Comic Sans MS" pitchFamily="66" charset="0"/>
              </a:rPr>
              <a:t>Vertical &amp; Skew Collimators</a:t>
            </a:r>
            <a:r>
              <a:rPr lang="en-US" dirty="0">
                <a:latin typeface="Comic Sans MS" pitchFamily="66" charset="0"/>
              </a:rPr>
              <a:t> </a:t>
            </a:r>
          </a:p>
        </p:txBody>
      </p:sp>
      <p:pic>
        <p:nvPicPr>
          <p:cNvPr id="13318" name="Picture 6"/>
          <p:cNvPicPr>
            <a:picLocks noGrp="1" noChangeAspect="1" noChangeArrowheads="1"/>
          </p:cNvPicPr>
          <p:nvPr>
            <p:ph idx="1"/>
          </p:nvPr>
        </p:nvPicPr>
        <p:blipFill>
          <a:blip r:embed="rId2" cstate="print"/>
          <a:srcRect/>
          <a:stretch>
            <a:fillRect/>
          </a:stretch>
        </p:blipFill>
        <p:spPr>
          <a:xfrm>
            <a:off x="914400" y="1371600"/>
            <a:ext cx="4930775" cy="4930775"/>
          </a:xfrm>
          <a:noFill/>
          <a:ln/>
        </p:spPr>
      </p:pic>
      <p:sp>
        <p:nvSpPr>
          <p:cNvPr id="13319" name="Text Box 7"/>
          <p:cNvSpPr txBox="1">
            <a:spLocks noChangeArrowheads="1"/>
          </p:cNvSpPr>
          <p:nvPr/>
        </p:nvSpPr>
        <p:spPr bwMode="auto">
          <a:xfrm>
            <a:off x="5943600" y="1600200"/>
            <a:ext cx="3073400" cy="835025"/>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Secondary halo in normalized</a:t>
            </a:r>
          </a:p>
          <a:p>
            <a:r>
              <a:rPr lang="en-US" sz="1600" b="1">
                <a:solidFill>
                  <a:srgbClr val="FF0000"/>
                </a:solidFill>
              </a:rPr>
              <a:t>phase space at the end of</a:t>
            </a:r>
          </a:p>
          <a:p>
            <a:r>
              <a:rPr lang="en-US" sz="1600" b="1">
                <a:solidFill>
                  <a:srgbClr val="FF0000"/>
                </a:solidFill>
              </a:rPr>
              <a:t>collimation system</a:t>
            </a:r>
          </a:p>
        </p:txBody>
      </p:sp>
      <p:sp>
        <p:nvSpPr>
          <p:cNvPr id="13320" name="Line 8"/>
          <p:cNvSpPr>
            <a:spLocks noChangeShapeType="1"/>
          </p:cNvSpPr>
          <p:nvPr/>
        </p:nvSpPr>
        <p:spPr bwMode="auto">
          <a:xfrm flipH="1">
            <a:off x="4114800" y="2133600"/>
            <a:ext cx="1905000" cy="1143000"/>
          </a:xfrm>
          <a:prstGeom prst="line">
            <a:avLst/>
          </a:prstGeom>
          <a:noFill/>
          <a:ln w="9525">
            <a:solidFill>
              <a:srgbClr val="009900"/>
            </a:solidFill>
            <a:round/>
            <a:headEnd/>
            <a:tailEnd type="triangle" w="med" len="med"/>
          </a:ln>
          <a:effectLst/>
        </p:spPr>
        <p:txBody>
          <a:bodyPr/>
          <a:lstStyle/>
          <a:p>
            <a:endParaRPr lang="en-US"/>
          </a:p>
        </p:txBody>
      </p:sp>
      <p:sp>
        <p:nvSpPr>
          <p:cNvPr id="13321" name="Text Box 9"/>
          <p:cNvSpPr txBox="1">
            <a:spLocks noChangeArrowheads="1"/>
          </p:cNvSpPr>
          <p:nvPr/>
        </p:nvSpPr>
        <p:spPr bwMode="auto">
          <a:xfrm>
            <a:off x="6003925" y="3260725"/>
            <a:ext cx="3109913" cy="590550"/>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Collimators are projected to </a:t>
            </a:r>
          </a:p>
          <a:p>
            <a:r>
              <a:rPr lang="en-US" sz="1600" b="1">
                <a:solidFill>
                  <a:srgbClr val="FF0000"/>
                </a:solidFill>
              </a:rPr>
              <a:t>The end of collimation system</a:t>
            </a:r>
          </a:p>
        </p:txBody>
      </p:sp>
      <p:sp>
        <p:nvSpPr>
          <p:cNvPr id="13322" name="Line 10"/>
          <p:cNvSpPr>
            <a:spLocks noChangeShapeType="1"/>
          </p:cNvSpPr>
          <p:nvPr/>
        </p:nvSpPr>
        <p:spPr bwMode="auto">
          <a:xfrm flipV="1">
            <a:off x="4191000" y="3505200"/>
            <a:ext cx="1828800" cy="1752600"/>
          </a:xfrm>
          <a:prstGeom prst="line">
            <a:avLst/>
          </a:prstGeom>
          <a:noFill/>
          <a:ln w="9525">
            <a:solidFill>
              <a:srgbClr val="009900"/>
            </a:solidFill>
            <a:round/>
            <a:headEnd type="triangle" w="med" len="med"/>
            <a:tailEnd/>
          </a:ln>
          <a:effectLst/>
        </p:spPr>
        <p:txBody>
          <a:bodyPr/>
          <a:lstStyle/>
          <a:p>
            <a:endParaRPr lang="en-US"/>
          </a:p>
        </p:txBody>
      </p:sp>
      <p:sp>
        <p:nvSpPr>
          <p:cNvPr id="13323" name="Line 11"/>
          <p:cNvSpPr>
            <a:spLocks noChangeShapeType="1"/>
          </p:cNvSpPr>
          <p:nvPr/>
        </p:nvSpPr>
        <p:spPr bwMode="auto">
          <a:xfrm flipH="1" flipV="1">
            <a:off x="4343400" y="1905000"/>
            <a:ext cx="1676400" cy="1600200"/>
          </a:xfrm>
          <a:prstGeom prst="line">
            <a:avLst/>
          </a:prstGeom>
          <a:noFill/>
          <a:ln w="9525">
            <a:solidFill>
              <a:srgbClr val="009900"/>
            </a:solidFill>
            <a:round/>
            <a:headEnd/>
            <a:tailEnd type="triangle" w="med" len="med"/>
          </a:ln>
          <a:effectLst/>
        </p:spPr>
        <p:txBody>
          <a:bodyPr/>
          <a:lstStyle/>
          <a:p>
            <a:endParaRPr lang="en-US"/>
          </a:p>
        </p:txBody>
      </p:sp>
      <p:sp>
        <p:nvSpPr>
          <p:cNvPr id="13324" name="Text Box 12"/>
          <p:cNvSpPr txBox="1">
            <a:spLocks noChangeArrowheads="1"/>
          </p:cNvSpPr>
          <p:nvPr/>
        </p:nvSpPr>
        <p:spPr bwMode="auto">
          <a:xfrm>
            <a:off x="441325" y="2041525"/>
            <a:ext cx="1166813" cy="590550"/>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Primary</a:t>
            </a:r>
          </a:p>
          <a:p>
            <a:r>
              <a:rPr lang="en-US" sz="1600" b="1">
                <a:solidFill>
                  <a:srgbClr val="FF0000"/>
                </a:solidFill>
              </a:rPr>
              <a:t>collimator</a:t>
            </a:r>
          </a:p>
        </p:txBody>
      </p:sp>
      <p:sp>
        <p:nvSpPr>
          <p:cNvPr id="13325" name="Line 13"/>
          <p:cNvSpPr>
            <a:spLocks noChangeShapeType="1"/>
          </p:cNvSpPr>
          <p:nvPr/>
        </p:nvSpPr>
        <p:spPr bwMode="auto">
          <a:xfrm>
            <a:off x="1524000" y="2362200"/>
            <a:ext cx="609600" cy="0"/>
          </a:xfrm>
          <a:prstGeom prst="line">
            <a:avLst/>
          </a:prstGeom>
          <a:noFill/>
          <a:ln w="9525">
            <a:solidFill>
              <a:srgbClr val="009900"/>
            </a:solidFill>
            <a:round/>
            <a:headEnd/>
            <a:tailEnd type="triangle" w="med" len="med"/>
          </a:ln>
          <a:effectLst/>
        </p:spPr>
        <p:txBody>
          <a:bodyPr/>
          <a:lstStyle/>
          <a:p>
            <a:endParaRPr lang="en-US"/>
          </a:p>
        </p:txBody>
      </p:sp>
      <p:sp>
        <p:nvSpPr>
          <p:cNvPr id="13326" name="Text Box 14"/>
          <p:cNvSpPr txBox="1">
            <a:spLocks noChangeArrowheads="1"/>
          </p:cNvSpPr>
          <p:nvPr/>
        </p:nvSpPr>
        <p:spPr bwMode="auto">
          <a:xfrm>
            <a:off x="457200" y="6096000"/>
            <a:ext cx="8469313" cy="581025"/>
          </a:xfrm>
          <a:prstGeom prst="rect">
            <a:avLst/>
          </a:prstGeom>
          <a:noFill/>
          <a:ln w="9525">
            <a:noFill/>
            <a:miter lim="800000"/>
            <a:headEnd/>
            <a:tailEnd/>
          </a:ln>
          <a:effectLst/>
        </p:spPr>
        <p:txBody>
          <a:bodyPr wrap="none">
            <a:spAutoFit/>
          </a:bodyPr>
          <a:lstStyle/>
          <a:p>
            <a:r>
              <a:rPr lang="en-US" sz="1600" b="1">
                <a:solidFill>
                  <a:schemeClr val="accent2"/>
                </a:solidFill>
              </a:rPr>
              <a:t>This is an independent check of the simulation code, since the collimators are plotted</a:t>
            </a:r>
          </a:p>
          <a:p>
            <a:r>
              <a:rPr lang="en-US" sz="1600" b="1">
                <a:solidFill>
                  <a:schemeClr val="accent2"/>
                </a:solidFill>
              </a:rPr>
              <a:t>according to the lattice functions calculated using MAD.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600" dirty="0">
                <a:solidFill>
                  <a:srgbClr val="FF0000"/>
                </a:solidFill>
                <a:latin typeface="Comic Sans MS" pitchFamily="66" charset="0"/>
              </a:rPr>
              <a:t>Tertiary Halo: Particles Escaped from the Secondary Collimators</a:t>
            </a:r>
          </a:p>
        </p:txBody>
      </p:sp>
      <p:pic>
        <p:nvPicPr>
          <p:cNvPr id="15365" name="Picture 5"/>
          <p:cNvPicPr>
            <a:picLocks noGrp="1" noChangeAspect="1" noChangeArrowheads="1"/>
          </p:cNvPicPr>
          <p:nvPr>
            <p:ph idx="1"/>
          </p:nvPr>
        </p:nvPicPr>
        <p:blipFill>
          <a:blip r:embed="rId2" cstate="print"/>
          <a:srcRect/>
          <a:stretch>
            <a:fillRect/>
          </a:stretch>
        </p:blipFill>
        <p:spPr>
          <a:xfrm>
            <a:off x="228600" y="1447800"/>
            <a:ext cx="6019800" cy="5410200"/>
          </a:xfrm>
          <a:noFill/>
          <a:ln/>
        </p:spPr>
      </p:pic>
      <p:sp>
        <p:nvSpPr>
          <p:cNvPr id="15366" name="Text Box 6"/>
          <p:cNvSpPr txBox="1">
            <a:spLocks noChangeArrowheads="1"/>
          </p:cNvSpPr>
          <p:nvPr/>
        </p:nvSpPr>
        <p:spPr bwMode="auto">
          <a:xfrm>
            <a:off x="3352800" y="5334000"/>
            <a:ext cx="1625600" cy="346075"/>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TCSG.D4L7.B1</a:t>
            </a:r>
          </a:p>
        </p:txBody>
      </p:sp>
      <p:sp>
        <p:nvSpPr>
          <p:cNvPr id="15367" name="Line 7"/>
          <p:cNvSpPr>
            <a:spLocks noChangeShapeType="1"/>
          </p:cNvSpPr>
          <p:nvPr/>
        </p:nvSpPr>
        <p:spPr bwMode="auto">
          <a:xfrm flipH="1" flipV="1">
            <a:off x="3962400" y="4572000"/>
            <a:ext cx="0" cy="762000"/>
          </a:xfrm>
          <a:prstGeom prst="line">
            <a:avLst/>
          </a:prstGeom>
          <a:noFill/>
          <a:ln w="9525">
            <a:solidFill>
              <a:srgbClr val="009900"/>
            </a:solidFill>
            <a:round/>
            <a:headEnd/>
            <a:tailEnd type="triangle" w="med" len="med"/>
          </a:ln>
          <a:effectLst/>
        </p:spPr>
        <p:txBody>
          <a:bodyPr/>
          <a:lstStyle/>
          <a:p>
            <a:endParaRPr lang="en-US"/>
          </a:p>
        </p:txBody>
      </p:sp>
      <p:sp>
        <p:nvSpPr>
          <p:cNvPr id="15368" name="Text Box 8"/>
          <p:cNvSpPr txBox="1">
            <a:spLocks noChangeArrowheads="1"/>
          </p:cNvSpPr>
          <p:nvPr/>
        </p:nvSpPr>
        <p:spPr bwMode="auto">
          <a:xfrm>
            <a:off x="1965325" y="2270125"/>
            <a:ext cx="3697288" cy="346075"/>
          </a:xfrm>
          <a:prstGeom prst="rect">
            <a:avLst/>
          </a:prstGeom>
          <a:noFill/>
          <a:ln w="9525">
            <a:solidFill>
              <a:srgbClr val="009900"/>
            </a:solidFill>
            <a:miter lim="800000"/>
            <a:headEnd/>
            <a:tailEnd/>
          </a:ln>
          <a:effectLst/>
        </p:spPr>
        <p:txBody>
          <a:bodyPr wrap="none">
            <a:spAutoFit/>
          </a:bodyPr>
          <a:lstStyle/>
          <a:p>
            <a:r>
              <a:rPr lang="en-US" sz="1600" b="1">
                <a:solidFill>
                  <a:srgbClr val="FF0000"/>
                </a:solidFill>
              </a:rPr>
              <a:t>TCSG.E5R7.B1: last skew collimator</a:t>
            </a:r>
          </a:p>
        </p:txBody>
      </p:sp>
      <p:sp>
        <p:nvSpPr>
          <p:cNvPr id="15369" name="Line 9"/>
          <p:cNvSpPr>
            <a:spLocks noChangeShapeType="1"/>
          </p:cNvSpPr>
          <p:nvPr/>
        </p:nvSpPr>
        <p:spPr bwMode="auto">
          <a:xfrm>
            <a:off x="3200400" y="2590800"/>
            <a:ext cx="381000" cy="762000"/>
          </a:xfrm>
          <a:prstGeom prst="line">
            <a:avLst/>
          </a:prstGeom>
          <a:noFill/>
          <a:ln w="9525">
            <a:solidFill>
              <a:srgbClr val="009900"/>
            </a:solidFill>
            <a:round/>
            <a:headEnd/>
            <a:tailEnd type="triangle" w="med" len="med"/>
          </a:ln>
          <a:effectLst/>
        </p:spPr>
        <p:txBody>
          <a:bodyPr/>
          <a:lstStyle/>
          <a:p>
            <a:endParaRPr lang="en-US"/>
          </a:p>
        </p:txBody>
      </p:sp>
      <p:sp>
        <p:nvSpPr>
          <p:cNvPr id="15370" name="Text Box 10"/>
          <p:cNvSpPr txBox="1">
            <a:spLocks noChangeArrowheads="1"/>
          </p:cNvSpPr>
          <p:nvPr/>
        </p:nvSpPr>
        <p:spPr bwMode="auto">
          <a:xfrm>
            <a:off x="5715000" y="2286000"/>
            <a:ext cx="3268663" cy="4013200"/>
          </a:xfrm>
          <a:prstGeom prst="rect">
            <a:avLst/>
          </a:prstGeom>
          <a:noFill/>
          <a:ln w="9525">
            <a:solidFill>
              <a:srgbClr val="009900"/>
            </a:solidFill>
            <a:miter lim="800000"/>
            <a:headEnd/>
            <a:tailEnd/>
          </a:ln>
          <a:effectLst/>
        </p:spPr>
        <p:txBody>
          <a:bodyPr>
            <a:spAutoFit/>
          </a:bodyPr>
          <a:lstStyle/>
          <a:p>
            <a:r>
              <a:rPr lang="en-US" sz="1600" b="1">
                <a:solidFill>
                  <a:schemeClr val="accent2"/>
                </a:solidFill>
              </a:rPr>
              <a:t>Number of particles beyond</a:t>
            </a:r>
          </a:p>
          <a:p>
            <a:r>
              <a:rPr lang="en-US" sz="1600" b="1">
                <a:solidFill>
                  <a:schemeClr val="accent2"/>
                </a:solidFill>
              </a:rPr>
              <a:t>10</a:t>
            </a:r>
            <a:r>
              <a:rPr lang="en-US" sz="1600" b="1">
                <a:solidFill>
                  <a:schemeClr val="accent2"/>
                </a:solidFill>
                <a:latin typeface="Symbol" pitchFamily="18" charset="2"/>
              </a:rPr>
              <a:t>s</a:t>
            </a:r>
            <a:r>
              <a:rPr lang="en-US" sz="1600" b="1">
                <a:solidFill>
                  <a:schemeClr val="accent2"/>
                </a:solidFill>
              </a:rPr>
              <a:t> is 73, which is consistent</a:t>
            </a:r>
          </a:p>
          <a:p>
            <a:r>
              <a:rPr lang="en-US" sz="1600" b="1">
                <a:solidFill>
                  <a:schemeClr val="accent2"/>
                </a:solidFill>
              </a:rPr>
              <a:t>with the efficiency calculation:</a:t>
            </a:r>
          </a:p>
          <a:p>
            <a:r>
              <a:rPr lang="en-US" sz="1600" b="1">
                <a:solidFill>
                  <a:schemeClr val="accent2"/>
                </a:solidFill>
              </a:rPr>
              <a:t>73/144446 = </a:t>
            </a:r>
            <a:r>
              <a:rPr lang="en-US" sz="1600" b="1">
                <a:solidFill>
                  <a:srgbClr val="FF0000"/>
                </a:solidFill>
              </a:rPr>
              <a:t>5x10</a:t>
            </a:r>
            <a:r>
              <a:rPr lang="en-US" sz="1600" b="1" baseline="30000">
                <a:solidFill>
                  <a:srgbClr val="FF0000"/>
                </a:solidFill>
              </a:rPr>
              <a:t>-4</a:t>
            </a:r>
            <a:r>
              <a:rPr lang="en-US" sz="1600" b="1">
                <a:solidFill>
                  <a:schemeClr val="accent2"/>
                </a:solidFill>
              </a:rPr>
              <a:t>.</a:t>
            </a:r>
          </a:p>
          <a:p>
            <a:endParaRPr lang="en-US" sz="1600" b="1">
              <a:solidFill>
                <a:schemeClr val="accent2"/>
              </a:solidFill>
            </a:endParaRPr>
          </a:p>
          <a:p>
            <a:r>
              <a:rPr lang="en-US" sz="1600" b="1">
                <a:solidFill>
                  <a:srgbClr val="FF0000"/>
                </a:solidFill>
              </a:rPr>
              <a:t>Tertiary halo at large amplitude</a:t>
            </a:r>
          </a:p>
          <a:p>
            <a:r>
              <a:rPr lang="en-US" sz="1600" b="1">
                <a:solidFill>
                  <a:srgbClr val="FF0000"/>
                </a:solidFill>
              </a:rPr>
              <a:t>is generated by the large-angle</a:t>
            </a:r>
          </a:p>
          <a:p>
            <a:r>
              <a:rPr lang="en-US" sz="1600" b="1">
                <a:solidFill>
                  <a:srgbClr val="FF0000"/>
                </a:solidFill>
              </a:rPr>
              <a:t>Coulomb scattering in the last</a:t>
            </a:r>
          </a:p>
          <a:p>
            <a:r>
              <a:rPr lang="en-US" sz="1600" b="1">
                <a:solidFill>
                  <a:srgbClr val="FF0000"/>
                </a:solidFill>
              </a:rPr>
              <a:t>collimator.</a:t>
            </a:r>
          </a:p>
          <a:p>
            <a:endParaRPr lang="en-US" sz="1600" b="1">
              <a:solidFill>
                <a:srgbClr val="FF0000"/>
              </a:solidFill>
            </a:endParaRPr>
          </a:p>
          <a:p>
            <a:r>
              <a:rPr lang="en-US" sz="1600" b="1">
                <a:solidFill>
                  <a:schemeClr val="accent2"/>
                </a:solidFill>
              </a:rPr>
              <a:t>If we add a tertiary collimator</a:t>
            </a:r>
          </a:p>
          <a:p>
            <a:r>
              <a:rPr lang="en-US" sz="1600" b="1">
                <a:solidFill>
                  <a:schemeClr val="accent2"/>
                </a:solidFill>
              </a:rPr>
              <a:t>at 8</a:t>
            </a:r>
            <a:r>
              <a:rPr lang="en-US" sz="1600" b="1">
                <a:solidFill>
                  <a:schemeClr val="accent2"/>
                </a:solidFill>
                <a:latin typeface="Symbol" pitchFamily="18" charset="2"/>
              </a:rPr>
              <a:t>s</a:t>
            </a:r>
            <a:r>
              <a:rPr lang="en-US" sz="1600" b="1">
                <a:solidFill>
                  <a:schemeClr val="accent2"/>
                </a:solidFill>
              </a:rPr>
              <a:t> in the same phase as</a:t>
            </a:r>
          </a:p>
          <a:p>
            <a:r>
              <a:rPr lang="en-US" sz="1600" b="1">
                <a:solidFill>
                  <a:schemeClr val="accent2"/>
                </a:solidFill>
              </a:rPr>
              <a:t>the collimator: TCSG.D4L7.B1</a:t>
            </a:r>
          </a:p>
          <a:p>
            <a:r>
              <a:rPr lang="en-US" sz="1600" b="1">
                <a:solidFill>
                  <a:schemeClr val="accent2"/>
                </a:solidFill>
              </a:rPr>
              <a:t>after the secondary collimators,</a:t>
            </a:r>
          </a:p>
          <a:p>
            <a:r>
              <a:rPr lang="en-US" sz="1600" b="1">
                <a:solidFill>
                  <a:schemeClr val="accent2"/>
                </a:solidFill>
              </a:rPr>
              <a:t>the efficiency should be better</a:t>
            </a:r>
          </a:p>
          <a:p>
            <a:r>
              <a:rPr lang="en-US" sz="1600" b="1">
                <a:solidFill>
                  <a:schemeClr val="accent2"/>
                </a:solidFill>
              </a:rPr>
              <a:t>than </a:t>
            </a:r>
            <a:r>
              <a:rPr lang="en-US" sz="1600" b="1">
                <a:solidFill>
                  <a:srgbClr val="FF0000"/>
                </a:solidFill>
              </a:rPr>
              <a:t>1x10</a:t>
            </a:r>
            <a:r>
              <a:rPr lang="en-US" sz="1600" b="1" baseline="30000">
                <a:solidFill>
                  <a:srgbClr val="FF0000"/>
                </a:solidFill>
              </a:rPr>
              <a:t>-4</a:t>
            </a:r>
            <a:r>
              <a:rPr lang="en-US" sz="1600" b="1">
                <a:solidFill>
                  <a:schemeClr val="accent2"/>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solidFill>
                  <a:srgbClr val="FF0000"/>
                </a:solidFill>
                <a:latin typeface="Comic Sans MS" pitchFamily="66" charset="0"/>
              </a:rPr>
              <a:t>Comparison of the Loss Map</a:t>
            </a:r>
          </a:p>
        </p:txBody>
      </p:sp>
      <p:pic>
        <p:nvPicPr>
          <p:cNvPr id="44037" name="Picture 5"/>
          <p:cNvPicPr>
            <a:picLocks noGrp="1" noChangeAspect="1" noChangeArrowheads="1"/>
          </p:cNvPicPr>
          <p:nvPr>
            <p:ph idx="1"/>
          </p:nvPr>
        </p:nvPicPr>
        <p:blipFill>
          <a:blip r:embed="rId2" cstate="print"/>
          <a:srcRect/>
          <a:stretch>
            <a:fillRect/>
          </a:stretch>
        </p:blipFill>
        <p:spPr>
          <a:xfrm>
            <a:off x="1524000" y="1219200"/>
            <a:ext cx="6032500" cy="4525963"/>
          </a:xfrm>
          <a:noFill/>
          <a:ln/>
        </p:spPr>
      </p:pic>
      <p:sp>
        <p:nvSpPr>
          <p:cNvPr id="44038" name="Text Box 6"/>
          <p:cNvSpPr txBox="1">
            <a:spLocks noChangeArrowheads="1"/>
          </p:cNvSpPr>
          <p:nvPr/>
        </p:nvSpPr>
        <p:spPr bwMode="auto">
          <a:xfrm>
            <a:off x="914400" y="5715000"/>
            <a:ext cx="7047122" cy="707886"/>
          </a:xfrm>
          <a:prstGeom prst="rect">
            <a:avLst/>
          </a:prstGeom>
          <a:noFill/>
          <a:ln w="9525">
            <a:noFill/>
            <a:miter lim="800000"/>
            <a:headEnd/>
            <a:tailEnd/>
          </a:ln>
          <a:effectLst/>
        </p:spPr>
        <p:txBody>
          <a:bodyPr wrap="none">
            <a:spAutoFit/>
          </a:bodyPr>
          <a:lstStyle/>
          <a:p>
            <a:r>
              <a:rPr lang="en-US" sz="2000" dirty="0">
                <a:solidFill>
                  <a:schemeClr val="accent2"/>
                </a:solidFill>
                <a:latin typeface="Comic Sans MS" pitchFamily="66" charset="0"/>
              </a:rPr>
              <a:t>This will make the first two secondary collimators a little</a:t>
            </a:r>
          </a:p>
          <a:p>
            <a:r>
              <a:rPr lang="en-US" sz="2000" dirty="0">
                <a:solidFill>
                  <a:schemeClr val="accent2"/>
                </a:solidFill>
                <a:latin typeface="Comic Sans MS" pitchFamily="66" charset="0"/>
              </a:rPr>
              <a:t>harder to build.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sz="3200" dirty="0">
                <a:solidFill>
                  <a:srgbClr val="FF0000"/>
                </a:solidFill>
                <a:latin typeface="Comic Sans MS" pitchFamily="66" charset="0"/>
              </a:rPr>
              <a:t>Benchmark to Ralph’s Simulation of Phase I Collimation System </a:t>
            </a:r>
          </a:p>
        </p:txBody>
      </p:sp>
      <p:pic>
        <p:nvPicPr>
          <p:cNvPr id="239621" name="Picture 5"/>
          <p:cNvPicPr>
            <a:picLocks noGrp="1" noChangeAspect="1" noChangeArrowheads="1"/>
          </p:cNvPicPr>
          <p:nvPr>
            <p:ph idx="1"/>
          </p:nvPr>
        </p:nvPicPr>
        <p:blipFill>
          <a:blip r:embed="rId2" cstate="print"/>
          <a:srcRect/>
          <a:stretch>
            <a:fillRect/>
          </a:stretch>
        </p:blipFill>
        <p:spPr>
          <a:xfrm>
            <a:off x="152400" y="1676400"/>
            <a:ext cx="6248400" cy="4267200"/>
          </a:xfrm>
          <a:noFill/>
          <a:ln/>
        </p:spPr>
      </p:pic>
      <p:sp>
        <p:nvSpPr>
          <p:cNvPr id="239622" name="Text Box 6"/>
          <p:cNvSpPr txBox="1">
            <a:spLocks noChangeArrowheads="1"/>
          </p:cNvSpPr>
          <p:nvPr/>
        </p:nvSpPr>
        <p:spPr bwMode="auto">
          <a:xfrm>
            <a:off x="838200" y="5867400"/>
            <a:ext cx="3903663" cy="519113"/>
          </a:xfrm>
          <a:prstGeom prst="rect">
            <a:avLst/>
          </a:prstGeom>
          <a:noFill/>
          <a:ln w="9525">
            <a:noFill/>
            <a:miter lim="800000"/>
            <a:headEnd/>
            <a:tailEnd/>
          </a:ln>
          <a:effectLst/>
        </p:spPr>
        <p:txBody>
          <a:bodyPr wrap="none">
            <a:spAutoFit/>
          </a:bodyPr>
          <a:lstStyle/>
          <a:p>
            <a:r>
              <a:rPr lang="en-US">
                <a:solidFill>
                  <a:schemeClr val="accent2"/>
                </a:solidFill>
              </a:rPr>
              <a:t>Injection energy: 450 Gev</a:t>
            </a:r>
          </a:p>
        </p:txBody>
      </p:sp>
      <p:sp>
        <p:nvSpPr>
          <p:cNvPr id="239623" name="Text Box 7"/>
          <p:cNvSpPr txBox="1">
            <a:spLocks noChangeArrowheads="1"/>
          </p:cNvSpPr>
          <p:nvPr/>
        </p:nvSpPr>
        <p:spPr bwMode="auto">
          <a:xfrm>
            <a:off x="6461125" y="2047875"/>
            <a:ext cx="1554163" cy="519113"/>
          </a:xfrm>
          <a:prstGeom prst="rect">
            <a:avLst/>
          </a:prstGeom>
          <a:noFill/>
          <a:ln w="9525">
            <a:noFill/>
            <a:miter lim="800000"/>
            <a:headEnd/>
            <a:tailEnd/>
          </a:ln>
          <a:effectLst/>
        </p:spPr>
        <p:txBody>
          <a:bodyPr wrap="none">
            <a:spAutoFit/>
          </a:bodyPr>
          <a:lstStyle/>
          <a:p>
            <a:r>
              <a:rPr lang="en-US"/>
              <a:t># impacts</a:t>
            </a:r>
          </a:p>
        </p:txBody>
      </p:sp>
      <p:sp>
        <p:nvSpPr>
          <p:cNvPr id="239624" name="Text Box 8"/>
          <p:cNvSpPr txBox="1">
            <a:spLocks noChangeArrowheads="1"/>
          </p:cNvSpPr>
          <p:nvPr/>
        </p:nvSpPr>
        <p:spPr bwMode="auto">
          <a:xfrm>
            <a:off x="6477000" y="3048000"/>
            <a:ext cx="1733550" cy="519113"/>
          </a:xfrm>
          <a:prstGeom prst="rect">
            <a:avLst/>
          </a:prstGeom>
          <a:noFill/>
          <a:ln w="9525">
            <a:noFill/>
            <a:miter lim="800000"/>
            <a:headEnd/>
            <a:tailEnd/>
          </a:ln>
          <a:effectLst/>
        </p:spPr>
        <p:txBody>
          <a:bodyPr wrap="none">
            <a:spAutoFit/>
          </a:bodyPr>
          <a:lstStyle/>
          <a:p>
            <a:r>
              <a:rPr lang="en-US"/>
              <a:t># absorbed</a:t>
            </a:r>
          </a:p>
        </p:txBody>
      </p:sp>
      <p:sp>
        <p:nvSpPr>
          <p:cNvPr id="239625" name="Text Box 9"/>
          <p:cNvSpPr txBox="1">
            <a:spLocks noChangeArrowheads="1"/>
          </p:cNvSpPr>
          <p:nvPr/>
        </p:nvSpPr>
        <p:spPr bwMode="auto">
          <a:xfrm>
            <a:off x="5867400" y="3962400"/>
            <a:ext cx="3057525" cy="519113"/>
          </a:xfrm>
          <a:prstGeom prst="rect">
            <a:avLst/>
          </a:prstGeom>
          <a:noFill/>
          <a:ln w="9525">
            <a:noFill/>
            <a:miter lim="800000"/>
            <a:headEnd/>
            <a:tailEnd/>
          </a:ln>
          <a:effectLst/>
        </p:spPr>
        <p:txBody>
          <a:bodyPr wrap="none">
            <a:spAutoFit/>
          </a:bodyPr>
          <a:lstStyle/>
          <a:p>
            <a:r>
              <a:rPr lang="en-US"/>
              <a:t>&lt;impact parameter&gt;</a:t>
            </a:r>
          </a:p>
        </p:txBody>
      </p:sp>
      <p:sp>
        <p:nvSpPr>
          <p:cNvPr id="239626" name="Text Box 10"/>
          <p:cNvSpPr txBox="1">
            <a:spLocks noChangeArrowheads="1"/>
          </p:cNvSpPr>
          <p:nvPr/>
        </p:nvSpPr>
        <p:spPr bwMode="auto">
          <a:xfrm>
            <a:off x="6172200" y="4724400"/>
            <a:ext cx="2551113" cy="946150"/>
          </a:xfrm>
          <a:prstGeom prst="rect">
            <a:avLst/>
          </a:prstGeom>
          <a:noFill/>
          <a:ln w="9525">
            <a:noFill/>
            <a:miter lim="800000"/>
            <a:headEnd/>
            <a:tailEnd/>
          </a:ln>
          <a:effectLst/>
        </p:spPr>
        <p:txBody>
          <a:bodyPr wrap="none">
            <a:spAutoFit/>
          </a:bodyPr>
          <a:lstStyle/>
          <a:p>
            <a:r>
              <a:rPr lang="en-US"/>
              <a:t>spread of impact</a:t>
            </a:r>
          </a:p>
          <a:p>
            <a:r>
              <a:rPr lang="en-US"/>
              <a:t>parameter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omic Sans MS" pitchFamily="66" charset="0"/>
              </a:rPr>
              <a:t>Plan for Study</a:t>
            </a:r>
            <a:endParaRPr lang="en-US" dirty="0">
              <a:solidFill>
                <a:srgbClr val="FF0000"/>
              </a:solidFill>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Evaluate dynamic aperture and performance of various options of lattices for HL-HLC</a:t>
            </a:r>
          </a:p>
          <a:p>
            <a:r>
              <a:rPr lang="en-US" dirty="0" smtClean="0">
                <a:latin typeface="Comic Sans MS" pitchFamily="66" charset="0"/>
              </a:rPr>
              <a:t>Given the collimation system, </a:t>
            </a:r>
            <a:r>
              <a:rPr lang="en-US" dirty="0" smtClean="0">
                <a:latin typeface="Comic Sans MS" pitchFamily="66" charset="0"/>
              </a:rPr>
              <a:t>g</a:t>
            </a:r>
            <a:r>
              <a:rPr lang="en-US" dirty="0" smtClean="0">
                <a:latin typeface="Comic Sans MS" pitchFamily="66" charset="0"/>
              </a:rPr>
              <a:t>enerate </a:t>
            </a:r>
            <a:r>
              <a:rPr lang="en-US" dirty="0" smtClean="0">
                <a:latin typeface="Comic Sans MS" pitchFamily="66" charset="0"/>
              </a:rPr>
              <a:t>loss map as input to the study of the energy deposition</a:t>
            </a:r>
          </a:p>
          <a:p>
            <a:r>
              <a:rPr lang="en-US" dirty="0" smtClean="0">
                <a:latin typeface="Comic Sans MS" pitchFamily="66" charset="0"/>
              </a:rPr>
              <a:t>Make suggestions for further improvement of the upgrade </a:t>
            </a:r>
            <a:r>
              <a:rPr lang="en-US" dirty="0" smtClean="0">
                <a:latin typeface="Comic Sans MS" pitchFamily="66" charset="0"/>
              </a:rPr>
              <a:t>lattices or maybe the collimation system</a:t>
            </a:r>
            <a:endParaRPr lang="en-US"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z="3200" dirty="0" smtClean="0">
                <a:solidFill>
                  <a:srgbClr val="FF0000"/>
                </a:solidFill>
                <a:latin typeface="Comic Sans MS" pitchFamily="66" charset="0"/>
              </a:rPr>
              <a:t>Presentations for  Magnetic Elements</a:t>
            </a:r>
          </a:p>
        </p:txBody>
      </p:sp>
      <p:graphicFrame>
        <p:nvGraphicFramePr>
          <p:cNvPr id="1026" name="Object 2"/>
          <p:cNvGraphicFramePr>
            <a:graphicFrameLocks noChangeAspect="1"/>
          </p:cNvGraphicFramePr>
          <p:nvPr>
            <p:ph idx="1"/>
          </p:nvPr>
        </p:nvGraphicFramePr>
        <p:xfrm>
          <a:off x="2362200" y="1511300"/>
          <a:ext cx="3171825" cy="3200400"/>
        </p:xfrm>
        <a:graphic>
          <a:graphicData uri="http://schemas.openxmlformats.org/presentationml/2006/ole">
            <p:oleObj spid="_x0000_s46082" name="Equation" r:id="rId3" imgW="1396800" imgH="1409400" progId="Equation.3">
              <p:embed/>
            </p:oleObj>
          </a:graphicData>
        </a:graphic>
      </p:graphicFrame>
      <p:sp>
        <p:nvSpPr>
          <p:cNvPr id="1028" name="Text Box 6"/>
          <p:cNvSpPr txBox="1">
            <a:spLocks noChangeArrowheads="1"/>
          </p:cNvSpPr>
          <p:nvPr/>
        </p:nvSpPr>
        <p:spPr bwMode="auto">
          <a:xfrm>
            <a:off x="4114800" y="1511300"/>
            <a:ext cx="4572000" cy="708025"/>
          </a:xfrm>
          <a:prstGeom prst="rect">
            <a:avLst/>
          </a:prstGeom>
          <a:noFill/>
          <a:ln w="9525">
            <a:solidFill>
              <a:srgbClr val="FF00FF"/>
            </a:solidFill>
            <a:miter lim="800000"/>
            <a:headEnd/>
            <a:tailEnd/>
          </a:ln>
        </p:spPr>
        <p:txBody>
          <a:bodyPr>
            <a:spAutoFit/>
          </a:bodyPr>
          <a:lstStyle/>
          <a:p>
            <a:pPr>
              <a:buFontTx/>
              <a:buChar char="•"/>
            </a:pPr>
            <a:r>
              <a:rPr lang="en-US" sz="2000">
                <a:solidFill>
                  <a:srgbClr val="FF0000"/>
                </a:solidFill>
              </a:rPr>
              <a:t> engine in </a:t>
            </a:r>
            <a:r>
              <a:rPr lang="en-US" sz="2000">
                <a:solidFill>
                  <a:schemeClr val="accent2"/>
                </a:solidFill>
              </a:rPr>
              <a:t>MARYLIE</a:t>
            </a:r>
            <a:r>
              <a:rPr lang="en-US" sz="2000">
                <a:solidFill>
                  <a:srgbClr val="FF0000"/>
                </a:solidFill>
              </a:rPr>
              <a:t> ( A. Dragt)</a:t>
            </a:r>
          </a:p>
          <a:p>
            <a:pPr>
              <a:buFontTx/>
              <a:buChar char="•"/>
            </a:pPr>
            <a:r>
              <a:rPr lang="en-US" sz="2000">
                <a:solidFill>
                  <a:srgbClr val="FF0000"/>
                </a:solidFill>
              </a:rPr>
              <a:t> violates </a:t>
            </a:r>
            <a:r>
              <a:rPr lang="en-US" sz="2000">
                <a:solidFill>
                  <a:srgbClr val="33CC33"/>
                </a:solidFill>
              </a:rPr>
              <a:t>symplecticity</a:t>
            </a:r>
            <a:r>
              <a:rPr lang="en-US" sz="2000">
                <a:solidFill>
                  <a:srgbClr val="FF0000"/>
                </a:solidFill>
              </a:rPr>
              <a:t> when evaluates</a:t>
            </a:r>
          </a:p>
        </p:txBody>
      </p:sp>
      <p:sp>
        <p:nvSpPr>
          <p:cNvPr id="1029" name="Text Box 7"/>
          <p:cNvSpPr txBox="1">
            <a:spLocks noChangeArrowheads="1"/>
          </p:cNvSpPr>
          <p:nvPr/>
        </p:nvSpPr>
        <p:spPr bwMode="auto">
          <a:xfrm>
            <a:off x="533400" y="1511300"/>
            <a:ext cx="1274763" cy="396875"/>
          </a:xfrm>
          <a:prstGeom prst="rect">
            <a:avLst/>
          </a:prstGeom>
          <a:noFill/>
          <a:ln w="9525">
            <a:noFill/>
            <a:miter lim="800000"/>
            <a:headEnd/>
            <a:tailEnd/>
          </a:ln>
        </p:spPr>
        <p:txBody>
          <a:bodyPr wrap="none">
            <a:spAutoFit/>
          </a:bodyPr>
          <a:lstStyle/>
          <a:p>
            <a:r>
              <a:rPr lang="en-US" sz="2000">
                <a:solidFill>
                  <a:srgbClr val="33CC33"/>
                </a:solidFill>
              </a:rPr>
              <a:t>Lie factors</a:t>
            </a:r>
          </a:p>
        </p:txBody>
      </p:sp>
      <p:sp>
        <p:nvSpPr>
          <p:cNvPr id="1030" name="Text Box 8"/>
          <p:cNvSpPr txBox="1">
            <a:spLocks noChangeArrowheads="1"/>
          </p:cNvSpPr>
          <p:nvPr/>
        </p:nvSpPr>
        <p:spPr bwMode="auto">
          <a:xfrm>
            <a:off x="457200" y="2730500"/>
            <a:ext cx="1360488" cy="396875"/>
          </a:xfrm>
          <a:prstGeom prst="rect">
            <a:avLst/>
          </a:prstGeom>
          <a:noFill/>
          <a:ln w="9525">
            <a:noFill/>
            <a:miter lim="800000"/>
            <a:headEnd/>
            <a:tailEnd/>
          </a:ln>
        </p:spPr>
        <p:txBody>
          <a:bodyPr wrap="none">
            <a:spAutoFit/>
          </a:bodyPr>
          <a:lstStyle/>
          <a:p>
            <a:r>
              <a:rPr lang="en-US" sz="2000">
                <a:solidFill>
                  <a:srgbClr val="33CC33"/>
                </a:solidFill>
              </a:rPr>
              <a:t>Taylor map</a:t>
            </a:r>
          </a:p>
        </p:txBody>
      </p:sp>
      <p:sp>
        <p:nvSpPr>
          <p:cNvPr id="1031" name="Text Box 9"/>
          <p:cNvSpPr txBox="1">
            <a:spLocks noChangeArrowheads="1"/>
          </p:cNvSpPr>
          <p:nvPr/>
        </p:nvSpPr>
        <p:spPr bwMode="auto">
          <a:xfrm>
            <a:off x="3505200" y="2590800"/>
            <a:ext cx="5181600" cy="1016000"/>
          </a:xfrm>
          <a:prstGeom prst="rect">
            <a:avLst/>
          </a:prstGeom>
          <a:noFill/>
          <a:ln w="9525">
            <a:solidFill>
              <a:srgbClr val="FF00FF"/>
            </a:solidFill>
            <a:miter lim="800000"/>
            <a:headEnd/>
            <a:tailEnd/>
          </a:ln>
        </p:spPr>
        <p:txBody>
          <a:bodyPr>
            <a:spAutoFit/>
          </a:bodyPr>
          <a:lstStyle/>
          <a:p>
            <a:pPr>
              <a:buFontTx/>
              <a:buChar char="•"/>
            </a:pPr>
            <a:r>
              <a:rPr lang="en-US" sz="2000">
                <a:solidFill>
                  <a:srgbClr val="FF0000"/>
                </a:solidFill>
              </a:rPr>
              <a:t> engine in </a:t>
            </a:r>
            <a:r>
              <a:rPr lang="en-US" sz="2000">
                <a:solidFill>
                  <a:schemeClr val="accent2"/>
                </a:solidFill>
              </a:rPr>
              <a:t>TRANSPORT, MAD, COSY </a:t>
            </a:r>
            <a:r>
              <a:rPr lang="en-US" sz="2000">
                <a:solidFill>
                  <a:srgbClr val="FF0000"/>
                </a:solidFill>
              </a:rPr>
              <a:t> </a:t>
            </a:r>
          </a:p>
          <a:p>
            <a:r>
              <a:rPr lang="en-US" sz="2000">
                <a:solidFill>
                  <a:srgbClr val="FF0000"/>
                </a:solidFill>
              </a:rPr>
              <a:t>  (K. Brown and M. Berz), simple </a:t>
            </a:r>
            <a:r>
              <a:rPr lang="en-US" sz="2000">
                <a:solidFill>
                  <a:srgbClr val="33CC33"/>
                </a:solidFill>
              </a:rPr>
              <a:t>R-matrix</a:t>
            </a:r>
          </a:p>
          <a:p>
            <a:pPr>
              <a:buFontTx/>
              <a:buChar char="•"/>
            </a:pPr>
            <a:r>
              <a:rPr lang="en-US" sz="2000">
                <a:solidFill>
                  <a:srgbClr val="FF0000"/>
                </a:solidFill>
              </a:rPr>
              <a:t> but high-order one violates </a:t>
            </a:r>
            <a:r>
              <a:rPr lang="en-US" sz="2000">
                <a:solidFill>
                  <a:srgbClr val="33CC33"/>
                </a:solidFill>
              </a:rPr>
              <a:t>symplecticity</a:t>
            </a:r>
          </a:p>
        </p:txBody>
      </p:sp>
      <p:sp>
        <p:nvSpPr>
          <p:cNvPr id="1032" name="Text Box 10"/>
          <p:cNvSpPr txBox="1">
            <a:spLocks noChangeArrowheads="1"/>
          </p:cNvSpPr>
          <p:nvPr/>
        </p:nvSpPr>
        <p:spPr bwMode="auto">
          <a:xfrm>
            <a:off x="457200" y="3949700"/>
            <a:ext cx="1425575" cy="708025"/>
          </a:xfrm>
          <a:prstGeom prst="rect">
            <a:avLst/>
          </a:prstGeom>
          <a:noFill/>
          <a:ln w="9525">
            <a:solidFill>
              <a:schemeClr val="bg1"/>
            </a:solidFill>
            <a:miter lim="800000"/>
            <a:headEnd/>
            <a:tailEnd/>
          </a:ln>
        </p:spPr>
        <p:txBody>
          <a:bodyPr wrap="none">
            <a:spAutoFit/>
          </a:bodyPr>
          <a:lstStyle/>
          <a:p>
            <a:r>
              <a:rPr lang="en-US" sz="2000">
                <a:solidFill>
                  <a:srgbClr val="33CC33"/>
                </a:solidFill>
              </a:rPr>
              <a:t>Symplectic</a:t>
            </a:r>
          </a:p>
          <a:p>
            <a:r>
              <a:rPr lang="en-US" sz="2000">
                <a:solidFill>
                  <a:srgbClr val="33CC33"/>
                </a:solidFill>
              </a:rPr>
              <a:t>integrator</a:t>
            </a:r>
          </a:p>
        </p:txBody>
      </p:sp>
      <p:sp>
        <p:nvSpPr>
          <p:cNvPr id="1033" name="Text Box 12"/>
          <p:cNvSpPr txBox="1">
            <a:spLocks noChangeArrowheads="1"/>
          </p:cNvSpPr>
          <p:nvPr/>
        </p:nvSpPr>
        <p:spPr bwMode="auto">
          <a:xfrm>
            <a:off x="2971800" y="4483100"/>
            <a:ext cx="5505450" cy="1630363"/>
          </a:xfrm>
          <a:prstGeom prst="rect">
            <a:avLst/>
          </a:prstGeom>
          <a:noFill/>
          <a:ln w="9525">
            <a:solidFill>
              <a:srgbClr val="FF00FF"/>
            </a:solidFill>
            <a:miter lim="800000"/>
            <a:headEnd/>
            <a:tailEnd/>
          </a:ln>
        </p:spPr>
        <p:txBody>
          <a:bodyPr wrap="none">
            <a:spAutoFit/>
          </a:bodyPr>
          <a:lstStyle/>
          <a:p>
            <a:pPr>
              <a:buFontTx/>
              <a:buChar char="•"/>
            </a:pPr>
            <a:r>
              <a:rPr lang="en-US" sz="2000">
                <a:solidFill>
                  <a:srgbClr val="FF0000"/>
                </a:solidFill>
              </a:rPr>
              <a:t> engine in</a:t>
            </a:r>
            <a:r>
              <a:rPr lang="en-US" sz="2000"/>
              <a:t> </a:t>
            </a:r>
            <a:r>
              <a:rPr lang="en-US" sz="2000">
                <a:solidFill>
                  <a:schemeClr val="accent2"/>
                </a:solidFill>
              </a:rPr>
              <a:t>TEAPOT, SAD, TRACY, </a:t>
            </a:r>
            <a:r>
              <a:rPr lang="en-US" sz="2000" b="1"/>
              <a:t>LEGO</a:t>
            </a:r>
            <a:r>
              <a:rPr lang="en-US" sz="2000">
                <a:solidFill>
                  <a:schemeClr val="accent2"/>
                </a:solidFill>
              </a:rPr>
              <a:t>, </a:t>
            </a:r>
          </a:p>
          <a:p>
            <a:r>
              <a:rPr lang="en-US" sz="2000">
                <a:solidFill>
                  <a:schemeClr val="accent2"/>
                </a:solidFill>
              </a:rPr>
              <a:t>   PTC </a:t>
            </a:r>
            <a:r>
              <a:rPr lang="en-US" sz="2000">
                <a:solidFill>
                  <a:srgbClr val="FF0000"/>
                </a:solidFill>
              </a:rPr>
              <a:t>(E. Forest, R. Ruth, and K. Hirata)</a:t>
            </a:r>
            <a:r>
              <a:rPr lang="en-US" sz="2000">
                <a:solidFill>
                  <a:schemeClr val="accent2"/>
                </a:solidFill>
              </a:rPr>
              <a:t> </a:t>
            </a:r>
          </a:p>
          <a:p>
            <a:pPr>
              <a:buFontTx/>
              <a:buChar char="•"/>
            </a:pPr>
            <a:r>
              <a:rPr lang="en-US" sz="2000">
                <a:solidFill>
                  <a:srgbClr val="FF0000"/>
                </a:solidFill>
              </a:rPr>
              <a:t> preserves</a:t>
            </a:r>
            <a:r>
              <a:rPr lang="en-US" sz="2000">
                <a:solidFill>
                  <a:schemeClr val="accent2"/>
                </a:solidFill>
              </a:rPr>
              <a:t> </a:t>
            </a:r>
            <a:r>
              <a:rPr lang="en-US" sz="2000">
                <a:solidFill>
                  <a:srgbClr val="33CC33"/>
                </a:solidFill>
              </a:rPr>
              <a:t>symplecticity</a:t>
            </a:r>
          </a:p>
          <a:p>
            <a:pPr>
              <a:buFontTx/>
              <a:buChar char="•"/>
            </a:pPr>
            <a:r>
              <a:rPr lang="en-US" sz="2000">
                <a:solidFill>
                  <a:srgbClr val="FF0000"/>
                </a:solidFill>
              </a:rPr>
              <a:t> simple and based on several known solutions</a:t>
            </a:r>
          </a:p>
          <a:p>
            <a:pPr>
              <a:buFontTx/>
              <a:buChar char="•"/>
            </a:pPr>
            <a:r>
              <a:rPr lang="en-US" sz="2000">
                <a:solidFill>
                  <a:srgbClr val="FF0000"/>
                </a:solidFill>
              </a:rPr>
              <a:t> emphasis on numerical process</a:t>
            </a:r>
          </a:p>
        </p:txBody>
      </p:sp>
      <p:sp>
        <p:nvSpPr>
          <p:cNvPr id="1034" name="Line 13"/>
          <p:cNvSpPr>
            <a:spLocks noChangeShapeType="1"/>
          </p:cNvSpPr>
          <p:nvPr/>
        </p:nvSpPr>
        <p:spPr bwMode="auto">
          <a:xfrm flipV="1">
            <a:off x="2590800" y="3187700"/>
            <a:ext cx="0" cy="685800"/>
          </a:xfrm>
          <a:prstGeom prst="line">
            <a:avLst/>
          </a:prstGeom>
          <a:noFill/>
          <a:ln w="38100">
            <a:solidFill>
              <a:srgbClr val="33CC33"/>
            </a:solidFill>
            <a:round/>
            <a:headEnd/>
            <a:tailEnd type="triangle" w="med" len="med"/>
          </a:ln>
        </p:spPr>
        <p:txBody>
          <a:bodyPr/>
          <a:lstStyle/>
          <a:p>
            <a:endParaRPr lang="en-US"/>
          </a:p>
        </p:txBody>
      </p:sp>
      <p:sp>
        <p:nvSpPr>
          <p:cNvPr id="1035" name="Text Box 15"/>
          <p:cNvSpPr txBox="1">
            <a:spLocks noChangeArrowheads="1"/>
          </p:cNvSpPr>
          <p:nvPr/>
        </p:nvSpPr>
        <p:spPr bwMode="auto">
          <a:xfrm>
            <a:off x="1600200" y="3340100"/>
            <a:ext cx="815975" cy="406400"/>
          </a:xfrm>
          <a:prstGeom prst="rect">
            <a:avLst/>
          </a:prstGeom>
          <a:noFill/>
          <a:ln w="9525">
            <a:solidFill>
              <a:srgbClr val="33CC33"/>
            </a:solidFill>
            <a:miter lim="800000"/>
            <a:headEnd/>
            <a:tailEnd/>
          </a:ln>
        </p:spPr>
        <p:txBody>
          <a:bodyPr wrap="none">
            <a:spAutoFit/>
          </a:bodyPr>
          <a:lstStyle/>
          <a:p>
            <a:r>
              <a:rPr lang="en-US" sz="2000">
                <a:solidFill>
                  <a:srgbClr val="FF0000"/>
                </a:solidFill>
              </a:rPr>
              <a:t>TPSA</a:t>
            </a:r>
          </a:p>
        </p:txBody>
      </p:sp>
      <p:sp>
        <p:nvSpPr>
          <p:cNvPr id="1036" name="Line 16"/>
          <p:cNvSpPr>
            <a:spLocks noChangeShapeType="1"/>
          </p:cNvSpPr>
          <p:nvPr/>
        </p:nvSpPr>
        <p:spPr bwMode="auto">
          <a:xfrm flipV="1">
            <a:off x="2590800" y="1968500"/>
            <a:ext cx="0" cy="762000"/>
          </a:xfrm>
          <a:prstGeom prst="line">
            <a:avLst/>
          </a:prstGeom>
          <a:noFill/>
          <a:ln w="38100">
            <a:solidFill>
              <a:srgbClr val="33CC33"/>
            </a:solidFill>
            <a:round/>
            <a:headEnd/>
            <a:tailEnd type="triangle" w="med" len="med"/>
          </a:ln>
        </p:spPr>
        <p:txBody>
          <a:bodyPr/>
          <a:lstStyle/>
          <a:p>
            <a:endParaRPr lang="en-US"/>
          </a:p>
        </p:txBody>
      </p:sp>
      <p:sp>
        <p:nvSpPr>
          <p:cNvPr id="1037" name="Text Box 18"/>
          <p:cNvSpPr txBox="1">
            <a:spLocks noChangeArrowheads="1"/>
          </p:cNvSpPr>
          <p:nvPr/>
        </p:nvSpPr>
        <p:spPr bwMode="auto">
          <a:xfrm>
            <a:off x="1143000" y="2120900"/>
            <a:ext cx="1320800" cy="406400"/>
          </a:xfrm>
          <a:prstGeom prst="rect">
            <a:avLst/>
          </a:prstGeom>
          <a:noFill/>
          <a:ln w="9525">
            <a:solidFill>
              <a:srgbClr val="33CC33"/>
            </a:solidFill>
            <a:miter lim="800000"/>
            <a:headEnd/>
            <a:tailEnd/>
          </a:ln>
        </p:spPr>
        <p:txBody>
          <a:bodyPr wrap="none">
            <a:spAutoFit/>
          </a:bodyPr>
          <a:lstStyle/>
          <a:p>
            <a:r>
              <a:rPr lang="en-US" sz="2000">
                <a:solidFill>
                  <a:srgbClr val="FF0000"/>
                </a:solidFill>
              </a:rPr>
              <a:t>Dragt-Finn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9"/>
          <p:cNvPicPr>
            <a:picLocks noGrp="1" noChangeAspect="1" noChangeArrowheads="1"/>
          </p:cNvPicPr>
          <p:nvPr>
            <p:ph sz="half" idx="1"/>
          </p:nvPr>
        </p:nvPicPr>
        <p:blipFill>
          <a:blip r:embed="rId2" cstate="print"/>
          <a:srcRect/>
          <a:stretch>
            <a:fillRect/>
          </a:stretch>
        </p:blipFill>
        <p:spPr>
          <a:xfrm>
            <a:off x="304800" y="1676400"/>
            <a:ext cx="4191000" cy="4106863"/>
          </a:xfrm>
          <a:noFill/>
        </p:spPr>
      </p:pic>
      <p:pic>
        <p:nvPicPr>
          <p:cNvPr id="11267" name="Picture 17"/>
          <p:cNvPicPr>
            <a:picLocks noGrp="1" noChangeAspect="1" noChangeArrowheads="1"/>
          </p:cNvPicPr>
          <p:nvPr>
            <p:ph sz="half" idx="2"/>
          </p:nvPr>
        </p:nvPicPr>
        <p:blipFill>
          <a:blip r:embed="rId3" cstate="print"/>
          <a:srcRect/>
          <a:stretch>
            <a:fillRect/>
          </a:stretch>
        </p:blipFill>
        <p:spPr>
          <a:xfrm>
            <a:off x="4114800" y="1733550"/>
            <a:ext cx="5029200" cy="3944938"/>
          </a:xfrm>
          <a:noFill/>
        </p:spPr>
      </p:pic>
      <p:sp>
        <p:nvSpPr>
          <p:cNvPr id="11268" name="Rectangle 2"/>
          <p:cNvSpPr>
            <a:spLocks noGrp="1" noChangeArrowheads="1"/>
          </p:cNvSpPr>
          <p:nvPr>
            <p:ph type="title"/>
          </p:nvPr>
        </p:nvSpPr>
        <p:spPr>
          <a:xfrm>
            <a:off x="685800" y="304800"/>
            <a:ext cx="8077200" cy="762000"/>
          </a:xfrm>
        </p:spPr>
        <p:txBody>
          <a:bodyPr/>
          <a:lstStyle/>
          <a:p>
            <a:pPr eaLnBrk="1" hangingPunct="1"/>
            <a:r>
              <a:rPr lang="en-US" sz="4000" dirty="0" smtClean="0">
                <a:solidFill>
                  <a:srgbClr val="FF0000"/>
                </a:solidFill>
                <a:latin typeface="Comic Sans MS" pitchFamily="66" charset="0"/>
              </a:rPr>
              <a:t>Characteristics of Phase Space </a:t>
            </a:r>
          </a:p>
        </p:txBody>
      </p:sp>
      <p:sp>
        <p:nvSpPr>
          <p:cNvPr id="11269" name="Text Box 9"/>
          <p:cNvSpPr txBox="1">
            <a:spLocks noChangeArrowheads="1"/>
          </p:cNvSpPr>
          <p:nvPr/>
        </p:nvSpPr>
        <p:spPr bwMode="auto">
          <a:xfrm>
            <a:off x="2041525" y="5599113"/>
            <a:ext cx="4730750" cy="366712"/>
          </a:xfrm>
          <a:prstGeom prst="rect">
            <a:avLst/>
          </a:prstGeom>
          <a:noFill/>
          <a:ln w="9525">
            <a:noFill/>
            <a:miter lim="800000"/>
            <a:headEnd/>
            <a:tailEnd/>
          </a:ln>
        </p:spPr>
        <p:txBody>
          <a:bodyPr wrap="none">
            <a:spAutoFit/>
          </a:bodyPr>
          <a:lstStyle/>
          <a:p>
            <a:r>
              <a:rPr lang="en-US"/>
              <a:t>x                                                                    x</a:t>
            </a:r>
          </a:p>
        </p:txBody>
      </p:sp>
      <p:sp>
        <p:nvSpPr>
          <p:cNvPr id="11270" name="Text Box 10"/>
          <p:cNvSpPr txBox="1">
            <a:spLocks noChangeArrowheads="1"/>
          </p:cNvSpPr>
          <p:nvPr/>
        </p:nvSpPr>
        <p:spPr bwMode="auto">
          <a:xfrm>
            <a:off x="136525" y="3465513"/>
            <a:ext cx="387350" cy="366712"/>
          </a:xfrm>
          <a:prstGeom prst="rect">
            <a:avLst/>
          </a:prstGeom>
          <a:noFill/>
          <a:ln w="9525">
            <a:noFill/>
            <a:miter lim="800000"/>
            <a:headEnd/>
            <a:tailEnd/>
          </a:ln>
        </p:spPr>
        <p:txBody>
          <a:bodyPr wrap="none">
            <a:spAutoFit/>
          </a:bodyPr>
          <a:lstStyle/>
          <a:p>
            <a:r>
              <a:rPr lang="en-US"/>
              <a:t>p</a:t>
            </a:r>
            <a:r>
              <a:rPr lang="en-US" baseline="-25000"/>
              <a:t>x</a:t>
            </a:r>
          </a:p>
        </p:txBody>
      </p:sp>
      <p:sp>
        <p:nvSpPr>
          <p:cNvPr id="11271" name="Line 11"/>
          <p:cNvSpPr>
            <a:spLocks noChangeShapeType="1"/>
          </p:cNvSpPr>
          <p:nvPr/>
        </p:nvSpPr>
        <p:spPr bwMode="auto">
          <a:xfrm flipH="1">
            <a:off x="2667000" y="3276600"/>
            <a:ext cx="2209800" cy="838200"/>
          </a:xfrm>
          <a:prstGeom prst="line">
            <a:avLst/>
          </a:prstGeom>
          <a:noFill/>
          <a:ln w="38100">
            <a:solidFill>
              <a:schemeClr val="tx1"/>
            </a:solidFill>
            <a:round/>
            <a:headEnd/>
            <a:tailEnd type="triangle" w="med" len="med"/>
          </a:ln>
        </p:spPr>
        <p:txBody>
          <a:bodyPr/>
          <a:lstStyle/>
          <a:p>
            <a:endParaRPr lang="en-US"/>
          </a:p>
        </p:txBody>
      </p:sp>
      <p:sp>
        <p:nvSpPr>
          <p:cNvPr id="11272" name="Text Box 12"/>
          <p:cNvSpPr txBox="1">
            <a:spLocks noChangeArrowheads="1"/>
          </p:cNvSpPr>
          <p:nvPr/>
        </p:nvSpPr>
        <p:spPr bwMode="auto">
          <a:xfrm>
            <a:off x="3352800" y="3886200"/>
            <a:ext cx="1009650" cy="366713"/>
          </a:xfrm>
          <a:prstGeom prst="rect">
            <a:avLst/>
          </a:prstGeom>
          <a:noFill/>
          <a:ln w="9525">
            <a:noFill/>
            <a:miter lim="800000"/>
            <a:headEnd/>
            <a:tailEnd/>
          </a:ln>
        </p:spPr>
        <p:txBody>
          <a:bodyPr wrap="none">
            <a:spAutoFit/>
          </a:bodyPr>
          <a:lstStyle/>
          <a:p>
            <a:r>
              <a:rPr lang="en-US"/>
              <a:t>Zoom in</a:t>
            </a:r>
          </a:p>
        </p:txBody>
      </p:sp>
      <p:sp>
        <p:nvSpPr>
          <p:cNvPr id="11273" name="Line 13"/>
          <p:cNvSpPr>
            <a:spLocks noChangeShapeType="1"/>
          </p:cNvSpPr>
          <p:nvPr/>
        </p:nvSpPr>
        <p:spPr bwMode="auto">
          <a:xfrm flipV="1">
            <a:off x="4876800" y="4419600"/>
            <a:ext cx="838200" cy="1676400"/>
          </a:xfrm>
          <a:prstGeom prst="line">
            <a:avLst/>
          </a:prstGeom>
          <a:noFill/>
          <a:ln w="9525">
            <a:solidFill>
              <a:schemeClr val="tx1"/>
            </a:solidFill>
            <a:round/>
            <a:headEnd/>
            <a:tailEnd type="triangle" w="med" len="med"/>
          </a:ln>
        </p:spPr>
        <p:txBody>
          <a:bodyPr/>
          <a:lstStyle/>
          <a:p>
            <a:endParaRPr lang="en-US"/>
          </a:p>
        </p:txBody>
      </p:sp>
      <p:sp>
        <p:nvSpPr>
          <p:cNvPr id="11274" name="Text Box 14"/>
          <p:cNvSpPr txBox="1">
            <a:spLocks noChangeArrowheads="1"/>
          </p:cNvSpPr>
          <p:nvPr/>
        </p:nvSpPr>
        <p:spPr bwMode="auto">
          <a:xfrm>
            <a:off x="3429000" y="6019800"/>
            <a:ext cx="3981450" cy="830997"/>
          </a:xfrm>
          <a:prstGeom prst="rect">
            <a:avLst/>
          </a:prstGeom>
          <a:noFill/>
          <a:ln w="9525">
            <a:noFill/>
            <a:miter lim="800000"/>
            <a:headEnd/>
            <a:tailEnd/>
          </a:ln>
        </p:spPr>
        <p:txBody>
          <a:bodyPr>
            <a:spAutoFit/>
          </a:bodyPr>
          <a:lstStyle/>
          <a:p>
            <a:r>
              <a:rPr lang="en-US" dirty="0">
                <a:latin typeface="Comic Sans MS" pitchFamily="66" charset="0"/>
              </a:rPr>
              <a:t> Stable region </a:t>
            </a:r>
            <a:r>
              <a:rPr lang="en-US" dirty="0" smtClean="0">
                <a:latin typeface="Comic Sans MS" pitchFamily="66" charset="0"/>
              </a:rPr>
              <a:t>with largest </a:t>
            </a:r>
            <a:r>
              <a:rPr lang="en-US" dirty="0">
                <a:latin typeface="Comic Sans MS" pitchFamily="66" charset="0"/>
              </a:rPr>
              <a:t>amplitudes</a:t>
            </a:r>
          </a:p>
        </p:txBody>
      </p:sp>
      <p:sp>
        <p:nvSpPr>
          <p:cNvPr id="11275" name="Text Box 15"/>
          <p:cNvSpPr txBox="1">
            <a:spLocks noChangeArrowheads="1"/>
          </p:cNvSpPr>
          <p:nvPr/>
        </p:nvSpPr>
        <p:spPr bwMode="auto">
          <a:xfrm>
            <a:off x="6080125" y="1938338"/>
            <a:ext cx="957263" cy="366712"/>
          </a:xfrm>
          <a:prstGeom prst="rect">
            <a:avLst/>
          </a:prstGeom>
          <a:noFill/>
          <a:ln w="9525">
            <a:noFill/>
            <a:miter lim="800000"/>
            <a:headEnd/>
            <a:tailEnd/>
          </a:ln>
        </p:spPr>
        <p:txBody>
          <a:bodyPr wrap="none">
            <a:spAutoFit/>
          </a:bodyPr>
          <a:lstStyle/>
          <a:p>
            <a:r>
              <a:rPr lang="en-US">
                <a:latin typeface="Symbol" pitchFamily="18" charset="2"/>
              </a:rPr>
              <a:t>n</a:t>
            </a:r>
            <a:r>
              <a:rPr lang="en-US" baseline="-25000"/>
              <a:t>x</a:t>
            </a:r>
            <a:r>
              <a:rPr lang="en-US"/>
              <a:t>=0.23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rgbClr val="FF0000"/>
                </a:solidFill>
              </a:rPr>
              <a:t>PEP-X Lattice Functions</a:t>
            </a:r>
          </a:p>
        </p:txBody>
      </p:sp>
      <p:pic>
        <p:nvPicPr>
          <p:cNvPr id="24579" name="Picture 2" descr="C:\PEP-X\TME\Tunes 89.66, 39.57\lattice.tiff"/>
          <p:cNvPicPr>
            <a:picLocks noGrp="1" noChangeAspect="1" noChangeArrowheads="1"/>
          </p:cNvPicPr>
          <p:nvPr>
            <p:ph idx="1"/>
          </p:nvPr>
        </p:nvPicPr>
        <p:blipFill>
          <a:blip r:embed="rId2" cstate="print"/>
          <a:srcRect/>
          <a:stretch>
            <a:fillRect/>
          </a:stretch>
        </p:blipFill>
        <p:spPr>
          <a:xfrm>
            <a:off x="685800" y="1600200"/>
            <a:ext cx="7772400" cy="4525963"/>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838200" y="304800"/>
            <a:ext cx="7162800" cy="1143000"/>
          </a:xfrm>
        </p:spPr>
        <p:txBody>
          <a:bodyPr/>
          <a:lstStyle/>
          <a:p>
            <a:pPr eaLnBrk="1" hangingPunct="1"/>
            <a:r>
              <a:rPr lang="en-US" sz="3200" dirty="0" smtClean="0">
                <a:solidFill>
                  <a:srgbClr val="FF0000"/>
                </a:solidFill>
                <a:latin typeface="Comic Sans MS" pitchFamily="66" charset="0"/>
              </a:rPr>
              <a:t>“Third-Order” </a:t>
            </a:r>
            <a:r>
              <a:rPr lang="en-US" sz="3200" dirty="0" err="1" smtClean="0">
                <a:solidFill>
                  <a:srgbClr val="FF0000"/>
                </a:solidFill>
                <a:latin typeface="Comic Sans MS" pitchFamily="66" charset="0"/>
              </a:rPr>
              <a:t>Achromat</a:t>
            </a:r>
            <a:r>
              <a:rPr lang="en-US" sz="3200" dirty="0" smtClean="0">
                <a:solidFill>
                  <a:srgbClr val="FF0000"/>
                </a:solidFill>
                <a:latin typeface="Comic Sans MS" pitchFamily="66" charset="0"/>
              </a:rPr>
              <a:t/>
            </a:r>
            <a:br>
              <a:rPr lang="en-US" sz="3200" dirty="0" smtClean="0">
                <a:solidFill>
                  <a:srgbClr val="FF0000"/>
                </a:solidFill>
                <a:latin typeface="Comic Sans MS" pitchFamily="66" charset="0"/>
              </a:rPr>
            </a:br>
            <a:r>
              <a:rPr lang="en-US" sz="2800" dirty="0" smtClean="0">
                <a:solidFill>
                  <a:schemeClr val="tx1"/>
                </a:solidFill>
                <a:latin typeface="Comic Sans MS" pitchFamily="66" charset="0"/>
              </a:rPr>
              <a:t>(linear in </a:t>
            </a:r>
            <a:r>
              <a:rPr lang="en-US" sz="2800" dirty="0" err="1" smtClean="0">
                <a:solidFill>
                  <a:schemeClr val="tx1"/>
                </a:solidFill>
                <a:latin typeface="Comic Sans MS" pitchFamily="66" charset="0"/>
              </a:rPr>
              <a:t>sextupole</a:t>
            </a:r>
            <a:r>
              <a:rPr lang="en-US" sz="2800" dirty="0" smtClean="0">
                <a:solidFill>
                  <a:schemeClr val="tx1"/>
                </a:solidFill>
                <a:latin typeface="Comic Sans MS" pitchFamily="66" charset="0"/>
              </a:rPr>
              <a:t> strengths)</a:t>
            </a:r>
          </a:p>
        </p:txBody>
      </p:sp>
      <p:pic>
        <p:nvPicPr>
          <p:cNvPr id="25603" name="Picture 4" descr="C:\PEP-X\TME\Tunes 89.66, 39.57\res3.tiff"/>
          <p:cNvPicPr>
            <a:picLocks noGrp="1" noChangeAspect="1" noChangeArrowheads="1"/>
          </p:cNvPicPr>
          <p:nvPr>
            <p:ph idx="1"/>
          </p:nvPr>
        </p:nvPicPr>
        <p:blipFill>
          <a:blip r:embed="rId2" cstate="print"/>
          <a:srcRect/>
          <a:stretch>
            <a:fillRect/>
          </a:stretch>
        </p:blipFill>
        <p:spPr>
          <a:xfrm>
            <a:off x="1143000" y="1600200"/>
            <a:ext cx="7086600" cy="3429000"/>
          </a:xfrm>
          <a:noFill/>
        </p:spPr>
      </p:pic>
      <p:sp>
        <p:nvSpPr>
          <p:cNvPr id="25604" name="TextBox 10"/>
          <p:cNvSpPr txBox="1">
            <a:spLocks noChangeArrowheads="1"/>
          </p:cNvSpPr>
          <p:nvPr/>
        </p:nvSpPr>
        <p:spPr bwMode="auto">
          <a:xfrm>
            <a:off x="457200" y="5181600"/>
            <a:ext cx="7877478" cy="1077218"/>
          </a:xfrm>
          <a:prstGeom prst="rect">
            <a:avLst/>
          </a:prstGeom>
          <a:noFill/>
          <a:ln w="9525">
            <a:noFill/>
            <a:miter lim="800000"/>
            <a:headEnd/>
            <a:tailEnd/>
          </a:ln>
        </p:spPr>
        <p:txBody>
          <a:bodyPr wrap="none">
            <a:spAutoFit/>
          </a:bodyPr>
          <a:lstStyle/>
          <a:p>
            <a:r>
              <a:rPr lang="en-US" sz="1600" dirty="0">
                <a:latin typeface="Comic Sans MS" pitchFamily="66" charset="0"/>
              </a:rPr>
              <a:t>Nonlinear effects of </a:t>
            </a:r>
            <a:r>
              <a:rPr lang="en-US" sz="1600" dirty="0" err="1">
                <a:latin typeface="Comic Sans MS" pitchFamily="66" charset="0"/>
              </a:rPr>
              <a:t>sextupole</a:t>
            </a:r>
            <a:r>
              <a:rPr lang="en-US" sz="1600" dirty="0">
                <a:latin typeface="Comic Sans MS" pitchFamily="66" charset="0"/>
              </a:rPr>
              <a:t> magnets, calculated with LEGO. The results</a:t>
            </a:r>
          </a:p>
          <a:p>
            <a:r>
              <a:rPr lang="en-US" sz="1600" dirty="0">
                <a:latin typeface="Comic Sans MS" pitchFamily="66" charset="0"/>
              </a:rPr>
              <a:t>show that </a:t>
            </a:r>
            <a:r>
              <a:rPr lang="en-US" sz="1600" dirty="0">
                <a:solidFill>
                  <a:srgbClr val="FF0000"/>
                </a:solidFill>
                <a:latin typeface="Comic Sans MS" pitchFamily="66" charset="0"/>
              </a:rPr>
              <a:t>eight 135</a:t>
            </a:r>
            <a:r>
              <a:rPr lang="en-US" sz="1600" baseline="30000" dirty="0">
                <a:solidFill>
                  <a:srgbClr val="FF0000"/>
                </a:solidFill>
                <a:latin typeface="Comic Sans MS" pitchFamily="66" charset="0"/>
              </a:rPr>
              <a:t>0</a:t>
            </a:r>
            <a:r>
              <a:rPr lang="en-US" sz="1600" dirty="0">
                <a:solidFill>
                  <a:srgbClr val="FF0000"/>
                </a:solidFill>
                <a:latin typeface="Comic Sans MS" pitchFamily="66" charset="0"/>
              </a:rPr>
              <a:t>/45</a:t>
            </a:r>
            <a:r>
              <a:rPr lang="en-US" sz="1600" baseline="30000" dirty="0">
                <a:solidFill>
                  <a:srgbClr val="FF0000"/>
                </a:solidFill>
                <a:latin typeface="Comic Sans MS" pitchFamily="66" charset="0"/>
              </a:rPr>
              <a:t>0</a:t>
            </a:r>
            <a:r>
              <a:rPr lang="en-US" sz="1600" dirty="0">
                <a:solidFill>
                  <a:srgbClr val="FF0000"/>
                </a:solidFill>
                <a:latin typeface="Comic Sans MS" pitchFamily="66" charset="0"/>
              </a:rPr>
              <a:t> cells </a:t>
            </a:r>
            <a:r>
              <a:rPr lang="en-US" sz="1600" dirty="0">
                <a:latin typeface="Comic Sans MS" pitchFamily="66" charset="0"/>
              </a:rPr>
              <a:t>make a “third-order” </a:t>
            </a:r>
            <a:r>
              <a:rPr lang="en-US" sz="1600" dirty="0" err="1">
                <a:latin typeface="Comic Sans MS" pitchFamily="66" charset="0"/>
              </a:rPr>
              <a:t>achromat</a:t>
            </a:r>
            <a:r>
              <a:rPr lang="en-US" sz="1600" dirty="0">
                <a:latin typeface="Comic Sans MS" pitchFamily="66" charset="0"/>
              </a:rPr>
              <a:t>. The cancellations</a:t>
            </a:r>
          </a:p>
          <a:p>
            <a:r>
              <a:rPr lang="en-US" sz="1600" dirty="0">
                <a:latin typeface="Comic Sans MS" pitchFamily="66" charset="0"/>
              </a:rPr>
              <a:t>are due to the phase advance of cells and do not depend on the strengths of </a:t>
            </a:r>
          </a:p>
          <a:p>
            <a:r>
              <a:rPr lang="en-US" sz="1600" dirty="0" err="1">
                <a:latin typeface="Comic Sans MS" pitchFamily="66" charset="0"/>
              </a:rPr>
              <a:t>sextupole</a:t>
            </a:r>
            <a:r>
              <a:rPr lang="en-US" sz="1600" dirty="0">
                <a:latin typeface="Comic Sans MS" pitchFamily="66" charset="0"/>
              </a:rPr>
              <a:t> magnets, as along they are the same as in a family.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idx="4294967295"/>
          </p:nvPr>
        </p:nvSpPr>
        <p:spPr>
          <a:xfrm>
            <a:off x="1295400" y="381000"/>
            <a:ext cx="7086600" cy="884238"/>
          </a:xfrm>
        </p:spPr>
        <p:txBody>
          <a:bodyPr/>
          <a:lstStyle/>
          <a:p>
            <a:pPr eaLnBrk="1" hangingPunct="1"/>
            <a:r>
              <a:rPr lang="en-US" sz="4000" dirty="0" smtClean="0">
                <a:solidFill>
                  <a:srgbClr val="FF0000"/>
                </a:solidFill>
                <a:latin typeface="Comic Sans MS" pitchFamily="66" charset="0"/>
              </a:rPr>
              <a:t>Fourth-Order </a:t>
            </a:r>
            <a:r>
              <a:rPr lang="en-US" sz="4000" dirty="0" err="1" smtClean="0">
                <a:solidFill>
                  <a:srgbClr val="FF0000"/>
                </a:solidFill>
                <a:latin typeface="Comic Sans MS" pitchFamily="66" charset="0"/>
              </a:rPr>
              <a:t>Achromat</a:t>
            </a:r>
            <a:r>
              <a:rPr lang="en-US" sz="4000" dirty="0" smtClean="0">
                <a:solidFill>
                  <a:srgbClr val="FF0000"/>
                </a:solidFill>
                <a:latin typeface="Comic Sans MS" pitchFamily="66" charset="0"/>
              </a:rPr>
              <a:t>?</a:t>
            </a:r>
            <a:br>
              <a:rPr lang="en-US" sz="4000" dirty="0" smtClean="0">
                <a:solidFill>
                  <a:srgbClr val="FF0000"/>
                </a:solidFill>
                <a:latin typeface="Comic Sans MS" pitchFamily="66" charset="0"/>
              </a:rPr>
            </a:br>
            <a:r>
              <a:rPr lang="en-US" sz="2800" dirty="0" smtClean="0">
                <a:solidFill>
                  <a:schemeClr val="tx1"/>
                </a:solidFill>
                <a:latin typeface="Comic Sans MS" pitchFamily="66" charset="0"/>
              </a:rPr>
              <a:t>(quadratic in </a:t>
            </a:r>
            <a:r>
              <a:rPr lang="en-US" sz="2800" dirty="0" err="1" smtClean="0">
                <a:solidFill>
                  <a:schemeClr val="tx1"/>
                </a:solidFill>
                <a:latin typeface="Comic Sans MS" pitchFamily="66" charset="0"/>
              </a:rPr>
              <a:t>sextupole</a:t>
            </a:r>
            <a:r>
              <a:rPr lang="en-US" sz="2800" dirty="0" smtClean="0">
                <a:solidFill>
                  <a:schemeClr val="tx1"/>
                </a:solidFill>
                <a:latin typeface="Comic Sans MS" pitchFamily="66" charset="0"/>
              </a:rPr>
              <a:t> strengths)</a:t>
            </a:r>
          </a:p>
        </p:txBody>
      </p:sp>
      <p:pic>
        <p:nvPicPr>
          <p:cNvPr id="26627" name="Picture 4" descr="C:\PEP-X\TME\Tunes 89.66, 39.57\res4.tiff"/>
          <p:cNvPicPr>
            <a:picLocks noGrp="1" noChangeAspect="1" noChangeArrowheads="1"/>
          </p:cNvPicPr>
          <p:nvPr>
            <p:ph idx="1"/>
          </p:nvPr>
        </p:nvPicPr>
        <p:blipFill>
          <a:blip r:embed="rId2" cstate="print"/>
          <a:srcRect/>
          <a:stretch>
            <a:fillRect/>
          </a:stretch>
        </p:blipFill>
        <p:spPr>
          <a:xfrm>
            <a:off x="685800" y="1600200"/>
            <a:ext cx="7848600" cy="3505200"/>
          </a:xfrm>
          <a:noFill/>
        </p:spPr>
      </p:pic>
      <p:sp>
        <p:nvSpPr>
          <p:cNvPr id="26628" name="Text Box 16"/>
          <p:cNvSpPr txBox="1">
            <a:spLocks noChangeArrowheads="1"/>
          </p:cNvSpPr>
          <p:nvPr/>
        </p:nvSpPr>
        <p:spPr bwMode="auto">
          <a:xfrm>
            <a:off x="609600" y="5410200"/>
            <a:ext cx="7991290" cy="830997"/>
          </a:xfrm>
          <a:prstGeom prst="rect">
            <a:avLst/>
          </a:prstGeom>
          <a:noFill/>
          <a:ln w="9525">
            <a:noFill/>
            <a:miter lim="800000"/>
            <a:headEnd/>
            <a:tailEnd/>
          </a:ln>
        </p:spPr>
        <p:txBody>
          <a:bodyPr wrap="none">
            <a:spAutoFit/>
          </a:bodyPr>
          <a:lstStyle/>
          <a:p>
            <a:r>
              <a:rPr lang="en-US" sz="1600" dirty="0">
                <a:latin typeface="Comic Sans MS" pitchFamily="66" charset="0"/>
              </a:rPr>
              <a:t>Interferences among </a:t>
            </a:r>
            <a:r>
              <a:rPr lang="en-US" sz="1600" dirty="0" err="1">
                <a:latin typeface="Comic Sans MS" pitchFamily="66" charset="0"/>
              </a:rPr>
              <a:t>sextupole</a:t>
            </a:r>
            <a:r>
              <a:rPr lang="en-US" sz="1600" dirty="0">
                <a:latin typeface="Comic Sans MS" pitchFamily="66" charset="0"/>
              </a:rPr>
              <a:t> magnets, calculated with LEGO using Lie </a:t>
            </a:r>
          </a:p>
          <a:p>
            <a:r>
              <a:rPr lang="en-US" sz="1600" dirty="0">
                <a:latin typeface="Comic Sans MS" pitchFamily="66" charset="0"/>
              </a:rPr>
              <a:t>method. The results show that </a:t>
            </a:r>
            <a:r>
              <a:rPr lang="en-US" sz="1600" dirty="0">
                <a:solidFill>
                  <a:srgbClr val="FF0000"/>
                </a:solidFill>
                <a:latin typeface="Comic Sans MS" pitchFamily="66" charset="0"/>
              </a:rPr>
              <a:t>eight 135</a:t>
            </a:r>
            <a:r>
              <a:rPr lang="en-US" sz="1600" baseline="30000" dirty="0">
                <a:solidFill>
                  <a:srgbClr val="FF0000"/>
                </a:solidFill>
                <a:latin typeface="Comic Sans MS" pitchFamily="66" charset="0"/>
              </a:rPr>
              <a:t>0</a:t>
            </a:r>
            <a:r>
              <a:rPr lang="en-US" sz="1600" dirty="0">
                <a:solidFill>
                  <a:srgbClr val="FF0000"/>
                </a:solidFill>
                <a:latin typeface="Comic Sans MS" pitchFamily="66" charset="0"/>
              </a:rPr>
              <a:t>/45</a:t>
            </a:r>
            <a:r>
              <a:rPr lang="en-US" sz="1600" baseline="30000" dirty="0">
                <a:solidFill>
                  <a:srgbClr val="FF0000"/>
                </a:solidFill>
                <a:latin typeface="Comic Sans MS" pitchFamily="66" charset="0"/>
              </a:rPr>
              <a:t>0</a:t>
            </a:r>
            <a:r>
              <a:rPr lang="en-US" sz="1600" dirty="0">
                <a:solidFill>
                  <a:srgbClr val="FF0000"/>
                </a:solidFill>
                <a:latin typeface="Comic Sans MS" pitchFamily="66" charset="0"/>
              </a:rPr>
              <a:t> cells nearly </a:t>
            </a:r>
            <a:r>
              <a:rPr lang="en-US" sz="1600" dirty="0">
                <a:latin typeface="Comic Sans MS" pitchFamily="66" charset="0"/>
              </a:rPr>
              <a:t>make a “fourth-order” </a:t>
            </a:r>
          </a:p>
          <a:p>
            <a:r>
              <a:rPr lang="en-US" sz="1600" dirty="0" err="1">
                <a:latin typeface="Comic Sans MS" pitchFamily="66" charset="0"/>
              </a:rPr>
              <a:t>achromat</a:t>
            </a:r>
            <a:r>
              <a:rPr lang="en-US" sz="1600" dirty="0">
                <a:latin typeface="Comic Sans MS" pitchFamily="66"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685800" y="1600200"/>
            <a:ext cx="7772400" cy="4495800"/>
          </a:xfrm>
        </p:spPr>
        <p:txBody>
          <a:bodyPr/>
          <a:lstStyle/>
          <a:p>
            <a:pPr>
              <a:lnSpc>
                <a:spcPct val="80000"/>
              </a:lnSpc>
            </a:pPr>
            <a:r>
              <a:rPr lang="en-US" sz="2000" dirty="0">
                <a:latin typeface="Comic Sans MS" pitchFamily="66" charset="0"/>
              </a:rPr>
              <a:t>Impedance of the phase I collimators (C) is over the budget for the nominal design current. This means that we most likely to select mental as collimator material for the phase II collimators.</a:t>
            </a:r>
          </a:p>
          <a:p>
            <a:pPr>
              <a:lnSpc>
                <a:spcPct val="80000"/>
              </a:lnSpc>
            </a:pPr>
            <a:r>
              <a:rPr lang="en-US" sz="2000" dirty="0">
                <a:latin typeface="Comic Sans MS" pitchFamily="66" charset="0"/>
              </a:rPr>
              <a:t>But, due to the high energy and high intensity of the LHC beam to metallic collimator is easily melted in an accidental beam loss. Hence, we consider to use consumable collimators based on the design for linear collider for the phase II system.</a:t>
            </a:r>
          </a:p>
          <a:p>
            <a:pPr>
              <a:lnSpc>
                <a:spcPct val="80000"/>
              </a:lnSpc>
            </a:pPr>
            <a:r>
              <a:rPr lang="en-US" sz="2000" dirty="0">
                <a:latin typeface="Comic Sans MS" pitchFamily="66" charset="0"/>
              </a:rPr>
              <a:t>Efficiency of the secondary collimators has to be to be improved to the level of 1x10</a:t>
            </a:r>
            <a:r>
              <a:rPr lang="en-US" sz="2000" baseline="30000" dirty="0">
                <a:latin typeface="Comic Sans MS" pitchFamily="66" charset="0"/>
              </a:rPr>
              <a:t>-4</a:t>
            </a:r>
            <a:r>
              <a:rPr lang="en-US" sz="2000" dirty="0">
                <a:latin typeface="Comic Sans MS" pitchFamily="66" charset="0"/>
              </a:rPr>
              <a:t>. That means that the number of escaped protons from the secondary collimators relative to the number of impacted protons on the primary collimators is below </a:t>
            </a:r>
            <a:r>
              <a:rPr lang="en-US" sz="2000" dirty="0">
                <a:solidFill>
                  <a:srgbClr val="FF0000"/>
                </a:solidFill>
                <a:latin typeface="Comic Sans MS" pitchFamily="66" charset="0"/>
              </a:rPr>
              <a:t>0.01%.</a:t>
            </a:r>
            <a:endParaRPr lang="en-US" sz="2000" baseline="30000" dirty="0">
              <a:solidFill>
                <a:srgbClr val="FF0000"/>
              </a:solidFill>
              <a:latin typeface="Comic Sans MS" pitchFamily="66" charset="0"/>
            </a:endParaRPr>
          </a:p>
          <a:p>
            <a:pPr>
              <a:lnSpc>
                <a:spcPct val="80000"/>
              </a:lnSpc>
            </a:pPr>
            <a:r>
              <a:rPr lang="en-US" sz="2000" dirty="0">
                <a:latin typeface="Comic Sans MS" pitchFamily="66" charset="0"/>
              </a:rPr>
              <a:t>Needs to reduce the background in the particle detectors to a tolerable level.  Collimators are an important part of the machine protection system.</a:t>
            </a:r>
          </a:p>
        </p:txBody>
      </p:sp>
      <p:sp>
        <p:nvSpPr>
          <p:cNvPr id="221188" name="Rectangle 4"/>
          <p:cNvSpPr>
            <a:spLocks noGrp="1" noChangeArrowheads="1"/>
          </p:cNvSpPr>
          <p:nvPr>
            <p:ph type="title"/>
          </p:nvPr>
        </p:nvSpPr>
        <p:spPr/>
        <p:txBody>
          <a:bodyPr/>
          <a:lstStyle/>
          <a:p>
            <a:r>
              <a:rPr lang="en-US" sz="3200" dirty="0">
                <a:solidFill>
                  <a:srgbClr val="FF0000"/>
                </a:solidFill>
                <a:latin typeface="Comic Sans MS" pitchFamily="66" charset="0"/>
              </a:rPr>
              <a:t>Motivations </a:t>
            </a:r>
            <a:r>
              <a:rPr lang="en-US" sz="3200" dirty="0" smtClean="0">
                <a:solidFill>
                  <a:srgbClr val="FF0000"/>
                </a:solidFill>
                <a:latin typeface="Comic Sans MS" pitchFamily="66" charset="0"/>
              </a:rPr>
              <a:t>for Collimation </a:t>
            </a:r>
            <a:r>
              <a:rPr lang="en-US" sz="3200" dirty="0">
                <a:solidFill>
                  <a:srgbClr val="FF0000"/>
                </a:solidFill>
                <a:latin typeface="Comic Sans MS" pitchFamily="66" charset="0"/>
              </a:rPr>
              <a:t>System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 name="Rectangle 471"/>
          <p:cNvSpPr>
            <a:spLocks noGrp="1" noChangeArrowheads="1"/>
          </p:cNvSpPr>
          <p:nvPr>
            <p:ph type="title"/>
          </p:nvPr>
        </p:nvSpPr>
        <p:spPr>
          <a:xfrm>
            <a:off x="381000" y="228600"/>
            <a:ext cx="8229600" cy="1143000"/>
          </a:xfrm>
        </p:spPr>
        <p:txBody>
          <a:bodyPr/>
          <a:lstStyle/>
          <a:p>
            <a:r>
              <a:rPr lang="en-US" dirty="0" err="1">
                <a:solidFill>
                  <a:srgbClr val="FF0000"/>
                </a:solidFill>
                <a:latin typeface="Comic Sans MS" pitchFamily="66" charset="0"/>
              </a:rPr>
              <a:t>Betatron</a:t>
            </a:r>
            <a:r>
              <a:rPr lang="en-US" dirty="0">
                <a:solidFill>
                  <a:srgbClr val="FF0000"/>
                </a:solidFill>
                <a:latin typeface="Comic Sans MS" pitchFamily="66" charset="0"/>
              </a:rPr>
              <a:t> Collimators in IR7</a:t>
            </a:r>
          </a:p>
        </p:txBody>
      </p:sp>
      <p:graphicFrame>
        <p:nvGraphicFramePr>
          <p:cNvPr id="4021" name="Group 949"/>
          <p:cNvGraphicFramePr>
            <a:graphicFrameLocks noGrp="1"/>
          </p:cNvGraphicFramePr>
          <p:nvPr>
            <p:ph type="tbl" idx="1"/>
          </p:nvPr>
        </p:nvGraphicFramePr>
        <p:xfrm>
          <a:off x="457200" y="1371600"/>
          <a:ext cx="8229600" cy="5011738"/>
        </p:xfrm>
        <a:graphic>
          <a:graphicData uri="http://schemas.openxmlformats.org/drawingml/2006/table">
            <a:tbl>
              <a:tblPr/>
              <a:tblGrid>
                <a:gridCol w="1563688"/>
                <a:gridCol w="896937"/>
                <a:gridCol w="1409700"/>
                <a:gridCol w="1025525"/>
                <a:gridCol w="1136650"/>
                <a:gridCol w="1025525"/>
                <a:gridCol w="1171575"/>
              </a:tblGrid>
              <a:tr h="4397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name</a:t>
                      </a:r>
                      <a:endParaRPr kumimoji="0" lang="en-US" sz="1400" b="0" i="0" u="none" strike="noStrike" cap="none" normalizeH="0" baseline="0" dirty="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ds[m]</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angle[degree]</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L[m]</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Symbol" pitchFamily="18" charset="2"/>
                          <a:cs typeface="Arial" charset="0"/>
                        </a:rPr>
                        <a:t>b</a:t>
                      </a:r>
                      <a:r>
                        <a:rPr kumimoji="0" lang="en-US" sz="1400" b="1" i="0" u="none" strike="noStrike" cap="none" normalizeH="0" baseline="-30000" smtClean="0">
                          <a:ln>
                            <a:noFill/>
                          </a:ln>
                          <a:solidFill>
                            <a:schemeClr val="tx1"/>
                          </a:solidFill>
                          <a:effectLst/>
                          <a:latin typeface="Arial" charset="0"/>
                          <a:cs typeface="Arial" charset="0"/>
                        </a:rPr>
                        <a:t>y</a:t>
                      </a:r>
                      <a:r>
                        <a:rPr kumimoji="0" lang="en-US" sz="1400" b="1" i="0" u="none" strike="noStrike" cap="none" normalizeH="0" baseline="0" smtClean="0">
                          <a:ln>
                            <a:noFill/>
                          </a:ln>
                          <a:solidFill>
                            <a:schemeClr val="tx1"/>
                          </a:solidFill>
                          <a:effectLst/>
                          <a:latin typeface="Arial" charset="0"/>
                          <a:cs typeface="Arial" charset="0"/>
                        </a:rPr>
                        <a:t>[m]</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Symbol" pitchFamily="18" charset="2"/>
                          <a:cs typeface="Arial" charset="0"/>
                        </a:rPr>
                        <a:t>a</a:t>
                      </a:r>
                      <a:r>
                        <a:rPr kumimoji="0" lang="en-US" sz="1400" b="1" i="0" u="none" strike="noStrike" cap="none" normalizeH="0" baseline="-30000" smtClean="0">
                          <a:ln>
                            <a:noFill/>
                          </a:ln>
                          <a:solidFill>
                            <a:schemeClr val="tx1"/>
                          </a:solidFill>
                          <a:effectLst/>
                          <a:latin typeface="Arial" charset="0"/>
                          <a:cs typeface="Arial" charset="0"/>
                        </a:rPr>
                        <a:t>y</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Symbol" pitchFamily="18" charset="2"/>
                          <a:cs typeface="Arial" charset="0"/>
                        </a:rPr>
                        <a:t>dy</a:t>
                      </a:r>
                      <a:r>
                        <a:rPr kumimoji="0" lang="en-US" sz="1400" b="1" i="0" u="none" strike="noStrike" cap="none" normalizeH="0" baseline="-30000" smtClean="0">
                          <a:ln>
                            <a:noFill/>
                          </a:ln>
                          <a:solidFill>
                            <a:schemeClr val="tx1"/>
                          </a:solidFill>
                          <a:effectLst/>
                          <a:latin typeface="Times New Roman" pitchFamily="18" charset="0"/>
                          <a:cs typeface="Times New Roman" pitchFamily="18" charset="0"/>
                        </a:rPr>
                        <a:t>y</a:t>
                      </a:r>
                      <a:r>
                        <a:rPr kumimoji="0" lang="en-US" sz="1400" b="1" i="0" u="none" strike="noStrike" cap="none" normalizeH="0" baseline="0" smtClean="0">
                          <a:ln>
                            <a:noFill/>
                          </a:ln>
                          <a:solidFill>
                            <a:schemeClr val="tx1"/>
                          </a:solidFill>
                          <a:effectLst/>
                          <a:latin typeface="Arial" charset="0"/>
                          <a:cs typeface="Arial" charset="0"/>
                        </a:rPr>
                        <a:t>[degree]</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2"/>
                          </a:solidFill>
                          <a:effectLst/>
                          <a:latin typeface="Arial" charset="0"/>
                          <a:cs typeface="Arial" charset="0"/>
                        </a:rPr>
                        <a:t>TCP.D6L7.B1</a:t>
                      </a:r>
                      <a:endParaRPr kumimoji="0" lang="en-US" sz="1400" b="1" i="0" u="none" strike="noStrike" cap="none" normalizeH="0" baseline="0" dirty="0" smtClean="0">
                        <a:ln>
                          <a:noFill/>
                        </a:ln>
                        <a:solidFill>
                          <a:schemeClr val="accent2"/>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0.00</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90.01</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0.02</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76.66</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-1.10</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0.00</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TCP.C6L7.B1</a:t>
                      </a:r>
                      <a:endParaRPr kumimoji="0" lang="en-US" sz="1400" b="1" i="0" u="none" strike="noStrike" cap="none" normalizeH="0" baseline="0" smtClean="0">
                        <a:ln>
                          <a:noFill/>
                        </a:ln>
                        <a:solidFill>
                          <a:schemeClr val="accent2"/>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2.00</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0.00</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0.02</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81.10</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-1.15</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1.42</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cap="flat">
                      <a:noFill/>
                    </a:lnR>
                    <a:lnT>
                      <a:noFill/>
                    </a:lnT>
                    <a:lnB>
                      <a:noFill/>
                    </a:lnB>
                    <a:lnTlToBr>
                      <a:noFill/>
                    </a:lnTlToBr>
                    <a:lnBlToTr>
                      <a:noFill/>
                    </a:lnBlToTr>
                    <a:noFill/>
                  </a:tcPr>
                </a:tc>
              </a:tr>
              <a:tr h="2714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TCP.B6L7.B1</a:t>
                      </a:r>
                      <a:endParaRPr kumimoji="0" lang="en-US" sz="1400" b="1" i="0" u="none" strike="noStrike" cap="none" normalizeH="0" baseline="0" smtClean="0">
                        <a:ln>
                          <a:noFill/>
                        </a:ln>
                        <a:solidFill>
                          <a:schemeClr val="accent2"/>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4.00</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126.91</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0.02</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85.76</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-1.21</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2"/>
                          </a:solidFill>
                          <a:effectLst/>
                          <a:latin typeface="Arial" charset="0"/>
                          <a:cs typeface="Arial" charset="0"/>
                        </a:rPr>
                        <a:t>2.77</a:t>
                      </a:r>
                      <a:endParaRPr kumimoji="0" lang="en-US" sz="1400" b="1" i="0" u="none" strike="noStrike" cap="none" normalizeH="0" baseline="0" smtClean="0">
                        <a:ln>
                          <a:noFill/>
                        </a:ln>
                        <a:solidFill>
                          <a:schemeClr val="accent2"/>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TCSG.B6L7.B1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39.49</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41.37</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206.15</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-2.21</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17.99</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14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TCSG.A6L7.B1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43.49</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141.12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224.18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-2.32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19.04</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TCSG.B5L7.B1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102.72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143.47</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165.99</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2.67</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31.81</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14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TCSG.A5L7.B1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106.72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40.68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145.63</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2.48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33.28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TCSG.D4L7.B1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128.05</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Arial" charset="0"/>
                          <a:cs typeface="Arial" charset="0"/>
                        </a:rPr>
                        <a:t>90.01</a:t>
                      </a:r>
                      <a:endParaRPr kumimoji="0" lang="en-US" sz="1400" b="1"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69.37</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0.90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45.94</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TCSG.B4L7.B1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197.98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0.00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133.15</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-1.25</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101.94</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14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TCSG.A4L7.B1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201.98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134.59</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143.50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-1.33</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103.63</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TCSG.A4R7.B1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205.98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46.30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154.47</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-1.40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105.19</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14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TCSG.B5R7.B1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254.72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141.52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267.98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-2.36</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117.65</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TCSG.D5R7.B1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313.23</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51.39</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158.25</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2.92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128.97</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14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TCSG.E5R7.B1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317.23</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130.46</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135.70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2.68</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130.53</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cap="flat">
                      <a:noFill/>
                    </a:lnR>
                    <a:lnT>
                      <a:noFill/>
                    </a:lnT>
                    <a:lnB>
                      <a:noFill/>
                    </a:lnB>
                    <a:lnTlToBr>
                      <a:noFill/>
                    </a:lnTlToBr>
                    <a:lnBlToTr>
                      <a:noFill/>
                    </a:lnBlToTr>
                    <a:noFill/>
                  </a:tcPr>
                </a:tc>
              </a:tr>
              <a:tr h="273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TCSG.6R7.B1</a:t>
                      </a:r>
                      <a:endParaRPr kumimoji="0" lang="en-US" sz="1400" b="0" i="0" u="none" strike="noStrike" cap="none" normalizeH="0" baseline="0" smtClean="0">
                        <a:ln>
                          <a:noFill/>
                        </a:ln>
                        <a:solidFill>
                          <a:srgbClr val="FF0000"/>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351.84</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0.52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1.00</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46.42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charset="0"/>
                          <a:cs typeface="Arial" charset="0"/>
                        </a:rPr>
                        <a:t>0.02</a:t>
                      </a:r>
                      <a:endParaRPr kumimoji="0" lang="en-US" sz="1400" b="0" i="0" u="none" strike="noStrike" cap="none" normalizeH="0" baseline="0" smtClean="0">
                        <a:ln>
                          <a:noFill/>
                        </a:ln>
                        <a:solidFill>
                          <a:srgbClr val="FF0000"/>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charset="0"/>
                          <a:cs typeface="Arial" charset="0"/>
                        </a:rPr>
                        <a:t>160.12</a:t>
                      </a:r>
                      <a:endParaRPr kumimoji="0" lang="en-US" sz="1400" b="0" i="0" u="none" strike="noStrike" cap="none" normalizeH="0" baseline="0" dirty="0" smtClean="0">
                        <a:ln>
                          <a:noFill/>
                        </a:ln>
                        <a:solidFill>
                          <a:srgbClr val="FF0000"/>
                        </a:solidFill>
                        <a:effectLst/>
                        <a:latin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cstate="print"/>
          <a:srcRect/>
          <a:stretch>
            <a:fillRect/>
          </a:stretch>
        </p:blipFill>
        <p:spPr bwMode="auto">
          <a:xfrm>
            <a:off x="3657600" y="1447801"/>
            <a:ext cx="4911213" cy="4114800"/>
          </a:xfrm>
          <a:prstGeom prst="rect">
            <a:avLst/>
          </a:prstGeom>
          <a:noFill/>
          <a:ln w="9525">
            <a:noFill/>
            <a:miter lim="800000"/>
            <a:headEnd/>
            <a:tailEnd/>
          </a:ln>
          <a:effectLst/>
        </p:spPr>
      </p:pic>
      <p:sp>
        <p:nvSpPr>
          <p:cNvPr id="7173" name="Rectangle 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sz="3200" dirty="0">
                <a:solidFill>
                  <a:srgbClr val="FF0000"/>
                </a:solidFill>
                <a:latin typeface="Comic Sans MS" pitchFamily="66" charset="0"/>
              </a:rPr>
              <a:t>Copper as the Material of Secondary Collimators for Phase-II</a:t>
            </a:r>
          </a:p>
        </p:txBody>
      </p:sp>
      <p:sp>
        <p:nvSpPr>
          <p:cNvPr id="7174" name="Rectangle 6"/>
          <p:cNvSpPr>
            <a:spLocks noChangeArrowheads="1"/>
          </p:cNvSpPr>
          <p:nvPr/>
        </p:nvSpPr>
        <p:spPr bwMode="auto">
          <a:xfrm>
            <a:off x="304800" y="1828800"/>
            <a:ext cx="3276600" cy="35814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000" dirty="0">
                <a:solidFill>
                  <a:schemeClr val="accent2"/>
                </a:solidFill>
                <a:latin typeface="Comic Sans MS" pitchFamily="66" charset="0"/>
              </a:rPr>
              <a:t>Collision energy 7 </a:t>
            </a:r>
            <a:r>
              <a:rPr lang="en-US" sz="2000" dirty="0" err="1">
                <a:solidFill>
                  <a:schemeClr val="accent2"/>
                </a:solidFill>
                <a:latin typeface="Comic Sans MS" pitchFamily="66" charset="0"/>
              </a:rPr>
              <a:t>Tev</a:t>
            </a:r>
            <a:r>
              <a:rPr lang="en-US" sz="2000" dirty="0">
                <a:solidFill>
                  <a:schemeClr val="accent2"/>
                </a:solidFill>
                <a:latin typeface="Comic Sans MS" pitchFamily="66" charset="0"/>
              </a:rPr>
              <a:t> and collision lattice</a:t>
            </a:r>
          </a:p>
          <a:p>
            <a:pPr marL="342900" indent="-342900">
              <a:lnSpc>
                <a:spcPct val="90000"/>
              </a:lnSpc>
              <a:spcBef>
                <a:spcPct val="20000"/>
              </a:spcBef>
              <a:buFontTx/>
              <a:buChar char="•"/>
            </a:pPr>
            <a:r>
              <a:rPr lang="en-US" sz="2000" dirty="0">
                <a:solidFill>
                  <a:schemeClr val="accent2"/>
                </a:solidFill>
                <a:latin typeface="Comic Sans MS" pitchFamily="66" charset="0"/>
              </a:rPr>
              <a:t>Primary collimators at </a:t>
            </a:r>
            <a:r>
              <a:rPr lang="en-US" sz="2000" dirty="0">
                <a:solidFill>
                  <a:srgbClr val="FF0000"/>
                </a:solidFill>
                <a:latin typeface="Comic Sans MS" pitchFamily="66" charset="0"/>
              </a:rPr>
              <a:t>6</a:t>
            </a:r>
            <a:r>
              <a:rPr lang="en-US" sz="2000" dirty="0">
                <a:solidFill>
                  <a:srgbClr val="FF0000"/>
                </a:solidFill>
                <a:latin typeface="Symbol" pitchFamily="18" charset="2"/>
              </a:rPr>
              <a:t>s</a:t>
            </a:r>
            <a:r>
              <a:rPr lang="en-US" sz="2000" dirty="0">
                <a:solidFill>
                  <a:schemeClr val="accent2"/>
                </a:solidFill>
                <a:latin typeface="Comic Sans MS" pitchFamily="66" charset="0"/>
              </a:rPr>
              <a:t> and secondary ones at </a:t>
            </a:r>
            <a:r>
              <a:rPr lang="en-US" sz="2000" dirty="0">
                <a:solidFill>
                  <a:srgbClr val="FF0000"/>
                </a:solidFill>
                <a:latin typeface="Comic Sans MS" pitchFamily="66" charset="0"/>
              </a:rPr>
              <a:t>7</a:t>
            </a:r>
            <a:r>
              <a:rPr lang="en-US" sz="2000" dirty="0">
                <a:solidFill>
                  <a:srgbClr val="FF0000"/>
                </a:solidFill>
                <a:latin typeface="Symbol" pitchFamily="18" charset="2"/>
              </a:rPr>
              <a:t>s</a:t>
            </a:r>
            <a:r>
              <a:rPr lang="en-US" sz="2000" dirty="0">
                <a:solidFill>
                  <a:schemeClr val="accent2"/>
                </a:solidFill>
                <a:latin typeface="Comic Sans MS" pitchFamily="66" charset="0"/>
              </a:rPr>
              <a:t>.</a:t>
            </a:r>
          </a:p>
          <a:p>
            <a:pPr marL="342900" indent="-342900">
              <a:lnSpc>
                <a:spcPct val="90000"/>
              </a:lnSpc>
              <a:spcBef>
                <a:spcPct val="20000"/>
              </a:spcBef>
              <a:buFontTx/>
              <a:buChar char="•"/>
            </a:pPr>
            <a:r>
              <a:rPr lang="en-US" sz="2000" dirty="0">
                <a:solidFill>
                  <a:schemeClr val="accent2"/>
                </a:solidFill>
                <a:latin typeface="Comic Sans MS" pitchFamily="66" charset="0"/>
              </a:rPr>
              <a:t>Initial beam: </a:t>
            </a:r>
            <a:r>
              <a:rPr lang="en-US" sz="2000" dirty="0">
                <a:solidFill>
                  <a:srgbClr val="FF0000"/>
                </a:solidFill>
                <a:latin typeface="Comic Sans MS" pitchFamily="66" charset="0"/>
              </a:rPr>
              <a:t>6.003(0.0015)</a:t>
            </a:r>
            <a:r>
              <a:rPr lang="en-US" sz="2000" dirty="0">
                <a:solidFill>
                  <a:schemeClr val="accent2"/>
                </a:solidFill>
                <a:latin typeface="Comic Sans MS" pitchFamily="66" charset="0"/>
              </a:rPr>
              <a:t> in vertical plane</a:t>
            </a:r>
          </a:p>
          <a:p>
            <a:pPr marL="342900" indent="-342900">
              <a:lnSpc>
                <a:spcPct val="90000"/>
              </a:lnSpc>
              <a:spcBef>
                <a:spcPct val="20000"/>
              </a:spcBef>
              <a:buFontTx/>
              <a:buChar char="•"/>
            </a:pPr>
            <a:r>
              <a:rPr lang="en-US" sz="2000" dirty="0" err="1">
                <a:solidFill>
                  <a:schemeClr val="accent2"/>
                </a:solidFill>
                <a:latin typeface="Symbol" pitchFamily="18" charset="2"/>
              </a:rPr>
              <a:t>n</a:t>
            </a:r>
            <a:r>
              <a:rPr lang="en-US" sz="2000" baseline="-25000" dirty="0" err="1">
                <a:solidFill>
                  <a:schemeClr val="accent2"/>
                </a:solidFill>
                <a:latin typeface="Comic Sans MS" pitchFamily="66" charset="0"/>
              </a:rPr>
              <a:t>x</a:t>
            </a:r>
            <a:r>
              <a:rPr lang="en-US" sz="2000" dirty="0">
                <a:solidFill>
                  <a:schemeClr val="accent2"/>
                </a:solidFill>
                <a:latin typeface="Comic Sans MS" pitchFamily="66" charset="0"/>
              </a:rPr>
              <a:t>=64.31, </a:t>
            </a:r>
            <a:r>
              <a:rPr lang="en-US" sz="2000" dirty="0" err="1">
                <a:solidFill>
                  <a:schemeClr val="accent2"/>
                </a:solidFill>
                <a:latin typeface="Symbol" pitchFamily="18" charset="2"/>
              </a:rPr>
              <a:t>n</a:t>
            </a:r>
            <a:r>
              <a:rPr lang="en-US" sz="2000" baseline="-25000" dirty="0" err="1">
                <a:solidFill>
                  <a:schemeClr val="accent2"/>
                </a:solidFill>
                <a:latin typeface="Comic Sans MS" pitchFamily="66" charset="0"/>
              </a:rPr>
              <a:t>y</a:t>
            </a:r>
            <a:r>
              <a:rPr lang="en-US" sz="2000" dirty="0">
                <a:solidFill>
                  <a:schemeClr val="accent2"/>
                </a:solidFill>
                <a:latin typeface="Comic Sans MS" pitchFamily="66" charset="0"/>
              </a:rPr>
              <a:t>=59.32,</a:t>
            </a:r>
          </a:p>
          <a:p>
            <a:pPr marL="342900" indent="-342900">
              <a:lnSpc>
                <a:spcPct val="90000"/>
              </a:lnSpc>
              <a:spcBef>
                <a:spcPct val="20000"/>
              </a:spcBef>
              <a:buFontTx/>
              <a:buChar char="•"/>
            </a:pPr>
            <a:r>
              <a:rPr lang="en-US" sz="2000" dirty="0">
                <a:solidFill>
                  <a:schemeClr val="accent2"/>
                </a:solidFill>
                <a:latin typeface="Symbol" pitchFamily="18" charset="2"/>
              </a:rPr>
              <a:t>e</a:t>
            </a:r>
            <a:r>
              <a:rPr lang="en-US" sz="2000" baseline="-25000" dirty="0">
                <a:solidFill>
                  <a:schemeClr val="accent2"/>
                </a:solidFill>
                <a:latin typeface="Comic Sans MS" pitchFamily="66" charset="0"/>
              </a:rPr>
              <a:t>x</a:t>
            </a:r>
            <a:r>
              <a:rPr lang="en-US" sz="2000" dirty="0">
                <a:solidFill>
                  <a:schemeClr val="accent2"/>
                </a:solidFill>
                <a:latin typeface="Comic Sans MS" pitchFamily="66" charset="0"/>
              </a:rPr>
              <a:t>=</a:t>
            </a:r>
            <a:r>
              <a:rPr lang="en-US" sz="2000" dirty="0" err="1">
                <a:solidFill>
                  <a:schemeClr val="accent2"/>
                </a:solidFill>
                <a:latin typeface="Symbol" pitchFamily="18" charset="2"/>
              </a:rPr>
              <a:t>e</a:t>
            </a:r>
            <a:r>
              <a:rPr lang="en-US" sz="2000" baseline="-25000" dirty="0" err="1">
                <a:solidFill>
                  <a:schemeClr val="accent2"/>
                </a:solidFill>
                <a:latin typeface="Comic Sans MS" pitchFamily="66" charset="0"/>
              </a:rPr>
              <a:t>y</a:t>
            </a:r>
            <a:r>
              <a:rPr lang="en-US" sz="2000" dirty="0">
                <a:solidFill>
                  <a:schemeClr val="accent2"/>
                </a:solidFill>
                <a:latin typeface="Comic Sans MS" pitchFamily="66" charset="0"/>
              </a:rPr>
              <a:t>=0.5nm-rad</a:t>
            </a:r>
          </a:p>
        </p:txBody>
      </p:sp>
      <p:sp>
        <p:nvSpPr>
          <p:cNvPr id="7175" name="Rectangle 7"/>
          <p:cNvSpPr>
            <a:spLocks noChangeArrowheads="1"/>
          </p:cNvSpPr>
          <p:nvPr/>
        </p:nvSpPr>
        <p:spPr bwMode="auto">
          <a:xfrm>
            <a:off x="838200" y="5565338"/>
            <a:ext cx="7620000" cy="1292662"/>
          </a:xfrm>
          <a:prstGeom prst="rect">
            <a:avLst/>
          </a:prstGeom>
          <a:noFill/>
          <a:ln w="9525">
            <a:noFill/>
            <a:miter lim="800000"/>
            <a:headEnd/>
            <a:tailEnd/>
          </a:ln>
          <a:effectLst/>
        </p:spPr>
        <p:txBody>
          <a:bodyPr wrap="square">
            <a:spAutoFit/>
          </a:bodyPr>
          <a:lstStyle/>
          <a:p>
            <a:pPr>
              <a:spcBef>
                <a:spcPct val="50000"/>
              </a:spcBef>
            </a:pPr>
            <a:r>
              <a:rPr lang="en-US" sz="1800" dirty="0">
                <a:solidFill>
                  <a:schemeClr val="accent2"/>
                </a:solidFill>
                <a:latin typeface="Comic Sans MS" pitchFamily="66" charset="0"/>
              </a:rPr>
              <a:t>Simulated using code: </a:t>
            </a:r>
            <a:r>
              <a:rPr lang="en-US" sz="1800" dirty="0" err="1">
                <a:solidFill>
                  <a:schemeClr val="accent2"/>
                </a:solidFill>
                <a:latin typeface="Comic Sans MS" pitchFamily="66" charset="0"/>
              </a:rPr>
              <a:t>SixtrackwColl</a:t>
            </a:r>
            <a:r>
              <a:rPr lang="en-US" sz="1800" dirty="0">
                <a:solidFill>
                  <a:schemeClr val="accent2"/>
                </a:solidFill>
                <a:latin typeface="Comic Sans MS" pitchFamily="66" charset="0"/>
              </a:rPr>
              <a:t> updated and supported by Guillaume Robert-</a:t>
            </a:r>
            <a:r>
              <a:rPr lang="en-US" sz="1800" dirty="0" err="1">
                <a:solidFill>
                  <a:schemeClr val="accent2"/>
                </a:solidFill>
                <a:latin typeface="Comic Sans MS" pitchFamily="66" charset="0"/>
              </a:rPr>
              <a:t>Demolaize</a:t>
            </a:r>
            <a:r>
              <a:rPr lang="en-US" sz="1800" dirty="0">
                <a:solidFill>
                  <a:schemeClr val="accent2"/>
                </a:solidFill>
                <a:latin typeface="Comic Sans MS" pitchFamily="66" charset="0"/>
              </a:rPr>
              <a:t> at CERN</a:t>
            </a:r>
          </a:p>
          <a:p>
            <a:pPr>
              <a:spcBef>
                <a:spcPct val="50000"/>
              </a:spcBef>
              <a:buFontTx/>
              <a:buChar char="•"/>
            </a:pPr>
            <a:endParaRPr lang="en-US" sz="2800" dirty="0">
              <a:solidFill>
                <a:schemeClr val="accent2"/>
              </a:solidFill>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613</TotalTime>
  <Words>868</Words>
  <Application>Microsoft Office PowerPoint</Application>
  <PresentationFormat>On-screen Show (4:3)</PresentationFormat>
  <Paragraphs>227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Equation</vt:lpstr>
      <vt:lpstr>Single Particle Tracking as part of HL-LHC</vt:lpstr>
      <vt:lpstr>Presentations for  Magnetic Elements</vt:lpstr>
      <vt:lpstr>Characteristics of Phase Space </vt:lpstr>
      <vt:lpstr>PEP-X Lattice Functions</vt:lpstr>
      <vt:lpstr>“Third-Order” Achromat (linear in sextupole strengths)</vt:lpstr>
      <vt:lpstr>Fourth-Order Achromat? (quadratic in sextupole strengths)</vt:lpstr>
      <vt:lpstr>Motivations for Collimation System</vt:lpstr>
      <vt:lpstr>Betatron Collimators in IR7</vt:lpstr>
      <vt:lpstr>Slide 9</vt:lpstr>
      <vt:lpstr>Leak out from Secondary Collimators</vt:lpstr>
      <vt:lpstr>Slide 11</vt:lpstr>
      <vt:lpstr>Vertical &amp; Skew Collimators </vt:lpstr>
      <vt:lpstr>Tertiary Halo: Particles Escaped from the Secondary Collimators</vt:lpstr>
      <vt:lpstr>Comparison of the Loss Map</vt:lpstr>
      <vt:lpstr>Benchmark to Ralph’s Simulation of Phase I Collimation System </vt:lpstr>
      <vt:lpstr>Plan for Study</vt:lpstr>
    </vt:vector>
  </TitlesOfParts>
  <Company>Stanford Linear Accelerator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Efficiency of Collimation System</dc:title>
  <dc:creator>yunhai</dc:creator>
  <cp:lastModifiedBy>yunhai</cp:lastModifiedBy>
  <cp:revision>77</cp:revision>
  <dcterms:created xsi:type="dcterms:W3CDTF">2005-03-16T18:41:15Z</dcterms:created>
  <dcterms:modified xsi:type="dcterms:W3CDTF">2011-05-16T14:30:47Z</dcterms:modified>
</cp:coreProperties>
</file>