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B2639-EEC1-4982-9CA4-E4A80B86EB87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0174D-D233-44F8-B041-D0288407F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7FD6BCA-5260-4F26-9524-C8720741A5B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9B298E55-75C7-423F-B4F0-8C85589C0FEF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877FD32A-49DC-4EE0-AA15-DF673A18AACA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22BC5BE2-BC21-48AC-A7C9-64FA19E270A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3574F540-A4AF-446B-81BA-9309F13BC1A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EDC241FF-D223-4691-B8A9-224F277B7FC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304B3BB-8BEF-4ECA-88CF-1AFDA04D2131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A6A9DF1F-32C8-4BAC-AB80-99847674FA6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26E3876F-2F5D-4F24-BA55-703D4E1F925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766CC5E-E51D-4FFC-98B2-D6B8F2810224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C9E4E3E1-BC47-4B05-90C4-A428DA78F6F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LAC_Logo_hire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0463" y="6229350"/>
            <a:ext cx="3944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 dirty="0" smtClean="0"/>
              <a:t>		         Presentation Title</a:t>
            </a:r>
            <a:endParaRPr lang="en-US" dirty="0" smtClean="0">
              <a:cs typeface="Arial" charset="0"/>
            </a:endParaRPr>
          </a:p>
          <a:p>
            <a:r>
              <a:rPr lang="en-US" dirty="0" smtClean="0"/>
              <a:t>			      Page </a:t>
            </a:r>
            <a:fld id="{BDA8FDC0-81FE-4BC2-BAF8-7DB12D62A0F0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4101" name="Line 5"/>
          <p:cNvSpPr>
            <a:spLocks noChangeShapeType="1"/>
          </p:cNvSpPr>
          <p:nvPr userDrawn="1"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4111" name="Picture 15" descr="SLAC_Logo_hire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7797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Considerations for FET-based Broadband Chopper Modulator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371600" y="41148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Craig Burkhart &amp; Tao Tang</a:t>
            </a:r>
            <a:br>
              <a:rPr lang="en-US" sz="2000" dirty="0" smtClean="0"/>
            </a:br>
            <a:r>
              <a:rPr lang="en-US" sz="2000" dirty="0" smtClean="0"/>
              <a:t>April 13, 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“Classic” Line-type Modulator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382000" cy="2209800"/>
          </a:xfrm>
        </p:spPr>
        <p:txBody>
          <a:bodyPr/>
          <a:lstStyle/>
          <a:p>
            <a:r>
              <a:rPr lang="en-US" dirty="0" smtClean="0"/>
              <a:t>Pulse length: 2X propagation time of T1</a:t>
            </a:r>
          </a:p>
          <a:p>
            <a:r>
              <a:rPr lang="en-US" dirty="0" smtClean="0"/>
              <a:t>Rise/fall time</a:t>
            </a:r>
          </a:p>
          <a:p>
            <a:pPr lvl="1"/>
            <a:r>
              <a:rPr lang="en-US" dirty="0" smtClean="0"/>
              <a:t>Characteristic of M1, ~1 ns</a:t>
            </a:r>
          </a:p>
          <a:p>
            <a:r>
              <a:rPr lang="en-US" dirty="0" smtClean="0"/>
              <a:t>Chopper voltage: HV/2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22BC5BE2-BC21-48AC-A7C9-64FA19E270A9}" type="slidenum">
              <a:rPr lang="en-US" smtClean="0"/>
              <a:pPr algn="r"/>
              <a:t>10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505200"/>
            <a:ext cx="6233963" cy="249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Possible Traveling Wave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763000" cy="1905000"/>
          </a:xfrm>
        </p:spPr>
        <p:txBody>
          <a:bodyPr/>
          <a:lstStyle/>
          <a:p>
            <a:r>
              <a:rPr lang="en-US" dirty="0" smtClean="0"/>
              <a:t>Kicker normally “on”, HSM shunts voltage</a:t>
            </a:r>
          </a:p>
          <a:p>
            <a:r>
              <a:rPr lang="en-US" dirty="0" smtClean="0"/>
              <a:t>Chopper voltage: HV</a:t>
            </a:r>
          </a:p>
          <a:p>
            <a:r>
              <a:rPr lang="en-US" dirty="0" smtClean="0"/>
              <a:t>Increased kicker load power</a:t>
            </a:r>
          </a:p>
          <a:p>
            <a:r>
              <a:rPr lang="en-US" dirty="0" smtClean="0"/>
              <a:t>HSM sets fall time, HV impedance sets RC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11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6489001" cy="23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Totem Pole for Distributed Electrodes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432300" cy="4525963"/>
          </a:xfrm>
        </p:spPr>
        <p:txBody>
          <a:bodyPr/>
          <a:lstStyle/>
          <a:p>
            <a:r>
              <a:rPr lang="en-US" dirty="0" smtClean="0"/>
              <a:t>Upper switch charges</a:t>
            </a:r>
          </a:p>
          <a:p>
            <a:r>
              <a:rPr lang="en-US" dirty="0" smtClean="0"/>
              <a:t>Lower switch discharges</a:t>
            </a:r>
          </a:p>
          <a:p>
            <a:r>
              <a:rPr lang="en-US" dirty="0" smtClean="0"/>
              <a:t>Switch load: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load</a:t>
            </a:r>
            <a:r>
              <a:rPr lang="en-US" dirty="0" smtClean="0"/>
              <a:t> + C</a:t>
            </a:r>
            <a:r>
              <a:rPr lang="en-US" baseline="-25000" dirty="0" smtClean="0"/>
              <a:t>OSS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22BC5BE2-BC21-48AC-A7C9-64FA19E270A9}" type="slidenum">
              <a:rPr lang="en-US" smtClean="0"/>
              <a:pPr algn="r"/>
              <a:t>12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3775" y="2149056"/>
            <a:ext cx="3048750" cy="266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Benefit of Series Totem 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813300" cy="4525963"/>
          </a:xfrm>
        </p:spPr>
        <p:txBody>
          <a:bodyPr/>
          <a:lstStyle/>
          <a:p>
            <a:r>
              <a:rPr lang="en-US" dirty="0" smtClean="0"/>
              <a:t>Switch load: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load</a:t>
            </a:r>
            <a:r>
              <a:rPr lang="en-US" dirty="0" smtClean="0"/>
              <a:t> + C</a:t>
            </a:r>
            <a:r>
              <a:rPr lang="en-US" baseline="-25000" dirty="0" smtClean="0"/>
              <a:t>OSS</a:t>
            </a:r>
            <a:r>
              <a:rPr lang="en-US" dirty="0" smtClean="0"/>
              <a:t> /2</a:t>
            </a:r>
          </a:p>
          <a:p>
            <a:r>
              <a:rPr lang="en-US" dirty="0" smtClean="0"/>
              <a:t>Series can be achieved using adder topology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22BC5BE2-BC21-48AC-A7C9-64FA19E270A9}" type="slidenum">
              <a:rPr lang="en-US" smtClean="0"/>
              <a:pPr algn="r"/>
              <a:t>13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3775" y="1558431"/>
            <a:ext cx="3048750" cy="384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require better definition</a:t>
            </a:r>
          </a:p>
          <a:p>
            <a:r>
              <a:rPr lang="en-US" dirty="0" smtClean="0"/>
              <a:t>Hybrid MOSFET/driver has sufficient switching speed for broadband application</a:t>
            </a:r>
          </a:p>
          <a:p>
            <a:r>
              <a:rPr lang="en-US" dirty="0" smtClean="0"/>
              <a:t>Thermal capacity of 2</a:t>
            </a:r>
            <a:r>
              <a:rPr lang="en-US" baseline="30000" dirty="0" smtClean="0"/>
              <a:t>nd</a:t>
            </a:r>
            <a:r>
              <a:rPr lang="en-US" dirty="0" smtClean="0"/>
              <a:t> generation HSM must be evaluated</a:t>
            </a:r>
          </a:p>
          <a:p>
            <a:r>
              <a:rPr lang="en-US" dirty="0" smtClean="0"/>
              <a:t>Switching losses must be minimized</a:t>
            </a:r>
          </a:p>
          <a:p>
            <a:pPr lvl="1"/>
            <a:r>
              <a:rPr lang="en-US" dirty="0" smtClean="0"/>
              <a:t>Investigate approaches to reduce effective FET output </a:t>
            </a:r>
            <a:r>
              <a:rPr lang="en-US" dirty="0" smtClean="0"/>
              <a:t>capacitance</a:t>
            </a:r>
          </a:p>
          <a:p>
            <a:pPr lvl="1"/>
            <a:r>
              <a:rPr lang="en-US" dirty="0" smtClean="0"/>
              <a:t>Alternative topologies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14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A1B969E8-AAD8-4EF7-89F6-905A4060405F}" type="slidenum">
              <a:rPr lang="en-US" smtClean="0"/>
              <a:pPr algn="r"/>
              <a:t>2</a:t>
            </a:fld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smtClean="0"/>
              <a:t>Modulator </a:t>
            </a:r>
            <a:r>
              <a:rPr lang="en-US" dirty="0" smtClean="0"/>
              <a:t>Parameters 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525963"/>
          </a:xfrm>
          <a:noFill/>
          <a:ln/>
        </p:spPr>
        <p:txBody>
          <a:bodyPr/>
          <a:lstStyle/>
          <a:p>
            <a:r>
              <a:rPr lang="en-US" sz="2400" dirty="0" smtClean="0"/>
              <a:t>162.5 RFQ </a:t>
            </a:r>
            <a:r>
              <a:rPr lang="en-US" sz="2400" dirty="0" smtClean="0"/>
              <a:t>frequency</a:t>
            </a:r>
            <a:endParaRPr lang="en-US" sz="2400" dirty="0" smtClean="0"/>
          </a:p>
          <a:p>
            <a:pPr lvl="1"/>
            <a:r>
              <a:rPr lang="en-US" sz="2000" dirty="0" smtClean="0"/>
              <a:t>6.15 ns bunch spacing</a:t>
            </a:r>
          </a:p>
          <a:p>
            <a:pPr lvl="1"/>
            <a:r>
              <a:rPr lang="en-US" sz="2000" dirty="0" smtClean="0"/>
              <a:t>Maximum kicker pulse: ~12 ns</a:t>
            </a:r>
          </a:p>
          <a:p>
            <a:pPr lvl="1"/>
            <a:r>
              <a:rPr lang="en-US" sz="2000" dirty="0" smtClean="0"/>
              <a:t>Maximum kicker PRF: ~80 MHz?</a:t>
            </a:r>
          </a:p>
          <a:p>
            <a:r>
              <a:rPr lang="en-US" sz="2400" dirty="0" smtClean="0"/>
              <a:t>5 </a:t>
            </a:r>
            <a:r>
              <a:rPr lang="en-US" sz="2400" dirty="0" err="1" smtClean="0"/>
              <a:t>mrad</a:t>
            </a:r>
            <a:r>
              <a:rPr lang="en-US" sz="2400" dirty="0" smtClean="0"/>
              <a:t> </a:t>
            </a:r>
            <a:r>
              <a:rPr lang="en-US" sz="2400" dirty="0" smtClean="0"/>
              <a:t>deflection </a:t>
            </a:r>
            <a:endParaRPr lang="en-US" sz="2400" dirty="0" smtClean="0"/>
          </a:p>
          <a:p>
            <a:pPr lvl="1"/>
            <a:r>
              <a:rPr lang="en-US" sz="2000" dirty="0" smtClean="0"/>
              <a:t>Four, 0.5 m lattice locations at </a:t>
            </a:r>
            <a:r>
              <a:rPr lang="en-US" sz="2000" dirty="0" smtClean="0"/>
              <a:t>180</a:t>
            </a:r>
            <a:r>
              <a:rPr lang="en-US" sz="2000" baseline="30000" dirty="0" smtClean="0"/>
              <a:t>o </a:t>
            </a:r>
            <a:r>
              <a:rPr lang="en-US" sz="2000" dirty="0" smtClean="0"/>
              <a:t> </a:t>
            </a:r>
            <a:r>
              <a:rPr lang="en-US" sz="2000" dirty="0" smtClean="0"/>
              <a:t>separation</a:t>
            </a:r>
          </a:p>
          <a:p>
            <a:pPr lvl="1"/>
            <a:r>
              <a:rPr lang="en-US" sz="2000" dirty="0" smtClean="0"/>
              <a:t>Kicker length: 30 cm?</a:t>
            </a:r>
          </a:p>
          <a:p>
            <a:pPr lvl="1"/>
            <a:r>
              <a:rPr lang="en-US" sz="2000" dirty="0" smtClean="0"/>
              <a:t>Kicker aperture? </a:t>
            </a:r>
          </a:p>
          <a:p>
            <a:pPr lvl="1"/>
            <a:r>
              <a:rPr lang="en-US" sz="2000" dirty="0" smtClean="0"/>
              <a:t>Kicker efficiency (effective electric field on beam): 0.7 to 1</a:t>
            </a:r>
          </a:p>
          <a:p>
            <a:r>
              <a:rPr lang="en-US" sz="2400" dirty="0" smtClean="0"/>
              <a:t>Allowable </a:t>
            </a:r>
            <a:r>
              <a:rPr lang="en-US" sz="2400" dirty="0" smtClean="0"/>
              <a:t>perturbation </a:t>
            </a:r>
            <a:r>
              <a:rPr lang="en-US" sz="2400" dirty="0" smtClean="0"/>
              <a:t>to </a:t>
            </a:r>
            <a:r>
              <a:rPr lang="en-US" sz="2400" dirty="0" smtClean="0"/>
              <a:t>transported beam</a:t>
            </a:r>
            <a:endParaRPr lang="en-US" sz="2400" dirty="0" smtClean="0"/>
          </a:p>
          <a:p>
            <a:pPr lvl="1"/>
            <a:r>
              <a:rPr lang="en-US" sz="2000" dirty="0" smtClean="0"/>
              <a:t>Transverse energy</a:t>
            </a:r>
          </a:p>
          <a:p>
            <a:pPr lvl="1"/>
            <a:r>
              <a:rPr lang="en-US" sz="2000" dirty="0" smtClean="0"/>
              <a:t>Transverse energy </a:t>
            </a:r>
            <a:r>
              <a:rPr lang="en-US" sz="2000" dirty="0" smtClean="0"/>
              <a:t>jitter</a:t>
            </a:r>
          </a:p>
          <a:p>
            <a:r>
              <a:rPr lang="en-US" sz="2400" dirty="0" smtClean="0"/>
              <a:t>Better definition in Functional Specifications Requirements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Hybrid Switch Module (HSM)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5029200" cy="5105400"/>
          </a:xfrm>
        </p:spPr>
        <p:txBody>
          <a:bodyPr/>
          <a:lstStyle/>
          <a:p>
            <a:r>
              <a:rPr lang="en-US" dirty="0" smtClean="0"/>
              <a:t>Hybrid FET/driver</a:t>
            </a:r>
          </a:p>
          <a:p>
            <a:r>
              <a:rPr lang="en-US" dirty="0" smtClean="0"/>
              <a:t>Developed for ILC DR</a:t>
            </a:r>
          </a:p>
          <a:p>
            <a:r>
              <a:rPr lang="en-US" dirty="0" smtClean="0"/>
              <a:t>Ultra-fast switching </a:t>
            </a:r>
          </a:p>
          <a:p>
            <a:pPr lvl="1"/>
            <a:r>
              <a:rPr lang="en-US" dirty="0" smtClean="0"/>
              <a:t>Turn on ~1 ns</a:t>
            </a:r>
          </a:p>
          <a:p>
            <a:pPr lvl="1"/>
            <a:r>
              <a:rPr lang="en-US" dirty="0" smtClean="0"/>
              <a:t>Turn off </a:t>
            </a:r>
            <a:r>
              <a:rPr lang="el-GR" dirty="0" smtClean="0"/>
              <a:t>α</a:t>
            </a:r>
            <a:r>
              <a:rPr lang="en-US" dirty="0" smtClean="0"/>
              <a:t> RC</a:t>
            </a:r>
            <a:r>
              <a:rPr lang="en-US" baseline="-25000" dirty="0" smtClean="0"/>
              <a:t>OSS   </a:t>
            </a:r>
            <a:endParaRPr lang="en-US" dirty="0" smtClean="0"/>
          </a:p>
          <a:p>
            <a:r>
              <a:rPr lang="en-US" dirty="0" smtClean="0"/>
              <a:t>Select FET for load</a:t>
            </a:r>
          </a:p>
          <a:p>
            <a:pPr lvl="1"/>
            <a:r>
              <a:rPr lang="en-US" dirty="0" smtClean="0"/>
              <a:t>1.2 kV max</a:t>
            </a:r>
          </a:p>
          <a:p>
            <a:pPr lvl="1"/>
            <a:r>
              <a:rPr lang="en-US" dirty="0" smtClean="0"/>
              <a:t>35 A max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Stability, pseudo linear regime</a:t>
            </a:r>
          </a:p>
          <a:p>
            <a:pPr lvl="1"/>
            <a:r>
              <a:rPr lang="en-US" dirty="0" smtClean="0"/>
              <a:t>Average power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22BC5BE2-BC21-48AC-A7C9-64FA19E270A9}" type="slidenum">
              <a:rPr lang="en-US" smtClean="0"/>
              <a:pPr algn="r"/>
              <a:t>3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7" descr="DSCN45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-203" t="-153" r="16457" b="10352"/>
          <a:stretch>
            <a:fillRect/>
          </a:stretch>
        </p:blipFill>
        <p:spPr bwMode="auto">
          <a:xfrm>
            <a:off x="5486400" y="2209800"/>
            <a:ext cx="3209287" cy="256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Ultra-fast Adder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Inductively combines HSMs in series</a:t>
            </a:r>
          </a:p>
          <a:p>
            <a:r>
              <a:rPr lang="en-US" dirty="0" smtClean="0"/>
              <a:t>HSMs ground referenced, simplifies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Charging</a:t>
            </a:r>
          </a:p>
          <a:p>
            <a:pPr lvl="1"/>
            <a:r>
              <a:rPr lang="en-US" dirty="0" smtClean="0"/>
              <a:t>Triggering</a:t>
            </a:r>
          </a:p>
          <a:p>
            <a:r>
              <a:rPr lang="en-US" dirty="0" smtClean="0"/>
              <a:t>Minimal degradation of HSM waveforms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</a:t>
            </a:r>
            <a:r>
              <a:rPr lang="en-US" dirty="0" smtClean="0"/>
              <a:t>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22BC5BE2-BC21-48AC-A7C9-64FA19E270A9}" type="slidenum">
              <a:rPr lang="en-US" smtClean="0"/>
              <a:pPr algn="r"/>
              <a:t>4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6" name="Picture 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3600" y="1829011"/>
            <a:ext cx="4229100" cy="330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HSM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19200"/>
            <a:ext cx="8699500" cy="4525963"/>
          </a:xfrm>
        </p:spPr>
        <p:txBody>
          <a:bodyPr/>
          <a:lstStyle/>
          <a:p>
            <a:r>
              <a:rPr lang="en-US" dirty="0" smtClean="0"/>
              <a:t>MOSFET junction is not fully saturated with carriers for several ns</a:t>
            </a:r>
          </a:p>
          <a:p>
            <a:r>
              <a:rPr lang="en-US" dirty="0" smtClean="0"/>
              <a:t>Switching is in semi-linear mode</a:t>
            </a:r>
          </a:p>
          <a:p>
            <a:r>
              <a:rPr lang="en-US" dirty="0" smtClean="0"/>
              <a:t>Variations in G</a:t>
            </a:r>
            <a:r>
              <a:rPr lang="en-US" baseline="-25000" dirty="0" smtClean="0"/>
              <a:t>m</a:t>
            </a:r>
            <a:r>
              <a:rPr lang="en-US" dirty="0" smtClean="0"/>
              <a:t> will effect switching behavior</a:t>
            </a:r>
          </a:p>
          <a:p>
            <a:r>
              <a:rPr lang="en-US" dirty="0" smtClean="0"/>
              <a:t>Many factors influence gain</a:t>
            </a:r>
          </a:p>
          <a:p>
            <a:pPr lvl="1"/>
            <a:r>
              <a:rPr lang="en-US" dirty="0" smtClean="0"/>
              <a:t>Die temperature, and hence kick pattern</a:t>
            </a:r>
          </a:p>
          <a:p>
            <a:pPr lvl="1"/>
            <a:r>
              <a:rPr lang="en-US" dirty="0" smtClean="0"/>
              <a:t>Manufacturing variations</a:t>
            </a:r>
          </a:p>
          <a:p>
            <a:r>
              <a:rPr lang="en-US" dirty="0" smtClean="0"/>
              <a:t>Stability ~10% for broadband application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5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HSM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Dominated by switching losses at high PRF</a:t>
            </a:r>
          </a:p>
          <a:p>
            <a:r>
              <a:rPr lang="en-US" dirty="0" smtClean="0"/>
              <a:t>Switching loss is primarily dissipation of energy stored in device output capacitance</a:t>
            </a:r>
          </a:p>
          <a:p>
            <a:pPr lvl="1"/>
            <a:r>
              <a:rPr lang="en-US" dirty="0" smtClean="0"/>
              <a:t>P = 0.5 C</a:t>
            </a:r>
            <a:r>
              <a:rPr lang="en-US" baseline="-25000" dirty="0" smtClean="0"/>
              <a:t>OSS</a:t>
            </a:r>
            <a:r>
              <a:rPr lang="en-US" dirty="0" smtClean="0"/>
              <a:t> V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Power hybrids are typically capable of dissipating 0.1 to 1 kW, but 2</a:t>
            </a:r>
            <a:r>
              <a:rPr lang="en-US" baseline="30000" dirty="0" smtClean="0"/>
              <a:t>nd</a:t>
            </a:r>
            <a:r>
              <a:rPr lang="en-US" dirty="0" smtClean="0"/>
              <a:t> generation HSM must be fabricated and tested to determine capability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6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MOSFET Output 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525963"/>
          </a:xfrm>
        </p:spPr>
        <p:txBody>
          <a:bodyPr/>
          <a:lstStyle/>
          <a:p>
            <a:r>
              <a:rPr lang="en-US" dirty="0" smtClean="0"/>
              <a:t>Output capacitance is voltage dependent</a:t>
            </a:r>
          </a:p>
          <a:p>
            <a:r>
              <a:rPr lang="en-US" dirty="0" smtClean="0"/>
              <a:t>Output capacitance is device dependent</a:t>
            </a:r>
          </a:p>
          <a:p>
            <a:pPr lvl="1"/>
            <a:r>
              <a:rPr lang="en-US" dirty="0" smtClean="0"/>
              <a:t>Increases with FET ampacity (for a given V</a:t>
            </a:r>
            <a:r>
              <a:rPr lang="en-US" baseline="-25000" dirty="0" smtClean="0"/>
              <a:t>DSS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Increases with FET voltage (for a given I</a:t>
            </a:r>
            <a:r>
              <a:rPr lang="en-US" baseline="-25000" dirty="0" smtClean="0"/>
              <a:t>DS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APT1201R4</a:t>
            </a:r>
          </a:p>
          <a:p>
            <a:pPr lvl="3"/>
            <a:r>
              <a:rPr lang="en-US" dirty="0" smtClean="0"/>
              <a:t>1200 V, 36 A, 310 pF (~150 pF effective)</a:t>
            </a:r>
          </a:p>
          <a:p>
            <a:pPr lvl="3"/>
            <a:r>
              <a:rPr lang="en-US" dirty="0" smtClean="0"/>
              <a:t>P = (0.5) (150 pF) (1 kV)</a:t>
            </a:r>
            <a:r>
              <a:rPr lang="en-US" baseline="30000" dirty="0" smtClean="0"/>
              <a:t>2</a:t>
            </a:r>
            <a:r>
              <a:rPr lang="en-US" dirty="0" smtClean="0"/>
              <a:t> (80 MHz) = 6 kW</a:t>
            </a:r>
          </a:p>
          <a:p>
            <a:pPr lvl="2"/>
            <a:r>
              <a:rPr lang="en-US" dirty="0" smtClean="0"/>
              <a:t>IRF630N</a:t>
            </a:r>
          </a:p>
          <a:p>
            <a:pPr lvl="3"/>
            <a:r>
              <a:rPr lang="en-US" dirty="0" smtClean="0"/>
              <a:t>200 V, 37 A, 89 pF (~47 pF effective)</a:t>
            </a:r>
          </a:p>
          <a:p>
            <a:pPr lvl="3"/>
            <a:r>
              <a:rPr lang="en-US" dirty="0" smtClean="0"/>
              <a:t>P = (0.5) </a:t>
            </a:r>
            <a:r>
              <a:rPr lang="en-US" dirty="0" smtClean="0"/>
              <a:t>(47 </a:t>
            </a:r>
            <a:r>
              <a:rPr lang="en-US" dirty="0" smtClean="0"/>
              <a:t>pF) </a:t>
            </a:r>
            <a:r>
              <a:rPr lang="en-US" dirty="0" smtClean="0"/>
              <a:t>(0.18 </a:t>
            </a:r>
            <a:r>
              <a:rPr lang="en-US" dirty="0" smtClean="0"/>
              <a:t>kV)</a:t>
            </a:r>
            <a:r>
              <a:rPr lang="en-US" baseline="30000" dirty="0" smtClean="0"/>
              <a:t>2</a:t>
            </a:r>
            <a:r>
              <a:rPr lang="en-US" dirty="0" smtClean="0"/>
              <a:t> (80 MHz) = </a:t>
            </a:r>
            <a:r>
              <a:rPr lang="en-US" dirty="0" smtClean="0"/>
              <a:t>61 W</a:t>
            </a: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7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Output Capacitance Dependencies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8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00" y="1219200"/>
            <a:ext cx="8224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l"/>
            <a:r>
              <a:rPr lang="en-US" dirty="0" smtClean="0"/>
              <a:t>Broadband Kicker </a:t>
            </a:r>
            <a:r>
              <a:rPr lang="en-US" dirty="0" smtClean="0"/>
              <a:t>Modulator Topologies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525963"/>
          </a:xfrm>
        </p:spPr>
        <p:txBody>
          <a:bodyPr/>
          <a:lstStyle/>
          <a:p>
            <a:r>
              <a:rPr lang="en-US" dirty="0" smtClean="0"/>
              <a:t>Traveling wave structures are resistive load</a:t>
            </a:r>
          </a:p>
          <a:p>
            <a:pPr lvl="1"/>
            <a:r>
              <a:rPr lang="en-US" dirty="0" smtClean="0"/>
              <a:t>HSM turn on is fine</a:t>
            </a:r>
          </a:p>
          <a:p>
            <a:pPr lvl="1"/>
            <a:r>
              <a:rPr lang="en-US" dirty="0" smtClean="0"/>
              <a:t>HSM turn off</a:t>
            </a:r>
          </a:p>
          <a:p>
            <a:pPr lvl="2"/>
            <a:r>
              <a:rPr lang="en-US" dirty="0" smtClean="0"/>
              <a:t>RC ≈ (0.1 </a:t>
            </a:r>
            <a:r>
              <a:rPr lang="en-US" dirty="0" err="1" smtClean="0"/>
              <a:t>nF</a:t>
            </a:r>
            <a:r>
              <a:rPr lang="en-US" dirty="0" smtClean="0"/>
              <a:t>) (50 </a:t>
            </a:r>
            <a:r>
              <a:rPr lang="el-GR" dirty="0" smtClean="0"/>
              <a:t>Ω</a:t>
            </a:r>
            <a:r>
              <a:rPr lang="en-US" dirty="0" smtClean="0"/>
              <a:t>) = 5 ns, too long</a:t>
            </a:r>
          </a:p>
          <a:p>
            <a:pPr lvl="2"/>
            <a:r>
              <a:rPr lang="en-US" dirty="0" smtClean="0"/>
              <a:t>Consider line-type modulator, switch is only closing</a:t>
            </a:r>
          </a:p>
          <a:p>
            <a:r>
              <a:rPr lang="en-US" dirty="0" smtClean="0"/>
              <a:t>Distributed electrode structures are capacitive</a:t>
            </a:r>
          </a:p>
          <a:p>
            <a:pPr lvl="1"/>
            <a:r>
              <a:rPr lang="en-US" dirty="0" smtClean="0"/>
              <a:t>Need totem pole driver to discharge </a:t>
            </a:r>
          </a:p>
          <a:p>
            <a:pPr lvl="1"/>
            <a:r>
              <a:rPr lang="en-US" dirty="0" smtClean="0"/>
              <a:t>Switches charge C</a:t>
            </a:r>
            <a:r>
              <a:rPr lang="en-US" baseline="-25000" dirty="0" smtClean="0"/>
              <a:t>OSS</a:t>
            </a:r>
            <a:r>
              <a:rPr lang="en-US" dirty="0" smtClean="0"/>
              <a:t> of 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Broadband Chopper Modulator - Burkhart</a:t>
            </a:r>
            <a:endParaRPr lang="en-US" dirty="0" smtClean="0">
              <a:cs typeface="Arial" charset="0"/>
            </a:endParaRPr>
          </a:p>
          <a:p>
            <a:pPr algn="r"/>
            <a:r>
              <a:rPr lang="en-US" dirty="0" smtClean="0"/>
              <a:t>Page </a:t>
            </a:r>
            <a:fld id="{9B298E55-75C7-423F-B4F0-8C85589C0FEF}" type="slidenum">
              <a:rPr lang="en-US" smtClean="0"/>
              <a:pPr algn="r"/>
              <a:t>9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622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2_Default Design</vt:lpstr>
      <vt:lpstr>Considerations for FET-based Broadband Chopper Modulator</vt:lpstr>
      <vt:lpstr>Modulator Parameters </vt:lpstr>
      <vt:lpstr>Hybrid Switch Module (HSM)</vt:lpstr>
      <vt:lpstr>Ultra-fast Adder </vt:lpstr>
      <vt:lpstr>HSM Stability</vt:lpstr>
      <vt:lpstr>HSM Dissipation</vt:lpstr>
      <vt:lpstr>MOSFET Output Capacitance</vt:lpstr>
      <vt:lpstr>Output Capacitance Dependencies</vt:lpstr>
      <vt:lpstr>Broadband Kicker Modulator Topologies </vt:lpstr>
      <vt:lpstr>“Classic” Line-type Modulator</vt:lpstr>
      <vt:lpstr>Possible Traveling Wave Alternative</vt:lpstr>
      <vt:lpstr>Totem Pole for Distributed Electrodes</vt:lpstr>
      <vt:lpstr>Benefit of Series Totem Pole</vt:lpstr>
      <vt:lpstr>Conclusions</vt:lpstr>
    </vt:vector>
  </TitlesOfParts>
  <Company>Stanford Linear Accelerator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mtlee</dc:creator>
  <cp:lastModifiedBy>SLAC</cp:lastModifiedBy>
  <cp:revision>36</cp:revision>
  <dcterms:created xsi:type="dcterms:W3CDTF">2008-11-05T19:53:02Z</dcterms:created>
  <dcterms:modified xsi:type="dcterms:W3CDTF">2011-04-13T13:46:26Z</dcterms:modified>
</cp:coreProperties>
</file>