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21" r:id="rId3"/>
    <p:sldMasterId id="2147483733" r:id="rId4"/>
  </p:sldMasterIdLst>
  <p:notesMasterIdLst>
    <p:notesMasterId r:id="rId40"/>
  </p:notesMasterIdLst>
  <p:sldIdLst>
    <p:sldId id="406" r:id="rId5"/>
    <p:sldId id="407" r:id="rId6"/>
    <p:sldId id="583" r:id="rId7"/>
    <p:sldId id="541" r:id="rId8"/>
    <p:sldId id="508" r:id="rId9"/>
    <p:sldId id="542" r:id="rId10"/>
    <p:sldId id="509" r:id="rId11"/>
    <p:sldId id="452" r:id="rId12"/>
    <p:sldId id="536" r:id="rId13"/>
    <p:sldId id="584" r:id="rId14"/>
    <p:sldId id="575" r:id="rId15"/>
    <p:sldId id="511" r:id="rId16"/>
    <p:sldId id="529" r:id="rId17"/>
    <p:sldId id="400" r:id="rId18"/>
    <p:sldId id="549" r:id="rId19"/>
    <p:sldId id="559" r:id="rId20"/>
    <p:sldId id="561" r:id="rId21"/>
    <p:sldId id="572" r:id="rId22"/>
    <p:sldId id="535" r:id="rId23"/>
    <p:sldId id="573" r:id="rId24"/>
    <p:sldId id="574" r:id="rId25"/>
    <p:sldId id="512" r:id="rId26"/>
    <p:sldId id="576" r:id="rId27"/>
    <p:sldId id="577" r:id="rId28"/>
    <p:sldId id="537" r:id="rId29"/>
    <p:sldId id="350" r:id="rId30"/>
    <p:sldId id="404" r:id="rId31"/>
    <p:sldId id="582" r:id="rId32"/>
    <p:sldId id="546" r:id="rId33"/>
    <p:sldId id="578" r:id="rId34"/>
    <p:sldId id="579" r:id="rId35"/>
    <p:sldId id="580" r:id="rId36"/>
    <p:sldId id="543" r:id="rId37"/>
    <p:sldId id="540" r:id="rId38"/>
    <p:sldId id="554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05EB"/>
    <a:srgbClr val="008E4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76" autoAdjust="0"/>
    <p:restoredTop sz="94750" autoAdjust="0"/>
  </p:normalViewPr>
  <p:slideViewPr>
    <p:cSldViewPr>
      <p:cViewPr varScale="1">
        <p:scale>
          <a:sx n="71" d="100"/>
          <a:sy n="71" d="100"/>
        </p:scale>
        <p:origin x="-2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B0502-117B-4022-AB14-7F082157D180}" type="datetimeFigureOut">
              <a:rPr lang="en-US" smtClean="0"/>
              <a:pPr/>
              <a:t>4/12/2011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942D4-0676-4064-9798-E247B5FDFAA1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173134-3503-448C-9821-7AE8769F62EF}" type="slidenum">
              <a:rPr lang="en-US" smtClean="0">
                <a:solidFill>
                  <a:srgbClr val="000000"/>
                </a:solidFill>
                <a:ea typeface="MS PGothic" pitchFamily="34" charset="-128"/>
              </a:rPr>
              <a:pPr/>
              <a:t>3</a:t>
            </a:fld>
            <a:endParaRPr lang="en-US" dirty="0" smtClean="0">
              <a:solidFill>
                <a:srgbClr val="000000"/>
              </a:solidFill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5FFB5-6E4F-4C0F-92B8-685FFA8CD903}" type="slidenum">
              <a:rPr lang="en-GB" smtClean="0"/>
              <a:pPr/>
              <a:t>35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788D5-DD9B-4472-BEB0-58B6F4834852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5FFB5-6E4F-4C0F-92B8-685FFA8CD903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10">
              <a:defRPr/>
            </a:pPr>
            <a:endParaRPr lang="en-GB" b="1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5FFB5-6E4F-4C0F-92B8-685FFA8CD903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10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5FFB5-6E4F-4C0F-92B8-685FFA8CD903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5FFB5-6E4F-4C0F-92B8-685FFA8CD903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5FFB5-6E4F-4C0F-92B8-685FFA8CD903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5FFB5-6E4F-4C0F-92B8-685FFA8CD903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5FFB5-6E4F-4C0F-92B8-685FFA8CD903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8" y="26988"/>
            <a:ext cx="6477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-157161" y="6507169"/>
            <a:ext cx="5557838" cy="365125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dirty="0" smtClean="0">
                <a:solidFill>
                  <a:prstClr val="black"/>
                </a:solidFill>
              </a:rPr>
              <a:t>SPL </a:t>
            </a:r>
            <a:r>
              <a:rPr lang="fr-FR" dirty="0" err="1" smtClean="0">
                <a:solidFill>
                  <a:prstClr val="black"/>
                </a:solidFill>
              </a:rPr>
              <a:t>seminar</a:t>
            </a:r>
            <a:r>
              <a:rPr lang="fr-FR" dirty="0" smtClean="0">
                <a:solidFill>
                  <a:prstClr val="black"/>
                </a:solidFill>
              </a:rPr>
              <a:t>, 18th </a:t>
            </a:r>
            <a:r>
              <a:rPr lang="fr-FR" dirty="0" err="1" smtClean="0">
                <a:solidFill>
                  <a:prstClr val="black"/>
                </a:solidFill>
              </a:rPr>
              <a:t>February</a:t>
            </a:r>
            <a:r>
              <a:rPr lang="fr-FR" dirty="0" smtClean="0">
                <a:solidFill>
                  <a:prstClr val="black"/>
                </a:solidFill>
              </a:rPr>
              <a:t> 2010</a:t>
            </a:r>
            <a:endParaRPr lang="fr-FR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5741" y="649288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57161" y="6507169"/>
            <a:ext cx="55578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62688" y="6356356"/>
            <a:ext cx="242411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8E40B8-E4E8-4EF7-A676-BC9260943F6F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5741" y="649288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57161" y="6507169"/>
            <a:ext cx="55578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62688" y="6356356"/>
            <a:ext cx="242411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AE7C25-7730-4B6D-B946-7EAC04EB536B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384931"/>
            <a:ext cx="6781800" cy="396875"/>
          </a:xfrm>
        </p:spPr>
        <p:txBody>
          <a:bodyPr/>
          <a:lstStyle>
            <a:lvl1pPr>
              <a:defRPr sz="14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Workshop on cryogenic and vacuum </a:t>
            </a:r>
            <a:r>
              <a:rPr lang="en-US" dirty="0" err="1" smtClean="0"/>
              <a:t>sectorisations</a:t>
            </a:r>
            <a:r>
              <a:rPr lang="en-US" dirty="0" smtClean="0"/>
              <a:t> of the SPL, CERN 9-10 November 2009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2" y="6416681"/>
            <a:ext cx="2133600" cy="365125"/>
          </a:xfrm>
        </p:spPr>
        <p:txBody>
          <a:bodyPr/>
          <a:lstStyle/>
          <a:p>
            <a:fld id="{58A40B5D-7733-4E2E-933B-281BB92778B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8" y="26988"/>
            <a:ext cx="6477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3" y="152400"/>
            <a:ext cx="7772400" cy="7159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6"/>
            <a:ext cx="8229600" cy="5059363"/>
          </a:xfr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/>
            </a:lvl1pPr>
            <a:lvl2pPr>
              <a:defRPr>
                <a:solidFill>
                  <a:srgbClr val="0070C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F0BE-B8FD-4DD9-99E8-E2E1499D6B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0B5D-7733-4E2E-933B-281BB92778B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8" y="26988"/>
            <a:ext cx="6477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F0BE-B8FD-4DD9-99E8-E2E1499D6B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0B5D-7733-4E2E-933B-281BB92778B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4"/>
            <a:ext cx="4038600" cy="4525963"/>
          </a:xfrm>
        </p:spPr>
        <p:txBody>
          <a:bodyPr/>
          <a:lstStyle>
            <a:lvl1pPr>
              <a:buClr>
                <a:srgbClr val="0070C0"/>
              </a:buCl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4"/>
            <a:ext cx="4038600" cy="4525963"/>
          </a:xfrm>
        </p:spPr>
        <p:txBody>
          <a:bodyPr/>
          <a:lstStyle>
            <a:lvl1pPr>
              <a:buClr>
                <a:srgbClr val="0070C0"/>
              </a:buCl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F0BE-B8FD-4DD9-99E8-E2E1499D6B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0B5D-7733-4E2E-933B-281BB92778B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F0BE-B8FD-4DD9-99E8-E2E1499D6B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0B5D-7733-4E2E-933B-281BB92778B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F0BE-B8FD-4DD9-99E8-E2E1499D6B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0B5D-7733-4E2E-933B-281BB92778B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F0BE-B8FD-4DD9-99E8-E2E1499D6B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0B5D-7733-4E2E-933B-281BB92778B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F0BE-B8FD-4DD9-99E8-E2E1499D6B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0B5D-7733-4E2E-933B-281BB92778B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8" y="26988"/>
            <a:ext cx="6477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035" y="181874"/>
            <a:ext cx="8680174" cy="83854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794" y="1166192"/>
            <a:ext cx="8693425" cy="523460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-157161" y="6507169"/>
            <a:ext cx="55578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F0BE-B8FD-4DD9-99E8-E2E1499D6B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0B5D-7733-4E2E-933B-281BB92778B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F0BE-B8FD-4DD9-99E8-E2E1499D6B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0B5D-7733-4E2E-933B-281BB92778B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F0BE-B8FD-4DD9-99E8-E2E1499D6B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0B5D-7733-4E2E-933B-281BB92778B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329F0B-445C-41BB-95D7-EAB3E8CA278E}" type="datetime1">
              <a:rPr lang="en-US" smtClean="0">
                <a:solidFill>
                  <a:prstClr val="black"/>
                </a:solidFill>
              </a:rPr>
              <a:pPr/>
              <a:t>4/12/2011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5th SPL Collaboration Meeting, 26/11/2010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CE8F-E8C4-4FA7-987C-CBEDE9A5A0A3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r>
              <a:rPr lang="en-GB" dirty="0" smtClean="0">
                <a:solidFill>
                  <a:prstClr val="black"/>
                </a:solidFill>
              </a:rPr>
              <a:t>/35</a:t>
            </a:r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37D633-21A3-4EC1-BDAE-7E43669B2260}" type="datetime1">
              <a:rPr lang="en-US" smtClean="0">
                <a:solidFill>
                  <a:prstClr val="black"/>
                </a:solidFill>
              </a:rPr>
              <a:pPr/>
              <a:t>4/12/2011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5th SPL Collaboration Meeting, 26/11/2010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F84CE8F-E8C4-4FA7-987C-CBEDE9A5A0A3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15AADC-B6F9-4D36-8C63-41A49745F349}" type="datetime1">
              <a:rPr lang="en-US" smtClean="0">
                <a:solidFill>
                  <a:prstClr val="black"/>
                </a:solidFill>
              </a:rPr>
              <a:pPr/>
              <a:t>4/12/2011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5th SPL Collaboration Meeting, 26/11/2010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CE8F-E8C4-4FA7-987C-CBEDE9A5A0A3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7D11A2-8D4D-436A-9F49-04A99000A2E6}" type="datetime1">
              <a:rPr lang="en-US" smtClean="0">
                <a:solidFill>
                  <a:prstClr val="black"/>
                </a:solidFill>
              </a:rPr>
              <a:pPr/>
              <a:t>4/12/2011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5th SPL Collaboration Meeting, 26/11/2010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CE8F-E8C4-4FA7-987C-CBEDE9A5A0A3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25DBC2-988B-435D-9542-25F363C20C95}" type="datetime1">
              <a:rPr lang="en-US" smtClean="0">
                <a:solidFill>
                  <a:prstClr val="black"/>
                </a:solidFill>
              </a:rPr>
              <a:pPr/>
              <a:t>4/12/2011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5th SPL Collaboration Meeting, 26/11/2010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CE8F-E8C4-4FA7-987C-CBEDE9A5A0A3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459E6D-45B2-4500-B7E1-D06282C95886}" type="datetime1">
              <a:rPr lang="en-US" smtClean="0">
                <a:solidFill>
                  <a:prstClr val="black"/>
                </a:solidFill>
              </a:rPr>
              <a:pPr/>
              <a:t>4/12/2011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5th SPL Collaboration Meeting, 26/11/2010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CE8F-E8C4-4FA7-987C-CBEDE9A5A0A3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0DAB0F-2FC1-4C97-BCEF-0177E2DDB35B}" type="datetime1">
              <a:rPr lang="en-US" smtClean="0">
                <a:solidFill>
                  <a:prstClr val="black"/>
                </a:solidFill>
              </a:rPr>
              <a:pPr/>
              <a:t>4/12/2011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5th SPL Collaboration Meeting, 26/11/2010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CE8F-E8C4-4FA7-987C-CBEDE9A5A0A3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-157161" y="6507169"/>
            <a:ext cx="55578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262688" y="6356356"/>
            <a:ext cx="242411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4EE8A0-4F87-4C8F-900F-16E43D55DFAB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3FE5F0-30CA-4694-ABFC-20C0185CFDE6}" type="datetime1">
              <a:rPr lang="en-US" smtClean="0">
                <a:solidFill>
                  <a:prstClr val="black"/>
                </a:solidFill>
              </a:rPr>
              <a:pPr/>
              <a:t>4/12/2011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5th SPL Collaboration Meeting, 26/11/2010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CE8F-E8C4-4FA7-987C-CBEDE9A5A0A3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D1F60D-DE6C-41B3-93C2-4B34FF9ECFC5}" type="datetime1">
              <a:rPr lang="en-US" smtClean="0">
                <a:solidFill>
                  <a:prstClr val="black"/>
                </a:solidFill>
              </a:rPr>
              <a:pPr/>
              <a:t>4/12/2011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5th SPL Collaboration Meeting, 26/11/2010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CE8F-E8C4-4FA7-987C-CBEDE9A5A0A3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2B288-B7B9-44B8-8909-B78262706D6C}" type="datetime1">
              <a:rPr lang="en-US" smtClean="0">
                <a:solidFill>
                  <a:prstClr val="black"/>
                </a:solidFill>
              </a:rPr>
              <a:pPr/>
              <a:t>4/12/2011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5th SPL Collaboration Meeting, 26/11/2010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CE8F-E8C4-4FA7-987C-CBEDE9A5A0A3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5C6B7C-0C03-4D2B-B6FD-9F5BB0787669}" type="datetime1">
              <a:rPr lang="en-US" smtClean="0">
                <a:solidFill>
                  <a:prstClr val="black"/>
                </a:solidFill>
              </a:rPr>
              <a:pPr/>
              <a:t>4/12/2011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5th SPL Collaboration Meeting, 26/11/2010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CE8F-E8C4-4FA7-987C-CBEDE9A5A0A3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329F0B-445C-41BB-95D7-EAB3E8CA278E}" type="datetime1">
              <a:rPr lang="en-US" smtClean="0">
                <a:solidFill>
                  <a:prstClr val="black"/>
                </a:solidFill>
              </a:rPr>
              <a:pPr/>
              <a:t>4/12/2011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5th SPL Collaboration Meeting, 26/11/2010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CE8F-E8C4-4FA7-987C-CBEDE9A5A0A3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r>
              <a:rPr lang="en-GB" dirty="0" smtClean="0">
                <a:solidFill>
                  <a:prstClr val="black"/>
                </a:solidFill>
              </a:rPr>
              <a:t>/35</a:t>
            </a:r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37D633-21A3-4EC1-BDAE-7E43669B2260}" type="datetime1">
              <a:rPr lang="en-US" smtClean="0">
                <a:solidFill>
                  <a:prstClr val="black"/>
                </a:solidFill>
              </a:rPr>
              <a:pPr/>
              <a:t>4/12/2011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5th SPL Collaboration Meeting, 26/11/2010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F84CE8F-E8C4-4FA7-987C-CBEDE9A5A0A3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15AADC-B6F9-4D36-8C63-41A49745F349}" type="datetime1">
              <a:rPr lang="en-US" smtClean="0">
                <a:solidFill>
                  <a:prstClr val="black"/>
                </a:solidFill>
              </a:rPr>
              <a:pPr/>
              <a:t>4/12/2011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5th SPL Collaboration Meeting, 26/11/2010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CE8F-E8C4-4FA7-987C-CBEDE9A5A0A3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7D11A2-8D4D-436A-9F49-04A99000A2E6}" type="datetime1">
              <a:rPr lang="en-US" smtClean="0">
                <a:solidFill>
                  <a:prstClr val="black"/>
                </a:solidFill>
              </a:rPr>
              <a:pPr/>
              <a:t>4/12/2011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5th SPL Collaboration Meeting, 26/11/2010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CE8F-E8C4-4FA7-987C-CBEDE9A5A0A3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25DBC2-988B-435D-9542-25F363C20C95}" type="datetime1">
              <a:rPr lang="en-US" smtClean="0">
                <a:solidFill>
                  <a:prstClr val="black"/>
                </a:solidFill>
              </a:rPr>
              <a:pPr/>
              <a:t>4/12/2011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5th SPL Collaboration Meeting, 26/11/2010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CE8F-E8C4-4FA7-987C-CBEDE9A5A0A3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459E6D-45B2-4500-B7E1-D06282C95886}" type="datetime1">
              <a:rPr lang="en-US" smtClean="0">
                <a:solidFill>
                  <a:prstClr val="black"/>
                </a:solidFill>
              </a:rPr>
              <a:pPr/>
              <a:t>4/12/2011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5th SPL Collaboration Meeting, 26/11/2010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CE8F-E8C4-4FA7-987C-CBEDE9A5A0A3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85741" y="649288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57161" y="6507169"/>
            <a:ext cx="55578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62688" y="6356356"/>
            <a:ext cx="242411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22AE93-0312-4A0B-94D8-F09179FFF663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0DAB0F-2FC1-4C97-BCEF-0177E2DDB35B}" type="datetime1">
              <a:rPr lang="en-US" smtClean="0">
                <a:solidFill>
                  <a:prstClr val="black"/>
                </a:solidFill>
              </a:rPr>
              <a:pPr/>
              <a:t>4/12/2011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5th SPL Collaboration Meeting, 26/11/2010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CE8F-E8C4-4FA7-987C-CBEDE9A5A0A3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3FE5F0-30CA-4694-ABFC-20C0185CFDE6}" type="datetime1">
              <a:rPr lang="en-US" smtClean="0">
                <a:solidFill>
                  <a:prstClr val="black"/>
                </a:solidFill>
              </a:rPr>
              <a:pPr/>
              <a:t>4/12/2011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5th SPL Collaboration Meeting, 26/11/2010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CE8F-E8C4-4FA7-987C-CBEDE9A5A0A3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D1F60D-DE6C-41B3-93C2-4B34FF9ECFC5}" type="datetime1">
              <a:rPr lang="en-US" smtClean="0">
                <a:solidFill>
                  <a:prstClr val="black"/>
                </a:solidFill>
              </a:rPr>
              <a:pPr/>
              <a:t>4/12/2011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5th SPL Collaboration Meeting, 26/11/2010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CE8F-E8C4-4FA7-987C-CBEDE9A5A0A3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2B288-B7B9-44B8-8909-B78262706D6C}" type="datetime1">
              <a:rPr lang="en-US" smtClean="0">
                <a:solidFill>
                  <a:prstClr val="black"/>
                </a:solidFill>
              </a:rPr>
              <a:pPr/>
              <a:t>4/12/2011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5th SPL Collaboration Meeting, 26/11/2010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CE8F-E8C4-4FA7-987C-CBEDE9A5A0A3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5C6B7C-0C03-4D2B-B6FD-9F5BB0787669}" type="datetime1">
              <a:rPr lang="en-US" smtClean="0">
                <a:solidFill>
                  <a:prstClr val="black"/>
                </a:solidFill>
              </a:rPr>
              <a:pPr/>
              <a:t>4/12/2011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5th SPL Collaboration Meeting, 26/11/2010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CE8F-E8C4-4FA7-987C-CBEDE9A5A0A3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85741" y="649288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57161" y="6507169"/>
            <a:ext cx="55578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62688" y="6356356"/>
            <a:ext cx="242411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F544E5-AC16-4439-B100-4E6650A25848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85741" y="649288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57161" y="6507169"/>
            <a:ext cx="55578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62688" y="6356356"/>
            <a:ext cx="242411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17C84-C2CE-4F6D-9B4B-92BC46614281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185741" y="649288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57161" y="6507169"/>
            <a:ext cx="55578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62688" y="6356356"/>
            <a:ext cx="242411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802AFE-A3DB-4B3C-A39F-3A0EF318F188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85741" y="649288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57161" y="6507169"/>
            <a:ext cx="55578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62688" y="6356356"/>
            <a:ext cx="242411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513159-1971-42C2-944E-A0BF3C19BB54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85741" y="649288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57161" y="6507169"/>
            <a:ext cx="55578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62688" y="6356356"/>
            <a:ext cx="242411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A5C2EA-6F9B-43E8-94F6-BF1DDF37B9F1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9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988" y="26988"/>
            <a:ext cx="6477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157161" y="6507169"/>
            <a:ext cx="5557838" cy="365125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dirty="0" smtClean="0">
                <a:solidFill>
                  <a:prstClr val="black"/>
                </a:solidFill>
              </a:rPr>
              <a:t>SPL </a:t>
            </a:r>
            <a:r>
              <a:rPr lang="fr-FR" dirty="0" err="1" smtClean="0">
                <a:solidFill>
                  <a:prstClr val="black"/>
                </a:solidFill>
              </a:rPr>
              <a:t>seminar</a:t>
            </a:r>
            <a:r>
              <a:rPr lang="fr-FR" dirty="0" smtClean="0">
                <a:solidFill>
                  <a:prstClr val="black"/>
                </a:solidFill>
              </a:rPr>
              <a:t>, 18th </a:t>
            </a:r>
            <a:r>
              <a:rPr lang="fr-FR" dirty="0" err="1" smtClean="0">
                <a:solidFill>
                  <a:prstClr val="black"/>
                </a:solidFill>
              </a:rPr>
              <a:t>February</a:t>
            </a:r>
            <a:r>
              <a:rPr lang="fr-FR" dirty="0" smtClean="0">
                <a:solidFill>
                  <a:prstClr val="black"/>
                </a:solidFill>
              </a:rPr>
              <a:t> 2010</a:t>
            </a:r>
            <a:endParaRPr lang="fr-FR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6962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6"/>
            <a:ext cx="82296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24606"/>
            <a:ext cx="21336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BF0BE-B8FD-4DD9-99E8-E2E1499D6B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4/12/2011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3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40B5D-7733-4E2E-933B-281BB92778B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988" y="26988"/>
            <a:ext cx="6477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Gill Sans M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2844" y="1071546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SPL </a:t>
            </a:r>
            <a:r>
              <a:rPr lang="en-US" dirty="0" err="1" smtClean="0"/>
              <a:t>Cryomodule</a:t>
            </a:r>
            <a:r>
              <a:rPr lang="en-US" dirty="0" smtClean="0"/>
              <a:t> – Mechanical calculations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131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>
                <a:solidFill>
                  <a:prstClr val="black"/>
                </a:solidFill>
              </a:rPr>
              <a:t>5th SPL Collaboration Meeting, 26/11/2010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A6528E1-5D9A-44F1-870F-D815B5033B65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r>
              <a:rPr lang="en-GB" dirty="0" smtClean="0">
                <a:solidFill>
                  <a:prstClr val="black"/>
                </a:solidFill>
              </a:rPr>
              <a:t>/xx</a:t>
            </a:r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2844" y="1071546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SPL </a:t>
            </a:r>
            <a:r>
              <a:rPr lang="en-US" dirty="0" err="1" smtClean="0"/>
              <a:t>Cryomodule</a:t>
            </a:r>
            <a:r>
              <a:rPr lang="en-US" dirty="0" smtClean="0"/>
              <a:t> – Mechanical calculations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131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>
                <a:solidFill>
                  <a:prstClr val="black"/>
                </a:solidFill>
              </a:rPr>
              <a:t>5th SPL Collaboration Meeting, 26/11/2010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A6528E1-5D9A-44F1-870F-D815B5033B65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r>
              <a:rPr lang="en-GB" dirty="0" smtClean="0">
                <a:solidFill>
                  <a:prstClr val="black"/>
                </a:solidFill>
              </a:rPr>
              <a:t>/xx</a:t>
            </a:r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Status of the SPL </a:t>
            </a:r>
            <a:br>
              <a:rPr lang="it-IT" dirty="0" smtClean="0"/>
            </a:br>
            <a:r>
              <a:rPr lang="it-IT" dirty="0" smtClean="0"/>
              <a:t>cryo-module design</a:t>
            </a:r>
            <a:endParaRPr lang="it-IT" sz="36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990600"/>
          </a:xfrm>
        </p:spPr>
        <p:txBody>
          <a:bodyPr>
            <a:normAutofit fontScale="70000" lnSpcReduction="20000"/>
          </a:bodyPr>
          <a:lstStyle/>
          <a:p>
            <a:r>
              <a:rPr lang="it-IT" sz="2000" dirty="0" smtClean="0"/>
              <a:t>V.Parma, </a:t>
            </a:r>
          </a:p>
          <a:p>
            <a:r>
              <a:rPr lang="it-IT" sz="2000" dirty="0" smtClean="0"/>
              <a:t>CERN,  TE-MSC</a:t>
            </a:r>
          </a:p>
          <a:p>
            <a:r>
              <a:rPr lang="it-IT" sz="2000" dirty="0" smtClean="0"/>
              <a:t>On behalf of the </a:t>
            </a:r>
            <a:r>
              <a:rPr lang="it-IT" sz="2000" i="1" dirty="0" smtClean="0"/>
              <a:t>SPL cryomodule development </a:t>
            </a:r>
            <a:r>
              <a:rPr lang="it-IT" sz="2000" i="1" dirty="0" smtClean="0"/>
              <a:t>team </a:t>
            </a:r>
          </a:p>
          <a:p>
            <a:r>
              <a:rPr lang="it-IT" sz="2000" i="1" dirty="0" smtClean="0"/>
              <a:t>(CERN, CEA-Saclay, CNRS-IPNO Orsay, ESS)</a:t>
            </a:r>
            <a:endParaRPr lang="it-IT" sz="2000" i="1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8"/>
          <p:cNvGrpSpPr/>
          <p:nvPr/>
        </p:nvGrpSpPr>
        <p:grpSpPr>
          <a:xfrm>
            <a:off x="381000" y="533400"/>
            <a:ext cx="8485094" cy="5589494"/>
            <a:chOff x="381000" y="1192306"/>
            <a:chExt cx="8485094" cy="5589494"/>
          </a:xfrm>
        </p:grpSpPr>
        <p:grpSp>
          <p:nvGrpSpPr>
            <p:cNvPr id="7" name="Group 15"/>
            <p:cNvGrpSpPr/>
            <p:nvPr/>
          </p:nvGrpSpPr>
          <p:grpSpPr>
            <a:xfrm>
              <a:off x="381000" y="1192306"/>
              <a:ext cx="8408894" cy="4208929"/>
              <a:chOff x="381000" y="1192306"/>
              <a:chExt cx="8408894" cy="4208929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609600" y="1371600"/>
                <a:ext cx="8180294" cy="4029635"/>
                <a:chOff x="392226" y="1143000"/>
                <a:chExt cx="8626268" cy="4563035"/>
              </a:xfrm>
            </p:grpSpPr>
            <p:pic>
              <p:nvPicPr>
                <p:cNvPr id="139266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392226" y="1143000"/>
                  <a:ext cx="8370774" cy="42910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" name="Rectangle 4"/>
                <p:cNvSpPr/>
                <p:nvPr/>
              </p:nvSpPr>
              <p:spPr>
                <a:xfrm>
                  <a:off x="914400" y="4639235"/>
                  <a:ext cx="5638800" cy="1066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4648200" y="4128247"/>
                  <a:ext cx="1371600" cy="1066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7570694" y="3747247"/>
                  <a:ext cx="1447800" cy="1524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sp>
            <p:nvSpPr>
              <p:cNvPr id="15" name="Rectangle 14"/>
              <p:cNvSpPr/>
              <p:nvPr/>
            </p:nvSpPr>
            <p:spPr>
              <a:xfrm>
                <a:off x="381000" y="1192306"/>
                <a:ext cx="7543800" cy="76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1" name="Group 24"/>
            <p:cNvGrpSpPr/>
            <p:nvPr/>
          </p:nvGrpSpPr>
          <p:grpSpPr>
            <a:xfrm>
              <a:off x="3505200" y="3164541"/>
              <a:ext cx="5360894" cy="3617259"/>
              <a:chOff x="3505200" y="3200400"/>
              <a:chExt cx="5360894" cy="3617259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7570694" y="4953000"/>
                <a:ext cx="1295400" cy="1676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724400" y="5369859"/>
                <a:ext cx="1295400" cy="1447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6400800" y="3200400"/>
                <a:ext cx="1143000" cy="6096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139267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9227"/>
              <a:stretch>
                <a:fillRect/>
              </a:stretch>
            </p:blipFill>
            <p:spPr bwMode="auto">
              <a:xfrm>
                <a:off x="3505200" y="4881282"/>
                <a:ext cx="2876550" cy="1600623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</p:pic>
          <p:cxnSp>
            <p:nvCxnSpPr>
              <p:cNvPr id="17" name="Straight Connector 16"/>
              <p:cNvCxnSpPr/>
              <p:nvPr/>
            </p:nvCxnSpPr>
            <p:spPr>
              <a:xfrm rot="5400000">
                <a:off x="5638800" y="4572000"/>
                <a:ext cx="2667000" cy="11430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0800000" flipV="1">
                <a:off x="3505200" y="3200400"/>
                <a:ext cx="2971800" cy="16764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48"/>
          <p:cNvGrpSpPr/>
          <p:nvPr/>
        </p:nvGrpSpPr>
        <p:grpSpPr>
          <a:xfrm>
            <a:off x="5486400" y="4724400"/>
            <a:ext cx="3322583" cy="1588532"/>
            <a:chOff x="5486400" y="4724400"/>
            <a:chExt cx="3322583" cy="1588532"/>
          </a:xfrm>
        </p:grpSpPr>
        <p:sp>
          <p:nvSpPr>
            <p:cNvPr id="30" name="TextBox 29"/>
            <p:cNvSpPr txBox="1"/>
            <p:nvPr/>
          </p:nvSpPr>
          <p:spPr>
            <a:xfrm>
              <a:off x="6934200" y="5638800"/>
              <a:ext cx="8704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St.steel</a:t>
              </a:r>
              <a:endParaRPr lang="it-IT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858000" y="5257800"/>
              <a:ext cx="9621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niobium</a:t>
              </a:r>
              <a:endParaRPr lang="it-IT" dirty="0"/>
            </a:p>
          </p:txBody>
        </p:sp>
        <p:cxnSp>
          <p:nvCxnSpPr>
            <p:cNvPr id="34" name="Straight Connector 33"/>
            <p:cNvCxnSpPr>
              <a:stCxn id="32" idx="1"/>
            </p:cNvCxnSpPr>
            <p:nvPr/>
          </p:nvCxnSpPr>
          <p:spPr>
            <a:xfrm rot="10800000">
              <a:off x="5638800" y="4724400"/>
              <a:ext cx="1219200" cy="7180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0800000">
              <a:off x="5715001" y="5257800"/>
              <a:ext cx="1143000" cy="4894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>
              <a:off x="5715001" y="5410200"/>
              <a:ext cx="1143000" cy="3370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6858000" y="5943600"/>
              <a:ext cx="19509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Brazing Nb-St.steel</a:t>
              </a:r>
              <a:endParaRPr lang="it-IT" dirty="0"/>
            </a:p>
          </p:txBody>
        </p:sp>
        <p:cxnSp>
          <p:nvCxnSpPr>
            <p:cNvPr id="41" name="Straight Connector 40"/>
            <p:cNvCxnSpPr>
              <a:stCxn id="40" idx="1"/>
            </p:cNvCxnSpPr>
            <p:nvPr/>
          </p:nvCxnSpPr>
          <p:spPr>
            <a:xfrm rot="10800000">
              <a:off x="5486400" y="5257800"/>
              <a:ext cx="1371600" cy="8704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Cavity in st.steel He vessel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23" name="Object 3"/>
          <p:cNvGraphicFramePr>
            <a:graphicFrameLocks noChangeAspect="1"/>
          </p:cNvGraphicFramePr>
          <p:nvPr/>
        </p:nvGraphicFramePr>
        <p:xfrm>
          <a:off x="744768" y="282177"/>
          <a:ext cx="8460150" cy="5981216"/>
        </p:xfrm>
        <a:graphic>
          <a:graphicData uri="http://schemas.openxmlformats.org/presentationml/2006/ole">
            <p:oleObj spid="_x0000_s71682" name="Acrobat Document" r:id="rId3" imgW="15118200" imgH="10684800" progId="AcroExch.Document.7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626" y="0"/>
            <a:ext cx="8680174" cy="838544"/>
          </a:xfrm>
        </p:spPr>
        <p:txBody>
          <a:bodyPr/>
          <a:lstStyle/>
          <a:p>
            <a:r>
              <a:rPr lang="it-IT" dirty="0" smtClean="0"/>
              <a:t>Short cryomodule: layout schematic </a:t>
            </a:r>
            <a:endParaRPr lang="it-IT" dirty="0"/>
          </a:p>
        </p:txBody>
      </p:sp>
      <p:grpSp>
        <p:nvGrpSpPr>
          <p:cNvPr id="3" name="Group 48"/>
          <p:cNvGrpSpPr/>
          <p:nvPr/>
        </p:nvGrpSpPr>
        <p:grpSpPr>
          <a:xfrm>
            <a:off x="914400" y="1371600"/>
            <a:ext cx="8333096" cy="4422577"/>
            <a:chOff x="914400" y="1371600"/>
            <a:chExt cx="8333096" cy="4422577"/>
          </a:xfrm>
        </p:grpSpPr>
        <p:grpSp>
          <p:nvGrpSpPr>
            <p:cNvPr id="4" name="Group 36"/>
            <p:cNvGrpSpPr/>
            <p:nvPr/>
          </p:nvGrpSpPr>
          <p:grpSpPr>
            <a:xfrm>
              <a:off x="914400" y="1371600"/>
              <a:ext cx="8333096" cy="4422577"/>
              <a:chOff x="914400" y="1371600"/>
              <a:chExt cx="8333096" cy="4422577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5181600" y="1371600"/>
                <a:ext cx="276697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dirty="0" smtClean="0"/>
                  <a:t>Connection to cryo distribution line</a:t>
                </a:r>
                <a:endParaRPr lang="it-IT" sz="1400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315200" y="4419600"/>
                <a:ext cx="118609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dirty="0" smtClean="0"/>
                  <a:t>CW transition</a:t>
                </a:r>
                <a:endParaRPr lang="it-IT" sz="1400" dirty="0"/>
              </a:p>
            </p:txBody>
          </p:sp>
          <p:cxnSp>
            <p:nvCxnSpPr>
              <p:cNvPr id="8" name="Straight Arrow Connector 7"/>
              <p:cNvCxnSpPr>
                <a:stCxn id="5" idx="2"/>
              </p:cNvCxnSpPr>
              <p:nvPr/>
            </p:nvCxnSpPr>
            <p:spPr>
              <a:xfrm rot="16200000" flipH="1">
                <a:off x="6560632" y="1683833"/>
                <a:ext cx="987625" cy="978712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rot="5400000" flipH="1" flipV="1">
                <a:off x="7504906" y="3771900"/>
                <a:ext cx="915194" cy="381794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2590800" y="4724400"/>
                <a:ext cx="21912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dirty="0" smtClean="0"/>
                  <a:t>RF coupler, bottom left side</a:t>
                </a:r>
                <a:endParaRPr lang="it-IT" sz="1400" dirty="0"/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 rot="5400000" flipH="1" flipV="1">
                <a:off x="3086100" y="4305300"/>
                <a:ext cx="533400" cy="15240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5257800" y="4495800"/>
                <a:ext cx="281955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 smtClean="0"/>
                  <a:t>Cavity additional support</a:t>
                </a:r>
                <a:endParaRPr lang="it-IT" sz="1400" dirty="0"/>
              </a:p>
            </p:txBody>
          </p:sp>
          <p:cxnSp>
            <p:nvCxnSpPr>
              <p:cNvPr id="15" name="Straight Arrow Connector 14"/>
              <p:cNvCxnSpPr>
                <a:stCxn id="14" idx="0"/>
              </p:cNvCxnSpPr>
              <p:nvPr/>
            </p:nvCxnSpPr>
            <p:spPr>
              <a:xfrm rot="5400000" flipH="1" flipV="1">
                <a:off x="6534189" y="3943388"/>
                <a:ext cx="685800" cy="41902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4038600" y="5257800"/>
                <a:ext cx="1143000" cy="1524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3505200" y="5486400"/>
                <a:ext cx="281955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 smtClean="0"/>
                  <a:t>1.7% Slope (adjustable 0-2%)</a:t>
                </a:r>
                <a:endParaRPr lang="it-IT" sz="14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657600" y="1752600"/>
                <a:ext cx="190173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dirty="0" smtClean="0"/>
                  <a:t>Cryo fill line (Y), top left</a:t>
                </a:r>
                <a:endParaRPr lang="it-IT" sz="1400" dirty="0"/>
              </a:p>
            </p:txBody>
          </p:sp>
          <p:cxnSp>
            <p:nvCxnSpPr>
              <p:cNvPr id="27" name="Straight Arrow Connector 26"/>
              <p:cNvCxnSpPr/>
              <p:nvPr/>
            </p:nvCxnSpPr>
            <p:spPr>
              <a:xfrm rot="5400000">
                <a:off x="3276600" y="2286000"/>
                <a:ext cx="1143000" cy="68580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8409296" y="3276600"/>
                <a:ext cx="838200" cy="1219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990600" y="2514600"/>
                <a:ext cx="1066800" cy="1828800"/>
              </a:xfrm>
              <a:prstGeom prst="roundRect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 rot="5400000">
                <a:off x="7962900" y="2171700"/>
                <a:ext cx="228600" cy="15240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7391400" y="1676400"/>
                <a:ext cx="14593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sz="1400" dirty="0" smtClean="0"/>
                  <a:t>Technical Service </a:t>
                </a:r>
              </a:p>
              <a:p>
                <a:pPr algn="ctr"/>
                <a:r>
                  <a:rPr lang="it-IT" sz="1400" dirty="0" smtClean="0"/>
                  <a:t>Module</a:t>
                </a:r>
                <a:endParaRPr lang="it-IT" sz="1400" dirty="0"/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7162800" y="2362200"/>
                <a:ext cx="1066800" cy="1828800"/>
              </a:xfrm>
              <a:prstGeom prst="roundRect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914400" y="1752600"/>
                <a:ext cx="7537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sz="1400" dirty="0" smtClean="0"/>
                  <a:t>End</a:t>
                </a:r>
              </a:p>
              <a:p>
                <a:pPr algn="ctr"/>
                <a:r>
                  <a:rPr lang="it-IT" sz="1400" dirty="0" smtClean="0"/>
                  <a:t>Module</a:t>
                </a:r>
                <a:endParaRPr lang="it-IT" sz="1400" dirty="0"/>
              </a:p>
            </p:txBody>
          </p:sp>
          <p:cxnSp>
            <p:nvCxnSpPr>
              <p:cNvPr id="28" name="Straight Arrow Connector 27"/>
              <p:cNvCxnSpPr/>
              <p:nvPr/>
            </p:nvCxnSpPr>
            <p:spPr>
              <a:xfrm rot="5400000">
                <a:off x="952500" y="2324100"/>
                <a:ext cx="304800" cy="7620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6096000" y="2438400"/>
                <a:ext cx="9589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dirty="0" smtClean="0"/>
                  <a:t>Phase sep.</a:t>
                </a:r>
                <a:endParaRPr lang="it-IT" sz="1400" dirty="0"/>
              </a:p>
            </p:txBody>
          </p:sp>
          <p:cxnSp>
            <p:nvCxnSpPr>
              <p:cNvPr id="35" name="Straight Arrow Connector 34"/>
              <p:cNvCxnSpPr/>
              <p:nvPr/>
            </p:nvCxnSpPr>
            <p:spPr>
              <a:xfrm>
                <a:off x="6629400" y="2667000"/>
                <a:ext cx="838200" cy="45720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36"/>
            <p:cNvGrpSpPr/>
            <p:nvPr/>
          </p:nvGrpSpPr>
          <p:grpSpPr>
            <a:xfrm>
              <a:off x="3043253" y="3429000"/>
              <a:ext cx="433377" cy="104778"/>
              <a:chOff x="3043253" y="3429000"/>
              <a:chExt cx="433377" cy="104778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3095630" y="3429000"/>
                <a:ext cx="38100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31" name="Straight Connector 30"/>
              <p:cNvCxnSpPr>
                <a:cxnSpLocks noChangeAspect="1"/>
              </p:cNvCxnSpPr>
              <p:nvPr/>
            </p:nvCxnSpPr>
            <p:spPr>
              <a:xfrm rot="5400000" flipH="1" flipV="1">
                <a:off x="3087998" y="3488058"/>
                <a:ext cx="45720" cy="45720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cxnSpLocks noChangeAspect="1"/>
              </p:cNvCxnSpPr>
              <p:nvPr/>
            </p:nvCxnSpPr>
            <p:spPr>
              <a:xfrm rot="5400000" flipH="1" flipV="1">
                <a:off x="3145138" y="3486156"/>
                <a:ext cx="45720" cy="45720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cxnSpLocks noChangeAspect="1"/>
              </p:cNvCxnSpPr>
              <p:nvPr/>
            </p:nvCxnSpPr>
            <p:spPr>
              <a:xfrm rot="5400000" flipH="1" flipV="1">
                <a:off x="3043253" y="3473769"/>
                <a:ext cx="45720" cy="45720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37"/>
            <p:cNvGrpSpPr/>
            <p:nvPr/>
          </p:nvGrpSpPr>
          <p:grpSpPr>
            <a:xfrm>
              <a:off x="4333882" y="3433763"/>
              <a:ext cx="433377" cy="104778"/>
              <a:chOff x="3043253" y="3429000"/>
              <a:chExt cx="433377" cy="104778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3095630" y="3429000"/>
                <a:ext cx="38100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40" name="Straight Connector 39"/>
              <p:cNvCxnSpPr>
                <a:cxnSpLocks noChangeAspect="1"/>
              </p:cNvCxnSpPr>
              <p:nvPr/>
            </p:nvCxnSpPr>
            <p:spPr>
              <a:xfrm rot="5400000" flipH="1" flipV="1">
                <a:off x="3087998" y="3488058"/>
                <a:ext cx="45720" cy="45720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cxnSpLocks noChangeAspect="1"/>
              </p:cNvCxnSpPr>
              <p:nvPr/>
            </p:nvCxnSpPr>
            <p:spPr>
              <a:xfrm rot="5400000" flipH="1" flipV="1">
                <a:off x="3145138" y="3486156"/>
                <a:ext cx="45720" cy="45720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cxnSpLocks noChangeAspect="1"/>
              </p:cNvCxnSpPr>
              <p:nvPr/>
            </p:nvCxnSpPr>
            <p:spPr>
              <a:xfrm rot="5400000" flipH="1" flipV="1">
                <a:off x="3043253" y="3473769"/>
                <a:ext cx="45720" cy="45720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42"/>
            <p:cNvGrpSpPr/>
            <p:nvPr/>
          </p:nvGrpSpPr>
          <p:grpSpPr>
            <a:xfrm>
              <a:off x="5648334" y="3433763"/>
              <a:ext cx="433377" cy="104778"/>
              <a:chOff x="3043253" y="3429000"/>
              <a:chExt cx="433377" cy="104778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3095630" y="3429000"/>
                <a:ext cx="38100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45" name="Straight Connector 44"/>
              <p:cNvCxnSpPr>
                <a:cxnSpLocks noChangeAspect="1"/>
              </p:cNvCxnSpPr>
              <p:nvPr/>
            </p:nvCxnSpPr>
            <p:spPr>
              <a:xfrm rot="5400000" flipH="1" flipV="1">
                <a:off x="3087998" y="3488058"/>
                <a:ext cx="45720" cy="45720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cxnSpLocks noChangeAspect="1"/>
              </p:cNvCxnSpPr>
              <p:nvPr/>
            </p:nvCxnSpPr>
            <p:spPr>
              <a:xfrm rot="5400000" flipH="1" flipV="1">
                <a:off x="3145138" y="3486156"/>
                <a:ext cx="45720" cy="45720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cxnSpLocks noChangeAspect="1"/>
              </p:cNvCxnSpPr>
              <p:nvPr/>
            </p:nvCxnSpPr>
            <p:spPr>
              <a:xfrm rot="5400000" flipH="1" flipV="1">
                <a:off x="3043253" y="3473769"/>
                <a:ext cx="45720" cy="45720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0" name="TextBox 49"/>
          <p:cNvSpPr txBox="1"/>
          <p:nvPr/>
        </p:nvSpPr>
        <p:spPr>
          <a:xfrm>
            <a:off x="3428846" y="4419600"/>
            <a:ext cx="2819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Inter-cavity support</a:t>
            </a:r>
            <a:endParaRPr lang="it-IT" sz="1400" dirty="0"/>
          </a:p>
        </p:txBody>
      </p:sp>
      <p:cxnSp>
        <p:nvCxnSpPr>
          <p:cNvPr id="51" name="Straight Arrow Connector 50"/>
          <p:cNvCxnSpPr>
            <a:endCxn id="39" idx="2"/>
          </p:cNvCxnSpPr>
          <p:nvPr/>
        </p:nvCxnSpPr>
        <p:spPr>
          <a:xfrm rot="5400000" flipH="1" flipV="1">
            <a:off x="3875720" y="3718561"/>
            <a:ext cx="940118" cy="46196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0174" cy="838544"/>
          </a:xfrm>
        </p:spPr>
        <p:txBody>
          <a:bodyPr/>
          <a:lstStyle/>
          <a:p>
            <a:r>
              <a:rPr lang="it-IT" sz="3600" dirty="0" smtClean="0">
                <a:effectLst/>
              </a:rPr>
              <a:t>Cavity alignment requirements</a:t>
            </a:r>
            <a:endParaRPr lang="it-IT" sz="3600" dirty="0">
              <a:effectLst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381000" y="1524004"/>
          <a:ext cx="8077200" cy="4648196"/>
        </p:xfrm>
        <a:graphic>
          <a:graphicData uri="http://schemas.openxmlformats.org/drawingml/2006/table">
            <a:tbl>
              <a:tblPr/>
              <a:tblGrid>
                <a:gridCol w="2038905"/>
                <a:gridCol w="2645926"/>
                <a:gridCol w="1334969"/>
                <a:gridCol w="2057400"/>
              </a:tblGrid>
              <a:tr h="36636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BUDGET OF TOLERANCE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78" marR="8878" marT="887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5609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Step</a:t>
                      </a:r>
                    </a:p>
                  </a:txBody>
                  <a:tcPr marL="8878" marR="8878" marT="887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Sub-step</a:t>
                      </a:r>
                    </a:p>
                  </a:txBody>
                  <a:tcPr marL="8878" marR="8878" marT="88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Tolerances (3</a:t>
                      </a:r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σ)</a:t>
                      </a:r>
                    </a:p>
                  </a:txBody>
                  <a:tcPr marL="8878" marR="8878" marT="88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envelopes</a:t>
                      </a:r>
                    </a:p>
                  </a:txBody>
                  <a:tcPr marL="8878" marR="8878" marT="88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91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Cryo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-module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assembly</a:t>
                      </a:r>
                    </a:p>
                  </a:txBody>
                  <a:tcPr marL="8878" marR="8878" marT="887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Cavity and He vessel assembly</a:t>
                      </a:r>
                    </a:p>
                  </a:txBody>
                  <a:tcPr marL="8878" marR="8878" marT="88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± 0.1 </a:t>
                      </a: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mm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78" marR="8878" marT="88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Positioning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 the cavity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w.r.t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 external referential </a:t>
                      </a:r>
                    </a:p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±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 mm</a:t>
                      </a:r>
                    </a:p>
                  </a:txBody>
                  <a:tcPr marL="8878" marR="8878" marT="88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91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Supporting system assembly</a:t>
                      </a:r>
                    </a:p>
                  </a:txBody>
                  <a:tcPr marL="8878" marR="8878" marT="88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± 0.2 </a:t>
                      </a: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mm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78" marR="8878" marT="88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5491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Vacuum vessel construction</a:t>
                      </a:r>
                    </a:p>
                  </a:txBody>
                  <a:tcPr marL="8878" marR="8878" marT="88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± 0.2 </a:t>
                      </a: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mm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78" marR="8878" marT="88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8815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Transport and handling         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(± 0.5 g any direction)</a:t>
                      </a:r>
                    </a:p>
                  </a:txBody>
                  <a:tcPr marL="8878" marR="8878" marT="887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N.A.</a:t>
                      </a:r>
                    </a:p>
                  </a:txBody>
                  <a:tcPr marL="8878" marR="8878" marT="88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± 0.1 </a:t>
                      </a: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mm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78" marR="8878" marT="88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Reproducibility/Stability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of the cavity position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w.r.t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 external referential  </a:t>
                      </a:r>
                    </a:p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± 0.3 mm</a:t>
                      </a:r>
                    </a:p>
                  </a:txBody>
                  <a:tcPr marL="8878" marR="8878" marT="88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911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Testing/operation</a:t>
                      </a:r>
                    </a:p>
                  </a:txBody>
                  <a:tcPr marL="8878" marR="8878" marT="887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Vacuum pumping</a:t>
                      </a:r>
                    </a:p>
                  </a:txBody>
                  <a:tcPr marL="8878" marR="8878" marT="88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± 0.2 </a:t>
                      </a: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mm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78" marR="8878" marT="88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5491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Cool-down</a:t>
                      </a:r>
                    </a:p>
                  </a:txBody>
                  <a:tcPr marL="8878" marR="8878" marT="88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5491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RF tests</a:t>
                      </a:r>
                    </a:p>
                  </a:txBody>
                  <a:tcPr marL="8878" marR="8878" marT="88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5491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Warm-up</a:t>
                      </a:r>
                    </a:p>
                  </a:txBody>
                  <a:tcPr marL="8878" marR="8878" marT="88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5491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Thermal cycles</a:t>
                      </a:r>
                    </a:p>
                  </a:txBody>
                  <a:tcPr marL="8878" marR="8878" marT="88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ight Brace 3"/>
          <p:cNvSpPr/>
          <p:nvPr/>
        </p:nvSpPr>
        <p:spPr>
          <a:xfrm>
            <a:off x="8455221" y="1905004"/>
            <a:ext cx="228600" cy="15240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ight Brace 4"/>
          <p:cNvSpPr/>
          <p:nvPr/>
        </p:nvSpPr>
        <p:spPr>
          <a:xfrm>
            <a:off x="8455221" y="3810004"/>
            <a:ext cx="228600" cy="21336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extBox 5"/>
          <p:cNvSpPr txBox="1"/>
          <p:nvPr/>
        </p:nvSpPr>
        <p:spPr>
          <a:xfrm rot="16200000">
            <a:off x="7924415" y="2514220"/>
            <a:ext cx="18265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Construction precision</a:t>
            </a:r>
            <a:endParaRPr lang="it-IT" sz="14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8058331" y="4756119"/>
            <a:ext cx="1558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Long-term stability</a:t>
            </a:r>
            <a:endParaRPr lang="it-IT" sz="1400" dirty="0"/>
          </a:p>
        </p:txBody>
      </p:sp>
      <p:sp>
        <p:nvSpPr>
          <p:cNvPr id="8" name="Rectangle 7"/>
          <p:cNvSpPr/>
          <p:nvPr/>
        </p:nvSpPr>
        <p:spPr>
          <a:xfrm>
            <a:off x="1676400" y="1066800"/>
            <a:ext cx="541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/>
              <a:t>Transversal position specification</a:t>
            </a:r>
            <a:endParaRPr lang="it-IT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0174" cy="838544"/>
          </a:xfrm>
        </p:spPr>
        <p:txBody>
          <a:bodyPr/>
          <a:lstStyle/>
          <a:p>
            <a:r>
              <a:rPr lang="it-IT" dirty="0" smtClean="0"/>
              <a:t>Supporting system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0"/>
            <a:ext cx="8693425" cy="1524000"/>
          </a:xfrm>
        </p:spPr>
        <p:txBody>
          <a:bodyPr/>
          <a:lstStyle/>
          <a:p>
            <a:r>
              <a:rPr lang="it-IT" sz="2000" dirty="0" smtClean="0"/>
              <a:t>2 </a:t>
            </a:r>
            <a:r>
              <a:rPr lang="it-IT" sz="2000" dirty="0" smtClean="0"/>
              <a:t>Mechanical/leak test mock-ups underway to confirm this concept:</a:t>
            </a:r>
          </a:p>
          <a:p>
            <a:pPr lvl="1"/>
            <a:r>
              <a:rPr lang="it-IT" sz="1600" dirty="0" smtClean="0"/>
              <a:t>1) Simple mock-up to assess leak-opening forces (@ RT): ready, testing in progress</a:t>
            </a:r>
          </a:p>
          <a:p>
            <a:pPr lvl="1"/>
            <a:r>
              <a:rPr lang="it-IT" sz="1600" dirty="0" smtClean="0"/>
              <a:t>2) two-cavity string assembly in cryostat with N2 cooled double-walled tubes: (including vessel fixture features, inter-cavity support) . Planned for mid 2011.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28600" y="762000"/>
            <a:ext cx="6858000" cy="4343400"/>
            <a:chOff x="533400" y="762000"/>
            <a:chExt cx="6858000" cy="43434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3400" y="762000"/>
              <a:ext cx="6572250" cy="434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Straight Connector 6"/>
            <p:cNvCxnSpPr/>
            <p:nvPr/>
          </p:nvCxnSpPr>
          <p:spPr>
            <a:xfrm>
              <a:off x="1143000" y="3680012"/>
              <a:ext cx="6248400" cy="0"/>
            </a:xfrm>
            <a:prstGeom prst="line">
              <a:avLst/>
            </a:prstGeom>
            <a:ln w="34925">
              <a:solidFill>
                <a:srgbClr val="1505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2743200" y="4724400"/>
            <a:ext cx="1810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Single RF window</a:t>
            </a:r>
            <a:endParaRPr lang="it-IT" dirty="0"/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4262704" y="3805505"/>
            <a:ext cx="304800" cy="153299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5455818" y="3639670"/>
            <a:ext cx="2347961" cy="79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91200" y="2465294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759824" y="4840941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6200000">
            <a:off x="6117710" y="2950090"/>
            <a:ext cx="873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~540 mm</a:t>
            </a:r>
            <a:endParaRPr lang="it-IT" sz="14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6781800" y="3825240"/>
          <a:ext cx="2209800" cy="74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1371600"/>
              </a:tblGrid>
              <a:tr h="746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HP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coupler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1000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kW pulsed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50 Hz (20 ms)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100 kW average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/>
          <a:lstStyle/>
          <a:p>
            <a:r>
              <a:rPr lang="it-IT" sz="3600" dirty="0" smtClean="0"/>
              <a:t>Actively cooled RF coupler tube </a:t>
            </a:r>
            <a:endParaRPr lang="it-IT" sz="3600" dirty="0"/>
          </a:p>
        </p:txBody>
      </p:sp>
      <p:grpSp>
        <p:nvGrpSpPr>
          <p:cNvPr id="13" name="Group 12"/>
          <p:cNvGrpSpPr/>
          <p:nvPr/>
        </p:nvGrpSpPr>
        <p:grpSpPr>
          <a:xfrm rot="10800000">
            <a:off x="6324600" y="4495800"/>
            <a:ext cx="1600199" cy="2209800"/>
            <a:chOff x="1828800" y="2590800"/>
            <a:chExt cx="3165191" cy="4142560"/>
          </a:xfrm>
        </p:grpSpPr>
        <p:pic>
          <p:nvPicPr>
            <p:cNvPr id="5" name="Picture 2" descr="G:\Departments\EN\Groups\MME\MechanicalEngineering\Ofelia.Capatina\SPL\Calculs_coupleur_SPL\Coupleur_LHC\Double_wall_coupleur_LHC.jpg"/>
            <p:cNvPicPr>
              <a:picLocks noChangeAspect="1" noChangeArrowheads="1"/>
            </p:cNvPicPr>
            <p:nvPr/>
          </p:nvPicPr>
          <p:blipFill>
            <a:blip r:embed="rId2" cstate="print"/>
            <a:srcRect r="44151"/>
            <a:stretch>
              <a:fillRect/>
            </a:stretch>
          </p:blipFill>
          <p:spPr bwMode="auto">
            <a:xfrm>
              <a:off x="1828800" y="2590800"/>
              <a:ext cx="3165191" cy="4142560"/>
            </a:xfrm>
            <a:prstGeom prst="rect">
              <a:avLst/>
            </a:prstGeom>
            <a:noFill/>
          </p:spPr>
        </p:pic>
        <p:sp>
          <p:nvSpPr>
            <p:cNvPr id="6" name="Right Arrow 5"/>
            <p:cNvSpPr/>
            <p:nvPr/>
          </p:nvSpPr>
          <p:spPr>
            <a:xfrm flipH="1">
              <a:off x="4038600" y="6154242"/>
              <a:ext cx="838200" cy="121919"/>
            </a:xfrm>
            <a:prstGeom prst="rightArrow">
              <a:avLst/>
            </a:prstGeom>
            <a:solidFill>
              <a:schemeClr val="accent1">
                <a:alpha val="2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Down Arrow 6"/>
            <p:cNvSpPr/>
            <p:nvPr/>
          </p:nvSpPr>
          <p:spPr>
            <a:xfrm flipH="1" flipV="1">
              <a:off x="3980121" y="3228161"/>
              <a:ext cx="134679" cy="2895600"/>
            </a:xfrm>
            <a:prstGeom prst="downArrow">
              <a:avLst/>
            </a:prstGeom>
            <a:solidFill>
              <a:schemeClr val="accent1">
                <a:alpha val="2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ight Arrow 7"/>
            <p:cNvSpPr/>
            <p:nvPr/>
          </p:nvSpPr>
          <p:spPr>
            <a:xfrm flipV="1">
              <a:off x="4114800" y="3151961"/>
              <a:ext cx="838200" cy="121919"/>
            </a:xfrm>
            <a:prstGeom prst="rightArrow">
              <a:avLst/>
            </a:prstGeom>
            <a:solidFill>
              <a:schemeClr val="accent1">
                <a:alpha val="27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943600" y="1828800"/>
            <a:ext cx="1386405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" charset="0"/>
              </a:rPr>
              <a:t>Vacuum vessel</a:t>
            </a:r>
            <a:endParaRPr lang="en-US" sz="1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981819" y="5791200"/>
            <a:ext cx="457200" cy="304800"/>
          </a:xfrm>
          <a:prstGeom prst="rightArrow">
            <a:avLst/>
          </a:prstGeom>
          <a:solidFill>
            <a:srgbClr val="FF0000">
              <a:alpha val="29000"/>
            </a:srgb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8800" y="5528846"/>
            <a:ext cx="800219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C00000"/>
                </a:solidFill>
                <a:latin typeface="Arial" charset="0"/>
              </a:rPr>
              <a:t>Heater</a:t>
            </a:r>
            <a:endParaRPr lang="en-US" sz="16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01316" y="6581001"/>
            <a:ext cx="254268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2060"/>
                </a:solidFill>
                <a:latin typeface="Arial" charset="0"/>
              </a:rPr>
              <a:t>Helium gas cooling the double wall</a:t>
            </a:r>
            <a:endParaRPr lang="en-US" sz="1200" dirty="0">
              <a:solidFill>
                <a:srgbClr val="002060"/>
              </a:solidFill>
              <a:latin typeface="Arial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 rot="10800000">
            <a:off x="3962400" y="838199"/>
            <a:ext cx="5181600" cy="3429001"/>
            <a:chOff x="3029350" y="409279"/>
            <a:chExt cx="6706390" cy="4507191"/>
          </a:xfrm>
        </p:grpSpPr>
        <p:pic>
          <p:nvPicPr>
            <p:cNvPr id="4" name="Picture 2" descr="G:\Departments\EN\Groups\MME\MechanicalEngineering\Ofelia.Capatina\SPL\Calculs_coupleur_SPL\Review coupleur SPL 16-03-2010\CAVSPL.b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3029350" y="409279"/>
              <a:ext cx="6114650" cy="4507191"/>
            </a:xfrm>
            <a:prstGeom prst="rect">
              <a:avLst/>
            </a:prstGeom>
            <a:noFill/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5297688" y="1811513"/>
              <a:ext cx="4438052" cy="3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3816" y="1416420"/>
            <a:ext cx="2330984" cy="147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2747680"/>
            <a:ext cx="2317125" cy="141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7696200" y="4724400"/>
            <a:ext cx="663964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70C0"/>
                </a:solidFill>
                <a:latin typeface="Arial" charset="0"/>
              </a:rPr>
              <a:t>4.5 K</a:t>
            </a:r>
            <a:endParaRPr lang="en-US" sz="1600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96200" y="6019800"/>
            <a:ext cx="720069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C00000"/>
                </a:solidFill>
                <a:latin typeface="Arial" charset="0"/>
              </a:rPr>
              <a:t>300 K</a:t>
            </a:r>
            <a:endParaRPr lang="en-US" sz="16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-457200" y="1806385"/>
            <a:ext cx="2819400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No cooling T profile 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  <a:sym typeface="Wingdings" pitchFamily="2" charset="2"/>
              </a:rPr>
              <a:t> </a:t>
            </a: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21W to 2K</a:t>
            </a:r>
          </a:p>
        </p:txBody>
      </p:sp>
      <p:sp>
        <p:nvSpPr>
          <p:cNvPr id="24" name="Rectangle 23"/>
          <p:cNvSpPr/>
          <p:nvPr/>
        </p:nvSpPr>
        <p:spPr>
          <a:xfrm>
            <a:off x="-457200" y="2918010"/>
            <a:ext cx="3048000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Cooling (42 mg/sec) T profile 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  <a:sym typeface="Wingdings" pitchFamily="2" charset="2"/>
              </a:rPr>
              <a:t> 0.1 </a:t>
            </a: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W to 2K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5410200" y="2895600"/>
            <a:ext cx="1524000" cy="1524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3"/>
          <p:cNvSpPr txBox="1">
            <a:spLocks/>
          </p:cNvSpPr>
          <p:nvPr/>
        </p:nvSpPr>
        <p:spPr bwMode="auto">
          <a:xfrm>
            <a:off x="304800" y="685800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" charset="0"/>
              </a:rPr>
              <a:t>SPL coupler double walled tube, active cooling to limit static heat loads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Arial" charset="0"/>
              </a:rPr>
              <a:t>Connected at one end to cavity at 2K, other end at RT (vessel)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Arial" charset="0"/>
              </a:rPr>
              <a:t>Requires elec. Heater to keep T &gt; dew point (when RF power off)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228605" y="4114800"/>
          <a:ext cx="5181595" cy="200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060"/>
                <a:gridCol w="495473"/>
                <a:gridCol w="439118"/>
                <a:gridCol w="439118"/>
                <a:gridCol w="439118"/>
                <a:gridCol w="439118"/>
                <a:gridCol w="439118"/>
                <a:gridCol w="439118"/>
                <a:gridCol w="439118"/>
                <a:gridCol w="439118"/>
                <a:gridCol w="439118"/>
              </a:tblGrid>
              <a:tr h="330200">
                <a:tc>
                  <a:txBody>
                    <a:bodyPr/>
                    <a:lstStyle/>
                    <a:p>
                      <a:r>
                        <a:rPr lang="en-US" sz="800" dirty="0" err="1" smtClean="0"/>
                        <a:t>Massflow</a:t>
                      </a:r>
                      <a:r>
                        <a:rPr lang="en-US" sz="800" dirty="0" smtClean="0"/>
                        <a:t/>
                      </a:r>
                      <a:br>
                        <a:rPr lang="en-US" sz="800" dirty="0" smtClean="0"/>
                      </a:br>
                      <a:r>
                        <a:rPr lang="en-US" sz="800" dirty="0" err="1" smtClean="0"/>
                        <a:t>mgram</a:t>
                      </a:r>
                      <a:r>
                        <a:rPr lang="en-US" sz="800" dirty="0" smtClean="0"/>
                        <a:t>/sec</a:t>
                      </a:r>
                      <a:endParaRPr lang="en-US" sz="8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21</a:t>
                      </a:r>
                      <a:endParaRPr lang="en-US" sz="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23</a:t>
                      </a:r>
                      <a:endParaRPr lang="en-US" sz="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28</a:t>
                      </a:r>
                      <a:endParaRPr lang="en-US" sz="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35</a:t>
                      </a:r>
                      <a:endParaRPr lang="en-US" sz="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42</a:t>
                      </a:r>
                      <a:endParaRPr lang="en-US" sz="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bg1"/>
                          </a:solidFill>
                        </a:rPr>
                        <a:t>Power</a:t>
                      </a:r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bg1"/>
                          </a:solidFill>
                        </a:rPr>
                        <a:t>ON</a:t>
                      </a:r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bg1"/>
                          </a:solidFill>
                        </a:rPr>
                        <a:t>OFF</a:t>
                      </a:r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bg1"/>
                          </a:solidFill>
                        </a:rPr>
                        <a:t>ON</a:t>
                      </a:r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bg1"/>
                          </a:solidFill>
                        </a:rPr>
                        <a:t>OFF</a:t>
                      </a:r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bg1"/>
                          </a:solidFill>
                        </a:rPr>
                        <a:t>ON</a:t>
                      </a:r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bg1"/>
                          </a:solidFill>
                        </a:rPr>
                        <a:t>OFF</a:t>
                      </a:r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bg1"/>
                          </a:solidFill>
                        </a:rPr>
                        <a:t>ON</a:t>
                      </a:r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bg1"/>
                          </a:solidFill>
                        </a:rPr>
                        <a:t>OFF</a:t>
                      </a:r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bg1"/>
                          </a:solidFill>
                        </a:rPr>
                        <a:t>ON</a:t>
                      </a:r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bg1"/>
                          </a:solidFill>
                        </a:rPr>
                        <a:t>OFF</a:t>
                      </a:r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Temp.</a:t>
                      </a:r>
                      <a:br>
                        <a:rPr lang="en-US" sz="800" dirty="0" smtClean="0"/>
                      </a:br>
                      <a:r>
                        <a:rPr lang="en-US" sz="800" dirty="0" smtClean="0"/>
                        <a:t>gas out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286 K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277 K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283 K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273 K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271 K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242 K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255 K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205 K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232 K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180 K</a:t>
                      </a:r>
                      <a:endParaRPr lang="en-US" sz="800" dirty="0"/>
                    </a:p>
                  </a:txBody>
                  <a:tcPr anchor="ctr"/>
                </a:tc>
              </a:tr>
              <a:tr h="330200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Q thermal load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en-US" sz="800" dirty="0" smtClean="0"/>
                        <a:t>to 2K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2.4 W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0.1 W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1.7 W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0.1 W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0.4 W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0.1 W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0.1 W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0.1 W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0.1 W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0.1</a:t>
                      </a:r>
                      <a:r>
                        <a:rPr lang="en-US" sz="800" baseline="0" dirty="0" smtClean="0"/>
                        <a:t> W</a:t>
                      </a:r>
                      <a:endParaRPr lang="en-US" sz="800" dirty="0"/>
                    </a:p>
                  </a:txBody>
                  <a:tcPr anchor="ctr"/>
                </a:tc>
              </a:tr>
              <a:tr h="330200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Q heater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19 W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32 W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21 W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34 W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29 W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38 W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39 W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41 W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46 W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44 W</a:t>
                      </a:r>
                      <a:endParaRPr lang="en-US" sz="800" dirty="0"/>
                    </a:p>
                  </a:txBody>
                  <a:tcPr anchor="ctr"/>
                </a:tc>
              </a:tr>
              <a:tr h="330200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ym typeface="Symbol"/>
                        </a:rPr>
                        <a:t>L </a:t>
                      </a:r>
                      <a:endParaRPr lang="en-US" sz="8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0.1 mm </a:t>
                      </a:r>
                      <a:br>
                        <a:rPr lang="en-US" sz="800" dirty="0" smtClean="0"/>
                      </a:br>
                      <a:r>
                        <a:rPr lang="en-US" sz="800" dirty="0" smtClean="0"/>
                        <a:t>(0.63-0.53)mm</a:t>
                      </a:r>
                      <a:endParaRPr lang="en-US" sz="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0.05 mm</a:t>
                      </a:r>
                      <a:br>
                        <a:rPr lang="en-US" sz="800" dirty="0" smtClean="0"/>
                      </a:br>
                      <a:r>
                        <a:rPr lang="en-US" sz="800" dirty="0" smtClean="0"/>
                        <a:t>(0.66-0.61)</a:t>
                      </a:r>
                      <a:endParaRPr lang="en-US" sz="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~ 0 mm</a:t>
                      </a:r>
                      <a:br>
                        <a:rPr lang="en-US" sz="800" dirty="0" smtClean="0"/>
                      </a:br>
                      <a:r>
                        <a:rPr lang="en-US" sz="800" dirty="0" smtClean="0"/>
                        <a:t>(0.67-0.67)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533400" y="6172200"/>
            <a:ext cx="52966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ym typeface="Wingdings" pitchFamily="2" charset="2"/>
              </a:rPr>
              <a:t> Yields a</a:t>
            </a:r>
            <a:r>
              <a:rPr lang="it-IT" sz="1600" dirty="0" smtClean="0"/>
              <a:t> certain degree of position uncertainty (&lt;0.1 mm?) </a:t>
            </a:r>
            <a:endParaRPr lang="it-IT" sz="1600" dirty="0"/>
          </a:p>
        </p:txBody>
      </p:sp>
      <p:sp>
        <p:nvSpPr>
          <p:cNvPr id="27" name="Down Arrow 26"/>
          <p:cNvSpPr/>
          <p:nvPr/>
        </p:nvSpPr>
        <p:spPr>
          <a:xfrm>
            <a:off x="6629400" y="5334000"/>
            <a:ext cx="762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Box 206"/>
          <p:cNvSpPr txBox="1"/>
          <p:nvPr/>
        </p:nvSpPr>
        <p:spPr>
          <a:xfrm>
            <a:off x="457200" y="838200"/>
            <a:ext cx="5657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Arial" pitchFamily="34" charset="0"/>
                <a:cs typeface="Arial" pitchFamily="34" charset="0"/>
              </a:rPr>
              <a:t>RF coupler double-walled tube as cavity support</a:t>
            </a:r>
            <a:endParaRPr lang="it-IT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1" name="Rectangle 310"/>
          <p:cNvSpPr/>
          <p:nvPr/>
        </p:nvSpPr>
        <p:spPr>
          <a:xfrm>
            <a:off x="609600" y="3886200"/>
            <a:ext cx="7315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 smtClean="0">
                <a:latin typeface="Arial" pitchFamily="34" charset="0"/>
                <a:cs typeface="Arial" pitchFamily="34" charset="0"/>
              </a:rPr>
              <a:t>The RF coupler (its double-walled tube) provides:</a:t>
            </a:r>
          </a:p>
          <a:p>
            <a:pPr>
              <a:buFontTx/>
              <a:buChar char="-"/>
            </a:pPr>
            <a:r>
              <a:rPr lang="it-IT" sz="1600" dirty="0" smtClean="0">
                <a:latin typeface="Arial" pitchFamily="34" charset="0"/>
                <a:cs typeface="Arial" pitchFamily="34" charset="0"/>
              </a:rPr>
              <a:t> fixed point for each cavity (thermal contractions)  </a:t>
            </a:r>
          </a:p>
          <a:p>
            <a:pPr>
              <a:buFontTx/>
              <a:buChar char="-"/>
            </a:pPr>
            <a:r>
              <a:rPr lang="it-IT" sz="1600" dirty="0" smtClean="0">
                <a:latin typeface="Arial" pitchFamily="34" charset="0"/>
                <a:cs typeface="Arial" pitchFamily="34" charset="0"/>
              </a:rPr>
              <a:t> mechanical supporting of each cavity on the vacuum vessel</a:t>
            </a:r>
          </a:p>
          <a:p>
            <a:pPr>
              <a:buFontTx/>
              <a:buChar char="-"/>
            </a:pPr>
            <a:endParaRPr lang="it-IT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it-IT" sz="1600" b="1" dirty="0" smtClean="0">
                <a:latin typeface="Arial" pitchFamily="34" charset="0"/>
                <a:cs typeface="Arial" pitchFamily="34" charset="0"/>
              </a:rPr>
              <a:t>The intercavity support provides:</a:t>
            </a:r>
          </a:p>
          <a:p>
            <a:pPr>
              <a:buFontTx/>
              <a:buChar char="-"/>
            </a:pPr>
            <a:r>
              <a:rPr lang="it-IT" sz="1600" dirty="0" smtClean="0">
                <a:latin typeface="Arial" pitchFamily="34" charset="0"/>
                <a:cs typeface="Arial" pitchFamily="34" charset="0"/>
              </a:rPr>
              <a:t>  a 2nd vertical support to each cavity (limits vertical self-weight sag)</a:t>
            </a:r>
          </a:p>
          <a:p>
            <a:pPr>
              <a:buFontTx/>
              <a:buChar char="-"/>
            </a:pPr>
            <a:r>
              <a:rPr lang="it-IT" sz="1600" dirty="0" smtClean="0">
                <a:latin typeface="Arial" pitchFamily="34" charset="0"/>
                <a:cs typeface="Arial" pitchFamily="34" charset="0"/>
              </a:rPr>
              <a:t>  relative sliding between adjacent cavities </a:t>
            </a:r>
          </a:p>
          <a:p>
            <a:pPr>
              <a:buFontTx/>
              <a:buChar char="-"/>
            </a:pPr>
            <a:r>
              <a:rPr lang="it-IT" sz="1600" dirty="0" smtClean="0">
                <a:latin typeface="Arial" pitchFamily="34" charset="0"/>
                <a:cs typeface="Arial" pitchFamily="34" charset="0"/>
              </a:rPr>
              <a:t>  increases of transvere stiffness to the string of cavity (increases eigenfrequencies of first modes)  to higher frequencies) </a:t>
            </a:r>
          </a:p>
        </p:txBody>
      </p:sp>
      <p:pic>
        <p:nvPicPr>
          <p:cNvPr id="1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661336" cy="64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" name="Title 1"/>
          <p:cNvSpPr txBox="1">
            <a:spLocks/>
          </p:cNvSpPr>
          <p:nvPr/>
        </p:nvSpPr>
        <p:spPr>
          <a:xfrm>
            <a:off x="685800" y="0"/>
            <a:ext cx="8172400" cy="928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GB" sz="3700" dirty="0" smtClean="0"/>
              <a:t>Supporting scheme</a:t>
            </a:r>
            <a:endParaRPr lang="en-GB" sz="3700" dirty="0"/>
          </a:p>
        </p:txBody>
      </p:sp>
      <p:sp>
        <p:nvSpPr>
          <p:cNvPr id="122" name="Isosceles Triangle 121"/>
          <p:cNvSpPr/>
          <p:nvPr/>
        </p:nvSpPr>
        <p:spPr>
          <a:xfrm>
            <a:off x="2451757" y="3404132"/>
            <a:ext cx="381000" cy="228600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3" name="Isosceles Triangle 122"/>
          <p:cNvSpPr/>
          <p:nvPr/>
        </p:nvSpPr>
        <p:spPr>
          <a:xfrm>
            <a:off x="6109357" y="3404132"/>
            <a:ext cx="381000" cy="228600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420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295400"/>
            <a:ext cx="7569476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3581400" y="1394012"/>
            <a:ext cx="20463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Intercavity supports</a:t>
            </a:r>
            <a:endParaRPr lang="it-IT" dirty="0"/>
          </a:p>
        </p:txBody>
      </p:sp>
      <p:sp>
        <p:nvSpPr>
          <p:cNvPr id="27" name="TextBox 26"/>
          <p:cNvSpPr txBox="1"/>
          <p:nvPr/>
        </p:nvSpPr>
        <p:spPr>
          <a:xfrm>
            <a:off x="1752600" y="3364468"/>
            <a:ext cx="5943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RF coupler double-walled tube flange fixed to vacuum vessel</a:t>
            </a:r>
            <a:endParaRPr lang="it-I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4448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846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96752"/>
            <a:ext cx="757285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861048"/>
            <a:ext cx="7560840" cy="2559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4860032" y="6381328"/>
            <a:ext cx="28803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sz="1400" i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Body deformation amplified 300x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16632"/>
            <a:ext cx="661336" cy="64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971600" y="0"/>
            <a:ext cx="8172400" cy="928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700" dirty="0" smtClean="0">
                <a:latin typeface="+mj-lt"/>
                <a:ea typeface="+mj-ea"/>
                <a:cs typeface="+mj-cs"/>
              </a:rPr>
              <a:t>Introducing </a:t>
            </a:r>
            <a:r>
              <a:rPr lang="en-GB" sz="3700" dirty="0" err="1" smtClean="0">
                <a:latin typeface="+mj-lt"/>
                <a:ea typeface="+mj-ea"/>
                <a:cs typeface="+mj-cs"/>
              </a:rPr>
              <a:t>i</a:t>
            </a:r>
            <a:r>
              <a:rPr kumimoji="0" lang="en-GB" sz="3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nter</a:t>
            </a:r>
            <a:r>
              <a:rPr kumimoji="0" lang="en-GB" sz="3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-cavity sliding support</a:t>
            </a:r>
            <a:endParaRPr kumimoji="0" lang="en-GB" sz="3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5576" y="836712"/>
            <a:ext cx="3728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Vertical displacement (colour) [m]: 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755576" y="2924944"/>
            <a:ext cx="87235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300" i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in meters</a:t>
            </a:r>
            <a:endParaRPr lang="en-GB" sz="1300" dirty="0"/>
          </a:p>
        </p:txBody>
      </p:sp>
      <p:sp>
        <p:nvSpPr>
          <p:cNvPr id="19" name="Rectangle 18"/>
          <p:cNvSpPr/>
          <p:nvPr/>
        </p:nvSpPr>
        <p:spPr>
          <a:xfrm>
            <a:off x="755576" y="5517232"/>
            <a:ext cx="87235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300" i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in meters</a:t>
            </a:r>
            <a:endParaRPr lang="en-GB" sz="1300" dirty="0"/>
          </a:p>
        </p:txBody>
      </p:sp>
      <p:sp>
        <p:nvSpPr>
          <p:cNvPr id="20" name="TextBox 19"/>
          <p:cNvSpPr txBox="1"/>
          <p:nvPr/>
        </p:nvSpPr>
        <p:spPr>
          <a:xfrm>
            <a:off x="6804248" y="3501008"/>
            <a:ext cx="1512168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Max: 0.097 mm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04248" y="6093296"/>
            <a:ext cx="1512168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Max: 0.178 mm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4448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846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16832"/>
            <a:ext cx="8311579" cy="283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661336" cy="64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971600" y="0"/>
            <a:ext cx="8172400" cy="928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Inter-cavity sliding support</a:t>
            </a:r>
            <a:endParaRPr kumimoji="0" lang="en-GB" sz="3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52320" y="1916832"/>
            <a:ext cx="1368152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Max: 0.12 mm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9552" y="1340768"/>
            <a:ext cx="3728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Vertical displacement (colour) [m]: </a:t>
            </a:r>
            <a:endParaRPr lang="en-GB" dirty="0"/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6012160" y="4725144"/>
            <a:ext cx="28803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sz="1400" i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Body deformation amplified 300x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928670"/>
          </a:xfrm>
        </p:spPr>
        <p:txBody>
          <a:bodyPr>
            <a:normAutofit/>
          </a:bodyPr>
          <a:lstStyle/>
          <a:p>
            <a:pPr lvl="0"/>
            <a:r>
              <a:rPr lang="en-GB" sz="3700" dirty="0" smtClean="0"/>
              <a:t>Assembly tooling – Principles</a:t>
            </a:r>
            <a:endParaRPr lang="en-GB" sz="3700" dirty="0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4448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846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524000"/>
            <a:ext cx="5328592" cy="1014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3200400"/>
            <a:ext cx="5224895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55576" y="522920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The length of the beam is ~7 m for the 4 cavities Short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Cryo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-module, and ~14 m for the 8 cavities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cryo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-module.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16632"/>
            <a:ext cx="661336" cy="64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696200" cy="563562"/>
          </a:xfrm>
        </p:spPr>
        <p:txBody>
          <a:bodyPr/>
          <a:lstStyle/>
          <a:p>
            <a:r>
              <a:rPr lang="it-IT" sz="3600" dirty="0" smtClean="0"/>
              <a:t>Cavity-to-vacuum vessel</a:t>
            </a:r>
            <a:r>
              <a:rPr lang="it-IT" dirty="0" smtClean="0"/>
              <a:t> tolerances</a:t>
            </a:r>
            <a:endParaRPr lang="it-IT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1" y="685800"/>
          <a:ext cx="8839200" cy="3369139"/>
        </p:xfrm>
        <a:graphic>
          <a:graphicData uri="http://schemas.openxmlformats.org/drawingml/2006/table">
            <a:tbl>
              <a:tblPr/>
              <a:tblGrid>
                <a:gridCol w="701776"/>
                <a:gridCol w="1312489"/>
                <a:gridCol w="971514"/>
                <a:gridCol w="1179885"/>
                <a:gridCol w="1179885"/>
                <a:gridCol w="1350816"/>
                <a:gridCol w="592207"/>
                <a:gridCol w="1031047"/>
                <a:gridCol w="519581"/>
              </a:tblGrid>
              <a:tr h="218933"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14" marR="6814" marT="681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Stack of construction tolerances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14" marR="6814" marT="681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14" marR="6814" marT="681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286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#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14" marR="6814" marT="681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Angular</a:t>
                      </a:r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fr-FR" sz="12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tolerance</a:t>
                      </a:r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(</a:t>
                      </a:r>
                      <a:r>
                        <a:rPr lang="fr-FR" sz="12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planarity</a:t>
                      </a:r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or </a:t>
                      </a:r>
                      <a:r>
                        <a:rPr lang="fr-FR" sz="12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perpendicularity</a:t>
                      </a:r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Radial</a:t>
                      </a:r>
                      <a:r>
                        <a:rPr lang="fr-FR" sz="12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fr-FR" sz="1200" b="1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tolerance</a:t>
                      </a:r>
                      <a:r>
                        <a:rPr lang="fr-FR" sz="12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fr-FR" sz="1200" b="1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induced</a:t>
                      </a:r>
                      <a:r>
                        <a:rPr lang="fr-FR" sz="12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by </a:t>
                      </a:r>
                      <a:r>
                        <a:rPr lang="fr-FR" sz="12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angular</a:t>
                      </a:r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fr-FR" sz="12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tolerance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Radial tolerance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Angle</a:t>
                      </a: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Δz</a:t>
                      </a: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(@ </a:t>
                      </a:r>
                      <a:r>
                        <a:rPr lang="fr-FR" sz="12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cavity</a:t>
                      </a:r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fr-FR" sz="12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extremity</a:t>
                      </a:r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1100mm</a:t>
                      </a: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14" marR="6814" marT="681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0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14" marR="6814" marT="681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Cavity flangeø152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 mm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(cavity design)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± 0.6 mm</a:t>
                      </a: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± 0.1 mm</a:t>
                      </a:r>
                      <a:b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(Th.Renaglia)</a:t>
                      </a: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0.122°</a:t>
                      </a: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 mm / 3.1 mm</a:t>
                      </a: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14" marR="6814" marT="681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0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14" marR="6814" marT="681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Double-walled tube top flange ø152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0.02 mm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drwg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SPLACSMC0024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± 0.04 mm</a:t>
                      </a: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14" marR="6814" marT="681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92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14" marR="6814" marT="681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Cu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RF gasket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ø152</a:t>
                      </a: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N.A.</a:t>
                      </a: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N.A.</a:t>
                      </a: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± 0.05 mm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drwg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SPLACSMC0025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14" marR="6814" marT="681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23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14" marR="6814" marT="681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Double-walled tube top flange  ø500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0.02 mm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drwg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SPLACSMC0024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± 0.02 mm</a:t>
                      </a: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0.06° / 0.037°</a:t>
                      </a: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84031">
                <a:tc vMerge="1"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14" marR="6814" marT="681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14" marR="6814" marT="681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124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14" marR="6814" marT="681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Vac.vessel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fr-FR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flange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ø500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 mm / 0.3 mm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(experience LHC)</a:t>
                      </a: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± 0.42 mm / ± 0.25 mm</a:t>
                      </a: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± 0.25 mm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(experience LHC)</a:t>
                      </a: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14" marR="6814" marT="681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170"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14" marR="6814" marT="681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TOTAL </a:t>
                      </a:r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Δ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XY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± 1.48 mm / ± 1.31 mm</a:t>
                      </a: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14" marR="6814" marT="681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14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14" marR="6814" marT="681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14" marR="6814" marT="681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14" marR="6814" marT="681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14" marR="6814" marT="681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14" marR="6814" marT="681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14" marR="6814" marT="681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14" marR="6814" marT="681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14" marR="6814" marT="6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016188"/>
            <a:ext cx="4945986" cy="2696254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shade val="95000"/>
                <a:satMod val="105000"/>
                <a:alpha val="63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324600" y="45720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At each cavity:</a:t>
            </a:r>
          </a:p>
          <a:p>
            <a:pPr>
              <a:buFontTx/>
              <a:buChar char="-"/>
            </a:pPr>
            <a:r>
              <a:rPr lang="it-IT" dirty="0" smtClean="0"/>
              <a:t> Vertical shimming </a:t>
            </a:r>
          </a:p>
          <a:p>
            <a:pPr>
              <a:buFontTx/>
              <a:buChar char="-"/>
            </a:pPr>
            <a:r>
              <a:rPr lang="it-IT" dirty="0" smtClean="0"/>
              <a:t> Angular shimming </a:t>
            </a:r>
            <a:endParaRPr lang="it-IT" dirty="0"/>
          </a:p>
        </p:txBody>
      </p:sp>
      <p:sp>
        <p:nvSpPr>
          <p:cNvPr id="7" name="Rectangle 6"/>
          <p:cNvSpPr/>
          <p:nvPr/>
        </p:nvSpPr>
        <p:spPr>
          <a:xfrm>
            <a:off x="685800" y="4191000"/>
            <a:ext cx="10054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>
                <a:solidFill>
                  <a:srgbClr val="000000"/>
                </a:solidFill>
              </a:rPr>
              <a:t>± 1.48 mm </a:t>
            </a:r>
            <a:endParaRPr lang="it-IT" sz="1400" dirty="0"/>
          </a:p>
        </p:txBody>
      </p:sp>
      <p:sp>
        <p:nvSpPr>
          <p:cNvPr id="8" name="Rectangle 7"/>
          <p:cNvSpPr/>
          <p:nvPr/>
        </p:nvSpPr>
        <p:spPr>
          <a:xfrm>
            <a:off x="4791635" y="5331023"/>
            <a:ext cx="7841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>
                <a:solidFill>
                  <a:srgbClr val="000000"/>
                </a:solidFill>
              </a:rPr>
              <a:t>3.5 mm </a:t>
            </a:r>
            <a:endParaRPr lang="it-IT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smtClean="0"/>
              <a:t>Outline</a:t>
            </a:r>
            <a:endParaRPr lang="it-IT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3962400"/>
          </a:xfrm>
        </p:spPr>
        <p:txBody>
          <a:bodyPr/>
          <a:lstStyle/>
          <a:p>
            <a:r>
              <a:rPr lang="it-IT" dirty="0" smtClean="0"/>
              <a:t>SPL cryomodule goals and motivation</a:t>
            </a:r>
          </a:p>
          <a:p>
            <a:r>
              <a:rPr lang="it-IT" dirty="0" smtClean="0"/>
              <a:t>The collaboration effort</a:t>
            </a:r>
          </a:p>
          <a:p>
            <a:r>
              <a:rPr lang="it-IT" dirty="0" smtClean="0"/>
              <a:t>Main design features</a:t>
            </a:r>
          </a:p>
          <a:p>
            <a:r>
              <a:rPr lang="it-IT" dirty="0" smtClean="0"/>
              <a:t>Supporting system </a:t>
            </a:r>
          </a:p>
          <a:p>
            <a:r>
              <a:rPr lang="it-IT" dirty="0" smtClean="0"/>
              <a:t>Cryogenics scheme</a:t>
            </a:r>
          </a:p>
          <a:p>
            <a:r>
              <a:rPr lang="it-IT" dirty="0" smtClean="0"/>
              <a:t>Schedule</a:t>
            </a:r>
          </a:p>
          <a:p>
            <a:r>
              <a:rPr lang="it-IT" dirty="0" smtClean="0"/>
              <a:t>Summary and outlook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Assembly in vacuum vessel</a:t>
            </a:r>
            <a:endParaRPr lang="it-IT" dirty="0"/>
          </a:p>
        </p:txBody>
      </p:sp>
      <p:sp>
        <p:nvSpPr>
          <p:cNvPr id="4" name="Rectangle 3"/>
          <p:cNvSpPr/>
          <p:nvPr/>
        </p:nvSpPr>
        <p:spPr>
          <a:xfrm>
            <a:off x="323528" y="1268760"/>
            <a:ext cx="4248472" cy="2736304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avec flèche 25"/>
          <p:cNvCxnSpPr/>
          <p:nvPr/>
        </p:nvCxnSpPr>
        <p:spPr>
          <a:xfrm rot="5400000" flipH="1" flipV="1">
            <a:off x="3060626" y="2852936"/>
            <a:ext cx="431254" cy="79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29"/>
          <p:cNvCxnSpPr/>
          <p:nvPr/>
        </p:nvCxnSpPr>
        <p:spPr>
          <a:xfrm rot="5400000">
            <a:off x="3203054" y="2204864"/>
            <a:ext cx="144810" cy="79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35"/>
          <p:cNvCxnSpPr/>
          <p:nvPr/>
        </p:nvCxnSpPr>
        <p:spPr>
          <a:xfrm rot="5400000">
            <a:off x="3095836" y="2456892"/>
            <a:ext cx="3600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40"/>
          <p:cNvCxnSpPr/>
          <p:nvPr/>
        </p:nvCxnSpPr>
        <p:spPr>
          <a:xfrm>
            <a:off x="2699792" y="2276872"/>
            <a:ext cx="7200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42"/>
          <p:cNvCxnSpPr/>
          <p:nvPr/>
        </p:nvCxnSpPr>
        <p:spPr>
          <a:xfrm>
            <a:off x="3203848" y="2636912"/>
            <a:ext cx="2160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51"/>
          <p:cNvCxnSpPr/>
          <p:nvPr/>
        </p:nvCxnSpPr>
        <p:spPr>
          <a:xfrm>
            <a:off x="3275856" y="3068960"/>
            <a:ext cx="86409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52"/>
          <p:cNvSpPr txBox="1"/>
          <p:nvPr/>
        </p:nvSpPr>
        <p:spPr>
          <a:xfrm>
            <a:off x="3491880" y="2780928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210</a:t>
            </a:r>
            <a:endParaRPr lang="fr-FR" sz="1400" dirty="0"/>
          </a:p>
        </p:txBody>
      </p:sp>
      <p:pic>
        <p:nvPicPr>
          <p:cNvPr id="12" name="Image 22" descr="V-TR01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9552" y="1268760"/>
            <a:ext cx="2792361" cy="2718450"/>
          </a:xfrm>
          <a:prstGeom prst="rect">
            <a:avLst/>
          </a:prstGeom>
        </p:spPr>
      </p:pic>
      <p:pic>
        <p:nvPicPr>
          <p:cNvPr id="13" name="Image 23" descr="V-TR02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105400" y="1295400"/>
            <a:ext cx="2819400" cy="3538036"/>
          </a:xfrm>
          <a:prstGeom prst="rect">
            <a:avLst/>
          </a:prstGeom>
        </p:spPr>
      </p:pic>
      <p:pic>
        <p:nvPicPr>
          <p:cNvPr id="14" name="Image 15" descr="10-Fixation Rotule2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839144" y="4191000"/>
            <a:ext cx="4104456" cy="25139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257800" y="6019800"/>
            <a:ext cx="2020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/>
              <a:t>Preliminary studies</a:t>
            </a:r>
            <a:endParaRPr lang="it-IT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228600" y="6400800"/>
            <a:ext cx="1261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IPNO-Orsay</a:t>
            </a:r>
            <a:endParaRPr lang="it-IT" dirty="0"/>
          </a:p>
        </p:txBody>
      </p:sp>
      <p:cxnSp>
        <p:nvCxnSpPr>
          <p:cNvPr id="18" name="Straight Connector 17"/>
          <p:cNvCxnSpPr/>
          <p:nvPr/>
        </p:nvCxnSpPr>
        <p:spPr>
          <a:xfrm rot="10800000">
            <a:off x="381000" y="1447800"/>
            <a:ext cx="15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 flipV="1">
            <a:off x="457200" y="3809998"/>
            <a:ext cx="1524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-649941" y="2617694"/>
            <a:ext cx="2286000" cy="0"/>
          </a:xfrm>
          <a:prstGeom prst="line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6200000">
            <a:off x="40854" y="2308362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~1200</a:t>
            </a:r>
            <a:endParaRPr lang="it-IT" dirty="0"/>
          </a:p>
        </p:txBody>
      </p:sp>
      <p:sp>
        <p:nvSpPr>
          <p:cNvPr id="20" name="TextBox 19"/>
          <p:cNvSpPr txBox="1"/>
          <p:nvPr/>
        </p:nvSpPr>
        <p:spPr>
          <a:xfrm>
            <a:off x="5943600" y="5410200"/>
            <a:ext cx="2584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Bellows for leak-tightness</a:t>
            </a:r>
            <a:endParaRPr lang="it-IT" dirty="0"/>
          </a:p>
        </p:txBody>
      </p:sp>
      <p:sp>
        <p:nvSpPr>
          <p:cNvPr id="21" name="TextBox 20"/>
          <p:cNvSpPr txBox="1"/>
          <p:nvPr/>
        </p:nvSpPr>
        <p:spPr>
          <a:xfrm>
            <a:off x="228600" y="5410200"/>
            <a:ext cx="3022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Flange for mechanical support</a:t>
            </a:r>
            <a:endParaRPr lang="it-IT" dirty="0"/>
          </a:p>
        </p:txBody>
      </p:sp>
      <p:cxnSp>
        <p:nvCxnSpPr>
          <p:cNvPr id="22" name="Straight Arrow Connector 21"/>
          <p:cNvCxnSpPr>
            <a:stCxn id="21" idx="0"/>
          </p:cNvCxnSpPr>
          <p:nvPr/>
        </p:nvCxnSpPr>
        <p:spPr>
          <a:xfrm rot="5400000" flipH="1" flipV="1">
            <a:off x="2241644" y="4756244"/>
            <a:ext cx="152352" cy="11555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>
            <a:off x="4800602" y="4876800"/>
            <a:ext cx="1828798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Vacuum vessel alternatives</a:t>
            </a:r>
            <a:endParaRPr lang="it-IT" dirty="0"/>
          </a:p>
        </p:txBody>
      </p:sp>
      <p:sp>
        <p:nvSpPr>
          <p:cNvPr id="16" name="TextBox 15"/>
          <p:cNvSpPr txBox="1"/>
          <p:nvPr/>
        </p:nvSpPr>
        <p:spPr>
          <a:xfrm>
            <a:off x="228600" y="6400800"/>
            <a:ext cx="1261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IPNO-Orsay</a:t>
            </a:r>
            <a:endParaRPr lang="it-IT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774" y="1828800"/>
            <a:ext cx="869542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/>
          <a:lstStyle/>
          <a:p>
            <a:r>
              <a:rPr lang="it-IT" sz="4000" dirty="0" smtClean="0"/>
              <a:t>2 K Heat Loads (per </a:t>
            </a:r>
            <a:r>
              <a:rPr lang="el-GR" sz="4000" dirty="0" smtClean="0"/>
              <a:t>β</a:t>
            </a:r>
            <a:r>
              <a:rPr lang="en-US" sz="4000" dirty="0" smtClean="0"/>
              <a:t>=1 </a:t>
            </a:r>
            <a:r>
              <a:rPr lang="it-IT" sz="4000" dirty="0" smtClean="0"/>
              <a:t>cavity)</a:t>
            </a:r>
            <a:endParaRPr lang="it-IT" sz="4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3401" y="762000"/>
          <a:ext cx="8229600" cy="194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5330"/>
                <a:gridCol w="2617269"/>
                <a:gridCol w="2667001"/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Operating condition</a:t>
                      </a:r>
                      <a:endParaRPr lang="it-IT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Value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01320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chemeClr val="bg1"/>
                          </a:solidFill>
                          <a:latin typeface="+mn-lt"/>
                        </a:rPr>
                        <a:t>Beam</a:t>
                      </a:r>
                      <a:r>
                        <a:rPr lang="it-IT" sz="16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current/pulse lenght</a:t>
                      </a:r>
                      <a:endParaRPr lang="it-IT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40 mA/0.4 ms beam pulse </a:t>
                      </a:r>
                      <a:endParaRPr lang="it-IT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20 mA/0.8 ms beam pulse </a:t>
                      </a:r>
                      <a:endParaRPr lang="it-IT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401320">
                <a:tc>
                  <a:txBody>
                    <a:bodyPr/>
                    <a:lstStyle/>
                    <a:p>
                      <a:r>
                        <a:rPr lang="en-US" sz="1600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cryo</a:t>
                      </a:r>
                      <a:r>
                        <a:rPr lang="en-US" sz="16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duty cycle</a:t>
                      </a:r>
                      <a:endParaRPr lang="it-IT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4.11%</a:t>
                      </a:r>
                      <a:endParaRPr lang="it-IT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8.22%</a:t>
                      </a:r>
                      <a:endParaRPr lang="it-IT" sz="160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401320"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quality factor</a:t>
                      </a:r>
                      <a:endParaRPr lang="it-IT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10 x 10</a:t>
                      </a:r>
                      <a:r>
                        <a:rPr lang="en-US" sz="1600" b="0" baseline="40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9</a:t>
                      </a:r>
                      <a:endParaRPr lang="it-IT" sz="16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5 x 10</a:t>
                      </a:r>
                      <a:r>
                        <a:rPr lang="en-US" sz="1600" b="0" baseline="40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9</a:t>
                      </a:r>
                      <a:endParaRPr lang="it-IT" sz="16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accelerating field</a:t>
                      </a:r>
                      <a:endParaRPr lang="it-IT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25 MV/m</a:t>
                      </a:r>
                      <a:endParaRPr lang="it-IT" sz="16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25 MV/m</a:t>
                      </a:r>
                      <a:endParaRPr lang="it-IT" sz="16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1" y="2895600"/>
          <a:ext cx="8229600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2198"/>
                <a:gridCol w="2692161"/>
                <a:gridCol w="2615241"/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Source</a:t>
                      </a:r>
                      <a:r>
                        <a:rPr lang="it-IT" sz="1600" baseline="0" dirty="0" smtClean="0"/>
                        <a:t> of Heat Load</a:t>
                      </a:r>
                      <a:endParaRPr lang="it-IT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Heat Load </a:t>
                      </a:r>
                      <a:r>
                        <a:rPr lang="it-IT" sz="1600" dirty="0" smtClean="0"/>
                        <a:t>@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smtClean="0"/>
                        <a:t>2K (per cavity)</a:t>
                      </a:r>
                      <a:endParaRPr lang="it-IT" sz="16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01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>
                          <a:solidFill>
                            <a:schemeClr val="bg1"/>
                          </a:solidFill>
                          <a:latin typeface="+mn-lt"/>
                        </a:rPr>
                        <a:t>Beam</a:t>
                      </a:r>
                      <a:r>
                        <a:rPr lang="it-IT" sz="16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current/pulse lenght</a:t>
                      </a:r>
                      <a:endParaRPr lang="it-IT" sz="160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40 mA/0.4 ms beam pulse </a:t>
                      </a:r>
                      <a:endParaRPr lang="it-IT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20 mA/0.8 ms beam pulse </a:t>
                      </a:r>
                      <a:endParaRPr lang="it-IT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401320">
                <a:tc>
                  <a:txBody>
                    <a:bodyPr/>
                    <a:lstStyle/>
                    <a:p>
                      <a:r>
                        <a:rPr lang="en-US" sz="16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dynamic heat load per cavity</a:t>
                      </a:r>
                      <a:endParaRPr lang="it-IT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5.1 W</a:t>
                      </a:r>
                      <a:endParaRPr lang="it-IT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20.4 W</a:t>
                      </a:r>
                      <a:endParaRPr lang="it-IT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static losses</a:t>
                      </a:r>
                      <a:endParaRPr lang="it-IT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0" dirty="0" smtClean="0">
                          <a:solidFill>
                            <a:schemeClr val="bg1"/>
                          </a:solidFill>
                        </a:rPr>
                        <a:t>&lt;1 W</a:t>
                      </a:r>
                      <a:r>
                        <a:rPr lang="it-IT" sz="1600" b="0" baseline="0" dirty="0" smtClean="0">
                          <a:solidFill>
                            <a:schemeClr val="bg1"/>
                          </a:solidFill>
                        </a:rPr>
                        <a:t> (tbc)</a:t>
                      </a:r>
                      <a:endParaRPr lang="it-IT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0" dirty="0" smtClean="0">
                          <a:solidFill>
                            <a:schemeClr val="bg1"/>
                          </a:solidFill>
                        </a:rPr>
                        <a:t>~</a:t>
                      </a:r>
                      <a:r>
                        <a:rPr lang="it-IT" sz="16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600" b="0" dirty="0" smtClean="0">
                          <a:solidFill>
                            <a:schemeClr val="bg1"/>
                          </a:solidFill>
                        </a:rPr>
                        <a:t>1 </a:t>
                      </a:r>
                      <a:r>
                        <a:rPr lang="it-IT" sz="1600" b="0" dirty="0" smtClean="0">
                          <a:solidFill>
                            <a:schemeClr val="bg1"/>
                          </a:solidFill>
                        </a:rPr>
                        <a:t>W</a:t>
                      </a:r>
                      <a:r>
                        <a:rPr lang="it-IT" sz="1600" b="0" baseline="0" dirty="0" smtClean="0">
                          <a:solidFill>
                            <a:schemeClr val="bg1"/>
                          </a:solidFill>
                        </a:rPr>
                        <a:t> (tbc)</a:t>
                      </a:r>
                      <a:endParaRPr lang="it-IT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497840">
                <a:tc>
                  <a:txBody>
                    <a:bodyPr/>
                    <a:lstStyle/>
                    <a:p>
                      <a:r>
                        <a:rPr lang="en-US" sz="16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power coupler loss at 2 K</a:t>
                      </a:r>
                      <a:endParaRPr lang="it-IT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&lt;0.2 W</a:t>
                      </a:r>
                      <a:endParaRPr lang="it-IT" sz="16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&lt;0.2 W</a:t>
                      </a:r>
                      <a:endParaRPr lang="it-IT" sz="16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HOM loss in cavity at 2 K</a:t>
                      </a:r>
                      <a:endParaRPr lang="it-IT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&lt;1</a:t>
                      </a:r>
                      <a:endParaRPr lang="it-IT" sz="16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&lt;3 W</a:t>
                      </a:r>
                      <a:endParaRPr lang="it-IT" sz="16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HOM coupler loss at 2 K (per </a:t>
                      </a:r>
                      <a:r>
                        <a:rPr lang="en-US" sz="1600" b="0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coupl</a:t>
                      </a:r>
                      <a:r>
                        <a:rPr lang="en-US" sz="16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.)</a:t>
                      </a:r>
                      <a:endParaRPr lang="it-IT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&lt;0.2 W</a:t>
                      </a:r>
                      <a:endParaRPr lang="it-IT" sz="16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&lt;0.2 W</a:t>
                      </a:r>
                      <a:endParaRPr lang="it-IT" sz="16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beam loss</a:t>
                      </a:r>
                      <a:endParaRPr lang="it-IT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 W</a:t>
                      </a:r>
                      <a:endParaRPr lang="it-IT" sz="16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dirty="0" smtClean="0">
                          <a:solidFill>
                            <a:schemeClr val="bg1"/>
                          </a:solidFill>
                        </a:rPr>
                        <a:t>1 W</a:t>
                      </a:r>
                      <a:endParaRPr lang="it-IT" sz="16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Total @</a:t>
                      </a:r>
                      <a:r>
                        <a:rPr lang="it-IT" sz="1600" baseline="0" dirty="0" smtClean="0"/>
                        <a:t> 2 K</a:t>
                      </a:r>
                      <a:endParaRPr lang="it-IT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1505EB"/>
                          </a:solidFill>
                        </a:rPr>
                        <a:t>8.5 W</a:t>
                      </a:r>
                      <a:endParaRPr lang="it-IT" sz="1600" b="1" dirty="0">
                        <a:solidFill>
                          <a:srgbClr val="1505EB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smtClean="0">
                          <a:solidFill>
                            <a:srgbClr val="1505EB"/>
                          </a:solidFill>
                        </a:rPr>
                        <a:t>25.8 W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0174" cy="838544"/>
          </a:xfrm>
        </p:spPr>
        <p:txBody>
          <a:bodyPr/>
          <a:lstStyle/>
          <a:p>
            <a:r>
              <a:rPr lang="it-IT" dirty="0" smtClean="0"/>
              <a:t>Cryogenic Scheme</a:t>
            </a:r>
            <a:endParaRPr lang="it-IT" dirty="0"/>
          </a:p>
        </p:txBody>
      </p:sp>
      <p:grpSp>
        <p:nvGrpSpPr>
          <p:cNvPr id="3" name="Group 52"/>
          <p:cNvGrpSpPr/>
          <p:nvPr/>
        </p:nvGrpSpPr>
        <p:grpSpPr>
          <a:xfrm>
            <a:off x="1143000" y="762000"/>
            <a:ext cx="7271933" cy="6019800"/>
            <a:chOff x="1338667" y="762000"/>
            <a:chExt cx="7271933" cy="6019800"/>
          </a:xfrm>
        </p:grpSpPr>
        <p:cxnSp>
          <p:nvCxnSpPr>
            <p:cNvPr id="19" name="Straight Connector 18"/>
            <p:cNvCxnSpPr/>
            <p:nvPr/>
          </p:nvCxnSpPr>
          <p:spPr>
            <a:xfrm rot="5400000">
              <a:off x="2924182" y="5272085"/>
              <a:ext cx="533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3709989" y="5267306"/>
              <a:ext cx="533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195637" y="5534034"/>
              <a:ext cx="7772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1338667" y="762000"/>
              <a:ext cx="7271933" cy="6019800"/>
              <a:chOff x="1066800" y="786942"/>
              <a:chExt cx="7043333" cy="5842458"/>
            </a:xfrm>
          </p:grpSpPr>
          <p:pic>
            <p:nvPicPr>
              <p:cNvPr id="21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66800" y="786942"/>
                <a:ext cx="7043333" cy="58424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3810000" y="3135868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 smtClean="0">
                    <a:solidFill>
                      <a:srgbClr val="1505EB"/>
                    </a:solidFill>
                  </a:rPr>
                  <a:t>E</a:t>
                </a:r>
                <a:endParaRPr lang="it-IT" b="1" dirty="0">
                  <a:solidFill>
                    <a:srgbClr val="1505EB"/>
                  </a:solidFill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3581400" y="2971800"/>
                <a:ext cx="3561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 smtClean="0">
                    <a:solidFill>
                      <a:srgbClr val="1505EB"/>
                    </a:solidFill>
                  </a:rPr>
                  <a:t>E’</a:t>
                </a:r>
                <a:endParaRPr lang="it-IT" b="1" dirty="0">
                  <a:solidFill>
                    <a:srgbClr val="1505EB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475306" y="2983468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 smtClean="0">
                    <a:solidFill>
                      <a:srgbClr val="1505EB"/>
                    </a:solidFill>
                  </a:rPr>
                  <a:t>C</a:t>
                </a:r>
                <a:endParaRPr lang="it-IT" b="1" dirty="0">
                  <a:solidFill>
                    <a:srgbClr val="1505EB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781800" y="4648200"/>
                <a:ext cx="4235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 smtClean="0">
                    <a:solidFill>
                      <a:srgbClr val="1505EB"/>
                    </a:solidFill>
                  </a:rPr>
                  <a:t>C2</a:t>
                </a:r>
                <a:endParaRPr lang="it-IT" b="1" dirty="0">
                  <a:solidFill>
                    <a:srgbClr val="1505EB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324600" y="35052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 smtClean="0">
                    <a:solidFill>
                      <a:srgbClr val="1505EB"/>
                    </a:solidFill>
                  </a:rPr>
                  <a:t>XB</a:t>
                </a:r>
                <a:endParaRPr lang="it-IT" b="1" dirty="0">
                  <a:solidFill>
                    <a:srgbClr val="1505EB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610174" y="3924615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 smtClean="0">
                    <a:solidFill>
                      <a:srgbClr val="1505EB"/>
                    </a:solidFill>
                  </a:rPr>
                  <a:t>X</a:t>
                </a:r>
                <a:endParaRPr lang="it-IT" b="1" dirty="0">
                  <a:solidFill>
                    <a:srgbClr val="1505EB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267108" y="3916655"/>
                <a:ext cx="3048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 smtClean="0">
                    <a:solidFill>
                      <a:srgbClr val="1505EB"/>
                    </a:solidFill>
                  </a:rPr>
                  <a:t>Y</a:t>
                </a:r>
                <a:endParaRPr lang="it-IT" b="1" dirty="0">
                  <a:solidFill>
                    <a:srgbClr val="1505EB"/>
                  </a:solidFill>
                </a:endParaRP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 rot="5400000">
                <a:off x="4067374" y="4153215"/>
                <a:ext cx="304800" cy="30480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2971800" y="3886200"/>
                <a:ext cx="4235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 smtClean="0">
                    <a:solidFill>
                      <a:srgbClr val="1505EB"/>
                    </a:solidFill>
                  </a:rPr>
                  <a:t>C3</a:t>
                </a:r>
                <a:endParaRPr lang="it-IT" b="1" dirty="0">
                  <a:solidFill>
                    <a:srgbClr val="1505EB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315200" y="4114800"/>
                <a:ext cx="4235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 smtClean="0">
                    <a:solidFill>
                      <a:srgbClr val="1505EB"/>
                    </a:solidFill>
                  </a:rPr>
                  <a:t>C1</a:t>
                </a:r>
                <a:endParaRPr lang="it-IT" b="1" dirty="0">
                  <a:solidFill>
                    <a:srgbClr val="1505EB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661471" y="4301539"/>
                <a:ext cx="2824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 smtClean="0">
                    <a:solidFill>
                      <a:srgbClr val="1505EB"/>
                    </a:solidFill>
                  </a:rPr>
                  <a:t>L</a:t>
                </a:r>
                <a:endParaRPr lang="it-IT" b="1" dirty="0">
                  <a:solidFill>
                    <a:srgbClr val="1505EB"/>
                  </a:solidFill>
                </a:endParaRPr>
              </a:p>
            </p:txBody>
          </p:sp>
        </p:grpSp>
        <p:grpSp>
          <p:nvGrpSpPr>
            <p:cNvPr id="16" name="Group 36"/>
            <p:cNvGrpSpPr/>
            <p:nvPr/>
          </p:nvGrpSpPr>
          <p:grpSpPr>
            <a:xfrm>
              <a:off x="3722598" y="5002306"/>
              <a:ext cx="739027" cy="574583"/>
              <a:chOff x="3722598" y="5002306"/>
              <a:chExt cx="739027" cy="574583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 rot="5400000">
                <a:off x="3455898" y="5269848"/>
                <a:ext cx="5334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>
                <a:off x="4194925" y="5269006"/>
                <a:ext cx="5334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3726800" y="5543271"/>
                <a:ext cx="73152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Group 35"/>
              <p:cNvGrpSpPr/>
              <p:nvPr/>
            </p:nvGrpSpPr>
            <p:grpSpPr>
              <a:xfrm rot="5400000">
                <a:off x="4007636" y="5464962"/>
                <a:ext cx="76216" cy="147637"/>
                <a:chOff x="3684494" y="5312711"/>
                <a:chExt cx="76216" cy="147637"/>
              </a:xfrm>
            </p:grpSpPr>
            <p:sp>
              <p:nvSpPr>
                <p:cNvPr id="27" name="Isosceles Triangle 26"/>
                <p:cNvSpPr/>
                <p:nvPr/>
              </p:nvSpPr>
              <p:spPr>
                <a:xfrm>
                  <a:off x="3684510" y="5384148"/>
                  <a:ext cx="76200" cy="76200"/>
                </a:xfrm>
                <a:prstGeom prst="triangl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" name="Isosceles Triangle 27"/>
                <p:cNvSpPr/>
                <p:nvPr/>
              </p:nvSpPr>
              <p:spPr>
                <a:xfrm rot="10800000">
                  <a:off x="3684494" y="5312711"/>
                  <a:ext cx="76200" cy="76200"/>
                </a:xfrm>
                <a:prstGeom prst="triangl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  <p:grpSp>
          <p:nvGrpSpPr>
            <p:cNvPr id="18" name="Group 37"/>
            <p:cNvGrpSpPr/>
            <p:nvPr/>
          </p:nvGrpSpPr>
          <p:grpSpPr>
            <a:xfrm>
              <a:off x="4461625" y="5002290"/>
              <a:ext cx="827162" cy="574585"/>
              <a:chOff x="3722598" y="5002306"/>
              <a:chExt cx="827162" cy="574585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>
                <a:off x="3455898" y="5269848"/>
                <a:ext cx="5334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5400000">
                <a:off x="4275896" y="5269006"/>
                <a:ext cx="5334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3726800" y="5543271"/>
                <a:ext cx="82296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" name="Group 35"/>
              <p:cNvGrpSpPr/>
              <p:nvPr/>
            </p:nvGrpSpPr>
            <p:grpSpPr>
              <a:xfrm rot="5400000">
                <a:off x="4007638" y="5464964"/>
                <a:ext cx="76216" cy="147637"/>
                <a:chOff x="3684494" y="5312711"/>
                <a:chExt cx="76216" cy="147637"/>
              </a:xfrm>
            </p:grpSpPr>
            <p:sp>
              <p:nvSpPr>
                <p:cNvPr id="43" name="Isosceles Triangle 42"/>
                <p:cNvSpPr/>
                <p:nvPr/>
              </p:nvSpPr>
              <p:spPr>
                <a:xfrm>
                  <a:off x="3684510" y="5384148"/>
                  <a:ext cx="76200" cy="76200"/>
                </a:xfrm>
                <a:prstGeom prst="triangl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" name="Isosceles Triangle 43"/>
                <p:cNvSpPr/>
                <p:nvPr/>
              </p:nvSpPr>
              <p:spPr>
                <a:xfrm rot="10800000">
                  <a:off x="3684494" y="5312711"/>
                  <a:ext cx="76200" cy="76200"/>
                </a:xfrm>
                <a:prstGeom prst="triangl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  <p:grpSp>
          <p:nvGrpSpPr>
            <p:cNvPr id="23" name="Group 45"/>
            <p:cNvGrpSpPr/>
            <p:nvPr/>
          </p:nvGrpSpPr>
          <p:grpSpPr>
            <a:xfrm>
              <a:off x="5281607" y="5007037"/>
              <a:ext cx="827162" cy="574585"/>
              <a:chOff x="3722598" y="5002306"/>
              <a:chExt cx="827162" cy="574585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 rot="5400000">
                <a:off x="3455898" y="5269848"/>
                <a:ext cx="5334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>
                <a:off x="4275896" y="5269006"/>
                <a:ext cx="5334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3726800" y="5543271"/>
                <a:ext cx="82296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" name="Group 35"/>
              <p:cNvGrpSpPr/>
              <p:nvPr/>
            </p:nvGrpSpPr>
            <p:grpSpPr>
              <a:xfrm rot="5400000">
                <a:off x="4007640" y="5464966"/>
                <a:ext cx="76216" cy="147637"/>
                <a:chOff x="3684494" y="5312711"/>
                <a:chExt cx="76216" cy="147637"/>
              </a:xfrm>
            </p:grpSpPr>
            <p:sp>
              <p:nvSpPr>
                <p:cNvPr id="51" name="Isosceles Triangle 50"/>
                <p:cNvSpPr/>
                <p:nvPr/>
              </p:nvSpPr>
              <p:spPr>
                <a:xfrm>
                  <a:off x="3684510" y="5384148"/>
                  <a:ext cx="76200" cy="76200"/>
                </a:xfrm>
                <a:prstGeom prst="triangl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" name="Isosceles Triangle 51"/>
                <p:cNvSpPr/>
                <p:nvPr/>
              </p:nvSpPr>
              <p:spPr>
                <a:xfrm rot="10800000">
                  <a:off x="3684494" y="5312711"/>
                  <a:ext cx="76200" cy="76200"/>
                </a:xfrm>
                <a:prstGeom prst="triangl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152400"/>
            <a:ext cx="8229600" cy="990600"/>
          </a:xfrm>
        </p:spPr>
        <p:txBody>
          <a:bodyPr/>
          <a:lstStyle/>
          <a:p>
            <a:r>
              <a:rPr lang="it-IT" sz="3200" dirty="0" smtClean="0"/>
              <a:t>Pipe sizes and T, p operating conditions</a:t>
            </a:r>
            <a:endParaRPr lang="it-IT" sz="2800" i="1" dirty="0"/>
          </a:p>
        </p:txBody>
      </p:sp>
      <p:pic>
        <p:nvPicPr>
          <p:cNvPr id="3799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242" y="762000"/>
            <a:ext cx="874230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19200" y="6248400"/>
            <a:ext cx="3167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1505EB"/>
                </a:solidFill>
              </a:rPr>
              <a:t>...a few figures still to be settled</a:t>
            </a:r>
            <a:endParaRPr lang="it-IT" dirty="0">
              <a:solidFill>
                <a:srgbClr val="1505EB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2"/>
          <p:cNvGrpSpPr/>
          <p:nvPr/>
        </p:nvGrpSpPr>
        <p:grpSpPr>
          <a:xfrm>
            <a:off x="1007538" y="1160706"/>
            <a:ext cx="7777008" cy="4968644"/>
            <a:chOff x="683496" y="1160706"/>
            <a:chExt cx="7777008" cy="4968644"/>
          </a:xfrm>
        </p:grpSpPr>
        <p:sp>
          <p:nvSpPr>
            <p:cNvPr id="9" name="Rectangle 8"/>
            <p:cNvSpPr/>
            <p:nvPr/>
          </p:nvSpPr>
          <p:spPr>
            <a:xfrm>
              <a:off x="1115552" y="1592762"/>
              <a:ext cx="216028" cy="4536588"/>
            </a:xfrm>
            <a:prstGeom prst="rect">
              <a:avLst/>
            </a:prstGeom>
            <a:noFill/>
            <a:ln w="3175">
              <a:solidFill>
                <a:schemeClr val="bg2">
                  <a:lumMod val="9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83496" y="1592762"/>
              <a:ext cx="216028" cy="4536588"/>
            </a:xfrm>
            <a:prstGeom prst="rect">
              <a:avLst/>
            </a:prstGeom>
            <a:noFill/>
            <a:ln w="3175">
              <a:solidFill>
                <a:schemeClr val="bg2">
                  <a:lumMod val="9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99524" y="1592762"/>
              <a:ext cx="216028" cy="4536588"/>
            </a:xfrm>
            <a:prstGeom prst="rect">
              <a:avLst/>
            </a:prstGeom>
            <a:noFill/>
            <a:ln w="3175">
              <a:solidFill>
                <a:schemeClr val="bg2">
                  <a:lumMod val="9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3496" y="1592762"/>
              <a:ext cx="648000" cy="4536588"/>
            </a:xfrm>
            <a:prstGeom prst="rect">
              <a:avLst/>
            </a:prstGeom>
            <a:noFill/>
            <a:ln w="3175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83496" y="1376734"/>
              <a:ext cx="648000" cy="21602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</a:rPr>
                <a:t>Q1</a:t>
              </a:r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763636" y="1592762"/>
              <a:ext cx="216028" cy="4536588"/>
            </a:xfrm>
            <a:prstGeom prst="rect">
              <a:avLst/>
            </a:prstGeom>
            <a:noFill/>
            <a:ln w="3175">
              <a:solidFill>
                <a:schemeClr val="bg2">
                  <a:lumMod val="9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331580" y="1592762"/>
              <a:ext cx="216028" cy="4536588"/>
            </a:xfrm>
            <a:prstGeom prst="rect">
              <a:avLst/>
            </a:prstGeom>
            <a:noFill/>
            <a:ln w="3175">
              <a:solidFill>
                <a:schemeClr val="bg2">
                  <a:lumMod val="9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47608" y="1592762"/>
              <a:ext cx="216028" cy="4536588"/>
            </a:xfrm>
            <a:prstGeom prst="rect">
              <a:avLst/>
            </a:prstGeom>
            <a:noFill/>
            <a:ln w="3175">
              <a:solidFill>
                <a:schemeClr val="bg2">
                  <a:lumMod val="9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331580" y="1592762"/>
              <a:ext cx="648000" cy="4536588"/>
            </a:xfrm>
            <a:prstGeom prst="rect">
              <a:avLst/>
            </a:prstGeom>
            <a:noFill/>
            <a:ln w="3175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331580" y="1376734"/>
              <a:ext cx="648000" cy="21602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</a:rPr>
                <a:t>Q2</a:t>
              </a:r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411720" y="1592762"/>
              <a:ext cx="216028" cy="4536588"/>
            </a:xfrm>
            <a:prstGeom prst="rect">
              <a:avLst/>
            </a:prstGeom>
            <a:noFill/>
            <a:ln w="3175">
              <a:solidFill>
                <a:schemeClr val="bg2">
                  <a:lumMod val="9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979664" y="1592762"/>
              <a:ext cx="216028" cy="4536588"/>
            </a:xfrm>
            <a:prstGeom prst="rect">
              <a:avLst/>
            </a:prstGeom>
            <a:noFill/>
            <a:ln w="3175">
              <a:solidFill>
                <a:schemeClr val="bg2">
                  <a:lumMod val="9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195692" y="1592762"/>
              <a:ext cx="216028" cy="4536588"/>
            </a:xfrm>
            <a:prstGeom prst="rect">
              <a:avLst/>
            </a:prstGeom>
            <a:noFill/>
            <a:ln w="3175">
              <a:solidFill>
                <a:schemeClr val="bg2">
                  <a:lumMod val="9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979664" y="1592762"/>
              <a:ext cx="648000" cy="4536588"/>
            </a:xfrm>
            <a:prstGeom prst="rect">
              <a:avLst/>
            </a:prstGeom>
            <a:noFill/>
            <a:ln w="3175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79664" y="1376734"/>
              <a:ext cx="648000" cy="21602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</a:rPr>
                <a:t>Q3</a:t>
              </a:r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059804" y="1592762"/>
              <a:ext cx="216028" cy="4536588"/>
            </a:xfrm>
            <a:prstGeom prst="rect">
              <a:avLst/>
            </a:prstGeom>
            <a:noFill/>
            <a:ln w="3175">
              <a:solidFill>
                <a:schemeClr val="bg2">
                  <a:lumMod val="9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627748" y="1592762"/>
              <a:ext cx="216028" cy="4536588"/>
            </a:xfrm>
            <a:prstGeom prst="rect">
              <a:avLst/>
            </a:prstGeom>
            <a:noFill/>
            <a:ln w="3175">
              <a:solidFill>
                <a:schemeClr val="bg2">
                  <a:lumMod val="9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843776" y="1592762"/>
              <a:ext cx="216028" cy="4536588"/>
            </a:xfrm>
            <a:prstGeom prst="rect">
              <a:avLst/>
            </a:prstGeom>
            <a:noFill/>
            <a:ln w="3175">
              <a:solidFill>
                <a:schemeClr val="bg2">
                  <a:lumMod val="9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627748" y="1592762"/>
              <a:ext cx="648000" cy="4536588"/>
            </a:xfrm>
            <a:prstGeom prst="rect">
              <a:avLst/>
            </a:prstGeom>
            <a:noFill/>
            <a:ln w="3175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627748" y="1376734"/>
              <a:ext cx="648000" cy="21602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</a:rPr>
                <a:t>Q4</a:t>
              </a:r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83496" y="1160706"/>
              <a:ext cx="2592336" cy="21602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</a:rPr>
                <a:t>2011</a:t>
              </a:r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3496" y="1376734"/>
              <a:ext cx="2592336" cy="4752616"/>
            </a:xfrm>
            <a:prstGeom prst="rect">
              <a:avLst/>
            </a:prstGeom>
            <a:noFill/>
            <a:ln w="31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707888" y="1592762"/>
              <a:ext cx="216028" cy="4536588"/>
            </a:xfrm>
            <a:prstGeom prst="rect">
              <a:avLst/>
            </a:prstGeom>
            <a:noFill/>
            <a:ln w="3175">
              <a:solidFill>
                <a:schemeClr val="bg2">
                  <a:lumMod val="9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275832" y="1592762"/>
              <a:ext cx="216028" cy="4536588"/>
            </a:xfrm>
            <a:prstGeom prst="rect">
              <a:avLst/>
            </a:prstGeom>
            <a:noFill/>
            <a:ln w="3175">
              <a:solidFill>
                <a:schemeClr val="bg2">
                  <a:lumMod val="9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491860" y="1592762"/>
              <a:ext cx="216028" cy="4536588"/>
            </a:xfrm>
            <a:prstGeom prst="rect">
              <a:avLst/>
            </a:prstGeom>
            <a:noFill/>
            <a:ln w="3175">
              <a:solidFill>
                <a:schemeClr val="bg2">
                  <a:lumMod val="9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275832" y="1592762"/>
              <a:ext cx="648000" cy="4536588"/>
            </a:xfrm>
            <a:prstGeom prst="rect">
              <a:avLst/>
            </a:prstGeom>
            <a:noFill/>
            <a:ln w="3175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275832" y="1376734"/>
              <a:ext cx="648000" cy="21602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</a:rPr>
                <a:t>Q1</a:t>
              </a:r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355972" y="1592762"/>
              <a:ext cx="216028" cy="4536588"/>
            </a:xfrm>
            <a:prstGeom prst="rect">
              <a:avLst/>
            </a:prstGeom>
            <a:noFill/>
            <a:ln w="3175">
              <a:solidFill>
                <a:schemeClr val="bg2">
                  <a:lumMod val="9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923916" y="1592762"/>
              <a:ext cx="216028" cy="4536588"/>
            </a:xfrm>
            <a:prstGeom prst="rect">
              <a:avLst/>
            </a:prstGeom>
            <a:noFill/>
            <a:ln w="3175">
              <a:solidFill>
                <a:schemeClr val="bg2">
                  <a:lumMod val="9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139944" y="1592762"/>
              <a:ext cx="216028" cy="4536588"/>
            </a:xfrm>
            <a:prstGeom prst="rect">
              <a:avLst/>
            </a:prstGeom>
            <a:noFill/>
            <a:ln w="3175">
              <a:solidFill>
                <a:schemeClr val="bg2">
                  <a:lumMod val="9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923916" y="1592762"/>
              <a:ext cx="648000" cy="4536588"/>
            </a:xfrm>
            <a:prstGeom prst="rect">
              <a:avLst/>
            </a:prstGeom>
            <a:noFill/>
            <a:ln w="3175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923916" y="1376734"/>
              <a:ext cx="648000" cy="21602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</a:rPr>
                <a:t>Q2</a:t>
              </a:r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004056" y="1592762"/>
              <a:ext cx="216028" cy="4536588"/>
            </a:xfrm>
            <a:prstGeom prst="rect">
              <a:avLst/>
            </a:prstGeom>
            <a:noFill/>
            <a:ln w="3175">
              <a:solidFill>
                <a:schemeClr val="bg2">
                  <a:lumMod val="9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572000" y="1592762"/>
              <a:ext cx="216028" cy="4536588"/>
            </a:xfrm>
            <a:prstGeom prst="rect">
              <a:avLst/>
            </a:prstGeom>
            <a:noFill/>
            <a:ln w="3175">
              <a:solidFill>
                <a:schemeClr val="bg2">
                  <a:lumMod val="9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788028" y="1592762"/>
              <a:ext cx="216028" cy="4536588"/>
            </a:xfrm>
            <a:prstGeom prst="rect">
              <a:avLst/>
            </a:prstGeom>
            <a:noFill/>
            <a:ln w="3175">
              <a:solidFill>
                <a:schemeClr val="bg2">
                  <a:lumMod val="9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572000" y="1592762"/>
              <a:ext cx="648000" cy="4536588"/>
            </a:xfrm>
            <a:prstGeom prst="rect">
              <a:avLst/>
            </a:prstGeom>
            <a:noFill/>
            <a:ln w="3175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572000" y="1376734"/>
              <a:ext cx="648000" cy="21602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</a:rPr>
                <a:t>Q3</a:t>
              </a:r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652140" y="1592762"/>
              <a:ext cx="216028" cy="4536588"/>
            </a:xfrm>
            <a:prstGeom prst="rect">
              <a:avLst/>
            </a:prstGeom>
            <a:noFill/>
            <a:ln w="3175">
              <a:solidFill>
                <a:schemeClr val="bg2">
                  <a:lumMod val="9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220084" y="1592762"/>
              <a:ext cx="216028" cy="4536588"/>
            </a:xfrm>
            <a:prstGeom prst="rect">
              <a:avLst/>
            </a:prstGeom>
            <a:noFill/>
            <a:ln w="3175">
              <a:solidFill>
                <a:schemeClr val="bg2">
                  <a:lumMod val="9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436112" y="1592762"/>
              <a:ext cx="216028" cy="4536588"/>
            </a:xfrm>
            <a:prstGeom prst="rect">
              <a:avLst/>
            </a:prstGeom>
            <a:noFill/>
            <a:ln w="3175">
              <a:solidFill>
                <a:schemeClr val="bg2">
                  <a:lumMod val="9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220084" y="1592762"/>
              <a:ext cx="648000" cy="4536588"/>
            </a:xfrm>
            <a:prstGeom prst="rect">
              <a:avLst/>
            </a:prstGeom>
            <a:noFill/>
            <a:ln w="3175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220084" y="1376734"/>
              <a:ext cx="648000" cy="21602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</a:rPr>
                <a:t>Q4</a:t>
              </a:r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275832" y="1160706"/>
              <a:ext cx="2592336" cy="21602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</a:rPr>
                <a:t>2012</a:t>
              </a:r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275832" y="1376734"/>
              <a:ext cx="2592336" cy="4752616"/>
            </a:xfrm>
            <a:prstGeom prst="rect">
              <a:avLst/>
            </a:prstGeom>
            <a:noFill/>
            <a:ln w="31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300224" y="1592762"/>
              <a:ext cx="216028" cy="4536588"/>
            </a:xfrm>
            <a:prstGeom prst="rect">
              <a:avLst/>
            </a:prstGeom>
            <a:noFill/>
            <a:ln w="3175">
              <a:solidFill>
                <a:schemeClr val="bg2">
                  <a:lumMod val="9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868168" y="1592762"/>
              <a:ext cx="216028" cy="4536588"/>
            </a:xfrm>
            <a:prstGeom prst="rect">
              <a:avLst/>
            </a:prstGeom>
            <a:noFill/>
            <a:ln w="3175">
              <a:solidFill>
                <a:schemeClr val="bg2">
                  <a:lumMod val="9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084196" y="1592762"/>
              <a:ext cx="216028" cy="4536588"/>
            </a:xfrm>
            <a:prstGeom prst="rect">
              <a:avLst/>
            </a:prstGeom>
            <a:noFill/>
            <a:ln w="3175">
              <a:solidFill>
                <a:schemeClr val="bg2">
                  <a:lumMod val="9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868168" y="1592762"/>
              <a:ext cx="648000" cy="4536588"/>
            </a:xfrm>
            <a:prstGeom prst="rect">
              <a:avLst/>
            </a:prstGeom>
            <a:noFill/>
            <a:ln w="3175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868168" y="1376734"/>
              <a:ext cx="648000" cy="21602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</a:rPr>
                <a:t>Q1</a:t>
              </a:r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948308" y="1592762"/>
              <a:ext cx="216028" cy="4536588"/>
            </a:xfrm>
            <a:prstGeom prst="rect">
              <a:avLst/>
            </a:prstGeom>
            <a:noFill/>
            <a:ln w="3175">
              <a:solidFill>
                <a:schemeClr val="bg2">
                  <a:lumMod val="9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516252" y="1592762"/>
              <a:ext cx="216028" cy="4536588"/>
            </a:xfrm>
            <a:prstGeom prst="rect">
              <a:avLst/>
            </a:prstGeom>
            <a:noFill/>
            <a:ln w="3175">
              <a:solidFill>
                <a:schemeClr val="bg2">
                  <a:lumMod val="9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732280" y="1592762"/>
              <a:ext cx="216028" cy="4536588"/>
            </a:xfrm>
            <a:prstGeom prst="rect">
              <a:avLst/>
            </a:prstGeom>
            <a:noFill/>
            <a:ln w="3175">
              <a:solidFill>
                <a:schemeClr val="bg2">
                  <a:lumMod val="9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516252" y="1592762"/>
              <a:ext cx="648000" cy="4536588"/>
            </a:xfrm>
            <a:prstGeom prst="rect">
              <a:avLst/>
            </a:prstGeom>
            <a:noFill/>
            <a:ln w="3175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516252" y="1376734"/>
              <a:ext cx="648000" cy="21602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</a:rPr>
                <a:t>Q2</a:t>
              </a:r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596392" y="1592762"/>
              <a:ext cx="216028" cy="4536588"/>
            </a:xfrm>
            <a:prstGeom prst="rect">
              <a:avLst/>
            </a:prstGeom>
            <a:noFill/>
            <a:ln w="3175">
              <a:solidFill>
                <a:schemeClr val="bg2">
                  <a:lumMod val="9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164336" y="1592762"/>
              <a:ext cx="216028" cy="4536588"/>
            </a:xfrm>
            <a:prstGeom prst="rect">
              <a:avLst/>
            </a:prstGeom>
            <a:noFill/>
            <a:ln w="3175">
              <a:solidFill>
                <a:schemeClr val="bg2">
                  <a:lumMod val="9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380364" y="1592762"/>
              <a:ext cx="216028" cy="4536588"/>
            </a:xfrm>
            <a:prstGeom prst="rect">
              <a:avLst/>
            </a:prstGeom>
            <a:noFill/>
            <a:ln w="3175">
              <a:solidFill>
                <a:schemeClr val="bg2">
                  <a:lumMod val="9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164336" y="1592762"/>
              <a:ext cx="648000" cy="4536588"/>
            </a:xfrm>
            <a:prstGeom prst="rect">
              <a:avLst/>
            </a:prstGeom>
            <a:noFill/>
            <a:ln w="3175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164336" y="1376734"/>
              <a:ext cx="648000" cy="21602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</a:rPr>
                <a:t>Q3</a:t>
              </a:r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8244476" y="1592762"/>
              <a:ext cx="216028" cy="4536588"/>
            </a:xfrm>
            <a:prstGeom prst="rect">
              <a:avLst/>
            </a:prstGeom>
            <a:noFill/>
            <a:ln w="3175">
              <a:solidFill>
                <a:schemeClr val="bg2">
                  <a:lumMod val="9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812420" y="1592762"/>
              <a:ext cx="216028" cy="4536588"/>
            </a:xfrm>
            <a:prstGeom prst="rect">
              <a:avLst/>
            </a:prstGeom>
            <a:noFill/>
            <a:ln w="3175">
              <a:solidFill>
                <a:schemeClr val="bg2">
                  <a:lumMod val="9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8028448" y="1592762"/>
              <a:ext cx="216028" cy="4536588"/>
            </a:xfrm>
            <a:prstGeom prst="rect">
              <a:avLst/>
            </a:prstGeom>
            <a:noFill/>
            <a:ln w="3175">
              <a:solidFill>
                <a:schemeClr val="bg2">
                  <a:lumMod val="9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812420" y="1592762"/>
              <a:ext cx="648000" cy="4536588"/>
            </a:xfrm>
            <a:prstGeom prst="rect">
              <a:avLst/>
            </a:prstGeom>
            <a:noFill/>
            <a:ln w="3175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7812420" y="1376734"/>
              <a:ext cx="648000" cy="21602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</a:rPr>
                <a:t>Q4</a:t>
              </a:r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868168" y="1160706"/>
              <a:ext cx="2592336" cy="21602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</a:rPr>
                <a:t>2013</a:t>
              </a:r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868168" y="1376734"/>
              <a:ext cx="2592336" cy="4752616"/>
            </a:xfrm>
            <a:prstGeom prst="rect">
              <a:avLst/>
            </a:prstGeom>
            <a:noFill/>
            <a:ln w="31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3" name="Group 111"/>
          <p:cNvGrpSpPr/>
          <p:nvPr/>
        </p:nvGrpSpPr>
        <p:grpSpPr>
          <a:xfrm>
            <a:off x="7488378" y="5589280"/>
            <a:ext cx="1512196" cy="432056"/>
            <a:chOff x="7488378" y="5697294"/>
            <a:chExt cx="1512196" cy="432056"/>
          </a:xfrm>
        </p:grpSpPr>
        <p:sp>
          <p:nvSpPr>
            <p:cNvPr id="85" name="Rectangle 84"/>
            <p:cNvSpPr/>
            <p:nvPr/>
          </p:nvSpPr>
          <p:spPr>
            <a:xfrm>
              <a:off x="8136462" y="5697294"/>
              <a:ext cx="864112" cy="432056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sz="1400" dirty="0" smtClean="0"/>
                <a:t>RF tests</a:t>
              </a:r>
              <a:endParaRPr lang="en-US" sz="1400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7488378" y="5697294"/>
              <a:ext cx="648084" cy="432056"/>
            </a:xfrm>
            <a:prstGeom prst="rect">
              <a:avLst/>
            </a:prstGeom>
            <a:solidFill>
              <a:srgbClr val="C0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sz="1300" dirty="0" err="1" smtClean="0"/>
                <a:t>Cryostating</a:t>
              </a:r>
              <a:endParaRPr lang="en-US" sz="1300" dirty="0"/>
            </a:p>
          </p:txBody>
        </p:sp>
      </p:grpSp>
      <p:grpSp>
        <p:nvGrpSpPr>
          <p:cNvPr id="4" name="Group 113"/>
          <p:cNvGrpSpPr/>
          <p:nvPr/>
        </p:nvGrpSpPr>
        <p:grpSpPr>
          <a:xfrm>
            <a:off x="-72602" y="5006026"/>
            <a:ext cx="7236602" cy="432000"/>
            <a:chOff x="-72602" y="5175256"/>
            <a:chExt cx="7236602" cy="432000"/>
          </a:xfrm>
        </p:grpSpPr>
        <p:grpSp>
          <p:nvGrpSpPr>
            <p:cNvPr id="5" name="Group 107"/>
            <p:cNvGrpSpPr/>
            <p:nvPr/>
          </p:nvGrpSpPr>
          <p:grpSpPr>
            <a:xfrm>
              <a:off x="1007538" y="5175256"/>
              <a:ext cx="6156462" cy="432000"/>
              <a:chOff x="1007538" y="5193280"/>
              <a:chExt cx="6156462" cy="432000"/>
            </a:xfrm>
          </p:grpSpPr>
          <p:sp>
            <p:nvSpPr>
              <p:cNvPr id="87" name="Rectangle 86"/>
              <p:cNvSpPr/>
              <p:nvPr/>
            </p:nvSpPr>
            <p:spPr>
              <a:xfrm>
                <a:off x="4572000" y="5193280"/>
                <a:ext cx="2592000" cy="432000"/>
              </a:xfrm>
              <a:prstGeom prst="rect">
                <a:avLst/>
              </a:prstGeom>
              <a:solidFill>
                <a:srgbClr val="00B0F0"/>
              </a:solidFill>
              <a:ln w="3175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US" sz="1300" dirty="0" smtClean="0">
                    <a:solidFill>
                      <a:srgbClr val="000066"/>
                    </a:solidFill>
                  </a:rPr>
                  <a:t>Production</a:t>
                </a:r>
                <a:endParaRPr lang="en-US" sz="130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3707888" y="5193280"/>
                <a:ext cx="648084" cy="432000"/>
              </a:xfrm>
              <a:prstGeom prst="rect">
                <a:avLst/>
              </a:prstGeom>
              <a:solidFill>
                <a:srgbClr val="00B0F0"/>
              </a:solidFill>
              <a:ln w="3175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US" sz="1300" dirty="0" smtClean="0">
                    <a:solidFill>
                      <a:srgbClr val="000066"/>
                    </a:solidFill>
                  </a:rPr>
                  <a:t>Tech. Spec.</a:t>
                </a:r>
                <a:endParaRPr lang="en-US" sz="130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303706" y="5193280"/>
                <a:ext cx="1404182" cy="432000"/>
              </a:xfrm>
              <a:prstGeom prst="rect">
                <a:avLst/>
              </a:prstGeom>
              <a:solidFill>
                <a:srgbClr val="00B0F0"/>
              </a:solidFill>
              <a:ln w="3175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US" sz="1300" dirty="0" smtClean="0">
                    <a:solidFill>
                      <a:srgbClr val="000066"/>
                    </a:solidFill>
                  </a:rPr>
                  <a:t>Detailed design</a:t>
                </a:r>
                <a:endParaRPr lang="en-US" sz="130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1007538" y="5193280"/>
                <a:ext cx="1296168" cy="432000"/>
              </a:xfrm>
              <a:prstGeom prst="rect">
                <a:avLst/>
              </a:prstGeom>
              <a:solidFill>
                <a:srgbClr val="00B0F0"/>
              </a:solidFill>
              <a:ln w="3175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US" sz="1300" dirty="0" smtClean="0">
                    <a:solidFill>
                      <a:srgbClr val="000066"/>
                    </a:solidFill>
                  </a:rPr>
                  <a:t>Conceptual design</a:t>
                </a:r>
                <a:endParaRPr lang="en-US" sz="1300" dirty="0">
                  <a:solidFill>
                    <a:srgbClr val="000066"/>
                  </a:solidFill>
                </a:endParaRPr>
              </a:p>
            </p:txBody>
          </p:sp>
        </p:grpSp>
        <p:sp>
          <p:nvSpPr>
            <p:cNvPr id="91" name="Rectangle 90"/>
            <p:cNvSpPr/>
            <p:nvPr/>
          </p:nvSpPr>
          <p:spPr>
            <a:xfrm>
              <a:off x="-72602" y="5283242"/>
              <a:ext cx="1080140" cy="21602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r"/>
              <a:r>
                <a:rPr lang="en-US" sz="1400" b="1" dirty="0" smtClean="0">
                  <a:solidFill>
                    <a:srgbClr val="000066"/>
                  </a:solidFill>
                </a:rPr>
                <a:t>Cryostat</a:t>
              </a:r>
              <a:endParaRPr lang="en-US" sz="1400" b="1" dirty="0">
                <a:solidFill>
                  <a:srgbClr val="000066"/>
                </a:solidFill>
              </a:endParaRPr>
            </a:p>
          </p:txBody>
        </p:sp>
      </p:grpSp>
      <p:grpSp>
        <p:nvGrpSpPr>
          <p:cNvPr id="26" name="Group 108"/>
          <p:cNvGrpSpPr/>
          <p:nvPr/>
        </p:nvGrpSpPr>
        <p:grpSpPr>
          <a:xfrm>
            <a:off x="-72602" y="3407408"/>
            <a:ext cx="6912896" cy="864084"/>
            <a:chOff x="-72602" y="3753070"/>
            <a:chExt cx="6912896" cy="864084"/>
          </a:xfrm>
        </p:grpSpPr>
        <p:sp>
          <p:nvSpPr>
            <p:cNvPr id="92" name="Rectangle 91"/>
            <p:cNvSpPr/>
            <p:nvPr/>
          </p:nvSpPr>
          <p:spPr>
            <a:xfrm>
              <a:off x="1007538" y="3753070"/>
              <a:ext cx="1296168" cy="432000"/>
            </a:xfrm>
            <a:prstGeom prst="rect">
              <a:avLst/>
            </a:prstGeom>
            <a:solidFill>
              <a:srgbClr val="92D050"/>
            </a:solidFill>
            <a:ln w="31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sz="1300" dirty="0" smtClean="0">
                  <a:solidFill>
                    <a:srgbClr val="000066"/>
                  </a:solidFill>
                </a:rPr>
                <a:t>Design</a:t>
              </a:r>
              <a:endParaRPr lang="en-US" sz="1300" dirty="0">
                <a:solidFill>
                  <a:srgbClr val="000066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303706" y="3753070"/>
              <a:ext cx="1296168" cy="432000"/>
            </a:xfrm>
            <a:prstGeom prst="rect">
              <a:avLst/>
            </a:prstGeom>
            <a:solidFill>
              <a:srgbClr val="92D050"/>
            </a:solidFill>
            <a:ln w="31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sz="1300" dirty="0" smtClean="0">
                  <a:solidFill>
                    <a:srgbClr val="000066"/>
                  </a:solidFill>
                </a:rPr>
                <a:t>Spec. &amp; </a:t>
              </a:r>
            </a:p>
            <a:p>
              <a:pPr algn="ctr"/>
              <a:r>
                <a:rPr lang="en-US" sz="1300" dirty="0" smtClean="0">
                  <a:solidFill>
                    <a:srgbClr val="000066"/>
                  </a:solidFill>
                </a:rPr>
                <a:t>Call for tender</a:t>
              </a:r>
              <a:endParaRPr lang="en-US" sz="1300" dirty="0">
                <a:solidFill>
                  <a:srgbClr val="000066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-72602" y="3861056"/>
              <a:ext cx="1080140" cy="21602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r"/>
              <a:r>
                <a:rPr lang="en-US" sz="1400" b="1" dirty="0" smtClean="0">
                  <a:solidFill>
                    <a:srgbClr val="000066"/>
                  </a:solidFill>
                </a:rPr>
                <a:t>Cavities</a:t>
              </a:r>
              <a:endParaRPr lang="en-US" sz="1400" b="1" dirty="0">
                <a:solidFill>
                  <a:srgbClr val="000066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599874" y="3753070"/>
              <a:ext cx="2484000" cy="432000"/>
            </a:xfrm>
            <a:prstGeom prst="rect">
              <a:avLst/>
            </a:prstGeom>
            <a:solidFill>
              <a:srgbClr val="92D050"/>
            </a:solidFill>
            <a:ln w="31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sz="1300" dirty="0" smtClean="0">
                  <a:solidFill>
                    <a:srgbClr val="000066"/>
                  </a:solidFill>
                </a:rPr>
                <a:t>Production</a:t>
              </a: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896042" y="4185154"/>
              <a:ext cx="1512196" cy="216000"/>
            </a:xfrm>
            <a:prstGeom prst="rect">
              <a:avLst/>
            </a:prstGeom>
            <a:solidFill>
              <a:srgbClr val="92D050"/>
            </a:solidFill>
            <a:ln w="31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sz="1300" dirty="0" smtClean="0">
                  <a:solidFill>
                    <a:srgbClr val="000066"/>
                  </a:solidFill>
                </a:rPr>
                <a:t>Test in vertical cryo.</a:t>
              </a: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328098" y="4401154"/>
              <a:ext cx="1512196" cy="216000"/>
            </a:xfrm>
            <a:prstGeom prst="rect">
              <a:avLst/>
            </a:prstGeom>
            <a:solidFill>
              <a:srgbClr val="92D050"/>
            </a:solidFill>
            <a:ln w="31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sz="1300" dirty="0" smtClean="0">
                  <a:solidFill>
                    <a:srgbClr val="000066"/>
                  </a:solidFill>
                </a:rPr>
                <a:t>Insert. in He </a:t>
              </a:r>
              <a:r>
                <a:rPr lang="en-US" sz="1300" dirty="0" err="1" smtClean="0">
                  <a:solidFill>
                    <a:srgbClr val="000066"/>
                  </a:solidFill>
                </a:rPr>
                <a:t>enclos</a:t>
              </a:r>
              <a:r>
                <a:rPr lang="en-US" sz="1300" dirty="0" smtClean="0">
                  <a:solidFill>
                    <a:srgbClr val="000066"/>
                  </a:solidFill>
                </a:rPr>
                <a:t>.</a:t>
              </a:r>
            </a:p>
          </p:txBody>
        </p:sp>
      </p:grpSp>
      <p:sp>
        <p:nvSpPr>
          <p:cNvPr id="98" name="Rectangle 97"/>
          <p:cNvSpPr/>
          <p:nvPr/>
        </p:nvSpPr>
        <p:spPr>
          <a:xfrm>
            <a:off x="6840294" y="4422745"/>
            <a:ext cx="648084" cy="432028"/>
          </a:xfrm>
          <a:prstGeom prst="rect">
            <a:avLst/>
          </a:prstGeom>
          <a:solidFill>
            <a:srgbClr val="008000"/>
          </a:solidFill>
          <a:ln w="31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Cavities +Coupler</a:t>
            </a:r>
          </a:p>
        </p:txBody>
      </p:sp>
      <p:grpSp>
        <p:nvGrpSpPr>
          <p:cNvPr id="27" name="Group 112"/>
          <p:cNvGrpSpPr/>
          <p:nvPr/>
        </p:nvGrpSpPr>
        <p:grpSpPr>
          <a:xfrm>
            <a:off x="-72602" y="2888986"/>
            <a:ext cx="3672476" cy="432000"/>
            <a:chOff x="-72602" y="2827232"/>
            <a:chExt cx="3672476" cy="432000"/>
          </a:xfrm>
        </p:grpSpPr>
        <p:grpSp>
          <p:nvGrpSpPr>
            <p:cNvPr id="28" name="Group 109"/>
            <p:cNvGrpSpPr/>
            <p:nvPr/>
          </p:nvGrpSpPr>
          <p:grpSpPr>
            <a:xfrm>
              <a:off x="1007538" y="2827232"/>
              <a:ext cx="2592336" cy="432000"/>
              <a:chOff x="1007538" y="3212972"/>
              <a:chExt cx="2592336" cy="432000"/>
            </a:xfrm>
          </p:grpSpPr>
          <p:sp>
            <p:nvSpPr>
              <p:cNvPr id="99" name="Rectangle 98"/>
              <p:cNvSpPr/>
              <p:nvPr/>
            </p:nvSpPr>
            <p:spPr>
              <a:xfrm>
                <a:off x="1007538" y="3212972"/>
                <a:ext cx="864112" cy="432000"/>
              </a:xfrm>
              <a:prstGeom prst="rect">
                <a:avLst/>
              </a:prstGeom>
              <a:solidFill>
                <a:srgbClr val="CC3399"/>
              </a:solidFill>
              <a:ln w="3175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  <a:cs typeface="Calibri" pitchFamily="34" charset="0"/>
                  </a:rPr>
                  <a:t>welding, assembly</a:t>
                </a:r>
                <a:endParaRPr lang="en-US" sz="13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1871650" y="3212972"/>
                <a:ext cx="432056" cy="432000"/>
              </a:xfrm>
              <a:prstGeom prst="rect">
                <a:avLst/>
              </a:prstGeom>
              <a:solidFill>
                <a:srgbClr val="CC3399"/>
              </a:solidFill>
              <a:ln w="3175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  <a:cs typeface="Calibri" pitchFamily="34" charset="0"/>
                  </a:rPr>
                  <a:t>Clean room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2303706" y="3212972"/>
                <a:ext cx="1296168" cy="432000"/>
              </a:xfrm>
              <a:prstGeom prst="rect">
                <a:avLst/>
              </a:prstGeom>
              <a:solidFill>
                <a:srgbClr val="CC3399"/>
              </a:solidFill>
              <a:ln w="3175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  <a:cs typeface="Calibri" pitchFamily="34" charset="0"/>
                  </a:rPr>
                  <a:t>RF power tests (CEA)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3" name="Rectangle 102"/>
            <p:cNvSpPr/>
            <p:nvPr/>
          </p:nvSpPr>
          <p:spPr>
            <a:xfrm>
              <a:off x="-72602" y="2935218"/>
              <a:ext cx="1080140" cy="21602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r"/>
              <a:r>
                <a:rPr lang="en-US" sz="1400" b="1" dirty="0" smtClean="0">
                  <a:solidFill>
                    <a:srgbClr val="000066"/>
                  </a:solidFill>
                </a:rPr>
                <a:t>Coupler</a:t>
              </a:r>
              <a:endParaRPr lang="en-US" sz="1400" b="1" dirty="0">
                <a:solidFill>
                  <a:srgbClr val="000066"/>
                </a:solidFill>
              </a:endParaRPr>
            </a:p>
          </p:txBody>
        </p:sp>
      </p:grpSp>
      <p:grpSp>
        <p:nvGrpSpPr>
          <p:cNvPr id="29" name="Group 110"/>
          <p:cNvGrpSpPr/>
          <p:nvPr/>
        </p:nvGrpSpPr>
        <p:grpSpPr>
          <a:xfrm>
            <a:off x="-72602" y="1700776"/>
            <a:ext cx="6264812" cy="972126"/>
            <a:chOff x="-72602" y="1808790"/>
            <a:chExt cx="6264812" cy="972126"/>
          </a:xfrm>
        </p:grpSpPr>
        <p:sp>
          <p:nvSpPr>
            <p:cNvPr id="77" name="Rectangle 76"/>
            <p:cNvSpPr/>
            <p:nvPr/>
          </p:nvSpPr>
          <p:spPr>
            <a:xfrm>
              <a:off x="1007538" y="1808790"/>
              <a:ext cx="5184672" cy="97212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/>
            <a:lstStyle/>
            <a:p>
              <a:pPr algn="ctr"/>
              <a:endParaRPr lang="en-US" sz="1400" b="1" u="sng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007538" y="1916804"/>
              <a:ext cx="540070" cy="216028"/>
            </a:xfrm>
            <a:prstGeom prst="rect">
              <a:avLst/>
            </a:prstGeom>
            <a:solidFill>
              <a:srgbClr val="000066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sz="1400" dirty="0" smtClean="0"/>
                <a:t>Spec.</a:t>
              </a:r>
              <a:endParaRPr lang="en-US" sz="1400" dirty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547608" y="1916804"/>
              <a:ext cx="756098" cy="216028"/>
            </a:xfrm>
            <a:prstGeom prst="rect">
              <a:avLst/>
            </a:prstGeom>
            <a:solidFill>
              <a:srgbClr val="000066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sz="1400" dirty="0" smtClean="0"/>
                <a:t>Design</a:t>
              </a:r>
              <a:endParaRPr lang="en-US" sz="1400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303706" y="1916804"/>
              <a:ext cx="1296168" cy="216028"/>
            </a:xfrm>
            <a:prstGeom prst="rect">
              <a:avLst/>
            </a:prstGeom>
            <a:solidFill>
              <a:srgbClr val="000066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sz="1400" dirty="0" smtClean="0"/>
                <a:t>Construction</a:t>
              </a:r>
              <a:endParaRPr lang="en-US" sz="14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3599874" y="1916804"/>
              <a:ext cx="432056" cy="216028"/>
            </a:xfrm>
            <a:prstGeom prst="rect">
              <a:avLst/>
            </a:prstGeom>
            <a:solidFill>
              <a:srgbClr val="000066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sz="1400" dirty="0" smtClean="0"/>
                <a:t>Inst.</a:t>
              </a:r>
              <a:endParaRPr lang="en-US" sz="1400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-72602" y="1916804"/>
              <a:ext cx="1080140" cy="21602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r"/>
              <a:r>
                <a:rPr lang="en-US" sz="1400" b="1" dirty="0" smtClean="0">
                  <a:solidFill>
                    <a:srgbClr val="000066"/>
                  </a:solidFill>
                </a:rPr>
                <a:t>Cryogenics</a:t>
              </a:r>
              <a:endParaRPr lang="en-US" sz="1400" b="1" dirty="0">
                <a:solidFill>
                  <a:srgbClr val="000066"/>
                </a:solidFill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1007538" y="2348860"/>
              <a:ext cx="1620210" cy="216028"/>
            </a:xfrm>
            <a:prstGeom prst="rect">
              <a:avLst/>
            </a:prstGeom>
            <a:solidFill>
              <a:srgbClr val="660066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sz="1400" dirty="0" smtClean="0"/>
                <a:t>Specifications</a:t>
              </a:r>
              <a:endParaRPr lang="en-US" sz="1400" dirty="0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4896042" y="2348860"/>
              <a:ext cx="1296168" cy="216028"/>
            </a:xfrm>
            <a:prstGeom prst="rect">
              <a:avLst/>
            </a:prstGeom>
            <a:solidFill>
              <a:srgbClr val="660066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sz="1400" dirty="0" smtClean="0"/>
                <a:t>Installations</a:t>
              </a:r>
              <a:endParaRPr lang="en-US" sz="1400" dirty="0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2627748" y="2348860"/>
              <a:ext cx="2268294" cy="216028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100000">
                  <a:srgbClr val="660066"/>
                </a:gs>
              </a:gsLst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-72602" y="2348860"/>
              <a:ext cx="1080140" cy="21602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r"/>
              <a:r>
                <a:rPr lang="en-US" sz="1400" b="1" dirty="0" smtClean="0">
                  <a:solidFill>
                    <a:srgbClr val="000066"/>
                  </a:solidFill>
                </a:rPr>
                <a:t>RF</a:t>
              </a:r>
              <a:endParaRPr lang="en-US" sz="1400" b="1" dirty="0">
                <a:solidFill>
                  <a:srgbClr val="000066"/>
                </a:solidFill>
              </a:endParaRPr>
            </a:p>
          </p:txBody>
        </p:sp>
      </p:grpSp>
      <p:sp>
        <p:nvSpPr>
          <p:cNvPr id="116" name="Rectangle 115"/>
          <p:cNvSpPr/>
          <p:nvPr/>
        </p:nvSpPr>
        <p:spPr>
          <a:xfrm>
            <a:off x="2087678" y="4293112"/>
            <a:ext cx="1080140" cy="21602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en-US" sz="1400" i="1" dirty="0" smtClean="0">
                <a:solidFill>
                  <a:srgbClr val="008000"/>
                </a:solidFill>
              </a:rPr>
              <a:t>Niobium</a:t>
            </a:r>
            <a:endParaRPr lang="en-US" sz="1400" i="1" dirty="0">
              <a:solidFill>
                <a:srgbClr val="008000"/>
              </a:solidFill>
            </a:endParaRPr>
          </a:p>
        </p:txBody>
      </p:sp>
      <p:sp>
        <p:nvSpPr>
          <p:cNvPr id="117" name="Diamond 116"/>
          <p:cNvSpPr>
            <a:spLocks noChangeAspect="1"/>
          </p:cNvSpPr>
          <p:nvPr/>
        </p:nvSpPr>
        <p:spPr>
          <a:xfrm>
            <a:off x="2231720" y="3789070"/>
            <a:ext cx="180000" cy="180000"/>
          </a:xfrm>
          <a:prstGeom prst="diamond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1763636" y="3969070"/>
            <a:ext cx="1188154" cy="21602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400" i="1" dirty="0" smtClean="0">
                <a:solidFill>
                  <a:srgbClr val="008000"/>
                </a:solidFill>
              </a:rPr>
              <a:t>Design review</a:t>
            </a:r>
            <a:endParaRPr lang="en-US" sz="1400" i="1" dirty="0">
              <a:solidFill>
                <a:srgbClr val="008000"/>
              </a:solidFill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1979664" y="4347119"/>
            <a:ext cx="108014" cy="108014"/>
          </a:xfrm>
          <a:prstGeom prst="ellipse">
            <a:avLst/>
          </a:prstGeom>
          <a:solidFill>
            <a:srgbClr val="008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Isosceles Triangle 120"/>
          <p:cNvSpPr/>
          <p:nvPr/>
        </p:nvSpPr>
        <p:spPr>
          <a:xfrm>
            <a:off x="4788028" y="3726000"/>
            <a:ext cx="180000" cy="108014"/>
          </a:xfrm>
          <a:prstGeom prst="triangl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Isosceles Triangle 121"/>
          <p:cNvSpPr/>
          <p:nvPr/>
        </p:nvSpPr>
        <p:spPr>
          <a:xfrm>
            <a:off x="5256112" y="3726000"/>
            <a:ext cx="180000" cy="108014"/>
          </a:xfrm>
          <a:prstGeom prst="triangl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Isosceles Triangle 122"/>
          <p:cNvSpPr/>
          <p:nvPr/>
        </p:nvSpPr>
        <p:spPr>
          <a:xfrm>
            <a:off x="5688168" y="3726000"/>
            <a:ext cx="180000" cy="108014"/>
          </a:xfrm>
          <a:prstGeom prst="triangl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Isosceles Triangle 123"/>
          <p:cNvSpPr/>
          <p:nvPr/>
        </p:nvSpPr>
        <p:spPr>
          <a:xfrm>
            <a:off x="6012210" y="3726000"/>
            <a:ext cx="180000" cy="108014"/>
          </a:xfrm>
          <a:prstGeom prst="triangl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Diamond 124"/>
          <p:cNvSpPr>
            <a:spLocks noChangeAspect="1"/>
          </p:cNvSpPr>
          <p:nvPr/>
        </p:nvSpPr>
        <p:spPr>
          <a:xfrm>
            <a:off x="2151306" y="5373252"/>
            <a:ext cx="180000" cy="180000"/>
          </a:xfrm>
          <a:prstGeom prst="diamond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1655622" y="5553252"/>
            <a:ext cx="1188154" cy="36007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400" i="1" dirty="0" smtClean="0">
                <a:solidFill>
                  <a:srgbClr val="002060"/>
                </a:solidFill>
              </a:rPr>
              <a:t>Conceptual design review</a:t>
            </a:r>
            <a:endParaRPr lang="en-US" sz="1400" i="1" dirty="0">
              <a:solidFill>
                <a:srgbClr val="002060"/>
              </a:solidFill>
            </a:endParaRPr>
          </a:p>
        </p:txBody>
      </p:sp>
      <p:sp>
        <p:nvSpPr>
          <p:cNvPr id="127" name="Diamond 126"/>
          <p:cNvSpPr>
            <a:spLocks noChangeAspect="1"/>
          </p:cNvSpPr>
          <p:nvPr/>
        </p:nvSpPr>
        <p:spPr>
          <a:xfrm>
            <a:off x="3383846" y="5301266"/>
            <a:ext cx="180000" cy="180000"/>
          </a:xfrm>
          <a:prstGeom prst="diamond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3059804" y="5553252"/>
            <a:ext cx="1188154" cy="36007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400" i="1" dirty="0" smtClean="0">
                <a:solidFill>
                  <a:srgbClr val="002060"/>
                </a:solidFill>
              </a:rPr>
              <a:t>Detailed design review</a:t>
            </a:r>
            <a:endParaRPr lang="en-US" sz="1400" i="1" dirty="0">
              <a:solidFill>
                <a:srgbClr val="002060"/>
              </a:solidFill>
            </a:endParaRPr>
          </a:p>
        </p:txBody>
      </p:sp>
      <p:sp>
        <p:nvSpPr>
          <p:cNvPr id="129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92088"/>
          </a:xfrm>
        </p:spPr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130" name="Rectangle 129"/>
          <p:cNvSpPr/>
          <p:nvPr/>
        </p:nvSpPr>
        <p:spPr>
          <a:xfrm>
            <a:off x="1813572" y="2676762"/>
            <a:ext cx="4901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>
                <a:solidFill>
                  <a:srgbClr val="CC3399"/>
                </a:solidFill>
              </a:rPr>
              <a:t>Desy</a:t>
            </a:r>
            <a:endParaRPr lang="en-US" sz="1200" b="1" dirty="0">
              <a:solidFill>
                <a:srgbClr val="CC339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0174" cy="580126"/>
          </a:xfrm>
        </p:spPr>
        <p:txBody>
          <a:bodyPr/>
          <a:lstStyle/>
          <a:p>
            <a:r>
              <a:rPr lang="it-IT" dirty="0" smtClean="0"/>
              <a:t>Summary and outlook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382000" cy="6019800"/>
          </a:xfrm>
        </p:spPr>
        <p:txBody>
          <a:bodyPr/>
          <a:lstStyle/>
          <a:p>
            <a:r>
              <a:rPr lang="en-US" sz="1800" dirty="0" smtClean="0"/>
              <a:t>Most of </a:t>
            </a:r>
            <a:r>
              <a:rPr lang="en-US" sz="1800" dirty="0" err="1" smtClean="0"/>
              <a:t>cryo</a:t>
            </a:r>
            <a:r>
              <a:rPr lang="en-US" sz="1800" dirty="0" smtClean="0"/>
              <a:t>-module requirements are now settled</a:t>
            </a:r>
          </a:p>
          <a:p>
            <a:r>
              <a:rPr lang="en-US" sz="1800" dirty="0" smtClean="0"/>
              <a:t>Test-specific requirements (windows, instrumentation) well advanced </a:t>
            </a:r>
          </a:p>
          <a:p>
            <a:r>
              <a:rPr lang="en-US" sz="1800" dirty="0" smtClean="0"/>
              <a:t>Conceptual choices made (cavity supporting, cryogenic scheme,…)</a:t>
            </a:r>
            <a:endParaRPr lang="en-US" sz="1400" dirty="0" smtClean="0"/>
          </a:p>
          <a:p>
            <a:r>
              <a:rPr lang="en-US" sz="1800" dirty="0" smtClean="0"/>
              <a:t>Still needing conceptual design work: magnetic shielding, thermal shield</a:t>
            </a:r>
          </a:p>
          <a:p>
            <a:r>
              <a:rPr lang="en-US" sz="1800" dirty="0" smtClean="0"/>
              <a:t>2 Vacuum vessel concepts are being compared:</a:t>
            </a:r>
          </a:p>
          <a:p>
            <a:pPr lvl="1"/>
            <a:r>
              <a:rPr lang="en-US" sz="1400" dirty="0" smtClean="0"/>
              <a:t>Tube-type, large diameter (radial space constraint from cavity/tuner)</a:t>
            </a:r>
            <a:r>
              <a:rPr lang="en-US" sz="1400" dirty="0" smtClean="0">
                <a:sym typeface="Wingdings" pitchFamily="2" charset="2"/>
              </a:rPr>
              <a:t> preferred solution</a:t>
            </a:r>
            <a:endParaRPr lang="en-US" sz="1400" dirty="0" smtClean="0"/>
          </a:p>
          <a:p>
            <a:pPr lvl="1"/>
            <a:r>
              <a:rPr lang="en-US" sz="1400" dirty="0" smtClean="0"/>
              <a:t>U type ESSS, construction complexity (=cost)</a:t>
            </a:r>
          </a:p>
          <a:p>
            <a:r>
              <a:rPr lang="en-US" sz="1800" dirty="0" smtClean="0"/>
              <a:t>Assembly tooling concepts in progress</a:t>
            </a:r>
          </a:p>
          <a:p>
            <a:r>
              <a:rPr lang="en-US" sz="1800" dirty="0" smtClean="0"/>
              <a:t>Mock-ups for testing supporting solution in preparation at CERN</a:t>
            </a:r>
          </a:p>
          <a:p>
            <a:r>
              <a:rPr lang="en-US" sz="1800" dirty="0" smtClean="0"/>
              <a:t>Preliminary design review will take place in Summer 2011</a:t>
            </a:r>
          </a:p>
          <a:p>
            <a:r>
              <a:rPr lang="en-US" sz="1800" dirty="0" smtClean="0"/>
              <a:t>Detailed design review End 2011</a:t>
            </a:r>
          </a:p>
          <a:p>
            <a:r>
              <a:rPr lang="en-US" sz="1800" dirty="0" smtClean="0"/>
              <a:t>Procurement of cryostat components starting in 2012</a:t>
            </a:r>
          </a:p>
          <a:p>
            <a:r>
              <a:rPr lang="en-US" sz="1800" dirty="0" smtClean="0"/>
              <a:t>Assembly of </a:t>
            </a:r>
            <a:r>
              <a:rPr lang="en-US" sz="1800" dirty="0" err="1" smtClean="0"/>
              <a:t>cryo</a:t>
            </a:r>
            <a:r>
              <a:rPr lang="en-US" sz="1800" dirty="0" smtClean="0"/>
              <a:t>-module in second half of 2013, followed by testing</a:t>
            </a:r>
          </a:p>
          <a:p>
            <a:pPr>
              <a:buNone/>
            </a:pPr>
            <a:endParaRPr lang="en-US" sz="18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Thank you </a:t>
            </a:r>
            <a:br>
              <a:rPr lang="it-IT" dirty="0" smtClean="0"/>
            </a:br>
            <a:r>
              <a:rPr lang="it-IT" dirty="0" smtClean="0"/>
              <a:t>for your attention!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8229600" cy="1600199"/>
          </a:xfrm>
        </p:spPr>
        <p:txBody>
          <a:bodyPr/>
          <a:lstStyle/>
          <a:p>
            <a:pPr>
              <a:buNone/>
            </a:pPr>
            <a:endParaRPr lang="it-IT" dirty="0" smtClean="0"/>
          </a:p>
          <a:p>
            <a:pPr algn="ctr">
              <a:buNone/>
            </a:pPr>
            <a:r>
              <a:rPr lang="it-IT" sz="4800" dirty="0" smtClean="0"/>
              <a:t>SPARE SLIDES</a:t>
            </a:r>
          </a:p>
          <a:p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831" y="457200"/>
            <a:ext cx="8293169" cy="6121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2" descr="Layout_injectors_May2007"/>
          <p:cNvPicPr>
            <a:picLocks noChangeAspect="1" noChangeArrowheads="1"/>
          </p:cNvPicPr>
          <p:nvPr/>
        </p:nvPicPr>
        <p:blipFill>
          <a:blip r:embed="rId3" cstate="print"/>
          <a:srcRect l="2715" t="14050" r="1706" b="3065"/>
          <a:stretch>
            <a:fillRect/>
          </a:stretch>
        </p:blipFill>
        <p:spPr bwMode="auto">
          <a:xfrm>
            <a:off x="228600" y="876300"/>
            <a:ext cx="8718550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AutoShape 4"/>
          <p:cNvSpPr>
            <a:spLocks/>
          </p:cNvSpPr>
          <p:nvPr/>
        </p:nvSpPr>
        <p:spPr bwMode="auto">
          <a:xfrm>
            <a:off x="5867400" y="685800"/>
            <a:ext cx="1905000" cy="661981"/>
          </a:xfrm>
          <a:prstGeom prst="accentCallout1">
            <a:avLst>
              <a:gd name="adj1" fmla="val 53971"/>
              <a:gd name="adj2" fmla="val -1274"/>
              <a:gd name="adj3" fmla="val 165792"/>
              <a:gd name="adj4" fmla="val -89412"/>
            </a:avLst>
          </a:prstGeom>
          <a:solidFill>
            <a:srgbClr val="CCFFFF"/>
          </a:solidFill>
          <a:ln w="19050">
            <a:solidFill>
              <a:srgbClr val="0000FA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SPS</a:t>
            </a:r>
          </a:p>
          <a:p>
            <a:pPr algn="ctr"/>
            <a:r>
              <a:rPr lang="en-GB" dirty="0" smtClean="0">
                <a:solidFill>
                  <a:srgbClr val="000000"/>
                </a:solidFill>
              </a:rPr>
              <a:t>(operational)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0965" name="AutoShape 5"/>
          <p:cNvSpPr>
            <a:spLocks/>
          </p:cNvSpPr>
          <p:nvPr/>
        </p:nvSpPr>
        <p:spPr bwMode="auto">
          <a:xfrm>
            <a:off x="762000" y="1752600"/>
            <a:ext cx="2590800" cy="685800"/>
          </a:xfrm>
          <a:prstGeom prst="accentCallout1">
            <a:avLst>
              <a:gd name="adj1" fmla="val 91687"/>
              <a:gd name="adj2" fmla="val -1067"/>
              <a:gd name="adj3" fmla="val 204513"/>
              <a:gd name="adj4" fmla="val 21947"/>
            </a:avLst>
          </a:prstGeom>
          <a:solidFill>
            <a:srgbClr val="FFFF99"/>
          </a:solidFill>
          <a:ln w="1905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GB" b="1" dirty="0" smtClean="0">
                <a:solidFill>
                  <a:srgbClr val="0000FF"/>
                </a:solidFill>
              </a:rPr>
              <a:t>PS2</a:t>
            </a:r>
          </a:p>
          <a:p>
            <a:pPr algn="ctr"/>
            <a:r>
              <a:rPr lang="en-GB" b="1" dirty="0" smtClean="0">
                <a:solidFill>
                  <a:srgbClr val="0000FF"/>
                </a:solidFill>
              </a:rPr>
              <a:t>(former plans)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40966" name="AutoShape 6"/>
          <p:cNvSpPr>
            <a:spLocks/>
          </p:cNvSpPr>
          <p:nvPr/>
        </p:nvSpPr>
        <p:spPr bwMode="auto">
          <a:xfrm>
            <a:off x="1371600" y="4495800"/>
            <a:ext cx="2057400" cy="685800"/>
          </a:xfrm>
          <a:prstGeom prst="accentCallout1">
            <a:avLst>
              <a:gd name="adj1" fmla="val 50655"/>
              <a:gd name="adj2" fmla="val 102555"/>
              <a:gd name="adj3" fmla="val 21711"/>
              <a:gd name="adj4" fmla="val 237266"/>
            </a:avLst>
          </a:prstGeom>
          <a:solidFill>
            <a:srgbClr val="FFFF99"/>
          </a:solidFill>
          <a:ln w="1905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GB" b="1" dirty="0" smtClean="0">
                <a:solidFill>
                  <a:srgbClr val="0000FF"/>
                </a:solidFill>
              </a:rPr>
              <a:t>SPL </a:t>
            </a:r>
            <a:endParaRPr lang="en-GB" b="1" dirty="0" smtClean="0">
              <a:solidFill>
                <a:srgbClr val="0000FF"/>
              </a:solidFill>
            </a:endParaRPr>
          </a:p>
          <a:p>
            <a:pPr algn="ctr"/>
            <a:r>
              <a:rPr lang="en-GB" b="1" dirty="0" smtClean="0">
                <a:solidFill>
                  <a:srgbClr val="0000FF"/>
                </a:solidFill>
              </a:rPr>
              <a:t>(former </a:t>
            </a:r>
            <a:r>
              <a:rPr lang="en-GB" b="1" dirty="0" smtClean="0">
                <a:solidFill>
                  <a:srgbClr val="0000FF"/>
                </a:solidFill>
              </a:rPr>
              <a:t>plans)</a:t>
            </a:r>
          </a:p>
          <a:p>
            <a:pPr algn="ctr"/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40967" name="AutoShape 7"/>
          <p:cNvSpPr>
            <a:spLocks/>
          </p:cNvSpPr>
          <p:nvPr/>
        </p:nvSpPr>
        <p:spPr bwMode="auto">
          <a:xfrm>
            <a:off x="4495800" y="5819781"/>
            <a:ext cx="1905000" cy="733419"/>
          </a:xfrm>
          <a:prstGeom prst="accentCallout1">
            <a:avLst>
              <a:gd name="adj1" fmla="val 46588"/>
              <a:gd name="adj2" fmla="val 106491"/>
              <a:gd name="adj3" fmla="val -10293"/>
              <a:gd name="adj4" fmla="val 165565"/>
            </a:avLst>
          </a:prstGeom>
          <a:solidFill>
            <a:srgbClr val="FFFF99"/>
          </a:solidFill>
          <a:ln w="1905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GB" b="1" dirty="0" err="1" smtClean="0">
                <a:solidFill>
                  <a:srgbClr val="0000FF"/>
                </a:solidFill>
              </a:rPr>
              <a:t>Linac</a:t>
            </a:r>
            <a:r>
              <a:rPr lang="en-GB" b="1" dirty="0" smtClean="0">
                <a:solidFill>
                  <a:srgbClr val="0000FF"/>
                </a:solidFill>
              </a:rPr>
              <a:t> 4</a:t>
            </a:r>
          </a:p>
          <a:p>
            <a:pPr algn="ctr"/>
            <a:r>
              <a:rPr lang="en-GB" b="1" dirty="0" smtClean="0">
                <a:solidFill>
                  <a:srgbClr val="0000FF"/>
                </a:solidFill>
              </a:rPr>
              <a:t>(in construction)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40968" name="AutoShape 8"/>
          <p:cNvSpPr>
            <a:spLocks/>
          </p:cNvSpPr>
          <p:nvPr/>
        </p:nvSpPr>
        <p:spPr bwMode="auto">
          <a:xfrm>
            <a:off x="7772400" y="4038600"/>
            <a:ext cx="1143000" cy="1006475"/>
          </a:xfrm>
          <a:prstGeom prst="accentCallout1">
            <a:avLst>
              <a:gd name="adj1" fmla="val 25532"/>
              <a:gd name="adj2" fmla="val -10667"/>
              <a:gd name="adj3" fmla="val 63685"/>
              <a:gd name="adj4" fmla="val -65819"/>
            </a:avLst>
          </a:prstGeom>
          <a:solidFill>
            <a:srgbClr val="CCFFFF"/>
          </a:solidFill>
          <a:ln w="19050">
            <a:solidFill>
              <a:srgbClr val="0000FA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GB" sz="1600" b="1" dirty="0" smtClean="0">
                <a:solidFill>
                  <a:srgbClr val="0000FF"/>
                </a:solidFill>
              </a:rPr>
              <a:t>PS</a:t>
            </a:r>
          </a:p>
          <a:p>
            <a:pPr algn="ctr"/>
            <a:r>
              <a:rPr lang="en-GB" sz="1600" b="1" dirty="0" smtClean="0">
                <a:solidFill>
                  <a:srgbClr val="0000FF"/>
                </a:solidFill>
              </a:rPr>
              <a:t>(operational)</a:t>
            </a:r>
            <a:endParaRPr lang="en-GB" sz="1600" b="1" dirty="0">
              <a:solidFill>
                <a:srgbClr val="0000FF"/>
              </a:solidFill>
            </a:endParaRPr>
          </a:p>
        </p:txBody>
      </p:sp>
      <p:sp>
        <p:nvSpPr>
          <p:cNvPr id="50" name="Arc 49"/>
          <p:cNvSpPr/>
          <p:nvPr/>
        </p:nvSpPr>
        <p:spPr bwMode="auto">
          <a:xfrm rot="13146594">
            <a:off x="6629403" y="4302125"/>
            <a:ext cx="735013" cy="679450"/>
          </a:xfrm>
          <a:prstGeom prst="arc">
            <a:avLst/>
          </a:prstGeom>
          <a:noFill/>
          <a:ln w="25400" cap="flat" cmpd="sng" algn="ctr">
            <a:solidFill>
              <a:srgbClr val="0000CC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1" name="Arc 50"/>
          <p:cNvSpPr/>
          <p:nvPr/>
        </p:nvSpPr>
        <p:spPr bwMode="auto">
          <a:xfrm rot="4865077">
            <a:off x="6818313" y="3319463"/>
            <a:ext cx="736600" cy="577850"/>
          </a:xfrm>
          <a:prstGeom prst="arc">
            <a:avLst>
              <a:gd name="adj1" fmla="val 17647661"/>
              <a:gd name="adj2" fmla="val 0"/>
            </a:avLst>
          </a:prstGeom>
          <a:noFill/>
          <a:ln w="25400" cap="flat" cmpd="sng" algn="ctr">
            <a:solidFill>
              <a:srgbClr val="0000CC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971" name="AutoShape 8"/>
          <p:cNvSpPr>
            <a:spLocks/>
          </p:cNvSpPr>
          <p:nvPr/>
        </p:nvSpPr>
        <p:spPr bwMode="auto">
          <a:xfrm>
            <a:off x="7696200" y="2660650"/>
            <a:ext cx="1254129" cy="615950"/>
          </a:xfrm>
          <a:prstGeom prst="accentCallout1">
            <a:avLst>
              <a:gd name="adj1" fmla="val 42997"/>
              <a:gd name="adj2" fmla="val -3161"/>
              <a:gd name="adj3" fmla="val 143886"/>
              <a:gd name="adj4" fmla="val -33712"/>
            </a:avLst>
          </a:prstGeom>
          <a:solidFill>
            <a:srgbClr val="CCFFFF"/>
          </a:solidFill>
          <a:ln w="19050">
            <a:solidFill>
              <a:srgbClr val="0000FA"/>
            </a:solidFill>
            <a:miter lim="800000"/>
            <a:headEnd type="none" w="sm" len="sm"/>
            <a:tailEnd type="none" w="sm" len="sm"/>
          </a:ln>
        </p:spPr>
        <p:txBody>
          <a:bodyPr lIns="0" rIns="0"/>
          <a:lstStyle/>
          <a:p>
            <a:pPr algn="ctr"/>
            <a:r>
              <a:rPr lang="en-GB" b="1" dirty="0" smtClean="0">
                <a:solidFill>
                  <a:srgbClr val="0000FF"/>
                </a:solidFill>
              </a:rPr>
              <a:t>ISOLDE</a:t>
            </a:r>
          </a:p>
          <a:p>
            <a:pPr algn="ctr"/>
            <a:r>
              <a:rPr lang="en-GB" b="1" dirty="0" smtClean="0">
                <a:solidFill>
                  <a:srgbClr val="0000FF"/>
                </a:solidFill>
              </a:rPr>
              <a:t>(operational)</a:t>
            </a:r>
            <a:endParaRPr lang="en-GB" b="1" dirty="0">
              <a:solidFill>
                <a:srgbClr val="0000FF"/>
              </a:solidFill>
            </a:endParaRPr>
          </a:p>
        </p:txBody>
      </p:sp>
      <p:pic>
        <p:nvPicPr>
          <p:cNvPr id="4097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"/>
            <a:ext cx="6477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62003" y="0"/>
            <a:ext cx="7772400" cy="715962"/>
          </a:xfrm>
        </p:spPr>
        <p:txBody>
          <a:bodyPr/>
          <a:lstStyle/>
          <a:p>
            <a:r>
              <a:rPr lang="it-IT" sz="3600" dirty="0" smtClean="0"/>
              <a:t>CERN’s injector complex (former plans)</a:t>
            </a:r>
            <a:endParaRPr lang="it-IT" sz="3600" dirty="0"/>
          </a:p>
        </p:txBody>
      </p:sp>
      <p:sp>
        <p:nvSpPr>
          <p:cNvPr id="15" name="Left Brace 14"/>
          <p:cNvSpPr/>
          <p:nvPr/>
        </p:nvSpPr>
        <p:spPr>
          <a:xfrm rot="-3000000">
            <a:off x="6061531" y="3189913"/>
            <a:ext cx="211160" cy="2975688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467544" y="1196752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Calculations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performed with the aim of estimating the stiffness which the support system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(“Standard “supporting solution) of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the SPL cavities would have to provide for the string of cavities to be kept inside a certain alignment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tolerance.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67544" y="2420888"/>
            <a:ext cx="328614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Tx/>
              <a:buChar char="-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Beam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simply and symmetrically supported on two points, loaded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by the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weight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of the cavities and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by its own weight.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  <a:buFontTx/>
              <a:buChar char="-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Loads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are distributed uniformly along the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beam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cavities and the supports are considered to be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rigid -maximum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beam deflection is a measure of the maximum cavity misalignment. </a:t>
            </a:r>
            <a:endParaRPr lang="en-GB" sz="1600" dirty="0">
              <a:latin typeface="Arial" pitchFamily="34" charset="0"/>
              <a:cs typeface="Arial" pitchFamily="34" charset="0"/>
            </a:endParaRPr>
          </a:p>
          <a:p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5" name="Picture 64"/>
          <p:cNvPicPr/>
          <p:nvPr/>
        </p:nvPicPr>
        <p:blipFill>
          <a:blip r:embed="rId3" cstate="print"/>
          <a:srcRect r="1821"/>
          <a:stretch>
            <a:fillRect/>
          </a:stretch>
        </p:blipFill>
        <p:spPr bwMode="auto">
          <a:xfrm>
            <a:off x="3707904" y="2060848"/>
            <a:ext cx="500066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661336" cy="64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971600" y="0"/>
            <a:ext cx="8172400" cy="928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Supporting system – required stiffness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 descr="overhangin11"/>
          <p:cNvPicPr>
            <a:picLocks noChangeAspect="1" noChangeArrowheads="1"/>
          </p:cNvPicPr>
          <p:nvPr/>
        </p:nvPicPr>
        <p:blipFill>
          <a:blip r:embed="rId3" cstate="print"/>
          <a:srcRect l="3108" t="4274" r="6734" b="2563"/>
          <a:stretch>
            <a:fillRect/>
          </a:stretch>
        </p:blipFill>
        <p:spPr bwMode="auto">
          <a:xfrm>
            <a:off x="357158" y="1857364"/>
            <a:ext cx="4143404" cy="3214710"/>
          </a:xfrm>
          <a:prstGeom prst="rect">
            <a:avLst/>
          </a:prstGeom>
          <a:noFill/>
        </p:spPr>
      </p:pic>
      <p:pic>
        <p:nvPicPr>
          <p:cNvPr id="37889" name="Picture 9" descr="overhangin12"/>
          <p:cNvPicPr>
            <a:picLocks noChangeAspect="1" noChangeArrowheads="1"/>
          </p:cNvPicPr>
          <p:nvPr/>
        </p:nvPicPr>
        <p:blipFill>
          <a:blip r:embed="rId4" cstate="print"/>
          <a:srcRect l="4615" t="4701" r="6153" b="1019"/>
          <a:stretch>
            <a:fillRect/>
          </a:stretch>
        </p:blipFill>
        <p:spPr bwMode="auto">
          <a:xfrm>
            <a:off x="4500562" y="1857364"/>
            <a:ext cx="4143404" cy="3287803"/>
          </a:xfrm>
          <a:prstGeom prst="rect">
            <a:avLst/>
          </a:prstGeom>
          <a:noFill/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4448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846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785786" y="5490819"/>
            <a:ext cx="785818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ts val="1200"/>
              </a:spcBef>
              <a:spcAft>
                <a:spcPct val="0"/>
              </a:spcAft>
            </a:pP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L=13 m,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en-US" sz="14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cav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=200 Kg,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en-US" sz="14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cav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=8 , g=9.8 m/s</a:t>
            </a:r>
            <a:r>
              <a:rPr kumimoji="0" lang="en-US" sz="1400" b="0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endParaRPr lang="en-US" sz="14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ts val="1200"/>
              </a:spcBef>
              <a:spcAft>
                <a:spcPct val="0"/>
              </a:spcAft>
            </a:pP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Stainless 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steel 304 L: ρ=8000 kg/m</a:t>
            </a:r>
            <a:r>
              <a:rPr lang="en-US" sz="1400" i="1" baseline="300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; E=1.93e</a:t>
            </a:r>
            <a:r>
              <a:rPr lang="en-US" sz="1400" i="1" baseline="30000" dirty="0">
                <a:latin typeface="Arial" pitchFamily="34" charset="0"/>
                <a:cs typeface="Arial" pitchFamily="34" charset="0"/>
              </a:rPr>
              <a:t>11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 Pa</a:t>
            </a:r>
            <a:endParaRPr lang="en-GB" sz="1400" i="1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980728"/>
            <a:ext cx="8715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latin typeface="Arial" pitchFamily="34" charset="0"/>
                <a:cs typeface="Arial" pitchFamily="34" charset="0"/>
              </a:rPr>
              <a:t>Required stiffness – different  cross sections</a:t>
            </a:r>
            <a:endParaRPr lang="en-GB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16632"/>
            <a:ext cx="661336" cy="64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971600" y="0"/>
            <a:ext cx="8172400" cy="928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Supporting system – required stiffness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28596" y="1196752"/>
            <a:ext cx="8715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Arial" pitchFamily="34" charset="0"/>
                <a:cs typeface="Arial" pitchFamily="34" charset="0"/>
              </a:rPr>
              <a:t>Third support? – Comparison with 2 supports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4448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846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539552" y="4941168"/>
            <a:ext cx="792961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- Three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vertical displacements (simple supports)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- Loads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remain the same.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- One support in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the middle of the beam,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other two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at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a distance of 0.16 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L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from each end of the beam.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67544" y="1844824"/>
          <a:ext cx="7960397" cy="2651185"/>
        </p:xfrm>
        <a:graphic>
          <a:graphicData uri="http://schemas.openxmlformats.org/drawingml/2006/table">
            <a:tbl>
              <a:tblPr/>
              <a:tblGrid>
                <a:gridCol w="2749654"/>
                <a:gridCol w="1047662"/>
                <a:gridCol w="1032959"/>
                <a:gridCol w="1557708"/>
                <a:gridCol w="1572414"/>
              </a:tblGrid>
              <a:tr h="1433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en-GB" sz="15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</a:t>
                      </a: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5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[</a:t>
                      </a:r>
                      <a:r>
                        <a:rPr lang="en-US" sz="1500" b="1" i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</a:t>
                      </a:r>
                      <a:r>
                        <a:rPr lang="en-US" sz="1500" b="1" i="1" baseline="300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en-US" sz="1500" b="1" i="0" baseline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]</a:t>
                      </a:r>
                      <a:endParaRPr lang="en-GB" sz="15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5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[</a:t>
                      </a:r>
                      <a:r>
                        <a:rPr lang="en-US" sz="1500" b="1" i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</a:t>
                      </a:r>
                      <a:r>
                        <a:rPr lang="en-US" sz="1500" b="1" i="1" baseline="300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r>
                        <a:rPr lang="en-US" sz="1500" b="1" i="0" baseline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]</a:t>
                      </a:r>
                      <a:endParaRPr lang="en-GB" sz="15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Deflection;</a:t>
                      </a:r>
                      <a:r>
                        <a:rPr lang="en-US" sz="15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5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supports (analytical) </a:t>
                      </a: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[</a:t>
                      </a:r>
                      <a:r>
                        <a:rPr lang="en-US" sz="1500" b="1" i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mm</a:t>
                      </a:r>
                      <a:r>
                        <a:rPr lang="en-US" sz="1500" b="1" i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]</a:t>
                      </a:r>
                      <a:endParaRPr lang="en-GB" sz="15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Deflection; 3 supports (FE</a:t>
                      </a:r>
                      <a:r>
                        <a:rPr lang="en-US" sz="15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beam analysis)</a:t>
                      </a:r>
                      <a:r>
                        <a:rPr lang="en-US" sz="15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[</a:t>
                      </a:r>
                      <a:r>
                        <a:rPr lang="en-US" sz="1500" b="1" i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mm</a:t>
                      </a:r>
                      <a:r>
                        <a:rPr lang="en-US" sz="15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]</a:t>
                      </a:r>
                      <a:endParaRPr lang="en-GB" sz="15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6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Circular tube </a:t>
                      </a:r>
                      <a:r>
                        <a:rPr lang="en-US" sz="1500" b="1" i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tck</a:t>
                      </a:r>
                      <a:r>
                        <a:rPr lang="en-US" sz="1500" b="1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6 </a:t>
                      </a:r>
                      <a:r>
                        <a:rPr lang="en-US" sz="1500" b="1" i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mm diam. 300 mm</a:t>
                      </a:r>
                      <a:endParaRPr lang="en-GB" sz="15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0.0055</a:t>
                      </a:r>
                      <a:endParaRPr lang="en-GB" sz="15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5.99E-05</a:t>
                      </a:r>
                      <a:endParaRPr lang="en-GB" sz="15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2.3</a:t>
                      </a:r>
                      <a:endParaRPr lang="en-GB" sz="15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0.358 </a:t>
                      </a:r>
                      <a:endParaRPr lang="en-GB" sz="15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6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Circular tube </a:t>
                      </a:r>
                      <a:r>
                        <a:rPr lang="en-US" sz="1500" b="1" i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tck</a:t>
                      </a:r>
                      <a:r>
                        <a:rPr lang="en-US" sz="1500" b="1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r>
                        <a:rPr lang="en-US" sz="15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  <a:r>
                        <a:rPr lang="en-US" sz="1500" b="1" i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mm diam. 1000 mm</a:t>
                      </a:r>
                      <a:endParaRPr lang="en-GB" sz="15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0.0372</a:t>
                      </a:r>
                      <a:endParaRPr lang="en-GB" sz="15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4.55E-03</a:t>
                      </a:r>
                      <a:endParaRPr lang="en-GB" sz="15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0.075</a:t>
                      </a:r>
                      <a:endParaRPr lang="en-GB" sz="15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0.018</a:t>
                      </a:r>
                      <a:endParaRPr lang="en-GB" sz="15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248" marR="66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661336" cy="64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971600" y="0"/>
            <a:ext cx="8172400" cy="928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Supporting system – required stiffness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64770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it-IT" sz="3600" dirty="0" smtClean="0"/>
              <a:t>Drivers in our study:</a:t>
            </a:r>
          </a:p>
          <a:p>
            <a:r>
              <a:rPr lang="it-IT" sz="3700" dirty="0" smtClean="0">
                <a:solidFill>
                  <a:srgbClr val="1505EB"/>
                </a:solidFill>
              </a:rPr>
              <a:t>Availability: </a:t>
            </a:r>
          </a:p>
          <a:p>
            <a:pPr lvl="1"/>
            <a:r>
              <a:rPr lang="it-IT" sz="3300" dirty="0" smtClean="0">
                <a:solidFill>
                  <a:schemeClr val="tx1"/>
                </a:solidFill>
              </a:rPr>
              <a:t>Reliability/Maintainability.  Components with technical risk and no in-situ repair (RF coupler, cavity/tuners):</a:t>
            </a:r>
          </a:p>
          <a:p>
            <a:pPr lvl="1">
              <a:buNone/>
            </a:pPr>
            <a:r>
              <a:rPr lang="it-IT" sz="3300" b="1" dirty="0" smtClean="0">
                <a:sym typeface="Wingdings" pitchFamily="2" charset="2"/>
              </a:rPr>
              <a:t></a:t>
            </a:r>
            <a:r>
              <a:rPr lang="it-IT" sz="3300" b="1" dirty="0" smtClean="0">
                <a:solidFill>
                  <a:srgbClr val="008E40"/>
                </a:solidFill>
                <a:sym typeface="Wingdings" pitchFamily="2" charset="2"/>
              </a:rPr>
              <a:t> </a:t>
            </a:r>
            <a:r>
              <a:rPr lang="it-IT" sz="3300" dirty="0" smtClean="0">
                <a:solidFill>
                  <a:srgbClr val="FF0000"/>
                </a:solidFill>
                <a:sym typeface="Wingdings" pitchFamily="2" charset="2"/>
              </a:rPr>
              <a:t>quick replacement of complete </a:t>
            </a:r>
            <a:r>
              <a:rPr lang="it-IT" sz="3300" dirty="0" smtClean="0">
                <a:solidFill>
                  <a:srgbClr val="FF0000"/>
                </a:solidFill>
              </a:rPr>
              <a:t>cryo-module (spares needed)</a:t>
            </a:r>
          </a:p>
          <a:p>
            <a:pPr lvl="1">
              <a:buNone/>
            </a:pPr>
            <a:endParaRPr lang="it-IT" sz="1800" dirty="0" smtClean="0">
              <a:solidFill>
                <a:srgbClr val="008E40"/>
              </a:solidFill>
            </a:endParaRPr>
          </a:p>
          <a:p>
            <a:r>
              <a:rPr lang="it-IT" sz="3600" dirty="0" smtClean="0">
                <a:solidFill>
                  <a:srgbClr val="1505EB"/>
                </a:solidFill>
              </a:rPr>
              <a:t>Safety: </a:t>
            </a:r>
          </a:p>
          <a:p>
            <a:pPr lvl="1"/>
            <a:r>
              <a:rPr lang="it-IT" sz="3300" dirty="0" smtClean="0">
                <a:solidFill>
                  <a:schemeClr val="tx1"/>
                </a:solidFill>
              </a:rPr>
              <a:t>Coping with incidents:  </a:t>
            </a:r>
            <a:r>
              <a:rPr lang="it-IT" sz="3300" dirty="0" smtClean="0"/>
              <a:t>accidental venting of cavities</a:t>
            </a:r>
          </a:p>
          <a:p>
            <a:pPr>
              <a:buNone/>
            </a:pPr>
            <a:r>
              <a:rPr lang="it-IT" sz="3300" b="1" dirty="0" smtClean="0">
                <a:sym typeface="Wingdings" pitchFamily="2" charset="2"/>
              </a:rPr>
              <a:t>	 </a:t>
            </a:r>
            <a:r>
              <a:rPr lang="it-IT" sz="3300" b="1" dirty="0" smtClean="0">
                <a:solidFill>
                  <a:srgbClr val="1505EB"/>
                </a:solidFill>
                <a:sym typeface="Wingdings" pitchFamily="2" charset="2"/>
              </a:rPr>
              <a:t></a:t>
            </a:r>
            <a:r>
              <a:rPr lang="it-IT" sz="3300" b="1" dirty="0" smtClean="0">
                <a:sym typeface="Wingdings" pitchFamily="2" charset="2"/>
              </a:rPr>
              <a:t> </a:t>
            </a:r>
            <a:r>
              <a:rPr lang="it-IT" sz="3300" dirty="0" smtClean="0">
                <a:solidFill>
                  <a:srgbClr val="FF0000"/>
                </a:solidFill>
                <a:sym typeface="Wingdings" pitchFamily="2" charset="2"/>
              </a:rPr>
              <a:t>w</a:t>
            </a:r>
            <a:r>
              <a:rPr lang="it-IT" sz="3300" dirty="0" smtClean="0">
                <a:solidFill>
                  <a:srgbClr val="FF0000"/>
                </a:solidFill>
              </a:rPr>
              <a:t>arm, interlocked valves (cold valves do not exist)</a:t>
            </a:r>
            <a:endParaRPr lang="it-IT" sz="3300" dirty="0" smtClean="0"/>
          </a:p>
          <a:p>
            <a:pPr>
              <a:buNone/>
            </a:pPr>
            <a:endParaRPr lang="it-IT" sz="3300" dirty="0" smtClean="0"/>
          </a:p>
          <a:p>
            <a:pPr>
              <a:buNone/>
            </a:pPr>
            <a:r>
              <a:rPr lang="it-IT" b="1" dirty="0" smtClean="0">
                <a:solidFill>
                  <a:srgbClr val="1505EB"/>
                </a:solidFill>
                <a:sym typeface="Wingdings" pitchFamily="2" charset="2"/>
              </a:rPr>
              <a:t>           </a:t>
            </a:r>
            <a:endParaRPr lang="it-IT" sz="1800" b="1" dirty="0" smtClean="0">
              <a:solidFill>
                <a:srgbClr val="1505EB"/>
              </a:solidFill>
              <a:sym typeface="Wingdings" pitchFamily="2" charset="2"/>
            </a:endParaRPr>
          </a:p>
          <a:p>
            <a:pPr>
              <a:buNone/>
            </a:pPr>
            <a:r>
              <a:rPr lang="it-IT" sz="4400" b="1" dirty="0" smtClean="0">
                <a:solidFill>
                  <a:srgbClr val="1505EB"/>
                </a:solidFill>
                <a:sym typeface="Wingdings" pitchFamily="2" charset="2"/>
              </a:rPr>
              <a:t>		</a:t>
            </a:r>
            <a:r>
              <a:rPr lang="it-IT" sz="3600" b="1" dirty="0" smtClean="0">
                <a:solidFill>
                  <a:srgbClr val="1505EB"/>
                </a:solidFill>
                <a:sym typeface="Wingdings" pitchFamily="2" charset="2"/>
              </a:rPr>
              <a:t>“Segmented” layout with CDL has clear advantages</a:t>
            </a:r>
            <a:endParaRPr lang="it-IT" sz="3600" b="1" dirty="0" smtClean="0">
              <a:solidFill>
                <a:srgbClr val="1505EB"/>
              </a:solidFill>
            </a:endParaRPr>
          </a:p>
          <a:p>
            <a:pPr>
              <a:buNone/>
            </a:pPr>
            <a:endParaRPr lang="it-IT" sz="2200" dirty="0" smtClean="0"/>
          </a:p>
          <a:p>
            <a:r>
              <a:rPr lang="it-IT" sz="3600" dirty="0" smtClean="0"/>
              <a:t>Additional advantages:</a:t>
            </a:r>
          </a:p>
          <a:p>
            <a:pPr lvl="1"/>
            <a:r>
              <a:rPr lang="it-IT" sz="3300" dirty="0" smtClean="0"/>
              <a:t>Magnets can be warm: classical “off-the shelf”, easy alignment/maintainability/upgrade </a:t>
            </a:r>
          </a:p>
          <a:p>
            <a:pPr lvl="1"/>
            <a:r>
              <a:rPr lang="it-IT" sz="3300" dirty="0" smtClean="0"/>
              <a:t>and cryo-module internal positioning requirements can ne relaxed (by a factor of 3)  </a:t>
            </a:r>
          </a:p>
          <a:p>
            <a:endParaRPr lang="it-IT" sz="3600" dirty="0" smtClean="0"/>
          </a:p>
          <a:p>
            <a:r>
              <a:rPr lang="it-IT" sz="3600" dirty="0" smtClean="0"/>
              <a:t>Drawbacks:</a:t>
            </a:r>
          </a:p>
          <a:p>
            <a:pPr lvl="1"/>
            <a:r>
              <a:rPr lang="it-IT" sz="3300" dirty="0" smtClean="0"/>
              <a:t>Less compact layout (~+10% extra lenght) </a:t>
            </a:r>
          </a:p>
          <a:p>
            <a:pPr lvl="1"/>
            <a:r>
              <a:rPr lang="it-IT" sz="3300" dirty="0" smtClean="0"/>
              <a:t>More equipment (Cryoline, CWT, instrumentation...):</a:t>
            </a:r>
          </a:p>
          <a:p>
            <a:pPr lvl="1"/>
            <a:r>
              <a:rPr lang="it-IT" sz="3300" dirty="0" smtClean="0"/>
              <a:t>Higher static heat loads (but dynamic loads dominate!)</a:t>
            </a:r>
          </a:p>
          <a:p>
            <a:pPr lvl="1"/>
            <a:endParaRPr lang="it-IT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2035" y="-76200"/>
            <a:ext cx="8680174" cy="762000"/>
          </a:xfrm>
        </p:spPr>
        <p:txBody>
          <a:bodyPr/>
          <a:lstStyle/>
          <a:p>
            <a:r>
              <a:rPr lang="it-IT" dirty="0" smtClean="0"/>
              <a:t>Conclusions</a:t>
            </a:r>
            <a:endParaRPr lang="it-IT" dirty="0"/>
          </a:p>
        </p:txBody>
      </p:sp>
      <p:sp>
        <p:nvSpPr>
          <p:cNvPr id="6" name="Right Arrow 5"/>
          <p:cNvSpPr/>
          <p:nvPr/>
        </p:nvSpPr>
        <p:spPr>
          <a:xfrm>
            <a:off x="152400" y="37338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715962"/>
          </a:xfrm>
        </p:spPr>
        <p:txBody>
          <a:bodyPr/>
          <a:lstStyle/>
          <a:p>
            <a:r>
              <a:rPr lang="it-IT" dirty="0" smtClean="0"/>
              <a:t>HP-SPL architecture 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534400" cy="2057400"/>
          </a:xfrm>
        </p:spPr>
        <p:txBody>
          <a:bodyPr/>
          <a:lstStyle/>
          <a:p>
            <a:r>
              <a:rPr lang="en-US" sz="2200" dirty="0" smtClean="0"/>
              <a:t>R&amp;D study for a 5 </a:t>
            </a:r>
            <a:r>
              <a:rPr lang="en-US" sz="2200" dirty="0" err="1" smtClean="0"/>
              <a:t>GeV</a:t>
            </a:r>
            <a:r>
              <a:rPr lang="en-US" sz="2200" dirty="0" smtClean="0"/>
              <a:t>,  4 MW beam power</a:t>
            </a:r>
          </a:p>
          <a:p>
            <a:r>
              <a:rPr lang="en-US" sz="2200" dirty="0" smtClean="0"/>
              <a:t>Major interest for non-LHC physics: Fixed Target/Neutrino Factory (ISOLDE? EURISOL?)</a:t>
            </a:r>
            <a:endParaRPr lang="it-IT" sz="2200" dirty="0"/>
          </a:p>
        </p:txBody>
      </p:sp>
      <p:grpSp>
        <p:nvGrpSpPr>
          <p:cNvPr id="5" name="Group 124"/>
          <p:cNvGrpSpPr/>
          <p:nvPr/>
        </p:nvGrpSpPr>
        <p:grpSpPr>
          <a:xfrm>
            <a:off x="89441" y="2348174"/>
            <a:ext cx="8996500" cy="2833426"/>
            <a:chOff x="89441" y="2348174"/>
            <a:chExt cx="8996498" cy="2833426"/>
          </a:xfrm>
        </p:grpSpPr>
        <p:sp>
          <p:nvSpPr>
            <p:cNvPr id="4" name="Text Box 108"/>
            <p:cNvSpPr txBox="1">
              <a:spLocks noChangeArrowheads="1"/>
            </p:cNvSpPr>
            <p:nvPr/>
          </p:nvSpPr>
          <p:spPr bwMode="auto">
            <a:xfrm>
              <a:off x="7391398" y="4811713"/>
              <a:ext cx="1682750" cy="369887"/>
            </a:xfrm>
            <a:prstGeom prst="rect">
              <a:avLst/>
            </a:prstGeom>
            <a:solidFill>
              <a:srgbClr val="FFFFAB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r>
                <a:rPr lang="en-GB" dirty="0">
                  <a:solidFill>
                    <a:srgbClr val="0000FF"/>
                  </a:solidFill>
                </a:rPr>
                <a:t>Length: </a:t>
              </a:r>
              <a:r>
                <a:rPr lang="en-GB" dirty="0" smtClean="0">
                  <a:solidFill>
                    <a:srgbClr val="0000FF"/>
                  </a:solidFill>
                </a:rPr>
                <a:t>~540 </a:t>
              </a:r>
              <a:r>
                <a:rPr lang="en-GB" dirty="0">
                  <a:solidFill>
                    <a:srgbClr val="0000FF"/>
                  </a:solidFill>
                </a:rPr>
                <a:t>m</a:t>
              </a:r>
            </a:p>
          </p:txBody>
        </p:sp>
        <p:sp>
          <p:nvSpPr>
            <p:cNvPr id="36" name="Rounded Rectangle 35"/>
            <p:cNvSpPr/>
            <p:nvPr/>
          </p:nvSpPr>
          <p:spPr>
            <a:xfrm rot="16200000">
              <a:off x="5598319" y="3369375"/>
              <a:ext cx="868363" cy="279401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prstClr val="black"/>
                  </a:solidFill>
                </a:rPr>
                <a:t>Extraction</a:t>
              </a:r>
              <a:endParaRPr lang="en-US" sz="1200" b="1" dirty="0">
                <a:solidFill>
                  <a:prstClr val="black"/>
                </a:solidFill>
              </a:endParaRPr>
            </a:p>
          </p:txBody>
        </p:sp>
        <p:cxnSp>
          <p:nvCxnSpPr>
            <p:cNvPr id="37" name="Straight Arrow Connector 36"/>
            <p:cNvCxnSpPr>
              <a:stCxn id="36" idx="1"/>
              <a:endCxn id="38" idx="3"/>
            </p:cNvCxnSpPr>
            <p:nvPr/>
          </p:nvCxnSpPr>
          <p:spPr>
            <a:xfrm rot="5400000">
              <a:off x="5995134" y="3980624"/>
              <a:ext cx="74734" cy="158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 rot="16200000">
              <a:off x="5564996" y="4193108"/>
              <a:ext cx="935009" cy="58477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600" b="1" dirty="0" smtClean="0">
                  <a:solidFill>
                    <a:srgbClr val="FF0000"/>
                  </a:solidFill>
                </a:rPr>
                <a:t>to </a:t>
              </a:r>
              <a:r>
                <a:rPr lang="en-US" sz="1600" b="1" dirty="0" err="1" smtClean="0">
                  <a:solidFill>
                    <a:srgbClr val="FF0000"/>
                  </a:solidFill>
                </a:rPr>
                <a:t>Eurisol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6396318" y="3276600"/>
              <a:ext cx="1093694" cy="4714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prstClr val="white"/>
                  </a:solidFill>
                </a:rPr>
                <a:t>High </a:t>
              </a:r>
              <a:r>
                <a:rPr lang="en-US" sz="1200" dirty="0">
                  <a:solidFill>
                    <a:prstClr val="white"/>
                  </a:solidFill>
                  <a:latin typeface="Symbol" pitchFamily="18" charset="2"/>
                </a:rPr>
                <a:t>b</a:t>
              </a:r>
              <a:r>
                <a:rPr lang="en-US" sz="1200" dirty="0">
                  <a:solidFill>
                    <a:prstClr val="white"/>
                  </a:solidFill>
                </a:rPr>
                <a:t> cryomodules</a:t>
              </a:r>
            </a:p>
          </p:txBody>
        </p:sp>
        <p:cxnSp>
          <p:nvCxnSpPr>
            <p:cNvPr id="46" name="Straight Arrow Connector 45"/>
            <p:cNvCxnSpPr>
              <a:stCxn id="45" idx="3"/>
              <a:endCxn id="96" idx="1"/>
            </p:cNvCxnSpPr>
            <p:nvPr/>
          </p:nvCxnSpPr>
          <p:spPr>
            <a:xfrm>
              <a:off x="7490012" y="3512344"/>
              <a:ext cx="140540" cy="6303"/>
            </a:xfrm>
            <a:prstGeom prst="straightConnector1">
              <a:avLst/>
            </a:prstGeom>
            <a:ln w="19050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Left Brace 46"/>
            <p:cNvSpPr/>
            <p:nvPr/>
          </p:nvSpPr>
          <p:spPr bwMode="auto">
            <a:xfrm rot="16200000">
              <a:off x="6716156" y="3404998"/>
              <a:ext cx="304800" cy="1114805"/>
            </a:xfrm>
            <a:prstGeom prst="leftBrace">
              <a:avLst>
                <a:gd name="adj1" fmla="val 20516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 bwMode="auto">
            <a:xfrm>
              <a:off x="6374510" y="4140201"/>
              <a:ext cx="1042803" cy="55399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solidFill>
                    <a:prstClr val="black"/>
                  </a:solidFill>
                </a:rPr>
                <a:t> </a:t>
              </a:r>
              <a:r>
                <a:rPr lang="en-US" sz="1400" dirty="0" smtClean="0">
                  <a:solidFill>
                    <a:prstClr val="black"/>
                  </a:solidFill>
                </a:rPr>
                <a:t>12 </a:t>
              </a:r>
              <a:r>
                <a:rPr lang="en-US" sz="1400" dirty="0">
                  <a:solidFill>
                    <a:prstClr val="black"/>
                  </a:solidFill>
                </a:rPr>
                <a:t>x 8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prstClr val="black"/>
                  </a:solidFill>
                  <a:latin typeface="Symbol" pitchFamily="18" charset="2"/>
                </a:rPr>
                <a:t>b</a:t>
              </a:r>
              <a:r>
                <a:rPr lang="en-US" sz="1400" dirty="0">
                  <a:solidFill>
                    <a:prstClr val="black"/>
                  </a:solidFill>
                </a:rPr>
                <a:t>=1 cavities</a:t>
              </a:r>
            </a:p>
          </p:txBody>
        </p:sp>
        <p:grpSp>
          <p:nvGrpSpPr>
            <p:cNvPr id="6" name="Group 83"/>
            <p:cNvGrpSpPr/>
            <p:nvPr/>
          </p:nvGrpSpPr>
          <p:grpSpPr>
            <a:xfrm>
              <a:off x="89441" y="2348174"/>
              <a:ext cx="8996498" cy="2558809"/>
              <a:chOff x="152192" y="2957774"/>
              <a:chExt cx="8996498" cy="2558809"/>
            </a:xfrm>
          </p:grpSpPr>
          <p:sp>
            <p:nvSpPr>
              <p:cNvPr id="85" name="Rounded Rectangle 84"/>
              <p:cNvSpPr/>
              <p:nvPr/>
            </p:nvSpPr>
            <p:spPr>
              <a:xfrm>
                <a:off x="1162050" y="3892550"/>
                <a:ext cx="987425" cy="47148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prstClr val="white"/>
                    </a:solidFill>
                  </a:rPr>
                  <a:t>Medium </a:t>
                </a:r>
                <a:r>
                  <a:rPr lang="en-US" sz="1200" dirty="0">
                    <a:solidFill>
                      <a:prstClr val="white"/>
                    </a:solidFill>
                    <a:latin typeface="Symbol" pitchFamily="18" charset="2"/>
                  </a:rPr>
                  <a:t>b</a:t>
                </a:r>
                <a:r>
                  <a:rPr lang="en-US" sz="1200" dirty="0">
                    <a:solidFill>
                      <a:prstClr val="white"/>
                    </a:solidFill>
                  </a:rPr>
                  <a:t> cryomodule</a:t>
                </a:r>
              </a:p>
            </p:txBody>
          </p:sp>
          <p:sp>
            <p:nvSpPr>
              <p:cNvPr id="86" name="Rounded Rectangle 85"/>
              <p:cNvSpPr/>
              <p:nvPr/>
            </p:nvSpPr>
            <p:spPr>
              <a:xfrm>
                <a:off x="4572000" y="3886200"/>
                <a:ext cx="1077912" cy="47148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prstClr val="white"/>
                    </a:solidFill>
                  </a:rPr>
                  <a:t>High </a:t>
                </a:r>
                <a:r>
                  <a:rPr lang="en-US" sz="1200" dirty="0">
                    <a:solidFill>
                      <a:prstClr val="white"/>
                    </a:solidFill>
                    <a:latin typeface="Symbol" pitchFamily="18" charset="2"/>
                  </a:rPr>
                  <a:t>b</a:t>
                </a:r>
                <a:r>
                  <a:rPr lang="en-US" sz="1200" dirty="0">
                    <a:solidFill>
                      <a:prstClr val="white"/>
                    </a:solidFill>
                  </a:rPr>
                  <a:t> cryomodules</a:t>
                </a:r>
              </a:p>
            </p:txBody>
          </p:sp>
          <p:cxnSp>
            <p:nvCxnSpPr>
              <p:cNvPr id="87" name="Straight Arrow Connector 86"/>
              <p:cNvCxnSpPr>
                <a:stCxn id="86" idx="3"/>
                <a:endCxn id="36" idx="0"/>
              </p:cNvCxnSpPr>
              <p:nvPr/>
            </p:nvCxnSpPr>
            <p:spPr>
              <a:xfrm flipV="1">
                <a:off x="5649912" y="4118675"/>
                <a:ext cx="305639" cy="3269"/>
              </a:xfrm>
              <a:prstGeom prst="straightConnector1">
                <a:avLst/>
              </a:prstGeom>
              <a:ln w="19050"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>
                <a:stCxn id="96" idx="3"/>
                <a:endCxn id="97" idx="0"/>
              </p:cNvCxnSpPr>
              <p:nvPr/>
            </p:nvCxnSpPr>
            <p:spPr>
              <a:xfrm>
                <a:off x="8662535" y="4128247"/>
                <a:ext cx="147601" cy="745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Rounded Rectangle 88"/>
              <p:cNvSpPr/>
              <p:nvPr/>
            </p:nvSpPr>
            <p:spPr>
              <a:xfrm rot="16200000">
                <a:off x="3788196" y="3948346"/>
                <a:ext cx="868362" cy="367551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 dirty="0" smtClean="0">
                    <a:solidFill>
                      <a:prstClr val="black"/>
                    </a:solidFill>
                  </a:rPr>
                  <a:t>Extraction</a:t>
                </a:r>
                <a:endParaRPr lang="en-US" sz="1200" b="1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" name="Group 106"/>
              <p:cNvGrpSpPr>
                <a:grpSpLocks/>
              </p:cNvGrpSpPr>
              <p:nvPr/>
            </p:nvGrpSpPr>
            <p:grpSpPr bwMode="auto">
              <a:xfrm>
                <a:off x="762000" y="4419597"/>
                <a:ext cx="1639887" cy="851832"/>
                <a:chOff x="1398588" y="3043698"/>
                <a:chExt cx="1639889" cy="850890"/>
              </a:xfrm>
            </p:grpSpPr>
            <p:sp>
              <p:nvSpPr>
                <p:cNvPr id="111" name="Left Brace 10"/>
                <p:cNvSpPr/>
                <p:nvPr/>
              </p:nvSpPr>
              <p:spPr>
                <a:xfrm rot="16200000">
                  <a:off x="2062337" y="2379949"/>
                  <a:ext cx="312392" cy="1639889"/>
                </a:xfrm>
                <a:prstGeom prst="leftBrac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" name="TextBox 11"/>
                <p:cNvSpPr txBox="1"/>
                <p:nvPr/>
              </p:nvSpPr>
              <p:spPr>
                <a:xfrm>
                  <a:off x="1590513" y="3371947"/>
                  <a:ext cx="1275095" cy="522641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400" dirty="0" smtClean="0">
                      <a:solidFill>
                        <a:prstClr val="black"/>
                      </a:solidFill>
                    </a:rPr>
                    <a:t>20 </a:t>
                  </a:r>
                  <a:r>
                    <a:rPr lang="en-US" sz="1400" dirty="0">
                      <a:solidFill>
                        <a:prstClr val="black"/>
                      </a:solidFill>
                    </a:rPr>
                    <a:t>x </a:t>
                  </a:r>
                  <a:r>
                    <a:rPr lang="en-US" sz="1400" dirty="0" smtClean="0">
                      <a:solidFill>
                        <a:prstClr val="black"/>
                      </a:solidFill>
                    </a:rPr>
                    <a:t>3</a:t>
                  </a:r>
                  <a:endParaRPr lang="en-US" sz="1400" dirty="0">
                    <a:solidFill>
                      <a:prstClr val="black"/>
                    </a:solidFill>
                  </a:endParaRPr>
                </a:p>
                <a:p>
                  <a:pPr algn="ctr">
                    <a:defRPr/>
                  </a:pPr>
                  <a:r>
                    <a:rPr lang="en-US" sz="1400" dirty="0">
                      <a:solidFill>
                        <a:prstClr val="black"/>
                      </a:solidFill>
                      <a:latin typeface="Symbol" pitchFamily="18" charset="2"/>
                    </a:rPr>
                    <a:t>b</a:t>
                  </a:r>
                  <a:r>
                    <a:rPr lang="en-US" sz="1400" dirty="0">
                      <a:solidFill>
                        <a:prstClr val="black"/>
                      </a:solidFill>
                    </a:rPr>
                    <a:t>=0.65 cavities</a:t>
                  </a:r>
                </a:p>
              </p:txBody>
            </p:sp>
          </p:grpSp>
          <p:grpSp>
            <p:nvGrpSpPr>
              <p:cNvPr id="8" name="Group 107"/>
              <p:cNvGrpSpPr>
                <a:grpSpLocks/>
              </p:cNvGrpSpPr>
              <p:nvPr/>
            </p:nvGrpSpPr>
            <p:grpSpPr bwMode="auto">
              <a:xfrm>
                <a:off x="2424112" y="4419596"/>
                <a:ext cx="1385888" cy="842307"/>
                <a:chOff x="3279294" y="3091325"/>
                <a:chExt cx="1540355" cy="841364"/>
              </a:xfrm>
            </p:grpSpPr>
            <p:sp>
              <p:nvSpPr>
                <p:cNvPr id="109" name="Left Brace 108"/>
                <p:cNvSpPr/>
                <p:nvPr/>
              </p:nvSpPr>
              <p:spPr>
                <a:xfrm rot="16200000">
                  <a:off x="3893278" y="2477341"/>
                  <a:ext cx="312388" cy="1540355"/>
                </a:xfrm>
                <a:prstGeom prst="leftBrac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TextBox 109"/>
                <p:cNvSpPr txBox="1"/>
                <p:nvPr/>
              </p:nvSpPr>
              <p:spPr>
                <a:xfrm>
                  <a:off x="3457149" y="3410055"/>
                  <a:ext cx="1190996" cy="522634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400" dirty="0">
                      <a:solidFill>
                        <a:prstClr val="black"/>
                      </a:solidFill>
                    </a:rPr>
                    <a:t>5 x 8</a:t>
                  </a:r>
                </a:p>
                <a:p>
                  <a:pPr algn="ctr">
                    <a:defRPr/>
                  </a:pPr>
                  <a:r>
                    <a:rPr lang="en-US" sz="1400" dirty="0">
                      <a:solidFill>
                        <a:prstClr val="black"/>
                      </a:solidFill>
                      <a:latin typeface="Symbol" pitchFamily="18" charset="2"/>
                    </a:rPr>
                    <a:t>b</a:t>
                  </a:r>
                  <a:r>
                    <a:rPr lang="en-US" sz="1400" dirty="0">
                      <a:solidFill>
                        <a:prstClr val="black"/>
                      </a:solidFill>
                    </a:rPr>
                    <a:t>=1 cavities</a:t>
                  </a:r>
                </a:p>
              </p:txBody>
            </p:sp>
          </p:grpSp>
          <p:grpSp>
            <p:nvGrpSpPr>
              <p:cNvPr id="9" name="Group 108"/>
              <p:cNvGrpSpPr>
                <a:grpSpLocks/>
              </p:cNvGrpSpPr>
              <p:nvPr/>
            </p:nvGrpSpPr>
            <p:grpSpPr bwMode="auto">
              <a:xfrm>
                <a:off x="4419600" y="4419597"/>
                <a:ext cx="1447799" cy="884199"/>
                <a:chOff x="5564464" y="3051634"/>
                <a:chExt cx="1424166" cy="883224"/>
              </a:xfrm>
            </p:grpSpPr>
            <p:sp>
              <p:nvSpPr>
                <p:cNvPr id="107" name="Left Brace 106"/>
                <p:cNvSpPr/>
                <p:nvPr/>
              </p:nvSpPr>
              <p:spPr>
                <a:xfrm rot="16200000">
                  <a:off x="6124315" y="2491783"/>
                  <a:ext cx="304464" cy="1424166"/>
                </a:xfrm>
                <a:prstGeom prst="leftBrace">
                  <a:avLst>
                    <a:gd name="adj1" fmla="val 20516"/>
                    <a:gd name="adj2" fmla="val 5000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" name="TextBox 107"/>
                <p:cNvSpPr txBox="1"/>
                <p:nvPr/>
              </p:nvSpPr>
              <p:spPr>
                <a:xfrm>
                  <a:off x="5692923" y="3381471"/>
                  <a:ext cx="1165660" cy="553387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600" dirty="0">
                      <a:solidFill>
                        <a:prstClr val="black"/>
                      </a:solidFill>
                    </a:rPr>
                    <a:t> </a:t>
                  </a:r>
                  <a:r>
                    <a:rPr lang="en-US" sz="1400" dirty="0" smtClean="0">
                      <a:solidFill>
                        <a:prstClr val="black"/>
                      </a:solidFill>
                    </a:rPr>
                    <a:t>6 </a:t>
                  </a:r>
                  <a:r>
                    <a:rPr lang="en-US" sz="1400" dirty="0">
                      <a:solidFill>
                        <a:prstClr val="black"/>
                      </a:solidFill>
                    </a:rPr>
                    <a:t>x 8</a:t>
                  </a:r>
                </a:p>
                <a:p>
                  <a:pPr algn="ctr">
                    <a:defRPr/>
                  </a:pPr>
                  <a:r>
                    <a:rPr lang="en-US" sz="1400" dirty="0">
                      <a:solidFill>
                        <a:prstClr val="black"/>
                      </a:solidFill>
                      <a:latin typeface="Symbol" pitchFamily="18" charset="2"/>
                    </a:rPr>
                    <a:t>b</a:t>
                  </a:r>
                  <a:r>
                    <a:rPr lang="en-US" sz="1400" dirty="0">
                      <a:solidFill>
                        <a:prstClr val="black"/>
                      </a:solidFill>
                    </a:rPr>
                    <a:t>=1 cavities</a:t>
                  </a:r>
                </a:p>
              </p:txBody>
            </p:sp>
          </p:grpSp>
          <p:cxnSp>
            <p:nvCxnSpPr>
              <p:cNvPr id="93" name="Straight Arrow Connector 92"/>
              <p:cNvCxnSpPr>
                <a:stCxn id="89" idx="1"/>
                <a:endCxn id="94" idx="3"/>
              </p:cNvCxnSpPr>
              <p:nvPr/>
            </p:nvCxnSpPr>
            <p:spPr>
              <a:xfrm rot="5400000">
                <a:off x="4121303" y="4623302"/>
                <a:ext cx="158075" cy="44077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TextBox 93"/>
              <p:cNvSpPr txBox="1"/>
              <p:nvPr/>
            </p:nvSpPr>
            <p:spPr>
              <a:xfrm rot="16200000">
                <a:off x="3782198" y="4828093"/>
                <a:ext cx="792205" cy="58477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600" b="1" dirty="0">
                    <a:solidFill>
                      <a:srgbClr val="FF0000"/>
                    </a:solidFill>
                  </a:rPr>
                  <a:t>TT6 to</a:t>
                </a:r>
              </a:p>
              <a:p>
                <a:pPr algn="ctr">
                  <a:defRPr/>
                </a:pPr>
                <a:r>
                  <a:rPr lang="en-US" sz="1600" b="1" dirty="0">
                    <a:solidFill>
                      <a:srgbClr val="FF0000"/>
                    </a:solidFill>
                  </a:rPr>
                  <a:t>ISOLDE</a:t>
                </a:r>
              </a:p>
            </p:txBody>
          </p:sp>
          <p:cxnSp>
            <p:nvCxnSpPr>
              <p:cNvPr id="95" name="Straight Arrow Connector 94"/>
              <p:cNvCxnSpPr>
                <a:stCxn id="89" idx="2"/>
                <a:endCxn id="86" idx="1"/>
              </p:cNvCxnSpPr>
              <p:nvPr/>
            </p:nvCxnSpPr>
            <p:spPr>
              <a:xfrm flipV="1">
                <a:off x="4406153" y="4121944"/>
                <a:ext cx="165847" cy="10178"/>
              </a:xfrm>
              <a:prstGeom prst="straightConnector1">
                <a:avLst/>
              </a:prstGeom>
              <a:ln w="19050"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Rounded Rectangle 95"/>
              <p:cNvSpPr/>
              <p:nvPr/>
            </p:nvSpPr>
            <p:spPr>
              <a:xfrm>
                <a:off x="7693303" y="3899647"/>
                <a:ext cx="969232" cy="4572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 err="1">
                    <a:solidFill>
                      <a:prstClr val="white"/>
                    </a:solidFill>
                  </a:rPr>
                  <a:t>Debunchers</a:t>
                </a: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 rot="16200000">
                <a:off x="7808195" y="3959715"/>
                <a:ext cx="2342436" cy="33855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600" b="1" dirty="0">
                    <a:solidFill>
                      <a:srgbClr val="FF0000"/>
                    </a:solidFill>
                  </a:rPr>
                  <a:t>To </a:t>
                </a:r>
                <a:r>
                  <a:rPr lang="en-US" sz="1600" b="1" dirty="0" smtClean="0">
                    <a:solidFill>
                      <a:srgbClr val="FF0000"/>
                    </a:solidFill>
                  </a:rPr>
                  <a:t> fixed  target/</a:t>
                </a:r>
                <a:r>
                  <a:rPr lang="el-GR" sz="1600" b="1" dirty="0" smtClean="0">
                    <a:solidFill>
                      <a:srgbClr val="FF0000"/>
                    </a:solidFill>
                  </a:rPr>
                  <a:t>μ</a:t>
                </a:r>
                <a:r>
                  <a:rPr lang="en-US" sz="1600" b="1" dirty="0" smtClean="0">
                    <a:solidFill>
                      <a:srgbClr val="FF0000"/>
                    </a:solidFill>
                  </a:rPr>
                  <a:t> factory</a:t>
                </a:r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8" name="Rounded Rectangle 97"/>
              <p:cNvSpPr/>
              <p:nvPr/>
            </p:nvSpPr>
            <p:spPr>
              <a:xfrm>
                <a:off x="2590800" y="3886200"/>
                <a:ext cx="1077912" cy="47148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prstClr val="white"/>
                    </a:solidFill>
                  </a:rPr>
                  <a:t>High </a:t>
                </a:r>
                <a:r>
                  <a:rPr lang="en-US" sz="1200" dirty="0">
                    <a:solidFill>
                      <a:prstClr val="white"/>
                    </a:solidFill>
                    <a:latin typeface="Symbol" pitchFamily="18" charset="2"/>
                  </a:rPr>
                  <a:t>b</a:t>
                </a:r>
                <a:r>
                  <a:rPr lang="en-US" sz="1200" dirty="0">
                    <a:solidFill>
                      <a:prstClr val="white"/>
                    </a:solidFill>
                  </a:rPr>
                  <a:t> cryomodules</a:t>
                </a:r>
              </a:p>
            </p:txBody>
          </p:sp>
          <p:cxnSp>
            <p:nvCxnSpPr>
              <p:cNvPr id="99" name="Straight Arrow Connector 98"/>
              <p:cNvCxnSpPr>
                <a:stCxn id="98" idx="3"/>
                <a:endCxn id="89" idx="0"/>
              </p:cNvCxnSpPr>
              <p:nvPr/>
            </p:nvCxnSpPr>
            <p:spPr>
              <a:xfrm>
                <a:off x="3668712" y="4121944"/>
                <a:ext cx="369890" cy="10178"/>
              </a:xfrm>
              <a:prstGeom prst="straightConnector1">
                <a:avLst/>
              </a:prstGeom>
              <a:ln w="19050"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/>
              <p:cNvCxnSpPr>
                <a:endCxn id="98" idx="1"/>
              </p:cNvCxnSpPr>
              <p:nvPr/>
            </p:nvCxnSpPr>
            <p:spPr>
              <a:xfrm flipV="1">
                <a:off x="1976437" y="4122738"/>
                <a:ext cx="614363" cy="0"/>
              </a:xfrm>
              <a:prstGeom prst="straightConnector1">
                <a:avLst/>
              </a:prstGeom>
              <a:ln w="19050"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00"/>
              <p:cNvCxnSpPr/>
              <p:nvPr/>
            </p:nvCxnSpPr>
            <p:spPr>
              <a:xfrm>
                <a:off x="468312" y="4138613"/>
                <a:ext cx="687388" cy="1587"/>
              </a:xfrm>
              <a:prstGeom prst="straightConnector1">
                <a:avLst/>
              </a:prstGeom>
              <a:ln w="19050"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TextBox 101"/>
              <p:cNvSpPr txBox="1"/>
              <p:nvPr/>
            </p:nvSpPr>
            <p:spPr>
              <a:xfrm rot="16200000">
                <a:off x="-284979" y="3974096"/>
                <a:ext cx="1212896" cy="33855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600" b="1" dirty="0">
                    <a:solidFill>
                      <a:srgbClr val="FF0000"/>
                    </a:solidFill>
                  </a:rPr>
                  <a:t>From Linac4</a:t>
                </a:r>
              </a:p>
            </p:txBody>
          </p:sp>
          <p:sp>
            <p:nvSpPr>
              <p:cNvPr id="103" name="Line Callout 1 (Accent Bar) 102"/>
              <p:cNvSpPr/>
              <p:nvPr/>
            </p:nvSpPr>
            <p:spPr>
              <a:xfrm rot="16200000">
                <a:off x="835025" y="2962275"/>
                <a:ext cx="419100" cy="790575"/>
              </a:xfrm>
              <a:prstGeom prst="accentCallout1">
                <a:avLst>
                  <a:gd name="adj1" fmla="val 18750"/>
                  <a:gd name="adj2" fmla="val -8333"/>
                  <a:gd name="adj3" fmla="val 16755"/>
                  <a:gd name="adj4" fmla="val -133788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anchor="ctr"/>
              <a:lstStyle/>
              <a:p>
                <a:pPr>
                  <a:defRPr/>
                </a:pPr>
                <a:r>
                  <a:rPr lang="en-US" sz="1400" b="1" dirty="0">
                    <a:solidFill>
                      <a:prstClr val="black"/>
                    </a:solidFill>
                  </a:rPr>
                  <a:t>0 m</a:t>
                </a:r>
              </a:p>
              <a:p>
                <a:pPr>
                  <a:defRPr/>
                </a:pPr>
                <a:r>
                  <a:rPr lang="en-US" sz="1400" b="1" dirty="0">
                    <a:solidFill>
                      <a:srgbClr val="FF0000"/>
                    </a:solidFill>
                  </a:rPr>
                  <a:t>0.16 GeV</a:t>
                </a:r>
              </a:p>
            </p:txBody>
          </p:sp>
          <p:sp>
            <p:nvSpPr>
              <p:cNvPr id="104" name="Line Callout 1 (Accent Bar) 103"/>
              <p:cNvSpPr/>
              <p:nvPr/>
            </p:nvSpPr>
            <p:spPr>
              <a:xfrm rot="16200000">
                <a:off x="2368550" y="2943225"/>
                <a:ext cx="419100" cy="828675"/>
              </a:xfrm>
              <a:prstGeom prst="accentCallout1">
                <a:avLst>
                  <a:gd name="adj1" fmla="val 18750"/>
                  <a:gd name="adj2" fmla="val -8333"/>
                  <a:gd name="adj3" fmla="val 16755"/>
                  <a:gd name="adj4" fmla="val -133788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anchor="ctr"/>
              <a:lstStyle/>
              <a:p>
                <a:pPr>
                  <a:defRPr/>
                </a:pPr>
                <a:r>
                  <a:rPr lang="en-US" sz="1400" b="1" dirty="0">
                    <a:solidFill>
                      <a:prstClr val="black"/>
                    </a:solidFill>
                  </a:rPr>
                  <a:t>110 m</a:t>
                </a:r>
              </a:p>
              <a:p>
                <a:pPr>
                  <a:defRPr/>
                </a:pPr>
                <a:r>
                  <a:rPr lang="en-US" sz="1400" b="1" dirty="0" smtClean="0">
                    <a:solidFill>
                      <a:srgbClr val="FF0000"/>
                    </a:solidFill>
                  </a:rPr>
                  <a:t>0.79 </a:t>
                </a:r>
                <a:r>
                  <a:rPr lang="en-US" sz="1400" b="1" dirty="0">
                    <a:solidFill>
                      <a:srgbClr val="FF0000"/>
                    </a:solidFill>
                  </a:rPr>
                  <a:t>GeV</a:t>
                </a:r>
              </a:p>
            </p:txBody>
          </p:sp>
          <p:sp>
            <p:nvSpPr>
              <p:cNvPr id="105" name="Line Callout 1 (Accent Bar) 104"/>
              <p:cNvSpPr/>
              <p:nvPr/>
            </p:nvSpPr>
            <p:spPr>
              <a:xfrm rot="16200000">
                <a:off x="3914775" y="2943225"/>
                <a:ext cx="419100" cy="781050"/>
              </a:xfrm>
              <a:prstGeom prst="accentCallout1">
                <a:avLst>
                  <a:gd name="adj1" fmla="val 18750"/>
                  <a:gd name="adj2" fmla="val -8333"/>
                  <a:gd name="adj3" fmla="val 16755"/>
                  <a:gd name="adj4" fmla="val -133788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anchor="ctr"/>
              <a:lstStyle/>
              <a:p>
                <a:pPr>
                  <a:defRPr/>
                </a:pPr>
                <a:r>
                  <a:rPr lang="en-US" sz="1400" b="1" dirty="0">
                    <a:solidFill>
                      <a:prstClr val="black"/>
                    </a:solidFill>
                  </a:rPr>
                  <a:t>186 m</a:t>
                </a:r>
              </a:p>
              <a:p>
                <a:pPr>
                  <a:defRPr/>
                </a:pPr>
                <a:r>
                  <a:rPr lang="en-US" sz="1400" b="1" dirty="0">
                    <a:solidFill>
                      <a:srgbClr val="FF0000"/>
                    </a:solidFill>
                  </a:rPr>
                  <a:t>1.4 GeV</a:t>
                </a:r>
              </a:p>
            </p:txBody>
          </p:sp>
          <p:sp>
            <p:nvSpPr>
              <p:cNvPr id="106" name="Line Callout 1 (Accent Bar) 105"/>
              <p:cNvSpPr/>
              <p:nvPr/>
            </p:nvSpPr>
            <p:spPr>
              <a:xfrm rot="16200000">
                <a:off x="5879725" y="2959474"/>
                <a:ext cx="419100" cy="748551"/>
              </a:xfrm>
              <a:prstGeom prst="accentCallout1">
                <a:avLst>
                  <a:gd name="adj1" fmla="val 18750"/>
                  <a:gd name="adj2" fmla="val -8333"/>
                  <a:gd name="adj3" fmla="val 16755"/>
                  <a:gd name="adj4" fmla="val -133788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anchor="ctr"/>
              <a:lstStyle/>
              <a:p>
                <a:pPr>
                  <a:defRPr/>
                </a:pPr>
                <a:r>
                  <a:rPr lang="en-US" sz="1400" b="1" dirty="0" smtClean="0">
                    <a:solidFill>
                      <a:prstClr val="black"/>
                    </a:solidFill>
                  </a:rPr>
                  <a:t>~300 </a:t>
                </a:r>
                <a:r>
                  <a:rPr lang="en-US" sz="1400" b="1" dirty="0">
                    <a:solidFill>
                      <a:prstClr val="black"/>
                    </a:solidFill>
                  </a:rPr>
                  <a:t>m</a:t>
                </a:r>
              </a:p>
              <a:p>
                <a:pPr>
                  <a:defRPr/>
                </a:pPr>
                <a:r>
                  <a:rPr lang="en-US" sz="1400" b="1" dirty="0" smtClean="0">
                    <a:solidFill>
                      <a:srgbClr val="FF0000"/>
                    </a:solidFill>
                  </a:rPr>
                  <a:t>2.5 </a:t>
                </a:r>
                <a:r>
                  <a:rPr lang="en-US" sz="1400" b="1" dirty="0">
                    <a:solidFill>
                      <a:srgbClr val="FF0000"/>
                    </a:solidFill>
                  </a:rPr>
                  <a:t>GeV</a:t>
                </a:r>
              </a:p>
            </p:txBody>
          </p:sp>
        </p:grpSp>
        <p:cxnSp>
          <p:nvCxnSpPr>
            <p:cNvPr id="117" name="Straight Arrow Connector 116"/>
            <p:cNvCxnSpPr>
              <a:stCxn id="36" idx="2"/>
              <a:endCxn id="45" idx="1"/>
            </p:cNvCxnSpPr>
            <p:nvPr/>
          </p:nvCxnSpPr>
          <p:spPr>
            <a:xfrm>
              <a:off x="6172201" y="3509075"/>
              <a:ext cx="224117" cy="3269"/>
            </a:xfrm>
            <a:prstGeom prst="straightConnector1">
              <a:avLst/>
            </a:prstGeom>
            <a:ln w="19050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" name="Text Box 108"/>
          <p:cNvSpPr txBox="1">
            <a:spLocks noChangeArrowheads="1"/>
          </p:cNvSpPr>
          <p:nvPr/>
        </p:nvSpPr>
        <p:spPr bwMode="auto">
          <a:xfrm>
            <a:off x="6553200" y="5410206"/>
            <a:ext cx="2368550" cy="708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b="1" dirty="0" smtClean="0">
                <a:solidFill>
                  <a:prstClr val="black"/>
                </a:solidFill>
              </a:rPr>
              <a:t>HP-SPL </a:t>
            </a:r>
            <a:r>
              <a:rPr lang="en-GB" sz="2000" b="1" dirty="0">
                <a:solidFill>
                  <a:prstClr val="black"/>
                </a:solidFill>
              </a:rPr>
              <a:t>beam characteristics</a:t>
            </a:r>
          </a:p>
        </p:txBody>
      </p:sp>
      <p:sp>
        <p:nvSpPr>
          <p:cNvPr id="49" name="Line Callout 1 (Accent Bar) 48"/>
          <p:cNvSpPr/>
          <p:nvPr/>
        </p:nvSpPr>
        <p:spPr>
          <a:xfrm rot="16200000">
            <a:off x="7715250" y="2266953"/>
            <a:ext cx="419100" cy="914400"/>
          </a:xfrm>
          <a:prstGeom prst="accentCallout1">
            <a:avLst>
              <a:gd name="adj1" fmla="val 18750"/>
              <a:gd name="adj2" fmla="val -8333"/>
              <a:gd name="adj3" fmla="val 16755"/>
              <a:gd name="adj4" fmla="val -133788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</a:rPr>
              <a:t>~500 </a:t>
            </a:r>
            <a:r>
              <a:rPr lang="en-US" sz="1400" b="1" dirty="0">
                <a:solidFill>
                  <a:prstClr val="black"/>
                </a:solidFill>
              </a:rPr>
              <a:t>m</a:t>
            </a:r>
          </a:p>
          <a:p>
            <a:pPr>
              <a:defRPr/>
            </a:pPr>
            <a:r>
              <a:rPr lang="en-US" sz="1400" b="1" dirty="0">
                <a:solidFill>
                  <a:srgbClr val="FF0000"/>
                </a:solidFill>
              </a:rPr>
              <a:t>5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>
                <a:solidFill>
                  <a:srgbClr val="FF0000"/>
                </a:solidFill>
              </a:rPr>
              <a:t>GeV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479211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846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764704"/>
            <a:ext cx="4170269" cy="261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838200"/>
            <a:ext cx="4378937" cy="2569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844947"/>
            <a:ext cx="4187214" cy="2449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3200400" y="3352800"/>
            <a:ext cx="2432333" cy="36933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RF coupler in cantilever </a:t>
            </a:r>
            <a:endParaRPr lang="it-IT" dirty="0">
              <a:solidFill>
                <a:srgbClr val="FFFF00"/>
              </a:solidFill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4495800" y="3844947"/>
            <a:ext cx="4286160" cy="2403453"/>
            <a:chOff x="4648200" y="4003723"/>
            <a:chExt cx="4353976" cy="2549477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48200" y="4003723"/>
              <a:ext cx="4353976" cy="2549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Isosceles Triangle 23"/>
            <p:cNvSpPr/>
            <p:nvPr/>
          </p:nvSpPr>
          <p:spPr>
            <a:xfrm>
              <a:off x="4805080" y="6382870"/>
              <a:ext cx="1524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5105400" y="4004095"/>
            <a:ext cx="3048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Max.displacement</a:t>
            </a:r>
            <a:r>
              <a:rPr lang="en-GB" sz="1400" b="1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: 0.04 mm</a:t>
            </a: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5143504" y="1071546"/>
            <a:ext cx="3048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Max.displacement</a:t>
            </a:r>
            <a:r>
              <a:rPr lang="en-GB" sz="1400" b="1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: 11 mm</a:t>
            </a: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94661" y="6324600"/>
            <a:ext cx="3148939" cy="36933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RF coupler +  intercavity guides 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642910" y="1040768"/>
            <a:ext cx="3048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Max.stress</a:t>
            </a:r>
            <a:r>
              <a:rPr kumimoji="0" lang="en-GB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(von </a:t>
            </a:r>
            <a:r>
              <a:rPr kumimoji="0" lang="en-GB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Mises</a:t>
            </a:r>
            <a:r>
              <a:rPr kumimoji="0" lang="en-GB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r>
              <a:rPr lang="en-GB" sz="1400" b="1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: 650 </a:t>
            </a:r>
            <a:r>
              <a:rPr lang="en-GB" sz="1400" b="1" i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MPa</a:t>
            </a: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928926" y="1357298"/>
            <a:ext cx="571504" cy="4286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743200" y="4339673"/>
            <a:ext cx="838200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2"/>
          <p:cNvSpPr>
            <a:spLocks noChangeArrowheads="1"/>
          </p:cNvSpPr>
          <p:nvPr/>
        </p:nvSpPr>
        <p:spPr bwMode="auto">
          <a:xfrm>
            <a:off x="762000" y="4004095"/>
            <a:ext cx="3048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Max.stress</a:t>
            </a:r>
            <a:r>
              <a:rPr kumimoji="0" lang="en-GB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(von </a:t>
            </a:r>
            <a:r>
              <a:rPr kumimoji="0" lang="en-GB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Mises</a:t>
            </a:r>
            <a:r>
              <a:rPr kumimoji="0" lang="en-GB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r>
              <a:rPr lang="en-GB" sz="1400" b="1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: 20 </a:t>
            </a:r>
            <a:r>
              <a:rPr lang="en-GB" sz="1400" b="1" i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MPa</a:t>
            </a: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116632"/>
            <a:ext cx="661336" cy="64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itle 1"/>
          <p:cNvSpPr txBox="1">
            <a:spLocks/>
          </p:cNvSpPr>
          <p:nvPr/>
        </p:nvSpPr>
        <p:spPr>
          <a:xfrm>
            <a:off x="971600" y="-152400"/>
            <a:ext cx="8172400" cy="928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RF coupler</a:t>
            </a:r>
            <a:r>
              <a:rPr kumimoji="0" lang="en-GB" sz="3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3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 support</a:t>
            </a:r>
            <a:endParaRPr kumimoji="0" lang="en-GB" sz="3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itle 1"/>
          <p:cNvSpPr>
            <a:spLocks noGrp="1"/>
          </p:cNvSpPr>
          <p:nvPr>
            <p:ph type="title"/>
          </p:nvPr>
        </p:nvSpPr>
        <p:spPr>
          <a:xfrm>
            <a:off x="533400" y="139700"/>
            <a:ext cx="8377238" cy="546100"/>
          </a:xfrm>
        </p:spPr>
        <p:txBody>
          <a:bodyPr/>
          <a:lstStyle/>
          <a:p>
            <a:r>
              <a:rPr lang="en-US" sz="3200" dirty="0" smtClean="0"/>
              <a:t>R&amp;D for a high power SPL (HP-SPL)</a:t>
            </a:r>
          </a:p>
        </p:txBody>
      </p:sp>
      <p:sp>
        <p:nvSpPr>
          <p:cNvPr id="18437" name="Content Placeholder 2"/>
          <p:cNvSpPr>
            <a:spLocks noGrp="1"/>
          </p:cNvSpPr>
          <p:nvPr>
            <p:ph idx="1"/>
          </p:nvPr>
        </p:nvSpPr>
        <p:spPr>
          <a:xfrm>
            <a:off x="152400" y="954088"/>
            <a:ext cx="8980488" cy="5368925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en-US" sz="2000" b="1" dirty="0" smtClean="0"/>
              <a:t>General orientation:</a:t>
            </a:r>
          </a:p>
          <a:p>
            <a:r>
              <a:rPr lang="en-US" sz="2000" dirty="0" smtClean="0"/>
              <a:t>Focus on R&amp;D for key technologies for a high-intensity proton source (HP SPL) for a neutrino facility</a:t>
            </a:r>
          </a:p>
          <a:p>
            <a:pPr>
              <a:buFont typeface="Arial" pitchFamily="34" charset="0"/>
              <a:buNone/>
            </a:pPr>
            <a:endParaRPr lang="en-US" sz="2000" dirty="0" smtClean="0"/>
          </a:p>
          <a:p>
            <a:pPr>
              <a:buFont typeface="Arial" pitchFamily="34" charset="0"/>
              <a:buNone/>
            </a:pPr>
            <a:r>
              <a:rPr lang="en-US" sz="2000" b="1" dirty="0" smtClean="0"/>
              <a:t>In particular, </a:t>
            </a:r>
            <a:r>
              <a:rPr lang="en-US" sz="2000" dirty="0" smtClean="0"/>
              <a:t>as far as </a:t>
            </a:r>
            <a:r>
              <a:rPr lang="en-US" sz="2000" dirty="0" err="1" smtClean="0"/>
              <a:t>cryo</a:t>
            </a:r>
            <a:r>
              <a:rPr lang="en-US" sz="2000" dirty="0" smtClean="0"/>
              <a:t>-module development:</a:t>
            </a:r>
          </a:p>
          <a:p>
            <a:r>
              <a:rPr lang="en-US" sz="2000" dirty="0" smtClean="0"/>
              <a:t>Development, construction and test of β=1 elliptical cavities, 704 MHz</a:t>
            </a:r>
          </a:p>
          <a:p>
            <a:r>
              <a:rPr lang="en-US" sz="2000" dirty="0" smtClean="0"/>
              <a:t>Development, construction and test of RF couplers</a:t>
            </a:r>
          </a:p>
          <a:p>
            <a:r>
              <a:rPr lang="en-US" sz="2000" dirty="0" smtClean="0"/>
              <a:t>Test of a string of 4 β=1 cavities in a machine-type configuration: </a:t>
            </a:r>
          </a:p>
          <a:p>
            <a:pPr lvl="1"/>
            <a:r>
              <a:rPr lang="en-US" sz="1600" dirty="0" smtClean="0"/>
              <a:t>Housed in helium vessels, equipped with tuners</a:t>
            </a:r>
          </a:p>
          <a:p>
            <a:pPr lvl="1"/>
            <a:r>
              <a:rPr lang="en-US" sz="1600" dirty="0" smtClean="0"/>
              <a:t>Powered by machine-type RF coupler</a:t>
            </a:r>
          </a:p>
          <a:p>
            <a:pPr>
              <a:buFont typeface="Arial" pitchFamily="34" charset="0"/>
              <a:buNone/>
            </a:pPr>
            <a:endParaRPr lang="en-US" sz="1800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en-US" sz="2000" dirty="0" smtClean="0">
                <a:sym typeface="Wingdings" pitchFamily="2" charset="2"/>
              </a:rPr>
              <a:t>This program calls for the design and construction of a </a:t>
            </a:r>
            <a:r>
              <a:rPr lang="en-US" sz="2000" b="1" dirty="0" smtClean="0">
                <a:sym typeface="Wingdings" pitchFamily="2" charset="2"/>
              </a:rPr>
              <a:t>short </a:t>
            </a:r>
            <a:r>
              <a:rPr lang="en-US" sz="2000" b="1" dirty="0" err="1" smtClean="0">
                <a:sym typeface="Wingdings" pitchFamily="2" charset="2"/>
              </a:rPr>
              <a:t>cryo</a:t>
            </a:r>
            <a:r>
              <a:rPr lang="en-US" sz="2000" b="1" dirty="0" smtClean="0">
                <a:sym typeface="Wingdings" pitchFamily="2" charset="2"/>
              </a:rPr>
              <a:t>-module </a:t>
            </a:r>
            <a:r>
              <a:rPr lang="en-US" sz="2000" dirty="0" smtClean="0">
                <a:sym typeface="Wingdings" pitchFamily="2" charset="2"/>
              </a:rPr>
              <a:t>for testing purposes</a:t>
            </a:r>
          </a:p>
          <a:p>
            <a:pPr>
              <a:buFont typeface="Arial" pitchFamily="34" charset="0"/>
              <a:buNone/>
            </a:pPr>
            <a:endParaRPr lang="en-US" sz="28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it-IT" sz="3600" dirty="0" smtClean="0">
                <a:latin typeface="Arial" pitchFamily="34" charset="0"/>
                <a:cs typeface="Arial" pitchFamily="34" charset="0"/>
              </a:rPr>
              <a:t>Short cryo-module: Goal &amp; Motivation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2" y="914400"/>
            <a:ext cx="8458200" cy="5410200"/>
          </a:xfrm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en-US" b="1" dirty="0" smtClean="0"/>
              <a:t>Goal:</a:t>
            </a:r>
          </a:p>
          <a:p>
            <a:pPr lvl="0"/>
            <a:r>
              <a:rPr lang="en-US" dirty="0" smtClean="0"/>
              <a:t>Design and construct a ½-lenght </a:t>
            </a:r>
            <a:r>
              <a:rPr lang="en-US" dirty="0" err="1" smtClean="0"/>
              <a:t>cryo</a:t>
            </a:r>
            <a:r>
              <a:rPr lang="en-US" dirty="0" smtClean="0"/>
              <a:t>-module for </a:t>
            </a:r>
            <a:r>
              <a:rPr lang="en-US" dirty="0" smtClean="0"/>
              <a:t>testing of a string of 4 </a:t>
            </a:r>
            <a:r>
              <a:rPr lang="fr-FR" dirty="0" smtClean="0"/>
              <a:t>β=1 </a:t>
            </a:r>
            <a:r>
              <a:rPr lang="fr-FR" dirty="0" err="1" smtClean="0"/>
              <a:t>cavities</a:t>
            </a:r>
            <a:r>
              <a:rPr lang="fr-FR" dirty="0" smtClean="0"/>
              <a:t> </a:t>
            </a:r>
            <a:endParaRPr lang="en-US" dirty="0" smtClean="0"/>
          </a:p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r>
              <a:rPr lang="en-US" b="1" dirty="0" smtClean="0"/>
              <a:t>Motivation:</a:t>
            </a:r>
            <a:endParaRPr lang="en-US" dirty="0" smtClean="0"/>
          </a:p>
          <a:p>
            <a:r>
              <a:rPr lang="en-US" dirty="0" smtClean="0">
                <a:solidFill>
                  <a:srgbClr val="1505EB"/>
                </a:solidFill>
              </a:rPr>
              <a:t>Test-bench for RF testing on a multi-cavity assembly </a:t>
            </a:r>
            <a:r>
              <a:rPr lang="en-US" dirty="0" smtClean="0"/>
              <a:t>driven by a single or multiple RF source(s)</a:t>
            </a:r>
          </a:p>
          <a:p>
            <a:pPr lvl="0"/>
            <a:r>
              <a:rPr lang="en-US" dirty="0" smtClean="0">
                <a:solidFill>
                  <a:srgbClr val="1505EB"/>
                </a:solidFill>
              </a:rPr>
              <a:t>Enable testing of </a:t>
            </a:r>
            <a:r>
              <a:rPr lang="en-US" dirty="0" smtClean="0"/>
              <a:t>critical </a:t>
            </a:r>
            <a:r>
              <a:rPr lang="en-US" dirty="0" smtClean="0"/>
              <a:t>components like RF couplers, tuners,  HOM couplers in their real operating environment</a:t>
            </a:r>
          </a:p>
          <a:p>
            <a:pPr lvl="0">
              <a:buNone/>
            </a:pPr>
            <a:endParaRPr lang="en-US" b="1" dirty="0" smtClean="0"/>
          </a:p>
          <a:p>
            <a:pPr lvl="0">
              <a:buNone/>
            </a:pPr>
            <a:r>
              <a:rPr lang="en-US" b="1" dirty="0" err="1" smtClean="0"/>
              <a:t>Cryo</a:t>
            </a:r>
            <a:r>
              <a:rPr lang="en-US" b="1" dirty="0" smtClean="0"/>
              <a:t>-module-related goals:</a:t>
            </a:r>
          </a:p>
          <a:p>
            <a:pPr lvl="0"/>
            <a:r>
              <a:rPr lang="en-US" dirty="0" smtClean="0"/>
              <a:t>Validation of </a:t>
            </a:r>
            <a:r>
              <a:rPr lang="en-US" dirty="0" smtClean="0"/>
              <a:t>design &amp; construction issues</a:t>
            </a:r>
            <a:endParaRPr lang="en-US" dirty="0" smtClean="0"/>
          </a:p>
          <a:p>
            <a:pPr lvl="0"/>
            <a:r>
              <a:rPr lang="en-US" dirty="0" smtClean="0"/>
              <a:t>Learning </a:t>
            </a:r>
            <a:r>
              <a:rPr lang="en-US" dirty="0" smtClean="0"/>
              <a:t>of the critical assembly </a:t>
            </a:r>
            <a:r>
              <a:rPr lang="en-US" dirty="0" smtClean="0"/>
              <a:t>phases (from clean-room to cryostat assembly):</a:t>
            </a:r>
            <a:endParaRPr lang="en-US" dirty="0" smtClean="0"/>
          </a:p>
          <a:p>
            <a:pPr lvl="0"/>
            <a:r>
              <a:rPr lang="en-US" dirty="0" smtClean="0"/>
              <a:t>Validation </a:t>
            </a:r>
            <a:r>
              <a:rPr lang="en-US" dirty="0" smtClean="0"/>
              <a:t>through operational experience:</a:t>
            </a:r>
          </a:p>
          <a:p>
            <a:pPr lvl="1"/>
            <a:r>
              <a:rPr lang="en-US" dirty="0" smtClean="0"/>
              <a:t>Cool-down/warm-up transients and thermal </a:t>
            </a:r>
            <a:r>
              <a:rPr lang="en-US" dirty="0" smtClean="0"/>
              <a:t>mechanics</a:t>
            </a:r>
            <a:endParaRPr lang="en-US" dirty="0" smtClean="0"/>
          </a:p>
          <a:p>
            <a:pPr lvl="1"/>
            <a:r>
              <a:rPr lang="en-US" dirty="0" smtClean="0"/>
              <a:t>Alignment/position </a:t>
            </a:r>
            <a:r>
              <a:rPr lang="en-US" dirty="0" smtClean="0"/>
              <a:t>stability of cavities</a:t>
            </a:r>
          </a:p>
          <a:p>
            <a:pPr lvl="1"/>
            <a:r>
              <a:rPr lang="en-US" dirty="0" smtClean="0"/>
              <a:t>Cryogenic operation (He filling, level control, </a:t>
            </a:r>
            <a:r>
              <a:rPr lang="en-US" dirty="0" smtClean="0"/>
              <a:t> RF coupler support tube cooling …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8755886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293370" y="609600"/>
            <a:ext cx="7610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dirty="0" smtClean="0"/>
              <a:t>«</a:t>
            </a:r>
            <a:r>
              <a:rPr lang="fr-CH" sz="2400" dirty="0" err="1" smtClean="0"/>
              <a:t>segmented</a:t>
            </a:r>
            <a:r>
              <a:rPr lang="fr-CH" sz="2400" dirty="0" smtClean="0"/>
              <a:t>» </a:t>
            </a:r>
            <a:r>
              <a:rPr lang="fr-CH" sz="2400" dirty="0" err="1" smtClean="0"/>
              <a:t>with</a:t>
            </a:r>
            <a:r>
              <a:rPr lang="fr-CH" sz="2400" dirty="0" smtClean="0"/>
              <a:t> warm quads and a </a:t>
            </a:r>
            <a:r>
              <a:rPr lang="fr-CH" sz="2400" dirty="0" err="1" smtClean="0"/>
              <a:t>cryo</a:t>
            </a:r>
            <a:r>
              <a:rPr lang="fr-CH" sz="2400" dirty="0" smtClean="0"/>
              <a:t> distribution line: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33400" y="76200"/>
            <a:ext cx="8458200" cy="584775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3200" dirty="0" smtClean="0"/>
              <a:t>A possible SPL architecture</a:t>
            </a:r>
            <a:endParaRPr lang="en-US" sz="32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3207654" y="3505200"/>
            <a:ext cx="5783946" cy="2991696"/>
            <a:chOff x="1371600" y="3505200"/>
            <a:chExt cx="5783946" cy="2991696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53516" t="17708" r="1172" b="19792"/>
            <a:stretch>
              <a:fillRect/>
            </a:stretch>
          </p:blipFill>
          <p:spPr bwMode="auto">
            <a:xfrm>
              <a:off x="1371600" y="3505200"/>
              <a:ext cx="5783946" cy="299169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grpSp>
          <p:nvGrpSpPr>
            <p:cNvPr id="23" name="Group 13"/>
            <p:cNvGrpSpPr/>
            <p:nvPr/>
          </p:nvGrpSpPr>
          <p:grpSpPr>
            <a:xfrm>
              <a:off x="4448812" y="5145741"/>
              <a:ext cx="1795019" cy="547843"/>
              <a:chOff x="4876800" y="3733800"/>
              <a:chExt cx="2743202" cy="1295402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>
                <a:off x="4229100" y="4381500"/>
                <a:ext cx="12954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>
                <a:off x="6972301" y="4381501"/>
                <a:ext cx="1295401" cy="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Rectangle 26"/>
              <p:cNvSpPr/>
              <p:nvPr/>
            </p:nvSpPr>
            <p:spPr>
              <a:xfrm>
                <a:off x="4919004" y="3977571"/>
                <a:ext cx="2667000" cy="762000"/>
              </a:xfrm>
              <a:prstGeom prst="rect">
                <a:avLst/>
              </a:prstGeom>
              <a:solidFill>
                <a:schemeClr val="bg1">
                  <a:alpha val="8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29" name="TextBox 28"/>
          <p:cNvSpPr txBox="1"/>
          <p:nvPr/>
        </p:nvSpPr>
        <p:spPr>
          <a:xfrm>
            <a:off x="0" y="4161472"/>
            <a:ext cx="323062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Short Cryomodule </a:t>
            </a:r>
            <a:r>
              <a:rPr lang="it-IT" dirty="0" smtClean="0"/>
              <a:t>designed to </a:t>
            </a:r>
          </a:p>
          <a:p>
            <a:r>
              <a:rPr lang="it-IT" dirty="0" smtClean="0"/>
              <a:t>be compatible with a full-lenght </a:t>
            </a:r>
          </a:p>
          <a:p>
            <a:r>
              <a:rPr lang="it-IT" dirty="0" smtClean="0"/>
              <a:t>8 cavity cryomodule:</a:t>
            </a:r>
          </a:p>
          <a:p>
            <a:pPr>
              <a:buFontTx/>
              <a:buChar char="-"/>
            </a:pPr>
            <a:r>
              <a:rPr lang="it-IT" dirty="0" smtClean="0"/>
              <a:t> Mechanical design</a:t>
            </a:r>
          </a:p>
          <a:p>
            <a:pPr>
              <a:buFontTx/>
              <a:buChar char="-"/>
            </a:pPr>
            <a:r>
              <a:rPr lang="it-IT" dirty="0" smtClean="0"/>
              <a:t> Cryogenics (Heat loads,</a:t>
            </a:r>
          </a:p>
          <a:p>
            <a:r>
              <a:rPr lang="it-IT" dirty="0" smtClean="0"/>
              <a:t> T and p profiles) </a:t>
            </a:r>
            <a:endParaRPr lang="it-IT" dirty="0"/>
          </a:p>
        </p:txBody>
      </p:sp>
      <p:sp>
        <p:nvSpPr>
          <p:cNvPr id="31" name="TextBox 30"/>
          <p:cNvSpPr txBox="1"/>
          <p:nvPr/>
        </p:nvSpPr>
        <p:spPr>
          <a:xfrm>
            <a:off x="6477000" y="4800600"/>
            <a:ext cx="1450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4 cavities less</a:t>
            </a:r>
            <a:endParaRPr lang="it-IT" dirty="0"/>
          </a:p>
        </p:txBody>
      </p:sp>
      <p:sp>
        <p:nvSpPr>
          <p:cNvPr id="32" name="TextBox 31"/>
          <p:cNvSpPr txBox="1"/>
          <p:nvPr/>
        </p:nvSpPr>
        <p:spPr>
          <a:xfrm>
            <a:off x="4704715" y="2971800"/>
            <a:ext cx="2959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1505EB"/>
                </a:solidFill>
              </a:rPr>
              <a:t>β</a:t>
            </a:r>
            <a:r>
              <a:rPr lang="en-US" b="1" dirty="0" smtClean="0">
                <a:solidFill>
                  <a:srgbClr val="1505EB"/>
                </a:solidFill>
              </a:rPr>
              <a:t> </a:t>
            </a:r>
            <a:r>
              <a:rPr lang="it-IT" b="1" dirty="0" smtClean="0">
                <a:solidFill>
                  <a:srgbClr val="1505EB"/>
                </a:solidFill>
              </a:rPr>
              <a:t>=1 cryomodule (8 cavities)</a:t>
            </a:r>
            <a:endParaRPr lang="it-IT" b="1" dirty="0">
              <a:solidFill>
                <a:srgbClr val="1505EB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1000" y="3048000"/>
            <a:ext cx="3254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1505EB"/>
                </a:solidFill>
              </a:rPr>
              <a:t>β</a:t>
            </a:r>
            <a:r>
              <a:rPr lang="en-US" b="1" dirty="0" smtClean="0">
                <a:solidFill>
                  <a:srgbClr val="1505EB"/>
                </a:solidFill>
              </a:rPr>
              <a:t> </a:t>
            </a:r>
            <a:r>
              <a:rPr lang="it-IT" b="1" dirty="0" smtClean="0">
                <a:solidFill>
                  <a:srgbClr val="1505EB"/>
                </a:solidFill>
              </a:rPr>
              <a:t>=0.65 cryomodule (3 cavities)</a:t>
            </a:r>
            <a:endParaRPr lang="it-IT" b="1" dirty="0">
              <a:solidFill>
                <a:srgbClr val="1505EB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6200000" flipV="1">
            <a:off x="1219994" y="2439194"/>
            <a:ext cx="685006" cy="53260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32" idx="0"/>
          </p:cNvCxnSpPr>
          <p:nvPr/>
        </p:nvCxnSpPr>
        <p:spPr>
          <a:xfrm rot="16200000" flipV="1">
            <a:off x="5035405" y="1822597"/>
            <a:ext cx="609600" cy="168880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276600" y="1143000"/>
            <a:ext cx="1365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1505EB"/>
                </a:solidFill>
              </a:rPr>
              <a:t>warm quads</a:t>
            </a:r>
            <a:endParaRPr lang="it-IT" b="1" dirty="0">
              <a:solidFill>
                <a:srgbClr val="1505EB"/>
              </a:solidFill>
            </a:endParaRPr>
          </a:p>
        </p:txBody>
      </p:sp>
      <p:cxnSp>
        <p:nvCxnSpPr>
          <p:cNvPr id="34" name="Straight Arrow Connector 33"/>
          <p:cNvCxnSpPr>
            <a:stCxn id="30" idx="2"/>
          </p:cNvCxnSpPr>
          <p:nvPr/>
        </p:nvCxnSpPr>
        <p:spPr>
          <a:xfrm rot="5400000">
            <a:off x="3154861" y="1253072"/>
            <a:ext cx="545070" cy="1063591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2" y="-40341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it-IT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3100" dirty="0" smtClean="0">
                <a:latin typeface="Arial" pitchFamily="34" charset="0"/>
                <a:cs typeface="Arial" pitchFamily="34" charset="0"/>
              </a:rPr>
              <a:t>The cryomodule development: </a:t>
            </a:r>
            <a:br>
              <a:rPr lang="it-IT" sz="3100" dirty="0" smtClean="0">
                <a:latin typeface="Arial" pitchFamily="34" charset="0"/>
                <a:cs typeface="Arial" pitchFamily="34" charset="0"/>
              </a:rPr>
            </a:br>
            <a:r>
              <a:rPr lang="it-IT" sz="3100" dirty="0" smtClean="0">
                <a:latin typeface="Arial" pitchFamily="34" charset="0"/>
                <a:cs typeface="Arial" pitchFamily="34" charset="0"/>
              </a:rPr>
              <a:t>a collaboration effort</a:t>
            </a:r>
            <a:endParaRPr lang="it-IT" sz="3100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914400"/>
          <a:ext cx="8534400" cy="5812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5076"/>
                <a:gridCol w="2825843"/>
                <a:gridCol w="2263481"/>
              </a:tblGrid>
              <a:tr h="42859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latin typeface="Arial"/>
                        </a:rPr>
                        <a:t>System/Activity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latin typeface="Arial"/>
                        </a:rPr>
                        <a:t>Responsible/member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latin typeface="Arial"/>
                        </a:rPr>
                        <a:t>Lab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42859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err="1" smtClean="0">
                          <a:latin typeface="Arial"/>
                        </a:rPr>
                        <a:t>Cryo</a:t>
                      </a:r>
                      <a:r>
                        <a:rPr lang="en-US" sz="1400" b="0" i="0" u="none" strike="noStrike" dirty="0" smtClean="0">
                          <a:latin typeface="Arial"/>
                        </a:rPr>
                        <a:t>-module</a:t>
                      </a:r>
                      <a:r>
                        <a:rPr lang="en-US" sz="1400" b="0" i="0" u="none" strike="noStrike" baseline="0" dirty="0" smtClean="0">
                          <a:latin typeface="Arial"/>
                        </a:rPr>
                        <a:t> coordination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err="1" smtClean="0">
                          <a:latin typeface="Arial"/>
                        </a:rPr>
                        <a:t>V.Parma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latin typeface="Arial"/>
                        </a:rPr>
                        <a:t>CERN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743018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err="1" smtClean="0">
                          <a:latin typeface="Arial"/>
                        </a:rPr>
                        <a:t>Cryo</a:t>
                      </a:r>
                      <a:r>
                        <a:rPr lang="en-US" sz="1400" b="0" i="0" u="none" strike="noStrike" dirty="0" smtClean="0">
                          <a:latin typeface="Arial"/>
                        </a:rPr>
                        <a:t>-module conceptual design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err="1" smtClean="0">
                          <a:latin typeface="Arial"/>
                        </a:rPr>
                        <a:t>V.Parma</a:t>
                      </a:r>
                      <a:r>
                        <a:rPr lang="en-US" sz="1400" b="0" i="0" u="none" strike="noStrike" dirty="0" smtClean="0">
                          <a:latin typeface="Arial"/>
                        </a:rPr>
                        <a:t>.</a:t>
                      </a:r>
                      <a:r>
                        <a:rPr lang="en-US" sz="1400" b="0" i="0" u="none" strike="noStrike" baseline="0" dirty="0" smtClean="0">
                          <a:latin typeface="Arial"/>
                        </a:rPr>
                        <a:t> Team: </a:t>
                      </a:r>
                      <a:r>
                        <a:rPr lang="en-US" sz="1400" b="0" i="0" u="none" strike="noStrike" baseline="0" dirty="0" err="1" smtClean="0">
                          <a:latin typeface="Arial"/>
                        </a:rPr>
                        <a:t>N</a:t>
                      </a:r>
                      <a:r>
                        <a:rPr lang="en-US" sz="1400" b="0" i="0" u="none" strike="noStrike" dirty="0" err="1" smtClean="0">
                          <a:latin typeface="Arial"/>
                        </a:rPr>
                        <a:t>.Bourcey</a:t>
                      </a:r>
                      <a:r>
                        <a:rPr lang="en-US" sz="1400" b="0" i="0" u="none" strike="noStrike" dirty="0" smtClean="0">
                          <a:latin typeface="Arial"/>
                        </a:rPr>
                        <a:t>, </a:t>
                      </a:r>
                      <a:r>
                        <a:rPr lang="en-US" sz="1400" b="0" i="0" u="none" strike="noStrike" baseline="0" dirty="0" err="1" smtClean="0">
                          <a:latin typeface="Arial"/>
                        </a:rPr>
                        <a:t>P.Coelho</a:t>
                      </a:r>
                      <a:r>
                        <a:rPr lang="en-US" sz="1400" b="0" i="0" u="none" strike="noStrike" baseline="0" dirty="0" smtClean="0">
                          <a:latin typeface="Arial"/>
                        </a:rPr>
                        <a:t>, </a:t>
                      </a:r>
                      <a:r>
                        <a:rPr lang="en-US" sz="1400" b="0" i="0" u="none" strike="noStrike" dirty="0" err="1" smtClean="0">
                          <a:latin typeface="Arial"/>
                        </a:rPr>
                        <a:t>O.Capatina</a:t>
                      </a:r>
                      <a:r>
                        <a:rPr lang="en-US" sz="1400" b="0" i="0" u="none" strike="noStrike" dirty="0" smtClean="0">
                          <a:latin typeface="Arial"/>
                        </a:rPr>
                        <a:t>, </a:t>
                      </a:r>
                      <a:r>
                        <a:rPr lang="en-US" sz="1400" b="0" i="0" u="none" strike="noStrike" dirty="0" err="1" smtClean="0">
                          <a:latin typeface="Arial"/>
                        </a:rPr>
                        <a:t>D.</a:t>
                      </a:r>
                      <a:r>
                        <a:rPr lang="en-US" sz="1400" b="0" i="0" u="none" strike="noStrike" baseline="0" dirty="0" err="1" smtClean="0">
                          <a:latin typeface="Arial"/>
                        </a:rPr>
                        <a:t>Caparros</a:t>
                      </a:r>
                      <a:r>
                        <a:rPr lang="en-US" sz="1400" b="0" i="0" u="none" strike="noStrike" baseline="0" dirty="0" smtClean="0">
                          <a:latin typeface="Arial"/>
                        </a:rPr>
                        <a:t>, </a:t>
                      </a:r>
                      <a:r>
                        <a:rPr lang="en-US" sz="1400" b="0" i="0" u="none" strike="noStrike" baseline="0" dirty="0" err="1" smtClean="0">
                          <a:latin typeface="Arial"/>
                        </a:rPr>
                        <a:t>Th.Renaglia</a:t>
                      </a:r>
                      <a:r>
                        <a:rPr lang="en-US" sz="1400" b="0" i="0" u="none" strike="noStrike" baseline="0" dirty="0" smtClean="0">
                          <a:latin typeface="Arial"/>
                        </a:rPr>
                        <a:t>, </a:t>
                      </a:r>
                      <a:r>
                        <a:rPr lang="en-US" sz="1400" b="0" i="0" u="none" strike="noStrike" dirty="0" err="1" smtClean="0">
                          <a:latin typeface="Arial"/>
                        </a:rPr>
                        <a:t>A.Vande</a:t>
                      </a:r>
                      <a:r>
                        <a:rPr lang="en-US" sz="1400" b="0" i="0" u="none" strike="noStrike" baseline="0" dirty="0" smtClean="0">
                          <a:latin typeface="Arial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latin typeface="Arial"/>
                        </a:rPr>
                        <a:t>Craen</a:t>
                      </a:r>
                      <a:r>
                        <a:rPr lang="en-US" sz="1400" b="0" i="0" u="none" strike="noStrike" baseline="0" dirty="0" smtClean="0">
                          <a:latin typeface="Arial"/>
                        </a:rPr>
                        <a:t> 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latin typeface="Arial"/>
                        </a:rPr>
                        <a:t>CERN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50418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err="1" smtClean="0">
                          <a:latin typeface="Arial"/>
                        </a:rPr>
                        <a:t>Cryo</a:t>
                      </a:r>
                      <a:r>
                        <a:rPr lang="en-US" sz="1400" b="0" i="0" u="none" strike="noStrike" dirty="0" smtClean="0">
                          <a:latin typeface="Arial"/>
                        </a:rPr>
                        <a:t>-module detailed design &amp; Integration CNRS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err="1" smtClean="0">
                          <a:latin typeface="Arial"/>
                        </a:rPr>
                        <a:t>P.Duthil</a:t>
                      </a:r>
                      <a:r>
                        <a:rPr lang="en-US" sz="1400" b="0" i="0" u="none" strike="noStrike" dirty="0" smtClean="0">
                          <a:latin typeface="Arial"/>
                        </a:rPr>
                        <a:t> (</a:t>
                      </a:r>
                      <a:r>
                        <a:rPr lang="en-US" sz="1400" b="0" i="0" u="none" strike="noStrike" dirty="0" err="1" smtClean="0">
                          <a:latin typeface="Arial"/>
                        </a:rPr>
                        <a:t>P.Duchesne</a:t>
                      </a:r>
                      <a:r>
                        <a:rPr lang="en-US" sz="1400" b="0" i="0" u="none" strike="noStrike" dirty="0" smtClean="0">
                          <a:latin typeface="Arial"/>
                        </a:rPr>
                        <a:t>) + CNRS Team</a:t>
                      </a:r>
                    </a:p>
                    <a:p>
                      <a:pPr algn="l" fontAlgn="t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baseline="0" dirty="0" smtClean="0">
                          <a:latin typeface="Arial"/>
                        </a:rPr>
                        <a:t>C</a:t>
                      </a:r>
                      <a:r>
                        <a:rPr lang="en-US" sz="1400" b="0" i="0" u="none" strike="noStrike" dirty="0" smtClean="0">
                          <a:latin typeface="Arial"/>
                        </a:rPr>
                        <a:t>NRS/IPNO-</a:t>
                      </a:r>
                      <a:r>
                        <a:rPr lang="en-US" sz="1400" b="0" i="0" u="none" strike="noStrike" dirty="0" err="1" smtClean="0">
                          <a:latin typeface="Arial"/>
                        </a:rPr>
                        <a:t>Orsay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41171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latin typeface="Arial"/>
                        </a:rPr>
                        <a:t>Cryostat assembly tooling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err="1" smtClean="0">
                          <a:latin typeface="Arial"/>
                        </a:rPr>
                        <a:t>P.Duthil</a:t>
                      </a:r>
                      <a:r>
                        <a:rPr lang="en-US" sz="1400" b="0" i="0" u="none" strike="noStrike" dirty="0" smtClean="0">
                          <a:latin typeface="Arial"/>
                        </a:rPr>
                        <a:t> (</a:t>
                      </a:r>
                      <a:r>
                        <a:rPr lang="en-US" sz="1400" b="0" i="0" u="none" strike="noStrike" dirty="0" err="1" smtClean="0">
                          <a:latin typeface="Arial"/>
                        </a:rPr>
                        <a:t>P.Duchesne</a:t>
                      </a:r>
                      <a:r>
                        <a:rPr lang="en-US" sz="1400" b="0" i="0" u="none" strike="noStrike" dirty="0" smtClean="0">
                          <a:latin typeface="Arial"/>
                        </a:rPr>
                        <a:t>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latin typeface="Arial"/>
                        </a:rPr>
                        <a:t>CNRS/IPNO-</a:t>
                      </a:r>
                      <a:r>
                        <a:rPr lang="en-US" sz="1400" b="0" i="0" u="none" strike="noStrike" dirty="0" err="1" smtClean="0">
                          <a:latin typeface="Arial"/>
                        </a:rPr>
                        <a:t>Orsay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504181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latin typeface="Arial"/>
                        </a:rPr>
                        <a:t>Cavities/He</a:t>
                      </a:r>
                      <a:r>
                        <a:rPr lang="en-US" sz="1400" b="0" i="0" u="none" strike="noStrike" baseline="0" dirty="0" smtClean="0">
                          <a:latin typeface="Arial"/>
                        </a:rPr>
                        <a:t> </a:t>
                      </a:r>
                      <a:r>
                        <a:rPr lang="en-US" sz="1400" b="0" i="0" u="none" strike="noStrike" dirty="0" smtClean="0">
                          <a:latin typeface="Arial"/>
                        </a:rPr>
                        <a:t>vessel/tuner, RF coupler)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err="1" smtClean="0">
                          <a:latin typeface="Arial"/>
                        </a:rPr>
                        <a:t>W.Weingarten</a:t>
                      </a:r>
                      <a:r>
                        <a:rPr lang="en-US" sz="1400" b="0" i="0" u="none" strike="noStrike" dirty="0" smtClean="0">
                          <a:latin typeface="Arial"/>
                        </a:rPr>
                        <a:t>/</a:t>
                      </a:r>
                      <a:r>
                        <a:rPr lang="en-US" sz="1400" b="0" i="0" u="none" strike="noStrike" dirty="0" err="1" smtClean="0">
                          <a:latin typeface="Arial"/>
                        </a:rPr>
                        <a:t>O.Capatina</a:t>
                      </a:r>
                      <a:r>
                        <a:rPr lang="en-US" sz="1400" b="0" i="0" u="none" strike="noStrike" dirty="0" smtClean="0">
                          <a:latin typeface="Arial"/>
                        </a:rPr>
                        <a:t>/</a:t>
                      </a:r>
                      <a:r>
                        <a:rPr lang="en-US" sz="1400" b="0" i="0" u="none" strike="noStrike" dirty="0" err="1" smtClean="0">
                          <a:latin typeface="Arial"/>
                        </a:rPr>
                        <a:t>S.Chel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latin typeface="Arial"/>
                        </a:rPr>
                        <a:t>CERN/CEA-</a:t>
                      </a:r>
                      <a:r>
                        <a:rPr lang="en-US" sz="1400" b="0" i="0" u="none" strike="noStrike" dirty="0" err="1" smtClean="0">
                          <a:latin typeface="Arial"/>
                        </a:rPr>
                        <a:t>Saclay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504181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latin typeface="Arial"/>
                        </a:rPr>
                        <a:t>RF</a:t>
                      </a:r>
                      <a:r>
                        <a:rPr lang="en-US" sz="1400" b="0" i="0" u="none" strike="noStrike" baseline="0" dirty="0" smtClean="0">
                          <a:latin typeface="Arial"/>
                        </a:rPr>
                        <a:t> Coupler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err="1" smtClean="0">
                          <a:latin typeface="Arial"/>
                        </a:rPr>
                        <a:t>E.Montesinos</a:t>
                      </a:r>
                      <a:r>
                        <a:rPr lang="en-US" sz="1400" b="0" i="0" u="none" strike="noStrike" dirty="0" smtClean="0">
                          <a:latin typeface="Arial"/>
                        </a:rPr>
                        <a:t>/</a:t>
                      </a:r>
                      <a:r>
                        <a:rPr lang="en-US" sz="1400" b="0" i="0" u="none" strike="noStrike" dirty="0" err="1" smtClean="0">
                          <a:latin typeface="Arial"/>
                        </a:rPr>
                        <a:t>S.Chel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latin typeface="Arial"/>
                        </a:rPr>
                        <a:t>CERN/CEA </a:t>
                      </a:r>
                      <a:r>
                        <a:rPr lang="en-US" sz="1400" b="0" i="0" u="none" strike="noStrike" dirty="0" err="1" smtClean="0">
                          <a:latin typeface="Arial"/>
                        </a:rPr>
                        <a:t>Saclay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42859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latin typeface="Arial"/>
                        </a:rPr>
                        <a:t>Vacuum systems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err="1">
                          <a:latin typeface="Arial"/>
                        </a:rPr>
                        <a:t>S.Calatroni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latin typeface="Arial"/>
                        </a:rPr>
                        <a:t>CERN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42859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latin typeface="Arial"/>
                        </a:rPr>
                        <a:t>Cryogenics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err="1">
                          <a:latin typeface="Arial"/>
                        </a:rPr>
                        <a:t>U.Wagner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latin typeface="Arial"/>
                        </a:rPr>
                        <a:t>CERN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42859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latin typeface="Arial"/>
                        </a:rPr>
                        <a:t>Survey and alignment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err="1">
                          <a:latin typeface="Arial"/>
                        </a:rPr>
                        <a:t>D.Missiaen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latin typeface="Arial"/>
                        </a:rPr>
                        <a:t>CERN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42859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latin typeface="Arial"/>
                        </a:rPr>
                        <a:t>SPL Machine architecture</a:t>
                      </a:r>
                      <a:r>
                        <a:rPr lang="en-US" sz="1400" b="0" i="0" u="none" strike="noStrike" baseline="0" dirty="0" smtClean="0">
                          <a:latin typeface="Arial"/>
                        </a:rPr>
                        <a:t> 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err="1" smtClean="0">
                          <a:latin typeface="Arial"/>
                        </a:rPr>
                        <a:t>F.Gerigk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latin typeface="Arial"/>
                        </a:rPr>
                        <a:t>CERN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42859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latin typeface="Arial"/>
                        </a:rPr>
                        <a:t>ESS </a:t>
                      </a:r>
                      <a:r>
                        <a:rPr lang="en-US" sz="1400" b="0" i="0" u="none" strike="noStrike" dirty="0" err="1" smtClean="0">
                          <a:latin typeface="Arial"/>
                        </a:rPr>
                        <a:t>cryo</a:t>
                      </a:r>
                      <a:r>
                        <a:rPr lang="en-US" sz="1400" b="0" i="0" u="none" strike="noStrike" dirty="0" smtClean="0">
                          <a:latin typeface="Arial"/>
                        </a:rPr>
                        <a:t>-module requirements</a:t>
                      </a:r>
                      <a:r>
                        <a:rPr lang="en-US" sz="1400" b="0" i="0" u="none" strike="noStrike" baseline="0" dirty="0" smtClean="0">
                          <a:latin typeface="Arial"/>
                        </a:rPr>
                        <a:t> 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err="1" smtClean="0">
                          <a:latin typeface="Arial"/>
                        </a:rPr>
                        <a:t>W.Hees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latin typeface="Arial"/>
                        </a:rPr>
                        <a:t>ESS Lund (Sweden)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685800"/>
          </a:xfrm>
        </p:spPr>
        <p:txBody>
          <a:bodyPr>
            <a:noAutofit/>
          </a:bodyPr>
          <a:lstStyle/>
          <a:p>
            <a:r>
              <a:rPr lang="it-IT" sz="2800" dirty="0" smtClean="0">
                <a:latin typeface="Arial" pitchFamily="34" charset="0"/>
                <a:cs typeface="Arial" pitchFamily="34" charset="0"/>
              </a:rPr>
              <a:t>Main H/W contributions for short cryo-module</a:t>
            </a:r>
            <a:endParaRPr lang="it-IT" sz="2800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1053336"/>
          <a:ext cx="8610600" cy="4128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265"/>
                <a:gridCol w="6379335"/>
              </a:tblGrid>
              <a:tr h="392406">
                <a:tc>
                  <a:txBody>
                    <a:bodyPr/>
                    <a:lstStyle/>
                    <a:p>
                      <a:pPr marL="0"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355600" algn="l"/>
                          <a:tab pos="720090" algn="l"/>
                        </a:tabLst>
                      </a:pPr>
                      <a:r>
                        <a:rPr lang="en-GB" sz="1800" b="1" dirty="0">
                          <a:latin typeface="+mj-lt"/>
                          <a:ea typeface="Times New Roman"/>
                          <a:cs typeface="Times New Roman"/>
                        </a:rPr>
                        <a:t>Institute</a:t>
                      </a:r>
                      <a:endParaRPr lang="en-US" sz="18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55600" algn="l"/>
                          <a:tab pos="720090" algn="l"/>
                        </a:tabLst>
                      </a:pPr>
                      <a:r>
                        <a:rPr lang="en-GB" sz="1800" b="1" dirty="0" smtClean="0">
                          <a:latin typeface="+mj-lt"/>
                          <a:ea typeface="Times New Roman"/>
                          <a:cs typeface="Times New Roman"/>
                        </a:rPr>
                        <a:t>Supply</a:t>
                      </a:r>
                      <a:endParaRPr lang="en-US" sz="18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04203">
                <a:tc>
                  <a:txBody>
                    <a:bodyPr/>
                    <a:lstStyle/>
                    <a:p>
                      <a:pPr marL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55600" algn="l"/>
                          <a:tab pos="720090" algn="l"/>
                        </a:tabLst>
                      </a:pPr>
                      <a:r>
                        <a:rPr lang="en-GB" sz="1600" b="0" dirty="0">
                          <a:latin typeface="+mn-lt"/>
                          <a:ea typeface="Times New Roman"/>
                          <a:cs typeface="Times New Roman"/>
                        </a:rPr>
                        <a:t>CEA – </a:t>
                      </a:r>
                      <a:r>
                        <a:rPr lang="en-GB" sz="1600" b="0" dirty="0" err="1">
                          <a:latin typeface="+mn-lt"/>
                          <a:ea typeface="Times New Roman"/>
                          <a:cs typeface="Times New Roman"/>
                        </a:rPr>
                        <a:t>Saclay</a:t>
                      </a:r>
                      <a:r>
                        <a:rPr lang="en-GB" sz="1600" b="0" dirty="0">
                          <a:latin typeface="+mn-lt"/>
                          <a:ea typeface="Times New Roman"/>
                          <a:cs typeface="Times New Roman"/>
                        </a:rPr>
                        <a:t> (F)</a:t>
                      </a:r>
                      <a:endParaRPr lang="en-US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55600" algn="l"/>
                          <a:tab pos="720090" algn="l"/>
                          <a:tab pos="158750" algn="l"/>
                          <a:tab pos="720090" algn="l"/>
                        </a:tabLst>
                      </a:pPr>
                      <a:r>
                        <a:rPr lang="en-GB" sz="1600" b="0" dirty="0">
                          <a:latin typeface="+mn-lt"/>
                          <a:ea typeface="Times New Roman"/>
                          <a:cs typeface="Times New Roman"/>
                        </a:rPr>
                        <a:t>Design </a:t>
                      </a:r>
                      <a:r>
                        <a:rPr lang="en-GB" sz="1600" b="0" dirty="0" smtClean="0">
                          <a:latin typeface="+mn-lt"/>
                          <a:ea typeface="Times New Roman"/>
                          <a:cs typeface="Times New Roman"/>
                        </a:rPr>
                        <a:t>of</a:t>
                      </a:r>
                      <a:r>
                        <a:rPr lang="en-GB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β</a:t>
                      </a:r>
                      <a:r>
                        <a:rPr lang="en-GB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=1 </a:t>
                      </a:r>
                      <a:r>
                        <a:rPr lang="en-GB" sz="1600" b="1" dirty="0">
                          <a:latin typeface="+mn-lt"/>
                          <a:ea typeface="Times New Roman"/>
                          <a:cs typeface="Times New Roman"/>
                        </a:rPr>
                        <a:t>cavities </a:t>
                      </a:r>
                      <a:r>
                        <a:rPr lang="en-GB" sz="1600" b="0" dirty="0">
                          <a:latin typeface="+mn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GB" sz="1600" b="0" dirty="0" err="1">
                          <a:latin typeface="+mn-lt"/>
                          <a:ea typeface="Times New Roman"/>
                          <a:cs typeface="Times New Roman"/>
                        </a:rPr>
                        <a:t>EuCARD</a:t>
                      </a:r>
                      <a:r>
                        <a:rPr lang="en-GB" sz="1600" b="0" dirty="0">
                          <a:latin typeface="+mn-lt"/>
                          <a:ea typeface="Times New Roman"/>
                          <a:cs typeface="Times New Roman"/>
                        </a:rPr>
                        <a:t> task 10.2.2)</a:t>
                      </a:r>
                      <a:endParaRPr lang="en-US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55600" algn="l"/>
                          <a:tab pos="720090" algn="l"/>
                          <a:tab pos="158750" algn="l"/>
                          <a:tab pos="720090" algn="l"/>
                        </a:tabLst>
                      </a:pPr>
                      <a:r>
                        <a:rPr lang="en-GB" sz="1600" b="0" dirty="0" smtClean="0">
                          <a:latin typeface="+mn-lt"/>
                          <a:ea typeface="Times New Roman"/>
                          <a:cs typeface="Times New Roman"/>
                        </a:rPr>
                        <a:t>Design &amp;</a:t>
                      </a:r>
                      <a:r>
                        <a:rPr lang="en-GB" sz="16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construction of  </a:t>
                      </a:r>
                      <a:r>
                        <a:rPr lang="en-GB" sz="1600" b="1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 h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elium 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vessels </a:t>
                      </a:r>
                      <a:r>
                        <a:rPr lang="en-GB" sz="1600" b="1" dirty="0">
                          <a:latin typeface="+mn-lt"/>
                          <a:ea typeface="Times New Roman"/>
                          <a:cs typeface="Times New Roman"/>
                        </a:rPr>
                        <a:t>for </a:t>
                      </a:r>
                      <a:r>
                        <a:rPr lang="en-GB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β</a:t>
                      </a:r>
                      <a:r>
                        <a:rPr lang="en-GB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=1 cavities*</a:t>
                      </a:r>
                      <a:endParaRPr lang="en-GB" sz="16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55600" algn="l"/>
                          <a:tab pos="720090" algn="l"/>
                          <a:tab pos="158750" algn="l"/>
                          <a:tab pos="720090" algn="l"/>
                        </a:tabLst>
                      </a:pPr>
                      <a:r>
                        <a:rPr lang="en-GB" sz="1600" b="0" dirty="0" smtClean="0">
                          <a:latin typeface="+mn-lt"/>
                          <a:ea typeface="Times New Roman"/>
                          <a:cs typeface="Times New Roman"/>
                        </a:rPr>
                        <a:t>Supply of</a:t>
                      </a:r>
                      <a:r>
                        <a:rPr lang="en-GB" sz="16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 (+4)  tuners*</a:t>
                      </a:r>
                      <a:endParaRPr lang="en-GB" sz="16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55600" algn="l"/>
                          <a:tab pos="720090" algn="l"/>
                          <a:tab pos="158750" algn="l"/>
                          <a:tab pos="720090" algn="l"/>
                        </a:tabLst>
                      </a:pPr>
                      <a:r>
                        <a:rPr lang="en-GB" sz="1600" b="0" dirty="0" smtClean="0">
                          <a:latin typeface="+mn-lt"/>
                          <a:ea typeface="Times New Roman"/>
                          <a:cs typeface="Times New Roman"/>
                        </a:rPr>
                        <a:t> Testing of RF couplers*</a:t>
                      </a:r>
                    </a:p>
                  </a:txBody>
                  <a:tcPr marL="68580" marR="68580" marT="0" marB="0"/>
                </a:tc>
              </a:tr>
              <a:tr h="689391">
                <a:tc>
                  <a:txBody>
                    <a:bodyPr/>
                    <a:lstStyle/>
                    <a:p>
                      <a:pPr mar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5600" algn="l"/>
                          <a:tab pos="720090" algn="l"/>
                        </a:tabLst>
                      </a:pPr>
                      <a:r>
                        <a:rPr lang="en-GB" sz="1600" b="0" dirty="0" smtClean="0">
                          <a:latin typeface="+mn-lt"/>
                          <a:ea typeface="Times New Roman"/>
                          <a:cs typeface="Times New Roman"/>
                        </a:rPr>
                        <a:t>CNRS - IPNO – </a:t>
                      </a:r>
                      <a:r>
                        <a:rPr lang="en-GB" sz="1600" b="0" dirty="0" err="1" smtClean="0">
                          <a:latin typeface="+mn-lt"/>
                          <a:ea typeface="Times New Roman"/>
                          <a:cs typeface="Times New Roman"/>
                        </a:rPr>
                        <a:t>Orsay</a:t>
                      </a:r>
                      <a:r>
                        <a:rPr lang="en-GB" sz="1600" b="0" dirty="0" smtClean="0">
                          <a:latin typeface="+mn-lt"/>
                          <a:ea typeface="Times New Roman"/>
                          <a:cs typeface="Times New Roman"/>
                        </a:rPr>
                        <a:t> (F)</a:t>
                      </a:r>
                      <a:endParaRPr lang="en-US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355600" algn="l"/>
                          <a:tab pos="720090" algn="l"/>
                          <a:tab pos="158750" algn="l"/>
                          <a:tab pos="720090" algn="l"/>
                        </a:tabLst>
                        <a:defRPr/>
                      </a:pPr>
                      <a:r>
                        <a:rPr lang="en-GB" sz="1600" b="0" dirty="0" smtClean="0">
                          <a:latin typeface="+mn-lt"/>
                          <a:ea typeface="Times New Roman"/>
                          <a:cs typeface="Times New Roman"/>
                        </a:rPr>
                        <a:t>Supply of </a:t>
                      </a:r>
                      <a:r>
                        <a:rPr lang="en-GB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prototype </a:t>
                      </a:r>
                      <a:r>
                        <a:rPr lang="en-GB" sz="1600" b="1" dirty="0" err="1" smtClean="0">
                          <a:latin typeface="+mn-lt"/>
                          <a:ea typeface="Times New Roman"/>
                          <a:cs typeface="Times New Roman"/>
                        </a:rPr>
                        <a:t>cryomodule</a:t>
                      </a:r>
                      <a:r>
                        <a:rPr lang="en-GB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 cryostat components*</a:t>
                      </a:r>
                      <a:endParaRPr lang="en-GB" sz="16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355600" algn="l"/>
                          <a:tab pos="720090" algn="l"/>
                          <a:tab pos="158750" algn="l"/>
                          <a:tab pos="720090" algn="l"/>
                        </a:tabLst>
                        <a:defRPr/>
                      </a:pPr>
                      <a:r>
                        <a:rPr lang="en-GB" sz="1600" b="0" dirty="0" smtClean="0">
                          <a:latin typeface="+mn-lt"/>
                          <a:ea typeface="Times New Roman"/>
                          <a:cs typeface="Times New Roman"/>
                        </a:rPr>
                        <a:t>Design</a:t>
                      </a:r>
                      <a:r>
                        <a:rPr lang="en-GB" sz="16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&amp; construction 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of  </a:t>
                      </a:r>
                      <a:r>
                        <a:rPr lang="en-GB" sz="1600" b="1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cryostat assembly 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tools*</a:t>
                      </a:r>
                      <a:endParaRPr lang="en-US" sz="16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3422">
                <a:tc>
                  <a:txBody>
                    <a:bodyPr/>
                    <a:lstStyle/>
                    <a:p>
                      <a:pPr mar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5600" algn="l"/>
                          <a:tab pos="720090" algn="l"/>
                        </a:tabLst>
                      </a:pPr>
                      <a:r>
                        <a:rPr lang="en-US" sz="1600" dirty="0" smtClean="0">
                          <a:latin typeface="+mn-lt"/>
                        </a:rPr>
                        <a:t>Stony Brook/BNL/AES team </a:t>
                      </a:r>
                      <a:endParaRPr lang="en-US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355600" algn="l"/>
                          <a:tab pos="720090" algn="l"/>
                          <a:tab pos="158750" algn="l"/>
                          <a:tab pos="720090" algn="l"/>
                        </a:tabLst>
                      </a:pPr>
                      <a:r>
                        <a:rPr lang="en-US" sz="1600" i="1" dirty="0" smtClean="0">
                          <a:latin typeface="+mn-lt"/>
                        </a:rPr>
                        <a:t>(Under DOE grant)</a:t>
                      </a:r>
                    </a:p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55600" algn="l"/>
                          <a:tab pos="720090" algn="l"/>
                          <a:tab pos="158750" algn="l"/>
                          <a:tab pos="720090" algn="l"/>
                        </a:tabLst>
                      </a:pPr>
                      <a:r>
                        <a:rPr lang="en-US" sz="1600" dirty="0" smtClean="0">
                          <a:latin typeface="+mn-lt"/>
                        </a:rPr>
                        <a:t>Designing, building and testing o</a:t>
                      </a:r>
                      <a:r>
                        <a:rPr lang="en-US" sz="1600" baseline="0" dirty="0" smtClean="0">
                          <a:latin typeface="+mn-lt"/>
                        </a:rPr>
                        <a:t>f </a:t>
                      </a:r>
                      <a:r>
                        <a:rPr lang="en-US" sz="1600" b="1" baseline="0" dirty="0" smtClean="0">
                          <a:latin typeface="+mn-lt"/>
                        </a:rPr>
                        <a:t>1</a:t>
                      </a:r>
                      <a:r>
                        <a:rPr lang="en-US" sz="1600" b="1" dirty="0" smtClean="0">
                          <a:latin typeface="+mn-lt"/>
                        </a:rPr>
                        <a:t> </a:t>
                      </a:r>
                      <a:r>
                        <a:rPr lang="el-GR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β</a:t>
                      </a:r>
                      <a:r>
                        <a:rPr lang="en-US" sz="1600" b="1" dirty="0" smtClean="0">
                          <a:latin typeface="+mn-lt"/>
                        </a:rPr>
                        <a:t>=1 SPL cavity</a:t>
                      </a:r>
                      <a:r>
                        <a:rPr lang="en-US" sz="1600" dirty="0" smtClean="0">
                          <a:latin typeface="+mn-lt"/>
                        </a:rPr>
                        <a:t>.</a:t>
                      </a:r>
                      <a:endParaRPr lang="en-US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1978">
                <a:tc>
                  <a:txBody>
                    <a:bodyPr/>
                    <a:lstStyle/>
                    <a:p>
                      <a:pPr mar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5600" algn="l"/>
                          <a:tab pos="720090" algn="l"/>
                        </a:tabLst>
                      </a:pPr>
                      <a:r>
                        <a:rPr lang="en-US" sz="1600" b="0" dirty="0" smtClean="0">
                          <a:latin typeface="+mn-lt"/>
                          <a:ea typeface="Times New Roman"/>
                          <a:cs typeface="Times New Roman"/>
                        </a:rPr>
                        <a:t>CERN</a:t>
                      </a:r>
                      <a:endParaRPr lang="en-US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55600" algn="l"/>
                          <a:tab pos="720090" algn="l"/>
                          <a:tab pos="158750" algn="l"/>
                          <a:tab pos="720090" algn="l"/>
                        </a:tabLst>
                      </a:pPr>
                      <a:r>
                        <a:rPr lang="en-US" sz="16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4 (+4) </a:t>
                      </a:r>
                      <a:r>
                        <a:rPr lang="el-GR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β</a:t>
                      </a:r>
                      <a:r>
                        <a:rPr lang="en-US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=1 </a:t>
                      </a:r>
                      <a:r>
                        <a:rPr lang="en-US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cavities (supplied from European</a:t>
                      </a:r>
                      <a:r>
                        <a:rPr lang="en-US" sz="16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industry</a:t>
                      </a:r>
                      <a:r>
                        <a:rPr lang="en-US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en-US" sz="16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6864">
                <a:tc>
                  <a:txBody>
                    <a:bodyPr/>
                    <a:lstStyle/>
                    <a:p>
                      <a:pPr mar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5600" algn="l"/>
                          <a:tab pos="720090" algn="l"/>
                        </a:tabLst>
                      </a:pPr>
                      <a:r>
                        <a:rPr lang="en-US" sz="1600" b="0" dirty="0" smtClean="0">
                          <a:latin typeface="+mn-lt"/>
                          <a:ea typeface="Times New Roman"/>
                          <a:cs typeface="Times New Roman"/>
                        </a:rPr>
                        <a:t>CERN</a:t>
                      </a:r>
                      <a:endParaRPr lang="en-US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55600" algn="l"/>
                          <a:tab pos="720090" algn="l"/>
                          <a:tab pos="158750" algn="l"/>
                          <a:tab pos="720090" algn="l"/>
                        </a:tabLst>
                      </a:pPr>
                      <a:r>
                        <a:rPr lang="en-US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US" sz="16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(+4) </a:t>
                      </a:r>
                      <a:r>
                        <a:rPr lang="en-US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RF couplers (2 types)</a:t>
                      </a:r>
                      <a:endParaRPr lang="en-US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" y="5410200"/>
            <a:ext cx="4501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ea typeface="Times New Roman"/>
                <a:cs typeface="Times New Roman"/>
              </a:rPr>
              <a:t>* Special French in-kind contribution to CERN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81000" y="533400"/>
            <a:ext cx="8408894" cy="4208929"/>
            <a:chOff x="381000" y="1192306"/>
            <a:chExt cx="8408894" cy="4208929"/>
          </a:xfrm>
        </p:grpSpPr>
        <p:grpSp>
          <p:nvGrpSpPr>
            <p:cNvPr id="10" name="Group 9"/>
            <p:cNvGrpSpPr/>
            <p:nvPr/>
          </p:nvGrpSpPr>
          <p:grpSpPr>
            <a:xfrm>
              <a:off x="609600" y="1371600"/>
              <a:ext cx="8180294" cy="4029635"/>
              <a:chOff x="392226" y="1143000"/>
              <a:chExt cx="8626268" cy="4563035"/>
            </a:xfrm>
          </p:grpSpPr>
          <p:pic>
            <p:nvPicPr>
              <p:cNvPr id="13926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92226" y="1143000"/>
                <a:ext cx="8370774" cy="42910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" name="Rectangle 4"/>
              <p:cNvSpPr/>
              <p:nvPr/>
            </p:nvSpPr>
            <p:spPr>
              <a:xfrm>
                <a:off x="914400" y="4639235"/>
                <a:ext cx="5638800" cy="1066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648200" y="4128247"/>
                <a:ext cx="1371600" cy="1066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570694" y="3747247"/>
                <a:ext cx="1447800" cy="152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381000" y="1192306"/>
              <a:ext cx="754380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 smtClean="0"/>
              <a:t>Cavity/He vessel/Tuner</a:t>
            </a:r>
            <a:endParaRPr lang="it-IT" sz="4000" dirty="0"/>
          </a:p>
        </p:txBody>
      </p:sp>
      <p:sp>
        <p:nvSpPr>
          <p:cNvPr id="26" name="TextBox 25"/>
          <p:cNvSpPr txBox="1"/>
          <p:nvPr/>
        </p:nvSpPr>
        <p:spPr>
          <a:xfrm>
            <a:off x="152400" y="4800600"/>
            <a:ext cx="381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 vessel includes </a:t>
            </a:r>
            <a:r>
              <a:rPr lang="en-US" dirty="0" smtClean="0"/>
              <a:t>specific features for </a:t>
            </a:r>
            <a:r>
              <a:rPr lang="en-US" dirty="0" err="1" smtClean="0"/>
              <a:t>cryo</a:t>
            </a:r>
            <a:r>
              <a:rPr lang="en-US" dirty="0" smtClean="0"/>
              <a:t>-module </a:t>
            </a:r>
            <a:r>
              <a:rPr lang="en-US" dirty="0" smtClean="0"/>
              <a:t>integration:</a:t>
            </a:r>
          </a:p>
          <a:p>
            <a:pPr>
              <a:buFontTx/>
              <a:buChar char="-"/>
            </a:pPr>
            <a:r>
              <a:rPr lang="en-US" dirty="0" smtClean="0"/>
              <a:t> inter-cavity </a:t>
            </a:r>
            <a:r>
              <a:rPr lang="en-US" dirty="0" smtClean="0"/>
              <a:t>supports,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dirty="0" smtClean="0"/>
              <a:t>cryogenic feeds</a:t>
            </a:r>
          </a:p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dirty="0" smtClean="0"/>
              <a:t>external magnetic </a:t>
            </a:r>
            <a:r>
              <a:rPr lang="en-US" dirty="0" smtClean="0"/>
              <a:t>shielding </a:t>
            </a:r>
            <a:r>
              <a:rPr lang="en-US" dirty="0" err="1" smtClean="0"/>
              <a:t>cryoperm</a:t>
            </a:r>
            <a:r>
              <a:rPr lang="en-US" dirty="0" smtClean="0"/>
              <a:t>™ </a:t>
            </a:r>
            <a:r>
              <a:rPr lang="en-US" dirty="0" smtClean="0"/>
              <a:t>(not shown)</a:t>
            </a:r>
            <a:endParaRPr lang="en-US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4419600" y="39624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Cavity (</a:t>
            </a:r>
            <a:r>
              <a:rPr lang="en-US" sz="1400" dirty="0" err="1" smtClean="0"/>
              <a:t>Nb</a:t>
            </a:r>
            <a:r>
              <a:rPr lang="en-US" sz="1400" dirty="0" smtClean="0"/>
              <a:t>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14600" y="365760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He vessel in </a:t>
            </a:r>
            <a:r>
              <a:rPr lang="en-US" sz="1400" dirty="0" smtClean="0">
                <a:solidFill>
                  <a:srgbClr val="FF0000"/>
                </a:solidFill>
              </a:rPr>
              <a:t>stainless steel</a:t>
            </a:r>
            <a:r>
              <a:rPr lang="en-US" sz="1400" dirty="0" smtClean="0"/>
              <a:t>:</a:t>
            </a:r>
            <a:endParaRPr lang="en-US" sz="1400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685800" y="39624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CEA Tuner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162800" y="35814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RF coupler port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315200" y="12192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HOM port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16200000" flipV="1">
            <a:off x="3276600" y="3429000"/>
            <a:ext cx="457200" cy="152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 flipH="1" flipV="1">
            <a:off x="4343400" y="3505200"/>
            <a:ext cx="9144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6200000" flipV="1">
            <a:off x="7200900" y="3086100"/>
            <a:ext cx="533400" cy="457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 flipH="1" flipV="1">
            <a:off x="1104106" y="3771106"/>
            <a:ext cx="381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781800" y="697468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</a:t>
            </a:r>
            <a:r>
              <a:rPr lang="en-US" sz="1400" dirty="0" smtClean="0"/>
              <a:t>o </a:t>
            </a:r>
            <a:r>
              <a:rPr lang="en-US" sz="1400" dirty="0" smtClean="0"/>
              <a:t>He bi-phase tube</a:t>
            </a:r>
            <a:endParaRPr lang="en-US" sz="1400" dirty="0" smtClean="0"/>
          </a:p>
        </p:txBody>
      </p:sp>
      <p:cxnSp>
        <p:nvCxnSpPr>
          <p:cNvPr id="47" name="Straight Arrow Connector 46"/>
          <p:cNvCxnSpPr/>
          <p:nvPr/>
        </p:nvCxnSpPr>
        <p:spPr>
          <a:xfrm rot="10800000" flipV="1">
            <a:off x="5943600" y="914400"/>
            <a:ext cx="838200" cy="381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524000" y="39624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Inter-cavity hydraulic connection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rot="5400000" flipH="1" flipV="1">
            <a:off x="2171700" y="3619500"/>
            <a:ext cx="457200" cy="228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10800000" flipV="1">
            <a:off x="7086600" y="1524000"/>
            <a:ext cx="608012" cy="304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772400" y="28956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Inter-cavity support</a:t>
            </a:r>
            <a:endParaRPr lang="en-US" sz="1400" dirty="0" smtClean="0"/>
          </a:p>
        </p:txBody>
      </p:sp>
      <p:sp>
        <p:nvSpPr>
          <p:cNvPr id="64" name="TextBox 63"/>
          <p:cNvSpPr txBox="1"/>
          <p:nvPr/>
        </p:nvSpPr>
        <p:spPr>
          <a:xfrm>
            <a:off x="7456601" y="3962400"/>
            <a:ext cx="2068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Design not final!</a:t>
            </a:r>
            <a:endParaRPr lang="it-IT" dirty="0">
              <a:solidFill>
                <a:srgbClr val="FF0000"/>
              </a:solidFill>
            </a:endParaRP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4572000" y="4556760"/>
          <a:ext cx="4191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8559"/>
                <a:gridCol w="1602441"/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Requirement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Value</a:t>
                      </a:r>
                      <a:endParaRPr lang="it-IT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β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it-IT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Frequency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704.4 MHz</a:t>
                      </a:r>
                      <a:endParaRPr lang="it-IT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Qo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 x 10</a:t>
                      </a:r>
                      <a:r>
                        <a:rPr lang="en-US" sz="1600" b="0" baseline="4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  <a:endParaRPr lang="it-IT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Gradient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 MV/m</a:t>
                      </a:r>
                      <a:endParaRPr lang="it-IT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Operat. T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2 K</a:t>
                      </a:r>
                      <a:endParaRPr lang="it-IT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8159</TotalTime>
  <Words>2214</Words>
  <Application>Microsoft Office PowerPoint</Application>
  <PresentationFormat>On-screen Show (4:3)</PresentationFormat>
  <Paragraphs>576</Paragraphs>
  <Slides>35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1_Office Theme</vt:lpstr>
      <vt:lpstr>Office Theme</vt:lpstr>
      <vt:lpstr>4_Office Theme</vt:lpstr>
      <vt:lpstr>5_Office Theme</vt:lpstr>
      <vt:lpstr>Acrobat Document</vt:lpstr>
      <vt:lpstr>Status of the SPL  cryo-module design</vt:lpstr>
      <vt:lpstr>Outline</vt:lpstr>
      <vt:lpstr>CERN’s injector complex (former plans)</vt:lpstr>
      <vt:lpstr>R&amp;D for a high power SPL (HP-SPL)</vt:lpstr>
      <vt:lpstr>Short cryo-module: Goal &amp; Motivation</vt:lpstr>
      <vt:lpstr>Slide 6</vt:lpstr>
      <vt:lpstr> The cryomodule development:  a collaboration effort</vt:lpstr>
      <vt:lpstr>Main H/W contributions for short cryo-module</vt:lpstr>
      <vt:lpstr>Cavity/He vessel/Tuner</vt:lpstr>
      <vt:lpstr>Cavity in st.steel He vessel</vt:lpstr>
      <vt:lpstr>Short cryomodule: layout schematic </vt:lpstr>
      <vt:lpstr>Cavity alignment requirements</vt:lpstr>
      <vt:lpstr>Supporting system</vt:lpstr>
      <vt:lpstr>Actively cooled RF coupler tube </vt:lpstr>
      <vt:lpstr>Slide 15</vt:lpstr>
      <vt:lpstr>Slide 16</vt:lpstr>
      <vt:lpstr>Slide 17</vt:lpstr>
      <vt:lpstr>Assembly tooling – Principles</vt:lpstr>
      <vt:lpstr>Cavity-to-vacuum vessel tolerances</vt:lpstr>
      <vt:lpstr>Assembly in vacuum vessel</vt:lpstr>
      <vt:lpstr>Vacuum vessel alternatives</vt:lpstr>
      <vt:lpstr>2 K Heat Loads (per β=1 cavity)</vt:lpstr>
      <vt:lpstr>Cryogenic Scheme</vt:lpstr>
      <vt:lpstr>Pipe sizes and T, p operating conditions</vt:lpstr>
      <vt:lpstr>Schedule</vt:lpstr>
      <vt:lpstr>Summary and outlook</vt:lpstr>
      <vt:lpstr>Thank you  for your attention!</vt:lpstr>
      <vt:lpstr>Slide 28</vt:lpstr>
      <vt:lpstr>Slide 29</vt:lpstr>
      <vt:lpstr>Slide 30</vt:lpstr>
      <vt:lpstr>Slide 31</vt:lpstr>
      <vt:lpstr>Slide 32</vt:lpstr>
      <vt:lpstr>Conclusions</vt:lpstr>
      <vt:lpstr>HP-SPL architecture </vt:lpstr>
      <vt:lpstr>Slide 35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vparma</dc:creator>
  <cp:lastModifiedBy>vparma</cp:lastModifiedBy>
  <cp:revision>809</cp:revision>
  <dcterms:created xsi:type="dcterms:W3CDTF">2010-01-11T09:12:42Z</dcterms:created>
  <dcterms:modified xsi:type="dcterms:W3CDTF">2011-04-12T16:46:52Z</dcterms:modified>
</cp:coreProperties>
</file>