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59" r:id="rId8"/>
    <p:sldId id="261" r:id="rId9"/>
    <p:sldId id="262" r:id="rId10"/>
    <p:sldId id="270" r:id="rId11"/>
    <p:sldId id="273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k1\Desktop\lorentzi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32E-2"/>
          <c:y val="0"/>
          <c:w val="0.80283464566929164"/>
          <c:h val="0.8981477315335592"/>
        </c:manualLayout>
      </c:layout>
      <c:scatterChart>
        <c:scatterStyle val="lineMarker"/>
        <c:ser>
          <c:idx val="1"/>
          <c:order val="1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2.4937655860349157E-3</c:v>
                </c:pt>
                <c:pt idx="1">
                  <c:v>2.702702702702706E-2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2.702702702702706E-2</c:v>
                </c:pt>
                <c:pt idx="21">
                  <c:v>2.4937655860349157E-3</c:v>
                </c:pt>
              </c:numCache>
            </c:numRef>
          </c:yVal>
        </c:ser>
        <c:ser>
          <c:idx val="0"/>
          <c:order val="0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2.4937655860349157E-3</c:v>
                </c:pt>
                <c:pt idx="1">
                  <c:v>2.702702702702706E-2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2.702702702702706E-2</c:v>
                </c:pt>
                <c:pt idx="21">
                  <c:v>2.4937655860349157E-3</c:v>
                </c:pt>
              </c:numCache>
            </c:numRef>
          </c:yVal>
        </c:ser>
        <c:axId val="64519168"/>
        <c:axId val="64529152"/>
      </c:scatterChart>
      <c:valAx>
        <c:axId val="64519168"/>
        <c:scaling>
          <c:orientation val="minMax"/>
        </c:scaling>
        <c:axPos val="b"/>
        <c:numFmt formatCode="0.00E+00" sourceLinked="1"/>
        <c:majorTickMark val="none"/>
        <c:tickLblPos val="none"/>
        <c:crossAx val="64529152"/>
        <c:crosses val="autoZero"/>
        <c:crossBetween val="midCat"/>
      </c:valAx>
      <c:valAx>
        <c:axId val="645291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519168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ser>
          <c:idx val="2"/>
          <c:order val="2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1"/>
          <c:order val="1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axId val="65024384"/>
        <c:axId val="65025920"/>
      </c:scatterChart>
      <c:valAx>
        <c:axId val="65024384"/>
        <c:scaling>
          <c:orientation val="minMax"/>
        </c:scaling>
        <c:axPos val="b"/>
        <c:numFmt formatCode="0.00E+00" sourceLinked="1"/>
        <c:majorTickMark val="none"/>
        <c:tickLblPos val="none"/>
        <c:crossAx val="65025920"/>
        <c:crosses val="autoZero"/>
        <c:crossBetween val="midCat"/>
      </c:valAx>
      <c:valAx>
        <c:axId val="6502592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024384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ser>
          <c:idx val="0"/>
          <c:order val="0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axId val="64602880"/>
        <c:axId val="65056768"/>
      </c:scatterChart>
      <c:valAx>
        <c:axId val="64602880"/>
        <c:scaling>
          <c:orientation val="minMax"/>
        </c:scaling>
        <c:axPos val="b"/>
        <c:numFmt formatCode="0.00E+00" sourceLinked="1"/>
        <c:majorTickMark val="none"/>
        <c:tickLblPos val="none"/>
        <c:crossAx val="65056768"/>
        <c:crosses val="autoZero"/>
        <c:crossBetween val="midCat"/>
      </c:valAx>
      <c:valAx>
        <c:axId val="6505676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602880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axId val="65059072"/>
        <c:axId val="65215104"/>
      </c:scatterChart>
      <c:valAx>
        <c:axId val="65059072"/>
        <c:scaling>
          <c:orientation val="minMax"/>
        </c:scaling>
        <c:axPos val="b"/>
        <c:numFmt formatCode="0.00E+00" sourceLinked="1"/>
        <c:majorTickMark val="none"/>
        <c:tickLblPos val="none"/>
        <c:crossAx val="65215104"/>
        <c:crosses val="autoZero"/>
        <c:crossBetween val="midCat"/>
      </c:valAx>
      <c:valAx>
        <c:axId val="6521510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059072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ser>
          <c:idx val="1"/>
          <c:order val="1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0"/>
          <c:order val="0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axId val="65262720"/>
        <c:axId val="65264256"/>
      </c:scatterChart>
      <c:valAx>
        <c:axId val="65262720"/>
        <c:scaling>
          <c:orientation val="minMax"/>
        </c:scaling>
        <c:axPos val="b"/>
        <c:numFmt formatCode="0.00E+00" sourceLinked="1"/>
        <c:majorTickMark val="none"/>
        <c:tickLblPos val="none"/>
        <c:crossAx val="65264256"/>
        <c:crosses val="autoZero"/>
        <c:crossBetween val="midCat"/>
      </c:valAx>
      <c:valAx>
        <c:axId val="652642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262720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ser>
          <c:idx val="2"/>
          <c:order val="2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3"/>
          <c:order val="3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1"/>
          <c:order val="1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axId val="65358080"/>
        <c:axId val="65376256"/>
      </c:scatterChart>
      <c:valAx>
        <c:axId val="65358080"/>
        <c:scaling>
          <c:orientation val="minMax"/>
        </c:scaling>
        <c:axPos val="b"/>
        <c:numFmt formatCode="0.00E+00" sourceLinked="1"/>
        <c:majorTickMark val="none"/>
        <c:tickLblPos val="none"/>
        <c:crossAx val="65376256"/>
        <c:crosses val="autoZero"/>
        <c:crossBetween val="midCat"/>
      </c:valAx>
      <c:valAx>
        <c:axId val="6537625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358080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ser>
          <c:idx val="0"/>
          <c:order val="0"/>
          <c:marker>
            <c:symbol val="none"/>
          </c:marker>
          <c:xVal>
            <c:numRef>
              <c:f>Sheet1!$F$44:$F$65</c:f>
              <c:numCache>
                <c:formatCode>0.00E+00</c:formatCode>
                <c:ptCount val="22"/>
                <c:pt idx="0">
                  <c:v>-10000000</c:v>
                </c:pt>
                <c:pt idx="1">
                  <c:v>-3000000</c:v>
                </c:pt>
                <c:pt idx="2">
                  <c:v>-1000000</c:v>
                </c:pt>
                <c:pt idx="3">
                  <c:v>-300000</c:v>
                </c:pt>
                <c:pt idx="4">
                  <c:v>-100000</c:v>
                </c:pt>
                <c:pt idx="5" formatCode="General">
                  <c:v>-30000</c:v>
                </c:pt>
                <c:pt idx="6" formatCode="General">
                  <c:v>-10000</c:v>
                </c:pt>
                <c:pt idx="7" formatCode="General">
                  <c:v>-3000</c:v>
                </c:pt>
                <c:pt idx="8" formatCode="General">
                  <c:v>-1000</c:v>
                </c:pt>
                <c:pt idx="9" formatCode="General">
                  <c:v>10</c:v>
                </c:pt>
                <c:pt idx="10" formatCode="General">
                  <c:v>30</c:v>
                </c:pt>
                <c:pt idx="11" formatCode="General">
                  <c:v>100</c:v>
                </c:pt>
                <c:pt idx="12" formatCode="General">
                  <c:v>300</c:v>
                </c:pt>
                <c:pt idx="13" formatCode="General">
                  <c:v>1000</c:v>
                </c:pt>
                <c:pt idx="14" formatCode="General">
                  <c:v>3000</c:v>
                </c:pt>
                <c:pt idx="15" formatCode="General">
                  <c:v>10000</c:v>
                </c:pt>
                <c:pt idx="16" formatCode="General">
                  <c:v>30000</c:v>
                </c:pt>
                <c:pt idx="17">
                  <c:v>100000</c:v>
                </c:pt>
                <c:pt idx="18">
                  <c:v>300000</c:v>
                </c:pt>
                <c:pt idx="19">
                  <c:v>1000000</c:v>
                </c:pt>
                <c:pt idx="20">
                  <c:v>3000000</c:v>
                </c:pt>
                <c:pt idx="21">
                  <c:v>10000000</c:v>
                </c:pt>
              </c:numCache>
            </c:numRef>
          </c:xVal>
          <c:yVal>
            <c:numRef>
              <c:f>Sheet1!$G$44:$G$65</c:f>
              <c:numCache>
                <c:formatCode>General</c:formatCode>
                <c:ptCount val="22"/>
                <c:pt idx="0">
                  <c:v>2.4937655860349144E-3</c:v>
                </c:pt>
                <c:pt idx="1">
                  <c:v>2.7027027027027053E-2</c:v>
                </c:pt>
                <c:pt idx="2">
                  <c:v>0.2</c:v>
                </c:pt>
                <c:pt idx="3">
                  <c:v>0.73529411764705921</c:v>
                </c:pt>
                <c:pt idx="4">
                  <c:v>0.96153846153846145</c:v>
                </c:pt>
                <c:pt idx="5">
                  <c:v>0.99641291351135874</c:v>
                </c:pt>
                <c:pt idx="6">
                  <c:v>0.99960015993602558</c:v>
                </c:pt>
                <c:pt idx="7">
                  <c:v>0.99996400129595309</c:v>
                </c:pt>
                <c:pt idx="8">
                  <c:v>0.99999600001600009</c:v>
                </c:pt>
                <c:pt idx="9">
                  <c:v>0.9999999996000003</c:v>
                </c:pt>
                <c:pt idx="10">
                  <c:v>0.99999999640000026</c:v>
                </c:pt>
                <c:pt idx="11">
                  <c:v>0.99999996000000169</c:v>
                </c:pt>
                <c:pt idx="12">
                  <c:v>0.99999964000012964</c:v>
                </c:pt>
                <c:pt idx="13">
                  <c:v>0.99999600001600009</c:v>
                </c:pt>
                <c:pt idx="14">
                  <c:v>0.99996400129595309</c:v>
                </c:pt>
                <c:pt idx="15">
                  <c:v>0.99960015993602558</c:v>
                </c:pt>
                <c:pt idx="16">
                  <c:v>0.99641291351135874</c:v>
                </c:pt>
                <c:pt idx="17">
                  <c:v>0.96153846153846145</c:v>
                </c:pt>
                <c:pt idx="18">
                  <c:v>0.73529411764705921</c:v>
                </c:pt>
                <c:pt idx="19">
                  <c:v>0.2</c:v>
                </c:pt>
                <c:pt idx="20">
                  <c:v>2.7027027027027053E-2</c:v>
                </c:pt>
                <c:pt idx="21">
                  <c:v>2.4937655860349144E-3</c:v>
                </c:pt>
              </c:numCache>
            </c:numRef>
          </c:yVal>
        </c:ser>
        <c:axId val="65380736"/>
        <c:axId val="65382272"/>
      </c:scatterChart>
      <c:valAx>
        <c:axId val="65380736"/>
        <c:scaling>
          <c:orientation val="minMax"/>
        </c:scaling>
        <c:axPos val="b"/>
        <c:numFmt formatCode="0.00E+00" sourceLinked="1"/>
        <c:majorTickMark val="none"/>
        <c:tickLblPos val="none"/>
        <c:crossAx val="65382272"/>
        <c:crosses val="autoZero"/>
        <c:crossBetween val="midCat"/>
      </c:valAx>
      <c:valAx>
        <c:axId val="6538227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380736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1111111111111125E-2"/>
          <c:y val="0"/>
          <c:w val="0.80283464566929164"/>
          <c:h val="0.89814773153355865"/>
        </c:manualLayout>
      </c:layout>
      <c:scatterChart>
        <c:scatterStyle val="lineMarker"/>
        <c:axId val="65395712"/>
        <c:axId val="65401600"/>
      </c:scatterChart>
      <c:valAx>
        <c:axId val="65395712"/>
        <c:scaling>
          <c:orientation val="minMax"/>
        </c:scaling>
        <c:axPos val="b"/>
        <c:numFmt formatCode="0.00E+00" sourceLinked="1"/>
        <c:majorTickMark val="none"/>
        <c:tickLblPos val="none"/>
        <c:crossAx val="65401600"/>
        <c:crosses val="autoZero"/>
        <c:crossBetween val="midCat"/>
      </c:valAx>
      <c:valAx>
        <c:axId val="654016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5395712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54B36-CB7B-482F-814A-D19D8DA7958F}" type="datetimeFigureOut">
              <a:rPr lang="en-US" smtClean="0"/>
              <a:pPr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BBE7-AE0B-4841-98AD-05F12FE04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Power Buildup Cavity at 355 nm for </a:t>
            </a:r>
            <a:r>
              <a:rPr lang="en-US" dirty="0" err="1"/>
              <a:t>MegaWatt</a:t>
            </a:r>
            <a:r>
              <a:rPr lang="en-US" dirty="0"/>
              <a:t> pulse powers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PI: Mark </a:t>
            </a:r>
            <a:r>
              <a:rPr lang="en-US" dirty="0" err="1" smtClean="0"/>
              <a:t>Notcutt</a:t>
            </a:r>
            <a:endParaRPr lang="en-US" dirty="0" smtClean="0"/>
          </a:p>
          <a:p>
            <a:r>
              <a:rPr lang="en-US" dirty="0"/>
              <a:t>Boulder Precision Electro-Optics</a:t>
            </a:r>
          </a:p>
          <a:p>
            <a:r>
              <a:rPr lang="en-US" dirty="0"/>
              <a:t>5733 Central Ave</a:t>
            </a:r>
          </a:p>
          <a:p>
            <a:r>
              <a:rPr lang="en-US" dirty="0"/>
              <a:t>Boulder 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solve for optimal cavity geometry</a:t>
            </a:r>
            <a:endParaRPr lang="en-US" dirty="0"/>
          </a:p>
        </p:txBody>
      </p:sp>
      <p:pic>
        <p:nvPicPr>
          <p:cNvPr id="1026" name="Picture 2" descr="\theta \simeq \frac{\lambda}{\pi w_0} \qquad (\theta \mathrm{\ in\ radians.}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-198438"/>
            <a:ext cx="2219325" cy="419101"/>
          </a:xfrm>
          <a:prstGeom prst="rect">
            <a:avLst/>
          </a:prstGeom>
          <a:noFill/>
        </p:spPr>
      </p:pic>
      <p:pic>
        <p:nvPicPr>
          <p:cNvPr id="1028" name="Picture 4" descr="\theta \simeq \frac{\lambda}{\pi w_0} \qquad (\theta \mathrm{\ in\ radians.}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-198438"/>
            <a:ext cx="2219325" cy="419101"/>
          </a:xfrm>
          <a:prstGeom prst="rect">
            <a:avLst/>
          </a:prstGeom>
          <a:noFill/>
        </p:spPr>
      </p:pic>
      <p:pic>
        <p:nvPicPr>
          <p:cNvPr id="1030" name="Picture 6" descr="\theta \simeq \frac{\lambda}{\pi w_0} \qquad (\theta \mathrm{\ in\ radians.})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-198438"/>
            <a:ext cx="2219325" cy="4191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00100" y="1971675"/>
            <a:ext cx="3288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beam divergence is given by:</a:t>
            </a:r>
            <a:endParaRPr lang="en-US" baseline="-25000" dirty="0"/>
          </a:p>
        </p:txBody>
      </p:sp>
      <p:pic>
        <p:nvPicPr>
          <p:cNvPr id="1032" name="Picture 8" descr="w(z) = w_0 \, \sqrt{ 1+ {\left( \frac{z}{z_\mathrm{R}} \right)}^2 }  \ 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" y="-274638"/>
            <a:ext cx="2066925" cy="571501"/>
          </a:xfrm>
          <a:prstGeom prst="rect">
            <a:avLst/>
          </a:prstGeom>
          <a:noFill/>
        </p:spPr>
      </p:pic>
      <p:pic>
        <p:nvPicPr>
          <p:cNvPr id="1034" name="Picture 10" descr="w(z) = w_0 \, \sqrt{ 1+ {\left( \frac{z}{z_\mathrm{R}} \right)}^2 }  \ .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825" y="-274638"/>
            <a:ext cx="2066925" cy="571501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081338"/>
            <a:ext cx="2814638" cy="85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57863" y="4652963"/>
            <a:ext cx="2771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86238" y="1800225"/>
            <a:ext cx="13049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038850" y="1990725"/>
            <a:ext cx="159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fixes </a:t>
            </a:r>
            <a:r>
              <a:rPr lang="en-US" dirty="0" smtClean="0">
                <a:latin typeface="Comic Sans MS" pitchFamily="66" charset="0"/>
              </a:rPr>
              <a:t>w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62025" y="3333750"/>
            <a:ext cx="469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distance from the waist </a:t>
            </a:r>
            <a:r>
              <a:rPr lang="en-US" dirty="0" smtClean="0">
                <a:latin typeface="Comic Sans MS" pitchFamily="66" charset="0"/>
              </a:rPr>
              <a:t>z</a:t>
            </a:r>
            <a:r>
              <a:rPr lang="en-US" dirty="0" smtClean="0"/>
              <a:t> is calculated from: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171575" y="4895850"/>
            <a:ext cx="329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the mirror curvatures from:</a:t>
            </a:r>
            <a:endParaRPr lang="en-US" dirty="0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14925" y="3890963"/>
            <a:ext cx="1485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1352550" y="4124325"/>
            <a:ext cx="3203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the Rayleigh Range </a:t>
            </a:r>
            <a:r>
              <a:rPr lang="en-US" sz="1200" dirty="0" smtClean="0">
                <a:latin typeface="Comic Sans MS" pitchFamily="66" charset="0"/>
              </a:rPr>
              <a:t>Z</a:t>
            </a:r>
            <a:r>
              <a:rPr lang="en-US" sz="1200" baseline="-25000" dirty="0" smtClean="0">
                <a:latin typeface="Comic Sans MS" pitchFamily="66" charset="0"/>
              </a:rPr>
              <a:t>R</a:t>
            </a:r>
            <a:r>
              <a:rPr lang="en-US" dirty="0" smtClean="0"/>
              <a:t> is: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38250" y="5762625"/>
            <a:ext cx="6466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Solving, gives mirror curvatures of -0.5 and 0.9 m, which is a robust</a:t>
            </a:r>
          </a:p>
          <a:p>
            <a:r>
              <a:rPr lang="en-US" dirty="0" smtClean="0"/>
              <a:t>Combination against instability for small length changes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Buildup Factor 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Thermal Distortion of the mirrors is dependent only on the maximum circulating power  (not on buildup factor)</a:t>
            </a:r>
          </a:p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The buildup factor depends on the Finesse, and is inversely proportional to the cavity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linewidth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If the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linewidth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(phase/frequency noise) of each laser mode (the noise will be correlated across modes) is less than 50 kHz, than buildup factors of ~1000 are possible (OK with fiber lasers)</a:t>
            </a:r>
          </a:p>
          <a:p>
            <a:r>
              <a:rPr lang="en-US" sz="2800" dirty="0" smtClean="0"/>
              <a:t>First experiment has finesse 300, buildup 100 X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003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825" y="3943350"/>
            <a:ext cx="2908300" cy="2701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6362700" cy="32289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 have constructed a rigid cavity, from high vacuum materials, from sapphire mirror substrates, with finesse 300, to give 100 x buildup of the incident power. </a:t>
            </a:r>
          </a:p>
          <a:p>
            <a:r>
              <a:rPr lang="en-US" dirty="0" smtClean="0"/>
              <a:t>We have calculated the optimal mirror curvatures, and will use those in future.</a:t>
            </a:r>
          </a:p>
          <a:p>
            <a:r>
              <a:rPr lang="en-US" dirty="0" smtClean="0"/>
              <a:t>We are presently locking the cavity to the laser, using mirrors which are resonant at both 1064 nm and 355 nm.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</a:t>
            </a:r>
            <a:r>
              <a:rPr lang="en-US" sz="2400" dirty="0" err="1" smtClean="0"/>
              <a:t>Yun</a:t>
            </a:r>
            <a:r>
              <a:rPr lang="en-US" sz="2400" dirty="0" smtClean="0"/>
              <a:t> Liu and </a:t>
            </a:r>
            <a:r>
              <a:rPr lang="en-US" sz="2400" dirty="0" err="1" smtClean="0"/>
              <a:t>Chunning</a:t>
            </a:r>
            <a:r>
              <a:rPr lang="en-US" sz="2400" dirty="0" smtClean="0"/>
              <a:t> Huang for help with the project, and kindly letting me use their lab equipment at SNS ORNL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Advanced Thin Films for help with </a:t>
            </a:r>
            <a:r>
              <a:rPr lang="en-US" sz="2400" smtClean="0"/>
              <a:t>mirror development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DOE for an SBIR Phase II Grant under which this work is being done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Buildup of circulation Power in a cavity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7345" y="1371600"/>
            <a:ext cx="3581400" cy="24699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1" y="1524000"/>
            <a:ext cx="441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Spacing between both laser and cavity modes</a:t>
            </a:r>
          </a:p>
          <a:p>
            <a:r>
              <a:rPr lang="en-US" dirty="0" smtClean="0"/>
              <a:t>Equals the repetition rate of the laser 402.5 MHz</a:t>
            </a:r>
          </a:p>
          <a:p>
            <a:endParaRPr lang="en-US" dirty="0"/>
          </a:p>
          <a:p>
            <a:r>
              <a:rPr lang="en-US" dirty="0" smtClean="0"/>
              <a:t>The cavity has a wide span of equally separated resonances </a:t>
            </a:r>
          </a:p>
          <a:p>
            <a:r>
              <a:rPr lang="en-US" dirty="0" smtClean="0"/>
              <a:t>(dispersion varies spacing insignificantly over 9 GHz)</a:t>
            </a:r>
          </a:p>
          <a:p>
            <a:endParaRPr lang="en-US" dirty="0"/>
          </a:p>
          <a:p>
            <a:r>
              <a:rPr lang="en-US" dirty="0" smtClean="0"/>
              <a:t>The 50 </a:t>
            </a:r>
            <a:r>
              <a:rPr lang="en-US" dirty="0" err="1" smtClean="0"/>
              <a:t>ps</a:t>
            </a:r>
            <a:r>
              <a:rPr lang="en-US" dirty="0" smtClean="0"/>
              <a:t> laser pulse spans ~9 GHz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12160" y="3866090"/>
            <a:ext cx="2122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Frequency Spectrum</a:t>
            </a:r>
          </a:p>
          <a:p>
            <a:r>
              <a:rPr lang="en-US" dirty="0" smtClean="0"/>
              <a:t>Red – Laser</a:t>
            </a:r>
          </a:p>
          <a:p>
            <a:r>
              <a:rPr lang="en-US" dirty="0" smtClean="0"/>
              <a:t>Blue - Cavity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3964235"/>
            <a:ext cx="1838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WGrekc" pitchFamily="2" charset="0"/>
              </a:rPr>
              <a:t>D</a:t>
            </a:r>
            <a:r>
              <a:rPr lang="en-US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fsr</a:t>
            </a:r>
            <a:r>
              <a:rPr lang="en-US" dirty="0" smtClean="0"/>
              <a:t> = rep rate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085806" y="37338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004126" y="3732585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2"/>
          <p:cNvGrpSpPr/>
          <p:nvPr/>
        </p:nvGrpSpPr>
        <p:grpSpPr>
          <a:xfrm>
            <a:off x="661494" y="4953000"/>
            <a:ext cx="3081831" cy="1447800"/>
            <a:chOff x="432893" y="1971675"/>
            <a:chExt cx="5167807" cy="2457450"/>
          </a:xfrm>
        </p:grpSpPr>
        <p:graphicFrame>
          <p:nvGraphicFramePr>
            <p:cNvPr id="14" name="Chart 13"/>
            <p:cNvGraphicFramePr/>
            <p:nvPr/>
          </p:nvGraphicFramePr>
          <p:xfrm>
            <a:off x="762000" y="340042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3419475" y="3076575"/>
              <a:ext cx="1905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10200" y="3076575"/>
              <a:ext cx="1905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304925" y="4038600"/>
              <a:ext cx="47625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Chart 17"/>
            <p:cNvGraphicFramePr/>
            <p:nvPr/>
          </p:nvGraphicFramePr>
          <p:xfrm>
            <a:off x="3257550" y="284797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3790950" y="3524250"/>
              <a:ext cx="476250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Chart 19"/>
            <p:cNvGraphicFramePr/>
            <p:nvPr/>
          </p:nvGraphicFramePr>
          <p:xfrm>
            <a:off x="3638557" y="3562358"/>
            <a:ext cx="933450" cy="514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21" name="Straight Arrow Connector 20"/>
            <p:cNvCxnSpPr/>
            <p:nvPr/>
          </p:nvCxnSpPr>
          <p:spPr>
            <a:xfrm>
              <a:off x="3943354" y="3914779"/>
              <a:ext cx="238125" cy="7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Chart 21"/>
            <p:cNvGraphicFramePr/>
            <p:nvPr/>
          </p:nvGraphicFramePr>
          <p:xfrm>
            <a:off x="1495425" y="197167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 rot="10800000">
              <a:off x="1276350" y="3038475"/>
              <a:ext cx="476250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23" descr="Picture1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82271" y="2514600"/>
              <a:ext cx="1883508" cy="854540"/>
            </a:xfrm>
            <a:prstGeom prst="rect">
              <a:avLst/>
            </a:prstGeom>
          </p:spPr>
        </p:pic>
        <p:pic>
          <p:nvPicPr>
            <p:cNvPr id="25" name="Picture 24" descr="Picture2.pn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rot="10800000">
              <a:off x="432893" y="3193203"/>
              <a:ext cx="1877413" cy="1024043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 rot="10800000">
              <a:off x="1257301" y="3590925"/>
              <a:ext cx="54292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00550" y="5086350"/>
            <a:ext cx="4482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time domain, the cavity round trip time</a:t>
            </a:r>
          </a:p>
          <a:p>
            <a:r>
              <a:rPr lang="en-US" dirty="0" smtClean="0"/>
              <a:t>Is equal to the pulse arrival (rep) rate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391025" y="6010275"/>
            <a:ext cx="4836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</a:t>
            </a:r>
            <a:r>
              <a:rPr lang="en-US" dirty="0" err="1" smtClean="0"/>
              <a:t>ps</a:t>
            </a:r>
            <a:r>
              <a:rPr lang="en-US" dirty="0" smtClean="0"/>
              <a:t> Pulse = 15 mm length, so must match cavity</a:t>
            </a:r>
          </a:p>
          <a:p>
            <a:r>
              <a:rPr lang="en-US" dirty="0" smtClean="0"/>
              <a:t>Length to rep rate to ~ 15 </a:t>
            </a:r>
            <a:r>
              <a:rPr lang="en-US" dirty="0" smtClean="0">
                <a:latin typeface="SWGrekc" pitchFamily="2" charset="0"/>
              </a:rPr>
              <a:t>m</a:t>
            </a:r>
            <a:r>
              <a:rPr lang="en-US" dirty="0" smtClean="0"/>
              <a:t>m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Buildup in a cavity </a:t>
            </a:r>
            <a:r>
              <a:rPr lang="en-US" dirty="0" err="1" smtClean="0"/>
              <a:t>contd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855971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case that the cavity losses are much less than the mirror transmission, </a:t>
            </a:r>
          </a:p>
          <a:p>
            <a:r>
              <a:rPr lang="en-US" dirty="0" smtClean="0"/>
              <a:t>all the incident light is coupled into the cavity and the circulation power is F/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times </a:t>
            </a:r>
          </a:p>
          <a:p>
            <a:r>
              <a:rPr lang="en-US" dirty="0" smtClean="0"/>
              <a:t>the incident power .</a:t>
            </a:r>
          </a:p>
          <a:p>
            <a:endParaRPr lang="en-US" dirty="0"/>
          </a:p>
          <a:p>
            <a:r>
              <a:rPr lang="en-US" dirty="0" smtClean="0"/>
              <a:t>The finesse, given approximately by F =  1/T (T= transmission), also determines the width </a:t>
            </a:r>
          </a:p>
          <a:p>
            <a:r>
              <a:rPr lang="en-US" dirty="0" smtClean="0"/>
              <a:t>Of each resonance of the cavity, </a:t>
            </a:r>
            <a:r>
              <a:rPr lang="en-US" dirty="0" err="1" smtClean="0">
                <a:latin typeface="SWGrekc" pitchFamily="2" charset="0"/>
              </a:rPr>
              <a:t>d</a:t>
            </a:r>
            <a:r>
              <a:rPr lang="en-US" dirty="0" err="1" smtClean="0"/>
              <a:t>f</a:t>
            </a:r>
            <a:r>
              <a:rPr lang="en-US" dirty="0" smtClean="0"/>
              <a:t>  = 402.5 MHz/ F, so for F = 1000, </a:t>
            </a:r>
            <a:r>
              <a:rPr lang="en-US" dirty="0" err="1" smtClean="0"/>
              <a:t>df</a:t>
            </a:r>
            <a:r>
              <a:rPr lang="en-US" dirty="0" smtClean="0"/>
              <a:t> = 400 kHz.</a:t>
            </a:r>
          </a:p>
          <a:p>
            <a:endParaRPr lang="en-US" dirty="0"/>
          </a:p>
          <a:p>
            <a:r>
              <a:rPr lang="en-US" dirty="0" smtClean="0"/>
              <a:t>The laser oscillator has some noise processes that broaden the spectral width of each</a:t>
            </a:r>
          </a:p>
          <a:p>
            <a:r>
              <a:rPr lang="en-US" dirty="0" smtClean="0"/>
              <a:t>Line.  A fiber laser has a width typically of a few 10 kHz.  Since you have to have the laser </a:t>
            </a:r>
          </a:p>
          <a:p>
            <a:r>
              <a:rPr lang="en-US" dirty="0" err="1" smtClean="0"/>
              <a:t>Linewidth</a:t>
            </a:r>
            <a:r>
              <a:rPr lang="en-US" dirty="0" smtClean="0"/>
              <a:t> somewhat less (say 1/3) of the cavity </a:t>
            </a:r>
            <a:r>
              <a:rPr lang="en-US" dirty="0" err="1" smtClean="0"/>
              <a:t>linewidth</a:t>
            </a:r>
            <a:r>
              <a:rPr lang="en-US" dirty="0" smtClean="0"/>
              <a:t> (no fast servos here) THIS SETS</a:t>
            </a:r>
            <a:br>
              <a:rPr lang="en-US" dirty="0" smtClean="0"/>
            </a:br>
            <a:r>
              <a:rPr lang="en-US" dirty="0" smtClean="0"/>
              <a:t>THE LIMIT TO THE ACHIEVABLE FINESSE/BUILDUP FACTOR</a:t>
            </a:r>
            <a:endParaRPr lang="en-US" dirty="0"/>
          </a:p>
        </p:txBody>
      </p:sp>
      <p:grpSp>
        <p:nvGrpSpPr>
          <p:cNvPr id="3" name="Group 4"/>
          <p:cNvGrpSpPr/>
          <p:nvPr/>
        </p:nvGrpSpPr>
        <p:grpSpPr>
          <a:xfrm>
            <a:off x="3080844" y="5076825"/>
            <a:ext cx="3081831" cy="1447800"/>
            <a:chOff x="432893" y="1971675"/>
            <a:chExt cx="5167807" cy="2457450"/>
          </a:xfrm>
        </p:grpSpPr>
        <p:graphicFrame>
          <p:nvGraphicFramePr>
            <p:cNvPr id="6" name="Chart 5"/>
            <p:cNvGraphicFramePr/>
            <p:nvPr/>
          </p:nvGraphicFramePr>
          <p:xfrm>
            <a:off x="762000" y="340042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3419475" y="3076575"/>
              <a:ext cx="1905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410200" y="3076575"/>
              <a:ext cx="190500" cy="1295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1304925" y="4038600"/>
              <a:ext cx="476250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" name="Chart 9"/>
            <p:cNvGraphicFramePr/>
            <p:nvPr/>
          </p:nvGraphicFramePr>
          <p:xfrm>
            <a:off x="3257550" y="284797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>
              <a:off x="3790950" y="3524250"/>
              <a:ext cx="476250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Chart 11"/>
            <p:cNvGraphicFramePr/>
            <p:nvPr/>
          </p:nvGraphicFramePr>
          <p:xfrm>
            <a:off x="3638557" y="3562358"/>
            <a:ext cx="933450" cy="5143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>
            <a:xfrm>
              <a:off x="3943354" y="3914779"/>
              <a:ext cx="238125" cy="79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Chart 13"/>
            <p:cNvGraphicFramePr/>
            <p:nvPr/>
          </p:nvGraphicFramePr>
          <p:xfrm>
            <a:off x="1495425" y="1971675"/>
            <a:ext cx="1866900" cy="10287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 rot="10800000">
              <a:off x="1276350" y="3038475"/>
              <a:ext cx="476250" cy="158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Picture1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82271" y="2514600"/>
              <a:ext cx="1883508" cy="854540"/>
            </a:xfrm>
            <a:prstGeom prst="rect">
              <a:avLst/>
            </a:prstGeom>
          </p:spPr>
        </p:pic>
        <p:pic>
          <p:nvPicPr>
            <p:cNvPr id="17" name="Picture 16" descr="Picture2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0800000">
              <a:off x="432893" y="3193203"/>
              <a:ext cx="1877413" cy="1024043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/>
            <p:nvPr/>
          </p:nvCxnSpPr>
          <p:spPr>
            <a:xfrm rot="10800000">
              <a:off x="1257301" y="3590925"/>
              <a:ext cx="542925" cy="158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Power buildup cavities of Pulsed beams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28800"/>
          <a:ext cx="8458200" cy="4572000"/>
        </p:xfrm>
        <a:graphic>
          <a:graphicData uri="http://schemas.openxmlformats.org/drawingml/2006/table">
            <a:tbl>
              <a:tblPr/>
              <a:tblGrid>
                <a:gridCol w="1980293"/>
                <a:gridCol w="1215381"/>
                <a:gridCol w="953932"/>
                <a:gridCol w="1160618"/>
                <a:gridCol w="1144719"/>
                <a:gridCol w="953932"/>
                <a:gridCol w="1049325"/>
              </a:tblGrid>
              <a:tr h="1524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Experiment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Symbol" pitchFamily="18" charset="2"/>
                          <a:ea typeface="Calibri"/>
                          <a:cs typeface="Times New Roman"/>
                        </a:rPr>
                        <a:t>l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[nm]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Pulse length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Rep Rate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[MHz]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Circulating Power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[kW]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Finesse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Pwr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Buildup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Max Planck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532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100 fs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130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1200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380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Max Planck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1042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200 fs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18/40/80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1800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JILA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1070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100 fs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1000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260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This proposal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355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50 ps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parameters of significance?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Peak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Power  within </a:t>
                      </a:r>
                      <a:r>
                        <a:rPr lang="en-US" dirty="0" err="1" smtClean="0"/>
                        <a:t>MacroPulse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Power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 kW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Density per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 </a:t>
                      </a:r>
                      <a:r>
                        <a:rPr lang="en-US" dirty="0" err="1" smtClean="0"/>
                        <a:t>mJ</a:t>
                      </a:r>
                      <a:r>
                        <a:rPr lang="en-US" dirty="0" smtClean="0"/>
                        <a:t>/cm2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  <a:r>
                        <a:rPr lang="en-US" baseline="0" dirty="0" smtClean="0"/>
                        <a:t> Mirror coating be damaged?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Mirrors absorb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 </a:t>
                      </a:r>
                      <a:r>
                        <a:rPr lang="en-US" dirty="0" err="1" smtClean="0"/>
                        <a:t>ppm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incident 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1/0.03 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absorbed in mirror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 much will the mirror heat?</a:t>
                      </a:r>
                    </a:p>
                    <a:p>
                      <a:r>
                        <a:rPr lang="en-US" dirty="0" smtClean="0"/>
                        <a:t>Will</a:t>
                      </a:r>
                      <a:r>
                        <a:rPr lang="en-US" baseline="0" dirty="0" smtClean="0"/>
                        <a:t> the mirror deform from heating?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Mirror Damage and Mirror Loss Measurements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752600"/>
          <a:ext cx="5612130" cy="1051560"/>
        </p:xfrm>
        <a:graphic>
          <a:graphicData uri="http://schemas.openxmlformats.org/drawingml/2006/table">
            <a:tbl>
              <a:tblPr/>
              <a:tblGrid>
                <a:gridCol w="1097280"/>
                <a:gridCol w="1714500"/>
                <a:gridCol w="1428750"/>
                <a:gridCol w="1371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Damage Fluence @ 6 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[J/cm</a:t>
                      </a:r>
                      <a:r>
                        <a:rPr lang="en-US" sz="12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Damage Fluence @ 50 ps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[J/cm2]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Required Fluence for 1 MW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[J/cm</a:t>
                      </a:r>
                      <a:r>
                        <a:rPr lang="en-US" sz="12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SiO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/Ta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SiO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/HfO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0.75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0.002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048000"/>
          <a:ext cx="4354830" cy="630936"/>
        </p:xfrm>
        <a:graphic>
          <a:graphicData uri="http://schemas.openxmlformats.org/drawingml/2006/table">
            <a:tbl>
              <a:tblPr/>
              <a:tblGrid>
                <a:gridCol w="1383030"/>
                <a:gridCol w="2971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Coating Materials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Coating Scattering and Absorption [ppm]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SiO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/Ta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200" baseline="-25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SiO</a:t>
                      </a:r>
                      <a:r>
                        <a:rPr lang="en-US" sz="12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/HfO</a:t>
                      </a:r>
                      <a:r>
                        <a:rPr lang="en-US" sz="12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560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10000"/>
            <a:ext cx="4095750" cy="27813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867400" y="4114800"/>
            <a:ext cx="22193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Mirror Loss data from</a:t>
            </a:r>
          </a:p>
          <a:p>
            <a:r>
              <a:rPr lang="en-US" dirty="0" smtClean="0"/>
              <a:t>Advanced Thin Films</a:t>
            </a:r>
          </a:p>
          <a:p>
            <a:endParaRPr lang="en-US" dirty="0"/>
          </a:p>
        </p:txBody>
      </p:sp>
      <p:pic>
        <p:nvPicPr>
          <p:cNvPr id="8" name="Picture 7" descr="ATF_logo_200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4876800"/>
            <a:ext cx="2705508" cy="107452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447925" y="4429125"/>
            <a:ext cx="228600" cy="1809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86150" y="4114800"/>
            <a:ext cx="188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loss A causes</a:t>
            </a:r>
          </a:p>
          <a:p>
            <a:r>
              <a:rPr lang="en-US" dirty="0" smtClean="0"/>
              <a:t>Mirror distortion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Mirror Material choice from thermal distortion calculations</a:t>
            </a:r>
            <a:endParaRPr lang="en-US" dirty="0"/>
          </a:p>
        </p:txBody>
      </p:sp>
      <p:pic>
        <p:nvPicPr>
          <p:cNvPr id="4" name="Picture 3" descr="assem1_small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124200" y="2819400"/>
            <a:ext cx="2514600" cy="170481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895600"/>
            <a:ext cx="29908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4724400"/>
          <a:ext cx="5897880" cy="1682496"/>
        </p:xfrm>
        <a:graphic>
          <a:graphicData uri="http://schemas.openxmlformats.org/drawingml/2006/table">
            <a:tbl>
              <a:tblPr/>
              <a:tblGrid>
                <a:gridCol w="811530"/>
                <a:gridCol w="1314450"/>
                <a:gridCol w="1257300"/>
                <a:gridCol w="1257300"/>
                <a:gridCol w="12573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Material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Deformation (compare w/ 250 nm)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[nm]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Peak Temperature Rise of mirror surface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[deg C]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Change in Circulating power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[%]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Thermal time constant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[s]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Silica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ULE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594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&lt;1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Sapphire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0.08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Silicon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4.5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&lt;1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0.01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1524000"/>
            <a:ext cx="8509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Finite Element and analytical calculations to calculate first the temperature profile</a:t>
            </a:r>
          </a:p>
          <a:p>
            <a:r>
              <a:rPr lang="en-US" dirty="0" smtClean="0"/>
              <a:t>In the mirror, and then the physical profile from thermal expansion.  Lastly, the reduction</a:t>
            </a:r>
          </a:p>
          <a:p>
            <a:r>
              <a:rPr lang="en-US" dirty="0" smtClean="0"/>
              <a:t>In coupling from the input laser beam to the new/distorted cavity mode is calculated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Issues – vacuum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 the experiments that are done with buildup cavities, laser damage is an issue when pulse lengths are in the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range, but this is less prevalent when pulses are &gt; 10 ps.</a:t>
            </a:r>
          </a:p>
          <a:p>
            <a:r>
              <a:rPr lang="en-US" dirty="0" smtClean="0"/>
              <a:t>Mirror losses increase as air is removed from the experiment, below a few </a:t>
            </a:r>
            <a:r>
              <a:rPr lang="en-US" dirty="0" err="1" smtClean="0"/>
              <a:t>Torr</a:t>
            </a:r>
            <a:r>
              <a:rPr lang="en-US" dirty="0" smtClean="0"/>
              <a:t>.  The losses can be reversed by increasing the pressure above this value, or flowing O</a:t>
            </a:r>
            <a:r>
              <a:rPr lang="en-US" baseline="-25000" dirty="0" smtClean="0"/>
              <a:t>2</a:t>
            </a:r>
            <a:r>
              <a:rPr lang="en-US" dirty="0" smtClean="0"/>
              <a:t> onto the mirrors.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This effect is seen somewhat at 780 nm (</a:t>
            </a:r>
            <a:r>
              <a:rPr lang="en-US" dirty="0" err="1" smtClean="0">
                <a:solidFill>
                  <a:srgbClr val="C00000"/>
                </a:solidFill>
              </a:rPr>
              <a:t>Ti:Sapp</a:t>
            </a:r>
            <a:r>
              <a:rPr lang="en-US" dirty="0" smtClean="0">
                <a:solidFill>
                  <a:srgbClr val="C00000"/>
                </a:solidFill>
              </a:rPr>
              <a:t>) but markedly at 532 nm.  </a:t>
            </a:r>
          </a:p>
          <a:p>
            <a:r>
              <a:rPr lang="en-US" dirty="0" smtClean="0"/>
              <a:t>Possible explanations put forward: </a:t>
            </a:r>
          </a:p>
          <a:p>
            <a:pPr lvl="1"/>
            <a:r>
              <a:rPr lang="en-US" dirty="0" smtClean="0"/>
              <a:t>Contamination from </a:t>
            </a:r>
            <a:r>
              <a:rPr lang="en-US" dirty="0" err="1" smtClean="0"/>
              <a:t>outgassed</a:t>
            </a:r>
            <a:r>
              <a:rPr lang="en-US" dirty="0" smtClean="0"/>
              <a:t> molecules</a:t>
            </a:r>
          </a:p>
          <a:p>
            <a:pPr lvl="1"/>
            <a:r>
              <a:rPr lang="en-US" dirty="0" smtClean="0"/>
              <a:t>Mirror Damage from O</a:t>
            </a:r>
            <a:r>
              <a:rPr lang="en-US" baseline="-25000" dirty="0" smtClean="0"/>
              <a:t>2</a:t>
            </a:r>
            <a:r>
              <a:rPr lang="en-US" dirty="0" smtClean="0"/>
              <a:t> stripping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9575" y="5838825"/>
            <a:ext cx="8028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We take the approach of building a super clean cavity with low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outgassing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materials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Mirror Geometry</a:t>
            </a:r>
            <a:endParaRPr lang="en-US" dirty="0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066800" y="1600200"/>
            <a:ext cx="3024188" cy="1238250"/>
            <a:chOff x="1066800" y="1600200"/>
            <a:chExt cx="3024188" cy="1238250"/>
          </a:xfrm>
        </p:grpSpPr>
        <p:sp>
          <p:nvSpPr>
            <p:cNvPr id="19480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066800" y="1600200"/>
              <a:ext cx="3024188" cy="12382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9476" name="Group 20"/>
            <p:cNvGrpSpPr>
              <a:grpSpLocks noChangeAspect="1"/>
            </p:cNvGrpSpPr>
            <p:nvPr/>
          </p:nvGrpSpPr>
          <p:grpSpPr bwMode="auto">
            <a:xfrm>
              <a:off x="1640093" y="1923222"/>
              <a:ext cx="186253" cy="653581"/>
              <a:chOff x="2865" y="2805"/>
              <a:chExt cx="539" cy="1891"/>
            </a:xfrm>
          </p:grpSpPr>
          <p:sp>
            <p:nvSpPr>
              <p:cNvPr id="19479" name="Arc 23"/>
              <p:cNvSpPr>
                <a:spLocks noChangeAspect="1"/>
              </p:cNvSpPr>
              <p:nvPr/>
            </p:nvSpPr>
            <p:spPr bwMode="auto">
              <a:xfrm>
                <a:off x="2865" y="2805"/>
                <a:ext cx="539" cy="9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8" name="Arc 22"/>
              <p:cNvSpPr>
                <a:spLocks noChangeAspect="1"/>
              </p:cNvSpPr>
              <p:nvPr/>
            </p:nvSpPr>
            <p:spPr bwMode="auto">
              <a:xfrm flipV="1">
                <a:off x="2865" y="3720"/>
                <a:ext cx="539" cy="9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7" name="AutoShape 21"/>
              <p:cNvSpPr>
                <a:spLocks noChangeAspect="1" noChangeShapeType="1"/>
              </p:cNvSpPr>
              <p:nvPr/>
            </p:nvSpPr>
            <p:spPr bwMode="auto">
              <a:xfrm>
                <a:off x="2865" y="2805"/>
                <a:ext cx="1" cy="189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0" name="Group 14"/>
            <p:cNvGrpSpPr>
              <a:grpSpLocks noChangeAspect="1"/>
            </p:cNvGrpSpPr>
            <p:nvPr/>
          </p:nvGrpSpPr>
          <p:grpSpPr bwMode="auto">
            <a:xfrm>
              <a:off x="3448792" y="1922683"/>
              <a:ext cx="240083" cy="642813"/>
              <a:chOff x="5377" y="3108"/>
              <a:chExt cx="543" cy="1455"/>
            </a:xfrm>
          </p:grpSpPr>
          <p:sp>
            <p:nvSpPr>
              <p:cNvPr id="19475" name="Arc 19"/>
              <p:cNvSpPr>
                <a:spLocks noChangeAspect="1"/>
              </p:cNvSpPr>
              <p:nvPr/>
            </p:nvSpPr>
            <p:spPr bwMode="auto">
              <a:xfrm>
                <a:off x="5377" y="3108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4" name="Arc 18"/>
              <p:cNvSpPr>
                <a:spLocks noChangeAspect="1"/>
              </p:cNvSpPr>
              <p:nvPr/>
            </p:nvSpPr>
            <p:spPr bwMode="auto">
              <a:xfrm flipV="1">
                <a:off x="5377" y="3812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3" name="AutoShape 17"/>
              <p:cNvSpPr>
                <a:spLocks noChangeAspect="1" noChangeShapeType="1"/>
              </p:cNvSpPr>
              <p:nvPr/>
            </p:nvSpPr>
            <p:spPr bwMode="auto">
              <a:xfrm>
                <a:off x="5919" y="3120"/>
                <a:ext cx="1" cy="14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2" name="AutoShape 16"/>
              <p:cNvSpPr>
                <a:spLocks noChangeAspect="1" noChangeShapeType="1"/>
              </p:cNvSpPr>
              <p:nvPr/>
            </p:nvSpPr>
            <p:spPr bwMode="auto">
              <a:xfrm>
                <a:off x="5377" y="3108"/>
                <a:ext cx="543" cy="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1" name="AutoShape 15"/>
              <p:cNvSpPr>
                <a:spLocks noChangeAspect="1" noChangeShapeType="1"/>
              </p:cNvSpPr>
              <p:nvPr/>
            </p:nvSpPr>
            <p:spPr bwMode="auto">
              <a:xfrm>
                <a:off x="5377" y="4563"/>
                <a:ext cx="54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9469" name="Arc 13"/>
            <p:cNvSpPr>
              <a:spLocks/>
            </p:cNvSpPr>
            <p:nvPr/>
          </p:nvSpPr>
          <p:spPr bwMode="auto">
            <a:xfrm flipV="1">
              <a:off x="1123322" y="1874768"/>
              <a:ext cx="2483731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052"/>
                <a:gd name="T1" fmla="*/ 0 h 21600"/>
                <a:gd name="T2" fmla="*/ 18052 w 18052"/>
                <a:gd name="T3" fmla="*/ 9739 h 21600"/>
                <a:gd name="T4" fmla="*/ 0 w 180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52" h="21600" fill="none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</a:path>
                <a:path w="18052" h="21600" stroke="0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8" name="Arc 12"/>
            <p:cNvSpPr>
              <a:spLocks/>
            </p:cNvSpPr>
            <p:nvPr/>
          </p:nvSpPr>
          <p:spPr bwMode="auto">
            <a:xfrm>
              <a:off x="1123322" y="2278546"/>
              <a:ext cx="2472965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973"/>
                <a:gd name="T1" fmla="*/ 0 h 21600"/>
                <a:gd name="T2" fmla="*/ 17973 w 17973"/>
                <a:gd name="T3" fmla="*/ 9620 h 21600"/>
                <a:gd name="T4" fmla="*/ 0 w 179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73" h="21600" fill="none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</a:path>
                <a:path w="17973" h="21600" stroke="0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7" name="AutoShape 11"/>
            <p:cNvSpPr>
              <a:spLocks noChangeShapeType="1"/>
            </p:cNvSpPr>
            <p:nvPr/>
          </p:nvSpPr>
          <p:spPr bwMode="auto">
            <a:xfrm flipH="1">
              <a:off x="2520219" y="1729409"/>
              <a:ext cx="339131" cy="1017518"/>
            </a:xfrm>
            <a:prstGeom prst="straightConnector1">
              <a:avLst/>
            </a:prstGeom>
            <a:noFill/>
            <a:ln w="38100" cap="rnd">
              <a:solidFill>
                <a:srgbClr val="943634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6" name="AutoShape 10"/>
            <p:cNvSpPr>
              <a:spLocks noChangeShapeType="1"/>
            </p:cNvSpPr>
            <p:nvPr/>
          </p:nvSpPr>
          <p:spPr bwMode="auto">
            <a:xfrm flipV="1">
              <a:off x="2803366" y="2165488"/>
              <a:ext cx="538" cy="1620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714008" y="2335074"/>
              <a:ext cx="452175" cy="218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2310281" y="1697107"/>
              <a:ext cx="654039" cy="250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 Atoms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458" name="Text Box 2"/>
            <p:cNvSpPr txBox="1">
              <a:spLocks noChangeArrowheads="1"/>
            </p:cNvSpPr>
            <p:nvPr/>
          </p:nvSpPr>
          <p:spPr bwMode="auto">
            <a:xfrm>
              <a:off x="1841957" y="2020667"/>
              <a:ext cx="769774" cy="21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Cavity Mode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143375" y="1609725"/>
            <a:ext cx="45995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Mode should be 2 mm in diameter</a:t>
            </a:r>
          </a:p>
          <a:p>
            <a:r>
              <a:rPr lang="en-US" dirty="0" smtClean="0"/>
              <a:t>And have a divergence of 3 </a:t>
            </a:r>
            <a:r>
              <a:rPr lang="en-US" dirty="0" err="1" smtClean="0"/>
              <a:t>mrad</a:t>
            </a:r>
            <a:endParaRPr lang="en-US" dirty="0" smtClean="0"/>
          </a:p>
          <a:p>
            <a:r>
              <a:rPr lang="en-US" dirty="0" smtClean="0"/>
              <a:t>To match the H atom beam </a:t>
            </a:r>
            <a:r>
              <a:rPr lang="en-US" dirty="0" err="1" smtClean="0"/>
              <a:t>doppler</a:t>
            </a:r>
            <a:r>
              <a:rPr lang="en-US" dirty="0" smtClean="0"/>
              <a:t> spread</a:t>
            </a:r>
          </a:p>
          <a:p>
            <a:r>
              <a:rPr lang="en-US" dirty="0" smtClean="0"/>
              <a:t>And the beam width.</a:t>
            </a:r>
          </a:p>
          <a:p>
            <a:endParaRPr lang="en-US" dirty="0" smtClean="0"/>
          </a:p>
          <a:p>
            <a:r>
              <a:rPr lang="en-US" dirty="0" smtClean="0"/>
              <a:t>Not difficult to meet either one independently:</a:t>
            </a:r>
          </a:p>
          <a:p>
            <a:r>
              <a:rPr lang="en-US" dirty="0" smtClean="0"/>
              <a:t>Not easy at same time.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1025" y="3619500"/>
            <a:ext cx="7479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size of a cavity mode is ~constant for many reasonable mirror </a:t>
            </a:r>
          </a:p>
          <a:p>
            <a:r>
              <a:rPr lang="en-US" dirty="0" smtClean="0"/>
              <a:t>curvature combinations, and the instability limit must be approached to get a </a:t>
            </a:r>
          </a:p>
          <a:p>
            <a:r>
              <a:rPr lang="en-US" dirty="0" smtClean="0"/>
              <a:t>Beam diameter 6 X larger than the </a:t>
            </a:r>
            <a:r>
              <a:rPr lang="en-US" dirty="0" err="1" smtClean="0"/>
              <a:t>confocal</a:t>
            </a:r>
            <a:r>
              <a:rPr lang="en-US" dirty="0" smtClean="0"/>
              <a:t> beam size. 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04850" y="4743450"/>
            <a:ext cx="46053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option: Concentric Cavity: </a:t>
            </a:r>
          </a:p>
          <a:p>
            <a:r>
              <a:rPr lang="en-US" dirty="0" smtClean="0"/>
              <a:t>mirror focal Length  = ½ cavity length</a:t>
            </a:r>
          </a:p>
          <a:p>
            <a:r>
              <a:rPr lang="en-US" dirty="0" smtClean="0"/>
              <a:t> - must be very close to </a:t>
            </a:r>
            <a:r>
              <a:rPr lang="en-US" dirty="0" err="1" smtClean="0"/>
              <a:t>confocal</a:t>
            </a:r>
            <a:r>
              <a:rPr lang="en-US" dirty="0" smtClean="0"/>
              <a:t> to reach beam</a:t>
            </a:r>
          </a:p>
          <a:p>
            <a:r>
              <a:rPr lang="en-US" dirty="0" smtClean="0"/>
              <a:t>Diameter  </a:t>
            </a:r>
            <a:r>
              <a:rPr lang="en-US" dirty="0" err="1" smtClean="0">
                <a:latin typeface="SWGrekc" pitchFamily="2" charset="0"/>
              </a:rPr>
              <a:t>d</a:t>
            </a:r>
            <a:r>
              <a:rPr lang="en-US" dirty="0" err="1" smtClean="0"/>
              <a:t>z</a:t>
            </a:r>
            <a:r>
              <a:rPr lang="en-US" dirty="0" smtClean="0"/>
              <a:t> ~ 0.15 mm</a:t>
            </a:r>
          </a:p>
          <a:p>
            <a:r>
              <a:rPr lang="en-US" dirty="0" smtClean="0"/>
              <a:t>Divergence ~ 5 </a:t>
            </a:r>
            <a:r>
              <a:rPr lang="en-US" dirty="0" err="1" smtClean="0"/>
              <a:t>mrad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895850" y="4876800"/>
            <a:ext cx="3116720" cy="1238250"/>
            <a:chOff x="1066800" y="1600200"/>
            <a:chExt cx="3116720" cy="1238250"/>
          </a:xfrm>
        </p:grpSpPr>
        <p:sp>
          <p:nvSpPr>
            <p:cNvPr id="33" name="AutoShape 24"/>
            <p:cNvSpPr>
              <a:spLocks noChangeAspect="1" noChangeArrowheads="1" noTextEdit="1"/>
            </p:cNvSpPr>
            <p:nvPr/>
          </p:nvSpPr>
          <p:spPr bwMode="auto">
            <a:xfrm>
              <a:off x="1066800" y="1600200"/>
              <a:ext cx="3024188" cy="123825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4" name="Group 14"/>
            <p:cNvGrpSpPr>
              <a:grpSpLocks noChangeAspect="1"/>
            </p:cNvGrpSpPr>
            <p:nvPr/>
          </p:nvGrpSpPr>
          <p:grpSpPr bwMode="auto">
            <a:xfrm>
              <a:off x="3448792" y="1922685"/>
              <a:ext cx="240083" cy="642814"/>
              <a:chOff x="5377" y="3108"/>
              <a:chExt cx="543" cy="1455"/>
            </a:xfrm>
          </p:grpSpPr>
          <p:sp>
            <p:nvSpPr>
              <p:cNvPr id="50" name="Arc 19"/>
              <p:cNvSpPr>
                <a:spLocks noChangeAspect="1"/>
              </p:cNvSpPr>
              <p:nvPr/>
            </p:nvSpPr>
            <p:spPr bwMode="auto">
              <a:xfrm>
                <a:off x="5377" y="3108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Arc 18"/>
              <p:cNvSpPr>
                <a:spLocks noChangeAspect="1"/>
              </p:cNvSpPr>
              <p:nvPr/>
            </p:nvSpPr>
            <p:spPr bwMode="auto">
              <a:xfrm flipV="1">
                <a:off x="5377" y="3812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AutoShape 17"/>
              <p:cNvSpPr>
                <a:spLocks noChangeAspect="1" noChangeShapeType="1"/>
              </p:cNvSpPr>
              <p:nvPr/>
            </p:nvSpPr>
            <p:spPr bwMode="auto">
              <a:xfrm>
                <a:off x="5919" y="3120"/>
                <a:ext cx="1" cy="14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AutoShape 16"/>
              <p:cNvSpPr>
                <a:spLocks noChangeAspect="1" noChangeShapeType="1"/>
              </p:cNvSpPr>
              <p:nvPr/>
            </p:nvSpPr>
            <p:spPr bwMode="auto">
              <a:xfrm>
                <a:off x="5377" y="3108"/>
                <a:ext cx="543" cy="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AutoShape 15"/>
              <p:cNvSpPr>
                <a:spLocks noChangeAspect="1" noChangeShapeType="1"/>
              </p:cNvSpPr>
              <p:nvPr/>
            </p:nvSpPr>
            <p:spPr bwMode="auto">
              <a:xfrm>
                <a:off x="5377" y="4563"/>
                <a:ext cx="54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" name="Arc 13"/>
            <p:cNvSpPr>
              <a:spLocks/>
            </p:cNvSpPr>
            <p:nvPr/>
          </p:nvSpPr>
          <p:spPr bwMode="auto">
            <a:xfrm flipV="1">
              <a:off x="2444125" y="1874768"/>
              <a:ext cx="1162928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052"/>
                <a:gd name="T1" fmla="*/ 0 h 21600"/>
                <a:gd name="T2" fmla="*/ 18052 w 18052"/>
                <a:gd name="T3" fmla="*/ 9739 h 21600"/>
                <a:gd name="T4" fmla="*/ 0 w 180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52" h="21600" fill="none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</a:path>
                <a:path w="18052" h="21600" stroke="0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Arc 12"/>
            <p:cNvSpPr>
              <a:spLocks/>
            </p:cNvSpPr>
            <p:nvPr/>
          </p:nvSpPr>
          <p:spPr bwMode="auto">
            <a:xfrm>
              <a:off x="2438400" y="2278546"/>
              <a:ext cx="1157887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973"/>
                <a:gd name="T1" fmla="*/ 0 h 21600"/>
                <a:gd name="T2" fmla="*/ 17973 w 17973"/>
                <a:gd name="T3" fmla="*/ 9620 h 21600"/>
                <a:gd name="T4" fmla="*/ 0 w 179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73" h="21600" fill="none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</a:path>
                <a:path w="17973" h="21600" stroke="0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AutoShape 11"/>
            <p:cNvSpPr>
              <a:spLocks noChangeShapeType="1"/>
            </p:cNvSpPr>
            <p:nvPr/>
          </p:nvSpPr>
          <p:spPr bwMode="auto">
            <a:xfrm flipH="1">
              <a:off x="3129819" y="1700834"/>
              <a:ext cx="339131" cy="1017518"/>
            </a:xfrm>
            <a:prstGeom prst="straightConnector1">
              <a:avLst/>
            </a:prstGeom>
            <a:noFill/>
            <a:ln w="38100" cap="rnd">
              <a:solidFill>
                <a:srgbClr val="943634"/>
              </a:solidFill>
              <a:prstDash val="sysDot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AutoShape 10"/>
            <p:cNvSpPr>
              <a:spLocks noChangeShapeType="1"/>
            </p:cNvSpPr>
            <p:nvPr/>
          </p:nvSpPr>
          <p:spPr bwMode="auto">
            <a:xfrm flipV="1">
              <a:off x="3253485" y="2146437"/>
              <a:ext cx="45719" cy="2062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 Box 9"/>
            <p:cNvSpPr txBox="1">
              <a:spLocks noChangeArrowheads="1"/>
            </p:cNvSpPr>
            <p:nvPr/>
          </p:nvSpPr>
          <p:spPr bwMode="auto">
            <a:xfrm>
              <a:off x="2714008" y="2335074"/>
              <a:ext cx="452175" cy="218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2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3529481" y="1678057"/>
              <a:ext cx="654039" cy="250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H Atoms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1841957" y="2020667"/>
              <a:ext cx="769774" cy="216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7724" tIns="38862" rIns="77724" bIns="38862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Cavity Mode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2" name="Group 41"/>
            <p:cNvGrpSpPr>
              <a:grpSpLocks noChangeAspect="1"/>
            </p:cNvGrpSpPr>
            <p:nvPr/>
          </p:nvGrpSpPr>
          <p:grpSpPr bwMode="auto">
            <a:xfrm rot="10800000">
              <a:off x="1391392" y="1913160"/>
              <a:ext cx="240083" cy="642814"/>
              <a:chOff x="5377" y="3108"/>
              <a:chExt cx="543" cy="1455"/>
            </a:xfrm>
          </p:grpSpPr>
          <p:sp>
            <p:nvSpPr>
              <p:cNvPr id="45" name="Arc 19"/>
              <p:cNvSpPr>
                <a:spLocks noChangeAspect="1"/>
              </p:cNvSpPr>
              <p:nvPr/>
            </p:nvSpPr>
            <p:spPr bwMode="auto">
              <a:xfrm>
                <a:off x="5377" y="3108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Arc 18"/>
              <p:cNvSpPr>
                <a:spLocks noChangeAspect="1"/>
              </p:cNvSpPr>
              <p:nvPr/>
            </p:nvSpPr>
            <p:spPr bwMode="auto">
              <a:xfrm flipV="1">
                <a:off x="5377" y="3812"/>
                <a:ext cx="415" cy="75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AutoShape 17"/>
              <p:cNvSpPr>
                <a:spLocks noChangeAspect="1" noChangeShapeType="1"/>
              </p:cNvSpPr>
              <p:nvPr/>
            </p:nvSpPr>
            <p:spPr bwMode="auto">
              <a:xfrm>
                <a:off x="5919" y="3120"/>
                <a:ext cx="1" cy="144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AutoShape 16"/>
              <p:cNvSpPr>
                <a:spLocks noChangeAspect="1" noChangeShapeType="1"/>
              </p:cNvSpPr>
              <p:nvPr/>
            </p:nvSpPr>
            <p:spPr bwMode="auto">
              <a:xfrm>
                <a:off x="5377" y="3108"/>
                <a:ext cx="543" cy="1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AutoShape 15"/>
              <p:cNvSpPr>
                <a:spLocks noChangeAspect="1" noChangeShapeType="1"/>
              </p:cNvSpPr>
              <p:nvPr/>
            </p:nvSpPr>
            <p:spPr bwMode="auto">
              <a:xfrm>
                <a:off x="5377" y="4563"/>
                <a:ext cx="542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43" name="Arc 13"/>
            <p:cNvSpPr>
              <a:spLocks/>
            </p:cNvSpPr>
            <p:nvPr/>
          </p:nvSpPr>
          <p:spPr bwMode="auto">
            <a:xfrm rot="10800000" flipV="1">
              <a:off x="1529725" y="2274818"/>
              <a:ext cx="1162928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052"/>
                <a:gd name="T1" fmla="*/ 0 h 21600"/>
                <a:gd name="T2" fmla="*/ 18052 w 18052"/>
                <a:gd name="T3" fmla="*/ 9739 h 21600"/>
                <a:gd name="T4" fmla="*/ 0 w 1805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52" h="21600" fill="none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</a:path>
                <a:path w="18052" h="21600" stroke="0" extrusionOk="0">
                  <a:moveTo>
                    <a:pt x="-1" y="0"/>
                  </a:moveTo>
                  <a:cubicBezTo>
                    <a:pt x="7273" y="0"/>
                    <a:pt x="14058" y="3660"/>
                    <a:pt x="18052" y="973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Arc 12"/>
            <p:cNvSpPr>
              <a:spLocks/>
            </p:cNvSpPr>
            <p:nvPr/>
          </p:nvSpPr>
          <p:spPr bwMode="auto">
            <a:xfrm rot="10800000">
              <a:off x="1524000" y="1868971"/>
              <a:ext cx="1157887" cy="34724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973"/>
                <a:gd name="T1" fmla="*/ 0 h 21600"/>
                <a:gd name="T2" fmla="*/ 17973 w 17973"/>
                <a:gd name="T3" fmla="*/ 9620 h 21600"/>
                <a:gd name="T4" fmla="*/ 0 w 1797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973" h="21600" fill="none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</a:path>
                <a:path w="17973" h="21600" stroke="0" extrusionOk="0">
                  <a:moveTo>
                    <a:pt x="-1" y="0"/>
                  </a:moveTo>
                  <a:cubicBezTo>
                    <a:pt x="7222" y="0"/>
                    <a:pt x="13967" y="3609"/>
                    <a:pt x="17973" y="96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B2A1C7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1069</Words>
  <Application>Microsoft Office PowerPoint</Application>
  <PresentationFormat>On-screen Show (4:3)</PresentationFormat>
  <Paragraphs>195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 Buildup Cavity at 355 nm for MegaWatt pulse powers  </vt:lpstr>
      <vt:lpstr>Buildup of circulation Power in a cavity</vt:lpstr>
      <vt:lpstr>Power Buildup in a cavity contd</vt:lpstr>
      <vt:lpstr>Comparison of Power buildup cavities of Pulsed beams</vt:lpstr>
      <vt:lpstr>What are the parameters of significance?</vt:lpstr>
      <vt:lpstr>Mirror Damage and Mirror Loss Measurements</vt:lpstr>
      <vt:lpstr>Mirror Material choice from thermal distortion calculations</vt:lpstr>
      <vt:lpstr>Practical Issues – vacuum quality</vt:lpstr>
      <vt:lpstr>Mirror Geometry</vt:lpstr>
      <vt:lpstr>Can solve for optimal cavity geometry</vt:lpstr>
      <vt:lpstr>Buildup Factor Dependence</vt:lpstr>
      <vt:lpstr>Summary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Buildup Cavity at 355 nm for MegaWatt pulse powers  </dc:title>
  <dc:creator>mark</dc:creator>
  <cp:lastModifiedBy>mark</cp:lastModifiedBy>
  <cp:revision>40</cp:revision>
  <dcterms:created xsi:type="dcterms:W3CDTF">2011-04-08T17:47:00Z</dcterms:created>
  <dcterms:modified xsi:type="dcterms:W3CDTF">2011-04-11T13:56:06Z</dcterms:modified>
</cp:coreProperties>
</file>