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353" r:id="rId2"/>
    <p:sldId id="430" r:id="rId3"/>
    <p:sldId id="431" r:id="rId4"/>
    <p:sldId id="432" r:id="rId5"/>
    <p:sldId id="439" r:id="rId6"/>
    <p:sldId id="433" r:id="rId7"/>
    <p:sldId id="402" r:id="rId8"/>
    <p:sldId id="407" r:id="rId9"/>
    <p:sldId id="436" r:id="rId10"/>
    <p:sldId id="413" r:id="rId11"/>
    <p:sldId id="410" r:id="rId12"/>
    <p:sldId id="406" r:id="rId13"/>
    <p:sldId id="437" r:id="rId14"/>
    <p:sldId id="354" r:id="rId15"/>
    <p:sldId id="416" r:id="rId16"/>
    <p:sldId id="417" r:id="rId17"/>
    <p:sldId id="425" r:id="rId18"/>
    <p:sldId id="428" r:id="rId19"/>
    <p:sldId id="420" r:id="rId20"/>
    <p:sldId id="400" r:id="rId21"/>
    <p:sldId id="405" r:id="rId22"/>
    <p:sldId id="438" r:id="rId23"/>
    <p:sldId id="418" r:id="rId24"/>
    <p:sldId id="423" r:id="rId25"/>
    <p:sldId id="424" r:id="rId26"/>
    <p:sldId id="414" r:id="rId27"/>
    <p:sldId id="426" r:id="rId28"/>
    <p:sldId id="415" r:id="rId29"/>
    <p:sldId id="3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CC00CC"/>
    <a:srgbClr val="CCCCFF"/>
    <a:srgbClr val="FF0000"/>
    <a:srgbClr val="FF9900"/>
    <a:srgbClr val="CCFF99"/>
    <a:srgbClr val="CC6600"/>
    <a:srgbClr val="FFFF00"/>
    <a:srgbClr val="CC0099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11" autoAdjust="0"/>
  </p:normalViewPr>
  <p:slideViewPr>
    <p:cSldViewPr snapToGrid="0">
      <p:cViewPr>
        <p:scale>
          <a:sx n="50" d="100"/>
          <a:sy n="50" d="100"/>
        </p:scale>
        <p:origin x="-1692" y="-1206"/>
      </p:cViewPr>
      <p:guideLst>
        <p:guide orient="horz" pos="8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2"/>
    </p:cViewPr>
  </p:sorterViewPr>
  <p:notesViewPr>
    <p:cSldViewPr snapToGrid="0">
      <p:cViewPr varScale="1">
        <p:scale>
          <a:sx n="36" d="100"/>
          <a:sy n="36" d="100"/>
        </p:scale>
        <p:origin x="-223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256DBCE-DA84-408E-8473-B613CD64091F}" type="datetimeFigureOut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9CB958B-7326-4BB6-AFB3-1A9532B9E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/>
            </a:lvl1pPr>
          </a:lstStyle>
          <a:p>
            <a:pPr>
              <a:defRPr/>
            </a:pPr>
            <a:fld id="{3F47A4DB-ECB1-4308-B243-C3D2EF290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ABE57-E9C8-48AF-B930-90B335CA72E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E8A0B-4676-4F25-A494-F0FFB00B4FB2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96A5C-35DA-47DF-8356-207E985C5D67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A4DB-ECB1-4308-B243-C3D2EF290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8651C-3C22-43AF-83EA-820C2E4ECFEE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3BEB5-6217-4AB5-ACDE-D6668F3A86D1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8C02A-4780-4619-B175-3B320DACFD1C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62D73-1B08-4B10-8C4D-757CBE8C85A9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E00EC-346E-4810-9E61-77AF7472E766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4F4D3-E664-474C-83C5-19D71E0E336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80CA4-598C-40D6-BFC4-3FE09D08815A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1BFF-F17C-48DB-907E-890A75404E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1138"/>
            <a:ext cx="7607300" cy="409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008063"/>
            <a:ext cx="3894138" cy="501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063" y="1008063"/>
            <a:ext cx="3894137" cy="501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EBE0-038B-4AC3-8B0E-A9F2F517B2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211138"/>
            <a:ext cx="7607300" cy="409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7525" y="1008063"/>
            <a:ext cx="3894138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4063" y="1008063"/>
            <a:ext cx="3894137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7525" y="3589338"/>
            <a:ext cx="3894138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4063" y="3589338"/>
            <a:ext cx="3894137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0F051-D4CB-4D64-90E9-83BFB0A092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1138"/>
            <a:ext cx="7607300" cy="409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7525" y="1008063"/>
            <a:ext cx="7940675" cy="50117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8757-335C-4482-81D7-2040D81492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C2DC-0FAD-4E6F-B7A2-9BD147D35B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FF4D-A3E2-48DE-99EC-5F7DF02F31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008063"/>
            <a:ext cx="3894138" cy="5011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008063"/>
            <a:ext cx="3894137" cy="5011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40561-2BF0-45F1-B85D-ADA541AD6F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A1040-8617-4E0F-AB55-E92E98FBA1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A677-FB2B-4564-868B-4FE8370D1E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8795E-40F7-4B47-9E84-05E91B8D04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4389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1894-E476-4DCF-863E-08E5C07D8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1113" y="779463"/>
            <a:ext cx="9132887" cy="38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11138"/>
            <a:ext cx="7607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22225" y="855663"/>
            <a:ext cx="9132888" cy="0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008063"/>
            <a:ext cx="794067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481513" y="2967038"/>
            <a:ext cx="21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1032" name="Picture 8" descr="qpeaklogonewsmall transpare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6375" y="114300"/>
            <a:ext cx="14001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37C4-8F0D-4F2A-9769-073EAFA42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4" r:id="rId12"/>
  </p:sldLayoutIdLst>
  <p:transition advClick="0" advTm="1000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00000"/>
        <a:buFont typeface="Monotype Sorts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80000"/>
        <a:buFont typeface="Monotype Sorts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0000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0000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0000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0000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00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atalog.cuttingedgeoptronics.com/viewitems/rea-laser-modules/rea-laser-modules-qcw-pumped?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027113"/>
            <a:ext cx="7915275" cy="690562"/>
          </a:xfrm>
        </p:spPr>
        <p:txBody>
          <a:bodyPr/>
          <a:lstStyle/>
          <a:p>
            <a:r>
              <a:rPr lang="en-US" b="1" dirty="0" smtClean="0"/>
              <a:t>UV laser operated at 400 MHz repetition rate</a:t>
            </a:r>
            <a:endParaRPr lang="en-US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1988" y="1947863"/>
            <a:ext cx="5448300" cy="4445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Phase I SBIR, DoE Topic 16d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</a:rPr>
              <a:t>Ancillary Technologies for Accelerator Facilities 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</a:rPr>
              <a:t>Advanced Laser Systems for Accelerator Applications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Contract no. DE-SC0004386</a:t>
            </a:r>
            <a:endParaRPr lang="en-US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11 April, 2011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Q-Peak, Inc.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135 South Road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Bedford, MA 01730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Tel: (781) 275-9535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www.qpeak.com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SNS work on enhancement cavities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/>
          <a:srcRect l="14859" t="11887" r="13716" b="1830"/>
          <a:stretch>
            <a:fillRect/>
          </a:stretch>
        </p:blipFill>
        <p:spPr bwMode="auto">
          <a:xfrm>
            <a:off x="895350" y="1059048"/>
            <a:ext cx="7153275" cy="53973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TextBox 3"/>
          <p:cNvSpPr txBox="1"/>
          <p:nvPr/>
        </p:nvSpPr>
        <p:spPr>
          <a:xfrm>
            <a:off x="4362450" y="61341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Enhancement cavity with a Q of 50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36588" y="989013"/>
            <a:ext cx="7940675" cy="5424487"/>
          </a:xfrm>
        </p:spPr>
        <p:txBody>
          <a:bodyPr/>
          <a:lstStyle/>
          <a:p>
            <a:pPr>
              <a:buFont typeface="Monotype Sorts"/>
              <a:buNone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</a:rPr>
              <a:t>Peak power in UV = 20 kW instead of 1 MW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</a:rPr>
              <a:t>Energy in a 50-ps pulse in UV = 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Times New Roman" pitchFamily="18" charset="0"/>
              </a:rPr>
              <a:t>J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</a:rPr>
              <a:t>Average UV power at 400 MHz = 400 W</a:t>
            </a:r>
          </a:p>
          <a:p>
            <a:pPr>
              <a:buFontTx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</a:rPr>
              <a:t>UV Energy in a mini pulse of 650 ns = 1 x 260 ~ 0.26 mJ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</a:rPr>
              <a:t>UV Energy in a 1-ms macro pulse ~ 260 mJ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</a:rPr>
              <a:t>Actual UV power after micro-mini-macro format = 15.6 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9100" y="64389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program objectives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422400"/>
            <a:ext cx="7940675" cy="4078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Demonstrate up to 10 kW of peak power from a fiber amplifier without spectral broadening.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Design and calculate efficient frequency converter to UV region.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Design a scaled up laser to produce 60-100 kW of peak power in IR.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61531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 up in Phase I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09625" y="1504949"/>
            <a:ext cx="7158318" cy="2382839"/>
            <a:chOff x="809625" y="2114549"/>
            <a:chExt cx="7158318" cy="2382839"/>
          </a:xfrm>
        </p:grpSpPr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4638675" y="3924300"/>
              <a:ext cx="152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Free space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Pump coupling </a:t>
              </a:r>
              <a:endParaRPr lang="en-US" sz="1600" dirty="0"/>
            </a:p>
          </p:txBody>
        </p:sp>
        <p:sp>
          <p:nvSpPr>
            <p:cNvPr id="7" name="AutoShape 29"/>
            <p:cNvSpPr>
              <a:spLocks noChangeAspect="1" noChangeArrowheads="1"/>
            </p:cNvSpPr>
            <p:nvPr/>
          </p:nvSpPr>
          <p:spPr bwMode="auto">
            <a:xfrm>
              <a:off x="809625" y="2905125"/>
              <a:ext cx="704373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819150" y="3168650"/>
              <a:ext cx="836613" cy="65563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819150" y="3233738"/>
              <a:ext cx="812800" cy="550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Seed 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source</a:t>
              </a:r>
              <a:endParaRPr lang="en-US" sz="1600" dirty="0"/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416175" y="2905125"/>
              <a:ext cx="609600" cy="603250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2230438" y="3495675"/>
              <a:ext cx="1103313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LMA fiber 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amplifier </a:t>
              </a:r>
              <a:endParaRPr lang="en-US" sz="1600" dirty="0"/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4191000" y="2514600"/>
              <a:ext cx="10668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15 -20 kW</a:t>
              </a:r>
              <a:endParaRPr lang="en-US" sz="1600" dirty="0"/>
            </a:p>
          </p:txBody>
        </p:sp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1657350" y="2828925"/>
              <a:ext cx="7493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00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endParaRPr lang="en-US" sz="1600" dirty="0"/>
            </a:p>
          </p:txBody>
        </p:sp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4054431" y="2190750"/>
              <a:ext cx="13035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</a:rPr>
                <a:t>Output laser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762625" y="3162300"/>
              <a:ext cx="247650" cy="666750"/>
            </a:xfrm>
            <a:prstGeom prst="ellipse">
              <a:avLst/>
            </a:prstGeom>
            <a:solidFill>
              <a:srgbClr val="CC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895850" y="3171825"/>
              <a:ext cx="247650" cy="666750"/>
            </a:xfrm>
            <a:prstGeom prst="ellipse">
              <a:avLst/>
            </a:prstGeom>
            <a:solidFill>
              <a:srgbClr val="CC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" name="Straight Connector 32"/>
            <p:cNvCxnSpPr>
              <a:stCxn id="9" idx="3"/>
            </p:cNvCxnSpPr>
            <p:nvPr/>
          </p:nvCxnSpPr>
          <p:spPr bwMode="auto">
            <a:xfrm flipV="1">
              <a:off x="1631950" y="3505200"/>
              <a:ext cx="2825750" cy="39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7153275" y="2933700"/>
              <a:ext cx="561975" cy="561975"/>
            </a:xfrm>
            <a:prstGeom prst="ellipse">
              <a:avLst/>
            </a:prstGeom>
            <a:noFill/>
            <a:ln w="19050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Straight Connector 40"/>
            <p:cNvCxnSpPr>
              <a:endCxn id="39" idx="4"/>
            </p:cNvCxnSpPr>
            <p:nvPr/>
          </p:nvCxnSpPr>
          <p:spPr bwMode="auto">
            <a:xfrm>
              <a:off x="6429375" y="3495675"/>
              <a:ext cx="100488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5" name="Isosceles Triangle 44"/>
            <p:cNvSpPr/>
            <p:nvPr/>
          </p:nvSpPr>
          <p:spPr bwMode="auto">
            <a:xfrm rot="16200000">
              <a:off x="4572002" y="3281361"/>
              <a:ext cx="219073" cy="447675"/>
            </a:xfrm>
            <a:prstGeom prst="triangle">
              <a:avLst/>
            </a:prstGeom>
            <a:solidFill>
              <a:srgbClr val="FF990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Isosceles Triangle 45"/>
            <p:cNvSpPr/>
            <p:nvPr/>
          </p:nvSpPr>
          <p:spPr bwMode="auto">
            <a:xfrm rot="5400000" flipH="1">
              <a:off x="6124575" y="3267074"/>
              <a:ext cx="200025" cy="447675"/>
            </a:xfrm>
            <a:prstGeom prst="triangle">
              <a:avLst/>
            </a:prstGeom>
            <a:solidFill>
              <a:srgbClr val="FF990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33975" y="3386138"/>
              <a:ext cx="628650" cy="204787"/>
            </a:xfrm>
            <a:prstGeom prst="rect">
              <a:avLst/>
            </a:prstGeom>
            <a:solidFill>
              <a:srgbClr val="FF990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 bwMode="auto">
            <a:xfrm rot="530059">
              <a:off x="5505450" y="3219450"/>
              <a:ext cx="190500" cy="542925"/>
            </a:xfrm>
            <a:prstGeom prst="parallelogram">
              <a:avLst/>
            </a:prstGeom>
            <a:solidFill>
              <a:srgbClr val="CCFF99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343776" y="2114549"/>
              <a:ext cx="619124" cy="53340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15200" y="2124075"/>
              <a:ext cx="65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Pump</a:t>
              </a: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laser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Straight Connector 58"/>
            <p:cNvCxnSpPr>
              <a:endCxn id="39" idx="6"/>
            </p:cNvCxnSpPr>
            <p:nvPr/>
          </p:nvCxnSpPr>
          <p:spPr bwMode="auto">
            <a:xfrm rot="5400000">
              <a:off x="7450934" y="2902744"/>
              <a:ext cx="576260" cy="476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2" name="Isosceles Triangle 61"/>
            <p:cNvSpPr/>
            <p:nvPr/>
          </p:nvSpPr>
          <p:spPr bwMode="auto">
            <a:xfrm rot="16200000">
              <a:off x="4638676" y="3290887"/>
              <a:ext cx="76200" cy="428625"/>
            </a:xfrm>
            <a:prstGeom prst="triangl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138737" y="3452813"/>
              <a:ext cx="390525" cy="6476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 rot="18600000">
              <a:off x="5114146" y="2709552"/>
              <a:ext cx="63296" cy="96289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Text Box 36"/>
            <p:cNvSpPr txBox="1">
              <a:spLocks noChangeArrowheads="1"/>
            </p:cNvSpPr>
            <p:nvPr/>
          </p:nvSpPr>
          <p:spPr bwMode="auto">
            <a:xfrm>
              <a:off x="5543550" y="2419350"/>
              <a:ext cx="131445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Dichroic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mirror </a:t>
              </a:r>
              <a:endParaRPr lang="en-US" sz="1600" dirty="0"/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rot="5400000">
              <a:off x="5610226" y="2943225"/>
              <a:ext cx="295275" cy="1238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4381500" y="63627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76250" y="4694188"/>
            <a:ext cx="83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Seed source: Modelocked, 5 ps, 100 MHz, 0.1 W, 1047 nm</a:t>
            </a:r>
          </a:p>
          <a:p>
            <a:pPr eaLnBrk="0" hangingPunct="0"/>
            <a:r>
              <a:rPr lang="en-US" dirty="0" smtClean="0"/>
              <a:t>Fiber Amp: </a:t>
            </a:r>
            <a:r>
              <a:rPr lang="en-US" dirty="0" err="1" smtClean="0"/>
              <a:t>Yb:silica</a:t>
            </a:r>
            <a:r>
              <a:rPr lang="en-US" dirty="0" smtClean="0"/>
              <a:t>, 30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core, 2 m length, conduction cooled</a:t>
            </a:r>
          </a:p>
          <a:p>
            <a:pPr eaLnBrk="0" hangingPunct="0"/>
            <a:r>
              <a:rPr lang="en-US" dirty="0" smtClean="0"/>
              <a:t>Pump: Counter propagated and free space coupled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Experiments</a:t>
            </a:r>
          </a:p>
        </p:txBody>
      </p:sp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536700"/>
            <a:ext cx="421798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1549400"/>
            <a:ext cx="41338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62450" y="63436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467650" y="3543302"/>
            <a:ext cx="361155" cy="7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24304" y="5123793"/>
            <a:ext cx="6866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 up to 5 kW of peak power without broadening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title"/>
          </p:nvPr>
        </p:nvSpPr>
        <p:spPr>
          <a:xfrm>
            <a:off x="1870075" y="211138"/>
            <a:ext cx="6499225" cy="398462"/>
          </a:xfrm>
        </p:spPr>
        <p:txBody>
          <a:bodyPr/>
          <a:lstStyle/>
          <a:p>
            <a:r>
              <a:rPr lang="en-US" dirty="0" smtClean="0"/>
              <a:t>Spectra at different peak power</a:t>
            </a: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6450" y="1008063"/>
            <a:ext cx="7362825" cy="5011737"/>
          </a:xfrm>
        </p:spPr>
      </p:pic>
      <p:sp>
        <p:nvSpPr>
          <p:cNvPr id="4" name="TextBox 3"/>
          <p:cNvSpPr txBox="1"/>
          <p:nvPr/>
        </p:nvSpPr>
        <p:spPr>
          <a:xfrm>
            <a:off x="4343400" y="61341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Spectral Broadening 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525" y="1792288"/>
            <a:ext cx="3894138" cy="3441700"/>
          </a:xfrm>
        </p:spPr>
      </p:pic>
      <p:pic>
        <p:nvPicPr>
          <p:cNvPr id="3379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4063" y="1792288"/>
            <a:ext cx="3894137" cy="3441700"/>
          </a:xfrm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58875" y="5791200"/>
            <a:ext cx="6133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Using Agrawal’s code NLSE, </a:t>
            </a:r>
            <a:r>
              <a:rPr lang="en-US" dirty="0" smtClean="0"/>
              <a:t>from his web site</a:t>
            </a:r>
            <a:endParaRPr lang="en-US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90663" y="1349375"/>
            <a:ext cx="2334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17 kW of output power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97500" y="1343025"/>
            <a:ext cx="2334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23 kW of output power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2450" y="6396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931988" y="211138"/>
            <a:ext cx="6024562" cy="409575"/>
          </a:xfrm>
        </p:spPr>
        <p:txBody>
          <a:bodyPr/>
          <a:lstStyle/>
          <a:p>
            <a:r>
              <a:rPr lang="en-US" dirty="0" smtClean="0"/>
              <a:t>We successfully demonstrated the first objective of Phase I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1512888" y="1785938"/>
            <a:ext cx="6197600" cy="3525837"/>
          </a:xfrm>
        </p:spPr>
        <p:txBody>
          <a:bodyPr/>
          <a:lstStyle/>
          <a:p>
            <a:r>
              <a:rPr lang="en-US" sz="2400" dirty="0" smtClean="0"/>
              <a:t>Achieved 15kW of peak power with no spectral broadening.</a:t>
            </a:r>
          </a:p>
          <a:p>
            <a:endParaRPr lang="en-US" sz="2400" dirty="0" smtClean="0"/>
          </a:p>
          <a:p>
            <a:r>
              <a:rPr lang="en-US" sz="2400" dirty="0" smtClean="0"/>
              <a:t>Generated 20 kW of peak power, with slight spectral broadening, acceptable to generate UV light by frequency conversion.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0" y="59245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182110"/>
            <a:ext cx="7607300" cy="409575"/>
          </a:xfrm>
        </p:spPr>
        <p:txBody>
          <a:bodyPr/>
          <a:lstStyle/>
          <a:p>
            <a:r>
              <a:rPr lang="en-US" dirty="0" smtClean="0"/>
              <a:t>Second objective; calculate conversion efficiency to UV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61836" y="1128487"/>
            <a:ext cx="6270171" cy="3486328"/>
            <a:chOff x="1204686" y="1966687"/>
            <a:chExt cx="6270171" cy="3486328"/>
          </a:xfrm>
        </p:grpSpPr>
        <p:grpSp>
          <p:nvGrpSpPr>
            <p:cNvPr id="17" name="Group 16"/>
            <p:cNvGrpSpPr/>
            <p:nvPr/>
          </p:nvGrpSpPr>
          <p:grpSpPr>
            <a:xfrm>
              <a:off x="1204686" y="2801258"/>
              <a:ext cx="6270171" cy="1291772"/>
              <a:chOff x="1335314" y="2975430"/>
              <a:chExt cx="6270171" cy="972456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6792685" y="2975430"/>
                <a:ext cx="812800" cy="89988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 bwMode="auto">
              <a:xfrm flipH="1">
                <a:off x="5675086" y="3164115"/>
                <a:ext cx="1016000" cy="537028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1029" y="2989943"/>
                <a:ext cx="943429" cy="91440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 bwMode="auto">
              <a:xfrm flipH="1">
                <a:off x="3447143" y="3468915"/>
                <a:ext cx="1016000" cy="384628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Left Arrow 8"/>
              <p:cNvSpPr/>
              <p:nvPr/>
            </p:nvSpPr>
            <p:spPr bwMode="auto">
              <a:xfrm>
                <a:off x="3425372" y="3062514"/>
                <a:ext cx="1030514" cy="595086"/>
              </a:xfrm>
              <a:prstGeom prst="leftArrow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496457" y="3004458"/>
                <a:ext cx="812800" cy="94342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 bwMode="auto">
              <a:xfrm flipH="1">
                <a:off x="1383618" y="3700915"/>
                <a:ext cx="1006249" cy="203200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Left Arrow 13"/>
              <p:cNvSpPr/>
              <p:nvPr/>
            </p:nvSpPr>
            <p:spPr bwMode="auto">
              <a:xfrm>
                <a:off x="1357086" y="3461203"/>
                <a:ext cx="1030514" cy="357189"/>
              </a:xfrm>
              <a:prstGeom prst="leftArrow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Left Arrow 11"/>
              <p:cNvSpPr/>
              <p:nvPr/>
            </p:nvSpPr>
            <p:spPr bwMode="auto">
              <a:xfrm>
                <a:off x="1335314" y="2989943"/>
                <a:ext cx="1054554" cy="711200"/>
              </a:xfrm>
              <a:prstGeom prst="leftArrow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48229" y="4252686"/>
              <a:ext cx="12795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30 kW</a:t>
              </a:r>
            </a:p>
            <a:p>
              <a:r>
                <a:rPr lang="en-US" b="1" dirty="0" smtClean="0">
                  <a:solidFill>
                    <a:srgbClr val="00B050"/>
                  </a:solidFill>
                </a:rPr>
                <a:t>46.6 kW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23.3 kW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87487" y="4216400"/>
              <a:ext cx="12795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66.6 kW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33.3 kW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29944" y="4325258"/>
              <a:ext cx="12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100 kW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1" y="230777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SHG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3087" y="2344058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THG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9315" y="1966687"/>
              <a:ext cx="7649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IR</a:t>
              </a:r>
            </a:p>
            <a:p>
              <a:pPr algn="ctr"/>
              <a:r>
                <a:rPr lang="en-US" dirty="0" smtClean="0"/>
                <a:t>laser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71950" y="60769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47750" y="4953000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30% conversion efficiency, </a:t>
            </a:r>
          </a:p>
          <a:p>
            <a:r>
              <a:rPr lang="en-US" dirty="0" smtClean="0"/>
              <a:t>to generate 30 kW of UV we need 100 kW of IR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UV efficiency using SNLO </a:t>
            </a:r>
          </a:p>
        </p:txBody>
      </p:sp>
      <p:pic>
        <p:nvPicPr>
          <p:cNvPr id="430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8613" y="1808163"/>
            <a:ext cx="4575175" cy="3209925"/>
          </a:xfrm>
        </p:spPr>
      </p:pic>
      <p:sp>
        <p:nvSpPr>
          <p:cNvPr id="43012" name="Text Box 158"/>
          <p:cNvSpPr txBox="1">
            <a:spLocks noChangeArrowheads="1"/>
          </p:cNvSpPr>
          <p:nvPr/>
        </p:nvSpPr>
        <p:spPr bwMode="auto">
          <a:xfrm>
            <a:off x="314325" y="5376863"/>
            <a:ext cx="46783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Type I SHG in LBO, NCPM</a:t>
            </a:r>
          </a:p>
          <a:p>
            <a:pPr eaLnBrk="0" hangingPunct="0"/>
            <a:r>
              <a:rPr lang="en-US" sz="2000" dirty="0"/>
              <a:t>Type II THG O</a:t>
            </a:r>
            <a:r>
              <a:rPr lang="en-US" sz="2000" baseline="-25000" dirty="0">
                <a:latin typeface="Symbol" pitchFamily="18" charset="2"/>
              </a:rPr>
              <a:t>w</a:t>
            </a:r>
            <a:r>
              <a:rPr lang="en-US" sz="2000" dirty="0"/>
              <a:t>+E</a:t>
            </a:r>
            <a:r>
              <a:rPr lang="en-US" sz="2000" baseline="-25000" dirty="0">
                <a:latin typeface="Symbol" pitchFamily="18" charset="2"/>
              </a:rPr>
              <a:t>2w</a:t>
            </a:r>
            <a:r>
              <a:rPr lang="en-US" sz="2000" dirty="0"/>
              <a:t>  = O</a:t>
            </a:r>
            <a:r>
              <a:rPr lang="en-US" sz="2000" baseline="-25000" dirty="0">
                <a:latin typeface="Symbol" pitchFamily="18" charset="2"/>
              </a:rPr>
              <a:t>3w , </a:t>
            </a:r>
            <a:r>
              <a:rPr lang="en-US" sz="2000" dirty="0"/>
              <a:t>CPM in LBO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944563"/>
            <a:ext cx="34067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6700" y="6396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312863"/>
            <a:ext cx="7940675" cy="4559617"/>
          </a:xfrm>
        </p:spPr>
        <p:txBody>
          <a:bodyPr/>
          <a:lstStyle/>
          <a:p>
            <a:r>
              <a:rPr lang="en-US" dirty="0" smtClean="0"/>
              <a:t>Background of Q Peak, Inc.</a:t>
            </a:r>
          </a:p>
          <a:p>
            <a:r>
              <a:rPr lang="en-US" dirty="0" smtClean="0"/>
              <a:t>Original specs in the SBIR solicitation</a:t>
            </a:r>
          </a:p>
          <a:p>
            <a:r>
              <a:rPr lang="en-US" dirty="0" smtClean="0"/>
              <a:t>Modified specs with the use of enhancement cavity</a:t>
            </a:r>
          </a:p>
          <a:p>
            <a:r>
              <a:rPr lang="en-US" dirty="0" smtClean="0"/>
              <a:t>Phase I goals</a:t>
            </a:r>
          </a:p>
          <a:p>
            <a:r>
              <a:rPr lang="en-US" dirty="0" smtClean="0"/>
              <a:t>Phase I results</a:t>
            </a:r>
          </a:p>
          <a:p>
            <a:r>
              <a:rPr lang="en-US" dirty="0" smtClean="0"/>
              <a:t>Calculation of frequency conversion efficiency</a:t>
            </a:r>
          </a:p>
          <a:p>
            <a:r>
              <a:rPr lang="en-US" dirty="0" smtClean="0"/>
              <a:t>Road map to obtain 20-40 kW of peak power in UV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Couple of approaches</a:t>
            </a:r>
          </a:p>
          <a:p>
            <a:r>
              <a:rPr lang="en-US" dirty="0" smtClean="0"/>
              <a:t>Selection of one approach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33900" y="61150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THG Limiting factors</a:t>
            </a:r>
          </a:p>
        </p:txBody>
      </p:sp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742950" y="1466850"/>
            <a:ext cx="80391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For a </a:t>
            </a:r>
            <a:r>
              <a:rPr lang="en-US" sz="2800" dirty="0" smtClean="0"/>
              <a:t>20-mm LBO crystal</a:t>
            </a:r>
            <a:r>
              <a:rPr lang="en-US" sz="2800" dirty="0"/>
              <a:t>:</a:t>
            </a:r>
          </a:p>
          <a:p>
            <a:pPr eaLnBrk="0" hangingPunct="0">
              <a:buFontTx/>
              <a:buChar char="•"/>
            </a:pPr>
            <a:endParaRPr lang="en-US" sz="2800" dirty="0"/>
          </a:p>
          <a:p>
            <a:pPr eaLnBrk="0" hangingPunct="0">
              <a:buFontTx/>
              <a:buChar char="•"/>
            </a:pPr>
            <a:r>
              <a:rPr lang="en-US" sz="2800" dirty="0"/>
              <a:t>Mixing acceptance bandwidths are </a:t>
            </a:r>
            <a:r>
              <a:rPr lang="en-US" sz="2800" dirty="0" smtClean="0"/>
              <a:t>:</a:t>
            </a:r>
          </a:p>
          <a:p>
            <a:pPr eaLnBrk="0" hangingPunct="0">
              <a:buFontTx/>
              <a:buChar char="•"/>
            </a:pPr>
            <a:endParaRPr lang="en-US" sz="2800" dirty="0" smtClean="0"/>
          </a:p>
          <a:p>
            <a:pPr lvl="1" eaLnBrk="0" hangingPunct="0">
              <a:buFontTx/>
              <a:buChar char="•"/>
            </a:pPr>
            <a:r>
              <a:rPr lang="en-US" sz="2800" dirty="0" smtClean="0"/>
              <a:t>0.67 </a:t>
            </a:r>
            <a:r>
              <a:rPr lang="en-US" sz="2800" dirty="0"/>
              <a:t>and 0.7 nm in 1047 and 523 nm, respectively</a:t>
            </a:r>
            <a:r>
              <a:rPr lang="en-US" sz="2800" dirty="0" smtClean="0"/>
              <a:t>.</a:t>
            </a:r>
          </a:p>
          <a:p>
            <a:pPr lvl="1" eaLnBrk="0" hangingPunct="0">
              <a:buFontTx/>
              <a:buChar char="•"/>
            </a:pPr>
            <a:endParaRPr lang="en-US" sz="2800" dirty="0"/>
          </a:p>
          <a:p>
            <a:pPr lvl="1" eaLnBrk="0" hangingPunct="0">
              <a:buFont typeface="Symbol" pitchFamily="18" charset="2"/>
              <a:buChar char="Þ"/>
            </a:pPr>
            <a:r>
              <a:rPr lang="en-US" sz="2800" dirty="0" smtClean="0"/>
              <a:t> spectral </a:t>
            </a:r>
            <a:r>
              <a:rPr lang="en-US" sz="2800" dirty="0"/>
              <a:t>broadening must be carefully controlled in fiber amplifiers</a:t>
            </a:r>
          </a:p>
          <a:p>
            <a:pPr eaLnBrk="0" hangingPunct="0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81500" y="61912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249238"/>
            <a:ext cx="7607300" cy="409575"/>
          </a:xfrm>
        </p:spPr>
        <p:txBody>
          <a:bodyPr/>
          <a:lstStyle/>
          <a:p>
            <a:r>
              <a:rPr lang="en-US" sz="2800" dirty="0" smtClean="0"/>
              <a:t>State-of-the-art in generating UV</a:t>
            </a:r>
          </a:p>
        </p:txBody>
      </p:sp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419100" y="1684338"/>
            <a:ext cx="8477250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dirty="0"/>
              <a:t>Photonics West 2009 (LASE Conference) Dudley et. al. 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/>
              <a:t>160 W at 355 nm at 8 kHz </a:t>
            </a:r>
            <a:r>
              <a:rPr lang="en-US" sz="2800" dirty="0" smtClean="0"/>
              <a:t>, </a:t>
            </a:r>
            <a:r>
              <a:rPr lang="en-US" sz="2800" dirty="0"/>
              <a:t>M</a:t>
            </a:r>
            <a:r>
              <a:rPr lang="en-US" sz="2800" baseline="30000" dirty="0"/>
              <a:t>2</a:t>
            </a:r>
            <a:r>
              <a:rPr lang="en-US" sz="2800" dirty="0"/>
              <a:t> of 18 and a pulse duration of 45 ns.</a:t>
            </a:r>
          </a:p>
          <a:p>
            <a:pPr eaLnBrk="0" hangingPunct="0"/>
            <a:endParaRPr lang="en-US" sz="2800" dirty="0"/>
          </a:p>
          <a:p>
            <a:pPr eaLnBrk="0" hangingPunct="0">
              <a:buFont typeface="Arial" pitchFamily="34" charset="0"/>
              <a:buChar char="•"/>
            </a:pPr>
            <a:r>
              <a:rPr lang="en-US" sz="2800" dirty="0" smtClean="0"/>
              <a:t>Q-Peak </a:t>
            </a:r>
            <a:endParaRPr lang="en-US" sz="2800" dirty="0"/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/>
              <a:t> 25 W of UV at 349 nm with a 35% conversion efficiency from a 7-ns pulse at 1047 nm.</a:t>
            </a:r>
          </a:p>
          <a:p>
            <a:pPr eaLnBrk="0" hangingPunct="0"/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0007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974" y="0"/>
            <a:ext cx="7318375" cy="603250"/>
          </a:xfrm>
        </p:spPr>
        <p:txBody>
          <a:bodyPr/>
          <a:lstStyle/>
          <a:p>
            <a:r>
              <a:rPr lang="en-US" dirty="0" smtClean="0"/>
              <a:t>Third objective; design 60-100 kW of IR laser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484086" y="1373642"/>
            <a:ext cx="4824413" cy="1312862"/>
            <a:chOff x="381000" y="2200956"/>
            <a:chExt cx="4824413" cy="1312862"/>
          </a:xfrm>
        </p:grpSpPr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3276600" y="2562906"/>
              <a:ext cx="838200" cy="685800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381000" y="2627993"/>
              <a:ext cx="9461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latin typeface="Arial" pitchFamily="34" charset="0"/>
                </a:rPr>
                <a:t>Seed 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source</a:t>
              </a:r>
            </a:p>
          </p:txBody>
        </p:sp>
        <p:sp>
          <p:nvSpPr>
            <p:cNvPr id="74762" name="Oval 10"/>
            <p:cNvSpPr>
              <a:spLocks noChangeArrowheads="1"/>
            </p:cNvSpPr>
            <p:nvPr/>
          </p:nvSpPr>
          <p:spPr bwMode="auto">
            <a:xfrm>
              <a:off x="1982788" y="2200956"/>
              <a:ext cx="690563" cy="700087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1752600" y="2932793"/>
              <a:ext cx="11112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Arial" pitchFamily="34" charset="0"/>
                </a:rPr>
                <a:t>LMA fiber 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amplifier </a:t>
              </a:r>
            </a:p>
          </p:txBody>
        </p:sp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3200400" y="2562906"/>
              <a:ext cx="103028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Arial" pitchFamily="34" charset="0"/>
                </a:rPr>
                <a:t>Bulk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Amplifier </a:t>
              </a:r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2609850" y="2212068"/>
              <a:ext cx="1054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10-15 kW</a:t>
              </a:r>
            </a:p>
          </p:txBody>
        </p:sp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4038600" y="2246993"/>
              <a:ext cx="11668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60-100 kW</a:t>
              </a:r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auto">
            <a:xfrm>
              <a:off x="1238250" y="2212068"/>
              <a:ext cx="7778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2</a:t>
              </a:r>
              <a:r>
                <a:rPr lang="en-US" sz="1600" dirty="0" smtClean="0">
                  <a:latin typeface="Arial" pitchFamily="34" charset="0"/>
                </a:rPr>
                <a:t>00 </a:t>
              </a:r>
              <a:r>
                <a:rPr lang="en-US" sz="1600" dirty="0">
                  <a:latin typeface="Arial" pitchFamily="34" charset="0"/>
                </a:rPr>
                <a:t>W</a:t>
              </a:r>
            </a:p>
          </p:txBody>
        </p:sp>
        <p:sp>
          <p:nvSpPr>
            <p:cNvPr id="74776" name="Line 24"/>
            <p:cNvSpPr>
              <a:spLocks noChangeShapeType="1"/>
            </p:cNvSpPr>
            <p:nvPr/>
          </p:nvSpPr>
          <p:spPr bwMode="auto">
            <a:xfrm>
              <a:off x="4114800" y="2932793"/>
              <a:ext cx="60960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1219200" y="2912156"/>
              <a:ext cx="2057400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8" name="Rectangle 26"/>
            <p:cNvSpPr>
              <a:spLocks noChangeArrowheads="1"/>
            </p:cNvSpPr>
            <p:nvPr/>
          </p:nvSpPr>
          <p:spPr bwMode="auto">
            <a:xfrm>
              <a:off x="457200" y="2551793"/>
              <a:ext cx="762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738257" y="3745820"/>
            <a:ext cx="838200" cy="685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1433286" y="3781879"/>
            <a:ext cx="946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</a:rPr>
              <a:t>Seed </a:t>
            </a:r>
          </a:p>
          <a:p>
            <a:pPr algn="ctr"/>
            <a:r>
              <a:rPr lang="en-US" sz="1600" dirty="0">
                <a:latin typeface="Arial" pitchFamily="34" charset="0"/>
              </a:rPr>
              <a:t>source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3035074" y="3354842"/>
            <a:ext cx="690563" cy="700087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2804886" y="4086679"/>
            <a:ext cx="1111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</a:rPr>
              <a:t>LMA fiber </a:t>
            </a:r>
          </a:p>
          <a:p>
            <a:pPr algn="ctr"/>
            <a:r>
              <a:rPr lang="en-US" sz="1600" dirty="0">
                <a:latin typeface="Arial" pitchFamily="34" charset="0"/>
              </a:rPr>
              <a:t>amplifier 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6662057" y="3774848"/>
            <a:ext cx="1030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</a:rPr>
              <a:t>Bulk</a:t>
            </a:r>
          </a:p>
          <a:p>
            <a:pPr algn="ctr"/>
            <a:r>
              <a:rPr lang="en-US" sz="1600" dirty="0">
                <a:latin typeface="Arial" pitchFamily="34" charset="0"/>
              </a:rPr>
              <a:t>Amplifier 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662136" y="3365954"/>
            <a:ext cx="6527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</a:rPr>
              <a:t>7 </a:t>
            </a:r>
            <a:r>
              <a:rPr lang="en-US" sz="1600" dirty="0">
                <a:latin typeface="Arial" pitchFamily="34" charset="0"/>
              </a:rPr>
              <a:t>kW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7500257" y="3429907"/>
            <a:ext cx="116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60-100 kW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2290536" y="3365954"/>
            <a:ext cx="777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</a:rPr>
              <a:t>00 </a:t>
            </a:r>
            <a:r>
              <a:rPr lang="en-US" sz="1600" dirty="0">
                <a:latin typeface="Arial" pitchFamily="34" charset="0"/>
              </a:rPr>
              <a:t>W</a:t>
            </a:r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>
            <a:off x="7576457" y="4072164"/>
            <a:ext cx="609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>
            <a:off x="2271486" y="4066042"/>
            <a:ext cx="20574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1509486" y="3705679"/>
            <a:ext cx="762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4325259" y="3759200"/>
            <a:ext cx="1132112" cy="653144"/>
          </a:xfrm>
          <a:prstGeom prst="rect">
            <a:avLst/>
          </a:prstGeom>
          <a:solidFill>
            <a:srgbClr val="CC00CC">
              <a:alpha val="27059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MPS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Gain module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>
            <a:stCxn id="64" idx="3"/>
            <a:endCxn id="53" idx="1"/>
          </p:cNvCxnSpPr>
          <p:nvPr/>
        </p:nvCxnSpPr>
        <p:spPr bwMode="auto">
          <a:xfrm>
            <a:off x="5457371" y="4085772"/>
            <a:ext cx="1280886" cy="29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675085" y="3454399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15 kW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61531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of fiber amplifier</a:t>
            </a: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044825" y="942975"/>
            <a:ext cx="3035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cs typeface="Times New Roman" pitchFamily="18" charset="0"/>
              </a:rPr>
              <a:t>Calculation of laser parameters</a:t>
            </a:r>
            <a:endParaRPr lang="en-US" sz="1800" dirty="0"/>
          </a:p>
          <a:p>
            <a:pPr eaLnBrk="0" hangingPunct="0"/>
            <a:endParaRPr lang="en-US" sz="1800" dirty="0"/>
          </a:p>
        </p:txBody>
      </p:sp>
      <p:graphicFrame>
        <p:nvGraphicFramePr>
          <p:cNvPr id="35909" name="Group 69"/>
          <p:cNvGraphicFramePr>
            <a:graphicFrameLocks noGrp="1"/>
          </p:cNvGraphicFramePr>
          <p:nvPr/>
        </p:nvGraphicFramePr>
        <p:xfrm>
          <a:off x="992188" y="1666875"/>
          <a:ext cx="7278687" cy="4165601"/>
        </p:xfrm>
        <a:graphic>
          <a:graphicData uri="http://schemas.openxmlformats.org/drawingml/2006/table">
            <a:tbl>
              <a:tblPr/>
              <a:tblGrid>
                <a:gridCol w="1101725"/>
                <a:gridCol w="1417637"/>
                <a:gridCol w="1393825"/>
                <a:gridCol w="1168400"/>
                <a:gridCol w="960438"/>
                <a:gridCol w="1236662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Pulse width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Repetition rate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Pump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Output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Energy per pulse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Peak output 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(ps)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(MHz)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(W)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(W)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(nJ)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(kW)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37.5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0.75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375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38650" y="6396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Q-Peak’s MPS gain module technology </a:t>
            </a:r>
          </a:p>
        </p:txBody>
      </p:sp>
      <p:pic>
        <p:nvPicPr>
          <p:cNvPr id="3993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59263" y="1811640"/>
            <a:ext cx="4579937" cy="3125485"/>
          </a:xfrm>
        </p:spPr>
      </p:pic>
      <p:pic>
        <p:nvPicPr>
          <p:cNvPr id="6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6924" t="1015" r="27692" b="60872"/>
          <a:stretch>
            <a:fillRect/>
          </a:stretch>
        </p:blipFill>
        <p:spPr>
          <a:xfrm>
            <a:off x="205367" y="2156346"/>
            <a:ext cx="4237323" cy="2213473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2033516" y="5445457"/>
            <a:ext cx="5785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Five pass through the crystal for high gain</a:t>
            </a:r>
          </a:p>
          <a:p>
            <a:r>
              <a:rPr lang="en-US" dirty="0" smtClean="0"/>
              <a:t>Stacked pump diodes allow smaller foot print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57700" y="6396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95"/>
          <p:cNvSpPr>
            <a:spLocks noGrp="1" noChangeArrowheads="1"/>
          </p:cNvSpPr>
          <p:nvPr>
            <p:ph type="title"/>
          </p:nvPr>
        </p:nvSpPr>
        <p:spPr>
          <a:xfrm>
            <a:off x="1228725" y="252413"/>
            <a:ext cx="7607300" cy="409575"/>
          </a:xfrm>
        </p:spPr>
        <p:txBody>
          <a:bodyPr/>
          <a:lstStyle/>
          <a:p>
            <a:r>
              <a:rPr lang="en-US" dirty="0" smtClean="0"/>
              <a:t>Hyper Gain module using MPS technology</a:t>
            </a:r>
          </a:p>
        </p:txBody>
      </p:sp>
      <p:graphicFrame>
        <p:nvGraphicFramePr>
          <p:cNvPr id="93478" name="Group 294"/>
          <p:cNvGraphicFramePr>
            <a:graphicFrameLocks noGrp="1"/>
          </p:cNvGraphicFramePr>
          <p:nvPr>
            <p:ph idx="1"/>
          </p:nvPr>
        </p:nvGraphicFramePr>
        <p:xfrm>
          <a:off x="517525" y="1008063"/>
          <a:ext cx="7940675" cy="5138739"/>
        </p:xfrm>
        <a:graphic>
          <a:graphicData uri="http://schemas.openxmlformats.org/drawingml/2006/table">
            <a:tbl>
              <a:tblPr/>
              <a:tblGrid>
                <a:gridCol w="3254375"/>
                <a:gridCol w="898525"/>
                <a:gridCol w="1122363"/>
                <a:gridCol w="1309687"/>
                <a:gridCol w="1355725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Current technology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Proposed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Parameter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SGM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HGM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HYPGM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Crystal length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Crystal aperture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2x6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2x6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TBD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diode bars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Power rating (per bar)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diode pump power: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Nominal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Extractable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Nominal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2x2x2.5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2x3x2.5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2.5x3x2.5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14850" y="6396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800" dirty="0" smtClean="0"/>
              <a:t>Q-Peak capabilities</a:t>
            </a:r>
          </a:p>
        </p:txBody>
      </p:sp>
      <p:sp>
        <p:nvSpPr>
          <p:cNvPr id="44038" name="Text Box 15"/>
          <p:cNvSpPr txBox="1">
            <a:spLocks noChangeArrowheads="1"/>
          </p:cNvSpPr>
          <p:nvPr/>
        </p:nvSpPr>
        <p:spPr bwMode="auto">
          <a:xfrm>
            <a:off x="723901" y="1585913"/>
            <a:ext cx="7829550" cy="48320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dirty="0" smtClean="0"/>
              <a:t> Flashlamp-pumped  Nd:YLF amplifiers producing 1 J of energy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 smtClean="0"/>
          </a:p>
          <a:p>
            <a:pPr eaLnBrk="0" hangingPunct="0">
              <a:buFont typeface="Arial" pitchFamily="34" charset="0"/>
              <a:buChar char="•"/>
            </a:pPr>
            <a:r>
              <a:rPr lang="en-US" sz="2800" dirty="0" smtClean="0"/>
              <a:t>Diode-laser, side-pumped , Nd:YLF rod laser producing 220 mJ of energy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 smtClean="0"/>
          </a:p>
          <a:p>
            <a:pPr eaLnBrk="0" hangingPunct="0">
              <a:buFont typeface="Arial" pitchFamily="34" charset="0"/>
              <a:buChar char="•"/>
            </a:pPr>
            <a:r>
              <a:rPr lang="en-US" sz="2800" dirty="0" smtClean="0"/>
              <a:t>MPS amplifiers,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 smtClean="0"/>
              <a:t>producing 40 mJ of energy at 1 kHz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 smtClean="0"/>
              <a:t>producing 100 W power in CW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 smtClean="0"/>
          </a:p>
          <a:p>
            <a:pPr eaLnBrk="0" hangingPunct="0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advClick="0" advTm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Final Stage of Amplifier</a:t>
            </a:r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1228725" y="1414463"/>
            <a:ext cx="63896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Side pumped Rod type bulk amplifier</a:t>
            </a:r>
          </a:p>
          <a:p>
            <a:pPr eaLnBrk="0" hangingPunct="0">
              <a:buFontTx/>
              <a:buChar char="•"/>
            </a:pPr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Gain of 4-6 to generate 60-100 kW of peak power</a:t>
            </a:r>
          </a:p>
          <a:p>
            <a:pPr eaLnBrk="0" hangingPunct="0">
              <a:buFontTx/>
              <a:buChar char="•"/>
            </a:pPr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Pump power of 3-4 kW</a:t>
            </a:r>
          </a:p>
          <a:p>
            <a:pPr eaLnBrk="0" hangingPunct="0"/>
            <a:endParaRPr lang="en-US" dirty="0"/>
          </a:p>
        </p:txBody>
      </p:sp>
      <p:pic>
        <p:nvPicPr>
          <p:cNvPr id="7170" name="Picture 2" descr="rea_powerpulse_laser_modu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4" y="3486150"/>
            <a:ext cx="3485125" cy="25511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52950" y="6019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Deliverables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Q-Peak will develop and build a UV laser capable of producing 20-40 kW of  peak power and deliver the laser to SNS.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Laser package concept is approximately </a:t>
            </a:r>
          </a:p>
          <a:p>
            <a:r>
              <a:rPr lang="en-US" sz="2800" dirty="0" smtClean="0"/>
              <a:t>3 x 2 x 2 feet constructed on a breadboard.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Power supply and chiller in a mini rack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</a:p>
        </p:txBody>
      </p:sp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685800" y="1627188"/>
            <a:ext cx="784860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We propose </a:t>
            </a:r>
            <a:r>
              <a:rPr lang="en-US" sz="2800" dirty="0" smtClean="0"/>
              <a:t>a fiber </a:t>
            </a:r>
            <a:r>
              <a:rPr lang="en-US" sz="2800" dirty="0"/>
              <a:t>and bulk hybrid approach to the full scale system </a:t>
            </a:r>
          </a:p>
          <a:p>
            <a:pPr eaLnBrk="0" hangingPunct="0">
              <a:buFont typeface="Wingdings" pitchFamily="2" charset="2"/>
              <a:buChar char="q"/>
            </a:pPr>
            <a:endParaRPr lang="en-US" sz="2800" dirty="0"/>
          </a:p>
          <a:p>
            <a:pPr lvl="1" eaLnBrk="0" hangingPunct="0">
              <a:buFont typeface="Courier New" pitchFamily="49" charset="0"/>
              <a:buChar char="o"/>
            </a:pPr>
            <a:r>
              <a:rPr lang="en-US" sz="2800" dirty="0"/>
              <a:t>Enhancement cavity with Q of 50</a:t>
            </a:r>
          </a:p>
          <a:p>
            <a:pPr lvl="1" eaLnBrk="0" hangingPunct="0">
              <a:buFont typeface="Courier New" pitchFamily="49" charset="0"/>
              <a:buChar char="o"/>
            </a:pPr>
            <a:endParaRPr lang="en-US" sz="2800" dirty="0"/>
          </a:p>
          <a:p>
            <a:pPr lvl="2" eaLnBrk="0" hangingPunct="0">
              <a:buFont typeface="Wingdings" pitchFamily="2" charset="2"/>
              <a:buChar char="Ø"/>
            </a:pPr>
            <a:r>
              <a:rPr lang="en-US" sz="2800" dirty="0"/>
              <a:t>Fiber amplifier = 7.5 - 10 kW </a:t>
            </a:r>
          </a:p>
          <a:p>
            <a:pPr lvl="2" eaLnBrk="0" hangingPunct="0">
              <a:buFont typeface="Wingdings" pitchFamily="2" charset="2"/>
              <a:buChar char="Ø"/>
            </a:pPr>
            <a:r>
              <a:rPr lang="en-US" sz="2800" dirty="0"/>
              <a:t>MPS gain module = 15 - 20 kW</a:t>
            </a:r>
          </a:p>
          <a:p>
            <a:pPr lvl="2" eaLnBrk="0" hangingPunct="0">
              <a:buFont typeface="Wingdings" pitchFamily="2" charset="2"/>
              <a:buChar char="Ø"/>
            </a:pPr>
            <a:r>
              <a:rPr lang="en-US" sz="2800" dirty="0"/>
              <a:t>Side pumped rod amplifier = 60-100 kW</a:t>
            </a:r>
          </a:p>
          <a:p>
            <a:pPr lvl="2" eaLnBrk="0" hangingPunct="0">
              <a:buFont typeface="Wingdings" pitchFamily="2" charset="2"/>
              <a:buChar char="Ø"/>
            </a:pPr>
            <a:r>
              <a:rPr lang="en-US" sz="2800" dirty="0"/>
              <a:t>UV peak power = 20 - 40 kW</a:t>
            </a:r>
          </a:p>
          <a:p>
            <a:pPr eaLnBrk="0" hangingPunct="0">
              <a:buFontTx/>
              <a:buChar char="•"/>
            </a:pPr>
            <a:endParaRPr lang="en-US" sz="2800" dirty="0"/>
          </a:p>
        </p:txBody>
      </p:sp>
    </p:spTree>
  </p:cSld>
  <p:clrMapOvr>
    <a:masterClrMapping/>
  </p:clrMapOvr>
  <p:transition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Q-Peak Background And History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19249" y="1676401"/>
            <a:ext cx="5715001" cy="37147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r>
              <a:rPr lang="en-US" dirty="0" smtClean="0"/>
              <a:t>Previously Research Division of SEO, founded 1985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r>
              <a:rPr lang="en-US" dirty="0" smtClean="0"/>
              <a:t>Spun out as Q-Peak, July 1, 1998, a subsidiary of SEO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r>
              <a:rPr lang="en-US" dirty="0" smtClean="0"/>
              <a:t>Acquired by Physical Sciences Inc. (Andover, MA) on October 15, 2001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8150" y="62674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7538" y="211138"/>
            <a:ext cx="6481762" cy="409575"/>
          </a:xfrm>
        </p:spPr>
        <p:txBody>
          <a:bodyPr/>
          <a:lstStyle/>
          <a:p>
            <a:r>
              <a:rPr lang="en-US" dirty="0" smtClean="0"/>
              <a:t>Technical accomplishments:</a:t>
            </a:r>
            <a:br>
              <a:rPr lang="en-US" dirty="0" smtClean="0"/>
            </a:br>
            <a:r>
              <a:rPr lang="en-US" dirty="0" smtClean="0"/>
              <a:t>Government and Aerospace</a:t>
            </a:r>
          </a:p>
        </p:txBody>
      </p:sp>
      <p:pic>
        <p:nvPicPr>
          <p:cNvPr id="69636" name="Picture 4" descr="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1422400"/>
            <a:ext cx="2338388" cy="2011363"/>
          </a:xfrm>
          <a:prstGeom prst="rect">
            <a:avLst/>
          </a:prstGeo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279525" y="3506788"/>
            <a:ext cx="283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Ti:sapphire for NASA LASE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642504" y="3506788"/>
            <a:ext cx="34038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latin typeface="Arial" pitchFamily="34" charset="0"/>
              </a:rPr>
              <a:t>Eye safe </a:t>
            </a:r>
            <a:r>
              <a:rPr lang="en-US" sz="1600" b="1" dirty="0">
                <a:latin typeface="Arial" pitchFamily="34" charset="0"/>
              </a:rPr>
              <a:t>OPO for Army LR-BSDS</a:t>
            </a:r>
          </a:p>
        </p:txBody>
      </p:sp>
      <p:pic>
        <p:nvPicPr>
          <p:cNvPr id="69639" name="Picture 7" descr="bsd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888" y="1379538"/>
            <a:ext cx="2465387" cy="1985962"/>
          </a:xfrm>
          <a:prstGeom prst="rect">
            <a:avLst/>
          </a:prstGeom>
          <a:noFill/>
        </p:spPr>
      </p:pic>
      <p:grpSp>
        <p:nvGrpSpPr>
          <p:cNvPr id="69640" name="Group 8"/>
          <p:cNvGrpSpPr>
            <a:grpSpLocks/>
          </p:cNvGrpSpPr>
          <p:nvPr/>
        </p:nvGrpSpPr>
        <p:grpSpPr bwMode="auto">
          <a:xfrm>
            <a:off x="3565525" y="3895725"/>
            <a:ext cx="1995488" cy="2178050"/>
            <a:chOff x="1086" y="2613"/>
            <a:chExt cx="1103" cy="1204"/>
          </a:xfrm>
        </p:grpSpPr>
        <p:pic>
          <p:nvPicPr>
            <p:cNvPr id="69641" name="Picture 9" descr="LASER_BOX_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1" y="3146"/>
              <a:ext cx="1098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2" name="Picture 10" descr="[G-LUXE near Cambridge 8th April 2004. Photo by David McIntosh courtesy of BAE SYSTEMS.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6" y="2613"/>
              <a:ext cx="1100" cy="550"/>
            </a:xfrm>
            <a:prstGeom prst="rect">
              <a:avLst/>
            </a:prstGeom>
            <a:noFill/>
          </p:spPr>
        </p:pic>
      </p:grp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3029395" y="6135688"/>
            <a:ext cx="30471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Ti:sapphire for </a:t>
            </a:r>
            <a:r>
              <a:rPr lang="en-US" sz="1600" b="1" dirty="0" smtClean="0">
                <a:latin typeface="Arial" pitchFamily="34" charset="0"/>
              </a:rPr>
              <a:t> airborne </a:t>
            </a:r>
            <a:r>
              <a:rPr lang="en-US" sz="1600" b="1" dirty="0" err="1" smtClean="0">
                <a:latin typeface="Arial" pitchFamily="34" charset="0"/>
              </a:rPr>
              <a:t>lidar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5300" y="6396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Q-Peak is a leader in Tm:fiber lasers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504950" y="1314450"/>
            <a:ext cx="6229351" cy="4972050"/>
            <a:chOff x="3207" y="2542"/>
            <a:chExt cx="1350" cy="1361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7" y="2542"/>
              <a:ext cx="135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8" y="3165"/>
              <a:ext cx="1013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947988" y="6521450"/>
            <a:ext cx="3316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1 kW Tm:fiber laser for HEL-JTO</a:t>
            </a:r>
          </a:p>
        </p:txBody>
      </p:sp>
    </p:spTree>
  </p:cSld>
  <p:clrMapOvr>
    <a:masterClrMapping/>
  </p:clrMapOvr>
  <p:transition advClick="0" advTm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249238"/>
            <a:ext cx="7607300" cy="409575"/>
          </a:xfrm>
        </p:spPr>
        <p:txBody>
          <a:bodyPr/>
          <a:lstStyle/>
          <a:p>
            <a:r>
              <a:rPr lang="en-US" dirty="0" smtClean="0"/>
              <a:t>Commercial products developed by Q-Peak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387725"/>
            <a:ext cx="1789113" cy="1341438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983515" y="2428875"/>
            <a:ext cx="1268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Laser </a:t>
            </a:r>
            <a:r>
              <a:rPr lang="en-US" sz="1600" b="1" dirty="0" smtClean="0">
                <a:latin typeface="Arial" pitchFamily="34" charset="0"/>
              </a:rPr>
              <a:t>1-2-3</a:t>
            </a:r>
          </a:p>
          <a:p>
            <a:pPr algn="ctr" eaLnBrk="0" hangingPunct="0"/>
            <a:r>
              <a:rPr lang="en-US" sz="1600" b="1" dirty="0" smtClean="0">
                <a:latin typeface="Arial" pitchFamily="34" charset="0"/>
              </a:rPr>
              <a:t>Mid IR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838575" y="2713038"/>
            <a:ext cx="172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Titan CW, P, ML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04825" y="5213350"/>
            <a:ext cx="1901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MPS Gain Module</a:t>
            </a:r>
          </a:p>
        </p:txBody>
      </p:sp>
      <p:pic>
        <p:nvPicPr>
          <p:cNvPr id="70664" name="Picture 8" descr="ao11370-01_1  laser assembly  cy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788" y="1211263"/>
            <a:ext cx="1985962" cy="1608137"/>
          </a:xfrm>
          <a:prstGeom prst="rect">
            <a:avLst/>
          </a:prstGeom>
          <a:noFill/>
        </p:spPr>
      </p:pic>
      <p:pic>
        <p:nvPicPr>
          <p:cNvPr id="70665" name="Picture 9" descr="Overall view of SGM laser 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00" y="2716213"/>
            <a:ext cx="2165350" cy="1163637"/>
          </a:xfrm>
          <a:prstGeom prst="rect">
            <a:avLst/>
          </a:prstGeom>
          <a:noFill/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811213" y="59817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MPS Diode-pumped solid state lasers</a:t>
            </a:r>
          </a:p>
        </p:txBody>
      </p:sp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63" y="1149350"/>
            <a:ext cx="3001962" cy="1325563"/>
          </a:xfrm>
          <a:prstGeom prst="rect">
            <a:avLst/>
          </a:prstGeom>
          <a:noFill/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3000" y="1239838"/>
            <a:ext cx="2776538" cy="1444625"/>
          </a:xfrm>
          <a:prstGeom prst="rect">
            <a:avLst/>
          </a:prstGeom>
          <a:noFill/>
        </p:spPr>
      </p:pic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2550" y="3354388"/>
            <a:ext cx="2927350" cy="2203450"/>
          </a:xfrm>
          <a:prstGeom prst="rect">
            <a:avLst/>
          </a:prstGeom>
          <a:noFill/>
        </p:spPr>
      </p:pic>
      <p:pic>
        <p:nvPicPr>
          <p:cNvPr id="7067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l="16924" t="1015" r="27692" b="60872"/>
          <a:stretch>
            <a:fillRect/>
          </a:stretch>
        </p:blipFill>
        <p:spPr>
          <a:xfrm>
            <a:off x="6119813" y="4502150"/>
            <a:ext cx="3024187" cy="1579563"/>
          </a:xfrm>
          <a:noFill/>
          <a:ln/>
        </p:spPr>
      </p:pic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878513" y="6183313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</a:rPr>
              <a:t>Enhanced MPS Gain Module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9850" y="37338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UV laser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4850" y="6396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Original Solicitation</a:t>
            </a: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42925" y="1149578"/>
            <a:ext cx="824071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 b="1" dirty="0"/>
              <a:t>ANCILLARY TECHNOLOGIES FOR ACCELERATOR FACILITIES----Advanced Laser Systems for Accelerator Applications --</a:t>
            </a:r>
            <a:r>
              <a:rPr lang="en-US" sz="2000" dirty="0"/>
              <a:t> </a:t>
            </a:r>
          </a:p>
          <a:p>
            <a:pPr eaLnBrk="0" hangingPunct="0"/>
            <a:endParaRPr lang="en-US" dirty="0"/>
          </a:p>
          <a:p>
            <a:pPr eaLnBrk="0" hangingPunct="0">
              <a:buFont typeface="Arial" pitchFamily="34" charset="0"/>
              <a:buChar char="•"/>
            </a:pPr>
            <a:r>
              <a:rPr lang="en-US" dirty="0"/>
              <a:t>high repetition rate (~400 MHz),</a:t>
            </a:r>
          </a:p>
          <a:p>
            <a:pPr eaLnBrk="0" hangingPunct="0">
              <a:buFont typeface="Arial" pitchFamily="34" charset="0"/>
              <a:buChar char="•"/>
            </a:pPr>
            <a:endParaRPr lang="en-US" dirty="0"/>
          </a:p>
          <a:p>
            <a:pPr eaLnBrk="0" hangingPunct="0">
              <a:buFont typeface="Arial" pitchFamily="34" charset="0"/>
              <a:buChar char="•"/>
            </a:pPr>
            <a:r>
              <a:rPr lang="en-US" dirty="0"/>
              <a:t>high peak power (~1MW), </a:t>
            </a:r>
          </a:p>
          <a:p>
            <a:pPr eaLnBrk="0" hangingPunct="0">
              <a:buFont typeface="Arial" pitchFamily="34" charset="0"/>
              <a:buChar char="•"/>
            </a:pPr>
            <a:endParaRPr lang="en-US" dirty="0"/>
          </a:p>
          <a:p>
            <a:pPr eaLnBrk="0" hangingPunct="0">
              <a:buFont typeface="Arial" pitchFamily="34" charset="0"/>
              <a:buChar char="•"/>
            </a:pPr>
            <a:r>
              <a:rPr lang="en-US" dirty="0"/>
              <a:t>picosecond 355 nm pulses to match the in-beam structure of the linac </a:t>
            </a:r>
            <a:r>
              <a:rPr lang="en-US" dirty="0" smtClean="0"/>
              <a:t>at </a:t>
            </a:r>
            <a:r>
              <a:rPr lang="en-US" b="1" dirty="0"/>
              <a:t>Spallation Neutron Source (SNS),</a:t>
            </a:r>
            <a:r>
              <a:rPr lang="en-US" dirty="0"/>
              <a:t> </a:t>
            </a:r>
          </a:p>
          <a:p>
            <a:pPr eaLnBrk="0" hangingPunct="0">
              <a:buFont typeface="Arial" pitchFamily="34" charset="0"/>
              <a:buChar char="•"/>
            </a:pPr>
            <a:endParaRPr lang="en-US" dirty="0"/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/>
              <a:t>Micro-mini-macro pulse format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dirty="0" smtClean="0"/>
              <a:t>micropulses:  </a:t>
            </a:r>
            <a:r>
              <a:rPr lang="en-US" dirty="0"/>
              <a:t>50 </a:t>
            </a:r>
            <a:r>
              <a:rPr lang="en-US" dirty="0" smtClean="0"/>
              <a:t>ps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400 MHz</a:t>
            </a:r>
            <a:r>
              <a:rPr lang="en-US" dirty="0" smtClean="0"/>
              <a:t>,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dirty="0" smtClean="0"/>
              <a:t>minipulses:  </a:t>
            </a:r>
            <a:r>
              <a:rPr lang="en-US" dirty="0"/>
              <a:t>650 ns at 1.058 MHz, </a:t>
            </a:r>
            <a:endParaRPr lang="en-US" dirty="0" smtClean="0"/>
          </a:p>
          <a:p>
            <a:pPr lvl="1" eaLnBrk="0" hangingPunct="0">
              <a:buFont typeface="Arial" pitchFamily="34" charset="0"/>
              <a:buChar char="•"/>
            </a:pPr>
            <a:r>
              <a:rPr lang="en-US" dirty="0" smtClean="0"/>
              <a:t>macropulses  </a:t>
            </a:r>
            <a:r>
              <a:rPr lang="en-US" dirty="0"/>
              <a:t>1 ms at 60 Hz.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7700" y="6396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title"/>
          </p:nvPr>
        </p:nvSpPr>
        <p:spPr>
          <a:xfrm>
            <a:off x="730250" y="192088"/>
            <a:ext cx="7607300" cy="409575"/>
          </a:xfrm>
        </p:spPr>
        <p:txBody>
          <a:bodyPr/>
          <a:lstStyle/>
          <a:p>
            <a:r>
              <a:rPr lang="en-US" sz="2800" dirty="0" smtClean="0"/>
              <a:t>Pulse format proposed by SNS </a:t>
            </a:r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145" t="14630" r="16002" b="2744"/>
          <a:stretch>
            <a:fillRect/>
          </a:stretch>
        </p:blipFill>
        <p:spPr>
          <a:xfrm>
            <a:off x="1017588" y="1036638"/>
            <a:ext cx="7467600" cy="5765800"/>
          </a:xfrm>
        </p:spPr>
      </p:pic>
      <p:sp>
        <p:nvSpPr>
          <p:cNvPr id="4" name="TextBox 3"/>
          <p:cNvSpPr txBox="1"/>
          <p:nvPr/>
        </p:nvSpPr>
        <p:spPr>
          <a:xfrm>
            <a:off x="4629150" y="6167735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30188"/>
            <a:ext cx="7607300" cy="409575"/>
          </a:xfrm>
        </p:spPr>
        <p:txBody>
          <a:bodyPr/>
          <a:lstStyle/>
          <a:p>
            <a:r>
              <a:rPr lang="en-US" dirty="0" smtClean="0"/>
              <a:t>Reuse of laser pulse reduces laser requirements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45" t="13716" r="21146" b="1830"/>
          <a:stretch>
            <a:fillRect/>
          </a:stretch>
        </p:blipFill>
        <p:spPr bwMode="auto">
          <a:xfrm>
            <a:off x="1367774" y="990439"/>
            <a:ext cx="6347476" cy="5429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4610100" y="6396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theme/theme1.xml><?xml version="1.0" encoding="utf-8"?>
<a:theme xmlns:a="http://schemas.openxmlformats.org/drawingml/2006/main" name="Investment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474747"/>
      </a:accent1>
      <a:accent2>
        <a:srgbClr val="DADADA"/>
      </a:accent2>
      <a:accent3>
        <a:srgbClr val="FFFFFF"/>
      </a:accent3>
      <a:accent4>
        <a:srgbClr val="000000"/>
      </a:accent4>
      <a:accent5>
        <a:srgbClr val="B1B1B1"/>
      </a:accent5>
      <a:accent6>
        <a:srgbClr val="C5C5C5"/>
      </a:accent6>
      <a:hlink>
        <a:srgbClr val="000000"/>
      </a:hlink>
      <a:folHlink>
        <a:srgbClr val="919191"/>
      </a:folHlink>
    </a:clrScheme>
    <a:fontScheme name="Investment Presentatio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vestment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ment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estment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ment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ment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ment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estment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Documents\Presentations\Investment Presentation.ppt</Template>
  <TotalTime>47023</TotalTime>
  <Words>1124</Words>
  <Application>Microsoft Office PowerPoint</Application>
  <PresentationFormat>On-screen Show (4:3)</PresentationFormat>
  <Paragraphs>335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Investment Presentation</vt:lpstr>
      <vt:lpstr>UV laser operated at 400 MHz repetition rate</vt:lpstr>
      <vt:lpstr>Outline</vt:lpstr>
      <vt:lpstr>Q-Peak Background And History</vt:lpstr>
      <vt:lpstr>Technical accomplishments: Government and Aerospace</vt:lpstr>
      <vt:lpstr>Q-Peak is a leader in Tm:fiber lasers</vt:lpstr>
      <vt:lpstr>Commercial products developed by Q-Peak</vt:lpstr>
      <vt:lpstr>Original Solicitation</vt:lpstr>
      <vt:lpstr>Pulse format proposed by SNS </vt:lpstr>
      <vt:lpstr>Reuse of laser pulse reduces laser requirements</vt:lpstr>
      <vt:lpstr>SNS work on enhancement cavities</vt:lpstr>
      <vt:lpstr>Enhancement cavity with a Q of 50</vt:lpstr>
      <vt:lpstr>Phase I program objectives</vt:lpstr>
      <vt:lpstr>Experimental set up in Phase I</vt:lpstr>
      <vt:lpstr>Phase I Experiments</vt:lpstr>
      <vt:lpstr>Spectra at different peak power</vt:lpstr>
      <vt:lpstr>Calculation of Spectral Broadening </vt:lpstr>
      <vt:lpstr>We successfully demonstrated the first objective of Phase I </vt:lpstr>
      <vt:lpstr>Second objective; calculate conversion efficiency to UV</vt:lpstr>
      <vt:lpstr>Calculated UV efficiency using SNLO </vt:lpstr>
      <vt:lpstr>THG Limiting factors</vt:lpstr>
      <vt:lpstr>State-of-the-art in generating UV</vt:lpstr>
      <vt:lpstr>Third objective; design 60-100 kW of IR laser </vt:lpstr>
      <vt:lpstr>Capability of fiber amplifier</vt:lpstr>
      <vt:lpstr> Q-Peak’s MPS gain module technology </vt:lpstr>
      <vt:lpstr>Hyper Gain module using MPS technology</vt:lpstr>
      <vt:lpstr>Q-Peak capabilities</vt:lpstr>
      <vt:lpstr>Final Stage of Amplifier</vt:lpstr>
      <vt:lpstr>Deliverables</vt:lpstr>
      <vt:lpstr>Summary</vt:lpstr>
    </vt:vector>
  </TitlesOfParts>
  <Company>Q-Peak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laser install presentation</dc:title>
  <dc:creator>Bhabana Pati</dc:creator>
  <cp:lastModifiedBy>David johnson</cp:lastModifiedBy>
  <cp:revision>512</cp:revision>
  <cp:lastPrinted>2002-08-27T22:07:22Z</cp:lastPrinted>
  <dcterms:created xsi:type="dcterms:W3CDTF">1998-07-22T00:42:36Z</dcterms:created>
  <dcterms:modified xsi:type="dcterms:W3CDTF">2011-04-13T14:13:02Z</dcterms:modified>
</cp:coreProperties>
</file>