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1" r:id="rId5"/>
    <p:sldId id="262" r:id="rId6"/>
    <p:sldId id="259" r:id="rId7"/>
    <p:sldId id="264" r:id="rId8"/>
    <p:sldId id="265" r:id="rId9"/>
    <p:sldId id="266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6" d="100"/>
          <a:sy n="66" d="100"/>
        </p:scale>
        <p:origin x="-2214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4FF8-4E8B-4CF1-8986-461FF81041E7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FE4B-EFEC-4A4F-B1B4-16D8F8D6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4FF8-4E8B-4CF1-8986-461FF81041E7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FE4B-EFEC-4A4F-B1B4-16D8F8D6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4FF8-4E8B-4CF1-8986-461FF81041E7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FE4B-EFEC-4A4F-B1B4-16D8F8D6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4FF8-4E8B-4CF1-8986-461FF81041E7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FE4B-EFEC-4A4F-B1B4-16D8F8D6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4FF8-4E8B-4CF1-8986-461FF81041E7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FE4B-EFEC-4A4F-B1B4-16D8F8D6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4FF8-4E8B-4CF1-8986-461FF81041E7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FE4B-EFEC-4A4F-B1B4-16D8F8D6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4FF8-4E8B-4CF1-8986-461FF81041E7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FE4B-EFEC-4A4F-B1B4-16D8F8D6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4FF8-4E8B-4CF1-8986-461FF81041E7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FE4B-EFEC-4A4F-B1B4-16D8F8D6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4FF8-4E8B-4CF1-8986-461FF81041E7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FE4B-EFEC-4A4F-B1B4-16D8F8D6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4FF8-4E8B-4CF1-8986-461FF81041E7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FE4B-EFEC-4A4F-B1B4-16D8F8D6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4FF8-4E8B-4CF1-8986-461FF81041E7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2FE4B-EFEC-4A4F-B1B4-16D8F8D6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B4FF8-4E8B-4CF1-8986-461FF81041E7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2FE4B-EFEC-4A4F-B1B4-16D8F8D63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228600" y="914400"/>
            <a:ext cx="87630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190500" y="6172200"/>
            <a:ext cx="8763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8436" name="Picture 4" descr="projectx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098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568722"/>
            <a:ext cx="7772400" cy="1470025"/>
          </a:xfrm>
        </p:spPr>
        <p:txBody>
          <a:bodyPr/>
          <a:lstStyle/>
          <a:p>
            <a:r>
              <a:rPr lang="en-US" dirty="0" smtClean="0"/>
              <a:t>Fermilab Laser Stripping Requirements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87828" y="3429000"/>
            <a:ext cx="7968343" cy="1025435"/>
          </a:xfrm>
        </p:spPr>
        <p:txBody>
          <a:bodyPr/>
          <a:lstStyle/>
          <a:p>
            <a:r>
              <a:rPr lang="en-US" dirty="0" smtClean="0"/>
              <a:t>David Johnson (FNAL) Timofey Gorlov (ORNL)</a:t>
            </a:r>
            <a:endParaRPr lang="en-US" dirty="0"/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1371600" y="461336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</a:rPr>
              <a:t>Second Mini-Workshop on Laser Assisted H- Beam Stripping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Oak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Ridge national Laboratory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baseline="0" dirty="0" smtClean="0">
                <a:solidFill>
                  <a:schemeClr val="tx1">
                    <a:tint val="75000"/>
                  </a:schemeClr>
                </a:solidFill>
              </a:rPr>
              <a:t>April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</a:rPr>
              <a:t> 11, 2011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228600" y="914400"/>
            <a:ext cx="87630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190500" y="6172200"/>
            <a:ext cx="8763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8436" name="Picture 4" descr="projectx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098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228600" y="914400"/>
            <a:ext cx="87630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190500" y="6172200"/>
            <a:ext cx="8763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8436" name="Picture 4" descr="projectx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098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12127" y="0"/>
            <a:ext cx="6576379" cy="888274"/>
          </a:xfrm>
        </p:spPr>
        <p:txBody>
          <a:bodyPr/>
          <a:lstStyle/>
          <a:p>
            <a:r>
              <a:rPr lang="en-US" dirty="0" smtClean="0"/>
              <a:t>Fermilab Injection Options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Recycler Ring</a:t>
            </a:r>
          </a:p>
          <a:p>
            <a:pPr lvl="1"/>
            <a:r>
              <a:rPr lang="en-US" sz="2400" dirty="0" smtClean="0"/>
              <a:t>Beam Energy  8 GeV kinetic (fixed)</a:t>
            </a:r>
          </a:p>
          <a:p>
            <a:r>
              <a:rPr lang="en-US" sz="2800" dirty="0" smtClean="0"/>
              <a:t>Main Injector</a:t>
            </a:r>
          </a:p>
          <a:p>
            <a:pPr lvl="1"/>
            <a:r>
              <a:rPr lang="en-US" sz="2400" dirty="0" smtClean="0"/>
              <a:t>Beam Energy 6 GeV (min)  8 GeV (typical)</a:t>
            </a:r>
          </a:p>
          <a:p>
            <a:r>
              <a:rPr lang="en-US" sz="2800" dirty="0" smtClean="0"/>
              <a:t>Macro bunch structure</a:t>
            </a:r>
          </a:p>
          <a:p>
            <a:pPr lvl="1"/>
            <a:r>
              <a:rPr lang="en-US" sz="2400" dirty="0" smtClean="0"/>
              <a:t>Six 1 mA -  4.3 ms (</a:t>
            </a:r>
            <a:r>
              <a:rPr lang="en-US" sz="2400" dirty="0" err="1" smtClean="0"/>
              <a:t>typ</a:t>
            </a:r>
            <a:r>
              <a:rPr lang="en-US" sz="2400" dirty="0" smtClean="0"/>
              <a:t>) injections at 10 Hz </a:t>
            </a:r>
          </a:p>
          <a:p>
            <a:pPr lvl="1"/>
            <a:r>
              <a:rPr lang="en-US" sz="2400" dirty="0" smtClean="0"/>
              <a:t>One 26 ms injection every .75 to 1.2 sec (long pulse mode)</a:t>
            </a:r>
          </a:p>
          <a:p>
            <a:r>
              <a:rPr lang="en-US" sz="2800" dirty="0" smtClean="0"/>
              <a:t>Micro-bunch structure</a:t>
            </a:r>
          </a:p>
          <a:p>
            <a:pPr lvl="1"/>
            <a:r>
              <a:rPr lang="en-US" sz="2400" dirty="0" smtClean="0"/>
              <a:t>Was 325 MHz but now specified to be 162.5 MHz (see next slide</a:t>
            </a:r>
            <a:r>
              <a:rPr lang="en-US" sz="2400" dirty="0" smtClean="0"/>
              <a:t>)-&gt; impacts average laser power.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0" name="Straight Connector 109"/>
          <p:cNvCxnSpPr/>
          <p:nvPr/>
        </p:nvCxnSpPr>
        <p:spPr>
          <a:xfrm rot="10800000" flipV="1">
            <a:off x="1436915" y="3429000"/>
            <a:ext cx="2901480" cy="461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5130651" y="3429000"/>
            <a:ext cx="3138138" cy="5134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6" name="Group 155"/>
          <p:cNvGrpSpPr/>
          <p:nvPr/>
        </p:nvGrpSpPr>
        <p:grpSpPr>
          <a:xfrm>
            <a:off x="668736" y="1234395"/>
            <a:ext cx="7433640" cy="2194605"/>
            <a:chOff x="616485" y="1542362"/>
            <a:chExt cx="7433640" cy="2194605"/>
          </a:xfrm>
        </p:grpSpPr>
        <p:grpSp>
          <p:nvGrpSpPr>
            <p:cNvPr id="2" name="Group 44"/>
            <p:cNvGrpSpPr/>
            <p:nvPr/>
          </p:nvGrpSpPr>
          <p:grpSpPr>
            <a:xfrm>
              <a:off x="2116853" y="2048809"/>
              <a:ext cx="5933272" cy="337631"/>
              <a:chOff x="1828800" y="2971800"/>
              <a:chExt cx="6629400" cy="457200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>
                <a:off x="1828800" y="3429000"/>
                <a:ext cx="6629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Rectangle 41"/>
              <p:cNvSpPr/>
              <p:nvPr/>
            </p:nvSpPr>
            <p:spPr>
              <a:xfrm>
                <a:off x="1828800" y="2971800"/>
                <a:ext cx="1524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572000" y="2971800"/>
                <a:ext cx="1524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7315200" y="2971800"/>
                <a:ext cx="1524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" name="Group 74"/>
            <p:cNvGrpSpPr/>
            <p:nvPr/>
          </p:nvGrpSpPr>
          <p:grpSpPr>
            <a:xfrm>
              <a:off x="2116853" y="3005432"/>
              <a:ext cx="5728676" cy="731535"/>
              <a:chOff x="1828800" y="1905000"/>
              <a:chExt cx="6400800" cy="990600"/>
            </a:xfrm>
          </p:grpSpPr>
          <p:grpSp>
            <p:nvGrpSpPr>
              <p:cNvPr id="4" name="Group 45"/>
              <p:cNvGrpSpPr/>
              <p:nvPr/>
            </p:nvGrpSpPr>
            <p:grpSpPr>
              <a:xfrm>
                <a:off x="1828800" y="2514600"/>
                <a:ext cx="6400800" cy="381000"/>
                <a:chOff x="1828800" y="3962400"/>
                <a:chExt cx="6400800" cy="381000"/>
              </a:xfrm>
            </p:grpSpPr>
            <p:cxnSp>
              <p:nvCxnSpPr>
                <p:cNvPr id="35" name="Straight Connector 34"/>
                <p:cNvCxnSpPr/>
                <p:nvPr/>
              </p:nvCxnSpPr>
              <p:spPr>
                <a:xfrm>
                  <a:off x="1828800" y="4343400"/>
                  <a:ext cx="64008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Rectangle 35"/>
                <p:cNvSpPr/>
                <p:nvPr/>
              </p:nvSpPr>
              <p:spPr>
                <a:xfrm>
                  <a:off x="1828800" y="3962400"/>
                  <a:ext cx="914400" cy="381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4267200" y="3962400"/>
                  <a:ext cx="914400" cy="381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3048000" y="3962400"/>
                  <a:ext cx="914400" cy="381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7010400" y="3962400"/>
                  <a:ext cx="914400" cy="381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8" name="TextBox 47"/>
              <p:cNvSpPr txBox="1"/>
              <p:nvPr/>
            </p:nvSpPr>
            <p:spPr>
              <a:xfrm>
                <a:off x="1905000" y="2209800"/>
                <a:ext cx="7184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10.3 </a:t>
                </a:r>
                <a:r>
                  <a:rPr lang="en-US" sz="1400" dirty="0" smtClean="0">
                    <a:latin typeface="Symbol" pitchFamily="18" charset="2"/>
                  </a:rPr>
                  <a:t>m</a:t>
                </a:r>
                <a:r>
                  <a:rPr lang="en-US" sz="1400" dirty="0" smtClean="0"/>
                  <a:t>s</a:t>
                </a:r>
                <a:endParaRPr lang="en-US" sz="14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981200" y="1905000"/>
                <a:ext cx="7184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11.1 </a:t>
                </a:r>
                <a:r>
                  <a:rPr lang="en-US" sz="1400" dirty="0" smtClean="0">
                    <a:latin typeface="Symbol" pitchFamily="18" charset="2"/>
                  </a:rPr>
                  <a:t>m</a:t>
                </a:r>
                <a:r>
                  <a:rPr lang="en-US" sz="1400" dirty="0" smtClean="0"/>
                  <a:t>s</a:t>
                </a:r>
                <a:endParaRPr lang="en-US" sz="1400" dirty="0"/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1562100" y="2171700"/>
                <a:ext cx="533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2628900" y="2324100"/>
                <a:ext cx="228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>
                <a:off x="2781300" y="2171700"/>
                <a:ext cx="533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/>
              <p:nvPr/>
            </p:nvCxnSpPr>
            <p:spPr>
              <a:xfrm>
                <a:off x="1828800" y="2286000"/>
                <a:ext cx="914400" cy="1588"/>
              </a:xfrm>
              <a:prstGeom prst="straightConnector1">
                <a:avLst/>
              </a:prstGeom>
              <a:ln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>
                <a:off x="1828800" y="1981200"/>
                <a:ext cx="1219200" cy="1588"/>
              </a:xfrm>
              <a:prstGeom prst="straightConnector1">
                <a:avLst/>
              </a:prstGeom>
              <a:ln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Straight Connector 61"/>
            <p:cNvCxnSpPr/>
            <p:nvPr/>
          </p:nvCxnSpPr>
          <p:spPr>
            <a:xfrm rot="5400000">
              <a:off x="1919901" y="1795586"/>
              <a:ext cx="39390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4346912" y="1767450"/>
              <a:ext cx="45017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1844058" y="2105081"/>
              <a:ext cx="272794" cy="1173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10800000">
              <a:off x="2253250" y="2105081"/>
              <a:ext cx="340993" cy="1173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2116853" y="1711178"/>
              <a:ext cx="2455147" cy="1173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3071632" y="1711178"/>
              <a:ext cx="637284" cy="227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100 ms</a:t>
              </a:r>
              <a:endParaRPr lang="en-US" sz="14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457845" y="2105081"/>
              <a:ext cx="1318641" cy="227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1. ms up to 26 ms</a:t>
              </a:r>
              <a:endParaRPr lang="en-US" sz="1400" dirty="0"/>
            </a:p>
          </p:txBody>
        </p:sp>
        <p:cxnSp>
          <p:nvCxnSpPr>
            <p:cNvPr id="77" name="Straight Connector 76"/>
            <p:cNvCxnSpPr/>
            <p:nvPr/>
          </p:nvCxnSpPr>
          <p:spPr>
            <a:xfrm rot="10800000" flipV="1">
              <a:off x="2116853" y="2442713"/>
              <a:ext cx="2455147" cy="5627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776595" y="2442713"/>
              <a:ext cx="2796140" cy="6189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82"/>
            <p:cNvSpPr/>
            <p:nvPr/>
          </p:nvSpPr>
          <p:spPr>
            <a:xfrm>
              <a:off x="5382116" y="3503353"/>
              <a:ext cx="1099443" cy="109133"/>
            </a:xfrm>
            <a:custGeom>
              <a:avLst/>
              <a:gdLst>
                <a:gd name="connsiteX0" fmla="*/ 0 w 1228436"/>
                <a:gd name="connsiteY0" fmla="*/ 0 h 147781"/>
                <a:gd name="connsiteX1" fmla="*/ 785091 w 1228436"/>
                <a:gd name="connsiteY1" fmla="*/ 0 h 147781"/>
                <a:gd name="connsiteX2" fmla="*/ 498763 w 1228436"/>
                <a:gd name="connsiteY2" fmla="*/ 147781 h 147781"/>
                <a:gd name="connsiteX3" fmla="*/ 1228436 w 1228436"/>
                <a:gd name="connsiteY3" fmla="*/ 147781 h 147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8436" h="147781">
                  <a:moveTo>
                    <a:pt x="0" y="0"/>
                  </a:moveTo>
                  <a:lnTo>
                    <a:pt x="785091" y="0"/>
                  </a:lnTo>
                  <a:lnTo>
                    <a:pt x="498763" y="147781"/>
                  </a:lnTo>
                  <a:lnTo>
                    <a:pt x="1228436" y="147781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616485" y="2105081"/>
              <a:ext cx="1389859" cy="2727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MACRO Bunch</a:t>
              </a:r>
              <a:endParaRPr lang="en-US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162808" y="2949160"/>
              <a:ext cx="1119336" cy="2727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Mini Bunch</a:t>
              </a:r>
              <a:endParaRPr lang="en-US" dirty="0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038739" y="3922880"/>
            <a:ext cx="7501838" cy="973706"/>
            <a:chOff x="1025676" y="4223326"/>
            <a:chExt cx="7501838" cy="973706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25676" y="4803129"/>
              <a:ext cx="750183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1313790" y="4578042"/>
              <a:ext cx="52879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505866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697943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90018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082095" y="4578042"/>
              <a:ext cx="57621" cy="2250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74170" y="4578042"/>
              <a:ext cx="57621" cy="2250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466247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658322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850398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42475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234550" y="4578042"/>
              <a:ext cx="57621" cy="2250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26627" y="4578042"/>
              <a:ext cx="57621" cy="2250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618703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10779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10779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002854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194931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387007" y="4578042"/>
              <a:ext cx="57621" cy="2250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579082" y="4578042"/>
              <a:ext cx="57621" cy="2250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771159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963235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155311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347386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556261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748338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940413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132490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324566" y="4578042"/>
              <a:ext cx="57621" cy="225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7" name="Straight Connector 86"/>
            <p:cNvCxnSpPr/>
            <p:nvPr/>
          </p:nvCxnSpPr>
          <p:spPr>
            <a:xfrm rot="5400000">
              <a:off x="1129655" y="5028217"/>
              <a:ext cx="33763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1242198" y="4465498"/>
              <a:ext cx="11254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1334250" y="5028217"/>
              <a:ext cx="33763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>
              <a:off x="1310397" y="4465498"/>
              <a:ext cx="11254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>
              <a:off x="1093875" y="4971945"/>
              <a:ext cx="204596" cy="117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10800000">
              <a:off x="1503066" y="4971945"/>
              <a:ext cx="272794" cy="117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>
              <a:off x="1025676" y="4465498"/>
              <a:ext cx="272794" cy="117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 rot="10800000">
              <a:off x="1366669" y="4465498"/>
              <a:ext cx="272794" cy="117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1668472" y="4274577"/>
              <a:ext cx="9804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30 - 130 </a:t>
              </a:r>
              <a:r>
                <a:rPr lang="en-US" sz="1400" dirty="0" err="1" smtClean="0"/>
                <a:t>ps</a:t>
              </a:r>
              <a:endParaRPr lang="en-US" sz="14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830996" y="4892566"/>
              <a:ext cx="634415" cy="227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3.08 ns</a:t>
              </a:r>
              <a:endParaRPr lang="en-US" sz="1400" dirty="0"/>
            </a:p>
          </p:txBody>
        </p:sp>
        <p:sp>
          <p:nvSpPr>
            <p:cNvPr id="108" name="Freeform 107"/>
            <p:cNvSpPr/>
            <p:nvPr/>
          </p:nvSpPr>
          <p:spPr>
            <a:xfrm>
              <a:off x="5935970" y="4578042"/>
              <a:ext cx="1099443" cy="109133"/>
            </a:xfrm>
            <a:custGeom>
              <a:avLst/>
              <a:gdLst>
                <a:gd name="connsiteX0" fmla="*/ 0 w 1228436"/>
                <a:gd name="connsiteY0" fmla="*/ 0 h 147781"/>
                <a:gd name="connsiteX1" fmla="*/ 785091 w 1228436"/>
                <a:gd name="connsiteY1" fmla="*/ 0 h 147781"/>
                <a:gd name="connsiteX2" fmla="*/ 498763 w 1228436"/>
                <a:gd name="connsiteY2" fmla="*/ 147781 h 147781"/>
                <a:gd name="connsiteX3" fmla="*/ 1228436 w 1228436"/>
                <a:gd name="connsiteY3" fmla="*/ 147781 h 147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8436" h="147781">
                  <a:moveTo>
                    <a:pt x="0" y="0"/>
                  </a:moveTo>
                  <a:lnTo>
                    <a:pt x="785091" y="0"/>
                  </a:lnTo>
                  <a:lnTo>
                    <a:pt x="498763" y="147781"/>
                  </a:lnTo>
                  <a:lnTo>
                    <a:pt x="1228436" y="147781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741817" y="4949840"/>
              <a:ext cx="1558577" cy="2045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Potentially missing beam</a:t>
              </a:r>
              <a:endParaRPr lang="en-US" sz="1200" dirty="0"/>
            </a:p>
          </p:txBody>
        </p:sp>
        <p:cxnSp>
          <p:nvCxnSpPr>
            <p:cNvPr id="119" name="Straight Arrow Connector 118"/>
            <p:cNvCxnSpPr>
              <a:endCxn id="24" idx="2"/>
            </p:cNvCxnSpPr>
            <p:nvPr/>
          </p:nvCxnSpPr>
          <p:spPr>
            <a:xfrm rot="16200000" flipV="1">
              <a:off x="4545602" y="4865421"/>
              <a:ext cx="225088" cy="1005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>
              <a:endCxn id="23" idx="2"/>
            </p:cNvCxnSpPr>
            <p:nvPr/>
          </p:nvCxnSpPr>
          <p:spPr>
            <a:xfrm rot="10800000">
              <a:off x="4415818" y="4803129"/>
              <a:ext cx="292579" cy="2250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TextBox 123"/>
            <p:cNvSpPr txBox="1"/>
            <p:nvPr/>
          </p:nvSpPr>
          <p:spPr>
            <a:xfrm>
              <a:off x="3008631" y="4223326"/>
              <a:ext cx="35160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Micro Bunches (325 MHz structure)</a:t>
              </a:r>
              <a:endParaRPr lang="en-US" dirty="0"/>
            </a:p>
          </p:txBody>
        </p:sp>
      </p:grpSp>
      <p:sp>
        <p:nvSpPr>
          <p:cNvPr id="85" name="Line 5"/>
          <p:cNvSpPr>
            <a:spLocks noChangeShapeType="1"/>
          </p:cNvSpPr>
          <p:nvPr/>
        </p:nvSpPr>
        <p:spPr bwMode="auto">
          <a:xfrm>
            <a:off x="228600" y="914400"/>
            <a:ext cx="87630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" name="Line 6"/>
          <p:cNvSpPr>
            <a:spLocks noChangeShapeType="1"/>
          </p:cNvSpPr>
          <p:nvPr/>
        </p:nvSpPr>
        <p:spPr bwMode="auto">
          <a:xfrm>
            <a:off x="190500" y="6172200"/>
            <a:ext cx="8763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8" name="Picture 12" descr="projectx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098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" name="Title 1"/>
          <p:cNvSpPr txBox="1">
            <a:spLocks/>
          </p:cNvSpPr>
          <p:nvPr/>
        </p:nvSpPr>
        <p:spPr>
          <a:xfrm>
            <a:off x="2192356" y="0"/>
            <a:ext cx="6494443" cy="8813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Linac Bunch Structure for Recycler Injection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58" name="Group 157"/>
          <p:cNvGrpSpPr/>
          <p:nvPr/>
        </p:nvGrpSpPr>
        <p:grpSpPr>
          <a:xfrm>
            <a:off x="1060511" y="5158497"/>
            <a:ext cx="7501838" cy="930529"/>
            <a:chOff x="1060511" y="5158497"/>
            <a:chExt cx="7501838" cy="930529"/>
          </a:xfrm>
        </p:grpSpPr>
        <p:cxnSp>
          <p:nvCxnSpPr>
            <p:cNvPr id="96" name="Straight Connector 95"/>
            <p:cNvCxnSpPr/>
            <p:nvPr/>
          </p:nvCxnSpPr>
          <p:spPr>
            <a:xfrm>
              <a:off x="1060511" y="5687049"/>
              <a:ext cx="750183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ctangle 97"/>
            <p:cNvSpPr/>
            <p:nvPr/>
          </p:nvSpPr>
          <p:spPr>
            <a:xfrm>
              <a:off x="1348625" y="5461962"/>
              <a:ext cx="52879" cy="22508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732778" y="5461962"/>
              <a:ext cx="57621" cy="22508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116930" y="5461962"/>
              <a:ext cx="57621" cy="2250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501082" y="5461962"/>
              <a:ext cx="57621" cy="22508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2885233" y="5461962"/>
              <a:ext cx="57621" cy="22508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3269385" y="5461962"/>
              <a:ext cx="57621" cy="2250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3653538" y="5461962"/>
              <a:ext cx="57621" cy="22508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037689" y="5461962"/>
              <a:ext cx="57621" cy="22508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4421842" y="5461962"/>
              <a:ext cx="57621" cy="2250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4805994" y="5461962"/>
              <a:ext cx="57621" cy="22508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5190146" y="5461962"/>
              <a:ext cx="57621" cy="22508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7591096" y="5461962"/>
              <a:ext cx="57621" cy="22508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975248" y="5461962"/>
              <a:ext cx="57621" cy="22508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8359401" y="5461962"/>
              <a:ext cx="57621" cy="22508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1" name="Straight Connector 140"/>
            <p:cNvCxnSpPr/>
            <p:nvPr/>
          </p:nvCxnSpPr>
          <p:spPr>
            <a:xfrm rot="16200000" flipH="1">
              <a:off x="1179741" y="5896886"/>
              <a:ext cx="309139" cy="200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rot="5400000">
              <a:off x="1277033" y="5349418"/>
              <a:ext cx="112544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>
              <a:off x="1545297" y="5897850"/>
              <a:ext cx="337631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5400000">
              <a:off x="1345232" y="5349418"/>
              <a:ext cx="112544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/>
            <p:nvPr/>
          </p:nvCxnSpPr>
          <p:spPr>
            <a:xfrm>
              <a:off x="1128710" y="5855865"/>
              <a:ext cx="204596" cy="1173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Arrow Connector 145"/>
            <p:cNvCxnSpPr/>
            <p:nvPr/>
          </p:nvCxnSpPr>
          <p:spPr>
            <a:xfrm rot="10800000">
              <a:off x="1756976" y="5827290"/>
              <a:ext cx="272794" cy="1173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/>
            <p:nvPr/>
          </p:nvCxnSpPr>
          <p:spPr>
            <a:xfrm>
              <a:off x="1060511" y="5349418"/>
              <a:ext cx="272794" cy="1173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/>
            <p:nvPr/>
          </p:nvCxnSpPr>
          <p:spPr>
            <a:xfrm rot="10800000">
              <a:off x="1401504" y="5349418"/>
              <a:ext cx="272794" cy="1173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TextBox 148"/>
            <p:cNvSpPr txBox="1"/>
            <p:nvPr/>
          </p:nvSpPr>
          <p:spPr>
            <a:xfrm>
              <a:off x="1703307" y="5158497"/>
              <a:ext cx="9804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30 - 130 </a:t>
              </a:r>
              <a:r>
                <a:rPr lang="en-US" sz="1400" dirty="0" err="1" smtClean="0"/>
                <a:t>ps</a:t>
              </a:r>
              <a:endParaRPr lang="en-US" sz="1400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2246831" y="5781249"/>
              <a:ext cx="7088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6.15 ns</a:t>
              </a:r>
              <a:endParaRPr lang="en-US" sz="1400" dirty="0"/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5970805" y="5461962"/>
              <a:ext cx="1099443" cy="109133"/>
            </a:xfrm>
            <a:custGeom>
              <a:avLst/>
              <a:gdLst>
                <a:gd name="connsiteX0" fmla="*/ 0 w 1228436"/>
                <a:gd name="connsiteY0" fmla="*/ 0 h 147781"/>
                <a:gd name="connsiteX1" fmla="*/ 785091 w 1228436"/>
                <a:gd name="connsiteY1" fmla="*/ 0 h 147781"/>
                <a:gd name="connsiteX2" fmla="*/ 498763 w 1228436"/>
                <a:gd name="connsiteY2" fmla="*/ 147781 h 147781"/>
                <a:gd name="connsiteX3" fmla="*/ 1228436 w 1228436"/>
                <a:gd name="connsiteY3" fmla="*/ 147781 h 147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8436" h="147781">
                  <a:moveTo>
                    <a:pt x="0" y="0"/>
                  </a:moveTo>
                  <a:lnTo>
                    <a:pt x="785091" y="0"/>
                  </a:lnTo>
                  <a:lnTo>
                    <a:pt x="498763" y="147781"/>
                  </a:lnTo>
                  <a:lnTo>
                    <a:pt x="1228436" y="147781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4776652" y="5833760"/>
              <a:ext cx="1558577" cy="2045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Potentially missing beam</a:t>
              </a:r>
              <a:endParaRPr lang="en-US" sz="1200" dirty="0"/>
            </a:p>
          </p:txBody>
        </p:sp>
        <p:cxnSp>
          <p:nvCxnSpPr>
            <p:cNvPr id="153" name="Straight Arrow Connector 152"/>
            <p:cNvCxnSpPr/>
            <p:nvPr/>
          </p:nvCxnSpPr>
          <p:spPr>
            <a:xfrm rot="16200000" flipV="1">
              <a:off x="4580437" y="5749341"/>
              <a:ext cx="225088" cy="100503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>
              <a:endCxn id="130" idx="2"/>
            </p:cNvCxnSpPr>
            <p:nvPr/>
          </p:nvCxnSpPr>
          <p:spPr>
            <a:xfrm rot="10800000">
              <a:off x="4450653" y="5687049"/>
              <a:ext cx="292579" cy="225088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5" name="TextBox 154"/>
          <p:cNvSpPr txBox="1"/>
          <p:nvPr/>
        </p:nvSpPr>
        <p:spPr>
          <a:xfrm>
            <a:off x="3008631" y="5028869"/>
            <a:ext cx="3668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Micro Bunches (162.5 MHz structure)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9474" y="0"/>
            <a:ext cx="6417325" cy="925417"/>
          </a:xfrm>
        </p:spPr>
        <p:txBody>
          <a:bodyPr>
            <a:noAutofit/>
          </a:bodyPr>
          <a:lstStyle/>
          <a:p>
            <a:r>
              <a:rPr lang="en-US" sz="2400" dirty="0" smtClean="0"/>
              <a:t>Beam parameters for </a:t>
            </a:r>
            <a:r>
              <a:rPr lang="en-US" sz="2400" dirty="0" smtClean="0"/>
              <a:t>Recycler/MI </a:t>
            </a:r>
            <a:r>
              <a:rPr lang="en-US" sz="2400" dirty="0" smtClean="0"/>
              <a:t>Laser Stripping Injection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371" y="3646584"/>
            <a:ext cx="8444429" cy="247958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Linac Beam</a:t>
            </a:r>
          </a:p>
          <a:p>
            <a:pPr lvl="1"/>
            <a:r>
              <a:rPr lang="en-US" sz="1200" dirty="0" smtClean="0"/>
              <a:t>Bunch length corresponds to +/- 12mm (80 </a:t>
            </a:r>
            <a:r>
              <a:rPr lang="en-US" sz="1200" dirty="0" err="1" smtClean="0"/>
              <a:t>ps</a:t>
            </a:r>
            <a:r>
              <a:rPr lang="en-US" sz="1200" dirty="0" smtClean="0"/>
              <a:t>) with and </a:t>
            </a:r>
            <a:r>
              <a:rPr lang="en-US" sz="1200" dirty="0" err="1" smtClean="0"/>
              <a:t>rms</a:t>
            </a:r>
            <a:r>
              <a:rPr lang="en-US" sz="1200" dirty="0" smtClean="0"/>
              <a:t> of about 16 ps.  </a:t>
            </a:r>
          </a:p>
          <a:p>
            <a:pPr lvl="1"/>
            <a:r>
              <a:rPr lang="en-US" sz="1200" dirty="0" smtClean="0"/>
              <a:t>Assuming phase jitter assume maximum bunch length of +/-20 mm (130 </a:t>
            </a:r>
            <a:r>
              <a:rPr lang="en-US" sz="1200" dirty="0" err="1" smtClean="0"/>
              <a:t>ps</a:t>
            </a:r>
            <a:r>
              <a:rPr lang="en-US" sz="1200" dirty="0" smtClean="0"/>
              <a:t>) with an </a:t>
            </a:r>
            <a:r>
              <a:rPr lang="en-US" sz="1200" dirty="0" err="1" smtClean="0"/>
              <a:t>rms</a:t>
            </a:r>
            <a:r>
              <a:rPr lang="en-US" sz="1200" dirty="0" smtClean="0"/>
              <a:t> of 26 </a:t>
            </a:r>
            <a:r>
              <a:rPr lang="en-US" sz="1200" dirty="0" err="1" smtClean="0"/>
              <a:t>ps</a:t>
            </a:r>
            <a:r>
              <a:rPr lang="en-US" sz="1200" dirty="0" smtClean="0"/>
              <a:t> worst case.</a:t>
            </a:r>
          </a:p>
          <a:p>
            <a:pPr lvl="1"/>
            <a:r>
              <a:rPr lang="en-US" sz="1200" dirty="0" smtClean="0"/>
              <a:t>Best case, if longitudinal tails can be removed, a distribution result from tracking without errors gave a 6ps </a:t>
            </a:r>
            <a:r>
              <a:rPr lang="en-US" sz="1200" dirty="0" err="1" smtClean="0"/>
              <a:t>rms</a:t>
            </a:r>
            <a:r>
              <a:rPr lang="en-US" sz="1200" dirty="0" smtClean="0"/>
              <a:t> distribution</a:t>
            </a:r>
          </a:p>
          <a:p>
            <a:pPr lvl="1"/>
            <a:r>
              <a:rPr lang="en-US" sz="1200" dirty="0" smtClean="0"/>
              <a:t>For this calculation assume </a:t>
            </a:r>
            <a:r>
              <a:rPr lang="en-US" sz="1200" dirty="0" err="1" smtClean="0"/>
              <a:t>rms</a:t>
            </a:r>
            <a:r>
              <a:rPr lang="en-US" sz="1200" dirty="0" smtClean="0"/>
              <a:t> bunch length of </a:t>
            </a:r>
            <a:r>
              <a:rPr lang="en-US" sz="1200" dirty="0" smtClean="0"/>
              <a:t>20ps</a:t>
            </a:r>
            <a:r>
              <a:rPr lang="en-US" sz="1200" dirty="0" smtClean="0"/>
              <a:t>.</a:t>
            </a:r>
          </a:p>
          <a:p>
            <a:r>
              <a:rPr lang="en-US" sz="1600" dirty="0" smtClean="0"/>
              <a:t>Transport line parameters</a:t>
            </a:r>
          </a:p>
          <a:p>
            <a:pPr lvl="1"/>
            <a:r>
              <a:rPr lang="en-US" sz="1200" dirty="0" smtClean="0"/>
              <a:t>Beta x  20 - 40 meters  -6 sigma truncated </a:t>
            </a:r>
            <a:r>
              <a:rPr lang="en-US" sz="1200" dirty="0" err="1" smtClean="0"/>
              <a:t>gaussian</a:t>
            </a:r>
            <a:r>
              <a:rPr lang="en-US" sz="1200" dirty="0" smtClean="0"/>
              <a:t> size between 5 and 8 mm</a:t>
            </a:r>
          </a:p>
          <a:p>
            <a:pPr lvl="1"/>
            <a:r>
              <a:rPr lang="en-US" sz="1200" dirty="0" smtClean="0"/>
              <a:t>Beta y  10 – 20 meters – 6 sigma truncated </a:t>
            </a:r>
            <a:r>
              <a:rPr lang="en-US" sz="1200" dirty="0" err="1" smtClean="0"/>
              <a:t>gaussian</a:t>
            </a:r>
            <a:r>
              <a:rPr lang="en-US" sz="1200" dirty="0" smtClean="0"/>
              <a:t> size between 4 and 5 mm</a:t>
            </a:r>
            <a:endParaRPr lang="en-US" sz="1200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228600" y="914400"/>
            <a:ext cx="87630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90500" y="6172200"/>
            <a:ext cx="8763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6" name="Picture 12" descr="projectx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098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straight_section"/>
          <p:cNvPicPr>
            <a:picLocks noChangeAspect="1" noChangeArrowheads="1"/>
          </p:cNvPicPr>
          <p:nvPr/>
        </p:nvPicPr>
        <p:blipFill>
          <a:blip r:embed="rId3" cstate="print"/>
          <a:srcRect l="10274" r="4794" b="11967"/>
          <a:stretch>
            <a:fillRect/>
          </a:stretch>
        </p:blipFill>
        <p:spPr bwMode="auto">
          <a:xfrm>
            <a:off x="215288" y="1043409"/>
            <a:ext cx="3146425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inj_env"/>
          <p:cNvPicPr>
            <a:picLocks noChangeAspect="1" noChangeArrowheads="1"/>
          </p:cNvPicPr>
          <p:nvPr/>
        </p:nvPicPr>
        <p:blipFill>
          <a:blip r:embed="rId4" cstate="print"/>
          <a:srcRect l="8484" r="5913" b="12643"/>
          <a:stretch>
            <a:fillRect/>
          </a:stretch>
        </p:blipFill>
        <p:spPr bwMode="auto">
          <a:xfrm>
            <a:off x="3415688" y="1027534"/>
            <a:ext cx="3171825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 l="1392"/>
          <a:stretch>
            <a:fillRect/>
          </a:stretch>
        </p:blipFill>
        <p:spPr bwMode="auto">
          <a:xfrm>
            <a:off x="6731306" y="1410829"/>
            <a:ext cx="1850834" cy="1732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2356" y="0"/>
            <a:ext cx="6494443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Potential layout for foil and laser injection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06012"/>
            <a:ext cx="8229600" cy="141015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sp>
        <p:nvSpPr>
          <p:cNvPr id="1028" name="AutoShape 4"/>
          <p:cNvSpPr>
            <a:spLocks noChangeAspect="1" noChangeArrowheads="1" noTextEdit="1"/>
          </p:cNvSpPr>
          <p:nvPr/>
        </p:nvSpPr>
        <p:spPr bwMode="auto">
          <a:xfrm>
            <a:off x="1600451" y="2525045"/>
            <a:ext cx="5162550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76357"/>
            <a:ext cx="7108089" cy="321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228600" y="914400"/>
            <a:ext cx="87630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190500" y="6172200"/>
            <a:ext cx="8763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12" descr="projectx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098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3732" y="3106057"/>
            <a:ext cx="2776378" cy="142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228600" y="914400"/>
            <a:ext cx="87630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190500" y="6172200"/>
            <a:ext cx="8763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8436" name="Picture 4" descr="projectx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098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76779" y="1421982"/>
          <a:ext cx="6990442" cy="2926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968258"/>
                <a:gridCol w="3022184"/>
              </a:tblGrid>
              <a:tr h="32843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/>
                        <a:t>Parameter</a:t>
                      </a:r>
                      <a:endParaRPr lang="en-US" sz="2400" dirty="0">
                        <a:solidFill>
                          <a:srgbClr val="365F9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/>
                        <a:t>value</a:t>
                      </a:r>
                      <a:endParaRPr lang="en-US" sz="2400" dirty="0">
                        <a:solidFill>
                          <a:srgbClr val="365F9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843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/>
                        <a:t>Energy</a:t>
                      </a:r>
                      <a:endParaRPr lang="en-US" sz="2400">
                        <a:solidFill>
                          <a:srgbClr val="365F9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/>
                        <a:t>8 GeV</a:t>
                      </a:r>
                      <a:endParaRPr lang="en-US" sz="2400" dirty="0">
                        <a:solidFill>
                          <a:srgbClr val="365F9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843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/>
                        <a:t>Energy spread (</a:t>
                      </a:r>
                      <a:r>
                        <a:rPr lang="en-GB" sz="2400" dirty="0" err="1"/>
                        <a:t>rms</a:t>
                      </a:r>
                      <a:r>
                        <a:rPr lang="en-GB" sz="2400" dirty="0"/>
                        <a:t>)</a:t>
                      </a:r>
                      <a:endParaRPr lang="en-US" sz="2400" dirty="0">
                        <a:solidFill>
                          <a:srgbClr val="365F9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/>
                        <a:t>2.5x10</a:t>
                      </a:r>
                      <a:r>
                        <a:rPr lang="en-GB" sz="2400" baseline="30000"/>
                        <a:t>-4</a:t>
                      </a:r>
                      <a:endParaRPr lang="en-US" sz="2400">
                        <a:solidFill>
                          <a:srgbClr val="365F9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843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/>
                        <a:t>Micro bunch duration (</a:t>
                      </a:r>
                      <a:r>
                        <a:rPr lang="en-GB" sz="2400" dirty="0" err="1"/>
                        <a:t>rms</a:t>
                      </a:r>
                      <a:r>
                        <a:rPr lang="en-GB" sz="2400" dirty="0" smtClean="0"/>
                        <a:t>)*</a:t>
                      </a:r>
                      <a:endParaRPr lang="en-US" sz="2400" dirty="0">
                        <a:solidFill>
                          <a:srgbClr val="365F9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/>
                        <a:t>6 ps (min) 26 ps (max) </a:t>
                      </a:r>
                      <a:endParaRPr lang="en-US" sz="2400">
                        <a:solidFill>
                          <a:srgbClr val="365F9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843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Symbol" pitchFamily="18" charset="2"/>
                        </a:rPr>
                        <a:t>b</a:t>
                      </a:r>
                      <a:r>
                        <a:rPr lang="en-GB" sz="2400" dirty="0"/>
                        <a:t> </a:t>
                      </a:r>
                      <a:r>
                        <a:rPr lang="en-GB" sz="2400" baseline="-25000" dirty="0"/>
                        <a:t>x</a:t>
                      </a:r>
                      <a:endParaRPr lang="en-US" sz="2400" dirty="0">
                        <a:solidFill>
                          <a:srgbClr val="365F9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/>
                        <a:t>40 </a:t>
                      </a:r>
                      <a:r>
                        <a:rPr lang="en-GB" sz="2400" dirty="0" smtClean="0"/>
                        <a:t>m </a:t>
                      </a:r>
                      <a:r>
                        <a:rPr lang="en-GB" sz="2400" dirty="0" smtClean="0">
                          <a:sym typeface="Wingdings" pitchFamily="2" charset="2"/>
                        </a:rPr>
                        <a:t> </a:t>
                      </a:r>
                      <a:r>
                        <a:rPr lang="en-GB" sz="2400" dirty="0" smtClean="0">
                          <a:latin typeface="Symbol" pitchFamily="18" charset="2"/>
                          <a:sym typeface="Wingdings" pitchFamily="2" charset="2"/>
                        </a:rPr>
                        <a:t>s</a:t>
                      </a:r>
                      <a:r>
                        <a:rPr lang="en-GB" sz="2400" dirty="0" smtClean="0">
                          <a:sym typeface="Wingdings" pitchFamily="2" charset="2"/>
                        </a:rPr>
                        <a:t> ~ 1.3 mm</a:t>
                      </a:r>
                      <a:endParaRPr lang="en-US" sz="2400" dirty="0">
                        <a:solidFill>
                          <a:srgbClr val="365F9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843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Symbol" pitchFamily="18" charset="2"/>
                        </a:rPr>
                        <a:t>b</a:t>
                      </a:r>
                      <a:r>
                        <a:rPr lang="en-GB" sz="2400" dirty="0"/>
                        <a:t> </a:t>
                      </a:r>
                      <a:r>
                        <a:rPr lang="en-GB" sz="2400" baseline="-25000" dirty="0"/>
                        <a:t>y</a:t>
                      </a:r>
                      <a:endParaRPr lang="en-US" sz="2400" dirty="0">
                        <a:solidFill>
                          <a:srgbClr val="365F9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/>
                        <a:t>10 </a:t>
                      </a:r>
                      <a:r>
                        <a:rPr lang="en-GB" sz="2400" dirty="0" smtClean="0"/>
                        <a:t>m  </a:t>
                      </a:r>
                      <a:r>
                        <a:rPr lang="en-GB" sz="2400" dirty="0" smtClean="0">
                          <a:sym typeface="Wingdings" pitchFamily="2" charset="2"/>
                        </a:rPr>
                        <a:t> </a:t>
                      </a:r>
                      <a:r>
                        <a:rPr lang="en-GB" sz="2400" dirty="0" smtClean="0">
                          <a:latin typeface="Symbol" pitchFamily="18" charset="2"/>
                          <a:sym typeface="Wingdings" pitchFamily="2" charset="2"/>
                        </a:rPr>
                        <a:t>s</a:t>
                      </a:r>
                      <a:r>
                        <a:rPr lang="en-GB" sz="2400" dirty="0" smtClean="0">
                          <a:sym typeface="Wingdings" pitchFamily="2" charset="2"/>
                        </a:rPr>
                        <a:t> ~ 0.9 mm</a:t>
                      </a:r>
                      <a:endParaRPr lang="en-US" sz="2400" dirty="0">
                        <a:solidFill>
                          <a:srgbClr val="365F9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843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/>
                        <a:t>D and D’ (both x and y)</a:t>
                      </a:r>
                      <a:endParaRPr lang="en-US" sz="2400" dirty="0">
                        <a:solidFill>
                          <a:srgbClr val="365F9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/>
                        <a:t>0</a:t>
                      </a:r>
                      <a:endParaRPr lang="en-US" sz="2400">
                        <a:solidFill>
                          <a:srgbClr val="365F9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843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latin typeface="Symbol" pitchFamily="18" charset="2"/>
                        </a:rPr>
                        <a:t>e</a:t>
                      </a:r>
                      <a:r>
                        <a:rPr lang="en-GB" sz="2400" baseline="-25000" dirty="0" err="1"/>
                        <a:t>x,y</a:t>
                      </a:r>
                      <a:r>
                        <a:rPr lang="en-GB" sz="2400" dirty="0"/>
                        <a:t> norm.  </a:t>
                      </a:r>
                      <a:r>
                        <a:rPr lang="en-GB" sz="2400" dirty="0" err="1"/>
                        <a:t>rms</a:t>
                      </a:r>
                      <a:r>
                        <a:rPr lang="en-GB" sz="2400" dirty="0"/>
                        <a:t> emittance</a:t>
                      </a:r>
                      <a:endParaRPr lang="en-US" sz="2400" dirty="0">
                        <a:solidFill>
                          <a:srgbClr val="365F9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/>
                        <a:t>0.5 </a:t>
                      </a:r>
                      <a:r>
                        <a:rPr lang="en-GB" sz="2400" dirty="0">
                          <a:latin typeface="Symbol" pitchFamily="18" charset="2"/>
                        </a:rPr>
                        <a:t>p</a:t>
                      </a:r>
                      <a:r>
                        <a:rPr lang="en-GB" sz="2400" dirty="0"/>
                        <a:t>-mm-</a:t>
                      </a:r>
                      <a:r>
                        <a:rPr lang="en-GB" sz="2400" dirty="0" err="1"/>
                        <a:t>mr</a:t>
                      </a:r>
                      <a:endParaRPr lang="en-US" sz="2400" dirty="0">
                        <a:solidFill>
                          <a:srgbClr val="365F91"/>
                        </a:solidFill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31146" y="0"/>
            <a:ext cx="69128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Assumed Injected Beam Parameters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35429" y="4601029"/>
            <a:ext cx="8074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*Micro bunch length: minimum corresponds to tracking without errors and max are </a:t>
            </a:r>
          </a:p>
          <a:p>
            <a:r>
              <a:rPr lang="en-US" dirty="0" smtClean="0"/>
              <a:t>the result of tracking with 1</a:t>
            </a:r>
            <a:r>
              <a:rPr lang="en-US" baseline="30000" dirty="0" smtClean="0"/>
              <a:t>o</a:t>
            </a:r>
            <a:r>
              <a:rPr lang="en-US" dirty="0" smtClean="0"/>
              <a:t> phase and 1% gradient errors.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0738" y="5384801"/>
            <a:ext cx="8042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Estimations were performed for four wavelengths shown in the next slide assuming </a:t>
            </a:r>
          </a:p>
          <a:p>
            <a:r>
              <a:rPr lang="en-US" dirty="0" smtClean="0"/>
              <a:t>a 20 </a:t>
            </a:r>
            <a:r>
              <a:rPr lang="en-US" dirty="0" err="1" smtClean="0"/>
              <a:t>ps</a:t>
            </a:r>
            <a:r>
              <a:rPr lang="en-US" dirty="0" smtClean="0"/>
              <a:t> </a:t>
            </a:r>
            <a:r>
              <a:rPr lang="en-US" dirty="0" err="1" smtClean="0"/>
              <a:t>rms</a:t>
            </a:r>
            <a:r>
              <a:rPr lang="en-US" dirty="0" smtClean="0"/>
              <a:t> bunch length.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372" y="0"/>
            <a:ext cx="6483427" cy="914400"/>
          </a:xfrm>
        </p:spPr>
        <p:txBody>
          <a:bodyPr/>
          <a:lstStyle/>
          <a:p>
            <a:r>
              <a:rPr lang="en-US" dirty="0" smtClean="0"/>
              <a:t>Excitation Efficiency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7619"/>
            <a:ext cx="8229600" cy="128975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Peak power levels of the Laser stripping process using the standard 3 step process in the absence of a magnetic field.</a:t>
            </a:r>
            <a:endParaRPr lang="en-US" dirty="0"/>
          </a:p>
        </p:txBody>
      </p:sp>
      <p:pic>
        <p:nvPicPr>
          <p:cNvPr id="4" name="Picture 2" descr="Grap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8126" y="2169114"/>
            <a:ext cx="4638101" cy="3958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228600" y="914400"/>
            <a:ext cx="87630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190500" y="6172200"/>
            <a:ext cx="8763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" name="Picture 12" descr="projectx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098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268597" y="5508434"/>
            <a:ext cx="1617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Timofey Gorlov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2356" y="0"/>
            <a:ext cx="6494443" cy="881349"/>
          </a:xfrm>
        </p:spPr>
        <p:txBody>
          <a:bodyPr>
            <a:noAutofit/>
          </a:bodyPr>
          <a:lstStyle/>
          <a:p>
            <a:r>
              <a:rPr lang="en-US" sz="2000" dirty="0" smtClean="0"/>
              <a:t>Laser Power Estimates for 8 GeV laser Assisted Stripping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37340" y="1469121"/>
          <a:ext cx="826932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1075"/>
                <a:gridCol w="760164"/>
                <a:gridCol w="903383"/>
                <a:gridCol w="760164"/>
                <a:gridCol w="727113"/>
                <a:gridCol w="810902"/>
                <a:gridCol w="6665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Wavelength [nm]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elliptical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circular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 Field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Incidence angle [deg]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Peak Power,</a:t>
                      </a:r>
                      <a:r>
                        <a:rPr lang="en-US" baseline="0" dirty="0" smtClean="0"/>
                        <a:t> P0 [MW]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Micropulse</a:t>
                      </a:r>
                      <a:r>
                        <a:rPr lang="en-US" dirty="0" smtClean="0"/>
                        <a:t> energy [</a:t>
                      </a:r>
                      <a:r>
                        <a:rPr lang="en-US" dirty="0" err="1" smtClean="0"/>
                        <a:t>mJ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Power at 325 </a:t>
                      </a:r>
                      <a:r>
                        <a:rPr lang="en-US" dirty="0" err="1" smtClean="0"/>
                        <a:t>Mhz</a:t>
                      </a:r>
                      <a:r>
                        <a:rPr lang="en-US" dirty="0" smtClean="0"/>
                        <a:t> [kW]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Power at </a:t>
                      </a:r>
                      <a:r>
                        <a:rPr lang="en-US" dirty="0" smtClean="0"/>
                        <a:t>162.5 </a:t>
                      </a:r>
                      <a:r>
                        <a:rPr lang="en-US" dirty="0" err="1" smtClean="0"/>
                        <a:t>Mhz</a:t>
                      </a:r>
                      <a:r>
                        <a:rPr lang="en-US" dirty="0" smtClean="0"/>
                        <a:t> [kW]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Micropulse</a:t>
                      </a:r>
                      <a:r>
                        <a:rPr lang="en-US" dirty="0" smtClean="0"/>
                        <a:t> duration (</a:t>
                      </a:r>
                      <a:r>
                        <a:rPr lang="en-US" dirty="0" err="1" smtClean="0"/>
                        <a:t>rms</a:t>
                      </a:r>
                      <a:r>
                        <a:rPr lang="en-US" dirty="0" smtClean="0"/>
                        <a:t>) [</a:t>
                      </a:r>
                      <a:r>
                        <a:rPr lang="en-US" dirty="0" err="1" smtClean="0"/>
                        <a:t>ps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X-</a:t>
                      </a:r>
                      <a:r>
                        <a:rPr lang="en-US" dirty="0" err="1" smtClean="0"/>
                        <a:t>rms</a:t>
                      </a:r>
                      <a:r>
                        <a:rPr lang="en-US" dirty="0" smtClean="0"/>
                        <a:t> size [mm]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Y-</a:t>
                      </a:r>
                      <a:r>
                        <a:rPr lang="en-US" dirty="0" err="1" smtClean="0"/>
                        <a:t>rms</a:t>
                      </a:r>
                      <a:r>
                        <a:rPr lang="en-US" dirty="0" smtClean="0"/>
                        <a:t> size [mm]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X’-divergence [</a:t>
                      </a:r>
                      <a:r>
                        <a:rPr lang="en-US" dirty="0" err="1" smtClean="0"/>
                        <a:t>mr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Y’-divergence [</a:t>
                      </a:r>
                      <a:r>
                        <a:rPr lang="en-US" dirty="0" err="1" smtClean="0"/>
                        <a:t>mr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228600" y="914400"/>
            <a:ext cx="87630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190500" y="6172200"/>
            <a:ext cx="8763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12" descr="projectx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098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533002" y="1002535"/>
            <a:ext cx="2287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*Timofey Gorlov (SNS)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1860" y="980501"/>
            <a:ext cx="5285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Required Laser Parameters for 98% stripping Efficiency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228600" y="914400"/>
            <a:ext cx="87630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190500" y="6172200"/>
            <a:ext cx="8763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8436" name="Picture 4" descr="projectx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098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322286" y="0"/>
            <a:ext cx="6364514" cy="85634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Implications for 6 GeV Injection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en-US" dirty="0" smtClean="0"/>
              <a:t>Estimates were performed for same H- beam parameters except with energy at 6 GeV for 2 wavelengths  </a:t>
            </a:r>
          </a:p>
          <a:p>
            <a:pPr lvl="1"/>
            <a:r>
              <a:rPr lang="en-US" dirty="0" smtClean="0"/>
              <a:t>1900 nm – not possible to reach the n=2 </a:t>
            </a:r>
          </a:p>
          <a:p>
            <a:pPr lvl="1"/>
            <a:r>
              <a:rPr lang="en-US" dirty="0" smtClean="0"/>
              <a:t>1064 nm  (angle 79.25</a:t>
            </a:r>
            <a:r>
              <a:rPr lang="en-US" baseline="30000" dirty="0" smtClean="0"/>
              <a:t>o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No magnetic field</a:t>
            </a:r>
          </a:p>
          <a:p>
            <a:pPr lvl="3"/>
            <a:r>
              <a:rPr lang="en-US" dirty="0" smtClean="0"/>
              <a:t> </a:t>
            </a:r>
            <a:r>
              <a:rPr lang="en-US" dirty="0" smtClean="0"/>
              <a:t>5 MW peak (not significantly different from 8 GeV)</a:t>
            </a:r>
          </a:p>
          <a:p>
            <a:pPr lvl="2"/>
            <a:r>
              <a:rPr lang="en-US" dirty="0" smtClean="0"/>
              <a:t>Strong magnetic field (1.4 T)</a:t>
            </a:r>
          </a:p>
          <a:p>
            <a:pPr lvl="3"/>
            <a:r>
              <a:rPr lang="en-US" dirty="0" smtClean="0"/>
              <a:t>8 MW peak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7417</TotalTime>
  <Words>653</Words>
  <Application>Microsoft Office PowerPoint</Application>
  <PresentationFormat>On-screen Show (4:3)</PresentationFormat>
  <Paragraphs>155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Fermilab Laser Stripping Requirements</vt:lpstr>
      <vt:lpstr>Fermilab Injection Options</vt:lpstr>
      <vt:lpstr>Slide 3</vt:lpstr>
      <vt:lpstr>Beam parameters for Recycler/MI Laser Stripping Injection </vt:lpstr>
      <vt:lpstr>Potential layout for foil and laser injection</vt:lpstr>
      <vt:lpstr>Slide 6</vt:lpstr>
      <vt:lpstr>Excitation Efficiency </vt:lpstr>
      <vt:lpstr>Laser Power Estimates for 8 GeV laser Assisted Stripping</vt:lpstr>
      <vt:lpstr>Implications for 6 GeV Injection</vt:lpstr>
      <vt:lpstr>Slide 10</vt:lpstr>
    </vt:vector>
  </TitlesOfParts>
  <Company>Fermilab | Accelerator Division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Fermilab Laser Stripping Requirements</dc:title>
  <dc:creator>David johnson</dc:creator>
  <cp:lastModifiedBy>David johnson</cp:lastModifiedBy>
  <cp:revision>4</cp:revision>
  <dcterms:created xsi:type="dcterms:W3CDTF">2011-03-29T17:37:46Z</dcterms:created>
  <dcterms:modified xsi:type="dcterms:W3CDTF">2011-04-07T17:20:09Z</dcterms:modified>
</cp:coreProperties>
</file>