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1"/>
  </p:notesMasterIdLst>
  <p:sldIdLst>
    <p:sldId id="256" r:id="rId5"/>
    <p:sldId id="274" r:id="rId6"/>
    <p:sldId id="257" r:id="rId7"/>
    <p:sldId id="258" r:id="rId8"/>
    <p:sldId id="259" r:id="rId9"/>
    <p:sldId id="260" r:id="rId10"/>
    <p:sldId id="261" r:id="rId11"/>
    <p:sldId id="266" r:id="rId12"/>
    <p:sldId id="267" r:id="rId13"/>
    <p:sldId id="276" r:id="rId14"/>
    <p:sldId id="262" r:id="rId15"/>
    <p:sldId id="263" r:id="rId16"/>
    <p:sldId id="264" r:id="rId17"/>
    <p:sldId id="277" r:id="rId18"/>
    <p:sldId id="278" r:id="rId19"/>
    <p:sldId id="280" r:id="rId20"/>
    <p:sldId id="279" r:id="rId21"/>
    <p:sldId id="281" r:id="rId22"/>
    <p:sldId id="283" r:id="rId23"/>
    <p:sldId id="285" r:id="rId24"/>
    <p:sldId id="270" r:id="rId25"/>
    <p:sldId id="265" r:id="rId26"/>
    <p:sldId id="271" r:id="rId27"/>
    <p:sldId id="284" r:id="rId28"/>
    <p:sldId id="275" r:id="rId29"/>
    <p:sldId id="272" r:id="rId30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FE49F-73B6-4BA2-B395-7849C2C80E6A}" type="datetimeFigureOut">
              <a:rPr lang="en-US" smtClean="0"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7FD57-71F7-444C-BC72-8BAE6AAA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8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733800" cy="365125"/>
          </a:xfrm>
        </p:spPr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7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8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85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3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85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3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08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8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99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3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733800" cy="365125"/>
          </a:xfrm>
        </p:spPr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2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66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1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74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3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6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71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55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93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82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84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68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36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08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03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3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8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04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74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59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0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SNS Laser Stripping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A280-BDB6-439B-9689-4FF3E14FAF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4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3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553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3" descr="projectx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1913" y="304800"/>
            <a:ext cx="15382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Fermi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21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3">
              <a:lumMod val="50000"/>
            </a:schemeClr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Investigation on the Feasibility of Using a </a:t>
            </a:r>
            <a:r>
              <a:rPr lang="en-US" sz="3200" dirty="0"/>
              <a:t>L</a:t>
            </a:r>
            <a:r>
              <a:rPr lang="en-US" sz="3200" dirty="0" smtClean="0"/>
              <a:t>aser  Chopper for Project X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29" y="3886200"/>
            <a:ext cx="7098383" cy="175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Dave </a:t>
            </a:r>
            <a:r>
              <a:rPr lang="en-US" sz="2600" dirty="0" smtClean="0"/>
              <a:t>Johnson, </a:t>
            </a:r>
            <a:r>
              <a:rPr lang="en-US" sz="2600" dirty="0" smtClean="0"/>
              <a:t>Vic </a:t>
            </a:r>
            <a:r>
              <a:rPr lang="en-US" sz="2600" dirty="0" err="1" smtClean="0"/>
              <a:t>Scarpine</a:t>
            </a:r>
            <a:r>
              <a:rPr lang="en-US" sz="2600" dirty="0" smtClean="0"/>
              <a:t> and </a:t>
            </a:r>
            <a:r>
              <a:rPr lang="en-US" sz="2600" dirty="0" err="1" smtClean="0"/>
              <a:t>Jinhao</a:t>
            </a:r>
            <a:r>
              <a:rPr lang="en-US" sz="2600" dirty="0" smtClean="0"/>
              <a:t> </a:t>
            </a:r>
            <a:r>
              <a:rPr lang="en-US" sz="2600" dirty="0" err="1" smtClean="0"/>
              <a:t>Rao</a:t>
            </a:r>
            <a:r>
              <a:rPr lang="en-US" sz="2600" dirty="0"/>
              <a:t>;</a:t>
            </a:r>
            <a:r>
              <a:rPr lang="en-US" sz="2600" dirty="0" smtClean="0"/>
              <a:t> FNAL</a:t>
            </a:r>
            <a:endParaRPr lang="en-US" sz="2600" dirty="0" smtClean="0"/>
          </a:p>
          <a:p>
            <a:r>
              <a:rPr lang="en-US" sz="2800" dirty="0" smtClean="0"/>
              <a:t>Workshop on Laser Assisted H- Beam Stripping</a:t>
            </a:r>
          </a:p>
          <a:p>
            <a:r>
              <a:rPr lang="en-US" sz="2800" dirty="0" smtClean="0"/>
              <a:t>April 11, 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8436" name="Picture 4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38359" y="0"/>
            <a:ext cx="4829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Impact of Finite Reflectance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386359" y="1318942"/>
          <a:ext cx="2380569" cy="45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4" imgW="1193760" imgH="228600" progId="Equation.3">
                  <p:embed/>
                </p:oleObj>
              </mc:Choice>
              <mc:Fallback>
                <p:oleObj name="Equation" r:id="rId4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359" y="1318942"/>
                        <a:ext cx="2380569" cy="4558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72697" y="1687398"/>
          <a:ext cx="3107141" cy="43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6" imgW="1739880" imgH="241200" progId="Equation.3">
                  <p:embed/>
                </p:oleObj>
              </mc:Choice>
              <mc:Fallback>
                <p:oleObj name="Equation" r:id="rId6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697" y="1687398"/>
                        <a:ext cx="3107141" cy="430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0605" y="1708856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67698" y="1002938"/>
            <a:ext cx="8223159" cy="19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For a given mirror reflectance R, the laser fluence available for interaction  at each of the </a:t>
            </a:r>
            <a:r>
              <a:rPr lang="en-US" sz="2000" dirty="0" err="1" smtClean="0">
                <a:solidFill>
                  <a:prstClr val="black"/>
                </a:solidFill>
              </a:rPr>
              <a:t>M</a:t>
            </a:r>
            <a:r>
              <a:rPr lang="en-US" sz="2000" baseline="30000" dirty="0" err="1" smtClean="0">
                <a:solidFill>
                  <a:prstClr val="black"/>
                </a:solidFill>
              </a:rPr>
              <a:t>th</a:t>
            </a:r>
            <a:r>
              <a:rPr lang="en-US" sz="2000" dirty="0" smtClean="0">
                <a:solidFill>
                  <a:prstClr val="black"/>
                </a:solidFill>
              </a:rPr>
              <a:t>  interactions  is  modified by R</a:t>
            </a:r>
            <a:r>
              <a:rPr lang="en-US" sz="2000" baseline="30000" dirty="0" smtClean="0">
                <a:solidFill>
                  <a:prstClr val="black"/>
                </a:solidFill>
              </a:rPr>
              <a:t>M</a:t>
            </a:r>
            <a:r>
              <a:rPr lang="en-US" sz="2000" dirty="0" smtClean="0">
                <a:solidFill>
                  <a:prstClr val="black"/>
                </a:solidFill>
              </a:rPr>
              <a:t> such that  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73503" y="3429000"/>
            <a:ext cx="3297011" cy="197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Assume 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  200 </a:t>
            </a:r>
            <a:r>
              <a:rPr lang="en-US" sz="2000" dirty="0" err="1" smtClean="0">
                <a:solidFill>
                  <a:prstClr val="black">
                    <a:tint val="75000"/>
                  </a:prstClr>
                </a:solidFill>
              </a:rPr>
              <a:t>uJ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 laser pulse on the     input of the optical cavity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  500 </a:t>
            </a:r>
            <a:r>
              <a:rPr lang="en-US" sz="2000" dirty="0" err="1" smtClean="0">
                <a:solidFill>
                  <a:prstClr val="black">
                    <a:tint val="75000"/>
                  </a:prstClr>
                </a:solidFill>
              </a:rPr>
              <a:t>ps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 laser pulse length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  5 mm laser beam radius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83205" y="2571145"/>
          <a:ext cx="282733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8" imgW="1054080" imgH="241200" progId="Equation.3">
                  <p:embed/>
                </p:oleObj>
              </mc:Choice>
              <mc:Fallback>
                <p:oleObj name="Equation" r:id="rId8" imgW="105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05" y="2571145"/>
                        <a:ext cx="2827337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3951" y="2139885"/>
            <a:ext cx="22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Then for N reflections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 descr="Multiple pass neut for 2 mirror reflectanc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765" y="1875934"/>
            <a:ext cx="4976235" cy="37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90500" y="957943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95525" y="0"/>
            <a:ext cx="60937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Cartoon of a </a:t>
            </a:r>
          </a:p>
          <a:p>
            <a:pPr algn="ctr"/>
            <a:r>
              <a:rPr lang="en-US" sz="3200" dirty="0" smtClean="0"/>
              <a:t>Potential Laser Chopper Layout*</a:t>
            </a:r>
            <a:endParaRPr lang="en-US" sz="3200" dirty="0"/>
          </a:p>
        </p:txBody>
      </p:sp>
      <p:grpSp>
        <p:nvGrpSpPr>
          <p:cNvPr id="2" name="Group 60"/>
          <p:cNvGrpSpPr/>
          <p:nvPr/>
        </p:nvGrpSpPr>
        <p:grpSpPr>
          <a:xfrm>
            <a:off x="1327147" y="1655487"/>
            <a:ext cx="6290677" cy="3031593"/>
            <a:chOff x="1426661" y="859385"/>
            <a:chExt cx="6290677" cy="3031593"/>
          </a:xfrm>
        </p:grpSpPr>
        <p:sp>
          <p:nvSpPr>
            <p:cNvPr id="7" name="Rectangle 6"/>
            <p:cNvSpPr/>
            <p:nvPr/>
          </p:nvSpPr>
          <p:spPr>
            <a:xfrm>
              <a:off x="1426661" y="1873097"/>
              <a:ext cx="841705" cy="3387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4423641" y="1873097"/>
              <a:ext cx="344334" cy="3209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107058" flipV="1">
              <a:off x="5805227" y="2431741"/>
              <a:ext cx="344334" cy="3209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443729">
              <a:off x="6794027" y="3347227"/>
              <a:ext cx="841705" cy="5437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7" idx="3"/>
              <a:endCxn id="8" idx="1"/>
            </p:cNvCxnSpPr>
            <p:nvPr/>
          </p:nvCxnSpPr>
          <p:spPr>
            <a:xfrm flipV="1">
              <a:off x="2268366" y="2033558"/>
              <a:ext cx="2241358" cy="8915"/>
            </a:xfrm>
            <a:prstGeom prst="line">
              <a:avLst/>
            </a:prstGeom>
            <a:ln w="28575"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5"/>
              <a:endCxn id="9" idx="1"/>
            </p:cNvCxnSpPr>
            <p:nvPr/>
          </p:nvCxnSpPr>
          <p:spPr>
            <a:xfrm>
              <a:off x="4681891" y="2033558"/>
              <a:ext cx="1213845" cy="520555"/>
            </a:xfrm>
            <a:prstGeom prst="line">
              <a:avLst/>
            </a:prstGeom>
            <a:ln w="28575"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</p:cNvCxnSpPr>
            <p:nvPr/>
          </p:nvCxnSpPr>
          <p:spPr>
            <a:xfrm>
              <a:off x="6059053" y="2630290"/>
              <a:ext cx="813185" cy="678045"/>
            </a:xfrm>
            <a:prstGeom prst="line">
              <a:avLst/>
            </a:prstGeom>
            <a:ln w="28575">
              <a:solidFill>
                <a:srgbClr val="00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5"/>
            </p:cNvCxnSpPr>
            <p:nvPr/>
          </p:nvCxnSpPr>
          <p:spPr>
            <a:xfrm>
              <a:off x="4681891" y="2033558"/>
              <a:ext cx="851270" cy="0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612700" y="1873097"/>
              <a:ext cx="62490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278099" y="1855268"/>
              <a:ext cx="510125" cy="30309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1997534" y="2317398"/>
              <a:ext cx="1141059" cy="2168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13109" y="1156141"/>
              <a:ext cx="581068" cy="446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RFQ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1107" y="1404706"/>
              <a:ext cx="2386231" cy="470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H0 Dump (.6m offset)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66766" y="3384756"/>
              <a:ext cx="680870" cy="446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SSR0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3583" y="1140042"/>
              <a:ext cx="1268591" cy="446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Laser Cavity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629704" y="2217792"/>
              <a:ext cx="62490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10650" y="2853190"/>
              <a:ext cx="2185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22.5 deg  Achromat</a:t>
              </a:r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704299" y="1747867"/>
              <a:ext cx="584783" cy="449069"/>
            </a:xfrm>
            <a:custGeom>
              <a:avLst/>
              <a:gdLst>
                <a:gd name="connsiteX0" fmla="*/ 0 w 676275"/>
                <a:gd name="connsiteY0" fmla="*/ 52388 h 371475"/>
                <a:gd name="connsiteX1" fmla="*/ 47625 w 676275"/>
                <a:gd name="connsiteY1" fmla="*/ 371475 h 371475"/>
                <a:gd name="connsiteX2" fmla="*/ 90487 w 676275"/>
                <a:gd name="connsiteY2" fmla="*/ 76200 h 371475"/>
                <a:gd name="connsiteX3" fmla="*/ 138112 w 676275"/>
                <a:gd name="connsiteY3" fmla="*/ 361950 h 371475"/>
                <a:gd name="connsiteX4" fmla="*/ 166687 w 676275"/>
                <a:gd name="connsiteY4" fmla="*/ 80963 h 371475"/>
                <a:gd name="connsiteX5" fmla="*/ 219075 w 676275"/>
                <a:gd name="connsiteY5" fmla="*/ 357188 h 371475"/>
                <a:gd name="connsiteX6" fmla="*/ 261937 w 676275"/>
                <a:gd name="connsiteY6" fmla="*/ 76200 h 371475"/>
                <a:gd name="connsiteX7" fmla="*/ 304800 w 676275"/>
                <a:gd name="connsiteY7" fmla="*/ 366713 h 371475"/>
                <a:gd name="connsiteX8" fmla="*/ 347662 w 676275"/>
                <a:gd name="connsiteY8" fmla="*/ 80963 h 371475"/>
                <a:gd name="connsiteX9" fmla="*/ 385762 w 676275"/>
                <a:gd name="connsiteY9" fmla="*/ 371475 h 371475"/>
                <a:gd name="connsiteX10" fmla="*/ 428625 w 676275"/>
                <a:gd name="connsiteY10" fmla="*/ 85725 h 371475"/>
                <a:gd name="connsiteX11" fmla="*/ 461962 w 676275"/>
                <a:gd name="connsiteY11" fmla="*/ 361950 h 371475"/>
                <a:gd name="connsiteX12" fmla="*/ 500062 w 676275"/>
                <a:gd name="connsiteY12" fmla="*/ 85725 h 371475"/>
                <a:gd name="connsiteX13" fmla="*/ 538162 w 676275"/>
                <a:gd name="connsiteY13" fmla="*/ 361950 h 371475"/>
                <a:gd name="connsiteX14" fmla="*/ 538162 w 676275"/>
                <a:gd name="connsiteY14" fmla="*/ 304800 h 371475"/>
                <a:gd name="connsiteX15" fmla="*/ 571500 w 676275"/>
                <a:gd name="connsiteY15" fmla="*/ 76200 h 371475"/>
                <a:gd name="connsiteX16" fmla="*/ 623887 w 676275"/>
                <a:gd name="connsiteY16" fmla="*/ 366713 h 371475"/>
                <a:gd name="connsiteX17" fmla="*/ 676275 w 676275"/>
                <a:gd name="connsiteY17" fmla="*/ 0 h 371475"/>
                <a:gd name="connsiteX18" fmla="*/ 676275 w 676275"/>
                <a:gd name="connsiteY18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275" h="371475">
                  <a:moveTo>
                    <a:pt x="0" y="52388"/>
                  </a:moveTo>
                  <a:lnTo>
                    <a:pt x="47625" y="371475"/>
                  </a:lnTo>
                  <a:lnTo>
                    <a:pt x="90487" y="76200"/>
                  </a:lnTo>
                  <a:lnTo>
                    <a:pt x="138112" y="361950"/>
                  </a:lnTo>
                  <a:lnTo>
                    <a:pt x="166687" y="80963"/>
                  </a:lnTo>
                  <a:lnTo>
                    <a:pt x="219075" y="357188"/>
                  </a:lnTo>
                  <a:lnTo>
                    <a:pt x="261937" y="76200"/>
                  </a:lnTo>
                  <a:lnTo>
                    <a:pt x="304800" y="366713"/>
                  </a:lnTo>
                  <a:lnTo>
                    <a:pt x="347662" y="80963"/>
                  </a:lnTo>
                  <a:lnTo>
                    <a:pt x="385762" y="371475"/>
                  </a:lnTo>
                  <a:lnTo>
                    <a:pt x="428625" y="85725"/>
                  </a:lnTo>
                  <a:lnTo>
                    <a:pt x="461962" y="361950"/>
                  </a:lnTo>
                  <a:lnTo>
                    <a:pt x="500062" y="85725"/>
                  </a:lnTo>
                  <a:lnTo>
                    <a:pt x="538162" y="361950"/>
                  </a:lnTo>
                  <a:lnTo>
                    <a:pt x="538162" y="304800"/>
                  </a:lnTo>
                  <a:lnTo>
                    <a:pt x="571500" y="76200"/>
                  </a:lnTo>
                  <a:lnTo>
                    <a:pt x="623887" y="366713"/>
                  </a:lnTo>
                  <a:lnTo>
                    <a:pt x="676275" y="0"/>
                  </a:lnTo>
                  <a:lnTo>
                    <a:pt x="676275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6517" y="1696293"/>
              <a:ext cx="102955" cy="978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0800000">
              <a:off x="3852610" y="1106130"/>
              <a:ext cx="719390" cy="868435"/>
            </a:xfrm>
            <a:prstGeom prst="line">
              <a:avLst/>
            </a:prstGeom>
            <a:ln w="19050">
              <a:solidFill>
                <a:srgbClr val="00B050"/>
              </a:solidFill>
              <a:prstDash val="dash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756701" y="859385"/>
              <a:ext cx="1643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Optional H</a:t>
              </a:r>
              <a:r>
                <a:rPr lang="en-US" baseline="30000" dirty="0" smtClean="0">
                  <a:solidFill>
                    <a:srgbClr val="00B050"/>
                  </a:solidFill>
                </a:rPr>
                <a:t>+</a:t>
              </a:r>
              <a:r>
                <a:rPr lang="en-US" dirty="0" smtClean="0">
                  <a:solidFill>
                    <a:srgbClr val="00B050"/>
                  </a:solidFill>
                </a:rPr>
                <a:t> Leg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62" name="Right Brace 61"/>
          <p:cNvSpPr/>
          <p:nvPr/>
        </p:nvSpPr>
        <p:spPr>
          <a:xfrm rot="6934171">
            <a:off x="4828342" y="2843419"/>
            <a:ext cx="398207" cy="12422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248527" y="4040436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 shown: quads or cavities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375028" y="337707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to SSR0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002951" y="4586438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between RFQ &amp; SSR0 ~ 6m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8257" y="2305588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97686" y="2922445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32599" y="3655417"/>
            <a:ext cx="13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905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7226" y="0"/>
            <a:ext cx="6048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MEBT Insertion Example*</a:t>
            </a:r>
            <a:endParaRPr lang="en-US" sz="4000" dirty="0"/>
          </a:p>
        </p:txBody>
      </p:sp>
      <p:pic>
        <p:nvPicPr>
          <p:cNvPr id="8" name="Picture 7" descr="Envelopes_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193" y="988142"/>
            <a:ext cx="7831394" cy="498349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689817" y="2237968"/>
            <a:ext cx="498179" cy="451"/>
          </a:xfrm>
          <a:prstGeom prst="line">
            <a:avLst/>
          </a:prstGeom>
          <a:ln w="5715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46594" y="2242634"/>
            <a:ext cx="527137" cy="452"/>
          </a:xfrm>
          <a:prstGeom prst="line">
            <a:avLst/>
          </a:prstGeom>
          <a:ln w="5715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4992" y="1397875"/>
            <a:ext cx="498179" cy="451"/>
          </a:xfrm>
          <a:prstGeom prst="line">
            <a:avLst/>
          </a:prstGeom>
          <a:ln w="5715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61073" y="1393208"/>
            <a:ext cx="498179" cy="451"/>
          </a:xfrm>
          <a:prstGeom prst="line">
            <a:avLst/>
          </a:prstGeom>
          <a:ln w="5715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880118" y="1412328"/>
            <a:ext cx="1332009" cy="1218134"/>
          </a:xfrm>
          <a:custGeom>
            <a:avLst/>
            <a:gdLst>
              <a:gd name="connsiteX0" fmla="*/ 0 w 1314450"/>
              <a:gd name="connsiteY0" fmla="*/ 1109662 h 1243012"/>
              <a:gd name="connsiteX1" fmla="*/ 0 w 1314450"/>
              <a:gd name="connsiteY1" fmla="*/ 1109662 h 1243012"/>
              <a:gd name="connsiteX2" fmla="*/ 114300 w 1314450"/>
              <a:gd name="connsiteY2" fmla="*/ 0 h 1243012"/>
              <a:gd name="connsiteX3" fmla="*/ 142875 w 1314450"/>
              <a:gd name="connsiteY3" fmla="*/ 819150 h 1243012"/>
              <a:gd name="connsiteX4" fmla="*/ 161925 w 1314450"/>
              <a:gd name="connsiteY4" fmla="*/ 9525 h 1243012"/>
              <a:gd name="connsiteX5" fmla="*/ 185737 w 1314450"/>
              <a:gd name="connsiteY5" fmla="*/ 819150 h 1243012"/>
              <a:gd name="connsiteX6" fmla="*/ 209550 w 1314450"/>
              <a:gd name="connsiteY6" fmla="*/ 4762 h 1243012"/>
              <a:gd name="connsiteX7" fmla="*/ 233362 w 1314450"/>
              <a:gd name="connsiteY7" fmla="*/ 814387 h 1243012"/>
              <a:gd name="connsiteX8" fmla="*/ 257175 w 1314450"/>
              <a:gd name="connsiteY8" fmla="*/ 4762 h 1243012"/>
              <a:gd name="connsiteX9" fmla="*/ 280987 w 1314450"/>
              <a:gd name="connsiteY9" fmla="*/ 819150 h 1243012"/>
              <a:gd name="connsiteX10" fmla="*/ 304800 w 1314450"/>
              <a:gd name="connsiteY10" fmla="*/ 9525 h 1243012"/>
              <a:gd name="connsiteX11" fmla="*/ 347662 w 1314450"/>
              <a:gd name="connsiteY11" fmla="*/ 819150 h 1243012"/>
              <a:gd name="connsiteX12" fmla="*/ 352425 w 1314450"/>
              <a:gd name="connsiteY12" fmla="*/ 4762 h 1243012"/>
              <a:gd name="connsiteX13" fmla="*/ 395287 w 1314450"/>
              <a:gd name="connsiteY13" fmla="*/ 819150 h 1243012"/>
              <a:gd name="connsiteX14" fmla="*/ 423862 w 1314450"/>
              <a:gd name="connsiteY14" fmla="*/ 0 h 1243012"/>
              <a:gd name="connsiteX15" fmla="*/ 461962 w 1314450"/>
              <a:gd name="connsiteY15" fmla="*/ 804862 h 1243012"/>
              <a:gd name="connsiteX16" fmla="*/ 490537 w 1314450"/>
              <a:gd name="connsiteY16" fmla="*/ 4762 h 1243012"/>
              <a:gd name="connsiteX17" fmla="*/ 514350 w 1314450"/>
              <a:gd name="connsiteY17" fmla="*/ 819150 h 1243012"/>
              <a:gd name="connsiteX18" fmla="*/ 547687 w 1314450"/>
              <a:gd name="connsiteY18" fmla="*/ 14287 h 1243012"/>
              <a:gd name="connsiteX19" fmla="*/ 623887 w 1314450"/>
              <a:gd name="connsiteY19" fmla="*/ 1243012 h 1243012"/>
              <a:gd name="connsiteX20" fmla="*/ 766762 w 1314450"/>
              <a:gd name="connsiteY20" fmla="*/ 1243012 h 1243012"/>
              <a:gd name="connsiteX21" fmla="*/ 823912 w 1314450"/>
              <a:gd name="connsiteY21" fmla="*/ 9525 h 1243012"/>
              <a:gd name="connsiteX22" fmla="*/ 847725 w 1314450"/>
              <a:gd name="connsiteY22" fmla="*/ 814387 h 1243012"/>
              <a:gd name="connsiteX23" fmla="*/ 866775 w 1314450"/>
              <a:gd name="connsiteY23" fmla="*/ 14287 h 1243012"/>
              <a:gd name="connsiteX24" fmla="*/ 909637 w 1314450"/>
              <a:gd name="connsiteY24" fmla="*/ 814387 h 1243012"/>
              <a:gd name="connsiteX25" fmla="*/ 928687 w 1314450"/>
              <a:gd name="connsiteY25" fmla="*/ 9525 h 1243012"/>
              <a:gd name="connsiteX26" fmla="*/ 966787 w 1314450"/>
              <a:gd name="connsiteY26" fmla="*/ 814387 h 1243012"/>
              <a:gd name="connsiteX27" fmla="*/ 981075 w 1314450"/>
              <a:gd name="connsiteY27" fmla="*/ 9525 h 1243012"/>
              <a:gd name="connsiteX28" fmla="*/ 981075 w 1314450"/>
              <a:gd name="connsiteY28" fmla="*/ 76200 h 1243012"/>
              <a:gd name="connsiteX29" fmla="*/ 1019175 w 1314450"/>
              <a:gd name="connsiteY29" fmla="*/ 809625 h 1243012"/>
              <a:gd name="connsiteX30" fmla="*/ 1019175 w 1314450"/>
              <a:gd name="connsiteY30" fmla="*/ 738187 h 1243012"/>
              <a:gd name="connsiteX31" fmla="*/ 1038225 w 1314450"/>
              <a:gd name="connsiteY31" fmla="*/ 14287 h 1243012"/>
              <a:gd name="connsiteX32" fmla="*/ 1057275 w 1314450"/>
              <a:gd name="connsiteY32" fmla="*/ 809625 h 1243012"/>
              <a:gd name="connsiteX33" fmla="*/ 1095375 w 1314450"/>
              <a:gd name="connsiteY33" fmla="*/ 14287 h 1243012"/>
              <a:gd name="connsiteX34" fmla="*/ 1119187 w 1314450"/>
              <a:gd name="connsiteY34" fmla="*/ 809625 h 1243012"/>
              <a:gd name="connsiteX35" fmla="*/ 1152525 w 1314450"/>
              <a:gd name="connsiteY35" fmla="*/ 14287 h 1243012"/>
              <a:gd name="connsiteX36" fmla="*/ 1185862 w 1314450"/>
              <a:gd name="connsiteY36" fmla="*/ 814387 h 1243012"/>
              <a:gd name="connsiteX37" fmla="*/ 1200150 w 1314450"/>
              <a:gd name="connsiteY37" fmla="*/ 14287 h 1243012"/>
              <a:gd name="connsiteX38" fmla="*/ 1238250 w 1314450"/>
              <a:gd name="connsiteY38" fmla="*/ 819150 h 1243012"/>
              <a:gd name="connsiteX39" fmla="*/ 1257300 w 1314450"/>
              <a:gd name="connsiteY39" fmla="*/ 14287 h 1243012"/>
              <a:gd name="connsiteX40" fmla="*/ 1314450 w 1314450"/>
              <a:gd name="connsiteY40" fmla="*/ 1204912 h 1243012"/>
              <a:gd name="connsiteX41" fmla="*/ 1314450 w 1314450"/>
              <a:gd name="connsiteY41" fmla="*/ 1204912 h 1243012"/>
              <a:gd name="connsiteX42" fmla="*/ 1314450 w 1314450"/>
              <a:gd name="connsiteY42" fmla="*/ 1204912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14450" h="1243012">
                <a:moveTo>
                  <a:pt x="0" y="1109662"/>
                </a:moveTo>
                <a:lnTo>
                  <a:pt x="0" y="1109662"/>
                </a:lnTo>
                <a:lnTo>
                  <a:pt x="114300" y="0"/>
                </a:lnTo>
                <a:lnTo>
                  <a:pt x="142875" y="819150"/>
                </a:lnTo>
                <a:lnTo>
                  <a:pt x="161925" y="9525"/>
                </a:lnTo>
                <a:lnTo>
                  <a:pt x="185737" y="819150"/>
                </a:lnTo>
                <a:lnTo>
                  <a:pt x="209550" y="4762"/>
                </a:lnTo>
                <a:lnTo>
                  <a:pt x="233362" y="814387"/>
                </a:lnTo>
                <a:lnTo>
                  <a:pt x="257175" y="4762"/>
                </a:lnTo>
                <a:lnTo>
                  <a:pt x="280987" y="819150"/>
                </a:lnTo>
                <a:lnTo>
                  <a:pt x="304800" y="9525"/>
                </a:lnTo>
                <a:lnTo>
                  <a:pt x="347662" y="819150"/>
                </a:lnTo>
                <a:cubicBezTo>
                  <a:pt x="349250" y="547687"/>
                  <a:pt x="350837" y="276225"/>
                  <a:pt x="352425" y="4762"/>
                </a:cubicBezTo>
                <a:lnTo>
                  <a:pt x="395287" y="819150"/>
                </a:lnTo>
                <a:lnTo>
                  <a:pt x="423862" y="0"/>
                </a:lnTo>
                <a:lnTo>
                  <a:pt x="461962" y="804862"/>
                </a:lnTo>
                <a:lnTo>
                  <a:pt x="490537" y="4762"/>
                </a:lnTo>
                <a:lnTo>
                  <a:pt x="514350" y="819150"/>
                </a:lnTo>
                <a:lnTo>
                  <a:pt x="547687" y="14287"/>
                </a:lnTo>
                <a:lnTo>
                  <a:pt x="623887" y="1243012"/>
                </a:lnTo>
                <a:lnTo>
                  <a:pt x="766762" y="1243012"/>
                </a:lnTo>
                <a:lnTo>
                  <a:pt x="823912" y="9525"/>
                </a:lnTo>
                <a:lnTo>
                  <a:pt x="847725" y="814387"/>
                </a:lnTo>
                <a:lnTo>
                  <a:pt x="866775" y="14287"/>
                </a:lnTo>
                <a:lnTo>
                  <a:pt x="909637" y="814387"/>
                </a:lnTo>
                <a:lnTo>
                  <a:pt x="928687" y="9525"/>
                </a:lnTo>
                <a:lnTo>
                  <a:pt x="966787" y="814387"/>
                </a:lnTo>
                <a:lnTo>
                  <a:pt x="981075" y="9525"/>
                </a:lnTo>
                <a:lnTo>
                  <a:pt x="981075" y="76200"/>
                </a:lnTo>
                <a:lnTo>
                  <a:pt x="1019175" y="809625"/>
                </a:lnTo>
                <a:lnTo>
                  <a:pt x="1019175" y="738187"/>
                </a:lnTo>
                <a:lnTo>
                  <a:pt x="1038225" y="14287"/>
                </a:lnTo>
                <a:lnTo>
                  <a:pt x="1057275" y="809625"/>
                </a:lnTo>
                <a:lnTo>
                  <a:pt x="1095375" y="14287"/>
                </a:lnTo>
                <a:lnTo>
                  <a:pt x="1119187" y="809625"/>
                </a:lnTo>
                <a:lnTo>
                  <a:pt x="1152525" y="14287"/>
                </a:lnTo>
                <a:lnTo>
                  <a:pt x="1185862" y="814387"/>
                </a:lnTo>
                <a:lnTo>
                  <a:pt x="1200150" y="14287"/>
                </a:lnTo>
                <a:lnTo>
                  <a:pt x="1238250" y="819150"/>
                </a:lnTo>
                <a:lnTo>
                  <a:pt x="1257300" y="14287"/>
                </a:lnTo>
                <a:lnTo>
                  <a:pt x="1314450" y="1204912"/>
                </a:lnTo>
                <a:lnTo>
                  <a:pt x="1314450" y="1204912"/>
                </a:lnTo>
                <a:lnTo>
                  <a:pt x="1314450" y="120491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2432124" y="2610918"/>
            <a:ext cx="107346" cy="53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632567" y="2613492"/>
            <a:ext cx="116679" cy="386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63867" y="2565121"/>
            <a:ext cx="115827" cy="1213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73430" y="2471929"/>
            <a:ext cx="1343718" cy="361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input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29720" y="2463648"/>
            <a:ext cx="810909" cy="361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933078" y="3356617"/>
            <a:ext cx="487439" cy="14476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695734" y="3358101"/>
            <a:ext cx="487439" cy="1417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94946" y="1002890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Dipoles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1084" y="2684205"/>
            <a:ext cx="21723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Matched into SSR0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89935" y="4085304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aspect of laser (5mm radius)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9" idx="0"/>
          </p:cNvCxnSpPr>
          <p:nvPr/>
        </p:nvCxnSpPr>
        <p:spPr>
          <a:xfrm rot="16200000" flipV="1">
            <a:off x="2120728" y="3651423"/>
            <a:ext cx="494379" cy="3733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02542" y="1002892"/>
            <a:ext cx="1467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Laser Cavity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70155" y="573712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*Note: Optics not fully optimized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79220" y="5767087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x,y</a:t>
            </a:r>
            <a:r>
              <a:rPr lang="en-US" dirty="0" smtClean="0"/>
              <a:t>=0.25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sz="1600" dirty="0" smtClean="0"/>
              <a:t>m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sz="1400" baseline="-25000" dirty="0" err="1" smtClean="0"/>
              <a:t>Z</a:t>
            </a:r>
            <a:r>
              <a:rPr lang="en-US" dirty="0" smtClean="0"/>
              <a:t>=0.3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sz="1600" dirty="0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785323" y="131978"/>
            <a:ext cx="5248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162.5 MHz Conceptual </a:t>
            </a:r>
            <a:r>
              <a:rPr lang="en-US" sz="3200" dirty="0" smtClean="0"/>
              <a:t>System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79206" y="1429891"/>
            <a:ext cx="855406" cy="123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300" y="1687638"/>
            <a:ext cx="1874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162.5 MHz</a:t>
            </a:r>
          </a:p>
          <a:p>
            <a:r>
              <a:rPr lang="en-US" dirty="0" smtClean="0"/>
              <a:t>CW </a:t>
            </a:r>
            <a:r>
              <a:rPr lang="en-US" dirty="0" smtClean="0"/>
              <a:t>100 </a:t>
            </a:r>
            <a:r>
              <a:rPr lang="en-US" dirty="0" err="1" smtClean="0"/>
              <a:t>mW</a:t>
            </a:r>
            <a:endParaRPr lang="en-US" dirty="0" smtClean="0"/>
          </a:p>
          <a:p>
            <a:r>
              <a:rPr lang="en-US" dirty="0" smtClean="0"/>
              <a:t>Narrow line width</a:t>
            </a:r>
          </a:p>
          <a:p>
            <a:r>
              <a:rPr lang="en-US" dirty="0" smtClean="0"/>
              <a:t>Seed laser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59040" y="2063839"/>
            <a:ext cx="143193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Pulse pattern</a:t>
            </a:r>
          </a:p>
          <a:p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73794" y="1961536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 Amp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1096" y="492596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Hat</a:t>
            </a:r>
          </a:p>
          <a:p>
            <a:r>
              <a:rPr lang="en-US" dirty="0" smtClean="0"/>
              <a:t>Converter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45901" y="3429000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Pre-Amp</a:t>
            </a:r>
          </a:p>
          <a:p>
            <a:r>
              <a:rPr lang="en-US" dirty="0" smtClean="0"/>
              <a:t>Gain ~10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51314" y="1219200"/>
            <a:ext cx="1436915" cy="564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10GHz  modulator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5055" y="3429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55003" y="45720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  Optics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56437" y="5424970"/>
            <a:ext cx="200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Zig-zag</a:t>
            </a:r>
            <a:r>
              <a:rPr lang="en-US" dirty="0" smtClean="0"/>
              <a:t> cavity</a:t>
            </a:r>
            <a:endParaRPr lang="en-US" dirty="0"/>
          </a:p>
          <a:p>
            <a:r>
              <a:rPr lang="en-US" dirty="0" smtClean="0"/>
              <a:t>100-200 reflections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87912" y="4538815"/>
            <a:ext cx="855406" cy="331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4"/>
          <p:cNvGrpSpPr/>
          <p:nvPr/>
        </p:nvGrpSpPr>
        <p:grpSpPr>
          <a:xfrm>
            <a:off x="5204952" y="4743142"/>
            <a:ext cx="2007744" cy="676275"/>
            <a:chOff x="5219700" y="4905375"/>
            <a:chExt cx="2007744" cy="676275"/>
          </a:xfrm>
        </p:grpSpPr>
        <p:sp>
          <p:nvSpPr>
            <p:cNvPr id="17" name="Rectangle 16"/>
            <p:cNvSpPr/>
            <p:nvPr/>
          </p:nvSpPr>
          <p:spPr>
            <a:xfrm rot="5400000">
              <a:off x="6937883" y="5220655"/>
              <a:ext cx="533403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6328594" y="5297315"/>
              <a:ext cx="522951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19700" y="4905375"/>
              <a:ext cx="1962150" cy="657225"/>
            </a:xfrm>
            <a:custGeom>
              <a:avLst/>
              <a:gdLst>
                <a:gd name="connsiteX0" fmla="*/ 0 w 1962150"/>
                <a:gd name="connsiteY0" fmla="*/ 0 h 657225"/>
                <a:gd name="connsiteX1" fmla="*/ 1962150 w 1962150"/>
                <a:gd name="connsiteY1" fmla="*/ 90488 h 657225"/>
                <a:gd name="connsiteX2" fmla="*/ 1404938 w 1962150"/>
                <a:gd name="connsiteY2" fmla="*/ 152400 h 657225"/>
                <a:gd name="connsiteX3" fmla="*/ 1957388 w 1962150"/>
                <a:gd name="connsiteY3" fmla="*/ 185738 h 657225"/>
                <a:gd name="connsiteX4" fmla="*/ 1400175 w 1962150"/>
                <a:gd name="connsiteY4" fmla="*/ 257175 h 657225"/>
                <a:gd name="connsiteX5" fmla="*/ 1952625 w 1962150"/>
                <a:gd name="connsiteY5" fmla="*/ 304800 h 657225"/>
                <a:gd name="connsiteX6" fmla="*/ 1404938 w 1962150"/>
                <a:gd name="connsiteY6" fmla="*/ 371475 h 657225"/>
                <a:gd name="connsiteX7" fmla="*/ 1952625 w 1962150"/>
                <a:gd name="connsiteY7" fmla="*/ 419100 h 657225"/>
                <a:gd name="connsiteX8" fmla="*/ 1404938 w 1962150"/>
                <a:gd name="connsiteY8" fmla="*/ 495300 h 657225"/>
                <a:gd name="connsiteX9" fmla="*/ 1957388 w 1962150"/>
                <a:gd name="connsiteY9" fmla="*/ 538163 h 657225"/>
                <a:gd name="connsiteX10" fmla="*/ 1400175 w 1962150"/>
                <a:gd name="connsiteY10" fmla="*/ 619125 h 657225"/>
                <a:gd name="connsiteX11" fmla="*/ 1952625 w 1962150"/>
                <a:gd name="connsiteY11" fmla="*/ 652463 h 657225"/>
                <a:gd name="connsiteX12" fmla="*/ 1947863 w 1962150"/>
                <a:gd name="connsiteY12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2150" h="657225">
                  <a:moveTo>
                    <a:pt x="0" y="0"/>
                  </a:moveTo>
                  <a:lnTo>
                    <a:pt x="1962150" y="90488"/>
                  </a:lnTo>
                  <a:lnTo>
                    <a:pt x="1404938" y="152400"/>
                  </a:lnTo>
                  <a:lnTo>
                    <a:pt x="1957388" y="185738"/>
                  </a:lnTo>
                  <a:lnTo>
                    <a:pt x="1400175" y="257175"/>
                  </a:lnTo>
                  <a:lnTo>
                    <a:pt x="1952625" y="304800"/>
                  </a:lnTo>
                  <a:lnTo>
                    <a:pt x="1404938" y="371475"/>
                  </a:lnTo>
                  <a:lnTo>
                    <a:pt x="1952625" y="419100"/>
                  </a:lnTo>
                  <a:lnTo>
                    <a:pt x="1404938" y="495300"/>
                  </a:lnTo>
                  <a:lnTo>
                    <a:pt x="1957388" y="538163"/>
                  </a:lnTo>
                  <a:lnTo>
                    <a:pt x="1400175" y="619125"/>
                  </a:lnTo>
                  <a:lnTo>
                    <a:pt x="1952625" y="652463"/>
                  </a:lnTo>
                  <a:lnTo>
                    <a:pt x="1947863" y="657225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Isosceles Triangle 26"/>
          <p:cNvSpPr/>
          <p:nvPr/>
        </p:nvSpPr>
        <p:spPr>
          <a:xfrm rot="5400000">
            <a:off x="5718160" y="1327355"/>
            <a:ext cx="442452" cy="383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6200000">
            <a:off x="3970359" y="3016045"/>
            <a:ext cx="442452" cy="383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6021189">
            <a:off x="5700372" y="3006376"/>
            <a:ext cx="442452" cy="383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146800" y="1504803"/>
            <a:ext cx="870156" cy="1702854"/>
          </a:xfrm>
          <a:custGeom>
            <a:avLst/>
            <a:gdLst>
              <a:gd name="connsiteX0" fmla="*/ 0 w 855407"/>
              <a:gd name="connsiteY0" fmla="*/ 0 h 1460091"/>
              <a:gd name="connsiteX1" fmla="*/ 840658 w 855407"/>
              <a:gd name="connsiteY1" fmla="*/ 0 h 1460091"/>
              <a:gd name="connsiteX2" fmla="*/ 855407 w 855407"/>
              <a:gd name="connsiteY2" fmla="*/ 1460091 h 1460091"/>
              <a:gd name="connsiteX3" fmla="*/ 0 w 855407"/>
              <a:gd name="connsiteY3" fmla="*/ 1460091 h 146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407" h="1460091">
                <a:moveTo>
                  <a:pt x="0" y="0"/>
                </a:moveTo>
                <a:lnTo>
                  <a:pt x="840658" y="0"/>
                </a:lnTo>
                <a:lnTo>
                  <a:pt x="855407" y="1460091"/>
                </a:lnTo>
                <a:lnTo>
                  <a:pt x="0" y="1460091"/>
                </a:ln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42852" y="5161934"/>
            <a:ext cx="330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pulse  to cavity:</a:t>
            </a:r>
          </a:p>
          <a:p>
            <a:r>
              <a:rPr lang="en-US" dirty="0" smtClean="0"/>
              <a:t>~200uJ, 0.5-1.0 ns, 162.5 </a:t>
            </a:r>
            <a:r>
              <a:rPr lang="en-US" dirty="0" err="1" smtClean="0"/>
              <a:t>Mhz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180" y="4689987"/>
            <a:ext cx="903954" cy="67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2253" y="4852219"/>
            <a:ext cx="638483" cy="47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009" y="3889829"/>
            <a:ext cx="702392" cy="59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122057" y="1030514"/>
            <a:ext cx="12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pJ</a:t>
            </a:r>
            <a:r>
              <a:rPr lang="en-US" sz="1200" dirty="0" smtClean="0"/>
              <a:t>  (0.5-1ns) 162.5 </a:t>
            </a:r>
            <a:r>
              <a:rPr lang="en-US" sz="1200" dirty="0" err="1" smtClean="0"/>
              <a:t>Mhz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22817" y="1611086"/>
            <a:ext cx="84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16.5 </a:t>
            </a:r>
            <a:r>
              <a:rPr lang="en-US" sz="1400" dirty="0" err="1" smtClean="0"/>
              <a:t>mW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1771" y="1016000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2.5 </a:t>
            </a:r>
            <a:r>
              <a:rPr lang="en-US" sz="1200" dirty="0" err="1" smtClean="0"/>
              <a:t>nJ</a:t>
            </a:r>
            <a:r>
              <a:rPr lang="en-US" sz="1200" dirty="0" smtClean="0"/>
              <a:t>   (0.5-1 ns)</a:t>
            </a:r>
          </a:p>
          <a:p>
            <a:r>
              <a:rPr lang="en-US" sz="1200" dirty="0" smtClean="0"/>
              <a:t>162.5 </a:t>
            </a:r>
            <a:r>
              <a:rPr lang="en-US" sz="1200" dirty="0" err="1" smtClean="0"/>
              <a:t>Mhz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965371" y="158205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</a:t>
            </a:r>
            <a:r>
              <a:rPr lang="en-US" sz="1400" dirty="0" err="1" smtClean="0"/>
              <a:t>mW</a:t>
            </a:r>
            <a:endParaRPr lang="en-US" sz="1400" dirty="0"/>
          </a:p>
        </p:txBody>
      </p:sp>
      <p:cxnSp>
        <p:nvCxnSpPr>
          <p:cNvPr id="38" name="Straight Connector 37"/>
          <p:cNvCxnSpPr>
            <a:stCxn id="13" idx="3"/>
            <a:endCxn id="27" idx="3"/>
          </p:cNvCxnSpPr>
          <p:nvPr/>
        </p:nvCxnSpPr>
        <p:spPr>
          <a:xfrm>
            <a:off x="3788229" y="1501292"/>
            <a:ext cx="1959428" cy="1779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23314" y="1988456"/>
            <a:ext cx="11514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Couple to </a:t>
            </a:r>
          </a:p>
          <a:p>
            <a:r>
              <a:rPr lang="en-US" dirty="0" smtClean="0"/>
              <a:t>free space</a:t>
            </a:r>
          </a:p>
          <a:p>
            <a:r>
              <a:rPr lang="en-US" dirty="0" smtClean="0"/>
              <a:t>optics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9" idx="0"/>
            <a:endCxn id="13" idx="2"/>
          </p:cNvCxnSpPr>
          <p:nvPr/>
        </p:nvCxnSpPr>
        <p:spPr>
          <a:xfrm rot="16200000" flipV="1">
            <a:off x="2932161" y="1920994"/>
            <a:ext cx="280456" cy="523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" idx="3"/>
            <a:endCxn id="13" idx="1"/>
          </p:cNvCxnSpPr>
          <p:nvPr/>
        </p:nvCxnSpPr>
        <p:spPr>
          <a:xfrm>
            <a:off x="1334612" y="1491460"/>
            <a:ext cx="1016702" cy="983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72000" y="2721428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2.5 </a:t>
            </a:r>
            <a:r>
              <a:rPr lang="en-US" sz="1200" dirty="0" err="1" smtClean="0"/>
              <a:t>nJ</a:t>
            </a:r>
            <a:r>
              <a:rPr lang="en-US" sz="1200" dirty="0" smtClean="0"/>
              <a:t>   (0.5-1 ns)</a:t>
            </a:r>
          </a:p>
          <a:p>
            <a:r>
              <a:rPr lang="en-US" sz="1200" dirty="0" smtClean="0"/>
              <a:t>162.5 </a:t>
            </a:r>
            <a:r>
              <a:rPr lang="en-US" sz="1200" dirty="0" err="1" smtClean="0"/>
              <a:t>Mhz</a:t>
            </a:r>
            <a:endParaRPr lang="en-US" sz="1200" dirty="0"/>
          </a:p>
        </p:txBody>
      </p:sp>
      <p:sp>
        <p:nvSpPr>
          <p:cNvPr id="53" name="Freeform 52"/>
          <p:cNvSpPr/>
          <p:nvPr/>
        </p:nvSpPr>
        <p:spPr>
          <a:xfrm>
            <a:off x="638629" y="3193143"/>
            <a:ext cx="3323771" cy="1494971"/>
          </a:xfrm>
          <a:custGeom>
            <a:avLst/>
            <a:gdLst>
              <a:gd name="connsiteX0" fmla="*/ 3323771 w 3323771"/>
              <a:gd name="connsiteY0" fmla="*/ 14514 h 1494971"/>
              <a:gd name="connsiteX1" fmla="*/ 0 w 3323771"/>
              <a:gd name="connsiteY1" fmla="*/ 0 h 1494971"/>
              <a:gd name="connsiteX2" fmla="*/ 14514 w 3323771"/>
              <a:gd name="connsiteY2" fmla="*/ 1480457 h 1494971"/>
              <a:gd name="connsiteX3" fmla="*/ 914400 w 3323771"/>
              <a:gd name="connsiteY3" fmla="*/ 1494971 h 14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771" h="1494971">
                <a:moveTo>
                  <a:pt x="3323771" y="14514"/>
                </a:moveTo>
                <a:lnTo>
                  <a:pt x="0" y="0"/>
                </a:lnTo>
                <a:lnTo>
                  <a:pt x="14514" y="1480457"/>
                </a:lnTo>
                <a:lnTo>
                  <a:pt x="914400" y="1494971"/>
                </a:ln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29" idx="0"/>
            <a:endCxn id="28" idx="3"/>
          </p:cNvCxnSpPr>
          <p:nvPr/>
        </p:nvCxnSpPr>
        <p:spPr>
          <a:xfrm rot="10800000">
            <a:off x="4383314" y="3207775"/>
            <a:ext cx="1346814" cy="29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56972" y="2772228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 </a:t>
            </a:r>
            <a:r>
              <a:rPr lang="en-US" sz="1200" dirty="0" err="1" smtClean="0"/>
              <a:t>uJ</a:t>
            </a:r>
            <a:r>
              <a:rPr lang="en-US" sz="1200" dirty="0" smtClean="0"/>
              <a:t>   (0.5-1 ns)</a:t>
            </a:r>
          </a:p>
          <a:p>
            <a:r>
              <a:rPr lang="en-US" sz="1200" dirty="0" smtClean="0"/>
              <a:t>162.5 </a:t>
            </a:r>
            <a:r>
              <a:rPr lang="en-US" sz="1200" dirty="0" err="1" smtClean="0"/>
              <a:t>Mhz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423886" y="3275111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32.5 kW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804228" y="3275111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Facility formally know as HINS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HINS (High Intensity Neutrino Source) is a unique </a:t>
            </a:r>
            <a:r>
              <a:rPr lang="en-US" dirty="0" err="1" smtClean="0"/>
              <a:t>Linac</a:t>
            </a:r>
            <a:r>
              <a:rPr lang="en-US" dirty="0" smtClean="0"/>
              <a:t> Injector R&amp;D facility</a:t>
            </a:r>
          </a:p>
          <a:p>
            <a:pPr lvl="1"/>
            <a:r>
              <a:rPr lang="en-US" dirty="0" smtClean="0"/>
              <a:t>Outside of HINS, regular access to high-intensity, low-energy H- beam for R&amp;D is limited</a:t>
            </a:r>
          </a:p>
          <a:p>
            <a:r>
              <a:rPr lang="en-US" dirty="0" smtClean="0"/>
              <a:t>Potential exists to operate HINS as a low-energy, high-intensity H- test facility during Project X R&amp;D phase </a:t>
            </a:r>
          </a:p>
          <a:p>
            <a:pPr lvl="1"/>
            <a:r>
              <a:rPr lang="en-US" dirty="0" smtClean="0"/>
              <a:t>Allows for the development of </a:t>
            </a:r>
            <a:r>
              <a:rPr lang="en-US" dirty="0" err="1" smtClean="0"/>
              <a:t>Fermilab</a:t>
            </a:r>
            <a:r>
              <a:rPr lang="en-US" dirty="0" smtClean="0"/>
              <a:t> projects as well as a facility for external collaborators</a:t>
            </a:r>
          </a:p>
          <a:p>
            <a:pPr lvl="1"/>
            <a:r>
              <a:rPr lang="en-US" dirty="0" smtClean="0"/>
              <a:t>An accessible test facility is critical for a number of Project-X R&amp;D areas</a:t>
            </a:r>
          </a:p>
          <a:p>
            <a:r>
              <a:rPr lang="en-US" dirty="0" smtClean="0"/>
              <a:t>Potential project areas: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Beam diagnostics R&amp;D</a:t>
            </a:r>
          </a:p>
          <a:p>
            <a:pPr lvl="1"/>
            <a:r>
              <a:rPr lang="en-US" dirty="0" smtClean="0"/>
              <a:t>Beam dynamics at low-energy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Beam chopper </a:t>
            </a:r>
            <a:r>
              <a:rPr lang="en-US" dirty="0" smtClean="0">
                <a:solidFill>
                  <a:srgbClr val="FF0000"/>
                </a:solidFill>
              </a:rPr>
              <a:t>R&amp;D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83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HINS Beam Parameters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05800" cy="46405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H+ then H-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Nominal Bunch</a:t>
                      </a:r>
                    </a:p>
                    <a:p>
                      <a:r>
                        <a:rPr lang="en-US" sz="2000" dirty="0" smtClean="0"/>
                        <a:t>Frequency/Spacing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325</a:t>
                      </a:r>
                    </a:p>
                    <a:p>
                      <a:pPr algn="ctr"/>
                      <a:r>
                        <a:rPr lang="en-US" sz="2000" dirty="0" smtClean="0"/>
                        <a:t>3.1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MHz</a:t>
                      </a:r>
                    </a:p>
                    <a:p>
                      <a:pPr algn="ctr"/>
                      <a:r>
                        <a:rPr lang="en-US" dirty="0" err="1" smtClean="0"/>
                        <a:t>nsec</a:t>
                      </a:r>
                      <a:endParaRPr lang="en-US" dirty="0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Particles per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37.5 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*</a:t>
                      </a:r>
                      <a:endParaRPr lang="en-US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E13</a:t>
                      </a:r>
                      <a:endParaRPr lang="en-US" dirty="0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Pulse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3/1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msec</a:t>
                      </a:r>
                      <a:endParaRPr lang="en-US" dirty="0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Average Pulse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 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Pulse Rep.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2.5/10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Bunch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Intensity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6.1</a:t>
                      </a:r>
                    </a:p>
                    <a:p>
                      <a:pPr algn="ctr"/>
                      <a:r>
                        <a:rPr lang="en-US" sz="2000" dirty="0" smtClean="0"/>
                        <a:t>98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E8</a:t>
                      </a:r>
                    </a:p>
                    <a:p>
                      <a:pPr algn="ctr"/>
                      <a:r>
                        <a:rPr lang="en-US" dirty="0" err="1" smtClean="0"/>
                        <a:t>pCoul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802868"/>
            <a:ext cx="717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40059"/>
                </a:solidFill>
                <a:latin typeface="Comic Sans MS" pitchFamily="66" charset="0"/>
              </a:rPr>
              <a:t>* full un-chopped 3 </a:t>
            </a:r>
            <a:r>
              <a:rPr lang="en-US" b="1" dirty="0" err="1" smtClean="0">
                <a:solidFill>
                  <a:srgbClr val="E40059"/>
                </a:solidFill>
                <a:latin typeface="Comic Sans MS" pitchFamily="66" charset="0"/>
              </a:rPr>
              <a:t>msec</a:t>
            </a:r>
            <a:r>
              <a:rPr lang="en-US" b="1" dirty="0" smtClean="0">
                <a:solidFill>
                  <a:srgbClr val="E40059"/>
                </a:solidFill>
                <a:latin typeface="Comic Sans MS" pitchFamily="66" charset="0"/>
              </a:rPr>
              <a:t> pulse at klystron-limited 20 </a:t>
            </a:r>
            <a:r>
              <a:rPr lang="en-US" b="1" dirty="0" err="1" smtClean="0">
                <a:solidFill>
                  <a:srgbClr val="E40059"/>
                </a:solidFill>
                <a:latin typeface="Comic Sans MS" pitchFamily="66" charset="0"/>
              </a:rPr>
              <a:t>mA</a:t>
            </a:r>
            <a:endParaRPr lang="en-US" b="1" dirty="0" smtClean="0">
              <a:solidFill>
                <a:srgbClr val="E40059"/>
              </a:solidFill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4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553200" cy="792162"/>
          </a:xfrm>
        </p:spPr>
        <p:txBody>
          <a:bodyPr/>
          <a:lstStyle/>
          <a:p>
            <a:r>
              <a:rPr lang="en-US" dirty="0" smtClean="0"/>
              <a:t>Six Cavity Test</a:t>
            </a:r>
            <a:endParaRPr lang="en-US" dirty="0"/>
          </a:p>
        </p:txBody>
      </p:sp>
      <p:pic>
        <p:nvPicPr>
          <p:cNvPr id="7" name="Content Placeholder 6" descr="six_cavity_layout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84" y="2417298"/>
            <a:ext cx="9078516" cy="35263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4/11/2011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C84C-7BCA-457D-8B90-6ADB7834F2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786735"/>
            <a:ext cx="69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RFQ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78673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Beamline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646003"/>
            <a:ext cx="1599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Beam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Diagnostics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219200"/>
            <a:ext cx="7602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To test vector modulator concept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Two </a:t>
            </a:r>
            <a:r>
              <a:rPr lang="en-US" sz="2400" dirty="0" err="1" smtClean="0">
                <a:solidFill>
                  <a:prstClr val="black"/>
                </a:solidFill>
              </a:rPr>
              <a:t>buncher</a:t>
            </a:r>
            <a:r>
              <a:rPr lang="en-US" sz="2400" dirty="0" smtClean="0">
                <a:solidFill>
                  <a:prstClr val="black"/>
                </a:solidFill>
              </a:rPr>
              <a:t> cavities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Quadrupole</a:t>
            </a:r>
            <a:r>
              <a:rPr lang="en-US" sz="2400" dirty="0" smtClean="0">
                <a:solidFill>
                  <a:prstClr val="black"/>
                </a:solidFill>
              </a:rPr>
              <a:t> focusing instead of superconducting solenoids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Beam Diagnostic Projects for Project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449763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Transverse Diagnostics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Laser Transverse Profile Monitor*</a:t>
            </a:r>
            <a:r>
              <a:rPr lang="en-US" sz="2200" i="1" dirty="0" smtClean="0">
                <a:solidFill>
                  <a:srgbClr val="006600"/>
                </a:solidFill>
              </a:rPr>
              <a:t> - previous collaboration with BNL</a:t>
            </a:r>
          </a:p>
          <a:p>
            <a:pPr lvl="1"/>
            <a:r>
              <a:rPr lang="en-US" sz="2200" dirty="0" smtClean="0"/>
              <a:t>Ionization Profile Monitors</a:t>
            </a:r>
          </a:p>
          <a:p>
            <a:pPr lvl="1"/>
            <a:r>
              <a:rPr lang="en-US" sz="2200" dirty="0" smtClean="0"/>
              <a:t>Electron Wire Transverse Profile Monitor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Longitudinal Diagnostics</a:t>
            </a:r>
          </a:p>
          <a:p>
            <a:pPr lvl="1"/>
            <a:r>
              <a:rPr lang="en-US" sz="2200" dirty="0" smtClean="0"/>
              <a:t>Wire Longitudinal Profile Monitor*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Laser Longitudinal Profile Monitor* </a:t>
            </a:r>
            <a:r>
              <a:rPr lang="en-US" sz="2200" i="1" dirty="0" smtClean="0">
                <a:solidFill>
                  <a:srgbClr val="006600"/>
                </a:solidFill>
              </a:rPr>
              <a:t>- collaboration with LBNL</a:t>
            </a:r>
          </a:p>
          <a:p>
            <a:pPr lvl="1"/>
            <a:r>
              <a:rPr lang="en-US" sz="2200" dirty="0" smtClean="0"/>
              <a:t>Broadband Faraday-cup</a:t>
            </a:r>
            <a:r>
              <a:rPr lang="en-US" sz="2400" b="1" dirty="0" smtClean="0"/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006600"/>
                </a:solidFill>
              </a:rPr>
              <a:t>- collaboration with SNS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Halo Monitoring – transverse and longitudinal</a:t>
            </a:r>
          </a:p>
          <a:p>
            <a:pPr lvl="1"/>
            <a:r>
              <a:rPr lang="en-US" sz="2200" dirty="0" smtClean="0"/>
              <a:t>Vibrating wire*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006600"/>
                </a:solidFill>
              </a:rPr>
              <a:t>- from </a:t>
            </a:r>
            <a:r>
              <a:rPr lang="en-US" sz="2200" i="1" dirty="0" err="1" smtClean="0">
                <a:solidFill>
                  <a:srgbClr val="006600"/>
                </a:solidFill>
              </a:rPr>
              <a:t>Bergoz</a:t>
            </a:r>
            <a:r>
              <a:rPr lang="en-US" sz="2200" i="1" dirty="0" smtClean="0">
                <a:solidFill>
                  <a:srgbClr val="006600"/>
                </a:solidFill>
              </a:rPr>
              <a:t> Instrumentation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Laser wire*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MEBT </a:t>
            </a:r>
            <a:r>
              <a:rPr lang="en-US" sz="2400" dirty="0" err="1" smtClean="0">
                <a:solidFill>
                  <a:schemeClr val="tx1"/>
                </a:solidFill>
              </a:rPr>
              <a:t>Emittance</a:t>
            </a:r>
            <a:r>
              <a:rPr lang="en-US" sz="2400" dirty="0" smtClean="0">
                <a:solidFill>
                  <a:schemeClr val="tx1"/>
                </a:solidFill>
              </a:rPr>
              <a:t> station</a:t>
            </a:r>
          </a:p>
          <a:p>
            <a:pPr lvl="1"/>
            <a:r>
              <a:rPr lang="en-US" sz="2200" dirty="0" smtClean="0"/>
              <a:t>Slit-collector</a:t>
            </a:r>
            <a:r>
              <a:rPr lang="en-US" sz="2200" i="1" dirty="0" smtClean="0"/>
              <a:t>*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Laser Slit</a:t>
            </a:r>
            <a:r>
              <a:rPr lang="en-US" sz="2200" i="1" dirty="0" smtClean="0">
                <a:solidFill>
                  <a:srgbClr val="FF0000"/>
                </a:solidFill>
              </a:rPr>
              <a:t>*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rgbClr val="FF0000"/>
                </a:solidFill>
              </a:rPr>
              <a:t>* Project X related instrumentation to be tested at HINS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3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HINS Diagnostics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88" y="1600200"/>
            <a:ext cx="6792624" cy="4525963"/>
          </a:xfrm>
        </p:spPr>
      </p:pic>
    </p:spTree>
    <p:extLst>
      <p:ext uri="{BB962C8B-B14F-4D97-AF65-F5344CB8AC3E}">
        <p14:creationId xmlns:p14="http://schemas.microsoft.com/office/powerpoint/2010/main" val="375863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HINS </a:t>
            </a:r>
            <a:r>
              <a:rPr lang="en-US" dirty="0" err="1" smtClean="0"/>
              <a:t>Beamline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83717"/>
            <a:ext cx="7772400" cy="4529743"/>
          </a:xfrm>
        </p:spPr>
      </p:pic>
      <p:sp>
        <p:nvSpPr>
          <p:cNvPr id="8" name="TextBox 7"/>
          <p:cNvSpPr txBox="1"/>
          <p:nvPr/>
        </p:nvSpPr>
        <p:spPr>
          <a:xfrm>
            <a:off x="102368" y="1835340"/>
            <a:ext cx="96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Source/LEBT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66800" y="2256755"/>
            <a:ext cx="835183" cy="43883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29600" y="4648200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3231" y="2670155"/>
            <a:ext cx="57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RFQ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215" y="4556789"/>
            <a:ext cx="159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2.5 MeV Diagnostics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66800" y="2854821"/>
            <a:ext cx="1447800" cy="1846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66800" y="3707648"/>
            <a:ext cx="2971800" cy="10717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76600" y="3355955"/>
            <a:ext cx="5638800" cy="19050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SNS Laser Stripping Workshop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look at this?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Project X has identified a </a:t>
            </a:r>
            <a:r>
              <a:rPr lang="en-US" dirty="0" smtClean="0"/>
              <a:t>low-energy H</a:t>
            </a:r>
            <a:r>
              <a:rPr lang="en-US" sz="4000" baseline="30000" dirty="0" smtClean="0"/>
              <a:t>-</a:t>
            </a:r>
            <a:r>
              <a:rPr lang="en-US" dirty="0" smtClean="0"/>
              <a:t> beam </a:t>
            </a:r>
            <a:r>
              <a:rPr lang="en-US" dirty="0" smtClean="0"/>
              <a:t>chopper as a critical component</a:t>
            </a:r>
          </a:p>
          <a:p>
            <a:pPr lvl="1"/>
            <a:r>
              <a:rPr lang="en-US" dirty="0" smtClean="0"/>
              <a:t>Requirement of a broadband, arbitrary-pattern beam chopper is difficult at 325 MHz and maybe also at 162.5 MHz</a:t>
            </a:r>
          </a:p>
          <a:p>
            <a:pPr marL="1200150" lvl="2" indent="-342900"/>
            <a:r>
              <a:rPr lang="en-US" dirty="0" smtClean="0"/>
              <a:t>Standard electric-field choppers push limits</a:t>
            </a:r>
          </a:p>
          <a:p>
            <a:pPr marL="1200150" lvl="2" indent="-342900"/>
            <a:r>
              <a:rPr lang="en-US" dirty="0" smtClean="0"/>
              <a:t>Are there </a:t>
            </a:r>
            <a:r>
              <a:rPr lang="en-US" dirty="0"/>
              <a:t>o</a:t>
            </a:r>
            <a:r>
              <a:rPr lang="en-US" dirty="0" smtClean="0"/>
              <a:t>ther options?</a:t>
            </a:r>
          </a:p>
          <a:p>
            <a:pPr marL="1657350" lvl="3" indent="-342900"/>
            <a:r>
              <a:rPr lang="en-US" dirty="0" smtClean="0"/>
              <a:t>Lasers have been used for laser profile </a:t>
            </a:r>
            <a:r>
              <a:rPr lang="en-US" dirty="0" smtClean="0"/>
              <a:t>monitors; SNS, BNL…</a:t>
            </a:r>
            <a:endParaRPr lang="en-US" dirty="0" smtClean="0"/>
          </a:p>
          <a:p>
            <a:pPr marL="2114550" lvl="4" indent="-342900"/>
            <a:r>
              <a:rPr lang="en-US" dirty="0" smtClean="0"/>
              <a:t>H</a:t>
            </a:r>
            <a:r>
              <a:rPr lang="en-US" sz="2400" baseline="30000" dirty="0" smtClean="0"/>
              <a:t>-</a:t>
            </a:r>
            <a:r>
              <a:rPr lang="en-US" dirty="0" smtClean="0"/>
              <a:t> +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-&gt; H</a:t>
            </a:r>
            <a:r>
              <a:rPr lang="en-US" sz="2400" baseline="30000" dirty="0" smtClean="0"/>
              <a:t>o</a:t>
            </a:r>
            <a:r>
              <a:rPr lang="en-US" dirty="0" smtClean="0"/>
              <a:t> + e</a:t>
            </a:r>
            <a:r>
              <a:rPr lang="en-US" sz="2400" baseline="30000" dirty="0" smtClean="0"/>
              <a:t>-</a:t>
            </a:r>
          </a:p>
          <a:p>
            <a:pPr marL="1657350" lvl="3" indent="-342900"/>
            <a:r>
              <a:rPr lang="en-US" dirty="0" smtClean="0"/>
              <a:t>Can laser be used </a:t>
            </a:r>
            <a:r>
              <a:rPr lang="en-US" dirty="0" smtClean="0"/>
              <a:t>as</a:t>
            </a:r>
            <a:r>
              <a:rPr lang="en-US" dirty="0" smtClean="0"/>
              <a:t> </a:t>
            </a:r>
            <a:r>
              <a:rPr lang="en-US" dirty="0" smtClean="0"/>
              <a:t>a broadband chopper?</a:t>
            </a:r>
          </a:p>
          <a:p>
            <a:pPr marL="1200150" lvl="2" indent="-3429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8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“Typical” Laser Chopper Numbers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3656" y="1110012"/>
            <a:ext cx="523299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H- Parameters: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Energy </a:t>
            </a:r>
            <a:r>
              <a:rPr lang="en-US" dirty="0" smtClean="0">
                <a:solidFill>
                  <a:srgbClr val="FF0000"/>
                </a:solidFill>
              </a:rPr>
              <a:t>2.5 </a:t>
            </a:r>
            <a:r>
              <a:rPr lang="en-US" dirty="0" smtClean="0">
                <a:solidFill>
                  <a:srgbClr val="FF0000"/>
                </a:solidFill>
              </a:rPr>
              <a:t>[MeV]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Linac current 10 [mA]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Linac bunch intensity </a:t>
            </a:r>
            <a:r>
              <a:rPr lang="en-US" dirty="0" smtClean="0"/>
              <a:t>3.84e+008 </a:t>
            </a:r>
            <a:r>
              <a:rPr lang="en-US" dirty="0" smtClean="0"/>
              <a:t>[ppb]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Beta </a:t>
            </a:r>
            <a:r>
              <a:rPr lang="en-US" dirty="0" smtClean="0"/>
              <a:t>0.073  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Gamma  </a:t>
            </a:r>
            <a:r>
              <a:rPr lang="en-US" dirty="0" smtClean="0"/>
              <a:t>1.0026 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H- velocity </a:t>
            </a:r>
            <a:r>
              <a:rPr lang="en-US" dirty="0" smtClean="0"/>
              <a:t>2.18e+007 </a:t>
            </a:r>
            <a:r>
              <a:rPr lang="en-US" dirty="0" smtClean="0"/>
              <a:t>[m/s]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RFQ frequency </a:t>
            </a:r>
            <a:r>
              <a:rPr lang="en-US" dirty="0" smtClean="0">
                <a:solidFill>
                  <a:srgbClr val="FF0000"/>
                </a:solidFill>
              </a:rPr>
              <a:t>162.5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Mhz</a:t>
            </a:r>
            <a:r>
              <a:rPr lang="en-US" dirty="0" smtClean="0">
                <a:solidFill>
                  <a:srgbClr val="FF0000"/>
                </a:solidFill>
              </a:rPr>
              <a:t>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Bunch spacing </a:t>
            </a:r>
            <a:r>
              <a:rPr lang="en-US" dirty="0" smtClean="0"/>
              <a:t>6.15 </a:t>
            </a:r>
            <a:r>
              <a:rPr lang="en-US" dirty="0" smtClean="0"/>
              <a:t>[ns]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Bunch length +/-</a:t>
            </a:r>
            <a:r>
              <a:rPr lang="en-US" dirty="0" smtClean="0">
                <a:solidFill>
                  <a:srgbClr val="FF0000"/>
                </a:solidFill>
              </a:rPr>
              <a:t>13.5 </a:t>
            </a:r>
            <a:r>
              <a:rPr lang="en-US" dirty="0" smtClean="0">
                <a:solidFill>
                  <a:srgbClr val="FF0000"/>
                </a:solidFill>
              </a:rPr>
              <a:t>[degrees]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Bunch length (full) </a:t>
            </a:r>
            <a:r>
              <a:rPr lang="en-US" dirty="0" smtClean="0"/>
              <a:t>1.008 </a:t>
            </a:r>
            <a:r>
              <a:rPr lang="en-US" dirty="0" smtClean="0"/>
              <a:t>[cm]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Bunch length (full) </a:t>
            </a:r>
            <a:r>
              <a:rPr lang="en-US" dirty="0" smtClean="0"/>
              <a:t>0.462 </a:t>
            </a:r>
            <a:r>
              <a:rPr lang="en-US" dirty="0" smtClean="0"/>
              <a:t>[ns]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RMS beam size: H 0.17 [cm]   V 0.17 [cm]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100% </a:t>
            </a:r>
            <a:r>
              <a:rPr lang="en-US" dirty="0" smtClean="0">
                <a:solidFill>
                  <a:srgbClr val="FF0000"/>
                </a:solidFill>
              </a:rPr>
              <a:t>beam size: H 1.00 [cm]   V 1.00 [cm]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2226" y="103697"/>
            <a:ext cx="438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H- </a:t>
            </a:r>
            <a:r>
              <a:rPr lang="en-US" sz="3600" dirty="0" smtClean="0"/>
              <a:t>Beam Parameters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6572" y="1201287"/>
            <a:ext cx="665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Laser Parameter Requirements </a:t>
            </a:r>
            <a:r>
              <a:rPr lang="en-US" sz="2000" i="1" dirty="0" smtClean="0"/>
              <a:t>entering interaction chamber: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Laser Energy </a:t>
            </a:r>
            <a:r>
              <a:rPr lang="en-US" dirty="0" smtClean="0">
                <a:solidFill>
                  <a:srgbClr val="FF0000"/>
                </a:solidFill>
              </a:rPr>
              <a:t>2.00e-004 </a:t>
            </a:r>
            <a:r>
              <a:rPr lang="en-US" dirty="0" smtClean="0">
                <a:solidFill>
                  <a:srgbClr val="FF0000"/>
                </a:solidFill>
              </a:rPr>
              <a:t>[Joules]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Pulse length </a:t>
            </a:r>
            <a:r>
              <a:rPr lang="en-US" dirty="0" smtClean="0">
                <a:solidFill>
                  <a:srgbClr val="FF0000"/>
                </a:solidFill>
              </a:rPr>
              <a:t>5.08e+002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ps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Laser spot size radius (top hat) </a:t>
            </a:r>
            <a:r>
              <a:rPr lang="en-US" dirty="0" smtClean="0">
                <a:solidFill>
                  <a:srgbClr val="FF0000"/>
                </a:solidFill>
              </a:rPr>
              <a:t>4.998e-001  </a:t>
            </a:r>
            <a:r>
              <a:rPr lang="en-US" dirty="0" smtClean="0">
                <a:solidFill>
                  <a:srgbClr val="FF0000"/>
                </a:solidFill>
              </a:rPr>
              <a:t>[cm]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Laser beam area </a:t>
            </a:r>
            <a:r>
              <a:rPr lang="en-US" dirty="0" smtClean="0"/>
              <a:t>7.85e-001 </a:t>
            </a:r>
            <a:r>
              <a:rPr lang="en-US" dirty="0" smtClean="0"/>
              <a:t>[cm^2]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Photon wavelength 1030 nm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Photon Energy </a:t>
            </a:r>
            <a:r>
              <a:rPr lang="en-US" dirty="0" smtClean="0"/>
              <a:t>1.93e-019   </a:t>
            </a:r>
            <a:r>
              <a:rPr lang="en-US" dirty="0" smtClean="0"/>
              <a:t>[</a:t>
            </a:r>
            <a:r>
              <a:rPr lang="en-US" dirty="0" smtClean="0"/>
              <a:t>Joules] -&gt;  1.20e+000 </a:t>
            </a:r>
            <a:r>
              <a:rPr lang="en-US" dirty="0" smtClean="0"/>
              <a:t>[eV]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Photo-detachment </a:t>
            </a:r>
            <a:r>
              <a:rPr lang="en-US" dirty="0" smtClean="0"/>
              <a:t>cross section  </a:t>
            </a:r>
            <a:r>
              <a:rPr lang="en-US" dirty="0" smtClean="0"/>
              <a:t>3.80e-017 </a:t>
            </a:r>
            <a:r>
              <a:rPr lang="en-US" dirty="0" smtClean="0"/>
              <a:t>[cm^2]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Photons per pulse </a:t>
            </a:r>
            <a:r>
              <a:rPr lang="en-US" dirty="0" smtClean="0"/>
              <a:t>1.04e+015 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Photon rate </a:t>
            </a:r>
            <a:r>
              <a:rPr lang="en-US" dirty="0" smtClean="0"/>
              <a:t>2.04e+024 </a:t>
            </a:r>
            <a:r>
              <a:rPr lang="en-US" dirty="0" smtClean="0"/>
              <a:t>[photons/sec]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Photon </a:t>
            </a:r>
            <a:r>
              <a:rPr lang="en-US" dirty="0" err="1" smtClean="0"/>
              <a:t>fluence</a:t>
            </a:r>
            <a:r>
              <a:rPr lang="en-US" dirty="0" smtClean="0"/>
              <a:t> </a:t>
            </a:r>
            <a:r>
              <a:rPr lang="en-US" dirty="0" smtClean="0"/>
              <a:t>1.32e+015  </a:t>
            </a:r>
            <a:r>
              <a:rPr lang="en-US" dirty="0" smtClean="0"/>
              <a:t>[photons/cm^2]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Photon flux </a:t>
            </a:r>
            <a:r>
              <a:rPr lang="en-US" dirty="0" smtClean="0"/>
              <a:t>2.60e+024 </a:t>
            </a:r>
            <a:r>
              <a:rPr lang="en-US" dirty="0" smtClean="0"/>
              <a:t>[photons/cm^2/sec]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Laser Peak pulse power </a:t>
            </a:r>
            <a:r>
              <a:rPr lang="en-US" dirty="0" smtClean="0"/>
              <a:t>3.94e-001 </a:t>
            </a:r>
            <a:r>
              <a:rPr lang="en-US" dirty="0" smtClean="0"/>
              <a:t>[MW]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8628" y="0"/>
            <a:ext cx="340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Laser Parameters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6570" y="1166842"/>
            <a:ext cx="6408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Distance between crossings  </a:t>
            </a:r>
            <a:r>
              <a:rPr lang="en-US" dirty="0" smtClean="0"/>
              <a:t>4.998e-001 </a:t>
            </a:r>
            <a:r>
              <a:rPr lang="en-US" dirty="0" smtClean="0"/>
              <a:t>[cm]</a:t>
            </a:r>
          </a:p>
          <a:p>
            <a:r>
              <a:rPr lang="en-US" dirty="0" smtClean="0"/>
              <a:t>Distance between reflections on mirror </a:t>
            </a:r>
            <a:r>
              <a:rPr lang="en-US" dirty="0" smtClean="0"/>
              <a:t>9.996e-001 </a:t>
            </a:r>
            <a:r>
              <a:rPr lang="en-US" dirty="0" smtClean="0"/>
              <a:t>[cm]</a:t>
            </a:r>
          </a:p>
          <a:p>
            <a:r>
              <a:rPr lang="en-US" dirty="0" smtClean="0"/>
              <a:t>Optical cavity diameter </a:t>
            </a:r>
            <a:r>
              <a:rPr lang="en-US" dirty="0" smtClean="0"/>
              <a:t>6.85e+000 </a:t>
            </a:r>
            <a:r>
              <a:rPr lang="en-US" dirty="0" smtClean="0"/>
              <a:t>[cm]</a:t>
            </a:r>
          </a:p>
          <a:p>
            <a:r>
              <a:rPr lang="en-US" dirty="0" smtClean="0"/>
              <a:t>Incident angle </a:t>
            </a:r>
            <a:r>
              <a:rPr lang="en-US" dirty="0" smtClean="0"/>
              <a:t>4.18e+000 </a:t>
            </a:r>
            <a:r>
              <a:rPr lang="en-US" dirty="0" smtClean="0"/>
              <a:t>[degrees]</a:t>
            </a:r>
          </a:p>
          <a:p>
            <a:r>
              <a:rPr lang="en-US" dirty="0" smtClean="0"/>
              <a:t>Crossing angle </a:t>
            </a:r>
            <a:r>
              <a:rPr lang="en-US" dirty="0" smtClean="0"/>
              <a:t>85.8 </a:t>
            </a:r>
            <a:r>
              <a:rPr lang="en-US" dirty="0" smtClean="0"/>
              <a:t>[degrees] </a:t>
            </a:r>
          </a:p>
          <a:p>
            <a:r>
              <a:rPr lang="en-US" dirty="0" smtClean="0"/>
              <a:t>Lorentz Factor </a:t>
            </a:r>
            <a:r>
              <a:rPr lang="en-US" dirty="0" smtClean="0"/>
              <a:t>9.97e-001 </a:t>
            </a:r>
            <a:endParaRPr lang="en-US" dirty="0" smtClean="0"/>
          </a:p>
          <a:p>
            <a:r>
              <a:rPr lang="en-US" dirty="0" smtClean="0"/>
              <a:t>Rest frame photon energy </a:t>
            </a:r>
            <a:r>
              <a:rPr lang="en-US" dirty="0" smtClean="0"/>
              <a:t>1.20e+000 </a:t>
            </a:r>
            <a:endParaRPr lang="en-US" dirty="0" smtClean="0"/>
          </a:p>
          <a:p>
            <a:r>
              <a:rPr lang="en-US" dirty="0" smtClean="0"/>
              <a:t>Rest frame wavelength </a:t>
            </a:r>
            <a:r>
              <a:rPr lang="en-US" dirty="0" smtClean="0"/>
              <a:t>1.03e+003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rossing </a:t>
            </a:r>
            <a:r>
              <a:rPr lang="en-US" dirty="0" smtClean="0"/>
              <a:t>time </a:t>
            </a:r>
            <a:r>
              <a:rPr lang="en-US" dirty="0" smtClean="0"/>
              <a:t>4.58e-010 [sec]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Number of passes </a:t>
            </a:r>
            <a:r>
              <a:rPr lang="en-US" i="1" dirty="0" smtClean="0">
                <a:solidFill>
                  <a:srgbClr val="FF0000"/>
                </a:solidFill>
              </a:rPr>
              <a:t>200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Photon flux in H- rest frame </a:t>
            </a:r>
            <a:r>
              <a:rPr lang="en-US" dirty="0" smtClean="0"/>
              <a:t>2.59e+024 </a:t>
            </a:r>
            <a:r>
              <a:rPr lang="en-US" dirty="0" smtClean="0"/>
              <a:t>[photons/cm^2/sec]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Mirror Reflectivity </a:t>
            </a:r>
            <a:r>
              <a:rPr lang="en-US" dirty="0" smtClean="0">
                <a:solidFill>
                  <a:srgbClr val="FF0000"/>
                </a:solidFill>
              </a:rPr>
              <a:t>9.995e-001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Average Neutralization factor per interaction </a:t>
            </a:r>
            <a:r>
              <a:rPr lang="en-US" dirty="0" smtClean="0">
                <a:solidFill>
                  <a:srgbClr val="FF0000"/>
                </a:solidFill>
              </a:rPr>
              <a:t>4.00e-002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Total Neutralization </a:t>
            </a:r>
            <a:r>
              <a:rPr lang="en-US" i="1" dirty="0" smtClean="0">
                <a:solidFill>
                  <a:srgbClr val="FF0000"/>
                </a:solidFill>
              </a:rPr>
              <a:t>9.997e-001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err="1" smtClean="0">
                <a:solidFill>
                  <a:srgbClr val="FF0000"/>
                </a:solidFill>
              </a:rPr>
              <a:t>Multipass</a:t>
            </a:r>
            <a:r>
              <a:rPr lang="en-US" i="1" dirty="0" smtClean="0">
                <a:solidFill>
                  <a:srgbClr val="FF0000"/>
                </a:solidFill>
              </a:rPr>
              <a:t> insertion length </a:t>
            </a:r>
            <a:r>
              <a:rPr lang="en-US" i="1" dirty="0" smtClean="0">
                <a:solidFill>
                  <a:srgbClr val="FF0000"/>
                </a:solidFill>
              </a:rPr>
              <a:t>9.95e+001 </a:t>
            </a:r>
            <a:r>
              <a:rPr lang="en-US" i="1" dirty="0" smtClean="0">
                <a:solidFill>
                  <a:srgbClr val="FF0000"/>
                </a:solidFill>
              </a:rPr>
              <a:t>[cm]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Average power of laser system </a:t>
            </a:r>
            <a:r>
              <a:rPr lang="en-US" i="1" dirty="0" smtClean="0">
                <a:solidFill>
                  <a:srgbClr val="FF0000"/>
                </a:solidFill>
              </a:rPr>
              <a:t>32.5 </a:t>
            </a:r>
            <a:r>
              <a:rPr lang="en-US" i="1" dirty="0" smtClean="0">
                <a:solidFill>
                  <a:srgbClr val="FF0000"/>
                </a:solidFill>
              </a:rPr>
              <a:t>[kW]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1906" y="0"/>
            <a:ext cx="671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Multi-Pass Cavity and Laser Parameters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449451" y="5410986"/>
            <a:ext cx="857839" cy="150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484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54100"/>
            <a:ext cx="8229600" cy="50720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Refine </a:t>
            </a:r>
            <a:r>
              <a:rPr lang="en-US" sz="2000" dirty="0" smtClean="0"/>
              <a:t>MEBT/Insertion </a:t>
            </a:r>
            <a:r>
              <a:rPr lang="en-US" sz="2000" dirty="0" smtClean="0"/>
              <a:t>design</a:t>
            </a:r>
          </a:p>
          <a:p>
            <a:pPr lvl="1" eaLnBrk="1" hangingPunct="1"/>
            <a:r>
              <a:rPr lang="en-US" sz="1800" dirty="0" smtClean="0"/>
              <a:t>HINS for testing</a:t>
            </a:r>
          </a:p>
          <a:p>
            <a:pPr lvl="1" eaLnBrk="1" hangingPunct="1"/>
            <a:r>
              <a:rPr lang="en-US" sz="1800" dirty="0" smtClean="0"/>
              <a:t>Project X specific</a:t>
            </a:r>
          </a:p>
          <a:p>
            <a:pPr lvl="1" eaLnBrk="1" hangingPunct="1"/>
            <a:r>
              <a:rPr lang="en-US" sz="1800" dirty="0" smtClean="0"/>
              <a:t>Impact on RFQ ?</a:t>
            </a:r>
          </a:p>
          <a:p>
            <a:pPr eaLnBrk="1" hangingPunct="1"/>
            <a:r>
              <a:rPr lang="en-US" sz="2000" dirty="0" smtClean="0"/>
              <a:t>Optical beam </a:t>
            </a:r>
            <a:r>
              <a:rPr lang="en-US" sz="2000" dirty="0" smtClean="0"/>
              <a:t>cavity</a:t>
            </a:r>
          </a:p>
          <a:p>
            <a:pPr lvl="1"/>
            <a:r>
              <a:rPr lang="en-US" sz="1800" dirty="0" smtClean="0"/>
              <a:t>Radiation damage?</a:t>
            </a:r>
            <a:endParaRPr lang="en-US" sz="1800" dirty="0" smtClean="0"/>
          </a:p>
          <a:p>
            <a:pPr eaLnBrk="1" hangingPunct="1"/>
            <a:r>
              <a:rPr lang="en-US" sz="2000" dirty="0" smtClean="0"/>
              <a:t>Coupling optics to amplifier(s) and cavity </a:t>
            </a:r>
          </a:p>
          <a:p>
            <a:pPr eaLnBrk="1" hangingPunct="1"/>
            <a:r>
              <a:rPr lang="en-US" sz="2000" dirty="0" smtClean="0"/>
              <a:t>Laser gain amplifiers </a:t>
            </a:r>
            <a:r>
              <a:rPr lang="en-US" sz="2000" dirty="0" smtClean="0"/>
              <a:t>– collaboration with industry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Demonstrate variable width laser pulse generation</a:t>
            </a:r>
          </a:p>
          <a:p>
            <a:pPr eaLnBrk="1" hangingPunct="1"/>
            <a:r>
              <a:rPr lang="en-US" sz="2000" dirty="0" smtClean="0"/>
              <a:t>Better </a:t>
            </a:r>
            <a:r>
              <a:rPr lang="en-US" sz="2000" dirty="0" smtClean="0"/>
              <a:t>matching </a:t>
            </a:r>
            <a:r>
              <a:rPr lang="en-US" sz="2000" dirty="0" smtClean="0"/>
              <a:t>between</a:t>
            </a:r>
            <a:r>
              <a:rPr lang="en-US" sz="2000" dirty="0" smtClean="0"/>
              <a:t> H- beam and laser spatial profile</a:t>
            </a:r>
          </a:p>
          <a:p>
            <a:r>
              <a:rPr lang="en-US" sz="2000" dirty="0" smtClean="0"/>
              <a:t>Synchronization of laser </a:t>
            </a:r>
            <a:r>
              <a:rPr lang="en-US" sz="2000" dirty="0"/>
              <a:t>to </a:t>
            </a:r>
            <a:r>
              <a:rPr lang="en-US" sz="2000" dirty="0" smtClean="0"/>
              <a:t>beam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Neutralization studies at HINS</a:t>
            </a:r>
          </a:p>
          <a:p>
            <a:pPr lvl="1"/>
            <a:r>
              <a:rPr lang="en-US" sz="1800" dirty="0" smtClean="0"/>
              <a:t>Already planned for laser diagnostics</a:t>
            </a:r>
            <a:endParaRPr lang="en-US" sz="1800" dirty="0" smtClean="0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197225" y="41275"/>
            <a:ext cx="2759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prstClr val="black"/>
                </a:solidFill>
              </a:rPr>
              <a:t>R&amp;D Activities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Keeping an open mind…</a:t>
            </a:r>
            <a:endParaRPr lang="en-US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Algerian" pitchFamily="82" charset="0"/>
              </a:rPr>
              <a:t>“</a:t>
            </a:r>
            <a:r>
              <a:rPr lang="en-US" dirty="0" smtClean="0">
                <a:latin typeface="Algerian" pitchFamily="82" charset="0"/>
              </a:rPr>
              <a:t>It is difficult to say what is impossible, for the dream of yesterday is the hope of today and the reality of tomorrow.”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3600" dirty="0" smtClean="0"/>
              <a:t>Dr. Robert H. Goddard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4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8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2336800" y="0"/>
            <a:ext cx="6350000" cy="635000"/>
          </a:xfrm>
        </p:spPr>
        <p:txBody>
          <a:bodyPr/>
          <a:lstStyle/>
          <a:p>
            <a:pPr eaLnBrk="1" hangingPunct="1"/>
            <a:r>
              <a:rPr lang="en-US" sz="2800" smtClean="0"/>
              <a:t>Laser Stripping vs Laser Chopping</a:t>
            </a:r>
          </a:p>
        </p:txBody>
      </p:sp>
      <p:pic>
        <p:nvPicPr>
          <p:cNvPr id="6150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072" y="1235075"/>
            <a:ext cx="5846763" cy="2386013"/>
          </a:xfrm>
          <a:noFill/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675005" y="988287"/>
            <a:ext cx="4718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Laser Stripping (3 step process)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710203" y="3650207"/>
            <a:ext cx="47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Laser chopping (2 step process)</a:t>
            </a: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1492309" y="4826000"/>
            <a:ext cx="184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 flipV="1">
            <a:off x="1761549" y="4534263"/>
            <a:ext cx="660400" cy="749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3295709" y="4610100"/>
            <a:ext cx="307975" cy="419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 flipV="1">
            <a:off x="3587809" y="4495800"/>
            <a:ext cx="6477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3562409" y="482600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1311334" y="4722813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-</a:t>
            </a:r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2183915" y="4807131"/>
            <a:ext cx="10574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H</a:t>
            </a:r>
            <a:r>
              <a:rPr lang="en-US" sz="2800" baseline="30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endParaRPr lang="en-US" sz="2000" dirty="0"/>
          </a:p>
          <a:p>
            <a:r>
              <a:rPr lang="en-US" dirty="0" smtClean="0"/>
              <a:t>H</a:t>
            </a:r>
            <a:r>
              <a:rPr lang="en-US" baseline="30000" dirty="0" smtClean="0"/>
              <a:t>0 </a:t>
            </a:r>
            <a:r>
              <a:rPr lang="en-US" dirty="0"/>
              <a:t> </a:t>
            </a:r>
            <a:r>
              <a:rPr lang="en-US" dirty="0" smtClean="0"/>
              <a:t>+  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6161" name="Text Box 19"/>
          <p:cNvSpPr txBox="1">
            <a:spLocks noChangeArrowheads="1"/>
          </p:cNvSpPr>
          <p:nvPr/>
        </p:nvSpPr>
        <p:spPr bwMode="auto">
          <a:xfrm>
            <a:off x="4321234" y="4278313"/>
            <a:ext cx="402674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sz="2800" baseline="30000" dirty="0"/>
              <a:t>-</a:t>
            </a:r>
            <a:endParaRPr lang="en-US" baseline="30000" dirty="0"/>
          </a:p>
        </p:txBody>
      </p:sp>
      <p:sp>
        <p:nvSpPr>
          <p:cNvPr id="6162" name="Text Box 20"/>
          <p:cNvSpPr txBox="1">
            <a:spLocks noChangeArrowheads="1"/>
          </p:cNvSpPr>
          <p:nvPr/>
        </p:nvSpPr>
        <p:spPr bwMode="auto">
          <a:xfrm>
            <a:off x="4727634" y="4659313"/>
            <a:ext cx="407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0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35185" y="2224726"/>
            <a:ext cx="285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Usually done at high energy:</a:t>
            </a:r>
          </a:p>
          <a:p>
            <a:pPr algn="ctr"/>
            <a:r>
              <a:rPr lang="en-US" dirty="0" smtClean="0"/>
              <a:t>~ few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42792" y="4520813"/>
            <a:ext cx="323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Needs to be done at low energy:</a:t>
            </a:r>
          </a:p>
          <a:p>
            <a:pPr algn="ctr"/>
            <a:r>
              <a:rPr lang="en-US" dirty="0" smtClean="0"/>
              <a:t>~ few MeV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2739" y="5120869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g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9" name="Picture 4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photoneutralization cross s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079" y="2309476"/>
            <a:ext cx="4337499" cy="325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460500" y="3848100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1828800" imgH="419040" progId="Equation.3">
                  <p:embed/>
                </p:oleObj>
              </mc:Choice>
              <mc:Fallback>
                <p:oleObj name="Equation" r:id="rId5" imgW="182880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848100"/>
                        <a:ext cx="28194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1204" y="2750457"/>
            <a:ext cx="4800600" cy="2590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err="1" smtClean="0"/>
              <a:t>Photoneutralization</a:t>
            </a:r>
            <a:r>
              <a:rPr lang="en-US" sz="2000" dirty="0" smtClean="0"/>
              <a:t> cross section of H- by incident photons of energy E is given by: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where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is 4.2E-17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E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is 0.7543 eV.  </a:t>
            </a:r>
            <a:endParaRPr lang="en-US" sz="1200" dirty="0" smtClean="0"/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067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At 2.5 MeV ,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= </a:t>
            </a:r>
            <a:r>
              <a:rPr lang="en-US" dirty="0" smtClean="0"/>
              <a:t>0.073 </a:t>
            </a:r>
            <a:r>
              <a:rPr lang="en-US" dirty="0"/>
              <a:t>and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dirty="0"/>
              <a:t> = 1.00266, with ion velocity of </a:t>
            </a:r>
            <a:r>
              <a:rPr lang="en-US" dirty="0" smtClean="0"/>
              <a:t>21.856 m/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err="1"/>
              <a:t>.</a:t>
            </a:r>
            <a:endParaRPr lang="en-US" dirty="0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352425" y="1293813"/>
            <a:ext cx="78154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Is it technically feasible to consider a laser chopping system for Project X?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H- beam </a:t>
            </a:r>
            <a:r>
              <a:rPr lang="en-US" sz="2000" dirty="0" smtClean="0">
                <a:solidFill>
                  <a:srgbClr val="0066FF"/>
                </a:solidFill>
              </a:rPr>
              <a:t>requirements -&gt; </a:t>
            </a:r>
            <a:r>
              <a:rPr lang="en-US" sz="2000" i="1" dirty="0">
                <a:solidFill>
                  <a:srgbClr val="0066FF"/>
                </a:solidFill>
              </a:rPr>
              <a:t>H</a:t>
            </a:r>
            <a:r>
              <a:rPr lang="en-US" sz="2000" i="1" dirty="0" smtClean="0">
                <a:solidFill>
                  <a:srgbClr val="0066FF"/>
                </a:solidFill>
              </a:rPr>
              <a:t>ow </a:t>
            </a:r>
            <a:r>
              <a:rPr lang="en-US" sz="2000" i="1" dirty="0" smtClean="0">
                <a:solidFill>
                  <a:srgbClr val="0066FF"/>
                </a:solidFill>
              </a:rPr>
              <a:t>small can you make beam?</a:t>
            </a:r>
            <a:endParaRPr lang="en-US" sz="2000" i="1" dirty="0">
              <a:solidFill>
                <a:srgbClr val="0066FF"/>
              </a:solidFill>
            </a:endParaRPr>
          </a:p>
          <a:p>
            <a:pPr lvl="1">
              <a:buFontTx/>
              <a:buChar char="•"/>
            </a:pPr>
            <a:r>
              <a:rPr lang="en-US" sz="2000" dirty="0">
                <a:solidFill>
                  <a:srgbClr val="0066FF"/>
                </a:solidFill>
              </a:rPr>
              <a:t>Laser beam </a:t>
            </a:r>
            <a:r>
              <a:rPr lang="en-US" sz="2000" dirty="0" smtClean="0">
                <a:solidFill>
                  <a:srgbClr val="0066FF"/>
                </a:solidFill>
              </a:rPr>
              <a:t>requirements -&gt; </a:t>
            </a:r>
            <a:r>
              <a:rPr lang="en-US" sz="2000" i="1" dirty="0" smtClean="0">
                <a:solidFill>
                  <a:srgbClr val="0066FF"/>
                </a:solidFill>
              </a:rPr>
              <a:t>How much power is needed?</a:t>
            </a:r>
            <a:endParaRPr lang="en-US" sz="2000" i="1" dirty="0">
              <a:solidFill>
                <a:srgbClr val="0066FF"/>
              </a:solidFill>
            </a:endParaRP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2613025" y="14288"/>
            <a:ext cx="410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Photoneutralization of H-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3" name="Picture 4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257" y="1252537"/>
            <a:ext cx="65341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593725" y="969056"/>
            <a:ext cx="606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Assume the following geometry of the H- and laser beam.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80000" y="3154362"/>
            <a:ext cx="2255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[From: Shafer LA-UR 98-2643]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47915" y="3429000"/>
            <a:ext cx="643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photon energy seen by the H- electron in it’s rest frame is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2637972" y="3835400"/>
          <a:ext cx="2362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1358640" imgH="228600" progId="Equation.3">
                  <p:embed/>
                </p:oleObj>
              </mc:Choice>
              <mc:Fallback>
                <p:oleObj name="Equation" r:id="rId5" imgW="13586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972" y="3835400"/>
                        <a:ext cx="2362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620486" y="4274457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lab frame energy of a photon from Nd:YAG laser with a wavelength of</a:t>
            </a:r>
          </a:p>
          <a:p>
            <a:r>
              <a:rPr lang="en-US" dirty="0"/>
              <a:t>1064 nm is 1.165 eV is essentially the same in the CM frame for ~90 deg. angle 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950685" y="4945741"/>
            <a:ext cx="6727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So, for Nd:YAG </a:t>
            </a:r>
            <a:r>
              <a:rPr lang="en-US" dirty="0" smtClean="0">
                <a:solidFill>
                  <a:srgbClr val="0066FF"/>
                </a:solidFill>
              </a:rPr>
              <a:t>(1064 nm) </a:t>
            </a:r>
            <a:r>
              <a:rPr lang="en-US" dirty="0" err="1" smtClean="0">
                <a:solidFill>
                  <a:srgbClr val="0066FF"/>
                </a:solidFill>
              </a:rPr>
              <a:t>Yb:YAG</a:t>
            </a:r>
            <a:r>
              <a:rPr lang="en-US" dirty="0" smtClean="0">
                <a:solidFill>
                  <a:srgbClr val="0066FF"/>
                </a:solidFill>
              </a:rPr>
              <a:t> (1030 nm) laser </a:t>
            </a:r>
            <a:r>
              <a:rPr lang="en-US" dirty="0">
                <a:solidFill>
                  <a:srgbClr val="0066FF"/>
                </a:solidFill>
              </a:rPr>
              <a:t>interacting with </a:t>
            </a:r>
            <a:endParaRPr lang="en-US" dirty="0" smtClean="0">
              <a:solidFill>
                <a:srgbClr val="0066FF"/>
              </a:solidFill>
            </a:endParaRPr>
          </a:p>
          <a:p>
            <a:r>
              <a:rPr lang="en-US" dirty="0" smtClean="0">
                <a:solidFill>
                  <a:srgbClr val="0066FF"/>
                </a:solidFill>
              </a:rPr>
              <a:t>2.5 </a:t>
            </a:r>
            <a:r>
              <a:rPr lang="en-US" dirty="0">
                <a:solidFill>
                  <a:srgbClr val="0066FF"/>
                </a:solidFill>
              </a:rPr>
              <a:t>MeV H- @ ~90 deg the </a:t>
            </a:r>
            <a:r>
              <a:rPr lang="en-US" dirty="0" err="1" smtClean="0">
                <a:solidFill>
                  <a:srgbClr val="0066FF"/>
                </a:solidFill>
              </a:rPr>
              <a:t>photoneutralization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cross section is </a:t>
            </a:r>
            <a:endParaRPr lang="en-US" dirty="0" smtClean="0">
              <a:solidFill>
                <a:srgbClr val="0066FF"/>
              </a:solidFill>
            </a:endParaRPr>
          </a:p>
          <a:p>
            <a:r>
              <a:rPr lang="en-US" dirty="0" smtClean="0">
                <a:solidFill>
                  <a:srgbClr val="0066FF"/>
                </a:solidFill>
              </a:rPr>
              <a:t>3.66x10</a:t>
            </a:r>
            <a:r>
              <a:rPr lang="en-US" baseline="30000" dirty="0" smtClean="0">
                <a:solidFill>
                  <a:srgbClr val="0066FF"/>
                </a:solidFill>
              </a:rPr>
              <a:t>-17</a:t>
            </a:r>
            <a:r>
              <a:rPr lang="en-US" dirty="0" smtClean="0">
                <a:solidFill>
                  <a:srgbClr val="0066FF"/>
                </a:solidFill>
              </a:rPr>
              <a:t> cm</a:t>
            </a:r>
            <a:r>
              <a:rPr lang="en-US" baseline="30000" dirty="0" smtClean="0">
                <a:solidFill>
                  <a:srgbClr val="0066FF"/>
                </a:solidFill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 and 3.80x10</a:t>
            </a:r>
            <a:r>
              <a:rPr lang="en-US" baseline="30000" dirty="0" smtClean="0">
                <a:solidFill>
                  <a:srgbClr val="0066FF"/>
                </a:solidFill>
              </a:rPr>
              <a:t>-17</a:t>
            </a:r>
            <a:r>
              <a:rPr lang="en-US" dirty="0" smtClean="0">
                <a:solidFill>
                  <a:srgbClr val="0066FF"/>
                </a:solidFill>
              </a:rPr>
              <a:t> cm</a:t>
            </a:r>
            <a:r>
              <a:rPr lang="en-US" baseline="30000" dirty="0" smtClean="0">
                <a:solidFill>
                  <a:srgbClr val="0066FF"/>
                </a:solidFill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 , respectively.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5579382" y="3836081"/>
            <a:ext cx="312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 = 180 : head on interaction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7229" y="188685"/>
            <a:ext cx="3937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- Laser Geometry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7" name="Picture 4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Assume the laser beam has a uniform irradiance and fully encompass’ the H</a:t>
            </a:r>
            <a:r>
              <a:rPr lang="en-US" sz="2800" baseline="30000" dirty="0" smtClean="0"/>
              <a:t>-</a:t>
            </a:r>
            <a:r>
              <a:rPr lang="en-US" sz="2000" dirty="0" smtClean="0"/>
              <a:t> beam.</a:t>
            </a:r>
          </a:p>
          <a:p>
            <a:pPr eaLnBrk="1" hangingPunct="1"/>
            <a:r>
              <a:rPr lang="en-US" sz="2000" dirty="0" smtClean="0"/>
              <a:t>When the probability of interaction is high, and the interaction mechanism is not dependent on intensity (</a:t>
            </a:r>
            <a:r>
              <a:rPr lang="en-US" sz="2000" dirty="0" err="1" smtClean="0"/>
              <a:t>i.e</a:t>
            </a:r>
            <a:r>
              <a:rPr lang="en-US" sz="2000" dirty="0" smtClean="0"/>
              <a:t> cross section is not dependent on laser flux) , the single interaction detachment rate,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 can be expressed as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where  </a:t>
            </a:r>
            <a:r>
              <a:rPr lang="en-US" sz="2000" i="1" dirty="0" smtClean="0"/>
              <a:t>fluence</a:t>
            </a:r>
            <a:r>
              <a:rPr lang="en-US" sz="2000" dirty="0" smtClean="0"/>
              <a:t> is the number of photons per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at the interaction point, </a:t>
            </a: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laser</a:t>
            </a:r>
            <a:r>
              <a:rPr lang="en-US" sz="2000" dirty="0" smtClean="0"/>
              <a:t> is the laser pulse length,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is the </a:t>
            </a:r>
            <a:r>
              <a:rPr lang="en-US" sz="2000" dirty="0" err="1" smtClean="0"/>
              <a:t>photoneutralization</a:t>
            </a:r>
            <a:r>
              <a:rPr lang="en-US" sz="2000" dirty="0" smtClean="0"/>
              <a:t> cross section [cm2] and </a:t>
            </a: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crossing</a:t>
            </a:r>
            <a:r>
              <a:rPr lang="en-US" sz="2000" dirty="0" smtClean="0"/>
              <a:t>  is the transit time of the H- across the laser beam [sec].</a:t>
            </a:r>
          </a:p>
          <a:p>
            <a:pPr eaLnBrk="1" hangingPunct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photon flux is transformed like the photon frequency (energy) which, which like the energy is ~ the same in the lab and  CM.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159125" y="217488"/>
            <a:ext cx="3067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30000" dirty="0"/>
              <a:t>-</a:t>
            </a:r>
            <a:r>
              <a:rPr lang="en-US" sz="3200" dirty="0"/>
              <a:t> Neutralization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727695"/>
              </p:ext>
            </p:extLst>
          </p:nvPr>
        </p:nvGraphicFramePr>
        <p:xfrm>
          <a:off x="1190444" y="3116262"/>
          <a:ext cx="35401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4" imgW="1358640" imgH="241200" progId="Equation.3">
                  <p:embed/>
                </p:oleObj>
              </mc:Choice>
              <mc:Fallback>
                <p:oleObj name="Equation" r:id="rId4" imgW="13586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444" y="3116262"/>
                        <a:ext cx="35401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07336" y="3225800"/>
          <a:ext cx="2251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6" imgW="1269720" imgH="228600" progId="Equation.3">
                  <p:embed/>
                </p:oleObj>
              </mc:Choice>
              <mc:Fallback>
                <p:oleObj name="Equation" r:id="rId6" imgW="12697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336" y="3225800"/>
                        <a:ext cx="22510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33257" y="3244334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2" name="Picture 4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276600" cy="4525963"/>
          </a:xfrm>
        </p:spPr>
        <p:txBody>
          <a:bodyPr/>
          <a:lstStyle/>
          <a:p>
            <a:r>
              <a:rPr lang="en-US" sz="2000" dirty="0" smtClean="0"/>
              <a:t>Assume a laser pulse length , </a:t>
            </a: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laser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,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of 500 </a:t>
            </a:r>
            <a:r>
              <a:rPr lang="en-US" sz="2000" dirty="0" err="1" smtClean="0"/>
              <a:t>ps</a:t>
            </a:r>
            <a:r>
              <a:rPr lang="en-US" sz="2000" dirty="0" smtClean="0"/>
              <a:t>, the single pass neutralization fraction as a function of  laser pulse energy for several laser beam radii may be calculated. </a:t>
            </a:r>
          </a:p>
          <a:p>
            <a:pPr eaLnBrk="1" hangingPunct="1"/>
            <a:r>
              <a:rPr lang="en-US" sz="2000" dirty="0" smtClean="0"/>
              <a:t>For </a:t>
            </a:r>
            <a:r>
              <a:rPr lang="en-US" sz="2000" dirty="0" smtClean="0"/>
              <a:t>~100</a:t>
            </a:r>
            <a:r>
              <a:rPr lang="en-US" sz="2000" dirty="0" smtClean="0"/>
              <a:t>% neutralization need to have ~10 to 30 </a:t>
            </a:r>
            <a:r>
              <a:rPr lang="en-US" sz="2000" dirty="0" err="1" smtClean="0"/>
              <a:t>mJ</a:t>
            </a:r>
            <a:r>
              <a:rPr lang="en-US" sz="2000" dirty="0" smtClean="0"/>
              <a:t> per laser pulse</a:t>
            </a:r>
          </a:p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At 325 MHz rep rate this corresponds to  a 3 to 10 MW  laser !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477977" y="5338173"/>
            <a:ext cx="4727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At this point everyone says it can’t be done.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But can these numbers be beat down 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2665639" y="202974"/>
            <a:ext cx="5540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Single Pass 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err="1" smtClean="0"/>
              <a:t>Photodetachment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6" name="Picture 15" descr="Single pass neut and laser radius and 500ps pul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9943" y="1082413"/>
            <a:ext cx="5333334" cy="40000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408715" y="1479324"/>
          <a:ext cx="18351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5" imgW="1104840" imgH="228600" progId="Equation.3">
                  <p:embed/>
                </p:oleObj>
              </mc:Choice>
              <mc:Fallback>
                <p:oleObj name="Equation" r:id="rId5" imgW="11048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715" y="1479324"/>
                        <a:ext cx="183515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79771" y="3429000"/>
            <a:ext cx="1423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Laser Beam Radius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6749142" y="1132114"/>
            <a:ext cx="1117600" cy="5515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94370" y="2123971"/>
            <a:ext cx="13247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Q-switch</a:t>
            </a:r>
          </a:p>
          <a:p>
            <a:r>
              <a:rPr lang="en-US" sz="1400" dirty="0" smtClean="0"/>
              <a:t>10’s to 100’s </a:t>
            </a:r>
            <a:r>
              <a:rPr lang="en-US" sz="1400" dirty="0" err="1" smtClean="0"/>
              <a:t>mJ</a:t>
            </a:r>
            <a:endParaRPr lang="en-US" sz="1400" dirty="0" smtClean="0"/>
          </a:p>
          <a:p>
            <a:r>
              <a:rPr lang="en-US" sz="1400" dirty="0" smtClean="0"/>
              <a:t>10-100’s Hz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6" name="Picture 4" descr="projectx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Looking at the equation for the Neutralization Factor (F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), only two quantities are controllable, the photon flux and the crossing time,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To enhance the yield, requires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increasing laser flux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b="1" dirty="0" smtClean="0"/>
              <a:t> by increasing the pulse energy or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b="1" dirty="0" smtClean="0"/>
              <a:t>reducing the interaction cross section 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increasing the crossing time of the H- across the laser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b="1" dirty="0" smtClean="0"/>
              <a:t>proportional to horizontal laser beam width and ion velocity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b="1" dirty="0" smtClean="0"/>
              <a:t>by increasing the horizontal dimension of the laser beam while reducing the vertical dimension of the laser beam to keep the cross section constant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Another technique would be have the H- ions pass through the laser beam as many times as possible.  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313" y="3917950"/>
            <a:ext cx="53340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5257800" y="5638800"/>
            <a:ext cx="2255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[From: Shafer LA-UR 98-2643]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0" name="Picture 4" descr="project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11675" y="2664823"/>
            <a:ext cx="4632325" cy="197249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Assume 100% reflectivity on mirrors</a:t>
            </a:r>
          </a:p>
          <a:p>
            <a:pPr eaLnBrk="1" hangingPunct="1"/>
            <a:r>
              <a:rPr lang="en-US" sz="2000" dirty="0" smtClean="0"/>
              <a:t>Assume 200 </a:t>
            </a:r>
            <a:r>
              <a:rPr lang="en-US" sz="2000" dirty="0" err="1" smtClean="0"/>
              <a:t>uJ</a:t>
            </a:r>
            <a:r>
              <a:rPr lang="en-US" sz="2000" dirty="0" smtClean="0"/>
              <a:t> laser pulse on the input of the optical cavity</a:t>
            </a:r>
          </a:p>
          <a:p>
            <a:pPr eaLnBrk="1" hangingPunct="1"/>
            <a:r>
              <a:rPr lang="en-US" sz="2000" dirty="0" smtClean="0"/>
              <a:t>Each curve represents single interaction neutralization factor,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.</a:t>
            </a:r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2600325" y="176213"/>
            <a:ext cx="616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Multiple Interaction Neutralization Factor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04017" y="1750423"/>
          <a:ext cx="2826113" cy="64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4" imgW="1054080" imgH="241200" progId="Equation.3">
                  <p:embed/>
                </p:oleObj>
              </mc:Choice>
              <mc:Fallback>
                <p:oleObj name="Equation" r:id="rId4" imgW="10540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017" y="1750423"/>
                        <a:ext cx="2826113" cy="646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04450" y="1053147"/>
            <a:ext cx="8034156" cy="11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If the laser passes through the H- beam N times, the fractional yield F</a:t>
            </a:r>
            <a:r>
              <a:rPr lang="en-US" sz="2000" baseline="-25000" noProof="0" dirty="0" smtClean="0"/>
              <a:t>N</a:t>
            </a:r>
            <a:r>
              <a:rPr lang="en-US" sz="2000" noProof="0" dirty="0" smtClean="0"/>
              <a:t> of  H</a:t>
            </a:r>
            <a:r>
              <a:rPr lang="en-US" sz="2000" baseline="30000" noProof="0" dirty="0" smtClean="0"/>
              <a:t>0</a:t>
            </a:r>
            <a:r>
              <a:rPr lang="en-US" sz="2000" noProof="0" dirty="0" smtClean="0"/>
              <a:t> is related to the fractional yield F</a:t>
            </a:r>
            <a:r>
              <a:rPr lang="en-US" sz="2000" baseline="-25000" noProof="0" dirty="0" smtClean="0"/>
              <a:t>1</a:t>
            </a:r>
            <a:r>
              <a:rPr lang="en-US" sz="2000" noProof="0" dirty="0" smtClean="0"/>
              <a:t> of a single crossing by :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Multiple pass neut for single pass rat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412" y="2445327"/>
            <a:ext cx="4594696" cy="3446021"/>
          </a:xfrm>
          <a:prstGeom prst="rect">
            <a:avLst/>
          </a:prstGeom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987868" y="1828800"/>
          <a:ext cx="2363211" cy="48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7" imgW="1104840" imgH="228600" progId="Equation.3">
                  <p:embed/>
                </p:oleObj>
              </mc:Choice>
              <mc:Fallback>
                <p:oleObj name="Equation" r:id="rId7" imgW="11048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868" y="1828800"/>
                        <a:ext cx="2363211" cy="48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0" y="1946366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is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280-BDB6-439B-9689-4FF3E14FAFBE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SNS Laser Stripping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1751</Words>
  <Application>Microsoft Office PowerPoint</Application>
  <PresentationFormat>On-screen Show (4:3)</PresentationFormat>
  <Paragraphs>318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Equation</vt:lpstr>
      <vt:lpstr>Microsoft Equation 3.0</vt:lpstr>
      <vt:lpstr>Investigation on the Feasibility of Using a Laser  Chopper for Project X</vt:lpstr>
      <vt:lpstr>Why look at this?</vt:lpstr>
      <vt:lpstr>Laser Stripping vs Laser Chopping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Facility formally know as HINS</vt:lpstr>
      <vt:lpstr>HINS Beam Parameters</vt:lpstr>
      <vt:lpstr>Six Cavity Test</vt:lpstr>
      <vt:lpstr>Beam Diagnostic Projects for Project X</vt:lpstr>
      <vt:lpstr>HINS Diagnostics Line</vt:lpstr>
      <vt:lpstr>HINS Beamline</vt:lpstr>
      <vt:lpstr>“Typical” Laser Chopper Numbers</vt:lpstr>
      <vt:lpstr>PowerPoint Presentation</vt:lpstr>
      <vt:lpstr>PowerPoint Presentation</vt:lpstr>
      <vt:lpstr>PowerPoint Presentation</vt:lpstr>
      <vt:lpstr>PowerPoint Presentation</vt:lpstr>
      <vt:lpstr>Keeping an open mind…</vt:lpstr>
      <vt:lpstr>PowerPoint Presentation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johnson</dc:creator>
  <cp:lastModifiedBy>Vic Scarpine x2571 13487N</cp:lastModifiedBy>
  <cp:revision>32</cp:revision>
  <dcterms:created xsi:type="dcterms:W3CDTF">2011-03-28T15:50:20Z</dcterms:created>
  <dcterms:modified xsi:type="dcterms:W3CDTF">2011-04-11T14:19:19Z</dcterms:modified>
</cp:coreProperties>
</file>