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735" r:id="rId3"/>
    <p:sldMasterId id="2147483748" r:id="rId4"/>
  </p:sldMasterIdLst>
  <p:notesMasterIdLst>
    <p:notesMasterId r:id="rId54"/>
  </p:notesMasterIdLst>
  <p:sldIdLst>
    <p:sldId id="432" r:id="rId5"/>
    <p:sldId id="565" r:id="rId6"/>
    <p:sldId id="433" r:id="rId7"/>
    <p:sldId id="434" r:id="rId8"/>
    <p:sldId id="379" r:id="rId9"/>
    <p:sldId id="378" r:id="rId10"/>
    <p:sldId id="409" r:id="rId11"/>
    <p:sldId id="567" r:id="rId12"/>
    <p:sldId id="543" r:id="rId13"/>
    <p:sldId id="546" r:id="rId14"/>
    <p:sldId id="557" r:id="rId15"/>
    <p:sldId id="556" r:id="rId16"/>
    <p:sldId id="558" r:id="rId17"/>
    <p:sldId id="559" r:id="rId18"/>
    <p:sldId id="441" r:id="rId19"/>
    <p:sldId id="561" r:id="rId20"/>
    <p:sldId id="394" r:id="rId21"/>
    <p:sldId id="451" r:id="rId22"/>
    <p:sldId id="454" r:id="rId23"/>
    <p:sldId id="402" r:id="rId24"/>
    <p:sldId id="282" r:id="rId25"/>
    <p:sldId id="459" r:id="rId26"/>
    <p:sldId id="463" r:id="rId27"/>
    <p:sldId id="564" r:id="rId28"/>
    <p:sldId id="562" r:id="rId29"/>
    <p:sldId id="563" r:id="rId30"/>
    <p:sldId id="465" r:id="rId31"/>
    <p:sldId id="304" r:id="rId32"/>
    <p:sldId id="456" r:id="rId33"/>
    <p:sldId id="461" r:id="rId34"/>
    <p:sldId id="533" r:id="rId35"/>
    <p:sldId id="440" r:id="rId36"/>
    <p:sldId id="401" r:id="rId37"/>
    <p:sldId id="445" r:id="rId38"/>
    <p:sldId id="522" r:id="rId39"/>
    <p:sldId id="523" r:id="rId40"/>
    <p:sldId id="504" r:id="rId41"/>
    <p:sldId id="507" r:id="rId42"/>
    <p:sldId id="525" r:id="rId43"/>
    <p:sldId id="335" r:id="rId44"/>
    <p:sldId id="423" r:id="rId45"/>
    <p:sldId id="532" r:id="rId46"/>
    <p:sldId id="527" r:id="rId47"/>
    <p:sldId id="426" r:id="rId48"/>
    <p:sldId id="529" r:id="rId49"/>
    <p:sldId id="530" r:id="rId50"/>
    <p:sldId id="566" r:id="rId51"/>
    <p:sldId id="366" r:id="rId52"/>
    <p:sldId id="367" r:id="rId53"/>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35" autoAdjust="0"/>
    <p:restoredTop sz="94652" autoAdjust="0"/>
  </p:normalViewPr>
  <p:slideViewPr>
    <p:cSldViewPr>
      <p:cViewPr varScale="1">
        <p:scale>
          <a:sx n="70" d="100"/>
          <a:sy n="70" d="100"/>
        </p:scale>
        <p:origin x="-53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87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9" tIns="46480" rIns="92959" bIns="46480" rtlCol="0"/>
          <a:lstStyle>
            <a:lvl1pPr algn="l">
              <a:defRPr sz="13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9" tIns="46480" rIns="92959" bIns="46480" rtlCol="0"/>
          <a:lstStyle>
            <a:lvl1pPr algn="r">
              <a:defRPr sz="1300"/>
            </a:lvl1pPr>
          </a:lstStyle>
          <a:p>
            <a:fld id="{D28E81DF-4212-408C-A6FA-4083DD64B896}" type="datetimeFigureOut">
              <a:rPr lang="en-US" smtClean="0"/>
              <a:pPr/>
              <a:t>6/28/2011</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9" tIns="46480" rIns="92959" bIns="46480"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9" tIns="46480" rIns="92959" bIns="464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9" tIns="46480" rIns="92959" bIns="46480" rtlCol="0" anchor="b"/>
          <a:lstStyle>
            <a:lvl1pPr algn="l">
              <a:defRPr sz="13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9" tIns="46480" rIns="92959" bIns="46480" rtlCol="0" anchor="b"/>
          <a:lstStyle>
            <a:lvl1pPr algn="r">
              <a:defRPr sz="1300"/>
            </a:lvl1pPr>
          </a:lstStyle>
          <a:p>
            <a:fld id="{17E36F63-E3BC-44A0-8CFB-012451B6BBA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71B557CB-13ED-46A1-B709-E5A193EB434A}" type="slidenum">
              <a:rPr lang="zh-CN" altLang="en-US" smtClean="0"/>
              <a:pPr/>
              <a:t>1</a:t>
            </a:fld>
            <a:endParaRPr lang="en-US" altLang="zh-CN"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6ACB2CE1-7F4E-4F72-BB4D-15BAF12BDBD7}" type="slidenum">
              <a:rPr lang="zh-CN" altLang="en-US"/>
              <a:pPr/>
              <a:t>11</a:t>
            </a:fld>
            <a:endParaRPr lang="en-US" altLang="zh-CN"/>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141413" y="687388"/>
            <a:ext cx="4694237" cy="3522662"/>
          </a:xfrm>
          <a:ln/>
        </p:spPr>
      </p:sp>
      <p:sp>
        <p:nvSpPr>
          <p:cNvPr id="63491" name="Rectangle 3"/>
          <p:cNvSpPr>
            <a:spLocks noGrp="1" noChangeArrowheads="1"/>
          </p:cNvSpPr>
          <p:nvPr>
            <p:ph type="body" idx="1"/>
          </p:nvPr>
        </p:nvSpPr>
        <p:spPr>
          <a:xfrm>
            <a:off x="922339" y="4439963"/>
            <a:ext cx="5127625" cy="4142692"/>
          </a:xfrm>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E36F63-E3BC-44A0-8CFB-012451B6BBA0}"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98688603-784A-46C3-ADC6-12D0FDD8E92F}" type="slidenum">
              <a:rPr lang="zh-CN" altLang="en-US"/>
              <a:pPr/>
              <a:t>14</a:t>
            </a:fld>
            <a:endParaRPr lang="en-US" altLang="zh-CN"/>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21200667-660C-4F4B-B5D0-47467280B627}" type="slidenum">
              <a:rPr lang="zh-CN" altLang="en-US" smtClean="0"/>
              <a:pPr/>
              <a:t>15</a:t>
            </a:fld>
            <a:endParaRPr lang="en-US" altLang="zh-CN"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37D203B-F294-4DF2-82E6-D099E8067E74}" type="slidenum">
              <a:rPr lang="zh-CN" altLang="en-US" smtClean="0"/>
              <a:pPr/>
              <a:t>16</a:t>
            </a:fld>
            <a:endParaRPr lang="en-US" altLang="zh-CN"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9FF5B586-9C37-4A72-8EC7-FA3BE84BD5A3}" type="slidenum">
              <a:rPr lang="en-US" smtClean="0">
                <a:solidFill>
                  <a:prstClr val="black"/>
                </a:solidFill>
              </a:rPr>
              <a:pPr>
                <a:defRPr/>
              </a:pPr>
              <a:t>17</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B09053-9C4A-4072-B053-5FDE6592DDAE}" type="slidenum">
              <a:rPr lang="ru-RU"/>
              <a:pPr/>
              <a:t>18</a:t>
            </a:fld>
            <a:endParaRPr lang="ru-RU"/>
          </a:p>
        </p:txBody>
      </p:sp>
      <p:sp>
        <p:nvSpPr>
          <p:cNvPr id="70658" name="Rectangle 2"/>
          <p:cNvSpPr>
            <a:spLocks noGrp="1" noRot="1" noChangeAspect="1" noChangeArrowheads="1" noTextEdit="1"/>
          </p:cNvSpPr>
          <p:nvPr>
            <p:ph type="sldImg"/>
          </p:nvPr>
        </p:nvSpPr>
        <p:spPr>
          <a:xfrm>
            <a:off x="1173163" y="696913"/>
            <a:ext cx="4641850" cy="3481387"/>
          </a:xfrm>
          <a:ln/>
        </p:spPr>
      </p:sp>
      <p:sp>
        <p:nvSpPr>
          <p:cNvPr id="70659"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38FDAB-BB49-4792-8A99-9CC5D9F69A52}" type="slidenum">
              <a:rPr lang="ru-RU"/>
              <a:pPr/>
              <a:t>19</a:t>
            </a:fld>
            <a:endParaRPr lang="ru-RU"/>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p:txBody>
          <a:bodyPr/>
          <a:lstStyle/>
          <a:p>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4DB0653-84E5-4AA2-AC8E-227242CE7406}"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3FF45B44-1637-4D80-8B4D-F921C9591522}" type="slidenum">
              <a:rPr lang="zh-CN" altLang="en-US" smtClean="0"/>
              <a:pPr/>
              <a:t>2</a:t>
            </a:fld>
            <a:endParaRPr lang="en-US" altLang="zh-CN"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E36F63-E3BC-44A0-8CFB-012451B6BBA0}"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E36F63-E3BC-44A0-8CFB-012451B6BBA0}"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E36F63-E3BC-44A0-8CFB-012451B6BBA0}"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2A1C85-FD54-41FC-9CF5-858088B1164A}" type="slidenum">
              <a:rPr lang="en-US"/>
              <a:pPr/>
              <a:t>24</a:t>
            </a:fld>
            <a:endParaRPr lang="en-US"/>
          </a:p>
        </p:txBody>
      </p:sp>
      <p:sp>
        <p:nvSpPr>
          <p:cNvPr id="861186" name="Rectangle 2"/>
          <p:cNvSpPr>
            <a:spLocks noGrp="1" noRot="1" noChangeAspect="1" noChangeArrowheads="1" noTextEdit="1"/>
          </p:cNvSpPr>
          <p:nvPr>
            <p:ph type="sldImg"/>
          </p:nvPr>
        </p:nvSpPr>
        <p:spPr>
          <a:ln/>
        </p:spPr>
      </p:sp>
      <p:sp>
        <p:nvSpPr>
          <p:cNvPr id="861187" name="Rectangle 3"/>
          <p:cNvSpPr>
            <a:spLocks noGrp="1" noChangeArrowheads="1"/>
          </p:cNvSpPr>
          <p:nvPr>
            <p:ph type="body" idx="1"/>
          </p:nvPr>
        </p:nvSpPr>
        <p:spPr>
          <a:xfrm>
            <a:off x="699133" y="4410392"/>
            <a:ext cx="5586735" cy="4177348"/>
          </a:xfrm>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2A1C85-FD54-41FC-9CF5-858088B1164A}" type="slidenum">
              <a:rPr lang="en-US"/>
              <a:pPr/>
              <a:t>25</a:t>
            </a:fld>
            <a:endParaRPr lang="en-US"/>
          </a:p>
        </p:txBody>
      </p:sp>
      <p:sp>
        <p:nvSpPr>
          <p:cNvPr id="861186" name="Rectangle 2"/>
          <p:cNvSpPr>
            <a:spLocks noGrp="1" noRot="1" noChangeAspect="1" noChangeArrowheads="1" noTextEdit="1"/>
          </p:cNvSpPr>
          <p:nvPr>
            <p:ph type="sldImg"/>
          </p:nvPr>
        </p:nvSpPr>
        <p:spPr>
          <a:ln/>
        </p:spPr>
      </p:sp>
      <p:sp>
        <p:nvSpPr>
          <p:cNvPr id="861187" name="Rectangle 3"/>
          <p:cNvSpPr>
            <a:spLocks noGrp="1" noChangeArrowheads="1"/>
          </p:cNvSpPr>
          <p:nvPr>
            <p:ph type="body" idx="1"/>
          </p:nvPr>
        </p:nvSpPr>
        <p:spPr>
          <a:xfrm>
            <a:off x="699133" y="4410392"/>
            <a:ext cx="5586735" cy="4177348"/>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B08D14-D586-49AC-9C0B-6C5A9DA71D3F}" type="slidenum">
              <a:rPr lang="en-US"/>
              <a:pPr/>
              <a:t>26</a:t>
            </a:fld>
            <a:endParaRPr lang="en-US"/>
          </a:p>
        </p:txBody>
      </p:sp>
      <p:sp>
        <p:nvSpPr>
          <p:cNvPr id="789506" name="Rectangle 2"/>
          <p:cNvSpPr>
            <a:spLocks noGrp="1" noRot="1" noChangeAspect="1" noChangeArrowheads="1" noTextEdit="1"/>
          </p:cNvSpPr>
          <p:nvPr>
            <p:ph type="sldImg"/>
          </p:nvPr>
        </p:nvSpPr>
        <p:spPr>
          <a:xfrm>
            <a:off x="1171575" y="698500"/>
            <a:ext cx="4641850" cy="3481388"/>
          </a:xfrm>
          <a:ln/>
        </p:spPr>
      </p:sp>
      <p:sp>
        <p:nvSpPr>
          <p:cNvPr id="789507" name="Rectangle 3"/>
          <p:cNvSpPr>
            <a:spLocks noGrp="1" noChangeArrowheads="1"/>
          </p:cNvSpPr>
          <p:nvPr>
            <p:ph type="body" idx="1"/>
          </p:nvPr>
        </p:nvSpPr>
        <p:spPr>
          <a:xfrm>
            <a:off x="699133" y="4410392"/>
            <a:ext cx="5586735" cy="4175762"/>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E36F63-E3BC-44A0-8CFB-012451B6BBA0}"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E36F63-E3BC-44A0-8CFB-012451B6BBA0}"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CAEE8F-A556-4820-B4D9-0B029AEC523A}" type="slidenum">
              <a:rPr lang="ru-RU"/>
              <a:pPr/>
              <a:t>29</a:t>
            </a:fld>
            <a:endParaRPr lang="ru-RU"/>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E36F63-E3BC-44A0-8CFB-012451B6BBA0}"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A347A03-B9E6-4543-9A42-056B1718D6A1}" type="slidenum">
              <a:rPr lang="zh-CN" altLang="en-US" smtClean="0"/>
              <a:pPr/>
              <a:t>3</a:t>
            </a:fld>
            <a:endParaRPr lang="en-US" altLang="zh-CN"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E36F63-E3BC-44A0-8CFB-012451B6BBA0}"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935CA5F0-E145-4F6E-9256-C1CE83813E09}" type="slidenum">
              <a:rPr lang="zh-CN" altLang="en-US" smtClean="0"/>
              <a:pPr/>
              <a:t>32</a:t>
            </a:fld>
            <a:endParaRPr lang="en-US" altLang="zh-CN"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9FF5B586-9C37-4A72-8EC7-FA3BE84BD5A3}" type="slidenum">
              <a:rPr lang="en-US" smtClean="0">
                <a:solidFill>
                  <a:prstClr val="black"/>
                </a:solidFill>
              </a:rPr>
              <a:pPr>
                <a:defRPr/>
              </a:pPr>
              <a:t>33</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80AF659-5BC3-4633-B63C-652FF51EFACD}" type="slidenum">
              <a:rPr lang="zh-CN" altLang="en-US" smtClean="0"/>
              <a:pPr/>
              <a:t>34</a:t>
            </a:fld>
            <a:endParaRPr lang="en-US" altLang="zh-CN"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922B6CC2-7E20-4B40-A981-CB3DAFBAA4F8}" type="slidenum">
              <a:rPr lang="zh-CN" altLang="en-US"/>
              <a:pPr/>
              <a:t>35</a:t>
            </a:fld>
            <a:endParaRPr lang="en-US" altLang="zh-CN"/>
          </a:p>
        </p:txBody>
      </p:sp>
      <p:sp>
        <p:nvSpPr>
          <p:cNvPr id="5123" name="Rectangle 2"/>
          <p:cNvSpPr>
            <a:spLocks noGrp="1" noRot="1" noChangeAspect="1" noChangeArrowheads="1" noTextEdit="1"/>
          </p:cNvSpPr>
          <p:nvPr>
            <p:ph type="sldImg"/>
          </p:nvPr>
        </p:nvSpPr>
        <p:spPr>
          <a:xfrm>
            <a:off x="1171575" y="696913"/>
            <a:ext cx="4641850" cy="3481387"/>
          </a:xfrm>
          <a:ln/>
        </p:spPr>
      </p:sp>
      <p:sp>
        <p:nvSpPr>
          <p:cNvPr id="5124" name="Rectangle 3"/>
          <p:cNvSpPr>
            <a:spLocks noGrp="1" noChangeArrowheads="1"/>
          </p:cNvSpPr>
          <p:nvPr>
            <p:ph type="body" idx="1"/>
          </p:nvPr>
        </p:nvSpPr>
        <p:spPr>
          <a:xfrm>
            <a:off x="698818" y="4410076"/>
            <a:ext cx="5587366" cy="4176713"/>
          </a:xfrm>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0ADAED93-F16E-42D9-970E-EB1540E5C517}" type="slidenum">
              <a:rPr lang="zh-CN" altLang="en-US"/>
              <a:pPr/>
              <a:t>36</a:t>
            </a:fld>
            <a:endParaRPr lang="en-US" altLang="zh-CN"/>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E36F63-E3BC-44A0-8CFB-012451B6BBA0}"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E36F63-E3BC-44A0-8CFB-012451B6BBA0}"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4C80313B-904E-4542-8D84-9D1DC9BB79EF}" type="slidenum">
              <a:rPr lang="zh-CN" altLang="en-US" smtClean="0"/>
              <a:pPr/>
              <a:t>39</a:t>
            </a:fld>
            <a:endParaRPr lang="en-US" altLang="zh-CN"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08AFB35-FD90-4D76-9A43-491E826F525C}" type="slidenum">
              <a:rPr lang="en-US" smtClean="0"/>
              <a:pPr>
                <a:defRPr/>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3FF45B44-1637-4D80-8B4D-F921C9591522}" type="slidenum">
              <a:rPr lang="zh-CN" altLang="en-US" smtClean="0"/>
              <a:pPr/>
              <a:t>4</a:t>
            </a:fld>
            <a:endParaRPr lang="en-US" altLang="zh-CN"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D8BAA46-975F-421F-8D7B-09DCB63F78B0}"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Input</a:t>
            </a:r>
            <a:r>
              <a:rPr lang="en-US" baseline="0" dirty="0" smtClean="0"/>
              <a:t> field (power) for shaped iris cavity ~8-10% (17-20%) lower than other cavities</a:t>
            </a:r>
            <a:endParaRPr lang="en-US" dirty="0"/>
          </a:p>
        </p:txBody>
      </p:sp>
      <p:sp>
        <p:nvSpPr>
          <p:cNvPr id="4" name="Slide Number Placeholder 3"/>
          <p:cNvSpPr>
            <a:spLocks noGrp="1"/>
          </p:cNvSpPr>
          <p:nvPr>
            <p:ph type="sldNum" sz="quarter" idx="10"/>
          </p:nvPr>
        </p:nvSpPr>
        <p:spPr/>
        <p:txBody>
          <a:bodyPr/>
          <a:lstStyle/>
          <a:p>
            <a:fld id="{DD8BAA46-975F-421F-8D7B-09DCB63F78B0}"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What is initial response (large reflection?) </a:t>
            </a:r>
          </a:p>
          <a:p>
            <a:pPr eaLnBrk="1" hangingPunct="1">
              <a:spcBef>
                <a:spcPct val="0"/>
              </a:spcBef>
            </a:pPr>
            <a:endParaRPr lang="en-US">
              <a:latin typeface="Calibri" charset="0"/>
              <a:ea typeface="ＭＳ Ｐゴシック" charset="0"/>
              <a:cs typeface="ＭＳ Ｐゴシック" charset="0"/>
            </a:endParaRPr>
          </a:p>
        </p:txBody>
      </p:sp>
      <p:sp>
        <p:nvSpPr>
          <p:cNvPr id="215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5292" indent="-290497" eaLnBrk="0" hangingPunct="0">
              <a:defRPr sz="2400">
                <a:solidFill>
                  <a:schemeClr val="tx1"/>
                </a:solidFill>
                <a:latin typeface="Arial" charset="0"/>
                <a:ea typeface="ＭＳ Ｐゴシック" charset="0"/>
              </a:defRPr>
            </a:lvl2pPr>
            <a:lvl3pPr marL="1161988" indent="-232398" eaLnBrk="0" hangingPunct="0">
              <a:defRPr sz="2400">
                <a:solidFill>
                  <a:schemeClr val="tx1"/>
                </a:solidFill>
                <a:latin typeface="Arial" charset="0"/>
                <a:ea typeface="ＭＳ Ｐゴシック" charset="0"/>
              </a:defRPr>
            </a:lvl3pPr>
            <a:lvl4pPr marL="1626784" indent="-232398" eaLnBrk="0" hangingPunct="0">
              <a:defRPr sz="2400">
                <a:solidFill>
                  <a:schemeClr val="tx1"/>
                </a:solidFill>
                <a:latin typeface="Arial" charset="0"/>
                <a:ea typeface="ＭＳ Ｐゴシック" charset="0"/>
              </a:defRPr>
            </a:lvl4pPr>
            <a:lvl5pPr marL="2091580" indent="-232398" eaLnBrk="0" hangingPunct="0">
              <a:defRPr sz="2400">
                <a:solidFill>
                  <a:schemeClr val="tx1"/>
                </a:solidFill>
                <a:latin typeface="Arial" charset="0"/>
                <a:ea typeface="ＭＳ Ｐゴシック" charset="0"/>
              </a:defRPr>
            </a:lvl5pPr>
            <a:lvl6pPr marL="2556376" indent="-232398" eaLnBrk="0" fontAlgn="base" hangingPunct="0">
              <a:spcBef>
                <a:spcPct val="0"/>
              </a:spcBef>
              <a:spcAft>
                <a:spcPct val="0"/>
              </a:spcAft>
              <a:defRPr sz="2400">
                <a:solidFill>
                  <a:schemeClr val="tx1"/>
                </a:solidFill>
                <a:latin typeface="Arial" charset="0"/>
                <a:ea typeface="ＭＳ Ｐゴシック" charset="0"/>
              </a:defRPr>
            </a:lvl6pPr>
            <a:lvl7pPr marL="3021171" indent="-232398" eaLnBrk="0" fontAlgn="base" hangingPunct="0">
              <a:spcBef>
                <a:spcPct val="0"/>
              </a:spcBef>
              <a:spcAft>
                <a:spcPct val="0"/>
              </a:spcAft>
              <a:defRPr sz="2400">
                <a:solidFill>
                  <a:schemeClr val="tx1"/>
                </a:solidFill>
                <a:latin typeface="Arial" charset="0"/>
                <a:ea typeface="ＭＳ Ｐゴシック" charset="0"/>
              </a:defRPr>
            </a:lvl7pPr>
            <a:lvl8pPr marL="3485966" indent="-232398" eaLnBrk="0" fontAlgn="base" hangingPunct="0">
              <a:spcBef>
                <a:spcPct val="0"/>
              </a:spcBef>
              <a:spcAft>
                <a:spcPct val="0"/>
              </a:spcAft>
              <a:defRPr sz="2400">
                <a:solidFill>
                  <a:schemeClr val="tx1"/>
                </a:solidFill>
                <a:latin typeface="Arial" charset="0"/>
                <a:ea typeface="ＭＳ Ｐゴシック" charset="0"/>
              </a:defRPr>
            </a:lvl8pPr>
            <a:lvl9pPr marL="3950762" indent="-23239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54CB35-BC47-4E4F-8EAB-A7E9D0148C9D}" type="slidenum">
              <a:rPr lang="en-US" sz="1300"/>
              <a:pPr eaLnBrk="1" hangingPunct="1"/>
              <a:t>43</a:t>
            </a:fld>
            <a:endParaRPr lang="en-US" sz="13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09C830-7291-4E44-8861-60872C564B48}"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378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5292" indent="-290497" eaLnBrk="0" hangingPunct="0">
              <a:defRPr sz="2400">
                <a:solidFill>
                  <a:schemeClr val="tx1"/>
                </a:solidFill>
                <a:latin typeface="Arial" charset="0"/>
                <a:ea typeface="ＭＳ Ｐゴシック" charset="0"/>
              </a:defRPr>
            </a:lvl2pPr>
            <a:lvl3pPr marL="1161988" indent="-232398" eaLnBrk="0" hangingPunct="0">
              <a:defRPr sz="2400">
                <a:solidFill>
                  <a:schemeClr val="tx1"/>
                </a:solidFill>
                <a:latin typeface="Arial" charset="0"/>
                <a:ea typeface="ＭＳ Ｐゴシック" charset="0"/>
              </a:defRPr>
            </a:lvl3pPr>
            <a:lvl4pPr marL="1626784" indent="-232398" eaLnBrk="0" hangingPunct="0">
              <a:defRPr sz="2400">
                <a:solidFill>
                  <a:schemeClr val="tx1"/>
                </a:solidFill>
                <a:latin typeface="Arial" charset="0"/>
                <a:ea typeface="ＭＳ Ｐゴシック" charset="0"/>
              </a:defRPr>
            </a:lvl4pPr>
            <a:lvl5pPr marL="2091580" indent="-232398" eaLnBrk="0" hangingPunct="0">
              <a:defRPr sz="2400">
                <a:solidFill>
                  <a:schemeClr val="tx1"/>
                </a:solidFill>
                <a:latin typeface="Arial" charset="0"/>
                <a:ea typeface="ＭＳ Ｐゴシック" charset="0"/>
              </a:defRPr>
            </a:lvl5pPr>
            <a:lvl6pPr marL="2556376" indent="-232398" eaLnBrk="0" fontAlgn="base" hangingPunct="0">
              <a:spcBef>
                <a:spcPct val="0"/>
              </a:spcBef>
              <a:spcAft>
                <a:spcPct val="0"/>
              </a:spcAft>
              <a:defRPr sz="2400">
                <a:solidFill>
                  <a:schemeClr val="tx1"/>
                </a:solidFill>
                <a:latin typeface="Arial" charset="0"/>
                <a:ea typeface="ＭＳ Ｐゴシック" charset="0"/>
              </a:defRPr>
            </a:lvl6pPr>
            <a:lvl7pPr marL="3021171" indent="-232398" eaLnBrk="0" fontAlgn="base" hangingPunct="0">
              <a:spcBef>
                <a:spcPct val="0"/>
              </a:spcBef>
              <a:spcAft>
                <a:spcPct val="0"/>
              </a:spcAft>
              <a:defRPr sz="2400">
                <a:solidFill>
                  <a:schemeClr val="tx1"/>
                </a:solidFill>
                <a:latin typeface="Arial" charset="0"/>
                <a:ea typeface="ＭＳ Ｐゴシック" charset="0"/>
              </a:defRPr>
            </a:lvl7pPr>
            <a:lvl8pPr marL="3485966" indent="-232398" eaLnBrk="0" fontAlgn="base" hangingPunct="0">
              <a:spcBef>
                <a:spcPct val="0"/>
              </a:spcBef>
              <a:spcAft>
                <a:spcPct val="0"/>
              </a:spcAft>
              <a:defRPr sz="2400">
                <a:solidFill>
                  <a:schemeClr val="tx1"/>
                </a:solidFill>
                <a:latin typeface="Arial" charset="0"/>
                <a:ea typeface="ＭＳ Ｐゴシック" charset="0"/>
              </a:defRPr>
            </a:lvl8pPr>
            <a:lvl9pPr marL="3950762" indent="-23239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468C93-56EA-1F46-90F3-ECA62836FA6B}" type="slidenum">
              <a:rPr lang="en-US" sz="1300"/>
              <a:pPr eaLnBrk="1" hangingPunct="1"/>
              <a:t>45</a:t>
            </a:fld>
            <a:endParaRPr lang="en-US" sz="130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E36F63-E3BC-44A0-8CFB-012451B6BBA0}"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4C80313B-904E-4542-8D84-9D1DC9BB79EF}" type="slidenum">
              <a:rPr lang="zh-CN" altLang="en-US" smtClean="0"/>
              <a:pPr/>
              <a:t>47</a:t>
            </a:fld>
            <a:endParaRPr lang="en-US" altLang="zh-CN"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E36F63-E3BC-44A0-8CFB-012451B6BBA0}" type="slidenum">
              <a:rPr lang="en-US" smtClean="0"/>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E36F63-E3BC-44A0-8CFB-012451B6BBA0}"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6B28349-6A5D-4BF6-81C6-89C8C119BC9A}"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E36F63-E3BC-44A0-8CFB-012451B6BBA0}"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B99AF3-BB30-4476-99FC-82203FCBB12B}" type="slidenum">
              <a:rPr lang="en-US">
                <a:solidFill>
                  <a:prstClr val="black"/>
                </a:solidFill>
              </a:rPr>
              <a:pPr/>
              <a:t>7</a:t>
            </a:fld>
            <a:endParaRPr lang="en-US">
              <a:solidFill>
                <a:prstClr val="black"/>
              </a:solidFill>
            </a:endParaRPr>
          </a:p>
        </p:txBody>
      </p:sp>
      <p:sp>
        <p:nvSpPr>
          <p:cNvPr id="756738" name="Rectangle 2"/>
          <p:cNvSpPr>
            <a:spLocks noGrp="1" noRot="1" noChangeAspect="1" noChangeArrowheads="1" noTextEdit="1"/>
          </p:cNvSpPr>
          <p:nvPr>
            <p:ph type="sldImg"/>
          </p:nvPr>
        </p:nvSpPr>
        <p:spPr>
          <a:ln/>
        </p:spPr>
      </p:sp>
      <p:sp>
        <p:nvSpPr>
          <p:cNvPr id="75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158875" y="682625"/>
            <a:ext cx="4667250" cy="3502025"/>
          </a:xfrm>
          <a:ln/>
        </p:spPr>
      </p:sp>
      <p:sp>
        <p:nvSpPr>
          <p:cNvPr id="61443" name="Rectangle 3"/>
          <p:cNvSpPr>
            <a:spLocks noGrp="1" noChangeArrowheads="1"/>
          </p:cNvSpPr>
          <p:nvPr>
            <p:ph type="body" idx="1"/>
          </p:nvPr>
        </p:nvSpPr>
        <p:spPr>
          <a:xfrm>
            <a:off x="911225" y="4411347"/>
            <a:ext cx="5162550" cy="4188792"/>
          </a:xfrm>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E36F63-E3BC-44A0-8CFB-012451B6BBA0}"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Comic Sans MS" pitchFamily="66"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atin typeface="Comic Sans MS" pitchFamily="66"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transition>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219200"/>
            <a:ext cx="4038600" cy="23764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19200"/>
            <a:ext cx="4038600" cy="23764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748088"/>
            <a:ext cx="8229600" cy="237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295400" y="6324600"/>
            <a:ext cx="1371600" cy="304800"/>
          </a:xfrm>
          <a:prstGeom prst="rect">
            <a:avLst/>
          </a:prstGeom>
        </p:spPr>
        <p:txBody>
          <a:bodyPr/>
          <a:lstStyle>
            <a:lvl1pPr>
              <a:defRPr/>
            </a:lvl1pPr>
          </a:lstStyle>
          <a:p>
            <a:r>
              <a:rPr lang="en-US"/>
              <a:t>3/3/2009</a:t>
            </a:r>
          </a:p>
        </p:txBody>
      </p:sp>
      <p:sp>
        <p:nvSpPr>
          <p:cNvPr id="7" name="Footer Placeholder 6"/>
          <p:cNvSpPr>
            <a:spLocks noGrp="1"/>
          </p:cNvSpPr>
          <p:nvPr>
            <p:ph type="ftr" sz="quarter" idx="11"/>
          </p:nvPr>
        </p:nvSpPr>
        <p:spPr>
          <a:xfrm>
            <a:off x="2628900" y="6324600"/>
            <a:ext cx="3886200" cy="304800"/>
          </a:xfrm>
          <a:prstGeom prst="rect">
            <a:avLst/>
          </a:prstGeom>
        </p:spPr>
        <p:txBody>
          <a:bodyPr/>
          <a:lstStyle>
            <a:lvl1pPr>
              <a:defRPr/>
            </a:lvl1pPr>
          </a:lstStyle>
          <a:p>
            <a:r>
              <a:rPr lang="en-US"/>
              <a:t>HG workshop,  Mar. 09</a:t>
            </a:r>
            <a:endParaRPr lang="en-US" sz="1400"/>
          </a:p>
        </p:txBody>
      </p:sp>
      <p:sp>
        <p:nvSpPr>
          <p:cNvPr id="8" name="Slide Number Placeholder 7"/>
          <p:cNvSpPr>
            <a:spLocks noGrp="1"/>
          </p:cNvSpPr>
          <p:nvPr>
            <p:ph type="sldNum" sz="quarter" idx="12"/>
          </p:nvPr>
        </p:nvSpPr>
        <p:spPr>
          <a:xfrm>
            <a:off x="6400800" y="6324600"/>
            <a:ext cx="914400" cy="304800"/>
          </a:xfrm>
          <a:prstGeom prst="rect">
            <a:avLst/>
          </a:prstGeom>
        </p:spPr>
        <p:txBody>
          <a:bodyPr/>
          <a:lstStyle>
            <a:lvl1pPr>
              <a:defRPr/>
            </a:lvl1pPr>
          </a:lstStyle>
          <a:p>
            <a:r>
              <a:rPr lang="en-US"/>
              <a:t>Page </a:t>
            </a:r>
            <a:fld id="{5FEBD9AC-FFA2-4277-BABD-96943AEE07E7}" type="slidenum">
              <a:rPr lang="en-US"/>
              <a:pPr/>
              <a:t>‹#›</a:t>
            </a:fld>
            <a:endParaRPr lang="en-US" sz="1400"/>
          </a:p>
        </p:txBody>
      </p:sp>
    </p:spTree>
  </p:cSld>
  <p:clrMapOvr>
    <a:masterClrMapping/>
  </p:clrMapOvr>
  <p:transition>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Times New Roman" pitchFamily="18" charset="0"/>
                <a:cs typeface="Times New Roman" pitchFamily="18"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Times New Roman" pitchFamily="18" charset="0"/>
                <a:cs typeface="Times New Roman" pitchFamily="18"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lgn="ctr">
              <a:defRPr>
                <a:latin typeface="Times New Roman" pitchFamily="18" charset="0"/>
                <a:cs typeface="Times New Roman" pitchFamily="18" charset="0"/>
              </a:defRPr>
            </a:lvl1pPr>
          </a:lstStyle>
          <a:p>
            <a:r>
              <a:rPr lang="en-US" smtClean="0"/>
              <a:t>Presentation Title</a:t>
            </a:r>
          </a:p>
          <a:p>
            <a:r>
              <a:rPr lang="en-US" smtClean="0"/>
              <a:t>Page </a:t>
            </a:r>
            <a:fld id="{5C0F8FF7-6EAD-4FEF-B9F0-BDC2194DF2E4}" type="slidenum">
              <a:rPr lang="en-US" smtClean="0"/>
              <a:pPr/>
              <a:t>‹#›</a:t>
            </a:fld>
            <a:endParaRPr lang="en-US" smtClean="0"/>
          </a:p>
          <a:p>
            <a:endParaRPr lang="en-US"/>
          </a:p>
        </p:txBody>
      </p:sp>
    </p:spTree>
  </p:cSld>
  <p:clrMapOvr>
    <a:masterClrMapping/>
  </p:clrMapOvr>
  <p:transition>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Comic Sans MS" pitchFamily="66"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omic Sans MS" pitchFamily="66" charset="0"/>
              </a:defRPr>
            </a:lvl1pPr>
            <a:lvl2pPr>
              <a:defRPr>
                <a:latin typeface="Comic Sans MS" pitchFamily="66" charset="0"/>
              </a:defRPr>
            </a:lvl2pPr>
            <a:lvl3pPr>
              <a:defRPr>
                <a:latin typeface="Comic Sans MS" pitchFamily="66" charset="0"/>
              </a:defRPr>
            </a:lvl3pPr>
            <a:lvl4pPr>
              <a:defRPr>
                <a:latin typeface="Comic Sans MS" pitchFamily="66" charset="0"/>
              </a:defRPr>
            </a:lvl4pPr>
            <a:lvl5pPr>
              <a:defRPr>
                <a:latin typeface="Comic Sans MS" pitchFamily="66"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lgn="ctr">
              <a:defRPr>
                <a:latin typeface="Comic Sans MS" pitchFamily="66" charset="0"/>
              </a:defRPr>
            </a:lvl1pPr>
          </a:lstStyle>
          <a:p>
            <a:r>
              <a:rPr lang="en-US" dirty="0" smtClean="0"/>
              <a:t>High Gradient Structures--AAC 2010</a:t>
            </a:r>
            <a:endParaRPr lang="en-US" dirty="0" smtClean="0">
              <a:cs typeface="Arial" charset="0"/>
            </a:endParaRPr>
          </a:p>
          <a:p>
            <a:r>
              <a:rPr lang="en-US" dirty="0" smtClean="0"/>
              <a:t>Page </a:t>
            </a:r>
            <a:fld id="{CF24C129-D78A-4DAF-AE7F-1BA4A4E705CC}" type="slidenum">
              <a:rPr lang="en-US" smtClean="0"/>
              <a:pPr/>
              <a:t>‹#›</a:t>
            </a:fld>
            <a:endParaRPr lang="en-US" dirty="0" smtClean="0"/>
          </a:p>
          <a:p>
            <a:endParaRPr lang="en-US" dirty="0"/>
          </a:p>
        </p:txBody>
      </p:sp>
    </p:spTree>
  </p:cSld>
  <p:clrMapOvr>
    <a:masterClrMapping/>
  </p:clrMapOvr>
  <p:transition>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omic Sans MS" pitchFamily="66" charset="0"/>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omic Sans MS" pitchFamily="66"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lgn="ctr">
              <a:defRPr>
                <a:latin typeface="Comic Sans MS" pitchFamily="66" charset="0"/>
              </a:defRPr>
            </a:lvl1pPr>
          </a:lstStyle>
          <a:p>
            <a:r>
              <a:rPr lang="en-US" dirty="0" smtClean="0"/>
              <a:t>High Gradient Structures--AAC 2010</a:t>
            </a:r>
            <a:endParaRPr lang="en-US" dirty="0" smtClean="0">
              <a:cs typeface="Arial" charset="0"/>
            </a:endParaRPr>
          </a:p>
          <a:p>
            <a:r>
              <a:rPr lang="en-US" dirty="0" smtClean="0"/>
              <a:t>Page </a:t>
            </a:r>
            <a:fld id="{62BA4EF1-0B25-4856-8D48-6559A8053BA2}" type="slidenum">
              <a:rPr lang="en-US" smtClean="0"/>
              <a:pPr/>
              <a:t>‹#›</a:t>
            </a:fld>
            <a:endParaRPr lang="en-US" dirty="0" smtClean="0"/>
          </a:p>
          <a:p>
            <a:endParaRPr lang="en-US" dirty="0"/>
          </a:p>
        </p:txBody>
      </p:sp>
    </p:spTree>
  </p:cSld>
  <p:clrMapOvr>
    <a:masterClrMapping/>
  </p:clrMapOvr>
  <p:transition>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Comic Sans MS" pitchFamily="66"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292100" y="1219200"/>
            <a:ext cx="4229100" cy="4525963"/>
          </a:xfrm>
        </p:spPr>
        <p:txBody>
          <a:bodyPr/>
          <a:lstStyle>
            <a:lvl1pPr>
              <a:defRPr sz="2800">
                <a:latin typeface="Comic Sans MS" pitchFamily="66" charset="0"/>
              </a:defRPr>
            </a:lvl1pPr>
            <a:lvl2pPr>
              <a:defRPr sz="2400">
                <a:latin typeface="Comic Sans MS" pitchFamily="66" charset="0"/>
              </a:defRPr>
            </a:lvl2pPr>
            <a:lvl3pPr>
              <a:defRPr sz="2000">
                <a:latin typeface="Comic Sans MS" pitchFamily="66" charset="0"/>
              </a:defRPr>
            </a:lvl3pPr>
            <a:lvl4pPr>
              <a:defRPr sz="1800">
                <a:latin typeface="Comic Sans MS" pitchFamily="66" charset="0"/>
              </a:defRPr>
            </a:lvl4pPr>
            <a:lvl5pP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0" y="1219200"/>
            <a:ext cx="4229100" cy="4525963"/>
          </a:xfrm>
        </p:spPr>
        <p:txBody>
          <a:bodyPr/>
          <a:lstStyle>
            <a:lvl1pPr>
              <a:defRPr sz="2800">
                <a:latin typeface="Comic Sans MS" pitchFamily="66" charset="0"/>
              </a:defRPr>
            </a:lvl1pPr>
            <a:lvl2pPr>
              <a:defRPr sz="2400">
                <a:latin typeface="Comic Sans MS" pitchFamily="66" charset="0"/>
              </a:defRPr>
            </a:lvl2pPr>
            <a:lvl3pPr>
              <a:defRPr sz="2000">
                <a:latin typeface="Comic Sans MS" pitchFamily="66" charset="0"/>
              </a:defRPr>
            </a:lvl3pPr>
            <a:lvl4pPr>
              <a:defRPr sz="1800">
                <a:latin typeface="Comic Sans MS" pitchFamily="66" charset="0"/>
              </a:defRPr>
            </a:lvl4pPr>
            <a:lvl5pP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lgn="ctr">
              <a:defRPr>
                <a:latin typeface="Comic Sans MS" pitchFamily="66" charset="0"/>
              </a:defRPr>
            </a:lvl1pPr>
          </a:lstStyle>
          <a:p>
            <a:r>
              <a:rPr lang="en-US" dirty="0" smtClean="0"/>
              <a:t>High Gradient Structures--AAC 2010</a:t>
            </a:r>
            <a:endParaRPr lang="en-US" dirty="0" smtClean="0">
              <a:cs typeface="Arial" charset="0"/>
            </a:endParaRPr>
          </a:p>
          <a:p>
            <a:r>
              <a:rPr lang="en-US" dirty="0" smtClean="0"/>
              <a:t>Page </a:t>
            </a:r>
            <a:fld id="{C710CCCB-E142-415F-9496-026D235475B3}" type="slidenum">
              <a:rPr lang="en-US" smtClean="0"/>
              <a:pPr/>
              <a:t>‹#›</a:t>
            </a:fld>
            <a:endParaRPr lang="en-US" dirty="0" smtClean="0"/>
          </a:p>
          <a:p>
            <a:endParaRPr lang="en-US" dirty="0"/>
          </a:p>
        </p:txBody>
      </p:sp>
    </p:spTree>
  </p:cSld>
  <p:clrMapOvr>
    <a:masterClrMapping/>
  </p:clrMapOvr>
  <p:transition>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0070C0"/>
                </a:solidFill>
                <a:latin typeface="Comic Sans MS" pitchFamily="66" charset="0"/>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omic Sans MS"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omic Sans MS" pitchFamily="66" charset="0"/>
              </a:defRPr>
            </a:lvl1pPr>
            <a:lvl2pPr>
              <a:defRPr sz="2000">
                <a:latin typeface="Comic Sans MS" pitchFamily="66" charset="0"/>
              </a:defRPr>
            </a:lvl2pPr>
            <a:lvl3pPr>
              <a:defRPr sz="1800">
                <a:latin typeface="Comic Sans MS" pitchFamily="66" charset="0"/>
              </a:defRPr>
            </a:lvl3pPr>
            <a:lvl4pPr>
              <a:defRPr sz="1600">
                <a:latin typeface="Comic Sans MS" pitchFamily="66" charset="0"/>
              </a:defRPr>
            </a:lvl4pPr>
            <a:lvl5pPr>
              <a:defRPr sz="1600">
                <a:latin typeface="Comic Sans MS" pitchFamily="66"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omic Sans MS"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omic Sans MS" pitchFamily="66" charset="0"/>
              </a:defRPr>
            </a:lvl1pPr>
            <a:lvl2pPr>
              <a:defRPr sz="2000">
                <a:latin typeface="Comic Sans MS" pitchFamily="66" charset="0"/>
              </a:defRPr>
            </a:lvl2pPr>
            <a:lvl3pPr>
              <a:defRPr sz="1800">
                <a:latin typeface="Comic Sans MS" pitchFamily="66" charset="0"/>
              </a:defRPr>
            </a:lvl3pPr>
            <a:lvl4pPr>
              <a:defRPr sz="1600">
                <a:latin typeface="Comic Sans MS" pitchFamily="66" charset="0"/>
              </a:defRPr>
            </a:lvl4pPr>
            <a:lvl5pPr>
              <a:defRPr sz="1600">
                <a:latin typeface="Comic Sans MS" pitchFamily="66"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lgn="ctr">
              <a:defRPr/>
            </a:lvl1pPr>
          </a:lstStyle>
          <a:p>
            <a:r>
              <a:rPr lang="en-US" dirty="0" smtClean="0"/>
              <a:t>High Gradient Structures--AAC 2010</a:t>
            </a:r>
            <a:endParaRPr lang="en-US" dirty="0" smtClean="0">
              <a:cs typeface="Arial" charset="0"/>
            </a:endParaRPr>
          </a:p>
          <a:p>
            <a:r>
              <a:rPr lang="en-US" dirty="0" smtClean="0"/>
              <a:t>Page </a:t>
            </a:r>
            <a:fld id="{E54F87EB-A701-4E2A-B8C2-16A5E50098CE}" type="slidenum">
              <a:rPr lang="en-US"/>
              <a:pPr/>
              <a:t>‹#›</a:t>
            </a:fld>
            <a:endParaRPr lang="en-US" dirty="0"/>
          </a:p>
          <a:p>
            <a:endParaRPr lang="en-US" dirty="0"/>
          </a:p>
        </p:txBody>
      </p:sp>
    </p:spTree>
  </p:cSld>
  <p:clrMapOvr>
    <a:masterClrMapping/>
  </p:clrMapOvr>
  <p:transition>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Comic Sans MS" pitchFamily="66" charset="0"/>
              </a:defRPr>
            </a:lvl1p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lgn="ctr">
              <a:defRPr>
                <a:latin typeface="Comic Sans MS" pitchFamily="66" charset="0"/>
              </a:defRPr>
            </a:lvl1pPr>
          </a:lstStyle>
          <a:p>
            <a:r>
              <a:rPr lang="en-US" dirty="0" smtClean="0"/>
              <a:t>High Gradient Structures--AAC 2010</a:t>
            </a:r>
            <a:endParaRPr lang="en-US" dirty="0" smtClean="0">
              <a:cs typeface="Arial" charset="0"/>
            </a:endParaRPr>
          </a:p>
          <a:p>
            <a:r>
              <a:rPr lang="en-US" dirty="0" smtClean="0"/>
              <a:t>Page </a:t>
            </a:r>
            <a:fld id="{E3445906-8A5F-4097-A78C-A08BEE86E073}" type="slidenum">
              <a:rPr lang="en-US" smtClean="0"/>
              <a:pPr/>
              <a:t>‹#›</a:t>
            </a:fld>
            <a:endParaRPr lang="en-US" dirty="0" smtClean="0"/>
          </a:p>
          <a:p>
            <a:endParaRPr lang="en-US" dirty="0"/>
          </a:p>
        </p:txBody>
      </p:sp>
    </p:spTree>
  </p:cSld>
  <p:clrMapOvr>
    <a:masterClrMapping/>
  </p:clrMapOvr>
  <p:transition>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lgn="ctr">
              <a:defRPr>
                <a:latin typeface="Comic Sans MS" pitchFamily="66" charset="0"/>
              </a:defRPr>
            </a:lvl1pPr>
          </a:lstStyle>
          <a:p>
            <a:r>
              <a:rPr lang="en-US" dirty="0" smtClean="0"/>
              <a:t>High Gradient Structures--AAC 2010</a:t>
            </a:r>
            <a:endParaRPr lang="en-US" dirty="0" smtClean="0">
              <a:cs typeface="Arial" charset="0"/>
            </a:endParaRPr>
          </a:p>
          <a:p>
            <a:r>
              <a:rPr lang="en-US" dirty="0" smtClean="0"/>
              <a:t>Page </a:t>
            </a:r>
            <a:fld id="{51993374-739A-4D17-87A5-42AD00A2534A}" type="slidenum">
              <a:rPr lang="en-US" smtClean="0"/>
              <a:pPr/>
              <a:t>‹#›</a:t>
            </a:fld>
            <a:endParaRPr lang="en-US" dirty="0" smtClean="0"/>
          </a:p>
          <a:p>
            <a:endParaRPr lang="en-US" dirty="0"/>
          </a:p>
        </p:txBody>
      </p:sp>
    </p:spTree>
  </p:cSld>
  <p:clrMapOvr>
    <a:masterClrMapping/>
  </p:clrMapOvr>
  <p:transition>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70C0"/>
                </a:solidFill>
                <a:latin typeface="Comic Sans MS" pitchFamily="66"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Comic Sans MS" pitchFamily="66" charset="0"/>
              </a:defRPr>
            </a:lvl1pPr>
            <a:lvl2pPr>
              <a:defRPr>
                <a:latin typeface="Comic Sans MS" pitchFamily="66" charset="0"/>
              </a:defRPr>
            </a:lvl2pPr>
            <a:lvl3pPr>
              <a:defRPr>
                <a:latin typeface="Comic Sans MS" pitchFamily="66" charset="0"/>
              </a:defRPr>
            </a:lvl3pPr>
            <a:lvl4pPr>
              <a:defRPr>
                <a:latin typeface="Comic Sans MS" pitchFamily="66" charset="0"/>
              </a:defRPr>
            </a:lvl4pPr>
            <a:lvl5pPr>
              <a:defRPr>
                <a:latin typeface="Comic Sans MS" pitchFamily="66"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Comic Sans MS" pitchFamily="66"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atin typeface="Comic Sans MS" pitchFamily="66" charset="0"/>
              </a:defRPr>
            </a:lvl1pPr>
            <a:lvl2pPr>
              <a:defRPr sz="2800">
                <a:latin typeface="Comic Sans MS" pitchFamily="66" charset="0"/>
              </a:defRPr>
            </a:lvl2pPr>
            <a:lvl3pPr>
              <a:defRPr sz="2400">
                <a:latin typeface="Comic Sans MS" pitchFamily="66" charset="0"/>
              </a:defRPr>
            </a:lvl3pPr>
            <a:lvl4pPr>
              <a:defRPr sz="2000">
                <a:latin typeface="Comic Sans MS" pitchFamily="66" charset="0"/>
              </a:defRPr>
            </a:lvl4pPr>
            <a:lvl5pPr>
              <a:defRPr sz="2000">
                <a:latin typeface="Comic Sans MS" pitchFamily="66"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Comic Sans MS" pitchFamily="66"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lgn="ctr">
              <a:defRPr>
                <a:latin typeface="Comic Sans MS" pitchFamily="66" charset="0"/>
              </a:defRPr>
            </a:lvl1pPr>
          </a:lstStyle>
          <a:p>
            <a:r>
              <a:rPr lang="en-US" dirty="0" smtClean="0"/>
              <a:t>High Gradient Structures--AAC 2010</a:t>
            </a:r>
            <a:endParaRPr lang="en-US" dirty="0" smtClean="0">
              <a:cs typeface="Arial" charset="0"/>
            </a:endParaRPr>
          </a:p>
          <a:p>
            <a:r>
              <a:rPr lang="en-US" dirty="0" smtClean="0"/>
              <a:t>Page </a:t>
            </a:r>
            <a:fld id="{34180CF3-DD38-4A55-A10E-82487BD0731B}" type="slidenum">
              <a:rPr lang="en-US" smtClean="0"/>
              <a:pPr/>
              <a:t>‹#›</a:t>
            </a:fld>
            <a:endParaRPr lang="en-US" dirty="0" smtClean="0"/>
          </a:p>
          <a:p>
            <a:endParaRPr lang="en-US" dirty="0"/>
          </a:p>
        </p:txBody>
      </p:sp>
    </p:spTree>
  </p:cSld>
  <p:clrMapOvr>
    <a:masterClrMapping/>
  </p:clrMapOvr>
  <p:transition>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Comic Sans MS" pitchFamily="66"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Comic Sans MS" pitchFamily="66"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Comic Sans MS" pitchFamily="66"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lgn="ctr">
              <a:defRPr>
                <a:latin typeface="Comic Sans MS" pitchFamily="66" charset="0"/>
              </a:defRPr>
            </a:lvl1pPr>
          </a:lstStyle>
          <a:p>
            <a:r>
              <a:rPr lang="en-US" dirty="0" smtClean="0"/>
              <a:t>High Gradient Structures--AAC 2010</a:t>
            </a:r>
            <a:endParaRPr lang="en-US" dirty="0" smtClean="0">
              <a:cs typeface="Arial" charset="0"/>
            </a:endParaRPr>
          </a:p>
          <a:p>
            <a:r>
              <a:rPr lang="en-US" dirty="0" smtClean="0"/>
              <a:t>Page </a:t>
            </a:r>
            <a:fld id="{5E1B7164-5BC1-4B54-AFA0-2173136D11A7}" type="slidenum">
              <a:rPr lang="en-US" smtClean="0"/>
              <a:pPr/>
              <a:t>‹#›</a:t>
            </a:fld>
            <a:endParaRPr lang="en-US" dirty="0" smtClean="0"/>
          </a:p>
          <a:p>
            <a:endParaRPr lang="en-US" dirty="0"/>
          </a:p>
        </p:txBody>
      </p:sp>
    </p:spTree>
  </p:cSld>
  <p:clrMapOvr>
    <a:masterClrMapping/>
  </p:clrMapOvr>
  <p:transition>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omic Sans MS" pitchFamily="66"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latin typeface="Comic Sans MS" pitchFamily="66" charset="0"/>
              </a:defRPr>
            </a:lvl1pPr>
            <a:lvl2pPr>
              <a:defRPr>
                <a:latin typeface="Comic Sans MS" pitchFamily="66" charset="0"/>
              </a:defRPr>
            </a:lvl2pPr>
            <a:lvl3pPr>
              <a:defRPr>
                <a:latin typeface="Comic Sans MS" pitchFamily="66" charset="0"/>
              </a:defRPr>
            </a:lvl3pPr>
            <a:lvl4pPr>
              <a:defRPr>
                <a:latin typeface="Comic Sans MS" pitchFamily="66" charset="0"/>
              </a:defRPr>
            </a:lvl4pPr>
            <a:lvl5pPr>
              <a:defRPr>
                <a:latin typeface="Comic Sans MS" pitchFamily="66"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lgn="ctr">
              <a:defRPr>
                <a:latin typeface="Comic Sans MS" pitchFamily="66" charset="0"/>
              </a:defRPr>
            </a:lvl1pPr>
          </a:lstStyle>
          <a:p>
            <a:r>
              <a:rPr lang="en-US" dirty="0" smtClean="0"/>
              <a:t>High Gradient Structures--AAC 2010</a:t>
            </a:r>
            <a:endParaRPr lang="en-US" dirty="0" smtClean="0">
              <a:cs typeface="Arial" charset="0"/>
            </a:endParaRPr>
          </a:p>
          <a:p>
            <a:r>
              <a:rPr lang="en-US" dirty="0" smtClean="0"/>
              <a:t>Page </a:t>
            </a:r>
            <a:fld id="{C7568807-EB72-4BD9-8AA1-7F8C162C5784}" type="slidenum">
              <a:rPr lang="en-US" smtClean="0"/>
              <a:pPr/>
              <a:t>‹#›</a:t>
            </a:fld>
            <a:endParaRPr lang="en-US" dirty="0" smtClean="0"/>
          </a:p>
          <a:p>
            <a:endParaRPr lang="en-US" dirty="0"/>
          </a:p>
        </p:txBody>
      </p:sp>
    </p:spTree>
  </p:cSld>
  <p:clrMapOvr>
    <a:masterClrMapping/>
  </p:clrMapOvr>
  <p:transition>
    <p:circl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9575" y="152400"/>
            <a:ext cx="2155825" cy="5592763"/>
          </a:xfrm>
        </p:spPr>
        <p:txBody>
          <a:bodyPr vert="eaVert"/>
          <a:lstStyle>
            <a:lvl1pPr>
              <a:defRPr>
                <a:latin typeface="Comic Sans MS" pitchFamily="66"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315075" cy="5592763"/>
          </a:xfrm>
        </p:spPr>
        <p:txBody>
          <a:bodyPr vert="eaVert"/>
          <a:lstStyle>
            <a:lvl1pPr>
              <a:defRPr>
                <a:latin typeface="Comic Sans MS" pitchFamily="66" charset="0"/>
              </a:defRPr>
            </a:lvl1pPr>
            <a:lvl2pPr>
              <a:defRPr>
                <a:latin typeface="Comic Sans MS" pitchFamily="66" charset="0"/>
              </a:defRPr>
            </a:lvl2pPr>
            <a:lvl3pPr>
              <a:defRPr>
                <a:latin typeface="Comic Sans MS" pitchFamily="66" charset="0"/>
              </a:defRPr>
            </a:lvl3pPr>
            <a:lvl4pPr>
              <a:defRPr>
                <a:latin typeface="Comic Sans MS" pitchFamily="66" charset="0"/>
              </a:defRPr>
            </a:lvl4pPr>
            <a:lvl5pPr>
              <a:defRPr>
                <a:latin typeface="Comic Sans MS" pitchFamily="66"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lgn="ctr">
              <a:defRPr>
                <a:latin typeface="Comic Sans MS" pitchFamily="66" charset="0"/>
              </a:defRPr>
            </a:lvl1pPr>
          </a:lstStyle>
          <a:p>
            <a:r>
              <a:rPr lang="en-US" dirty="0" smtClean="0"/>
              <a:t>High Gradient Structures--AAC 2010</a:t>
            </a:r>
            <a:endParaRPr lang="en-US" dirty="0" smtClean="0">
              <a:cs typeface="Arial" charset="0"/>
            </a:endParaRPr>
          </a:p>
          <a:p>
            <a:r>
              <a:rPr lang="en-US" dirty="0" smtClean="0"/>
              <a:t>Page </a:t>
            </a:r>
            <a:fld id="{CA4F72BD-A2F7-4ABB-8470-B8F22C7B85BC}" type="slidenum">
              <a:rPr lang="en-US" smtClean="0"/>
              <a:pPr/>
              <a:t>‹#›</a:t>
            </a:fld>
            <a:endParaRPr lang="en-US" dirty="0" smtClean="0"/>
          </a:p>
          <a:p>
            <a:endParaRPr lang="en-US" dirty="0"/>
          </a:p>
        </p:txBody>
      </p:sp>
    </p:spTree>
  </p:cSld>
  <p:clrMapOvr>
    <a:masterClrMapping/>
  </p:clrMapOvr>
  <p:transition>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Comic Sans MS" pitchFamily="66"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atin typeface="Comic Sans MS" pitchFamily="66"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ransition>
    <p:circl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219200"/>
            <a:ext cx="4038600" cy="23764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19200"/>
            <a:ext cx="4038600" cy="23764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748088"/>
            <a:ext cx="8229600" cy="237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295400" y="6324600"/>
            <a:ext cx="1371600" cy="304800"/>
          </a:xfrm>
          <a:prstGeom prst="rect">
            <a:avLst/>
          </a:prstGeom>
        </p:spPr>
        <p:txBody>
          <a:bodyPr/>
          <a:lstStyle>
            <a:lvl1pPr>
              <a:defRPr/>
            </a:lvl1pPr>
          </a:lstStyle>
          <a:p>
            <a:r>
              <a:rPr lang="en-US">
                <a:solidFill>
                  <a:prstClr val="black">
                    <a:tint val="75000"/>
                  </a:prstClr>
                </a:solidFill>
              </a:rPr>
              <a:t>3/3/2009</a:t>
            </a:r>
          </a:p>
        </p:txBody>
      </p:sp>
      <p:sp>
        <p:nvSpPr>
          <p:cNvPr id="7" name="Footer Placeholder 6"/>
          <p:cNvSpPr>
            <a:spLocks noGrp="1"/>
          </p:cNvSpPr>
          <p:nvPr>
            <p:ph type="ftr" sz="quarter" idx="11"/>
          </p:nvPr>
        </p:nvSpPr>
        <p:spPr>
          <a:xfrm>
            <a:off x="2628900" y="6324600"/>
            <a:ext cx="3886200" cy="304800"/>
          </a:xfrm>
          <a:prstGeom prst="rect">
            <a:avLst/>
          </a:prstGeom>
        </p:spPr>
        <p:txBody>
          <a:bodyPr/>
          <a:lstStyle>
            <a:lvl1pPr>
              <a:defRPr/>
            </a:lvl1pPr>
          </a:lstStyle>
          <a:p>
            <a:r>
              <a:rPr lang="en-US">
                <a:solidFill>
                  <a:prstClr val="black">
                    <a:tint val="75000"/>
                  </a:prstClr>
                </a:solidFill>
              </a:rPr>
              <a:t>HG workshop,  Mar. 09</a:t>
            </a:r>
            <a:endParaRPr lang="en-US" sz="1400">
              <a:solidFill>
                <a:prstClr val="black">
                  <a:tint val="75000"/>
                </a:prstClr>
              </a:solidFill>
            </a:endParaRPr>
          </a:p>
        </p:txBody>
      </p:sp>
      <p:sp>
        <p:nvSpPr>
          <p:cNvPr id="8" name="Slide Number Placeholder 7"/>
          <p:cNvSpPr>
            <a:spLocks noGrp="1"/>
          </p:cNvSpPr>
          <p:nvPr>
            <p:ph type="sldNum" sz="quarter" idx="12"/>
          </p:nvPr>
        </p:nvSpPr>
        <p:spPr>
          <a:xfrm>
            <a:off x="6400800" y="6324600"/>
            <a:ext cx="914400" cy="304800"/>
          </a:xfrm>
          <a:prstGeom prst="rect">
            <a:avLst/>
          </a:prstGeom>
        </p:spPr>
        <p:txBody>
          <a:bodyPr/>
          <a:lstStyle>
            <a:lvl1pPr>
              <a:defRPr/>
            </a:lvl1pPr>
          </a:lstStyle>
          <a:p>
            <a:r>
              <a:rPr lang="en-US">
                <a:solidFill>
                  <a:prstClr val="black">
                    <a:tint val="75000"/>
                  </a:prstClr>
                </a:solidFill>
              </a:rPr>
              <a:t>Page </a:t>
            </a:r>
            <a:fld id="{5FEBD9AC-FFA2-4277-BABD-96943AEE07E7}" type="slidenum">
              <a:rPr lang="en-US">
                <a:solidFill>
                  <a:prstClr val="black">
                    <a:tint val="75000"/>
                  </a:prstClr>
                </a:solidFill>
              </a:rPr>
              <a:pPr/>
              <a:t>‹#›</a:t>
            </a:fld>
            <a:endParaRPr lang="en-US" sz="1400">
              <a:solidFill>
                <a:prstClr val="black">
                  <a:tint val="75000"/>
                </a:prstClr>
              </a:solidFill>
            </a:endParaRPr>
          </a:p>
        </p:txBody>
      </p:sp>
    </p:spTree>
  </p:cSld>
  <p:clrMapOvr>
    <a:masterClrMapping/>
  </p:clrMapOvr>
  <p:transition>
    <p:circl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70C0"/>
                </a:solidFill>
                <a:latin typeface="Comic Sans MS" pitchFamily="66"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Comic Sans MS" pitchFamily="66" charset="0"/>
              </a:defRPr>
            </a:lvl1pPr>
            <a:lvl2pPr>
              <a:defRPr sz="2400">
                <a:latin typeface="Comic Sans MS" pitchFamily="66" charset="0"/>
              </a:defRPr>
            </a:lvl2pPr>
            <a:lvl3pPr>
              <a:defRPr sz="2000">
                <a:latin typeface="Comic Sans MS" pitchFamily="66" charset="0"/>
              </a:defRPr>
            </a:lvl3pPr>
            <a:lvl4pPr>
              <a:defRPr sz="1800">
                <a:latin typeface="Comic Sans MS" pitchFamily="66" charset="0"/>
              </a:defRPr>
            </a:lvl4pPr>
            <a:lvl5pPr>
              <a:defRPr sz="1800">
                <a:latin typeface="Comic Sans MS" pitchFamily="66"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Comic Sans MS" pitchFamily="66" charset="0"/>
              </a:defRPr>
            </a:lvl1pPr>
            <a:lvl2pPr>
              <a:defRPr sz="2400">
                <a:latin typeface="Comic Sans MS" pitchFamily="66" charset="0"/>
              </a:defRPr>
            </a:lvl2pPr>
            <a:lvl3pPr>
              <a:defRPr sz="2000">
                <a:latin typeface="Comic Sans MS" pitchFamily="66" charset="0"/>
              </a:defRPr>
            </a:lvl3pPr>
            <a:lvl4pPr>
              <a:defRPr sz="1800">
                <a:latin typeface="Comic Sans MS" pitchFamily="66" charset="0"/>
              </a:defRPr>
            </a:lvl4pPr>
            <a:lvl5pP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circl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45A849-64FF-4B13-A1AD-C15C27288185}" type="datetimeFigureOut">
              <a:rPr lang="en-US" smtClean="0">
                <a:solidFill>
                  <a:prstClr val="black">
                    <a:tint val="75000"/>
                  </a:prstClr>
                </a:solidFill>
              </a:rPr>
              <a:pPr/>
              <a:t>6/28/2011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0C55D5-8A83-4F5C-B63C-8963FA0BF12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219200"/>
            <a:ext cx="4038600" cy="23764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19200"/>
            <a:ext cx="4038600" cy="23764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748088"/>
            <a:ext cx="8229600" cy="2378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295400" y="6324600"/>
            <a:ext cx="1371600" cy="304800"/>
          </a:xfrm>
          <a:prstGeom prst="rect">
            <a:avLst/>
          </a:prstGeom>
        </p:spPr>
        <p:txBody>
          <a:bodyPr/>
          <a:lstStyle>
            <a:lvl1pPr>
              <a:defRPr/>
            </a:lvl1pPr>
          </a:lstStyle>
          <a:p>
            <a:r>
              <a:rPr lang="en-US">
                <a:solidFill>
                  <a:prstClr val="black">
                    <a:tint val="75000"/>
                  </a:prstClr>
                </a:solidFill>
              </a:rPr>
              <a:t>3/3/2009</a:t>
            </a:r>
          </a:p>
        </p:txBody>
      </p:sp>
      <p:sp>
        <p:nvSpPr>
          <p:cNvPr id="7" name="Footer Placeholder 6"/>
          <p:cNvSpPr>
            <a:spLocks noGrp="1"/>
          </p:cNvSpPr>
          <p:nvPr>
            <p:ph type="ftr" sz="quarter" idx="11"/>
          </p:nvPr>
        </p:nvSpPr>
        <p:spPr>
          <a:xfrm>
            <a:off x="2628900" y="6324600"/>
            <a:ext cx="3886200" cy="304800"/>
          </a:xfrm>
          <a:prstGeom prst="rect">
            <a:avLst/>
          </a:prstGeom>
        </p:spPr>
        <p:txBody>
          <a:bodyPr/>
          <a:lstStyle>
            <a:lvl1pPr>
              <a:defRPr/>
            </a:lvl1pPr>
          </a:lstStyle>
          <a:p>
            <a:r>
              <a:rPr lang="en-US">
                <a:solidFill>
                  <a:prstClr val="black">
                    <a:tint val="75000"/>
                  </a:prstClr>
                </a:solidFill>
              </a:rPr>
              <a:t>HG workshop,  Mar. 09</a:t>
            </a:r>
            <a:endParaRPr lang="en-US" sz="1400">
              <a:solidFill>
                <a:prstClr val="black">
                  <a:tint val="75000"/>
                </a:prstClr>
              </a:solidFill>
            </a:endParaRPr>
          </a:p>
        </p:txBody>
      </p:sp>
      <p:sp>
        <p:nvSpPr>
          <p:cNvPr id="8" name="Slide Number Placeholder 7"/>
          <p:cNvSpPr>
            <a:spLocks noGrp="1"/>
          </p:cNvSpPr>
          <p:nvPr>
            <p:ph type="sldNum" sz="quarter" idx="12"/>
          </p:nvPr>
        </p:nvSpPr>
        <p:spPr>
          <a:xfrm>
            <a:off x="6400800" y="6324600"/>
            <a:ext cx="914400" cy="304800"/>
          </a:xfrm>
          <a:prstGeom prst="rect">
            <a:avLst/>
          </a:prstGeom>
        </p:spPr>
        <p:txBody>
          <a:bodyPr/>
          <a:lstStyle>
            <a:lvl1pPr>
              <a:defRPr/>
            </a:lvl1pPr>
          </a:lstStyle>
          <a:p>
            <a:r>
              <a:rPr lang="en-US">
                <a:solidFill>
                  <a:prstClr val="black">
                    <a:tint val="75000"/>
                  </a:prstClr>
                </a:solidFill>
              </a:rPr>
              <a:t>Page </a:t>
            </a:r>
            <a:fld id="{5FEBD9AC-FFA2-4277-BABD-96943AEE07E7}" type="slidenum">
              <a:rPr lang="en-US">
                <a:solidFill>
                  <a:prstClr val="black">
                    <a:tint val="75000"/>
                  </a:prstClr>
                </a:solidFill>
              </a:rPr>
              <a:pPr/>
              <a:t>‹#›</a:t>
            </a:fld>
            <a:endParaRPr lang="en-US" sz="1400">
              <a:solidFill>
                <a:prstClr val="black">
                  <a:tint val="75000"/>
                </a:prstClr>
              </a:solidFill>
            </a:endParaRPr>
          </a:p>
        </p:txBody>
      </p:sp>
    </p:spTree>
  </p:cSld>
  <p:clrMapOvr>
    <a:masterClrMapping/>
  </p:clrMapOvr>
  <p:transition>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omic Sans MS" pitchFamily="66" charset="0"/>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Comic Sans MS"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Comic Sans MS" pitchFamily="66" charset="0"/>
              </a:defRPr>
            </a:lvl1pPr>
            <a:lvl2pPr>
              <a:defRPr sz="2000">
                <a:latin typeface="Comic Sans MS" pitchFamily="66" charset="0"/>
              </a:defRPr>
            </a:lvl2pPr>
            <a:lvl3pPr>
              <a:defRPr sz="1800">
                <a:latin typeface="Comic Sans MS" pitchFamily="66" charset="0"/>
              </a:defRPr>
            </a:lvl3pPr>
            <a:lvl4pPr>
              <a:defRPr sz="1600">
                <a:latin typeface="Comic Sans MS" pitchFamily="66" charset="0"/>
              </a:defRPr>
            </a:lvl4pPr>
            <a:lvl5pPr>
              <a:defRPr sz="1600">
                <a:latin typeface="Comic Sans MS" pitchFamily="66"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Comic Sans MS"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Comic Sans MS" pitchFamily="66" charset="0"/>
              </a:defRPr>
            </a:lvl1pPr>
            <a:lvl2pPr>
              <a:defRPr sz="2000">
                <a:latin typeface="Comic Sans MS" pitchFamily="66" charset="0"/>
              </a:defRPr>
            </a:lvl2pPr>
            <a:lvl3pPr>
              <a:defRPr sz="1800">
                <a:latin typeface="Comic Sans MS" pitchFamily="66" charset="0"/>
              </a:defRPr>
            </a:lvl3pPr>
            <a:lvl4pPr>
              <a:defRPr sz="1600">
                <a:latin typeface="Comic Sans MS" pitchFamily="66" charset="0"/>
              </a:defRPr>
            </a:lvl4pPr>
            <a:lvl5pPr>
              <a:defRPr sz="1600">
                <a:latin typeface="Comic Sans MS" pitchFamily="66"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omic Sans MS" pitchFamily="66" charset="0"/>
              </a:defRPr>
            </a:lvl1pPr>
          </a:lstStyle>
          <a:p>
            <a:r>
              <a:rPr lang="en-US" smtClean="0"/>
              <a:t>Click to edit Master title style</a:t>
            </a:r>
            <a:endParaRPr lang="en-US"/>
          </a:p>
        </p:txBody>
      </p:sp>
    </p:spTree>
  </p:cSld>
  <p:clrMapOvr>
    <a:masterClrMapping/>
  </p:clrMapOvr>
  <p:transition>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5" name="Picture 11" descr="SLAC_Logo_hires"/>
          <p:cNvPicPr>
            <a:picLocks noChangeAspect="1" noChangeArrowheads="1"/>
          </p:cNvPicPr>
          <p:nvPr/>
        </p:nvPicPr>
        <p:blipFill>
          <a:blip r:embed="rId14" cstate="print"/>
          <a:srcRect/>
          <a:stretch>
            <a:fillRect/>
          </a:stretch>
        </p:blipFill>
        <p:spPr bwMode="auto">
          <a:xfrm>
            <a:off x="152400" y="6157913"/>
            <a:ext cx="1527175" cy="547687"/>
          </a:xfrm>
          <a:prstGeom prst="rect">
            <a:avLst/>
          </a:prstGeom>
          <a:noFill/>
        </p:spPr>
      </p:pic>
      <p:pic>
        <p:nvPicPr>
          <p:cNvPr id="1037" name="Picture 13" descr="arg"/>
          <p:cNvPicPr>
            <a:picLocks noChangeAspect="1" noChangeArrowheads="1"/>
          </p:cNvPicPr>
          <p:nvPr/>
        </p:nvPicPr>
        <p:blipFill>
          <a:blip r:embed="rId15" cstate="print"/>
          <a:srcRect/>
          <a:stretch>
            <a:fillRect/>
          </a:stretch>
        </p:blipFill>
        <p:spPr bwMode="auto">
          <a:xfrm>
            <a:off x="8305800" y="6019800"/>
            <a:ext cx="712788" cy="712788"/>
          </a:xfrm>
          <a:prstGeom prst="rect">
            <a:avLst/>
          </a:prstGeom>
          <a:noFill/>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73" r:id="rId12"/>
  </p:sldLayoutIdLst>
  <p:transition>
    <p:circl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4"/>
          <p:cNvSpPr>
            <a:spLocks noGrp="1" noChangeArrowheads="1"/>
          </p:cNvSpPr>
          <p:nvPr>
            <p:ph type="ftr" sz="quarter" idx="3"/>
          </p:nvPr>
        </p:nvSpPr>
        <p:spPr bwMode="auto">
          <a:xfrm>
            <a:off x="2836863" y="6153150"/>
            <a:ext cx="394493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lgn="ctr"/>
            <a:r>
              <a:rPr lang="en-US"/>
              <a:t>Presentation Title</a:t>
            </a:r>
            <a:endParaRPr lang="en-US">
              <a:cs typeface="Arial" charset="0"/>
            </a:endParaRPr>
          </a:p>
          <a:p>
            <a:pPr algn="ctr"/>
            <a:r>
              <a:rPr lang="en-US"/>
              <a:t>Page </a:t>
            </a:r>
            <a:fld id="{8C1936AD-CC22-443A-B38F-5B6F8132B03D}" type="slidenum">
              <a:rPr lang="en-US"/>
              <a:pPr algn="ctr"/>
              <a:t>‹#›</a:t>
            </a:fld>
            <a:endParaRPr lang="en-US"/>
          </a:p>
          <a:p>
            <a:endParaRPr lang="en-US"/>
          </a:p>
        </p:txBody>
      </p:sp>
      <p:sp>
        <p:nvSpPr>
          <p:cNvPr id="4101" name="Line 5"/>
          <p:cNvSpPr>
            <a:spLocks noChangeShapeType="1"/>
          </p:cNvSpPr>
          <p:nvPr/>
        </p:nvSpPr>
        <p:spPr bwMode="auto">
          <a:xfrm>
            <a:off x="0" y="990600"/>
            <a:ext cx="8574088" cy="0"/>
          </a:xfrm>
          <a:prstGeom prst="line">
            <a:avLst/>
          </a:prstGeom>
          <a:noFill/>
          <a:ln w="38100">
            <a:solidFill>
              <a:srgbClr val="B40000"/>
            </a:solidFill>
            <a:round/>
            <a:headEnd/>
            <a:tailEnd type="oval" w="med" len="med"/>
          </a:ln>
          <a:effectLst/>
        </p:spPr>
        <p:txBody>
          <a:bodyPr/>
          <a:lstStyle/>
          <a:p>
            <a:endParaRPr lang="en-US"/>
          </a:p>
        </p:txBody>
      </p:sp>
      <p:sp>
        <p:nvSpPr>
          <p:cNvPr id="4102" name="Rectangle 6"/>
          <p:cNvSpPr>
            <a:spLocks noGrp="1" noChangeArrowheads="1"/>
          </p:cNvSpPr>
          <p:nvPr>
            <p:ph type="title"/>
          </p:nvPr>
        </p:nvSpPr>
        <p:spPr bwMode="auto">
          <a:xfrm>
            <a:off x="304800" y="152400"/>
            <a:ext cx="86106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3" name="Rectangle 7"/>
          <p:cNvSpPr>
            <a:spLocks noGrp="1" noChangeArrowheads="1"/>
          </p:cNvSpPr>
          <p:nvPr>
            <p:ph type="body" idx="1"/>
          </p:nvPr>
        </p:nvSpPr>
        <p:spPr bwMode="auto">
          <a:xfrm>
            <a:off x="292100" y="1219200"/>
            <a:ext cx="8610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111" name="Picture 15" descr="SLAC_Logo_hires"/>
          <p:cNvPicPr>
            <a:picLocks noChangeAspect="1" noChangeArrowheads="1"/>
          </p:cNvPicPr>
          <p:nvPr/>
        </p:nvPicPr>
        <p:blipFill>
          <a:blip r:embed="rId13" cstate="print"/>
          <a:srcRect/>
          <a:stretch>
            <a:fillRect/>
          </a:stretch>
        </p:blipFill>
        <p:spPr bwMode="auto">
          <a:xfrm>
            <a:off x="152400" y="6157913"/>
            <a:ext cx="1527175" cy="547687"/>
          </a:xfrm>
          <a:prstGeom prst="rect">
            <a:avLst/>
          </a:prstGeom>
          <a:noFill/>
        </p:spPr>
      </p:pic>
      <p:pic>
        <p:nvPicPr>
          <p:cNvPr id="4117" name="Picture 21" descr="arg"/>
          <p:cNvPicPr>
            <a:picLocks noChangeAspect="1" noChangeArrowheads="1"/>
          </p:cNvPicPr>
          <p:nvPr/>
        </p:nvPicPr>
        <p:blipFill>
          <a:blip r:embed="rId14" cstate="print"/>
          <a:srcRect/>
          <a:stretch>
            <a:fillRect/>
          </a:stretch>
        </p:blipFill>
        <p:spPr bwMode="auto">
          <a:xfrm>
            <a:off x="8305800" y="6019800"/>
            <a:ext cx="712788" cy="712788"/>
          </a:xfrm>
          <a:prstGeom prst="rect">
            <a:avLst/>
          </a:prstGeom>
          <a:noFill/>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circle/>
  </p:transition>
  <p:hf sldNum="0" hdr="0" dt="0"/>
  <p:txStyles>
    <p:titleStyle>
      <a:lvl1pPr algn="ctr" rtl="0" fontAlgn="base">
        <a:spcBef>
          <a:spcPct val="0"/>
        </a:spcBef>
        <a:spcAft>
          <a:spcPct val="0"/>
        </a:spcAft>
        <a:defRPr sz="3600" b="1">
          <a:solidFill>
            <a:schemeClr val="tx1"/>
          </a:solidFill>
          <a:latin typeface="+mj-lt"/>
          <a:ea typeface="+mj-ea"/>
          <a:cs typeface="+mj-cs"/>
        </a:defRPr>
      </a:lvl1pPr>
      <a:lvl2pPr algn="ctr" rtl="0" fontAlgn="base">
        <a:spcBef>
          <a:spcPct val="0"/>
        </a:spcBef>
        <a:spcAft>
          <a:spcPct val="0"/>
        </a:spcAft>
        <a:defRPr sz="3600" b="1">
          <a:solidFill>
            <a:schemeClr val="tx1"/>
          </a:solidFill>
          <a:latin typeface="Arial" charset="0"/>
        </a:defRPr>
      </a:lvl2pPr>
      <a:lvl3pPr algn="ctr" rtl="0" fontAlgn="base">
        <a:spcBef>
          <a:spcPct val="0"/>
        </a:spcBef>
        <a:spcAft>
          <a:spcPct val="0"/>
        </a:spcAft>
        <a:defRPr sz="3600" b="1">
          <a:solidFill>
            <a:schemeClr val="tx1"/>
          </a:solidFill>
          <a:latin typeface="Arial" charset="0"/>
        </a:defRPr>
      </a:lvl3pPr>
      <a:lvl4pPr algn="ctr" rtl="0" fontAlgn="base">
        <a:spcBef>
          <a:spcPct val="0"/>
        </a:spcBef>
        <a:spcAft>
          <a:spcPct val="0"/>
        </a:spcAft>
        <a:defRPr sz="3600" b="1">
          <a:solidFill>
            <a:schemeClr val="tx1"/>
          </a:solidFill>
          <a:latin typeface="Arial" charset="0"/>
        </a:defRPr>
      </a:lvl4pPr>
      <a:lvl5pPr algn="ctr" rtl="0" fontAlgn="base">
        <a:spcBef>
          <a:spcPct val="0"/>
        </a:spcBef>
        <a:spcAft>
          <a:spcPct val="0"/>
        </a:spcAft>
        <a:defRPr sz="3600" b="1">
          <a:solidFill>
            <a:schemeClr val="tx1"/>
          </a:solidFill>
          <a:latin typeface="Arial" charset="0"/>
        </a:defRPr>
      </a:lvl5pPr>
      <a:lvl6pPr marL="457200" algn="ctr" rtl="0" fontAlgn="base">
        <a:spcBef>
          <a:spcPct val="0"/>
        </a:spcBef>
        <a:spcAft>
          <a:spcPct val="0"/>
        </a:spcAft>
        <a:defRPr sz="3600" b="1">
          <a:solidFill>
            <a:schemeClr val="tx1"/>
          </a:solidFill>
          <a:latin typeface="Arial" charset="0"/>
        </a:defRPr>
      </a:lvl6pPr>
      <a:lvl7pPr marL="914400" algn="ctr" rtl="0" fontAlgn="base">
        <a:spcBef>
          <a:spcPct val="0"/>
        </a:spcBef>
        <a:spcAft>
          <a:spcPct val="0"/>
        </a:spcAft>
        <a:defRPr sz="3600" b="1">
          <a:solidFill>
            <a:schemeClr val="tx1"/>
          </a:solidFill>
          <a:latin typeface="Arial" charset="0"/>
        </a:defRPr>
      </a:lvl7pPr>
      <a:lvl8pPr marL="1371600" algn="ctr" rtl="0" fontAlgn="base">
        <a:spcBef>
          <a:spcPct val="0"/>
        </a:spcBef>
        <a:spcAft>
          <a:spcPct val="0"/>
        </a:spcAft>
        <a:defRPr sz="3600" b="1">
          <a:solidFill>
            <a:schemeClr val="tx1"/>
          </a:solidFill>
          <a:latin typeface="Arial" charset="0"/>
        </a:defRPr>
      </a:lvl8pPr>
      <a:lvl9pPr marL="1828800" algn="ctr" rtl="0" fontAlgn="base">
        <a:spcBef>
          <a:spcPct val="0"/>
        </a:spcBef>
        <a:spcAft>
          <a:spcPct val="0"/>
        </a:spcAft>
        <a:defRPr sz="3600" b="1">
          <a:solidFill>
            <a:schemeClr val="tx1"/>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445A849-64FF-4B13-A1AD-C15C27288185}" type="datetimeFigureOut">
              <a:rPr lang="en-US" smtClean="0">
                <a:solidFill>
                  <a:prstClr val="black">
                    <a:tint val="75000"/>
                  </a:prstClr>
                </a:solidFill>
                <a:latin typeface="Calibri"/>
              </a:rPr>
              <a:pPr fontAlgn="auto">
                <a:spcBef>
                  <a:spcPts val="0"/>
                </a:spcBef>
                <a:spcAft>
                  <a:spcPts val="0"/>
                </a:spcAft>
              </a:pPr>
              <a:t>6/28/2011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90C55D5-8A83-4F5C-B63C-8963FA0BF12E}"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445A849-64FF-4B13-A1AD-C15C27288185}" type="datetimeFigureOut">
              <a:rPr lang="en-US" smtClean="0">
                <a:solidFill>
                  <a:prstClr val="black">
                    <a:tint val="75000"/>
                  </a:prstClr>
                </a:solidFill>
                <a:latin typeface="Calibri"/>
              </a:rPr>
              <a:pPr fontAlgn="auto">
                <a:spcBef>
                  <a:spcPts val="0"/>
                </a:spcBef>
                <a:spcAft>
                  <a:spcPts val="0"/>
                </a:spcAft>
              </a:pPr>
              <a:t>6/28/2011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90C55D5-8A83-4F5C-B63C-8963FA0BF12E}"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2.xml"/><Relationship Id="rId5" Type="http://schemas.openxmlformats.org/officeDocument/2006/relationships/image" Target="../media/image17.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3.xml"/><Relationship Id="rId7" Type="http://schemas.openxmlformats.org/officeDocument/2006/relationships/image" Target="../media/image22.jpeg"/><Relationship Id="rId2" Type="http://schemas.openxmlformats.org/officeDocument/2006/relationships/slideLayout" Target="../slideLayouts/slideLayout42.xml"/><Relationship Id="rId1" Type="http://schemas.openxmlformats.org/officeDocument/2006/relationships/vmlDrawing" Target="../drawings/vmlDrawing3.v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5.xml"/><Relationship Id="rId5" Type="http://schemas.openxmlformats.org/officeDocument/2006/relationships/image" Target="../media/image31.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 Id="rId1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58.emf"/></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4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42.xml"/><Relationship Id="rId5" Type="http://schemas.openxmlformats.org/officeDocument/2006/relationships/image" Target="../media/image65.jpe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4.xml"/><Relationship Id="rId1" Type="http://schemas.openxmlformats.org/officeDocument/2006/relationships/vmlDrawing" Target="../drawings/vmlDrawing4.v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19.xml"/><Relationship Id="rId4" Type="http://schemas.openxmlformats.org/officeDocument/2006/relationships/image" Target="../media/image79.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6"/>
          <p:cNvSpPr txBox="1">
            <a:spLocks noChangeArrowheads="1"/>
          </p:cNvSpPr>
          <p:nvPr/>
        </p:nvSpPr>
        <p:spPr bwMode="auto">
          <a:xfrm>
            <a:off x="508000" y="2628900"/>
            <a:ext cx="8432800" cy="8890000"/>
          </a:xfrm>
          <a:prstGeom prst="rect">
            <a:avLst/>
          </a:prstGeom>
          <a:noFill/>
          <a:ln w="9525">
            <a:noFill/>
            <a:miter lim="800000"/>
            <a:headEnd/>
            <a:tailEnd/>
          </a:ln>
        </p:spPr>
        <p:txBody>
          <a:bodyPr>
            <a:spAutoFit/>
          </a:bodyPr>
          <a:lstStyle/>
          <a:p>
            <a:endParaRPr lang="zh-CN" altLang="en-US" sz="1800">
              <a:ea typeface="SimSun" pitchFamily="2" charset="-122"/>
            </a:endParaRPr>
          </a:p>
          <a:p>
            <a:endParaRPr lang="zh-CN" altLang="en-US" sz="1800">
              <a:ea typeface="SimSun" pitchFamily="2" charset="-122"/>
            </a:endParaRPr>
          </a:p>
          <a:p>
            <a:endParaRPr lang="zh-CN" altLang="en-US" sz="1800">
              <a:ea typeface="SimSun" pitchFamily="2" charset="-122"/>
            </a:endParaRPr>
          </a:p>
          <a:p>
            <a:endParaRPr lang="zh-CN" altLang="en-US" sz="1800">
              <a:ea typeface="SimSun" pitchFamily="2" charset="-122"/>
            </a:endParaRPr>
          </a:p>
          <a:p>
            <a:endParaRPr lang="zh-CN" altLang="en-US" sz="1800">
              <a:ea typeface="SimSun" pitchFamily="2" charset="-122"/>
            </a:endParaRPr>
          </a:p>
          <a:p>
            <a:endParaRPr lang="zh-CN" altLang="en-US" sz="1800">
              <a:ea typeface="SimSun" pitchFamily="2" charset="-122"/>
            </a:endParaRPr>
          </a:p>
          <a:p>
            <a:endParaRPr lang="zh-CN" altLang="en-US" sz="1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p:txBody>
      </p:sp>
      <p:sp>
        <p:nvSpPr>
          <p:cNvPr id="2051" name="Text Box 12"/>
          <p:cNvSpPr txBox="1">
            <a:spLocks noChangeArrowheads="1"/>
          </p:cNvSpPr>
          <p:nvPr/>
        </p:nvSpPr>
        <p:spPr bwMode="auto">
          <a:xfrm>
            <a:off x="3759200" y="2914650"/>
            <a:ext cx="4876800" cy="304800"/>
          </a:xfrm>
          <a:prstGeom prst="rect">
            <a:avLst/>
          </a:prstGeom>
          <a:noFill/>
          <a:ln w="9525">
            <a:noFill/>
            <a:miter lim="800000"/>
            <a:headEnd/>
            <a:tailEnd/>
          </a:ln>
        </p:spPr>
        <p:txBody>
          <a:bodyPr>
            <a:spAutoFit/>
          </a:bodyPr>
          <a:lstStyle/>
          <a:p>
            <a:r>
              <a:rPr lang="zh-CN" altLang="en-US" sz="1400">
                <a:ea typeface="SimSun" pitchFamily="2" charset="-122"/>
              </a:rPr>
              <a:t> </a:t>
            </a:r>
          </a:p>
        </p:txBody>
      </p:sp>
      <p:sp>
        <p:nvSpPr>
          <p:cNvPr id="2052" name="Text Box 32"/>
          <p:cNvSpPr txBox="1">
            <a:spLocks noChangeArrowheads="1"/>
          </p:cNvSpPr>
          <p:nvPr/>
        </p:nvSpPr>
        <p:spPr bwMode="auto">
          <a:xfrm>
            <a:off x="152400" y="1828800"/>
            <a:ext cx="8915400" cy="4308872"/>
          </a:xfrm>
          <a:prstGeom prst="rect">
            <a:avLst/>
          </a:prstGeom>
          <a:noFill/>
          <a:ln w="9525">
            <a:noFill/>
            <a:miter lim="800000"/>
            <a:headEnd/>
            <a:tailEnd/>
          </a:ln>
        </p:spPr>
        <p:txBody>
          <a:bodyPr>
            <a:spAutoFit/>
          </a:bodyPr>
          <a:lstStyle/>
          <a:p>
            <a:pPr algn="ctr"/>
            <a:endParaRPr lang="en-US" altLang="zh-CN" sz="4000" dirty="0">
              <a:solidFill>
                <a:srgbClr val="CC0000"/>
              </a:solidFill>
              <a:latin typeface="Arial" charset="0"/>
              <a:ea typeface="SimSun" pitchFamily="2" charset="-122"/>
            </a:endParaRPr>
          </a:p>
          <a:p>
            <a:pPr algn="ctr"/>
            <a:r>
              <a:rPr lang="en-US" sz="4000" dirty="0" smtClean="0">
                <a:solidFill>
                  <a:srgbClr val="DD091D"/>
                </a:solidFill>
                <a:latin typeface="Arial" charset="0"/>
                <a:cs typeface="Arial" charset="0"/>
              </a:rPr>
              <a:t>RF Breakdown and Its Limitation</a:t>
            </a:r>
          </a:p>
          <a:p>
            <a:pPr algn="ctr"/>
            <a:r>
              <a:rPr lang="en-US" sz="2800" dirty="0" smtClean="0">
                <a:solidFill>
                  <a:srgbClr val="0000FF"/>
                </a:solidFill>
                <a:latin typeface="Arial" charset="0"/>
                <a:cs typeface="Arial" charset="0"/>
              </a:rPr>
              <a:t>High </a:t>
            </a:r>
            <a:r>
              <a:rPr lang="en-US" sz="2800" dirty="0">
                <a:solidFill>
                  <a:srgbClr val="0000FF"/>
                </a:solidFill>
                <a:latin typeface="Arial" charset="0"/>
                <a:cs typeface="Arial" charset="0"/>
              </a:rPr>
              <a:t>Gradient Accelerator Structures R&amp;D at SLAC</a:t>
            </a:r>
          </a:p>
          <a:p>
            <a:pPr algn="ctr"/>
            <a:endParaRPr lang="en-US" altLang="zh-CN" sz="2800" dirty="0">
              <a:solidFill>
                <a:srgbClr val="CC0000"/>
              </a:solidFill>
              <a:latin typeface="Arial" charset="0"/>
              <a:ea typeface="SimSun" pitchFamily="2" charset="-122"/>
            </a:endParaRPr>
          </a:p>
          <a:p>
            <a:pPr algn="ctr"/>
            <a:endParaRPr lang="en-US" altLang="zh-CN" dirty="0">
              <a:solidFill>
                <a:srgbClr val="000099"/>
              </a:solidFill>
              <a:ea typeface="SimSun" pitchFamily="2" charset="-122"/>
            </a:endParaRPr>
          </a:p>
          <a:p>
            <a:pPr algn="ctr"/>
            <a:r>
              <a:rPr lang="en-US" altLang="zh-CN" sz="3200" dirty="0" err="1">
                <a:ea typeface="SimSun" pitchFamily="2" charset="-122"/>
              </a:rPr>
              <a:t>Muon</a:t>
            </a:r>
            <a:r>
              <a:rPr lang="en-US" altLang="zh-CN" sz="3200" dirty="0">
                <a:ea typeface="SimSun" pitchFamily="2" charset="-122"/>
              </a:rPr>
              <a:t> Collider 2011</a:t>
            </a:r>
          </a:p>
          <a:p>
            <a:pPr algn="ctr"/>
            <a:r>
              <a:rPr lang="en-US" altLang="zh-CN" sz="2800" dirty="0">
                <a:solidFill>
                  <a:srgbClr val="000099"/>
                </a:solidFill>
                <a:ea typeface="SimSun" pitchFamily="2" charset="-122"/>
              </a:rPr>
              <a:t>Juwen </a:t>
            </a:r>
            <a:r>
              <a:rPr lang="en-US" altLang="zh-CN" sz="2800" dirty="0" smtClean="0">
                <a:solidFill>
                  <a:srgbClr val="000099"/>
                </a:solidFill>
                <a:ea typeface="SimSun" pitchFamily="2" charset="-122"/>
              </a:rPr>
              <a:t>Wang </a:t>
            </a:r>
          </a:p>
          <a:p>
            <a:pPr algn="ctr"/>
            <a:r>
              <a:rPr lang="en-US" altLang="zh-CN" sz="2000" dirty="0" smtClean="0">
                <a:solidFill>
                  <a:srgbClr val="000099"/>
                </a:solidFill>
                <a:ea typeface="SimSun" pitchFamily="2" charset="-122"/>
              </a:rPr>
              <a:t>for S</a:t>
            </a:r>
            <a:r>
              <a:rPr lang="en-US" altLang="zh-CN" sz="2000" dirty="0">
                <a:solidFill>
                  <a:srgbClr val="000099"/>
                </a:solidFill>
                <a:ea typeface="SimSun" pitchFamily="2" charset="-122"/>
              </a:rPr>
              <a:t>. </a:t>
            </a:r>
            <a:r>
              <a:rPr lang="en-US" altLang="zh-CN" sz="2000" dirty="0" err="1">
                <a:solidFill>
                  <a:srgbClr val="000099"/>
                </a:solidFill>
                <a:ea typeface="SimSun" pitchFamily="2" charset="-122"/>
              </a:rPr>
              <a:t>Tantawi</a:t>
            </a:r>
            <a:r>
              <a:rPr lang="en-US" altLang="zh-CN" sz="2000" dirty="0">
                <a:solidFill>
                  <a:srgbClr val="000099"/>
                </a:solidFill>
                <a:ea typeface="SimSun" pitchFamily="2" charset="-122"/>
              </a:rPr>
              <a:t>, V. </a:t>
            </a:r>
            <a:r>
              <a:rPr lang="en-US" altLang="zh-CN" sz="2000" dirty="0" err="1">
                <a:solidFill>
                  <a:srgbClr val="000099"/>
                </a:solidFill>
                <a:ea typeface="SimSun" pitchFamily="2" charset="-122"/>
              </a:rPr>
              <a:t>Dolgashev</a:t>
            </a:r>
            <a:r>
              <a:rPr lang="en-US" altLang="zh-CN" sz="2000" dirty="0">
                <a:solidFill>
                  <a:srgbClr val="000099"/>
                </a:solidFill>
                <a:ea typeface="SimSun" pitchFamily="2" charset="-122"/>
              </a:rPr>
              <a:t>, J. Nelson </a:t>
            </a:r>
          </a:p>
          <a:p>
            <a:pPr algn="ctr"/>
            <a:r>
              <a:rPr lang="en-US" altLang="zh-CN" sz="2000" dirty="0" smtClean="0">
                <a:solidFill>
                  <a:srgbClr val="000099"/>
                </a:solidFill>
                <a:ea typeface="SimSun" pitchFamily="2" charset="-122"/>
              </a:rPr>
              <a:t>and </a:t>
            </a:r>
            <a:r>
              <a:rPr lang="en-US" altLang="zh-CN" sz="2000" dirty="0">
                <a:solidFill>
                  <a:srgbClr val="000099"/>
                </a:solidFill>
                <a:ea typeface="SimSun" pitchFamily="2" charset="-122"/>
              </a:rPr>
              <a:t>SLAC Team and Collaboration</a:t>
            </a:r>
            <a:endParaRPr lang="en-US" altLang="zh-CN" sz="2000" dirty="0">
              <a:solidFill>
                <a:schemeClr val="accent2"/>
              </a:solidFill>
              <a:ea typeface="SimSun" pitchFamily="2" charset="-122"/>
            </a:endParaRPr>
          </a:p>
          <a:p>
            <a:pPr algn="ctr"/>
            <a:r>
              <a:rPr lang="en-US" altLang="zh-CN" sz="2000" dirty="0" smtClean="0">
                <a:ea typeface="SimSun" pitchFamily="2" charset="-122"/>
              </a:rPr>
              <a:t>June 29 </a:t>
            </a:r>
            <a:r>
              <a:rPr lang="en-US" altLang="zh-CN" sz="2000" dirty="0">
                <a:ea typeface="SimSun" pitchFamily="2" charset="-122"/>
              </a:rPr>
              <a:t>2011</a:t>
            </a:r>
          </a:p>
        </p:txBody>
      </p:sp>
      <p:sp>
        <p:nvSpPr>
          <p:cNvPr id="2053" name="Line 35"/>
          <p:cNvSpPr>
            <a:spLocks noChangeShapeType="1"/>
          </p:cNvSpPr>
          <p:nvPr/>
        </p:nvSpPr>
        <p:spPr bwMode="auto">
          <a:xfrm>
            <a:off x="0" y="1752600"/>
            <a:ext cx="9144000" cy="0"/>
          </a:xfrm>
          <a:prstGeom prst="line">
            <a:avLst/>
          </a:prstGeom>
          <a:noFill/>
          <a:ln w="57150">
            <a:solidFill>
              <a:srgbClr val="FF0000"/>
            </a:solidFill>
            <a:round/>
            <a:headEnd/>
            <a:tailEnd/>
          </a:ln>
        </p:spPr>
        <p:txBody>
          <a:bodyPr/>
          <a:lstStyle/>
          <a:p>
            <a:endParaRPr lang="en-US"/>
          </a:p>
        </p:txBody>
      </p:sp>
      <p:sp>
        <p:nvSpPr>
          <p:cNvPr id="2054" name="Line 36"/>
          <p:cNvSpPr>
            <a:spLocks noChangeShapeType="1"/>
          </p:cNvSpPr>
          <p:nvPr/>
        </p:nvSpPr>
        <p:spPr bwMode="auto">
          <a:xfrm>
            <a:off x="0" y="1676400"/>
            <a:ext cx="9144000" cy="0"/>
          </a:xfrm>
          <a:prstGeom prst="line">
            <a:avLst/>
          </a:prstGeom>
          <a:noFill/>
          <a:ln w="57150">
            <a:solidFill>
              <a:srgbClr val="0000FF"/>
            </a:solidFill>
            <a:round/>
            <a:headEnd/>
            <a:tailEnd/>
          </a:ln>
        </p:spPr>
        <p:txBody>
          <a:bodyPr/>
          <a:lstStyle/>
          <a:p>
            <a:endParaRPr lang="en-US"/>
          </a:p>
        </p:txBody>
      </p:sp>
      <p:pic>
        <p:nvPicPr>
          <p:cNvPr id="2055" name="Picture 37" descr="SLAC_Logo_hires"/>
          <p:cNvPicPr>
            <a:picLocks noChangeAspect="1" noChangeArrowheads="1"/>
          </p:cNvPicPr>
          <p:nvPr/>
        </p:nvPicPr>
        <p:blipFill>
          <a:blip r:embed="rId3" cstate="print"/>
          <a:srcRect/>
          <a:stretch>
            <a:fillRect/>
          </a:stretch>
        </p:blipFill>
        <p:spPr bwMode="auto">
          <a:xfrm>
            <a:off x="304800" y="381000"/>
            <a:ext cx="2819400" cy="1009650"/>
          </a:xfrm>
          <a:prstGeom prst="rect">
            <a:avLst/>
          </a:prstGeom>
          <a:noFill/>
          <a:ln w="9525">
            <a:noFill/>
            <a:miter lim="800000"/>
            <a:headEnd/>
            <a:tailEnd/>
          </a:ln>
        </p:spPr>
      </p:pic>
      <p:sp>
        <p:nvSpPr>
          <p:cNvPr id="2056" name="Rectangle 38"/>
          <p:cNvSpPr>
            <a:spLocks noChangeArrowheads="1"/>
          </p:cNvSpPr>
          <p:nvPr/>
        </p:nvSpPr>
        <p:spPr bwMode="auto">
          <a:xfrm>
            <a:off x="1974850" y="2468563"/>
            <a:ext cx="774700" cy="519112"/>
          </a:xfrm>
          <a:prstGeom prst="rect">
            <a:avLst/>
          </a:prstGeom>
          <a:noFill/>
          <a:ln w="9525">
            <a:noFill/>
            <a:miter lim="800000"/>
            <a:headEnd/>
            <a:tailEnd/>
          </a:ln>
        </p:spPr>
        <p:txBody>
          <a:bodyPr wrap="none" anchor="ctr">
            <a:spAutoFit/>
          </a:bodyPr>
          <a:lstStyle/>
          <a:p>
            <a:pPr eaLnBrk="1" hangingPunct="1"/>
            <a:r>
              <a:rPr lang="en-US" sz="2800">
                <a:solidFill>
                  <a:srgbClr val="CC0000"/>
                </a:solidFill>
                <a:latin typeface="Arial" charset="0"/>
              </a:rPr>
              <a:t>      </a:t>
            </a:r>
            <a:endParaRPr lang="en-US" sz="3600">
              <a:solidFill>
                <a:srgbClr val="CC0000"/>
              </a:solidFill>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1219200" y="112693"/>
            <a:ext cx="6705600" cy="954107"/>
          </a:xfrm>
          <a:prstGeom prst="rect">
            <a:avLst/>
          </a:prstGeom>
          <a:noFill/>
          <a:ln w="9525">
            <a:noFill/>
            <a:miter lim="800000"/>
            <a:headEnd/>
            <a:tailEnd/>
          </a:ln>
        </p:spPr>
        <p:txBody>
          <a:bodyPr wrap="square">
            <a:spAutoFit/>
          </a:bodyPr>
          <a:lstStyle/>
          <a:p>
            <a:r>
              <a:rPr lang="en-US" sz="2800" dirty="0">
                <a:solidFill>
                  <a:srgbClr val="C00000"/>
                </a:solidFill>
              </a:rPr>
              <a:t>Explosive Electron </a:t>
            </a:r>
            <a:r>
              <a:rPr lang="en-US" sz="2800" dirty="0" smtClean="0">
                <a:solidFill>
                  <a:srgbClr val="C00000"/>
                </a:solidFill>
              </a:rPr>
              <a:t>Emission and plasma model for the formation of surface craters</a:t>
            </a:r>
            <a:endParaRPr lang="en-US" sz="2800" dirty="0">
              <a:solidFill>
                <a:srgbClr val="C00000"/>
              </a:solidFill>
            </a:endParaRPr>
          </a:p>
        </p:txBody>
      </p:sp>
      <p:sp>
        <p:nvSpPr>
          <p:cNvPr id="16387" name="Text Box 4"/>
          <p:cNvSpPr txBox="1">
            <a:spLocks noChangeArrowheads="1"/>
          </p:cNvSpPr>
          <p:nvPr/>
        </p:nvSpPr>
        <p:spPr bwMode="auto">
          <a:xfrm>
            <a:off x="304800" y="3143250"/>
            <a:ext cx="8432800" cy="5546725"/>
          </a:xfrm>
          <a:prstGeom prst="rect">
            <a:avLst/>
          </a:prstGeom>
          <a:noFill/>
          <a:ln w="9525">
            <a:noFill/>
            <a:miter lim="800000"/>
            <a:headEnd/>
            <a:tailEnd/>
          </a:ln>
        </p:spPr>
        <p:txBody>
          <a:bodyPr>
            <a:spAutoFit/>
          </a:bodyPr>
          <a:lstStyle/>
          <a:p>
            <a:pPr algn="l"/>
            <a:r>
              <a:rPr lang="en-US" sz="2400"/>
              <a:t> </a:t>
            </a:r>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p:txBody>
      </p:sp>
      <p:sp>
        <p:nvSpPr>
          <p:cNvPr id="16388" name="Text Box 5"/>
          <p:cNvSpPr txBox="1">
            <a:spLocks noChangeArrowheads="1"/>
          </p:cNvSpPr>
          <p:nvPr/>
        </p:nvSpPr>
        <p:spPr bwMode="auto">
          <a:xfrm>
            <a:off x="508000" y="2628900"/>
            <a:ext cx="8432800" cy="6667500"/>
          </a:xfrm>
          <a:prstGeom prst="rect">
            <a:avLst/>
          </a:prstGeom>
          <a:noFill/>
          <a:ln w="9525">
            <a:noFill/>
            <a:miter lim="800000"/>
            <a:headEnd/>
            <a:tailEnd/>
          </a:ln>
        </p:spPr>
        <p:txBody>
          <a:bodyPr>
            <a:spAutoFit/>
          </a:bodyPr>
          <a:lstStyle/>
          <a:p>
            <a:pPr algn="l"/>
            <a:endParaRPr lang="en-US" sz="1800"/>
          </a:p>
          <a:p>
            <a:pPr algn="l"/>
            <a:endParaRPr lang="en-US" sz="1800"/>
          </a:p>
          <a:p>
            <a:pPr algn="l"/>
            <a:endParaRPr lang="en-US" sz="1800"/>
          </a:p>
          <a:p>
            <a:pPr algn="l"/>
            <a:endParaRPr lang="en-US" sz="1800"/>
          </a:p>
          <a:p>
            <a:pPr algn="l"/>
            <a:endParaRPr lang="en-US" sz="1800"/>
          </a:p>
          <a:p>
            <a:pPr algn="l"/>
            <a:endParaRPr lang="en-US" sz="1800"/>
          </a:p>
          <a:p>
            <a:pPr algn="l"/>
            <a:endParaRPr lang="en-US" sz="1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p:txBody>
      </p:sp>
      <p:pic>
        <p:nvPicPr>
          <p:cNvPr id="16389" name="Picture 8"/>
          <p:cNvPicPr>
            <a:picLocks noChangeAspect="1" noChangeArrowheads="1"/>
          </p:cNvPicPr>
          <p:nvPr/>
        </p:nvPicPr>
        <p:blipFill>
          <a:blip r:embed="rId3" cstate="print"/>
          <a:srcRect/>
          <a:stretch>
            <a:fillRect/>
          </a:stretch>
        </p:blipFill>
        <p:spPr bwMode="auto">
          <a:xfrm>
            <a:off x="1066800" y="1087438"/>
            <a:ext cx="3286125" cy="5618162"/>
          </a:xfrm>
          <a:prstGeom prst="rect">
            <a:avLst/>
          </a:prstGeom>
          <a:noFill/>
          <a:ln w="9525">
            <a:noFill/>
            <a:miter lim="800000"/>
            <a:headEnd/>
            <a:tailEnd/>
          </a:ln>
        </p:spPr>
      </p:pic>
      <p:sp>
        <p:nvSpPr>
          <p:cNvPr id="6" name="Rectangle 5"/>
          <p:cNvSpPr/>
          <p:nvPr/>
        </p:nvSpPr>
        <p:spPr>
          <a:xfrm>
            <a:off x="4419600" y="1290221"/>
            <a:ext cx="4572000" cy="5262979"/>
          </a:xfrm>
          <a:prstGeom prst="rect">
            <a:avLst/>
          </a:prstGeom>
        </p:spPr>
        <p:txBody>
          <a:bodyPr wrap="square">
            <a:spAutoFit/>
          </a:bodyPr>
          <a:lstStyle/>
          <a:p>
            <a:r>
              <a:rPr lang="en-US" sz="1600" dirty="0" smtClean="0"/>
              <a:t>The strong surface field at the tip of the emitter rips out a small chunk of the tip metal. As the chunk moves away from the tip, the total field emission electron current now flows across the small gap that has opened up between the chunk and the rest of the tip. This current quickly vaporizes the metal chunk. The electron current flowing through the metal vapor ionizes it, forming a plasma (plasma spot). Single spots have a diameter in the range 5–20 microns. During the lifetime of a spot, it excavates</a:t>
            </a:r>
          </a:p>
          <a:p>
            <a:r>
              <a:rPr lang="en-US" sz="1600" dirty="0" smtClean="0"/>
              <a:t>a crater by the surface heating and melting due to an intense bombardment of plasma ions accelerated. A calculation gives a power density on the order of 1013 W/m2. The</a:t>
            </a:r>
          </a:p>
          <a:p>
            <a:r>
              <a:rPr lang="en-US" sz="1600" dirty="0" smtClean="0"/>
              <a:t>pressure crested by the ion bombardment is on the order of a thousand Atmospheres. The height of the plasma spot is probably limited by the two‐stream instability. The electron current flowing out of a typical plasma spot is on the order of 50A.</a:t>
            </a:r>
            <a:endParaRPr lang="en-US" sz="1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04800" y="228600"/>
            <a:ext cx="8610600" cy="5386090"/>
          </a:xfrm>
          <a:prstGeom prst="rect">
            <a:avLst/>
          </a:prstGeom>
        </p:spPr>
        <p:txBody>
          <a:bodyPr wrap="square">
            <a:spAutoFit/>
          </a:bodyPr>
          <a:lstStyle/>
          <a:p>
            <a:pPr algn="ctr"/>
            <a:r>
              <a:rPr lang="en-US" sz="3200" dirty="0" smtClean="0">
                <a:solidFill>
                  <a:srgbClr val="C00000"/>
                </a:solidFill>
              </a:rPr>
              <a:t>Plasma spots and associated craters</a:t>
            </a:r>
          </a:p>
          <a:p>
            <a:pPr algn="ctr"/>
            <a:r>
              <a:rPr lang="en-US" i="1" dirty="0" smtClean="0">
                <a:solidFill>
                  <a:srgbClr val="0000FF"/>
                </a:solidFill>
              </a:rPr>
              <a:t>The plasma spot is the quantum unit of breakdown</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1600" dirty="0" smtClean="0"/>
              <a:t>The figures above from </a:t>
            </a:r>
            <a:r>
              <a:rPr lang="en-US" sz="1600" dirty="0" err="1" smtClean="0"/>
              <a:t>Xu</a:t>
            </a:r>
            <a:r>
              <a:rPr lang="en-US" sz="1600" dirty="0" smtClean="0"/>
              <a:t> and Latham (</a:t>
            </a:r>
            <a:r>
              <a:rPr lang="en-US" sz="1600" i="1" dirty="0" smtClean="0"/>
              <a:t>J. Physics D: Appl. Phys. </a:t>
            </a:r>
            <a:r>
              <a:rPr lang="en-US" sz="1600" b="1" i="1" dirty="0" smtClean="0"/>
              <a:t>27, 2547–2555 (1994).</a:t>
            </a:r>
          </a:p>
          <a:p>
            <a:endParaRPr lang="en-US" sz="1600" dirty="0" smtClean="0"/>
          </a:p>
          <a:p>
            <a:endParaRPr lang="en-US" sz="1600" dirty="0" smtClean="0"/>
          </a:p>
          <a:p>
            <a:r>
              <a:rPr lang="en-US" sz="1600" dirty="0" smtClean="0"/>
              <a:t>At the left is the experimental setup. At the right are examples of breakdown. They postulate that the pre‐breakdown currents are associated with isolated nonmetallic microstructures . These features have an average beta of 180.</a:t>
            </a:r>
            <a:endParaRPr lang="en-US" sz="1600" dirty="0"/>
          </a:p>
        </p:txBody>
      </p:sp>
      <p:sp>
        <p:nvSpPr>
          <p:cNvPr id="25" name="TextBox 24"/>
          <p:cNvSpPr txBox="1"/>
          <p:nvPr/>
        </p:nvSpPr>
        <p:spPr>
          <a:xfrm>
            <a:off x="7315200" y="6324600"/>
            <a:ext cx="1129540" cy="369332"/>
          </a:xfrm>
          <a:prstGeom prst="rect">
            <a:avLst/>
          </a:prstGeom>
          <a:noFill/>
        </p:spPr>
        <p:txBody>
          <a:bodyPr wrap="none" rtlCol="0">
            <a:spAutoFit/>
          </a:bodyPr>
          <a:lstStyle/>
          <a:p>
            <a:r>
              <a:rPr lang="en-US" dirty="0" smtClean="0"/>
              <a:t>P. Wilson</a:t>
            </a:r>
            <a:endParaRPr lang="en-US" dirty="0"/>
          </a:p>
        </p:txBody>
      </p:sp>
      <p:pic>
        <p:nvPicPr>
          <p:cNvPr id="765953" name="Picture 1"/>
          <p:cNvPicPr>
            <a:picLocks noChangeAspect="1" noChangeArrowheads="1"/>
          </p:cNvPicPr>
          <p:nvPr/>
        </p:nvPicPr>
        <p:blipFill>
          <a:blip r:embed="rId3" cstate="print"/>
          <a:srcRect/>
          <a:stretch>
            <a:fillRect/>
          </a:stretch>
        </p:blipFill>
        <p:spPr bwMode="auto">
          <a:xfrm>
            <a:off x="990600" y="1066800"/>
            <a:ext cx="7048500" cy="29396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bwMode="auto">
          <a:xfrm>
            <a:off x="1905000" y="152400"/>
            <a:ext cx="6324600" cy="1066800"/>
          </a:xfrm>
          <a:solidFill>
            <a:srgbClr val="FFFFFF"/>
          </a:solidFill>
          <a:ln>
            <a:miter lim="800000"/>
            <a:headEnd/>
            <a:tailEnd/>
          </a:ln>
        </p:spPr>
        <p:txBody>
          <a:bodyPr vert="horz" wrap="square" lIns="91440" tIns="45720" rIns="91440" bIns="45720" numCol="1" anchor="t" anchorCtr="0" compatLnSpc="1">
            <a:prstTxWarp prst="textNoShape">
              <a:avLst/>
            </a:prstTxWarp>
            <a:noAutofit/>
          </a:bodyPr>
          <a:lstStyle/>
          <a:p>
            <a:r>
              <a:rPr lang="en-US" sz="3600" b="0" dirty="0" smtClean="0">
                <a:solidFill>
                  <a:srgbClr val="FF0000"/>
                </a:solidFill>
              </a:rPr>
              <a:t>RF Breakdown due to Enhanced Electrical Fields</a:t>
            </a:r>
          </a:p>
        </p:txBody>
      </p:sp>
      <p:sp>
        <p:nvSpPr>
          <p:cNvPr id="15363" name="Text Box 1028"/>
          <p:cNvSpPr txBox="1">
            <a:spLocks noChangeArrowheads="1"/>
          </p:cNvSpPr>
          <p:nvPr/>
        </p:nvSpPr>
        <p:spPr bwMode="auto">
          <a:xfrm>
            <a:off x="177800" y="1181100"/>
            <a:ext cx="8966200" cy="5447645"/>
          </a:xfrm>
          <a:prstGeom prst="rect">
            <a:avLst/>
          </a:prstGeom>
          <a:noFill/>
          <a:ln w="9525">
            <a:noFill/>
            <a:miter lim="800000"/>
            <a:headEnd/>
            <a:tailEnd/>
          </a:ln>
        </p:spPr>
        <p:txBody>
          <a:bodyPr wrap="square">
            <a:spAutoFit/>
          </a:bodyPr>
          <a:lstStyle/>
          <a:p>
            <a:pPr algn="l">
              <a:buFontTx/>
              <a:buChar char="•"/>
            </a:pPr>
            <a:r>
              <a:rPr kumimoji="1" lang="en-US" sz="2800" dirty="0">
                <a:cs typeface="Times New Roman" pitchFamily="18" charset="0"/>
              </a:rPr>
              <a:t> Explosive electron emission </a:t>
            </a:r>
            <a:r>
              <a:rPr kumimoji="1" lang="en-US" sz="2800" dirty="0" smtClean="0">
                <a:cs typeface="Times New Roman" pitchFamily="18" charset="0"/>
              </a:rPr>
              <a:t>starting from Ohm heating at </a:t>
            </a:r>
            <a:r>
              <a:rPr kumimoji="1" lang="en-US" sz="2800" dirty="0">
                <a:cs typeface="Times New Roman" pitchFamily="18" charset="0"/>
              </a:rPr>
              <a:t>highly localized field emitting site.</a:t>
            </a:r>
          </a:p>
          <a:p>
            <a:pPr algn="l">
              <a:buFontTx/>
              <a:buChar char="•"/>
            </a:pPr>
            <a:r>
              <a:rPr kumimoji="1" lang="en-US" sz="2800" dirty="0">
                <a:cs typeface="Times New Roman" pitchFamily="18" charset="0"/>
              </a:rPr>
              <a:t> P</a:t>
            </a:r>
            <a:r>
              <a:rPr lang="en-US" sz="2800" dirty="0"/>
              <a:t>lasma formation enhances field emission.</a:t>
            </a:r>
          </a:p>
          <a:p>
            <a:pPr algn="l">
              <a:buFontTx/>
              <a:buChar char="•"/>
            </a:pPr>
            <a:r>
              <a:rPr lang="en-US" sz="2800" dirty="0"/>
              <a:t> A large fraction of </a:t>
            </a:r>
            <a:r>
              <a:rPr lang="en-US" sz="2800" dirty="0" smtClean="0"/>
              <a:t>RF  </a:t>
            </a:r>
            <a:r>
              <a:rPr lang="en-US" sz="2800" dirty="0"/>
              <a:t>power is absorbed inside structure.</a:t>
            </a:r>
          </a:p>
          <a:p>
            <a:pPr algn="l">
              <a:buFontTx/>
              <a:buChar char="•"/>
            </a:pPr>
            <a:r>
              <a:rPr lang="en-US" sz="2800" dirty="0"/>
              <a:t> </a:t>
            </a:r>
            <a:r>
              <a:rPr lang="en-US" sz="2800" dirty="0" smtClean="0">
                <a:solidFill>
                  <a:srgbClr val="0000FF"/>
                </a:solidFill>
              </a:rPr>
              <a:t>Traveling Wave case</a:t>
            </a:r>
            <a:r>
              <a:rPr lang="en-US" sz="2800" dirty="0">
                <a:solidFill>
                  <a:srgbClr val="0000FF"/>
                </a:solidFill>
              </a:rPr>
              <a:t>:</a:t>
            </a:r>
            <a:r>
              <a:rPr lang="en-US" sz="2400" dirty="0">
                <a:solidFill>
                  <a:srgbClr val="0000FF"/>
                </a:solidFill>
              </a:rPr>
              <a:t> </a:t>
            </a:r>
          </a:p>
          <a:p>
            <a:pPr lvl="1" algn="l">
              <a:buFontTx/>
              <a:buChar char="•"/>
            </a:pPr>
            <a:r>
              <a:rPr lang="en-US" sz="2000" dirty="0">
                <a:solidFill>
                  <a:srgbClr val="0000FF"/>
                </a:solidFill>
              </a:rPr>
              <a:t> A large fraction of RF power is dissipated by electron - ion beams (up to 80%). </a:t>
            </a:r>
          </a:p>
          <a:p>
            <a:pPr lvl="1" algn="l">
              <a:buFontTx/>
              <a:buChar char="•"/>
            </a:pPr>
            <a:r>
              <a:rPr lang="en-US" sz="2000" dirty="0">
                <a:solidFill>
                  <a:srgbClr val="0000FF"/>
                </a:solidFill>
              </a:rPr>
              <a:t> Transmitted power shuts off completely in 20 – 100 ns.</a:t>
            </a:r>
          </a:p>
          <a:p>
            <a:pPr lvl="1" algn="l">
              <a:buFontTx/>
              <a:buChar char="•"/>
            </a:pPr>
            <a:r>
              <a:rPr lang="en-US" sz="2000" dirty="0">
                <a:solidFill>
                  <a:srgbClr val="0000FF"/>
                </a:solidFill>
              </a:rPr>
              <a:t> Field enhances to cause more damages in subsequent pulses.</a:t>
            </a:r>
          </a:p>
          <a:p>
            <a:pPr algn="l">
              <a:buFontTx/>
              <a:buChar char="•"/>
            </a:pPr>
            <a:r>
              <a:rPr lang="en-US" sz="2800" dirty="0"/>
              <a:t> </a:t>
            </a:r>
            <a:r>
              <a:rPr lang="en-US" sz="2800" dirty="0" smtClean="0">
                <a:solidFill>
                  <a:srgbClr val="009900"/>
                </a:solidFill>
              </a:rPr>
              <a:t>Standing Wave </a:t>
            </a:r>
            <a:r>
              <a:rPr lang="en-US" sz="2800" dirty="0">
                <a:solidFill>
                  <a:srgbClr val="009900"/>
                </a:solidFill>
              </a:rPr>
              <a:t>case:</a:t>
            </a:r>
          </a:p>
          <a:p>
            <a:pPr lvl="1" algn="l">
              <a:buFontTx/>
              <a:buChar char="•"/>
            </a:pPr>
            <a:r>
              <a:rPr lang="en-US" sz="2000" dirty="0">
                <a:solidFill>
                  <a:srgbClr val="009900"/>
                </a:solidFill>
              </a:rPr>
              <a:t> RF energy reflects from structure in few ns after breakdown.</a:t>
            </a:r>
          </a:p>
          <a:p>
            <a:pPr lvl="1" algn="l">
              <a:buFontTx/>
              <a:buChar char="•"/>
            </a:pPr>
            <a:r>
              <a:rPr lang="en-US" sz="2000" dirty="0">
                <a:solidFill>
                  <a:srgbClr val="009900"/>
                </a:solidFill>
              </a:rPr>
              <a:t> Electromagnetic field collapses in few ns.</a:t>
            </a:r>
          </a:p>
          <a:p>
            <a:pPr lvl="1" algn="l">
              <a:buFontTx/>
              <a:buChar char="•"/>
            </a:pPr>
            <a:r>
              <a:rPr lang="en-US" sz="2000" dirty="0">
                <a:solidFill>
                  <a:srgbClr val="009900"/>
                </a:solidFill>
              </a:rPr>
              <a:t> Energy absorption inside structure much less than TW case</a:t>
            </a:r>
            <a:r>
              <a:rPr lang="en-US" sz="2400" dirty="0">
                <a:solidFill>
                  <a:srgbClr val="009900"/>
                </a:solidFill>
              </a:rPr>
              <a:t>.</a:t>
            </a:r>
            <a:endParaRPr kumimoji="1" lang="en-US" sz="2400" dirty="0">
              <a:solidFill>
                <a:srgbClr val="009900"/>
              </a:solidFill>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p:cNvPicPr>
            <a:picLocks noChangeAspect="1" noChangeArrowheads="1"/>
          </p:cNvPicPr>
          <p:nvPr/>
        </p:nvPicPr>
        <p:blipFill>
          <a:blip r:embed="rId3" cstate="print"/>
          <a:srcRect/>
          <a:stretch>
            <a:fillRect/>
          </a:stretch>
        </p:blipFill>
        <p:spPr bwMode="auto">
          <a:xfrm>
            <a:off x="1066800" y="838200"/>
            <a:ext cx="2679871" cy="2895600"/>
          </a:xfrm>
          <a:prstGeom prst="rect">
            <a:avLst/>
          </a:prstGeom>
          <a:noFill/>
          <a:ln w="9525">
            <a:noFill/>
            <a:miter lim="800000"/>
            <a:headEnd/>
            <a:tailEnd/>
          </a:ln>
        </p:spPr>
      </p:pic>
      <p:pic>
        <p:nvPicPr>
          <p:cNvPr id="34821" name="Picture 5" descr="Upstream_2"/>
          <p:cNvPicPr>
            <a:picLocks noChangeAspect="1" noChangeArrowheads="1"/>
          </p:cNvPicPr>
          <p:nvPr/>
        </p:nvPicPr>
        <p:blipFill>
          <a:blip r:embed="rId4" cstate="print"/>
          <a:srcRect/>
          <a:stretch>
            <a:fillRect/>
          </a:stretch>
        </p:blipFill>
        <p:spPr bwMode="auto">
          <a:xfrm>
            <a:off x="2438400" y="4038600"/>
            <a:ext cx="3810000" cy="2676224"/>
          </a:xfrm>
          <a:prstGeom prst="rect">
            <a:avLst/>
          </a:prstGeom>
          <a:noFill/>
          <a:ln w="9525">
            <a:noFill/>
            <a:miter lim="800000"/>
            <a:headEnd/>
            <a:tailEnd/>
          </a:ln>
        </p:spPr>
      </p:pic>
      <p:sp>
        <p:nvSpPr>
          <p:cNvPr id="34822" name="Line 6"/>
          <p:cNvSpPr>
            <a:spLocks noChangeShapeType="1"/>
          </p:cNvSpPr>
          <p:nvPr/>
        </p:nvSpPr>
        <p:spPr bwMode="auto">
          <a:xfrm>
            <a:off x="2971800" y="2209800"/>
            <a:ext cx="1371600" cy="2514600"/>
          </a:xfrm>
          <a:prstGeom prst="line">
            <a:avLst/>
          </a:prstGeom>
          <a:noFill/>
          <a:ln w="19050">
            <a:solidFill>
              <a:srgbClr val="FFFF00"/>
            </a:solidFill>
            <a:round/>
            <a:headEnd type="triangle" w="med" len="med"/>
            <a:tailEnd type="triangle" w="med" len="med"/>
          </a:ln>
        </p:spPr>
        <p:txBody>
          <a:bodyPr/>
          <a:lstStyle/>
          <a:p>
            <a:endParaRPr lang="en-US"/>
          </a:p>
        </p:txBody>
      </p:sp>
      <p:sp>
        <p:nvSpPr>
          <p:cNvPr id="34830" name="Line 14"/>
          <p:cNvSpPr>
            <a:spLocks noChangeShapeType="1"/>
          </p:cNvSpPr>
          <p:nvPr/>
        </p:nvSpPr>
        <p:spPr bwMode="auto">
          <a:xfrm>
            <a:off x="762000" y="2038350"/>
            <a:ext cx="293688" cy="0"/>
          </a:xfrm>
          <a:prstGeom prst="line">
            <a:avLst/>
          </a:prstGeom>
          <a:noFill/>
          <a:ln w="9525">
            <a:solidFill>
              <a:srgbClr val="FFFF00"/>
            </a:solidFill>
            <a:round/>
            <a:headEnd type="triangle" w="med" len="med"/>
            <a:tailEnd type="triangle" w="med" len="med"/>
          </a:ln>
        </p:spPr>
        <p:txBody>
          <a:bodyPr/>
          <a:lstStyle/>
          <a:p>
            <a:endParaRPr lang="en-US"/>
          </a:p>
        </p:txBody>
      </p:sp>
      <p:sp>
        <p:nvSpPr>
          <p:cNvPr id="34831" name="Text Box 15"/>
          <p:cNvSpPr txBox="1">
            <a:spLocks noChangeArrowheads="1"/>
          </p:cNvSpPr>
          <p:nvPr/>
        </p:nvSpPr>
        <p:spPr bwMode="auto">
          <a:xfrm>
            <a:off x="1835150" y="-41275"/>
            <a:ext cx="7315200" cy="954107"/>
          </a:xfrm>
          <a:prstGeom prst="rect">
            <a:avLst/>
          </a:prstGeom>
          <a:noFill/>
          <a:ln w="9525">
            <a:noFill/>
            <a:miter lim="800000"/>
            <a:headEnd/>
            <a:tailEnd/>
          </a:ln>
        </p:spPr>
        <p:txBody>
          <a:bodyPr>
            <a:spAutoFit/>
          </a:bodyPr>
          <a:lstStyle/>
          <a:p>
            <a:pPr eaLnBrk="1" hangingPunct="1"/>
            <a:r>
              <a:rPr lang="en-US" sz="2800" dirty="0">
                <a:solidFill>
                  <a:srgbClr val="FF0000"/>
                </a:solidFill>
              </a:rPr>
              <a:t>Pitting on Cell Irises of a </a:t>
            </a:r>
            <a:r>
              <a:rPr lang="en-US" sz="2800" dirty="0" smtClean="0">
                <a:solidFill>
                  <a:srgbClr val="FF0000"/>
                </a:solidFill>
              </a:rPr>
              <a:t>Accelerator Structure </a:t>
            </a:r>
            <a:r>
              <a:rPr lang="en-US" sz="2800" dirty="0">
                <a:solidFill>
                  <a:srgbClr val="FF0000"/>
                </a:solidFill>
              </a:rPr>
              <a:t>After </a:t>
            </a:r>
            <a:r>
              <a:rPr lang="en-US" sz="2800" dirty="0" smtClean="0">
                <a:solidFill>
                  <a:srgbClr val="FF0000"/>
                </a:solidFill>
              </a:rPr>
              <a:t>High Power Operation</a:t>
            </a:r>
            <a:endParaRPr lang="en-US" sz="2800" dirty="0">
              <a:solidFill>
                <a:srgbClr val="FF0000"/>
              </a:solidFill>
            </a:endParaRPr>
          </a:p>
        </p:txBody>
      </p:sp>
      <p:sp>
        <p:nvSpPr>
          <p:cNvPr id="34832" name="Text Box 16"/>
          <p:cNvSpPr txBox="1">
            <a:spLocks noChangeArrowheads="1"/>
          </p:cNvSpPr>
          <p:nvPr/>
        </p:nvSpPr>
        <p:spPr bwMode="auto">
          <a:xfrm>
            <a:off x="3810000" y="1219200"/>
            <a:ext cx="1524000" cy="584775"/>
          </a:xfrm>
          <a:prstGeom prst="rect">
            <a:avLst/>
          </a:prstGeom>
          <a:noFill/>
          <a:ln w="9525">
            <a:noFill/>
            <a:miter lim="800000"/>
            <a:headEnd/>
            <a:tailEnd/>
          </a:ln>
        </p:spPr>
        <p:txBody>
          <a:bodyPr wrap="square">
            <a:spAutoFit/>
          </a:bodyPr>
          <a:lstStyle/>
          <a:p>
            <a:pPr algn="ctr" eaLnBrk="1" hangingPunct="1"/>
            <a:r>
              <a:rPr lang="en-US" sz="1600" dirty="0">
                <a:solidFill>
                  <a:srgbClr val="0000FF"/>
                </a:solidFill>
              </a:rPr>
              <a:t>SEM Iris Photograph</a:t>
            </a:r>
          </a:p>
        </p:txBody>
      </p:sp>
      <p:pic>
        <p:nvPicPr>
          <p:cNvPr id="23" name="Picture 8"/>
          <p:cNvPicPr>
            <a:picLocks noChangeAspect="1" noChangeArrowheads="1"/>
          </p:cNvPicPr>
          <p:nvPr/>
        </p:nvPicPr>
        <p:blipFill>
          <a:blip r:embed="rId5" cstate="print"/>
          <a:srcRect/>
          <a:stretch>
            <a:fillRect/>
          </a:stretch>
        </p:blipFill>
        <p:spPr bwMode="auto">
          <a:xfrm>
            <a:off x="5334000" y="838200"/>
            <a:ext cx="2681111" cy="2895600"/>
          </a:xfrm>
          <a:prstGeom prst="rect">
            <a:avLst/>
          </a:prstGeom>
          <a:noFill/>
          <a:ln w="9525">
            <a:noFill/>
            <a:miter lim="800000"/>
            <a:headEnd/>
            <a:tailEnd/>
          </a:ln>
        </p:spPr>
      </p:pic>
      <p:sp>
        <p:nvSpPr>
          <p:cNvPr id="24" name="Text Box 13"/>
          <p:cNvSpPr txBox="1">
            <a:spLocks noChangeArrowheads="1"/>
          </p:cNvSpPr>
          <p:nvPr/>
        </p:nvSpPr>
        <p:spPr bwMode="auto">
          <a:xfrm>
            <a:off x="1676400" y="1600200"/>
            <a:ext cx="647700" cy="304800"/>
          </a:xfrm>
          <a:prstGeom prst="rect">
            <a:avLst/>
          </a:prstGeom>
          <a:noFill/>
          <a:ln w="9525">
            <a:noFill/>
            <a:miter lim="800000"/>
            <a:headEnd/>
            <a:tailEnd/>
          </a:ln>
        </p:spPr>
        <p:txBody>
          <a:bodyPr wrap="none">
            <a:spAutoFit/>
          </a:bodyPr>
          <a:lstStyle/>
          <a:p>
            <a:pPr algn="l" eaLnBrk="1" hangingPunct="1"/>
            <a:r>
              <a:rPr lang="en-US" sz="1400" dirty="0">
                <a:solidFill>
                  <a:srgbClr val="FFFF00"/>
                </a:solidFill>
              </a:rPr>
              <a:t>10 </a:t>
            </a:r>
            <a:r>
              <a:rPr lang="en-US" sz="1400" dirty="0">
                <a:solidFill>
                  <a:srgbClr val="FFFF00"/>
                </a:solidFill>
                <a:latin typeface="Symbol" pitchFamily="18" charset="2"/>
              </a:rPr>
              <a:t>m</a:t>
            </a:r>
            <a:r>
              <a:rPr lang="en-US" sz="1400" dirty="0">
                <a:solidFill>
                  <a:srgbClr val="FFFF00"/>
                </a:solidFill>
              </a:rPr>
              <a:t>m</a:t>
            </a:r>
          </a:p>
        </p:txBody>
      </p:sp>
      <p:sp>
        <p:nvSpPr>
          <p:cNvPr id="25" name="Line 14"/>
          <p:cNvSpPr>
            <a:spLocks noChangeShapeType="1"/>
          </p:cNvSpPr>
          <p:nvPr/>
        </p:nvSpPr>
        <p:spPr bwMode="auto">
          <a:xfrm flipV="1">
            <a:off x="1828800" y="1981200"/>
            <a:ext cx="357188" cy="19050"/>
          </a:xfrm>
          <a:prstGeom prst="line">
            <a:avLst/>
          </a:prstGeom>
          <a:noFill/>
          <a:ln w="9525">
            <a:solidFill>
              <a:srgbClr val="FFFF00"/>
            </a:solidFill>
            <a:round/>
            <a:headEnd type="triangle" w="med" len="me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2"/>
          <p:cNvSpPr>
            <a:spLocks noChangeShapeType="1"/>
          </p:cNvSpPr>
          <p:nvPr/>
        </p:nvSpPr>
        <p:spPr bwMode="auto">
          <a:xfrm>
            <a:off x="0" y="1143000"/>
            <a:ext cx="9144000" cy="0"/>
          </a:xfrm>
          <a:prstGeom prst="line">
            <a:avLst/>
          </a:prstGeom>
          <a:noFill/>
          <a:ln w="28575">
            <a:solidFill>
              <a:srgbClr val="FF0000"/>
            </a:solidFill>
            <a:round/>
            <a:headEnd/>
            <a:tailEnd/>
          </a:ln>
        </p:spPr>
        <p:txBody>
          <a:bodyPr/>
          <a:lstStyle/>
          <a:p>
            <a:endParaRPr lang="en-US"/>
          </a:p>
        </p:txBody>
      </p:sp>
      <p:sp>
        <p:nvSpPr>
          <p:cNvPr id="29699" name="Line 3"/>
          <p:cNvSpPr>
            <a:spLocks noChangeShapeType="1"/>
          </p:cNvSpPr>
          <p:nvPr/>
        </p:nvSpPr>
        <p:spPr bwMode="auto">
          <a:xfrm>
            <a:off x="0" y="1066800"/>
            <a:ext cx="9144000" cy="0"/>
          </a:xfrm>
          <a:prstGeom prst="line">
            <a:avLst/>
          </a:prstGeom>
          <a:noFill/>
          <a:ln w="28575">
            <a:solidFill>
              <a:srgbClr val="0000FF"/>
            </a:solidFill>
            <a:round/>
            <a:headEnd/>
            <a:tailEnd/>
          </a:ln>
        </p:spPr>
        <p:txBody>
          <a:bodyPr/>
          <a:lstStyle/>
          <a:p>
            <a:endParaRPr lang="en-US"/>
          </a:p>
        </p:txBody>
      </p:sp>
      <p:sp>
        <p:nvSpPr>
          <p:cNvPr id="29700" name="Text Box 4"/>
          <p:cNvSpPr txBox="1">
            <a:spLocks noChangeArrowheads="1"/>
          </p:cNvSpPr>
          <p:nvPr/>
        </p:nvSpPr>
        <p:spPr bwMode="auto">
          <a:xfrm>
            <a:off x="3998913" y="152400"/>
            <a:ext cx="2401887" cy="711200"/>
          </a:xfrm>
          <a:prstGeom prst="rect">
            <a:avLst/>
          </a:prstGeom>
          <a:noFill/>
          <a:ln w="9525">
            <a:solidFill>
              <a:schemeClr val="bg1"/>
            </a:solidFill>
            <a:miter lim="800000"/>
            <a:headEnd/>
            <a:tailEnd/>
          </a:ln>
        </p:spPr>
        <p:txBody>
          <a:bodyPr>
            <a:spAutoFit/>
          </a:bodyPr>
          <a:lstStyle/>
          <a:p>
            <a:endParaRPr lang="zh-CN" altLang="en-US" sz="4000">
              <a:solidFill>
                <a:srgbClr val="0000FF"/>
              </a:solidFill>
              <a:ea typeface="SimSun" pitchFamily="2" charset="-122"/>
            </a:endParaRPr>
          </a:p>
        </p:txBody>
      </p:sp>
      <p:pic>
        <p:nvPicPr>
          <p:cNvPr id="29701" name="Picture 5"/>
          <p:cNvPicPr>
            <a:picLocks noChangeAspect="1" noChangeArrowheads="1"/>
          </p:cNvPicPr>
          <p:nvPr/>
        </p:nvPicPr>
        <p:blipFill>
          <a:blip r:embed="rId4" cstate="print"/>
          <a:srcRect/>
          <a:stretch>
            <a:fillRect/>
          </a:stretch>
        </p:blipFill>
        <p:spPr bwMode="auto">
          <a:xfrm>
            <a:off x="1524000" y="2971800"/>
            <a:ext cx="2541588" cy="1058863"/>
          </a:xfrm>
          <a:prstGeom prst="rect">
            <a:avLst/>
          </a:prstGeom>
          <a:noFill/>
          <a:ln w="9525">
            <a:noFill/>
            <a:miter lim="800000"/>
            <a:headEnd/>
            <a:tailEnd/>
          </a:ln>
        </p:spPr>
      </p:pic>
      <p:sp>
        <p:nvSpPr>
          <p:cNvPr id="29702" name="Text Box 6"/>
          <p:cNvSpPr txBox="1">
            <a:spLocks noChangeArrowheads="1"/>
          </p:cNvSpPr>
          <p:nvPr/>
        </p:nvSpPr>
        <p:spPr bwMode="auto">
          <a:xfrm>
            <a:off x="4114800" y="3352800"/>
            <a:ext cx="533400" cy="336550"/>
          </a:xfrm>
          <a:prstGeom prst="rect">
            <a:avLst/>
          </a:prstGeom>
          <a:noFill/>
          <a:ln w="9525">
            <a:noFill/>
            <a:miter lim="800000"/>
            <a:headEnd/>
            <a:tailEnd/>
          </a:ln>
        </p:spPr>
        <p:txBody>
          <a:bodyPr>
            <a:spAutoFit/>
          </a:bodyPr>
          <a:lstStyle/>
          <a:p>
            <a:pPr>
              <a:spcBef>
                <a:spcPct val="50000"/>
              </a:spcBef>
            </a:pPr>
            <a:r>
              <a:rPr lang="en-US" altLang="zh-CN">
                <a:solidFill>
                  <a:srgbClr val="FF0000"/>
                </a:solidFill>
                <a:ea typeface="SimSun" pitchFamily="2" charset="-122"/>
              </a:rPr>
              <a:t>RF</a:t>
            </a:r>
          </a:p>
        </p:txBody>
      </p:sp>
      <p:sp>
        <p:nvSpPr>
          <p:cNvPr id="29703" name="Line 7"/>
          <p:cNvSpPr>
            <a:spLocks noChangeShapeType="1"/>
          </p:cNvSpPr>
          <p:nvPr/>
        </p:nvSpPr>
        <p:spPr bwMode="auto">
          <a:xfrm>
            <a:off x="1447800" y="3505200"/>
            <a:ext cx="525463" cy="1588"/>
          </a:xfrm>
          <a:prstGeom prst="line">
            <a:avLst/>
          </a:prstGeom>
          <a:noFill/>
          <a:ln w="28575">
            <a:solidFill>
              <a:srgbClr val="FF0000"/>
            </a:solidFill>
            <a:round/>
            <a:headEnd/>
            <a:tailEnd type="triangle" w="med" len="med"/>
          </a:ln>
        </p:spPr>
        <p:txBody>
          <a:bodyPr/>
          <a:lstStyle/>
          <a:p>
            <a:endParaRPr lang="en-US"/>
          </a:p>
        </p:txBody>
      </p:sp>
      <p:sp>
        <p:nvSpPr>
          <p:cNvPr id="29704" name="Line 8"/>
          <p:cNvSpPr>
            <a:spLocks noChangeShapeType="1"/>
          </p:cNvSpPr>
          <p:nvPr/>
        </p:nvSpPr>
        <p:spPr bwMode="auto">
          <a:xfrm flipH="1">
            <a:off x="3581400" y="3505200"/>
            <a:ext cx="533400" cy="1588"/>
          </a:xfrm>
          <a:prstGeom prst="line">
            <a:avLst/>
          </a:prstGeom>
          <a:noFill/>
          <a:ln w="28575">
            <a:solidFill>
              <a:srgbClr val="FF0000"/>
            </a:solidFill>
            <a:round/>
            <a:headEnd/>
            <a:tailEnd type="triangle" w="med" len="med"/>
          </a:ln>
        </p:spPr>
        <p:txBody>
          <a:bodyPr/>
          <a:lstStyle/>
          <a:p>
            <a:endParaRPr lang="en-US"/>
          </a:p>
        </p:txBody>
      </p:sp>
      <p:grpSp>
        <p:nvGrpSpPr>
          <p:cNvPr id="2" name="Group 9"/>
          <p:cNvGrpSpPr>
            <a:grpSpLocks/>
          </p:cNvGrpSpPr>
          <p:nvPr/>
        </p:nvGrpSpPr>
        <p:grpSpPr bwMode="auto">
          <a:xfrm>
            <a:off x="4953000" y="2514600"/>
            <a:ext cx="3657600" cy="1905000"/>
            <a:chOff x="0" y="912"/>
            <a:chExt cx="5760" cy="2928"/>
          </a:xfrm>
        </p:grpSpPr>
        <p:pic>
          <p:nvPicPr>
            <p:cNvPr id="29725" name="Picture 10"/>
            <p:cNvPicPr>
              <a:picLocks noChangeAspect="1" noChangeArrowheads="1"/>
            </p:cNvPicPr>
            <p:nvPr/>
          </p:nvPicPr>
          <p:blipFill>
            <a:blip r:embed="rId5" cstate="print"/>
            <a:srcRect/>
            <a:stretch>
              <a:fillRect/>
            </a:stretch>
          </p:blipFill>
          <p:spPr bwMode="auto">
            <a:xfrm>
              <a:off x="0" y="912"/>
              <a:ext cx="2928" cy="2928"/>
            </a:xfrm>
            <a:prstGeom prst="rect">
              <a:avLst/>
            </a:prstGeom>
            <a:noFill/>
            <a:ln w="9525">
              <a:noFill/>
              <a:miter lim="800000"/>
              <a:headEnd/>
              <a:tailEnd/>
            </a:ln>
          </p:spPr>
        </p:pic>
        <p:pic>
          <p:nvPicPr>
            <p:cNvPr id="29726" name="Picture 11"/>
            <p:cNvPicPr>
              <a:picLocks noChangeAspect="1" noChangeArrowheads="1"/>
            </p:cNvPicPr>
            <p:nvPr/>
          </p:nvPicPr>
          <p:blipFill>
            <a:blip r:embed="rId6" cstate="print"/>
            <a:srcRect/>
            <a:stretch>
              <a:fillRect/>
            </a:stretch>
          </p:blipFill>
          <p:spPr bwMode="auto">
            <a:xfrm>
              <a:off x="2832" y="912"/>
              <a:ext cx="2928" cy="2922"/>
            </a:xfrm>
            <a:prstGeom prst="rect">
              <a:avLst/>
            </a:prstGeom>
            <a:noFill/>
            <a:ln w="9525">
              <a:noFill/>
              <a:miter lim="800000"/>
              <a:headEnd/>
              <a:tailEnd/>
            </a:ln>
          </p:spPr>
        </p:pic>
      </p:grpSp>
      <p:sp>
        <p:nvSpPr>
          <p:cNvPr id="29706" name="Text Box 12"/>
          <p:cNvSpPr txBox="1">
            <a:spLocks noChangeArrowheads="1"/>
          </p:cNvSpPr>
          <p:nvPr/>
        </p:nvSpPr>
        <p:spPr bwMode="auto">
          <a:xfrm>
            <a:off x="1066800" y="3505200"/>
            <a:ext cx="533400" cy="336550"/>
          </a:xfrm>
          <a:prstGeom prst="rect">
            <a:avLst/>
          </a:prstGeom>
          <a:noFill/>
          <a:ln w="9525">
            <a:noFill/>
            <a:miter lim="800000"/>
            <a:headEnd/>
            <a:tailEnd/>
          </a:ln>
        </p:spPr>
        <p:txBody>
          <a:bodyPr>
            <a:spAutoFit/>
          </a:bodyPr>
          <a:lstStyle/>
          <a:p>
            <a:pPr>
              <a:spcBef>
                <a:spcPct val="50000"/>
              </a:spcBef>
            </a:pPr>
            <a:r>
              <a:rPr lang="en-US" altLang="zh-CN">
                <a:solidFill>
                  <a:srgbClr val="FF0000"/>
                </a:solidFill>
                <a:ea typeface="SimSun" pitchFamily="2" charset="-122"/>
              </a:rPr>
              <a:t>RF</a:t>
            </a:r>
          </a:p>
        </p:txBody>
      </p:sp>
      <p:sp>
        <p:nvSpPr>
          <p:cNvPr id="29707" name="Text Box 13"/>
          <p:cNvSpPr txBox="1">
            <a:spLocks noChangeArrowheads="1"/>
          </p:cNvSpPr>
          <p:nvPr/>
        </p:nvSpPr>
        <p:spPr bwMode="auto">
          <a:xfrm>
            <a:off x="1295400" y="2633246"/>
            <a:ext cx="3224922" cy="338554"/>
          </a:xfrm>
          <a:prstGeom prst="rect">
            <a:avLst/>
          </a:prstGeom>
          <a:noFill/>
          <a:ln w="9525">
            <a:noFill/>
            <a:miter lim="800000"/>
            <a:headEnd/>
            <a:tailEnd/>
          </a:ln>
        </p:spPr>
        <p:txBody>
          <a:bodyPr wrap="none">
            <a:spAutoFit/>
          </a:bodyPr>
          <a:lstStyle/>
          <a:p>
            <a:r>
              <a:rPr lang="en-US" altLang="zh-CN" sz="1600" dirty="0">
                <a:solidFill>
                  <a:srgbClr val="0000FF"/>
                </a:solidFill>
                <a:ea typeface="SimSun" pitchFamily="2" charset="-122"/>
              </a:rPr>
              <a:t>Beam’s eye view of input coupler.</a:t>
            </a:r>
          </a:p>
        </p:txBody>
      </p:sp>
      <p:sp>
        <p:nvSpPr>
          <p:cNvPr id="29708" name="Line 14"/>
          <p:cNvSpPr>
            <a:spLocks noChangeShapeType="1"/>
          </p:cNvSpPr>
          <p:nvPr/>
        </p:nvSpPr>
        <p:spPr bwMode="auto">
          <a:xfrm flipH="1">
            <a:off x="2895600" y="3124200"/>
            <a:ext cx="2362200" cy="304800"/>
          </a:xfrm>
          <a:prstGeom prst="line">
            <a:avLst/>
          </a:prstGeom>
          <a:noFill/>
          <a:ln w="28575">
            <a:solidFill>
              <a:schemeClr val="tx1"/>
            </a:solidFill>
            <a:round/>
            <a:headEnd/>
            <a:tailEnd type="triangle" w="med" len="med"/>
          </a:ln>
        </p:spPr>
        <p:txBody>
          <a:bodyPr/>
          <a:lstStyle/>
          <a:p>
            <a:endParaRPr lang="en-US"/>
          </a:p>
        </p:txBody>
      </p:sp>
      <p:sp>
        <p:nvSpPr>
          <p:cNvPr id="29709" name="Text Box 15"/>
          <p:cNvSpPr txBox="1">
            <a:spLocks noChangeArrowheads="1"/>
          </p:cNvSpPr>
          <p:nvPr/>
        </p:nvSpPr>
        <p:spPr bwMode="auto">
          <a:xfrm>
            <a:off x="4876800" y="4419601"/>
            <a:ext cx="3810000" cy="584775"/>
          </a:xfrm>
          <a:prstGeom prst="rect">
            <a:avLst/>
          </a:prstGeom>
          <a:solidFill>
            <a:schemeClr val="bg1"/>
          </a:solidFill>
          <a:ln w="9525">
            <a:noFill/>
            <a:miter lim="800000"/>
            <a:headEnd/>
            <a:tailEnd/>
          </a:ln>
        </p:spPr>
        <p:txBody>
          <a:bodyPr wrap="square">
            <a:spAutoFit/>
          </a:bodyPr>
          <a:lstStyle/>
          <a:p>
            <a:r>
              <a:rPr lang="en-US" altLang="zh-CN" sz="1600" dirty="0">
                <a:solidFill>
                  <a:srgbClr val="0000FF"/>
                </a:solidFill>
                <a:ea typeface="SimSun" pitchFamily="2" charset="-122"/>
              </a:rPr>
              <a:t>SEM picture of input matching iris.</a:t>
            </a:r>
          </a:p>
          <a:p>
            <a:r>
              <a:rPr lang="en-US" altLang="zh-CN" sz="1600" dirty="0">
                <a:solidFill>
                  <a:srgbClr val="0000FF"/>
                </a:solidFill>
                <a:ea typeface="SimSun" pitchFamily="2" charset="-122"/>
              </a:rPr>
              <a:t>Pulse heating was in excess of </a:t>
            </a:r>
            <a:r>
              <a:rPr lang="en-US" altLang="zh-CN" sz="1600" dirty="0" smtClean="0">
                <a:solidFill>
                  <a:srgbClr val="0000FF"/>
                </a:solidFill>
                <a:ea typeface="SimSun" pitchFamily="2" charset="-122"/>
              </a:rPr>
              <a:t>100</a:t>
            </a:r>
            <a:r>
              <a:rPr lang="en-US" altLang="zh-CN" sz="1600" dirty="0" smtClean="0">
                <a:solidFill>
                  <a:srgbClr val="0000FF"/>
                </a:solidFill>
                <a:ea typeface="SimSun" pitchFamily="2" charset="-122"/>
                <a:cs typeface="Times New Roman" pitchFamily="18" charset="0"/>
              </a:rPr>
              <a:t> C°</a:t>
            </a:r>
            <a:endParaRPr lang="en-US" altLang="zh-CN" sz="1600" dirty="0">
              <a:solidFill>
                <a:srgbClr val="0000FF"/>
              </a:solidFill>
              <a:ea typeface="SimSun" pitchFamily="2" charset="-122"/>
            </a:endParaRPr>
          </a:p>
        </p:txBody>
      </p:sp>
      <p:sp>
        <p:nvSpPr>
          <p:cNvPr id="29710" name="Text Box 16"/>
          <p:cNvSpPr txBox="1">
            <a:spLocks noChangeArrowheads="1"/>
          </p:cNvSpPr>
          <p:nvPr/>
        </p:nvSpPr>
        <p:spPr bwMode="auto">
          <a:xfrm>
            <a:off x="838200" y="1143000"/>
            <a:ext cx="7620000" cy="1754326"/>
          </a:xfrm>
          <a:prstGeom prst="rect">
            <a:avLst/>
          </a:prstGeom>
          <a:noFill/>
          <a:ln w="9525">
            <a:noFill/>
            <a:miter lim="800000"/>
            <a:headEnd/>
            <a:tailEnd/>
          </a:ln>
        </p:spPr>
        <p:txBody>
          <a:bodyPr wrap="square">
            <a:spAutoFit/>
          </a:bodyPr>
          <a:lstStyle/>
          <a:p>
            <a:r>
              <a:rPr lang="en-US" altLang="zh-CN" sz="1600" dirty="0" smtClean="0">
                <a:solidFill>
                  <a:srgbClr val="0000FF"/>
                </a:solidFill>
                <a:ea typeface="SimSun" pitchFamily="2" charset="-122"/>
              </a:rPr>
              <a:t>IN the NLC era, the performances </a:t>
            </a:r>
            <a:r>
              <a:rPr lang="en-US" altLang="zh-CN" sz="1600" dirty="0">
                <a:solidFill>
                  <a:srgbClr val="0000FF"/>
                </a:solidFill>
                <a:ea typeface="SimSun" pitchFamily="2" charset="-122"/>
              </a:rPr>
              <a:t>of some structures were found to be limited </a:t>
            </a:r>
            <a:r>
              <a:rPr lang="en-US" altLang="zh-CN" sz="1600" dirty="0" smtClean="0">
                <a:solidFill>
                  <a:srgbClr val="0000FF"/>
                </a:solidFill>
                <a:ea typeface="SimSun" pitchFamily="2" charset="-122"/>
              </a:rPr>
              <a:t>by RF breakdown due to pulse </a:t>
            </a:r>
            <a:r>
              <a:rPr lang="en-US" altLang="zh-CN" sz="1600" dirty="0">
                <a:solidFill>
                  <a:srgbClr val="0000FF"/>
                </a:solidFill>
                <a:ea typeface="SimSun" pitchFamily="2" charset="-122"/>
              </a:rPr>
              <a:t>heating of coupler matching irises</a:t>
            </a:r>
            <a:r>
              <a:rPr lang="en-US" altLang="zh-CN" sz="1600" dirty="0" smtClean="0">
                <a:solidFill>
                  <a:srgbClr val="0000FF"/>
                </a:solidFill>
                <a:ea typeface="SimSun" pitchFamily="2" charset="-122"/>
              </a:rPr>
              <a:t>.</a:t>
            </a:r>
          </a:p>
          <a:p>
            <a:r>
              <a:rPr lang="en-US" altLang="zh-CN" sz="1600" dirty="0" smtClean="0">
                <a:solidFill>
                  <a:srgbClr val="0000FF"/>
                </a:solidFill>
                <a:ea typeface="SimSun" pitchFamily="2" charset="-122"/>
              </a:rPr>
              <a:t>  </a:t>
            </a:r>
            <a:r>
              <a:rPr lang="en-US" altLang="zh-CN" sz="2000" dirty="0" smtClean="0">
                <a:solidFill>
                  <a:srgbClr val="C00000"/>
                </a:solidFill>
                <a:ea typeface="SimSun" pitchFamily="2" charset="-122"/>
              </a:rPr>
              <a:t>RF Pulse Heating causes:</a:t>
            </a:r>
          </a:p>
          <a:p>
            <a:pPr>
              <a:buFontTx/>
              <a:buChar char="•"/>
            </a:pPr>
            <a:r>
              <a:rPr lang="en-US" altLang="zh-CN" sz="2000" dirty="0" smtClean="0">
                <a:solidFill>
                  <a:srgbClr val="C00000"/>
                </a:solidFill>
                <a:ea typeface="SimSun" pitchFamily="2" charset="-122"/>
              </a:rPr>
              <a:t>  Surface Roughening and Cracks </a:t>
            </a:r>
          </a:p>
          <a:p>
            <a:pPr>
              <a:buFontTx/>
              <a:buChar char="•"/>
            </a:pPr>
            <a:r>
              <a:rPr lang="en-US" altLang="zh-CN" sz="2000" dirty="0" smtClean="0">
                <a:solidFill>
                  <a:srgbClr val="C00000"/>
                </a:solidFill>
                <a:ea typeface="SimSun" pitchFamily="2" charset="-122"/>
              </a:rPr>
              <a:t>  Local Surface Melting</a:t>
            </a:r>
          </a:p>
          <a:p>
            <a:endParaRPr lang="en-US" altLang="zh-CN" sz="1600" dirty="0">
              <a:solidFill>
                <a:srgbClr val="0000FF"/>
              </a:solidFill>
              <a:ea typeface="SimSun" pitchFamily="2" charset="-122"/>
            </a:endParaRPr>
          </a:p>
        </p:txBody>
      </p:sp>
      <p:sp>
        <p:nvSpPr>
          <p:cNvPr id="29712" name="Line 27"/>
          <p:cNvSpPr>
            <a:spLocks noChangeShapeType="1"/>
          </p:cNvSpPr>
          <p:nvPr/>
        </p:nvSpPr>
        <p:spPr bwMode="auto">
          <a:xfrm>
            <a:off x="5715000" y="3124200"/>
            <a:ext cx="2057400" cy="381000"/>
          </a:xfrm>
          <a:prstGeom prst="line">
            <a:avLst/>
          </a:prstGeom>
          <a:noFill/>
          <a:ln w="28575">
            <a:solidFill>
              <a:schemeClr val="tx1"/>
            </a:solidFill>
            <a:round/>
            <a:headEnd/>
            <a:tailEnd type="triangle" w="med" len="med"/>
          </a:ln>
        </p:spPr>
        <p:txBody>
          <a:bodyPr/>
          <a:lstStyle/>
          <a:p>
            <a:endParaRPr lang="en-US"/>
          </a:p>
        </p:txBody>
      </p:sp>
      <p:sp>
        <p:nvSpPr>
          <p:cNvPr id="29713" name="Rectangle 28"/>
          <p:cNvSpPr>
            <a:spLocks noChangeArrowheads="1"/>
          </p:cNvSpPr>
          <p:nvPr/>
        </p:nvSpPr>
        <p:spPr bwMode="auto">
          <a:xfrm>
            <a:off x="2438400" y="76200"/>
            <a:ext cx="6629400" cy="838200"/>
          </a:xfrm>
          <a:prstGeom prst="rect">
            <a:avLst/>
          </a:prstGeom>
          <a:solidFill>
            <a:srgbClr val="FFFFFF"/>
          </a:solidFill>
          <a:ln w="9525">
            <a:noFill/>
            <a:miter lim="800000"/>
            <a:headEnd/>
            <a:tailEnd/>
          </a:ln>
        </p:spPr>
        <p:txBody>
          <a:bodyPr/>
          <a:lstStyle/>
          <a:p>
            <a:pPr algn="ctr"/>
            <a:r>
              <a:rPr lang="en-US" altLang="zh-CN" sz="2800" dirty="0" smtClean="0">
                <a:solidFill>
                  <a:srgbClr val="CC0000"/>
                </a:solidFill>
                <a:latin typeface="Arial" pitchFamily="34" charset="0"/>
                <a:ea typeface="SimSun" pitchFamily="2" charset="-122"/>
              </a:rPr>
              <a:t>Structure Breakdown and Damage </a:t>
            </a:r>
          </a:p>
          <a:p>
            <a:pPr algn="ctr"/>
            <a:r>
              <a:rPr lang="en-US" altLang="zh-CN" sz="2800" dirty="0" smtClean="0">
                <a:solidFill>
                  <a:srgbClr val="CC0000"/>
                </a:solidFill>
                <a:latin typeface="Arial" pitchFamily="34" charset="0"/>
                <a:ea typeface="SimSun" pitchFamily="2" charset="-122"/>
              </a:rPr>
              <a:t>due to RF </a:t>
            </a:r>
            <a:r>
              <a:rPr lang="en-US" altLang="zh-CN" sz="2800" dirty="0">
                <a:solidFill>
                  <a:srgbClr val="CC0000"/>
                </a:solidFill>
                <a:latin typeface="Arial" pitchFamily="34" charset="0"/>
                <a:ea typeface="SimSun" pitchFamily="2" charset="-122"/>
              </a:rPr>
              <a:t>Pulse Heating</a:t>
            </a:r>
          </a:p>
        </p:txBody>
      </p:sp>
      <p:pic>
        <p:nvPicPr>
          <p:cNvPr id="29715" name="Picture 30" descr="SLAC_Logo_hires"/>
          <p:cNvPicPr>
            <a:picLocks noChangeAspect="1" noChangeArrowheads="1"/>
          </p:cNvPicPr>
          <p:nvPr/>
        </p:nvPicPr>
        <p:blipFill>
          <a:blip r:embed="rId7" cstate="print"/>
          <a:srcRect/>
          <a:stretch>
            <a:fillRect/>
          </a:stretch>
        </p:blipFill>
        <p:spPr bwMode="auto">
          <a:xfrm>
            <a:off x="152400" y="260350"/>
            <a:ext cx="1828800" cy="654050"/>
          </a:xfrm>
          <a:prstGeom prst="rect">
            <a:avLst/>
          </a:prstGeom>
          <a:noFill/>
          <a:ln w="9525">
            <a:noFill/>
            <a:miter lim="800000"/>
            <a:headEnd/>
            <a:tailEnd/>
          </a:ln>
        </p:spPr>
      </p:pic>
      <p:sp>
        <p:nvSpPr>
          <p:cNvPr id="43" name="Line 10"/>
          <p:cNvSpPr>
            <a:spLocks noChangeShapeType="1"/>
          </p:cNvSpPr>
          <p:nvPr/>
        </p:nvSpPr>
        <p:spPr bwMode="auto">
          <a:xfrm flipV="1">
            <a:off x="4572000" y="5791200"/>
            <a:ext cx="304800" cy="228600"/>
          </a:xfrm>
          <a:prstGeom prst="line">
            <a:avLst/>
          </a:prstGeom>
          <a:noFill/>
          <a:ln w="9525">
            <a:solidFill>
              <a:schemeClr val="tx1"/>
            </a:solidFill>
            <a:round/>
            <a:headEnd/>
            <a:tailEnd type="triangle" w="med" len="med"/>
          </a:ln>
        </p:spPr>
        <p:txBody>
          <a:bodyPr/>
          <a:lstStyle/>
          <a:p>
            <a:endParaRPr lang="en-US"/>
          </a:p>
        </p:txBody>
      </p:sp>
      <p:sp>
        <p:nvSpPr>
          <p:cNvPr id="44" name="Line 11"/>
          <p:cNvSpPr>
            <a:spLocks noChangeShapeType="1"/>
          </p:cNvSpPr>
          <p:nvPr/>
        </p:nvSpPr>
        <p:spPr bwMode="auto">
          <a:xfrm flipV="1">
            <a:off x="5562600" y="5791200"/>
            <a:ext cx="0" cy="304800"/>
          </a:xfrm>
          <a:prstGeom prst="line">
            <a:avLst/>
          </a:prstGeom>
          <a:noFill/>
          <a:ln w="9525">
            <a:solidFill>
              <a:schemeClr val="tx1"/>
            </a:solidFill>
            <a:round/>
            <a:headEnd/>
            <a:tailEnd type="triangle" w="med" len="med"/>
          </a:ln>
        </p:spPr>
        <p:txBody>
          <a:bodyPr/>
          <a:lstStyle/>
          <a:p>
            <a:endParaRPr lang="en-US"/>
          </a:p>
        </p:txBody>
      </p:sp>
      <p:sp>
        <p:nvSpPr>
          <p:cNvPr id="45" name="Line 12"/>
          <p:cNvSpPr>
            <a:spLocks noChangeShapeType="1"/>
          </p:cNvSpPr>
          <p:nvPr/>
        </p:nvSpPr>
        <p:spPr bwMode="auto">
          <a:xfrm flipV="1">
            <a:off x="6019800" y="6096000"/>
            <a:ext cx="304800" cy="228600"/>
          </a:xfrm>
          <a:prstGeom prst="line">
            <a:avLst/>
          </a:prstGeom>
          <a:noFill/>
          <a:ln w="9525">
            <a:solidFill>
              <a:schemeClr val="tx1"/>
            </a:solidFill>
            <a:round/>
            <a:headEnd/>
            <a:tailEnd type="triangle" w="med" len="med"/>
          </a:ln>
        </p:spPr>
        <p:txBody>
          <a:bodyPr/>
          <a:lstStyle/>
          <a:p>
            <a:endParaRPr lang="en-US"/>
          </a:p>
        </p:txBody>
      </p:sp>
      <p:sp>
        <p:nvSpPr>
          <p:cNvPr id="46" name="Line 13"/>
          <p:cNvSpPr>
            <a:spLocks noChangeShapeType="1"/>
          </p:cNvSpPr>
          <p:nvPr/>
        </p:nvSpPr>
        <p:spPr bwMode="auto">
          <a:xfrm flipH="1" flipV="1">
            <a:off x="6553200" y="6096000"/>
            <a:ext cx="228600" cy="228600"/>
          </a:xfrm>
          <a:prstGeom prst="line">
            <a:avLst/>
          </a:prstGeom>
          <a:noFill/>
          <a:ln w="9525">
            <a:solidFill>
              <a:schemeClr val="tx1"/>
            </a:solidFill>
            <a:round/>
            <a:headEnd/>
            <a:tailEnd type="triangle" w="med" len="med"/>
          </a:ln>
        </p:spPr>
        <p:txBody>
          <a:bodyPr/>
          <a:lstStyle/>
          <a:p>
            <a:endParaRPr lang="en-US"/>
          </a:p>
        </p:txBody>
      </p:sp>
      <p:sp>
        <p:nvSpPr>
          <p:cNvPr id="47" name="Line 14"/>
          <p:cNvSpPr>
            <a:spLocks noChangeShapeType="1"/>
          </p:cNvSpPr>
          <p:nvPr/>
        </p:nvSpPr>
        <p:spPr bwMode="auto">
          <a:xfrm flipH="1" flipV="1">
            <a:off x="6629400" y="5486400"/>
            <a:ext cx="457200" cy="0"/>
          </a:xfrm>
          <a:prstGeom prst="line">
            <a:avLst/>
          </a:prstGeom>
          <a:noFill/>
          <a:ln w="9525">
            <a:solidFill>
              <a:schemeClr val="tx1"/>
            </a:solidFill>
            <a:round/>
            <a:headEnd/>
            <a:tailEnd type="triangle" w="med" len="med"/>
          </a:ln>
        </p:spPr>
        <p:txBody>
          <a:bodyPr/>
          <a:lstStyle/>
          <a:p>
            <a:endParaRPr lang="en-US"/>
          </a:p>
        </p:txBody>
      </p:sp>
      <p:sp>
        <p:nvSpPr>
          <p:cNvPr id="48" name="Line 15"/>
          <p:cNvSpPr>
            <a:spLocks noChangeShapeType="1"/>
          </p:cNvSpPr>
          <p:nvPr/>
        </p:nvSpPr>
        <p:spPr bwMode="auto">
          <a:xfrm flipH="1">
            <a:off x="6781800" y="5943600"/>
            <a:ext cx="381000" cy="0"/>
          </a:xfrm>
          <a:prstGeom prst="line">
            <a:avLst/>
          </a:prstGeom>
          <a:noFill/>
          <a:ln w="9525">
            <a:solidFill>
              <a:schemeClr val="tx1"/>
            </a:solidFill>
            <a:round/>
            <a:headEnd/>
            <a:tailEnd type="triangle" w="med" len="med"/>
          </a:ln>
        </p:spPr>
        <p:txBody>
          <a:bodyPr/>
          <a:lstStyle/>
          <a:p>
            <a:endParaRPr lang="en-US"/>
          </a:p>
        </p:txBody>
      </p:sp>
      <p:sp>
        <p:nvSpPr>
          <p:cNvPr id="49" name="Text Box 16"/>
          <p:cNvSpPr txBox="1">
            <a:spLocks noChangeArrowheads="1"/>
          </p:cNvSpPr>
          <p:nvPr/>
        </p:nvSpPr>
        <p:spPr bwMode="auto">
          <a:xfrm>
            <a:off x="7223125" y="5345113"/>
            <a:ext cx="1473200" cy="304800"/>
          </a:xfrm>
          <a:prstGeom prst="rect">
            <a:avLst/>
          </a:prstGeom>
          <a:noFill/>
          <a:ln w="9525">
            <a:noFill/>
            <a:miter lim="800000"/>
            <a:headEnd/>
            <a:tailEnd/>
          </a:ln>
        </p:spPr>
        <p:txBody>
          <a:bodyPr wrap="none">
            <a:spAutoFit/>
          </a:bodyPr>
          <a:lstStyle/>
          <a:p>
            <a:r>
              <a:rPr lang="en-US" altLang="zh-CN" sz="1400">
                <a:ea typeface="SimSun" pitchFamily="2" charset="-122"/>
              </a:rPr>
              <a:t>Surface resistivity</a:t>
            </a:r>
          </a:p>
        </p:txBody>
      </p:sp>
      <p:sp>
        <p:nvSpPr>
          <p:cNvPr id="50" name="Text Box 17"/>
          <p:cNvSpPr txBox="1">
            <a:spLocks noChangeArrowheads="1"/>
          </p:cNvSpPr>
          <p:nvPr/>
        </p:nvSpPr>
        <p:spPr bwMode="auto">
          <a:xfrm>
            <a:off x="7315200" y="5791200"/>
            <a:ext cx="1719263" cy="304800"/>
          </a:xfrm>
          <a:prstGeom prst="rect">
            <a:avLst/>
          </a:prstGeom>
          <a:noFill/>
          <a:ln w="9525">
            <a:noFill/>
            <a:miter lim="800000"/>
            <a:headEnd/>
            <a:tailEnd/>
          </a:ln>
        </p:spPr>
        <p:txBody>
          <a:bodyPr wrap="none">
            <a:spAutoFit/>
          </a:bodyPr>
          <a:lstStyle/>
          <a:p>
            <a:r>
              <a:rPr lang="en-US" altLang="zh-CN" sz="1400">
                <a:ea typeface="SimSun" pitchFamily="2" charset="-122"/>
              </a:rPr>
              <a:t>Thermal conductivity</a:t>
            </a:r>
          </a:p>
        </p:txBody>
      </p:sp>
      <p:sp>
        <p:nvSpPr>
          <p:cNvPr id="51" name="Text Box 18"/>
          <p:cNvSpPr txBox="1">
            <a:spLocks noChangeArrowheads="1"/>
          </p:cNvSpPr>
          <p:nvPr/>
        </p:nvSpPr>
        <p:spPr bwMode="auto">
          <a:xfrm>
            <a:off x="6781800" y="6172200"/>
            <a:ext cx="1108075" cy="304800"/>
          </a:xfrm>
          <a:prstGeom prst="rect">
            <a:avLst/>
          </a:prstGeom>
          <a:noFill/>
          <a:ln w="9525">
            <a:noFill/>
            <a:miter lim="800000"/>
            <a:headEnd/>
            <a:tailEnd/>
          </a:ln>
        </p:spPr>
        <p:txBody>
          <a:bodyPr wrap="none">
            <a:spAutoFit/>
          </a:bodyPr>
          <a:lstStyle/>
          <a:p>
            <a:r>
              <a:rPr lang="en-US" altLang="zh-CN" sz="1400">
                <a:ea typeface="SimSun" pitchFamily="2" charset="-122"/>
              </a:rPr>
              <a:t>Specific heat</a:t>
            </a:r>
          </a:p>
        </p:txBody>
      </p:sp>
      <p:sp>
        <p:nvSpPr>
          <p:cNvPr id="52" name="Text Box 19"/>
          <p:cNvSpPr txBox="1">
            <a:spLocks noChangeArrowheads="1"/>
          </p:cNvSpPr>
          <p:nvPr/>
        </p:nvSpPr>
        <p:spPr bwMode="auto">
          <a:xfrm>
            <a:off x="3505200" y="6019800"/>
            <a:ext cx="1227138" cy="304800"/>
          </a:xfrm>
          <a:prstGeom prst="rect">
            <a:avLst/>
          </a:prstGeom>
          <a:noFill/>
          <a:ln w="9525">
            <a:noFill/>
            <a:miter lim="800000"/>
            <a:headEnd/>
            <a:tailEnd/>
          </a:ln>
        </p:spPr>
        <p:txBody>
          <a:bodyPr wrap="none">
            <a:spAutoFit/>
          </a:bodyPr>
          <a:lstStyle/>
          <a:p>
            <a:r>
              <a:rPr lang="en-US" altLang="zh-CN" sz="1400">
                <a:ea typeface="SimSun" pitchFamily="2" charset="-122"/>
              </a:rPr>
              <a:t>Magnetic field</a:t>
            </a:r>
          </a:p>
        </p:txBody>
      </p:sp>
      <p:sp>
        <p:nvSpPr>
          <p:cNvPr id="53" name="Text Box 20"/>
          <p:cNvSpPr txBox="1">
            <a:spLocks noChangeArrowheads="1"/>
          </p:cNvSpPr>
          <p:nvPr/>
        </p:nvSpPr>
        <p:spPr bwMode="auto">
          <a:xfrm>
            <a:off x="4953000" y="6019800"/>
            <a:ext cx="1019175" cy="304800"/>
          </a:xfrm>
          <a:prstGeom prst="rect">
            <a:avLst/>
          </a:prstGeom>
          <a:noFill/>
          <a:ln w="9525">
            <a:noFill/>
            <a:miter lim="800000"/>
            <a:headEnd/>
            <a:tailEnd/>
          </a:ln>
        </p:spPr>
        <p:txBody>
          <a:bodyPr wrap="none">
            <a:spAutoFit/>
          </a:bodyPr>
          <a:lstStyle/>
          <a:p>
            <a:r>
              <a:rPr lang="en-US" altLang="zh-CN" sz="1400">
                <a:ea typeface="SimSun" pitchFamily="2" charset="-122"/>
              </a:rPr>
              <a:t>Pulse width</a:t>
            </a:r>
          </a:p>
        </p:txBody>
      </p:sp>
      <p:sp>
        <p:nvSpPr>
          <p:cNvPr id="54" name="Text Box 21"/>
          <p:cNvSpPr txBox="1">
            <a:spLocks noChangeArrowheads="1"/>
          </p:cNvSpPr>
          <p:nvPr/>
        </p:nvSpPr>
        <p:spPr bwMode="auto">
          <a:xfrm>
            <a:off x="2971800" y="4419600"/>
            <a:ext cx="1676400" cy="1066800"/>
          </a:xfrm>
          <a:prstGeom prst="rect">
            <a:avLst/>
          </a:prstGeom>
          <a:noFill/>
          <a:ln w="9525">
            <a:noFill/>
            <a:miter lim="800000"/>
            <a:headEnd/>
            <a:tailEnd/>
          </a:ln>
        </p:spPr>
        <p:txBody>
          <a:bodyPr wrap="square">
            <a:spAutoFit/>
          </a:bodyPr>
          <a:lstStyle/>
          <a:p>
            <a:r>
              <a:rPr lang="en-US" altLang="zh-CN" sz="1600" dirty="0" smtClean="0">
                <a:solidFill>
                  <a:srgbClr val="C00000"/>
                </a:solidFill>
                <a:ea typeface="SimSun" pitchFamily="2" charset="-122"/>
              </a:rPr>
              <a:t>Temperature </a:t>
            </a:r>
            <a:r>
              <a:rPr lang="en-US" altLang="zh-CN" sz="1600" dirty="0">
                <a:solidFill>
                  <a:srgbClr val="C00000"/>
                </a:solidFill>
                <a:ea typeface="SimSun" pitchFamily="2" charset="-122"/>
              </a:rPr>
              <a:t>increase</a:t>
            </a:r>
          </a:p>
          <a:p>
            <a:r>
              <a:rPr lang="en-US" altLang="zh-CN" sz="1600" dirty="0">
                <a:solidFill>
                  <a:srgbClr val="C00000"/>
                </a:solidFill>
                <a:ea typeface="SimSun" pitchFamily="2" charset="-122"/>
              </a:rPr>
              <a:t>due to RF pulse heating</a:t>
            </a:r>
          </a:p>
        </p:txBody>
      </p:sp>
      <p:graphicFrame>
        <p:nvGraphicFramePr>
          <p:cNvPr id="55" name="Object 22"/>
          <p:cNvGraphicFramePr>
            <a:graphicFrameLocks noChangeAspect="1"/>
          </p:cNvGraphicFramePr>
          <p:nvPr/>
        </p:nvGraphicFramePr>
        <p:xfrm>
          <a:off x="4114800" y="5257800"/>
          <a:ext cx="2743200" cy="889000"/>
        </p:xfrm>
        <a:graphic>
          <a:graphicData uri="http://schemas.openxmlformats.org/presentationml/2006/ole">
            <p:oleObj spid="_x0000_s753665" name="Equation" r:id="rId8" imgW="1371600" imgH="444240" progId="Equation.3">
              <p:embed/>
            </p:oleObj>
          </a:graphicData>
        </a:graphic>
      </p:graphicFrame>
      <p:pic>
        <p:nvPicPr>
          <p:cNvPr id="33" name="Picture 6"/>
          <p:cNvPicPr>
            <a:picLocks noChangeAspect="1" noChangeArrowheads="1"/>
          </p:cNvPicPr>
          <p:nvPr/>
        </p:nvPicPr>
        <p:blipFill>
          <a:blip r:embed="rId9" cstate="print"/>
          <a:srcRect/>
          <a:stretch>
            <a:fillRect/>
          </a:stretch>
        </p:blipFill>
        <p:spPr bwMode="auto">
          <a:xfrm>
            <a:off x="609600" y="4067867"/>
            <a:ext cx="2057400" cy="2180533"/>
          </a:xfrm>
          <a:prstGeom prst="rect">
            <a:avLst/>
          </a:prstGeom>
          <a:noFill/>
          <a:ln w="9525">
            <a:noFill/>
            <a:miter lim="800000"/>
            <a:headEnd/>
            <a:tailEnd/>
          </a:ln>
        </p:spPr>
      </p:pic>
      <p:sp>
        <p:nvSpPr>
          <p:cNvPr id="34" name="Text Box 5"/>
          <p:cNvSpPr txBox="1">
            <a:spLocks noChangeArrowheads="1"/>
          </p:cNvSpPr>
          <p:nvPr/>
        </p:nvSpPr>
        <p:spPr bwMode="auto">
          <a:xfrm>
            <a:off x="0" y="6211669"/>
            <a:ext cx="3429000" cy="646331"/>
          </a:xfrm>
          <a:prstGeom prst="rect">
            <a:avLst/>
          </a:prstGeom>
          <a:noFill/>
          <a:ln w="9525">
            <a:noFill/>
            <a:miter lim="800000"/>
            <a:headEnd/>
            <a:tailEnd/>
          </a:ln>
        </p:spPr>
        <p:txBody>
          <a:bodyPr wrap="square">
            <a:spAutoFit/>
          </a:bodyPr>
          <a:lstStyle/>
          <a:p>
            <a:pPr eaLnBrk="1" hangingPunct="1"/>
            <a:r>
              <a:rPr lang="en-US" altLang="zh-CN" sz="1200" dirty="0">
                <a:ea typeface="SimSun" pitchFamily="2" charset="-122"/>
              </a:rPr>
              <a:t>Surface temperature distribution in the region of coupler iris for 400 ns </a:t>
            </a:r>
            <a:r>
              <a:rPr lang="en-US" altLang="zh-CN" sz="1200" dirty="0" smtClean="0">
                <a:ea typeface="SimSun" pitchFamily="2" charset="-122"/>
              </a:rPr>
              <a:t>pulses,48 MW. The </a:t>
            </a:r>
            <a:r>
              <a:rPr lang="en-US" altLang="zh-CN" sz="1200" dirty="0">
                <a:ea typeface="SimSun" pitchFamily="2" charset="-122"/>
              </a:rPr>
              <a:t>maximum temperature increase was 127</a:t>
            </a:r>
            <a:r>
              <a:rPr lang="en-US" altLang="zh-CN" sz="1200" dirty="0">
                <a:ea typeface="SimSun" pitchFamily="2" charset="-122"/>
                <a:cs typeface="Times New Roman" pitchFamily="18" charset="0"/>
              </a:rPr>
              <a:t>º</a:t>
            </a:r>
            <a:r>
              <a:rPr lang="en-US" altLang="zh-CN" sz="1200" dirty="0">
                <a:ea typeface="SimSun" pitchFamily="2" charset="-122"/>
              </a:rPr>
              <a:t> C.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3"/>
          <p:cNvSpPr>
            <a:spLocks noChangeShapeType="1"/>
          </p:cNvSpPr>
          <p:nvPr/>
        </p:nvSpPr>
        <p:spPr bwMode="auto">
          <a:xfrm>
            <a:off x="0" y="1219200"/>
            <a:ext cx="9144000" cy="0"/>
          </a:xfrm>
          <a:prstGeom prst="line">
            <a:avLst/>
          </a:prstGeom>
          <a:noFill/>
          <a:ln w="38100">
            <a:solidFill>
              <a:srgbClr val="FF0000"/>
            </a:solidFill>
            <a:round/>
            <a:headEnd/>
            <a:tailEnd/>
          </a:ln>
        </p:spPr>
        <p:txBody>
          <a:bodyPr/>
          <a:lstStyle/>
          <a:p>
            <a:endParaRPr lang="en-US"/>
          </a:p>
        </p:txBody>
      </p:sp>
      <p:sp>
        <p:nvSpPr>
          <p:cNvPr id="11267" name="Line 4"/>
          <p:cNvSpPr>
            <a:spLocks noChangeShapeType="1"/>
          </p:cNvSpPr>
          <p:nvPr/>
        </p:nvSpPr>
        <p:spPr bwMode="auto">
          <a:xfrm>
            <a:off x="0" y="1143000"/>
            <a:ext cx="9144000" cy="0"/>
          </a:xfrm>
          <a:prstGeom prst="line">
            <a:avLst/>
          </a:prstGeom>
          <a:noFill/>
          <a:ln w="38100">
            <a:solidFill>
              <a:srgbClr val="0000FF"/>
            </a:solidFill>
            <a:round/>
            <a:headEnd/>
            <a:tailEnd/>
          </a:ln>
        </p:spPr>
        <p:txBody>
          <a:bodyPr/>
          <a:lstStyle/>
          <a:p>
            <a:endParaRPr lang="en-US"/>
          </a:p>
        </p:txBody>
      </p:sp>
      <p:pic>
        <p:nvPicPr>
          <p:cNvPr id="11268" name="Picture 5" descr="SLAC_Logo_hires"/>
          <p:cNvPicPr>
            <a:picLocks noChangeAspect="1" noChangeArrowheads="1"/>
          </p:cNvPicPr>
          <p:nvPr/>
        </p:nvPicPr>
        <p:blipFill>
          <a:blip r:embed="rId3" cstate="print"/>
          <a:srcRect/>
          <a:stretch>
            <a:fillRect/>
          </a:stretch>
        </p:blipFill>
        <p:spPr bwMode="auto">
          <a:xfrm>
            <a:off x="228600" y="336550"/>
            <a:ext cx="1828800" cy="654050"/>
          </a:xfrm>
          <a:prstGeom prst="rect">
            <a:avLst/>
          </a:prstGeom>
          <a:noFill/>
          <a:ln w="9525">
            <a:noFill/>
            <a:miter lim="800000"/>
            <a:headEnd/>
            <a:tailEnd/>
          </a:ln>
        </p:spPr>
      </p:pic>
      <p:sp>
        <p:nvSpPr>
          <p:cNvPr id="11270" name="Rectangle 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11271" name="Rectangle 7"/>
          <p:cNvSpPr>
            <a:spLocks noChangeArrowheads="1"/>
          </p:cNvSpPr>
          <p:nvPr/>
        </p:nvSpPr>
        <p:spPr bwMode="auto">
          <a:xfrm>
            <a:off x="2133600" y="156003"/>
            <a:ext cx="7010400" cy="830997"/>
          </a:xfrm>
          <a:prstGeom prst="rect">
            <a:avLst/>
          </a:prstGeom>
          <a:solidFill>
            <a:srgbClr val="FFFFFF"/>
          </a:solidFill>
          <a:ln w="9525">
            <a:noFill/>
            <a:miter lim="800000"/>
            <a:headEnd/>
            <a:tailEnd/>
          </a:ln>
        </p:spPr>
        <p:txBody>
          <a:bodyPr wrap="square" anchor="ctr">
            <a:spAutoFit/>
          </a:bodyPr>
          <a:lstStyle/>
          <a:p>
            <a:pPr algn="just">
              <a:tabLst>
                <a:tab pos="4213225" algn="r"/>
              </a:tabLst>
            </a:pPr>
            <a:r>
              <a:rPr lang="ru-RU" sz="2400" dirty="0" smtClean="0">
                <a:solidFill>
                  <a:srgbClr val="C00000"/>
                </a:solidFill>
                <a:cs typeface="Times New Roman" pitchFamily="18" charset="0"/>
              </a:rPr>
              <a:t>Prototype </a:t>
            </a:r>
            <a:r>
              <a:rPr lang="en-US" sz="2400" dirty="0" smtClean="0">
                <a:solidFill>
                  <a:srgbClr val="C00000"/>
                </a:solidFill>
                <a:cs typeface="Times New Roman" pitchFamily="18" charset="0"/>
              </a:rPr>
              <a:t>A</a:t>
            </a:r>
            <a:r>
              <a:rPr lang="ru-RU" sz="2400" dirty="0" smtClean="0">
                <a:solidFill>
                  <a:srgbClr val="C00000"/>
                </a:solidFill>
                <a:cs typeface="Times New Roman" pitchFamily="18" charset="0"/>
              </a:rPr>
              <a:t>ccelerator </a:t>
            </a:r>
            <a:r>
              <a:rPr lang="en-US" sz="2400" dirty="0" smtClean="0">
                <a:solidFill>
                  <a:srgbClr val="C00000"/>
                </a:solidFill>
                <a:cs typeface="Times New Roman" pitchFamily="18" charset="0"/>
              </a:rPr>
              <a:t>S</a:t>
            </a:r>
            <a:r>
              <a:rPr lang="ru-RU" sz="2400" dirty="0" smtClean="0">
                <a:solidFill>
                  <a:srgbClr val="C00000"/>
                </a:solidFill>
                <a:cs typeface="Times New Roman" pitchFamily="18" charset="0"/>
              </a:rPr>
              <a:t>tructures </a:t>
            </a:r>
            <a:r>
              <a:rPr lang="ru-RU" sz="2400" dirty="0">
                <a:solidFill>
                  <a:srgbClr val="C00000"/>
                </a:solidFill>
                <a:cs typeface="Times New Roman" pitchFamily="18" charset="0"/>
              </a:rPr>
              <a:t>for the NLC/GLC </a:t>
            </a:r>
            <a:r>
              <a:rPr lang="en-US" sz="2400" dirty="0" smtClean="0">
                <a:solidFill>
                  <a:srgbClr val="C00000"/>
                </a:solidFill>
                <a:cs typeface="Times New Roman" pitchFamily="18" charset="0"/>
              </a:rPr>
              <a:t>M</a:t>
            </a:r>
            <a:r>
              <a:rPr lang="ru-RU" sz="2400" dirty="0" smtClean="0">
                <a:solidFill>
                  <a:srgbClr val="C00000"/>
                </a:solidFill>
                <a:cs typeface="Times New Roman" pitchFamily="18" charset="0"/>
              </a:rPr>
              <a:t>ain </a:t>
            </a:r>
            <a:r>
              <a:rPr lang="en-US" sz="2400" dirty="0" smtClean="0">
                <a:solidFill>
                  <a:srgbClr val="C00000"/>
                </a:solidFill>
                <a:cs typeface="Times New Roman" pitchFamily="18" charset="0"/>
              </a:rPr>
              <a:t>L</a:t>
            </a:r>
            <a:r>
              <a:rPr lang="ru-RU" sz="2400" dirty="0" smtClean="0">
                <a:solidFill>
                  <a:srgbClr val="C00000"/>
                </a:solidFill>
                <a:cs typeface="Times New Roman" pitchFamily="18" charset="0"/>
              </a:rPr>
              <a:t>inac</a:t>
            </a:r>
            <a:r>
              <a:rPr lang="en-US" sz="2400" dirty="0" smtClean="0">
                <a:solidFill>
                  <a:srgbClr val="C00000"/>
                </a:solidFill>
                <a:cs typeface="Times New Roman" pitchFamily="18" charset="0"/>
              </a:rPr>
              <a:t> and High Power Performance</a:t>
            </a:r>
            <a:endParaRPr lang="en-US" sz="2400" dirty="0">
              <a:solidFill>
                <a:srgbClr val="C00000"/>
              </a:solidFill>
            </a:endParaRPr>
          </a:p>
        </p:txBody>
      </p:sp>
      <p:pic>
        <p:nvPicPr>
          <p:cNvPr id="10" name="Picture 5" descr="JuwenFig (3)"/>
          <p:cNvPicPr>
            <a:picLocks noChangeAspect="1" noChangeArrowheads="1"/>
          </p:cNvPicPr>
          <p:nvPr/>
        </p:nvPicPr>
        <p:blipFill>
          <a:blip r:embed="rId4" cstate="print"/>
          <a:srcRect/>
          <a:stretch>
            <a:fillRect/>
          </a:stretch>
        </p:blipFill>
        <p:spPr bwMode="auto">
          <a:xfrm>
            <a:off x="4169560" y="1905000"/>
            <a:ext cx="4974440" cy="2895600"/>
          </a:xfrm>
          <a:prstGeom prst="rect">
            <a:avLst/>
          </a:prstGeom>
          <a:noFill/>
          <a:ln w="9525">
            <a:noFill/>
            <a:miter lim="800000"/>
            <a:headEnd/>
            <a:tailEnd/>
          </a:ln>
        </p:spPr>
      </p:pic>
      <p:sp>
        <p:nvSpPr>
          <p:cNvPr id="11" name="Rectangle 7"/>
          <p:cNvSpPr>
            <a:spLocks noChangeArrowheads="1"/>
          </p:cNvSpPr>
          <p:nvPr/>
        </p:nvSpPr>
        <p:spPr bwMode="auto">
          <a:xfrm>
            <a:off x="1066800" y="5953780"/>
            <a:ext cx="4038600" cy="523220"/>
          </a:xfrm>
          <a:prstGeom prst="rect">
            <a:avLst/>
          </a:prstGeom>
          <a:solidFill>
            <a:srgbClr val="FFFFFF"/>
          </a:solidFill>
          <a:ln w="9525">
            <a:noFill/>
            <a:miter lim="800000"/>
            <a:headEnd/>
            <a:tailEnd/>
          </a:ln>
        </p:spPr>
        <p:txBody>
          <a:bodyPr wrap="square" anchor="ctr">
            <a:spAutoFit/>
          </a:bodyPr>
          <a:lstStyle/>
          <a:p>
            <a:pPr algn="just">
              <a:tabLst>
                <a:tab pos="4213225" algn="r"/>
              </a:tabLst>
            </a:pPr>
            <a:r>
              <a:rPr lang="ru-RU" sz="1400" dirty="0" smtClean="0">
                <a:solidFill>
                  <a:srgbClr val="0000FF"/>
                </a:solidFill>
                <a:cs typeface="Times New Roman" pitchFamily="18" charset="0"/>
              </a:rPr>
              <a:t>RDDS </a:t>
            </a:r>
            <a:r>
              <a:rPr lang="ru-RU" sz="1400" dirty="0">
                <a:solidFill>
                  <a:srgbClr val="0000FF"/>
                </a:solidFill>
                <a:cs typeface="Times New Roman" pitchFamily="18" charset="0"/>
              </a:rPr>
              <a:t>stands for Rounded Damped Detuned Structure. HOM stands for Higher Order Mode</a:t>
            </a:r>
            <a:r>
              <a:rPr lang="en-US" sz="1400" dirty="0">
                <a:solidFill>
                  <a:srgbClr val="0000FF"/>
                </a:solidFill>
                <a:cs typeface="Times New Roman" pitchFamily="18" charset="0"/>
              </a:rPr>
              <a:t>.</a:t>
            </a:r>
            <a:endParaRPr lang="en-US" sz="1400" dirty="0">
              <a:solidFill>
                <a:srgbClr val="0000FF"/>
              </a:solidFill>
            </a:endParaRPr>
          </a:p>
        </p:txBody>
      </p:sp>
      <p:pic>
        <p:nvPicPr>
          <p:cNvPr id="958465" name="Picture 4" descr="scan_06_paper03.jpg"/>
          <p:cNvPicPr>
            <a:picLocks noChangeAspect="1" noChangeArrowheads="1"/>
          </p:cNvPicPr>
          <p:nvPr/>
        </p:nvPicPr>
        <p:blipFill>
          <a:blip r:embed="rId5" cstate="print"/>
          <a:srcRect/>
          <a:stretch>
            <a:fillRect/>
          </a:stretch>
        </p:blipFill>
        <p:spPr bwMode="auto">
          <a:xfrm>
            <a:off x="1558248" y="4225925"/>
            <a:ext cx="2099352" cy="1489075"/>
          </a:xfrm>
          <a:prstGeom prst="rect">
            <a:avLst/>
          </a:prstGeom>
          <a:noFill/>
          <a:ln w="9525">
            <a:noFill/>
            <a:miter lim="800000"/>
            <a:headEnd/>
            <a:tailEnd/>
          </a:ln>
        </p:spPr>
      </p:pic>
      <p:pic>
        <p:nvPicPr>
          <p:cNvPr id="958466" name="Picture 3" descr="scan_05_paper02.jpg"/>
          <p:cNvPicPr>
            <a:picLocks noChangeAspect="1" noChangeArrowheads="1"/>
          </p:cNvPicPr>
          <p:nvPr/>
        </p:nvPicPr>
        <p:blipFill>
          <a:blip r:embed="rId6" cstate="print"/>
          <a:srcRect/>
          <a:stretch>
            <a:fillRect/>
          </a:stretch>
        </p:blipFill>
        <p:spPr bwMode="auto">
          <a:xfrm>
            <a:off x="838200" y="1295400"/>
            <a:ext cx="3429000" cy="278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609600" y="2638425"/>
            <a:ext cx="8153400" cy="2554288"/>
          </a:xfrm>
          <a:prstGeom prst="rect">
            <a:avLst/>
          </a:prstGeom>
          <a:noFill/>
          <a:ln w="9525">
            <a:noFill/>
            <a:miter lim="800000"/>
            <a:headEnd/>
            <a:tailEnd/>
          </a:ln>
        </p:spPr>
        <p:txBody>
          <a:bodyPr>
            <a:spAutoFit/>
          </a:bodyPr>
          <a:lstStyle/>
          <a:p>
            <a:pPr marL="514350" indent="-514350"/>
            <a:r>
              <a:rPr lang="en-US" sz="4000" dirty="0" smtClean="0">
                <a:solidFill>
                  <a:srgbClr val="DD091D"/>
                </a:solidFill>
                <a:cs typeface="Arial" charset="0"/>
              </a:rPr>
              <a:t>2</a:t>
            </a:r>
            <a:r>
              <a:rPr lang="en-US" sz="4000" dirty="0" smtClean="0">
                <a:solidFill>
                  <a:srgbClr val="DD091D"/>
                </a:solidFill>
                <a:latin typeface="Arial" charset="0"/>
                <a:cs typeface="Arial" charset="0"/>
              </a:rPr>
              <a:t>. </a:t>
            </a:r>
            <a:r>
              <a:rPr lang="en-US" sz="4000" dirty="0">
                <a:solidFill>
                  <a:srgbClr val="DD091D"/>
                </a:solidFill>
                <a:latin typeface="Arial" charset="0"/>
                <a:cs typeface="Arial" charset="0"/>
              </a:rPr>
              <a:t>Basic Physics Research on Short/Compact  Accelerator Structures </a:t>
            </a:r>
            <a:endParaRPr lang="en-US" altLang="zh-CN" sz="4000" dirty="0">
              <a:solidFill>
                <a:srgbClr val="DD091D"/>
              </a:solidFill>
              <a:latin typeface="Arial" charset="0"/>
              <a:ea typeface="SimSun" pitchFamily="2" charset="-122"/>
              <a:cs typeface="Arial" charset="0"/>
            </a:endParaRPr>
          </a:p>
          <a:p>
            <a:pPr marL="514350" indent="-514350"/>
            <a:endParaRPr lang="en-US" sz="4000" dirty="0">
              <a:solidFill>
                <a:srgbClr val="DD091D"/>
              </a:solidFill>
              <a:latin typeface="Arial" charset="0"/>
              <a:cs typeface="Arial" charset="0"/>
            </a:endParaRPr>
          </a:p>
        </p:txBody>
      </p:sp>
      <p:sp>
        <p:nvSpPr>
          <p:cNvPr id="9219" name="Line 3"/>
          <p:cNvSpPr>
            <a:spLocks noChangeShapeType="1"/>
          </p:cNvSpPr>
          <p:nvPr/>
        </p:nvSpPr>
        <p:spPr bwMode="auto">
          <a:xfrm>
            <a:off x="0" y="1219200"/>
            <a:ext cx="9144000" cy="0"/>
          </a:xfrm>
          <a:prstGeom prst="line">
            <a:avLst/>
          </a:prstGeom>
          <a:noFill/>
          <a:ln w="38100">
            <a:solidFill>
              <a:srgbClr val="FF0000"/>
            </a:solidFill>
            <a:round/>
            <a:headEnd/>
            <a:tailEnd/>
          </a:ln>
        </p:spPr>
        <p:txBody>
          <a:bodyPr/>
          <a:lstStyle/>
          <a:p>
            <a:endParaRPr lang="en-US"/>
          </a:p>
        </p:txBody>
      </p:sp>
      <p:sp>
        <p:nvSpPr>
          <p:cNvPr id="9220" name="Line 4"/>
          <p:cNvSpPr>
            <a:spLocks noChangeShapeType="1"/>
          </p:cNvSpPr>
          <p:nvPr/>
        </p:nvSpPr>
        <p:spPr bwMode="auto">
          <a:xfrm>
            <a:off x="0" y="1143000"/>
            <a:ext cx="9144000" cy="0"/>
          </a:xfrm>
          <a:prstGeom prst="line">
            <a:avLst/>
          </a:prstGeom>
          <a:noFill/>
          <a:ln w="38100">
            <a:solidFill>
              <a:srgbClr val="0000FF"/>
            </a:solidFill>
            <a:round/>
            <a:headEnd/>
            <a:tailEnd/>
          </a:ln>
        </p:spPr>
        <p:txBody>
          <a:bodyPr/>
          <a:lstStyle/>
          <a:p>
            <a:endParaRPr lang="en-US"/>
          </a:p>
        </p:txBody>
      </p:sp>
      <p:pic>
        <p:nvPicPr>
          <p:cNvPr id="9221" name="Picture 5" descr="SLAC_Logo_hires"/>
          <p:cNvPicPr>
            <a:picLocks noChangeAspect="1" noChangeArrowheads="1"/>
          </p:cNvPicPr>
          <p:nvPr/>
        </p:nvPicPr>
        <p:blipFill>
          <a:blip r:embed="rId3" cstate="print"/>
          <a:srcRect/>
          <a:stretch>
            <a:fillRect/>
          </a:stretch>
        </p:blipFill>
        <p:spPr bwMode="auto">
          <a:xfrm>
            <a:off x="228600" y="336550"/>
            <a:ext cx="1828800" cy="65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bwMode="auto">
          <a:xfrm>
            <a:off x="0" y="0"/>
            <a:ext cx="9144000" cy="533400"/>
          </a:xfrm>
          <a:noFill/>
          <a:ln>
            <a:miter lim="800000"/>
            <a:headEnd/>
            <a:tailEnd/>
          </a:ln>
        </p:spPr>
        <p:txBody>
          <a:bodyPr vert="horz" wrap="square" lIns="91440" tIns="45720" rIns="91440" bIns="45720" numCol="1" anchor="t" anchorCtr="0" compatLnSpc="1">
            <a:prstTxWarp prst="textNoShape">
              <a:avLst/>
            </a:prstTxWarp>
          </a:bodyPr>
          <a:lstStyle/>
          <a:p>
            <a:r>
              <a:rPr lang="en-US" sz="2400" dirty="0" smtClean="0"/>
              <a:t>Basic Physics Research Short/Compact Accelerator Structures</a:t>
            </a:r>
          </a:p>
        </p:txBody>
      </p:sp>
      <p:sp>
        <p:nvSpPr>
          <p:cNvPr id="3075" name="Content Placeholder 2"/>
          <p:cNvSpPr>
            <a:spLocks noGrp="1"/>
          </p:cNvSpPr>
          <p:nvPr>
            <p:ph idx="1"/>
          </p:nvPr>
        </p:nvSpPr>
        <p:spPr bwMode="auto">
          <a:xfrm>
            <a:off x="76200" y="762000"/>
            <a:ext cx="9067800" cy="4876800"/>
          </a:xfrm>
          <a:noFill/>
          <a:ln>
            <a:miter lim="800000"/>
            <a:headEnd/>
            <a:tailEnd/>
          </a:ln>
        </p:spPr>
        <p:txBody>
          <a:bodyPr vert="horz" wrap="square" lIns="91440" tIns="45720" rIns="91440" bIns="45720" numCol="1" anchor="t" anchorCtr="0" compatLnSpc="1">
            <a:prstTxWarp prst="textNoShape">
              <a:avLst/>
            </a:prstTxWarp>
          </a:bodyPr>
          <a:lstStyle/>
          <a:p>
            <a:pPr>
              <a:spcBef>
                <a:spcPts val="200"/>
              </a:spcBef>
            </a:pPr>
            <a:r>
              <a:rPr lang="en-US" sz="1800" dirty="0" smtClean="0">
                <a:solidFill>
                  <a:srgbClr val="FF0000"/>
                </a:solidFill>
              </a:rPr>
              <a:t>Brazed Structures</a:t>
            </a:r>
          </a:p>
          <a:p>
            <a:pPr lvl="1">
              <a:spcBef>
                <a:spcPts val="200"/>
              </a:spcBef>
            </a:pPr>
            <a:r>
              <a:rPr lang="en-US" sz="1600" dirty="0" smtClean="0">
                <a:solidFill>
                  <a:srgbClr val="00B0F0"/>
                </a:solidFill>
              </a:rPr>
              <a:t>Geometrical Studies</a:t>
            </a:r>
          </a:p>
          <a:p>
            <a:pPr lvl="2">
              <a:spcBef>
                <a:spcPts val="200"/>
              </a:spcBef>
            </a:pPr>
            <a:r>
              <a:rPr lang="en-US" sz="1400" dirty="0" smtClean="0"/>
              <a:t>Standing wave structures have been studied extensively</a:t>
            </a:r>
          </a:p>
          <a:p>
            <a:pPr lvl="2">
              <a:spcBef>
                <a:spcPts val="200"/>
              </a:spcBef>
            </a:pPr>
            <a:r>
              <a:rPr lang="en-US" sz="1400" dirty="0" smtClean="0"/>
              <a:t>Travelling wave structures are ongoing</a:t>
            </a:r>
          </a:p>
          <a:p>
            <a:pPr lvl="2">
              <a:spcBef>
                <a:spcPts val="200"/>
              </a:spcBef>
            </a:pPr>
            <a:r>
              <a:rPr lang="en-US" sz="1400" dirty="0" smtClean="0"/>
              <a:t>Structures with wake field damping features</a:t>
            </a:r>
          </a:p>
          <a:p>
            <a:pPr lvl="3">
              <a:spcBef>
                <a:spcPts val="200"/>
              </a:spcBef>
            </a:pPr>
            <a:r>
              <a:rPr lang="en-US" sz="1100" dirty="0" smtClean="0"/>
              <a:t>Photonic band gap</a:t>
            </a:r>
          </a:p>
          <a:p>
            <a:pPr lvl="3">
              <a:spcBef>
                <a:spcPts val="200"/>
              </a:spcBef>
            </a:pPr>
            <a:r>
              <a:rPr lang="en-US" sz="1100" dirty="0" smtClean="0"/>
              <a:t>Choked structures</a:t>
            </a:r>
          </a:p>
          <a:p>
            <a:pPr lvl="3">
              <a:spcBef>
                <a:spcPts val="200"/>
              </a:spcBef>
            </a:pPr>
            <a:r>
              <a:rPr lang="en-US" sz="1100" dirty="0" smtClean="0"/>
              <a:t>Slotted structures</a:t>
            </a:r>
          </a:p>
          <a:p>
            <a:pPr lvl="1">
              <a:spcBef>
                <a:spcPts val="200"/>
              </a:spcBef>
            </a:pPr>
            <a:r>
              <a:rPr lang="en-US" sz="1600" dirty="0" smtClean="0">
                <a:solidFill>
                  <a:srgbClr val="00B0F0"/>
                </a:solidFill>
              </a:rPr>
              <a:t>Material studies</a:t>
            </a:r>
          </a:p>
          <a:p>
            <a:pPr lvl="2">
              <a:spcBef>
                <a:spcPts val="200"/>
              </a:spcBef>
            </a:pPr>
            <a:r>
              <a:rPr lang="en-US" sz="1600" dirty="0" smtClean="0"/>
              <a:t>Limited to what one can get for the brazed structure</a:t>
            </a:r>
          </a:p>
          <a:p>
            <a:pPr lvl="1">
              <a:spcBef>
                <a:spcPts val="200"/>
              </a:spcBef>
            </a:pPr>
            <a:r>
              <a:rPr lang="en-US" sz="1600" dirty="0" smtClean="0">
                <a:solidFill>
                  <a:srgbClr val="00B0F0"/>
                </a:solidFill>
              </a:rPr>
              <a:t>Low temperature normal conducting structures</a:t>
            </a:r>
          </a:p>
          <a:p>
            <a:pPr>
              <a:spcBef>
                <a:spcPts val="200"/>
              </a:spcBef>
            </a:pPr>
            <a:r>
              <a:rPr lang="en-US" sz="1800" dirty="0" smtClean="0">
                <a:solidFill>
                  <a:srgbClr val="FF0000"/>
                </a:solidFill>
              </a:rPr>
              <a:t>Clamped Structures</a:t>
            </a:r>
          </a:p>
          <a:p>
            <a:pPr lvl="1">
              <a:spcBef>
                <a:spcPts val="200"/>
              </a:spcBef>
            </a:pPr>
            <a:r>
              <a:rPr lang="en-US" sz="1600" dirty="0" smtClean="0"/>
              <a:t>Material Studies</a:t>
            </a:r>
          </a:p>
          <a:p>
            <a:pPr lvl="1">
              <a:spcBef>
                <a:spcPts val="200"/>
              </a:spcBef>
            </a:pPr>
            <a:r>
              <a:rPr lang="en-US" sz="1600" dirty="0" smtClean="0"/>
              <a:t>Mixed material structures</a:t>
            </a:r>
          </a:p>
          <a:p>
            <a:pPr lvl="1">
              <a:spcBef>
                <a:spcPts val="200"/>
              </a:spcBef>
            </a:pPr>
            <a:r>
              <a:rPr lang="en-US" sz="1600" dirty="0" smtClean="0"/>
              <a:t>Surface coatings</a:t>
            </a:r>
          </a:p>
          <a:p>
            <a:pPr>
              <a:spcBef>
                <a:spcPts val="200"/>
              </a:spcBef>
            </a:pPr>
            <a:r>
              <a:rPr lang="en-US" sz="1800" dirty="0" smtClean="0">
                <a:solidFill>
                  <a:srgbClr val="FF0000"/>
                </a:solidFill>
              </a:rPr>
              <a:t>Joined Structures</a:t>
            </a:r>
          </a:p>
          <a:p>
            <a:pPr lvl="1">
              <a:spcBef>
                <a:spcPts val="200"/>
              </a:spcBef>
            </a:pPr>
            <a:r>
              <a:rPr lang="en-US" sz="1600" dirty="0" smtClean="0"/>
              <a:t>Plated Joints</a:t>
            </a:r>
          </a:p>
          <a:p>
            <a:pPr lvl="1">
              <a:spcBef>
                <a:spcPts val="200"/>
              </a:spcBef>
            </a:pPr>
            <a:r>
              <a:rPr lang="en-US" sz="1600" dirty="0" smtClean="0"/>
              <a:t>Electron Beam welding</a:t>
            </a:r>
          </a:p>
          <a:p>
            <a:pPr lvl="1">
              <a:spcBef>
                <a:spcPts val="200"/>
              </a:spcBef>
            </a:pPr>
            <a:r>
              <a:rPr lang="en-US" sz="1600" dirty="0" smtClean="0"/>
              <a:t>Low Temperature brazing</a:t>
            </a:r>
          </a:p>
          <a:p>
            <a:pPr>
              <a:spcBef>
                <a:spcPts val="200"/>
              </a:spcBef>
            </a:pPr>
            <a:r>
              <a:rPr lang="en-US" sz="1800" dirty="0" smtClean="0">
                <a:solidFill>
                  <a:srgbClr val="FF0000"/>
                </a:solidFill>
              </a:rPr>
              <a:t>Structures with View Ports for Fast Diagnostics for Breakdown Phenomenon</a:t>
            </a:r>
          </a:p>
          <a:p>
            <a:pPr>
              <a:spcBef>
                <a:spcPts val="200"/>
              </a:spcBef>
            </a:pPr>
            <a:endParaRPr lang="en-US" sz="2000" dirty="0" smtClean="0"/>
          </a:p>
          <a:p>
            <a:pPr lvl="1">
              <a:spcBef>
                <a:spcPts val="200"/>
              </a:spcBef>
            </a:pPr>
            <a:endParaRPr lang="en-US" sz="1800" dirty="0" smtClean="0"/>
          </a:p>
          <a:p>
            <a:pPr lvl="1">
              <a:spcBef>
                <a:spcPts val="200"/>
              </a:spcBef>
            </a:pPr>
            <a:endParaRPr lang="en-US" sz="1600" dirty="0" smtClean="0"/>
          </a:p>
          <a:p>
            <a:pPr>
              <a:spcBef>
                <a:spcPts val="200"/>
              </a:spcBef>
            </a:pPr>
            <a:endParaRPr lang="en-US" sz="1800" dirty="0" smtClean="0"/>
          </a:p>
          <a:p>
            <a:pPr lvl="1">
              <a:spcBef>
                <a:spcPts val="200"/>
              </a:spcBef>
            </a:pPr>
            <a:endParaRPr lang="en-US" sz="1400" dirty="0" smtClean="0"/>
          </a:p>
          <a:p>
            <a:pPr>
              <a:spcBef>
                <a:spcPts val="200"/>
              </a:spcBef>
            </a:pPr>
            <a:endParaRPr lang="en-US" sz="1600" dirty="0" smtClean="0"/>
          </a:p>
          <a:p>
            <a:pPr>
              <a:spcBef>
                <a:spcPts val="200"/>
              </a:spcBef>
            </a:pPr>
            <a:endParaRPr lang="en-US" sz="1600" dirty="0" smtClean="0"/>
          </a:p>
          <a:p>
            <a:pPr>
              <a:spcBef>
                <a:spcPts val="200"/>
              </a:spcBef>
            </a:pPr>
            <a:endParaRPr lang="en-US" sz="1600" dirty="0" smtClean="0"/>
          </a:p>
        </p:txBody>
      </p:sp>
      <p:sp>
        <p:nvSpPr>
          <p:cNvPr id="4" name="TextBox 3"/>
          <p:cNvSpPr txBox="1"/>
          <p:nvPr/>
        </p:nvSpPr>
        <p:spPr>
          <a:xfrm>
            <a:off x="6527444" y="6324600"/>
            <a:ext cx="1244956" cy="369332"/>
          </a:xfrm>
          <a:prstGeom prst="rect">
            <a:avLst/>
          </a:prstGeom>
          <a:noFill/>
        </p:spPr>
        <p:txBody>
          <a:bodyPr wrap="none" rtlCol="0">
            <a:spAutoFit/>
          </a:bodyPr>
          <a:lstStyle/>
          <a:p>
            <a:r>
              <a:rPr lang="en-US" dirty="0" smtClean="0"/>
              <a:t>S. Tantawi</a:t>
            </a:r>
            <a:endParaRPr lang="en-US" dirty="0"/>
          </a:p>
        </p:txBody>
      </p:sp>
    </p:spTree>
  </p:cSld>
  <p:clrMapOvr>
    <a:masterClrMapping/>
  </p:clrMapOvr>
  <p:transition>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T01-A"/>
          <p:cNvPicPr>
            <a:picLocks noChangeAspect="1" noChangeArrowheads="1"/>
          </p:cNvPicPr>
          <p:nvPr/>
        </p:nvPicPr>
        <p:blipFill>
          <a:blip r:embed="rId3" cstate="print"/>
          <a:srcRect/>
          <a:stretch>
            <a:fillRect/>
          </a:stretch>
        </p:blipFill>
        <p:spPr bwMode="auto">
          <a:xfrm>
            <a:off x="76200" y="1514475"/>
            <a:ext cx="4038600" cy="3362325"/>
          </a:xfrm>
          <a:prstGeom prst="rect">
            <a:avLst/>
          </a:prstGeom>
          <a:noFill/>
        </p:spPr>
      </p:pic>
      <p:sp>
        <p:nvSpPr>
          <p:cNvPr id="69635" name="Rectangle 3"/>
          <p:cNvSpPr>
            <a:spLocks noGrp="1" noChangeArrowheads="1"/>
          </p:cNvSpPr>
          <p:nvPr>
            <p:ph type="title"/>
          </p:nvPr>
        </p:nvSpPr>
        <p:spPr>
          <a:xfrm>
            <a:off x="228600" y="0"/>
            <a:ext cx="8763000" cy="685800"/>
          </a:xfrm>
        </p:spPr>
        <p:txBody>
          <a:bodyPr/>
          <a:lstStyle/>
          <a:p>
            <a:r>
              <a:rPr lang="en-US" sz="3600" dirty="0">
                <a:solidFill>
                  <a:srgbClr val="C00000"/>
                </a:solidFill>
              </a:rPr>
              <a:t>Reusable coupler: TM</a:t>
            </a:r>
            <a:r>
              <a:rPr lang="en-US" sz="3600" baseline="-25000" dirty="0">
                <a:solidFill>
                  <a:srgbClr val="C00000"/>
                </a:solidFill>
              </a:rPr>
              <a:t>01</a:t>
            </a:r>
            <a:r>
              <a:rPr lang="en-US" sz="3600" dirty="0">
                <a:solidFill>
                  <a:srgbClr val="C00000"/>
                </a:solidFill>
              </a:rPr>
              <a:t> Mode Launcher</a:t>
            </a:r>
            <a:endParaRPr lang="ru-RU" sz="3600" dirty="0">
              <a:solidFill>
                <a:srgbClr val="C00000"/>
              </a:solidFill>
            </a:endParaRPr>
          </a:p>
        </p:txBody>
      </p:sp>
      <p:sp>
        <p:nvSpPr>
          <p:cNvPr id="69643" name="Rectangle 11"/>
          <p:cNvSpPr>
            <a:spLocks noChangeArrowheads="1"/>
          </p:cNvSpPr>
          <p:nvPr/>
        </p:nvSpPr>
        <p:spPr bwMode="auto">
          <a:xfrm>
            <a:off x="152400" y="4784725"/>
            <a:ext cx="4038600" cy="1323439"/>
          </a:xfrm>
          <a:prstGeom prst="rect">
            <a:avLst/>
          </a:prstGeom>
          <a:noFill/>
          <a:ln w="9525">
            <a:noFill/>
            <a:miter lim="800000"/>
            <a:headEnd/>
            <a:tailEnd/>
          </a:ln>
          <a:effectLst/>
        </p:spPr>
        <p:txBody>
          <a:bodyPr>
            <a:spAutoFit/>
          </a:bodyPr>
          <a:lstStyle/>
          <a:p>
            <a:r>
              <a:rPr lang="en-US" sz="2000" dirty="0">
                <a:latin typeface="Calibri" pitchFamily="34" charset="0"/>
              </a:rPr>
              <a:t>Cutaway view of the mode </a:t>
            </a:r>
            <a:r>
              <a:rPr lang="en-US" sz="2000" dirty="0" smtClean="0">
                <a:latin typeface="Calibri" pitchFamily="34" charset="0"/>
              </a:rPr>
              <a:t>launcher. Surface electric fields in the mode launcher </a:t>
            </a:r>
            <a:r>
              <a:rPr lang="en-US" sz="2000" dirty="0" err="1" smtClean="0">
                <a:latin typeface="Calibri" pitchFamily="34" charset="0"/>
              </a:rPr>
              <a:t>E</a:t>
            </a:r>
            <a:r>
              <a:rPr lang="en-US" sz="2000" baseline="-25000" dirty="0" err="1" smtClean="0">
                <a:latin typeface="Calibri" pitchFamily="34" charset="0"/>
              </a:rPr>
              <a:t>max</a:t>
            </a:r>
            <a:r>
              <a:rPr lang="en-US" sz="2000" dirty="0" smtClean="0">
                <a:latin typeface="Calibri" pitchFamily="34" charset="0"/>
              </a:rPr>
              <a:t>= 49 MV/m for 100 MW</a:t>
            </a:r>
            <a:endParaRPr lang="ru-RU" sz="2000" dirty="0" smtClean="0">
              <a:latin typeface="Calibri" pitchFamily="34" charset="0"/>
            </a:endParaRPr>
          </a:p>
          <a:p>
            <a:endParaRPr lang="ru-RU" sz="2000" dirty="0">
              <a:latin typeface="Calibri" pitchFamily="34" charset="0"/>
            </a:endParaRPr>
          </a:p>
        </p:txBody>
      </p:sp>
      <p:sp>
        <p:nvSpPr>
          <p:cNvPr id="69645" name="Text Box 13"/>
          <p:cNvSpPr txBox="1">
            <a:spLocks noChangeArrowheads="1"/>
          </p:cNvSpPr>
          <p:nvPr/>
        </p:nvSpPr>
        <p:spPr bwMode="auto">
          <a:xfrm>
            <a:off x="6629400" y="6324600"/>
            <a:ext cx="2317750" cy="366713"/>
          </a:xfrm>
          <a:prstGeom prst="rect">
            <a:avLst/>
          </a:prstGeom>
          <a:noFill/>
          <a:ln w="9525">
            <a:noFill/>
            <a:miter lim="800000"/>
            <a:headEnd/>
            <a:tailEnd/>
          </a:ln>
          <a:effectLst/>
        </p:spPr>
        <p:txBody>
          <a:bodyPr wrap="none">
            <a:spAutoFit/>
          </a:bodyPr>
          <a:lstStyle/>
          <a:p>
            <a:r>
              <a:rPr lang="en-US">
                <a:latin typeface="Calibri" pitchFamily="34" charset="0"/>
              </a:rPr>
              <a:t>S. Tantawi, C. Nantista</a:t>
            </a:r>
            <a:endParaRPr lang="ru-RU">
              <a:latin typeface="Calibri" pitchFamily="34" charset="0"/>
            </a:endParaRPr>
          </a:p>
        </p:txBody>
      </p:sp>
      <p:sp>
        <p:nvSpPr>
          <p:cNvPr id="69646" name="Text Box 14"/>
          <p:cNvSpPr txBox="1">
            <a:spLocks noChangeArrowheads="1"/>
          </p:cNvSpPr>
          <p:nvPr/>
        </p:nvSpPr>
        <p:spPr bwMode="auto">
          <a:xfrm>
            <a:off x="381000" y="1143000"/>
            <a:ext cx="1046761" cy="369332"/>
          </a:xfrm>
          <a:prstGeom prst="rect">
            <a:avLst/>
          </a:prstGeom>
          <a:noFill/>
          <a:ln w="9525">
            <a:noFill/>
            <a:miter lim="800000"/>
            <a:headEnd/>
            <a:tailEnd/>
          </a:ln>
          <a:effectLst/>
        </p:spPr>
        <p:txBody>
          <a:bodyPr wrap="none">
            <a:spAutoFit/>
          </a:bodyPr>
          <a:lstStyle/>
          <a:p>
            <a:r>
              <a:rPr lang="en-US" dirty="0" smtClean="0">
                <a:latin typeface="Calibri" pitchFamily="34" charset="0"/>
              </a:rPr>
              <a:t>RF </a:t>
            </a:r>
            <a:r>
              <a:rPr lang="en-US" dirty="0">
                <a:latin typeface="Calibri" pitchFamily="34" charset="0"/>
              </a:rPr>
              <a:t>flange</a:t>
            </a:r>
            <a:endParaRPr lang="ru-RU" dirty="0">
              <a:latin typeface="Calibri" pitchFamily="34" charset="0"/>
            </a:endParaRPr>
          </a:p>
        </p:txBody>
      </p:sp>
      <p:sp>
        <p:nvSpPr>
          <p:cNvPr id="69647" name="Freeform 15"/>
          <p:cNvSpPr>
            <a:spLocks/>
          </p:cNvSpPr>
          <p:nvPr/>
        </p:nvSpPr>
        <p:spPr bwMode="auto">
          <a:xfrm>
            <a:off x="1295400" y="1470025"/>
            <a:ext cx="762000" cy="533400"/>
          </a:xfrm>
          <a:custGeom>
            <a:avLst/>
            <a:gdLst/>
            <a:ahLst/>
            <a:cxnLst>
              <a:cxn ang="0">
                <a:pos x="48" y="0"/>
              </a:cxn>
              <a:cxn ang="0">
                <a:pos x="48" y="96"/>
              </a:cxn>
              <a:cxn ang="0">
                <a:pos x="336" y="96"/>
              </a:cxn>
              <a:cxn ang="0">
                <a:pos x="480" y="144"/>
              </a:cxn>
            </a:cxnLst>
            <a:rect l="0" t="0" r="r" b="b"/>
            <a:pathLst>
              <a:path w="480" h="144">
                <a:moveTo>
                  <a:pt x="48" y="0"/>
                </a:moveTo>
                <a:cubicBezTo>
                  <a:pt x="24" y="40"/>
                  <a:pt x="0" y="80"/>
                  <a:pt x="48" y="96"/>
                </a:cubicBezTo>
                <a:cubicBezTo>
                  <a:pt x="96" y="112"/>
                  <a:pt x="264" y="88"/>
                  <a:pt x="336" y="96"/>
                </a:cubicBezTo>
                <a:cubicBezTo>
                  <a:pt x="408" y="104"/>
                  <a:pt x="444" y="124"/>
                  <a:pt x="480" y="144"/>
                </a:cubicBezTo>
              </a:path>
            </a:pathLst>
          </a:custGeom>
          <a:noFill/>
          <a:ln w="19050">
            <a:solidFill>
              <a:schemeClr val="tx1"/>
            </a:solidFill>
            <a:round/>
            <a:headEnd/>
            <a:tailEnd type="triangle" w="sm" len="lg"/>
          </a:ln>
          <a:effectLst/>
        </p:spPr>
        <p:txBody>
          <a:bodyPr/>
          <a:lstStyle/>
          <a:p>
            <a:endParaRPr lang="en-US">
              <a:latin typeface="Calibri" pitchFamily="34" charset="0"/>
            </a:endParaRPr>
          </a:p>
        </p:txBody>
      </p:sp>
      <p:pic>
        <p:nvPicPr>
          <p:cNvPr id="11" name="Picture 2" descr="P1010009"/>
          <p:cNvPicPr>
            <a:picLocks noChangeAspect="1" noChangeArrowheads="1"/>
          </p:cNvPicPr>
          <p:nvPr/>
        </p:nvPicPr>
        <p:blipFill>
          <a:blip r:embed="rId4" cstate="print"/>
          <a:srcRect/>
          <a:stretch>
            <a:fillRect/>
          </a:stretch>
        </p:blipFill>
        <p:spPr bwMode="auto">
          <a:xfrm>
            <a:off x="3886200" y="914400"/>
            <a:ext cx="5181600" cy="3886200"/>
          </a:xfrm>
          <a:prstGeom prst="rect">
            <a:avLst/>
          </a:prstGeom>
          <a:noFill/>
        </p:spPr>
      </p:pic>
      <p:sp>
        <p:nvSpPr>
          <p:cNvPr id="14" name="Text Box 3"/>
          <p:cNvSpPr txBox="1">
            <a:spLocks noChangeArrowheads="1"/>
          </p:cNvSpPr>
          <p:nvPr/>
        </p:nvSpPr>
        <p:spPr bwMode="auto">
          <a:xfrm>
            <a:off x="7023100" y="4114800"/>
            <a:ext cx="2120900" cy="696913"/>
          </a:xfrm>
          <a:prstGeom prst="rect">
            <a:avLst/>
          </a:prstGeom>
          <a:noFill/>
          <a:ln w="9525" algn="ctr">
            <a:noFill/>
            <a:miter lim="800000"/>
            <a:headEnd/>
            <a:tailEnd/>
          </a:ln>
          <a:effectLst/>
        </p:spPr>
        <p:txBody>
          <a:bodyPr>
            <a:spAutoFit/>
          </a:bodyPr>
          <a:lstStyle/>
          <a:p>
            <a:pPr marL="342900" indent="-342900">
              <a:spcBef>
                <a:spcPct val="20000"/>
              </a:spcBef>
              <a:buFontTx/>
              <a:buChar char="•"/>
            </a:pPr>
            <a:endParaRPr lang="en-US" dirty="0">
              <a:solidFill>
                <a:schemeClr val="bg1"/>
              </a:solidFill>
              <a:latin typeface="Calibri" pitchFamily="34" charset="0"/>
            </a:endParaRPr>
          </a:p>
          <a:p>
            <a:pPr marL="342900" indent="-342900">
              <a:spcBef>
                <a:spcPct val="20000"/>
              </a:spcBef>
            </a:pPr>
            <a:r>
              <a:rPr lang="en-US" dirty="0" err="1">
                <a:solidFill>
                  <a:schemeClr val="bg1"/>
                </a:solidFill>
                <a:latin typeface="Calibri" pitchFamily="34" charset="0"/>
              </a:rPr>
              <a:t>Yasuo</a:t>
            </a:r>
            <a:r>
              <a:rPr lang="en-US" dirty="0">
                <a:solidFill>
                  <a:schemeClr val="bg1"/>
                </a:solidFill>
                <a:latin typeface="Calibri" pitchFamily="34" charset="0"/>
              </a:rPr>
              <a:t> Higashi, KEK</a:t>
            </a:r>
          </a:p>
        </p:txBody>
      </p:sp>
      <p:sp>
        <p:nvSpPr>
          <p:cNvPr id="15" name="Rectangle 11"/>
          <p:cNvSpPr>
            <a:spLocks noChangeArrowheads="1"/>
          </p:cNvSpPr>
          <p:nvPr/>
        </p:nvSpPr>
        <p:spPr bwMode="auto">
          <a:xfrm>
            <a:off x="4648200" y="4930914"/>
            <a:ext cx="3657600" cy="707886"/>
          </a:xfrm>
          <a:prstGeom prst="rect">
            <a:avLst/>
          </a:prstGeom>
          <a:noFill/>
          <a:ln w="9525">
            <a:noFill/>
            <a:miter lim="800000"/>
            <a:headEnd/>
            <a:tailEnd/>
          </a:ln>
          <a:effectLst/>
        </p:spPr>
        <p:txBody>
          <a:bodyPr wrap="square">
            <a:spAutoFit/>
          </a:bodyPr>
          <a:lstStyle/>
          <a:p>
            <a:r>
              <a:rPr lang="en-US" sz="2000" dirty="0" smtClean="0">
                <a:latin typeface="Calibri" pitchFamily="34" charset="0"/>
              </a:rPr>
              <a:t>The mode is used for a short SW structure test </a:t>
            </a:r>
            <a:endParaRPr lang="ru-RU" sz="2000" dirty="0">
              <a:latin typeface="Calibri" pitchFamily="34" charset="0"/>
            </a:endParaRPr>
          </a:p>
        </p:txBody>
      </p:sp>
    </p:spTree>
  </p:cSld>
  <p:clrMapOvr>
    <a:masterClrMapping/>
  </p:clrMapOvr>
  <p:transition>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Text Box 2"/>
          <p:cNvSpPr txBox="1">
            <a:spLocks noChangeArrowheads="1"/>
          </p:cNvSpPr>
          <p:nvPr/>
        </p:nvSpPr>
        <p:spPr bwMode="auto">
          <a:xfrm>
            <a:off x="0" y="-76199"/>
            <a:ext cx="9372600" cy="523220"/>
          </a:xfrm>
          <a:prstGeom prst="rect">
            <a:avLst/>
          </a:prstGeom>
          <a:noFill/>
          <a:ln w="9525">
            <a:noFill/>
            <a:miter lim="800000"/>
            <a:headEnd/>
            <a:tailEnd/>
          </a:ln>
          <a:effectLst/>
        </p:spPr>
        <p:txBody>
          <a:bodyPr wrap="square">
            <a:spAutoFit/>
          </a:bodyPr>
          <a:lstStyle/>
          <a:p>
            <a:r>
              <a:rPr lang="en-US" sz="2700" dirty="0">
                <a:latin typeface="Calibri" pitchFamily="34" charset="0"/>
              </a:rPr>
              <a:t>High Power Tests of Single Cell Standing Wave </a:t>
            </a:r>
            <a:r>
              <a:rPr lang="en-US" sz="2700" dirty="0" smtClean="0">
                <a:latin typeface="Calibri" pitchFamily="34" charset="0"/>
              </a:rPr>
              <a:t>Structures Tested</a:t>
            </a:r>
            <a:endParaRPr lang="ru-RU" sz="2700" dirty="0">
              <a:latin typeface="Calibri" pitchFamily="34" charset="0"/>
            </a:endParaRPr>
          </a:p>
        </p:txBody>
      </p:sp>
      <p:sp>
        <p:nvSpPr>
          <p:cNvPr id="445443" name="Rectangle 3"/>
          <p:cNvSpPr>
            <a:spLocks noChangeArrowheads="1"/>
          </p:cNvSpPr>
          <p:nvPr/>
        </p:nvSpPr>
        <p:spPr bwMode="auto">
          <a:xfrm>
            <a:off x="76200" y="381000"/>
            <a:ext cx="9144000" cy="5791200"/>
          </a:xfrm>
          <a:prstGeom prst="rect">
            <a:avLst/>
          </a:prstGeom>
          <a:noFill/>
          <a:ln w="9525">
            <a:noFill/>
            <a:miter lim="800000"/>
            <a:headEnd/>
            <a:tailEnd/>
          </a:ln>
          <a:effectLst/>
        </p:spPr>
        <p:txBody>
          <a:bodyPr wrap="square">
            <a:spAutoFit/>
          </a:bodyPr>
          <a:lstStyle/>
          <a:p>
            <a:pPr>
              <a:buFontTx/>
              <a:buChar char="•"/>
            </a:pPr>
            <a:r>
              <a:rPr lang="en-US" sz="1400" dirty="0" smtClean="0">
                <a:latin typeface="Calibri" pitchFamily="34" charset="0"/>
              </a:rPr>
              <a:t>Low </a:t>
            </a:r>
            <a:r>
              <a:rPr lang="en-US" sz="1400" dirty="0">
                <a:latin typeface="Calibri" pitchFamily="34" charset="0"/>
              </a:rPr>
              <a:t>shunt impedance, </a:t>
            </a:r>
            <a:r>
              <a:rPr lang="en-US" sz="1400" i="1" dirty="0">
                <a:latin typeface="Calibri" pitchFamily="34" charset="0"/>
              </a:rPr>
              <a:t>a/lambda</a:t>
            </a:r>
            <a:r>
              <a:rPr lang="en-US" sz="1400" b="1" dirty="0">
                <a:latin typeface="Calibri" pitchFamily="34" charset="0"/>
              </a:rPr>
              <a:t> </a:t>
            </a:r>
            <a:r>
              <a:rPr lang="en-US" sz="1400" dirty="0">
                <a:latin typeface="Calibri" pitchFamily="34" charset="0"/>
              </a:rPr>
              <a:t>= 0.215, </a:t>
            </a:r>
            <a:r>
              <a:rPr lang="en-US" sz="1400" i="1" dirty="0">
                <a:latin typeface="Calibri" pitchFamily="34" charset="0"/>
              </a:rPr>
              <a:t>1C-SW-A5.65-T4.6-Cu</a:t>
            </a:r>
            <a:r>
              <a:rPr lang="en-US" sz="1400" dirty="0">
                <a:latin typeface="Calibri" pitchFamily="34" charset="0"/>
              </a:rPr>
              <a:t>, 5 tested </a:t>
            </a:r>
          </a:p>
          <a:p>
            <a:pPr>
              <a:buFontTx/>
              <a:buChar char="•"/>
            </a:pPr>
            <a:r>
              <a:rPr lang="en-US" sz="1400" dirty="0">
                <a:latin typeface="Calibri" pitchFamily="34" charset="0"/>
              </a:rPr>
              <a:t>Low shunt impedance, </a:t>
            </a:r>
            <a:r>
              <a:rPr lang="en-US" sz="1400" dirty="0" err="1">
                <a:latin typeface="Calibri" pitchFamily="34" charset="0"/>
              </a:rPr>
              <a:t>TiN</a:t>
            </a:r>
            <a:r>
              <a:rPr lang="en-US" sz="1400" dirty="0">
                <a:latin typeface="Calibri" pitchFamily="34" charset="0"/>
              </a:rPr>
              <a:t> coated, </a:t>
            </a:r>
            <a:r>
              <a:rPr lang="en-US" sz="1400" i="1" dirty="0">
                <a:latin typeface="Calibri" pitchFamily="34" charset="0"/>
              </a:rPr>
              <a:t>1C-SW-A5.65-T4.6-Cu-TiN</a:t>
            </a:r>
            <a:r>
              <a:rPr lang="en-US" sz="1400" dirty="0">
                <a:latin typeface="Calibri" pitchFamily="34" charset="0"/>
              </a:rPr>
              <a:t>, 1 tested</a:t>
            </a:r>
          </a:p>
          <a:p>
            <a:pPr>
              <a:buFontTx/>
              <a:buChar char="•"/>
            </a:pPr>
            <a:r>
              <a:rPr lang="en-US" sz="1400" dirty="0">
                <a:latin typeface="Calibri" pitchFamily="34" charset="0"/>
              </a:rPr>
              <a:t>Three high gradient cells, low shunt impedance, </a:t>
            </a:r>
            <a:r>
              <a:rPr lang="en-US" sz="1400" i="1" dirty="0">
                <a:latin typeface="Calibri" pitchFamily="34" charset="0"/>
              </a:rPr>
              <a:t>3C-SW-A5.65-T4.6-Cu,</a:t>
            </a:r>
            <a:r>
              <a:rPr lang="en-US" sz="1400" dirty="0">
                <a:latin typeface="Calibri" pitchFamily="34" charset="0"/>
              </a:rPr>
              <a:t> 2 tested</a:t>
            </a:r>
          </a:p>
          <a:p>
            <a:pPr>
              <a:buFontTx/>
              <a:buChar char="•"/>
            </a:pPr>
            <a:r>
              <a:rPr lang="en-US" sz="1400" dirty="0">
                <a:latin typeface="Calibri" pitchFamily="34" charset="0"/>
              </a:rPr>
              <a:t>High shunt impedance, elliptical iris, </a:t>
            </a:r>
            <a:r>
              <a:rPr lang="en-US" sz="1400" i="1" dirty="0">
                <a:latin typeface="Calibri" pitchFamily="34" charset="0"/>
              </a:rPr>
              <a:t>a/lambda</a:t>
            </a:r>
            <a:r>
              <a:rPr lang="en-US" sz="1400" b="1" dirty="0">
                <a:latin typeface="Calibri" pitchFamily="34" charset="0"/>
              </a:rPr>
              <a:t> = </a:t>
            </a:r>
            <a:r>
              <a:rPr lang="en-US" sz="1400" dirty="0">
                <a:latin typeface="Calibri" pitchFamily="34" charset="0"/>
              </a:rPr>
              <a:t>0.143, </a:t>
            </a:r>
            <a:r>
              <a:rPr lang="en-US" sz="1400" i="1" dirty="0">
                <a:latin typeface="Calibri" pitchFamily="34" charset="0"/>
              </a:rPr>
              <a:t>1C-SW-A3.75-T2.6-Cu</a:t>
            </a:r>
            <a:r>
              <a:rPr lang="en-US" sz="1400" dirty="0">
                <a:latin typeface="Calibri" pitchFamily="34" charset="0"/>
              </a:rPr>
              <a:t>, 1 tested</a:t>
            </a:r>
          </a:p>
          <a:p>
            <a:pPr>
              <a:buFontTx/>
              <a:buChar char="•"/>
            </a:pPr>
            <a:r>
              <a:rPr lang="en-US" sz="1400" dirty="0">
                <a:latin typeface="Calibri" pitchFamily="34" charset="0"/>
              </a:rPr>
              <a:t>High shunt impedance, round iris, </a:t>
            </a:r>
            <a:r>
              <a:rPr lang="en-US" sz="1400" i="1" dirty="0">
                <a:latin typeface="Calibri" pitchFamily="34" charset="0"/>
              </a:rPr>
              <a:t>a/lambda </a:t>
            </a:r>
            <a:r>
              <a:rPr lang="en-US" sz="1400" b="1" dirty="0">
                <a:latin typeface="Calibri" pitchFamily="34" charset="0"/>
              </a:rPr>
              <a:t>= </a:t>
            </a:r>
            <a:r>
              <a:rPr lang="en-US" sz="1400" dirty="0">
                <a:latin typeface="Calibri" pitchFamily="34" charset="0"/>
              </a:rPr>
              <a:t>0.143, </a:t>
            </a:r>
            <a:r>
              <a:rPr lang="en-US" sz="1400" i="1" dirty="0">
                <a:latin typeface="Calibri" pitchFamily="34" charset="0"/>
              </a:rPr>
              <a:t>1C-SW-A3.75-T1.66-Cu</a:t>
            </a:r>
            <a:r>
              <a:rPr lang="en-US" sz="1400" dirty="0">
                <a:latin typeface="Calibri" pitchFamily="34" charset="0"/>
              </a:rPr>
              <a:t>, 1 tested</a:t>
            </a:r>
          </a:p>
          <a:p>
            <a:pPr>
              <a:buFontTx/>
              <a:buChar char="•"/>
            </a:pPr>
            <a:r>
              <a:rPr lang="en-US" sz="1400" dirty="0">
                <a:latin typeface="Calibri" pitchFamily="34" charset="0"/>
              </a:rPr>
              <a:t>Low shunt impedance, choke with 1mm gap, </a:t>
            </a:r>
            <a:r>
              <a:rPr lang="en-US" sz="1400" i="1" dirty="0">
                <a:latin typeface="Calibri" pitchFamily="34" charset="0"/>
              </a:rPr>
              <a:t>1C-SW-A5.65-T4.6-Choke-Cu</a:t>
            </a:r>
            <a:r>
              <a:rPr lang="en-US" sz="1400" dirty="0">
                <a:latin typeface="Calibri" pitchFamily="34" charset="0"/>
              </a:rPr>
              <a:t>, 2 tested</a:t>
            </a:r>
          </a:p>
          <a:p>
            <a:pPr>
              <a:buFontTx/>
              <a:buChar char="•"/>
            </a:pPr>
            <a:r>
              <a:rPr lang="en-US" sz="1400" dirty="0">
                <a:latin typeface="Calibri" pitchFamily="34" charset="0"/>
              </a:rPr>
              <a:t>Low shunt impedance, made of </a:t>
            </a:r>
            <a:r>
              <a:rPr lang="en-US" sz="1400" dirty="0" err="1">
                <a:latin typeface="Calibri" pitchFamily="34" charset="0"/>
              </a:rPr>
              <a:t>CuZr</a:t>
            </a:r>
            <a:r>
              <a:rPr lang="en-US" sz="1400" dirty="0">
                <a:latin typeface="Calibri" pitchFamily="34" charset="0"/>
              </a:rPr>
              <a:t>, </a:t>
            </a:r>
            <a:r>
              <a:rPr lang="en-US" sz="1400" i="1" dirty="0">
                <a:latin typeface="Calibri" pitchFamily="34" charset="0"/>
              </a:rPr>
              <a:t>1C-SW-A5.65-T4.6-CuZr, </a:t>
            </a:r>
            <a:r>
              <a:rPr lang="en-US" sz="1400" dirty="0">
                <a:latin typeface="Calibri" pitchFamily="34" charset="0"/>
              </a:rPr>
              <a:t>1 tested</a:t>
            </a:r>
          </a:p>
          <a:p>
            <a:pPr>
              <a:buFontTx/>
              <a:buChar char="•"/>
            </a:pPr>
            <a:r>
              <a:rPr lang="en-US" sz="1400" dirty="0">
                <a:latin typeface="Calibri" pitchFamily="34" charset="0"/>
              </a:rPr>
              <a:t>Low shunt impedance, made of </a:t>
            </a:r>
            <a:r>
              <a:rPr lang="en-US" sz="1400" dirty="0" err="1">
                <a:latin typeface="Calibri" pitchFamily="34" charset="0"/>
              </a:rPr>
              <a:t>CuCr</a:t>
            </a:r>
            <a:r>
              <a:rPr lang="en-US" sz="1400" dirty="0">
                <a:latin typeface="Calibri" pitchFamily="34" charset="0"/>
              </a:rPr>
              <a:t>, </a:t>
            </a:r>
            <a:r>
              <a:rPr lang="en-US" sz="1400" i="1" dirty="0">
                <a:latin typeface="Calibri" pitchFamily="34" charset="0"/>
              </a:rPr>
              <a:t>1C-SW-A5.65-T4.6-CuCr, </a:t>
            </a:r>
            <a:r>
              <a:rPr lang="en-US" sz="1400" dirty="0">
                <a:latin typeface="Calibri" pitchFamily="34" charset="0"/>
              </a:rPr>
              <a:t>1 tested</a:t>
            </a:r>
          </a:p>
          <a:p>
            <a:pPr>
              <a:buFontTx/>
              <a:buChar char="•"/>
            </a:pPr>
            <a:r>
              <a:rPr lang="en-US" sz="1400" dirty="0">
                <a:latin typeface="Calibri" pitchFamily="34" charset="0"/>
              </a:rPr>
              <a:t>Highest shunt impedance copper structure  </a:t>
            </a:r>
            <a:r>
              <a:rPr lang="en-US" sz="1400" i="1" dirty="0" smtClean="0">
                <a:latin typeface="Calibri" pitchFamily="34" charset="0"/>
              </a:rPr>
              <a:t>1C-SW-A2.75-T2.0-Cu</a:t>
            </a:r>
            <a:r>
              <a:rPr lang="en-US" sz="1400" b="1" i="1" dirty="0" smtClean="0">
                <a:latin typeface="Calibri" pitchFamily="34" charset="0"/>
              </a:rPr>
              <a:t>,</a:t>
            </a:r>
            <a:r>
              <a:rPr lang="en-US" sz="1400" i="1" dirty="0" smtClean="0">
                <a:latin typeface="Calibri" pitchFamily="34" charset="0"/>
              </a:rPr>
              <a:t> </a:t>
            </a:r>
            <a:r>
              <a:rPr lang="en-US" sz="1400" dirty="0">
                <a:latin typeface="Calibri" pitchFamily="34" charset="0"/>
              </a:rPr>
              <a:t>1 tested</a:t>
            </a:r>
          </a:p>
          <a:p>
            <a:pPr>
              <a:buFontTx/>
              <a:buChar char="•"/>
            </a:pPr>
            <a:r>
              <a:rPr lang="en-US" sz="1400" dirty="0">
                <a:latin typeface="Calibri" pitchFamily="34" charset="0"/>
              </a:rPr>
              <a:t>Photonic-Band Gap, low shunt impedance, </a:t>
            </a:r>
            <a:r>
              <a:rPr lang="en-US" sz="1400" i="1" dirty="0">
                <a:latin typeface="Calibri" pitchFamily="34" charset="0"/>
              </a:rPr>
              <a:t>1C-SW-A5.65-T4.6-PBG-Cu, </a:t>
            </a:r>
            <a:r>
              <a:rPr lang="en-US" sz="1400" dirty="0">
                <a:latin typeface="Calibri" pitchFamily="34" charset="0"/>
              </a:rPr>
              <a:t>1 tested</a:t>
            </a:r>
          </a:p>
          <a:p>
            <a:pPr>
              <a:buFontTx/>
              <a:buChar char="•"/>
            </a:pPr>
            <a:r>
              <a:rPr lang="en-US" sz="1400" dirty="0">
                <a:latin typeface="Calibri" pitchFamily="34" charset="0"/>
              </a:rPr>
              <a:t>Low shunt impedance, made of hard copper </a:t>
            </a:r>
            <a:r>
              <a:rPr lang="en-US" sz="1400" i="1" dirty="0" smtClean="0">
                <a:latin typeface="Calibri" pitchFamily="34" charset="0"/>
              </a:rPr>
              <a:t>1C-SW-A5.65-T4.6-Clamped,  </a:t>
            </a:r>
            <a:r>
              <a:rPr lang="en-US" sz="1400" dirty="0">
                <a:latin typeface="Calibri" pitchFamily="34" charset="0"/>
              </a:rPr>
              <a:t>1 tested</a:t>
            </a:r>
            <a:endParaRPr lang="en-US" sz="1400" i="1" dirty="0">
              <a:latin typeface="Calibri" pitchFamily="34" charset="0"/>
            </a:endParaRPr>
          </a:p>
          <a:p>
            <a:pPr>
              <a:buFontTx/>
              <a:buChar char="•"/>
            </a:pPr>
            <a:r>
              <a:rPr lang="en-US" sz="1400" dirty="0">
                <a:latin typeface="Calibri" pitchFamily="34" charset="0"/>
              </a:rPr>
              <a:t>Low shunt impedance, made of molybdenum </a:t>
            </a:r>
            <a:r>
              <a:rPr lang="en-US" sz="1400" i="1" dirty="0" smtClean="0">
                <a:latin typeface="Calibri" pitchFamily="34" charset="0"/>
              </a:rPr>
              <a:t>1C-SW-A5.65-T4.6-Mo, </a:t>
            </a:r>
            <a:r>
              <a:rPr lang="en-US" sz="1400" dirty="0">
                <a:latin typeface="Calibri" pitchFamily="34" charset="0"/>
              </a:rPr>
              <a:t>1 </a:t>
            </a:r>
            <a:r>
              <a:rPr lang="en-US" sz="1400" dirty="0" smtClean="0">
                <a:latin typeface="Calibri" pitchFamily="34" charset="0"/>
              </a:rPr>
              <a:t>tested</a:t>
            </a:r>
          </a:p>
          <a:p>
            <a:pPr>
              <a:buFontTx/>
              <a:buChar char="•"/>
            </a:pPr>
            <a:r>
              <a:rPr lang="en-US" sz="1400" dirty="0" smtClean="0">
                <a:latin typeface="Calibri" pitchFamily="34" charset="0"/>
              </a:rPr>
              <a:t>Low shunt impedance, hard copper electroformed </a:t>
            </a:r>
            <a:r>
              <a:rPr lang="en-US" sz="1400" i="1" dirty="0" smtClean="0">
                <a:latin typeface="Calibri" pitchFamily="34" charset="0"/>
              </a:rPr>
              <a:t>1C-SW-A5.65-T4.6-Electroformed-Cu, </a:t>
            </a:r>
            <a:r>
              <a:rPr lang="en-US" sz="1400" dirty="0" smtClean="0">
                <a:latin typeface="Calibri" pitchFamily="34" charset="0"/>
              </a:rPr>
              <a:t>1 tested</a:t>
            </a:r>
            <a:endParaRPr lang="en-US" sz="1400" i="1" dirty="0">
              <a:latin typeface="Calibri" pitchFamily="34" charset="0"/>
            </a:endParaRPr>
          </a:p>
          <a:p>
            <a:pPr>
              <a:buFontTx/>
              <a:buChar char="•"/>
            </a:pPr>
            <a:r>
              <a:rPr lang="en-US" sz="1400" dirty="0">
                <a:latin typeface="Calibri" pitchFamily="34" charset="0"/>
              </a:rPr>
              <a:t>High shunt impedance, choke with 4mm gap, </a:t>
            </a:r>
            <a:r>
              <a:rPr lang="en-US" sz="1400" i="1" dirty="0" smtClean="0">
                <a:latin typeface="Calibri" pitchFamily="34" charset="0"/>
              </a:rPr>
              <a:t>1C-SW-A3.75-T2.6-4mm-Ch-Cu,  </a:t>
            </a:r>
            <a:r>
              <a:rPr lang="en-US" sz="1400" dirty="0">
                <a:latin typeface="Calibri" pitchFamily="34" charset="0"/>
              </a:rPr>
              <a:t>2</a:t>
            </a:r>
            <a:r>
              <a:rPr lang="en-US" sz="1400" dirty="0" smtClean="0">
                <a:latin typeface="Calibri" pitchFamily="34" charset="0"/>
              </a:rPr>
              <a:t> </a:t>
            </a:r>
            <a:r>
              <a:rPr lang="en-US" sz="1400" dirty="0">
                <a:latin typeface="Calibri" pitchFamily="34" charset="0"/>
              </a:rPr>
              <a:t>tested</a:t>
            </a:r>
            <a:endParaRPr lang="en-US" sz="1400" i="1" dirty="0">
              <a:latin typeface="Calibri" pitchFamily="34" charset="0"/>
            </a:endParaRPr>
          </a:p>
          <a:p>
            <a:pPr>
              <a:buFontTx/>
              <a:buChar char="•"/>
            </a:pPr>
            <a:r>
              <a:rPr lang="en-US" sz="1400" dirty="0">
                <a:latin typeface="Calibri" pitchFamily="34" charset="0"/>
              </a:rPr>
              <a:t>High shunt impedance, elliptical iris, </a:t>
            </a:r>
            <a:r>
              <a:rPr lang="en-US" sz="1400" i="1" dirty="0">
                <a:latin typeface="Calibri" pitchFamily="34" charset="0"/>
              </a:rPr>
              <a:t>a/lambda</a:t>
            </a:r>
            <a:r>
              <a:rPr lang="en-US" sz="1400" b="1" dirty="0">
                <a:latin typeface="Calibri" pitchFamily="34" charset="0"/>
              </a:rPr>
              <a:t> = </a:t>
            </a:r>
            <a:r>
              <a:rPr lang="en-US" sz="1400" dirty="0">
                <a:latin typeface="Calibri" pitchFamily="34" charset="0"/>
              </a:rPr>
              <a:t>0.143, </a:t>
            </a:r>
            <a:r>
              <a:rPr lang="en-US" sz="1400" i="1" dirty="0" smtClean="0">
                <a:latin typeface="Calibri" pitchFamily="34" charset="0"/>
              </a:rPr>
              <a:t>1C-SW-A3.75-T2.6-6NCu</a:t>
            </a:r>
            <a:r>
              <a:rPr lang="en-US" sz="1400" dirty="0" smtClean="0">
                <a:latin typeface="Calibri" pitchFamily="34" charset="0"/>
              </a:rPr>
              <a:t>, </a:t>
            </a:r>
            <a:r>
              <a:rPr lang="en-US" sz="1400" dirty="0">
                <a:latin typeface="Calibri" pitchFamily="34" charset="0"/>
              </a:rPr>
              <a:t>1 </a:t>
            </a:r>
            <a:r>
              <a:rPr lang="en-US" sz="1400" dirty="0" smtClean="0">
                <a:latin typeface="Calibri" pitchFamily="34" charset="0"/>
              </a:rPr>
              <a:t>tested</a:t>
            </a:r>
          </a:p>
          <a:p>
            <a:pPr>
              <a:buFontTx/>
              <a:buChar char="•"/>
            </a:pPr>
            <a:r>
              <a:rPr lang="en-US" sz="1400" dirty="0" smtClean="0">
                <a:latin typeface="Calibri" pitchFamily="34" charset="0"/>
              </a:rPr>
              <a:t>High shunt impedance, elliptical iris, </a:t>
            </a:r>
            <a:r>
              <a:rPr lang="en-US" sz="1400" i="1" dirty="0" smtClean="0">
                <a:latin typeface="Calibri" pitchFamily="34" charset="0"/>
              </a:rPr>
              <a:t>a/lambda</a:t>
            </a:r>
            <a:r>
              <a:rPr lang="en-US" sz="1400" b="1" dirty="0" smtClean="0">
                <a:latin typeface="Calibri" pitchFamily="34" charset="0"/>
              </a:rPr>
              <a:t> = </a:t>
            </a:r>
            <a:r>
              <a:rPr lang="en-US" sz="1400" dirty="0" smtClean="0">
                <a:latin typeface="Calibri" pitchFamily="34" charset="0"/>
              </a:rPr>
              <a:t>0.143, </a:t>
            </a:r>
            <a:r>
              <a:rPr lang="en-US" sz="1400" i="1" dirty="0" smtClean="0">
                <a:latin typeface="Calibri" pitchFamily="34" charset="0"/>
              </a:rPr>
              <a:t>1C-SW-A3.75-T2.6-6N-HIP-Cu</a:t>
            </a:r>
            <a:r>
              <a:rPr lang="en-US" sz="1400" dirty="0" smtClean="0">
                <a:latin typeface="Calibri" pitchFamily="34" charset="0"/>
              </a:rPr>
              <a:t>, 1 tested</a:t>
            </a:r>
          </a:p>
          <a:p>
            <a:pPr>
              <a:buFontTx/>
              <a:buChar char="•"/>
            </a:pPr>
            <a:r>
              <a:rPr lang="en-US" sz="1400" dirty="0" smtClean="0">
                <a:latin typeface="Calibri" pitchFamily="34" charset="0"/>
              </a:rPr>
              <a:t>High shunt impedance, elliptical iris, </a:t>
            </a:r>
            <a:r>
              <a:rPr lang="en-US" sz="1400" i="1" dirty="0" smtClean="0">
                <a:latin typeface="Calibri" pitchFamily="34" charset="0"/>
              </a:rPr>
              <a:t>a/lambda</a:t>
            </a:r>
            <a:r>
              <a:rPr lang="en-US" sz="1400" b="1" dirty="0" smtClean="0">
                <a:latin typeface="Calibri" pitchFamily="34" charset="0"/>
              </a:rPr>
              <a:t> = </a:t>
            </a:r>
            <a:r>
              <a:rPr lang="en-US" sz="1400" dirty="0" smtClean="0">
                <a:latin typeface="Calibri" pitchFamily="34" charset="0"/>
              </a:rPr>
              <a:t>0.143, </a:t>
            </a:r>
            <a:r>
              <a:rPr lang="en-US" sz="1400" i="1" dirty="0" smtClean="0">
                <a:latin typeface="Calibri" pitchFamily="34" charset="0"/>
              </a:rPr>
              <a:t>1C-SW-A3.75-T2.6-7N-Cu</a:t>
            </a:r>
            <a:r>
              <a:rPr lang="en-US" sz="1400" dirty="0" smtClean="0">
                <a:latin typeface="Calibri" pitchFamily="34" charset="0"/>
              </a:rPr>
              <a:t>, 1 tested</a:t>
            </a:r>
            <a:endParaRPr lang="en-US" sz="1400" dirty="0">
              <a:latin typeface="Calibri" pitchFamily="34" charset="0"/>
            </a:endParaRPr>
          </a:p>
          <a:p>
            <a:pPr>
              <a:buFontTx/>
              <a:buChar char="•"/>
            </a:pPr>
            <a:r>
              <a:rPr lang="en-US" sz="1400" dirty="0">
                <a:latin typeface="Calibri" pitchFamily="34" charset="0"/>
              </a:rPr>
              <a:t>Low shunt impedance, made of  </a:t>
            </a:r>
            <a:r>
              <a:rPr lang="en-US" sz="1400" dirty="0" err="1">
                <a:latin typeface="Calibri" pitchFamily="34" charset="0"/>
              </a:rPr>
              <a:t>CuAg</a:t>
            </a:r>
            <a:r>
              <a:rPr lang="en-US" sz="1400" dirty="0">
                <a:latin typeface="Calibri" pitchFamily="34" charset="0"/>
              </a:rPr>
              <a:t>, </a:t>
            </a:r>
            <a:r>
              <a:rPr lang="en-US" sz="1400" i="1" dirty="0">
                <a:latin typeface="Calibri" pitchFamily="34" charset="0"/>
              </a:rPr>
              <a:t>1C-SW-A5.65-T4.6-CuAg-SLAC-#1,  </a:t>
            </a:r>
            <a:r>
              <a:rPr lang="en-US" sz="1400" dirty="0">
                <a:latin typeface="Calibri" pitchFamily="34" charset="0"/>
              </a:rPr>
              <a:t>1 tested</a:t>
            </a:r>
          </a:p>
          <a:p>
            <a:pPr>
              <a:buFontTx/>
              <a:buChar char="•"/>
            </a:pPr>
            <a:r>
              <a:rPr lang="en-US" sz="1400" dirty="0">
                <a:latin typeface="Calibri" pitchFamily="34" charset="0"/>
              </a:rPr>
              <a:t>High shunt impedance hard </a:t>
            </a:r>
            <a:r>
              <a:rPr lang="en-US" sz="1400" dirty="0" err="1">
                <a:latin typeface="Calibri" pitchFamily="34" charset="0"/>
              </a:rPr>
              <a:t>CuAg</a:t>
            </a:r>
            <a:r>
              <a:rPr lang="en-US" sz="1400" dirty="0">
                <a:latin typeface="Calibri" pitchFamily="34" charset="0"/>
              </a:rPr>
              <a:t> structure </a:t>
            </a:r>
            <a:r>
              <a:rPr lang="en-US" sz="1400" i="1" dirty="0" smtClean="0">
                <a:latin typeface="Calibri" pitchFamily="34" charset="0"/>
              </a:rPr>
              <a:t>1C-SW-A3.75-T2.6-LowTempBrazed-CuAg, </a:t>
            </a:r>
            <a:r>
              <a:rPr lang="en-US" sz="1400" dirty="0">
                <a:latin typeface="Calibri" pitchFamily="34" charset="0"/>
              </a:rPr>
              <a:t>1 tested</a:t>
            </a:r>
          </a:p>
          <a:p>
            <a:pPr>
              <a:buFontTx/>
              <a:buChar char="•"/>
            </a:pPr>
            <a:r>
              <a:rPr lang="en-US" sz="1400" dirty="0">
                <a:latin typeface="Calibri" pitchFamily="34" charset="0"/>
              </a:rPr>
              <a:t>High shunt impedance soft </a:t>
            </a:r>
            <a:r>
              <a:rPr lang="en-US" sz="1400" dirty="0" err="1">
                <a:latin typeface="Calibri" pitchFamily="34" charset="0"/>
              </a:rPr>
              <a:t>CuAg</a:t>
            </a:r>
            <a:r>
              <a:rPr lang="en-US" sz="1400" dirty="0">
                <a:latin typeface="Calibri" pitchFamily="34" charset="0"/>
              </a:rPr>
              <a:t>, </a:t>
            </a:r>
            <a:r>
              <a:rPr lang="en-US" sz="1400" i="1" dirty="0" smtClean="0">
                <a:latin typeface="Calibri" pitchFamily="34" charset="0"/>
              </a:rPr>
              <a:t>1C-SW-A3.75-T2.6-CuAg</a:t>
            </a:r>
            <a:r>
              <a:rPr lang="en-US" sz="1400" dirty="0" smtClean="0">
                <a:latin typeface="Calibri" pitchFamily="34" charset="0"/>
              </a:rPr>
              <a:t>, </a:t>
            </a:r>
            <a:r>
              <a:rPr lang="en-US" sz="1400" dirty="0">
                <a:latin typeface="Calibri" pitchFamily="34" charset="0"/>
              </a:rPr>
              <a:t>1 </a:t>
            </a:r>
            <a:r>
              <a:rPr lang="en-US" sz="1400" dirty="0" smtClean="0">
                <a:latin typeface="Calibri" pitchFamily="34" charset="0"/>
              </a:rPr>
              <a:t>tested</a:t>
            </a:r>
          </a:p>
          <a:p>
            <a:pPr>
              <a:buFontTx/>
              <a:buChar char="•"/>
            </a:pPr>
            <a:r>
              <a:rPr lang="en-US" sz="1400" dirty="0" smtClean="0">
                <a:latin typeface="Calibri" pitchFamily="34" charset="0"/>
              </a:rPr>
              <a:t>High shunt impedance hard </a:t>
            </a:r>
            <a:r>
              <a:rPr lang="en-US" sz="1400" dirty="0" err="1" smtClean="0">
                <a:latin typeface="Calibri" pitchFamily="34" charset="0"/>
              </a:rPr>
              <a:t>CuZr</a:t>
            </a:r>
            <a:r>
              <a:rPr lang="en-US" sz="1400" dirty="0" smtClean="0">
                <a:latin typeface="Calibri" pitchFamily="34" charset="0"/>
              </a:rPr>
              <a:t>, </a:t>
            </a:r>
            <a:r>
              <a:rPr lang="en-US" sz="1400" i="1" dirty="0" smtClean="0">
                <a:latin typeface="Calibri" pitchFamily="34" charset="0"/>
              </a:rPr>
              <a:t>1C-SW-A3.75-T2.6-Clamped-CuZr</a:t>
            </a:r>
            <a:r>
              <a:rPr lang="en-US" sz="1400" dirty="0" smtClean="0">
                <a:latin typeface="Calibri" pitchFamily="34" charset="0"/>
              </a:rPr>
              <a:t>, 1 tested</a:t>
            </a:r>
          </a:p>
          <a:p>
            <a:pPr>
              <a:buFontTx/>
              <a:buChar char="•"/>
            </a:pPr>
            <a:r>
              <a:rPr lang="en-US" sz="1400" dirty="0" smtClean="0">
                <a:latin typeface="Calibri" pitchFamily="34" charset="0"/>
              </a:rPr>
              <a:t>High shunt impedance single feed side coupled, 1C-SW-A3.75-T2.6-1WR90-Cu-SLAC-#1, 1 tested</a:t>
            </a:r>
          </a:p>
          <a:p>
            <a:pPr>
              <a:buFontTx/>
              <a:buChar char="•"/>
            </a:pPr>
            <a:r>
              <a:rPr lang="en-US" sz="1400" dirty="0" smtClean="0">
                <a:solidFill>
                  <a:srgbClr val="FF0000"/>
                </a:solidFill>
                <a:latin typeface="Calibri" pitchFamily="34" charset="0"/>
              </a:rPr>
              <a:t>High shunt impedance hard </a:t>
            </a:r>
            <a:r>
              <a:rPr lang="en-US" sz="1400" dirty="0" err="1" smtClean="0">
                <a:solidFill>
                  <a:srgbClr val="FF0000"/>
                </a:solidFill>
                <a:latin typeface="Calibri" pitchFamily="34" charset="0"/>
              </a:rPr>
              <a:t>CuCr</a:t>
            </a:r>
            <a:r>
              <a:rPr lang="en-US" sz="1400" dirty="0" smtClean="0">
                <a:solidFill>
                  <a:srgbClr val="FF0000"/>
                </a:solidFill>
                <a:latin typeface="Calibri" pitchFamily="34" charset="0"/>
              </a:rPr>
              <a:t>, </a:t>
            </a:r>
            <a:r>
              <a:rPr lang="en-US" sz="1400" i="1" dirty="0" smtClean="0">
                <a:solidFill>
                  <a:srgbClr val="FF0000"/>
                </a:solidFill>
                <a:latin typeface="Calibri" pitchFamily="34" charset="0"/>
              </a:rPr>
              <a:t>1C-SW-A3.75-T2.6-Clamped-CuCr</a:t>
            </a:r>
            <a:r>
              <a:rPr lang="en-US" sz="1400" dirty="0" smtClean="0">
                <a:solidFill>
                  <a:srgbClr val="FF0000"/>
                </a:solidFill>
                <a:latin typeface="Calibri" pitchFamily="34" charset="0"/>
              </a:rPr>
              <a:t>, 1 tested</a:t>
            </a:r>
          </a:p>
          <a:p>
            <a:pPr>
              <a:buFontTx/>
              <a:buChar char="•"/>
            </a:pPr>
            <a:r>
              <a:rPr lang="en-US" sz="1400" dirty="0" smtClean="0">
                <a:solidFill>
                  <a:srgbClr val="FF0000"/>
                </a:solidFill>
                <a:latin typeface="Calibri" pitchFamily="34" charset="0"/>
              </a:rPr>
              <a:t>High shunt impedance double feed side coupled 3C-SW-A3.75-T2.6-2WR90-Cu-SLAC, 2 tested</a:t>
            </a:r>
          </a:p>
          <a:p>
            <a:pPr>
              <a:buFontTx/>
              <a:buChar char="•"/>
            </a:pPr>
            <a:r>
              <a:rPr lang="en-US" sz="1400" dirty="0" smtClean="0">
                <a:solidFill>
                  <a:srgbClr val="FF0000"/>
                </a:solidFill>
                <a:latin typeface="Calibri" pitchFamily="34" charset="0"/>
              </a:rPr>
              <a:t>Highest shunt impedance hard copper structure  </a:t>
            </a:r>
            <a:r>
              <a:rPr lang="en-US" sz="1400" i="1" dirty="0" smtClean="0">
                <a:solidFill>
                  <a:srgbClr val="FF0000"/>
                </a:solidFill>
                <a:latin typeface="Calibri" pitchFamily="34" charset="0"/>
              </a:rPr>
              <a:t>1C-SW-A2.75-T2.0-Clamped-Cu, </a:t>
            </a:r>
            <a:r>
              <a:rPr lang="en-US" sz="1400" dirty="0" smtClean="0">
                <a:solidFill>
                  <a:srgbClr val="FF0000"/>
                </a:solidFill>
                <a:latin typeface="Calibri" pitchFamily="34" charset="0"/>
              </a:rPr>
              <a:t>1 tested</a:t>
            </a:r>
          </a:p>
          <a:p>
            <a:pPr algn="ctr"/>
            <a:r>
              <a:rPr lang="en-US" sz="1600" dirty="0" smtClean="0">
                <a:latin typeface="Calibri" pitchFamily="34" charset="0"/>
              </a:rPr>
              <a:t>Low shunt impedance Photonic-Band Gap with elliptical rods </a:t>
            </a:r>
            <a:r>
              <a:rPr lang="en-US" i="1" dirty="0" smtClean="0">
                <a:latin typeface="Calibri" pitchFamily="34" charset="0"/>
              </a:rPr>
              <a:t>1C-SW-A5.65-T4.6-PBG2-Cu-SLAC-#1</a:t>
            </a:r>
            <a:endParaRPr lang="en-US" sz="1400" dirty="0">
              <a:latin typeface="Calibri" pitchFamily="34" charset="0"/>
            </a:endParaRPr>
          </a:p>
        </p:txBody>
      </p:sp>
      <p:sp>
        <p:nvSpPr>
          <p:cNvPr id="6" name="TextBox 5"/>
          <p:cNvSpPr txBox="1"/>
          <p:nvPr/>
        </p:nvSpPr>
        <p:spPr>
          <a:xfrm>
            <a:off x="6934200" y="6488668"/>
            <a:ext cx="1535677" cy="369332"/>
          </a:xfrm>
          <a:prstGeom prst="rect">
            <a:avLst/>
          </a:prstGeom>
          <a:noFill/>
        </p:spPr>
        <p:txBody>
          <a:bodyPr wrap="none" rtlCol="0">
            <a:spAutoFit/>
          </a:bodyPr>
          <a:lstStyle/>
          <a:p>
            <a:r>
              <a:rPr lang="en-US" dirty="0" smtClean="0"/>
              <a:t>V. </a:t>
            </a:r>
            <a:r>
              <a:rPr lang="en-US" dirty="0" err="1" smtClean="0"/>
              <a:t>Dolgashev</a:t>
            </a:r>
            <a:endParaRPr lang="en-US" dirty="0"/>
          </a:p>
        </p:txBody>
      </p:sp>
    </p:spTree>
  </p:cSld>
  <p:clrMapOvr>
    <a:masterClrMapping/>
  </p:clrMapOvr>
  <p:transition>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Line 3"/>
          <p:cNvSpPr>
            <a:spLocks noChangeShapeType="1"/>
          </p:cNvSpPr>
          <p:nvPr/>
        </p:nvSpPr>
        <p:spPr bwMode="auto">
          <a:xfrm>
            <a:off x="0" y="1219200"/>
            <a:ext cx="9144000" cy="0"/>
          </a:xfrm>
          <a:prstGeom prst="line">
            <a:avLst/>
          </a:prstGeom>
          <a:noFill/>
          <a:ln w="38100">
            <a:solidFill>
              <a:srgbClr val="FF0000"/>
            </a:solidFill>
            <a:round/>
            <a:headEnd/>
            <a:tailEnd/>
          </a:ln>
        </p:spPr>
        <p:txBody>
          <a:bodyPr/>
          <a:lstStyle/>
          <a:p>
            <a:endParaRPr lang="en-US"/>
          </a:p>
        </p:txBody>
      </p:sp>
      <p:sp>
        <p:nvSpPr>
          <p:cNvPr id="4100" name="Line 4"/>
          <p:cNvSpPr>
            <a:spLocks noChangeShapeType="1"/>
          </p:cNvSpPr>
          <p:nvPr/>
        </p:nvSpPr>
        <p:spPr bwMode="auto">
          <a:xfrm>
            <a:off x="0" y="1143000"/>
            <a:ext cx="9144000" cy="0"/>
          </a:xfrm>
          <a:prstGeom prst="line">
            <a:avLst/>
          </a:prstGeom>
          <a:noFill/>
          <a:ln w="38100">
            <a:solidFill>
              <a:srgbClr val="0000FF"/>
            </a:solidFill>
            <a:round/>
            <a:headEnd/>
            <a:tailEnd/>
          </a:ln>
        </p:spPr>
        <p:txBody>
          <a:bodyPr/>
          <a:lstStyle/>
          <a:p>
            <a:endParaRPr lang="en-US"/>
          </a:p>
        </p:txBody>
      </p:sp>
      <p:pic>
        <p:nvPicPr>
          <p:cNvPr id="4101" name="Picture 5" descr="SLAC_Logo_hires"/>
          <p:cNvPicPr>
            <a:picLocks noChangeAspect="1" noChangeArrowheads="1"/>
          </p:cNvPicPr>
          <p:nvPr/>
        </p:nvPicPr>
        <p:blipFill>
          <a:blip r:embed="rId3" cstate="print"/>
          <a:srcRect/>
          <a:stretch>
            <a:fillRect/>
          </a:stretch>
        </p:blipFill>
        <p:spPr bwMode="auto">
          <a:xfrm>
            <a:off x="228600" y="336550"/>
            <a:ext cx="1828800" cy="654050"/>
          </a:xfrm>
          <a:prstGeom prst="rect">
            <a:avLst/>
          </a:prstGeom>
          <a:noFill/>
          <a:ln w="9525">
            <a:noFill/>
            <a:miter lim="800000"/>
            <a:headEnd/>
            <a:tailEnd/>
          </a:ln>
        </p:spPr>
      </p:pic>
      <p:sp>
        <p:nvSpPr>
          <p:cNvPr id="6" name="Rectangle 2"/>
          <p:cNvSpPr txBox="1">
            <a:spLocks noChangeArrowheads="1"/>
          </p:cNvSpPr>
          <p:nvPr/>
        </p:nvSpPr>
        <p:spPr>
          <a:xfrm>
            <a:off x="152400" y="1371600"/>
            <a:ext cx="8763000" cy="4800600"/>
          </a:xfrm>
          <a:prstGeom prst="rect">
            <a:avLst/>
          </a:prstGeom>
        </p:spPr>
        <p:txBody>
          <a:body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2800" b="0" i="0" u="none" strike="noStrike" kern="1200" cap="none" spc="0" normalizeH="0" baseline="0" noProof="0" dirty="0" smtClean="0">
                <a:ln>
                  <a:noFill/>
                </a:ln>
                <a:solidFill>
                  <a:srgbClr val="FF0000"/>
                </a:solidFill>
                <a:effectLst/>
                <a:uLnTx/>
                <a:uFillTx/>
                <a:latin typeface="Arial" pitchFamily="34" charset="0"/>
                <a:cs typeface="Arial" pitchFamily="34" charset="0"/>
              </a:rPr>
              <a:t>This work is made possible by the efforts of SLAC’s</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S. </a:t>
            </a:r>
            <a:r>
              <a:rPr kumimoji="0" lang="en-US" sz="20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Tantawi</a:t>
            </a: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 V. </a:t>
            </a:r>
            <a:r>
              <a:rPr kumimoji="0" lang="en-US" sz="20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Dolgashev</a:t>
            </a: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J.  Lewandowski, J. Neilson, J. Wang, A. </a:t>
            </a:r>
            <a:r>
              <a:rPr kumimoji="0" lang="en-US" sz="20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Yeremian</a:t>
            </a: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C. </a:t>
            </a:r>
            <a:r>
              <a:rPr kumimoji="0" lang="en-US" sz="20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Guo</a:t>
            </a: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000" b="0" i="1" u="none" strike="noStrike" kern="1200" cap="none" spc="0" normalizeH="0" baseline="0" noProof="0" dirty="0" smtClean="0">
                <a:ln>
                  <a:noFill/>
                </a:ln>
                <a:solidFill>
                  <a:srgbClr val="0000FF"/>
                </a:solidFill>
                <a:effectLst/>
                <a:uLnTx/>
                <a:uFillTx/>
                <a:latin typeface="Arial" pitchFamily="34" charset="0"/>
                <a:cs typeface="Arial" pitchFamily="34" charset="0"/>
              </a:rPr>
              <a:t>of Accelerator Technology Research</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E. </a:t>
            </a:r>
            <a:r>
              <a:rPr kumimoji="0" lang="en-US" sz="20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Jongewaard</a:t>
            </a: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C. Pearson, A. </a:t>
            </a:r>
            <a:r>
              <a:rPr kumimoji="0" lang="en-US" sz="20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Vlieks</a:t>
            </a: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J. </a:t>
            </a:r>
            <a:r>
              <a:rPr kumimoji="0" lang="en-US" sz="20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Eichner</a:t>
            </a: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D. Martin, C. </a:t>
            </a:r>
            <a:r>
              <a:rPr kumimoji="0" lang="en-US" sz="20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Yoneda</a:t>
            </a: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L. Laurent, A. </a:t>
            </a:r>
            <a:r>
              <a:rPr kumimoji="0" lang="en-US" sz="20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Haase</a:t>
            </a: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R. Talley, J. </a:t>
            </a:r>
            <a:r>
              <a:rPr kumimoji="0" lang="en-US" sz="20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Zelinski</a:t>
            </a: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J. Van Pelt, </a:t>
            </a:r>
            <a:b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b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R. Kirby </a:t>
            </a:r>
            <a:r>
              <a:rPr kumimoji="0" lang="en-US" sz="2000" b="0" i="0" u="none" strike="noStrike" kern="1200" cap="none" spc="0" normalizeH="0" noProof="0" dirty="0" smtClean="0">
                <a:ln>
                  <a:noFill/>
                </a:ln>
                <a:solidFill>
                  <a:schemeClr val="tx1"/>
                </a:solidFill>
                <a:effectLst/>
                <a:uLnTx/>
                <a:uFillTx/>
                <a:latin typeface="Arial" pitchFamily="34" charset="0"/>
                <a:cs typeface="Arial" pitchFamily="34" charset="0"/>
              </a:rPr>
              <a:t>  </a:t>
            </a:r>
            <a:r>
              <a:rPr kumimoji="0" lang="en-US" sz="2000" b="0" i="1" u="none" strike="noStrike" kern="1200" cap="none" spc="0" normalizeH="0" baseline="0" noProof="0" dirty="0" smtClean="0">
                <a:ln>
                  <a:noFill/>
                </a:ln>
                <a:solidFill>
                  <a:srgbClr val="0000FF"/>
                </a:solidFill>
                <a:effectLst/>
                <a:uLnTx/>
                <a:uFillTx/>
                <a:latin typeface="Arial" pitchFamily="34" charset="0"/>
                <a:cs typeface="Arial" pitchFamily="34" charset="0"/>
              </a:rPr>
              <a:t>of Klystron Dept.</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lang="en-US" sz="2000" dirty="0" smtClean="0">
                <a:latin typeface="Arial" pitchFamily="34" charset="0"/>
                <a:cs typeface="Arial" pitchFamily="34" charset="0"/>
              </a:rPr>
              <a:t>C. </a:t>
            </a:r>
            <a:r>
              <a:rPr lang="en-US" sz="2000" dirty="0" err="1" smtClean="0">
                <a:latin typeface="Arial" pitchFamily="34" charset="0"/>
                <a:cs typeface="Arial" pitchFamily="34" charset="0"/>
              </a:rPr>
              <a:t>Adolphsen</a:t>
            </a:r>
            <a:r>
              <a:rPr lang="en-US" sz="2000" dirty="0" smtClean="0">
                <a:latin typeface="Arial" pitchFamily="34" charset="0"/>
                <a:cs typeface="Arial" pitchFamily="34" charset="0"/>
              </a:rPr>
              <a:t>, F. Wang  </a:t>
            </a:r>
            <a:r>
              <a:rPr lang="en-US" sz="2000" i="1" dirty="0" smtClean="0">
                <a:solidFill>
                  <a:srgbClr val="0000FF"/>
                </a:solidFill>
                <a:latin typeface="Arial" pitchFamily="34" charset="0"/>
                <a:cs typeface="Arial" pitchFamily="34" charset="0"/>
              </a:rPr>
              <a:t>of ARD</a:t>
            </a:r>
            <a:endParaRPr kumimoji="0" lang="en-US" sz="2000" b="0" i="1"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S. </a:t>
            </a:r>
            <a:r>
              <a:rPr kumimoji="0" lang="en-US" sz="20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Weathersby</a:t>
            </a: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C. Hast</a:t>
            </a:r>
            <a:r>
              <a:rPr kumimoji="0" lang="en-US" sz="2000" b="0" i="0" u="none" strike="noStrike" kern="1200" cap="none" spc="0" normalizeH="0" noProof="0" dirty="0" smtClean="0">
                <a:ln>
                  <a:noFill/>
                </a:ln>
                <a:solidFill>
                  <a:schemeClr val="tx1"/>
                </a:solidFill>
                <a:effectLst/>
                <a:uLnTx/>
                <a:uFillTx/>
                <a:latin typeface="Arial" pitchFamily="34" charset="0"/>
                <a:cs typeface="Arial" pitchFamily="34" charset="0"/>
              </a:rPr>
              <a:t> </a:t>
            </a:r>
            <a:r>
              <a:rPr kumimoji="0" lang="en-US" sz="2000" b="0" i="0" u="none" strike="noStrike" kern="1200" cap="none" spc="0" normalizeH="0" noProof="0" dirty="0" smtClean="0">
                <a:ln>
                  <a:noFill/>
                </a:ln>
                <a:solidFill>
                  <a:srgbClr val="0000FF"/>
                </a:solidFill>
                <a:effectLst/>
                <a:uLnTx/>
                <a:uFillTx/>
                <a:latin typeface="Arial" pitchFamily="34" charset="0"/>
                <a:cs typeface="Arial" pitchFamily="34" charset="0"/>
              </a:rPr>
              <a:t>of </a:t>
            </a:r>
            <a:r>
              <a:rPr kumimoji="0" lang="en-US" sz="2000" b="0" i="0" u="none" strike="noStrike" kern="1200" cap="none" spc="0" normalizeH="0" baseline="0" noProof="0" dirty="0" smtClean="0">
                <a:ln>
                  <a:noFill/>
                </a:ln>
                <a:solidFill>
                  <a:srgbClr val="0000FF"/>
                </a:solidFill>
                <a:effectLst/>
                <a:uLnTx/>
                <a:uFillTx/>
                <a:latin typeface="Arial" pitchFamily="34" charset="0"/>
                <a:cs typeface="Arial" pitchFamily="34" charset="0"/>
              </a:rPr>
              <a:t> </a:t>
            </a:r>
            <a:r>
              <a:rPr kumimoji="0" lang="en-US" sz="2000" b="0" i="1" u="none" strike="noStrike" kern="1200" cap="none" spc="0" normalizeH="0" baseline="0" noProof="0" dirty="0" smtClean="0">
                <a:ln>
                  <a:noFill/>
                </a:ln>
                <a:solidFill>
                  <a:srgbClr val="0000FF"/>
                </a:solidFill>
                <a:effectLst/>
                <a:uLnTx/>
                <a:uFillTx/>
                <a:latin typeface="Arial" pitchFamily="34" charset="0"/>
                <a:cs typeface="Arial" pitchFamily="34" charset="0"/>
              </a:rPr>
              <a:t>ARD Test Facilities</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Z. Li</a:t>
            </a:r>
            <a:r>
              <a:rPr lang="en-US" sz="2000" i="1" dirty="0" smtClean="0">
                <a:latin typeface="Arial" pitchFamily="34" charset="0"/>
                <a:cs typeface="Arial" pitchFamily="34" charset="0"/>
              </a:rPr>
              <a:t>  </a:t>
            </a:r>
            <a:r>
              <a:rPr lang="en-US" sz="2000" i="1" dirty="0" smtClean="0">
                <a:solidFill>
                  <a:srgbClr val="0000FF"/>
                </a:solidFill>
                <a:latin typeface="Arial" pitchFamily="34" charset="0"/>
                <a:cs typeface="Arial" pitchFamily="34" charset="0"/>
              </a:rPr>
              <a:t>of </a:t>
            </a:r>
            <a:r>
              <a:rPr kumimoji="0" lang="en-US" sz="2000" b="0" i="1" u="none" strike="noStrike" kern="1200" cap="none" spc="0" normalizeH="0" baseline="0" noProof="0" dirty="0" smtClean="0">
                <a:ln>
                  <a:noFill/>
                </a:ln>
                <a:solidFill>
                  <a:srgbClr val="0000FF"/>
                </a:solidFill>
                <a:effectLst/>
                <a:uLnTx/>
                <a:uFillTx/>
                <a:latin typeface="Arial" pitchFamily="34" charset="0"/>
                <a:cs typeface="Arial" pitchFamily="34" charset="0"/>
              </a:rPr>
              <a:t>Advanced Computation</a:t>
            </a: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Arial" pitchFamily="34" charset="0"/>
                <a:cs typeface="Arial" pitchFamily="34" charset="0"/>
              </a:rPr>
              <a:t>     In close collaboration with:</a:t>
            </a:r>
          </a:p>
          <a:p>
            <a:pPr marL="800100" lvl="1" indent="-342900" fontAlgn="auto">
              <a:lnSpc>
                <a:spcPct val="90000"/>
              </a:lnSpc>
              <a:spcBef>
                <a:spcPct val="20000"/>
              </a:spcBef>
              <a:spcAft>
                <a:spcPts val="0"/>
              </a:spcAft>
              <a:buFont typeface="Arial" pitchFamily="34" charset="0"/>
              <a:buChar char="•"/>
            </a:pP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Y. Higashi, T. Higo</a:t>
            </a:r>
            <a:r>
              <a:rPr kumimoji="0" lang="en-US" sz="2000" b="0" i="0" u="none" strike="noStrike" kern="1200" cap="none" spc="0" normalizeH="0" noProof="0" dirty="0" smtClean="0">
                <a:ln>
                  <a:noFill/>
                </a:ln>
                <a:solidFill>
                  <a:schemeClr val="tx1"/>
                </a:solidFill>
                <a:effectLst/>
                <a:uLnTx/>
                <a:uFillTx/>
                <a:latin typeface="Arial" pitchFamily="34" charset="0"/>
                <a:cs typeface="Arial" pitchFamily="34" charset="0"/>
              </a:rPr>
              <a:t> </a:t>
            </a:r>
            <a:r>
              <a:rPr kumimoji="0" lang="en-US" sz="2000" b="0" i="1" u="none" strike="noStrike" kern="1200" cap="none" spc="0" normalizeH="0" noProof="0" dirty="0" smtClean="0">
                <a:ln>
                  <a:noFill/>
                </a:ln>
                <a:solidFill>
                  <a:srgbClr val="0000FF"/>
                </a:solidFill>
                <a:effectLst/>
                <a:uLnTx/>
                <a:uFillTx/>
                <a:latin typeface="Arial" pitchFamily="34" charset="0"/>
                <a:cs typeface="Arial" pitchFamily="34" charset="0"/>
              </a:rPr>
              <a:t>of</a:t>
            </a:r>
            <a:r>
              <a:rPr kumimoji="0" lang="en-US" sz="2000" b="0" i="1" u="none" strike="noStrike" kern="1200" cap="none" spc="0" normalizeH="0" baseline="0" noProof="0" dirty="0" smtClean="0">
                <a:ln>
                  <a:noFill/>
                </a:ln>
                <a:solidFill>
                  <a:srgbClr val="0000FF"/>
                </a:solidFill>
                <a:effectLst/>
                <a:uLnTx/>
                <a:uFillTx/>
                <a:latin typeface="Arial" pitchFamily="34" charset="0"/>
                <a:cs typeface="Arial" pitchFamily="34" charset="0"/>
              </a:rPr>
              <a:t> KEK, Tsukuba, Japan</a:t>
            </a:r>
          </a:p>
          <a:p>
            <a:pPr marL="800100" lvl="1" indent="-342900" fontAlgn="auto">
              <a:lnSpc>
                <a:spcPct val="90000"/>
              </a:lnSpc>
              <a:spcBef>
                <a:spcPct val="20000"/>
              </a:spcBef>
              <a:spcAft>
                <a:spcPts val="0"/>
              </a:spcAft>
              <a:buFont typeface="Arial" pitchFamily="34" charset="0"/>
              <a:buChar char="•"/>
            </a:pP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B. </a:t>
            </a:r>
            <a:r>
              <a:rPr kumimoji="0" lang="en-US" sz="20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Spataro</a:t>
            </a:r>
            <a:r>
              <a:rPr lang="en-US" sz="2000" dirty="0" smtClean="0">
                <a:latin typeface="Arial" pitchFamily="34" charset="0"/>
                <a:cs typeface="Arial" pitchFamily="34" charset="0"/>
              </a:rPr>
              <a:t> </a:t>
            </a:r>
            <a:r>
              <a:rPr lang="en-US" sz="2000" i="1" dirty="0" smtClean="0">
                <a:solidFill>
                  <a:srgbClr val="0000FF"/>
                </a:solidFill>
                <a:latin typeface="Arial" pitchFamily="34" charset="0"/>
                <a:cs typeface="Arial" pitchFamily="34" charset="0"/>
              </a:rPr>
              <a:t>of</a:t>
            </a:r>
            <a:r>
              <a:rPr kumimoji="0" lang="en-US" sz="2000" b="0" i="1" u="none" strike="noStrike" kern="1200" cap="none" spc="0" normalizeH="0" baseline="0" noProof="0" dirty="0" smtClean="0">
                <a:ln>
                  <a:noFill/>
                </a:ln>
                <a:solidFill>
                  <a:srgbClr val="0000FF"/>
                </a:solidFill>
                <a:effectLst/>
                <a:uLnTx/>
                <a:uFillTx/>
                <a:latin typeface="Arial" pitchFamily="34" charset="0"/>
                <a:cs typeface="Arial" pitchFamily="34" charset="0"/>
              </a:rPr>
              <a:t> INFN, </a:t>
            </a:r>
            <a:r>
              <a:rPr kumimoji="0" lang="en-US" sz="2000" b="0" i="1" u="none" strike="noStrike" kern="1200" cap="none" spc="0" normalizeH="0" baseline="0" noProof="0" dirty="0" err="1" smtClean="0">
                <a:ln>
                  <a:noFill/>
                </a:ln>
                <a:solidFill>
                  <a:srgbClr val="0000FF"/>
                </a:solidFill>
                <a:effectLst/>
                <a:uLnTx/>
                <a:uFillTx/>
                <a:latin typeface="Arial" pitchFamily="34" charset="0"/>
                <a:cs typeface="Arial" pitchFamily="34" charset="0"/>
              </a:rPr>
              <a:t>Frascati</a:t>
            </a:r>
            <a:r>
              <a:rPr kumimoji="0" lang="en-US" sz="2000" b="0" i="1" u="none" strike="noStrike" kern="1200" cap="none" spc="0" normalizeH="0" baseline="0" noProof="0" dirty="0" smtClean="0">
                <a:ln>
                  <a:noFill/>
                </a:ln>
                <a:solidFill>
                  <a:srgbClr val="0000FF"/>
                </a:solidFill>
                <a:effectLst/>
                <a:uLnTx/>
                <a:uFillTx/>
                <a:latin typeface="Arial" pitchFamily="34" charset="0"/>
                <a:cs typeface="Arial" pitchFamily="34" charset="0"/>
              </a:rPr>
              <a:t>, Italy</a:t>
            </a:r>
          </a:p>
          <a:p>
            <a:pPr marL="800100" lvl="1" indent="-342900" fontAlgn="auto">
              <a:lnSpc>
                <a:spcPct val="90000"/>
              </a:lnSpc>
              <a:spcBef>
                <a:spcPct val="20000"/>
              </a:spcBef>
              <a:spcAft>
                <a:spcPts val="0"/>
              </a:spcAft>
              <a:buFont typeface="Arial" pitchFamily="34" charset="0"/>
              <a:buChar char="•"/>
            </a:pP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W. </a:t>
            </a:r>
            <a:r>
              <a:rPr kumimoji="0" lang="en-US" sz="20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Wuensch</a:t>
            </a: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lang="en-US" sz="2000" dirty="0" smtClean="0">
                <a:latin typeface="Arial" pitchFamily="34" charset="0"/>
                <a:cs typeface="Arial" pitchFamily="34" charset="0"/>
              </a:rPr>
              <a:t>and CLIC team </a:t>
            </a:r>
            <a:r>
              <a:rPr lang="en-US" sz="2000" i="1" dirty="0" smtClean="0">
                <a:solidFill>
                  <a:srgbClr val="0000FF"/>
                </a:solidFill>
                <a:latin typeface="Arial" pitchFamily="34" charset="0"/>
                <a:cs typeface="Arial" pitchFamily="34" charset="0"/>
              </a:rPr>
              <a:t>of CERN, Geneva, Switzerland</a:t>
            </a:r>
          </a:p>
          <a:p>
            <a:pPr marL="800100" lvl="1" indent="-342900" fontAlgn="auto">
              <a:lnSpc>
                <a:spcPct val="90000"/>
              </a:lnSpc>
              <a:spcBef>
                <a:spcPct val="20000"/>
              </a:spcBef>
              <a:spcAft>
                <a:spcPts val="0"/>
              </a:spcAft>
              <a:buFont typeface="Arial" pitchFamily="34" charset="0"/>
              <a:buChar char="•"/>
            </a:pP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J. </a:t>
            </a:r>
            <a:r>
              <a:rPr kumimoji="0" lang="en-US" sz="20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Haimson</a:t>
            </a:r>
            <a:r>
              <a:rPr kumimoji="0" lang="en-US" sz="20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000" b="0" i="1" u="none" strike="noStrike" kern="1200" cap="none" spc="0" normalizeH="0" baseline="0" noProof="0" dirty="0" smtClean="0">
                <a:ln>
                  <a:noFill/>
                </a:ln>
                <a:solidFill>
                  <a:srgbClr val="0000FF"/>
                </a:solidFill>
                <a:effectLst/>
                <a:uLnTx/>
                <a:uFillTx/>
                <a:latin typeface="Arial" pitchFamily="34" charset="0"/>
                <a:cs typeface="Arial" pitchFamily="34" charset="0"/>
              </a:rPr>
              <a:t>of </a:t>
            </a:r>
            <a:r>
              <a:rPr kumimoji="0" lang="en-US" sz="2000" b="0" i="1" u="none" strike="noStrike" kern="1200" cap="none" spc="0" normalizeH="0" baseline="0" noProof="0" dirty="0" err="1" smtClean="0">
                <a:ln>
                  <a:noFill/>
                </a:ln>
                <a:solidFill>
                  <a:srgbClr val="0000FF"/>
                </a:solidFill>
                <a:effectLst/>
                <a:uLnTx/>
                <a:uFillTx/>
                <a:latin typeface="Arial" pitchFamily="34" charset="0"/>
                <a:cs typeface="Arial" pitchFamily="34" charset="0"/>
              </a:rPr>
              <a:t>Haimson</a:t>
            </a:r>
            <a:r>
              <a:rPr kumimoji="0" lang="en-US" sz="2000" b="0" i="1" u="none" strike="noStrike" kern="1200" cap="none" spc="0" normalizeH="0" baseline="0" noProof="0" dirty="0" smtClean="0">
                <a:ln>
                  <a:noFill/>
                </a:ln>
                <a:solidFill>
                  <a:srgbClr val="0000FF"/>
                </a:solidFill>
                <a:effectLst/>
                <a:uLnTx/>
                <a:uFillTx/>
                <a:latin typeface="Arial" pitchFamily="34" charset="0"/>
                <a:cs typeface="Arial" pitchFamily="34" charset="0"/>
              </a:rPr>
              <a:t> Research Corporation, CA</a:t>
            </a:r>
            <a:endParaRPr kumimoji="0" lang="en-US" sz="2000" b="0"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0" y="381000"/>
            <a:ext cx="9147075" cy="1143000"/>
          </a:xfrm>
        </p:spPr>
        <p:txBody>
          <a:bodyPr>
            <a:noAutofit/>
          </a:bodyPr>
          <a:lstStyle/>
          <a:p>
            <a:r>
              <a:rPr lang="en-US" sz="2800" dirty="0" smtClean="0">
                <a:solidFill>
                  <a:srgbClr val="C00000"/>
                </a:solidFill>
              </a:rPr>
              <a:t>Geometrical Studies</a:t>
            </a:r>
            <a:br>
              <a:rPr lang="en-US" sz="2800" dirty="0" smtClean="0">
                <a:solidFill>
                  <a:srgbClr val="C00000"/>
                </a:solidFill>
              </a:rPr>
            </a:br>
            <a:r>
              <a:rPr lang="en-US" sz="2800" dirty="0" smtClean="0">
                <a:solidFill>
                  <a:srgbClr val="C00000"/>
                </a:solidFill>
              </a:rPr>
              <a:t>Three Single-Cell-SW Structures of Different Geometries</a:t>
            </a:r>
            <a:br>
              <a:rPr lang="en-US" sz="2800" dirty="0" smtClean="0">
                <a:solidFill>
                  <a:srgbClr val="C00000"/>
                </a:solidFill>
              </a:rPr>
            </a:br>
            <a:endParaRPr lang="en-US" sz="2800" dirty="0">
              <a:solidFill>
                <a:srgbClr val="C00000"/>
              </a:solidFill>
            </a:endParaRPr>
          </a:p>
        </p:txBody>
      </p:sp>
      <p:pic>
        <p:nvPicPr>
          <p:cNvPr id="5" name="Picture 7"/>
          <p:cNvPicPr>
            <a:picLocks noChangeAspect="1" noChangeArrowheads="1"/>
          </p:cNvPicPr>
          <p:nvPr/>
        </p:nvPicPr>
        <p:blipFill>
          <a:blip r:embed="rId3" cstate="print"/>
          <a:srcRect/>
          <a:stretch>
            <a:fillRect/>
          </a:stretch>
        </p:blipFill>
        <p:spPr bwMode="auto">
          <a:xfrm>
            <a:off x="3419850" y="1388350"/>
            <a:ext cx="2483942" cy="2150680"/>
          </a:xfrm>
          <a:prstGeom prst="rect">
            <a:avLst/>
          </a:prstGeom>
          <a:noFill/>
          <a:ln w="9525">
            <a:noFill/>
            <a:miter lim="800000"/>
            <a:headEnd/>
            <a:tailEnd/>
          </a:ln>
          <a:effectLst/>
        </p:spPr>
      </p:pic>
      <p:pic>
        <p:nvPicPr>
          <p:cNvPr id="7" name="Picture 9" descr="Single Cu SW Structure"/>
          <p:cNvPicPr>
            <a:picLocks noChangeAspect="1" noChangeArrowheads="1"/>
          </p:cNvPicPr>
          <p:nvPr/>
        </p:nvPicPr>
        <p:blipFill>
          <a:blip r:embed="rId4" cstate="print"/>
          <a:srcRect/>
          <a:stretch>
            <a:fillRect/>
          </a:stretch>
        </p:blipFill>
        <p:spPr bwMode="auto">
          <a:xfrm>
            <a:off x="5994899" y="1465160"/>
            <a:ext cx="2916866" cy="1997060"/>
          </a:xfrm>
          <a:prstGeom prst="rect">
            <a:avLst/>
          </a:prstGeom>
          <a:noFill/>
        </p:spPr>
      </p:pic>
      <p:pic>
        <p:nvPicPr>
          <p:cNvPr id="8" name="Picture 13" descr="1C SW A2"/>
          <p:cNvPicPr>
            <a:picLocks noChangeAspect="1" noChangeArrowheads="1"/>
          </p:cNvPicPr>
          <p:nvPr/>
        </p:nvPicPr>
        <p:blipFill>
          <a:blip r:embed="rId5" cstate="print"/>
          <a:srcRect/>
          <a:stretch>
            <a:fillRect/>
          </a:stretch>
        </p:blipFill>
        <p:spPr bwMode="auto">
          <a:xfrm>
            <a:off x="114299" y="1409700"/>
            <a:ext cx="2700207" cy="2129330"/>
          </a:xfrm>
          <a:prstGeom prst="rect">
            <a:avLst/>
          </a:prstGeom>
          <a:noFill/>
        </p:spPr>
      </p:pic>
      <p:sp>
        <p:nvSpPr>
          <p:cNvPr id="9" name="Rectangle 8"/>
          <p:cNvSpPr/>
          <p:nvPr/>
        </p:nvSpPr>
        <p:spPr>
          <a:xfrm>
            <a:off x="270640" y="3577435"/>
            <a:ext cx="2148473" cy="338554"/>
          </a:xfrm>
          <a:prstGeom prst="rect">
            <a:avLst/>
          </a:prstGeom>
        </p:spPr>
        <p:txBody>
          <a:bodyPr wrap="none">
            <a:spAutoFit/>
          </a:bodyPr>
          <a:lstStyle/>
          <a:p>
            <a:pPr fontAlgn="auto">
              <a:spcBef>
                <a:spcPts val="0"/>
              </a:spcBef>
              <a:spcAft>
                <a:spcPts val="0"/>
              </a:spcAft>
            </a:pPr>
            <a:r>
              <a:rPr lang="en-US" sz="1600" dirty="0" smtClean="0">
                <a:solidFill>
                  <a:prstClr val="black"/>
                </a:solidFill>
                <a:latin typeface="Calibri"/>
              </a:rPr>
              <a:t>1)1C-SW-A2.75-T2.0-Cu</a:t>
            </a:r>
            <a:endParaRPr lang="en-US" sz="1600" dirty="0">
              <a:solidFill>
                <a:prstClr val="black"/>
              </a:solidFill>
              <a:latin typeface="Calibri"/>
            </a:endParaRPr>
          </a:p>
        </p:txBody>
      </p:sp>
      <p:sp>
        <p:nvSpPr>
          <p:cNvPr id="11" name="Rectangle 10"/>
          <p:cNvSpPr/>
          <p:nvPr/>
        </p:nvSpPr>
        <p:spPr>
          <a:xfrm>
            <a:off x="3458255" y="3615840"/>
            <a:ext cx="2324100" cy="338554"/>
          </a:xfrm>
          <a:prstGeom prst="rect">
            <a:avLst/>
          </a:prstGeom>
        </p:spPr>
        <p:txBody>
          <a:bodyPr wrap="square">
            <a:spAutoFit/>
          </a:bodyPr>
          <a:lstStyle/>
          <a:p>
            <a:pPr fontAlgn="auto">
              <a:spcBef>
                <a:spcPts val="0"/>
              </a:spcBef>
              <a:spcAft>
                <a:spcPts val="0"/>
              </a:spcAft>
            </a:pPr>
            <a:r>
              <a:rPr lang="en-US" sz="1600" dirty="0" smtClean="0">
                <a:solidFill>
                  <a:prstClr val="black"/>
                </a:solidFill>
                <a:latin typeface="Calibri"/>
              </a:rPr>
              <a:t>2) 1C-SW-A3.75-T2.0-Cu</a:t>
            </a:r>
            <a:endParaRPr lang="en-US" sz="1600" dirty="0">
              <a:solidFill>
                <a:prstClr val="black"/>
              </a:solidFill>
              <a:latin typeface="Calibri"/>
            </a:endParaRPr>
          </a:p>
        </p:txBody>
      </p:sp>
      <p:sp>
        <p:nvSpPr>
          <p:cNvPr id="12" name="Rectangle 11"/>
          <p:cNvSpPr/>
          <p:nvPr/>
        </p:nvSpPr>
        <p:spPr>
          <a:xfrm>
            <a:off x="6453845" y="3615840"/>
            <a:ext cx="2241447" cy="338554"/>
          </a:xfrm>
          <a:prstGeom prst="rect">
            <a:avLst/>
          </a:prstGeom>
        </p:spPr>
        <p:txBody>
          <a:bodyPr wrap="none">
            <a:spAutoFit/>
          </a:bodyPr>
          <a:lstStyle/>
          <a:p>
            <a:pPr fontAlgn="auto">
              <a:spcBef>
                <a:spcPts val="0"/>
              </a:spcBef>
              <a:spcAft>
                <a:spcPts val="0"/>
              </a:spcAft>
            </a:pPr>
            <a:r>
              <a:rPr lang="en-US" sz="1600" dirty="0" smtClean="0">
                <a:solidFill>
                  <a:prstClr val="black"/>
                </a:solidFill>
                <a:latin typeface="Calibri"/>
              </a:rPr>
              <a:t>3) 1C-SW-A5.65-T4.6-Cu </a:t>
            </a:r>
            <a:endParaRPr lang="en-US" sz="1600" dirty="0">
              <a:solidFill>
                <a:prstClr val="black"/>
              </a:solidFill>
              <a:latin typeface="Calibri"/>
            </a:endParaRPr>
          </a:p>
        </p:txBody>
      </p:sp>
      <p:grpSp>
        <p:nvGrpSpPr>
          <p:cNvPr id="3" name="Group 4"/>
          <p:cNvGrpSpPr>
            <a:grpSpLocks noChangeAspect="1"/>
          </p:cNvGrpSpPr>
          <p:nvPr/>
        </p:nvGrpSpPr>
        <p:grpSpPr bwMode="auto">
          <a:xfrm>
            <a:off x="342900" y="3973445"/>
            <a:ext cx="8496300" cy="2579755"/>
            <a:chOff x="120" y="2136"/>
            <a:chExt cx="5533" cy="1680"/>
          </a:xfrm>
        </p:grpSpPr>
        <p:sp>
          <p:nvSpPr>
            <p:cNvPr id="2051" name="AutoShape 3"/>
            <p:cNvSpPr>
              <a:spLocks noChangeAspect="1" noChangeArrowheads="1" noTextEdit="1"/>
            </p:cNvSpPr>
            <p:nvPr/>
          </p:nvSpPr>
          <p:spPr bwMode="auto">
            <a:xfrm>
              <a:off x="120" y="2136"/>
              <a:ext cx="5533" cy="1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ndParaRPr>
            </a:p>
          </p:txBody>
        </p:sp>
        <p:grpSp>
          <p:nvGrpSpPr>
            <p:cNvPr id="4" name="Group 205"/>
            <p:cNvGrpSpPr>
              <a:grpSpLocks/>
            </p:cNvGrpSpPr>
            <p:nvPr/>
          </p:nvGrpSpPr>
          <p:grpSpPr bwMode="auto">
            <a:xfrm>
              <a:off x="120" y="2136"/>
              <a:ext cx="5526" cy="1673"/>
              <a:chOff x="120" y="2136"/>
              <a:chExt cx="5526" cy="1673"/>
            </a:xfrm>
          </p:grpSpPr>
          <p:sp>
            <p:nvSpPr>
              <p:cNvPr id="2053" name="Rectangle 5"/>
              <p:cNvSpPr>
                <a:spLocks noChangeArrowheads="1"/>
              </p:cNvSpPr>
              <p:nvPr/>
            </p:nvSpPr>
            <p:spPr bwMode="auto">
              <a:xfrm>
                <a:off x="120" y="2136"/>
                <a:ext cx="5526" cy="1673"/>
              </a:xfrm>
              <a:prstGeom prst="rect">
                <a:avLst/>
              </a:prstGeom>
              <a:no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54" name="Line 6"/>
              <p:cNvSpPr>
                <a:spLocks noChangeShapeType="1"/>
              </p:cNvSpPr>
              <p:nvPr/>
            </p:nvSpPr>
            <p:spPr bwMode="auto">
              <a:xfrm>
                <a:off x="405" y="3000"/>
                <a:ext cx="614"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55" name="Line 7"/>
              <p:cNvSpPr>
                <a:spLocks noChangeShapeType="1"/>
              </p:cNvSpPr>
              <p:nvPr/>
            </p:nvSpPr>
            <p:spPr bwMode="auto">
              <a:xfrm flipV="1">
                <a:off x="1019" y="2999"/>
                <a:ext cx="25"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56" name="Line 8"/>
              <p:cNvSpPr>
                <a:spLocks noChangeShapeType="1"/>
              </p:cNvSpPr>
              <p:nvPr/>
            </p:nvSpPr>
            <p:spPr bwMode="auto">
              <a:xfrm flipV="1">
                <a:off x="1044" y="2995"/>
                <a:ext cx="25" cy="4"/>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57" name="Line 9"/>
              <p:cNvSpPr>
                <a:spLocks noChangeShapeType="1"/>
              </p:cNvSpPr>
              <p:nvPr/>
            </p:nvSpPr>
            <p:spPr bwMode="auto">
              <a:xfrm flipV="1">
                <a:off x="1069" y="2989"/>
                <a:ext cx="25" cy="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58" name="Line 10"/>
              <p:cNvSpPr>
                <a:spLocks noChangeShapeType="1"/>
              </p:cNvSpPr>
              <p:nvPr/>
            </p:nvSpPr>
            <p:spPr bwMode="auto">
              <a:xfrm flipV="1">
                <a:off x="1094" y="2980"/>
                <a:ext cx="24" cy="9"/>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59" name="Line 11"/>
              <p:cNvSpPr>
                <a:spLocks noChangeShapeType="1"/>
              </p:cNvSpPr>
              <p:nvPr/>
            </p:nvSpPr>
            <p:spPr bwMode="auto">
              <a:xfrm flipV="1">
                <a:off x="1118" y="2970"/>
                <a:ext cx="23"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60" name="Line 12"/>
              <p:cNvSpPr>
                <a:spLocks noChangeShapeType="1"/>
              </p:cNvSpPr>
              <p:nvPr/>
            </p:nvSpPr>
            <p:spPr bwMode="auto">
              <a:xfrm flipV="1">
                <a:off x="1141" y="2957"/>
                <a:ext cx="22" cy="1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61" name="Line 13"/>
              <p:cNvSpPr>
                <a:spLocks noChangeShapeType="1"/>
              </p:cNvSpPr>
              <p:nvPr/>
            </p:nvSpPr>
            <p:spPr bwMode="auto">
              <a:xfrm flipV="1">
                <a:off x="1163" y="2942"/>
                <a:ext cx="20" cy="1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62" name="Line 14"/>
              <p:cNvSpPr>
                <a:spLocks noChangeShapeType="1"/>
              </p:cNvSpPr>
              <p:nvPr/>
            </p:nvSpPr>
            <p:spPr bwMode="auto">
              <a:xfrm flipV="1">
                <a:off x="1183" y="2925"/>
                <a:ext cx="20" cy="1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63" name="Line 15"/>
              <p:cNvSpPr>
                <a:spLocks noChangeShapeType="1"/>
              </p:cNvSpPr>
              <p:nvPr/>
            </p:nvSpPr>
            <p:spPr bwMode="auto">
              <a:xfrm flipV="1">
                <a:off x="1203" y="2905"/>
                <a:ext cx="17" cy="2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64" name="Line 16"/>
              <p:cNvSpPr>
                <a:spLocks noChangeShapeType="1"/>
              </p:cNvSpPr>
              <p:nvPr/>
            </p:nvSpPr>
            <p:spPr bwMode="auto">
              <a:xfrm flipV="1">
                <a:off x="1220" y="2885"/>
                <a:ext cx="15" cy="2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65" name="Line 17"/>
              <p:cNvSpPr>
                <a:spLocks noChangeShapeType="1"/>
              </p:cNvSpPr>
              <p:nvPr/>
            </p:nvSpPr>
            <p:spPr bwMode="auto">
              <a:xfrm flipV="1">
                <a:off x="1235" y="2863"/>
                <a:ext cx="14" cy="2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66" name="Line 18"/>
              <p:cNvSpPr>
                <a:spLocks noChangeShapeType="1"/>
              </p:cNvSpPr>
              <p:nvPr/>
            </p:nvSpPr>
            <p:spPr bwMode="auto">
              <a:xfrm flipV="1">
                <a:off x="1249" y="2816"/>
                <a:ext cx="20" cy="4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67" name="Line 19"/>
              <p:cNvSpPr>
                <a:spLocks noChangeShapeType="1"/>
              </p:cNvSpPr>
              <p:nvPr/>
            </p:nvSpPr>
            <p:spPr bwMode="auto">
              <a:xfrm flipV="1">
                <a:off x="1269" y="2791"/>
                <a:ext cx="5" cy="2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68" name="Line 20"/>
              <p:cNvSpPr>
                <a:spLocks noChangeShapeType="1"/>
              </p:cNvSpPr>
              <p:nvPr/>
            </p:nvSpPr>
            <p:spPr bwMode="auto">
              <a:xfrm flipV="1">
                <a:off x="1274" y="2765"/>
                <a:ext cx="3" cy="2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69" name="Line 21"/>
              <p:cNvSpPr>
                <a:spLocks noChangeShapeType="1"/>
              </p:cNvSpPr>
              <p:nvPr/>
            </p:nvSpPr>
            <p:spPr bwMode="auto">
              <a:xfrm flipV="1">
                <a:off x="1277" y="2740"/>
                <a:ext cx="2" cy="2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70" name="Line 22"/>
              <p:cNvSpPr>
                <a:spLocks noChangeShapeType="1"/>
              </p:cNvSpPr>
              <p:nvPr/>
            </p:nvSpPr>
            <p:spPr bwMode="auto">
              <a:xfrm flipV="1">
                <a:off x="1279" y="2621"/>
                <a:ext cx="1" cy="119"/>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71" name="Line 23"/>
              <p:cNvSpPr>
                <a:spLocks noChangeShapeType="1"/>
              </p:cNvSpPr>
              <p:nvPr/>
            </p:nvSpPr>
            <p:spPr bwMode="auto">
              <a:xfrm>
                <a:off x="1279" y="2621"/>
                <a:ext cx="879"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72" name="Line 24"/>
              <p:cNvSpPr>
                <a:spLocks noChangeShapeType="1"/>
              </p:cNvSpPr>
              <p:nvPr/>
            </p:nvSpPr>
            <p:spPr bwMode="auto">
              <a:xfrm>
                <a:off x="2158" y="2621"/>
                <a:ext cx="18"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73" name="Line 25"/>
              <p:cNvSpPr>
                <a:spLocks noChangeShapeType="1"/>
              </p:cNvSpPr>
              <p:nvPr/>
            </p:nvSpPr>
            <p:spPr bwMode="auto">
              <a:xfrm>
                <a:off x="2176" y="2623"/>
                <a:ext cx="15"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74" name="Line 26"/>
              <p:cNvSpPr>
                <a:spLocks noChangeShapeType="1"/>
              </p:cNvSpPr>
              <p:nvPr/>
            </p:nvSpPr>
            <p:spPr bwMode="auto">
              <a:xfrm>
                <a:off x="2191" y="2628"/>
                <a:ext cx="15" cy="8"/>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75" name="Line 27"/>
              <p:cNvSpPr>
                <a:spLocks noChangeShapeType="1"/>
              </p:cNvSpPr>
              <p:nvPr/>
            </p:nvSpPr>
            <p:spPr bwMode="auto">
              <a:xfrm>
                <a:off x="2206" y="2636"/>
                <a:ext cx="14"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76" name="Line 28"/>
              <p:cNvSpPr>
                <a:spLocks noChangeShapeType="1"/>
              </p:cNvSpPr>
              <p:nvPr/>
            </p:nvSpPr>
            <p:spPr bwMode="auto">
              <a:xfrm>
                <a:off x="2220" y="2646"/>
                <a:ext cx="12" cy="14"/>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77" name="Line 29"/>
              <p:cNvSpPr>
                <a:spLocks noChangeShapeType="1"/>
              </p:cNvSpPr>
              <p:nvPr/>
            </p:nvSpPr>
            <p:spPr bwMode="auto">
              <a:xfrm>
                <a:off x="2232" y="2660"/>
                <a:ext cx="6" cy="1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78" name="Line 30"/>
              <p:cNvSpPr>
                <a:spLocks noChangeShapeType="1"/>
              </p:cNvSpPr>
              <p:nvPr/>
            </p:nvSpPr>
            <p:spPr bwMode="auto">
              <a:xfrm>
                <a:off x="2238" y="2675"/>
                <a:ext cx="5" cy="1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79" name="Line 31"/>
              <p:cNvSpPr>
                <a:spLocks noChangeShapeType="1"/>
              </p:cNvSpPr>
              <p:nvPr/>
            </p:nvSpPr>
            <p:spPr bwMode="auto">
              <a:xfrm>
                <a:off x="2243" y="2692"/>
                <a:ext cx="2" cy="1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80" name="Line 32"/>
              <p:cNvSpPr>
                <a:spLocks noChangeShapeType="1"/>
              </p:cNvSpPr>
              <p:nvPr/>
            </p:nvSpPr>
            <p:spPr bwMode="auto">
              <a:xfrm>
                <a:off x="2245" y="2708"/>
                <a:ext cx="1" cy="49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81" name="Line 33"/>
              <p:cNvSpPr>
                <a:spLocks noChangeShapeType="1"/>
              </p:cNvSpPr>
              <p:nvPr/>
            </p:nvSpPr>
            <p:spPr bwMode="auto">
              <a:xfrm>
                <a:off x="2245" y="3198"/>
                <a:ext cx="2" cy="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82" name="Line 34"/>
              <p:cNvSpPr>
                <a:spLocks noChangeShapeType="1"/>
              </p:cNvSpPr>
              <p:nvPr/>
            </p:nvSpPr>
            <p:spPr bwMode="auto">
              <a:xfrm>
                <a:off x="2247" y="3205"/>
                <a:ext cx="1" cy="1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83" name="Line 35"/>
              <p:cNvSpPr>
                <a:spLocks noChangeShapeType="1"/>
              </p:cNvSpPr>
              <p:nvPr/>
            </p:nvSpPr>
            <p:spPr bwMode="auto">
              <a:xfrm>
                <a:off x="2247" y="3217"/>
                <a:ext cx="1"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84" name="Line 36"/>
              <p:cNvSpPr>
                <a:spLocks noChangeShapeType="1"/>
              </p:cNvSpPr>
              <p:nvPr/>
            </p:nvSpPr>
            <p:spPr bwMode="auto">
              <a:xfrm>
                <a:off x="2248" y="3222"/>
                <a:ext cx="1" cy="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85" name="Line 37"/>
              <p:cNvSpPr>
                <a:spLocks noChangeShapeType="1"/>
              </p:cNvSpPr>
              <p:nvPr/>
            </p:nvSpPr>
            <p:spPr bwMode="auto">
              <a:xfrm>
                <a:off x="2248" y="3229"/>
                <a:ext cx="4"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86" name="Line 38"/>
              <p:cNvSpPr>
                <a:spLocks noChangeShapeType="1"/>
              </p:cNvSpPr>
              <p:nvPr/>
            </p:nvSpPr>
            <p:spPr bwMode="auto">
              <a:xfrm>
                <a:off x="2252" y="3239"/>
                <a:ext cx="1" cy="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87" name="Line 39"/>
              <p:cNvSpPr>
                <a:spLocks noChangeShapeType="1"/>
              </p:cNvSpPr>
              <p:nvPr/>
            </p:nvSpPr>
            <p:spPr bwMode="auto">
              <a:xfrm>
                <a:off x="2253" y="3245"/>
                <a:ext cx="2" cy="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88" name="Line 40"/>
              <p:cNvSpPr>
                <a:spLocks noChangeShapeType="1"/>
              </p:cNvSpPr>
              <p:nvPr/>
            </p:nvSpPr>
            <p:spPr bwMode="auto">
              <a:xfrm>
                <a:off x="2255" y="3251"/>
                <a:ext cx="3"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89" name="Line 41"/>
              <p:cNvSpPr>
                <a:spLocks noChangeShapeType="1"/>
              </p:cNvSpPr>
              <p:nvPr/>
            </p:nvSpPr>
            <p:spPr bwMode="auto">
              <a:xfrm>
                <a:off x="2258" y="3256"/>
                <a:ext cx="4"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90" name="Line 42"/>
              <p:cNvSpPr>
                <a:spLocks noChangeShapeType="1"/>
              </p:cNvSpPr>
              <p:nvPr/>
            </p:nvSpPr>
            <p:spPr bwMode="auto">
              <a:xfrm>
                <a:off x="2262" y="3266"/>
                <a:ext cx="3"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91" name="Line 43"/>
              <p:cNvSpPr>
                <a:spLocks noChangeShapeType="1"/>
              </p:cNvSpPr>
              <p:nvPr/>
            </p:nvSpPr>
            <p:spPr bwMode="auto">
              <a:xfrm>
                <a:off x="2265" y="3269"/>
                <a:ext cx="4"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92" name="Line 44"/>
              <p:cNvSpPr>
                <a:spLocks noChangeShapeType="1"/>
              </p:cNvSpPr>
              <p:nvPr/>
            </p:nvSpPr>
            <p:spPr bwMode="auto">
              <a:xfrm>
                <a:off x="2269" y="3274"/>
                <a:ext cx="1"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93" name="Line 45"/>
              <p:cNvSpPr>
                <a:spLocks noChangeShapeType="1"/>
              </p:cNvSpPr>
              <p:nvPr/>
            </p:nvSpPr>
            <p:spPr bwMode="auto">
              <a:xfrm>
                <a:off x="2270" y="3279"/>
                <a:ext cx="10"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94" name="Line 46"/>
              <p:cNvSpPr>
                <a:spLocks noChangeShapeType="1"/>
              </p:cNvSpPr>
              <p:nvPr/>
            </p:nvSpPr>
            <p:spPr bwMode="auto">
              <a:xfrm>
                <a:off x="2280" y="3289"/>
                <a:ext cx="4"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95" name="Line 47"/>
              <p:cNvSpPr>
                <a:spLocks noChangeShapeType="1"/>
              </p:cNvSpPr>
              <p:nvPr/>
            </p:nvSpPr>
            <p:spPr bwMode="auto">
              <a:xfrm>
                <a:off x="2284" y="3294"/>
                <a:ext cx="3"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96" name="Line 48"/>
              <p:cNvSpPr>
                <a:spLocks noChangeShapeType="1"/>
              </p:cNvSpPr>
              <p:nvPr/>
            </p:nvSpPr>
            <p:spPr bwMode="auto">
              <a:xfrm>
                <a:off x="2287" y="3296"/>
                <a:ext cx="5"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97" name="Line 49"/>
              <p:cNvSpPr>
                <a:spLocks noChangeShapeType="1"/>
              </p:cNvSpPr>
              <p:nvPr/>
            </p:nvSpPr>
            <p:spPr bwMode="auto">
              <a:xfrm>
                <a:off x="2292" y="3299"/>
                <a:ext cx="3" cy="4"/>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98" name="Line 50"/>
              <p:cNvSpPr>
                <a:spLocks noChangeShapeType="1"/>
              </p:cNvSpPr>
              <p:nvPr/>
            </p:nvSpPr>
            <p:spPr bwMode="auto">
              <a:xfrm>
                <a:off x="2295" y="3303"/>
                <a:ext cx="4"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099" name="Line 51"/>
              <p:cNvSpPr>
                <a:spLocks noChangeShapeType="1"/>
              </p:cNvSpPr>
              <p:nvPr/>
            </p:nvSpPr>
            <p:spPr bwMode="auto">
              <a:xfrm>
                <a:off x="2299" y="3304"/>
                <a:ext cx="5"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00" name="Line 52"/>
              <p:cNvSpPr>
                <a:spLocks noChangeShapeType="1"/>
              </p:cNvSpPr>
              <p:nvPr/>
            </p:nvSpPr>
            <p:spPr bwMode="auto">
              <a:xfrm>
                <a:off x="2304" y="3306"/>
                <a:ext cx="3"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01" name="Line 53"/>
              <p:cNvSpPr>
                <a:spLocks noChangeShapeType="1"/>
              </p:cNvSpPr>
              <p:nvPr/>
            </p:nvSpPr>
            <p:spPr bwMode="auto">
              <a:xfrm>
                <a:off x="2307" y="3309"/>
                <a:ext cx="3"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02" name="Line 54"/>
              <p:cNvSpPr>
                <a:spLocks noChangeShapeType="1"/>
              </p:cNvSpPr>
              <p:nvPr/>
            </p:nvSpPr>
            <p:spPr bwMode="auto">
              <a:xfrm>
                <a:off x="2310" y="3309"/>
                <a:ext cx="5"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03" name="Line 55"/>
              <p:cNvSpPr>
                <a:spLocks noChangeShapeType="1"/>
              </p:cNvSpPr>
              <p:nvPr/>
            </p:nvSpPr>
            <p:spPr bwMode="auto">
              <a:xfrm>
                <a:off x="2315" y="3311"/>
                <a:ext cx="4"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04" name="Line 56"/>
              <p:cNvSpPr>
                <a:spLocks noChangeShapeType="1"/>
              </p:cNvSpPr>
              <p:nvPr/>
            </p:nvSpPr>
            <p:spPr bwMode="auto">
              <a:xfrm>
                <a:off x="2319" y="3313"/>
                <a:ext cx="5"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05" name="Line 57"/>
              <p:cNvSpPr>
                <a:spLocks noChangeShapeType="1"/>
              </p:cNvSpPr>
              <p:nvPr/>
            </p:nvSpPr>
            <p:spPr bwMode="auto">
              <a:xfrm>
                <a:off x="2324" y="3313"/>
                <a:ext cx="5"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06" name="Line 58"/>
              <p:cNvSpPr>
                <a:spLocks noChangeShapeType="1"/>
              </p:cNvSpPr>
              <p:nvPr/>
            </p:nvSpPr>
            <p:spPr bwMode="auto">
              <a:xfrm>
                <a:off x="2329" y="3314"/>
                <a:ext cx="8"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07" name="Line 59"/>
              <p:cNvSpPr>
                <a:spLocks noChangeShapeType="1"/>
              </p:cNvSpPr>
              <p:nvPr/>
            </p:nvSpPr>
            <p:spPr bwMode="auto">
              <a:xfrm flipV="1">
                <a:off x="2337" y="3313"/>
                <a:ext cx="4"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08" name="Line 60"/>
              <p:cNvSpPr>
                <a:spLocks noChangeShapeType="1"/>
              </p:cNvSpPr>
              <p:nvPr/>
            </p:nvSpPr>
            <p:spPr bwMode="auto">
              <a:xfrm>
                <a:off x="2341" y="3313"/>
                <a:ext cx="5"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09" name="Line 61"/>
              <p:cNvSpPr>
                <a:spLocks noChangeShapeType="1"/>
              </p:cNvSpPr>
              <p:nvPr/>
            </p:nvSpPr>
            <p:spPr bwMode="auto">
              <a:xfrm flipV="1">
                <a:off x="2346" y="3311"/>
                <a:ext cx="3"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10" name="Line 62"/>
              <p:cNvSpPr>
                <a:spLocks noChangeShapeType="1"/>
              </p:cNvSpPr>
              <p:nvPr/>
            </p:nvSpPr>
            <p:spPr bwMode="auto">
              <a:xfrm flipV="1">
                <a:off x="2349" y="3309"/>
                <a:ext cx="5"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11" name="Line 63"/>
              <p:cNvSpPr>
                <a:spLocks noChangeShapeType="1"/>
              </p:cNvSpPr>
              <p:nvPr/>
            </p:nvSpPr>
            <p:spPr bwMode="auto">
              <a:xfrm>
                <a:off x="2354" y="3309"/>
                <a:ext cx="3"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12" name="Line 64"/>
              <p:cNvSpPr>
                <a:spLocks noChangeShapeType="1"/>
              </p:cNvSpPr>
              <p:nvPr/>
            </p:nvSpPr>
            <p:spPr bwMode="auto">
              <a:xfrm flipV="1">
                <a:off x="2357" y="3306"/>
                <a:ext cx="5"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13" name="Line 65"/>
              <p:cNvSpPr>
                <a:spLocks noChangeShapeType="1"/>
              </p:cNvSpPr>
              <p:nvPr/>
            </p:nvSpPr>
            <p:spPr bwMode="auto">
              <a:xfrm flipV="1">
                <a:off x="2362" y="3303"/>
                <a:ext cx="7"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14" name="Line 66"/>
              <p:cNvSpPr>
                <a:spLocks noChangeShapeType="1"/>
              </p:cNvSpPr>
              <p:nvPr/>
            </p:nvSpPr>
            <p:spPr bwMode="auto">
              <a:xfrm flipV="1">
                <a:off x="2369" y="3299"/>
                <a:ext cx="5" cy="4"/>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15" name="Line 67"/>
              <p:cNvSpPr>
                <a:spLocks noChangeShapeType="1"/>
              </p:cNvSpPr>
              <p:nvPr/>
            </p:nvSpPr>
            <p:spPr bwMode="auto">
              <a:xfrm flipV="1">
                <a:off x="2374" y="3296"/>
                <a:ext cx="4"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16" name="Line 68"/>
              <p:cNvSpPr>
                <a:spLocks noChangeShapeType="1"/>
              </p:cNvSpPr>
              <p:nvPr/>
            </p:nvSpPr>
            <p:spPr bwMode="auto">
              <a:xfrm flipV="1">
                <a:off x="2378" y="3294"/>
                <a:ext cx="3"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17" name="Line 69"/>
              <p:cNvSpPr>
                <a:spLocks noChangeShapeType="1"/>
              </p:cNvSpPr>
              <p:nvPr/>
            </p:nvSpPr>
            <p:spPr bwMode="auto">
              <a:xfrm flipV="1">
                <a:off x="2381" y="3289"/>
                <a:ext cx="3"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18" name="Line 70"/>
              <p:cNvSpPr>
                <a:spLocks noChangeShapeType="1"/>
              </p:cNvSpPr>
              <p:nvPr/>
            </p:nvSpPr>
            <p:spPr bwMode="auto">
              <a:xfrm flipV="1">
                <a:off x="2384" y="3279"/>
                <a:ext cx="10"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19" name="Line 71"/>
              <p:cNvSpPr>
                <a:spLocks noChangeShapeType="1"/>
              </p:cNvSpPr>
              <p:nvPr/>
            </p:nvSpPr>
            <p:spPr bwMode="auto">
              <a:xfrm flipV="1">
                <a:off x="2394" y="3274"/>
                <a:ext cx="2"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20" name="Line 72"/>
              <p:cNvSpPr>
                <a:spLocks noChangeShapeType="1"/>
              </p:cNvSpPr>
              <p:nvPr/>
            </p:nvSpPr>
            <p:spPr bwMode="auto">
              <a:xfrm flipV="1">
                <a:off x="2396" y="3269"/>
                <a:ext cx="3"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21" name="Line 73"/>
              <p:cNvSpPr>
                <a:spLocks noChangeShapeType="1"/>
              </p:cNvSpPr>
              <p:nvPr/>
            </p:nvSpPr>
            <p:spPr bwMode="auto">
              <a:xfrm flipV="1">
                <a:off x="2399" y="3266"/>
                <a:ext cx="4"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22" name="Line 74"/>
              <p:cNvSpPr>
                <a:spLocks noChangeShapeType="1"/>
              </p:cNvSpPr>
              <p:nvPr/>
            </p:nvSpPr>
            <p:spPr bwMode="auto">
              <a:xfrm flipV="1">
                <a:off x="2403" y="3261"/>
                <a:ext cx="1"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23" name="Line 75"/>
              <p:cNvSpPr>
                <a:spLocks noChangeShapeType="1"/>
              </p:cNvSpPr>
              <p:nvPr/>
            </p:nvSpPr>
            <p:spPr bwMode="auto">
              <a:xfrm flipV="1">
                <a:off x="2404" y="3256"/>
                <a:ext cx="4"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24" name="Line 76"/>
              <p:cNvSpPr>
                <a:spLocks noChangeShapeType="1"/>
              </p:cNvSpPr>
              <p:nvPr/>
            </p:nvSpPr>
            <p:spPr bwMode="auto">
              <a:xfrm flipV="1">
                <a:off x="2408" y="3245"/>
                <a:ext cx="3" cy="1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25" name="Line 77"/>
              <p:cNvSpPr>
                <a:spLocks noChangeShapeType="1"/>
              </p:cNvSpPr>
              <p:nvPr/>
            </p:nvSpPr>
            <p:spPr bwMode="auto">
              <a:xfrm flipV="1">
                <a:off x="2411" y="3239"/>
                <a:ext cx="2" cy="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26" name="Line 78"/>
              <p:cNvSpPr>
                <a:spLocks noChangeShapeType="1"/>
              </p:cNvSpPr>
              <p:nvPr/>
            </p:nvSpPr>
            <p:spPr bwMode="auto">
              <a:xfrm flipV="1">
                <a:off x="2413" y="3229"/>
                <a:ext cx="3"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27" name="Line 79"/>
              <p:cNvSpPr>
                <a:spLocks noChangeShapeType="1"/>
              </p:cNvSpPr>
              <p:nvPr/>
            </p:nvSpPr>
            <p:spPr bwMode="auto">
              <a:xfrm flipV="1">
                <a:off x="2416" y="3222"/>
                <a:ext cx="1" cy="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28" name="Line 80"/>
              <p:cNvSpPr>
                <a:spLocks noChangeShapeType="1"/>
              </p:cNvSpPr>
              <p:nvPr/>
            </p:nvSpPr>
            <p:spPr bwMode="auto">
              <a:xfrm flipV="1">
                <a:off x="2416" y="3217"/>
                <a:ext cx="2"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29" name="Line 81"/>
              <p:cNvSpPr>
                <a:spLocks noChangeShapeType="1"/>
              </p:cNvSpPr>
              <p:nvPr/>
            </p:nvSpPr>
            <p:spPr bwMode="auto">
              <a:xfrm flipV="1">
                <a:off x="2418" y="3210"/>
                <a:ext cx="1" cy="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30" name="Line 82"/>
              <p:cNvSpPr>
                <a:spLocks noChangeShapeType="1"/>
              </p:cNvSpPr>
              <p:nvPr/>
            </p:nvSpPr>
            <p:spPr bwMode="auto">
              <a:xfrm flipV="1">
                <a:off x="2418" y="3205"/>
                <a:ext cx="1"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31" name="Line 83"/>
              <p:cNvSpPr>
                <a:spLocks noChangeShapeType="1"/>
              </p:cNvSpPr>
              <p:nvPr/>
            </p:nvSpPr>
            <p:spPr bwMode="auto">
              <a:xfrm flipV="1">
                <a:off x="2419" y="2660"/>
                <a:ext cx="1" cy="54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32" name="Line 84"/>
              <p:cNvSpPr>
                <a:spLocks noChangeShapeType="1"/>
              </p:cNvSpPr>
              <p:nvPr/>
            </p:nvSpPr>
            <p:spPr bwMode="auto">
              <a:xfrm>
                <a:off x="2419" y="2660"/>
                <a:ext cx="879"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33" name="Line 85"/>
              <p:cNvSpPr>
                <a:spLocks noChangeShapeType="1"/>
              </p:cNvSpPr>
              <p:nvPr/>
            </p:nvSpPr>
            <p:spPr bwMode="auto">
              <a:xfrm>
                <a:off x="3298" y="2660"/>
                <a:ext cx="17"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34" name="Line 86"/>
              <p:cNvSpPr>
                <a:spLocks noChangeShapeType="1"/>
              </p:cNvSpPr>
              <p:nvPr/>
            </p:nvSpPr>
            <p:spPr bwMode="auto">
              <a:xfrm>
                <a:off x="3315" y="2661"/>
                <a:ext cx="17"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35" name="Line 87"/>
              <p:cNvSpPr>
                <a:spLocks noChangeShapeType="1"/>
              </p:cNvSpPr>
              <p:nvPr/>
            </p:nvSpPr>
            <p:spPr bwMode="auto">
              <a:xfrm>
                <a:off x="3332" y="2666"/>
                <a:ext cx="15" cy="9"/>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36" name="Line 88"/>
              <p:cNvSpPr>
                <a:spLocks noChangeShapeType="1"/>
              </p:cNvSpPr>
              <p:nvPr/>
            </p:nvSpPr>
            <p:spPr bwMode="auto">
              <a:xfrm>
                <a:off x="3347" y="2675"/>
                <a:ext cx="13" cy="1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37" name="Line 89"/>
              <p:cNvSpPr>
                <a:spLocks noChangeShapeType="1"/>
              </p:cNvSpPr>
              <p:nvPr/>
            </p:nvSpPr>
            <p:spPr bwMode="auto">
              <a:xfrm>
                <a:off x="3360" y="2687"/>
                <a:ext cx="10" cy="1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38" name="Line 90"/>
              <p:cNvSpPr>
                <a:spLocks noChangeShapeType="1"/>
              </p:cNvSpPr>
              <p:nvPr/>
            </p:nvSpPr>
            <p:spPr bwMode="auto">
              <a:xfrm>
                <a:off x="3370" y="2698"/>
                <a:ext cx="9" cy="1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39" name="Line 91"/>
              <p:cNvSpPr>
                <a:spLocks noChangeShapeType="1"/>
              </p:cNvSpPr>
              <p:nvPr/>
            </p:nvSpPr>
            <p:spPr bwMode="auto">
              <a:xfrm>
                <a:off x="3379" y="2713"/>
                <a:ext cx="5" cy="1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40" name="Line 92"/>
              <p:cNvSpPr>
                <a:spLocks noChangeShapeType="1"/>
              </p:cNvSpPr>
              <p:nvPr/>
            </p:nvSpPr>
            <p:spPr bwMode="auto">
              <a:xfrm>
                <a:off x="3384" y="2730"/>
                <a:ext cx="2" cy="1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41" name="Line 93"/>
              <p:cNvSpPr>
                <a:spLocks noChangeShapeType="1"/>
              </p:cNvSpPr>
              <p:nvPr/>
            </p:nvSpPr>
            <p:spPr bwMode="auto">
              <a:xfrm>
                <a:off x="3386" y="2747"/>
                <a:ext cx="1" cy="458"/>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42" name="Line 94"/>
              <p:cNvSpPr>
                <a:spLocks noChangeShapeType="1"/>
              </p:cNvSpPr>
              <p:nvPr/>
            </p:nvSpPr>
            <p:spPr bwMode="auto">
              <a:xfrm>
                <a:off x="3386" y="3205"/>
                <a:ext cx="1"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43" name="Line 95"/>
              <p:cNvSpPr>
                <a:spLocks noChangeShapeType="1"/>
              </p:cNvSpPr>
              <p:nvPr/>
            </p:nvSpPr>
            <p:spPr bwMode="auto">
              <a:xfrm>
                <a:off x="3387" y="3210"/>
                <a:ext cx="1" cy="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44" name="Line 96"/>
              <p:cNvSpPr>
                <a:spLocks noChangeShapeType="1"/>
              </p:cNvSpPr>
              <p:nvPr/>
            </p:nvSpPr>
            <p:spPr bwMode="auto">
              <a:xfrm>
                <a:off x="3387" y="3217"/>
                <a:ext cx="2"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45" name="Line 97"/>
              <p:cNvSpPr>
                <a:spLocks noChangeShapeType="1"/>
              </p:cNvSpPr>
              <p:nvPr/>
            </p:nvSpPr>
            <p:spPr bwMode="auto">
              <a:xfrm>
                <a:off x="3389" y="3222"/>
                <a:ext cx="1" cy="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46" name="Line 98"/>
              <p:cNvSpPr>
                <a:spLocks noChangeShapeType="1"/>
              </p:cNvSpPr>
              <p:nvPr/>
            </p:nvSpPr>
            <p:spPr bwMode="auto">
              <a:xfrm>
                <a:off x="3389" y="3229"/>
                <a:ext cx="3"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47" name="Line 99"/>
              <p:cNvSpPr>
                <a:spLocks noChangeShapeType="1"/>
              </p:cNvSpPr>
              <p:nvPr/>
            </p:nvSpPr>
            <p:spPr bwMode="auto">
              <a:xfrm>
                <a:off x="3392" y="3239"/>
                <a:ext cx="2" cy="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48" name="Line 100"/>
              <p:cNvSpPr>
                <a:spLocks noChangeShapeType="1"/>
              </p:cNvSpPr>
              <p:nvPr/>
            </p:nvSpPr>
            <p:spPr bwMode="auto">
              <a:xfrm>
                <a:off x="3394" y="3245"/>
                <a:ext cx="3" cy="1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49" name="Line 101"/>
              <p:cNvSpPr>
                <a:spLocks noChangeShapeType="1"/>
              </p:cNvSpPr>
              <p:nvPr/>
            </p:nvSpPr>
            <p:spPr bwMode="auto">
              <a:xfrm>
                <a:off x="3397" y="3256"/>
                <a:ext cx="4"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50" name="Line 102"/>
              <p:cNvSpPr>
                <a:spLocks noChangeShapeType="1"/>
              </p:cNvSpPr>
              <p:nvPr/>
            </p:nvSpPr>
            <p:spPr bwMode="auto">
              <a:xfrm>
                <a:off x="3401" y="3261"/>
                <a:ext cx="1"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51" name="Line 103"/>
              <p:cNvSpPr>
                <a:spLocks noChangeShapeType="1"/>
              </p:cNvSpPr>
              <p:nvPr/>
            </p:nvSpPr>
            <p:spPr bwMode="auto">
              <a:xfrm>
                <a:off x="3402" y="3266"/>
                <a:ext cx="4"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52" name="Line 104"/>
              <p:cNvSpPr>
                <a:spLocks noChangeShapeType="1"/>
              </p:cNvSpPr>
              <p:nvPr/>
            </p:nvSpPr>
            <p:spPr bwMode="auto">
              <a:xfrm>
                <a:off x="3406" y="3269"/>
                <a:ext cx="1"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53" name="Line 105"/>
              <p:cNvSpPr>
                <a:spLocks noChangeShapeType="1"/>
              </p:cNvSpPr>
              <p:nvPr/>
            </p:nvSpPr>
            <p:spPr bwMode="auto">
              <a:xfrm>
                <a:off x="3407" y="3274"/>
                <a:ext cx="4"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54" name="Line 106"/>
              <p:cNvSpPr>
                <a:spLocks noChangeShapeType="1"/>
              </p:cNvSpPr>
              <p:nvPr/>
            </p:nvSpPr>
            <p:spPr bwMode="auto">
              <a:xfrm>
                <a:off x="3411" y="3279"/>
                <a:ext cx="10"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55" name="Line 107"/>
              <p:cNvSpPr>
                <a:spLocks noChangeShapeType="1"/>
              </p:cNvSpPr>
              <p:nvPr/>
            </p:nvSpPr>
            <p:spPr bwMode="auto">
              <a:xfrm>
                <a:off x="3421" y="3289"/>
                <a:ext cx="3"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56" name="Line 108"/>
              <p:cNvSpPr>
                <a:spLocks noChangeShapeType="1"/>
              </p:cNvSpPr>
              <p:nvPr/>
            </p:nvSpPr>
            <p:spPr bwMode="auto">
              <a:xfrm>
                <a:off x="3424" y="3294"/>
                <a:ext cx="3"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57" name="Line 109"/>
              <p:cNvSpPr>
                <a:spLocks noChangeShapeType="1"/>
              </p:cNvSpPr>
              <p:nvPr/>
            </p:nvSpPr>
            <p:spPr bwMode="auto">
              <a:xfrm>
                <a:off x="3427" y="3296"/>
                <a:ext cx="4"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58" name="Line 110"/>
              <p:cNvSpPr>
                <a:spLocks noChangeShapeType="1"/>
              </p:cNvSpPr>
              <p:nvPr/>
            </p:nvSpPr>
            <p:spPr bwMode="auto">
              <a:xfrm>
                <a:off x="3431" y="3299"/>
                <a:ext cx="5" cy="4"/>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59" name="Line 111"/>
              <p:cNvSpPr>
                <a:spLocks noChangeShapeType="1"/>
              </p:cNvSpPr>
              <p:nvPr/>
            </p:nvSpPr>
            <p:spPr bwMode="auto">
              <a:xfrm>
                <a:off x="3436" y="3303"/>
                <a:ext cx="7"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60" name="Line 112"/>
              <p:cNvSpPr>
                <a:spLocks noChangeShapeType="1"/>
              </p:cNvSpPr>
              <p:nvPr/>
            </p:nvSpPr>
            <p:spPr bwMode="auto">
              <a:xfrm>
                <a:off x="3443" y="3306"/>
                <a:ext cx="5"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61" name="Line 113"/>
              <p:cNvSpPr>
                <a:spLocks noChangeShapeType="1"/>
              </p:cNvSpPr>
              <p:nvPr/>
            </p:nvSpPr>
            <p:spPr bwMode="auto">
              <a:xfrm>
                <a:off x="3448" y="3309"/>
                <a:ext cx="3"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62" name="Line 114"/>
              <p:cNvSpPr>
                <a:spLocks noChangeShapeType="1"/>
              </p:cNvSpPr>
              <p:nvPr/>
            </p:nvSpPr>
            <p:spPr bwMode="auto">
              <a:xfrm>
                <a:off x="3451" y="3309"/>
                <a:ext cx="5"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63" name="Line 115"/>
              <p:cNvSpPr>
                <a:spLocks noChangeShapeType="1"/>
              </p:cNvSpPr>
              <p:nvPr/>
            </p:nvSpPr>
            <p:spPr bwMode="auto">
              <a:xfrm>
                <a:off x="3456" y="3311"/>
                <a:ext cx="3"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64" name="Line 116"/>
              <p:cNvSpPr>
                <a:spLocks noChangeShapeType="1"/>
              </p:cNvSpPr>
              <p:nvPr/>
            </p:nvSpPr>
            <p:spPr bwMode="auto">
              <a:xfrm>
                <a:off x="3459" y="3313"/>
                <a:ext cx="5"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65" name="Line 117"/>
              <p:cNvSpPr>
                <a:spLocks noChangeShapeType="1"/>
              </p:cNvSpPr>
              <p:nvPr/>
            </p:nvSpPr>
            <p:spPr bwMode="auto">
              <a:xfrm>
                <a:off x="3464" y="3313"/>
                <a:ext cx="4"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66" name="Line 118"/>
              <p:cNvSpPr>
                <a:spLocks noChangeShapeType="1"/>
              </p:cNvSpPr>
              <p:nvPr/>
            </p:nvSpPr>
            <p:spPr bwMode="auto">
              <a:xfrm>
                <a:off x="3468" y="3314"/>
                <a:ext cx="8"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67" name="Line 119"/>
              <p:cNvSpPr>
                <a:spLocks noChangeShapeType="1"/>
              </p:cNvSpPr>
              <p:nvPr/>
            </p:nvSpPr>
            <p:spPr bwMode="auto">
              <a:xfrm flipV="1">
                <a:off x="3476" y="3313"/>
                <a:ext cx="5"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68" name="Line 120"/>
              <p:cNvSpPr>
                <a:spLocks noChangeShapeType="1"/>
              </p:cNvSpPr>
              <p:nvPr/>
            </p:nvSpPr>
            <p:spPr bwMode="auto">
              <a:xfrm>
                <a:off x="3481" y="3313"/>
                <a:ext cx="4"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69" name="Line 121"/>
              <p:cNvSpPr>
                <a:spLocks noChangeShapeType="1"/>
              </p:cNvSpPr>
              <p:nvPr/>
            </p:nvSpPr>
            <p:spPr bwMode="auto">
              <a:xfrm flipV="1">
                <a:off x="3485" y="3311"/>
                <a:ext cx="5"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70" name="Line 122"/>
              <p:cNvSpPr>
                <a:spLocks noChangeShapeType="1"/>
              </p:cNvSpPr>
              <p:nvPr/>
            </p:nvSpPr>
            <p:spPr bwMode="auto">
              <a:xfrm flipV="1">
                <a:off x="3490" y="3309"/>
                <a:ext cx="3"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71" name="Line 123"/>
              <p:cNvSpPr>
                <a:spLocks noChangeShapeType="1"/>
              </p:cNvSpPr>
              <p:nvPr/>
            </p:nvSpPr>
            <p:spPr bwMode="auto">
              <a:xfrm>
                <a:off x="3493" y="3309"/>
                <a:ext cx="5"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72" name="Line 124"/>
              <p:cNvSpPr>
                <a:spLocks noChangeShapeType="1"/>
              </p:cNvSpPr>
              <p:nvPr/>
            </p:nvSpPr>
            <p:spPr bwMode="auto">
              <a:xfrm flipV="1">
                <a:off x="3498" y="3306"/>
                <a:ext cx="3"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73" name="Line 125"/>
              <p:cNvSpPr>
                <a:spLocks noChangeShapeType="1"/>
              </p:cNvSpPr>
              <p:nvPr/>
            </p:nvSpPr>
            <p:spPr bwMode="auto">
              <a:xfrm flipV="1">
                <a:off x="3501" y="3304"/>
                <a:ext cx="5"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74" name="Line 126"/>
              <p:cNvSpPr>
                <a:spLocks noChangeShapeType="1"/>
              </p:cNvSpPr>
              <p:nvPr/>
            </p:nvSpPr>
            <p:spPr bwMode="auto">
              <a:xfrm flipV="1">
                <a:off x="3506" y="3303"/>
                <a:ext cx="4"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75" name="Line 127"/>
              <p:cNvSpPr>
                <a:spLocks noChangeShapeType="1"/>
              </p:cNvSpPr>
              <p:nvPr/>
            </p:nvSpPr>
            <p:spPr bwMode="auto">
              <a:xfrm flipV="1">
                <a:off x="3510" y="3296"/>
                <a:ext cx="6" cy="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76" name="Line 128"/>
              <p:cNvSpPr>
                <a:spLocks noChangeShapeType="1"/>
              </p:cNvSpPr>
              <p:nvPr/>
            </p:nvSpPr>
            <p:spPr bwMode="auto">
              <a:xfrm flipV="1">
                <a:off x="3516" y="3294"/>
                <a:ext cx="5"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77" name="Line 129"/>
              <p:cNvSpPr>
                <a:spLocks noChangeShapeType="1"/>
              </p:cNvSpPr>
              <p:nvPr/>
            </p:nvSpPr>
            <p:spPr bwMode="auto">
              <a:xfrm flipV="1">
                <a:off x="3521" y="3289"/>
                <a:ext cx="4"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78" name="Line 130"/>
              <p:cNvSpPr>
                <a:spLocks noChangeShapeType="1"/>
              </p:cNvSpPr>
              <p:nvPr/>
            </p:nvSpPr>
            <p:spPr bwMode="auto">
              <a:xfrm flipV="1">
                <a:off x="3525" y="3282"/>
                <a:ext cx="6" cy="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79" name="Line 131"/>
              <p:cNvSpPr>
                <a:spLocks noChangeShapeType="1"/>
              </p:cNvSpPr>
              <p:nvPr/>
            </p:nvSpPr>
            <p:spPr bwMode="auto">
              <a:xfrm flipV="1">
                <a:off x="3531" y="3279"/>
                <a:ext cx="2"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80" name="Line 132"/>
              <p:cNvSpPr>
                <a:spLocks noChangeShapeType="1"/>
              </p:cNvSpPr>
              <p:nvPr/>
            </p:nvSpPr>
            <p:spPr bwMode="auto">
              <a:xfrm flipV="1">
                <a:off x="3533" y="3269"/>
                <a:ext cx="7"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81" name="Line 133"/>
              <p:cNvSpPr>
                <a:spLocks noChangeShapeType="1"/>
              </p:cNvSpPr>
              <p:nvPr/>
            </p:nvSpPr>
            <p:spPr bwMode="auto">
              <a:xfrm flipV="1">
                <a:off x="3540" y="3266"/>
                <a:ext cx="2"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82" name="Line 134"/>
              <p:cNvSpPr>
                <a:spLocks noChangeShapeType="1"/>
              </p:cNvSpPr>
              <p:nvPr/>
            </p:nvSpPr>
            <p:spPr bwMode="auto">
              <a:xfrm flipV="1">
                <a:off x="3542" y="3261"/>
                <a:ext cx="3"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83" name="Line 135"/>
              <p:cNvSpPr>
                <a:spLocks noChangeShapeType="1"/>
              </p:cNvSpPr>
              <p:nvPr/>
            </p:nvSpPr>
            <p:spPr bwMode="auto">
              <a:xfrm flipV="1">
                <a:off x="3545" y="3251"/>
                <a:ext cx="3"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84" name="Line 136"/>
              <p:cNvSpPr>
                <a:spLocks noChangeShapeType="1"/>
              </p:cNvSpPr>
              <p:nvPr/>
            </p:nvSpPr>
            <p:spPr bwMode="auto">
              <a:xfrm flipV="1">
                <a:off x="3548" y="3245"/>
                <a:ext cx="4" cy="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85" name="Line 137"/>
              <p:cNvSpPr>
                <a:spLocks noChangeShapeType="1"/>
              </p:cNvSpPr>
              <p:nvPr/>
            </p:nvSpPr>
            <p:spPr bwMode="auto">
              <a:xfrm flipV="1">
                <a:off x="3552" y="3239"/>
                <a:ext cx="1" cy="6"/>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86" name="Line 138"/>
              <p:cNvSpPr>
                <a:spLocks noChangeShapeType="1"/>
              </p:cNvSpPr>
              <p:nvPr/>
            </p:nvSpPr>
            <p:spPr bwMode="auto">
              <a:xfrm flipV="1">
                <a:off x="3553" y="3234"/>
                <a:ext cx="2"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87" name="Line 139"/>
              <p:cNvSpPr>
                <a:spLocks noChangeShapeType="1"/>
              </p:cNvSpPr>
              <p:nvPr/>
            </p:nvSpPr>
            <p:spPr bwMode="auto">
              <a:xfrm flipV="1">
                <a:off x="3555" y="3229"/>
                <a:ext cx="1"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88" name="Line 140"/>
              <p:cNvSpPr>
                <a:spLocks noChangeShapeType="1"/>
              </p:cNvSpPr>
              <p:nvPr/>
            </p:nvSpPr>
            <p:spPr bwMode="auto">
              <a:xfrm flipV="1">
                <a:off x="3555" y="3222"/>
                <a:ext cx="2" cy="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89" name="Line 141"/>
              <p:cNvSpPr>
                <a:spLocks noChangeShapeType="1"/>
              </p:cNvSpPr>
              <p:nvPr/>
            </p:nvSpPr>
            <p:spPr bwMode="auto">
              <a:xfrm flipV="1">
                <a:off x="3557" y="3217"/>
                <a:ext cx="1"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90" name="Line 142"/>
              <p:cNvSpPr>
                <a:spLocks noChangeShapeType="1"/>
              </p:cNvSpPr>
              <p:nvPr/>
            </p:nvSpPr>
            <p:spPr bwMode="auto">
              <a:xfrm flipV="1">
                <a:off x="3558" y="3205"/>
                <a:ext cx="1" cy="1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91" name="Line 143"/>
              <p:cNvSpPr>
                <a:spLocks noChangeShapeType="1"/>
              </p:cNvSpPr>
              <p:nvPr/>
            </p:nvSpPr>
            <p:spPr bwMode="auto">
              <a:xfrm flipV="1">
                <a:off x="3558" y="3198"/>
                <a:ext cx="2" cy="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92" name="Line 144"/>
              <p:cNvSpPr>
                <a:spLocks noChangeShapeType="1"/>
              </p:cNvSpPr>
              <p:nvPr/>
            </p:nvSpPr>
            <p:spPr bwMode="auto">
              <a:xfrm flipV="1">
                <a:off x="3560" y="2650"/>
                <a:ext cx="1" cy="548"/>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93" name="Line 145"/>
              <p:cNvSpPr>
                <a:spLocks noChangeShapeType="1"/>
              </p:cNvSpPr>
              <p:nvPr/>
            </p:nvSpPr>
            <p:spPr bwMode="auto">
              <a:xfrm>
                <a:off x="3560" y="2650"/>
                <a:ext cx="879"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94" name="Line 146"/>
              <p:cNvSpPr>
                <a:spLocks noChangeShapeType="1"/>
              </p:cNvSpPr>
              <p:nvPr/>
            </p:nvSpPr>
            <p:spPr bwMode="auto">
              <a:xfrm>
                <a:off x="4439" y="2650"/>
                <a:ext cx="17"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95" name="Line 147"/>
              <p:cNvSpPr>
                <a:spLocks noChangeShapeType="1"/>
              </p:cNvSpPr>
              <p:nvPr/>
            </p:nvSpPr>
            <p:spPr bwMode="auto">
              <a:xfrm>
                <a:off x="4456" y="2651"/>
                <a:ext cx="16"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96" name="Line 148"/>
              <p:cNvSpPr>
                <a:spLocks noChangeShapeType="1"/>
              </p:cNvSpPr>
              <p:nvPr/>
            </p:nvSpPr>
            <p:spPr bwMode="auto">
              <a:xfrm>
                <a:off x="4472" y="2656"/>
                <a:ext cx="16" cy="9"/>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97" name="Line 149"/>
              <p:cNvSpPr>
                <a:spLocks noChangeShapeType="1"/>
              </p:cNvSpPr>
              <p:nvPr/>
            </p:nvSpPr>
            <p:spPr bwMode="auto">
              <a:xfrm>
                <a:off x="4488" y="2665"/>
                <a:ext cx="11"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98" name="Line 150"/>
              <p:cNvSpPr>
                <a:spLocks noChangeShapeType="1"/>
              </p:cNvSpPr>
              <p:nvPr/>
            </p:nvSpPr>
            <p:spPr bwMode="auto">
              <a:xfrm>
                <a:off x="4499" y="2675"/>
                <a:ext cx="12" cy="1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199" name="Line 151"/>
              <p:cNvSpPr>
                <a:spLocks noChangeShapeType="1"/>
              </p:cNvSpPr>
              <p:nvPr/>
            </p:nvSpPr>
            <p:spPr bwMode="auto">
              <a:xfrm>
                <a:off x="4511" y="2688"/>
                <a:ext cx="8" cy="1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00" name="Line 152"/>
              <p:cNvSpPr>
                <a:spLocks noChangeShapeType="1"/>
              </p:cNvSpPr>
              <p:nvPr/>
            </p:nvSpPr>
            <p:spPr bwMode="auto">
              <a:xfrm>
                <a:off x="4519" y="2703"/>
                <a:ext cx="5" cy="1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01" name="Line 153"/>
              <p:cNvSpPr>
                <a:spLocks noChangeShapeType="1"/>
              </p:cNvSpPr>
              <p:nvPr/>
            </p:nvSpPr>
            <p:spPr bwMode="auto">
              <a:xfrm>
                <a:off x="4524" y="2720"/>
                <a:ext cx="2" cy="1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02" name="Line 154"/>
              <p:cNvSpPr>
                <a:spLocks noChangeShapeType="1"/>
              </p:cNvSpPr>
              <p:nvPr/>
            </p:nvSpPr>
            <p:spPr bwMode="auto">
              <a:xfrm>
                <a:off x="4526" y="2737"/>
                <a:ext cx="1" cy="359"/>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03" name="Line 155"/>
              <p:cNvSpPr>
                <a:spLocks noChangeShapeType="1"/>
              </p:cNvSpPr>
              <p:nvPr/>
            </p:nvSpPr>
            <p:spPr bwMode="auto">
              <a:xfrm>
                <a:off x="4526" y="3096"/>
                <a:ext cx="2" cy="1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04" name="Line 156"/>
              <p:cNvSpPr>
                <a:spLocks noChangeShapeType="1"/>
              </p:cNvSpPr>
              <p:nvPr/>
            </p:nvSpPr>
            <p:spPr bwMode="auto">
              <a:xfrm>
                <a:off x="4528" y="3108"/>
                <a:ext cx="1"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05" name="Line 157"/>
              <p:cNvSpPr>
                <a:spLocks noChangeShapeType="1"/>
              </p:cNvSpPr>
              <p:nvPr/>
            </p:nvSpPr>
            <p:spPr bwMode="auto">
              <a:xfrm>
                <a:off x="4529" y="3118"/>
                <a:ext cx="4" cy="1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06" name="Line 158"/>
              <p:cNvSpPr>
                <a:spLocks noChangeShapeType="1"/>
              </p:cNvSpPr>
              <p:nvPr/>
            </p:nvSpPr>
            <p:spPr bwMode="auto">
              <a:xfrm>
                <a:off x="4533" y="3130"/>
                <a:ext cx="7" cy="2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07" name="Line 159"/>
              <p:cNvSpPr>
                <a:spLocks noChangeShapeType="1"/>
              </p:cNvSpPr>
              <p:nvPr/>
            </p:nvSpPr>
            <p:spPr bwMode="auto">
              <a:xfrm>
                <a:off x="4540" y="3150"/>
                <a:ext cx="5"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08" name="Line 160"/>
              <p:cNvSpPr>
                <a:spLocks noChangeShapeType="1"/>
              </p:cNvSpPr>
              <p:nvPr/>
            </p:nvSpPr>
            <p:spPr bwMode="auto">
              <a:xfrm>
                <a:off x="4545" y="3160"/>
                <a:ext cx="13" cy="1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09" name="Line 161"/>
              <p:cNvSpPr>
                <a:spLocks noChangeShapeType="1"/>
              </p:cNvSpPr>
              <p:nvPr/>
            </p:nvSpPr>
            <p:spPr bwMode="auto">
              <a:xfrm>
                <a:off x="4558" y="3177"/>
                <a:ext cx="13" cy="1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10" name="Line 162"/>
              <p:cNvSpPr>
                <a:spLocks noChangeShapeType="1"/>
              </p:cNvSpPr>
              <p:nvPr/>
            </p:nvSpPr>
            <p:spPr bwMode="auto">
              <a:xfrm>
                <a:off x="4571" y="3190"/>
                <a:ext cx="9"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11" name="Line 163"/>
              <p:cNvSpPr>
                <a:spLocks noChangeShapeType="1"/>
              </p:cNvSpPr>
              <p:nvPr/>
            </p:nvSpPr>
            <p:spPr bwMode="auto">
              <a:xfrm>
                <a:off x="4580" y="3195"/>
                <a:ext cx="6"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12" name="Line 164"/>
              <p:cNvSpPr>
                <a:spLocks noChangeShapeType="1"/>
              </p:cNvSpPr>
              <p:nvPr/>
            </p:nvSpPr>
            <p:spPr bwMode="auto">
              <a:xfrm>
                <a:off x="4586" y="3198"/>
                <a:ext cx="9" cy="4"/>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13" name="Line 165"/>
              <p:cNvSpPr>
                <a:spLocks noChangeShapeType="1"/>
              </p:cNvSpPr>
              <p:nvPr/>
            </p:nvSpPr>
            <p:spPr bwMode="auto">
              <a:xfrm>
                <a:off x="4595" y="3202"/>
                <a:ext cx="8"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14" name="Line 166"/>
              <p:cNvSpPr>
                <a:spLocks noChangeShapeType="1"/>
              </p:cNvSpPr>
              <p:nvPr/>
            </p:nvSpPr>
            <p:spPr bwMode="auto">
              <a:xfrm>
                <a:off x="4603" y="3204"/>
                <a:ext cx="19"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15" name="Line 167"/>
              <p:cNvSpPr>
                <a:spLocks noChangeShapeType="1"/>
              </p:cNvSpPr>
              <p:nvPr/>
            </p:nvSpPr>
            <p:spPr bwMode="auto">
              <a:xfrm flipV="1">
                <a:off x="4622" y="3202"/>
                <a:ext cx="8" cy="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16" name="Line 168"/>
              <p:cNvSpPr>
                <a:spLocks noChangeShapeType="1"/>
              </p:cNvSpPr>
              <p:nvPr/>
            </p:nvSpPr>
            <p:spPr bwMode="auto">
              <a:xfrm flipV="1">
                <a:off x="4630" y="3198"/>
                <a:ext cx="8" cy="4"/>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17" name="Line 169"/>
              <p:cNvSpPr>
                <a:spLocks noChangeShapeType="1"/>
              </p:cNvSpPr>
              <p:nvPr/>
            </p:nvSpPr>
            <p:spPr bwMode="auto">
              <a:xfrm flipV="1">
                <a:off x="4638" y="3195"/>
                <a:ext cx="7" cy="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18" name="Line 170"/>
              <p:cNvSpPr>
                <a:spLocks noChangeShapeType="1"/>
              </p:cNvSpPr>
              <p:nvPr/>
            </p:nvSpPr>
            <p:spPr bwMode="auto">
              <a:xfrm flipV="1">
                <a:off x="4645" y="3190"/>
                <a:ext cx="9" cy="5"/>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19" name="Line 171"/>
              <p:cNvSpPr>
                <a:spLocks noChangeShapeType="1"/>
              </p:cNvSpPr>
              <p:nvPr/>
            </p:nvSpPr>
            <p:spPr bwMode="auto">
              <a:xfrm flipV="1">
                <a:off x="4654" y="3177"/>
                <a:ext cx="13" cy="13"/>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20" name="Line 172"/>
              <p:cNvSpPr>
                <a:spLocks noChangeShapeType="1"/>
              </p:cNvSpPr>
              <p:nvPr/>
            </p:nvSpPr>
            <p:spPr bwMode="auto">
              <a:xfrm flipV="1">
                <a:off x="4667" y="3160"/>
                <a:ext cx="13" cy="1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21" name="Line 173"/>
              <p:cNvSpPr>
                <a:spLocks noChangeShapeType="1"/>
              </p:cNvSpPr>
              <p:nvPr/>
            </p:nvSpPr>
            <p:spPr bwMode="auto">
              <a:xfrm flipV="1">
                <a:off x="4680" y="3150"/>
                <a:ext cx="5"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22" name="Line 174"/>
              <p:cNvSpPr>
                <a:spLocks noChangeShapeType="1"/>
              </p:cNvSpPr>
              <p:nvPr/>
            </p:nvSpPr>
            <p:spPr bwMode="auto">
              <a:xfrm flipV="1">
                <a:off x="4685" y="3130"/>
                <a:ext cx="7" cy="2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23" name="Line 175"/>
              <p:cNvSpPr>
                <a:spLocks noChangeShapeType="1"/>
              </p:cNvSpPr>
              <p:nvPr/>
            </p:nvSpPr>
            <p:spPr bwMode="auto">
              <a:xfrm flipV="1">
                <a:off x="4692" y="3118"/>
                <a:ext cx="3" cy="1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24" name="Line 176"/>
              <p:cNvSpPr>
                <a:spLocks noChangeShapeType="1"/>
              </p:cNvSpPr>
              <p:nvPr/>
            </p:nvSpPr>
            <p:spPr bwMode="auto">
              <a:xfrm flipV="1">
                <a:off x="4695" y="3108"/>
                <a:ext cx="2" cy="10"/>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25" name="Line 177"/>
              <p:cNvSpPr>
                <a:spLocks noChangeShapeType="1"/>
              </p:cNvSpPr>
              <p:nvPr/>
            </p:nvSpPr>
            <p:spPr bwMode="auto">
              <a:xfrm flipV="1">
                <a:off x="4697" y="3096"/>
                <a:ext cx="2" cy="12"/>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26" name="Line 178"/>
              <p:cNvSpPr>
                <a:spLocks noChangeShapeType="1"/>
              </p:cNvSpPr>
              <p:nvPr/>
            </p:nvSpPr>
            <p:spPr bwMode="auto">
              <a:xfrm flipV="1">
                <a:off x="4699" y="2559"/>
                <a:ext cx="1" cy="537"/>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27" name="Line 179"/>
              <p:cNvSpPr>
                <a:spLocks noChangeShapeType="1"/>
              </p:cNvSpPr>
              <p:nvPr/>
            </p:nvSpPr>
            <p:spPr bwMode="auto">
              <a:xfrm>
                <a:off x="4699" y="2559"/>
                <a:ext cx="932" cy="1"/>
              </a:xfrm>
              <a:prstGeom prst="line">
                <a:avLst/>
              </a:prstGeom>
              <a:noFill/>
              <a:ln w="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28" name="Freeform 180"/>
              <p:cNvSpPr>
                <a:spLocks noEditPoints="1"/>
              </p:cNvSpPr>
              <p:nvPr/>
            </p:nvSpPr>
            <p:spPr bwMode="auto">
              <a:xfrm>
                <a:off x="405" y="2554"/>
                <a:ext cx="5226" cy="678"/>
              </a:xfrm>
              <a:custGeom>
                <a:avLst/>
                <a:gdLst/>
                <a:ahLst/>
                <a:cxnLst>
                  <a:cxn ang="0">
                    <a:pos x="1818" y="619"/>
                  </a:cxn>
                  <a:cxn ang="0">
                    <a:pos x="4098" y="586"/>
                  </a:cxn>
                  <a:cxn ang="0">
                    <a:pos x="4032" y="87"/>
                  </a:cxn>
                  <a:cxn ang="0">
                    <a:pos x="4297" y="487"/>
                  </a:cxn>
                  <a:cxn ang="0">
                    <a:pos x="4267" y="586"/>
                  </a:cxn>
                  <a:cxn ang="0">
                    <a:pos x="4238" y="621"/>
                  </a:cxn>
                  <a:cxn ang="0">
                    <a:pos x="4183" y="644"/>
                  </a:cxn>
                  <a:cxn ang="0">
                    <a:pos x="4126" y="621"/>
                  </a:cxn>
                  <a:cxn ang="0">
                    <a:pos x="4076" y="539"/>
                  </a:cxn>
                  <a:cxn ang="0">
                    <a:pos x="4057" y="131"/>
                  </a:cxn>
                  <a:cxn ang="0">
                    <a:pos x="3982" y="81"/>
                  </a:cxn>
                  <a:cxn ang="0">
                    <a:pos x="3155" y="539"/>
                  </a:cxn>
                  <a:cxn ang="0">
                    <a:pos x="3126" y="618"/>
                  </a:cxn>
                  <a:cxn ang="0">
                    <a:pos x="3088" y="663"/>
                  </a:cxn>
                  <a:cxn ang="0">
                    <a:pos x="3031" y="676"/>
                  </a:cxn>
                  <a:cxn ang="0">
                    <a:pos x="2965" y="633"/>
                  </a:cxn>
                  <a:cxn ang="0">
                    <a:pos x="2939" y="581"/>
                  </a:cxn>
                  <a:cxn ang="0">
                    <a:pos x="2925" y="512"/>
                  </a:cxn>
                  <a:cxn ang="0">
                    <a:pos x="2900" y="112"/>
                  </a:cxn>
                  <a:cxn ang="0">
                    <a:pos x="2018" y="512"/>
                  </a:cxn>
                  <a:cxn ang="0">
                    <a:pos x="2003" y="581"/>
                  </a:cxn>
                  <a:cxn ang="0">
                    <a:pos x="1986" y="619"/>
                  </a:cxn>
                  <a:cxn ang="0">
                    <a:pos x="1934" y="671"/>
                  </a:cxn>
                  <a:cxn ang="0">
                    <a:pos x="1877" y="675"/>
                  </a:cxn>
                  <a:cxn ang="0">
                    <a:pos x="1818" y="618"/>
                  </a:cxn>
                  <a:cxn ang="0">
                    <a:pos x="1801" y="581"/>
                  </a:cxn>
                  <a:cxn ang="0">
                    <a:pos x="1786" y="529"/>
                  </a:cxn>
                  <a:cxn ang="0">
                    <a:pos x="1778" y="104"/>
                  </a:cxn>
                  <a:cxn ang="0">
                    <a:pos x="879" y="54"/>
                  </a:cxn>
                  <a:cxn ang="0">
                    <a:pos x="864" y="275"/>
                  </a:cxn>
                  <a:cxn ang="0">
                    <a:pos x="802" y="374"/>
                  </a:cxn>
                  <a:cxn ang="0">
                    <a:pos x="750" y="415"/>
                  </a:cxn>
                  <a:cxn ang="0">
                    <a:pos x="653" y="448"/>
                  </a:cxn>
                  <a:cxn ang="0">
                    <a:pos x="676" y="433"/>
                  </a:cxn>
                  <a:cxn ang="0">
                    <a:pos x="767" y="391"/>
                  </a:cxn>
                  <a:cxn ang="0">
                    <a:pos x="854" y="272"/>
                  </a:cxn>
                  <a:cxn ang="0">
                    <a:pos x="869" y="198"/>
                  </a:cxn>
                  <a:cxn ang="0">
                    <a:pos x="1736" y="52"/>
                  </a:cxn>
                  <a:cxn ang="0">
                    <a:pos x="1786" y="101"/>
                  </a:cxn>
                  <a:cxn ang="0">
                    <a:pos x="1796" y="527"/>
                  </a:cxn>
                  <a:cxn ang="0">
                    <a:pos x="1812" y="586"/>
                  </a:cxn>
                  <a:cxn ang="0">
                    <a:pos x="1862" y="655"/>
                  </a:cxn>
                  <a:cxn ang="0">
                    <a:pos x="1932" y="661"/>
                  </a:cxn>
                  <a:cxn ang="0">
                    <a:pos x="1989" y="594"/>
                  </a:cxn>
                  <a:cxn ang="0">
                    <a:pos x="2001" y="554"/>
                  </a:cxn>
                  <a:cxn ang="0">
                    <a:pos x="2841" y="77"/>
                  </a:cxn>
                  <a:cxn ang="0">
                    <a:pos x="2895" y="96"/>
                  </a:cxn>
                  <a:cxn ang="0">
                    <a:pos x="2932" y="153"/>
                  </a:cxn>
                  <a:cxn ang="0">
                    <a:pos x="2944" y="562"/>
                  </a:cxn>
                  <a:cxn ang="0">
                    <a:pos x="2974" y="628"/>
                  </a:cxn>
                  <a:cxn ang="0">
                    <a:pos x="3033" y="666"/>
                  </a:cxn>
                  <a:cxn ang="0">
                    <a:pos x="3101" y="639"/>
                  </a:cxn>
                  <a:cxn ang="0">
                    <a:pos x="3137" y="572"/>
                  </a:cxn>
                  <a:cxn ang="0">
                    <a:pos x="3147" y="519"/>
                  </a:cxn>
                  <a:cxn ang="0">
                    <a:pos x="4000" y="72"/>
                  </a:cxn>
                  <a:cxn ang="0">
                    <a:pos x="4057" y="111"/>
                  </a:cxn>
                  <a:cxn ang="0">
                    <a:pos x="4077" y="503"/>
                  </a:cxn>
                  <a:cxn ang="0">
                    <a:pos x="4123" y="604"/>
                  </a:cxn>
                  <a:cxn ang="0">
                    <a:pos x="4192" y="633"/>
                  </a:cxn>
                  <a:cxn ang="0">
                    <a:pos x="4259" y="581"/>
                  </a:cxn>
                  <a:cxn ang="0">
                    <a:pos x="4289" y="467"/>
                  </a:cxn>
                </a:cxnLst>
                <a:rect l="0" t="0" r="r" b="b"/>
                <a:pathLst>
                  <a:path w="5226" h="678">
                    <a:moveTo>
                      <a:pt x="3007" y="670"/>
                    </a:moveTo>
                    <a:lnTo>
                      <a:pt x="3019" y="676"/>
                    </a:lnTo>
                    <a:lnTo>
                      <a:pt x="3007" y="670"/>
                    </a:lnTo>
                    <a:close/>
                    <a:moveTo>
                      <a:pt x="1818" y="619"/>
                    </a:moveTo>
                    <a:lnTo>
                      <a:pt x="1820" y="621"/>
                    </a:lnTo>
                    <a:lnTo>
                      <a:pt x="1820" y="623"/>
                    </a:lnTo>
                    <a:lnTo>
                      <a:pt x="1818" y="619"/>
                    </a:lnTo>
                    <a:close/>
                    <a:moveTo>
                      <a:pt x="2942" y="589"/>
                    </a:moveTo>
                    <a:lnTo>
                      <a:pt x="2945" y="597"/>
                    </a:lnTo>
                    <a:lnTo>
                      <a:pt x="2942" y="589"/>
                    </a:lnTo>
                    <a:close/>
                    <a:moveTo>
                      <a:pt x="4098" y="586"/>
                    </a:moveTo>
                    <a:lnTo>
                      <a:pt x="4099" y="587"/>
                    </a:lnTo>
                    <a:lnTo>
                      <a:pt x="4099" y="589"/>
                    </a:lnTo>
                    <a:lnTo>
                      <a:pt x="4098" y="586"/>
                    </a:lnTo>
                    <a:close/>
                    <a:moveTo>
                      <a:pt x="3133" y="577"/>
                    </a:moveTo>
                    <a:lnTo>
                      <a:pt x="3130" y="586"/>
                    </a:lnTo>
                    <a:lnTo>
                      <a:pt x="3133" y="577"/>
                    </a:lnTo>
                    <a:close/>
                    <a:moveTo>
                      <a:pt x="4032" y="87"/>
                    </a:moveTo>
                    <a:lnTo>
                      <a:pt x="4036" y="89"/>
                    </a:lnTo>
                    <a:lnTo>
                      <a:pt x="4034" y="89"/>
                    </a:lnTo>
                    <a:lnTo>
                      <a:pt x="4032" y="87"/>
                    </a:lnTo>
                    <a:close/>
                    <a:moveTo>
                      <a:pt x="4289" y="0"/>
                    </a:moveTo>
                    <a:lnTo>
                      <a:pt x="5226" y="0"/>
                    </a:lnTo>
                    <a:lnTo>
                      <a:pt x="5226" y="10"/>
                    </a:lnTo>
                    <a:lnTo>
                      <a:pt x="4299" y="10"/>
                    </a:lnTo>
                    <a:lnTo>
                      <a:pt x="4299" y="467"/>
                    </a:lnTo>
                    <a:lnTo>
                      <a:pt x="4297" y="485"/>
                    </a:lnTo>
                    <a:lnTo>
                      <a:pt x="4297" y="487"/>
                    </a:lnTo>
                    <a:lnTo>
                      <a:pt x="4294" y="505"/>
                    </a:lnTo>
                    <a:lnTo>
                      <a:pt x="4290" y="522"/>
                    </a:lnTo>
                    <a:lnTo>
                      <a:pt x="4280" y="556"/>
                    </a:lnTo>
                    <a:lnTo>
                      <a:pt x="4274" y="571"/>
                    </a:lnTo>
                    <a:lnTo>
                      <a:pt x="4267" y="584"/>
                    </a:lnTo>
                    <a:lnTo>
                      <a:pt x="4264" y="589"/>
                    </a:lnTo>
                    <a:lnTo>
                      <a:pt x="4267" y="586"/>
                    </a:lnTo>
                    <a:lnTo>
                      <a:pt x="4259" y="599"/>
                    </a:lnTo>
                    <a:lnTo>
                      <a:pt x="4257" y="599"/>
                    </a:lnTo>
                    <a:lnTo>
                      <a:pt x="4247" y="609"/>
                    </a:lnTo>
                    <a:lnTo>
                      <a:pt x="4249" y="609"/>
                    </a:lnTo>
                    <a:lnTo>
                      <a:pt x="4240" y="619"/>
                    </a:lnTo>
                    <a:lnTo>
                      <a:pt x="4238" y="619"/>
                    </a:lnTo>
                    <a:lnTo>
                      <a:pt x="4238" y="621"/>
                    </a:lnTo>
                    <a:lnTo>
                      <a:pt x="4228" y="629"/>
                    </a:lnTo>
                    <a:lnTo>
                      <a:pt x="4230" y="628"/>
                    </a:lnTo>
                    <a:lnTo>
                      <a:pt x="4227" y="629"/>
                    </a:lnTo>
                    <a:lnTo>
                      <a:pt x="4215" y="636"/>
                    </a:lnTo>
                    <a:lnTo>
                      <a:pt x="4205" y="639"/>
                    </a:lnTo>
                    <a:lnTo>
                      <a:pt x="4193" y="643"/>
                    </a:lnTo>
                    <a:lnTo>
                      <a:pt x="4183" y="644"/>
                    </a:lnTo>
                    <a:lnTo>
                      <a:pt x="4181" y="644"/>
                    </a:lnTo>
                    <a:lnTo>
                      <a:pt x="4170" y="643"/>
                    </a:lnTo>
                    <a:lnTo>
                      <a:pt x="4160" y="639"/>
                    </a:lnTo>
                    <a:lnTo>
                      <a:pt x="4148" y="636"/>
                    </a:lnTo>
                    <a:lnTo>
                      <a:pt x="4146" y="636"/>
                    </a:lnTo>
                    <a:lnTo>
                      <a:pt x="4136" y="629"/>
                    </a:lnTo>
                    <a:lnTo>
                      <a:pt x="4126" y="621"/>
                    </a:lnTo>
                    <a:lnTo>
                      <a:pt x="4114" y="609"/>
                    </a:lnTo>
                    <a:lnTo>
                      <a:pt x="4106" y="599"/>
                    </a:lnTo>
                    <a:lnTo>
                      <a:pt x="4099" y="587"/>
                    </a:lnTo>
                    <a:lnTo>
                      <a:pt x="4091" y="571"/>
                    </a:lnTo>
                    <a:lnTo>
                      <a:pt x="4089" y="571"/>
                    </a:lnTo>
                    <a:lnTo>
                      <a:pt x="4083" y="556"/>
                    </a:lnTo>
                    <a:lnTo>
                      <a:pt x="4076" y="539"/>
                    </a:lnTo>
                    <a:lnTo>
                      <a:pt x="4072" y="522"/>
                    </a:lnTo>
                    <a:lnTo>
                      <a:pt x="4067" y="505"/>
                    </a:lnTo>
                    <a:lnTo>
                      <a:pt x="4067" y="503"/>
                    </a:lnTo>
                    <a:lnTo>
                      <a:pt x="4064" y="467"/>
                    </a:lnTo>
                    <a:lnTo>
                      <a:pt x="4064" y="163"/>
                    </a:lnTo>
                    <a:lnTo>
                      <a:pt x="4062" y="148"/>
                    </a:lnTo>
                    <a:lnTo>
                      <a:pt x="4057" y="131"/>
                    </a:lnTo>
                    <a:lnTo>
                      <a:pt x="4059" y="131"/>
                    </a:lnTo>
                    <a:lnTo>
                      <a:pt x="4051" y="117"/>
                    </a:lnTo>
                    <a:lnTo>
                      <a:pt x="4041" y="106"/>
                    </a:lnTo>
                    <a:lnTo>
                      <a:pt x="4027" y="96"/>
                    </a:lnTo>
                    <a:lnTo>
                      <a:pt x="4014" y="87"/>
                    </a:lnTo>
                    <a:lnTo>
                      <a:pt x="3999" y="82"/>
                    </a:lnTo>
                    <a:lnTo>
                      <a:pt x="3982" y="81"/>
                    </a:lnTo>
                    <a:lnTo>
                      <a:pt x="3160" y="81"/>
                    </a:lnTo>
                    <a:lnTo>
                      <a:pt x="3160" y="483"/>
                    </a:lnTo>
                    <a:lnTo>
                      <a:pt x="3158" y="492"/>
                    </a:lnTo>
                    <a:lnTo>
                      <a:pt x="3158" y="512"/>
                    </a:lnTo>
                    <a:lnTo>
                      <a:pt x="3157" y="520"/>
                    </a:lnTo>
                    <a:lnTo>
                      <a:pt x="3157" y="529"/>
                    </a:lnTo>
                    <a:lnTo>
                      <a:pt x="3155" y="539"/>
                    </a:lnTo>
                    <a:lnTo>
                      <a:pt x="3153" y="547"/>
                    </a:lnTo>
                    <a:lnTo>
                      <a:pt x="3150" y="556"/>
                    </a:lnTo>
                    <a:lnTo>
                      <a:pt x="3148" y="566"/>
                    </a:lnTo>
                    <a:lnTo>
                      <a:pt x="3147" y="574"/>
                    </a:lnTo>
                    <a:lnTo>
                      <a:pt x="3143" y="581"/>
                    </a:lnTo>
                    <a:lnTo>
                      <a:pt x="3137" y="597"/>
                    </a:lnTo>
                    <a:lnTo>
                      <a:pt x="3126" y="618"/>
                    </a:lnTo>
                    <a:lnTo>
                      <a:pt x="3123" y="623"/>
                    </a:lnTo>
                    <a:lnTo>
                      <a:pt x="3126" y="619"/>
                    </a:lnTo>
                    <a:lnTo>
                      <a:pt x="3118" y="633"/>
                    </a:lnTo>
                    <a:lnTo>
                      <a:pt x="3110" y="644"/>
                    </a:lnTo>
                    <a:lnTo>
                      <a:pt x="3108" y="644"/>
                    </a:lnTo>
                    <a:lnTo>
                      <a:pt x="3108" y="646"/>
                    </a:lnTo>
                    <a:lnTo>
                      <a:pt x="3088" y="663"/>
                    </a:lnTo>
                    <a:lnTo>
                      <a:pt x="3078" y="670"/>
                    </a:lnTo>
                    <a:lnTo>
                      <a:pt x="3076" y="670"/>
                    </a:lnTo>
                    <a:lnTo>
                      <a:pt x="3064" y="675"/>
                    </a:lnTo>
                    <a:lnTo>
                      <a:pt x="3054" y="676"/>
                    </a:lnTo>
                    <a:lnTo>
                      <a:pt x="3043" y="678"/>
                    </a:lnTo>
                    <a:lnTo>
                      <a:pt x="3041" y="678"/>
                    </a:lnTo>
                    <a:lnTo>
                      <a:pt x="3031" y="676"/>
                    </a:lnTo>
                    <a:lnTo>
                      <a:pt x="3019" y="675"/>
                    </a:lnTo>
                    <a:lnTo>
                      <a:pt x="3017" y="675"/>
                    </a:lnTo>
                    <a:lnTo>
                      <a:pt x="3007" y="670"/>
                    </a:lnTo>
                    <a:lnTo>
                      <a:pt x="2996" y="663"/>
                    </a:lnTo>
                    <a:lnTo>
                      <a:pt x="2986" y="655"/>
                    </a:lnTo>
                    <a:lnTo>
                      <a:pt x="2976" y="644"/>
                    </a:lnTo>
                    <a:lnTo>
                      <a:pt x="2965" y="633"/>
                    </a:lnTo>
                    <a:lnTo>
                      <a:pt x="2965" y="631"/>
                    </a:lnTo>
                    <a:lnTo>
                      <a:pt x="2959" y="619"/>
                    </a:lnTo>
                    <a:lnTo>
                      <a:pt x="2954" y="613"/>
                    </a:lnTo>
                    <a:lnTo>
                      <a:pt x="2954" y="611"/>
                    </a:lnTo>
                    <a:lnTo>
                      <a:pt x="2947" y="597"/>
                    </a:lnTo>
                    <a:lnTo>
                      <a:pt x="2942" y="589"/>
                    </a:lnTo>
                    <a:lnTo>
                      <a:pt x="2939" y="581"/>
                    </a:lnTo>
                    <a:lnTo>
                      <a:pt x="2937" y="574"/>
                    </a:lnTo>
                    <a:lnTo>
                      <a:pt x="2934" y="566"/>
                    </a:lnTo>
                    <a:lnTo>
                      <a:pt x="2932" y="556"/>
                    </a:lnTo>
                    <a:lnTo>
                      <a:pt x="2929" y="539"/>
                    </a:lnTo>
                    <a:lnTo>
                      <a:pt x="2927" y="529"/>
                    </a:lnTo>
                    <a:lnTo>
                      <a:pt x="2925" y="520"/>
                    </a:lnTo>
                    <a:lnTo>
                      <a:pt x="2925" y="512"/>
                    </a:lnTo>
                    <a:lnTo>
                      <a:pt x="2924" y="502"/>
                    </a:lnTo>
                    <a:lnTo>
                      <a:pt x="2924" y="169"/>
                    </a:lnTo>
                    <a:lnTo>
                      <a:pt x="2922" y="154"/>
                    </a:lnTo>
                    <a:lnTo>
                      <a:pt x="2917" y="138"/>
                    </a:lnTo>
                    <a:lnTo>
                      <a:pt x="2919" y="138"/>
                    </a:lnTo>
                    <a:lnTo>
                      <a:pt x="2910" y="124"/>
                    </a:lnTo>
                    <a:lnTo>
                      <a:pt x="2900" y="112"/>
                    </a:lnTo>
                    <a:lnTo>
                      <a:pt x="2888" y="102"/>
                    </a:lnTo>
                    <a:lnTo>
                      <a:pt x="2873" y="94"/>
                    </a:lnTo>
                    <a:lnTo>
                      <a:pt x="2858" y="89"/>
                    </a:lnTo>
                    <a:lnTo>
                      <a:pt x="2841" y="87"/>
                    </a:lnTo>
                    <a:lnTo>
                      <a:pt x="2020" y="87"/>
                    </a:lnTo>
                    <a:lnTo>
                      <a:pt x="2020" y="502"/>
                    </a:lnTo>
                    <a:lnTo>
                      <a:pt x="2018" y="512"/>
                    </a:lnTo>
                    <a:lnTo>
                      <a:pt x="2018" y="520"/>
                    </a:lnTo>
                    <a:lnTo>
                      <a:pt x="2016" y="529"/>
                    </a:lnTo>
                    <a:lnTo>
                      <a:pt x="2014" y="539"/>
                    </a:lnTo>
                    <a:lnTo>
                      <a:pt x="2011" y="556"/>
                    </a:lnTo>
                    <a:lnTo>
                      <a:pt x="2008" y="566"/>
                    </a:lnTo>
                    <a:lnTo>
                      <a:pt x="2006" y="574"/>
                    </a:lnTo>
                    <a:lnTo>
                      <a:pt x="2003" y="581"/>
                    </a:lnTo>
                    <a:lnTo>
                      <a:pt x="2001" y="589"/>
                    </a:lnTo>
                    <a:lnTo>
                      <a:pt x="1998" y="597"/>
                    </a:lnTo>
                    <a:lnTo>
                      <a:pt x="1993" y="608"/>
                    </a:lnTo>
                    <a:lnTo>
                      <a:pt x="1994" y="606"/>
                    </a:lnTo>
                    <a:lnTo>
                      <a:pt x="1989" y="613"/>
                    </a:lnTo>
                    <a:lnTo>
                      <a:pt x="1983" y="623"/>
                    </a:lnTo>
                    <a:lnTo>
                      <a:pt x="1986" y="619"/>
                    </a:lnTo>
                    <a:lnTo>
                      <a:pt x="1978" y="633"/>
                    </a:lnTo>
                    <a:lnTo>
                      <a:pt x="1969" y="644"/>
                    </a:lnTo>
                    <a:lnTo>
                      <a:pt x="1968" y="644"/>
                    </a:lnTo>
                    <a:lnTo>
                      <a:pt x="1968" y="646"/>
                    </a:lnTo>
                    <a:lnTo>
                      <a:pt x="1947" y="663"/>
                    </a:lnTo>
                    <a:lnTo>
                      <a:pt x="1937" y="670"/>
                    </a:lnTo>
                    <a:lnTo>
                      <a:pt x="1934" y="671"/>
                    </a:lnTo>
                    <a:lnTo>
                      <a:pt x="1936" y="670"/>
                    </a:lnTo>
                    <a:lnTo>
                      <a:pt x="1926" y="675"/>
                    </a:lnTo>
                    <a:lnTo>
                      <a:pt x="1902" y="678"/>
                    </a:lnTo>
                    <a:lnTo>
                      <a:pt x="1900" y="678"/>
                    </a:lnTo>
                    <a:lnTo>
                      <a:pt x="1890" y="676"/>
                    </a:lnTo>
                    <a:lnTo>
                      <a:pt x="1879" y="675"/>
                    </a:lnTo>
                    <a:lnTo>
                      <a:pt x="1877" y="675"/>
                    </a:lnTo>
                    <a:lnTo>
                      <a:pt x="1867" y="670"/>
                    </a:lnTo>
                    <a:lnTo>
                      <a:pt x="1857" y="663"/>
                    </a:lnTo>
                    <a:lnTo>
                      <a:pt x="1837" y="646"/>
                    </a:lnTo>
                    <a:lnTo>
                      <a:pt x="1835" y="644"/>
                    </a:lnTo>
                    <a:lnTo>
                      <a:pt x="1827" y="633"/>
                    </a:lnTo>
                    <a:lnTo>
                      <a:pt x="1820" y="621"/>
                    </a:lnTo>
                    <a:lnTo>
                      <a:pt x="1818" y="618"/>
                    </a:lnTo>
                    <a:lnTo>
                      <a:pt x="1815" y="613"/>
                    </a:lnTo>
                    <a:lnTo>
                      <a:pt x="1810" y="606"/>
                    </a:lnTo>
                    <a:lnTo>
                      <a:pt x="1810" y="604"/>
                    </a:lnTo>
                    <a:lnTo>
                      <a:pt x="1806" y="597"/>
                    </a:lnTo>
                    <a:lnTo>
                      <a:pt x="1801" y="589"/>
                    </a:lnTo>
                    <a:lnTo>
                      <a:pt x="1800" y="581"/>
                    </a:lnTo>
                    <a:lnTo>
                      <a:pt x="1801" y="581"/>
                    </a:lnTo>
                    <a:lnTo>
                      <a:pt x="1798" y="574"/>
                    </a:lnTo>
                    <a:lnTo>
                      <a:pt x="1796" y="572"/>
                    </a:lnTo>
                    <a:lnTo>
                      <a:pt x="1796" y="574"/>
                    </a:lnTo>
                    <a:lnTo>
                      <a:pt x="1795" y="566"/>
                    </a:lnTo>
                    <a:lnTo>
                      <a:pt x="1791" y="556"/>
                    </a:lnTo>
                    <a:lnTo>
                      <a:pt x="1788" y="539"/>
                    </a:lnTo>
                    <a:lnTo>
                      <a:pt x="1786" y="529"/>
                    </a:lnTo>
                    <a:lnTo>
                      <a:pt x="1785" y="520"/>
                    </a:lnTo>
                    <a:lnTo>
                      <a:pt x="1785" y="512"/>
                    </a:lnTo>
                    <a:lnTo>
                      <a:pt x="1783" y="502"/>
                    </a:lnTo>
                    <a:lnTo>
                      <a:pt x="1783" y="136"/>
                    </a:lnTo>
                    <a:lnTo>
                      <a:pt x="1781" y="121"/>
                    </a:lnTo>
                    <a:lnTo>
                      <a:pt x="1776" y="104"/>
                    </a:lnTo>
                    <a:lnTo>
                      <a:pt x="1778" y="104"/>
                    </a:lnTo>
                    <a:lnTo>
                      <a:pt x="1770" y="91"/>
                    </a:lnTo>
                    <a:lnTo>
                      <a:pt x="1760" y="79"/>
                    </a:lnTo>
                    <a:lnTo>
                      <a:pt x="1748" y="69"/>
                    </a:lnTo>
                    <a:lnTo>
                      <a:pt x="1733" y="60"/>
                    </a:lnTo>
                    <a:lnTo>
                      <a:pt x="1718" y="55"/>
                    </a:lnTo>
                    <a:lnTo>
                      <a:pt x="1701" y="54"/>
                    </a:lnTo>
                    <a:lnTo>
                      <a:pt x="879" y="54"/>
                    </a:lnTo>
                    <a:lnTo>
                      <a:pt x="879" y="200"/>
                    </a:lnTo>
                    <a:lnTo>
                      <a:pt x="877" y="213"/>
                    </a:lnTo>
                    <a:lnTo>
                      <a:pt x="876" y="225"/>
                    </a:lnTo>
                    <a:lnTo>
                      <a:pt x="874" y="238"/>
                    </a:lnTo>
                    <a:lnTo>
                      <a:pt x="872" y="250"/>
                    </a:lnTo>
                    <a:lnTo>
                      <a:pt x="867" y="263"/>
                    </a:lnTo>
                    <a:lnTo>
                      <a:pt x="864" y="275"/>
                    </a:lnTo>
                    <a:lnTo>
                      <a:pt x="849" y="310"/>
                    </a:lnTo>
                    <a:lnTo>
                      <a:pt x="842" y="322"/>
                    </a:lnTo>
                    <a:lnTo>
                      <a:pt x="839" y="329"/>
                    </a:lnTo>
                    <a:lnTo>
                      <a:pt x="842" y="324"/>
                    </a:lnTo>
                    <a:lnTo>
                      <a:pt x="829" y="344"/>
                    </a:lnTo>
                    <a:lnTo>
                      <a:pt x="804" y="374"/>
                    </a:lnTo>
                    <a:lnTo>
                      <a:pt x="802" y="374"/>
                    </a:lnTo>
                    <a:lnTo>
                      <a:pt x="802" y="376"/>
                    </a:lnTo>
                    <a:lnTo>
                      <a:pt x="782" y="393"/>
                    </a:lnTo>
                    <a:lnTo>
                      <a:pt x="772" y="399"/>
                    </a:lnTo>
                    <a:lnTo>
                      <a:pt x="762" y="408"/>
                    </a:lnTo>
                    <a:lnTo>
                      <a:pt x="752" y="415"/>
                    </a:lnTo>
                    <a:lnTo>
                      <a:pt x="757" y="411"/>
                    </a:lnTo>
                    <a:lnTo>
                      <a:pt x="750" y="415"/>
                    </a:lnTo>
                    <a:lnTo>
                      <a:pt x="738" y="420"/>
                    </a:lnTo>
                    <a:lnTo>
                      <a:pt x="703" y="436"/>
                    </a:lnTo>
                    <a:lnTo>
                      <a:pt x="691" y="440"/>
                    </a:lnTo>
                    <a:lnTo>
                      <a:pt x="678" y="443"/>
                    </a:lnTo>
                    <a:lnTo>
                      <a:pt x="666" y="446"/>
                    </a:lnTo>
                    <a:lnTo>
                      <a:pt x="654" y="448"/>
                    </a:lnTo>
                    <a:lnTo>
                      <a:pt x="653" y="448"/>
                    </a:lnTo>
                    <a:lnTo>
                      <a:pt x="626" y="451"/>
                    </a:lnTo>
                    <a:lnTo>
                      <a:pt x="0" y="451"/>
                    </a:lnTo>
                    <a:lnTo>
                      <a:pt x="0" y="441"/>
                    </a:lnTo>
                    <a:lnTo>
                      <a:pt x="626" y="441"/>
                    </a:lnTo>
                    <a:lnTo>
                      <a:pt x="653" y="438"/>
                    </a:lnTo>
                    <a:lnTo>
                      <a:pt x="664" y="436"/>
                    </a:lnTo>
                    <a:lnTo>
                      <a:pt x="676" y="433"/>
                    </a:lnTo>
                    <a:lnTo>
                      <a:pt x="689" y="430"/>
                    </a:lnTo>
                    <a:lnTo>
                      <a:pt x="700" y="426"/>
                    </a:lnTo>
                    <a:lnTo>
                      <a:pt x="735" y="411"/>
                    </a:lnTo>
                    <a:lnTo>
                      <a:pt x="735" y="413"/>
                    </a:lnTo>
                    <a:lnTo>
                      <a:pt x="746" y="406"/>
                    </a:lnTo>
                    <a:lnTo>
                      <a:pt x="757" y="399"/>
                    </a:lnTo>
                    <a:lnTo>
                      <a:pt x="767" y="391"/>
                    </a:lnTo>
                    <a:lnTo>
                      <a:pt x="777" y="384"/>
                    </a:lnTo>
                    <a:lnTo>
                      <a:pt x="795" y="368"/>
                    </a:lnTo>
                    <a:lnTo>
                      <a:pt x="820" y="339"/>
                    </a:lnTo>
                    <a:lnTo>
                      <a:pt x="834" y="319"/>
                    </a:lnTo>
                    <a:lnTo>
                      <a:pt x="840" y="307"/>
                    </a:lnTo>
                    <a:lnTo>
                      <a:pt x="839" y="307"/>
                    </a:lnTo>
                    <a:lnTo>
                      <a:pt x="854" y="272"/>
                    </a:lnTo>
                    <a:lnTo>
                      <a:pt x="859" y="257"/>
                    </a:lnTo>
                    <a:lnTo>
                      <a:pt x="857" y="260"/>
                    </a:lnTo>
                    <a:lnTo>
                      <a:pt x="862" y="247"/>
                    </a:lnTo>
                    <a:lnTo>
                      <a:pt x="864" y="237"/>
                    </a:lnTo>
                    <a:lnTo>
                      <a:pt x="866" y="223"/>
                    </a:lnTo>
                    <a:lnTo>
                      <a:pt x="867" y="211"/>
                    </a:lnTo>
                    <a:lnTo>
                      <a:pt x="869" y="198"/>
                    </a:lnTo>
                    <a:lnTo>
                      <a:pt x="869" y="44"/>
                    </a:lnTo>
                    <a:lnTo>
                      <a:pt x="1701" y="44"/>
                    </a:lnTo>
                    <a:lnTo>
                      <a:pt x="1718" y="45"/>
                    </a:lnTo>
                    <a:lnTo>
                      <a:pt x="1719" y="45"/>
                    </a:lnTo>
                    <a:lnTo>
                      <a:pt x="1736" y="50"/>
                    </a:lnTo>
                    <a:lnTo>
                      <a:pt x="1734" y="50"/>
                    </a:lnTo>
                    <a:lnTo>
                      <a:pt x="1736" y="52"/>
                    </a:lnTo>
                    <a:lnTo>
                      <a:pt x="1751" y="60"/>
                    </a:lnTo>
                    <a:lnTo>
                      <a:pt x="1755" y="62"/>
                    </a:lnTo>
                    <a:lnTo>
                      <a:pt x="1753" y="60"/>
                    </a:lnTo>
                    <a:lnTo>
                      <a:pt x="1766" y="70"/>
                    </a:lnTo>
                    <a:lnTo>
                      <a:pt x="1768" y="72"/>
                    </a:lnTo>
                    <a:lnTo>
                      <a:pt x="1778" y="86"/>
                    </a:lnTo>
                    <a:lnTo>
                      <a:pt x="1786" y="101"/>
                    </a:lnTo>
                    <a:lnTo>
                      <a:pt x="1786" y="102"/>
                    </a:lnTo>
                    <a:lnTo>
                      <a:pt x="1791" y="119"/>
                    </a:lnTo>
                    <a:lnTo>
                      <a:pt x="1793" y="136"/>
                    </a:lnTo>
                    <a:lnTo>
                      <a:pt x="1793" y="500"/>
                    </a:lnTo>
                    <a:lnTo>
                      <a:pt x="1795" y="510"/>
                    </a:lnTo>
                    <a:lnTo>
                      <a:pt x="1795" y="519"/>
                    </a:lnTo>
                    <a:lnTo>
                      <a:pt x="1796" y="527"/>
                    </a:lnTo>
                    <a:lnTo>
                      <a:pt x="1798" y="537"/>
                    </a:lnTo>
                    <a:lnTo>
                      <a:pt x="1801" y="554"/>
                    </a:lnTo>
                    <a:lnTo>
                      <a:pt x="1805" y="564"/>
                    </a:lnTo>
                    <a:lnTo>
                      <a:pt x="1806" y="571"/>
                    </a:lnTo>
                    <a:lnTo>
                      <a:pt x="1810" y="577"/>
                    </a:lnTo>
                    <a:lnTo>
                      <a:pt x="1810" y="579"/>
                    </a:lnTo>
                    <a:lnTo>
                      <a:pt x="1812" y="586"/>
                    </a:lnTo>
                    <a:lnTo>
                      <a:pt x="1815" y="594"/>
                    </a:lnTo>
                    <a:lnTo>
                      <a:pt x="1818" y="601"/>
                    </a:lnTo>
                    <a:lnTo>
                      <a:pt x="1823" y="608"/>
                    </a:lnTo>
                    <a:lnTo>
                      <a:pt x="1827" y="614"/>
                    </a:lnTo>
                    <a:lnTo>
                      <a:pt x="1835" y="628"/>
                    </a:lnTo>
                    <a:lnTo>
                      <a:pt x="1843" y="639"/>
                    </a:lnTo>
                    <a:lnTo>
                      <a:pt x="1862" y="655"/>
                    </a:lnTo>
                    <a:lnTo>
                      <a:pt x="1870" y="660"/>
                    </a:lnTo>
                    <a:lnTo>
                      <a:pt x="1880" y="665"/>
                    </a:lnTo>
                    <a:lnTo>
                      <a:pt x="1892" y="666"/>
                    </a:lnTo>
                    <a:lnTo>
                      <a:pt x="1902" y="668"/>
                    </a:lnTo>
                    <a:lnTo>
                      <a:pt x="1922" y="665"/>
                    </a:lnTo>
                    <a:lnTo>
                      <a:pt x="1932" y="660"/>
                    </a:lnTo>
                    <a:lnTo>
                      <a:pt x="1932" y="661"/>
                    </a:lnTo>
                    <a:lnTo>
                      <a:pt x="1942" y="655"/>
                    </a:lnTo>
                    <a:lnTo>
                      <a:pt x="1961" y="639"/>
                    </a:lnTo>
                    <a:lnTo>
                      <a:pt x="1969" y="628"/>
                    </a:lnTo>
                    <a:lnTo>
                      <a:pt x="1978" y="614"/>
                    </a:lnTo>
                    <a:lnTo>
                      <a:pt x="1981" y="608"/>
                    </a:lnTo>
                    <a:lnTo>
                      <a:pt x="1986" y="601"/>
                    </a:lnTo>
                    <a:lnTo>
                      <a:pt x="1989" y="594"/>
                    </a:lnTo>
                    <a:lnTo>
                      <a:pt x="1988" y="594"/>
                    </a:lnTo>
                    <a:lnTo>
                      <a:pt x="1991" y="586"/>
                    </a:lnTo>
                    <a:lnTo>
                      <a:pt x="1993" y="579"/>
                    </a:lnTo>
                    <a:lnTo>
                      <a:pt x="1994" y="577"/>
                    </a:lnTo>
                    <a:lnTo>
                      <a:pt x="1996" y="572"/>
                    </a:lnTo>
                    <a:lnTo>
                      <a:pt x="1998" y="564"/>
                    </a:lnTo>
                    <a:lnTo>
                      <a:pt x="2001" y="554"/>
                    </a:lnTo>
                    <a:lnTo>
                      <a:pt x="2004" y="537"/>
                    </a:lnTo>
                    <a:lnTo>
                      <a:pt x="2006" y="527"/>
                    </a:lnTo>
                    <a:lnTo>
                      <a:pt x="2008" y="519"/>
                    </a:lnTo>
                    <a:lnTo>
                      <a:pt x="2008" y="510"/>
                    </a:lnTo>
                    <a:lnTo>
                      <a:pt x="2009" y="500"/>
                    </a:lnTo>
                    <a:lnTo>
                      <a:pt x="2009" y="77"/>
                    </a:lnTo>
                    <a:lnTo>
                      <a:pt x="2841" y="77"/>
                    </a:lnTo>
                    <a:lnTo>
                      <a:pt x="2858" y="79"/>
                    </a:lnTo>
                    <a:lnTo>
                      <a:pt x="2860" y="79"/>
                    </a:lnTo>
                    <a:lnTo>
                      <a:pt x="2877" y="84"/>
                    </a:lnTo>
                    <a:lnTo>
                      <a:pt x="2875" y="84"/>
                    </a:lnTo>
                    <a:lnTo>
                      <a:pt x="2877" y="86"/>
                    </a:lnTo>
                    <a:lnTo>
                      <a:pt x="2892" y="94"/>
                    </a:lnTo>
                    <a:lnTo>
                      <a:pt x="2895" y="96"/>
                    </a:lnTo>
                    <a:lnTo>
                      <a:pt x="2893" y="94"/>
                    </a:lnTo>
                    <a:lnTo>
                      <a:pt x="2907" y="104"/>
                    </a:lnTo>
                    <a:lnTo>
                      <a:pt x="2908" y="106"/>
                    </a:lnTo>
                    <a:lnTo>
                      <a:pt x="2919" y="119"/>
                    </a:lnTo>
                    <a:lnTo>
                      <a:pt x="2927" y="134"/>
                    </a:lnTo>
                    <a:lnTo>
                      <a:pt x="2927" y="136"/>
                    </a:lnTo>
                    <a:lnTo>
                      <a:pt x="2932" y="153"/>
                    </a:lnTo>
                    <a:lnTo>
                      <a:pt x="2934" y="169"/>
                    </a:lnTo>
                    <a:lnTo>
                      <a:pt x="2934" y="500"/>
                    </a:lnTo>
                    <a:lnTo>
                      <a:pt x="2935" y="510"/>
                    </a:lnTo>
                    <a:lnTo>
                      <a:pt x="2935" y="519"/>
                    </a:lnTo>
                    <a:lnTo>
                      <a:pt x="2937" y="527"/>
                    </a:lnTo>
                    <a:lnTo>
                      <a:pt x="2939" y="537"/>
                    </a:lnTo>
                    <a:lnTo>
                      <a:pt x="2944" y="562"/>
                    </a:lnTo>
                    <a:lnTo>
                      <a:pt x="2947" y="571"/>
                    </a:lnTo>
                    <a:lnTo>
                      <a:pt x="2947" y="572"/>
                    </a:lnTo>
                    <a:lnTo>
                      <a:pt x="2949" y="577"/>
                    </a:lnTo>
                    <a:lnTo>
                      <a:pt x="2955" y="594"/>
                    </a:lnTo>
                    <a:lnTo>
                      <a:pt x="2962" y="608"/>
                    </a:lnTo>
                    <a:lnTo>
                      <a:pt x="2967" y="614"/>
                    </a:lnTo>
                    <a:lnTo>
                      <a:pt x="2974" y="628"/>
                    </a:lnTo>
                    <a:lnTo>
                      <a:pt x="2984" y="639"/>
                    </a:lnTo>
                    <a:lnTo>
                      <a:pt x="2991" y="646"/>
                    </a:lnTo>
                    <a:lnTo>
                      <a:pt x="3001" y="655"/>
                    </a:lnTo>
                    <a:lnTo>
                      <a:pt x="3011" y="661"/>
                    </a:lnTo>
                    <a:lnTo>
                      <a:pt x="3011" y="660"/>
                    </a:lnTo>
                    <a:lnTo>
                      <a:pt x="3021" y="665"/>
                    </a:lnTo>
                    <a:lnTo>
                      <a:pt x="3033" y="666"/>
                    </a:lnTo>
                    <a:lnTo>
                      <a:pt x="3043" y="668"/>
                    </a:lnTo>
                    <a:lnTo>
                      <a:pt x="3053" y="666"/>
                    </a:lnTo>
                    <a:lnTo>
                      <a:pt x="3061" y="665"/>
                    </a:lnTo>
                    <a:lnTo>
                      <a:pt x="3073" y="660"/>
                    </a:lnTo>
                    <a:lnTo>
                      <a:pt x="3073" y="661"/>
                    </a:lnTo>
                    <a:lnTo>
                      <a:pt x="3083" y="655"/>
                    </a:lnTo>
                    <a:lnTo>
                      <a:pt x="3101" y="639"/>
                    </a:lnTo>
                    <a:lnTo>
                      <a:pt x="3110" y="628"/>
                    </a:lnTo>
                    <a:lnTo>
                      <a:pt x="3118" y="614"/>
                    </a:lnTo>
                    <a:lnTo>
                      <a:pt x="3128" y="594"/>
                    </a:lnTo>
                    <a:lnTo>
                      <a:pt x="3126" y="594"/>
                    </a:lnTo>
                    <a:lnTo>
                      <a:pt x="3130" y="586"/>
                    </a:lnTo>
                    <a:lnTo>
                      <a:pt x="3135" y="577"/>
                    </a:lnTo>
                    <a:lnTo>
                      <a:pt x="3137" y="572"/>
                    </a:lnTo>
                    <a:lnTo>
                      <a:pt x="3138" y="564"/>
                    </a:lnTo>
                    <a:lnTo>
                      <a:pt x="3140" y="554"/>
                    </a:lnTo>
                    <a:lnTo>
                      <a:pt x="3140" y="552"/>
                    </a:lnTo>
                    <a:lnTo>
                      <a:pt x="3143" y="544"/>
                    </a:lnTo>
                    <a:lnTo>
                      <a:pt x="3145" y="537"/>
                    </a:lnTo>
                    <a:lnTo>
                      <a:pt x="3147" y="527"/>
                    </a:lnTo>
                    <a:lnTo>
                      <a:pt x="3147" y="519"/>
                    </a:lnTo>
                    <a:lnTo>
                      <a:pt x="3148" y="510"/>
                    </a:lnTo>
                    <a:lnTo>
                      <a:pt x="3148" y="490"/>
                    </a:lnTo>
                    <a:lnTo>
                      <a:pt x="3150" y="482"/>
                    </a:lnTo>
                    <a:lnTo>
                      <a:pt x="3150" y="70"/>
                    </a:lnTo>
                    <a:lnTo>
                      <a:pt x="3982" y="70"/>
                    </a:lnTo>
                    <a:lnTo>
                      <a:pt x="3999" y="72"/>
                    </a:lnTo>
                    <a:lnTo>
                      <a:pt x="4000" y="72"/>
                    </a:lnTo>
                    <a:lnTo>
                      <a:pt x="4017" y="77"/>
                    </a:lnTo>
                    <a:lnTo>
                      <a:pt x="4015" y="77"/>
                    </a:lnTo>
                    <a:lnTo>
                      <a:pt x="4017" y="79"/>
                    </a:lnTo>
                    <a:lnTo>
                      <a:pt x="4031" y="87"/>
                    </a:lnTo>
                    <a:lnTo>
                      <a:pt x="4034" y="89"/>
                    </a:lnTo>
                    <a:lnTo>
                      <a:pt x="4046" y="97"/>
                    </a:lnTo>
                    <a:lnTo>
                      <a:pt x="4057" y="111"/>
                    </a:lnTo>
                    <a:lnTo>
                      <a:pt x="4059" y="112"/>
                    </a:lnTo>
                    <a:lnTo>
                      <a:pt x="4067" y="128"/>
                    </a:lnTo>
                    <a:lnTo>
                      <a:pt x="4067" y="129"/>
                    </a:lnTo>
                    <a:lnTo>
                      <a:pt x="4072" y="146"/>
                    </a:lnTo>
                    <a:lnTo>
                      <a:pt x="4074" y="163"/>
                    </a:lnTo>
                    <a:lnTo>
                      <a:pt x="4074" y="467"/>
                    </a:lnTo>
                    <a:lnTo>
                      <a:pt x="4077" y="503"/>
                    </a:lnTo>
                    <a:lnTo>
                      <a:pt x="4083" y="520"/>
                    </a:lnTo>
                    <a:lnTo>
                      <a:pt x="4086" y="535"/>
                    </a:lnTo>
                    <a:lnTo>
                      <a:pt x="4093" y="552"/>
                    </a:lnTo>
                    <a:lnTo>
                      <a:pt x="4099" y="567"/>
                    </a:lnTo>
                    <a:lnTo>
                      <a:pt x="4106" y="581"/>
                    </a:lnTo>
                    <a:lnTo>
                      <a:pt x="4114" y="594"/>
                    </a:lnTo>
                    <a:lnTo>
                      <a:pt x="4123" y="604"/>
                    </a:lnTo>
                    <a:lnTo>
                      <a:pt x="4131" y="613"/>
                    </a:lnTo>
                    <a:lnTo>
                      <a:pt x="4141" y="621"/>
                    </a:lnTo>
                    <a:lnTo>
                      <a:pt x="4150" y="626"/>
                    </a:lnTo>
                    <a:lnTo>
                      <a:pt x="4161" y="629"/>
                    </a:lnTo>
                    <a:lnTo>
                      <a:pt x="4171" y="633"/>
                    </a:lnTo>
                    <a:lnTo>
                      <a:pt x="4181" y="634"/>
                    </a:lnTo>
                    <a:lnTo>
                      <a:pt x="4192" y="633"/>
                    </a:lnTo>
                    <a:lnTo>
                      <a:pt x="4203" y="629"/>
                    </a:lnTo>
                    <a:lnTo>
                      <a:pt x="4213" y="626"/>
                    </a:lnTo>
                    <a:lnTo>
                      <a:pt x="4223" y="621"/>
                    </a:lnTo>
                    <a:lnTo>
                      <a:pt x="4240" y="604"/>
                    </a:lnTo>
                    <a:lnTo>
                      <a:pt x="4240" y="603"/>
                    </a:lnTo>
                    <a:lnTo>
                      <a:pt x="4250" y="592"/>
                    </a:lnTo>
                    <a:lnTo>
                      <a:pt x="4259" y="581"/>
                    </a:lnTo>
                    <a:lnTo>
                      <a:pt x="4265" y="567"/>
                    </a:lnTo>
                    <a:lnTo>
                      <a:pt x="4264" y="567"/>
                    </a:lnTo>
                    <a:lnTo>
                      <a:pt x="4270" y="552"/>
                    </a:lnTo>
                    <a:lnTo>
                      <a:pt x="4280" y="520"/>
                    </a:lnTo>
                    <a:lnTo>
                      <a:pt x="4284" y="503"/>
                    </a:lnTo>
                    <a:lnTo>
                      <a:pt x="4287" y="485"/>
                    </a:lnTo>
                    <a:lnTo>
                      <a:pt x="4289" y="467"/>
                    </a:lnTo>
                    <a:lnTo>
                      <a:pt x="4289" y="0"/>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30" name="Freeform 182"/>
              <p:cNvSpPr>
                <a:spLocks noEditPoints="1"/>
              </p:cNvSpPr>
              <p:nvPr/>
            </p:nvSpPr>
            <p:spPr bwMode="auto">
              <a:xfrm>
                <a:off x="405" y="2532"/>
                <a:ext cx="5226" cy="613"/>
              </a:xfrm>
              <a:custGeom>
                <a:avLst/>
                <a:gdLst/>
                <a:ahLst/>
                <a:cxnLst>
                  <a:cxn ang="0">
                    <a:pos x="1897" y="517"/>
                  </a:cxn>
                  <a:cxn ang="0">
                    <a:pos x="4267" y="482"/>
                  </a:cxn>
                  <a:cxn ang="0">
                    <a:pos x="1932" y="457"/>
                  </a:cxn>
                  <a:cxn ang="0">
                    <a:pos x="2013" y="338"/>
                  </a:cxn>
                  <a:cxn ang="0">
                    <a:pos x="1580" y="17"/>
                  </a:cxn>
                  <a:cxn ang="0">
                    <a:pos x="1619" y="61"/>
                  </a:cxn>
                  <a:cxn ang="0">
                    <a:pos x="1694" y="455"/>
                  </a:cxn>
                  <a:cxn ang="0">
                    <a:pos x="1842" y="519"/>
                  </a:cxn>
                  <a:cxn ang="0">
                    <a:pos x="1921" y="472"/>
                  </a:cxn>
                  <a:cxn ang="0">
                    <a:pos x="1966" y="406"/>
                  </a:cxn>
                  <a:cxn ang="0">
                    <a:pos x="1994" y="332"/>
                  </a:cxn>
                  <a:cxn ang="0">
                    <a:pos x="2004" y="19"/>
                  </a:cxn>
                  <a:cxn ang="0">
                    <a:pos x="2736" y="45"/>
                  </a:cxn>
                  <a:cxn ang="0">
                    <a:pos x="2766" y="249"/>
                  </a:cxn>
                  <a:cxn ang="0">
                    <a:pos x="2784" y="359"/>
                  </a:cxn>
                  <a:cxn ang="0">
                    <a:pos x="2828" y="447"/>
                  </a:cxn>
                  <a:cxn ang="0">
                    <a:pos x="2902" y="509"/>
                  </a:cxn>
                  <a:cxn ang="0">
                    <a:pos x="3034" y="494"/>
                  </a:cxn>
                  <a:cxn ang="0">
                    <a:pos x="3090" y="435"/>
                  </a:cxn>
                  <a:cxn ang="0">
                    <a:pos x="3135" y="332"/>
                  </a:cxn>
                  <a:cxn ang="0">
                    <a:pos x="3147" y="249"/>
                  </a:cxn>
                  <a:cxn ang="0">
                    <a:pos x="3864" y="34"/>
                  </a:cxn>
                  <a:cxn ang="0">
                    <a:pos x="3903" y="94"/>
                  </a:cxn>
                  <a:cxn ang="0">
                    <a:pos x="3913" y="391"/>
                  </a:cxn>
                  <a:cxn ang="0">
                    <a:pos x="3999" y="554"/>
                  </a:cxn>
                  <a:cxn ang="0">
                    <a:pos x="4067" y="589"/>
                  </a:cxn>
                  <a:cxn ang="0">
                    <a:pos x="4205" y="539"/>
                  </a:cxn>
                  <a:cxn ang="0">
                    <a:pos x="4280" y="378"/>
                  </a:cxn>
                  <a:cxn ang="0">
                    <a:pos x="4301" y="366"/>
                  </a:cxn>
                  <a:cxn ang="0">
                    <a:pos x="4269" y="475"/>
                  </a:cxn>
                  <a:cxn ang="0">
                    <a:pos x="4178" y="589"/>
                  </a:cxn>
                  <a:cxn ang="0">
                    <a:pos x="4064" y="609"/>
                  </a:cxn>
                  <a:cxn ang="0">
                    <a:pos x="4005" y="584"/>
                  </a:cxn>
                  <a:cxn ang="0">
                    <a:pos x="3933" y="502"/>
                  </a:cxn>
                  <a:cxn ang="0">
                    <a:pos x="3895" y="396"/>
                  </a:cxn>
                  <a:cxn ang="0">
                    <a:pos x="3885" y="114"/>
                  </a:cxn>
                  <a:cxn ang="0">
                    <a:pos x="3165" y="35"/>
                  </a:cxn>
                  <a:cxn ang="0">
                    <a:pos x="3152" y="338"/>
                  </a:cxn>
                  <a:cxn ang="0">
                    <a:pos x="3133" y="391"/>
                  </a:cxn>
                  <a:cxn ang="0">
                    <a:pos x="3064" y="495"/>
                  </a:cxn>
                  <a:cxn ang="0">
                    <a:pos x="3002" y="532"/>
                  </a:cxn>
                  <a:cxn ang="0">
                    <a:pos x="2887" y="524"/>
                  </a:cxn>
                  <a:cxn ang="0">
                    <a:pos x="2806" y="450"/>
                  </a:cxn>
                  <a:cxn ang="0">
                    <a:pos x="2774" y="390"/>
                  </a:cxn>
                  <a:cxn ang="0">
                    <a:pos x="2747" y="265"/>
                  </a:cxn>
                  <a:cxn ang="0">
                    <a:pos x="2732" y="76"/>
                  </a:cxn>
                  <a:cxn ang="0">
                    <a:pos x="2021" y="294"/>
                  </a:cxn>
                  <a:cxn ang="0">
                    <a:pos x="2004" y="364"/>
                  </a:cxn>
                  <a:cxn ang="0">
                    <a:pos x="1978" y="428"/>
                  </a:cxn>
                  <a:cxn ang="0">
                    <a:pos x="1907" y="510"/>
                  </a:cxn>
                  <a:cxn ang="0">
                    <a:pos x="1847" y="537"/>
                  </a:cxn>
                  <a:cxn ang="0">
                    <a:pos x="1733" y="515"/>
                  </a:cxn>
                  <a:cxn ang="0">
                    <a:pos x="1637" y="400"/>
                  </a:cxn>
                  <a:cxn ang="0">
                    <a:pos x="1605" y="81"/>
                  </a:cxn>
                  <a:cxn ang="0">
                    <a:pos x="882" y="235"/>
                  </a:cxn>
                  <a:cxn ang="0">
                    <a:pos x="837" y="361"/>
                  </a:cxn>
                  <a:cxn ang="0">
                    <a:pos x="718" y="458"/>
                  </a:cxn>
                  <a:cxn ang="0">
                    <a:pos x="614" y="458"/>
                  </a:cxn>
                  <a:cxn ang="0">
                    <a:pos x="809" y="366"/>
                  </a:cxn>
                </a:cxnLst>
                <a:rect l="0" t="0" r="r" b="b"/>
                <a:pathLst>
                  <a:path w="5226" h="613">
                    <a:moveTo>
                      <a:pt x="4207" y="537"/>
                    </a:moveTo>
                    <a:lnTo>
                      <a:pt x="4203" y="541"/>
                    </a:lnTo>
                    <a:lnTo>
                      <a:pt x="4207" y="537"/>
                    </a:lnTo>
                    <a:close/>
                    <a:moveTo>
                      <a:pt x="3028" y="522"/>
                    </a:moveTo>
                    <a:lnTo>
                      <a:pt x="3024" y="524"/>
                    </a:lnTo>
                    <a:lnTo>
                      <a:pt x="3028" y="522"/>
                    </a:lnTo>
                    <a:close/>
                    <a:moveTo>
                      <a:pt x="2883" y="522"/>
                    </a:moveTo>
                    <a:lnTo>
                      <a:pt x="2887" y="524"/>
                    </a:lnTo>
                    <a:lnTo>
                      <a:pt x="2883" y="522"/>
                    </a:lnTo>
                    <a:close/>
                    <a:moveTo>
                      <a:pt x="1897" y="517"/>
                    </a:moveTo>
                    <a:lnTo>
                      <a:pt x="1894" y="519"/>
                    </a:lnTo>
                    <a:lnTo>
                      <a:pt x="1897" y="517"/>
                    </a:lnTo>
                    <a:close/>
                    <a:moveTo>
                      <a:pt x="2855" y="504"/>
                    </a:moveTo>
                    <a:lnTo>
                      <a:pt x="2856" y="505"/>
                    </a:lnTo>
                    <a:lnTo>
                      <a:pt x="2855" y="504"/>
                    </a:lnTo>
                    <a:close/>
                    <a:moveTo>
                      <a:pt x="2838" y="489"/>
                    </a:moveTo>
                    <a:lnTo>
                      <a:pt x="2841" y="492"/>
                    </a:lnTo>
                    <a:lnTo>
                      <a:pt x="2838" y="489"/>
                    </a:lnTo>
                    <a:close/>
                    <a:moveTo>
                      <a:pt x="4269" y="477"/>
                    </a:moveTo>
                    <a:lnTo>
                      <a:pt x="4267" y="482"/>
                    </a:lnTo>
                    <a:lnTo>
                      <a:pt x="4267" y="478"/>
                    </a:lnTo>
                    <a:lnTo>
                      <a:pt x="4269" y="477"/>
                    </a:lnTo>
                    <a:close/>
                    <a:moveTo>
                      <a:pt x="3056" y="475"/>
                    </a:moveTo>
                    <a:lnTo>
                      <a:pt x="3053" y="478"/>
                    </a:lnTo>
                    <a:lnTo>
                      <a:pt x="3056" y="475"/>
                    </a:lnTo>
                    <a:close/>
                    <a:moveTo>
                      <a:pt x="1916" y="475"/>
                    </a:moveTo>
                    <a:lnTo>
                      <a:pt x="1912" y="478"/>
                    </a:lnTo>
                    <a:lnTo>
                      <a:pt x="1916" y="475"/>
                    </a:lnTo>
                    <a:close/>
                    <a:moveTo>
                      <a:pt x="1934" y="455"/>
                    </a:moveTo>
                    <a:lnTo>
                      <a:pt x="1932" y="457"/>
                    </a:lnTo>
                    <a:lnTo>
                      <a:pt x="1934" y="455"/>
                    </a:lnTo>
                    <a:close/>
                    <a:moveTo>
                      <a:pt x="4279" y="452"/>
                    </a:moveTo>
                    <a:lnTo>
                      <a:pt x="4277" y="457"/>
                    </a:lnTo>
                    <a:lnTo>
                      <a:pt x="4277" y="453"/>
                    </a:lnTo>
                    <a:lnTo>
                      <a:pt x="4279" y="452"/>
                    </a:lnTo>
                    <a:close/>
                    <a:moveTo>
                      <a:pt x="1994" y="391"/>
                    </a:moveTo>
                    <a:lnTo>
                      <a:pt x="1993" y="396"/>
                    </a:lnTo>
                    <a:lnTo>
                      <a:pt x="1993" y="393"/>
                    </a:lnTo>
                    <a:lnTo>
                      <a:pt x="1994" y="391"/>
                    </a:lnTo>
                    <a:close/>
                    <a:moveTo>
                      <a:pt x="2013" y="338"/>
                    </a:moveTo>
                    <a:lnTo>
                      <a:pt x="2011" y="344"/>
                    </a:lnTo>
                    <a:lnTo>
                      <a:pt x="2013" y="338"/>
                    </a:lnTo>
                    <a:close/>
                    <a:moveTo>
                      <a:pt x="864" y="0"/>
                    </a:moveTo>
                    <a:lnTo>
                      <a:pt x="1530" y="0"/>
                    </a:lnTo>
                    <a:lnTo>
                      <a:pt x="1547" y="2"/>
                    </a:lnTo>
                    <a:lnTo>
                      <a:pt x="1545" y="2"/>
                    </a:lnTo>
                    <a:lnTo>
                      <a:pt x="1548" y="3"/>
                    </a:lnTo>
                    <a:lnTo>
                      <a:pt x="1565" y="9"/>
                    </a:lnTo>
                    <a:lnTo>
                      <a:pt x="1567" y="9"/>
                    </a:lnTo>
                    <a:lnTo>
                      <a:pt x="1580" y="17"/>
                    </a:lnTo>
                    <a:lnTo>
                      <a:pt x="1585" y="20"/>
                    </a:lnTo>
                    <a:lnTo>
                      <a:pt x="1582" y="17"/>
                    </a:lnTo>
                    <a:lnTo>
                      <a:pt x="1595" y="27"/>
                    </a:lnTo>
                    <a:lnTo>
                      <a:pt x="1595" y="29"/>
                    </a:lnTo>
                    <a:lnTo>
                      <a:pt x="1607" y="42"/>
                    </a:lnTo>
                    <a:lnTo>
                      <a:pt x="1607" y="40"/>
                    </a:lnTo>
                    <a:lnTo>
                      <a:pt x="1609" y="44"/>
                    </a:lnTo>
                    <a:lnTo>
                      <a:pt x="1617" y="59"/>
                    </a:lnTo>
                    <a:lnTo>
                      <a:pt x="1619" y="62"/>
                    </a:lnTo>
                    <a:lnTo>
                      <a:pt x="1619" y="61"/>
                    </a:lnTo>
                    <a:lnTo>
                      <a:pt x="1624" y="76"/>
                    </a:lnTo>
                    <a:lnTo>
                      <a:pt x="1624" y="79"/>
                    </a:lnTo>
                    <a:lnTo>
                      <a:pt x="1625" y="97"/>
                    </a:lnTo>
                    <a:lnTo>
                      <a:pt x="1625" y="264"/>
                    </a:lnTo>
                    <a:lnTo>
                      <a:pt x="1629" y="291"/>
                    </a:lnTo>
                    <a:lnTo>
                      <a:pt x="1634" y="317"/>
                    </a:lnTo>
                    <a:lnTo>
                      <a:pt x="1640" y="344"/>
                    </a:lnTo>
                    <a:lnTo>
                      <a:pt x="1657" y="395"/>
                    </a:lnTo>
                    <a:lnTo>
                      <a:pt x="1669" y="416"/>
                    </a:lnTo>
                    <a:lnTo>
                      <a:pt x="1694" y="455"/>
                    </a:lnTo>
                    <a:lnTo>
                      <a:pt x="1711" y="473"/>
                    </a:lnTo>
                    <a:lnTo>
                      <a:pt x="1728" y="489"/>
                    </a:lnTo>
                    <a:lnTo>
                      <a:pt x="1728" y="487"/>
                    </a:lnTo>
                    <a:lnTo>
                      <a:pt x="1744" y="499"/>
                    </a:lnTo>
                    <a:lnTo>
                      <a:pt x="1761" y="509"/>
                    </a:lnTo>
                    <a:lnTo>
                      <a:pt x="1780" y="515"/>
                    </a:lnTo>
                    <a:lnTo>
                      <a:pt x="1795" y="519"/>
                    </a:lnTo>
                    <a:lnTo>
                      <a:pt x="1832" y="519"/>
                    </a:lnTo>
                    <a:lnTo>
                      <a:pt x="1842" y="517"/>
                    </a:lnTo>
                    <a:lnTo>
                      <a:pt x="1842" y="519"/>
                    </a:lnTo>
                    <a:lnTo>
                      <a:pt x="1858" y="512"/>
                    </a:lnTo>
                    <a:lnTo>
                      <a:pt x="1853" y="514"/>
                    </a:lnTo>
                    <a:lnTo>
                      <a:pt x="1869" y="509"/>
                    </a:lnTo>
                    <a:lnTo>
                      <a:pt x="1887" y="499"/>
                    </a:lnTo>
                    <a:lnTo>
                      <a:pt x="1895" y="494"/>
                    </a:lnTo>
                    <a:lnTo>
                      <a:pt x="1904" y="487"/>
                    </a:lnTo>
                    <a:lnTo>
                      <a:pt x="1904" y="489"/>
                    </a:lnTo>
                    <a:lnTo>
                      <a:pt x="1912" y="480"/>
                    </a:lnTo>
                    <a:lnTo>
                      <a:pt x="1914" y="477"/>
                    </a:lnTo>
                    <a:lnTo>
                      <a:pt x="1921" y="472"/>
                    </a:lnTo>
                    <a:lnTo>
                      <a:pt x="1921" y="473"/>
                    </a:lnTo>
                    <a:lnTo>
                      <a:pt x="1927" y="465"/>
                    </a:lnTo>
                    <a:lnTo>
                      <a:pt x="1932" y="457"/>
                    </a:lnTo>
                    <a:lnTo>
                      <a:pt x="1936" y="455"/>
                    </a:lnTo>
                    <a:lnTo>
                      <a:pt x="1942" y="448"/>
                    </a:lnTo>
                    <a:lnTo>
                      <a:pt x="1949" y="437"/>
                    </a:lnTo>
                    <a:lnTo>
                      <a:pt x="1949" y="435"/>
                    </a:lnTo>
                    <a:lnTo>
                      <a:pt x="1956" y="426"/>
                    </a:lnTo>
                    <a:lnTo>
                      <a:pt x="1961" y="418"/>
                    </a:lnTo>
                    <a:lnTo>
                      <a:pt x="1966" y="406"/>
                    </a:lnTo>
                    <a:lnTo>
                      <a:pt x="1966" y="405"/>
                    </a:lnTo>
                    <a:lnTo>
                      <a:pt x="1968" y="405"/>
                    </a:lnTo>
                    <a:lnTo>
                      <a:pt x="1973" y="395"/>
                    </a:lnTo>
                    <a:lnTo>
                      <a:pt x="1978" y="383"/>
                    </a:lnTo>
                    <a:lnTo>
                      <a:pt x="1983" y="369"/>
                    </a:lnTo>
                    <a:lnTo>
                      <a:pt x="1986" y="359"/>
                    </a:lnTo>
                    <a:lnTo>
                      <a:pt x="1984" y="364"/>
                    </a:lnTo>
                    <a:lnTo>
                      <a:pt x="1986" y="358"/>
                    </a:lnTo>
                    <a:lnTo>
                      <a:pt x="1991" y="344"/>
                    </a:lnTo>
                    <a:lnTo>
                      <a:pt x="1994" y="332"/>
                    </a:lnTo>
                    <a:lnTo>
                      <a:pt x="1998" y="317"/>
                    </a:lnTo>
                    <a:lnTo>
                      <a:pt x="2001" y="304"/>
                    </a:lnTo>
                    <a:lnTo>
                      <a:pt x="2003" y="292"/>
                    </a:lnTo>
                    <a:lnTo>
                      <a:pt x="2004" y="277"/>
                    </a:lnTo>
                    <a:lnTo>
                      <a:pt x="2003" y="277"/>
                    </a:lnTo>
                    <a:lnTo>
                      <a:pt x="2003" y="270"/>
                    </a:lnTo>
                    <a:lnTo>
                      <a:pt x="2004" y="264"/>
                    </a:lnTo>
                    <a:lnTo>
                      <a:pt x="2006" y="249"/>
                    </a:lnTo>
                    <a:lnTo>
                      <a:pt x="2004" y="249"/>
                    </a:lnTo>
                    <a:lnTo>
                      <a:pt x="2004" y="19"/>
                    </a:lnTo>
                    <a:lnTo>
                      <a:pt x="2669" y="19"/>
                    </a:lnTo>
                    <a:lnTo>
                      <a:pt x="2687" y="20"/>
                    </a:lnTo>
                    <a:lnTo>
                      <a:pt x="2685" y="20"/>
                    </a:lnTo>
                    <a:lnTo>
                      <a:pt x="2689" y="22"/>
                    </a:lnTo>
                    <a:lnTo>
                      <a:pt x="2706" y="27"/>
                    </a:lnTo>
                    <a:lnTo>
                      <a:pt x="2707" y="27"/>
                    </a:lnTo>
                    <a:lnTo>
                      <a:pt x="2721" y="35"/>
                    </a:lnTo>
                    <a:lnTo>
                      <a:pt x="2726" y="39"/>
                    </a:lnTo>
                    <a:lnTo>
                      <a:pt x="2722" y="35"/>
                    </a:lnTo>
                    <a:lnTo>
                      <a:pt x="2736" y="45"/>
                    </a:lnTo>
                    <a:lnTo>
                      <a:pt x="2736" y="47"/>
                    </a:lnTo>
                    <a:lnTo>
                      <a:pt x="2746" y="61"/>
                    </a:lnTo>
                    <a:lnTo>
                      <a:pt x="2756" y="76"/>
                    </a:lnTo>
                    <a:lnTo>
                      <a:pt x="2757" y="77"/>
                    </a:lnTo>
                    <a:lnTo>
                      <a:pt x="2759" y="81"/>
                    </a:lnTo>
                    <a:lnTo>
                      <a:pt x="2763" y="97"/>
                    </a:lnTo>
                    <a:lnTo>
                      <a:pt x="2763" y="99"/>
                    </a:lnTo>
                    <a:lnTo>
                      <a:pt x="2764" y="116"/>
                    </a:lnTo>
                    <a:lnTo>
                      <a:pt x="2764" y="233"/>
                    </a:lnTo>
                    <a:lnTo>
                      <a:pt x="2766" y="249"/>
                    </a:lnTo>
                    <a:lnTo>
                      <a:pt x="2766" y="264"/>
                    </a:lnTo>
                    <a:lnTo>
                      <a:pt x="2768" y="277"/>
                    </a:lnTo>
                    <a:lnTo>
                      <a:pt x="2769" y="292"/>
                    </a:lnTo>
                    <a:lnTo>
                      <a:pt x="2773" y="317"/>
                    </a:lnTo>
                    <a:lnTo>
                      <a:pt x="2776" y="332"/>
                    </a:lnTo>
                    <a:lnTo>
                      <a:pt x="2774" y="332"/>
                    </a:lnTo>
                    <a:lnTo>
                      <a:pt x="2779" y="344"/>
                    </a:lnTo>
                    <a:lnTo>
                      <a:pt x="2781" y="349"/>
                    </a:lnTo>
                    <a:lnTo>
                      <a:pt x="2781" y="346"/>
                    </a:lnTo>
                    <a:lnTo>
                      <a:pt x="2784" y="359"/>
                    </a:lnTo>
                    <a:lnTo>
                      <a:pt x="2788" y="371"/>
                    </a:lnTo>
                    <a:lnTo>
                      <a:pt x="2786" y="371"/>
                    </a:lnTo>
                    <a:lnTo>
                      <a:pt x="2791" y="383"/>
                    </a:lnTo>
                    <a:lnTo>
                      <a:pt x="2796" y="393"/>
                    </a:lnTo>
                    <a:lnTo>
                      <a:pt x="2803" y="405"/>
                    </a:lnTo>
                    <a:lnTo>
                      <a:pt x="2803" y="406"/>
                    </a:lnTo>
                    <a:lnTo>
                      <a:pt x="2808" y="416"/>
                    </a:lnTo>
                    <a:lnTo>
                      <a:pt x="2815" y="428"/>
                    </a:lnTo>
                    <a:lnTo>
                      <a:pt x="2820" y="435"/>
                    </a:lnTo>
                    <a:lnTo>
                      <a:pt x="2828" y="447"/>
                    </a:lnTo>
                    <a:lnTo>
                      <a:pt x="2835" y="455"/>
                    </a:lnTo>
                    <a:lnTo>
                      <a:pt x="2841" y="465"/>
                    </a:lnTo>
                    <a:lnTo>
                      <a:pt x="2850" y="473"/>
                    </a:lnTo>
                    <a:lnTo>
                      <a:pt x="2850" y="472"/>
                    </a:lnTo>
                    <a:lnTo>
                      <a:pt x="2858" y="478"/>
                    </a:lnTo>
                    <a:lnTo>
                      <a:pt x="2853" y="475"/>
                    </a:lnTo>
                    <a:lnTo>
                      <a:pt x="2867" y="489"/>
                    </a:lnTo>
                    <a:lnTo>
                      <a:pt x="2867" y="487"/>
                    </a:lnTo>
                    <a:lnTo>
                      <a:pt x="2892" y="504"/>
                    </a:lnTo>
                    <a:lnTo>
                      <a:pt x="2902" y="509"/>
                    </a:lnTo>
                    <a:lnTo>
                      <a:pt x="2927" y="519"/>
                    </a:lnTo>
                    <a:lnTo>
                      <a:pt x="2927" y="517"/>
                    </a:lnTo>
                    <a:lnTo>
                      <a:pt x="2937" y="519"/>
                    </a:lnTo>
                    <a:lnTo>
                      <a:pt x="2972" y="519"/>
                    </a:lnTo>
                    <a:lnTo>
                      <a:pt x="2982" y="517"/>
                    </a:lnTo>
                    <a:lnTo>
                      <a:pt x="2982" y="519"/>
                    </a:lnTo>
                    <a:lnTo>
                      <a:pt x="2999" y="512"/>
                    </a:lnTo>
                    <a:lnTo>
                      <a:pt x="2994" y="514"/>
                    </a:lnTo>
                    <a:lnTo>
                      <a:pt x="3009" y="509"/>
                    </a:lnTo>
                    <a:lnTo>
                      <a:pt x="3034" y="494"/>
                    </a:lnTo>
                    <a:lnTo>
                      <a:pt x="3044" y="487"/>
                    </a:lnTo>
                    <a:lnTo>
                      <a:pt x="3044" y="489"/>
                    </a:lnTo>
                    <a:lnTo>
                      <a:pt x="3053" y="480"/>
                    </a:lnTo>
                    <a:lnTo>
                      <a:pt x="3054" y="477"/>
                    </a:lnTo>
                    <a:lnTo>
                      <a:pt x="3066" y="465"/>
                    </a:lnTo>
                    <a:lnTo>
                      <a:pt x="3074" y="455"/>
                    </a:lnTo>
                    <a:lnTo>
                      <a:pt x="3071" y="460"/>
                    </a:lnTo>
                    <a:lnTo>
                      <a:pt x="3083" y="448"/>
                    </a:lnTo>
                    <a:lnTo>
                      <a:pt x="3090" y="437"/>
                    </a:lnTo>
                    <a:lnTo>
                      <a:pt x="3090" y="435"/>
                    </a:lnTo>
                    <a:lnTo>
                      <a:pt x="3096" y="426"/>
                    </a:lnTo>
                    <a:lnTo>
                      <a:pt x="3101" y="418"/>
                    </a:lnTo>
                    <a:lnTo>
                      <a:pt x="3116" y="383"/>
                    </a:lnTo>
                    <a:lnTo>
                      <a:pt x="3115" y="388"/>
                    </a:lnTo>
                    <a:lnTo>
                      <a:pt x="3123" y="371"/>
                    </a:lnTo>
                    <a:lnTo>
                      <a:pt x="3126" y="359"/>
                    </a:lnTo>
                    <a:lnTo>
                      <a:pt x="3125" y="364"/>
                    </a:lnTo>
                    <a:lnTo>
                      <a:pt x="3126" y="358"/>
                    </a:lnTo>
                    <a:lnTo>
                      <a:pt x="3132" y="344"/>
                    </a:lnTo>
                    <a:lnTo>
                      <a:pt x="3135" y="332"/>
                    </a:lnTo>
                    <a:lnTo>
                      <a:pt x="3137" y="319"/>
                    </a:lnTo>
                    <a:lnTo>
                      <a:pt x="3137" y="317"/>
                    </a:lnTo>
                    <a:lnTo>
                      <a:pt x="3140" y="304"/>
                    </a:lnTo>
                    <a:lnTo>
                      <a:pt x="3142" y="292"/>
                    </a:lnTo>
                    <a:lnTo>
                      <a:pt x="3142" y="291"/>
                    </a:lnTo>
                    <a:lnTo>
                      <a:pt x="3145" y="277"/>
                    </a:lnTo>
                    <a:lnTo>
                      <a:pt x="3143" y="277"/>
                    </a:lnTo>
                    <a:lnTo>
                      <a:pt x="3143" y="270"/>
                    </a:lnTo>
                    <a:lnTo>
                      <a:pt x="3145" y="264"/>
                    </a:lnTo>
                    <a:lnTo>
                      <a:pt x="3147" y="249"/>
                    </a:lnTo>
                    <a:lnTo>
                      <a:pt x="3145" y="249"/>
                    </a:lnTo>
                    <a:lnTo>
                      <a:pt x="3145" y="15"/>
                    </a:lnTo>
                    <a:lnTo>
                      <a:pt x="3809" y="15"/>
                    </a:lnTo>
                    <a:lnTo>
                      <a:pt x="3826" y="17"/>
                    </a:lnTo>
                    <a:lnTo>
                      <a:pt x="3824" y="17"/>
                    </a:lnTo>
                    <a:lnTo>
                      <a:pt x="3828" y="19"/>
                    </a:lnTo>
                    <a:lnTo>
                      <a:pt x="3844" y="24"/>
                    </a:lnTo>
                    <a:lnTo>
                      <a:pt x="3846" y="24"/>
                    </a:lnTo>
                    <a:lnTo>
                      <a:pt x="3861" y="32"/>
                    </a:lnTo>
                    <a:lnTo>
                      <a:pt x="3864" y="34"/>
                    </a:lnTo>
                    <a:lnTo>
                      <a:pt x="3863" y="32"/>
                    </a:lnTo>
                    <a:lnTo>
                      <a:pt x="3876" y="42"/>
                    </a:lnTo>
                    <a:lnTo>
                      <a:pt x="3876" y="44"/>
                    </a:lnTo>
                    <a:lnTo>
                      <a:pt x="3886" y="57"/>
                    </a:lnTo>
                    <a:lnTo>
                      <a:pt x="3886" y="56"/>
                    </a:lnTo>
                    <a:lnTo>
                      <a:pt x="3888" y="59"/>
                    </a:lnTo>
                    <a:lnTo>
                      <a:pt x="3896" y="74"/>
                    </a:lnTo>
                    <a:lnTo>
                      <a:pt x="3896" y="76"/>
                    </a:lnTo>
                    <a:lnTo>
                      <a:pt x="3898" y="77"/>
                    </a:lnTo>
                    <a:lnTo>
                      <a:pt x="3903" y="94"/>
                    </a:lnTo>
                    <a:lnTo>
                      <a:pt x="3903" y="96"/>
                    </a:lnTo>
                    <a:lnTo>
                      <a:pt x="3905" y="113"/>
                    </a:lnTo>
                    <a:lnTo>
                      <a:pt x="3905" y="322"/>
                    </a:lnTo>
                    <a:lnTo>
                      <a:pt x="3906" y="336"/>
                    </a:lnTo>
                    <a:lnTo>
                      <a:pt x="3906" y="351"/>
                    </a:lnTo>
                    <a:lnTo>
                      <a:pt x="3908" y="363"/>
                    </a:lnTo>
                    <a:lnTo>
                      <a:pt x="3911" y="378"/>
                    </a:lnTo>
                    <a:lnTo>
                      <a:pt x="3910" y="376"/>
                    </a:lnTo>
                    <a:lnTo>
                      <a:pt x="3911" y="379"/>
                    </a:lnTo>
                    <a:lnTo>
                      <a:pt x="3913" y="391"/>
                    </a:lnTo>
                    <a:lnTo>
                      <a:pt x="3923" y="432"/>
                    </a:lnTo>
                    <a:lnTo>
                      <a:pt x="3922" y="432"/>
                    </a:lnTo>
                    <a:lnTo>
                      <a:pt x="3932" y="455"/>
                    </a:lnTo>
                    <a:lnTo>
                      <a:pt x="3937" y="468"/>
                    </a:lnTo>
                    <a:lnTo>
                      <a:pt x="3942" y="478"/>
                    </a:lnTo>
                    <a:lnTo>
                      <a:pt x="3948" y="490"/>
                    </a:lnTo>
                    <a:lnTo>
                      <a:pt x="3967" y="519"/>
                    </a:lnTo>
                    <a:lnTo>
                      <a:pt x="3975" y="529"/>
                    </a:lnTo>
                    <a:lnTo>
                      <a:pt x="3982" y="537"/>
                    </a:lnTo>
                    <a:lnTo>
                      <a:pt x="3999" y="554"/>
                    </a:lnTo>
                    <a:lnTo>
                      <a:pt x="3999" y="552"/>
                    </a:lnTo>
                    <a:lnTo>
                      <a:pt x="4015" y="566"/>
                    </a:lnTo>
                    <a:lnTo>
                      <a:pt x="4025" y="572"/>
                    </a:lnTo>
                    <a:lnTo>
                      <a:pt x="4032" y="578"/>
                    </a:lnTo>
                    <a:lnTo>
                      <a:pt x="4041" y="581"/>
                    </a:lnTo>
                    <a:lnTo>
                      <a:pt x="4042" y="581"/>
                    </a:lnTo>
                    <a:lnTo>
                      <a:pt x="4051" y="586"/>
                    </a:lnTo>
                    <a:lnTo>
                      <a:pt x="4057" y="589"/>
                    </a:lnTo>
                    <a:lnTo>
                      <a:pt x="4057" y="588"/>
                    </a:lnTo>
                    <a:lnTo>
                      <a:pt x="4067" y="589"/>
                    </a:lnTo>
                    <a:lnTo>
                      <a:pt x="4076" y="591"/>
                    </a:lnTo>
                    <a:lnTo>
                      <a:pt x="4088" y="593"/>
                    </a:lnTo>
                    <a:lnTo>
                      <a:pt x="4103" y="593"/>
                    </a:lnTo>
                    <a:lnTo>
                      <a:pt x="4133" y="588"/>
                    </a:lnTo>
                    <a:lnTo>
                      <a:pt x="4133" y="589"/>
                    </a:lnTo>
                    <a:lnTo>
                      <a:pt x="4150" y="581"/>
                    </a:lnTo>
                    <a:lnTo>
                      <a:pt x="4158" y="578"/>
                    </a:lnTo>
                    <a:lnTo>
                      <a:pt x="4166" y="572"/>
                    </a:lnTo>
                    <a:lnTo>
                      <a:pt x="4200" y="546"/>
                    </a:lnTo>
                    <a:lnTo>
                      <a:pt x="4205" y="539"/>
                    </a:lnTo>
                    <a:lnTo>
                      <a:pt x="4208" y="537"/>
                    </a:lnTo>
                    <a:lnTo>
                      <a:pt x="4217" y="531"/>
                    </a:lnTo>
                    <a:lnTo>
                      <a:pt x="4215" y="529"/>
                    </a:lnTo>
                    <a:lnTo>
                      <a:pt x="4235" y="499"/>
                    </a:lnTo>
                    <a:lnTo>
                      <a:pt x="4244" y="489"/>
                    </a:lnTo>
                    <a:lnTo>
                      <a:pt x="4252" y="468"/>
                    </a:lnTo>
                    <a:lnTo>
                      <a:pt x="4257" y="455"/>
                    </a:lnTo>
                    <a:lnTo>
                      <a:pt x="4262" y="443"/>
                    </a:lnTo>
                    <a:lnTo>
                      <a:pt x="4267" y="430"/>
                    </a:lnTo>
                    <a:lnTo>
                      <a:pt x="4280" y="378"/>
                    </a:lnTo>
                    <a:lnTo>
                      <a:pt x="4284" y="351"/>
                    </a:lnTo>
                    <a:lnTo>
                      <a:pt x="4285" y="336"/>
                    </a:lnTo>
                    <a:lnTo>
                      <a:pt x="4284" y="336"/>
                    </a:lnTo>
                    <a:lnTo>
                      <a:pt x="4284" y="17"/>
                    </a:lnTo>
                    <a:lnTo>
                      <a:pt x="5226" y="17"/>
                    </a:lnTo>
                    <a:lnTo>
                      <a:pt x="5226" y="37"/>
                    </a:lnTo>
                    <a:lnTo>
                      <a:pt x="4304" y="37"/>
                    </a:lnTo>
                    <a:lnTo>
                      <a:pt x="4304" y="338"/>
                    </a:lnTo>
                    <a:lnTo>
                      <a:pt x="4302" y="353"/>
                    </a:lnTo>
                    <a:lnTo>
                      <a:pt x="4301" y="366"/>
                    </a:lnTo>
                    <a:lnTo>
                      <a:pt x="4299" y="381"/>
                    </a:lnTo>
                    <a:lnTo>
                      <a:pt x="4297" y="383"/>
                    </a:lnTo>
                    <a:lnTo>
                      <a:pt x="4299" y="383"/>
                    </a:lnTo>
                    <a:lnTo>
                      <a:pt x="4285" y="437"/>
                    </a:lnTo>
                    <a:lnTo>
                      <a:pt x="4285" y="432"/>
                    </a:lnTo>
                    <a:lnTo>
                      <a:pt x="4284" y="437"/>
                    </a:lnTo>
                    <a:lnTo>
                      <a:pt x="4279" y="450"/>
                    </a:lnTo>
                    <a:lnTo>
                      <a:pt x="4277" y="453"/>
                    </a:lnTo>
                    <a:lnTo>
                      <a:pt x="4274" y="463"/>
                    </a:lnTo>
                    <a:lnTo>
                      <a:pt x="4269" y="475"/>
                    </a:lnTo>
                    <a:lnTo>
                      <a:pt x="4267" y="478"/>
                    </a:lnTo>
                    <a:lnTo>
                      <a:pt x="4259" y="500"/>
                    </a:lnTo>
                    <a:lnTo>
                      <a:pt x="4257" y="502"/>
                    </a:lnTo>
                    <a:lnTo>
                      <a:pt x="4257" y="504"/>
                    </a:lnTo>
                    <a:lnTo>
                      <a:pt x="4249" y="514"/>
                    </a:lnTo>
                    <a:lnTo>
                      <a:pt x="4228" y="544"/>
                    </a:lnTo>
                    <a:lnTo>
                      <a:pt x="4220" y="552"/>
                    </a:lnTo>
                    <a:lnTo>
                      <a:pt x="4213" y="561"/>
                    </a:lnTo>
                    <a:lnTo>
                      <a:pt x="4203" y="569"/>
                    </a:lnTo>
                    <a:lnTo>
                      <a:pt x="4178" y="589"/>
                    </a:lnTo>
                    <a:lnTo>
                      <a:pt x="4176" y="591"/>
                    </a:lnTo>
                    <a:lnTo>
                      <a:pt x="4166" y="596"/>
                    </a:lnTo>
                    <a:lnTo>
                      <a:pt x="4158" y="599"/>
                    </a:lnTo>
                    <a:lnTo>
                      <a:pt x="4148" y="604"/>
                    </a:lnTo>
                    <a:lnTo>
                      <a:pt x="4140" y="608"/>
                    </a:lnTo>
                    <a:lnTo>
                      <a:pt x="4136" y="608"/>
                    </a:lnTo>
                    <a:lnTo>
                      <a:pt x="4106" y="613"/>
                    </a:lnTo>
                    <a:lnTo>
                      <a:pt x="4084" y="613"/>
                    </a:lnTo>
                    <a:lnTo>
                      <a:pt x="4072" y="611"/>
                    </a:lnTo>
                    <a:lnTo>
                      <a:pt x="4064" y="609"/>
                    </a:lnTo>
                    <a:lnTo>
                      <a:pt x="4054" y="608"/>
                    </a:lnTo>
                    <a:lnTo>
                      <a:pt x="4052" y="608"/>
                    </a:lnTo>
                    <a:lnTo>
                      <a:pt x="4042" y="604"/>
                    </a:lnTo>
                    <a:lnTo>
                      <a:pt x="4042" y="603"/>
                    </a:lnTo>
                    <a:lnTo>
                      <a:pt x="4041" y="603"/>
                    </a:lnTo>
                    <a:lnTo>
                      <a:pt x="4034" y="599"/>
                    </a:lnTo>
                    <a:lnTo>
                      <a:pt x="4024" y="596"/>
                    </a:lnTo>
                    <a:lnTo>
                      <a:pt x="4024" y="594"/>
                    </a:lnTo>
                    <a:lnTo>
                      <a:pt x="4022" y="594"/>
                    </a:lnTo>
                    <a:lnTo>
                      <a:pt x="4005" y="584"/>
                    </a:lnTo>
                    <a:lnTo>
                      <a:pt x="4014" y="589"/>
                    </a:lnTo>
                    <a:lnTo>
                      <a:pt x="4004" y="583"/>
                    </a:lnTo>
                    <a:lnTo>
                      <a:pt x="3987" y="569"/>
                    </a:lnTo>
                    <a:lnTo>
                      <a:pt x="3965" y="547"/>
                    </a:lnTo>
                    <a:lnTo>
                      <a:pt x="3968" y="552"/>
                    </a:lnTo>
                    <a:lnTo>
                      <a:pt x="3962" y="544"/>
                    </a:lnTo>
                    <a:lnTo>
                      <a:pt x="3953" y="534"/>
                    </a:lnTo>
                    <a:lnTo>
                      <a:pt x="3933" y="504"/>
                    </a:lnTo>
                    <a:lnTo>
                      <a:pt x="3935" y="504"/>
                    </a:lnTo>
                    <a:lnTo>
                      <a:pt x="3933" y="502"/>
                    </a:lnTo>
                    <a:lnTo>
                      <a:pt x="3927" y="490"/>
                    </a:lnTo>
                    <a:lnTo>
                      <a:pt x="3925" y="489"/>
                    </a:lnTo>
                    <a:lnTo>
                      <a:pt x="3920" y="477"/>
                    </a:lnTo>
                    <a:lnTo>
                      <a:pt x="3923" y="482"/>
                    </a:lnTo>
                    <a:lnTo>
                      <a:pt x="3920" y="475"/>
                    </a:lnTo>
                    <a:lnTo>
                      <a:pt x="3910" y="452"/>
                    </a:lnTo>
                    <a:lnTo>
                      <a:pt x="3913" y="457"/>
                    </a:lnTo>
                    <a:lnTo>
                      <a:pt x="3910" y="450"/>
                    </a:lnTo>
                    <a:lnTo>
                      <a:pt x="3905" y="437"/>
                    </a:lnTo>
                    <a:lnTo>
                      <a:pt x="3895" y="396"/>
                    </a:lnTo>
                    <a:lnTo>
                      <a:pt x="3895" y="395"/>
                    </a:lnTo>
                    <a:lnTo>
                      <a:pt x="3893" y="381"/>
                    </a:lnTo>
                    <a:lnTo>
                      <a:pt x="3890" y="366"/>
                    </a:lnTo>
                    <a:lnTo>
                      <a:pt x="3888" y="353"/>
                    </a:lnTo>
                    <a:lnTo>
                      <a:pt x="3886" y="346"/>
                    </a:lnTo>
                    <a:lnTo>
                      <a:pt x="3886" y="336"/>
                    </a:lnTo>
                    <a:lnTo>
                      <a:pt x="3888" y="336"/>
                    </a:lnTo>
                    <a:lnTo>
                      <a:pt x="3886" y="324"/>
                    </a:lnTo>
                    <a:lnTo>
                      <a:pt x="3885" y="317"/>
                    </a:lnTo>
                    <a:lnTo>
                      <a:pt x="3885" y="114"/>
                    </a:lnTo>
                    <a:lnTo>
                      <a:pt x="3883" y="97"/>
                    </a:lnTo>
                    <a:lnTo>
                      <a:pt x="3885" y="97"/>
                    </a:lnTo>
                    <a:lnTo>
                      <a:pt x="3880" y="82"/>
                    </a:lnTo>
                    <a:lnTo>
                      <a:pt x="3873" y="72"/>
                    </a:lnTo>
                    <a:lnTo>
                      <a:pt x="3863" y="59"/>
                    </a:lnTo>
                    <a:lnTo>
                      <a:pt x="3851" y="49"/>
                    </a:lnTo>
                    <a:lnTo>
                      <a:pt x="3839" y="42"/>
                    </a:lnTo>
                    <a:lnTo>
                      <a:pt x="3823" y="37"/>
                    </a:lnTo>
                    <a:lnTo>
                      <a:pt x="3807" y="35"/>
                    </a:lnTo>
                    <a:lnTo>
                      <a:pt x="3165" y="35"/>
                    </a:lnTo>
                    <a:lnTo>
                      <a:pt x="3165" y="250"/>
                    </a:lnTo>
                    <a:lnTo>
                      <a:pt x="3163" y="265"/>
                    </a:lnTo>
                    <a:lnTo>
                      <a:pt x="3163" y="279"/>
                    </a:lnTo>
                    <a:lnTo>
                      <a:pt x="3160" y="294"/>
                    </a:lnTo>
                    <a:lnTo>
                      <a:pt x="3158" y="307"/>
                    </a:lnTo>
                    <a:lnTo>
                      <a:pt x="3157" y="311"/>
                    </a:lnTo>
                    <a:lnTo>
                      <a:pt x="3158" y="309"/>
                    </a:lnTo>
                    <a:lnTo>
                      <a:pt x="3155" y="322"/>
                    </a:lnTo>
                    <a:lnTo>
                      <a:pt x="3153" y="336"/>
                    </a:lnTo>
                    <a:lnTo>
                      <a:pt x="3152" y="338"/>
                    </a:lnTo>
                    <a:lnTo>
                      <a:pt x="3153" y="338"/>
                    </a:lnTo>
                    <a:lnTo>
                      <a:pt x="3150" y="351"/>
                    </a:lnTo>
                    <a:lnTo>
                      <a:pt x="3150" y="346"/>
                    </a:lnTo>
                    <a:lnTo>
                      <a:pt x="3148" y="351"/>
                    </a:lnTo>
                    <a:lnTo>
                      <a:pt x="3143" y="364"/>
                    </a:lnTo>
                    <a:lnTo>
                      <a:pt x="3145" y="364"/>
                    </a:lnTo>
                    <a:lnTo>
                      <a:pt x="3142" y="376"/>
                    </a:lnTo>
                    <a:lnTo>
                      <a:pt x="3142" y="373"/>
                    </a:lnTo>
                    <a:lnTo>
                      <a:pt x="3140" y="378"/>
                    </a:lnTo>
                    <a:lnTo>
                      <a:pt x="3133" y="391"/>
                    </a:lnTo>
                    <a:lnTo>
                      <a:pt x="3118" y="426"/>
                    </a:lnTo>
                    <a:lnTo>
                      <a:pt x="3118" y="428"/>
                    </a:lnTo>
                    <a:lnTo>
                      <a:pt x="3111" y="440"/>
                    </a:lnTo>
                    <a:lnTo>
                      <a:pt x="3110" y="442"/>
                    </a:lnTo>
                    <a:lnTo>
                      <a:pt x="3105" y="448"/>
                    </a:lnTo>
                    <a:lnTo>
                      <a:pt x="3098" y="460"/>
                    </a:lnTo>
                    <a:lnTo>
                      <a:pt x="3088" y="470"/>
                    </a:lnTo>
                    <a:lnTo>
                      <a:pt x="3080" y="480"/>
                    </a:lnTo>
                    <a:lnTo>
                      <a:pt x="3073" y="489"/>
                    </a:lnTo>
                    <a:lnTo>
                      <a:pt x="3064" y="495"/>
                    </a:lnTo>
                    <a:lnTo>
                      <a:pt x="3056" y="504"/>
                    </a:lnTo>
                    <a:lnTo>
                      <a:pt x="3046" y="510"/>
                    </a:lnTo>
                    <a:lnTo>
                      <a:pt x="3053" y="505"/>
                    </a:lnTo>
                    <a:lnTo>
                      <a:pt x="3028" y="520"/>
                    </a:lnTo>
                    <a:lnTo>
                      <a:pt x="3024" y="524"/>
                    </a:lnTo>
                    <a:lnTo>
                      <a:pt x="3017" y="527"/>
                    </a:lnTo>
                    <a:lnTo>
                      <a:pt x="3019" y="525"/>
                    </a:lnTo>
                    <a:lnTo>
                      <a:pt x="3016" y="527"/>
                    </a:lnTo>
                    <a:lnTo>
                      <a:pt x="2999" y="534"/>
                    </a:lnTo>
                    <a:lnTo>
                      <a:pt x="3002" y="532"/>
                    </a:lnTo>
                    <a:lnTo>
                      <a:pt x="2987" y="537"/>
                    </a:lnTo>
                    <a:lnTo>
                      <a:pt x="2986" y="537"/>
                    </a:lnTo>
                    <a:lnTo>
                      <a:pt x="2976" y="539"/>
                    </a:lnTo>
                    <a:lnTo>
                      <a:pt x="2934" y="539"/>
                    </a:lnTo>
                    <a:lnTo>
                      <a:pt x="2924" y="537"/>
                    </a:lnTo>
                    <a:lnTo>
                      <a:pt x="2922" y="537"/>
                    </a:lnTo>
                    <a:lnTo>
                      <a:pt x="2897" y="529"/>
                    </a:lnTo>
                    <a:lnTo>
                      <a:pt x="2902" y="531"/>
                    </a:lnTo>
                    <a:lnTo>
                      <a:pt x="2893" y="527"/>
                    </a:lnTo>
                    <a:lnTo>
                      <a:pt x="2887" y="524"/>
                    </a:lnTo>
                    <a:lnTo>
                      <a:pt x="2882" y="520"/>
                    </a:lnTo>
                    <a:lnTo>
                      <a:pt x="2865" y="510"/>
                    </a:lnTo>
                    <a:lnTo>
                      <a:pt x="2855" y="504"/>
                    </a:lnTo>
                    <a:lnTo>
                      <a:pt x="2846" y="495"/>
                    </a:lnTo>
                    <a:lnTo>
                      <a:pt x="2838" y="489"/>
                    </a:lnTo>
                    <a:lnTo>
                      <a:pt x="2826" y="477"/>
                    </a:lnTo>
                    <a:lnTo>
                      <a:pt x="2828" y="480"/>
                    </a:lnTo>
                    <a:lnTo>
                      <a:pt x="2821" y="470"/>
                    </a:lnTo>
                    <a:lnTo>
                      <a:pt x="2815" y="462"/>
                    </a:lnTo>
                    <a:lnTo>
                      <a:pt x="2806" y="450"/>
                    </a:lnTo>
                    <a:lnTo>
                      <a:pt x="2799" y="442"/>
                    </a:lnTo>
                    <a:lnTo>
                      <a:pt x="2799" y="440"/>
                    </a:lnTo>
                    <a:lnTo>
                      <a:pt x="2793" y="428"/>
                    </a:lnTo>
                    <a:lnTo>
                      <a:pt x="2791" y="426"/>
                    </a:lnTo>
                    <a:lnTo>
                      <a:pt x="2786" y="415"/>
                    </a:lnTo>
                    <a:lnTo>
                      <a:pt x="2781" y="405"/>
                    </a:lnTo>
                    <a:lnTo>
                      <a:pt x="2779" y="403"/>
                    </a:lnTo>
                    <a:lnTo>
                      <a:pt x="2774" y="391"/>
                    </a:lnTo>
                    <a:lnTo>
                      <a:pt x="2778" y="396"/>
                    </a:lnTo>
                    <a:lnTo>
                      <a:pt x="2774" y="390"/>
                    </a:lnTo>
                    <a:lnTo>
                      <a:pt x="2769" y="376"/>
                    </a:lnTo>
                    <a:lnTo>
                      <a:pt x="2766" y="364"/>
                    </a:lnTo>
                    <a:lnTo>
                      <a:pt x="2763" y="351"/>
                    </a:lnTo>
                    <a:lnTo>
                      <a:pt x="2757" y="338"/>
                    </a:lnTo>
                    <a:lnTo>
                      <a:pt x="2756" y="334"/>
                    </a:lnTo>
                    <a:lnTo>
                      <a:pt x="2757" y="336"/>
                    </a:lnTo>
                    <a:lnTo>
                      <a:pt x="2754" y="321"/>
                    </a:lnTo>
                    <a:lnTo>
                      <a:pt x="2751" y="294"/>
                    </a:lnTo>
                    <a:lnTo>
                      <a:pt x="2749" y="279"/>
                    </a:lnTo>
                    <a:lnTo>
                      <a:pt x="2747" y="265"/>
                    </a:lnTo>
                    <a:lnTo>
                      <a:pt x="2746" y="259"/>
                    </a:lnTo>
                    <a:lnTo>
                      <a:pt x="2746" y="249"/>
                    </a:lnTo>
                    <a:lnTo>
                      <a:pt x="2747" y="249"/>
                    </a:lnTo>
                    <a:lnTo>
                      <a:pt x="2746" y="235"/>
                    </a:lnTo>
                    <a:lnTo>
                      <a:pt x="2744" y="227"/>
                    </a:lnTo>
                    <a:lnTo>
                      <a:pt x="2744" y="118"/>
                    </a:lnTo>
                    <a:lnTo>
                      <a:pt x="2742" y="101"/>
                    </a:lnTo>
                    <a:lnTo>
                      <a:pt x="2744" y="101"/>
                    </a:lnTo>
                    <a:lnTo>
                      <a:pt x="2742" y="91"/>
                    </a:lnTo>
                    <a:lnTo>
                      <a:pt x="2732" y="76"/>
                    </a:lnTo>
                    <a:lnTo>
                      <a:pt x="2722" y="62"/>
                    </a:lnTo>
                    <a:lnTo>
                      <a:pt x="2711" y="52"/>
                    </a:lnTo>
                    <a:lnTo>
                      <a:pt x="2699" y="45"/>
                    </a:lnTo>
                    <a:lnTo>
                      <a:pt x="2684" y="40"/>
                    </a:lnTo>
                    <a:lnTo>
                      <a:pt x="2667" y="39"/>
                    </a:lnTo>
                    <a:lnTo>
                      <a:pt x="2025" y="39"/>
                    </a:lnTo>
                    <a:lnTo>
                      <a:pt x="2025" y="250"/>
                    </a:lnTo>
                    <a:lnTo>
                      <a:pt x="2023" y="265"/>
                    </a:lnTo>
                    <a:lnTo>
                      <a:pt x="2023" y="279"/>
                    </a:lnTo>
                    <a:lnTo>
                      <a:pt x="2021" y="294"/>
                    </a:lnTo>
                    <a:lnTo>
                      <a:pt x="2020" y="307"/>
                    </a:lnTo>
                    <a:lnTo>
                      <a:pt x="2018" y="311"/>
                    </a:lnTo>
                    <a:lnTo>
                      <a:pt x="2020" y="309"/>
                    </a:lnTo>
                    <a:lnTo>
                      <a:pt x="2013" y="336"/>
                    </a:lnTo>
                    <a:lnTo>
                      <a:pt x="2011" y="344"/>
                    </a:lnTo>
                    <a:lnTo>
                      <a:pt x="2009" y="351"/>
                    </a:lnTo>
                    <a:lnTo>
                      <a:pt x="2009" y="346"/>
                    </a:lnTo>
                    <a:lnTo>
                      <a:pt x="2008" y="351"/>
                    </a:lnTo>
                    <a:lnTo>
                      <a:pt x="2003" y="364"/>
                    </a:lnTo>
                    <a:lnTo>
                      <a:pt x="2004" y="364"/>
                    </a:lnTo>
                    <a:lnTo>
                      <a:pt x="2001" y="376"/>
                    </a:lnTo>
                    <a:lnTo>
                      <a:pt x="2003" y="369"/>
                    </a:lnTo>
                    <a:lnTo>
                      <a:pt x="1999" y="376"/>
                    </a:lnTo>
                    <a:lnTo>
                      <a:pt x="1994" y="390"/>
                    </a:lnTo>
                    <a:lnTo>
                      <a:pt x="1993" y="393"/>
                    </a:lnTo>
                    <a:lnTo>
                      <a:pt x="1989" y="403"/>
                    </a:lnTo>
                    <a:lnTo>
                      <a:pt x="1989" y="405"/>
                    </a:lnTo>
                    <a:lnTo>
                      <a:pt x="1983" y="416"/>
                    </a:lnTo>
                    <a:lnTo>
                      <a:pt x="1978" y="426"/>
                    </a:lnTo>
                    <a:lnTo>
                      <a:pt x="1978" y="428"/>
                    </a:lnTo>
                    <a:lnTo>
                      <a:pt x="1971" y="440"/>
                    </a:lnTo>
                    <a:lnTo>
                      <a:pt x="1969" y="442"/>
                    </a:lnTo>
                    <a:lnTo>
                      <a:pt x="1964" y="448"/>
                    </a:lnTo>
                    <a:lnTo>
                      <a:pt x="1957" y="460"/>
                    </a:lnTo>
                    <a:lnTo>
                      <a:pt x="1947" y="470"/>
                    </a:lnTo>
                    <a:lnTo>
                      <a:pt x="1941" y="480"/>
                    </a:lnTo>
                    <a:lnTo>
                      <a:pt x="1932" y="489"/>
                    </a:lnTo>
                    <a:lnTo>
                      <a:pt x="1924" y="495"/>
                    </a:lnTo>
                    <a:lnTo>
                      <a:pt x="1916" y="504"/>
                    </a:lnTo>
                    <a:lnTo>
                      <a:pt x="1907" y="510"/>
                    </a:lnTo>
                    <a:lnTo>
                      <a:pt x="1909" y="509"/>
                    </a:lnTo>
                    <a:lnTo>
                      <a:pt x="1905" y="510"/>
                    </a:lnTo>
                    <a:lnTo>
                      <a:pt x="1897" y="515"/>
                    </a:lnTo>
                    <a:lnTo>
                      <a:pt x="1894" y="519"/>
                    </a:lnTo>
                    <a:lnTo>
                      <a:pt x="1877" y="527"/>
                    </a:lnTo>
                    <a:lnTo>
                      <a:pt x="1879" y="525"/>
                    </a:lnTo>
                    <a:lnTo>
                      <a:pt x="1875" y="527"/>
                    </a:lnTo>
                    <a:lnTo>
                      <a:pt x="1858" y="534"/>
                    </a:lnTo>
                    <a:lnTo>
                      <a:pt x="1862" y="532"/>
                    </a:lnTo>
                    <a:lnTo>
                      <a:pt x="1847" y="537"/>
                    </a:lnTo>
                    <a:lnTo>
                      <a:pt x="1845" y="537"/>
                    </a:lnTo>
                    <a:lnTo>
                      <a:pt x="1835" y="539"/>
                    </a:lnTo>
                    <a:lnTo>
                      <a:pt x="1793" y="539"/>
                    </a:lnTo>
                    <a:lnTo>
                      <a:pt x="1775" y="534"/>
                    </a:lnTo>
                    <a:lnTo>
                      <a:pt x="1770" y="532"/>
                    </a:lnTo>
                    <a:lnTo>
                      <a:pt x="1773" y="534"/>
                    </a:lnTo>
                    <a:lnTo>
                      <a:pt x="1753" y="527"/>
                    </a:lnTo>
                    <a:lnTo>
                      <a:pt x="1753" y="525"/>
                    </a:lnTo>
                    <a:lnTo>
                      <a:pt x="1751" y="525"/>
                    </a:lnTo>
                    <a:lnTo>
                      <a:pt x="1733" y="515"/>
                    </a:lnTo>
                    <a:lnTo>
                      <a:pt x="1716" y="504"/>
                    </a:lnTo>
                    <a:lnTo>
                      <a:pt x="1699" y="489"/>
                    </a:lnTo>
                    <a:lnTo>
                      <a:pt x="1694" y="484"/>
                    </a:lnTo>
                    <a:lnTo>
                      <a:pt x="1697" y="489"/>
                    </a:lnTo>
                    <a:lnTo>
                      <a:pt x="1681" y="470"/>
                    </a:lnTo>
                    <a:lnTo>
                      <a:pt x="1654" y="430"/>
                    </a:lnTo>
                    <a:lnTo>
                      <a:pt x="1656" y="430"/>
                    </a:lnTo>
                    <a:lnTo>
                      <a:pt x="1654" y="428"/>
                    </a:lnTo>
                    <a:lnTo>
                      <a:pt x="1640" y="405"/>
                    </a:lnTo>
                    <a:lnTo>
                      <a:pt x="1637" y="400"/>
                    </a:lnTo>
                    <a:lnTo>
                      <a:pt x="1639" y="401"/>
                    </a:lnTo>
                    <a:lnTo>
                      <a:pt x="1622" y="351"/>
                    </a:lnTo>
                    <a:lnTo>
                      <a:pt x="1622" y="349"/>
                    </a:lnTo>
                    <a:lnTo>
                      <a:pt x="1615" y="321"/>
                    </a:lnTo>
                    <a:lnTo>
                      <a:pt x="1610" y="294"/>
                    </a:lnTo>
                    <a:lnTo>
                      <a:pt x="1607" y="265"/>
                    </a:lnTo>
                    <a:lnTo>
                      <a:pt x="1605" y="257"/>
                    </a:lnTo>
                    <a:lnTo>
                      <a:pt x="1605" y="99"/>
                    </a:lnTo>
                    <a:lnTo>
                      <a:pt x="1604" y="81"/>
                    </a:lnTo>
                    <a:lnTo>
                      <a:pt x="1605" y="81"/>
                    </a:lnTo>
                    <a:lnTo>
                      <a:pt x="1600" y="69"/>
                    </a:lnTo>
                    <a:lnTo>
                      <a:pt x="1593" y="57"/>
                    </a:lnTo>
                    <a:lnTo>
                      <a:pt x="1582" y="44"/>
                    </a:lnTo>
                    <a:lnTo>
                      <a:pt x="1570" y="34"/>
                    </a:lnTo>
                    <a:lnTo>
                      <a:pt x="1558" y="27"/>
                    </a:lnTo>
                    <a:lnTo>
                      <a:pt x="1543" y="22"/>
                    </a:lnTo>
                    <a:lnTo>
                      <a:pt x="1528" y="20"/>
                    </a:lnTo>
                    <a:lnTo>
                      <a:pt x="884" y="20"/>
                    </a:lnTo>
                    <a:lnTo>
                      <a:pt x="884" y="210"/>
                    </a:lnTo>
                    <a:lnTo>
                      <a:pt x="882" y="235"/>
                    </a:lnTo>
                    <a:lnTo>
                      <a:pt x="879" y="260"/>
                    </a:lnTo>
                    <a:lnTo>
                      <a:pt x="874" y="285"/>
                    </a:lnTo>
                    <a:lnTo>
                      <a:pt x="872" y="287"/>
                    </a:lnTo>
                    <a:lnTo>
                      <a:pt x="872" y="289"/>
                    </a:lnTo>
                    <a:lnTo>
                      <a:pt x="852" y="336"/>
                    </a:lnTo>
                    <a:lnTo>
                      <a:pt x="850" y="339"/>
                    </a:lnTo>
                    <a:lnTo>
                      <a:pt x="852" y="338"/>
                    </a:lnTo>
                    <a:lnTo>
                      <a:pt x="839" y="359"/>
                    </a:lnTo>
                    <a:lnTo>
                      <a:pt x="839" y="358"/>
                    </a:lnTo>
                    <a:lnTo>
                      <a:pt x="837" y="361"/>
                    </a:lnTo>
                    <a:lnTo>
                      <a:pt x="822" y="381"/>
                    </a:lnTo>
                    <a:lnTo>
                      <a:pt x="805" y="401"/>
                    </a:lnTo>
                    <a:lnTo>
                      <a:pt x="785" y="418"/>
                    </a:lnTo>
                    <a:lnTo>
                      <a:pt x="765" y="433"/>
                    </a:lnTo>
                    <a:lnTo>
                      <a:pt x="768" y="430"/>
                    </a:lnTo>
                    <a:lnTo>
                      <a:pt x="763" y="433"/>
                    </a:lnTo>
                    <a:lnTo>
                      <a:pt x="741" y="447"/>
                    </a:lnTo>
                    <a:lnTo>
                      <a:pt x="740" y="448"/>
                    </a:lnTo>
                    <a:lnTo>
                      <a:pt x="741" y="448"/>
                    </a:lnTo>
                    <a:lnTo>
                      <a:pt x="718" y="458"/>
                    </a:lnTo>
                    <a:lnTo>
                      <a:pt x="721" y="455"/>
                    </a:lnTo>
                    <a:lnTo>
                      <a:pt x="716" y="458"/>
                    </a:lnTo>
                    <a:lnTo>
                      <a:pt x="693" y="467"/>
                    </a:lnTo>
                    <a:lnTo>
                      <a:pt x="668" y="473"/>
                    </a:lnTo>
                    <a:lnTo>
                      <a:pt x="666" y="473"/>
                    </a:lnTo>
                    <a:lnTo>
                      <a:pt x="641" y="477"/>
                    </a:lnTo>
                    <a:lnTo>
                      <a:pt x="616" y="478"/>
                    </a:lnTo>
                    <a:lnTo>
                      <a:pt x="0" y="478"/>
                    </a:lnTo>
                    <a:lnTo>
                      <a:pt x="0" y="458"/>
                    </a:lnTo>
                    <a:lnTo>
                      <a:pt x="614" y="458"/>
                    </a:lnTo>
                    <a:lnTo>
                      <a:pt x="639" y="457"/>
                    </a:lnTo>
                    <a:lnTo>
                      <a:pt x="664" y="453"/>
                    </a:lnTo>
                    <a:lnTo>
                      <a:pt x="664" y="455"/>
                    </a:lnTo>
                    <a:lnTo>
                      <a:pt x="686" y="448"/>
                    </a:lnTo>
                    <a:lnTo>
                      <a:pt x="710" y="440"/>
                    </a:lnTo>
                    <a:lnTo>
                      <a:pt x="731" y="430"/>
                    </a:lnTo>
                    <a:lnTo>
                      <a:pt x="753" y="416"/>
                    </a:lnTo>
                    <a:lnTo>
                      <a:pt x="773" y="401"/>
                    </a:lnTo>
                    <a:lnTo>
                      <a:pt x="792" y="385"/>
                    </a:lnTo>
                    <a:lnTo>
                      <a:pt x="809" y="366"/>
                    </a:lnTo>
                    <a:lnTo>
                      <a:pt x="824" y="346"/>
                    </a:lnTo>
                    <a:lnTo>
                      <a:pt x="837" y="326"/>
                    </a:lnTo>
                    <a:lnTo>
                      <a:pt x="856" y="280"/>
                    </a:lnTo>
                    <a:lnTo>
                      <a:pt x="861" y="257"/>
                    </a:lnTo>
                    <a:lnTo>
                      <a:pt x="864" y="233"/>
                    </a:lnTo>
                    <a:lnTo>
                      <a:pt x="862" y="233"/>
                    </a:lnTo>
                    <a:lnTo>
                      <a:pt x="864" y="208"/>
                    </a:lnTo>
                    <a:lnTo>
                      <a:pt x="864"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31" name="Line 183"/>
              <p:cNvSpPr>
                <a:spLocks noChangeShapeType="1"/>
              </p:cNvSpPr>
              <p:nvPr/>
            </p:nvSpPr>
            <p:spPr bwMode="auto">
              <a:xfrm flipV="1">
                <a:off x="1566" y="2861"/>
                <a:ext cx="245" cy="66"/>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32" name="Freeform 184"/>
              <p:cNvSpPr>
                <a:spLocks/>
              </p:cNvSpPr>
              <p:nvPr/>
            </p:nvSpPr>
            <p:spPr bwMode="auto">
              <a:xfrm>
                <a:off x="1779" y="2812"/>
                <a:ext cx="214" cy="110"/>
              </a:xfrm>
              <a:custGeom>
                <a:avLst/>
                <a:gdLst/>
                <a:ahLst/>
                <a:cxnLst>
                  <a:cxn ang="0">
                    <a:pos x="0" y="0"/>
                  </a:cxn>
                  <a:cxn ang="0">
                    <a:pos x="214" y="0"/>
                  </a:cxn>
                  <a:cxn ang="0">
                    <a:pos x="28" y="110"/>
                  </a:cxn>
                  <a:cxn ang="0">
                    <a:pos x="30" y="101"/>
                  </a:cxn>
                  <a:cxn ang="0">
                    <a:pos x="32" y="84"/>
                  </a:cxn>
                  <a:cxn ang="0">
                    <a:pos x="32" y="74"/>
                  </a:cxn>
                  <a:cxn ang="0">
                    <a:pos x="33" y="64"/>
                  </a:cxn>
                  <a:cxn ang="0">
                    <a:pos x="33" y="56"/>
                  </a:cxn>
                  <a:cxn ang="0">
                    <a:pos x="30" y="42"/>
                  </a:cxn>
                  <a:cxn ang="0">
                    <a:pos x="25" y="34"/>
                  </a:cxn>
                  <a:cxn ang="0">
                    <a:pos x="20" y="27"/>
                  </a:cxn>
                  <a:cxn ang="0">
                    <a:pos x="13" y="19"/>
                  </a:cxn>
                  <a:cxn ang="0">
                    <a:pos x="3" y="5"/>
                  </a:cxn>
                  <a:cxn ang="0">
                    <a:pos x="0" y="0"/>
                  </a:cxn>
                </a:cxnLst>
                <a:rect l="0" t="0" r="r" b="b"/>
                <a:pathLst>
                  <a:path w="214" h="110">
                    <a:moveTo>
                      <a:pt x="0" y="0"/>
                    </a:moveTo>
                    <a:lnTo>
                      <a:pt x="214" y="0"/>
                    </a:lnTo>
                    <a:lnTo>
                      <a:pt x="28" y="110"/>
                    </a:lnTo>
                    <a:lnTo>
                      <a:pt x="30" y="101"/>
                    </a:lnTo>
                    <a:lnTo>
                      <a:pt x="32" y="84"/>
                    </a:lnTo>
                    <a:lnTo>
                      <a:pt x="32" y="74"/>
                    </a:lnTo>
                    <a:lnTo>
                      <a:pt x="33" y="64"/>
                    </a:lnTo>
                    <a:lnTo>
                      <a:pt x="33" y="56"/>
                    </a:lnTo>
                    <a:lnTo>
                      <a:pt x="30" y="42"/>
                    </a:lnTo>
                    <a:lnTo>
                      <a:pt x="25" y="34"/>
                    </a:lnTo>
                    <a:lnTo>
                      <a:pt x="20" y="27"/>
                    </a:lnTo>
                    <a:lnTo>
                      <a:pt x="13" y="19"/>
                    </a:lnTo>
                    <a:lnTo>
                      <a:pt x="3" y="5"/>
                    </a:lnTo>
                    <a:lnTo>
                      <a:pt x="0" y="0"/>
                    </a:lnTo>
                    <a:close/>
                  </a:path>
                </a:pathLst>
              </a:custGeom>
              <a:solidFill>
                <a:srgbClr val="0033C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33" name="Line 185"/>
              <p:cNvSpPr>
                <a:spLocks noChangeShapeType="1"/>
              </p:cNvSpPr>
              <p:nvPr/>
            </p:nvSpPr>
            <p:spPr bwMode="auto">
              <a:xfrm flipV="1">
                <a:off x="1522" y="3017"/>
                <a:ext cx="503" cy="348"/>
              </a:xfrm>
              <a:prstGeom prst="line">
                <a:avLst/>
              </a:prstGeom>
              <a:noFill/>
              <a:ln w="952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34" name="Freeform 186"/>
              <p:cNvSpPr>
                <a:spLocks/>
              </p:cNvSpPr>
              <p:nvPr/>
            </p:nvSpPr>
            <p:spPr bwMode="auto">
              <a:xfrm>
                <a:off x="1978" y="2910"/>
                <a:ext cx="203" cy="166"/>
              </a:xfrm>
              <a:custGeom>
                <a:avLst/>
                <a:gdLst/>
                <a:ahLst/>
                <a:cxnLst>
                  <a:cxn ang="0">
                    <a:pos x="203" y="0"/>
                  </a:cxn>
                  <a:cxn ang="0">
                    <a:pos x="64" y="166"/>
                  </a:cxn>
                  <a:cxn ang="0">
                    <a:pos x="59" y="141"/>
                  </a:cxn>
                  <a:cxn ang="0">
                    <a:pos x="56" y="131"/>
                  </a:cxn>
                  <a:cxn ang="0">
                    <a:pos x="54" y="122"/>
                  </a:cxn>
                  <a:cxn ang="0">
                    <a:pos x="51" y="114"/>
                  </a:cxn>
                  <a:cxn ang="0">
                    <a:pos x="47" y="107"/>
                  </a:cxn>
                  <a:cxn ang="0">
                    <a:pos x="42" y="102"/>
                  </a:cxn>
                  <a:cxn ang="0">
                    <a:pos x="36" y="97"/>
                  </a:cxn>
                  <a:cxn ang="0">
                    <a:pos x="29" y="90"/>
                  </a:cxn>
                  <a:cxn ang="0">
                    <a:pos x="20" y="85"/>
                  </a:cxn>
                  <a:cxn ang="0">
                    <a:pos x="7" y="77"/>
                  </a:cxn>
                  <a:cxn ang="0">
                    <a:pos x="0" y="74"/>
                  </a:cxn>
                  <a:cxn ang="0">
                    <a:pos x="203" y="0"/>
                  </a:cxn>
                </a:cxnLst>
                <a:rect l="0" t="0" r="r" b="b"/>
                <a:pathLst>
                  <a:path w="203" h="166">
                    <a:moveTo>
                      <a:pt x="203" y="0"/>
                    </a:moveTo>
                    <a:lnTo>
                      <a:pt x="64" y="166"/>
                    </a:lnTo>
                    <a:lnTo>
                      <a:pt x="59" y="141"/>
                    </a:lnTo>
                    <a:lnTo>
                      <a:pt x="56" y="131"/>
                    </a:lnTo>
                    <a:lnTo>
                      <a:pt x="54" y="122"/>
                    </a:lnTo>
                    <a:lnTo>
                      <a:pt x="51" y="114"/>
                    </a:lnTo>
                    <a:lnTo>
                      <a:pt x="47" y="107"/>
                    </a:lnTo>
                    <a:lnTo>
                      <a:pt x="42" y="102"/>
                    </a:lnTo>
                    <a:lnTo>
                      <a:pt x="36" y="97"/>
                    </a:lnTo>
                    <a:lnTo>
                      <a:pt x="29" y="90"/>
                    </a:lnTo>
                    <a:lnTo>
                      <a:pt x="20" y="85"/>
                    </a:lnTo>
                    <a:lnTo>
                      <a:pt x="7" y="77"/>
                    </a:lnTo>
                    <a:lnTo>
                      <a:pt x="0" y="74"/>
                    </a:lnTo>
                    <a:lnTo>
                      <a:pt x="203" y="0"/>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35" name="Line 187"/>
              <p:cNvSpPr>
                <a:spLocks noChangeShapeType="1"/>
              </p:cNvSpPr>
              <p:nvPr/>
            </p:nvSpPr>
            <p:spPr bwMode="auto">
              <a:xfrm flipV="1">
                <a:off x="2948" y="3323"/>
                <a:ext cx="240" cy="33"/>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36" name="Freeform 188"/>
              <p:cNvSpPr>
                <a:spLocks/>
              </p:cNvSpPr>
              <p:nvPr/>
            </p:nvSpPr>
            <p:spPr bwMode="auto">
              <a:xfrm>
                <a:off x="3162" y="3271"/>
                <a:ext cx="214" cy="112"/>
              </a:xfrm>
              <a:custGeom>
                <a:avLst/>
                <a:gdLst/>
                <a:ahLst/>
                <a:cxnLst>
                  <a:cxn ang="0">
                    <a:pos x="0" y="0"/>
                  </a:cxn>
                  <a:cxn ang="0">
                    <a:pos x="214" y="27"/>
                  </a:cxn>
                  <a:cxn ang="0">
                    <a:pos x="16" y="112"/>
                  </a:cxn>
                  <a:cxn ang="0">
                    <a:pos x="17" y="104"/>
                  </a:cxn>
                  <a:cxn ang="0">
                    <a:pos x="22" y="87"/>
                  </a:cxn>
                  <a:cxn ang="0">
                    <a:pos x="26" y="67"/>
                  </a:cxn>
                  <a:cxn ang="0">
                    <a:pos x="27" y="58"/>
                  </a:cxn>
                  <a:cxn ang="0">
                    <a:pos x="24" y="45"/>
                  </a:cxn>
                  <a:cxn ang="0">
                    <a:pos x="17" y="28"/>
                  </a:cxn>
                  <a:cxn ang="0">
                    <a:pos x="12" y="20"/>
                  </a:cxn>
                  <a:cxn ang="0">
                    <a:pos x="4" y="6"/>
                  </a:cxn>
                  <a:cxn ang="0">
                    <a:pos x="0" y="0"/>
                  </a:cxn>
                </a:cxnLst>
                <a:rect l="0" t="0" r="r" b="b"/>
                <a:pathLst>
                  <a:path w="214" h="112">
                    <a:moveTo>
                      <a:pt x="0" y="0"/>
                    </a:moveTo>
                    <a:lnTo>
                      <a:pt x="214" y="27"/>
                    </a:lnTo>
                    <a:lnTo>
                      <a:pt x="16" y="112"/>
                    </a:lnTo>
                    <a:lnTo>
                      <a:pt x="17" y="104"/>
                    </a:lnTo>
                    <a:lnTo>
                      <a:pt x="22" y="87"/>
                    </a:lnTo>
                    <a:lnTo>
                      <a:pt x="26" y="67"/>
                    </a:lnTo>
                    <a:lnTo>
                      <a:pt x="27" y="58"/>
                    </a:lnTo>
                    <a:lnTo>
                      <a:pt x="24" y="45"/>
                    </a:lnTo>
                    <a:lnTo>
                      <a:pt x="17" y="28"/>
                    </a:lnTo>
                    <a:lnTo>
                      <a:pt x="12" y="20"/>
                    </a:lnTo>
                    <a:lnTo>
                      <a:pt x="4" y="6"/>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39" name="Freeform 191"/>
              <p:cNvSpPr>
                <a:spLocks/>
              </p:cNvSpPr>
              <p:nvPr/>
            </p:nvSpPr>
            <p:spPr bwMode="auto">
              <a:xfrm>
                <a:off x="2859" y="3316"/>
                <a:ext cx="37" cy="104"/>
              </a:xfrm>
              <a:custGeom>
                <a:avLst/>
                <a:gdLst/>
                <a:ahLst/>
                <a:cxnLst>
                  <a:cxn ang="0">
                    <a:pos x="28" y="0"/>
                  </a:cxn>
                  <a:cxn ang="0">
                    <a:pos x="37" y="0"/>
                  </a:cxn>
                  <a:cxn ang="0">
                    <a:pos x="37" y="104"/>
                  </a:cxn>
                  <a:cxn ang="0">
                    <a:pos x="23" y="104"/>
                  </a:cxn>
                  <a:cxn ang="0">
                    <a:pos x="23" y="23"/>
                  </a:cxn>
                  <a:cxn ang="0">
                    <a:pos x="20" y="25"/>
                  </a:cxn>
                  <a:cxn ang="0">
                    <a:pos x="17" y="29"/>
                  </a:cxn>
                  <a:cxn ang="0">
                    <a:pos x="12" y="32"/>
                  </a:cxn>
                  <a:cxn ang="0">
                    <a:pos x="5" y="35"/>
                  </a:cxn>
                  <a:cxn ang="0">
                    <a:pos x="0" y="37"/>
                  </a:cxn>
                  <a:cxn ang="0">
                    <a:pos x="0" y="25"/>
                  </a:cxn>
                  <a:cxn ang="0">
                    <a:pos x="13" y="18"/>
                  </a:cxn>
                  <a:cxn ang="0">
                    <a:pos x="18" y="13"/>
                  </a:cxn>
                  <a:cxn ang="0">
                    <a:pos x="22" y="8"/>
                  </a:cxn>
                  <a:cxn ang="0">
                    <a:pos x="25" y="5"/>
                  </a:cxn>
                  <a:cxn ang="0">
                    <a:pos x="28" y="0"/>
                  </a:cxn>
                </a:cxnLst>
                <a:rect l="0" t="0" r="r" b="b"/>
                <a:pathLst>
                  <a:path w="37" h="104">
                    <a:moveTo>
                      <a:pt x="28" y="0"/>
                    </a:moveTo>
                    <a:lnTo>
                      <a:pt x="37" y="0"/>
                    </a:lnTo>
                    <a:lnTo>
                      <a:pt x="37" y="104"/>
                    </a:lnTo>
                    <a:lnTo>
                      <a:pt x="23" y="104"/>
                    </a:lnTo>
                    <a:lnTo>
                      <a:pt x="23" y="23"/>
                    </a:lnTo>
                    <a:lnTo>
                      <a:pt x="20" y="25"/>
                    </a:lnTo>
                    <a:lnTo>
                      <a:pt x="17" y="29"/>
                    </a:lnTo>
                    <a:lnTo>
                      <a:pt x="12" y="32"/>
                    </a:lnTo>
                    <a:lnTo>
                      <a:pt x="5" y="35"/>
                    </a:lnTo>
                    <a:lnTo>
                      <a:pt x="0" y="37"/>
                    </a:lnTo>
                    <a:lnTo>
                      <a:pt x="0" y="25"/>
                    </a:lnTo>
                    <a:lnTo>
                      <a:pt x="13" y="18"/>
                    </a:lnTo>
                    <a:lnTo>
                      <a:pt x="18" y="13"/>
                    </a:lnTo>
                    <a:lnTo>
                      <a:pt x="22" y="8"/>
                    </a:lnTo>
                    <a:lnTo>
                      <a:pt x="25" y="5"/>
                    </a:lnTo>
                    <a:lnTo>
                      <a:pt x="2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43" name="Line 195"/>
              <p:cNvSpPr>
                <a:spLocks noChangeShapeType="1"/>
              </p:cNvSpPr>
              <p:nvPr/>
            </p:nvSpPr>
            <p:spPr bwMode="auto">
              <a:xfrm flipH="1">
                <a:off x="410" y="3553"/>
                <a:ext cx="5215"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44" name="Line 196"/>
              <p:cNvSpPr>
                <a:spLocks noChangeShapeType="1"/>
              </p:cNvSpPr>
              <p:nvPr/>
            </p:nvSpPr>
            <p:spPr bwMode="auto">
              <a:xfrm flipV="1">
                <a:off x="410" y="2161"/>
                <a:ext cx="1" cy="139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45" name="Line 197"/>
              <p:cNvSpPr>
                <a:spLocks noChangeShapeType="1"/>
              </p:cNvSpPr>
              <p:nvPr/>
            </p:nvSpPr>
            <p:spPr bwMode="auto">
              <a:xfrm>
                <a:off x="410" y="2161"/>
                <a:ext cx="5215"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46" name="Line 198"/>
              <p:cNvSpPr>
                <a:spLocks noChangeShapeType="1"/>
              </p:cNvSpPr>
              <p:nvPr/>
            </p:nvSpPr>
            <p:spPr bwMode="auto">
              <a:xfrm>
                <a:off x="5625" y="2161"/>
                <a:ext cx="1" cy="139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47" name="Line 199"/>
              <p:cNvSpPr>
                <a:spLocks noChangeShapeType="1"/>
              </p:cNvSpPr>
              <p:nvPr/>
            </p:nvSpPr>
            <p:spPr bwMode="auto">
              <a:xfrm flipV="1">
                <a:off x="410" y="3449"/>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48" name="Rectangle 200"/>
              <p:cNvSpPr>
                <a:spLocks noChangeArrowheads="1"/>
              </p:cNvSpPr>
              <p:nvPr/>
            </p:nvSpPr>
            <p:spPr bwMode="auto">
              <a:xfrm>
                <a:off x="377" y="3621"/>
                <a:ext cx="21" cy="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49" name="Freeform 201"/>
              <p:cNvSpPr>
                <a:spLocks/>
              </p:cNvSpPr>
              <p:nvPr/>
            </p:nvSpPr>
            <p:spPr bwMode="auto">
              <a:xfrm>
                <a:off x="408" y="3586"/>
                <a:ext cx="22" cy="61"/>
              </a:xfrm>
              <a:custGeom>
                <a:avLst/>
                <a:gdLst/>
                <a:ahLst/>
                <a:cxnLst>
                  <a:cxn ang="0">
                    <a:pos x="17" y="0"/>
                  </a:cxn>
                  <a:cxn ang="0">
                    <a:pos x="22" y="0"/>
                  </a:cxn>
                  <a:cxn ang="0">
                    <a:pos x="22" y="61"/>
                  </a:cxn>
                  <a:cxn ang="0">
                    <a:pos x="16" y="61"/>
                  </a:cxn>
                  <a:cxn ang="0">
                    <a:pos x="16" y="14"/>
                  </a:cxn>
                  <a:cxn ang="0">
                    <a:pos x="12" y="15"/>
                  </a:cxn>
                  <a:cxn ang="0">
                    <a:pos x="7" y="19"/>
                  </a:cxn>
                  <a:cxn ang="0">
                    <a:pos x="0" y="22"/>
                  </a:cxn>
                  <a:cxn ang="0">
                    <a:pos x="0" y="15"/>
                  </a:cxn>
                  <a:cxn ang="0">
                    <a:pos x="7" y="12"/>
                  </a:cxn>
                  <a:cxn ang="0">
                    <a:pos x="12" y="9"/>
                  </a:cxn>
                  <a:cxn ang="0">
                    <a:pos x="16" y="4"/>
                  </a:cxn>
                  <a:cxn ang="0">
                    <a:pos x="17" y="0"/>
                  </a:cxn>
                </a:cxnLst>
                <a:rect l="0" t="0" r="r" b="b"/>
                <a:pathLst>
                  <a:path w="22" h="61">
                    <a:moveTo>
                      <a:pt x="17" y="0"/>
                    </a:moveTo>
                    <a:lnTo>
                      <a:pt x="22" y="0"/>
                    </a:lnTo>
                    <a:lnTo>
                      <a:pt x="22" y="61"/>
                    </a:lnTo>
                    <a:lnTo>
                      <a:pt x="16" y="61"/>
                    </a:lnTo>
                    <a:lnTo>
                      <a:pt x="16" y="14"/>
                    </a:lnTo>
                    <a:lnTo>
                      <a:pt x="12" y="15"/>
                    </a:lnTo>
                    <a:lnTo>
                      <a:pt x="7" y="19"/>
                    </a:lnTo>
                    <a:lnTo>
                      <a:pt x="0" y="22"/>
                    </a:lnTo>
                    <a:lnTo>
                      <a:pt x="0" y="15"/>
                    </a:lnTo>
                    <a:lnTo>
                      <a:pt x="7" y="12"/>
                    </a:lnTo>
                    <a:lnTo>
                      <a:pt x="12" y="9"/>
                    </a:lnTo>
                    <a:lnTo>
                      <a:pt x="16" y="4"/>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50" name="Line 202"/>
              <p:cNvSpPr>
                <a:spLocks noChangeShapeType="1"/>
              </p:cNvSpPr>
              <p:nvPr/>
            </p:nvSpPr>
            <p:spPr bwMode="auto">
              <a:xfrm flipV="1">
                <a:off x="1279" y="3449"/>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51" name="Freeform 203"/>
              <p:cNvSpPr>
                <a:spLocks noEditPoints="1"/>
              </p:cNvSpPr>
              <p:nvPr/>
            </p:nvSpPr>
            <p:spPr bwMode="auto">
              <a:xfrm>
                <a:off x="1259" y="3586"/>
                <a:ext cx="40" cy="62"/>
              </a:xfrm>
              <a:custGeom>
                <a:avLst/>
                <a:gdLst/>
                <a:ahLst/>
                <a:cxnLst>
                  <a:cxn ang="0">
                    <a:pos x="17" y="7"/>
                  </a:cxn>
                  <a:cxn ang="0">
                    <a:pos x="13" y="9"/>
                  </a:cxn>
                  <a:cxn ang="0">
                    <a:pos x="8" y="19"/>
                  </a:cxn>
                  <a:cxn ang="0">
                    <a:pos x="8" y="42"/>
                  </a:cxn>
                  <a:cxn ang="0">
                    <a:pos x="10" y="47"/>
                  </a:cxn>
                  <a:cxn ang="0">
                    <a:pos x="12" y="51"/>
                  </a:cxn>
                  <a:cxn ang="0">
                    <a:pos x="15" y="52"/>
                  </a:cxn>
                  <a:cxn ang="0">
                    <a:pos x="17" y="54"/>
                  </a:cxn>
                  <a:cxn ang="0">
                    <a:pos x="23" y="54"/>
                  </a:cxn>
                  <a:cxn ang="0">
                    <a:pos x="27" y="52"/>
                  </a:cxn>
                  <a:cxn ang="0">
                    <a:pos x="28" y="51"/>
                  </a:cxn>
                  <a:cxn ang="0">
                    <a:pos x="30" y="46"/>
                  </a:cxn>
                  <a:cxn ang="0">
                    <a:pos x="32" y="39"/>
                  </a:cxn>
                  <a:cxn ang="0">
                    <a:pos x="32" y="22"/>
                  </a:cxn>
                  <a:cxn ang="0">
                    <a:pos x="30" y="15"/>
                  </a:cxn>
                  <a:cxn ang="0">
                    <a:pos x="27" y="9"/>
                  </a:cxn>
                  <a:cxn ang="0">
                    <a:pos x="23" y="7"/>
                  </a:cxn>
                  <a:cxn ang="0">
                    <a:pos x="17" y="7"/>
                  </a:cxn>
                  <a:cxn ang="0">
                    <a:pos x="15" y="0"/>
                  </a:cxn>
                  <a:cxn ang="0">
                    <a:pos x="25" y="0"/>
                  </a:cxn>
                  <a:cxn ang="0">
                    <a:pos x="28" y="2"/>
                  </a:cxn>
                  <a:cxn ang="0">
                    <a:pos x="30" y="4"/>
                  </a:cxn>
                  <a:cxn ang="0">
                    <a:pos x="33" y="5"/>
                  </a:cxn>
                  <a:cxn ang="0">
                    <a:pos x="37" y="12"/>
                  </a:cxn>
                  <a:cxn ang="0">
                    <a:pos x="38" y="17"/>
                  </a:cxn>
                  <a:cxn ang="0">
                    <a:pos x="38" y="20"/>
                  </a:cxn>
                  <a:cxn ang="0">
                    <a:pos x="40" y="25"/>
                  </a:cxn>
                  <a:cxn ang="0">
                    <a:pos x="40" y="30"/>
                  </a:cxn>
                  <a:cxn ang="0">
                    <a:pos x="38" y="41"/>
                  </a:cxn>
                  <a:cxn ang="0">
                    <a:pos x="38" y="49"/>
                  </a:cxn>
                  <a:cxn ang="0">
                    <a:pos x="35" y="54"/>
                  </a:cxn>
                  <a:cxn ang="0">
                    <a:pos x="30" y="57"/>
                  </a:cxn>
                  <a:cxn ang="0">
                    <a:pos x="28" y="61"/>
                  </a:cxn>
                  <a:cxn ang="0">
                    <a:pos x="25" y="61"/>
                  </a:cxn>
                  <a:cxn ang="0">
                    <a:pos x="20" y="62"/>
                  </a:cxn>
                  <a:cxn ang="0">
                    <a:pos x="10" y="59"/>
                  </a:cxn>
                  <a:cxn ang="0">
                    <a:pos x="7" y="56"/>
                  </a:cxn>
                  <a:cxn ang="0">
                    <a:pos x="3" y="51"/>
                  </a:cxn>
                  <a:cxn ang="0">
                    <a:pos x="2" y="46"/>
                  </a:cxn>
                  <a:cxn ang="0">
                    <a:pos x="0" y="39"/>
                  </a:cxn>
                  <a:cxn ang="0">
                    <a:pos x="0" y="24"/>
                  </a:cxn>
                  <a:cxn ang="0">
                    <a:pos x="5" y="9"/>
                  </a:cxn>
                  <a:cxn ang="0">
                    <a:pos x="7" y="5"/>
                  </a:cxn>
                  <a:cxn ang="0">
                    <a:pos x="8" y="4"/>
                  </a:cxn>
                  <a:cxn ang="0">
                    <a:pos x="15" y="0"/>
                  </a:cxn>
                </a:cxnLst>
                <a:rect l="0" t="0" r="r" b="b"/>
                <a:pathLst>
                  <a:path w="40" h="62">
                    <a:moveTo>
                      <a:pt x="17" y="7"/>
                    </a:moveTo>
                    <a:lnTo>
                      <a:pt x="13" y="9"/>
                    </a:lnTo>
                    <a:lnTo>
                      <a:pt x="8" y="19"/>
                    </a:lnTo>
                    <a:lnTo>
                      <a:pt x="8" y="42"/>
                    </a:lnTo>
                    <a:lnTo>
                      <a:pt x="10" y="47"/>
                    </a:lnTo>
                    <a:lnTo>
                      <a:pt x="12" y="51"/>
                    </a:lnTo>
                    <a:lnTo>
                      <a:pt x="15" y="52"/>
                    </a:lnTo>
                    <a:lnTo>
                      <a:pt x="17" y="54"/>
                    </a:lnTo>
                    <a:lnTo>
                      <a:pt x="23" y="54"/>
                    </a:lnTo>
                    <a:lnTo>
                      <a:pt x="27" y="52"/>
                    </a:lnTo>
                    <a:lnTo>
                      <a:pt x="28" y="51"/>
                    </a:lnTo>
                    <a:lnTo>
                      <a:pt x="30" y="46"/>
                    </a:lnTo>
                    <a:lnTo>
                      <a:pt x="32" y="39"/>
                    </a:lnTo>
                    <a:lnTo>
                      <a:pt x="32" y="22"/>
                    </a:lnTo>
                    <a:lnTo>
                      <a:pt x="30" y="15"/>
                    </a:lnTo>
                    <a:lnTo>
                      <a:pt x="27" y="9"/>
                    </a:lnTo>
                    <a:lnTo>
                      <a:pt x="23" y="7"/>
                    </a:lnTo>
                    <a:lnTo>
                      <a:pt x="17" y="7"/>
                    </a:lnTo>
                    <a:close/>
                    <a:moveTo>
                      <a:pt x="15" y="0"/>
                    </a:moveTo>
                    <a:lnTo>
                      <a:pt x="25" y="0"/>
                    </a:lnTo>
                    <a:lnTo>
                      <a:pt x="28" y="2"/>
                    </a:lnTo>
                    <a:lnTo>
                      <a:pt x="30" y="4"/>
                    </a:lnTo>
                    <a:lnTo>
                      <a:pt x="33" y="5"/>
                    </a:lnTo>
                    <a:lnTo>
                      <a:pt x="37" y="12"/>
                    </a:lnTo>
                    <a:lnTo>
                      <a:pt x="38" y="17"/>
                    </a:lnTo>
                    <a:lnTo>
                      <a:pt x="38" y="20"/>
                    </a:lnTo>
                    <a:lnTo>
                      <a:pt x="40" y="25"/>
                    </a:lnTo>
                    <a:lnTo>
                      <a:pt x="40" y="30"/>
                    </a:lnTo>
                    <a:lnTo>
                      <a:pt x="38" y="41"/>
                    </a:lnTo>
                    <a:lnTo>
                      <a:pt x="38" y="49"/>
                    </a:lnTo>
                    <a:lnTo>
                      <a:pt x="35" y="54"/>
                    </a:lnTo>
                    <a:lnTo>
                      <a:pt x="30" y="57"/>
                    </a:lnTo>
                    <a:lnTo>
                      <a:pt x="28" y="61"/>
                    </a:lnTo>
                    <a:lnTo>
                      <a:pt x="25" y="61"/>
                    </a:lnTo>
                    <a:lnTo>
                      <a:pt x="20" y="62"/>
                    </a:lnTo>
                    <a:lnTo>
                      <a:pt x="10" y="59"/>
                    </a:lnTo>
                    <a:lnTo>
                      <a:pt x="7" y="56"/>
                    </a:lnTo>
                    <a:lnTo>
                      <a:pt x="3" y="51"/>
                    </a:lnTo>
                    <a:lnTo>
                      <a:pt x="2" y="46"/>
                    </a:lnTo>
                    <a:lnTo>
                      <a:pt x="0" y="39"/>
                    </a:lnTo>
                    <a:lnTo>
                      <a:pt x="0" y="24"/>
                    </a:lnTo>
                    <a:lnTo>
                      <a:pt x="5" y="9"/>
                    </a:lnTo>
                    <a:lnTo>
                      <a:pt x="7" y="5"/>
                    </a:lnTo>
                    <a:lnTo>
                      <a:pt x="8" y="4"/>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52" name="Line 204"/>
              <p:cNvSpPr>
                <a:spLocks noChangeShapeType="1"/>
              </p:cNvSpPr>
              <p:nvPr/>
            </p:nvSpPr>
            <p:spPr bwMode="auto">
              <a:xfrm flipV="1">
                <a:off x="2148" y="3449"/>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grpSp>
        <p:sp>
          <p:nvSpPr>
            <p:cNvPr id="2254" name="Freeform 206"/>
            <p:cNvSpPr>
              <a:spLocks/>
            </p:cNvSpPr>
            <p:nvPr/>
          </p:nvSpPr>
          <p:spPr bwMode="auto">
            <a:xfrm>
              <a:off x="2133" y="3586"/>
              <a:ext cx="21" cy="61"/>
            </a:xfrm>
            <a:custGeom>
              <a:avLst/>
              <a:gdLst/>
              <a:ahLst/>
              <a:cxnLst>
                <a:cxn ang="0">
                  <a:pos x="16" y="0"/>
                </a:cxn>
                <a:cxn ang="0">
                  <a:pos x="21" y="0"/>
                </a:cxn>
                <a:cxn ang="0">
                  <a:pos x="21" y="61"/>
                </a:cxn>
                <a:cxn ang="0">
                  <a:pos x="15" y="61"/>
                </a:cxn>
                <a:cxn ang="0">
                  <a:pos x="15" y="14"/>
                </a:cxn>
                <a:cxn ang="0">
                  <a:pos x="11" y="15"/>
                </a:cxn>
                <a:cxn ang="0">
                  <a:pos x="6" y="19"/>
                </a:cxn>
                <a:cxn ang="0">
                  <a:pos x="0" y="22"/>
                </a:cxn>
                <a:cxn ang="0">
                  <a:pos x="0" y="15"/>
                </a:cxn>
                <a:cxn ang="0">
                  <a:pos x="6" y="12"/>
                </a:cxn>
                <a:cxn ang="0">
                  <a:pos x="11" y="9"/>
                </a:cxn>
                <a:cxn ang="0">
                  <a:pos x="15" y="4"/>
                </a:cxn>
                <a:cxn ang="0">
                  <a:pos x="16" y="0"/>
                </a:cxn>
              </a:cxnLst>
              <a:rect l="0" t="0" r="r" b="b"/>
              <a:pathLst>
                <a:path w="21" h="61">
                  <a:moveTo>
                    <a:pt x="16" y="0"/>
                  </a:moveTo>
                  <a:lnTo>
                    <a:pt x="21" y="0"/>
                  </a:lnTo>
                  <a:lnTo>
                    <a:pt x="21" y="61"/>
                  </a:lnTo>
                  <a:lnTo>
                    <a:pt x="15" y="61"/>
                  </a:lnTo>
                  <a:lnTo>
                    <a:pt x="15" y="14"/>
                  </a:lnTo>
                  <a:lnTo>
                    <a:pt x="11" y="15"/>
                  </a:lnTo>
                  <a:lnTo>
                    <a:pt x="6" y="19"/>
                  </a:lnTo>
                  <a:lnTo>
                    <a:pt x="0" y="22"/>
                  </a:lnTo>
                  <a:lnTo>
                    <a:pt x="0" y="15"/>
                  </a:lnTo>
                  <a:lnTo>
                    <a:pt x="6" y="12"/>
                  </a:lnTo>
                  <a:lnTo>
                    <a:pt x="11" y="9"/>
                  </a:lnTo>
                  <a:lnTo>
                    <a:pt x="15" y="4"/>
                  </a:lnTo>
                  <a:lnTo>
                    <a:pt x="1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55" name="Line 207"/>
            <p:cNvSpPr>
              <a:spLocks noChangeShapeType="1"/>
            </p:cNvSpPr>
            <p:nvPr/>
          </p:nvSpPr>
          <p:spPr bwMode="auto">
            <a:xfrm flipV="1">
              <a:off x="3018" y="3449"/>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56" name="Freeform 208"/>
            <p:cNvSpPr>
              <a:spLocks/>
            </p:cNvSpPr>
            <p:nvPr/>
          </p:nvSpPr>
          <p:spPr bwMode="auto">
            <a:xfrm>
              <a:off x="2998" y="3586"/>
              <a:ext cx="39" cy="61"/>
            </a:xfrm>
            <a:custGeom>
              <a:avLst/>
              <a:gdLst/>
              <a:ahLst/>
              <a:cxnLst>
                <a:cxn ang="0">
                  <a:pos x="15" y="0"/>
                </a:cxn>
                <a:cxn ang="0">
                  <a:pos x="25" y="0"/>
                </a:cxn>
                <a:cxn ang="0">
                  <a:pos x="32" y="4"/>
                </a:cxn>
                <a:cxn ang="0">
                  <a:pos x="35" y="9"/>
                </a:cxn>
                <a:cxn ang="0">
                  <a:pos x="37" y="12"/>
                </a:cxn>
                <a:cxn ang="0">
                  <a:pos x="39" y="17"/>
                </a:cxn>
                <a:cxn ang="0">
                  <a:pos x="37" y="20"/>
                </a:cxn>
                <a:cxn ang="0">
                  <a:pos x="37" y="24"/>
                </a:cxn>
                <a:cxn ang="0">
                  <a:pos x="35" y="27"/>
                </a:cxn>
                <a:cxn ang="0">
                  <a:pos x="32" y="30"/>
                </a:cxn>
                <a:cxn ang="0">
                  <a:pos x="30" y="34"/>
                </a:cxn>
                <a:cxn ang="0">
                  <a:pos x="25" y="37"/>
                </a:cxn>
                <a:cxn ang="0">
                  <a:pos x="22" y="41"/>
                </a:cxn>
                <a:cxn ang="0">
                  <a:pos x="17" y="44"/>
                </a:cxn>
                <a:cxn ang="0">
                  <a:pos x="15" y="47"/>
                </a:cxn>
                <a:cxn ang="0">
                  <a:pos x="12" y="49"/>
                </a:cxn>
                <a:cxn ang="0">
                  <a:pos x="12" y="51"/>
                </a:cxn>
                <a:cxn ang="0">
                  <a:pos x="10" y="52"/>
                </a:cxn>
                <a:cxn ang="0">
                  <a:pos x="39" y="52"/>
                </a:cxn>
                <a:cxn ang="0">
                  <a:pos x="39" y="61"/>
                </a:cxn>
                <a:cxn ang="0">
                  <a:pos x="0" y="61"/>
                </a:cxn>
                <a:cxn ang="0">
                  <a:pos x="0" y="56"/>
                </a:cxn>
                <a:cxn ang="0">
                  <a:pos x="2" y="51"/>
                </a:cxn>
                <a:cxn ang="0">
                  <a:pos x="5" y="47"/>
                </a:cxn>
                <a:cxn ang="0">
                  <a:pos x="7" y="44"/>
                </a:cxn>
                <a:cxn ang="0">
                  <a:pos x="14" y="37"/>
                </a:cxn>
                <a:cxn ang="0">
                  <a:pos x="20" y="32"/>
                </a:cxn>
                <a:cxn ang="0">
                  <a:pos x="27" y="25"/>
                </a:cxn>
                <a:cxn ang="0">
                  <a:pos x="29" y="22"/>
                </a:cxn>
                <a:cxn ang="0">
                  <a:pos x="30" y="20"/>
                </a:cxn>
                <a:cxn ang="0">
                  <a:pos x="30" y="14"/>
                </a:cxn>
                <a:cxn ang="0">
                  <a:pos x="24" y="7"/>
                </a:cxn>
                <a:cxn ang="0">
                  <a:pos x="17" y="7"/>
                </a:cxn>
                <a:cxn ang="0">
                  <a:pos x="14" y="9"/>
                </a:cxn>
                <a:cxn ang="0">
                  <a:pos x="9" y="14"/>
                </a:cxn>
                <a:cxn ang="0">
                  <a:pos x="9" y="17"/>
                </a:cxn>
                <a:cxn ang="0">
                  <a:pos x="0" y="17"/>
                </a:cxn>
                <a:cxn ang="0">
                  <a:pos x="3" y="7"/>
                </a:cxn>
                <a:cxn ang="0">
                  <a:pos x="7" y="4"/>
                </a:cxn>
                <a:cxn ang="0">
                  <a:pos x="10" y="2"/>
                </a:cxn>
                <a:cxn ang="0">
                  <a:pos x="15" y="0"/>
                </a:cxn>
              </a:cxnLst>
              <a:rect l="0" t="0" r="r" b="b"/>
              <a:pathLst>
                <a:path w="39" h="61">
                  <a:moveTo>
                    <a:pt x="15" y="0"/>
                  </a:moveTo>
                  <a:lnTo>
                    <a:pt x="25" y="0"/>
                  </a:lnTo>
                  <a:lnTo>
                    <a:pt x="32" y="4"/>
                  </a:lnTo>
                  <a:lnTo>
                    <a:pt x="35" y="9"/>
                  </a:lnTo>
                  <a:lnTo>
                    <a:pt x="37" y="12"/>
                  </a:lnTo>
                  <a:lnTo>
                    <a:pt x="39" y="17"/>
                  </a:lnTo>
                  <a:lnTo>
                    <a:pt x="37" y="20"/>
                  </a:lnTo>
                  <a:lnTo>
                    <a:pt x="37" y="24"/>
                  </a:lnTo>
                  <a:lnTo>
                    <a:pt x="35" y="27"/>
                  </a:lnTo>
                  <a:lnTo>
                    <a:pt x="32" y="30"/>
                  </a:lnTo>
                  <a:lnTo>
                    <a:pt x="30" y="34"/>
                  </a:lnTo>
                  <a:lnTo>
                    <a:pt x="25" y="37"/>
                  </a:lnTo>
                  <a:lnTo>
                    <a:pt x="22" y="41"/>
                  </a:lnTo>
                  <a:lnTo>
                    <a:pt x="17" y="44"/>
                  </a:lnTo>
                  <a:lnTo>
                    <a:pt x="15" y="47"/>
                  </a:lnTo>
                  <a:lnTo>
                    <a:pt x="12" y="49"/>
                  </a:lnTo>
                  <a:lnTo>
                    <a:pt x="12" y="51"/>
                  </a:lnTo>
                  <a:lnTo>
                    <a:pt x="10" y="52"/>
                  </a:lnTo>
                  <a:lnTo>
                    <a:pt x="39" y="52"/>
                  </a:lnTo>
                  <a:lnTo>
                    <a:pt x="39" y="61"/>
                  </a:lnTo>
                  <a:lnTo>
                    <a:pt x="0" y="61"/>
                  </a:lnTo>
                  <a:lnTo>
                    <a:pt x="0" y="56"/>
                  </a:lnTo>
                  <a:lnTo>
                    <a:pt x="2" y="51"/>
                  </a:lnTo>
                  <a:lnTo>
                    <a:pt x="5" y="47"/>
                  </a:lnTo>
                  <a:lnTo>
                    <a:pt x="7" y="44"/>
                  </a:lnTo>
                  <a:lnTo>
                    <a:pt x="14" y="37"/>
                  </a:lnTo>
                  <a:lnTo>
                    <a:pt x="20" y="32"/>
                  </a:lnTo>
                  <a:lnTo>
                    <a:pt x="27" y="25"/>
                  </a:lnTo>
                  <a:lnTo>
                    <a:pt x="29" y="22"/>
                  </a:lnTo>
                  <a:lnTo>
                    <a:pt x="30" y="20"/>
                  </a:lnTo>
                  <a:lnTo>
                    <a:pt x="30" y="14"/>
                  </a:lnTo>
                  <a:lnTo>
                    <a:pt x="24" y="7"/>
                  </a:lnTo>
                  <a:lnTo>
                    <a:pt x="17" y="7"/>
                  </a:lnTo>
                  <a:lnTo>
                    <a:pt x="14" y="9"/>
                  </a:lnTo>
                  <a:lnTo>
                    <a:pt x="9" y="14"/>
                  </a:lnTo>
                  <a:lnTo>
                    <a:pt x="9" y="17"/>
                  </a:lnTo>
                  <a:lnTo>
                    <a:pt x="0" y="17"/>
                  </a:lnTo>
                  <a:lnTo>
                    <a:pt x="3" y="7"/>
                  </a:lnTo>
                  <a:lnTo>
                    <a:pt x="7" y="4"/>
                  </a:lnTo>
                  <a:lnTo>
                    <a:pt x="10" y="2"/>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57" name="Line 209"/>
            <p:cNvSpPr>
              <a:spLocks noChangeShapeType="1"/>
            </p:cNvSpPr>
            <p:nvPr/>
          </p:nvSpPr>
          <p:spPr bwMode="auto">
            <a:xfrm flipV="1">
              <a:off x="3887" y="3449"/>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58" name="Freeform 210"/>
            <p:cNvSpPr>
              <a:spLocks/>
            </p:cNvSpPr>
            <p:nvPr/>
          </p:nvSpPr>
          <p:spPr bwMode="auto">
            <a:xfrm>
              <a:off x="3867" y="3586"/>
              <a:ext cx="40" cy="62"/>
            </a:xfrm>
            <a:custGeom>
              <a:avLst/>
              <a:gdLst/>
              <a:ahLst/>
              <a:cxnLst>
                <a:cxn ang="0">
                  <a:pos x="15" y="0"/>
                </a:cxn>
                <a:cxn ang="0">
                  <a:pos x="23" y="0"/>
                </a:cxn>
                <a:cxn ang="0">
                  <a:pos x="27" y="2"/>
                </a:cxn>
                <a:cxn ang="0">
                  <a:pos x="32" y="5"/>
                </a:cxn>
                <a:cxn ang="0">
                  <a:pos x="35" y="9"/>
                </a:cxn>
                <a:cxn ang="0">
                  <a:pos x="35" y="12"/>
                </a:cxn>
                <a:cxn ang="0">
                  <a:pos x="37" y="15"/>
                </a:cxn>
                <a:cxn ang="0">
                  <a:pos x="35" y="19"/>
                </a:cxn>
                <a:cxn ang="0">
                  <a:pos x="35" y="22"/>
                </a:cxn>
                <a:cxn ang="0">
                  <a:pos x="32" y="25"/>
                </a:cxn>
                <a:cxn ang="0">
                  <a:pos x="28" y="27"/>
                </a:cxn>
                <a:cxn ang="0">
                  <a:pos x="33" y="29"/>
                </a:cxn>
                <a:cxn ang="0">
                  <a:pos x="37" y="32"/>
                </a:cxn>
                <a:cxn ang="0">
                  <a:pos x="40" y="42"/>
                </a:cxn>
                <a:cxn ang="0">
                  <a:pos x="37" y="52"/>
                </a:cxn>
                <a:cxn ang="0">
                  <a:pos x="30" y="59"/>
                </a:cxn>
                <a:cxn ang="0">
                  <a:pos x="20" y="62"/>
                </a:cxn>
                <a:cxn ang="0">
                  <a:pos x="10" y="59"/>
                </a:cxn>
                <a:cxn ang="0">
                  <a:pos x="7" y="57"/>
                </a:cxn>
                <a:cxn ang="0">
                  <a:pos x="3" y="54"/>
                </a:cxn>
                <a:cxn ang="0">
                  <a:pos x="2" y="49"/>
                </a:cxn>
                <a:cxn ang="0">
                  <a:pos x="0" y="46"/>
                </a:cxn>
                <a:cxn ang="0">
                  <a:pos x="8" y="44"/>
                </a:cxn>
                <a:cxn ang="0">
                  <a:pos x="8" y="47"/>
                </a:cxn>
                <a:cxn ang="0">
                  <a:pos x="10" y="51"/>
                </a:cxn>
                <a:cxn ang="0">
                  <a:pos x="12" y="52"/>
                </a:cxn>
                <a:cxn ang="0">
                  <a:pos x="15" y="54"/>
                </a:cxn>
                <a:cxn ang="0">
                  <a:pos x="23" y="54"/>
                </a:cxn>
                <a:cxn ang="0">
                  <a:pos x="27" y="52"/>
                </a:cxn>
                <a:cxn ang="0">
                  <a:pos x="32" y="47"/>
                </a:cxn>
                <a:cxn ang="0">
                  <a:pos x="32" y="39"/>
                </a:cxn>
                <a:cxn ang="0">
                  <a:pos x="30" y="37"/>
                </a:cxn>
                <a:cxn ang="0">
                  <a:pos x="28" y="34"/>
                </a:cxn>
                <a:cxn ang="0">
                  <a:pos x="25" y="32"/>
                </a:cxn>
                <a:cxn ang="0">
                  <a:pos x="20" y="30"/>
                </a:cxn>
                <a:cxn ang="0">
                  <a:pos x="18" y="30"/>
                </a:cxn>
                <a:cxn ang="0">
                  <a:pos x="15" y="32"/>
                </a:cxn>
                <a:cxn ang="0">
                  <a:pos x="17" y="25"/>
                </a:cxn>
                <a:cxn ang="0">
                  <a:pos x="25" y="22"/>
                </a:cxn>
                <a:cxn ang="0">
                  <a:pos x="28" y="19"/>
                </a:cxn>
                <a:cxn ang="0">
                  <a:pos x="28" y="15"/>
                </a:cxn>
                <a:cxn ang="0">
                  <a:pos x="27" y="12"/>
                </a:cxn>
                <a:cxn ang="0">
                  <a:pos x="25" y="10"/>
                </a:cxn>
                <a:cxn ang="0">
                  <a:pos x="23" y="7"/>
                </a:cxn>
                <a:cxn ang="0">
                  <a:pos x="15" y="7"/>
                </a:cxn>
                <a:cxn ang="0">
                  <a:pos x="10" y="12"/>
                </a:cxn>
                <a:cxn ang="0">
                  <a:pos x="8" y="17"/>
                </a:cxn>
                <a:cxn ang="0">
                  <a:pos x="2" y="15"/>
                </a:cxn>
                <a:cxn ang="0">
                  <a:pos x="2" y="10"/>
                </a:cxn>
                <a:cxn ang="0">
                  <a:pos x="5" y="7"/>
                </a:cxn>
                <a:cxn ang="0">
                  <a:pos x="7" y="4"/>
                </a:cxn>
                <a:cxn ang="0">
                  <a:pos x="10" y="2"/>
                </a:cxn>
                <a:cxn ang="0">
                  <a:pos x="15" y="0"/>
                </a:cxn>
              </a:cxnLst>
              <a:rect l="0" t="0" r="r" b="b"/>
              <a:pathLst>
                <a:path w="40" h="62">
                  <a:moveTo>
                    <a:pt x="15" y="0"/>
                  </a:moveTo>
                  <a:lnTo>
                    <a:pt x="23" y="0"/>
                  </a:lnTo>
                  <a:lnTo>
                    <a:pt x="27" y="2"/>
                  </a:lnTo>
                  <a:lnTo>
                    <a:pt x="32" y="5"/>
                  </a:lnTo>
                  <a:lnTo>
                    <a:pt x="35" y="9"/>
                  </a:lnTo>
                  <a:lnTo>
                    <a:pt x="35" y="12"/>
                  </a:lnTo>
                  <a:lnTo>
                    <a:pt x="37" y="15"/>
                  </a:lnTo>
                  <a:lnTo>
                    <a:pt x="35" y="19"/>
                  </a:lnTo>
                  <a:lnTo>
                    <a:pt x="35" y="22"/>
                  </a:lnTo>
                  <a:lnTo>
                    <a:pt x="32" y="25"/>
                  </a:lnTo>
                  <a:lnTo>
                    <a:pt x="28" y="27"/>
                  </a:lnTo>
                  <a:lnTo>
                    <a:pt x="33" y="29"/>
                  </a:lnTo>
                  <a:lnTo>
                    <a:pt x="37" y="32"/>
                  </a:lnTo>
                  <a:lnTo>
                    <a:pt x="40" y="42"/>
                  </a:lnTo>
                  <a:lnTo>
                    <a:pt x="37" y="52"/>
                  </a:lnTo>
                  <a:lnTo>
                    <a:pt x="30" y="59"/>
                  </a:lnTo>
                  <a:lnTo>
                    <a:pt x="20" y="62"/>
                  </a:lnTo>
                  <a:lnTo>
                    <a:pt x="10" y="59"/>
                  </a:lnTo>
                  <a:lnTo>
                    <a:pt x="7" y="57"/>
                  </a:lnTo>
                  <a:lnTo>
                    <a:pt x="3" y="54"/>
                  </a:lnTo>
                  <a:lnTo>
                    <a:pt x="2" y="49"/>
                  </a:lnTo>
                  <a:lnTo>
                    <a:pt x="0" y="46"/>
                  </a:lnTo>
                  <a:lnTo>
                    <a:pt x="8" y="44"/>
                  </a:lnTo>
                  <a:lnTo>
                    <a:pt x="8" y="47"/>
                  </a:lnTo>
                  <a:lnTo>
                    <a:pt x="10" y="51"/>
                  </a:lnTo>
                  <a:lnTo>
                    <a:pt x="12" y="52"/>
                  </a:lnTo>
                  <a:lnTo>
                    <a:pt x="15" y="54"/>
                  </a:lnTo>
                  <a:lnTo>
                    <a:pt x="23" y="54"/>
                  </a:lnTo>
                  <a:lnTo>
                    <a:pt x="27" y="52"/>
                  </a:lnTo>
                  <a:lnTo>
                    <a:pt x="32" y="47"/>
                  </a:lnTo>
                  <a:lnTo>
                    <a:pt x="32" y="39"/>
                  </a:lnTo>
                  <a:lnTo>
                    <a:pt x="30" y="37"/>
                  </a:lnTo>
                  <a:lnTo>
                    <a:pt x="28" y="34"/>
                  </a:lnTo>
                  <a:lnTo>
                    <a:pt x="25" y="32"/>
                  </a:lnTo>
                  <a:lnTo>
                    <a:pt x="20" y="30"/>
                  </a:lnTo>
                  <a:lnTo>
                    <a:pt x="18" y="30"/>
                  </a:lnTo>
                  <a:lnTo>
                    <a:pt x="15" y="32"/>
                  </a:lnTo>
                  <a:lnTo>
                    <a:pt x="17" y="25"/>
                  </a:lnTo>
                  <a:lnTo>
                    <a:pt x="25" y="22"/>
                  </a:lnTo>
                  <a:lnTo>
                    <a:pt x="28" y="19"/>
                  </a:lnTo>
                  <a:lnTo>
                    <a:pt x="28" y="15"/>
                  </a:lnTo>
                  <a:lnTo>
                    <a:pt x="27" y="12"/>
                  </a:lnTo>
                  <a:lnTo>
                    <a:pt x="25" y="10"/>
                  </a:lnTo>
                  <a:lnTo>
                    <a:pt x="23" y="7"/>
                  </a:lnTo>
                  <a:lnTo>
                    <a:pt x="15" y="7"/>
                  </a:lnTo>
                  <a:lnTo>
                    <a:pt x="10" y="12"/>
                  </a:lnTo>
                  <a:lnTo>
                    <a:pt x="8" y="17"/>
                  </a:lnTo>
                  <a:lnTo>
                    <a:pt x="2" y="15"/>
                  </a:lnTo>
                  <a:lnTo>
                    <a:pt x="2" y="10"/>
                  </a:lnTo>
                  <a:lnTo>
                    <a:pt x="5" y="7"/>
                  </a:lnTo>
                  <a:lnTo>
                    <a:pt x="7" y="4"/>
                  </a:lnTo>
                  <a:lnTo>
                    <a:pt x="10" y="2"/>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59" name="Line 211"/>
            <p:cNvSpPr>
              <a:spLocks noChangeShapeType="1"/>
            </p:cNvSpPr>
            <p:nvPr/>
          </p:nvSpPr>
          <p:spPr bwMode="auto">
            <a:xfrm flipV="1">
              <a:off x="4756" y="3449"/>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60" name="Freeform 212"/>
            <p:cNvSpPr>
              <a:spLocks noEditPoints="1"/>
            </p:cNvSpPr>
            <p:nvPr/>
          </p:nvSpPr>
          <p:spPr bwMode="auto">
            <a:xfrm>
              <a:off x="4734" y="3586"/>
              <a:ext cx="42" cy="61"/>
            </a:xfrm>
            <a:custGeom>
              <a:avLst/>
              <a:gdLst/>
              <a:ahLst/>
              <a:cxnLst>
                <a:cxn ang="0">
                  <a:pos x="27" y="15"/>
                </a:cxn>
                <a:cxn ang="0">
                  <a:pos x="8" y="39"/>
                </a:cxn>
                <a:cxn ang="0">
                  <a:pos x="27" y="39"/>
                </a:cxn>
                <a:cxn ang="0">
                  <a:pos x="27" y="15"/>
                </a:cxn>
                <a:cxn ang="0">
                  <a:pos x="29" y="0"/>
                </a:cxn>
                <a:cxn ang="0">
                  <a:pos x="34" y="0"/>
                </a:cxn>
                <a:cxn ang="0">
                  <a:pos x="34" y="39"/>
                </a:cxn>
                <a:cxn ang="0">
                  <a:pos x="42" y="39"/>
                </a:cxn>
                <a:cxn ang="0">
                  <a:pos x="42" y="47"/>
                </a:cxn>
                <a:cxn ang="0">
                  <a:pos x="34" y="47"/>
                </a:cxn>
                <a:cxn ang="0">
                  <a:pos x="34" y="61"/>
                </a:cxn>
                <a:cxn ang="0">
                  <a:pos x="27" y="61"/>
                </a:cxn>
                <a:cxn ang="0">
                  <a:pos x="27" y="47"/>
                </a:cxn>
                <a:cxn ang="0">
                  <a:pos x="0" y="47"/>
                </a:cxn>
                <a:cxn ang="0">
                  <a:pos x="0" y="39"/>
                </a:cxn>
                <a:cxn ang="0">
                  <a:pos x="29" y="0"/>
                </a:cxn>
              </a:cxnLst>
              <a:rect l="0" t="0" r="r" b="b"/>
              <a:pathLst>
                <a:path w="42" h="61">
                  <a:moveTo>
                    <a:pt x="27" y="15"/>
                  </a:moveTo>
                  <a:lnTo>
                    <a:pt x="8" y="39"/>
                  </a:lnTo>
                  <a:lnTo>
                    <a:pt x="27" y="39"/>
                  </a:lnTo>
                  <a:lnTo>
                    <a:pt x="27" y="15"/>
                  </a:lnTo>
                  <a:close/>
                  <a:moveTo>
                    <a:pt x="29" y="0"/>
                  </a:moveTo>
                  <a:lnTo>
                    <a:pt x="34" y="0"/>
                  </a:lnTo>
                  <a:lnTo>
                    <a:pt x="34" y="39"/>
                  </a:lnTo>
                  <a:lnTo>
                    <a:pt x="42" y="39"/>
                  </a:lnTo>
                  <a:lnTo>
                    <a:pt x="42" y="47"/>
                  </a:lnTo>
                  <a:lnTo>
                    <a:pt x="34" y="47"/>
                  </a:lnTo>
                  <a:lnTo>
                    <a:pt x="34" y="61"/>
                  </a:lnTo>
                  <a:lnTo>
                    <a:pt x="27" y="61"/>
                  </a:lnTo>
                  <a:lnTo>
                    <a:pt x="27" y="47"/>
                  </a:lnTo>
                  <a:lnTo>
                    <a:pt x="0" y="47"/>
                  </a:lnTo>
                  <a:lnTo>
                    <a:pt x="0" y="39"/>
                  </a:lnTo>
                  <a:lnTo>
                    <a:pt x="2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61" name="Line 213"/>
            <p:cNvSpPr>
              <a:spLocks noChangeShapeType="1"/>
            </p:cNvSpPr>
            <p:nvPr/>
          </p:nvSpPr>
          <p:spPr bwMode="auto">
            <a:xfrm flipV="1">
              <a:off x="5625" y="3449"/>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62" name="Freeform 214"/>
            <p:cNvSpPr>
              <a:spLocks/>
            </p:cNvSpPr>
            <p:nvPr/>
          </p:nvSpPr>
          <p:spPr bwMode="auto">
            <a:xfrm>
              <a:off x="5605" y="3586"/>
              <a:ext cx="40" cy="62"/>
            </a:xfrm>
            <a:custGeom>
              <a:avLst/>
              <a:gdLst/>
              <a:ahLst/>
              <a:cxnLst>
                <a:cxn ang="0">
                  <a:pos x="6" y="0"/>
                </a:cxn>
                <a:cxn ang="0">
                  <a:pos x="36" y="0"/>
                </a:cxn>
                <a:cxn ang="0">
                  <a:pos x="36" y="9"/>
                </a:cxn>
                <a:cxn ang="0">
                  <a:pos x="13" y="9"/>
                </a:cxn>
                <a:cxn ang="0">
                  <a:pos x="10" y="25"/>
                </a:cxn>
                <a:cxn ang="0">
                  <a:pos x="13" y="22"/>
                </a:cxn>
                <a:cxn ang="0">
                  <a:pos x="18" y="20"/>
                </a:cxn>
                <a:cxn ang="0">
                  <a:pos x="26" y="20"/>
                </a:cxn>
                <a:cxn ang="0">
                  <a:pos x="30" y="22"/>
                </a:cxn>
                <a:cxn ang="0">
                  <a:pos x="35" y="25"/>
                </a:cxn>
                <a:cxn ang="0">
                  <a:pos x="36" y="29"/>
                </a:cxn>
                <a:cxn ang="0">
                  <a:pos x="40" y="39"/>
                </a:cxn>
                <a:cxn ang="0">
                  <a:pos x="38" y="46"/>
                </a:cxn>
                <a:cxn ang="0">
                  <a:pos x="36" y="51"/>
                </a:cxn>
                <a:cxn ang="0">
                  <a:pos x="35" y="54"/>
                </a:cxn>
                <a:cxn ang="0">
                  <a:pos x="25" y="61"/>
                </a:cxn>
                <a:cxn ang="0">
                  <a:pos x="20" y="62"/>
                </a:cxn>
                <a:cxn ang="0">
                  <a:pos x="10" y="59"/>
                </a:cxn>
                <a:cxn ang="0">
                  <a:pos x="6" y="57"/>
                </a:cxn>
                <a:cxn ang="0">
                  <a:pos x="3" y="54"/>
                </a:cxn>
                <a:cxn ang="0">
                  <a:pos x="1" y="49"/>
                </a:cxn>
                <a:cxn ang="0">
                  <a:pos x="0" y="46"/>
                </a:cxn>
                <a:cxn ang="0">
                  <a:pos x="8" y="44"/>
                </a:cxn>
                <a:cxn ang="0">
                  <a:pos x="10" y="49"/>
                </a:cxn>
                <a:cxn ang="0">
                  <a:pos x="11" y="52"/>
                </a:cxn>
                <a:cxn ang="0">
                  <a:pos x="15" y="54"/>
                </a:cxn>
                <a:cxn ang="0">
                  <a:pos x="23" y="54"/>
                </a:cxn>
                <a:cxn ang="0">
                  <a:pos x="26" y="52"/>
                </a:cxn>
                <a:cxn ang="0">
                  <a:pos x="28" y="51"/>
                </a:cxn>
                <a:cxn ang="0">
                  <a:pos x="31" y="44"/>
                </a:cxn>
                <a:cxn ang="0">
                  <a:pos x="31" y="37"/>
                </a:cxn>
                <a:cxn ang="0">
                  <a:pos x="28" y="30"/>
                </a:cxn>
                <a:cxn ang="0">
                  <a:pos x="26" y="29"/>
                </a:cxn>
                <a:cxn ang="0">
                  <a:pos x="23" y="27"/>
                </a:cxn>
                <a:cxn ang="0">
                  <a:pos x="16" y="27"/>
                </a:cxn>
                <a:cxn ang="0">
                  <a:pos x="15" y="29"/>
                </a:cxn>
                <a:cxn ang="0">
                  <a:pos x="13" y="29"/>
                </a:cxn>
                <a:cxn ang="0">
                  <a:pos x="10" y="30"/>
                </a:cxn>
                <a:cxn ang="0">
                  <a:pos x="8" y="32"/>
                </a:cxn>
                <a:cxn ang="0">
                  <a:pos x="1" y="32"/>
                </a:cxn>
                <a:cxn ang="0">
                  <a:pos x="6" y="0"/>
                </a:cxn>
              </a:cxnLst>
              <a:rect l="0" t="0" r="r" b="b"/>
              <a:pathLst>
                <a:path w="40" h="62">
                  <a:moveTo>
                    <a:pt x="6" y="0"/>
                  </a:moveTo>
                  <a:lnTo>
                    <a:pt x="36" y="0"/>
                  </a:lnTo>
                  <a:lnTo>
                    <a:pt x="36" y="9"/>
                  </a:lnTo>
                  <a:lnTo>
                    <a:pt x="13" y="9"/>
                  </a:lnTo>
                  <a:lnTo>
                    <a:pt x="10" y="25"/>
                  </a:lnTo>
                  <a:lnTo>
                    <a:pt x="13" y="22"/>
                  </a:lnTo>
                  <a:lnTo>
                    <a:pt x="18" y="20"/>
                  </a:lnTo>
                  <a:lnTo>
                    <a:pt x="26" y="20"/>
                  </a:lnTo>
                  <a:lnTo>
                    <a:pt x="30" y="22"/>
                  </a:lnTo>
                  <a:lnTo>
                    <a:pt x="35" y="25"/>
                  </a:lnTo>
                  <a:lnTo>
                    <a:pt x="36" y="29"/>
                  </a:lnTo>
                  <a:lnTo>
                    <a:pt x="40" y="39"/>
                  </a:lnTo>
                  <a:lnTo>
                    <a:pt x="38" y="46"/>
                  </a:lnTo>
                  <a:lnTo>
                    <a:pt x="36" y="51"/>
                  </a:lnTo>
                  <a:lnTo>
                    <a:pt x="35" y="54"/>
                  </a:lnTo>
                  <a:lnTo>
                    <a:pt x="25" y="61"/>
                  </a:lnTo>
                  <a:lnTo>
                    <a:pt x="20" y="62"/>
                  </a:lnTo>
                  <a:lnTo>
                    <a:pt x="10" y="59"/>
                  </a:lnTo>
                  <a:lnTo>
                    <a:pt x="6" y="57"/>
                  </a:lnTo>
                  <a:lnTo>
                    <a:pt x="3" y="54"/>
                  </a:lnTo>
                  <a:lnTo>
                    <a:pt x="1" y="49"/>
                  </a:lnTo>
                  <a:lnTo>
                    <a:pt x="0" y="46"/>
                  </a:lnTo>
                  <a:lnTo>
                    <a:pt x="8" y="44"/>
                  </a:lnTo>
                  <a:lnTo>
                    <a:pt x="10" y="49"/>
                  </a:lnTo>
                  <a:lnTo>
                    <a:pt x="11" y="52"/>
                  </a:lnTo>
                  <a:lnTo>
                    <a:pt x="15" y="54"/>
                  </a:lnTo>
                  <a:lnTo>
                    <a:pt x="23" y="54"/>
                  </a:lnTo>
                  <a:lnTo>
                    <a:pt x="26" y="52"/>
                  </a:lnTo>
                  <a:lnTo>
                    <a:pt x="28" y="51"/>
                  </a:lnTo>
                  <a:lnTo>
                    <a:pt x="31" y="44"/>
                  </a:lnTo>
                  <a:lnTo>
                    <a:pt x="31" y="37"/>
                  </a:lnTo>
                  <a:lnTo>
                    <a:pt x="28" y="30"/>
                  </a:lnTo>
                  <a:lnTo>
                    <a:pt x="26" y="29"/>
                  </a:lnTo>
                  <a:lnTo>
                    <a:pt x="23" y="27"/>
                  </a:lnTo>
                  <a:lnTo>
                    <a:pt x="16" y="27"/>
                  </a:lnTo>
                  <a:lnTo>
                    <a:pt x="15" y="29"/>
                  </a:lnTo>
                  <a:lnTo>
                    <a:pt x="13" y="29"/>
                  </a:lnTo>
                  <a:lnTo>
                    <a:pt x="10" y="30"/>
                  </a:lnTo>
                  <a:lnTo>
                    <a:pt x="8" y="32"/>
                  </a:lnTo>
                  <a:lnTo>
                    <a:pt x="1" y="32"/>
                  </a:lnTo>
                  <a:lnTo>
                    <a:pt x="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63" name="Line 215"/>
            <p:cNvSpPr>
              <a:spLocks noChangeShapeType="1"/>
            </p:cNvSpPr>
            <p:nvPr/>
          </p:nvSpPr>
          <p:spPr bwMode="auto">
            <a:xfrm flipV="1">
              <a:off x="585"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64" name="Line 216"/>
            <p:cNvSpPr>
              <a:spLocks noChangeShapeType="1"/>
            </p:cNvSpPr>
            <p:nvPr/>
          </p:nvSpPr>
          <p:spPr bwMode="auto">
            <a:xfrm flipV="1">
              <a:off x="757"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65" name="Line 217"/>
            <p:cNvSpPr>
              <a:spLocks noChangeShapeType="1"/>
            </p:cNvSpPr>
            <p:nvPr/>
          </p:nvSpPr>
          <p:spPr bwMode="auto">
            <a:xfrm flipV="1">
              <a:off x="932"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66" name="Line 218"/>
            <p:cNvSpPr>
              <a:spLocks noChangeShapeType="1"/>
            </p:cNvSpPr>
            <p:nvPr/>
          </p:nvSpPr>
          <p:spPr bwMode="auto">
            <a:xfrm flipV="1">
              <a:off x="1106"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67" name="Line 219"/>
            <p:cNvSpPr>
              <a:spLocks noChangeShapeType="1"/>
            </p:cNvSpPr>
            <p:nvPr/>
          </p:nvSpPr>
          <p:spPr bwMode="auto">
            <a:xfrm flipV="1">
              <a:off x="1453"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68" name="Line 220"/>
            <p:cNvSpPr>
              <a:spLocks noChangeShapeType="1"/>
            </p:cNvSpPr>
            <p:nvPr/>
          </p:nvSpPr>
          <p:spPr bwMode="auto">
            <a:xfrm flipV="1">
              <a:off x="1626"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69" name="Line 221"/>
            <p:cNvSpPr>
              <a:spLocks noChangeShapeType="1"/>
            </p:cNvSpPr>
            <p:nvPr/>
          </p:nvSpPr>
          <p:spPr bwMode="auto">
            <a:xfrm flipV="1">
              <a:off x="1801"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70" name="Line 222"/>
            <p:cNvSpPr>
              <a:spLocks noChangeShapeType="1"/>
            </p:cNvSpPr>
            <p:nvPr/>
          </p:nvSpPr>
          <p:spPr bwMode="auto">
            <a:xfrm flipV="1">
              <a:off x="1975"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71" name="Line 223"/>
            <p:cNvSpPr>
              <a:spLocks noChangeShapeType="1"/>
            </p:cNvSpPr>
            <p:nvPr/>
          </p:nvSpPr>
          <p:spPr bwMode="auto">
            <a:xfrm flipV="1">
              <a:off x="2322"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72" name="Line 224"/>
            <p:cNvSpPr>
              <a:spLocks noChangeShapeType="1"/>
            </p:cNvSpPr>
            <p:nvPr/>
          </p:nvSpPr>
          <p:spPr bwMode="auto">
            <a:xfrm flipV="1">
              <a:off x="2497"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73" name="Line 225"/>
            <p:cNvSpPr>
              <a:spLocks noChangeShapeType="1"/>
            </p:cNvSpPr>
            <p:nvPr/>
          </p:nvSpPr>
          <p:spPr bwMode="auto">
            <a:xfrm flipV="1">
              <a:off x="2669"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74" name="Line 226"/>
            <p:cNvSpPr>
              <a:spLocks noChangeShapeType="1"/>
            </p:cNvSpPr>
            <p:nvPr/>
          </p:nvSpPr>
          <p:spPr bwMode="auto">
            <a:xfrm flipV="1">
              <a:off x="2844"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75" name="Line 227"/>
            <p:cNvSpPr>
              <a:spLocks noChangeShapeType="1"/>
            </p:cNvSpPr>
            <p:nvPr/>
          </p:nvSpPr>
          <p:spPr bwMode="auto">
            <a:xfrm flipV="1">
              <a:off x="3191"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76" name="Line 228"/>
            <p:cNvSpPr>
              <a:spLocks noChangeShapeType="1"/>
            </p:cNvSpPr>
            <p:nvPr/>
          </p:nvSpPr>
          <p:spPr bwMode="auto">
            <a:xfrm flipV="1">
              <a:off x="3365"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77" name="Line 229"/>
            <p:cNvSpPr>
              <a:spLocks noChangeShapeType="1"/>
            </p:cNvSpPr>
            <p:nvPr/>
          </p:nvSpPr>
          <p:spPr bwMode="auto">
            <a:xfrm flipV="1">
              <a:off x="3540"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78" name="Line 230"/>
            <p:cNvSpPr>
              <a:spLocks noChangeShapeType="1"/>
            </p:cNvSpPr>
            <p:nvPr/>
          </p:nvSpPr>
          <p:spPr bwMode="auto">
            <a:xfrm flipV="1">
              <a:off x="3713"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79" name="Line 231"/>
            <p:cNvSpPr>
              <a:spLocks noChangeShapeType="1"/>
            </p:cNvSpPr>
            <p:nvPr/>
          </p:nvSpPr>
          <p:spPr bwMode="auto">
            <a:xfrm flipV="1">
              <a:off x="4061"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80" name="Line 232"/>
            <p:cNvSpPr>
              <a:spLocks noChangeShapeType="1"/>
            </p:cNvSpPr>
            <p:nvPr/>
          </p:nvSpPr>
          <p:spPr bwMode="auto">
            <a:xfrm flipV="1">
              <a:off x="4234"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81" name="Line 233"/>
            <p:cNvSpPr>
              <a:spLocks noChangeShapeType="1"/>
            </p:cNvSpPr>
            <p:nvPr/>
          </p:nvSpPr>
          <p:spPr bwMode="auto">
            <a:xfrm flipV="1">
              <a:off x="4409"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82" name="Line 234"/>
            <p:cNvSpPr>
              <a:spLocks noChangeShapeType="1"/>
            </p:cNvSpPr>
            <p:nvPr/>
          </p:nvSpPr>
          <p:spPr bwMode="auto">
            <a:xfrm flipV="1">
              <a:off x="4581"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83" name="Line 235"/>
            <p:cNvSpPr>
              <a:spLocks noChangeShapeType="1"/>
            </p:cNvSpPr>
            <p:nvPr/>
          </p:nvSpPr>
          <p:spPr bwMode="auto">
            <a:xfrm flipV="1">
              <a:off x="4930"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84" name="Line 236"/>
            <p:cNvSpPr>
              <a:spLocks noChangeShapeType="1"/>
            </p:cNvSpPr>
            <p:nvPr/>
          </p:nvSpPr>
          <p:spPr bwMode="auto">
            <a:xfrm flipV="1">
              <a:off x="5103"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85" name="Line 237"/>
            <p:cNvSpPr>
              <a:spLocks noChangeShapeType="1"/>
            </p:cNvSpPr>
            <p:nvPr/>
          </p:nvSpPr>
          <p:spPr bwMode="auto">
            <a:xfrm flipV="1">
              <a:off x="5277"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86" name="Line 238"/>
            <p:cNvSpPr>
              <a:spLocks noChangeShapeType="1"/>
            </p:cNvSpPr>
            <p:nvPr/>
          </p:nvSpPr>
          <p:spPr bwMode="auto">
            <a:xfrm flipV="1">
              <a:off x="5452" y="350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87" name="Line 239"/>
            <p:cNvSpPr>
              <a:spLocks noChangeShapeType="1"/>
            </p:cNvSpPr>
            <p:nvPr/>
          </p:nvSpPr>
          <p:spPr bwMode="auto">
            <a:xfrm>
              <a:off x="410" y="3553"/>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88" name="Freeform 240"/>
            <p:cNvSpPr>
              <a:spLocks noEditPoints="1"/>
            </p:cNvSpPr>
            <p:nvPr/>
          </p:nvSpPr>
          <p:spPr bwMode="auto">
            <a:xfrm>
              <a:off x="231" y="3521"/>
              <a:ext cx="40" cy="62"/>
            </a:xfrm>
            <a:custGeom>
              <a:avLst/>
              <a:gdLst/>
              <a:ahLst/>
              <a:cxnLst>
                <a:cxn ang="0">
                  <a:pos x="16" y="6"/>
                </a:cxn>
                <a:cxn ang="0">
                  <a:pos x="13" y="8"/>
                </a:cxn>
                <a:cxn ang="0">
                  <a:pos x="8" y="18"/>
                </a:cxn>
                <a:cxn ang="0">
                  <a:pos x="8" y="38"/>
                </a:cxn>
                <a:cxn ang="0">
                  <a:pos x="10" y="45"/>
                </a:cxn>
                <a:cxn ang="0">
                  <a:pos x="11" y="50"/>
                </a:cxn>
                <a:cxn ang="0">
                  <a:pos x="15" y="52"/>
                </a:cxn>
                <a:cxn ang="0">
                  <a:pos x="16" y="53"/>
                </a:cxn>
                <a:cxn ang="0">
                  <a:pos x="23" y="53"/>
                </a:cxn>
                <a:cxn ang="0">
                  <a:pos x="27" y="52"/>
                </a:cxn>
                <a:cxn ang="0">
                  <a:pos x="28" y="50"/>
                </a:cxn>
                <a:cxn ang="0">
                  <a:pos x="30" y="45"/>
                </a:cxn>
                <a:cxn ang="0">
                  <a:pos x="32" y="38"/>
                </a:cxn>
                <a:cxn ang="0">
                  <a:pos x="32" y="22"/>
                </a:cxn>
                <a:cxn ang="0">
                  <a:pos x="30" y="15"/>
                </a:cxn>
                <a:cxn ang="0">
                  <a:pos x="27" y="8"/>
                </a:cxn>
                <a:cxn ang="0">
                  <a:pos x="23" y="6"/>
                </a:cxn>
                <a:cxn ang="0">
                  <a:pos x="16" y="6"/>
                </a:cxn>
                <a:cxn ang="0">
                  <a:pos x="15" y="0"/>
                </a:cxn>
                <a:cxn ang="0">
                  <a:pos x="25" y="0"/>
                </a:cxn>
                <a:cxn ang="0">
                  <a:pos x="28" y="1"/>
                </a:cxn>
                <a:cxn ang="0">
                  <a:pos x="30" y="3"/>
                </a:cxn>
                <a:cxn ang="0">
                  <a:pos x="33" y="5"/>
                </a:cxn>
                <a:cxn ang="0">
                  <a:pos x="37" y="12"/>
                </a:cxn>
                <a:cxn ang="0">
                  <a:pos x="38" y="17"/>
                </a:cxn>
                <a:cxn ang="0">
                  <a:pos x="38" y="20"/>
                </a:cxn>
                <a:cxn ang="0">
                  <a:pos x="40" y="25"/>
                </a:cxn>
                <a:cxn ang="0">
                  <a:pos x="40" y="30"/>
                </a:cxn>
                <a:cxn ang="0">
                  <a:pos x="38" y="40"/>
                </a:cxn>
                <a:cxn ang="0">
                  <a:pos x="38" y="48"/>
                </a:cxn>
                <a:cxn ang="0">
                  <a:pos x="35" y="53"/>
                </a:cxn>
                <a:cxn ang="0">
                  <a:pos x="30" y="57"/>
                </a:cxn>
                <a:cxn ang="0">
                  <a:pos x="28" y="60"/>
                </a:cxn>
                <a:cxn ang="0">
                  <a:pos x="25" y="60"/>
                </a:cxn>
                <a:cxn ang="0">
                  <a:pos x="20" y="62"/>
                </a:cxn>
                <a:cxn ang="0">
                  <a:pos x="10" y="59"/>
                </a:cxn>
                <a:cxn ang="0">
                  <a:pos x="6" y="55"/>
                </a:cxn>
                <a:cxn ang="0">
                  <a:pos x="3" y="50"/>
                </a:cxn>
                <a:cxn ang="0">
                  <a:pos x="1" y="45"/>
                </a:cxn>
                <a:cxn ang="0">
                  <a:pos x="0" y="38"/>
                </a:cxn>
                <a:cxn ang="0">
                  <a:pos x="0" y="23"/>
                </a:cxn>
                <a:cxn ang="0">
                  <a:pos x="5" y="8"/>
                </a:cxn>
                <a:cxn ang="0">
                  <a:pos x="6" y="5"/>
                </a:cxn>
                <a:cxn ang="0">
                  <a:pos x="8" y="3"/>
                </a:cxn>
                <a:cxn ang="0">
                  <a:pos x="15" y="0"/>
                </a:cxn>
              </a:cxnLst>
              <a:rect l="0" t="0" r="r" b="b"/>
              <a:pathLst>
                <a:path w="40" h="62">
                  <a:moveTo>
                    <a:pt x="16" y="6"/>
                  </a:moveTo>
                  <a:lnTo>
                    <a:pt x="13" y="8"/>
                  </a:lnTo>
                  <a:lnTo>
                    <a:pt x="8" y="18"/>
                  </a:lnTo>
                  <a:lnTo>
                    <a:pt x="8" y="38"/>
                  </a:lnTo>
                  <a:lnTo>
                    <a:pt x="10" y="45"/>
                  </a:lnTo>
                  <a:lnTo>
                    <a:pt x="11" y="50"/>
                  </a:lnTo>
                  <a:lnTo>
                    <a:pt x="15" y="52"/>
                  </a:lnTo>
                  <a:lnTo>
                    <a:pt x="16" y="53"/>
                  </a:lnTo>
                  <a:lnTo>
                    <a:pt x="23" y="53"/>
                  </a:lnTo>
                  <a:lnTo>
                    <a:pt x="27" y="52"/>
                  </a:lnTo>
                  <a:lnTo>
                    <a:pt x="28" y="50"/>
                  </a:lnTo>
                  <a:lnTo>
                    <a:pt x="30" y="45"/>
                  </a:lnTo>
                  <a:lnTo>
                    <a:pt x="32" y="38"/>
                  </a:lnTo>
                  <a:lnTo>
                    <a:pt x="32" y="22"/>
                  </a:lnTo>
                  <a:lnTo>
                    <a:pt x="30" y="15"/>
                  </a:lnTo>
                  <a:lnTo>
                    <a:pt x="27" y="8"/>
                  </a:lnTo>
                  <a:lnTo>
                    <a:pt x="23" y="6"/>
                  </a:lnTo>
                  <a:lnTo>
                    <a:pt x="16" y="6"/>
                  </a:lnTo>
                  <a:close/>
                  <a:moveTo>
                    <a:pt x="15" y="0"/>
                  </a:moveTo>
                  <a:lnTo>
                    <a:pt x="25" y="0"/>
                  </a:lnTo>
                  <a:lnTo>
                    <a:pt x="28" y="1"/>
                  </a:lnTo>
                  <a:lnTo>
                    <a:pt x="30" y="3"/>
                  </a:lnTo>
                  <a:lnTo>
                    <a:pt x="33" y="5"/>
                  </a:lnTo>
                  <a:lnTo>
                    <a:pt x="37" y="12"/>
                  </a:lnTo>
                  <a:lnTo>
                    <a:pt x="38" y="17"/>
                  </a:lnTo>
                  <a:lnTo>
                    <a:pt x="38" y="20"/>
                  </a:lnTo>
                  <a:lnTo>
                    <a:pt x="40" y="25"/>
                  </a:lnTo>
                  <a:lnTo>
                    <a:pt x="40" y="30"/>
                  </a:lnTo>
                  <a:lnTo>
                    <a:pt x="38" y="40"/>
                  </a:lnTo>
                  <a:lnTo>
                    <a:pt x="38" y="48"/>
                  </a:lnTo>
                  <a:lnTo>
                    <a:pt x="35" y="53"/>
                  </a:lnTo>
                  <a:lnTo>
                    <a:pt x="30" y="57"/>
                  </a:lnTo>
                  <a:lnTo>
                    <a:pt x="28" y="60"/>
                  </a:lnTo>
                  <a:lnTo>
                    <a:pt x="25" y="60"/>
                  </a:lnTo>
                  <a:lnTo>
                    <a:pt x="20" y="62"/>
                  </a:lnTo>
                  <a:lnTo>
                    <a:pt x="10" y="59"/>
                  </a:lnTo>
                  <a:lnTo>
                    <a:pt x="6" y="55"/>
                  </a:lnTo>
                  <a:lnTo>
                    <a:pt x="3" y="50"/>
                  </a:lnTo>
                  <a:lnTo>
                    <a:pt x="1" y="45"/>
                  </a:lnTo>
                  <a:lnTo>
                    <a:pt x="0" y="38"/>
                  </a:lnTo>
                  <a:lnTo>
                    <a:pt x="0" y="23"/>
                  </a:lnTo>
                  <a:lnTo>
                    <a:pt x="5" y="8"/>
                  </a:lnTo>
                  <a:lnTo>
                    <a:pt x="6" y="5"/>
                  </a:lnTo>
                  <a:lnTo>
                    <a:pt x="8" y="3"/>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89" name="Rectangle 241"/>
            <p:cNvSpPr>
              <a:spLocks noChangeArrowheads="1"/>
            </p:cNvSpPr>
            <p:nvPr/>
          </p:nvSpPr>
          <p:spPr bwMode="auto">
            <a:xfrm>
              <a:off x="281" y="3573"/>
              <a:ext cx="8" cy="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90" name="Freeform 242"/>
            <p:cNvSpPr>
              <a:spLocks noEditPoints="1"/>
            </p:cNvSpPr>
            <p:nvPr/>
          </p:nvSpPr>
          <p:spPr bwMode="auto">
            <a:xfrm>
              <a:off x="301" y="3521"/>
              <a:ext cx="40" cy="62"/>
            </a:xfrm>
            <a:custGeom>
              <a:avLst/>
              <a:gdLst/>
              <a:ahLst/>
              <a:cxnLst>
                <a:cxn ang="0">
                  <a:pos x="17" y="6"/>
                </a:cxn>
                <a:cxn ang="0">
                  <a:pos x="14" y="8"/>
                </a:cxn>
                <a:cxn ang="0">
                  <a:pos x="9" y="18"/>
                </a:cxn>
                <a:cxn ang="0">
                  <a:pos x="9" y="42"/>
                </a:cxn>
                <a:cxn ang="0">
                  <a:pos x="10" y="47"/>
                </a:cxn>
                <a:cxn ang="0">
                  <a:pos x="12" y="50"/>
                </a:cxn>
                <a:cxn ang="0">
                  <a:pos x="14" y="52"/>
                </a:cxn>
                <a:cxn ang="0">
                  <a:pos x="17" y="53"/>
                </a:cxn>
                <a:cxn ang="0">
                  <a:pos x="24" y="53"/>
                </a:cxn>
                <a:cxn ang="0">
                  <a:pos x="25" y="52"/>
                </a:cxn>
                <a:cxn ang="0">
                  <a:pos x="29" y="50"/>
                </a:cxn>
                <a:cxn ang="0">
                  <a:pos x="30" y="45"/>
                </a:cxn>
                <a:cxn ang="0">
                  <a:pos x="32" y="38"/>
                </a:cxn>
                <a:cxn ang="0">
                  <a:pos x="32" y="22"/>
                </a:cxn>
                <a:cxn ang="0">
                  <a:pos x="30" y="15"/>
                </a:cxn>
                <a:cxn ang="0">
                  <a:pos x="29" y="12"/>
                </a:cxn>
                <a:cxn ang="0">
                  <a:pos x="24" y="6"/>
                </a:cxn>
                <a:cxn ang="0">
                  <a:pos x="17" y="6"/>
                </a:cxn>
                <a:cxn ang="0">
                  <a:pos x="15" y="0"/>
                </a:cxn>
                <a:cxn ang="0">
                  <a:pos x="25" y="0"/>
                </a:cxn>
                <a:cxn ang="0">
                  <a:pos x="29" y="1"/>
                </a:cxn>
                <a:cxn ang="0">
                  <a:pos x="30" y="3"/>
                </a:cxn>
                <a:cxn ang="0">
                  <a:pos x="34" y="5"/>
                </a:cxn>
                <a:cxn ang="0">
                  <a:pos x="34" y="8"/>
                </a:cxn>
                <a:cxn ang="0">
                  <a:pos x="35" y="10"/>
                </a:cxn>
                <a:cxn ang="0">
                  <a:pos x="39" y="17"/>
                </a:cxn>
                <a:cxn ang="0">
                  <a:pos x="39" y="25"/>
                </a:cxn>
                <a:cxn ang="0">
                  <a:pos x="40" y="30"/>
                </a:cxn>
                <a:cxn ang="0">
                  <a:pos x="39" y="40"/>
                </a:cxn>
                <a:cxn ang="0">
                  <a:pos x="39" y="48"/>
                </a:cxn>
                <a:cxn ang="0">
                  <a:pos x="35" y="53"/>
                </a:cxn>
                <a:cxn ang="0">
                  <a:pos x="30" y="57"/>
                </a:cxn>
                <a:cxn ang="0">
                  <a:pos x="27" y="60"/>
                </a:cxn>
                <a:cxn ang="0">
                  <a:pos x="24" y="60"/>
                </a:cxn>
                <a:cxn ang="0">
                  <a:pos x="20" y="62"/>
                </a:cxn>
                <a:cxn ang="0">
                  <a:pos x="10" y="59"/>
                </a:cxn>
                <a:cxn ang="0">
                  <a:pos x="7" y="55"/>
                </a:cxn>
                <a:cxn ang="0">
                  <a:pos x="3" y="50"/>
                </a:cxn>
                <a:cxn ang="0">
                  <a:pos x="2" y="45"/>
                </a:cxn>
                <a:cxn ang="0">
                  <a:pos x="0" y="38"/>
                </a:cxn>
                <a:cxn ang="0">
                  <a:pos x="0" y="23"/>
                </a:cxn>
                <a:cxn ang="0">
                  <a:pos x="5" y="8"/>
                </a:cxn>
                <a:cxn ang="0">
                  <a:pos x="7" y="5"/>
                </a:cxn>
                <a:cxn ang="0">
                  <a:pos x="9" y="3"/>
                </a:cxn>
                <a:cxn ang="0">
                  <a:pos x="15" y="0"/>
                </a:cxn>
              </a:cxnLst>
              <a:rect l="0" t="0" r="r" b="b"/>
              <a:pathLst>
                <a:path w="40" h="62">
                  <a:moveTo>
                    <a:pt x="17" y="6"/>
                  </a:moveTo>
                  <a:lnTo>
                    <a:pt x="14" y="8"/>
                  </a:lnTo>
                  <a:lnTo>
                    <a:pt x="9" y="18"/>
                  </a:lnTo>
                  <a:lnTo>
                    <a:pt x="9" y="42"/>
                  </a:lnTo>
                  <a:lnTo>
                    <a:pt x="10" y="47"/>
                  </a:lnTo>
                  <a:lnTo>
                    <a:pt x="12" y="50"/>
                  </a:lnTo>
                  <a:lnTo>
                    <a:pt x="14" y="52"/>
                  </a:lnTo>
                  <a:lnTo>
                    <a:pt x="17" y="53"/>
                  </a:lnTo>
                  <a:lnTo>
                    <a:pt x="24" y="53"/>
                  </a:lnTo>
                  <a:lnTo>
                    <a:pt x="25" y="52"/>
                  </a:lnTo>
                  <a:lnTo>
                    <a:pt x="29" y="50"/>
                  </a:lnTo>
                  <a:lnTo>
                    <a:pt x="30" y="45"/>
                  </a:lnTo>
                  <a:lnTo>
                    <a:pt x="32" y="38"/>
                  </a:lnTo>
                  <a:lnTo>
                    <a:pt x="32" y="22"/>
                  </a:lnTo>
                  <a:lnTo>
                    <a:pt x="30" y="15"/>
                  </a:lnTo>
                  <a:lnTo>
                    <a:pt x="29" y="12"/>
                  </a:lnTo>
                  <a:lnTo>
                    <a:pt x="24" y="6"/>
                  </a:lnTo>
                  <a:lnTo>
                    <a:pt x="17" y="6"/>
                  </a:lnTo>
                  <a:close/>
                  <a:moveTo>
                    <a:pt x="15" y="0"/>
                  </a:moveTo>
                  <a:lnTo>
                    <a:pt x="25" y="0"/>
                  </a:lnTo>
                  <a:lnTo>
                    <a:pt x="29" y="1"/>
                  </a:lnTo>
                  <a:lnTo>
                    <a:pt x="30" y="3"/>
                  </a:lnTo>
                  <a:lnTo>
                    <a:pt x="34" y="5"/>
                  </a:lnTo>
                  <a:lnTo>
                    <a:pt x="34" y="8"/>
                  </a:lnTo>
                  <a:lnTo>
                    <a:pt x="35" y="10"/>
                  </a:lnTo>
                  <a:lnTo>
                    <a:pt x="39" y="17"/>
                  </a:lnTo>
                  <a:lnTo>
                    <a:pt x="39" y="25"/>
                  </a:lnTo>
                  <a:lnTo>
                    <a:pt x="40" y="30"/>
                  </a:lnTo>
                  <a:lnTo>
                    <a:pt x="39" y="40"/>
                  </a:lnTo>
                  <a:lnTo>
                    <a:pt x="39" y="48"/>
                  </a:lnTo>
                  <a:lnTo>
                    <a:pt x="35" y="53"/>
                  </a:lnTo>
                  <a:lnTo>
                    <a:pt x="30" y="57"/>
                  </a:lnTo>
                  <a:lnTo>
                    <a:pt x="27" y="60"/>
                  </a:lnTo>
                  <a:lnTo>
                    <a:pt x="24" y="60"/>
                  </a:lnTo>
                  <a:lnTo>
                    <a:pt x="20" y="62"/>
                  </a:lnTo>
                  <a:lnTo>
                    <a:pt x="10" y="59"/>
                  </a:lnTo>
                  <a:lnTo>
                    <a:pt x="7" y="55"/>
                  </a:lnTo>
                  <a:lnTo>
                    <a:pt x="3" y="50"/>
                  </a:lnTo>
                  <a:lnTo>
                    <a:pt x="2" y="45"/>
                  </a:lnTo>
                  <a:lnTo>
                    <a:pt x="0" y="38"/>
                  </a:lnTo>
                  <a:lnTo>
                    <a:pt x="0" y="23"/>
                  </a:lnTo>
                  <a:lnTo>
                    <a:pt x="5" y="8"/>
                  </a:lnTo>
                  <a:lnTo>
                    <a:pt x="7" y="5"/>
                  </a:lnTo>
                  <a:lnTo>
                    <a:pt x="9" y="3"/>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91" name="Freeform 243"/>
            <p:cNvSpPr>
              <a:spLocks noEditPoints="1"/>
            </p:cNvSpPr>
            <p:nvPr/>
          </p:nvSpPr>
          <p:spPr bwMode="auto">
            <a:xfrm>
              <a:off x="348" y="3521"/>
              <a:ext cx="39" cy="62"/>
            </a:xfrm>
            <a:custGeom>
              <a:avLst/>
              <a:gdLst/>
              <a:ahLst/>
              <a:cxnLst>
                <a:cxn ang="0">
                  <a:pos x="19" y="6"/>
                </a:cxn>
                <a:cxn ang="0">
                  <a:pos x="15" y="8"/>
                </a:cxn>
                <a:cxn ang="0">
                  <a:pos x="12" y="12"/>
                </a:cxn>
                <a:cxn ang="0">
                  <a:pos x="8" y="18"/>
                </a:cxn>
                <a:cxn ang="0">
                  <a:pos x="8" y="23"/>
                </a:cxn>
                <a:cxn ang="0">
                  <a:pos x="7" y="30"/>
                </a:cxn>
                <a:cxn ang="0">
                  <a:pos x="8" y="38"/>
                </a:cxn>
                <a:cxn ang="0">
                  <a:pos x="8" y="45"/>
                </a:cxn>
                <a:cxn ang="0">
                  <a:pos x="12" y="50"/>
                </a:cxn>
                <a:cxn ang="0">
                  <a:pos x="14" y="52"/>
                </a:cxn>
                <a:cxn ang="0">
                  <a:pos x="17" y="53"/>
                </a:cxn>
                <a:cxn ang="0">
                  <a:pos x="24" y="53"/>
                </a:cxn>
                <a:cxn ang="0">
                  <a:pos x="25" y="52"/>
                </a:cxn>
                <a:cxn ang="0">
                  <a:pos x="29" y="50"/>
                </a:cxn>
                <a:cxn ang="0">
                  <a:pos x="30" y="45"/>
                </a:cxn>
                <a:cxn ang="0">
                  <a:pos x="30" y="38"/>
                </a:cxn>
                <a:cxn ang="0">
                  <a:pos x="32" y="30"/>
                </a:cxn>
                <a:cxn ang="0">
                  <a:pos x="32" y="22"/>
                </a:cxn>
                <a:cxn ang="0">
                  <a:pos x="30" y="15"/>
                </a:cxn>
                <a:cxn ang="0">
                  <a:pos x="29" y="12"/>
                </a:cxn>
                <a:cxn ang="0">
                  <a:pos x="25" y="8"/>
                </a:cxn>
                <a:cxn ang="0">
                  <a:pos x="22" y="6"/>
                </a:cxn>
                <a:cxn ang="0">
                  <a:pos x="19" y="6"/>
                </a:cxn>
                <a:cxn ang="0">
                  <a:pos x="15" y="0"/>
                </a:cxn>
                <a:cxn ang="0">
                  <a:pos x="25" y="0"/>
                </a:cxn>
                <a:cxn ang="0">
                  <a:pos x="29" y="1"/>
                </a:cxn>
                <a:cxn ang="0">
                  <a:pos x="32" y="5"/>
                </a:cxn>
                <a:cxn ang="0">
                  <a:pos x="35" y="12"/>
                </a:cxn>
                <a:cxn ang="0">
                  <a:pos x="37" y="17"/>
                </a:cxn>
                <a:cxn ang="0">
                  <a:pos x="39" y="20"/>
                </a:cxn>
                <a:cxn ang="0">
                  <a:pos x="39" y="43"/>
                </a:cxn>
                <a:cxn ang="0">
                  <a:pos x="37" y="48"/>
                </a:cxn>
                <a:cxn ang="0">
                  <a:pos x="34" y="53"/>
                </a:cxn>
                <a:cxn ang="0">
                  <a:pos x="27" y="60"/>
                </a:cxn>
                <a:cxn ang="0">
                  <a:pos x="24" y="60"/>
                </a:cxn>
                <a:cxn ang="0">
                  <a:pos x="20" y="62"/>
                </a:cxn>
                <a:cxn ang="0">
                  <a:pos x="10" y="59"/>
                </a:cxn>
                <a:cxn ang="0">
                  <a:pos x="5" y="55"/>
                </a:cxn>
                <a:cxn ang="0">
                  <a:pos x="2" y="45"/>
                </a:cxn>
                <a:cxn ang="0">
                  <a:pos x="0" y="38"/>
                </a:cxn>
                <a:cxn ang="0">
                  <a:pos x="0" y="18"/>
                </a:cxn>
                <a:cxn ang="0">
                  <a:pos x="3" y="8"/>
                </a:cxn>
                <a:cxn ang="0">
                  <a:pos x="5" y="5"/>
                </a:cxn>
                <a:cxn ang="0">
                  <a:pos x="15" y="0"/>
                </a:cxn>
              </a:cxnLst>
              <a:rect l="0" t="0" r="r" b="b"/>
              <a:pathLst>
                <a:path w="39" h="62">
                  <a:moveTo>
                    <a:pt x="19" y="6"/>
                  </a:moveTo>
                  <a:lnTo>
                    <a:pt x="15" y="8"/>
                  </a:lnTo>
                  <a:lnTo>
                    <a:pt x="12" y="12"/>
                  </a:lnTo>
                  <a:lnTo>
                    <a:pt x="8" y="18"/>
                  </a:lnTo>
                  <a:lnTo>
                    <a:pt x="8" y="23"/>
                  </a:lnTo>
                  <a:lnTo>
                    <a:pt x="7" y="30"/>
                  </a:lnTo>
                  <a:lnTo>
                    <a:pt x="8" y="38"/>
                  </a:lnTo>
                  <a:lnTo>
                    <a:pt x="8" y="45"/>
                  </a:lnTo>
                  <a:lnTo>
                    <a:pt x="12" y="50"/>
                  </a:lnTo>
                  <a:lnTo>
                    <a:pt x="14" y="52"/>
                  </a:lnTo>
                  <a:lnTo>
                    <a:pt x="17" y="53"/>
                  </a:lnTo>
                  <a:lnTo>
                    <a:pt x="24" y="53"/>
                  </a:lnTo>
                  <a:lnTo>
                    <a:pt x="25" y="52"/>
                  </a:lnTo>
                  <a:lnTo>
                    <a:pt x="29" y="50"/>
                  </a:lnTo>
                  <a:lnTo>
                    <a:pt x="30" y="45"/>
                  </a:lnTo>
                  <a:lnTo>
                    <a:pt x="30" y="38"/>
                  </a:lnTo>
                  <a:lnTo>
                    <a:pt x="32" y="30"/>
                  </a:lnTo>
                  <a:lnTo>
                    <a:pt x="32" y="22"/>
                  </a:lnTo>
                  <a:lnTo>
                    <a:pt x="30" y="15"/>
                  </a:lnTo>
                  <a:lnTo>
                    <a:pt x="29" y="12"/>
                  </a:lnTo>
                  <a:lnTo>
                    <a:pt x="25" y="8"/>
                  </a:lnTo>
                  <a:lnTo>
                    <a:pt x="22" y="6"/>
                  </a:lnTo>
                  <a:lnTo>
                    <a:pt x="19" y="6"/>
                  </a:lnTo>
                  <a:close/>
                  <a:moveTo>
                    <a:pt x="15" y="0"/>
                  </a:moveTo>
                  <a:lnTo>
                    <a:pt x="25" y="0"/>
                  </a:lnTo>
                  <a:lnTo>
                    <a:pt x="29" y="1"/>
                  </a:lnTo>
                  <a:lnTo>
                    <a:pt x="32" y="5"/>
                  </a:lnTo>
                  <a:lnTo>
                    <a:pt x="35" y="12"/>
                  </a:lnTo>
                  <a:lnTo>
                    <a:pt x="37" y="17"/>
                  </a:lnTo>
                  <a:lnTo>
                    <a:pt x="39" y="20"/>
                  </a:lnTo>
                  <a:lnTo>
                    <a:pt x="39" y="43"/>
                  </a:lnTo>
                  <a:lnTo>
                    <a:pt x="37" y="48"/>
                  </a:lnTo>
                  <a:lnTo>
                    <a:pt x="34" y="53"/>
                  </a:lnTo>
                  <a:lnTo>
                    <a:pt x="27" y="60"/>
                  </a:lnTo>
                  <a:lnTo>
                    <a:pt x="24" y="60"/>
                  </a:lnTo>
                  <a:lnTo>
                    <a:pt x="20" y="62"/>
                  </a:lnTo>
                  <a:lnTo>
                    <a:pt x="10" y="59"/>
                  </a:lnTo>
                  <a:lnTo>
                    <a:pt x="5" y="55"/>
                  </a:lnTo>
                  <a:lnTo>
                    <a:pt x="2" y="45"/>
                  </a:lnTo>
                  <a:lnTo>
                    <a:pt x="0" y="38"/>
                  </a:lnTo>
                  <a:lnTo>
                    <a:pt x="0" y="18"/>
                  </a:lnTo>
                  <a:lnTo>
                    <a:pt x="3" y="8"/>
                  </a:lnTo>
                  <a:lnTo>
                    <a:pt x="5" y="5"/>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92" name="Line 244"/>
            <p:cNvSpPr>
              <a:spLocks noChangeShapeType="1"/>
            </p:cNvSpPr>
            <p:nvPr/>
          </p:nvSpPr>
          <p:spPr bwMode="auto">
            <a:xfrm>
              <a:off x="410" y="3336"/>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93" name="Freeform 245"/>
            <p:cNvSpPr>
              <a:spLocks noEditPoints="1"/>
            </p:cNvSpPr>
            <p:nvPr/>
          </p:nvSpPr>
          <p:spPr bwMode="auto">
            <a:xfrm>
              <a:off x="231" y="3304"/>
              <a:ext cx="40" cy="62"/>
            </a:xfrm>
            <a:custGeom>
              <a:avLst/>
              <a:gdLst/>
              <a:ahLst/>
              <a:cxnLst>
                <a:cxn ang="0">
                  <a:pos x="16" y="7"/>
                </a:cxn>
                <a:cxn ang="0">
                  <a:pos x="13" y="9"/>
                </a:cxn>
                <a:cxn ang="0">
                  <a:pos x="8" y="19"/>
                </a:cxn>
                <a:cxn ang="0">
                  <a:pos x="8" y="39"/>
                </a:cxn>
                <a:cxn ang="0">
                  <a:pos x="10" y="46"/>
                </a:cxn>
                <a:cxn ang="0">
                  <a:pos x="11" y="51"/>
                </a:cxn>
                <a:cxn ang="0">
                  <a:pos x="15" y="52"/>
                </a:cxn>
                <a:cxn ang="0">
                  <a:pos x="16" y="54"/>
                </a:cxn>
                <a:cxn ang="0">
                  <a:pos x="23" y="54"/>
                </a:cxn>
                <a:cxn ang="0">
                  <a:pos x="27" y="52"/>
                </a:cxn>
                <a:cxn ang="0">
                  <a:pos x="28" y="51"/>
                </a:cxn>
                <a:cxn ang="0">
                  <a:pos x="30" y="46"/>
                </a:cxn>
                <a:cxn ang="0">
                  <a:pos x="32" y="39"/>
                </a:cxn>
                <a:cxn ang="0">
                  <a:pos x="32" y="22"/>
                </a:cxn>
                <a:cxn ang="0">
                  <a:pos x="30" y="15"/>
                </a:cxn>
                <a:cxn ang="0">
                  <a:pos x="27" y="9"/>
                </a:cxn>
                <a:cxn ang="0">
                  <a:pos x="23" y="7"/>
                </a:cxn>
                <a:cxn ang="0">
                  <a:pos x="16" y="7"/>
                </a:cxn>
                <a:cxn ang="0">
                  <a:pos x="15" y="0"/>
                </a:cxn>
                <a:cxn ang="0">
                  <a:pos x="25" y="0"/>
                </a:cxn>
                <a:cxn ang="0">
                  <a:pos x="28" y="2"/>
                </a:cxn>
                <a:cxn ang="0">
                  <a:pos x="30" y="4"/>
                </a:cxn>
                <a:cxn ang="0">
                  <a:pos x="33" y="5"/>
                </a:cxn>
                <a:cxn ang="0">
                  <a:pos x="37" y="12"/>
                </a:cxn>
                <a:cxn ang="0">
                  <a:pos x="38" y="17"/>
                </a:cxn>
                <a:cxn ang="0">
                  <a:pos x="38" y="20"/>
                </a:cxn>
                <a:cxn ang="0">
                  <a:pos x="40" y="25"/>
                </a:cxn>
                <a:cxn ang="0">
                  <a:pos x="40" y="30"/>
                </a:cxn>
                <a:cxn ang="0">
                  <a:pos x="38" y="41"/>
                </a:cxn>
                <a:cxn ang="0">
                  <a:pos x="38" y="49"/>
                </a:cxn>
                <a:cxn ang="0">
                  <a:pos x="35" y="54"/>
                </a:cxn>
                <a:cxn ang="0">
                  <a:pos x="30" y="57"/>
                </a:cxn>
                <a:cxn ang="0">
                  <a:pos x="28" y="61"/>
                </a:cxn>
                <a:cxn ang="0">
                  <a:pos x="25" y="61"/>
                </a:cxn>
                <a:cxn ang="0">
                  <a:pos x="20" y="62"/>
                </a:cxn>
                <a:cxn ang="0">
                  <a:pos x="10" y="59"/>
                </a:cxn>
                <a:cxn ang="0">
                  <a:pos x="6" y="56"/>
                </a:cxn>
                <a:cxn ang="0">
                  <a:pos x="3" y="51"/>
                </a:cxn>
                <a:cxn ang="0">
                  <a:pos x="1" y="46"/>
                </a:cxn>
                <a:cxn ang="0">
                  <a:pos x="0" y="39"/>
                </a:cxn>
                <a:cxn ang="0">
                  <a:pos x="0" y="24"/>
                </a:cxn>
                <a:cxn ang="0">
                  <a:pos x="5" y="9"/>
                </a:cxn>
                <a:cxn ang="0">
                  <a:pos x="6" y="5"/>
                </a:cxn>
                <a:cxn ang="0">
                  <a:pos x="8" y="4"/>
                </a:cxn>
                <a:cxn ang="0">
                  <a:pos x="15" y="0"/>
                </a:cxn>
              </a:cxnLst>
              <a:rect l="0" t="0" r="r" b="b"/>
              <a:pathLst>
                <a:path w="40" h="62">
                  <a:moveTo>
                    <a:pt x="16" y="7"/>
                  </a:moveTo>
                  <a:lnTo>
                    <a:pt x="13" y="9"/>
                  </a:lnTo>
                  <a:lnTo>
                    <a:pt x="8" y="19"/>
                  </a:lnTo>
                  <a:lnTo>
                    <a:pt x="8" y="39"/>
                  </a:lnTo>
                  <a:lnTo>
                    <a:pt x="10" y="46"/>
                  </a:lnTo>
                  <a:lnTo>
                    <a:pt x="11" y="51"/>
                  </a:lnTo>
                  <a:lnTo>
                    <a:pt x="15" y="52"/>
                  </a:lnTo>
                  <a:lnTo>
                    <a:pt x="16" y="54"/>
                  </a:lnTo>
                  <a:lnTo>
                    <a:pt x="23" y="54"/>
                  </a:lnTo>
                  <a:lnTo>
                    <a:pt x="27" y="52"/>
                  </a:lnTo>
                  <a:lnTo>
                    <a:pt x="28" y="51"/>
                  </a:lnTo>
                  <a:lnTo>
                    <a:pt x="30" y="46"/>
                  </a:lnTo>
                  <a:lnTo>
                    <a:pt x="32" y="39"/>
                  </a:lnTo>
                  <a:lnTo>
                    <a:pt x="32" y="22"/>
                  </a:lnTo>
                  <a:lnTo>
                    <a:pt x="30" y="15"/>
                  </a:lnTo>
                  <a:lnTo>
                    <a:pt x="27" y="9"/>
                  </a:lnTo>
                  <a:lnTo>
                    <a:pt x="23" y="7"/>
                  </a:lnTo>
                  <a:lnTo>
                    <a:pt x="16" y="7"/>
                  </a:lnTo>
                  <a:close/>
                  <a:moveTo>
                    <a:pt x="15" y="0"/>
                  </a:moveTo>
                  <a:lnTo>
                    <a:pt x="25" y="0"/>
                  </a:lnTo>
                  <a:lnTo>
                    <a:pt x="28" y="2"/>
                  </a:lnTo>
                  <a:lnTo>
                    <a:pt x="30" y="4"/>
                  </a:lnTo>
                  <a:lnTo>
                    <a:pt x="33" y="5"/>
                  </a:lnTo>
                  <a:lnTo>
                    <a:pt x="37" y="12"/>
                  </a:lnTo>
                  <a:lnTo>
                    <a:pt x="38" y="17"/>
                  </a:lnTo>
                  <a:lnTo>
                    <a:pt x="38" y="20"/>
                  </a:lnTo>
                  <a:lnTo>
                    <a:pt x="40" y="25"/>
                  </a:lnTo>
                  <a:lnTo>
                    <a:pt x="40" y="30"/>
                  </a:lnTo>
                  <a:lnTo>
                    <a:pt x="38" y="41"/>
                  </a:lnTo>
                  <a:lnTo>
                    <a:pt x="38" y="49"/>
                  </a:lnTo>
                  <a:lnTo>
                    <a:pt x="35" y="54"/>
                  </a:lnTo>
                  <a:lnTo>
                    <a:pt x="30" y="57"/>
                  </a:lnTo>
                  <a:lnTo>
                    <a:pt x="28" y="61"/>
                  </a:lnTo>
                  <a:lnTo>
                    <a:pt x="25" y="61"/>
                  </a:lnTo>
                  <a:lnTo>
                    <a:pt x="20" y="62"/>
                  </a:lnTo>
                  <a:lnTo>
                    <a:pt x="10" y="59"/>
                  </a:lnTo>
                  <a:lnTo>
                    <a:pt x="6" y="56"/>
                  </a:lnTo>
                  <a:lnTo>
                    <a:pt x="3" y="51"/>
                  </a:lnTo>
                  <a:lnTo>
                    <a:pt x="1" y="46"/>
                  </a:lnTo>
                  <a:lnTo>
                    <a:pt x="0" y="39"/>
                  </a:lnTo>
                  <a:lnTo>
                    <a:pt x="0" y="24"/>
                  </a:lnTo>
                  <a:lnTo>
                    <a:pt x="5" y="9"/>
                  </a:lnTo>
                  <a:lnTo>
                    <a:pt x="6" y="5"/>
                  </a:lnTo>
                  <a:lnTo>
                    <a:pt x="8" y="4"/>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94" name="Rectangle 246"/>
            <p:cNvSpPr>
              <a:spLocks noChangeArrowheads="1"/>
            </p:cNvSpPr>
            <p:nvPr/>
          </p:nvSpPr>
          <p:spPr bwMode="auto">
            <a:xfrm>
              <a:off x="281" y="3356"/>
              <a:ext cx="8" cy="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95" name="Freeform 247"/>
            <p:cNvSpPr>
              <a:spLocks/>
            </p:cNvSpPr>
            <p:nvPr/>
          </p:nvSpPr>
          <p:spPr bwMode="auto">
            <a:xfrm>
              <a:off x="299" y="3304"/>
              <a:ext cx="41" cy="61"/>
            </a:xfrm>
            <a:custGeom>
              <a:avLst/>
              <a:gdLst/>
              <a:ahLst/>
              <a:cxnLst>
                <a:cxn ang="0">
                  <a:pos x="17" y="0"/>
                </a:cxn>
                <a:cxn ang="0">
                  <a:pos x="27" y="0"/>
                </a:cxn>
                <a:cxn ang="0">
                  <a:pos x="34" y="4"/>
                </a:cxn>
                <a:cxn ang="0">
                  <a:pos x="37" y="9"/>
                </a:cxn>
                <a:cxn ang="0">
                  <a:pos x="39" y="12"/>
                </a:cxn>
                <a:cxn ang="0">
                  <a:pos x="41" y="17"/>
                </a:cxn>
                <a:cxn ang="0">
                  <a:pos x="37" y="24"/>
                </a:cxn>
                <a:cxn ang="0">
                  <a:pos x="37" y="27"/>
                </a:cxn>
                <a:cxn ang="0">
                  <a:pos x="34" y="30"/>
                </a:cxn>
                <a:cxn ang="0">
                  <a:pos x="32" y="34"/>
                </a:cxn>
                <a:cxn ang="0">
                  <a:pos x="27" y="37"/>
                </a:cxn>
                <a:cxn ang="0">
                  <a:pos x="24" y="41"/>
                </a:cxn>
                <a:cxn ang="0">
                  <a:pos x="19" y="44"/>
                </a:cxn>
                <a:cxn ang="0">
                  <a:pos x="17" y="47"/>
                </a:cxn>
                <a:cxn ang="0">
                  <a:pos x="14" y="49"/>
                </a:cxn>
                <a:cxn ang="0">
                  <a:pos x="14" y="51"/>
                </a:cxn>
                <a:cxn ang="0">
                  <a:pos x="12" y="52"/>
                </a:cxn>
                <a:cxn ang="0">
                  <a:pos x="41" y="52"/>
                </a:cxn>
                <a:cxn ang="0">
                  <a:pos x="41" y="61"/>
                </a:cxn>
                <a:cxn ang="0">
                  <a:pos x="0" y="61"/>
                </a:cxn>
                <a:cxn ang="0">
                  <a:pos x="0" y="57"/>
                </a:cxn>
                <a:cxn ang="0">
                  <a:pos x="2" y="56"/>
                </a:cxn>
                <a:cxn ang="0">
                  <a:pos x="4" y="51"/>
                </a:cxn>
                <a:cxn ang="0">
                  <a:pos x="7" y="47"/>
                </a:cxn>
                <a:cxn ang="0">
                  <a:pos x="9" y="44"/>
                </a:cxn>
                <a:cxn ang="0">
                  <a:pos x="16" y="37"/>
                </a:cxn>
                <a:cxn ang="0">
                  <a:pos x="22" y="32"/>
                </a:cxn>
                <a:cxn ang="0">
                  <a:pos x="29" y="25"/>
                </a:cxn>
                <a:cxn ang="0">
                  <a:pos x="31" y="22"/>
                </a:cxn>
                <a:cxn ang="0">
                  <a:pos x="32" y="20"/>
                </a:cxn>
                <a:cxn ang="0">
                  <a:pos x="32" y="17"/>
                </a:cxn>
                <a:cxn ang="0">
                  <a:pos x="29" y="10"/>
                </a:cxn>
                <a:cxn ang="0">
                  <a:pos x="26" y="7"/>
                </a:cxn>
                <a:cxn ang="0">
                  <a:pos x="19" y="7"/>
                </a:cxn>
                <a:cxn ang="0">
                  <a:pos x="16" y="9"/>
                </a:cxn>
                <a:cxn ang="0">
                  <a:pos x="11" y="14"/>
                </a:cxn>
                <a:cxn ang="0">
                  <a:pos x="11" y="17"/>
                </a:cxn>
                <a:cxn ang="0">
                  <a:pos x="2" y="17"/>
                </a:cxn>
                <a:cxn ang="0">
                  <a:pos x="5" y="7"/>
                </a:cxn>
                <a:cxn ang="0">
                  <a:pos x="9" y="4"/>
                </a:cxn>
                <a:cxn ang="0">
                  <a:pos x="12" y="2"/>
                </a:cxn>
                <a:cxn ang="0">
                  <a:pos x="17" y="0"/>
                </a:cxn>
              </a:cxnLst>
              <a:rect l="0" t="0" r="r" b="b"/>
              <a:pathLst>
                <a:path w="41" h="61">
                  <a:moveTo>
                    <a:pt x="17" y="0"/>
                  </a:moveTo>
                  <a:lnTo>
                    <a:pt x="27" y="0"/>
                  </a:lnTo>
                  <a:lnTo>
                    <a:pt x="34" y="4"/>
                  </a:lnTo>
                  <a:lnTo>
                    <a:pt x="37" y="9"/>
                  </a:lnTo>
                  <a:lnTo>
                    <a:pt x="39" y="12"/>
                  </a:lnTo>
                  <a:lnTo>
                    <a:pt x="41" y="17"/>
                  </a:lnTo>
                  <a:lnTo>
                    <a:pt x="37" y="24"/>
                  </a:lnTo>
                  <a:lnTo>
                    <a:pt x="37" y="27"/>
                  </a:lnTo>
                  <a:lnTo>
                    <a:pt x="34" y="30"/>
                  </a:lnTo>
                  <a:lnTo>
                    <a:pt x="32" y="34"/>
                  </a:lnTo>
                  <a:lnTo>
                    <a:pt x="27" y="37"/>
                  </a:lnTo>
                  <a:lnTo>
                    <a:pt x="24" y="41"/>
                  </a:lnTo>
                  <a:lnTo>
                    <a:pt x="19" y="44"/>
                  </a:lnTo>
                  <a:lnTo>
                    <a:pt x="17" y="47"/>
                  </a:lnTo>
                  <a:lnTo>
                    <a:pt x="14" y="49"/>
                  </a:lnTo>
                  <a:lnTo>
                    <a:pt x="14" y="51"/>
                  </a:lnTo>
                  <a:lnTo>
                    <a:pt x="12" y="52"/>
                  </a:lnTo>
                  <a:lnTo>
                    <a:pt x="41" y="52"/>
                  </a:lnTo>
                  <a:lnTo>
                    <a:pt x="41" y="61"/>
                  </a:lnTo>
                  <a:lnTo>
                    <a:pt x="0" y="61"/>
                  </a:lnTo>
                  <a:lnTo>
                    <a:pt x="0" y="57"/>
                  </a:lnTo>
                  <a:lnTo>
                    <a:pt x="2" y="56"/>
                  </a:lnTo>
                  <a:lnTo>
                    <a:pt x="4" y="51"/>
                  </a:lnTo>
                  <a:lnTo>
                    <a:pt x="7" y="47"/>
                  </a:lnTo>
                  <a:lnTo>
                    <a:pt x="9" y="44"/>
                  </a:lnTo>
                  <a:lnTo>
                    <a:pt x="16" y="37"/>
                  </a:lnTo>
                  <a:lnTo>
                    <a:pt x="22" y="32"/>
                  </a:lnTo>
                  <a:lnTo>
                    <a:pt x="29" y="25"/>
                  </a:lnTo>
                  <a:lnTo>
                    <a:pt x="31" y="22"/>
                  </a:lnTo>
                  <a:lnTo>
                    <a:pt x="32" y="20"/>
                  </a:lnTo>
                  <a:lnTo>
                    <a:pt x="32" y="17"/>
                  </a:lnTo>
                  <a:lnTo>
                    <a:pt x="29" y="10"/>
                  </a:lnTo>
                  <a:lnTo>
                    <a:pt x="26" y="7"/>
                  </a:lnTo>
                  <a:lnTo>
                    <a:pt x="19" y="7"/>
                  </a:lnTo>
                  <a:lnTo>
                    <a:pt x="16" y="9"/>
                  </a:lnTo>
                  <a:lnTo>
                    <a:pt x="11" y="14"/>
                  </a:lnTo>
                  <a:lnTo>
                    <a:pt x="11" y="17"/>
                  </a:lnTo>
                  <a:lnTo>
                    <a:pt x="2" y="17"/>
                  </a:lnTo>
                  <a:lnTo>
                    <a:pt x="5" y="7"/>
                  </a:lnTo>
                  <a:lnTo>
                    <a:pt x="9" y="4"/>
                  </a:lnTo>
                  <a:lnTo>
                    <a:pt x="12" y="2"/>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96" name="Freeform 248"/>
            <p:cNvSpPr>
              <a:spLocks/>
            </p:cNvSpPr>
            <p:nvPr/>
          </p:nvSpPr>
          <p:spPr bwMode="auto">
            <a:xfrm>
              <a:off x="348" y="3304"/>
              <a:ext cx="39" cy="62"/>
            </a:xfrm>
            <a:custGeom>
              <a:avLst/>
              <a:gdLst/>
              <a:ahLst/>
              <a:cxnLst>
                <a:cxn ang="0">
                  <a:pos x="7" y="0"/>
                </a:cxn>
                <a:cxn ang="0">
                  <a:pos x="35" y="0"/>
                </a:cxn>
                <a:cxn ang="0">
                  <a:pos x="35" y="9"/>
                </a:cxn>
                <a:cxn ang="0">
                  <a:pos x="14" y="9"/>
                </a:cxn>
                <a:cxn ang="0">
                  <a:pos x="10" y="25"/>
                </a:cxn>
                <a:cxn ang="0">
                  <a:pos x="15" y="22"/>
                </a:cxn>
                <a:cxn ang="0">
                  <a:pos x="20" y="20"/>
                </a:cxn>
                <a:cxn ang="0">
                  <a:pos x="25" y="20"/>
                </a:cxn>
                <a:cxn ang="0">
                  <a:pos x="30" y="22"/>
                </a:cxn>
                <a:cxn ang="0">
                  <a:pos x="37" y="29"/>
                </a:cxn>
                <a:cxn ang="0">
                  <a:pos x="39" y="34"/>
                </a:cxn>
                <a:cxn ang="0">
                  <a:pos x="39" y="46"/>
                </a:cxn>
                <a:cxn ang="0">
                  <a:pos x="37" y="51"/>
                </a:cxn>
                <a:cxn ang="0">
                  <a:pos x="35" y="54"/>
                </a:cxn>
                <a:cxn ang="0">
                  <a:pos x="25" y="61"/>
                </a:cxn>
                <a:cxn ang="0">
                  <a:pos x="19" y="62"/>
                </a:cxn>
                <a:cxn ang="0">
                  <a:pos x="12" y="61"/>
                </a:cxn>
                <a:cxn ang="0">
                  <a:pos x="5" y="57"/>
                </a:cxn>
                <a:cxn ang="0">
                  <a:pos x="3" y="54"/>
                </a:cxn>
                <a:cxn ang="0">
                  <a:pos x="0" y="49"/>
                </a:cxn>
                <a:cxn ang="0">
                  <a:pos x="0" y="46"/>
                </a:cxn>
                <a:cxn ang="0">
                  <a:pos x="7" y="44"/>
                </a:cxn>
                <a:cxn ang="0">
                  <a:pos x="8" y="49"/>
                </a:cxn>
                <a:cxn ang="0">
                  <a:pos x="12" y="52"/>
                </a:cxn>
                <a:cxn ang="0">
                  <a:pos x="15" y="54"/>
                </a:cxn>
                <a:cxn ang="0">
                  <a:pos x="22" y="54"/>
                </a:cxn>
                <a:cxn ang="0">
                  <a:pos x="29" y="51"/>
                </a:cxn>
                <a:cxn ang="0">
                  <a:pos x="30" y="47"/>
                </a:cxn>
                <a:cxn ang="0">
                  <a:pos x="30" y="44"/>
                </a:cxn>
                <a:cxn ang="0">
                  <a:pos x="32" y="41"/>
                </a:cxn>
                <a:cxn ang="0">
                  <a:pos x="29" y="30"/>
                </a:cxn>
                <a:cxn ang="0">
                  <a:pos x="25" y="29"/>
                </a:cxn>
                <a:cxn ang="0">
                  <a:pos x="24" y="27"/>
                </a:cxn>
                <a:cxn ang="0">
                  <a:pos x="15" y="27"/>
                </a:cxn>
                <a:cxn ang="0">
                  <a:pos x="14" y="29"/>
                </a:cxn>
                <a:cxn ang="0">
                  <a:pos x="10" y="30"/>
                </a:cxn>
                <a:cxn ang="0">
                  <a:pos x="8" y="32"/>
                </a:cxn>
                <a:cxn ang="0">
                  <a:pos x="0" y="32"/>
                </a:cxn>
                <a:cxn ang="0">
                  <a:pos x="7" y="0"/>
                </a:cxn>
              </a:cxnLst>
              <a:rect l="0" t="0" r="r" b="b"/>
              <a:pathLst>
                <a:path w="39" h="62">
                  <a:moveTo>
                    <a:pt x="7" y="0"/>
                  </a:moveTo>
                  <a:lnTo>
                    <a:pt x="35" y="0"/>
                  </a:lnTo>
                  <a:lnTo>
                    <a:pt x="35" y="9"/>
                  </a:lnTo>
                  <a:lnTo>
                    <a:pt x="14" y="9"/>
                  </a:lnTo>
                  <a:lnTo>
                    <a:pt x="10" y="25"/>
                  </a:lnTo>
                  <a:lnTo>
                    <a:pt x="15" y="22"/>
                  </a:lnTo>
                  <a:lnTo>
                    <a:pt x="20" y="20"/>
                  </a:lnTo>
                  <a:lnTo>
                    <a:pt x="25" y="20"/>
                  </a:lnTo>
                  <a:lnTo>
                    <a:pt x="30" y="22"/>
                  </a:lnTo>
                  <a:lnTo>
                    <a:pt x="37" y="29"/>
                  </a:lnTo>
                  <a:lnTo>
                    <a:pt x="39" y="34"/>
                  </a:lnTo>
                  <a:lnTo>
                    <a:pt x="39" y="46"/>
                  </a:lnTo>
                  <a:lnTo>
                    <a:pt x="37" y="51"/>
                  </a:lnTo>
                  <a:lnTo>
                    <a:pt x="35" y="54"/>
                  </a:lnTo>
                  <a:lnTo>
                    <a:pt x="25" y="61"/>
                  </a:lnTo>
                  <a:lnTo>
                    <a:pt x="19" y="62"/>
                  </a:lnTo>
                  <a:lnTo>
                    <a:pt x="12" y="61"/>
                  </a:lnTo>
                  <a:lnTo>
                    <a:pt x="5" y="57"/>
                  </a:lnTo>
                  <a:lnTo>
                    <a:pt x="3" y="54"/>
                  </a:lnTo>
                  <a:lnTo>
                    <a:pt x="0" y="49"/>
                  </a:lnTo>
                  <a:lnTo>
                    <a:pt x="0" y="46"/>
                  </a:lnTo>
                  <a:lnTo>
                    <a:pt x="7" y="44"/>
                  </a:lnTo>
                  <a:lnTo>
                    <a:pt x="8" y="49"/>
                  </a:lnTo>
                  <a:lnTo>
                    <a:pt x="12" y="52"/>
                  </a:lnTo>
                  <a:lnTo>
                    <a:pt x="15" y="54"/>
                  </a:lnTo>
                  <a:lnTo>
                    <a:pt x="22" y="54"/>
                  </a:lnTo>
                  <a:lnTo>
                    <a:pt x="29" y="51"/>
                  </a:lnTo>
                  <a:lnTo>
                    <a:pt x="30" y="47"/>
                  </a:lnTo>
                  <a:lnTo>
                    <a:pt x="30" y="44"/>
                  </a:lnTo>
                  <a:lnTo>
                    <a:pt x="32" y="41"/>
                  </a:lnTo>
                  <a:lnTo>
                    <a:pt x="29" y="30"/>
                  </a:lnTo>
                  <a:lnTo>
                    <a:pt x="25" y="29"/>
                  </a:lnTo>
                  <a:lnTo>
                    <a:pt x="24" y="27"/>
                  </a:lnTo>
                  <a:lnTo>
                    <a:pt x="15" y="27"/>
                  </a:lnTo>
                  <a:lnTo>
                    <a:pt x="14" y="29"/>
                  </a:lnTo>
                  <a:lnTo>
                    <a:pt x="10" y="30"/>
                  </a:lnTo>
                  <a:lnTo>
                    <a:pt x="8" y="32"/>
                  </a:lnTo>
                  <a:lnTo>
                    <a:pt x="0" y="32"/>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97" name="Line 249"/>
            <p:cNvSpPr>
              <a:spLocks noChangeShapeType="1"/>
            </p:cNvSpPr>
            <p:nvPr/>
          </p:nvSpPr>
          <p:spPr bwMode="auto">
            <a:xfrm>
              <a:off x="410" y="3118"/>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98" name="Freeform 250"/>
            <p:cNvSpPr>
              <a:spLocks noEditPoints="1"/>
            </p:cNvSpPr>
            <p:nvPr/>
          </p:nvSpPr>
          <p:spPr bwMode="auto">
            <a:xfrm>
              <a:off x="231" y="3086"/>
              <a:ext cx="40" cy="62"/>
            </a:xfrm>
            <a:custGeom>
              <a:avLst/>
              <a:gdLst/>
              <a:ahLst/>
              <a:cxnLst>
                <a:cxn ang="0">
                  <a:pos x="16" y="7"/>
                </a:cxn>
                <a:cxn ang="0">
                  <a:pos x="13" y="8"/>
                </a:cxn>
                <a:cxn ang="0">
                  <a:pos x="8" y="18"/>
                </a:cxn>
                <a:cxn ang="0">
                  <a:pos x="8" y="39"/>
                </a:cxn>
                <a:cxn ang="0">
                  <a:pos x="10" y="45"/>
                </a:cxn>
                <a:cxn ang="0">
                  <a:pos x="11" y="50"/>
                </a:cxn>
                <a:cxn ang="0">
                  <a:pos x="15" y="52"/>
                </a:cxn>
                <a:cxn ang="0">
                  <a:pos x="16" y="54"/>
                </a:cxn>
                <a:cxn ang="0">
                  <a:pos x="23" y="54"/>
                </a:cxn>
                <a:cxn ang="0">
                  <a:pos x="27" y="52"/>
                </a:cxn>
                <a:cxn ang="0">
                  <a:pos x="28" y="50"/>
                </a:cxn>
                <a:cxn ang="0">
                  <a:pos x="30" y="45"/>
                </a:cxn>
                <a:cxn ang="0">
                  <a:pos x="32" y="39"/>
                </a:cxn>
                <a:cxn ang="0">
                  <a:pos x="32" y="22"/>
                </a:cxn>
                <a:cxn ang="0">
                  <a:pos x="30" y="15"/>
                </a:cxn>
                <a:cxn ang="0">
                  <a:pos x="27" y="8"/>
                </a:cxn>
                <a:cxn ang="0">
                  <a:pos x="23" y="7"/>
                </a:cxn>
                <a:cxn ang="0">
                  <a:pos x="16" y="7"/>
                </a:cxn>
                <a:cxn ang="0">
                  <a:pos x="15" y="0"/>
                </a:cxn>
                <a:cxn ang="0">
                  <a:pos x="25" y="0"/>
                </a:cxn>
                <a:cxn ang="0">
                  <a:pos x="28" y="2"/>
                </a:cxn>
                <a:cxn ang="0">
                  <a:pos x="30" y="3"/>
                </a:cxn>
                <a:cxn ang="0">
                  <a:pos x="33" y="5"/>
                </a:cxn>
                <a:cxn ang="0">
                  <a:pos x="37" y="12"/>
                </a:cxn>
                <a:cxn ang="0">
                  <a:pos x="38" y="17"/>
                </a:cxn>
                <a:cxn ang="0">
                  <a:pos x="38" y="20"/>
                </a:cxn>
                <a:cxn ang="0">
                  <a:pos x="40" y="25"/>
                </a:cxn>
                <a:cxn ang="0">
                  <a:pos x="40" y="30"/>
                </a:cxn>
                <a:cxn ang="0">
                  <a:pos x="38" y="40"/>
                </a:cxn>
                <a:cxn ang="0">
                  <a:pos x="38" y="49"/>
                </a:cxn>
                <a:cxn ang="0">
                  <a:pos x="35" y="54"/>
                </a:cxn>
                <a:cxn ang="0">
                  <a:pos x="30" y="57"/>
                </a:cxn>
                <a:cxn ang="0">
                  <a:pos x="28" y="60"/>
                </a:cxn>
                <a:cxn ang="0">
                  <a:pos x="25" y="60"/>
                </a:cxn>
                <a:cxn ang="0">
                  <a:pos x="20" y="62"/>
                </a:cxn>
                <a:cxn ang="0">
                  <a:pos x="10" y="59"/>
                </a:cxn>
                <a:cxn ang="0">
                  <a:pos x="6" y="55"/>
                </a:cxn>
                <a:cxn ang="0">
                  <a:pos x="3" y="50"/>
                </a:cxn>
                <a:cxn ang="0">
                  <a:pos x="1" y="45"/>
                </a:cxn>
                <a:cxn ang="0">
                  <a:pos x="0" y="39"/>
                </a:cxn>
                <a:cxn ang="0">
                  <a:pos x="0" y="24"/>
                </a:cxn>
                <a:cxn ang="0">
                  <a:pos x="5" y="8"/>
                </a:cxn>
                <a:cxn ang="0">
                  <a:pos x="6" y="5"/>
                </a:cxn>
                <a:cxn ang="0">
                  <a:pos x="8" y="3"/>
                </a:cxn>
                <a:cxn ang="0">
                  <a:pos x="15" y="0"/>
                </a:cxn>
              </a:cxnLst>
              <a:rect l="0" t="0" r="r" b="b"/>
              <a:pathLst>
                <a:path w="40" h="62">
                  <a:moveTo>
                    <a:pt x="16" y="7"/>
                  </a:moveTo>
                  <a:lnTo>
                    <a:pt x="13" y="8"/>
                  </a:lnTo>
                  <a:lnTo>
                    <a:pt x="8" y="18"/>
                  </a:lnTo>
                  <a:lnTo>
                    <a:pt x="8" y="39"/>
                  </a:lnTo>
                  <a:lnTo>
                    <a:pt x="10" y="45"/>
                  </a:lnTo>
                  <a:lnTo>
                    <a:pt x="11" y="50"/>
                  </a:lnTo>
                  <a:lnTo>
                    <a:pt x="15" y="52"/>
                  </a:lnTo>
                  <a:lnTo>
                    <a:pt x="16" y="54"/>
                  </a:lnTo>
                  <a:lnTo>
                    <a:pt x="23" y="54"/>
                  </a:lnTo>
                  <a:lnTo>
                    <a:pt x="27" y="52"/>
                  </a:lnTo>
                  <a:lnTo>
                    <a:pt x="28" y="50"/>
                  </a:lnTo>
                  <a:lnTo>
                    <a:pt x="30" y="45"/>
                  </a:lnTo>
                  <a:lnTo>
                    <a:pt x="32" y="39"/>
                  </a:lnTo>
                  <a:lnTo>
                    <a:pt x="32" y="22"/>
                  </a:lnTo>
                  <a:lnTo>
                    <a:pt x="30" y="15"/>
                  </a:lnTo>
                  <a:lnTo>
                    <a:pt x="27" y="8"/>
                  </a:lnTo>
                  <a:lnTo>
                    <a:pt x="23" y="7"/>
                  </a:lnTo>
                  <a:lnTo>
                    <a:pt x="16" y="7"/>
                  </a:lnTo>
                  <a:close/>
                  <a:moveTo>
                    <a:pt x="15" y="0"/>
                  </a:moveTo>
                  <a:lnTo>
                    <a:pt x="25" y="0"/>
                  </a:lnTo>
                  <a:lnTo>
                    <a:pt x="28" y="2"/>
                  </a:lnTo>
                  <a:lnTo>
                    <a:pt x="30" y="3"/>
                  </a:lnTo>
                  <a:lnTo>
                    <a:pt x="33" y="5"/>
                  </a:lnTo>
                  <a:lnTo>
                    <a:pt x="37" y="12"/>
                  </a:lnTo>
                  <a:lnTo>
                    <a:pt x="38" y="17"/>
                  </a:lnTo>
                  <a:lnTo>
                    <a:pt x="38" y="20"/>
                  </a:lnTo>
                  <a:lnTo>
                    <a:pt x="40" y="25"/>
                  </a:lnTo>
                  <a:lnTo>
                    <a:pt x="40" y="30"/>
                  </a:lnTo>
                  <a:lnTo>
                    <a:pt x="38" y="40"/>
                  </a:lnTo>
                  <a:lnTo>
                    <a:pt x="38" y="49"/>
                  </a:lnTo>
                  <a:lnTo>
                    <a:pt x="35" y="54"/>
                  </a:lnTo>
                  <a:lnTo>
                    <a:pt x="30" y="57"/>
                  </a:lnTo>
                  <a:lnTo>
                    <a:pt x="28" y="60"/>
                  </a:lnTo>
                  <a:lnTo>
                    <a:pt x="25" y="60"/>
                  </a:lnTo>
                  <a:lnTo>
                    <a:pt x="20" y="62"/>
                  </a:lnTo>
                  <a:lnTo>
                    <a:pt x="10" y="59"/>
                  </a:lnTo>
                  <a:lnTo>
                    <a:pt x="6" y="55"/>
                  </a:lnTo>
                  <a:lnTo>
                    <a:pt x="3" y="50"/>
                  </a:lnTo>
                  <a:lnTo>
                    <a:pt x="1" y="45"/>
                  </a:lnTo>
                  <a:lnTo>
                    <a:pt x="0" y="39"/>
                  </a:lnTo>
                  <a:lnTo>
                    <a:pt x="0" y="24"/>
                  </a:lnTo>
                  <a:lnTo>
                    <a:pt x="5" y="8"/>
                  </a:lnTo>
                  <a:lnTo>
                    <a:pt x="6" y="5"/>
                  </a:lnTo>
                  <a:lnTo>
                    <a:pt x="8" y="3"/>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299" name="Rectangle 251"/>
            <p:cNvSpPr>
              <a:spLocks noChangeArrowheads="1"/>
            </p:cNvSpPr>
            <p:nvPr/>
          </p:nvSpPr>
          <p:spPr bwMode="auto">
            <a:xfrm>
              <a:off x="281" y="3138"/>
              <a:ext cx="8" cy="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00" name="Freeform 252"/>
            <p:cNvSpPr>
              <a:spLocks/>
            </p:cNvSpPr>
            <p:nvPr/>
          </p:nvSpPr>
          <p:spPr bwMode="auto">
            <a:xfrm>
              <a:off x="301" y="3086"/>
              <a:ext cx="40" cy="62"/>
            </a:xfrm>
            <a:custGeom>
              <a:avLst/>
              <a:gdLst/>
              <a:ahLst/>
              <a:cxnLst>
                <a:cxn ang="0">
                  <a:pos x="7" y="0"/>
                </a:cxn>
                <a:cxn ang="0">
                  <a:pos x="35" y="0"/>
                </a:cxn>
                <a:cxn ang="0">
                  <a:pos x="35" y="8"/>
                </a:cxn>
                <a:cxn ang="0">
                  <a:pos x="14" y="8"/>
                </a:cxn>
                <a:cxn ang="0">
                  <a:pos x="10" y="25"/>
                </a:cxn>
                <a:cxn ang="0">
                  <a:pos x="15" y="22"/>
                </a:cxn>
                <a:cxn ang="0">
                  <a:pos x="22" y="20"/>
                </a:cxn>
                <a:cxn ang="0">
                  <a:pos x="27" y="20"/>
                </a:cxn>
                <a:cxn ang="0">
                  <a:pos x="30" y="22"/>
                </a:cxn>
                <a:cxn ang="0">
                  <a:pos x="37" y="29"/>
                </a:cxn>
                <a:cxn ang="0">
                  <a:pos x="40" y="39"/>
                </a:cxn>
                <a:cxn ang="0">
                  <a:pos x="39" y="45"/>
                </a:cxn>
                <a:cxn ang="0">
                  <a:pos x="37" y="50"/>
                </a:cxn>
                <a:cxn ang="0">
                  <a:pos x="35" y="54"/>
                </a:cxn>
                <a:cxn ang="0">
                  <a:pos x="25" y="60"/>
                </a:cxn>
                <a:cxn ang="0">
                  <a:pos x="20" y="62"/>
                </a:cxn>
                <a:cxn ang="0">
                  <a:pos x="10" y="59"/>
                </a:cxn>
                <a:cxn ang="0">
                  <a:pos x="7" y="57"/>
                </a:cxn>
                <a:cxn ang="0">
                  <a:pos x="3" y="54"/>
                </a:cxn>
                <a:cxn ang="0">
                  <a:pos x="2" y="49"/>
                </a:cxn>
                <a:cxn ang="0">
                  <a:pos x="0" y="45"/>
                </a:cxn>
                <a:cxn ang="0">
                  <a:pos x="9" y="44"/>
                </a:cxn>
                <a:cxn ang="0">
                  <a:pos x="10" y="49"/>
                </a:cxn>
                <a:cxn ang="0">
                  <a:pos x="12" y="52"/>
                </a:cxn>
                <a:cxn ang="0">
                  <a:pos x="15" y="54"/>
                </a:cxn>
                <a:cxn ang="0">
                  <a:pos x="24" y="54"/>
                </a:cxn>
                <a:cxn ang="0">
                  <a:pos x="25" y="52"/>
                </a:cxn>
                <a:cxn ang="0">
                  <a:pos x="29" y="50"/>
                </a:cxn>
                <a:cxn ang="0">
                  <a:pos x="32" y="44"/>
                </a:cxn>
                <a:cxn ang="0">
                  <a:pos x="32" y="37"/>
                </a:cxn>
                <a:cxn ang="0">
                  <a:pos x="29" y="30"/>
                </a:cxn>
                <a:cxn ang="0">
                  <a:pos x="27" y="29"/>
                </a:cxn>
                <a:cxn ang="0">
                  <a:pos x="24" y="27"/>
                </a:cxn>
                <a:cxn ang="0">
                  <a:pos x="17" y="27"/>
                </a:cxn>
                <a:cxn ang="0">
                  <a:pos x="15" y="29"/>
                </a:cxn>
                <a:cxn ang="0">
                  <a:pos x="14" y="29"/>
                </a:cxn>
                <a:cxn ang="0">
                  <a:pos x="10" y="30"/>
                </a:cxn>
                <a:cxn ang="0">
                  <a:pos x="9" y="32"/>
                </a:cxn>
                <a:cxn ang="0">
                  <a:pos x="2" y="32"/>
                </a:cxn>
                <a:cxn ang="0">
                  <a:pos x="7" y="0"/>
                </a:cxn>
              </a:cxnLst>
              <a:rect l="0" t="0" r="r" b="b"/>
              <a:pathLst>
                <a:path w="40" h="62">
                  <a:moveTo>
                    <a:pt x="7" y="0"/>
                  </a:moveTo>
                  <a:lnTo>
                    <a:pt x="35" y="0"/>
                  </a:lnTo>
                  <a:lnTo>
                    <a:pt x="35" y="8"/>
                  </a:lnTo>
                  <a:lnTo>
                    <a:pt x="14" y="8"/>
                  </a:lnTo>
                  <a:lnTo>
                    <a:pt x="10" y="25"/>
                  </a:lnTo>
                  <a:lnTo>
                    <a:pt x="15" y="22"/>
                  </a:lnTo>
                  <a:lnTo>
                    <a:pt x="22" y="20"/>
                  </a:lnTo>
                  <a:lnTo>
                    <a:pt x="27" y="20"/>
                  </a:lnTo>
                  <a:lnTo>
                    <a:pt x="30" y="22"/>
                  </a:lnTo>
                  <a:lnTo>
                    <a:pt x="37" y="29"/>
                  </a:lnTo>
                  <a:lnTo>
                    <a:pt x="40" y="39"/>
                  </a:lnTo>
                  <a:lnTo>
                    <a:pt x="39" y="45"/>
                  </a:lnTo>
                  <a:lnTo>
                    <a:pt x="37" y="50"/>
                  </a:lnTo>
                  <a:lnTo>
                    <a:pt x="35" y="54"/>
                  </a:lnTo>
                  <a:lnTo>
                    <a:pt x="25" y="60"/>
                  </a:lnTo>
                  <a:lnTo>
                    <a:pt x="20" y="62"/>
                  </a:lnTo>
                  <a:lnTo>
                    <a:pt x="10" y="59"/>
                  </a:lnTo>
                  <a:lnTo>
                    <a:pt x="7" y="57"/>
                  </a:lnTo>
                  <a:lnTo>
                    <a:pt x="3" y="54"/>
                  </a:lnTo>
                  <a:lnTo>
                    <a:pt x="2" y="49"/>
                  </a:lnTo>
                  <a:lnTo>
                    <a:pt x="0" y="45"/>
                  </a:lnTo>
                  <a:lnTo>
                    <a:pt x="9" y="44"/>
                  </a:lnTo>
                  <a:lnTo>
                    <a:pt x="10" y="49"/>
                  </a:lnTo>
                  <a:lnTo>
                    <a:pt x="12" y="52"/>
                  </a:lnTo>
                  <a:lnTo>
                    <a:pt x="15" y="54"/>
                  </a:lnTo>
                  <a:lnTo>
                    <a:pt x="24" y="54"/>
                  </a:lnTo>
                  <a:lnTo>
                    <a:pt x="25" y="52"/>
                  </a:lnTo>
                  <a:lnTo>
                    <a:pt x="29" y="50"/>
                  </a:lnTo>
                  <a:lnTo>
                    <a:pt x="32" y="44"/>
                  </a:lnTo>
                  <a:lnTo>
                    <a:pt x="32" y="37"/>
                  </a:lnTo>
                  <a:lnTo>
                    <a:pt x="29" y="30"/>
                  </a:lnTo>
                  <a:lnTo>
                    <a:pt x="27" y="29"/>
                  </a:lnTo>
                  <a:lnTo>
                    <a:pt x="24" y="27"/>
                  </a:lnTo>
                  <a:lnTo>
                    <a:pt x="17" y="27"/>
                  </a:lnTo>
                  <a:lnTo>
                    <a:pt x="15" y="29"/>
                  </a:lnTo>
                  <a:lnTo>
                    <a:pt x="14" y="29"/>
                  </a:lnTo>
                  <a:lnTo>
                    <a:pt x="10" y="30"/>
                  </a:lnTo>
                  <a:lnTo>
                    <a:pt x="9" y="32"/>
                  </a:lnTo>
                  <a:lnTo>
                    <a:pt x="2" y="32"/>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01" name="Freeform 253"/>
            <p:cNvSpPr>
              <a:spLocks noEditPoints="1"/>
            </p:cNvSpPr>
            <p:nvPr/>
          </p:nvSpPr>
          <p:spPr bwMode="auto">
            <a:xfrm>
              <a:off x="348" y="3086"/>
              <a:ext cx="39" cy="62"/>
            </a:xfrm>
            <a:custGeom>
              <a:avLst/>
              <a:gdLst/>
              <a:ahLst/>
              <a:cxnLst>
                <a:cxn ang="0">
                  <a:pos x="19" y="7"/>
                </a:cxn>
                <a:cxn ang="0">
                  <a:pos x="15" y="8"/>
                </a:cxn>
                <a:cxn ang="0">
                  <a:pos x="12" y="12"/>
                </a:cxn>
                <a:cxn ang="0">
                  <a:pos x="8" y="18"/>
                </a:cxn>
                <a:cxn ang="0">
                  <a:pos x="8" y="24"/>
                </a:cxn>
                <a:cxn ang="0">
                  <a:pos x="7" y="30"/>
                </a:cxn>
                <a:cxn ang="0">
                  <a:pos x="8" y="39"/>
                </a:cxn>
                <a:cxn ang="0">
                  <a:pos x="8" y="45"/>
                </a:cxn>
                <a:cxn ang="0">
                  <a:pos x="12" y="50"/>
                </a:cxn>
                <a:cxn ang="0">
                  <a:pos x="14" y="52"/>
                </a:cxn>
                <a:cxn ang="0">
                  <a:pos x="17" y="54"/>
                </a:cxn>
                <a:cxn ang="0">
                  <a:pos x="24" y="54"/>
                </a:cxn>
                <a:cxn ang="0">
                  <a:pos x="25" y="52"/>
                </a:cxn>
                <a:cxn ang="0">
                  <a:pos x="29" y="50"/>
                </a:cxn>
                <a:cxn ang="0">
                  <a:pos x="30" y="45"/>
                </a:cxn>
                <a:cxn ang="0">
                  <a:pos x="30" y="39"/>
                </a:cxn>
                <a:cxn ang="0">
                  <a:pos x="32" y="30"/>
                </a:cxn>
                <a:cxn ang="0">
                  <a:pos x="32" y="22"/>
                </a:cxn>
                <a:cxn ang="0">
                  <a:pos x="30" y="15"/>
                </a:cxn>
                <a:cxn ang="0">
                  <a:pos x="29" y="12"/>
                </a:cxn>
                <a:cxn ang="0">
                  <a:pos x="25" y="8"/>
                </a:cxn>
                <a:cxn ang="0">
                  <a:pos x="22" y="7"/>
                </a:cxn>
                <a:cxn ang="0">
                  <a:pos x="19" y="7"/>
                </a:cxn>
                <a:cxn ang="0">
                  <a:pos x="15" y="0"/>
                </a:cxn>
                <a:cxn ang="0">
                  <a:pos x="25" y="0"/>
                </a:cxn>
                <a:cxn ang="0">
                  <a:pos x="29" y="2"/>
                </a:cxn>
                <a:cxn ang="0">
                  <a:pos x="32" y="5"/>
                </a:cxn>
                <a:cxn ang="0">
                  <a:pos x="35" y="12"/>
                </a:cxn>
                <a:cxn ang="0">
                  <a:pos x="37" y="17"/>
                </a:cxn>
                <a:cxn ang="0">
                  <a:pos x="39" y="20"/>
                </a:cxn>
                <a:cxn ang="0">
                  <a:pos x="39" y="44"/>
                </a:cxn>
                <a:cxn ang="0">
                  <a:pos x="37" y="49"/>
                </a:cxn>
                <a:cxn ang="0">
                  <a:pos x="34" y="54"/>
                </a:cxn>
                <a:cxn ang="0">
                  <a:pos x="27" y="60"/>
                </a:cxn>
                <a:cxn ang="0">
                  <a:pos x="24" y="60"/>
                </a:cxn>
                <a:cxn ang="0">
                  <a:pos x="20" y="62"/>
                </a:cxn>
                <a:cxn ang="0">
                  <a:pos x="10" y="59"/>
                </a:cxn>
                <a:cxn ang="0">
                  <a:pos x="5" y="55"/>
                </a:cxn>
                <a:cxn ang="0">
                  <a:pos x="2" y="45"/>
                </a:cxn>
                <a:cxn ang="0">
                  <a:pos x="0" y="39"/>
                </a:cxn>
                <a:cxn ang="0">
                  <a:pos x="0" y="18"/>
                </a:cxn>
                <a:cxn ang="0">
                  <a:pos x="3" y="8"/>
                </a:cxn>
                <a:cxn ang="0">
                  <a:pos x="5" y="5"/>
                </a:cxn>
                <a:cxn ang="0">
                  <a:pos x="15" y="0"/>
                </a:cxn>
              </a:cxnLst>
              <a:rect l="0" t="0" r="r" b="b"/>
              <a:pathLst>
                <a:path w="39" h="62">
                  <a:moveTo>
                    <a:pt x="19" y="7"/>
                  </a:moveTo>
                  <a:lnTo>
                    <a:pt x="15" y="8"/>
                  </a:lnTo>
                  <a:lnTo>
                    <a:pt x="12" y="12"/>
                  </a:lnTo>
                  <a:lnTo>
                    <a:pt x="8" y="18"/>
                  </a:lnTo>
                  <a:lnTo>
                    <a:pt x="8" y="24"/>
                  </a:lnTo>
                  <a:lnTo>
                    <a:pt x="7" y="30"/>
                  </a:lnTo>
                  <a:lnTo>
                    <a:pt x="8" y="39"/>
                  </a:lnTo>
                  <a:lnTo>
                    <a:pt x="8" y="45"/>
                  </a:lnTo>
                  <a:lnTo>
                    <a:pt x="12" y="50"/>
                  </a:lnTo>
                  <a:lnTo>
                    <a:pt x="14" y="52"/>
                  </a:lnTo>
                  <a:lnTo>
                    <a:pt x="17" y="54"/>
                  </a:lnTo>
                  <a:lnTo>
                    <a:pt x="24" y="54"/>
                  </a:lnTo>
                  <a:lnTo>
                    <a:pt x="25" y="52"/>
                  </a:lnTo>
                  <a:lnTo>
                    <a:pt x="29" y="50"/>
                  </a:lnTo>
                  <a:lnTo>
                    <a:pt x="30" y="45"/>
                  </a:lnTo>
                  <a:lnTo>
                    <a:pt x="30" y="39"/>
                  </a:lnTo>
                  <a:lnTo>
                    <a:pt x="32" y="30"/>
                  </a:lnTo>
                  <a:lnTo>
                    <a:pt x="32" y="22"/>
                  </a:lnTo>
                  <a:lnTo>
                    <a:pt x="30" y="15"/>
                  </a:lnTo>
                  <a:lnTo>
                    <a:pt x="29" y="12"/>
                  </a:lnTo>
                  <a:lnTo>
                    <a:pt x="25" y="8"/>
                  </a:lnTo>
                  <a:lnTo>
                    <a:pt x="22" y="7"/>
                  </a:lnTo>
                  <a:lnTo>
                    <a:pt x="19" y="7"/>
                  </a:lnTo>
                  <a:close/>
                  <a:moveTo>
                    <a:pt x="15" y="0"/>
                  </a:moveTo>
                  <a:lnTo>
                    <a:pt x="25" y="0"/>
                  </a:lnTo>
                  <a:lnTo>
                    <a:pt x="29" y="2"/>
                  </a:lnTo>
                  <a:lnTo>
                    <a:pt x="32" y="5"/>
                  </a:lnTo>
                  <a:lnTo>
                    <a:pt x="35" y="12"/>
                  </a:lnTo>
                  <a:lnTo>
                    <a:pt x="37" y="17"/>
                  </a:lnTo>
                  <a:lnTo>
                    <a:pt x="39" y="20"/>
                  </a:lnTo>
                  <a:lnTo>
                    <a:pt x="39" y="44"/>
                  </a:lnTo>
                  <a:lnTo>
                    <a:pt x="37" y="49"/>
                  </a:lnTo>
                  <a:lnTo>
                    <a:pt x="34" y="54"/>
                  </a:lnTo>
                  <a:lnTo>
                    <a:pt x="27" y="60"/>
                  </a:lnTo>
                  <a:lnTo>
                    <a:pt x="24" y="60"/>
                  </a:lnTo>
                  <a:lnTo>
                    <a:pt x="20" y="62"/>
                  </a:lnTo>
                  <a:lnTo>
                    <a:pt x="10" y="59"/>
                  </a:lnTo>
                  <a:lnTo>
                    <a:pt x="5" y="55"/>
                  </a:lnTo>
                  <a:lnTo>
                    <a:pt x="2" y="45"/>
                  </a:lnTo>
                  <a:lnTo>
                    <a:pt x="0" y="39"/>
                  </a:lnTo>
                  <a:lnTo>
                    <a:pt x="0" y="18"/>
                  </a:lnTo>
                  <a:lnTo>
                    <a:pt x="3" y="8"/>
                  </a:lnTo>
                  <a:lnTo>
                    <a:pt x="5" y="5"/>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02" name="Line 254"/>
            <p:cNvSpPr>
              <a:spLocks noChangeShapeType="1"/>
            </p:cNvSpPr>
            <p:nvPr/>
          </p:nvSpPr>
          <p:spPr bwMode="auto">
            <a:xfrm>
              <a:off x="410" y="2900"/>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03" name="Freeform 255"/>
            <p:cNvSpPr>
              <a:spLocks noEditPoints="1"/>
            </p:cNvSpPr>
            <p:nvPr/>
          </p:nvSpPr>
          <p:spPr bwMode="auto">
            <a:xfrm>
              <a:off x="231" y="2870"/>
              <a:ext cx="40" cy="62"/>
            </a:xfrm>
            <a:custGeom>
              <a:avLst/>
              <a:gdLst/>
              <a:ahLst/>
              <a:cxnLst>
                <a:cxn ang="0">
                  <a:pos x="16" y="6"/>
                </a:cxn>
                <a:cxn ang="0">
                  <a:pos x="13" y="8"/>
                </a:cxn>
                <a:cxn ang="0">
                  <a:pos x="8" y="18"/>
                </a:cxn>
                <a:cxn ang="0">
                  <a:pos x="8" y="38"/>
                </a:cxn>
                <a:cxn ang="0">
                  <a:pos x="10" y="45"/>
                </a:cxn>
                <a:cxn ang="0">
                  <a:pos x="11" y="50"/>
                </a:cxn>
                <a:cxn ang="0">
                  <a:pos x="15" y="52"/>
                </a:cxn>
                <a:cxn ang="0">
                  <a:pos x="16" y="53"/>
                </a:cxn>
                <a:cxn ang="0">
                  <a:pos x="23" y="53"/>
                </a:cxn>
                <a:cxn ang="0">
                  <a:pos x="27" y="52"/>
                </a:cxn>
                <a:cxn ang="0">
                  <a:pos x="28" y="50"/>
                </a:cxn>
                <a:cxn ang="0">
                  <a:pos x="30" y="45"/>
                </a:cxn>
                <a:cxn ang="0">
                  <a:pos x="32" y="38"/>
                </a:cxn>
                <a:cxn ang="0">
                  <a:pos x="32" y="21"/>
                </a:cxn>
                <a:cxn ang="0">
                  <a:pos x="30" y="15"/>
                </a:cxn>
                <a:cxn ang="0">
                  <a:pos x="27" y="8"/>
                </a:cxn>
                <a:cxn ang="0">
                  <a:pos x="23" y="6"/>
                </a:cxn>
                <a:cxn ang="0">
                  <a:pos x="16" y="6"/>
                </a:cxn>
                <a:cxn ang="0">
                  <a:pos x="15" y="0"/>
                </a:cxn>
                <a:cxn ang="0">
                  <a:pos x="25" y="0"/>
                </a:cxn>
                <a:cxn ang="0">
                  <a:pos x="28" y="1"/>
                </a:cxn>
                <a:cxn ang="0">
                  <a:pos x="30" y="3"/>
                </a:cxn>
                <a:cxn ang="0">
                  <a:pos x="33" y="5"/>
                </a:cxn>
                <a:cxn ang="0">
                  <a:pos x="37" y="11"/>
                </a:cxn>
                <a:cxn ang="0">
                  <a:pos x="38" y="16"/>
                </a:cxn>
                <a:cxn ang="0">
                  <a:pos x="38" y="20"/>
                </a:cxn>
                <a:cxn ang="0">
                  <a:pos x="40" y="25"/>
                </a:cxn>
                <a:cxn ang="0">
                  <a:pos x="40" y="30"/>
                </a:cxn>
                <a:cxn ang="0">
                  <a:pos x="38" y="40"/>
                </a:cxn>
                <a:cxn ang="0">
                  <a:pos x="38" y="48"/>
                </a:cxn>
                <a:cxn ang="0">
                  <a:pos x="35" y="53"/>
                </a:cxn>
                <a:cxn ang="0">
                  <a:pos x="30" y="57"/>
                </a:cxn>
                <a:cxn ang="0">
                  <a:pos x="28" y="60"/>
                </a:cxn>
                <a:cxn ang="0">
                  <a:pos x="25" y="60"/>
                </a:cxn>
                <a:cxn ang="0">
                  <a:pos x="20" y="62"/>
                </a:cxn>
                <a:cxn ang="0">
                  <a:pos x="10" y="58"/>
                </a:cxn>
                <a:cxn ang="0">
                  <a:pos x="6" y="55"/>
                </a:cxn>
                <a:cxn ang="0">
                  <a:pos x="3" y="50"/>
                </a:cxn>
                <a:cxn ang="0">
                  <a:pos x="1" y="45"/>
                </a:cxn>
                <a:cxn ang="0">
                  <a:pos x="0" y="38"/>
                </a:cxn>
                <a:cxn ang="0">
                  <a:pos x="0" y="23"/>
                </a:cxn>
                <a:cxn ang="0">
                  <a:pos x="5" y="8"/>
                </a:cxn>
                <a:cxn ang="0">
                  <a:pos x="6" y="5"/>
                </a:cxn>
                <a:cxn ang="0">
                  <a:pos x="8" y="3"/>
                </a:cxn>
                <a:cxn ang="0">
                  <a:pos x="15" y="0"/>
                </a:cxn>
              </a:cxnLst>
              <a:rect l="0" t="0" r="r" b="b"/>
              <a:pathLst>
                <a:path w="40" h="62">
                  <a:moveTo>
                    <a:pt x="16" y="6"/>
                  </a:moveTo>
                  <a:lnTo>
                    <a:pt x="13" y="8"/>
                  </a:lnTo>
                  <a:lnTo>
                    <a:pt x="8" y="18"/>
                  </a:lnTo>
                  <a:lnTo>
                    <a:pt x="8" y="38"/>
                  </a:lnTo>
                  <a:lnTo>
                    <a:pt x="10" y="45"/>
                  </a:lnTo>
                  <a:lnTo>
                    <a:pt x="11" y="50"/>
                  </a:lnTo>
                  <a:lnTo>
                    <a:pt x="15" y="52"/>
                  </a:lnTo>
                  <a:lnTo>
                    <a:pt x="16" y="53"/>
                  </a:lnTo>
                  <a:lnTo>
                    <a:pt x="23" y="53"/>
                  </a:lnTo>
                  <a:lnTo>
                    <a:pt x="27" y="52"/>
                  </a:lnTo>
                  <a:lnTo>
                    <a:pt x="28" y="50"/>
                  </a:lnTo>
                  <a:lnTo>
                    <a:pt x="30" y="45"/>
                  </a:lnTo>
                  <a:lnTo>
                    <a:pt x="32" y="38"/>
                  </a:lnTo>
                  <a:lnTo>
                    <a:pt x="32" y="21"/>
                  </a:lnTo>
                  <a:lnTo>
                    <a:pt x="30" y="15"/>
                  </a:lnTo>
                  <a:lnTo>
                    <a:pt x="27" y="8"/>
                  </a:lnTo>
                  <a:lnTo>
                    <a:pt x="23" y="6"/>
                  </a:lnTo>
                  <a:lnTo>
                    <a:pt x="16" y="6"/>
                  </a:lnTo>
                  <a:close/>
                  <a:moveTo>
                    <a:pt x="15" y="0"/>
                  </a:moveTo>
                  <a:lnTo>
                    <a:pt x="25" y="0"/>
                  </a:lnTo>
                  <a:lnTo>
                    <a:pt x="28" y="1"/>
                  </a:lnTo>
                  <a:lnTo>
                    <a:pt x="30" y="3"/>
                  </a:lnTo>
                  <a:lnTo>
                    <a:pt x="33" y="5"/>
                  </a:lnTo>
                  <a:lnTo>
                    <a:pt x="37" y="11"/>
                  </a:lnTo>
                  <a:lnTo>
                    <a:pt x="38" y="16"/>
                  </a:lnTo>
                  <a:lnTo>
                    <a:pt x="38" y="20"/>
                  </a:lnTo>
                  <a:lnTo>
                    <a:pt x="40" y="25"/>
                  </a:lnTo>
                  <a:lnTo>
                    <a:pt x="40" y="30"/>
                  </a:lnTo>
                  <a:lnTo>
                    <a:pt x="38" y="40"/>
                  </a:lnTo>
                  <a:lnTo>
                    <a:pt x="38" y="48"/>
                  </a:lnTo>
                  <a:lnTo>
                    <a:pt x="35" y="53"/>
                  </a:lnTo>
                  <a:lnTo>
                    <a:pt x="30" y="57"/>
                  </a:lnTo>
                  <a:lnTo>
                    <a:pt x="28" y="60"/>
                  </a:lnTo>
                  <a:lnTo>
                    <a:pt x="25" y="60"/>
                  </a:lnTo>
                  <a:lnTo>
                    <a:pt x="20" y="62"/>
                  </a:lnTo>
                  <a:lnTo>
                    <a:pt x="10" y="58"/>
                  </a:lnTo>
                  <a:lnTo>
                    <a:pt x="6" y="55"/>
                  </a:lnTo>
                  <a:lnTo>
                    <a:pt x="3" y="50"/>
                  </a:lnTo>
                  <a:lnTo>
                    <a:pt x="1" y="45"/>
                  </a:lnTo>
                  <a:lnTo>
                    <a:pt x="0" y="38"/>
                  </a:lnTo>
                  <a:lnTo>
                    <a:pt x="0" y="23"/>
                  </a:lnTo>
                  <a:lnTo>
                    <a:pt x="5" y="8"/>
                  </a:lnTo>
                  <a:lnTo>
                    <a:pt x="6" y="5"/>
                  </a:lnTo>
                  <a:lnTo>
                    <a:pt x="8" y="3"/>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04" name="Rectangle 256"/>
            <p:cNvSpPr>
              <a:spLocks noChangeArrowheads="1"/>
            </p:cNvSpPr>
            <p:nvPr/>
          </p:nvSpPr>
          <p:spPr bwMode="auto">
            <a:xfrm>
              <a:off x="281" y="2922"/>
              <a:ext cx="8" cy="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05" name="Freeform 257"/>
            <p:cNvSpPr>
              <a:spLocks/>
            </p:cNvSpPr>
            <p:nvPr/>
          </p:nvSpPr>
          <p:spPr bwMode="auto">
            <a:xfrm>
              <a:off x="303" y="2870"/>
              <a:ext cx="38" cy="60"/>
            </a:xfrm>
            <a:custGeom>
              <a:avLst/>
              <a:gdLst/>
              <a:ahLst/>
              <a:cxnLst>
                <a:cxn ang="0">
                  <a:pos x="0" y="0"/>
                </a:cxn>
                <a:cxn ang="0">
                  <a:pos x="38" y="0"/>
                </a:cxn>
                <a:cxn ang="0">
                  <a:pos x="38" y="6"/>
                </a:cxn>
                <a:cxn ang="0">
                  <a:pos x="32" y="13"/>
                </a:cxn>
                <a:cxn ang="0">
                  <a:pos x="22" y="33"/>
                </a:cxn>
                <a:cxn ang="0">
                  <a:pos x="18" y="43"/>
                </a:cxn>
                <a:cxn ang="0">
                  <a:pos x="15" y="60"/>
                </a:cxn>
                <a:cxn ang="0">
                  <a:pos x="8" y="60"/>
                </a:cxn>
                <a:cxn ang="0">
                  <a:pos x="8" y="50"/>
                </a:cxn>
                <a:cxn ang="0">
                  <a:pos x="10" y="43"/>
                </a:cxn>
                <a:cxn ang="0">
                  <a:pos x="13" y="33"/>
                </a:cxn>
                <a:cxn ang="0">
                  <a:pos x="18" y="25"/>
                </a:cxn>
                <a:cxn ang="0">
                  <a:pos x="22" y="18"/>
                </a:cxn>
                <a:cxn ang="0">
                  <a:pos x="27" y="13"/>
                </a:cxn>
                <a:cxn ang="0">
                  <a:pos x="30" y="8"/>
                </a:cxn>
                <a:cxn ang="0">
                  <a:pos x="0" y="8"/>
                </a:cxn>
                <a:cxn ang="0">
                  <a:pos x="0" y="0"/>
                </a:cxn>
              </a:cxnLst>
              <a:rect l="0" t="0" r="r" b="b"/>
              <a:pathLst>
                <a:path w="38" h="60">
                  <a:moveTo>
                    <a:pt x="0" y="0"/>
                  </a:moveTo>
                  <a:lnTo>
                    <a:pt x="38" y="0"/>
                  </a:lnTo>
                  <a:lnTo>
                    <a:pt x="38" y="6"/>
                  </a:lnTo>
                  <a:lnTo>
                    <a:pt x="32" y="13"/>
                  </a:lnTo>
                  <a:lnTo>
                    <a:pt x="22" y="33"/>
                  </a:lnTo>
                  <a:lnTo>
                    <a:pt x="18" y="43"/>
                  </a:lnTo>
                  <a:lnTo>
                    <a:pt x="15" y="60"/>
                  </a:lnTo>
                  <a:lnTo>
                    <a:pt x="8" y="60"/>
                  </a:lnTo>
                  <a:lnTo>
                    <a:pt x="8" y="50"/>
                  </a:lnTo>
                  <a:lnTo>
                    <a:pt x="10" y="43"/>
                  </a:lnTo>
                  <a:lnTo>
                    <a:pt x="13" y="33"/>
                  </a:lnTo>
                  <a:lnTo>
                    <a:pt x="18" y="25"/>
                  </a:lnTo>
                  <a:lnTo>
                    <a:pt x="22" y="18"/>
                  </a:lnTo>
                  <a:lnTo>
                    <a:pt x="27" y="13"/>
                  </a:lnTo>
                  <a:lnTo>
                    <a:pt x="30" y="8"/>
                  </a:lnTo>
                  <a:lnTo>
                    <a:pt x="0" y="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06" name="Freeform 258"/>
            <p:cNvSpPr>
              <a:spLocks/>
            </p:cNvSpPr>
            <p:nvPr/>
          </p:nvSpPr>
          <p:spPr bwMode="auto">
            <a:xfrm>
              <a:off x="348" y="2870"/>
              <a:ext cx="39" cy="62"/>
            </a:xfrm>
            <a:custGeom>
              <a:avLst/>
              <a:gdLst/>
              <a:ahLst/>
              <a:cxnLst>
                <a:cxn ang="0">
                  <a:pos x="7" y="0"/>
                </a:cxn>
                <a:cxn ang="0">
                  <a:pos x="35" y="0"/>
                </a:cxn>
                <a:cxn ang="0">
                  <a:pos x="35" y="8"/>
                </a:cxn>
                <a:cxn ang="0">
                  <a:pos x="14" y="8"/>
                </a:cxn>
                <a:cxn ang="0">
                  <a:pos x="10" y="25"/>
                </a:cxn>
                <a:cxn ang="0">
                  <a:pos x="15" y="21"/>
                </a:cxn>
                <a:cxn ang="0">
                  <a:pos x="20" y="20"/>
                </a:cxn>
                <a:cxn ang="0">
                  <a:pos x="25" y="20"/>
                </a:cxn>
                <a:cxn ang="0">
                  <a:pos x="30" y="21"/>
                </a:cxn>
                <a:cxn ang="0">
                  <a:pos x="37" y="28"/>
                </a:cxn>
                <a:cxn ang="0">
                  <a:pos x="39" y="33"/>
                </a:cxn>
                <a:cxn ang="0">
                  <a:pos x="39" y="45"/>
                </a:cxn>
                <a:cxn ang="0">
                  <a:pos x="37" y="50"/>
                </a:cxn>
                <a:cxn ang="0">
                  <a:pos x="35" y="53"/>
                </a:cxn>
                <a:cxn ang="0">
                  <a:pos x="25" y="60"/>
                </a:cxn>
                <a:cxn ang="0">
                  <a:pos x="19" y="62"/>
                </a:cxn>
                <a:cxn ang="0">
                  <a:pos x="12" y="60"/>
                </a:cxn>
                <a:cxn ang="0">
                  <a:pos x="5" y="57"/>
                </a:cxn>
                <a:cxn ang="0">
                  <a:pos x="3" y="53"/>
                </a:cxn>
                <a:cxn ang="0">
                  <a:pos x="0" y="48"/>
                </a:cxn>
                <a:cxn ang="0">
                  <a:pos x="0" y="45"/>
                </a:cxn>
                <a:cxn ang="0">
                  <a:pos x="7" y="43"/>
                </a:cxn>
                <a:cxn ang="0">
                  <a:pos x="8" y="48"/>
                </a:cxn>
                <a:cxn ang="0">
                  <a:pos x="12" y="52"/>
                </a:cxn>
                <a:cxn ang="0">
                  <a:pos x="15" y="53"/>
                </a:cxn>
                <a:cxn ang="0">
                  <a:pos x="22" y="53"/>
                </a:cxn>
                <a:cxn ang="0">
                  <a:pos x="29" y="50"/>
                </a:cxn>
                <a:cxn ang="0">
                  <a:pos x="30" y="47"/>
                </a:cxn>
                <a:cxn ang="0">
                  <a:pos x="30" y="43"/>
                </a:cxn>
                <a:cxn ang="0">
                  <a:pos x="32" y="40"/>
                </a:cxn>
                <a:cxn ang="0">
                  <a:pos x="29" y="30"/>
                </a:cxn>
                <a:cxn ang="0">
                  <a:pos x="25" y="28"/>
                </a:cxn>
                <a:cxn ang="0">
                  <a:pos x="24" y="26"/>
                </a:cxn>
                <a:cxn ang="0">
                  <a:pos x="15" y="26"/>
                </a:cxn>
                <a:cxn ang="0">
                  <a:pos x="14" y="28"/>
                </a:cxn>
                <a:cxn ang="0">
                  <a:pos x="10" y="30"/>
                </a:cxn>
                <a:cxn ang="0">
                  <a:pos x="8" y="31"/>
                </a:cxn>
                <a:cxn ang="0">
                  <a:pos x="0" y="31"/>
                </a:cxn>
                <a:cxn ang="0">
                  <a:pos x="7" y="0"/>
                </a:cxn>
              </a:cxnLst>
              <a:rect l="0" t="0" r="r" b="b"/>
              <a:pathLst>
                <a:path w="39" h="62">
                  <a:moveTo>
                    <a:pt x="7" y="0"/>
                  </a:moveTo>
                  <a:lnTo>
                    <a:pt x="35" y="0"/>
                  </a:lnTo>
                  <a:lnTo>
                    <a:pt x="35" y="8"/>
                  </a:lnTo>
                  <a:lnTo>
                    <a:pt x="14" y="8"/>
                  </a:lnTo>
                  <a:lnTo>
                    <a:pt x="10" y="25"/>
                  </a:lnTo>
                  <a:lnTo>
                    <a:pt x="15" y="21"/>
                  </a:lnTo>
                  <a:lnTo>
                    <a:pt x="20" y="20"/>
                  </a:lnTo>
                  <a:lnTo>
                    <a:pt x="25" y="20"/>
                  </a:lnTo>
                  <a:lnTo>
                    <a:pt x="30" y="21"/>
                  </a:lnTo>
                  <a:lnTo>
                    <a:pt x="37" y="28"/>
                  </a:lnTo>
                  <a:lnTo>
                    <a:pt x="39" y="33"/>
                  </a:lnTo>
                  <a:lnTo>
                    <a:pt x="39" y="45"/>
                  </a:lnTo>
                  <a:lnTo>
                    <a:pt x="37" y="50"/>
                  </a:lnTo>
                  <a:lnTo>
                    <a:pt x="35" y="53"/>
                  </a:lnTo>
                  <a:lnTo>
                    <a:pt x="25" y="60"/>
                  </a:lnTo>
                  <a:lnTo>
                    <a:pt x="19" y="62"/>
                  </a:lnTo>
                  <a:lnTo>
                    <a:pt x="12" y="60"/>
                  </a:lnTo>
                  <a:lnTo>
                    <a:pt x="5" y="57"/>
                  </a:lnTo>
                  <a:lnTo>
                    <a:pt x="3" y="53"/>
                  </a:lnTo>
                  <a:lnTo>
                    <a:pt x="0" y="48"/>
                  </a:lnTo>
                  <a:lnTo>
                    <a:pt x="0" y="45"/>
                  </a:lnTo>
                  <a:lnTo>
                    <a:pt x="7" y="43"/>
                  </a:lnTo>
                  <a:lnTo>
                    <a:pt x="8" y="48"/>
                  </a:lnTo>
                  <a:lnTo>
                    <a:pt x="12" y="52"/>
                  </a:lnTo>
                  <a:lnTo>
                    <a:pt x="15" y="53"/>
                  </a:lnTo>
                  <a:lnTo>
                    <a:pt x="22" y="53"/>
                  </a:lnTo>
                  <a:lnTo>
                    <a:pt x="29" y="50"/>
                  </a:lnTo>
                  <a:lnTo>
                    <a:pt x="30" y="47"/>
                  </a:lnTo>
                  <a:lnTo>
                    <a:pt x="30" y="43"/>
                  </a:lnTo>
                  <a:lnTo>
                    <a:pt x="32" y="40"/>
                  </a:lnTo>
                  <a:lnTo>
                    <a:pt x="29" y="30"/>
                  </a:lnTo>
                  <a:lnTo>
                    <a:pt x="25" y="28"/>
                  </a:lnTo>
                  <a:lnTo>
                    <a:pt x="24" y="26"/>
                  </a:lnTo>
                  <a:lnTo>
                    <a:pt x="15" y="26"/>
                  </a:lnTo>
                  <a:lnTo>
                    <a:pt x="14" y="28"/>
                  </a:lnTo>
                  <a:lnTo>
                    <a:pt x="10" y="30"/>
                  </a:lnTo>
                  <a:lnTo>
                    <a:pt x="8" y="31"/>
                  </a:lnTo>
                  <a:lnTo>
                    <a:pt x="0" y="31"/>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07" name="Line 259"/>
            <p:cNvSpPr>
              <a:spLocks noChangeShapeType="1"/>
            </p:cNvSpPr>
            <p:nvPr/>
          </p:nvSpPr>
          <p:spPr bwMode="auto">
            <a:xfrm>
              <a:off x="410" y="2683"/>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08" name="Freeform 260"/>
            <p:cNvSpPr>
              <a:spLocks/>
            </p:cNvSpPr>
            <p:nvPr/>
          </p:nvSpPr>
          <p:spPr bwMode="auto">
            <a:xfrm>
              <a:off x="236" y="2651"/>
              <a:ext cx="22" cy="61"/>
            </a:xfrm>
            <a:custGeom>
              <a:avLst/>
              <a:gdLst/>
              <a:ahLst/>
              <a:cxnLst>
                <a:cxn ang="0">
                  <a:pos x="16" y="0"/>
                </a:cxn>
                <a:cxn ang="0">
                  <a:pos x="22" y="0"/>
                </a:cxn>
                <a:cxn ang="0">
                  <a:pos x="22" y="61"/>
                </a:cxn>
                <a:cxn ang="0">
                  <a:pos x="15" y="61"/>
                </a:cxn>
                <a:cxn ang="0">
                  <a:pos x="15" y="14"/>
                </a:cxn>
                <a:cxn ang="0">
                  <a:pos x="11" y="15"/>
                </a:cxn>
                <a:cxn ang="0">
                  <a:pos x="6" y="19"/>
                </a:cxn>
                <a:cxn ang="0">
                  <a:pos x="0" y="22"/>
                </a:cxn>
                <a:cxn ang="0">
                  <a:pos x="0" y="15"/>
                </a:cxn>
                <a:cxn ang="0">
                  <a:pos x="6" y="12"/>
                </a:cxn>
                <a:cxn ang="0">
                  <a:pos x="11" y="9"/>
                </a:cxn>
                <a:cxn ang="0">
                  <a:pos x="15" y="4"/>
                </a:cxn>
                <a:cxn ang="0">
                  <a:pos x="16" y="0"/>
                </a:cxn>
              </a:cxnLst>
              <a:rect l="0" t="0" r="r" b="b"/>
              <a:pathLst>
                <a:path w="22" h="61">
                  <a:moveTo>
                    <a:pt x="16" y="0"/>
                  </a:moveTo>
                  <a:lnTo>
                    <a:pt x="22" y="0"/>
                  </a:lnTo>
                  <a:lnTo>
                    <a:pt x="22" y="61"/>
                  </a:lnTo>
                  <a:lnTo>
                    <a:pt x="15" y="61"/>
                  </a:lnTo>
                  <a:lnTo>
                    <a:pt x="15" y="14"/>
                  </a:lnTo>
                  <a:lnTo>
                    <a:pt x="11" y="15"/>
                  </a:lnTo>
                  <a:lnTo>
                    <a:pt x="6" y="19"/>
                  </a:lnTo>
                  <a:lnTo>
                    <a:pt x="0" y="22"/>
                  </a:lnTo>
                  <a:lnTo>
                    <a:pt x="0" y="15"/>
                  </a:lnTo>
                  <a:lnTo>
                    <a:pt x="6" y="12"/>
                  </a:lnTo>
                  <a:lnTo>
                    <a:pt x="11" y="9"/>
                  </a:lnTo>
                  <a:lnTo>
                    <a:pt x="15" y="4"/>
                  </a:lnTo>
                  <a:lnTo>
                    <a:pt x="1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09" name="Rectangle 261"/>
            <p:cNvSpPr>
              <a:spLocks noChangeArrowheads="1"/>
            </p:cNvSpPr>
            <p:nvPr/>
          </p:nvSpPr>
          <p:spPr bwMode="auto">
            <a:xfrm>
              <a:off x="281" y="2703"/>
              <a:ext cx="8" cy="9"/>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10" name="Freeform 262"/>
            <p:cNvSpPr>
              <a:spLocks noEditPoints="1"/>
            </p:cNvSpPr>
            <p:nvPr/>
          </p:nvSpPr>
          <p:spPr bwMode="auto">
            <a:xfrm>
              <a:off x="301" y="2651"/>
              <a:ext cx="40" cy="62"/>
            </a:xfrm>
            <a:custGeom>
              <a:avLst/>
              <a:gdLst/>
              <a:ahLst/>
              <a:cxnLst>
                <a:cxn ang="0">
                  <a:pos x="17" y="7"/>
                </a:cxn>
                <a:cxn ang="0">
                  <a:pos x="14" y="9"/>
                </a:cxn>
                <a:cxn ang="0">
                  <a:pos x="9" y="19"/>
                </a:cxn>
                <a:cxn ang="0">
                  <a:pos x="9" y="42"/>
                </a:cxn>
                <a:cxn ang="0">
                  <a:pos x="10" y="47"/>
                </a:cxn>
                <a:cxn ang="0">
                  <a:pos x="12" y="51"/>
                </a:cxn>
                <a:cxn ang="0">
                  <a:pos x="14" y="52"/>
                </a:cxn>
                <a:cxn ang="0">
                  <a:pos x="17" y="54"/>
                </a:cxn>
                <a:cxn ang="0">
                  <a:pos x="24" y="54"/>
                </a:cxn>
                <a:cxn ang="0">
                  <a:pos x="25" y="52"/>
                </a:cxn>
                <a:cxn ang="0">
                  <a:pos x="29" y="51"/>
                </a:cxn>
                <a:cxn ang="0">
                  <a:pos x="30" y="46"/>
                </a:cxn>
                <a:cxn ang="0">
                  <a:pos x="32" y="39"/>
                </a:cxn>
                <a:cxn ang="0">
                  <a:pos x="32" y="22"/>
                </a:cxn>
                <a:cxn ang="0">
                  <a:pos x="30" y="15"/>
                </a:cxn>
                <a:cxn ang="0">
                  <a:pos x="29" y="12"/>
                </a:cxn>
                <a:cxn ang="0">
                  <a:pos x="24" y="7"/>
                </a:cxn>
                <a:cxn ang="0">
                  <a:pos x="17" y="7"/>
                </a:cxn>
                <a:cxn ang="0">
                  <a:pos x="15" y="0"/>
                </a:cxn>
                <a:cxn ang="0">
                  <a:pos x="25" y="0"/>
                </a:cxn>
                <a:cxn ang="0">
                  <a:pos x="29" y="2"/>
                </a:cxn>
                <a:cxn ang="0">
                  <a:pos x="30" y="4"/>
                </a:cxn>
                <a:cxn ang="0">
                  <a:pos x="34" y="5"/>
                </a:cxn>
                <a:cxn ang="0">
                  <a:pos x="34" y="9"/>
                </a:cxn>
                <a:cxn ang="0">
                  <a:pos x="35" y="10"/>
                </a:cxn>
                <a:cxn ang="0">
                  <a:pos x="39" y="17"/>
                </a:cxn>
                <a:cxn ang="0">
                  <a:pos x="39" y="25"/>
                </a:cxn>
                <a:cxn ang="0">
                  <a:pos x="40" y="31"/>
                </a:cxn>
                <a:cxn ang="0">
                  <a:pos x="39" y="41"/>
                </a:cxn>
                <a:cxn ang="0">
                  <a:pos x="39" y="49"/>
                </a:cxn>
                <a:cxn ang="0">
                  <a:pos x="35" y="54"/>
                </a:cxn>
                <a:cxn ang="0">
                  <a:pos x="30" y="57"/>
                </a:cxn>
                <a:cxn ang="0">
                  <a:pos x="27" y="61"/>
                </a:cxn>
                <a:cxn ang="0">
                  <a:pos x="24" y="61"/>
                </a:cxn>
                <a:cxn ang="0">
                  <a:pos x="20" y="62"/>
                </a:cxn>
                <a:cxn ang="0">
                  <a:pos x="10" y="59"/>
                </a:cxn>
                <a:cxn ang="0">
                  <a:pos x="7" y="56"/>
                </a:cxn>
                <a:cxn ang="0">
                  <a:pos x="3" y="51"/>
                </a:cxn>
                <a:cxn ang="0">
                  <a:pos x="2" y="46"/>
                </a:cxn>
                <a:cxn ang="0">
                  <a:pos x="0" y="39"/>
                </a:cxn>
                <a:cxn ang="0">
                  <a:pos x="0" y="24"/>
                </a:cxn>
                <a:cxn ang="0">
                  <a:pos x="5" y="9"/>
                </a:cxn>
                <a:cxn ang="0">
                  <a:pos x="7" y="5"/>
                </a:cxn>
                <a:cxn ang="0">
                  <a:pos x="9" y="4"/>
                </a:cxn>
                <a:cxn ang="0">
                  <a:pos x="15" y="0"/>
                </a:cxn>
              </a:cxnLst>
              <a:rect l="0" t="0" r="r" b="b"/>
              <a:pathLst>
                <a:path w="40" h="62">
                  <a:moveTo>
                    <a:pt x="17" y="7"/>
                  </a:moveTo>
                  <a:lnTo>
                    <a:pt x="14" y="9"/>
                  </a:lnTo>
                  <a:lnTo>
                    <a:pt x="9" y="19"/>
                  </a:lnTo>
                  <a:lnTo>
                    <a:pt x="9" y="42"/>
                  </a:lnTo>
                  <a:lnTo>
                    <a:pt x="10" y="47"/>
                  </a:lnTo>
                  <a:lnTo>
                    <a:pt x="12" y="51"/>
                  </a:lnTo>
                  <a:lnTo>
                    <a:pt x="14" y="52"/>
                  </a:lnTo>
                  <a:lnTo>
                    <a:pt x="17" y="54"/>
                  </a:lnTo>
                  <a:lnTo>
                    <a:pt x="24" y="54"/>
                  </a:lnTo>
                  <a:lnTo>
                    <a:pt x="25" y="52"/>
                  </a:lnTo>
                  <a:lnTo>
                    <a:pt x="29" y="51"/>
                  </a:lnTo>
                  <a:lnTo>
                    <a:pt x="30" y="46"/>
                  </a:lnTo>
                  <a:lnTo>
                    <a:pt x="32" y="39"/>
                  </a:lnTo>
                  <a:lnTo>
                    <a:pt x="32" y="22"/>
                  </a:lnTo>
                  <a:lnTo>
                    <a:pt x="30" y="15"/>
                  </a:lnTo>
                  <a:lnTo>
                    <a:pt x="29" y="12"/>
                  </a:lnTo>
                  <a:lnTo>
                    <a:pt x="24" y="7"/>
                  </a:lnTo>
                  <a:lnTo>
                    <a:pt x="17" y="7"/>
                  </a:lnTo>
                  <a:close/>
                  <a:moveTo>
                    <a:pt x="15" y="0"/>
                  </a:moveTo>
                  <a:lnTo>
                    <a:pt x="25" y="0"/>
                  </a:lnTo>
                  <a:lnTo>
                    <a:pt x="29" y="2"/>
                  </a:lnTo>
                  <a:lnTo>
                    <a:pt x="30" y="4"/>
                  </a:lnTo>
                  <a:lnTo>
                    <a:pt x="34" y="5"/>
                  </a:lnTo>
                  <a:lnTo>
                    <a:pt x="34" y="9"/>
                  </a:lnTo>
                  <a:lnTo>
                    <a:pt x="35" y="10"/>
                  </a:lnTo>
                  <a:lnTo>
                    <a:pt x="39" y="17"/>
                  </a:lnTo>
                  <a:lnTo>
                    <a:pt x="39" y="25"/>
                  </a:lnTo>
                  <a:lnTo>
                    <a:pt x="40" y="31"/>
                  </a:lnTo>
                  <a:lnTo>
                    <a:pt x="39" y="41"/>
                  </a:lnTo>
                  <a:lnTo>
                    <a:pt x="39" y="49"/>
                  </a:lnTo>
                  <a:lnTo>
                    <a:pt x="35" y="54"/>
                  </a:lnTo>
                  <a:lnTo>
                    <a:pt x="30" y="57"/>
                  </a:lnTo>
                  <a:lnTo>
                    <a:pt x="27" y="61"/>
                  </a:lnTo>
                  <a:lnTo>
                    <a:pt x="24" y="61"/>
                  </a:lnTo>
                  <a:lnTo>
                    <a:pt x="20" y="62"/>
                  </a:lnTo>
                  <a:lnTo>
                    <a:pt x="10" y="59"/>
                  </a:lnTo>
                  <a:lnTo>
                    <a:pt x="7" y="56"/>
                  </a:lnTo>
                  <a:lnTo>
                    <a:pt x="3" y="51"/>
                  </a:lnTo>
                  <a:lnTo>
                    <a:pt x="2" y="46"/>
                  </a:lnTo>
                  <a:lnTo>
                    <a:pt x="0" y="39"/>
                  </a:lnTo>
                  <a:lnTo>
                    <a:pt x="0" y="24"/>
                  </a:lnTo>
                  <a:lnTo>
                    <a:pt x="5" y="9"/>
                  </a:lnTo>
                  <a:lnTo>
                    <a:pt x="7" y="5"/>
                  </a:lnTo>
                  <a:lnTo>
                    <a:pt x="9" y="4"/>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11" name="Freeform 263"/>
            <p:cNvSpPr>
              <a:spLocks noEditPoints="1"/>
            </p:cNvSpPr>
            <p:nvPr/>
          </p:nvSpPr>
          <p:spPr bwMode="auto">
            <a:xfrm>
              <a:off x="348" y="2651"/>
              <a:ext cx="39" cy="62"/>
            </a:xfrm>
            <a:custGeom>
              <a:avLst/>
              <a:gdLst/>
              <a:ahLst/>
              <a:cxnLst>
                <a:cxn ang="0">
                  <a:pos x="19" y="7"/>
                </a:cxn>
                <a:cxn ang="0">
                  <a:pos x="15" y="9"/>
                </a:cxn>
                <a:cxn ang="0">
                  <a:pos x="12" y="12"/>
                </a:cxn>
                <a:cxn ang="0">
                  <a:pos x="8" y="19"/>
                </a:cxn>
                <a:cxn ang="0">
                  <a:pos x="8" y="24"/>
                </a:cxn>
                <a:cxn ang="0">
                  <a:pos x="7" y="31"/>
                </a:cxn>
                <a:cxn ang="0">
                  <a:pos x="8" y="39"/>
                </a:cxn>
                <a:cxn ang="0">
                  <a:pos x="8" y="46"/>
                </a:cxn>
                <a:cxn ang="0">
                  <a:pos x="12" y="51"/>
                </a:cxn>
                <a:cxn ang="0">
                  <a:pos x="14" y="52"/>
                </a:cxn>
                <a:cxn ang="0">
                  <a:pos x="17" y="54"/>
                </a:cxn>
                <a:cxn ang="0">
                  <a:pos x="24" y="54"/>
                </a:cxn>
                <a:cxn ang="0">
                  <a:pos x="25" y="52"/>
                </a:cxn>
                <a:cxn ang="0">
                  <a:pos x="29" y="51"/>
                </a:cxn>
                <a:cxn ang="0">
                  <a:pos x="30" y="46"/>
                </a:cxn>
                <a:cxn ang="0">
                  <a:pos x="30" y="39"/>
                </a:cxn>
                <a:cxn ang="0">
                  <a:pos x="32" y="31"/>
                </a:cxn>
                <a:cxn ang="0">
                  <a:pos x="32" y="22"/>
                </a:cxn>
                <a:cxn ang="0">
                  <a:pos x="30" y="15"/>
                </a:cxn>
                <a:cxn ang="0">
                  <a:pos x="29" y="12"/>
                </a:cxn>
                <a:cxn ang="0">
                  <a:pos x="25" y="9"/>
                </a:cxn>
                <a:cxn ang="0">
                  <a:pos x="22" y="7"/>
                </a:cxn>
                <a:cxn ang="0">
                  <a:pos x="19" y="7"/>
                </a:cxn>
                <a:cxn ang="0">
                  <a:pos x="15" y="0"/>
                </a:cxn>
                <a:cxn ang="0">
                  <a:pos x="25" y="0"/>
                </a:cxn>
                <a:cxn ang="0">
                  <a:pos x="29" y="2"/>
                </a:cxn>
                <a:cxn ang="0">
                  <a:pos x="32" y="5"/>
                </a:cxn>
                <a:cxn ang="0">
                  <a:pos x="35" y="12"/>
                </a:cxn>
                <a:cxn ang="0">
                  <a:pos x="37" y="17"/>
                </a:cxn>
                <a:cxn ang="0">
                  <a:pos x="39" y="20"/>
                </a:cxn>
                <a:cxn ang="0">
                  <a:pos x="39" y="44"/>
                </a:cxn>
                <a:cxn ang="0">
                  <a:pos x="37" y="49"/>
                </a:cxn>
                <a:cxn ang="0">
                  <a:pos x="34" y="54"/>
                </a:cxn>
                <a:cxn ang="0">
                  <a:pos x="27" y="61"/>
                </a:cxn>
                <a:cxn ang="0">
                  <a:pos x="24" y="61"/>
                </a:cxn>
                <a:cxn ang="0">
                  <a:pos x="20" y="62"/>
                </a:cxn>
                <a:cxn ang="0">
                  <a:pos x="10" y="59"/>
                </a:cxn>
                <a:cxn ang="0">
                  <a:pos x="5" y="56"/>
                </a:cxn>
                <a:cxn ang="0">
                  <a:pos x="2" y="46"/>
                </a:cxn>
                <a:cxn ang="0">
                  <a:pos x="0" y="39"/>
                </a:cxn>
                <a:cxn ang="0">
                  <a:pos x="0" y="19"/>
                </a:cxn>
                <a:cxn ang="0">
                  <a:pos x="3" y="9"/>
                </a:cxn>
                <a:cxn ang="0">
                  <a:pos x="5" y="5"/>
                </a:cxn>
                <a:cxn ang="0">
                  <a:pos x="15" y="0"/>
                </a:cxn>
              </a:cxnLst>
              <a:rect l="0" t="0" r="r" b="b"/>
              <a:pathLst>
                <a:path w="39" h="62">
                  <a:moveTo>
                    <a:pt x="19" y="7"/>
                  </a:moveTo>
                  <a:lnTo>
                    <a:pt x="15" y="9"/>
                  </a:lnTo>
                  <a:lnTo>
                    <a:pt x="12" y="12"/>
                  </a:lnTo>
                  <a:lnTo>
                    <a:pt x="8" y="19"/>
                  </a:lnTo>
                  <a:lnTo>
                    <a:pt x="8" y="24"/>
                  </a:lnTo>
                  <a:lnTo>
                    <a:pt x="7" y="31"/>
                  </a:lnTo>
                  <a:lnTo>
                    <a:pt x="8" y="39"/>
                  </a:lnTo>
                  <a:lnTo>
                    <a:pt x="8" y="46"/>
                  </a:lnTo>
                  <a:lnTo>
                    <a:pt x="12" y="51"/>
                  </a:lnTo>
                  <a:lnTo>
                    <a:pt x="14" y="52"/>
                  </a:lnTo>
                  <a:lnTo>
                    <a:pt x="17" y="54"/>
                  </a:lnTo>
                  <a:lnTo>
                    <a:pt x="24" y="54"/>
                  </a:lnTo>
                  <a:lnTo>
                    <a:pt x="25" y="52"/>
                  </a:lnTo>
                  <a:lnTo>
                    <a:pt x="29" y="51"/>
                  </a:lnTo>
                  <a:lnTo>
                    <a:pt x="30" y="46"/>
                  </a:lnTo>
                  <a:lnTo>
                    <a:pt x="30" y="39"/>
                  </a:lnTo>
                  <a:lnTo>
                    <a:pt x="32" y="31"/>
                  </a:lnTo>
                  <a:lnTo>
                    <a:pt x="32" y="22"/>
                  </a:lnTo>
                  <a:lnTo>
                    <a:pt x="30" y="15"/>
                  </a:lnTo>
                  <a:lnTo>
                    <a:pt x="29" y="12"/>
                  </a:lnTo>
                  <a:lnTo>
                    <a:pt x="25" y="9"/>
                  </a:lnTo>
                  <a:lnTo>
                    <a:pt x="22" y="7"/>
                  </a:lnTo>
                  <a:lnTo>
                    <a:pt x="19" y="7"/>
                  </a:lnTo>
                  <a:close/>
                  <a:moveTo>
                    <a:pt x="15" y="0"/>
                  </a:moveTo>
                  <a:lnTo>
                    <a:pt x="25" y="0"/>
                  </a:lnTo>
                  <a:lnTo>
                    <a:pt x="29" y="2"/>
                  </a:lnTo>
                  <a:lnTo>
                    <a:pt x="32" y="5"/>
                  </a:lnTo>
                  <a:lnTo>
                    <a:pt x="35" y="12"/>
                  </a:lnTo>
                  <a:lnTo>
                    <a:pt x="37" y="17"/>
                  </a:lnTo>
                  <a:lnTo>
                    <a:pt x="39" y="20"/>
                  </a:lnTo>
                  <a:lnTo>
                    <a:pt x="39" y="44"/>
                  </a:lnTo>
                  <a:lnTo>
                    <a:pt x="37" y="49"/>
                  </a:lnTo>
                  <a:lnTo>
                    <a:pt x="34" y="54"/>
                  </a:lnTo>
                  <a:lnTo>
                    <a:pt x="27" y="61"/>
                  </a:lnTo>
                  <a:lnTo>
                    <a:pt x="24" y="61"/>
                  </a:lnTo>
                  <a:lnTo>
                    <a:pt x="20" y="62"/>
                  </a:lnTo>
                  <a:lnTo>
                    <a:pt x="10" y="59"/>
                  </a:lnTo>
                  <a:lnTo>
                    <a:pt x="5" y="56"/>
                  </a:lnTo>
                  <a:lnTo>
                    <a:pt x="2" y="46"/>
                  </a:lnTo>
                  <a:lnTo>
                    <a:pt x="0" y="39"/>
                  </a:lnTo>
                  <a:lnTo>
                    <a:pt x="0" y="19"/>
                  </a:lnTo>
                  <a:lnTo>
                    <a:pt x="3" y="9"/>
                  </a:lnTo>
                  <a:lnTo>
                    <a:pt x="5" y="5"/>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12" name="Line 264"/>
            <p:cNvSpPr>
              <a:spLocks noChangeShapeType="1"/>
            </p:cNvSpPr>
            <p:nvPr/>
          </p:nvSpPr>
          <p:spPr bwMode="auto">
            <a:xfrm>
              <a:off x="410" y="2465"/>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13" name="Freeform 265"/>
            <p:cNvSpPr>
              <a:spLocks/>
            </p:cNvSpPr>
            <p:nvPr/>
          </p:nvSpPr>
          <p:spPr bwMode="auto">
            <a:xfrm>
              <a:off x="236" y="2435"/>
              <a:ext cx="22" cy="60"/>
            </a:xfrm>
            <a:custGeom>
              <a:avLst/>
              <a:gdLst/>
              <a:ahLst/>
              <a:cxnLst>
                <a:cxn ang="0">
                  <a:pos x="16" y="0"/>
                </a:cxn>
                <a:cxn ang="0">
                  <a:pos x="22" y="0"/>
                </a:cxn>
                <a:cxn ang="0">
                  <a:pos x="22" y="60"/>
                </a:cxn>
                <a:cxn ang="0">
                  <a:pos x="15" y="60"/>
                </a:cxn>
                <a:cxn ang="0">
                  <a:pos x="15" y="13"/>
                </a:cxn>
                <a:cxn ang="0">
                  <a:pos x="11" y="15"/>
                </a:cxn>
                <a:cxn ang="0">
                  <a:pos x="6" y="18"/>
                </a:cxn>
                <a:cxn ang="0">
                  <a:pos x="0" y="22"/>
                </a:cxn>
                <a:cxn ang="0">
                  <a:pos x="0" y="15"/>
                </a:cxn>
                <a:cxn ang="0">
                  <a:pos x="6" y="12"/>
                </a:cxn>
                <a:cxn ang="0">
                  <a:pos x="11" y="8"/>
                </a:cxn>
                <a:cxn ang="0">
                  <a:pos x="15" y="3"/>
                </a:cxn>
                <a:cxn ang="0">
                  <a:pos x="16" y="0"/>
                </a:cxn>
              </a:cxnLst>
              <a:rect l="0" t="0" r="r" b="b"/>
              <a:pathLst>
                <a:path w="22" h="60">
                  <a:moveTo>
                    <a:pt x="16" y="0"/>
                  </a:moveTo>
                  <a:lnTo>
                    <a:pt x="22" y="0"/>
                  </a:lnTo>
                  <a:lnTo>
                    <a:pt x="22" y="60"/>
                  </a:lnTo>
                  <a:lnTo>
                    <a:pt x="15" y="60"/>
                  </a:lnTo>
                  <a:lnTo>
                    <a:pt x="15" y="13"/>
                  </a:lnTo>
                  <a:lnTo>
                    <a:pt x="11" y="15"/>
                  </a:lnTo>
                  <a:lnTo>
                    <a:pt x="6" y="18"/>
                  </a:lnTo>
                  <a:lnTo>
                    <a:pt x="0" y="22"/>
                  </a:lnTo>
                  <a:lnTo>
                    <a:pt x="0" y="15"/>
                  </a:lnTo>
                  <a:lnTo>
                    <a:pt x="6" y="12"/>
                  </a:lnTo>
                  <a:lnTo>
                    <a:pt x="11" y="8"/>
                  </a:lnTo>
                  <a:lnTo>
                    <a:pt x="15" y="3"/>
                  </a:lnTo>
                  <a:lnTo>
                    <a:pt x="1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14" name="Rectangle 266"/>
            <p:cNvSpPr>
              <a:spLocks noChangeArrowheads="1"/>
            </p:cNvSpPr>
            <p:nvPr/>
          </p:nvSpPr>
          <p:spPr bwMode="auto">
            <a:xfrm>
              <a:off x="281" y="2487"/>
              <a:ext cx="8" cy="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15" name="Freeform 267"/>
            <p:cNvSpPr>
              <a:spLocks/>
            </p:cNvSpPr>
            <p:nvPr/>
          </p:nvSpPr>
          <p:spPr bwMode="auto">
            <a:xfrm>
              <a:off x="299" y="2435"/>
              <a:ext cx="41" cy="60"/>
            </a:xfrm>
            <a:custGeom>
              <a:avLst/>
              <a:gdLst/>
              <a:ahLst/>
              <a:cxnLst>
                <a:cxn ang="0">
                  <a:pos x="17" y="0"/>
                </a:cxn>
                <a:cxn ang="0">
                  <a:pos x="27" y="0"/>
                </a:cxn>
                <a:cxn ang="0">
                  <a:pos x="34" y="3"/>
                </a:cxn>
                <a:cxn ang="0">
                  <a:pos x="37" y="8"/>
                </a:cxn>
                <a:cxn ang="0">
                  <a:pos x="39" y="12"/>
                </a:cxn>
                <a:cxn ang="0">
                  <a:pos x="41" y="17"/>
                </a:cxn>
                <a:cxn ang="0">
                  <a:pos x="37" y="23"/>
                </a:cxn>
                <a:cxn ang="0">
                  <a:pos x="37" y="27"/>
                </a:cxn>
                <a:cxn ang="0">
                  <a:pos x="34" y="30"/>
                </a:cxn>
                <a:cxn ang="0">
                  <a:pos x="32" y="33"/>
                </a:cxn>
                <a:cxn ang="0">
                  <a:pos x="27" y="37"/>
                </a:cxn>
                <a:cxn ang="0">
                  <a:pos x="24" y="40"/>
                </a:cxn>
                <a:cxn ang="0">
                  <a:pos x="19" y="43"/>
                </a:cxn>
                <a:cxn ang="0">
                  <a:pos x="17" y="47"/>
                </a:cxn>
                <a:cxn ang="0">
                  <a:pos x="14" y="48"/>
                </a:cxn>
                <a:cxn ang="0">
                  <a:pos x="14" y="50"/>
                </a:cxn>
                <a:cxn ang="0">
                  <a:pos x="12" y="52"/>
                </a:cxn>
                <a:cxn ang="0">
                  <a:pos x="41" y="52"/>
                </a:cxn>
                <a:cxn ang="0">
                  <a:pos x="41" y="60"/>
                </a:cxn>
                <a:cxn ang="0">
                  <a:pos x="0" y="60"/>
                </a:cxn>
                <a:cxn ang="0">
                  <a:pos x="0" y="57"/>
                </a:cxn>
                <a:cxn ang="0">
                  <a:pos x="2" y="55"/>
                </a:cxn>
                <a:cxn ang="0">
                  <a:pos x="4" y="50"/>
                </a:cxn>
                <a:cxn ang="0">
                  <a:pos x="7" y="47"/>
                </a:cxn>
                <a:cxn ang="0">
                  <a:pos x="9" y="43"/>
                </a:cxn>
                <a:cxn ang="0">
                  <a:pos x="16" y="37"/>
                </a:cxn>
                <a:cxn ang="0">
                  <a:pos x="22" y="32"/>
                </a:cxn>
                <a:cxn ang="0">
                  <a:pos x="29" y="25"/>
                </a:cxn>
                <a:cxn ang="0">
                  <a:pos x="31" y="22"/>
                </a:cxn>
                <a:cxn ang="0">
                  <a:pos x="32" y="20"/>
                </a:cxn>
                <a:cxn ang="0">
                  <a:pos x="32" y="17"/>
                </a:cxn>
                <a:cxn ang="0">
                  <a:pos x="29" y="10"/>
                </a:cxn>
                <a:cxn ang="0">
                  <a:pos x="26" y="6"/>
                </a:cxn>
                <a:cxn ang="0">
                  <a:pos x="19" y="6"/>
                </a:cxn>
                <a:cxn ang="0">
                  <a:pos x="16" y="8"/>
                </a:cxn>
                <a:cxn ang="0">
                  <a:pos x="11" y="13"/>
                </a:cxn>
                <a:cxn ang="0">
                  <a:pos x="11" y="17"/>
                </a:cxn>
                <a:cxn ang="0">
                  <a:pos x="2" y="17"/>
                </a:cxn>
                <a:cxn ang="0">
                  <a:pos x="5" y="6"/>
                </a:cxn>
                <a:cxn ang="0">
                  <a:pos x="9" y="3"/>
                </a:cxn>
                <a:cxn ang="0">
                  <a:pos x="12" y="1"/>
                </a:cxn>
                <a:cxn ang="0">
                  <a:pos x="17" y="0"/>
                </a:cxn>
              </a:cxnLst>
              <a:rect l="0" t="0" r="r" b="b"/>
              <a:pathLst>
                <a:path w="41" h="60">
                  <a:moveTo>
                    <a:pt x="17" y="0"/>
                  </a:moveTo>
                  <a:lnTo>
                    <a:pt x="27" y="0"/>
                  </a:lnTo>
                  <a:lnTo>
                    <a:pt x="34" y="3"/>
                  </a:lnTo>
                  <a:lnTo>
                    <a:pt x="37" y="8"/>
                  </a:lnTo>
                  <a:lnTo>
                    <a:pt x="39" y="12"/>
                  </a:lnTo>
                  <a:lnTo>
                    <a:pt x="41" y="17"/>
                  </a:lnTo>
                  <a:lnTo>
                    <a:pt x="37" y="23"/>
                  </a:lnTo>
                  <a:lnTo>
                    <a:pt x="37" y="27"/>
                  </a:lnTo>
                  <a:lnTo>
                    <a:pt x="34" y="30"/>
                  </a:lnTo>
                  <a:lnTo>
                    <a:pt x="32" y="33"/>
                  </a:lnTo>
                  <a:lnTo>
                    <a:pt x="27" y="37"/>
                  </a:lnTo>
                  <a:lnTo>
                    <a:pt x="24" y="40"/>
                  </a:lnTo>
                  <a:lnTo>
                    <a:pt x="19" y="43"/>
                  </a:lnTo>
                  <a:lnTo>
                    <a:pt x="17" y="47"/>
                  </a:lnTo>
                  <a:lnTo>
                    <a:pt x="14" y="48"/>
                  </a:lnTo>
                  <a:lnTo>
                    <a:pt x="14" y="50"/>
                  </a:lnTo>
                  <a:lnTo>
                    <a:pt x="12" y="52"/>
                  </a:lnTo>
                  <a:lnTo>
                    <a:pt x="41" y="52"/>
                  </a:lnTo>
                  <a:lnTo>
                    <a:pt x="41" y="60"/>
                  </a:lnTo>
                  <a:lnTo>
                    <a:pt x="0" y="60"/>
                  </a:lnTo>
                  <a:lnTo>
                    <a:pt x="0" y="57"/>
                  </a:lnTo>
                  <a:lnTo>
                    <a:pt x="2" y="55"/>
                  </a:lnTo>
                  <a:lnTo>
                    <a:pt x="4" y="50"/>
                  </a:lnTo>
                  <a:lnTo>
                    <a:pt x="7" y="47"/>
                  </a:lnTo>
                  <a:lnTo>
                    <a:pt x="9" y="43"/>
                  </a:lnTo>
                  <a:lnTo>
                    <a:pt x="16" y="37"/>
                  </a:lnTo>
                  <a:lnTo>
                    <a:pt x="22" y="32"/>
                  </a:lnTo>
                  <a:lnTo>
                    <a:pt x="29" y="25"/>
                  </a:lnTo>
                  <a:lnTo>
                    <a:pt x="31" y="22"/>
                  </a:lnTo>
                  <a:lnTo>
                    <a:pt x="32" y="20"/>
                  </a:lnTo>
                  <a:lnTo>
                    <a:pt x="32" y="17"/>
                  </a:lnTo>
                  <a:lnTo>
                    <a:pt x="29" y="10"/>
                  </a:lnTo>
                  <a:lnTo>
                    <a:pt x="26" y="6"/>
                  </a:lnTo>
                  <a:lnTo>
                    <a:pt x="19" y="6"/>
                  </a:lnTo>
                  <a:lnTo>
                    <a:pt x="16" y="8"/>
                  </a:lnTo>
                  <a:lnTo>
                    <a:pt x="11" y="13"/>
                  </a:lnTo>
                  <a:lnTo>
                    <a:pt x="11" y="17"/>
                  </a:lnTo>
                  <a:lnTo>
                    <a:pt x="2" y="17"/>
                  </a:lnTo>
                  <a:lnTo>
                    <a:pt x="5" y="6"/>
                  </a:lnTo>
                  <a:lnTo>
                    <a:pt x="9" y="3"/>
                  </a:lnTo>
                  <a:lnTo>
                    <a:pt x="12" y="1"/>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16" name="Freeform 268"/>
            <p:cNvSpPr>
              <a:spLocks/>
            </p:cNvSpPr>
            <p:nvPr/>
          </p:nvSpPr>
          <p:spPr bwMode="auto">
            <a:xfrm>
              <a:off x="348" y="2435"/>
              <a:ext cx="39" cy="62"/>
            </a:xfrm>
            <a:custGeom>
              <a:avLst/>
              <a:gdLst/>
              <a:ahLst/>
              <a:cxnLst>
                <a:cxn ang="0">
                  <a:pos x="7" y="0"/>
                </a:cxn>
                <a:cxn ang="0">
                  <a:pos x="35" y="0"/>
                </a:cxn>
                <a:cxn ang="0">
                  <a:pos x="35" y="8"/>
                </a:cxn>
                <a:cxn ang="0">
                  <a:pos x="14" y="8"/>
                </a:cxn>
                <a:cxn ang="0">
                  <a:pos x="10" y="25"/>
                </a:cxn>
                <a:cxn ang="0">
                  <a:pos x="15" y="22"/>
                </a:cxn>
                <a:cxn ang="0">
                  <a:pos x="20" y="20"/>
                </a:cxn>
                <a:cxn ang="0">
                  <a:pos x="25" y="20"/>
                </a:cxn>
                <a:cxn ang="0">
                  <a:pos x="30" y="22"/>
                </a:cxn>
                <a:cxn ang="0">
                  <a:pos x="37" y="28"/>
                </a:cxn>
                <a:cxn ang="0">
                  <a:pos x="39" y="33"/>
                </a:cxn>
                <a:cxn ang="0">
                  <a:pos x="39" y="45"/>
                </a:cxn>
                <a:cxn ang="0">
                  <a:pos x="37" y="50"/>
                </a:cxn>
                <a:cxn ang="0">
                  <a:pos x="35" y="53"/>
                </a:cxn>
                <a:cxn ang="0">
                  <a:pos x="25" y="60"/>
                </a:cxn>
                <a:cxn ang="0">
                  <a:pos x="19" y="62"/>
                </a:cxn>
                <a:cxn ang="0">
                  <a:pos x="12" y="60"/>
                </a:cxn>
                <a:cxn ang="0">
                  <a:pos x="5" y="57"/>
                </a:cxn>
                <a:cxn ang="0">
                  <a:pos x="3" y="53"/>
                </a:cxn>
                <a:cxn ang="0">
                  <a:pos x="0" y="48"/>
                </a:cxn>
                <a:cxn ang="0">
                  <a:pos x="0" y="45"/>
                </a:cxn>
                <a:cxn ang="0">
                  <a:pos x="7" y="43"/>
                </a:cxn>
                <a:cxn ang="0">
                  <a:pos x="8" y="48"/>
                </a:cxn>
                <a:cxn ang="0">
                  <a:pos x="12" y="52"/>
                </a:cxn>
                <a:cxn ang="0">
                  <a:pos x="15" y="53"/>
                </a:cxn>
                <a:cxn ang="0">
                  <a:pos x="22" y="53"/>
                </a:cxn>
                <a:cxn ang="0">
                  <a:pos x="29" y="50"/>
                </a:cxn>
                <a:cxn ang="0">
                  <a:pos x="30" y="47"/>
                </a:cxn>
                <a:cxn ang="0">
                  <a:pos x="30" y="43"/>
                </a:cxn>
                <a:cxn ang="0">
                  <a:pos x="32" y="40"/>
                </a:cxn>
                <a:cxn ang="0">
                  <a:pos x="29" y="30"/>
                </a:cxn>
                <a:cxn ang="0">
                  <a:pos x="25" y="28"/>
                </a:cxn>
                <a:cxn ang="0">
                  <a:pos x="24" y="27"/>
                </a:cxn>
                <a:cxn ang="0">
                  <a:pos x="15" y="27"/>
                </a:cxn>
                <a:cxn ang="0">
                  <a:pos x="14" y="28"/>
                </a:cxn>
                <a:cxn ang="0">
                  <a:pos x="10" y="30"/>
                </a:cxn>
                <a:cxn ang="0">
                  <a:pos x="8" y="32"/>
                </a:cxn>
                <a:cxn ang="0">
                  <a:pos x="0" y="32"/>
                </a:cxn>
                <a:cxn ang="0">
                  <a:pos x="7" y="0"/>
                </a:cxn>
              </a:cxnLst>
              <a:rect l="0" t="0" r="r" b="b"/>
              <a:pathLst>
                <a:path w="39" h="62">
                  <a:moveTo>
                    <a:pt x="7" y="0"/>
                  </a:moveTo>
                  <a:lnTo>
                    <a:pt x="35" y="0"/>
                  </a:lnTo>
                  <a:lnTo>
                    <a:pt x="35" y="8"/>
                  </a:lnTo>
                  <a:lnTo>
                    <a:pt x="14" y="8"/>
                  </a:lnTo>
                  <a:lnTo>
                    <a:pt x="10" y="25"/>
                  </a:lnTo>
                  <a:lnTo>
                    <a:pt x="15" y="22"/>
                  </a:lnTo>
                  <a:lnTo>
                    <a:pt x="20" y="20"/>
                  </a:lnTo>
                  <a:lnTo>
                    <a:pt x="25" y="20"/>
                  </a:lnTo>
                  <a:lnTo>
                    <a:pt x="30" y="22"/>
                  </a:lnTo>
                  <a:lnTo>
                    <a:pt x="37" y="28"/>
                  </a:lnTo>
                  <a:lnTo>
                    <a:pt x="39" y="33"/>
                  </a:lnTo>
                  <a:lnTo>
                    <a:pt x="39" y="45"/>
                  </a:lnTo>
                  <a:lnTo>
                    <a:pt x="37" y="50"/>
                  </a:lnTo>
                  <a:lnTo>
                    <a:pt x="35" y="53"/>
                  </a:lnTo>
                  <a:lnTo>
                    <a:pt x="25" y="60"/>
                  </a:lnTo>
                  <a:lnTo>
                    <a:pt x="19" y="62"/>
                  </a:lnTo>
                  <a:lnTo>
                    <a:pt x="12" y="60"/>
                  </a:lnTo>
                  <a:lnTo>
                    <a:pt x="5" y="57"/>
                  </a:lnTo>
                  <a:lnTo>
                    <a:pt x="3" y="53"/>
                  </a:lnTo>
                  <a:lnTo>
                    <a:pt x="0" y="48"/>
                  </a:lnTo>
                  <a:lnTo>
                    <a:pt x="0" y="45"/>
                  </a:lnTo>
                  <a:lnTo>
                    <a:pt x="7" y="43"/>
                  </a:lnTo>
                  <a:lnTo>
                    <a:pt x="8" y="48"/>
                  </a:lnTo>
                  <a:lnTo>
                    <a:pt x="12" y="52"/>
                  </a:lnTo>
                  <a:lnTo>
                    <a:pt x="15" y="53"/>
                  </a:lnTo>
                  <a:lnTo>
                    <a:pt x="22" y="53"/>
                  </a:lnTo>
                  <a:lnTo>
                    <a:pt x="29" y="50"/>
                  </a:lnTo>
                  <a:lnTo>
                    <a:pt x="30" y="47"/>
                  </a:lnTo>
                  <a:lnTo>
                    <a:pt x="30" y="43"/>
                  </a:lnTo>
                  <a:lnTo>
                    <a:pt x="32" y="40"/>
                  </a:lnTo>
                  <a:lnTo>
                    <a:pt x="29" y="30"/>
                  </a:lnTo>
                  <a:lnTo>
                    <a:pt x="25" y="28"/>
                  </a:lnTo>
                  <a:lnTo>
                    <a:pt x="24" y="27"/>
                  </a:lnTo>
                  <a:lnTo>
                    <a:pt x="15" y="27"/>
                  </a:lnTo>
                  <a:lnTo>
                    <a:pt x="14" y="28"/>
                  </a:lnTo>
                  <a:lnTo>
                    <a:pt x="10" y="30"/>
                  </a:lnTo>
                  <a:lnTo>
                    <a:pt x="8" y="32"/>
                  </a:lnTo>
                  <a:lnTo>
                    <a:pt x="0" y="32"/>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17" name="Line 269"/>
            <p:cNvSpPr>
              <a:spLocks noChangeShapeType="1"/>
            </p:cNvSpPr>
            <p:nvPr/>
          </p:nvSpPr>
          <p:spPr bwMode="auto">
            <a:xfrm>
              <a:off x="410" y="2248"/>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18" name="Freeform 270"/>
            <p:cNvSpPr>
              <a:spLocks/>
            </p:cNvSpPr>
            <p:nvPr/>
          </p:nvSpPr>
          <p:spPr bwMode="auto">
            <a:xfrm>
              <a:off x="236" y="2217"/>
              <a:ext cx="22" cy="60"/>
            </a:xfrm>
            <a:custGeom>
              <a:avLst/>
              <a:gdLst/>
              <a:ahLst/>
              <a:cxnLst>
                <a:cxn ang="0">
                  <a:pos x="16" y="0"/>
                </a:cxn>
                <a:cxn ang="0">
                  <a:pos x="22" y="0"/>
                </a:cxn>
                <a:cxn ang="0">
                  <a:pos x="22" y="60"/>
                </a:cxn>
                <a:cxn ang="0">
                  <a:pos x="15" y="60"/>
                </a:cxn>
                <a:cxn ang="0">
                  <a:pos x="15" y="13"/>
                </a:cxn>
                <a:cxn ang="0">
                  <a:pos x="11" y="15"/>
                </a:cxn>
                <a:cxn ang="0">
                  <a:pos x="6" y="18"/>
                </a:cxn>
                <a:cxn ang="0">
                  <a:pos x="0" y="21"/>
                </a:cxn>
                <a:cxn ang="0">
                  <a:pos x="0" y="15"/>
                </a:cxn>
                <a:cxn ang="0">
                  <a:pos x="6" y="11"/>
                </a:cxn>
                <a:cxn ang="0">
                  <a:pos x="11" y="8"/>
                </a:cxn>
                <a:cxn ang="0">
                  <a:pos x="15" y="3"/>
                </a:cxn>
                <a:cxn ang="0">
                  <a:pos x="16" y="0"/>
                </a:cxn>
              </a:cxnLst>
              <a:rect l="0" t="0" r="r" b="b"/>
              <a:pathLst>
                <a:path w="22" h="60">
                  <a:moveTo>
                    <a:pt x="16" y="0"/>
                  </a:moveTo>
                  <a:lnTo>
                    <a:pt x="22" y="0"/>
                  </a:lnTo>
                  <a:lnTo>
                    <a:pt x="22" y="60"/>
                  </a:lnTo>
                  <a:lnTo>
                    <a:pt x="15" y="60"/>
                  </a:lnTo>
                  <a:lnTo>
                    <a:pt x="15" y="13"/>
                  </a:lnTo>
                  <a:lnTo>
                    <a:pt x="11" y="15"/>
                  </a:lnTo>
                  <a:lnTo>
                    <a:pt x="6" y="18"/>
                  </a:lnTo>
                  <a:lnTo>
                    <a:pt x="0" y="21"/>
                  </a:lnTo>
                  <a:lnTo>
                    <a:pt x="0" y="15"/>
                  </a:lnTo>
                  <a:lnTo>
                    <a:pt x="6" y="11"/>
                  </a:lnTo>
                  <a:lnTo>
                    <a:pt x="11" y="8"/>
                  </a:lnTo>
                  <a:lnTo>
                    <a:pt x="15" y="3"/>
                  </a:lnTo>
                  <a:lnTo>
                    <a:pt x="1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19" name="Rectangle 271"/>
            <p:cNvSpPr>
              <a:spLocks noChangeArrowheads="1"/>
            </p:cNvSpPr>
            <p:nvPr/>
          </p:nvSpPr>
          <p:spPr bwMode="auto">
            <a:xfrm>
              <a:off x="281" y="2269"/>
              <a:ext cx="8" cy="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20" name="Freeform 272"/>
            <p:cNvSpPr>
              <a:spLocks/>
            </p:cNvSpPr>
            <p:nvPr/>
          </p:nvSpPr>
          <p:spPr bwMode="auto">
            <a:xfrm>
              <a:off x="301" y="2217"/>
              <a:ext cx="40" cy="62"/>
            </a:xfrm>
            <a:custGeom>
              <a:avLst/>
              <a:gdLst/>
              <a:ahLst/>
              <a:cxnLst>
                <a:cxn ang="0">
                  <a:pos x="7" y="0"/>
                </a:cxn>
                <a:cxn ang="0">
                  <a:pos x="35" y="0"/>
                </a:cxn>
                <a:cxn ang="0">
                  <a:pos x="35" y="8"/>
                </a:cxn>
                <a:cxn ang="0">
                  <a:pos x="14" y="8"/>
                </a:cxn>
                <a:cxn ang="0">
                  <a:pos x="10" y="25"/>
                </a:cxn>
                <a:cxn ang="0">
                  <a:pos x="15" y="21"/>
                </a:cxn>
                <a:cxn ang="0">
                  <a:pos x="22" y="20"/>
                </a:cxn>
                <a:cxn ang="0">
                  <a:pos x="27" y="20"/>
                </a:cxn>
                <a:cxn ang="0">
                  <a:pos x="30" y="21"/>
                </a:cxn>
                <a:cxn ang="0">
                  <a:pos x="37" y="28"/>
                </a:cxn>
                <a:cxn ang="0">
                  <a:pos x="40" y="38"/>
                </a:cxn>
                <a:cxn ang="0">
                  <a:pos x="39" y="45"/>
                </a:cxn>
                <a:cxn ang="0">
                  <a:pos x="37" y="50"/>
                </a:cxn>
                <a:cxn ang="0">
                  <a:pos x="35" y="53"/>
                </a:cxn>
                <a:cxn ang="0">
                  <a:pos x="25" y="60"/>
                </a:cxn>
                <a:cxn ang="0">
                  <a:pos x="20" y="62"/>
                </a:cxn>
                <a:cxn ang="0">
                  <a:pos x="10" y="58"/>
                </a:cxn>
                <a:cxn ang="0">
                  <a:pos x="7" y="57"/>
                </a:cxn>
                <a:cxn ang="0">
                  <a:pos x="3" y="53"/>
                </a:cxn>
                <a:cxn ang="0">
                  <a:pos x="2" y="48"/>
                </a:cxn>
                <a:cxn ang="0">
                  <a:pos x="0" y="45"/>
                </a:cxn>
                <a:cxn ang="0">
                  <a:pos x="9" y="43"/>
                </a:cxn>
                <a:cxn ang="0">
                  <a:pos x="10" y="48"/>
                </a:cxn>
                <a:cxn ang="0">
                  <a:pos x="12" y="52"/>
                </a:cxn>
                <a:cxn ang="0">
                  <a:pos x="15" y="53"/>
                </a:cxn>
                <a:cxn ang="0">
                  <a:pos x="24" y="53"/>
                </a:cxn>
                <a:cxn ang="0">
                  <a:pos x="25" y="52"/>
                </a:cxn>
                <a:cxn ang="0">
                  <a:pos x="29" y="50"/>
                </a:cxn>
                <a:cxn ang="0">
                  <a:pos x="32" y="43"/>
                </a:cxn>
                <a:cxn ang="0">
                  <a:pos x="32" y="36"/>
                </a:cxn>
                <a:cxn ang="0">
                  <a:pos x="29" y="30"/>
                </a:cxn>
                <a:cxn ang="0">
                  <a:pos x="27" y="28"/>
                </a:cxn>
                <a:cxn ang="0">
                  <a:pos x="24" y="26"/>
                </a:cxn>
                <a:cxn ang="0">
                  <a:pos x="17" y="26"/>
                </a:cxn>
                <a:cxn ang="0">
                  <a:pos x="15" y="28"/>
                </a:cxn>
                <a:cxn ang="0">
                  <a:pos x="14" y="28"/>
                </a:cxn>
                <a:cxn ang="0">
                  <a:pos x="10" y="30"/>
                </a:cxn>
                <a:cxn ang="0">
                  <a:pos x="9" y="31"/>
                </a:cxn>
                <a:cxn ang="0">
                  <a:pos x="2" y="31"/>
                </a:cxn>
                <a:cxn ang="0">
                  <a:pos x="7" y="0"/>
                </a:cxn>
              </a:cxnLst>
              <a:rect l="0" t="0" r="r" b="b"/>
              <a:pathLst>
                <a:path w="40" h="62">
                  <a:moveTo>
                    <a:pt x="7" y="0"/>
                  </a:moveTo>
                  <a:lnTo>
                    <a:pt x="35" y="0"/>
                  </a:lnTo>
                  <a:lnTo>
                    <a:pt x="35" y="8"/>
                  </a:lnTo>
                  <a:lnTo>
                    <a:pt x="14" y="8"/>
                  </a:lnTo>
                  <a:lnTo>
                    <a:pt x="10" y="25"/>
                  </a:lnTo>
                  <a:lnTo>
                    <a:pt x="15" y="21"/>
                  </a:lnTo>
                  <a:lnTo>
                    <a:pt x="22" y="20"/>
                  </a:lnTo>
                  <a:lnTo>
                    <a:pt x="27" y="20"/>
                  </a:lnTo>
                  <a:lnTo>
                    <a:pt x="30" y="21"/>
                  </a:lnTo>
                  <a:lnTo>
                    <a:pt x="37" y="28"/>
                  </a:lnTo>
                  <a:lnTo>
                    <a:pt x="40" y="38"/>
                  </a:lnTo>
                  <a:lnTo>
                    <a:pt x="39" y="45"/>
                  </a:lnTo>
                  <a:lnTo>
                    <a:pt x="37" y="50"/>
                  </a:lnTo>
                  <a:lnTo>
                    <a:pt x="35" y="53"/>
                  </a:lnTo>
                  <a:lnTo>
                    <a:pt x="25" y="60"/>
                  </a:lnTo>
                  <a:lnTo>
                    <a:pt x="20" y="62"/>
                  </a:lnTo>
                  <a:lnTo>
                    <a:pt x="10" y="58"/>
                  </a:lnTo>
                  <a:lnTo>
                    <a:pt x="7" y="57"/>
                  </a:lnTo>
                  <a:lnTo>
                    <a:pt x="3" y="53"/>
                  </a:lnTo>
                  <a:lnTo>
                    <a:pt x="2" y="48"/>
                  </a:lnTo>
                  <a:lnTo>
                    <a:pt x="0" y="45"/>
                  </a:lnTo>
                  <a:lnTo>
                    <a:pt x="9" y="43"/>
                  </a:lnTo>
                  <a:lnTo>
                    <a:pt x="10" y="48"/>
                  </a:lnTo>
                  <a:lnTo>
                    <a:pt x="12" y="52"/>
                  </a:lnTo>
                  <a:lnTo>
                    <a:pt x="15" y="53"/>
                  </a:lnTo>
                  <a:lnTo>
                    <a:pt x="24" y="53"/>
                  </a:lnTo>
                  <a:lnTo>
                    <a:pt x="25" y="52"/>
                  </a:lnTo>
                  <a:lnTo>
                    <a:pt x="29" y="50"/>
                  </a:lnTo>
                  <a:lnTo>
                    <a:pt x="32" y="43"/>
                  </a:lnTo>
                  <a:lnTo>
                    <a:pt x="32" y="36"/>
                  </a:lnTo>
                  <a:lnTo>
                    <a:pt x="29" y="30"/>
                  </a:lnTo>
                  <a:lnTo>
                    <a:pt x="27" y="28"/>
                  </a:lnTo>
                  <a:lnTo>
                    <a:pt x="24" y="26"/>
                  </a:lnTo>
                  <a:lnTo>
                    <a:pt x="17" y="26"/>
                  </a:lnTo>
                  <a:lnTo>
                    <a:pt x="15" y="28"/>
                  </a:lnTo>
                  <a:lnTo>
                    <a:pt x="14" y="28"/>
                  </a:lnTo>
                  <a:lnTo>
                    <a:pt x="10" y="30"/>
                  </a:lnTo>
                  <a:lnTo>
                    <a:pt x="9" y="31"/>
                  </a:lnTo>
                  <a:lnTo>
                    <a:pt x="2" y="31"/>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21" name="Freeform 273"/>
            <p:cNvSpPr>
              <a:spLocks noEditPoints="1"/>
            </p:cNvSpPr>
            <p:nvPr/>
          </p:nvSpPr>
          <p:spPr bwMode="auto">
            <a:xfrm>
              <a:off x="348" y="2217"/>
              <a:ext cx="39" cy="62"/>
            </a:xfrm>
            <a:custGeom>
              <a:avLst/>
              <a:gdLst/>
              <a:ahLst/>
              <a:cxnLst>
                <a:cxn ang="0">
                  <a:pos x="19" y="6"/>
                </a:cxn>
                <a:cxn ang="0">
                  <a:pos x="15" y="8"/>
                </a:cxn>
                <a:cxn ang="0">
                  <a:pos x="12" y="11"/>
                </a:cxn>
                <a:cxn ang="0">
                  <a:pos x="8" y="18"/>
                </a:cxn>
                <a:cxn ang="0">
                  <a:pos x="8" y="23"/>
                </a:cxn>
                <a:cxn ang="0">
                  <a:pos x="7" y="30"/>
                </a:cxn>
                <a:cxn ang="0">
                  <a:pos x="8" y="38"/>
                </a:cxn>
                <a:cxn ang="0">
                  <a:pos x="8" y="45"/>
                </a:cxn>
                <a:cxn ang="0">
                  <a:pos x="12" y="50"/>
                </a:cxn>
                <a:cxn ang="0">
                  <a:pos x="14" y="52"/>
                </a:cxn>
                <a:cxn ang="0">
                  <a:pos x="17" y="53"/>
                </a:cxn>
                <a:cxn ang="0">
                  <a:pos x="24" y="53"/>
                </a:cxn>
                <a:cxn ang="0">
                  <a:pos x="25" y="52"/>
                </a:cxn>
                <a:cxn ang="0">
                  <a:pos x="29" y="50"/>
                </a:cxn>
                <a:cxn ang="0">
                  <a:pos x="30" y="45"/>
                </a:cxn>
                <a:cxn ang="0">
                  <a:pos x="30" y="38"/>
                </a:cxn>
                <a:cxn ang="0">
                  <a:pos x="32" y="30"/>
                </a:cxn>
                <a:cxn ang="0">
                  <a:pos x="32" y="21"/>
                </a:cxn>
                <a:cxn ang="0">
                  <a:pos x="30" y="15"/>
                </a:cxn>
                <a:cxn ang="0">
                  <a:pos x="29" y="11"/>
                </a:cxn>
                <a:cxn ang="0">
                  <a:pos x="25" y="8"/>
                </a:cxn>
                <a:cxn ang="0">
                  <a:pos x="22" y="6"/>
                </a:cxn>
                <a:cxn ang="0">
                  <a:pos x="19" y="6"/>
                </a:cxn>
                <a:cxn ang="0">
                  <a:pos x="15" y="0"/>
                </a:cxn>
                <a:cxn ang="0">
                  <a:pos x="25" y="0"/>
                </a:cxn>
                <a:cxn ang="0">
                  <a:pos x="29" y="1"/>
                </a:cxn>
                <a:cxn ang="0">
                  <a:pos x="32" y="5"/>
                </a:cxn>
                <a:cxn ang="0">
                  <a:pos x="35" y="11"/>
                </a:cxn>
                <a:cxn ang="0">
                  <a:pos x="37" y="16"/>
                </a:cxn>
                <a:cxn ang="0">
                  <a:pos x="39" y="20"/>
                </a:cxn>
                <a:cxn ang="0">
                  <a:pos x="39" y="43"/>
                </a:cxn>
                <a:cxn ang="0">
                  <a:pos x="37" y="48"/>
                </a:cxn>
                <a:cxn ang="0">
                  <a:pos x="34" y="53"/>
                </a:cxn>
                <a:cxn ang="0">
                  <a:pos x="27" y="60"/>
                </a:cxn>
                <a:cxn ang="0">
                  <a:pos x="24" y="60"/>
                </a:cxn>
                <a:cxn ang="0">
                  <a:pos x="20" y="62"/>
                </a:cxn>
                <a:cxn ang="0">
                  <a:pos x="10" y="58"/>
                </a:cxn>
                <a:cxn ang="0">
                  <a:pos x="5" y="55"/>
                </a:cxn>
                <a:cxn ang="0">
                  <a:pos x="2" y="45"/>
                </a:cxn>
                <a:cxn ang="0">
                  <a:pos x="0" y="38"/>
                </a:cxn>
                <a:cxn ang="0">
                  <a:pos x="0" y="18"/>
                </a:cxn>
                <a:cxn ang="0">
                  <a:pos x="3" y="8"/>
                </a:cxn>
                <a:cxn ang="0">
                  <a:pos x="5" y="5"/>
                </a:cxn>
                <a:cxn ang="0">
                  <a:pos x="15" y="0"/>
                </a:cxn>
              </a:cxnLst>
              <a:rect l="0" t="0" r="r" b="b"/>
              <a:pathLst>
                <a:path w="39" h="62">
                  <a:moveTo>
                    <a:pt x="19" y="6"/>
                  </a:moveTo>
                  <a:lnTo>
                    <a:pt x="15" y="8"/>
                  </a:lnTo>
                  <a:lnTo>
                    <a:pt x="12" y="11"/>
                  </a:lnTo>
                  <a:lnTo>
                    <a:pt x="8" y="18"/>
                  </a:lnTo>
                  <a:lnTo>
                    <a:pt x="8" y="23"/>
                  </a:lnTo>
                  <a:lnTo>
                    <a:pt x="7" y="30"/>
                  </a:lnTo>
                  <a:lnTo>
                    <a:pt x="8" y="38"/>
                  </a:lnTo>
                  <a:lnTo>
                    <a:pt x="8" y="45"/>
                  </a:lnTo>
                  <a:lnTo>
                    <a:pt x="12" y="50"/>
                  </a:lnTo>
                  <a:lnTo>
                    <a:pt x="14" y="52"/>
                  </a:lnTo>
                  <a:lnTo>
                    <a:pt x="17" y="53"/>
                  </a:lnTo>
                  <a:lnTo>
                    <a:pt x="24" y="53"/>
                  </a:lnTo>
                  <a:lnTo>
                    <a:pt x="25" y="52"/>
                  </a:lnTo>
                  <a:lnTo>
                    <a:pt x="29" y="50"/>
                  </a:lnTo>
                  <a:lnTo>
                    <a:pt x="30" y="45"/>
                  </a:lnTo>
                  <a:lnTo>
                    <a:pt x="30" y="38"/>
                  </a:lnTo>
                  <a:lnTo>
                    <a:pt x="32" y="30"/>
                  </a:lnTo>
                  <a:lnTo>
                    <a:pt x="32" y="21"/>
                  </a:lnTo>
                  <a:lnTo>
                    <a:pt x="30" y="15"/>
                  </a:lnTo>
                  <a:lnTo>
                    <a:pt x="29" y="11"/>
                  </a:lnTo>
                  <a:lnTo>
                    <a:pt x="25" y="8"/>
                  </a:lnTo>
                  <a:lnTo>
                    <a:pt x="22" y="6"/>
                  </a:lnTo>
                  <a:lnTo>
                    <a:pt x="19" y="6"/>
                  </a:lnTo>
                  <a:close/>
                  <a:moveTo>
                    <a:pt x="15" y="0"/>
                  </a:moveTo>
                  <a:lnTo>
                    <a:pt x="25" y="0"/>
                  </a:lnTo>
                  <a:lnTo>
                    <a:pt x="29" y="1"/>
                  </a:lnTo>
                  <a:lnTo>
                    <a:pt x="32" y="5"/>
                  </a:lnTo>
                  <a:lnTo>
                    <a:pt x="35" y="11"/>
                  </a:lnTo>
                  <a:lnTo>
                    <a:pt x="37" y="16"/>
                  </a:lnTo>
                  <a:lnTo>
                    <a:pt x="39" y="20"/>
                  </a:lnTo>
                  <a:lnTo>
                    <a:pt x="39" y="43"/>
                  </a:lnTo>
                  <a:lnTo>
                    <a:pt x="37" y="48"/>
                  </a:lnTo>
                  <a:lnTo>
                    <a:pt x="34" y="53"/>
                  </a:lnTo>
                  <a:lnTo>
                    <a:pt x="27" y="60"/>
                  </a:lnTo>
                  <a:lnTo>
                    <a:pt x="24" y="60"/>
                  </a:lnTo>
                  <a:lnTo>
                    <a:pt x="20" y="62"/>
                  </a:lnTo>
                  <a:lnTo>
                    <a:pt x="10" y="58"/>
                  </a:lnTo>
                  <a:lnTo>
                    <a:pt x="5" y="55"/>
                  </a:lnTo>
                  <a:lnTo>
                    <a:pt x="2" y="45"/>
                  </a:lnTo>
                  <a:lnTo>
                    <a:pt x="0" y="38"/>
                  </a:lnTo>
                  <a:lnTo>
                    <a:pt x="0" y="18"/>
                  </a:lnTo>
                  <a:lnTo>
                    <a:pt x="3" y="8"/>
                  </a:lnTo>
                  <a:lnTo>
                    <a:pt x="5" y="5"/>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22" name="Line 274"/>
            <p:cNvSpPr>
              <a:spLocks noChangeShapeType="1"/>
            </p:cNvSpPr>
            <p:nvPr/>
          </p:nvSpPr>
          <p:spPr bwMode="auto">
            <a:xfrm>
              <a:off x="410" y="3509"/>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23" name="Line 275"/>
            <p:cNvSpPr>
              <a:spLocks noChangeShapeType="1"/>
            </p:cNvSpPr>
            <p:nvPr/>
          </p:nvSpPr>
          <p:spPr bwMode="auto">
            <a:xfrm>
              <a:off x="410" y="3465"/>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24" name="Line 276"/>
            <p:cNvSpPr>
              <a:spLocks noChangeShapeType="1"/>
            </p:cNvSpPr>
            <p:nvPr/>
          </p:nvSpPr>
          <p:spPr bwMode="auto">
            <a:xfrm>
              <a:off x="410" y="3422"/>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25" name="Line 277"/>
            <p:cNvSpPr>
              <a:spLocks noChangeShapeType="1"/>
            </p:cNvSpPr>
            <p:nvPr/>
          </p:nvSpPr>
          <p:spPr bwMode="auto">
            <a:xfrm>
              <a:off x="410" y="3378"/>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26" name="Line 278"/>
            <p:cNvSpPr>
              <a:spLocks noChangeShapeType="1"/>
            </p:cNvSpPr>
            <p:nvPr/>
          </p:nvSpPr>
          <p:spPr bwMode="auto">
            <a:xfrm>
              <a:off x="410" y="3292"/>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27" name="Line 279"/>
            <p:cNvSpPr>
              <a:spLocks noChangeShapeType="1"/>
            </p:cNvSpPr>
            <p:nvPr/>
          </p:nvSpPr>
          <p:spPr bwMode="auto">
            <a:xfrm>
              <a:off x="410" y="3249"/>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28" name="Line 280"/>
            <p:cNvSpPr>
              <a:spLocks noChangeShapeType="1"/>
            </p:cNvSpPr>
            <p:nvPr/>
          </p:nvSpPr>
          <p:spPr bwMode="auto">
            <a:xfrm>
              <a:off x="410" y="3205"/>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29" name="Line 281"/>
            <p:cNvSpPr>
              <a:spLocks noChangeShapeType="1"/>
            </p:cNvSpPr>
            <p:nvPr/>
          </p:nvSpPr>
          <p:spPr bwMode="auto">
            <a:xfrm>
              <a:off x="410" y="3162"/>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30" name="Line 282"/>
            <p:cNvSpPr>
              <a:spLocks noChangeShapeType="1"/>
            </p:cNvSpPr>
            <p:nvPr/>
          </p:nvSpPr>
          <p:spPr bwMode="auto">
            <a:xfrm>
              <a:off x="410" y="3074"/>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31" name="Line 283"/>
            <p:cNvSpPr>
              <a:spLocks noChangeShapeType="1"/>
            </p:cNvSpPr>
            <p:nvPr/>
          </p:nvSpPr>
          <p:spPr bwMode="auto">
            <a:xfrm>
              <a:off x="410" y="3031"/>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32" name="Line 284"/>
            <p:cNvSpPr>
              <a:spLocks noChangeShapeType="1"/>
            </p:cNvSpPr>
            <p:nvPr/>
          </p:nvSpPr>
          <p:spPr bwMode="auto">
            <a:xfrm>
              <a:off x="410" y="2987"/>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33" name="Line 285"/>
            <p:cNvSpPr>
              <a:spLocks noChangeShapeType="1"/>
            </p:cNvSpPr>
            <p:nvPr/>
          </p:nvSpPr>
          <p:spPr bwMode="auto">
            <a:xfrm>
              <a:off x="410" y="2943"/>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34" name="Line 286"/>
            <p:cNvSpPr>
              <a:spLocks noChangeShapeType="1"/>
            </p:cNvSpPr>
            <p:nvPr/>
          </p:nvSpPr>
          <p:spPr bwMode="auto">
            <a:xfrm>
              <a:off x="410" y="2858"/>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35" name="Line 287"/>
            <p:cNvSpPr>
              <a:spLocks noChangeShapeType="1"/>
            </p:cNvSpPr>
            <p:nvPr/>
          </p:nvSpPr>
          <p:spPr bwMode="auto">
            <a:xfrm>
              <a:off x="410" y="2814"/>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36" name="Line 288"/>
            <p:cNvSpPr>
              <a:spLocks noChangeShapeType="1"/>
            </p:cNvSpPr>
            <p:nvPr/>
          </p:nvSpPr>
          <p:spPr bwMode="auto">
            <a:xfrm>
              <a:off x="410" y="2770"/>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37" name="Line 289"/>
            <p:cNvSpPr>
              <a:spLocks noChangeShapeType="1"/>
            </p:cNvSpPr>
            <p:nvPr/>
          </p:nvSpPr>
          <p:spPr bwMode="auto">
            <a:xfrm>
              <a:off x="410" y="2727"/>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38" name="Line 290"/>
            <p:cNvSpPr>
              <a:spLocks noChangeShapeType="1"/>
            </p:cNvSpPr>
            <p:nvPr/>
          </p:nvSpPr>
          <p:spPr bwMode="auto">
            <a:xfrm>
              <a:off x="410" y="2640"/>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39" name="Line 291"/>
            <p:cNvSpPr>
              <a:spLocks noChangeShapeType="1"/>
            </p:cNvSpPr>
            <p:nvPr/>
          </p:nvSpPr>
          <p:spPr bwMode="auto">
            <a:xfrm>
              <a:off x="410" y="2596"/>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40" name="Line 292"/>
            <p:cNvSpPr>
              <a:spLocks noChangeShapeType="1"/>
            </p:cNvSpPr>
            <p:nvPr/>
          </p:nvSpPr>
          <p:spPr bwMode="auto">
            <a:xfrm>
              <a:off x="410" y="2552"/>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41" name="Line 293"/>
            <p:cNvSpPr>
              <a:spLocks noChangeShapeType="1"/>
            </p:cNvSpPr>
            <p:nvPr/>
          </p:nvSpPr>
          <p:spPr bwMode="auto">
            <a:xfrm>
              <a:off x="410" y="2509"/>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42" name="Line 294"/>
            <p:cNvSpPr>
              <a:spLocks noChangeShapeType="1"/>
            </p:cNvSpPr>
            <p:nvPr/>
          </p:nvSpPr>
          <p:spPr bwMode="auto">
            <a:xfrm>
              <a:off x="410" y="2421"/>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43" name="Line 295"/>
            <p:cNvSpPr>
              <a:spLocks noChangeShapeType="1"/>
            </p:cNvSpPr>
            <p:nvPr/>
          </p:nvSpPr>
          <p:spPr bwMode="auto">
            <a:xfrm>
              <a:off x="410" y="2379"/>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44" name="Line 296"/>
            <p:cNvSpPr>
              <a:spLocks noChangeShapeType="1"/>
            </p:cNvSpPr>
            <p:nvPr/>
          </p:nvSpPr>
          <p:spPr bwMode="auto">
            <a:xfrm>
              <a:off x="410" y="2336"/>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45" name="Line 297"/>
            <p:cNvSpPr>
              <a:spLocks noChangeShapeType="1"/>
            </p:cNvSpPr>
            <p:nvPr/>
          </p:nvSpPr>
          <p:spPr bwMode="auto">
            <a:xfrm>
              <a:off x="410" y="2292"/>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46" name="Line 298"/>
            <p:cNvSpPr>
              <a:spLocks noChangeShapeType="1"/>
            </p:cNvSpPr>
            <p:nvPr/>
          </p:nvSpPr>
          <p:spPr bwMode="auto">
            <a:xfrm>
              <a:off x="410" y="2205"/>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47" name="Line 299"/>
            <p:cNvSpPr>
              <a:spLocks noChangeShapeType="1"/>
            </p:cNvSpPr>
            <p:nvPr/>
          </p:nvSpPr>
          <p:spPr bwMode="auto">
            <a:xfrm>
              <a:off x="410" y="2161"/>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48" name="Line 300"/>
            <p:cNvSpPr>
              <a:spLocks noChangeShapeType="1"/>
            </p:cNvSpPr>
            <p:nvPr/>
          </p:nvSpPr>
          <p:spPr bwMode="auto">
            <a:xfrm>
              <a:off x="410" y="2161"/>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49" name="Line 301"/>
            <p:cNvSpPr>
              <a:spLocks noChangeShapeType="1"/>
            </p:cNvSpPr>
            <p:nvPr/>
          </p:nvSpPr>
          <p:spPr bwMode="auto">
            <a:xfrm>
              <a:off x="1279" y="2161"/>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50" name="Line 302"/>
            <p:cNvSpPr>
              <a:spLocks noChangeShapeType="1"/>
            </p:cNvSpPr>
            <p:nvPr/>
          </p:nvSpPr>
          <p:spPr bwMode="auto">
            <a:xfrm>
              <a:off x="2148" y="2161"/>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51" name="Line 303"/>
            <p:cNvSpPr>
              <a:spLocks noChangeShapeType="1"/>
            </p:cNvSpPr>
            <p:nvPr/>
          </p:nvSpPr>
          <p:spPr bwMode="auto">
            <a:xfrm>
              <a:off x="3018" y="2161"/>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52" name="Line 304"/>
            <p:cNvSpPr>
              <a:spLocks noChangeShapeType="1"/>
            </p:cNvSpPr>
            <p:nvPr/>
          </p:nvSpPr>
          <p:spPr bwMode="auto">
            <a:xfrm>
              <a:off x="3887" y="2161"/>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53" name="Line 305"/>
            <p:cNvSpPr>
              <a:spLocks noChangeShapeType="1"/>
            </p:cNvSpPr>
            <p:nvPr/>
          </p:nvSpPr>
          <p:spPr bwMode="auto">
            <a:xfrm>
              <a:off x="4756" y="2161"/>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54" name="Line 306"/>
            <p:cNvSpPr>
              <a:spLocks noChangeShapeType="1"/>
            </p:cNvSpPr>
            <p:nvPr/>
          </p:nvSpPr>
          <p:spPr bwMode="auto">
            <a:xfrm>
              <a:off x="5625" y="2161"/>
              <a:ext cx="1" cy="104"/>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55" name="Line 307"/>
            <p:cNvSpPr>
              <a:spLocks noChangeShapeType="1"/>
            </p:cNvSpPr>
            <p:nvPr/>
          </p:nvSpPr>
          <p:spPr bwMode="auto">
            <a:xfrm>
              <a:off x="585"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56" name="Line 308"/>
            <p:cNvSpPr>
              <a:spLocks noChangeShapeType="1"/>
            </p:cNvSpPr>
            <p:nvPr/>
          </p:nvSpPr>
          <p:spPr bwMode="auto">
            <a:xfrm>
              <a:off x="757"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57" name="Line 309"/>
            <p:cNvSpPr>
              <a:spLocks noChangeShapeType="1"/>
            </p:cNvSpPr>
            <p:nvPr/>
          </p:nvSpPr>
          <p:spPr bwMode="auto">
            <a:xfrm>
              <a:off x="932"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58" name="Line 310"/>
            <p:cNvSpPr>
              <a:spLocks noChangeShapeType="1"/>
            </p:cNvSpPr>
            <p:nvPr/>
          </p:nvSpPr>
          <p:spPr bwMode="auto">
            <a:xfrm>
              <a:off x="1106"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59" name="Line 311"/>
            <p:cNvSpPr>
              <a:spLocks noChangeShapeType="1"/>
            </p:cNvSpPr>
            <p:nvPr/>
          </p:nvSpPr>
          <p:spPr bwMode="auto">
            <a:xfrm>
              <a:off x="1453"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60" name="Line 312"/>
            <p:cNvSpPr>
              <a:spLocks noChangeShapeType="1"/>
            </p:cNvSpPr>
            <p:nvPr/>
          </p:nvSpPr>
          <p:spPr bwMode="auto">
            <a:xfrm>
              <a:off x="1626"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61" name="Line 313"/>
            <p:cNvSpPr>
              <a:spLocks noChangeShapeType="1"/>
            </p:cNvSpPr>
            <p:nvPr/>
          </p:nvSpPr>
          <p:spPr bwMode="auto">
            <a:xfrm>
              <a:off x="1801"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62" name="Line 314"/>
            <p:cNvSpPr>
              <a:spLocks noChangeShapeType="1"/>
            </p:cNvSpPr>
            <p:nvPr/>
          </p:nvSpPr>
          <p:spPr bwMode="auto">
            <a:xfrm>
              <a:off x="1975"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63" name="Line 315"/>
            <p:cNvSpPr>
              <a:spLocks noChangeShapeType="1"/>
            </p:cNvSpPr>
            <p:nvPr/>
          </p:nvSpPr>
          <p:spPr bwMode="auto">
            <a:xfrm>
              <a:off x="2322"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64" name="Line 316"/>
            <p:cNvSpPr>
              <a:spLocks noChangeShapeType="1"/>
            </p:cNvSpPr>
            <p:nvPr/>
          </p:nvSpPr>
          <p:spPr bwMode="auto">
            <a:xfrm>
              <a:off x="2497"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65" name="Line 317"/>
            <p:cNvSpPr>
              <a:spLocks noChangeShapeType="1"/>
            </p:cNvSpPr>
            <p:nvPr/>
          </p:nvSpPr>
          <p:spPr bwMode="auto">
            <a:xfrm>
              <a:off x="2669"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66" name="Line 318"/>
            <p:cNvSpPr>
              <a:spLocks noChangeShapeType="1"/>
            </p:cNvSpPr>
            <p:nvPr/>
          </p:nvSpPr>
          <p:spPr bwMode="auto">
            <a:xfrm>
              <a:off x="2844"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67" name="Line 319"/>
            <p:cNvSpPr>
              <a:spLocks noChangeShapeType="1"/>
            </p:cNvSpPr>
            <p:nvPr/>
          </p:nvSpPr>
          <p:spPr bwMode="auto">
            <a:xfrm>
              <a:off x="3191"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68" name="Line 320"/>
            <p:cNvSpPr>
              <a:spLocks noChangeShapeType="1"/>
            </p:cNvSpPr>
            <p:nvPr/>
          </p:nvSpPr>
          <p:spPr bwMode="auto">
            <a:xfrm>
              <a:off x="3365"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69" name="Line 321"/>
            <p:cNvSpPr>
              <a:spLocks noChangeShapeType="1"/>
            </p:cNvSpPr>
            <p:nvPr/>
          </p:nvSpPr>
          <p:spPr bwMode="auto">
            <a:xfrm>
              <a:off x="3540"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70" name="Line 322"/>
            <p:cNvSpPr>
              <a:spLocks noChangeShapeType="1"/>
            </p:cNvSpPr>
            <p:nvPr/>
          </p:nvSpPr>
          <p:spPr bwMode="auto">
            <a:xfrm>
              <a:off x="3713"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71" name="Line 323"/>
            <p:cNvSpPr>
              <a:spLocks noChangeShapeType="1"/>
            </p:cNvSpPr>
            <p:nvPr/>
          </p:nvSpPr>
          <p:spPr bwMode="auto">
            <a:xfrm>
              <a:off x="4061"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72" name="Line 324"/>
            <p:cNvSpPr>
              <a:spLocks noChangeShapeType="1"/>
            </p:cNvSpPr>
            <p:nvPr/>
          </p:nvSpPr>
          <p:spPr bwMode="auto">
            <a:xfrm>
              <a:off x="4234"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73" name="Line 325"/>
            <p:cNvSpPr>
              <a:spLocks noChangeShapeType="1"/>
            </p:cNvSpPr>
            <p:nvPr/>
          </p:nvSpPr>
          <p:spPr bwMode="auto">
            <a:xfrm>
              <a:off x="4409"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74" name="Line 326"/>
            <p:cNvSpPr>
              <a:spLocks noChangeShapeType="1"/>
            </p:cNvSpPr>
            <p:nvPr/>
          </p:nvSpPr>
          <p:spPr bwMode="auto">
            <a:xfrm>
              <a:off x="4581"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75" name="Line 327"/>
            <p:cNvSpPr>
              <a:spLocks noChangeShapeType="1"/>
            </p:cNvSpPr>
            <p:nvPr/>
          </p:nvSpPr>
          <p:spPr bwMode="auto">
            <a:xfrm>
              <a:off x="4930"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76" name="Line 328"/>
            <p:cNvSpPr>
              <a:spLocks noChangeShapeType="1"/>
            </p:cNvSpPr>
            <p:nvPr/>
          </p:nvSpPr>
          <p:spPr bwMode="auto">
            <a:xfrm>
              <a:off x="5103"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77" name="Line 329"/>
            <p:cNvSpPr>
              <a:spLocks noChangeShapeType="1"/>
            </p:cNvSpPr>
            <p:nvPr/>
          </p:nvSpPr>
          <p:spPr bwMode="auto">
            <a:xfrm>
              <a:off x="5277"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78" name="Line 330"/>
            <p:cNvSpPr>
              <a:spLocks noChangeShapeType="1"/>
            </p:cNvSpPr>
            <p:nvPr/>
          </p:nvSpPr>
          <p:spPr bwMode="auto">
            <a:xfrm>
              <a:off x="5452" y="2161"/>
              <a:ext cx="1" cy="52"/>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79" name="Line 331"/>
            <p:cNvSpPr>
              <a:spLocks noChangeShapeType="1"/>
            </p:cNvSpPr>
            <p:nvPr/>
          </p:nvSpPr>
          <p:spPr bwMode="auto">
            <a:xfrm flipH="1">
              <a:off x="5521" y="3553"/>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80" name="Line 332"/>
            <p:cNvSpPr>
              <a:spLocks noChangeShapeType="1"/>
            </p:cNvSpPr>
            <p:nvPr/>
          </p:nvSpPr>
          <p:spPr bwMode="auto">
            <a:xfrm flipH="1">
              <a:off x="5521" y="3336"/>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81" name="Line 333"/>
            <p:cNvSpPr>
              <a:spLocks noChangeShapeType="1"/>
            </p:cNvSpPr>
            <p:nvPr/>
          </p:nvSpPr>
          <p:spPr bwMode="auto">
            <a:xfrm flipH="1">
              <a:off x="5521" y="3118"/>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82" name="Line 334"/>
            <p:cNvSpPr>
              <a:spLocks noChangeShapeType="1"/>
            </p:cNvSpPr>
            <p:nvPr/>
          </p:nvSpPr>
          <p:spPr bwMode="auto">
            <a:xfrm flipH="1">
              <a:off x="5521" y="2900"/>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83" name="Line 335"/>
            <p:cNvSpPr>
              <a:spLocks noChangeShapeType="1"/>
            </p:cNvSpPr>
            <p:nvPr/>
          </p:nvSpPr>
          <p:spPr bwMode="auto">
            <a:xfrm flipH="1">
              <a:off x="5521" y="2683"/>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84" name="Line 336"/>
            <p:cNvSpPr>
              <a:spLocks noChangeShapeType="1"/>
            </p:cNvSpPr>
            <p:nvPr/>
          </p:nvSpPr>
          <p:spPr bwMode="auto">
            <a:xfrm flipH="1">
              <a:off x="5521" y="2465"/>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85" name="Line 337"/>
            <p:cNvSpPr>
              <a:spLocks noChangeShapeType="1"/>
            </p:cNvSpPr>
            <p:nvPr/>
          </p:nvSpPr>
          <p:spPr bwMode="auto">
            <a:xfrm flipH="1">
              <a:off x="5521" y="2248"/>
              <a:ext cx="104"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86" name="Line 338"/>
            <p:cNvSpPr>
              <a:spLocks noChangeShapeType="1"/>
            </p:cNvSpPr>
            <p:nvPr/>
          </p:nvSpPr>
          <p:spPr bwMode="auto">
            <a:xfrm flipH="1">
              <a:off x="5573" y="3509"/>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87" name="Line 339"/>
            <p:cNvSpPr>
              <a:spLocks noChangeShapeType="1"/>
            </p:cNvSpPr>
            <p:nvPr/>
          </p:nvSpPr>
          <p:spPr bwMode="auto">
            <a:xfrm flipH="1">
              <a:off x="5573" y="3465"/>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88" name="Line 340"/>
            <p:cNvSpPr>
              <a:spLocks noChangeShapeType="1"/>
            </p:cNvSpPr>
            <p:nvPr/>
          </p:nvSpPr>
          <p:spPr bwMode="auto">
            <a:xfrm flipH="1">
              <a:off x="5573" y="3422"/>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89" name="Line 341"/>
            <p:cNvSpPr>
              <a:spLocks noChangeShapeType="1"/>
            </p:cNvSpPr>
            <p:nvPr/>
          </p:nvSpPr>
          <p:spPr bwMode="auto">
            <a:xfrm flipH="1">
              <a:off x="5573" y="3378"/>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90" name="Line 342"/>
            <p:cNvSpPr>
              <a:spLocks noChangeShapeType="1"/>
            </p:cNvSpPr>
            <p:nvPr/>
          </p:nvSpPr>
          <p:spPr bwMode="auto">
            <a:xfrm flipH="1">
              <a:off x="5573" y="3292"/>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91" name="Line 343"/>
            <p:cNvSpPr>
              <a:spLocks noChangeShapeType="1"/>
            </p:cNvSpPr>
            <p:nvPr/>
          </p:nvSpPr>
          <p:spPr bwMode="auto">
            <a:xfrm flipH="1">
              <a:off x="5573" y="3249"/>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92" name="Line 344"/>
            <p:cNvSpPr>
              <a:spLocks noChangeShapeType="1"/>
            </p:cNvSpPr>
            <p:nvPr/>
          </p:nvSpPr>
          <p:spPr bwMode="auto">
            <a:xfrm flipH="1">
              <a:off x="5573" y="3205"/>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93" name="Line 345"/>
            <p:cNvSpPr>
              <a:spLocks noChangeShapeType="1"/>
            </p:cNvSpPr>
            <p:nvPr/>
          </p:nvSpPr>
          <p:spPr bwMode="auto">
            <a:xfrm flipH="1">
              <a:off x="5573" y="3162"/>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94" name="Line 346"/>
            <p:cNvSpPr>
              <a:spLocks noChangeShapeType="1"/>
            </p:cNvSpPr>
            <p:nvPr/>
          </p:nvSpPr>
          <p:spPr bwMode="auto">
            <a:xfrm flipH="1">
              <a:off x="5573" y="3074"/>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95" name="Line 347"/>
            <p:cNvSpPr>
              <a:spLocks noChangeShapeType="1"/>
            </p:cNvSpPr>
            <p:nvPr/>
          </p:nvSpPr>
          <p:spPr bwMode="auto">
            <a:xfrm flipH="1">
              <a:off x="5573" y="3031"/>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96" name="Line 348"/>
            <p:cNvSpPr>
              <a:spLocks noChangeShapeType="1"/>
            </p:cNvSpPr>
            <p:nvPr/>
          </p:nvSpPr>
          <p:spPr bwMode="auto">
            <a:xfrm flipH="1">
              <a:off x="5573" y="2987"/>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97" name="Line 349"/>
            <p:cNvSpPr>
              <a:spLocks noChangeShapeType="1"/>
            </p:cNvSpPr>
            <p:nvPr/>
          </p:nvSpPr>
          <p:spPr bwMode="auto">
            <a:xfrm flipH="1">
              <a:off x="5573" y="2943"/>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98" name="Line 350"/>
            <p:cNvSpPr>
              <a:spLocks noChangeShapeType="1"/>
            </p:cNvSpPr>
            <p:nvPr/>
          </p:nvSpPr>
          <p:spPr bwMode="auto">
            <a:xfrm flipH="1">
              <a:off x="5573" y="2858"/>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399" name="Line 351"/>
            <p:cNvSpPr>
              <a:spLocks noChangeShapeType="1"/>
            </p:cNvSpPr>
            <p:nvPr/>
          </p:nvSpPr>
          <p:spPr bwMode="auto">
            <a:xfrm flipH="1">
              <a:off x="5573" y="2814"/>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00" name="Line 352"/>
            <p:cNvSpPr>
              <a:spLocks noChangeShapeType="1"/>
            </p:cNvSpPr>
            <p:nvPr/>
          </p:nvSpPr>
          <p:spPr bwMode="auto">
            <a:xfrm flipH="1">
              <a:off x="5573" y="2770"/>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01" name="Line 353"/>
            <p:cNvSpPr>
              <a:spLocks noChangeShapeType="1"/>
            </p:cNvSpPr>
            <p:nvPr/>
          </p:nvSpPr>
          <p:spPr bwMode="auto">
            <a:xfrm flipH="1">
              <a:off x="5573" y="2727"/>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02" name="Line 354"/>
            <p:cNvSpPr>
              <a:spLocks noChangeShapeType="1"/>
            </p:cNvSpPr>
            <p:nvPr/>
          </p:nvSpPr>
          <p:spPr bwMode="auto">
            <a:xfrm flipH="1">
              <a:off x="5573" y="2640"/>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03" name="Line 355"/>
            <p:cNvSpPr>
              <a:spLocks noChangeShapeType="1"/>
            </p:cNvSpPr>
            <p:nvPr/>
          </p:nvSpPr>
          <p:spPr bwMode="auto">
            <a:xfrm flipH="1">
              <a:off x="5573" y="2596"/>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04" name="Line 356"/>
            <p:cNvSpPr>
              <a:spLocks noChangeShapeType="1"/>
            </p:cNvSpPr>
            <p:nvPr/>
          </p:nvSpPr>
          <p:spPr bwMode="auto">
            <a:xfrm flipH="1">
              <a:off x="5573" y="2552"/>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05" name="Line 357"/>
            <p:cNvSpPr>
              <a:spLocks noChangeShapeType="1"/>
            </p:cNvSpPr>
            <p:nvPr/>
          </p:nvSpPr>
          <p:spPr bwMode="auto">
            <a:xfrm flipH="1">
              <a:off x="5573" y="2509"/>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06" name="Line 358"/>
            <p:cNvSpPr>
              <a:spLocks noChangeShapeType="1"/>
            </p:cNvSpPr>
            <p:nvPr/>
          </p:nvSpPr>
          <p:spPr bwMode="auto">
            <a:xfrm flipH="1">
              <a:off x="5573" y="2421"/>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07" name="Line 359"/>
            <p:cNvSpPr>
              <a:spLocks noChangeShapeType="1"/>
            </p:cNvSpPr>
            <p:nvPr/>
          </p:nvSpPr>
          <p:spPr bwMode="auto">
            <a:xfrm flipH="1">
              <a:off x="5573" y="2379"/>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08" name="Line 360"/>
            <p:cNvSpPr>
              <a:spLocks noChangeShapeType="1"/>
            </p:cNvSpPr>
            <p:nvPr/>
          </p:nvSpPr>
          <p:spPr bwMode="auto">
            <a:xfrm flipH="1">
              <a:off x="5573" y="2336"/>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09" name="Line 361"/>
            <p:cNvSpPr>
              <a:spLocks noChangeShapeType="1"/>
            </p:cNvSpPr>
            <p:nvPr/>
          </p:nvSpPr>
          <p:spPr bwMode="auto">
            <a:xfrm flipH="1">
              <a:off x="5573" y="2292"/>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10" name="Line 362"/>
            <p:cNvSpPr>
              <a:spLocks noChangeShapeType="1"/>
            </p:cNvSpPr>
            <p:nvPr/>
          </p:nvSpPr>
          <p:spPr bwMode="auto">
            <a:xfrm flipH="1">
              <a:off x="5573" y="2205"/>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11" name="Line 363"/>
            <p:cNvSpPr>
              <a:spLocks noChangeShapeType="1"/>
            </p:cNvSpPr>
            <p:nvPr/>
          </p:nvSpPr>
          <p:spPr bwMode="auto">
            <a:xfrm flipH="1">
              <a:off x="5573" y="2161"/>
              <a:ext cx="52" cy="1"/>
            </a:xfrm>
            <a:prstGeom prst="line">
              <a:avLst/>
            </a:prstGeom>
            <a:no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12" name="Freeform 364"/>
            <p:cNvSpPr>
              <a:spLocks/>
            </p:cNvSpPr>
            <p:nvPr/>
          </p:nvSpPr>
          <p:spPr bwMode="auto">
            <a:xfrm>
              <a:off x="2906" y="3715"/>
              <a:ext cx="38" cy="44"/>
            </a:xfrm>
            <a:custGeom>
              <a:avLst/>
              <a:gdLst/>
              <a:ahLst/>
              <a:cxnLst>
                <a:cxn ang="0">
                  <a:pos x="3" y="0"/>
                </a:cxn>
                <a:cxn ang="0">
                  <a:pos x="37" y="0"/>
                </a:cxn>
                <a:cxn ang="0">
                  <a:pos x="37" y="6"/>
                </a:cxn>
                <a:cxn ang="0">
                  <a:pos x="13" y="32"/>
                </a:cxn>
                <a:cxn ang="0">
                  <a:pos x="10" y="37"/>
                </a:cxn>
                <a:cxn ang="0">
                  <a:pos x="38" y="37"/>
                </a:cxn>
                <a:cxn ang="0">
                  <a:pos x="38" y="44"/>
                </a:cxn>
                <a:cxn ang="0">
                  <a:pos x="0" y="44"/>
                </a:cxn>
                <a:cxn ang="0">
                  <a:pos x="0" y="37"/>
                </a:cxn>
                <a:cxn ang="0">
                  <a:pos x="27" y="6"/>
                </a:cxn>
                <a:cxn ang="0">
                  <a:pos x="22" y="7"/>
                </a:cxn>
                <a:cxn ang="0">
                  <a:pos x="3" y="7"/>
                </a:cxn>
                <a:cxn ang="0">
                  <a:pos x="3" y="0"/>
                </a:cxn>
              </a:cxnLst>
              <a:rect l="0" t="0" r="r" b="b"/>
              <a:pathLst>
                <a:path w="38" h="44">
                  <a:moveTo>
                    <a:pt x="3" y="0"/>
                  </a:moveTo>
                  <a:lnTo>
                    <a:pt x="37" y="0"/>
                  </a:lnTo>
                  <a:lnTo>
                    <a:pt x="37" y="6"/>
                  </a:lnTo>
                  <a:lnTo>
                    <a:pt x="13" y="32"/>
                  </a:lnTo>
                  <a:lnTo>
                    <a:pt x="10" y="37"/>
                  </a:lnTo>
                  <a:lnTo>
                    <a:pt x="38" y="37"/>
                  </a:lnTo>
                  <a:lnTo>
                    <a:pt x="38" y="44"/>
                  </a:lnTo>
                  <a:lnTo>
                    <a:pt x="0" y="44"/>
                  </a:lnTo>
                  <a:lnTo>
                    <a:pt x="0" y="37"/>
                  </a:lnTo>
                  <a:lnTo>
                    <a:pt x="27" y="6"/>
                  </a:lnTo>
                  <a:lnTo>
                    <a:pt x="22" y="7"/>
                  </a:lnTo>
                  <a:lnTo>
                    <a:pt x="3" y="7"/>
                  </a:lnTo>
                  <a:lnTo>
                    <a:pt x="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13" name="Freeform 365"/>
            <p:cNvSpPr>
              <a:spLocks/>
            </p:cNvSpPr>
            <p:nvPr/>
          </p:nvSpPr>
          <p:spPr bwMode="auto">
            <a:xfrm>
              <a:off x="2975" y="3699"/>
              <a:ext cx="16" cy="77"/>
            </a:xfrm>
            <a:custGeom>
              <a:avLst/>
              <a:gdLst/>
              <a:ahLst/>
              <a:cxnLst>
                <a:cxn ang="0">
                  <a:pos x="0" y="0"/>
                </a:cxn>
                <a:cxn ang="0">
                  <a:pos x="16" y="0"/>
                </a:cxn>
                <a:cxn ang="0">
                  <a:pos x="16" y="6"/>
                </a:cxn>
                <a:cxn ang="0">
                  <a:pos x="8" y="6"/>
                </a:cxn>
                <a:cxn ang="0">
                  <a:pos x="8" y="70"/>
                </a:cxn>
                <a:cxn ang="0">
                  <a:pos x="16" y="70"/>
                </a:cxn>
                <a:cxn ang="0">
                  <a:pos x="16" y="77"/>
                </a:cxn>
                <a:cxn ang="0">
                  <a:pos x="0" y="77"/>
                </a:cxn>
                <a:cxn ang="0">
                  <a:pos x="0" y="0"/>
                </a:cxn>
              </a:cxnLst>
              <a:rect l="0" t="0" r="r" b="b"/>
              <a:pathLst>
                <a:path w="16" h="77">
                  <a:moveTo>
                    <a:pt x="0" y="0"/>
                  </a:moveTo>
                  <a:lnTo>
                    <a:pt x="16" y="0"/>
                  </a:lnTo>
                  <a:lnTo>
                    <a:pt x="16" y="6"/>
                  </a:lnTo>
                  <a:lnTo>
                    <a:pt x="8" y="6"/>
                  </a:lnTo>
                  <a:lnTo>
                    <a:pt x="8" y="70"/>
                  </a:lnTo>
                  <a:lnTo>
                    <a:pt x="16" y="70"/>
                  </a:lnTo>
                  <a:lnTo>
                    <a:pt x="16" y="77"/>
                  </a:lnTo>
                  <a:lnTo>
                    <a:pt x="0" y="7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14" name="Freeform 366"/>
            <p:cNvSpPr>
              <a:spLocks/>
            </p:cNvSpPr>
            <p:nvPr/>
          </p:nvSpPr>
          <p:spPr bwMode="auto">
            <a:xfrm>
              <a:off x="2996" y="3714"/>
              <a:ext cx="39" cy="47"/>
            </a:xfrm>
            <a:custGeom>
              <a:avLst/>
              <a:gdLst/>
              <a:ahLst/>
              <a:cxnLst>
                <a:cxn ang="0">
                  <a:pos x="17" y="0"/>
                </a:cxn>
                <a:cxn ang="0">
                  <a:pos x="26" y="0"/>
                </a:cxn>
                <a:cxn ang="0">
                  <a:pos x="29" y="1"/>
                </a:cxn>
                <a:cxn ang="0">
                  <a:pos x="34" y="7"/>
                </a:cxn>
                <a:cxn ang="0">
                  <a:pos x="36" y="10"/>
                </a:cxn>
                <a:cxn ang="0">
                  <a:pos x="37" y="15"/>
                </a:cxn>
                <a:cxn ang="0">
                  <a:pos x="29" y="15"/>
                </a:cxn>
                <a:cxn ang="0">
                  <a:pos x="27" y="12"/>
                </a:cxn>
                <a:cxn ang="0">
                  <a:pos x="24" y="8"/>
                </a:cxn>
                <a:cxn ang="0">
                  <a:pos x="21" y="7"/>
                </a:cxn>
                <a:cxn ang="0">
                  <a:pos x="17" y="8"/>
                </a:cxn>
                <a:cxn ang="0">
                  <a:pos x="14" y="8"/>
                </a:cxn>
                <a:cxn ang="0">
                  <a:pos x="9" y="18"/>
                </a:cxn>
                <a:cxn ang="0">
                  <a:pos x="9" y="28"/>
                </a:cxn>
                <a:cxn ang="0">
                  <a:pos x="12" y="35"/>
                </a:cxn>
                <a:cxn ang="0">
                  <a:pos x="14" y="37"/>
                </a:cxn>
                <a:cxn ang="0">
                  <a:pos x="17" y="38"/>
                </a:cxn>
                <a:cxn ang="0">
                  <a:pos x="24" y="38"/>
                </a:cxn>
                <a:cxn ang="0">
                  <a:pos x="27" y="37"/>
                </a:cxn>
                <a:cxn ang="0">
                  <a:pos x="31" y="30"/>
                </a:cxn>
                <a:cxn ang="0">
                  <a:pos x="39" y="30"/>
                </a:cxn>
                <a:cxn ang="0">
                  <a:pos x="37" y="35"/>
                </a:cxn>
                <a:cxn ang="0">
                  <a:pos x="36" y="38"/>
                </a:cxn>
                <a:cxn ang="0">
                  <a:pos x="32" y="42"/>
                </a:cxn>
                <a:cxn ang="0">
                  <a:pos x="29" y="43"/>
                </a:cxn>
                <a:cxn ang="0">
                  <a:pos x="24" y="45"/>
                </a:cxn>
                <a:cxn ang="0">
                  <a:pos x="21" y="47"/>
                </a:cxn>
                <a:cxn ang="0">
                  <a:pos x="11" y="43"/>
                </a:cxn>
                <a:cxn ang="0">
                  <a:pos x="5" y="40"/>
                </a:cxn>
                <a:cxn ang="0">
                  <a:pos x="2" y="35"/>
                </a:cxn>
                <a:cxn ang="0">
                  <a:pos x="0" y="30"/>
                </a:cxn>
                <a:cxn ang="0">
                  <a:pos x="0" y="17"/>
                </a:cxn>
                <a:cxn ang="0">
                  <a:pos x="4" y="12"/>
                </a:cxn>
                <a:cxn ang="0">
                  <a:pos x="7" y="5"/>
                </a:cxn>
                <a:cxn ang="0">
                  <a:pos x="17" y="0"/>
                </a:cxn>
              </a:cxnLst>
              <a:rect l="0" t="0" r="r" b="b"/>
              <a:pathLst>
                <a:path w="39" h="47">
                  <a:moveTo>
                    <a:pt x="17" y="0"/>
                  </a:moveTo>
                  <a:lnTo>
                    <a:pt x="26" y="0"/>
                  </a:lnTo>
                  <a:lnTo>
                    <a:pt x="29" y="1"/>
                  </a:lnTo>
                  <a:lnTo>
                    <a:pt x="34" y="7"/>
                  </a:lnTo>
                  <a:lnTo>
                    <a:pt x="36" y="10"/>
                  </a:lnTo>
                  <a:lnTo>
                    <a:pt x="37" y="15"/>
                  </a:lnTo>
                  <a:lnTo>
                    <a:pt x="29" y="15"/>
                  </a:lnTo>
                  <a:lnTo>
                    <a:pt x="27" y="12"/>
                  </a:lnTo>
                  <a:lnTo>
                    <a:pt x="24" y="8"/>
                  </a:lnTo>
                  <a:lnTo>
                    <a:pt x="21" y="7"/>
                  </a:lnTo>
                  <a:lnTo>
                    <a:pt x="17" y="8"/>
                  </a:lnTo>
                  <a:lnTo>
                    <a:pt x="14" y="8"/>
                  </a:lnTo>
                  <a:lnTo>
                    <a:pt x="9" y="18"/>
                  </a:lnTo>
                  <a:lnTo>
                    <a:pt x="9" y="28"/>
                  </a:lnTo>
                  <a:lnTo>
                    <a:pt x="12" y="35"/>
                  </a:lnTo>
                  <a:lnTo>
                    <a:pt x="14" y="37"/>
                  </a:lnTo>
                  <a:lnTo>
                    <a:pt x="17" y="38"/>
                  </a:lnTo>
                  <a:lnTo>
                    <a:pt x="24" y="38"/>
                  </a:lnTo>
                  <a:lnTo>
                    <a:pt x="27" y="37"/>
                  </a:lnTo>
                  <a:lnTo>
                    <a:pt x="31" y="30"/>
                  </a:lnTo>
                  <a:lnTo>
                    <a:pt x="39" y="30"/>
                  </a:lnTo>
                  <a:lnTo>
                    <a:pt x="37" y="35"/>
                  </a:lnTo>
                  <a:lnTo>
                    <a:pt x="36" y="38"/>
                  </a:lnTo>
                  <a:lnTo>
                    <a:pt x="32" y="42"/>
                  </a:lnTo>
                  <a:lnTo>
                    <a:pt x="29" y="43"/>
                  </a:lnTo>
                  <a:lnTo>
                    <a:pt x="24" y="45"/>
                  </a:lnTo>
                  <a:lnTo>
                    <a:pt x="21" y="47"/>
                  </a:lnTo>
                  <a:lnTo>
                    <a:pt x="11" y="43"/>
                  </a:lnTo>
                  <a:lnTo>
                    <a:pt x="5" y="40"/>
                  </a:lnTo>
                  <a:lnTo>
                    <a:pt x="2" y="35"/>
                  </a:lnTo>
                  <a:lnTo>
                    <a:pt x="0" y="30"/>
                  </a:lnTo>
                  <a:lnTo>
                    <a:pt x="0" y="17"/>
                  </a:lnTo>
                  <a:lnTo>
                    <a:pt x="4" y="12"/>
                  </a:lnTo>
                  <a:lnTo>
                    <a:pt x="7" y="5"/>
                  </a:lnTo>
                  <a:lnTo>
                    <a:pt x="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15" name="Freeform 367"/>
            <p:cNvSpPr>
              <a:spLocks/>
            </p:cNvSpPr>
            <p:nvPr/>
          </p:nvSpPr>
          <p:spPr bwMode="auto">
            <a:xfrm>
              <a:off x="3040" y="3714"/>
              <a:ext cx="60" cy="45"/>
            </a:xfrm>
            <a:custGeom>
              <a:avLst/>
              <a:gdLst/>
              <a:ahLst/>
              <a:cxnLst>
                <a:cxn ang="0">
                  <a:pos x="22" y="0"/>
                </a:cxn>
                <a:cxn ang="0">
                  <a:pos x="25" y="1"/>
                </a:cxn>
                <a:cxn ang="0">
                  <a:pos x="30" y="1"/>
                </a:cxn>
                <a:cxn ang="0">
                  <a:pos x="34" y="8"/>
                </a:cxn>
                <a:cxn ang="0">
                  <a:pos x="37" y="3"/>
                </a:cxn>
                <a:cxn ang="0">
                  <a:pos x="47" y="0"/>
                </a:cxn>
                <a:cxn ang="0">
                  <a:pos x="50" y="0"/>
                </a:cxn>
                <a:cxn ang="0">
                  <a:pos x="55" y="1"/>
                </a:cxn>
                <a:cxn ang="0">
                  <a:pos x="57" y="3"/>
                </a:cxn>
                <a:cxn ang="0">
                  <a:pos x="60" y="10"/>
                </a:cxn>
                <a:cxn ang="0">
                  <a:pos x="60" y="45"/>
                </a:cxn>
                <a:cxn ang="0">
                  <a:pos x="54" y="45"/>
                </a:cxn>
                <a:cxn ang="0">
                  <a:pos x="54" y="13"/>
                </a:cxn>
                <a:cxn ang="0">
                  <a:pos x="52" y="12"/>
                </a:cxn>
                <a:cxn ang="0">
                  <a:pos x="52" y="10"/>
                </a:cxn>
                <a:cxn ang="0">
                  <a:pos x="50" y="8"/>
                </a:cxn>
                <a:cxn ang="0">
                  <a:pos x="49" y="8"/>
                </a:cxn>
                <a:cxn ang="0">
                  <a:pos x="45" y="7"/>
                </a:cxn>
                <a:cxn ang="0">
                  <a:pos x="42" y="8"/>
                </a:cxn>
                <a:cxn ang="0">
                  <a:pos x="37" y="10"/>
                </a:cxn>
                <a:cxn ang="0">
                  <a:pos x="35" y="13"/>
                </a:cxn>
                <a:cxn ang="0">
                  <a:pos x="35" y="45"/>
                </a:cxn>
                <a:cxn ang="0">
                  <a:pos x="27" y="45"/>
                </a:cxn>
                <a:cxn ang="0">
                  <a:pos x="27" y="13"/>
                </a:cxn>
                <a:cxn ang="0">
                  <a:pos x="25" y="12"/>
                </a:cxn>
                <a:cxn ang="0">
                  <a:pos x="25" y="10"/>
                </a:cxn>
                <a:cxn ang="0">
                  <a:pos x="24" y="8"/>
                </a:cxn>
                <a:cxn ang="0">
                  <a:pos x="22" y="8"/>
                </a:cxn>
                <a:cxn ang="0">
                  <a:pos x="19" y="7"/>
                </a:cxn>
                <a:cxn ang="0">
                  <a:pos x="13" y="10"/>
                </a:cxn>
                <a:cxn ang="0">
                  <a:pos x="10" y="13"/>
                </a:cxn>
                <a:cxn ang="0">
                  <a:pos x="8" y="18"/>
                </a:cxn>
                <a:cxn ang="0">
                  <a:pos x="8" y="45"/>
                </a:cxn>
                <a:cxn ang="0">
                  <a:pos x="0" y="45"/>
                </a:cxn>
                <a:cxn ang="0">
                  <a:pos x="0" y="1"/>
                </a:cxn>
                <a:cxn ang="0">
                  <a:pos x="8" y="1"/>
                </a:cxn>
                <a:cxn ang="0">
                  <a:pos x="8" y="8"/>
                </a:cxn>
                <a:cxn ang="0">
                  <a:pos x="12" y="5"/>
                </a:cxn>
                <a:cxn ang="0">
                  <a:pos x="13" y="1"/>
                </a:cxn>
                <a:cxn ang="0">
                  <a:pos x="17" y="1"/>
                </a:cxn>
                <a:cxn ang="0">
                  <a:pos x="22" y="0"/>
                </a:cxn>
              </a:cxnLst>
              <a:rect l="0" t="0" r="r" b="b"/>
              <a:pathLst>
                <a:path w="60" h="45">
                  <a:moveTo>
                    <a:pt x="22" y="0"/>
                  </a:moveTo>
                  <a:lnTo>
                    <a:pt x="25" y="1"/>
                  </a:lnTo>
                  <a:lnTo>
                    <a:pt x="30" y="1"/>
                  </a:lnTo>
                  <a:lnTo>
                    <a:pt x="34" y="8"/>
                  </a:lnTo>
                  <a:lnTo>
                    <a:pt x="37" y="3"/>
                  </a:lnTo>
                  <a:lnTo>
                    <a:pt x="47" y="0"/>
                  </a:lnTo>
                  <a:lnTo>
                    <a:pt x="50" y="0"/>
                  </a:lnTo>
                  <a:lnTo>
                    <a:pt x="55" y="1"/>
                  </a:lnTo>
                  <a:lnTo>
                    <a:pt x="57" y="3"/>
                  </a:lnTo>
                  <a:lnTo>
                    <a:pt x="60" y="10"/>
                  </a:lnTo>
                  <a:lnTo>
                    <a:pt x="60" y="45"/>
                  </a:lnTo>
                  <a:lnTo>
                    <a:pt x="54" y="45"/>
                  </a:lnTo>
                  <a:lnTo>
                    <a:pt x="54" y="13"/>
                  </a:lnTo>
                  <a:lnTo>
                    <a:pt x="52" y="12"/>
                  </a:lnTo>
                  <a:lnTo>
                    <a:pt x="52" y="10"/>
                  </a:lnTo>
                  <a:lnTo>
                    <a:pt x="50" y="8"/>
                  </a:lnTo>
                  <a:lnTo>
                    <a:pt x="49" y="8"/>
                  </a:lnTo>
                  <a:lnTo>
                    <a:pt x="45" y="7"/>
                  </a:lnTo>
                  <a:lnTo>
                    <a:pt x="42" y="8"/>
                  </a:lnTo>
                  <a:lnTo>
                    <a:pt x="37" y="10"/>
                  </a:lnTo>
                  <a:lnTo>
                    <a:pt x="35" y="13"/>
                  </a:lnTo>
                  <a:lnTo>
                    <a:pt x="35" y="45"/>
                  </a:lnTo>
                  <a:lnTo>
                    <a:pt x="27" y="45"/>
                  </a:lnTo>
                  <a:lnTo>
                    <a:pt x="27" y="13"/>
                  </a:lnTo>
                  <a:lnTo>
                    <a:pt x="25" y="12"/>
                  </a:lnTo>
                  <a:lnTo>
                    <a:pt x="25" y="10"/>
                  </a:lnTo>
                  <a:lnTo>
                    <a:pt x="24" y="8"/>
                  </a:lnTo>
                  <a:lnTo>
                    <a:pt x="22" y="8"/>
                  </a:lnTo>
                  <a:lnTo>
                    <a:pt x="19" y="7"/>
                  </a:lnTo>
                  <a:lnTo>
                    <a:pt x="13" y="10"/>
                  </a:lnTo>
                  <a:lnTo>
                    <a:pt x="10" y="13"/>
                  </a:lnTo>
                  <a:lnTo>
                    <a:pt x="8" y="18"/>
                  </a:lnTo>
                  <a:lnTo>
                    <a:pt x="8" y="45"/>
                  </a:lnTo>
                  <a:lnTo>
                    <a:pt x="0" y="45"/>
                  </a:lnTo>
                  <a:lnTo>
                    <a:pt x="0" y="1"/>
                  </a:lnTo>
                  <a:lnTo>
                    <a:pt x="8" y="1"/>
                  </a:lnTo>
                  <a:lnTo>
                    <a:pt x="8" y="8"/>
                  </a:lnTo>
                  <a:lnTo>
                    <a:pt x="12" y="5"/>
                  </a:lnTo>
                  <a:lnTo>
                    <a:pt x="13" y="1"/>
                  </a:lnTo>
                  <a:lnTo>
                    <a:pt x="17" y="1"/>
                  </a:lnTo>
                  <a:lnTo>
                    <a:pt x="2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16" name="Freeform 368"/>
            <p:cNvSpPr>
              <a:spLocks/>
            </p:cNvSpPr>
            <p:nvPr/>
          </p:nvSpPr>
          <p:spPr bwMode="auto">
            <a:xfrm>
              <a:off x="3109" y="3699"/>
              <a:ext cx="17" cy="77"/>
            </a:xfrm>
            <a:custGeom>
              <a:avLst/>
              <a:gdLst/>
              <a:ahLst/>
              <a:cxnLst>
                <a:cxn ang="0">
                  <a:pos x="0" y="0"/>
                </a:cxn>
                <a:cxn ang="0">
                  <a:pos x="17" y="0"/>
                </a:cxn>
                <a:cxn ang="0">
                  <a:pos x="17" y="77"/>
                </a:cxn>
                <a:cxn ang="0">
                  <a:pos x="0" y="77"/>
                </a:cxn>
                <a:cxn ang="0">
                  <a:pos x="0" y="70"/>
                </a:cxn>
                <a:cxn ang="0">
                  <a:pos x="8" y="70"/>
                </a:cxn>
                <a:cxn ang="0">
                  <a:pos x="8" y="6"/>
                </a:cxn>
                <a:cxn ang="0">
                  <a:pos x="0" y="6"/>
                </a:cxn>
                <a:cxn ang="0">
                  <a:pos x="0" y="0"/>
                </a:cxn>
              </a:cxnLst>
              <a:rect l="0" t="0" r="r" b="b"/>
              <a:pathLst>
                <a:path w="17" h="77">
                  <a:moveTo>
                    <a:pt x="0" y="0"/>
                  </a:moveTo>
                  <a:lnTo>
                    <a:pt x="17" y="0"/>
                  </a:lnTo>
                  <a:lnTo>
                    <a:pt x="17" y="77"/>
                  </a:lnTo>
                  <a:lnTo>
                    <a:pt x="0" y="77"/>
                  </a:lnTo>
                  <a:lnTo>
                    <a:pt x="0" y="70"/>
                  </a:lnTo>
                  <a:lnTo>
                    <a:pt x="8" y="70"/>
                  </a:lnTo>
                  <a:lnTo>
                    <a:pt x="8" y="6"/>
                  </a:lnTo>
                  <a:lnTo>
                    <a:pt x="0" y="6"/>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17" name="Freeform 369"/>
            <p:cNvSpPr>
              <a:spLocks/>
            </p:cNvSpPr>
            <p:nvPr/>
          </p:nvSpPr>
          <p:spPr bwMode="auto">
            <a:xfrm>
              <a:off x="148" y="2935"/>
              <a:ext cx="46" cy="22"/>
            </a:xfrm>
            <a:custGeom>
              <a:avLst/>
              <a:gdLst/>
              <a:ahLst/>
              <a:cxnLst>
                <a:cxn ang="0">
                  <a:pos x="2" y="0"/>
                </a:cxn>
                <a:cxn ang="0">
                  <a:pos x="11" y="2"/>
                </a:cxn>
                <a:cxn ang="0">
                  <a:pos x="9" y="5"/>
                </a:cxn>
                <a:cxn ang="0">
                  <a:pos x="7" y="7"/>
                </a:cxn>
                <a:cxn ang="0">
                  <a:pos x="9" y="8"/>
                </a:cxn>
                <a:cxn ang="0">
                  <a:pos x="11" y="12"/>
                </a:cxn>
                <a:cxn ang="0">
                  <a:pos x="14" y="13"/>
                </a:cxn>
                <a:cxn ang="0">
                  <a:pos x="16" y="13"/>
                </a:cxn>
                <a:cxn ang="0">
                  <a:pos x="19" y="15"/>
                </a:cxn>
                <a:cxn ang="0">
                  <a:pos x="46" y="15"/>
                </a:cxn>
                <a:cxn ang="0">
                  <a:pos x="46" y="22"/>
                </a:cxn>
                <a:cxn ang="0">
                  <a:pos x="2" y="22"/>
                </a:cxn>
                <a:cxn ang="0">
                  <a:pos x="2" y="15"/>
                </a:cxn>
                <a:cxn ang="0">
                  <a:pos x="7" y="15"/>
                </a:cxn>
                <a:cxn ang="0">
                  <a:pos x="4" y="13"/>
                </a:cxn>
                <a:cxn ang="0">
                  <a:pos x="2" y="12"/>
                </a:cxn>
                <a:cxn ang="0">
                  <a:pos x="2" y="10"/>
                </a:cxn>
                <a:cxn ang="0">
                  <a:pos x="0" y="8"/>
                </a:cxn>
                <a:cxn ang="0">
                  <a:pos x="0" y="7"/>
                </a:cxn>
                <a:cxn ang="0">
                  <a:pos x="2" y="3"/>
                </a:cxn>
                <a:cxn ang="0">
                  <a:pos x="2" y="0"/>
                </a:cxn>
              </a:cxnLst>
              <a:rect l="0" t="0" r="r" b="b"/>
              <a:pathLst>
                <a:path w="46" h="22">
                  <a:moveTo>
                    <a:pt x="2" y="0"/>
                  </a:moveTo>
                  <a:lnTo>
                    <a:pt x="11" y="2"/>
                  </a:lnTo>
                  <a:lnTo>
                    <a:pt x="9" y="5"/>
                  </a:lnTo>
                  <a:lnTo>
                    <a:pt x="7" y="7"/>
                  </a:lnTo>
                  <a:lnTo>
                    <a:pt x="9" y="8"/>
                  </a:lnTo>
                  <a:lnTo>
                    <a:pt x="11" y="12"/>
                  </a:lnTo>
                  <a:lnTo>
                    <a:pt x="14" y="13"/>
                  </a:lnTo>
                  <a:lnTo>
                    <a:pt x="16" y="13"/>
                  </a:lnTo>
                  <a:lnTo>
                    <a:pt x="19" y="15"/>
                  </a:lnTo>
                  <a:lnTo>
                    <a:pt x="46" y="15"/>
                  </a:lnTo>
                  <a:lnTo>
                    <a:pt x="46" y="22"/>
                  </a:lnTo>
                  <a:lnTo>
                    <a:pt x="2" y="22"/>
                  </a:lnTo>
                  <a:lnTo>
                    <a:pt x="2" y="15"/>
                  </a:lnTo>
                  <a:lnTo>
                    <a:pt x="7" y="15"/>
                  </a:lnTo>
                  <a:lnTo>
                    <a:pt x="4" y="13"/>
                  </a:lnTo>
                  <a:lnTo>
                    <a:pt x="2" y="12"/>
                  </a:lnTo>
                  <a:lnTo>
                    <a:pt x="2" y="10"/>
                  </a:lnTo>
                  <a:lnTo>
                    <a:pt x="0" y="8"/>
                  </a:lnTo>
                  <a:lnTo>
                    <a:pt x="0" y="7"/>
                  </a:lnTo>
                  <a:lnTo>
                    <a:pt x="2" y="3"/>
                  </a:lnTo>
                  <a:lnTo>
                    <a:pt x="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18" name="Freeform 370"/>
            <p:cNvSpPr>
              <a:spLocks/>
            </p:cNvSpPr>
            <p:nvPr/>
          </p:nvSpPr>
          <p:spPr bwMode="auto">
            <a:xfrm>
              <a:off x="133" y="2890"/>
              <a:ext cx="78" cy="16"/>
            </a:xfrm>
            <a:custGeom>
              <a:avLst/>
              <a:gdLst/>
              <a:ahLst/>
              <a:cxnLst>
                <a:cxn ang="0">
                  <a:pos x="0" y="0"/>
                </a:cxn>
                <a:cxn ang="0">
                  <a:pos x="7" y="0"/>
                </a:cxn>
                <a:cxn ang="0">
                  <a:pos x="7" y="8"/>
                </a:cxn>
                <a:cxn ang="0">
                  <a:pos x="71" y="8"/>
                </a:cxn>
                <a:cxn ang="0">
                  <a:pos x="71" y="0"/>
                </a:cxn>
                <a:cxn ang="0">
                  <a:pos x="78" y="0"/>
                </a:cxn>
                <a:cxn ang="0">
                  <a:pos x="78" y="16"/>
                </a:cxn>
                <a:cxn ang="0">
                  <a:pos x="0" y="16"/>
                </a:cxn>
                <a:cxn ang="0">
                  <a:pos x="0" y="0"/>
                </a:cxn>
              </a:cxnLst>
              <a:rect l="0" t="0" r="r" b="b"/>
              <a:pathLst>
                <a:path w="78" h="16">
                  <a:moveTo>
                    <a:pt x="0" y="0"/>
                  </a:moveTo>
                  <a:lnTo>
                    <a:pt x="7" y="0"/>
                  </a:lnTo>
                  <a:lnTo>
                    <a:pt x="7" y="8"/>
                  </a:lnTo>
                  <a:lnTo>
                    <a:pt x="71" y="8"/>
                  </a:lnTo>
                  <a:lnTo>
                    <a:pt x="71" y="0"/>
                  </a:lnTo>
                  <a:lnTo>
                    <a:pt x="78" y="0"/>
                  </a:lnTo>
                  <a:lnTo>
                    <a:pt x="78" y="16"/>
                  </a:lnTo>
                  <a:lnTo>
                    <a:pt x="0" y="16"/>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19" name="Freeform 371"/>
            <p:cNvSpPr>
              <a:spLocks/>
            </p:cNvSpPr>
            <p:nvPr/>
          </p:nvSpPr>
          <p:spPr bwMode="auto">
            <a:xfrm>
              <a:off x="148" y="2846"/>
              <a:ext cx="47" cy="39"/>
            </a:xfrm>
            <a:custGeom>
              <a:avLst/>
              <a:gdLst/>
              <a:ahLst/>
              <a:cxnLst>
                <a:cxn ang="0">
                  <a:pos x="31" y="0"/>
                </a:cxn>
                <a:cxn ang="0">
                  <a:pos x="36" y="2"/>
                </a:cxn>
                <a:cxn ang="0">
                  <a:pos x="39" y="3"/>
                </a:cxn>
                <a:cxn ang="0">
                  <a:pos x="42" y="7"/>
                </a:cxn>
                <a:cxn ang="0">
                  <a:pos x="44" y="10"/>
                </a:cxn>
                <a:cxn ang="0">
                  <a:pos x="46" y="15"/>
                </a:cxn>
                <a:cxn ang="0">
                  <a:pos x="47" y="18"/>
                </a:cxn>
                <a:cxn ang="0">
                  <a:pos x="44" y="29"/>
                </a:cxn>
                <a:cxn ang="0">
                  <a:pos x="41" y="34"/>
                </a:cxn>
                <a:cxn ang="0">
                  <a:pos x="36" y="37"/>
                </a:cxn>
                <a:cxn ang="0">
                  <a:pos x="31" y="39"/>
                </a:cxn>
                <a:cxn ang="0">
                  <a:pos x="17" y="39"/>
                </a:cxn>
                <a:cxn ang="0">
                  <a:pos x="12" y="35"/>
                </a:cxn>
                <a:cxn ang="0">
                  <a:pos x="6" y="32"/>
                </a:cxn>
                <a:cxn ang="0">
                  <a:pos x="4" y="29"/>
                </a:cxn>
                <a:cxn ang="0">
                  <a:pos x="0" y="18"/>
                </a:cxn>
                <a:cxn ang="0">
                  <a:pos x="0" y="13"/>
                </a:cxn>
                <a:cxn ang="0">
                  <a:pos x="2" y="10"/>
                </a:cxn>
                <a:cxn ang="0">
                  <a:pos x="7" y="5"/>
                </a:cxn>
                <a:cxn ang="0">
                  <a:pos x="11" y="3"/>
                </a:cxn>
                <a:cxn ang="0">
                  <a:pos x="16" y="2"/>
                </a:cxn>
                <a:cxn ang="0">
                  <a:pos x="16" y="10"/>
                </a:cxn>
                <a:cxn ang="0">
                  <a:pos x="12" y="12"/>
                </a:cxn>
                <a:cxn ang="0">
                  <a:pos x="9" y="15"/>
                </a:cxn>
                <a:cxn ang="0">
                  <a:pos x="7" y="18"/>
                </a:cxn>
                <a:cxn ang="0">
                  <a:pos x="9" y="22"/>
                </a:cxn>
                <a:cxn ang="0">
                  <a:pos x="9" y="25"/>
                </a:cxn>
                <a:cxn ang="0">
                  <a:pos x="19" y="30"/>
                </a:cxn>
                <a:cxn ang="0">
                  <a:pos x="29" y="30"/>
                </a:cxn>
                <a:cxn ang="0">
                  <a:pos x="36" y="27"/>
                </a:cxn>
                <a:cxn ang="0">
                  <a:pos x="37" y="25"/>
                </a:cxn>
                <a:cxn ang="0">
                  <a:pos x="39" y="22"/>
                </a:cxn>
                <a:cxn ang="0">
                  <a:pos x="39" y="15"/>
                </a:cxn>
                <a:cxn ang="0">
                  <a:pos x="37" y="12"/>
                </a:cxn>
                <a:cxn ang="0">
                  <a:pos x="31" y="8"/>
                </a:cxn>
                <a:cxn ang="0">
                  <a:pos x="31" y="0"/>
                </a:cxn>
              </a:cxnLst>
              <a:rect l="0" t="0" r="r" b="b"/>
              <a:pathLst>
                <a:path w="47" h="39">
                  <a:moveTo>
                    <a:pt x="31" y="0"/>
                  </a:moveTo>
                  <a:lnTo>
                    <a:pt x="36" y="2"/>
                  </a:lnTo>
                  <a:lnTo>
                    <a:pt x="39" y="3"/>
                  </a:lnTo>
                  <a:lnTo>
                    <a:pt x="42" y="7"/>
                  </a:lnTo>
                  <a:lnTo>
                    <a:pt x="44" y="10"/>
                  </a:lnTo>
                  <a:lnTo>
                    <a:pt x="46" y="15"/>
                  </a:lnTo>
                  <a:lnTo>
                    <a:pt x="47" y="18"/>
                  </a:lnTo>
                  <a:lnTo>
                    <a:pt x="44" y="29"/>
                  </a:lnTo>
                  <a:lnTo>
                    <a:pt x="41" y="34"/>
                  </a:lnTo>
                  <a:lnTo>
                    <a:pt x="36" y="37"/>
                  </a:lnTo>
                  <a:lnTo>
                    <a:pt x="31" y="39"/>
                  </a:lnTo>
                  <a:lnTo>
                    <a:pt x="17" y="39"/>
                  </a:lnTo>
                  <a:lnTo>
                    <a:pt x="12" y="35"/>
                  </a:lnTo>
                  <a:lnTo>
                    <a:pt x="6" y="32"/>
                  </a:lnTo>
                  <a:lnTo>
                    <a:pt x="4" y="29"/>
                  </a:lnTo>
                  <a:lnTo>
                    <a:pt x="0" y="18"/>
                  </a:lnTo>
                  <a:lnTo>
                    <a:pt x="0" y="13"/>
                  </a:lnTo>
                  <a:lnTo>
                    <a:pt x="2" y="10"/>
                  </a:lnTo>
                  <a:lnTo>
                    <a:pt x="7" y="5"/>
                  </a:lnTo>
                  <a:lnTo>
                    <a:pt x="11" y="3"/>
                  </a:lnTo>
                  <a:lnTo>
                    <a:pt x="16" y="2"/>
                  </a:lnTo>
                  <a:lnTo>
                    <a:pt x="16" y="10"/>
                  </a:lnTo>
                  <a:lnTo>
                    <a:pt x="12" y="12"/>
                  </a:lnTo>
                  <a:lnTo>
                    <a:pt x="9" y="15"/>
                  </a:lnTo>
                  <a:lnTo>
                    <a:pt x="7" y="18"/>
                  </a:lnTo>
                  <a:lnTo>
                    <a:pt x="9" y="22"/>
                  </a:lnTo>
                  <a:lnTo>
                    <a:pt x="9" y="25"/>
                  </a:lnTo>
                  <a:lnTo>
                    <a:pt x="19" y="30"/>
                  </a:lnTo>
                  <a:lnTo>
                    <a:pt x="29" y="30"/>
                  </a:lnTo>
                  <a:lnTo>
                    <a:pt x="36" y="27"/>
                  </a:lnTo>
                  <a:lnTo>
                    <a:pt x="37" y="25"/>
                  </a:lnTo>
                  <a:lnTo>
                    <a:pt x="39" y="22"/>
                  </a:lnTo>
                  <a:lnTo>
                    <a:pt x="39" y="15"/>
                  </a:lnTo>
                  <a:lnTo>
                    <a:pt x="37" y="12"/>
                  </a:lnTo>
                  <a:lnTo>
                    <a:pt x="31" y="8"/>
                  </a:lnTo>
                  <a:lnTo>
                    <a:pt x="3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20" name="Freeform 372"/>
            <p:cNvSpPr>
              <a:spLocks/>
            </p:cNvSpPr>
            <p:nvPr/>
          </p:nvSpPr>
          <p:spPr bwMode="auto">
            <a:xfrm>
              <a:off x="148" y="2781"/>
              <a:ext cx="46" cy="60"/>
            </a:xfrm>
            <a:custGeom>
              <a:avLst/>
              <a:gdLst/>
              <a:ahLst/>
              <a:cxnLst>
                <a:cxn ang="0">
                  <a:pos x="11" y="0"/>
                </a:cxn>
                <a:cxn ang="0">
                  <a:pos x="46" y="0"/>
                </a:cxn>
                <a:cxn ang="0">
                  <a:pos x="46" y="6"/>
                </a:cxn>
                <a:cxn ang="0">
                  <a:pos x="14" y="6"/>
                </a:cxn>
                <a:cxn ang="0">
                  <a:pos x="12" y="8"/>
                </a:cxn>
                <a:cxn ang="0">
                  <a:pos x="11" y="8"/>
                </a:cxn>
                <a:cxn ang="0">
                  <a:pos x="9" y="10"/>
                </a:cxn>
                <a:cxn ang="0">
                  <a:pos x="9" y="11"/>
                </a:cxn>
                <a:cxn ang="0">
                  <a:pos x="7" y="15"/>
                </a:cxn>
                <a:cxn ang="0">
                  <a:pos x="9" y="18"/>
                </a:cxn>
                <a:cxn ang="0">
                  <a:pos x="11" y="23"/>
                </a:cxn>
                <a:cxn ang="0">
                  <a:pos x="14" y="25"/>
                </a:cxn>
                <a:cxn ang="0">
                  <a:pos x="46" y="25"/>
                </a:cxn>
                <a:cxn ang="0">
                  <a:pos x="46" y="33"/>
                </a:cxn>
                <a:cxn ang="0">
                  <a:pos x="14" y="33"/>
                </a:cxn>
                <a:cxn ang="0">
                  <a:pos x="12" y="35"/>
                </a:cxn>
                <a:cxn ang="0">
                  <a:pos x="11" y="35"/>
                </a:cxn>
                <a:cxn ang="0">
                  <a:pos x="9" y="36"/>
                </a:cxn>
                <a:cxn ang="0">
                  <a:pos x="9" y="38"/>
                </a:cxn>
                <a:cxn ang="0">
                  <a:pos x="7" y="42"/>
                </a:cxn>
                <a:cxn ang="0">
                  <a:pos x="11" y="47"/>
                </a:cxn>
                <a:cxn ang="0">
                  <a:pos x="14" y="50"/>
                </a:cxn>
                <a:cxn ang="0">
                  <a:pos x="19" y="52"/>
                </a:cxn>
                <a:cxn ang="0">
                  <a:pos x="46" y="52"/>
                </a:cxn>
                <a:cxn ang="0">
                  <a:pos x="46" y="60"/>
                </a:cxn>
                <a:cxn ang="0">
                  <a:pos x="2" y="60"/>
                </a:cxn>
                <a:cxn ang="0">
                  <a:pos x="2" y="52"/>
                </a:cxn>
                <a:cxn ang="0">
                  <a:pos x="9" y="52"/>
                </a:cxn>
                <a:cxn ang="0">
                  <a:pos x="6" y="48"/>
                </a:cxn>
                <a:cxn ang="0">
                  <a:pos x="2" y="47"/>
                </a:cxn>
                <a:cxn ang="0">
                  <a:pos x="2" y="43"/>
                </a:cxn>
                <a:cxn ang="0">
                  <a:pos x="0" y="38"/>
                </a:cxn>
                <a:cxn ang="0">
                  <a:pos x="2" y="35"/>
                </a:cxn>
                <a:cxn ang="0">
                  <a:pos x="2" y="30"/>
                </a:cxn>
                <a:cxn ang="0">
                  <a:pos x="9" y="26"/>
                </a:cxn>
                <a:cxn ang="0">
                  <a:pos x="4" y="23"/>
                </a:cxn>
                <a:cxn ang="0">
                  <a:pos x="0" y="13"/>
                </a:cxn>
                <a:cxn ang="0">
                  <a:pos x="0" y="10"/>
                </a:cxn>
                <a:cxn ang="0">
                  <a:pos x="2" y="5"/>
                </a:cxn>
                <a:cxn ang="0">
                  <a:pos x="4" y="3"/>
                </a:cxn>
                <a:cxn ang="0">
                  <a:pos x="11" y="0"/>
                </a:cxn>
              </a:cxnLst>
              <a:rect l="0" t="0" r="r" b="b"/>
              <a:pathLst>
                <a:path w="46" h="60">
                  <a:moveTo>
                    <a:pt x="11" y="0"/>
                  </a:moveTo>
                  <a:lnTo>
                    <a:pt x="46" y="0"/>
                  </a:lnTo>
                  <a:lnTo>
                    <a:pt x="46" y="6"/>
                  </a:lnTo>
                  <a:lnTo>
                    <a:pt x="14" y="6"/>
                  </a:lnTo>
                  <a:lnTo>
                    <a:pt x="12" y="8"/>
                  </a:lnTo>
                  <a:lnTo>
                    <a:pt x="11" y="8"/>
                  </a:lnTo>
                  <a:lnTo>
                    <a:pt x="9" y="10"/>
                  </a:lnTo>
                  <a:lnTo>
                    <a:pt x="9" y="11"/>
                  </a:lnTo>
                  <a:lnTo>
                    <a:pt x="7" y="15"/>
                  </a:lnTo>
                  <a:lnTo>
                    <a:pt x="9" y="18"/>
                  </a:lnTo>
                  <a:lnTo>
                    <a:pt x="11" y="23"/>
                  </a:lnTo>
                  <a:lnTo>
                    <a:pt x="14" y="25"/>
                  </a:lnTo>
                  <a:lnTo>
                    <a:pt x="46" y="25"/>
                  </a:lnTo>
                  <a:lnTo>
                    <a:pt x="46" y="33"/>
                  </a:lnTo>
                  <a:lnTo>
                    <a:pt x="14" y="33"/>
                  </a:lnTo>
                  <a:lnTo>
                    <a:pt x="12" y="35"/>
                  </a:lnTo>
                  <a:lnTo>
                    <a:pt x="11" y="35"/>
                  </a:lnTo>
                  <a:lnTo>
                    <a:pt x="9" y="36"/>
                  </a:lnTo>
                  <a:lnTo>
                    <a:pt x="9" y="38"/>
                  </a:lnTo>
                  <a:lnTo>
                    <a:pt x="7" y="42"/>
                  </a:lnTo>
                  <a:lnTo>
                    <a:pt x="11" y="47"/>
                  </a:lnTo>
                  <a:lnTo>
                    <a:pt x="14" y="50"/>
                  </a:lnTo>
                  <a:lnTo>
                    <a:pt x="19" y="52"/>
                  </a:lnTo>
                  <a:lnTo>
                    <a:pt x="46" y="52"/>
                  </a:lnTo>
                  <a:lnTo>
                    <a:pt x="46" y="60"/>
                  </a:lnTo>
                  <a:lnTo>
                    <a:pt x="2" y="60"/>
                  </a:lnTo>
                  <a:lnTo>
                    <a:pt x="2" y="52"/>
                  </a:lnTo>
                  <a:lnTo>
                    <a:pt x="9" y="52"/>
                  </a:lnTo>
                  <a:lnTo>
                    <a:pt x="6" y="48"/>
                  </a:lnTo>
                  <a:lnTo>
                    <a:pt x="2" y="47"/>
                  </a:lnTo>
                  <a:lnTo>
                    <a:pt x="2" y="43"/>
                  </a:lnTo>
                  <a:lnTo>
                    <a:pt x="0" y="38"/>
                  </a:lnTo>
                  <a:lnTo>
                    <a:pt x="2" y="35"/>
                  </a:lnTo>
                  <a:lnTo>
                    <a:pt x="2" y="30"/>
                  </a:lnTo>
                  <a:lnTo>
                    <a:pt x="9" y="26"/>
                  </a:lnTo>
                  <a:lnTo>
                    <a:pt x="4" y="23"/>
                  </a:lnTo>
                  <a:lnTo>
                    <a:pt x="0" y="13"/>
                  </a:lnTo>
                  <a:lnTo>
                    <a:pt x="0" y="10"/>
                  </a:lnTo>
                  <a:lnTo>
                    <a:pt x="2" y="5"/>
                  </a:lnTo>
                  <a:lnTo>
                    <a:pt x="4" y="3"/>
                  </a:ln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
          <p:nvSpPr>
            <p:cNvPr id="2421" name="Freeform 373"/>
            <p:cNvSpPr>
              <a:spLocks/>
            </p:cNvSpPr>
            <p:nvPr/>
          </p:nvSpPr>
          <p:spPr bwMode="auto">
            <a:xfrm>
              <a:off x="133" y="2755"/>
              <a:ext cx="78" cy="17"/>
            </a:xfrm>
            <a:custGeom>
              <a:avLst/>
              <a:gdLst/>
              <a:ahLst/>
              <a:cxnLst>
                <a:cxn ang="0">
                  <a:pos x="0" y="0"/>
                </a:cxn>
                <a:cxn ang="0">
                  <a:pos x="78" y="0"/>
                </a:cxn>
                <a:cxn ang="0">
                  <a:pos x="78" y="17"/>
                </a:cxn>
                <a:cxn ang="0">
                  <a:pos x="71" y="17"/>
                </a:cxn>
                <a:cxn ang="0">
                  <a:pos x="71" y="9"/>
                </a:cxn>
                <a:cxn ang="0">
                  <a:pos x="7" y="9"/>
                </a:cxn>
                <a:cxn ang="0">
                  <a:pos x="7" y="17"/>
                </a:cxn>
                <a:cxn ang="0">
                  <a:pos x="0" y="17"/>
                </a:cxn>
                <a:cxn ang="0">
                  <a:pos x="0" y="0"/>
                </a:cxn>
              </a:cxnLst>
              <a:rect l="0" t="0" r="r" b="b"/>
              <a:pathLst>
                <a:path w="78" h="17">
                  <a:moveTo>
                    <a:pt x="0" y="0"/>
                  </a:moveTo>
                  <a:lnTo>
                    <a:pt x="78" y="0"/>
                  </a:lnTo>
                  <a:lnTo>
                    <a:pt x="78" y="17"/>
                  </a:lnTo>
                  <a:lnTo>
                    <a:pt x="71" y="17"/>
                  </a:lnTo>
                  <a:lnTo>
                    <a:pt x="71" y="9"/>
                  </a:lnTo>
                  <a:lnTo>
                    <a:pt x="7" y="9"/>
                  </a:lnTo>
                  <a:lnTo>
                    <a:pt x="7" y="17"/>
                  </a:lnTo>
                  <a:lnTo>
                    <a:pt x="0" y="1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grpSp>
      <p:sp>
        <p:nvSpPr>
          <p:cNvPr id="383" name="TextBox 382"/>
          <p:cNvSpPr txBox="1"/>
          <p:nvPr/>
        </p:nvSpPr>
        <p:spPr>
          <a:xfrm>
            <a:off x="2075675" y="5766520"/>
            <a:ext cx="314510" cy="400110"/>
          </a:xfrm>
          <a:prstGeom prst="rect">
            <a:avLst/>
          </a:prstGeom>
          <a:noFill/>
        </p:spPr>
        <p:txBody>
          <a:bodyPr wrap="none" rtlCol="0">
            <a:spAutoFit/>
          </a:bodyPr>
          <a:lstStyle/>
          <a:p>
            <a:pPr fontAlgn="auto">
              <a:spcBef>
                <a:spcPts val="0"/>
              </a:spcBef>
              <a:spcAft>
                <a:spcPts val="0"/>
              </a:spcAft>
            </a:pPr>
            <a:r>
              <a:rPr lang="en-US" sz="2000" b="1" dirty="0" smtClean="0">
                <a:solidFill>
                  <a:srgbClr val="FF0000"/>
                </a:solidFill>
                <a:latin typeface="Calibri"/>
              </a:rPr>
              <a:t>2</a:t>
            </a:r>
            <a:endParaRPr lang="en-US" sz="2000" b="1" dirty="0">
              <a:solidFill>
                <a:srgbClr val="FF0000"/>
              </a:solidFill>
              <a:latin typeface="Calibri"/>
            </a:endParaRPr>
          </a:p>
        </p:txBody>
      </p:sp>
      <p:sp>
        <p:nvSpPr>
          <p:cNvPr id="384" name="TextBox 383"/>
          <p:cNvSpPr txBox="1"/>
          <p:nvPr/>
        </p:nvSpPr>
        <p:spPr>
          <a:xfrm>
            <a:off x="2152485" y="5113635"/>
            <a:ext cx="231650" cy="400110"/>
          </a:xfrm>
          <a:prstGeom prst="rect">
            <a:avLst/>
          </a:prstGeom>
          <a:noFill/>
        </p:spPr>
        <p:txBody>
          <a:bodyPr wrap="square" rtlCol="0">
            <a:spAutoFit/>
          </a:bodyPr>
          <a:lstStyle/>
          <a:p>
            <a:pPr fontAlgn="auto">
              <a:spcBef>
                <a:spcPts val="0"/>
              </a:spcBef>
              <a:spcAft>
                <a:spcPts val="0"/>
              </a:spcAft>
            </a:pPr>
            <a:r>
              <a:rPr lang="en-US" sz="2000" b="1" dirty="0" smtClean="0">
                <a:solidFill>
                  <a:srgbClr val="0033CC"/>
                </a:solidFill>
                <a:latin typeface="Calibri"/>
              </a:rPr>
              <a:t>3</a:t>
            </a:r>
            <a:endParaRPr lang="en-US" sz="2000" b="1" dirty="0">
              <a:solidFill>
                <a:srgbClr val="0033CC"/>
              </a:solidFill>
              <a:latin typeface="Calibri"/>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720813" y="6474023"/>
            <a:ext cx="1965987" cy="307777"/>
          </a:xfrm>
          <a:prstGeom prst="rect">
            <a:avLst/>
          </a:prstGeom>
          <a:noFill/>
        </p:spPr>
        <p:txBody>
          <a:bodyPr wrap="none" rtlCol="0">
            <a:spAutoFit/>
          </a:bodyPr>
          <a:lstStyle/>
          <a:p>
            <a:r>
              <a:rPr lang="en-US" sz="1400" dirty="0" smtClean="0">
                <a:latin typeface="Calibri" pitchFamily="34" charset="0"/>
              </a:rPr>
              <a:t>S. </a:t>
            </a:r>
            <a:r>
              <a:rPr lang="en-US" sz="1400" dirty="0" smtClean="0">
                <a:latin typeface="Calibri" pitchFamily="34" charset="0"/>
              </a:rPr>
              <a:t>Tantawi, </a:t>
            </a:r>
            <a:r>
              <a:rPr lang="en-US" sz="1400" dirty="0" smtClean="0">
                <a:latin typeface="Calibri" pitchFamily="34" charset="0"/>
              </a:rPr>
              <a:t>V</a:t>
            </a:r>
            <a:r>
              <a:rPr lang="en-US" sz="1400" dirty="0" smtClean="0">
                <a:latin typeface="Calibri" pitchFamily="34" charset="0"/>
              </a:rPr>
              <a:t>. </a:t>
            </a:r>
            <a:r>
              <a:rPr lang="en-US" sz="1400" dirty="0" smtClean="0">
                <a:latin typeface="Calibri" pitchFamily="34" charset="0"/>
              </a:rPr>
              <a:t>Dolgashev</a:t>
            </a:r>
            <a:endParaRPr lang="en-US" sz="1400" dirty="0">
              <a:latin typeface="Calibri" pitchFamily="34" charset="0"/>
            </a:endParaRPr>
          </a:p>
        </p:txBody>
      </p:sp>
      <p:pic>
        <p:nvPicPr>
          <p:cNvPr id="931841" name="Picture 1"/>
          <p:cNvPicPr>
            <a:picLocks noChangeAspect="1" noChangeArrowheads="1"/>
          </p:cNvPicPr>
          <p:nvPr/>
        </p:nvPicPr>
        <p:blipFill>
          <a:blip r:embed="rId3" cstate="print"/>
          <a:srcRect/>
          <a:stretch>
            <a:fillRect/>
          </a:stretch>
        </p:blipFill>
        <p:spPr bwMode="auto">
          <a:xfrm>
            <a:off x="391600" y="228600"/>
            <a:ext cx="4332800" cy="2914650"/>
          </a:xfrm>
          <a:prstGeom prst="rect">
            <a:avLst/>
          </a:prstGeom>
          <a:noFill/>
          <a:ln w="9525">
            <a:noFill/>
            <a:miter lim="800000"/>
            <a:headEnd/>
            <a:tailEnd/>
          </a:ln>
        </p:spPr>
      </p:pic>
      <p:pic>
        <p:nvPicPr>
          <p:cNvPr id="931842" name="Picture 2"/>
          <p:cNvPicPr>
            <a:picLocks noChangeAspect="1" noChangeArrowheads="1"/>
          </p:cNvPicPr>
          <p:nvPr/>
        </p:nvPicPr>
        <p:blipFill>
          <a:blip r:embed="rId4" cstate="print"/>
          <a:srcRect/>
          <a:stretch>
            <a:fillRect/>
          </a:stretch>
        </p:blipFill>
        <p:spPr bwMode="auto">
          <a:xfrm>
            <a:off x="4724400" y="228600"/>
            <a:ext cx="4181475" cy="2845832"/>
          </a:xfrm>
          <a:prstGeom prst="rect">
            <a:avLst/>
          </a:prstGeom>
          <a:noFill/>
          <a:ln w="9525">
            <a:noFill/>
            <a:miter lim="800000"/>
            <a:headEnd/>
            <a:tailEnd/>
          </a:ln>
        </p:spPr>
      </p:pic>
      <p:pic>
        <p:nvPicPr>
          <p:cNvPr id="931843" name="Picture 3"/>
          <p:cNvPicPr>
            <a:picLocks noChangeAspect="1" noChangeArrowheads="1"/>
          </p:cNvPicPr>
          <p:nvPr/>
        </p:nvPicPr>
        <p:blipFill>
          <a:blip r:embed="rId5" cstate="print"/>
          <a:srcRect/>
          <a:stretch>
            <a:fillRect/>
          </a:stretch>
        </p:blipFill>
        <p:spPr bwMode="auto">
          <a:xfrm>
            <a:off x="2418347" y="3124200"/>
            <a:ext cx="4363453" cy="2895600"/>
          </a:xfrm>
          <a:prstGeom prst="rect">
            <a:avLst/>
          </a:prstGeom>
          <a:noFill/>
          <a:ln w="9525">
            <a:noFill/>
            <a:miter lim="800000"/>
            <a:headEnd/>
            <a:tailEnd/>
          </a:ln>
        </p:spPr>
      </p:pic>
      <p:sp>
        <p:nvSpPr>
          <p:cNvPr id="14" name="Rectangle 13"/>
          <p:cNvSpPr/>
          <p:nvPr/>
        </p:nvSpPr>
        <p:spPr>
          <a:xfrm>
            <a:off x="1752600" y="5934670"/>
            <a:ext cx="5029200" cy="923330"/>
          </a:xfrm>
          <a:prstGeom prst="rect">
            <a:avLst/>
          </a:prstGeom>
        </p:spPr>
        <p:txBody>
          <a:bodyPr wrap="square">
            <a:spAutoFit/>
          </a:bodyPr>
          <a:lstStyle/>
          <a:p>
            <a:r>
              <a:rPr lang="en-US" dirty="0" smtClean="0">
                <a:solidFill>
                  <a:schemeClr val="tx2"/>
                </a:solidFill>
                <a:latin typeface="+mj-lt"/>
              </a:rPr>
              <a:t>Comparison of breakdown probabilities for three different structures. Their respective a/λ values are </a:t>
            </a:r>
            <a:r>
              <a:rPr lang="en-US" dirty="0" smtClean="0"/>
              <a:t>1) 0.105, 2) 0.143 and 3) 0.215 </a:t>
            </a:r>
            <a:endParaRPr lang="en-US" dirty="0">
              <a:solidFill>
                <a:schemeClr val="tx2"/>
              </a:solidFill>
              <a:latin typeface="+mj-lt"/>
            </a:endParaRPr>
          </a:p>
        </p:txBody>
      </p:sp>
    </p:spTree>
  </p:cSld>
  <p:clrMapOvr>
    <a:masterClrMapping/>
  </p:clrMapOvr>
  <p:transition>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sz="2800" dirty="0" smtClean="0">
                <a:solidFill>
                  <a:srgbClr val="C00000"/>
                </a:solidFill>
              </a:rPr>
              <a:t>Geometry and material test</a:t>
            </a:r>
            <a:br>
              <a:rPr lang="en-US" sz="2800" dirty="0" smtClean="0">
                <a:solidFill>
                  <a:srgbClr val="C00000"/>
                </a:solidFill>
              </a:rPr>
            </a:br>
            <a:r>
              <a:rPr lang="en-US" sz="2800" dirty="0" smtClean="0">
                <a:solidFill>
                  <a:srgbClr val="C00000"/>
                </a:solidFill>
              </a:rPr>
              <a:t>Structure joining techniques that avoid high temperature treatment </a:t>
            </a:r>
            <a:endParaRPr lang="en-US" sz="2800" dirty="0">
              <a:solidFill>
                <a:srgbClr val="C00000"/>
              </a:solidFill>
            </a:endParaRPr>
          </a:p>
        </p:txBody>
      </p:sp>
      <p:pic>
        <p:nvPicPr>
          <p:cNvPr id="577538" name="Picture 2"/>
          <p:cNvPicPr>
            <a:picLocks noChangeAspect="1" noChangeArrowheads="1"/>
          </p:cNvPicPr>
          <p:nvPr/>
        </p:nvPicPr>
        <p:blipFill>
          <a:blip r:embed="rId3" cstate="print"/>
          <a:srcRect/>
          <a:stretch>
            <a:fillRect/>
          </a:stretch>
        </p:blipFill>
        <p:spPr bwMode="auto">
          <a:xfrm>
            <a:off x="304800" y="1295400"/>
            <a:ext cx="4113433" cy="373380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4800600" y="1304659"/>
            <a:ext cx="4267200" cy="3748677"/>
          </a:xfrm>
          <a:prstGeom prst="rect">
            <a:avLst/>
          </a:prstGeom>
          <a:noFill/>
          <a:ln w="9525">
            <a:noFill/>
            <a:miter lim="800000"/>
            <a:headEnd/>
            <a:tailEnd/>
          </a:ln>
        </p:spPr>
      </p:pic>
      <p:sp>
        <p:nvSpPr>
          <p:cNvPr id="7" name="Rectangle 6"/>
          <p:cNvSpPr/>
          <p:nvPr/>
        </p:nvSpPr>
        <p:spPr>
          <a:xfrm>
            <a:off x="762000" y="5257800"/>
            <a:ext cx="3050322" cy="923330"/>
          </a:xfrm>
          <a:prstGeom prst="rect">
            <a:avLst/>
          </a:prstGeom>
        </p:spPr>
        <p:txBody>
          <a:bodyPr wrap="none">
            <a:spAutoFit/>
          </a:bodyPr>
          <a:lstStyle/>
          <a:p>
            <a:r>
              <a:rPr lang="en-US" i="1" dirty="0" smtClean="0">
                <a:latin typeface="Calibri" pitchFamily="34" charset="0"/>
              </a:rPr>
              <a:t>1C-SW-A3.75-T2.2-Cu,Mo-KEK,</a:t>
            </a:r>
          </a:p>
          <a:p>
            <a:r>
              <a:rPr lang="en-US" i="1" dirty="0" smtClean="0">
                <a:latin typeface="Calibri" pitchFamily="34" charset="0"/>
              </a:rPr>
              <a:t>similar configuration is under </a:t>
            </a:r>
            <a:br>
              <a:rPr lang="en-US" i="1" dirty="0" smtClean="0">
                <a:latin typeface="Calibri" pitchFamily="34" charset="0"/>
              </a:rPr>
            </a:br>
            <a:r>
              <a:rPr lang="en-US" i="1" dirty="0" smtClean="0">
                <a:latin typeface="Calibri" pitchFamily="34" charset="0"/>
              </a:rPr>
              <a:t>development in INFN-</a:t>
            </a:r>
            <a:r>
              <a:rPr lang="en-US" i="1" dirty="0" err="1" smtClean="0">
                <a:latin typeface="Calibri" pitchFamily="34" charset="0"/>
              </a:rPr>
              <a:t>Frascati</a:t>
            </a:r>
            <a:endParaRPr lang="en-US" dirty="0">
              <a:latin typeface="Calibri" pitchFamily="34" charset="0"/>
            </a:endParaRPr>
          </a:p>
        </p:txBody>
      </p:sp>
      <p:sp>
        <p:nvSpPr>
          <p:cNvPr id="8" name="Rectangle 7"/>
          <p:cNvSpPr/>
          <p:nvPr/>
        </p:nvSpPr>
        <p:spPr>
          <a:xfrm>
            <a:off x="4778191" y="5257800"/>
            <a:ext cx="3763659" cy="369332"/>
          </a:xfrm>
          <a:prstGeom prst="rect">
            <a:avLst/>
          </a:prstGeom>
        </p:spPr>
        <p:txBody>
          <a:bodyPr wrap="none">
            <a:spAutoFit/>
          </a:bodyPr>
          <a:lstStyle/>
          <a:p>
            <a:r>
              <a:rPr lang="en-US" i="1" dirty="0" smtClean="0">
                <a:latin typeface="Calibri" pitchFamily="34" charset="0"/>
              </a:rPr>
              <a:t>1C-SW-A3.75-T2.6-Clamped-CuAg-KEK</a:t>
            </a:r>
            <a:endParaRPr lang="en-US" dirty="0">
              <a:latin typeface="Calibri" pitchFamily="34" charset="0"/>
            </a:endParaRPr>
          </a:p>
        </p:txBody>
      </p:sp>
      <p:sp>
        <p:nvSpPr>
          <p:cNvPr id="9" name="TextBox 8"/>
          <p:cNvSpPr txBox="1"/>
          <p:nvPr/>
        </p:nvSpPr>
        <p:spPr>
          <a:xfrm>
            <a:off x="4343400" y="6400800"/>
            <a:ext cx="3633302" cy="307777"/>
          </a:xfrm>
          <a:prstGeom prst="rect">
            <a:avLst/>
          </a:prstGeom>
          <a:noFill/>
        </p:spPr>
        <p:txBody>
          <a:bodyPr wrap="none" rtlCol="0">
            <a:spAutoFit/>
          </a:bodyPr>
          <a:lstStyle/>
          <a:p>
            <a:r>
              <a:rPr lang="en-US" sz="1400" dirty="0" smtClean="0">
                <a:latin typeface="Calibri" pitchFamily="34" charset="0"/>
              </a:rPr>
              <a:t>D. Yeremian, V. Dolgashev, S. Tantawi, Y. Higashi</a:t>
            </a:r>
            <a:endParaRPr lang="en-US" sz="1400" dirty="0">
              <a:latin typeface="Calibri" pitchFamily="34" charset="0"/>
            </a:endParaRPr>
          </a:p>
        </p:txBody>
      </p:sp>
    </p:spTree>
  </p:cSld>
  <p:clrMapOvr>
    <a:masterClrMapping/>
  </p:clrMapOvr>
  <p:transition>
    <p:circl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descr="C:\Documents and Settings\dolgash\My Documents\My Dropbox\X-band-structure-SLAC-May-2011\pics_13may2011\103_4972.JPG"/>
          <p:cNvPicPr>
            <a:picLocks noChangeAspect="1" noChangeArrowheads="1"/>
          </p:cNvPicPr>
          <p:nvPr/>
        </p:nvPicPr>
        <p:blipFill>
          <a:blip r:embed="rId3" cstate="print"/>
          <a:srcRect/>
          <a:stretch>
            <a:fillRect/>
          </a:stretch>
        </p:blipFill>
        <p:spPr bwMode="auto">
          <a:xfrm>
            <a:off x="0" y="0"/>
            <a:ext cx="9145392" cy="6858000"/>
          </a:xfrm>
          <a:prstGeom prst="rect">
            <a:avLst/>
          </a:prstGeom>
          <a:noFill/>
        </p:spPr>
      </p:pic>
      <p:sp>
        <p:nvSpPr>
          <p:cNvPr id="6" name="Rectangle 5"/>
          <p:cNvSpPr/>
          <p:nvPr/>
        </p:nvSpPr>
        <p:spPr>
          <a:xfrm>
            <a:off x="0" y="6096000"/>
            <a:ext cx="9144000" cy="707886"/>
          </a:xfrm>
          <a:prstGeom prst="rect">
            <a:avLst/>
          </a:prstGeom>
          <a:solidFill>
            <a:schemeClr val="accent3"/>
          </a:solidFill>
        </p:spPr>
        <p:txBody>
          <a:bodyPr wrap="square">
            <a:spAutoFit/>
          </a:bodyPr>
          <a:lstStyle/>
          <a:p>
            <a:pPr algn="ctr"/>
            <a:r>
              <a:rPr lang="en-US" sz="2000" b="1" i="1" dirty="0" smtClean="0">
                <a:solidFill>
                  <a:srgbClr val="C00000"/>
                </a:solidFill>
                <a:latin typeface="Calibri" pitchFamily="34" charset="0"/>
              </a:rPr>
              <a:t>In-situ microscopic observation of surface change due to pulse heating:  new pulse heating cavity with viewport and Yasuo Higashi’s optical </a:t>
            </a:r>
            <a:r>
              <a:rPr lang="en-US" sz="2000" b="1" i="1" dirty="0" smtClean="0">
                <a:solidFill>
                  <a:srgbClr val="C00000"/>
                </a:solidFill>
                <a:latin typeface="Calibri" pitchFamily="34" charset="0"/>
              </a:rPr>
              <a:t>table</a:t>
            </a:r>
            <a:endParaRPr lang="en-US" sz="2000" b="1" i="1" dirty="0" smtClean="0">
              <a:solidFill>
                <a:srgbClr val="C00000"/>
              </a:solidFill>
              <a:latin typeface="Calibri" pitchFamily="34" charset="0"/>
            </a:endParaRPr>
          </a:p>
        </p:txBody>
      </p:sp>
    </p:spTree>
  </p:cSld>
  <p:clrMapOvr>
    <a:masterClrMapping/>
  </p:clrMapOvr>
  <p:transition>
    <p:circl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1447800" y="304800"/>
            <a:ext cx="5243513" cy="5152494"/>
            <a:chOff x="0" y="1344"/>
            <a:chExt cx="2400" cy="2433"/>
          </a:xfrm>
        </p:grpSpPr>
        <p:pic>
          <p:nvPicPr>
            <p:cNvPr id="860182" name="Picture 40" descr="P2140019"/>
            <p:cNvPicPr>
              <a:picLocks noChangeAspect="1" noChangeArrowheads="1"/>
            </p:cNvPicPr>
            <p:nvPr/>
          </p:nvPicPr>
          <p:blipFill>
            <a:blip r:embed="rId3" cstate="print"/>
            <a:srcRect/>
            <a:stretch>
              <a:fillRect/>
            </a:stretch>
          </p:blipFill>
          <p:spPr bwMode="auto">
            <a:xfrm>
              <a:off x="1056" y="1344"/>
              <a:ext cx="1344" cy="1632"/>
            </a:xfrm>
            <a:prstGeom prst="rect">
              <a:avLst/>
            </a:prstGeom>
            <a:noFill/>
            <a:ln w="9525">
              <a:noFill/>
              <a:miter lim="800000"/>
              <a:headEnd/>
              <a:tailEnd/>
            </a:ln>
          </p:spPr>
        </p:pic>
        <p:grpSp>
          <p:nvGrpSpPr>
            <p:cNvPr id="3" name="Group 19"/>
            <p:cNvGrpSpPr>
              <a:grpSpLocks/>
            </p:cNvGrpSpPr>
            <p:nvPr/>
          </p:nvGrpSpPr>
          <p:grpSpPr bwMode="auto">
            <a:xfrm>
              <a:off x="0" y="2527"/>
              <a:ext cx="1599" cy="1250"/>
              <a:chOff x="76200" y="1523155"/>
              <a:chExt cx="4361827" cy="3332485"/>
            </a:xfrm>
          </p:grpSpPr>
          <p:sp>
            <p:nvSpPr>
              <p:cNvPr id="860184" name="Text Box 11"/>
              <p:cNvSpPr txBox="1">
                <a:spLocks noChangeArrowheads="1"/>
              </p:cNvSpPr>
              <p:nvPr/>
            </p:nvSpPr>
            <p:spPr bwMode="auto">
              <a:xfrm>
                <a:off x="2406926" y="4510005"/>
                <a:ext cx="1143562" cy="345635"/>
              </a:xfrm>
              <a:prstGeom prst="rect">
                <a:avLst/>
              </a:prstGeom>
              <a:noFill/>
              <a:ln w="9525">
                <a:noFill/>
                <a:miter lim="800000"/>
                <a:headEnd/>
                <a:tailEnd/>
              </a:ln>
            </p:spPr>
            <p:txBody>
              <a:bodyPr>
                <a:spAutoFit/>
              </a:bodyPr>
              <a:lstStyle/>
              <a:p>
                <a:pPr>
                  <a:spcBef>
                    <a:spcPct val="50000"/>
                  </a:spcBef>
                </a:pPr>
                <a:r>
                  <a:rPr lang="en-US" sz="1200" dirty="0">
                    <a:latin typeface="Comic Sans MS" pitchFamily="66" charset="0"/>
                  </a:rPr>
                  <a:t>r = 0.98”</a:t>
                </a:r>
              </a:p>
            </p:txBody>
          </p:sp>
          <p:grpSp>
            <p:nvGrpSpPr>
              <p:cNvPr id="4" name="Group 25"/>
              <p:cNvGrpSpPr>
                <a:grpSpLocks/>
              </p:cNvGrpSpPr>
              <p:nvPr/>
            </p:nvGrpSpPr>
            <p:grpSpPr bwMode="auto">
              <a:xfrm>
                <a:off x="76200" y="1523155"/>
                <a:ext cx="4361827" cy="3192560"/>
                <a:chOff x="76200" y="1523155"/>
                <a:chExt cx="4361827" cy="3192560"/>
              </a:xfrm>
            </p:grpSpPr>
            <p:pic>
              <p:nvPicPr>
                <p:cNvPr id="860186" name="Picture 12"/>
                <p:cNvPicPr>
                  <a:picLocks noChangeAspect="1" noChangeArrowheads="1"/>
                </p:cNvPicPr>
                <p:nvPr/>
              </p:nvPicPr>
              <p:blipFill>
                <a:blip r:embed="rId4" cstate="print"/>
                <a:srcRect/>
                <a:stretch>
                  <a:fillRect/>
                </a:stretch>
              </p:blipFill>
              <p:spPr bwMode="auto">
                <a:xfrm>
                  <a:off x="76200" y="1779588"/>
                  <a:ext cx="2124075" cy="2514600"/>
                </a:xfrm>
                <a:prstGeom prst="rect">
                  <a:avLst/>
                </a:prstGeom>
                <a:noFill/>
                <a:ln w="9525">
                  <a:noFill/>
                  <a:miter lim="800000"/>
                  <a:headEnd/>
                  <a:tailEnd/>
                </a:ln>
              </p:spPr>
            </p:pic>
            <p:grpSp>
              <p:nvGrpSpPr>
                <p:cNvPr id="5" name="Group 23"/>
                <p:cNvGrpSpPr>
                  <a:grpSpLocks/>
                </p:cNvGrpSpPr>
                <p:nvPr/>
              </p:nvGrpSpPr>
              <p:grpSpPr bwMode="auto">
                <a:xfrm>
                  <a:off x="442913" y="1523155"/>
                  <a:ext cx="3995114" cy="3192560"/>
                  <a:chOff x="442913" y="1523155"/>
                  <a:chExt cx="3995114" cy="3192560"/>
                </a:xfrm>
              </p:grpSpPr>
              <p:pic>
                <p:nvPicPr>
                  <p:cNvPr id="860188" name="Picture 10"/>
                  <p:cNvPicPr>
                    <a:picLocks noChangeAspect="1" noChangeArrowheads="1"/>
                  </p:cNvPicPr>
                  <p:nvPr/>
                </p:nvPicPr>
                <p:blipFill>
                  <a:blip r:embed="rId5" cstate="print"/>
                  <a:srcRect/>
                  <a:stretch>
                    <a:fillRect/>
                  </a:stretch>
                </p:blipFill>
                <p:spPr bwMode="auto">
                  <a:xfrm>
                    <a:off x="2155825" y="1752600"/>
                    <a:ext cx="2178050" cy="2578100"/>
                  </a:xfrm>
                  <a:prstGeom prst="rect">
                    <a:avLst/>
                  </a:prstGeom>
                  <a:noFill/>
                  <a:ln w="9525">
                    <a:noFill/>
                    <a:miter lim="800000"/>
                    <a:headEnd/>
                    <a:tailEnd/>
                  </a:ln>
                </p:spPr>
              </p:pic>
              <p:sp>
                <p:nvSpPr>
                  <p:cNvPr id="860189" name="Text Box 13"/>
                  <p:cNvSpPr txBox="1">
                    <a:spLocks noChangeArrowheads="1"/>
                  </p:cNvSpPr>
                  <p:nvPr/>
                </p:nvSpPr>
                <p:spPr bwMode="auto">
                  <a:xfrm>
                    <a:off x="442913" y="1523155"/>
                    <a:ext cx="533127" cy="423543"/>
                  </a:xfrm>
                  <a:prstGeom prst="rect">
                    <a:avLst/>
                  </a:prstGeom>
                  <a:noFill/>
                  <a:ln w="9525">
                    <a:noFill/>
                    <a:miter lim="800000"/>
                    <a:headEnd/>
                    <a:tailEnd/>
                  </a:ln>
                </p:spPr>
                <p:txBody>
                  <a:bodyPr>
                    <a:spAutoFit/>
                  </a:bodyPr>
                  <a:lstStyle/>
                  <a:p>
                    <a:r>
                      <a:rPr lang="en-US" sz="1600">
                        <a:latin typeface="Symbol" pitchFamily="18" charset="2"/>
                      </a:rPr>
                      <a:t>|E|</a:t>
                    </a:r>
                  </a:p>
                </p:txBody>
              </p:sp>
              <p:sp>
                <p:nvSpPr>
                  <p:cNvPr id="860191" name="Text Box 15"/>
                  <p:cNvSpPr txBox="1">
                    <a:spLocks noChangeArrowheads="1"/>
                  </p:cNvSpPr>
                  <p:nvPr/>
                </p:nvSpPr>
                <p:spPr bwMode="auto">
                  <a:xfrm>
                    <a:off x="3415740" y="1539137"/>
                    <a:ext cx="533128" cy="423544"/>
                  </a:xfrm>
                  <a:prstGeom prst="rect">
                    <a:avLst/>
                  </a:prstGeom>
                  <a:noFill/>
                  <a:ln w="9525">
                    <a:noFill/>
                    <a:miter lim="800000"/>
                    <a:headEnd/>
                    <a:tailEnd/>
                  </a:ln>
                </p:spPr>
                <p:txBody>
                  <a:bodyPr>
                    <a:spAutoFit/>
                  </a:bodyPr>
                  <a:lstStyle/>
                  <a:p>
                    <a:r>
                      <a:rPr lang="en-US" sz="1600">
                        <a:latin typeface="Symbol" pitchFamily="18" charset="2"/>
                      </a:rPr>
                      <a:t>|H|</a:t>
                    </a:r>
                  </a:p>
                </p:txBody>
              </p:sp>
              <p:sp>
                <p:nvSpPr>
                  <p:cNvPr id="860192" name="Text Box 16"/>
                  <p:cNvSpPr txBox="1">
                    <a:spLocks noChangeArrowheads="1"/>
                  </p:cNvSpPr>
                  <p:nvPr/>
                </p:nvSpPr>
                <p:spPr bwMode="auto">
                  <a:xfrm>
                    <a:off x="2608747" y="2402573"/>
                    <a:ext cx="1829280" cy="575380"/>
                  </a:xfrm>
                  <a:prstGeom prst="rect">
                    <a:avLst/>
                  </a:prstGeom>
                  <a:noFill/>
                  <a:ln w="9525">
                    <a:noFill/>
                    <a:miter lim="800000"/>
                    <a:headEnd/>
                    <a:tailEnd/>
                  </a:ln>
                </p:spPr>
                <p:txBody>
                  <a:bodyPr>
                    <a:spAutoFit/>
                  </a:bodyPr>
                  <a:lstStyle/>
                  <a:p>
                    <a:pPr algn="ctr"/>
                    <a:r>
                      <a:rPr lang="en-US" sz="1200" dirty="0">
                        <a:solidFill>
                          <a:srgbClr val="FF0000"/>
                        </a:solidFill>
                        <a:latin typeface="Comic Sans MS" pitchFamily="66" charset="0"/>
                      </a:rPr>
                      <a:t>Q</a:t>
                    </a:r>
                    <a:r>
                      <a:rPr lang="en-US" sz="1200" baseline="-25000" dirty="0">
                        <a:solidFill>
                          <a:srgbClr val="FF0000"/>
                        </a:solidFill>
                        <a:latin typeface="Comic Sans MS" pitchFamily="66" charset="0"/>
                      </a:rPr>
                      <a:t>0 </a:t>
                    </a:r>
                    <a:r>
                      <a:rPr lang="en-US" sz="1200" dirty="0">
                        <a:solidFill>
                          <a:srgbClr val="FF0000"/>
                        </a:solidFill>
                        <a:latin typeface="Comic Sans MS" pitchFamily="66" charset="0"/>
                      </a:rPr>
                      <a:t>= ~44,000 </a:t>
                    </a:r>
                  </a:p>
                  <a:p>
                    <a:pPr algn="ctr"/>
                    <a:r>
                      <a:rPr lang="en-US" sz="1200" dirty="0">
                        <a:solidFill>
                          <a:srgbClr val="FF0000"/>
                        </a:solidFill>
                        <a:latin typeface="Comic Sans MS" pitchFamily="66" charset="0"/>
                      </a:rPr>
                      <a:t>(Cu, room temp.)</a:t>
                    </a:r>
                  </a:p>
                </p:txBody>
              </p:sp>
              <p:sp>
                <p:nvSpPr>
                  <p:cNvPr id="860193" name="Rectangle 17"/>
                  <p:cNvSpPr>
                    <a:spLocks noChangeArrowheads="1"/>
                  </p:cNvSpPr>
                  <p:nvPr/>
                </p:nvSpPr>
                <p:spPr bwMode="auto">
                  <a:xfrm>
                    <a:off x="595313" y="4284663"/>
                    <a:ext cx="3201987" cy="134937"/>
                  </a:xfrm>
                  <a:prstGeom prst="rect">
                    <a:avLst/>
                  </a:prstGeom>
                  <a:solidFill>
                    <a:srgbClr val="FF6600"/>
                  </a:solidFill>
                  <a:ln w="9525">
                    <a:solidFill>
                      <a:schemeClr val="tx1"/>
                    </a:solidFill>
                    <a:miter lim="800000"/>
                    <a:headEnd/>
                    <a:tailEnd/>
                  </a:ln>
                </p:spPr>
                <p:txBody>
                  <a:bodyPr wrap="none" anchor="ctr"/>
                  <a:lstStyle/>
                  <a:p>
                    <a:endParaRPr lang="en-US" sz="1200">
                      <a:latin typeface="Calibri" pitchFamily="34" charset="0"/>
                    </a:endParaRPr>
                  </a:p>
                </p:txBody>
              </p:sp>
              <p:sp>
                <p:nvSpPr>
                  <p:cNvPr id="860194" name="Text Box 18"/>
                  <p:cNvSpPr txBox="1">
                    <a:spLocks noChangeArrowheads="1"/>
                  </p:cNvSpPr>
                  <p:nvPr/>
                </p:nvSpPr>
                <p:spPr bwMode="auto">
                  <a:xfrm>
                    <a:off x="746141" y="4388068"/>
                    <a:ext cx="1753969" cy="327647"/>
                  </a:xfrm>
                  <a:prstGeom prst="rect">
                    <a:avLst/>
                  </a:prstGeom>
                  <a:noFill/>
                  <a:ln w="9525">
                    <a:noFill/>
                    <a:miter lim="800000"/>
                    <a:headEnd/>
                    <a:tailEnd/>
                  </a:ln>
                </p:spPr>
                <p:txBody>
                  <a:bodyPr>
                    <a:spAutoFit/>
                  </a:bodyPr>
                  <a:lstStyle/>
                  <a:p>
                    <a:r>
                      <a:rPr lang="en-US" sz="1100" dirty="0">
                        <a:solidFill>
                          <a:srgbClr val="FF3300"/>
                        </a:solidFill>
                        <a:latin typeface="Comic Sans MS" pitchFamily="66" charset="0"/>
                      </a:rPr>
                      <a:t>material sample</a:t>
                    </a:r>
                  </a:p>
                </p:txBody>
              </p:sp>
              <p:sp>
                <p:nvSpPr>
                  <p:cNvPr id="860195" name="AutoShape 19"/>
                  <p:cNvSpPr>
                    <a:spLocks/>
                  </p:cNvSpPr>
                  <p:nvPr/>
                </p:nvSpPr>
                <p:spPr bwMode="auto">
                  <a:xfrm rot="5400000">
                    <a:off x="2714625" y="3848100"/>
                    <a:ext cx="228600" cy="1219200"/>
                  </a:xfrm>
                  <a:prstGeom prst="rightBrace">
                    <a:avLst>
                      <a:gd name="adj1" fmla="val 44444"/>
                      <a:gd name="adj2" fmla="val 50000"/>
                    </a:avLst>
                  </a:prstGeom>
                  <a:noFill/>
                  <a:ln w="9525">
                    <a:solidFill>
                      <a:schemeClr val="tx1"/>
                    </a:solidFill>
                    <a:round/>
                    <a:headEnd/>
                    <a:tailEnd/>
                  </a:ln>
                </p:spPr>
                <p:txBody>
                  <a:bodyPr rot="10800000" vert="eaVert" wrap="none" anchor="ctr"/>
                  <a:lstStyle/>
                  <a:p>
                    <a:endParaRPr lang="en-US" sz="1200">
                      <a:latin typeface="Calibri" pitchFamily="34" charset="0"/>
                    </a:endParaRPr>
                  </a:p>
                </p:txBody>
              </p:sp>
              <p:sp>
                <p:nvSpPr>
                  <p:cNvPr id="860196" name="Text Box 22"/>
                  <p:cNvSpPr txBox="1">
                    <a:spLocks noChangeArrowheads="1"/>
                  </p:cNvSpPr>
                  <p:nvPr/>
                </p:nvSpPr>
                <p:spPr bwMode="auto">
                  <a:xfrm rot="-5400000">
                    <a:off x="1518321" y="2723244"/>
                    <a:ext cx="685262" cy="342866"/>
                  </a:xfrm>
                  <a:prstGeom prst="rect">
                    <a:avLst/>
                  </a:prstGeom>
                  <a:noFill/>
                  <a:ln w="9525">
                    <a:noFill/>
                    <a:miter lim="800000"/>
                    <a:headEnd/>
                    <a:tailEnd/>
                  </a:ln>
                </p:spPr>
                <p:txBody>
                  <a:bodyPr>
                    <a:spAutoFit/>
                  </a:bodyPr>
                  <a:lstStyle/>
                  <a:p>
                    <a:pPr>
                      <a:spcBef>
                        <a:spcPct val="50000"/>
                      </a:spcBef>
                    </a:pPr>
                    <a:r>
                      <a:rPr lang="en-US" sz="1200">
                        <a:latin typeface="Symbol" pitchFamily="18" charset="2"/>
                      </a:rPr>
                      <a:t>axis</a:t>
                    </a:r>
                  </a:p>
                </p:txBody>
              </p:sp>
            </p:grpSp>
          </p:grpSp>
        </p:grpSp>
      </p:grpSp>
      <p:sp>
        <p:nvSpPr>
          <p:cNvPr id="860206" name="Text Box 46"/>
          <p:cNvSpPr txBox="1">
            <a:spLocks noChangeArrowheads="1"/>
          </p:cNvSpPr>
          <p:nvPr/>
        </p:nvSpPr>
        <p:spPr bwMode="auto">
          <a:xfrm>
            <a:off x="3581400" y="4572000"/>
            <a:ext cx="2565400" cy="523220"/>
          </a:xfrm>
          <a:prstGeom prst="rect">
            <a:avLst/>
          </a:prstGeom>
          <a:noFill/>
          <a:ln w="9525">
            <a:noFill/>
            <a:miter lim="800000"/>
            <a:headEnd/>
            <a:tailEnd/>
          </a:ln>
          <a:effectLst/>
        </p:spPr>
        <p:txBody>
          <a:bodyPr wrap="square">
            <a:spAutoFit/>
          </a:bodyPr>
          <a:lstStyle/>
          <a:p>
            <a:pPr>
              <a:spcBef>
                <a:spcPct val="50000"/>
              </a:spcBef>
            </a:pPr>
            <a:r>
              <a:rPr lang="en-US" sz="1400" b="1" dirty="0">
                <a:solidFill>
                  <a:srgbClr val="0070C0"/>
                </a:solidFill>
                <a:latin typeface="Comic Sans MS" pitchFamily="66" charset="0"/>
              </a:rPr>
              <a:t>TE</a:t>
            </a:r>
            <a:r>
              <a:rPr lang="en-US" sz="1400" b="1" baseline="-25000" dirty="0">
                <a:solidFill>
                  <a:srgbClr val="0070C0"/>
                </a:solidFill>
                <a:latin typeface="Comic Sans MS" pitchFamily="66" charset="0"/>
              </a:rPr>
              <a:t>01</a:t>
            </a:r>
            <a:r>
              <a:rPr lang="en-US" sz="1400" b="1" dirty="0">
                <a:solidFill>
                  <a:srgbClr val="0070C0"/>
                </a:solidFill>
                <a:latin typeface="Comic Sans MS" pitchFamily="66" charset="0"/>
              </a:rPr>
              <a:t> Mode Pulse Heating Ring</a:t>
            </a:r>
          </a:p>
        </p:txBody>
      </p:sp>
      <p:sp>
        <p:nvSpPr>
          <p:cNvPr id="860207" name="Text Box 47"/>
          <p:cNvSpPr txBox="1">
            <a:spLocks noChangeArrowheads="1"/>
          </p:cNvSpPr>
          <p:nvPr/>
        </p:nvSpPr>
        <p:spPr bwMode="auto">
          <a:xfrm>
            <a:off x="3179763" y="5376863"/>
            <a:ext cx="3352800" cy="304800"/>
          </a:xfrm>
          <a:prstGeom prst="rect">
            <a:avLst/>
          </a:prstGeom>
          <a:noFill/>
          <a:ln w="9525">
            <a:noFill/>
            <a:miter lim="800000"/>
            <a:headEnd/>
            <a:tailEnd/>
          </a:ln>
          <a:effectLst/>
        </p:spPr>
        <p:txBody>
          <a:bodyPr>
            <a:spAutoFit/>
          </a:bodyPr>
          <a:lstStyle/>
          <a:p>
            <a:pPr>
              <a:spcBef>
                <a:spcPct val="50000"/>
              </a:spcBef>
            </a:pPr>
            <a:r>
              <a:rPr lang="en-US" sz="1400" b="1"/>
              <a:t>Max Temp rise during pulse  = 110</a:t>
            </a:r>
            <a:r>
              <a:rPr lang="en-US" sz="1400" b="1" baseline="30000"/>
              <a:t>o</a:t>
            </a:r>
            <a:r>
              <a:rPr lang="en-US" sz="1400" b="1"/>
              <a:t>C</a:t>
            </a:r>
          </a:p>
        </p:txBody>
      </p:sp>
      <p:sp>
        <p:nvSpPr>
          <p:cNvPr id="31" name="Rectangle 9"/>
          <p:cNvSpPr>
            <a:spLocks noChangeArrowheads="1"/>
          </p:cNvSpPr>
          <p:nvPr/>
        </p:nvSpPr>
        <p:spPr bwMode="auto">
          <a:xfrm>
            <a:off x="2057400" y="5856358"/>
            <a:ext cx="6019800" cy="707886"/>
          </a:xfrm>
          <a:prstGeom prst="rect">
            <a:avLst/>
          </a:prstGeom>
          <a:solidFill>
            <a:srgbClr val="FFFFFF"/>
          </a:solidFill>
          <a:ln w="9525">
            <a:noFill/>
            <a:miter lim="800000"/>
            <a:headEnd/>
            <a:tailEnd/>
          </a:ln>
        </p:spPr>
        <p:txBody>
          <a:bodyPr wrap="square" anchor="ctr">
            <a:spAutoFit/>
          </a:bodyPr>
          <a:lstStyle/>
          <a:p>
            <a:pPr algn="just">
              <a:tabLst>
                <a:tab pos="4213225" algn="r"/>
              </a:tabLst>
            </a:pPr>
            <a:r>
              <a:rPr lang="en-US" sz="2000" dirty="0" smtClean="0">
                <a:latin typeface="Arial" charset="0"/>
                <a:ea typeface="Times New Roman" pitchFamily="18" charset="0"/>
                <a:cs typeface="Arial" charset="0"/>
              </a:rPr>
              <a:t>TE013 </a:t>
            </a:r>
            <a:r>
              <a:rPr lang="en-US" sz="2000" dirty="0">
                <a:latin typeface="Arial" charset="0"/>
                <a:ea typeface="Times New Roman" pitchFamily="18" charset="0"/>
                <a:cs typeface="Arial" charset="0"/>
              </a:rPr>
              <a:t>cavity (left) and its connection to a circular to WR90 waveguide mode convertor (right).</a:t>
            </a:r>
          </a:p>
        </p:txBody>
      </p:sp>
      <p:sp>
        <p:nvSpPr>
          <p:cNvPr id="32" name="Text Box 5"/>
          <p:cNvSpPr txBox="1">
            <a:spLocks noChangeArrowheads="1"/>
          </p:cNvSpPr>
          <p:nvPr/>
        </p:nvSpPr>
        <p:spPr bwMode="auto">
          <a:xfrm>
            <a:off x="1981200" y="838200"/>
            <a:ext cx="2106913" cy="574481"/>
          </a:xfrm>
          <a:prstGeom prst="rect">
            <a:avLst/>
          </a:prstGeom>
          <a:solidFill>
            <a:srgbClr val="FFFF00"/>
          </a:solidFill>
          <a:ln w="9525">
            <a:solidFill>
              <a:srgbClr val="000000"/>
            </a:solidFill>
            <a:miter lim="800000"/>
            <a:headEnd/>
            <a:tailEnd/>
          </a:ln>
        </p:spPr>
        <p:txBody>
          <a:bodyPr/>
          <a:lstStyle/>
          <a:p>
            <a:pPr>
              <a:spcAft>
                <a:spcPts val="1000"/>
              </a:spcAft>
            </a:pPr>
            <a:r>
              <a:rPr lang="en-US" altLang="zh-CN" sz="2000">
                <a:latin typeface="Calibri" pitchFamily="34" charset="0"/>
                <a:ea typeface="SimSun" pitchFamily="2" charset="-122"/>
              </a:rPr>
              <a:t>Mode Convertor</a:t>
            </a:r>
            <a:endParaRPr lang="en-US" sz="2000"/>
          </a:p>
        </p:txBody>
      </p:sp>
      <p:sp>
        <p:nvSpPr>
          <p:cNvPr id="33" name="Text Box 6"/>
          <p:cNvSpPr txBox="1">
            <a:spLocks noChangeArrowheads="1"/>
          </p:cNvSpPr>
          <p:nvPr/>
        </p:nvSpPr>
        <p:spPr bwMode="auto">
          <a:xfrm>
            <a:off x="6629400" y="1905000"/>
            <a:ext cx="1702386" cy="572610"/>
          </a:xfrm>
          <a:prstGeom prst="rect">
            <a:avLst/>
          </a:prstGeom>
          <a:solidFill>
            <a:srgbClr val="FFFF00"/>
          </a:solidFill>
          <a:ln w="9525">
            <a:solidFill>
              <a:srgbClr val="000000"/>
            </a:solidFill>
            <a:miter lim="800000"/>
            <a:headEnd/>
            <a:tailEnd/>
          </a:ln>
        </p:spPr>
        <p:txBody>
          <a:bodyPr/>
          <a:lstStyle/>
          <a:p>
            <a:pPr>
              <a:spcAft>
                <a:spcPts val="1200"/>
              </a:spcAft>
            </a:pPr>
            <a:r>
              <a:rPr lang="en-US" altLang="zh-CN" sz="2000" dirty="0">
                <a:latin typeface="Calibri" pitchFamily="34" charset="0"/>
                <a:ea typeface="SimSun" pitchFamily="2" charset="-122"/>
              </a:rPr>
              <a:t>Test Cavity</a:t>
            </a:r>
            <a:endParaRPr lang="en-US" sz="2000" dirty="0"/>
          </a:p>
        </p:txBody>
      </p:sp>
      <p:cxnSp>
        <p:nvCxnSpPr>
          <p:cNvPr id="34" name="AutoShape 7"/>
          <p:cNvCxnSpPr>
            <a:cxnSpLocks noChangeShapeType="1"/>
          </p:cNvCxnSpPr>
          <p:nvPr/>
        </p:nvCxnSpPr>
        <p:spPr bwMode="auto">
          <a:xfrm>
            <a:off x="3733800" y="1447800"/>
            <a:ext cx="1981200" cy="1143000"/>
          </a:xfrm>
          <a:prstGeom prst="straightConnector1">
            <a:avLst/>
          </a:prstGeom>
          <a:noFill/>
          <a:ln w="19050">
            <a:solidFill>
              <a:srgbClr val="FFFF00"/>
            </a:solidFill>
            <a:round/>
            <a:headEnd/>
            <a:tailEnd type="triangle" w="med" len="med"/>
          </a:ln>
        </p:spPr>
      </p:cxnSp>
      <p:cxnSp>
        <p:nvCxnSpPr>
          <p:cNvPr id="35" name="AutoShape 8"/>
          <p:cNvCxnSpPr>
            <a:cxnSpLocks noChangeShapeType="1"/>
          </p:cNvCxnSpPr>
          <p:nvPr/>
        </p:nvCxnSpPr>
        <p:spPr bwMode="auto">
          <a:xfrm rot="5400000">
            <a:off x="5753159" y="2476441"/>
            <a:ext cx="990600" cy="914518"/>
          </a:xfrm>
          <a:prstGeom prst="straightConnector1">
            <a:avLst/>
          </a:prstGeom>
          <a:noFill/>
          <a:ln w="19050">
            <a:solidFill>
              <a:srgbClr val="FFFF00"/>
            </a:solidFill>
            <a:round/>
            <a:headEnd/>
            <a:tailEnd type="triangle" w="med" len="med"/>
          </a:ln>
        </p:spPr>
      </p:cxn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0" name="Rectangle 10"/>
          <p:cNvSpPr>
            <a:spLocks noGrp="1" noChangeArrowheads="1"/>
          </p:cNvSpPr>
          <p:nvPr>
            <p:ph type="title"/>
          </p:nvPr>
        </p:nvSpPr>
        <p:spPr>
          <a:xfrm>
            <a:off x="457200" y="160338"/>
            <a:ext cx="8229600" cy="792162"/>
          </a:xfrm>
        </p:spPr>
        <p:txBody>
          <a:bodyPr/>
          <a:lstStyle/>
          <a:p>
            <a:r>
              <a:rPr lang="en-US" sz="2400" dirty="0">
                <a:solidFill>
                  <a:srgbClr val="0070C0"/>
                </a:solidFill>
                <a:latin typeface="Comic Sans MS" pitchFamily="66" charset="0"/>
              </a:rPr>
              <a:t>Material Testing ( Pulsed heating experiments) </a:t>
            </a:r>
          </a:p>
        </p:txBody>
      </p:sp>
      <p:sp>
        <p:nvSpPr>
          <p:cNvPr id="860197" name="Text Box 37"/>
          <p:cNvSpPr txBox="1">
            <a:spLocks noChangeArrowheads="1"/>
          </p:cNvSpPr>
          <p:nvPr/>
        </p:nvSpPr>
        <p:spPr bwMode="auto">
          <a:xfrm>
            <a:off x="0" y="1663700"/>
            <a:ext cx="2832100" cy="1069975"/>
          </a:xfrm>
          <a:prstGeom prst="rect">
            <a:avLst/>
          </a:prstGeom>
          <a:noFill/>
          <a:ln w="9525">
            <a:noFill/>
            <a:miter lim="800000"/>
            <a:headEnd/>
            <a:tailEnd/>
          </a:ln>
          <a:effectLst/>
        </p:spPr>
        <p:txBody>
          <a:bodyPr>
            <a:spAutoFit/>
          </a:bodyPr>
          <a:lstStyle/>
          <a:p>
            <a:r>
              <a:rPr lang="en-US" sz="1600">
                <a:solidFill>
                  <a:schemeClr val="bg1"/>
                </a:solidFill>
              </a:rPr>
              <a:t>Special cavity has been designed to focus the magnetic field into a flat plate that can be replaced. </a:t>
            </a:r>
          </a:p>
        </p:txBody>
      </p:sp>
      <p:sp>
        <p:nvSpPr>
          <p:cNvPr id="860198" name="Rectangle 38"/>
          <p:cNvSpPr>
            <a:spLocks noGrp="1" noChangeArrowheads="1"/>
          </p:cNvSpPr>
          <p:nvPr>
            <p:ph type="body" sz="half" idx="3"/>
          </p:nvPr>
        </p:nvSpPr>
        <p:spPr>
          <a:xfrm>
            <a:off x="5334000" y="1373188"/>
            <a:ext cx="3810000" cy="2378075"/>
          </a:xfrm>
          <a:noFill/>
          <a:ln/>
        </p:spPr>
        <p:txBody>
          <a:bodyPr/>
          <a:lstStyle/>
          <a:p>
            <a:pPr>
              <a:lnSpc>
                <a:spcPct val="80000"/>
              </a:lnSpc>
            </a:pPr>
            <a:r>
              <a:rPr lang="en-US" sz="1600">
                <a:solidFill>
                  <a:schemeClr val="bg1"/>
                </a:solidFill>
              </a:rPr>
              <a:t>Economical material testing method</a:t>
            </a:r>
          </a:p>
          <a:p>
            <a:pPr>
              <a:lnSpc>
                <a:spcPct val="80000"/>
              </a:lnSpc>
            </a:pPr>
            <a:r>
              <a:rPr lang="en-US" sz="1600">
                <a:solidFill>
                  <a:schemeClr val="bg1"/>
                </a:solidFill>
              </a:rPr>
              <a:t>Essential in terms of cavity structures for wakefield damping</a:t>
            </a:r>
          </a:p>
          <a:p>
            <a:pPr>
              <a:lnSpc>
                <a:spcPct val="80000"/>
              </a:lnSpc>
            </a:pPr>
            <a:r>
              <a:rPr lang="en-US" sz="1600">
                <a:solidFill>
                  <a:schemeClr val="bg1"/>
                </a:solidFill>
              </a:rPr>
              <a:t>Recent theoretical work also indicate that fatigue and pulsed heating might be also the root cause of the breakdown phenomenon</a:t>
            </a:r>
          </a:p>
          <a:p>
            <a:pPr>
              <a:lnSpc>
                <a:spcPct val="110000"/>
              </a:lnSpc>
              <a:buFontTx/>
              <a:buNone/>
            </a:pPr>
            <a:endParaRPr lang="en-US" sz="1200">
              <a:solidFill>
                <a:schemeClr val="bg1"/>
              </a:solidFill>
            </a:endParaRPr>
          </a:p>
        </p:txBody>
      </p:sp>
      <p:grpSp>
        <p:nvGrpSpPr>
          <p:cNvPr id="2" name="Group 43"/>
          <p:cNvGrpSpPr>
            <a:grpSpLocks/>
          </p:cNvGrpSpPr>
          <p:nvPr/>
        </p:nvGrpSpPr>
        <p:grpSpPr bwMode="auto">
          <a:xfrm>
            <a:off x="4724400" y="1676400"/>
            <a:ext cx="4267200" cy="3810000"/>
            <a:chOff x="3504" y="432"/>
            <a:chExt cx="2016" cy="1632"/>
          </a:xfrm>
        </p:grpSpPr>
        <p:pic>
          <p:nvPicPr>
            <p:cNvPr id="860204" name="Picture 44"/>
            <p:cNvPicPr>
              <a:picLocks noChangeAspect="1" noChangeArrowheads="1"/>
            </p:cNvPicPr>
            <p:nvPr/>
          </p:nvPicPr>
          <p:blipFill>
            <a:blip r:embed="rId3" cstate="print"/>
            <a:srcRect/>
            <a:stretch>
              <a:fillRect/>
            </a:stretch>
          </p:blipFill>
          <p:spPr bwMode="auto">
            <a:xfrm>
              <a:off x="3504" y="432"/>
              <a:ext cx="2016" cy="1614"/>
            </a:xfrm>
            <a:prstGeom prst="rect">
              <a:avLst/>
            </a:prstGeom>
            <a:noFill/>
            <a:ln w="28575">
              <a:solidFill>
                <a:schemeClr val="accent2"/>
              </a:solidFill>
              <a:miter lim="800000"/>
              <a:headEnd/>
              <a:tailEnd/>
            </a:ln>
          </p:spPr>
        </p:pic>
        <p:sp>
          <p:nvSpPr>
            <p:cNvPr id="860205" name="Text Box 45"/>
            <p:cNvSpPr txBox="1">
              <a:spLocks noChangeArrowheads="1"/>
            </p:cNvSpPr>
            <p:nvPr/>
          </p:nvSpPr>
          <p:spPr bwMode="auto">
            <a:xfrm>
              <a:off x="3504" y="1848"/>
              <a:ext cx="2016" cy="216"/>
            </a:xfrm>
            <a:prstGeom prst="rect">
              <a:avLst/>
            </a:prstGeom>
            <a:solidFill>
              <a:srgbClr val="FFFFFF"/>
            </a:solidFill>
            <a:ln w="28575">
              <a:solidFill>
                <a:schemeClr val="accent2"/>
              </a:solidFill>
              <a:miter lim="800000"/>
              <a:headEnd/>
              <a:tailEnd/>
            </a:ln>
          </p:spPr>
          <p:txBody>
            <a:bodyPr/>
            <a:lstStyle/>
            <a:p>
              <a:r>
                <a:rPr lang="en-US" sz="1200">
                  <a:solidFill>
                    <a:srgbClr val="000000"/>
                  </a:solidFill>
                  <a:latin typeface="FNHLDA+TimesNewRoman" charset="0"/>
                </a:rPr>
                <a:t>Metallography: Intergranular fractures 500X</a:t>
              </a:r>
              <a:endParaRPr lang="en-US"/>
            </a:p>
          </p:txBody>
        </p:sp>
      </p:grpSp>
      <p:grpSp>
        <p:nvGrpSpPr>
          <p:cNvPr id="3" name="Group 65"/>
          <p:cNvGrpSpPr>
            <a:grpSpLocks/>
          </p:cNvGrpSpPr>
          <p:nvPr/>
        </p:nvGrpSpPr>
        <p:grpSpPr bwMode="auto">
          <a:xfrm>
            <a:off x="327783" y="1215851"/>
            <a:ext cx="6608087" cy="4575349"/>
            <a:chOff x="96" y="686"/>
            <a:chExt cx="3198" cy="2049"/>
          </a:xfrm>
        </p:grpSpPr>
        <p:pic>
          <p:nvPicPr>
            <p:cNvPr id="860200" name="Picture 40" descr="YB_IMGH"/>
            <p:cNvPicPr>
              <a:picLocks noChangeAspect="1" noChangeArrowheads="1"/>
            </p:cNvPicPr>
            <p:nvPr/>
          </p:nvPicPr>
          <p:blipFill>
            <a:blip r:embed="rId4" cstate="print"/>
            <a:srcRect/>
            <a:stretch>
              <a:fillRect/>
            </a:stretch>
          </p:blipFill>
          <p:spPr bwMode="auto">
            <a:xfrm>
              <a:off x="96" y="935"/>
              <a:ext cx="2054" cy="1800"/>
            </a:xfrm>
            <a:prstGeom prst="rect">
              <a:avLst/>
            </a:prstGeom>
            <a:noFill/>
            <a:ln w="38100">
              <a:solidFill>
                <a:schemeClr val="accent2"/>
              </a:solidFill>
              <a:miter lim="800000"/>
              <a:headEnd/>
              <a:tailEnd/>
            </a:ln>
          </p:spPr>
        </p:pic>
        <p:sp>
          <p:nvSpPr>
            <p:cNvPr id="860208" name="Text Box 48"/>
            <p:cNvSpPr txBox="1">
              <a:spLocks noChangeArrowheads="1"/>
            </p:cNvSpPr>
            <p:nvPr/>
          </p:nvSpPr>
          <p:spPr bwMode="auto">
            <a:xfrm>
              <a:off x="749" y="686"/>
              <a:ext cx="2545" cy="138"/>
            </a:xfrm>
            <a:prstGeom prst="rect">
              <a:avLst/>
            </a:prstGeom>
            <a:noFill/>
            <a:ln w="9525">
              <a:noFill/>
              <a:miter lim="800000"/>
              <a:headEnd/>
              <a:tailEnd/>
            </a:ln>
            <a:effectLst/>
          </p:spPr>
          <p:txBody>
            <a:bodyPr wrap="square">
              <a:spAutoFit/>
            </a:bodyPr>
            <a:lstStyle/>
            <a:p>
              <a:pPr algn="ctr">
                <a:spcBef>
                  <a:spcPct val="50000"/>
                </a:spcBef>
              </a:pPr>
              <a:r>
                <a:rPr lang="en-US" sz="1400" b="1" dirty="0">
                  <a:solidFill>
                    <a:srgbClr val="002060"/>
                  </a:solidFill>
                  <a:latin typeface="Comic Sans MS" pitchFamily="66" charset="0"/>
                </a:rPr>
                <a:t>SEM Images Inside Copper Pulse Heating Region</a:t>
              </a:r>
            </a:p>
          </p:txBody>
        </p:sp>
      </p:grpSp>
      <p:sp>
        <p:nvSpPr>
          <p:cNvPr id="11" name="TextBox 10"/>
          <p:cNvSpPr txBox="1"/>
          <p:nvPr/>
        </p:nvSpPr>
        <p:spPr>
          <a:xfrm>
            <a:off x="7162800" y="6474023"/>
            <a:ext cx="905184" cy="307777"/>
          </a:xfrm>
          <a:prstGeom prst="rect">
            <a:avLst/>
          </a:prstGeom>
          <a:noFill/>
        </p:spPr>
        <p:txBody>
          <a:bodyPr wrap="none" rtlCol="0">
            <a:spAutoFit/>
          </a:bodyPr>
          <a:lstStyle/>
          <a:p>
            <a:r>
              <a:rPr lang="en-US" sz="1400" dirty="0" smtClean="0">
                <a:latin typeface="Calibri" pitchFamily="34" charset="0"/>
              </a:rPr>
              <a:t>L. Laurent</a:t>
            </a:r>
            <a:endParaRPr lang="en-US" sz="1400" dirty="0">
              <a:latin typeface="Calibri" pitchFamily="34"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60198">
                                            <p:txEl>
                                              <p:pRg st="0" end="0"/>
                                            </p:txEl>
                                          </p:spTgt>
                                        </p:tgtEl>
                                        <p:attrNameLst>
                                          <p:attrName>style.visibility</p:attrName>
                                        </p:attrNameLst>
                                      </p:cBhvr>
                                      <p:to>
                                        <p:strVal val="visible"/>
                                      </p:to>
                                    </p:set>
                                    <p:anim calcmode="lin" valueType="num">
                                      <p:cBhvr additive="base">
                                        <p:cTn id="7" dur="500" fill="hold"/>
                                        <p:tgtEl>
                                          <p:spTgt spid="86019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019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60198">
                                            <p:txEl>
                                              <p:pRg st="1" end="1"/>
                                            </p:txEl>
                                          </p:spTgt>
                                        </p:tgtEl>
                                        <p:attrNameLst>
                                          <p:attrName>style.visibility</p:attrName>
                                        </p:attrNameLst>
                                      </p:cBhvr>
                                      <p:to>
                                        <p:strVal val="visible"/>
                                      </p:to>
                                    </p:set>
                                    <p:anim calcmode="lin" valueType="num">
                                      <p:cBhvr additive="base">
                                        <p:cTn id="11" dur="500" fill="hold"/>
                                        <p:tgtEl>
                                          <p:spTgt spid="86019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6019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60198">
                                            <p:txEl>
                                              <p:pRg st="2" end="2"/>
                                            </p:txEl>
                                          </p:spTgt>
                                        </p:tgtEl>
                                        <p:attrNameLst>
                                          <p:attrName>style.visibility</p:attrName>
                                        </p:attrNameLst>
                                      </p:cBhvr>
                                      <p:to>
                                        <p:strVal val="visible"/>
                                      </p:to>
                                    </p:set>
                                    <p:anim calcmode="lin" valueType="num">
                                      <p:cBhvr additive="base">
                                        <p:cTn id="15" dur="500" fill="hold"/>
                                        <p:tgtEl>
                                          <p:spTgt spid="86019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6019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60197"/>
                                        </p:tgtEl>
                                        <p:attrNameLst>
                                          <p:attrName>style.visibility</p:attrName>
                                        </p:attrNameLst>
                                      </p:cBhvr>
                                      <p:to>
                                        <p:strVal val="visible"/>
                                      </p:to>
                                    </p:set>
                                    <p:anim calcmode="lin" valueType="num">
                                      <p:cBhvr additive="base">
                                        <p:cTn id="19" dur="500" fill="hold"/>
                                        <p:tgtEl>
                                          <p:spTgt spid="860197"/>
                                        </p:tgtEl>
                                        <p:attrNameLst>
                                          <p:attrName>ppt_x</p:attrName>
                                        </p:attrNameLst>
                                      </p:cBhvr>
                                      <p:tavLst>
                                        <p:tav tm="0">
                                          <p:val>
                                            <p:strVal val="#ppt_x"/>
                                          </p:val>
                                        </p:tav>
                                        <p:tav tm="100000">
                                          <p:val>
                                            <p:strVal val="#ppt_x"/>
                                          </p:val>
                                        </p:tav>
                                      </p:tavLst>
                                    </p:anim>
                                    <p:anim calcmode="lin" valueType="num">
                                      <p:cBhvr additive="base">
                                        <p:cTn id="20" dur="500" fill="hold"/>
                                        <p:tgtEl>
                                          <p:spTgt spid="860197"/>
                                        </p:tgtEl>
                                        <p:attrNameLst>
                                          <p:attrName>ppt_y</p:attrName>
                                        </p:attrNameLst>
                                      </p:cBhvr>
                                      <p:tavLst>
                                        <p:tav tm="0">
                                          <p:val>
                                            <p:strVal val="1+#ppt_h/2"/>
                                          </p:val>
                                        </p:tav>
                                        <p:tav tm="100000">
                                          <p:val>
                                            <p:strVal val="#ppt_y"/>
                                          </p:val>
                                        </p:tav>
                                      </p:tavLst>
                                    </p:anim>
                                  </p:childTnLst>
                                </p:cTn>
                              </p:par>
                              <p:par>
                                <p:cTn id="21" presetID="2" presetClass="exit" presetSubtype="4" fill="hold" grpId="1" nodeType="withEffect">
                                  <p:stCondLst>
                                    <p:cond delay="0"/>
                                  </p:stCondLst>
                                  <p:childTnLst>
                                    <p:anim calcmode="lin" valueType="num">
                                      <p:cBhvr additive="base">
                                        <p:cTn id="22" dur="500"/>
                                        <p:tgtEl>
                                          <p:spTgt spid="860197"/>
                                        </p:tgtEl>
                                        <p:attrNameLst>
                                          <p:attrName>ppt_x</p:attrName>
                                        </p:attrNameLst>
                                      </p:cBhvr>
                                      <p:tavLst>
                                        <p:tav tm="0">
                                          <p:val>
                                            <p:strVal val="ppt_x"/>
                                          </p:val>
                                        </p:tav>
                                        <p:tav tm="100000">
                                          <p:val>
                                            <p:strVal val="ppt_x"/>
                                          </p:val>
                                        </p:tav>
                                      </p:tavLst>
                                    </p:anim>
                                    <p:anim calcmode="lin" valueType="num">
                                      <p:cBhvr additive="base">
                                        <p:cTn id="23" dur="500"/>
                                        <p:tgtEl>
                                          <p:spTgt spid="860197"/>
                                        </p:tgtEl>
                                        <p:attrNameLst>
                                          <p:attrName>ppt_y</p:attrName>
                                        </p:attrNameLst>
                                      </p:cBhvr>
                                      <p:tavLst>
                                        <p:tav tm="0">
                                          <p:val>
                                            <p:strVal val="ppt_y"/>
                                          </p:val>
                                        </p:tav>
                                        <p:tav tm="100000">
                                          <p:val>
                                            <p:strVal val="1+ppt_h/2"/>
                                          </p:val>
                                        </p:tav>
                                      </p:tavLst>
                                    </p:anim>
                                    <p:set>
                                      <p:cBhvr>
                                        <p:cTn id="24" dur="1" fill="hold">
                                          <p:stCondLst>
                                            <p:cond delay="499"/>
                                          </p:stCondLst>
                                        </p:cTn>
                                        <p:tgtEl>
                                          <p:spTgt spid="860197"/>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860198">
                                            <p:txEl>
                                              <p:pRg st="0" end="0"/>
                                            </p:txEl>
                                          </p:spTgt>
                                        </p:tgtEl>
                                        <p:attrNameLst>
                                          <p:attrName>ppt_x</p:attrName>
                                        </p:attrNameLst>
                                      </p:cBhvr>
                                      <p:tavLst>
                                        <p:tav tm="0">
                                          <p:val>
                                            <p:strVal val="ppt_x"/>
                                          </p:val>
                                        </p:tav>
                                        <p:tav tm="100000">
                                          <p:val>
                                            <p:strVal val="ppt_x"/>
                                          </p:val>
                                        </p:tav>
                                      </p:tavLst>
                                    </p:anim>
                                    <p:anim calcmode="lin" valueType="num">
                                      <p:cBhvr additive="base">
                                        <p:cTn id="27" dur="500"/>
                                        <p:tgtEl>
                                          <p:spTgt spid="860198">
                                            <p:txEl>
                                              <p:pRg st="0" end="0"/>
                                            </p:txEl>
                                          </p:spTgt>
                                        </p:tgtEl>
                                        <p:attrNameLst>
                                          <p:attrName>ppt_y</p:attrName>
                                        </p:attrNameLst>
                                      </p:cBhvr>
                                      <p:tavLst>
                                        <p:tav tm="0">
                                          <p:val>
                                            <p:strVal val="ppt_y"/>
                                          </p:val>
                                        </p:tav>
                                        <p:tav tm="100000">
                                          <p:val>
                                            <p:strVal val="1+ppt_h/2"/>
                                          </p:val>
                                        </p:tav>
                                      </p:tavLst>
                                    </p:anim>
                                    <p:set>
                                      <p:cBhvr>
                                        <p:cTn id="28" dur="1" fill="hold">
                                          <p:stCondLst>
                                            <p:cond delay="499"/>
                                          </p:stCondLst>
                                        </p:cTn>
                                        <p:tgtEl>
                                          <p:spTgt spid="860198">
                                            <p:txEl>
                                              <p:pRg st="0" end="0"/>
                                            </p:txEl>
                                          </p:spTgt>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860198">
                                            <p:txEl>
                                              <p:pRg st="1" end="1"/>
                                            </p:txEl>
                                          </p:spTgt>
                                        </p:tgtEl>
                                        <p:attrNameLst>
                                          <p:attrName>ppt_x</p:attrName>
                                        </p:attrNameLst>
                                      </p:cBhvr>
                                      <p:tavLst>
                                        <p:tav tm="0">
                                          <p:val>
                                            <p:strVal val="ppt_x"/>
                                          </p:val>
                                        </p:tav>
                                        <p:tav tm="100000">
                                          <p:val>
                                            <p:strVal val="ppt_x"/>
                                          </p:val>
                                        </p:tav>
                                      </p:tavLst>
                                    </p:anim>
                                    <p:anim calcmode="lin" valueType="num">
                                      <p:cBhvr additive="base">
                                        <p:cTn id="31" dur="500"/>
                                        <p:tgtEl>
                                          <p:spTgt spid="860198">
                                            <p:txEl>
                                              <p:pRg st="1" end="1"/>
                                            </p:txEl>
                                          </p:spTgt>
                                        </p:tgtEl>
                                        <p:attrNameLst>
                                          <p:attrName>ppt_y</p:attrName>
                                        </p:attrNameLst>
                                      </p:cBhvr>
                                      <p:tavLst>
                                        <p:tav tm="0">
                                          <p:val>
                                            <p:strVal val="ppt_y"/>
                                          </p:val>
                                        </p:tav>
                                        <p:tav tm="100000">
                                          <p:val>
                                            <p:strVal val="1+ppt_h/2"/>
                                          </p:val>
                                        </p:tav>
                                      </p:tavLst>
                                    </p:anim>
                                    <p:set>
                                      <p:cBhvr>
                                        <p:cTn id="32" dur="1" fill="hold">
                                          <p:stCondLst>
                                            <p:cond delay="499"/>
                                          </p:stCondLst>
                                        </p:cTn>
                                        <p:tgtEl>
                                          <p:spTgt spid="860198">
                                            <p:txEl>
                                              <p:pRg st="1" end="1"/>
                                            </p:txEl>
                                          </p:spTgt>
                                        </p:tgtEl>
                                        <p:attrNameLst>
                                          <p:attrName>style.visibility</p:attrName>
                                        </p:attrNameLst>
                                      </p:cBhvr>
                                      <p:to>
                                        <p:strVal val="hidden"/>
                                      </p:to>
                                    </p:set>
                                  </p:childTnLst>
                                </p:cTn>
                              </p:par>
                              <p:par>
                                <p:cTn id="33" presetID="2" presetClass="exit" presetSubtype="4" fill="hold" grpId="1" nodeType="withEffect">
                                  <p:stCondLst>
                                    <p:cond delay="0"/>
                                  </p:stCondLst>
                                  <p:childTnLst>
                                    <p:anim calcmode="lin" valueType="num">
                                      <p:cBhvr additive="base">
                                        <p:cTn id="34" dur="500"/>
                                        <p:tgtEl>
                                          <p:spTgt spid="860198">
                                            <p:txEl>
                                              <p:pRg st="2" end="2"/>
                                            </p:txEl>
                                          </p:spTgt>
                                        </p:tgtEl>
                                        <p:attrNameLst>
                                          <p:attrName>ppt_x</p:attrName>
                                        </p:attrNameLst>
                                      </p:cBhvr>
                                      <p:tavLst>
                                        <p:tav tm="0">
                                          <p:val>
                                            <p:strVal val="ppt_x"/>
                                          </p:val>
                                        </p:tav>
                                        <p:tav tm="100000">
                                          <p:val>
                                            <p:strVal val="ppt_x"/>
                                          </p:val>
                                        </p:tav>
                                      </p:tavLst>
                                    </p:anim>
                                    <p:anim calcmode="lin" valueType="num">
                                      <p:cBhvr additive="base">
                                        <p:cTn id="35" dur="500"/>
                                        <p:tgtEl>
                                          <p:spTgt spid="860198">
                                            <p:txEl>
                                              <p:pRg st="2" end="2"/>
                                            </p:txEl>
                                          </p:spTgt>
                                        </p:tgtEl>
                                        <p:attrNameLst>
                                          <p:attrName>ppt_y</p:attrName>
                                        </p:attrNameLst>
                                      </p:cBhvr>
                                      <p:tavLst>
                                        <p:tav tm="0">
                                          <p:val>
                                            <p:strVal val="ppt_y"/>
                                          </p:val>
                                        </p:tav>
                                        <p:tav tm="100000">
                                          <p:val>
                                            <p:strVal val="1+ppt_h/2"/>
                                          </p:val>
                                        </p:tav>
                                      </p:tavLst>
                                    </p:anim>
                                    <p:set>
                                      <p:cBhvr>
                                        <p:cTn id="36" dur="1" fill="hold">
                                          <p:stCondLst>
                                            <p:cond delay="499"/>
                                          </p:stCondLst>
                                        </p:cTn>
                                        <p:tgtEl>
                                          <p:spTgt spid="860198">
                                            <p:txEl>
                                              <p:pRg st="2" end="2"/>
                                            </p:txEl>
                                          </p:spTgt>
                                        </p:tgtEl>
                                        <p:attrNameLst>
                                          <p:attrName>style.visibility</p:attrName>
                                        </p:attrNameLst>
                                      </p:cBhvr>
                                      <p:to>
                                        <p:strVal val="hidden"/>
                                      </p:to>
                                    </p:set>
                                  </p:childTnLst>
                                </p:cTn>
                              </p:par>
                              <p:par>
                                <p:cTn id="37" presetID="2" presetClass="entr" presetSubtype="4"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7" grpId="0"/>
      <p:bldP spid="860197" grpId="1"/>
      <p:bldP spid="860198" grpId="0" build="p"/>
      <p:bldP spid="860198" grpI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Date Placeholder 1"/>
          <p:cNvSpPr>
            <a:spLocks noGrp="1"/>
          </p:cNvSpPr>
          <p:nvPr>
            <p:ph type="dt" sz="half" idx="4294967295"/>
          </p:nvPr>
        </p:nvSpPr>
        <p:spPr>
          <a:xfrm>
            <a:off x="457200" y="6245225"/>
            <a:ext cx="2133600" cy="476250"/>
          </a:xfrm>
          <a:prstGeom prst="rect">
            <a:avLst/>
          </a:prstGeom>
        </p:spPr>
        <p:txBody>
          <a:bodyPr/>
          <a:lstStyle/>
          <a:p>
            <a:r>
              <a:rPr lang="en-US"/>
              <a:t>3/3/2009</a:t>
            </a:r>
          </a:p>
        </p:txBody>
      </p:sp>
      <p:sp>
        <p:nvSpPr>
          <p:cNvPr id="49" name="Footer Placeholder 2"/>
          <p:cNvSpPr>
            <a:spLocks noGrp="1"/>
          </p:cNvSpPr>
          <p:nvPr>
            <p:ph type="ftr" sz="quarter" idx="4294967295"/>
          </p:nvPr>
        </p:nvSpPr>
        <p:spPr>
          <a:xfrm>
            <a:off x="3124200" y="6245225"/>
            <a:ext cx="2895600" cy="476250"/>
          </a:xfrm>
          <a:prstGeom prst="rect">
            <a:avLst/>
          </a:prstGeom>
        </p:spPr>
        <p:txBody>
          <a:bodyPr/>
          <a:lstStyle/>
          <a:p>
            <a:r>
              <a:rPr lang="en-US"/>
              <a:t>HG workshop,  Mar. 09</a:t>
            </a:r>
          </a:p>
        </p:txBody>
      </p:sp>
      <p:sp>
        <p:nvSpPr>
          <p:cNvPr id="50" name="Slide Number Placeholder 3"/>
          <p:cNvSpPr>
            <a:spLocks noGrp="1"/>
          </p:cNvSpPr>
          <p:nvPr>
            <p:ph type="sldNum" sz="quarter" idx="4294967295"/>
          </p:nvPr>
        </p:nvSpPr>
        <p:spPr>
          <a:xfrm>
            <a:off x="6553200" y="6245225"/>
            <a:ext cx="2133600" cy="476250"/>
          </a:xfrm>
          <a:prstGeom prst="rect">
            <a:avLst/>
          </a:prstGeom>
        </p:spPr>
        <p:txBody>
          <a:bodyPr/>
          <a:lstStyle/>
          <a:p>
            <a:fld id="{F6C8517A-5ACA-49FA-8275-9C0221982FE5}" type="slidenum">
              <a:rPr lang="en-US"/>
              <a:pPr/>
              <a:t>26</a:t>
            </a:fld>
            <a:endParaRPr lang="en-US"/>
          </a:p>
        </p:txBody>
      </p:sp>
      <p:grpSp>
        <p:nvGrpSpPr>
          <p:cNvPr id="2" name="Group 91"/>
          <p:cNvGrpSpPr>
            <a:grpSpLocks/>
          </p:cNvGrpSpPr>
          <p:nvPr/>
        </p:nvGrpSpPr>
        <p:grpSpPr bwMode="auto">
          <a:xfrm>
            <a:off x="0" y="0"/>
            <a:ext cx="9144000" cy="6858000"/>
            <a:chOff x="0" y="0"/>
            <a:chExt cx="5760" cy="4320"/>
          </a:xfrm>
        </p:grpSpPr>
        <p:sp>
          <p:nvSpPr>
            <p:cNvPr id="788570" name="Rectangle 90"/>
            <p:cNvSpPr>
              <a:spLocks noChangeArrowheads="1"/>
            </p:cNvSpPr>
            <p:nvPr/>
          </p:nvSpPr>
          <p:spPr bwMode="auto">
            <a:xfrm>
              <a:off x="0" y="0"/>
              <a:ext cx="5760" cy="4320"/>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3" name="Group 47"/>
            <p:cNvGrpSpPr>
              <a:grpSpLocks/>
            </p:cNvGrpSpPr>
            <p:nvPr/>
          </p:nvGrpSpPr>
          <p:grpSpPr bwMode="auto">
            <a:xfrm>
              <a:off x="240" y="192"/>
              <a:ext cx="5280" cy="3792"/>
              <a:chOff x="240" y="192"/>
              <a:chExt cx="5280" cy="3792"/>
            </a:xfrm>
          </p:grpSpPr>
          <p:sp>
            <p:nvSpPr>
              <p:cNvPr id="788528" name="Rectangle 48"/>
              <p:cNvSpPr>
                <a:spLocks noChangeArrowheads="1"/>
              </p:cNvSpPr>
              <p:nvPr/>
            </p:nvSpPr>
            <p:spPr bwMode="auto">
              <a:xfrm>
                <a:off x="3207" y="2467"/>
                <a:ext cx="305" cy="173"/>
              </a:xfrm>
              <a:prstGeom prst="rect">
                <a:avLst/>
              </a:prstGeom>
              <a:noFill/>
              <a:ln w="9525">
                <a:noFill/>
                <a:miter lim="800000"/>
                <a:headEnd/>
                <a:tailEnd/>
              </a:ln>
              <a:effectLst/>
            </p:spPr>
            <p:txBody>
              <a:bodyPr wrap="none" anchor="ctr">
                <a:spAutoFit/>
              </a:bodyPr>
              <a:lstStyle/>
              <a:p>
                <a:pPr algn="ctr"/>
                <a:r>
                  <a:rPr lang="en-US" sz="1200">
                    <a:cs typeface="Times New Roman" pitchFamily="18" charset="0"/>
                  </a:rPr>
                  <a:t>       </a:t>
                </a:r>
                <a:endParaRPr lang="en-US"/>
              </a:p>
            </p:txBody>
          </p:sp>
          <p:pic>
            <p:nvPicPr>
              <p:cNvPr id="788529" name="Picture 49" descr="P9050038"/>
              <p:cNvPicPr>
                <a:picLocks noChangeAspect="1" noChangeArrowheads="1"/>
              </p:cNvPicPr>
              <p:nvPr/>
            </p:nvPicPr>
            <p:blipFill>
              <a:blip r:embed="rId3" cstate="print"/>
              <a:srcRect/>
              <a:stretch>
                <a:fillRect/>
              </a:stretch>
            </p:blipFill>
            <p:spPr bwMode="auto">
              <a:xfrm>
                <a:off x="2448" y="563"/>
                <a:ext cx="1008" cy="904"/>
              </a:xfrm>
              <a:prstGeom prst="rect">
                <a:avLst/>
              </a:prstGeom>
              <a:noFill/>
              <a:ln w="9525">
                <a:solidFill>
                  <a:schemeClr val="accent2"/>
                </a:solidFill>
                <a:miter lim="800000"/>
                <a:headEnd/>
                <a:tailEnd/>
              </a:ln>
            </p:spPr>
          </p:pic>
          <p:sp>
            <p:nvSpPr>
              <p:cNvPr id="788530" name="Text Box 50"/>
              <p:cNvSpPr txBox="1">
                <a:spLocks noChangeAspect="1" noChangeArrowheads="1"/>
              </p:cNvSpPr>
              <p:nvPr/>
            </p:nvSpPr>
            <p:spPr bwMode="auto">
              <a:xfrm>
                <a:off x="2448" y="1291"/>
                <a:ext cx="624" cy="179"/>
              </a:xfrm>
              <a:prstGeom prst="rect">
                <a:avLst/>
              </a:prstGeom>
              <a:solidFill>
                <a:schemeClr val="accent1"/>
              </a:solidFill>
              <a:ln w="9525">
                <a:solidFill>
                  <a:schemeClr val="accent2"/>
                </a:solidFill>
                <a:miter lim="800000"/>
                <a:headEnd/>
                <a:tailEnd/>
              </a:ln>
              <a:effectLst/>
            </p:spPr>
            <p:txBody>
              <a:bodyPr>
                <a:spAutoFit/>
              </a:bodyPr>
              <a:lstStyle/>
              <a:p>
                <a:pPr>
                  <a:spcBef>
                    <a:spcPct val="50000"/>
                  </a:spcBef>
                </a:pPr>
                <a:r>
                  <a:rPr lang="en-US" sz="1200"/>
                  <a:t>HIP2 (KEK)</a:t>
                </a:r>
              </a:p>
            </p:txBody>
          </p:sp>
          <p:sp>
            <p:nvSpPr>
              <p:cNvPr id="788531" name="Text Box 51"/>
              <p:cNvSpPr txBox="1">
                <a:spLocks noChangeAspect="1" noChangeArrowheads="1"/>
              </p:cNvSpPr>
              <p:nvPr/>
            </p:nvSpPr>
            <p:spPr bwMode="auto">
              <a:xfrm>
                <a:off x="3216" y="558"/>
                <a:ext cx="240" cy="179"/>
              </a:xfrm>
              <a:prstGeom prst="rect">
                <a:avLst/>
              </a:prstGeom>
              <a:solidFill>
                <a:srgbClr val="CC3300"/>
              </a:solidFill>
              <a:ln w="9525">
                <a:solidFill>
                  <a:schemeClr val="accent2"/>
                </a:solidFill>
                <a:miter lim="800000"/>
                <a:headEnd/>
                <a:tailEnd/>
              </a:ln>
              <a:effectLst/>
            </p:spPr>
            <p:txBody>
              <a:bodyPr>
                <a:spAutoFit/>
              </a:bodyPr>
              <a:lstStyle/>
              <a:p>
                <a:pPr>
                  <a:spcBef>
                    <a:spcPct val="50000"/>
                  </a:spcBef>
                </a:pPr>
                <a:r>
                  <a:rPr lang="en-US" sz="1200">
                    <a:solidFill>
                      <a:schemeClr val="bg1"/>
                    </a:solidFill>
                  </a:rPr>
                  <a:t>33</a:t>
                </a:r>
              </a:p>
            </p:txBody>
          </p:sp>
          <p:pic>
            <p:nvPicPr>
              <p:cNvPr id="788532" name="Picture 52" descr="P9050028"/>
              <p:cNvPicPr>
                <a:picLocks noChangeAspect="1" noChangeArrowheads="1"/>
              </p:cNvPicPr>
              <p:nvPr/>
            </p:nvPicPr>
            <p:blipFill>
              <a:blip r:embed="rId4" cstate="print"/>
              <a:srcRect/>
              <a:stretch>
                <a:fillRect/>
              </a:stretch>
            </p:blipFill>
            <p:spPr bwMode="auto">
              <a:xfrm>
                <a:off x="2880" y="1728"/>
                <a:ext cx="1056" cy="987"/>
              </a:xfrm>
              <a:prstGeom prst="rect">
                <a:avLst/>
              </a:prstGeom>
              <a:noFill/>
              <a:ln w="9525">
                <a:solidFill>
                  <a:schemeClr val="accent2"/>
                </a:solidFill>
                <a:miter lim="800000"/>
                <a:headEnd/>
                <a:tailEnd/>
              </a:ln>
            </p:spPr>
          </p:pic>
          <p:sp>
            <p:nvSpPr>
              <p:cNvPr id="788533" name="Text Box 53"/>
              <p:cNvSpPr txBox="1">
                <a:spLocks noChangeAspect="1" noChangeArrowheads="1"/>
              </p:cNvSpPr>
              <p:nvPr/>
            </p:nvSpPr>
            <p:spPr bwMode="auto">
              <a:xfrm>
                <a:off x="2832" y="2544"/>
                <a:ext cx="1008" cy="179"/>
              </a:xfrm>
              <a:prstGeom prst="rect">
                <a:avLst/>
              </a:prstGeom>
              <a:solidFill>
                <a:schemeClr val="accent1"/>
              </a:solidFill>
              <a:ln w="9525">
                <a:solidFill>
                  <a:schemeClr val="accent2"/>
                </a:solidFill>
                <a:miter lim="800000"/>
                <a:headEnd/>
                <a:tailEnd/>
              </a:ln>
              <a:effectLst/>
            </p:spPr>
            <p:txBody>
              <a:bodyPr>
                <a:spAutoFit/>
              </a:bodyPr>
              <a:lstStyle/>
              <a:p>
                <a:pPr>
                  <a:spcBef>
                    <a:spcPct val="50000"/>
                  </a:spcBef>
                </a:pPr>
                <a:r>
                  <a:rPr lang="en-US" sz="1200"/>
                  <a:t>E-Dep. Cu (KEK)</a:t>
                </a:r>
              </a:p>
            </p:txBody>
          </p:sp>
          <p:sp>
            <p:nvSpPr>
              <p:cNvPr id="788534" name="Text Box 54"/>
              <p:cNvSpPr txBox="1">
                <a:spLocks noChangeAspect="1" noChangeArrowheads="1"/>
              </p:cNvSpPr>
              <p:nvPr/>
            </p:nvSpPr>
            <p:spPr bwMode="auto">
              <a:xfrm>
                <a:off x="3696" y="1728"/>
                <a:ext cx="240" cy="179"/>
              </a:xfrm>
              <a:prstGeom prst="rect">
                <a:avLst/>
              </a:prstGeom>
              <a:solidFill>
                <a:srgbClr val="CC3300"/>
              </a:solidFill>
              <a:ln w="9525">
                <a:solidFill>
                  <a:schemeClr val="accent2"/>
                </a:solidFill>
                <a:miter lim="800000"/>
                <a:headEnd/>
                <a:tailEnd/>
              </a:ln>
              <a:effectLst/>
            </p:spPr>
            <p:txBody>
              <a:bodyPr>
                <a:spAutoFit/>
              </a:bodyPr>
              <a:lstStyle/>
              <a:p>
                <a:pPr>
                  <a:spcBef>
                    <a:spcPct val="50000"/>
                  </a:spcBef>
                </a:pPr>
                <a:r>
                  <a:rPr lang="en-US" sz="1200">
                    <a:solidFill>
                      <a:schemeClr val="bg1"/>
                    </a:solidFill>
                  </a:rPr>
                  <a:t>62</a:t>
                </a:r>
              </a:p>
            </p:txBody>
          </p:sp>
          <p:pic>
            <p:nvPicPr>
              <p:cNvPr id="788535" name="Picture 55" descr="PA070026"/>
              <p:cNvPicPr>
                <a:picLocks noChangeAspect="1" noChangeArrowheads="1"/>
              </p:cNvPicPr>
              <p:nvPr/>
            </p:nvPicPr>
            <p:blipFill>
              <a:blip r:embed="rId5" cstate="print"/>
              <a:srcRect/>
              <a:stretch>
                <a:fillRect/>
              </a:stretch>
            </p:blipFill>
            <p:spPr bwMode="auto">
              <a:xfrm>
                <a:off x="1728" y="1728"/>
                <a:ext cx="1104" cy="972"/>
              </a:xfrm>
              <a:prstGeom prst="rect">
                <a:avLst/>
              </a:prstGeom>
              <a:noFill/>
              <a:ln w="9525">
                <a:solidFill>
                  <a:schemeClr val="accent2"/>
                </a:solidFill>
                <a:miter lim="800000"/>
                <a:headEnd/>
                <a:tailEnd/>
              </a:ln>
            </p:spPr>
          </p:pic>
          <p:sp>
            <p:nvSpPr>
              <p:cNvPr id="788536" name="Text Box 56"/>
              <p:cNvSpPr txBox="1">
                <a:spLocks noChangeAspect="1" noChangeArrowheads="1"/>
              </p:cNvSpPr>
              <p:nvPr/>
            </p:nvSpPr>
            <p:spPr bwMode="auto">
              <a:xfrm>
                <a:off x="1728" y="2544"/>
                <a:ext cx="1104" cy="179"/>
              </a:xfrm>
              <a:prstGeom prst="rect">
                <a:avLst/>
              </a:prstGeom>
              <a:solidFill>
                <a:schemeClr val="accent1"/>
              </a:solidFill>
              <a:ln w="9525">
                <a:solidFill>
                  <a:schemeClr val="accent2"/>
                </a:solidFill>
                <a:miter lim="800000"/>
                <a:headEnd/>
                <a:tailEnd/>
              </a:ln>
              <a:effectLst/>
            </p:spPr>
            <p:txBody>
              <a:bodyPr>
                <a:spAutoFit/>
              </a:bodyPr>
              <a:lstStyle/>
              <a:p>
                <a:pPr>
                  <a:spcBef>
                    <a:spcPct val="50000"/>
                  </a:spcBef>
                </a:pPr>
                <a:r>
                  <a:rPr lang="en-US" sz="1200"/>
                  <a:t>Single Crys Cu (KEK)</a:t>
                </a:r>
              </a:p>
            </p:txBody>
          </p:sp>
          <p:sp>
            <p:nvSpPr>
              <p:cNvPr id="788537" name="Text Box 57"/>
              <p:cNvSpPr txBox="1">
                <a:spLocks noChangeAspect="1" noChangeArrowheads="1"/>
              </p:cNvSpPr>
              <p:nvPr/>
            </p:nvSpPr>
            <p:spPr bwMode="auto">
              <a:xfrm>
                <a:off x="2592" y="1728"/>
                <a:ext cx="240" cy="179"/>
              </a:xfrm>
              <a:prstGeom prst="rect">
                <a:avLst/>
              </a:prstGeom>
              <a:solidFill>
                <a:srgbClr val="CC3300"/>
              </a:solidFill>
              <a:ln w="9525">
                <a:solidFill>
                  <a:schemeClr val="accent2"/>
                </a:solidFill>
                <a:miter lim="800000"/>
                <a:headEnd/>
                <a:tailEnd/>
              </a:ln>
              <a:effectLst/>
            </p:spPr>
            <p:txBody>
              <a:bodyPr>
                <a:spAutoFit/>
              </a:bodyPr>
              <a:lstStyle/>
              <a:p>
                <a:pPr>
                  <a:spcBef>
                    <a:spcPct val="50000"/>
                  </a:spcBef>
                </a:pPr>
                <a:r>
                  <a:rPr lang="en-US" sz="1200">
                    <a:solidFill>
                      <a:schemeClr val="bg1"/>
                    </a:solidFill>
                  </a:rPr>
                  <a:t>??</a:t>
                </a:r>
              </a:p>
            </p:txBody>
          </p:sp>
          <p:pic>
            <p:nvPicPr>
              <p:cNvPr id="788538" name="Picture 58" descr="P9050066"/>
              <p:cNvPicPr>
                <a:picLocks noChangeAspect="1" noChangeArrowheads="1"/>
              </p:cNvPicPr>
              <p:nvPr/>
            </p:nvPicPr>
            <p:blipFill>
              <a:blip r:embed="rId6" cstate="print"/>
              <a:srcRect/>
              <a:stretch>
                <a:fillRect/>
              </a:stretch>
            </p:blipFill>
            <p:spPr bwMode="auto">
              <a:xfrm>
                <a:off x="1344" y="558"/>
                <a:ext cx="1056" cy="930"/>
              </a:xfrm>
              <a:prstGeom prst="rect">
                <a:avLst/>
              </a:prstGeom>
              <a:noFill/>
              <a:ln w="9525">
                <a:solidFill>
                  <a:schemeClr val="accent2"/>
                </a:solidFill>
                <a:miter lim="800000"/>
                <a:headEnd/>
                <a:tailEnd/>
              </a:ln>
            </p:spPr>
          </p:pic>
          <p:sp>
            <p:nvSpPr>
              <p:cNvPr id="788539" name="Text Box 59"/>
              <p:cNvSpPr txBox="1">
                <a:spLocks noChangeAspect="1" noChangeArrowheads="1"/>
              </p:cNvSpPr>
              <p:nvPr/>
            </p:nvSpPr>
            <p:spPr bwMode="auto">
              <a:xfrm>
                <a:off x="1344" y="1291"/>
                <a:ext cx="672" cy="179"/>
              </a:xfrm>
              <a:prstGeom prst="rect">
                <a:avLst/>
              </a:prstGeom>
              <a:solidFill>
                <a:schemeClr val="accent1"/>
              </a:solidFill>
              <a:ln w="9525">
                <a:solidFill>
                  <a:schemeClr val="accent2"/>
                </a:solidFill>
                <a:miter lim="800000"/>
                <a:headEnd/>
                <a:tailEnd/>
              </a:ln>
              <a:effectLst/>
            </p:spPr>
            <p:txBody>
              <a:bodyPr>
                <a:spAutoFit/>
              </a:bodyPr>
              <a:lstStyle/>
              <a:p>
                <a:pPr>
                  <a:spcBef>
                    <a:spcPct val="50000"/>
                  </a:spcBef>
                </a:pPr>
                <a:r>
                  <a:rPr lang="en-US" sz="1200"/>
                  <a:t>KEK3 (KEK)</a:t>
                </a:r>
              </a:p>
            </p:txBody>
          </p:sp>
          <p:sp>
            <p:nvSpPr>
              <p:cNvPr id="788540" name="Text Box 60"/>
              <p:cNvSpPr txBox="1">
                <a:spLocks noChangeAspect="1" noChangeArrowheads="1"/>
              </p:cNvSpPr>
              <p:nvPr/>
            </p:nvSpPr>
            <p:spPr bwMode="auto">
              <a:xfrm>
                <a:off x="2160" y="558"/>
                <a:ext cx="240" cy="179"/>
              </a:xfrm>
              <a:prstGeom prst="rect">
                <a:avLst/>
              </a:prstGeom>
              <a:solidFill>
                <a:srgbClr val="CC3300"/>
              </a:solidFill>
              <a:ln w="9525">
                <a:solidFill>
                  <a:schemeClr val="accent2"/>
                </a:solidFill>
                <a:miter lim="800000"/>
                <a:headEnd/>
                <a:tailEnd/>
              </a:ln>
              <a:effectLst/>
            </p:spPr>
            <p:txBody>
              <a:bodyPr>
                <a:spAutoFit/>
              </a:bodyPr>
              <a:lstStyle/>
              <a:p>
                <a:pPr>
                  <a:spcBef>
                    <a:spcPct val="50000"/>
                  </a:spcBef>
                </a:pPr>
                <a:r>
                  <a:rPr lang="en-US" sz="1200">
                    <a:solidFill>
                      <a:schemeClr val="bg1"/>
                    </a:solidFill>
                  </a:rPr>
                  <a:t>19</a:t>
                </a:r>
              </a:p>
            </p:txBody>
          </p:sp>
          <p:pic>
            <p:nvPicPr>
              <p:cNvPr id="788541" name="Picture 61" descr="PA070020"/>
              <p:cNvPicPr>
                <a:picLocks noChangeAspect="1" noChangeArrowheads="1"/>
              </p:cNvPicPr>
              <p:nvPr/>
            </p:nvPicPr>
            <p:blipFill>
              <a:blip r:embed="rId7" cstate="print"/>
              <a:srcRect/>
              <a:stretch>
                <a:fillRect/>
              </a:stretch>
            </p:blipFill>
            <p:spPr bwMode="auto">
              <a:xfrm rot="-43200000">
                <a:off x="240" y="547"/>
                <a:ext cx="1056" cy="932"/>
              </a:xfrm>
              <a:prstGeom prst="rect">
                <a:avLst/>
              </a:prstGeom>
              <a:noFill/>
              <a:ln w="9525">
                <a:solidFill>
                  <a:schemeClr val="accent2"/>
                </a:solidFill>
                <a:miter lim="800000"/>
                <a:headEnd/>
                <a:tailEnd/>
              </a:ln>
            </p:spPr>
          </p:pic>
          <p:sp>
            <p:nvSpPr>
              <p:cNvPr id="788542" name="Text Box 62"/>
              <p:cNvSpPr txBox="1">
                <a:spLocks noChangeAspect="1" noChangeArrowheads="1"/>
              </p:cNvSpPr>
              <p:nvPr/>
            </p:nvSpPr>
            <p:spPr bwMode="auto">
              <a:xfrm>
                <a:off x="240" y="1300"/>
                <a:ext cx="816" cy="179"/>
              </a:xfrm>
              <a:prstGeom prst="rect">
                <a:avLst/>
              </a:prstGeom>
              <a:solidFill>
                <a:schemeClr val="accent1"/>
              </a:solidFill>
              <a:ln w="9525">
                <a:solidFill>
                  <a:schemeClr val="accent2"/>
                </a:solidFill>
                <a:miter lim="800000"/>
                <a:headEnd/>
                <a:tailEnd/>
              </a:ln>
              <a:effectLst/>
            </p:spPr>
            <p:txBody>
              <a:bodyPr>
                <a:spAutoFit/>
              </a:bodyPr>
              <a:lstStyle/>
              <a:p>
                <a:pPr>
                  <a:spcBef>
                    <a:spcPct val="50000"/>
                  </a:spcBef>
                </a:pPr>
                <a:r>
                  <a:rPr lang="en-US" sz="1200"/>
                  <a:t>Cu101 (SLAC)</a:t>
                </a:r>
              </a:p>
            </p:txBody>
          </p:sp>
          <p:sp>
            <p:nvSpPr>
              <p:cNvPr id="788543" name="Text Box 63"/>
              <p:cNvSpPr txBox="1">
                <a:spLocks noChangeAspect="1" noChangeArrowheads="1"/>
              </p:cNvSpPr>
              <p:nvPr/>
            </p:nvSpPr>
            <p:spPr bwMode="auto">
              <a:xfrm>
                <a:off x="1056" y="558"/>
                <a:ext cx="240" cy="179"/>
              </a:xfrm>
              <a:prstGeom prst="rect">
                <a:avLst/>
              </a:prstGeom>
              <a:solidFill>
                <a:srgbClr val="CC3300"/>
              </a:solidFill>
              <a:ln w="9525">
                <a:solidFill>
                  <a:schemeClr val="accent2"/>
                </a:solidFill>
                <a:miter lim="800000"/>
                <a:headEnd/>
                <a:tailEnd/>
              </a:ln>
              <a:effectLst/>
            </p:spPr>
            <p:txBody>
              <a:bodyPr>
                <a:spAutoFit/>
              </a:bodyPr>
              <a:lstStyle/>
              <a:p>
                <a:pPr>
                  <a:spcBef>
                    <a:spcPct val="50000"/>
                  </a:spcBef>
                </a:pPr>
                <a:r>
                  <a:rPr lang="en-US" sz="1200">
                    <a:solidFill>
                      <a:schemeClr val="bg1"/>
                    </a:solidFill>
                  </a:rPr>
                  <a:t>10</a:t>
                </a:r>
              </a:p>
            </p:txBody>
          </p:sp>
          <p:pic>
            <p:nvPicPr>
              <p:cNvPr id="788544" name="Picture 64" descr="P2250005"/>
              <p:cNvPicPr>
                <a:picLocks noChangeAspect="1" noChangeArrowheads="1"/>
              </p:cNvPicPr>
              <p:nvPr/>
            </p:nvPicPr>
            <p:blipFill>
              <a:blip r:embed="rId8" cstate="print"/>
              <a:srcRect/>
              <a:stretch>
                <a:fillRect/>
              </a:stretch>
            </p:blipFill>
            <p:spPr bwMode="auto">
              <a:xfrm>
                <a:off x="3504" y="572"/>
                <a:ext cx="960" cy="898"/>
              </a:xfrm>
              <a:prstGeom prst="rect">
                <a:avLst/>
              </a:prstGeom>
              <a:noFill/>
              <a:ln w="9525">
                <a:solidFill>
                  <a:schemeClr val="accent2"/>
                </a:solidFill>
                <a:miter lim="800000"/>
                <a:headEnd/>
                <a:tailEnd/>
              </a:ln>
            </p:spPr>
          </p:pic>
          <p:sp>
            <p:nvSpPr>
              <p:cNvPr id="788545" name="Text Box 65"/>
              <p:cNvSpPr txBox="1">
                <a:spLocks noChangeAspect="1" noChangeArrowheads="1"/>
              </p:cNvSpPr>
              <p:nvPr/>
            </p:nvSpPr>
            <p:spPr bwMode="auto">
              <a:xfrm>
                <a:off x="3504" y="1291"/>
                <a:ext cx="624" cy="179"/>
              </a:xfrm>
              <a:prstGeom prst="rect">
                <a:avLst/>
              </a:prstGeom>
              <a:solidFill>
                <a:schemeClr val="accent1"/>
              </a:solidFill>
              <a:ln w="9525">
                <a:solidFill>
                  <a:schemeClr val="accent2"/>
                </a:solidFill>
                <a:miter lim="800000"/>
                <a:headEnd/>
                <a:tailEnd/>
              </a:ln>
              <a:effectLst/>
            </p:spPr>
            <p:txBody>
              <a:bodyPr>
                <a:spAutoFit/>
              </a:bodyPr>
              <a:lstStyle/>
              <a:p>
                <a:pPr>
                  <a:spcBef>
                    <a:spcPct val="50000"/>
                  </a:spcBef>
                </a:pPr>
                <a:r>
                  <a:rPr lang="en-US" sz="1200"/>
                  <a:t>HIP1 (KEK)</a:t>
                </a:r>
              </a:p>
            </p:txBody>
          </p:sp>
          <p:sp>
            <p:nvSpPr>
              <p:cNvPr id="788546" name="Text Box 66"/>
              <p:cNvSpPr txBox="1">
                <a:spLocks noChangeAspect="1" noChangeArrowheads="1"/>
              </p:cNvSpPr>
              <p:nvPr/>
            </p:nvSpPr>
            <p:spPr bwMode="auto">
              <a:xfrm>
                <a:off x="4224" y="558"/>
                <a:ext cx="240" cy="179"/>
              </a:xfrm>
              <a:prstGeom prst="rect">
                <a:avLst/>
              </a:prstGeom>
              <a:solidFill>
                <a:srgbClr val="CC3300"/>
              </a:solidFill>
              <a:ln w="9525">
                <a:solidFill>
                  <a:schemeClr val="accent2"/>
                </a:solidFill>
                <a:miter lim="800000"/>
                <a:headEnd/>
                <a:tailEnd/>
              </a:ln>
              <a:effectLst/>
            </p:spPr>
            <p:txBody>
              <a:bodyPr>
                <a:spAutoFit/>
              </a:bodyPr>
              <a:lstStyle/>
              <a:p>
                <a:pPr>
                  <a:spcBef>
                    <a:spcPct val="50000"/>
                  </a:spcBef>
                </a:pPr>
                <a:r>
                  <a:rPr lang="en-US" sz="1200">
                    <a:solidFill>
                      <a:schemeClr val="bg1"/>
                    </a:solidFill>
                  </a:rPr>
                  <a:t>36</a:t>
                </a:r>
              </a:p>
            </p:txBody>
          </p:sp>
          <p:pic>
            <p:nvPicPr>
              <p:cNvPr id="788547" name="Picture 67" descr="P2130005"/>
              <p:cNvPicPr>
                <a:picLocks noChangeAspect="1" noChangeArrowheads="1"/>
              </p:cNvPicPr>
              <p:nvPr/>
            </p:nvPicPr>
            <p:blipFill>
              <a:blip r:embed="rId9" cstate="print"/>
              <a:srcRect/>
              <a:stretch>
                <a:fillRect/>
              </a:stretch>
            </p:blipFill>
            <p:spPr bwMode="auto">
              <a:xfrm>
                <a:off x="4512" y="558"/>
                <a:ext cx="1008" cy="920"/>
              </a:xfrm>
              <a:prstGeom prst="rect">
                <a:avLst/>
              </a:prstGeom>
              <a:noFill/>
              <a:ln w="9525">
                <a:solidFill>
                  <a:schemeClr val="accent2"/>
                </a:solidFill>
                <a:miter lim="800000"/>
                <a:headEnd/>
                <a:tailEnd/>
              </a:ln>
            </p:spPr>
          </p:pic>
          <p:sp>
            <p:nvSpPr>
              <p:cNvPr id="788548" name="Text Box 68"/>
              <p:cNvSpPr txBox="1">
                <a:spLocks noChangeAspect="1" noChangeArrowheads="1"/>
              </p:cNvSpPr>
              <p:nvPr/>
            </p:nvSpPr>
            <p:spPr bwMode="auto">
              <a:xfrm>
                <a:off x="4512" y="1291"/>
                <a:ext cx="864" cy="179"/>
              </a:xfrm>
              <a:prstGeom prst="rect">
                <a:avLst/>
              </a:prstGeom>
              <a:solidFill>
                <a:schemeClr val="accent1"/>
              </a:solidFill>
              <a:ln w="9525">
                <a:solidFill>
                  <a:schemeClr val="accent2"/>
                </a:solidFill>
                <a:miter lim="800000"/>
                <a:headEnd/>
                <a:tailEnd/>
              </a:ln>
              <a:effectLst/>
            </p:spPr>
            <p:txBody>
              <a:bodyPr>
                <a:spAutoFit/>
              </a:bodyPr>
              <a:lstStyle/>
              <a:p>
                <a:pPr>
                  <a:spcBef>
                    <a:spcPct val="50000"/>
                  </a:spcBef>
                </a:pPr>
                <a:r>
                  <a:rPr lang="en-US" sz="1200"/>
                  <a:t>CuZr2-2 (CERN)</a:t>
                </a:r>
              </a:p>
            </p:txBody>
          </p:sp>
          <p:sp>
            <p:nvSpPr>
              <p:cNvPr id="788549" name="Text Box 69"/>
              <p:cNvSpPr txBox="1">
                <a:spLocks noChangeAspect="1" noChangeArrowheads="1"/>
              </p:cNvSpPr>
              <p:nvPr/>
            </p:nvSpPr>
            <p:spPr bwMode="auto">
              <a:xfrm>
                <a:off x="5280" y="558"/>
                <a:ext cx="240" cy="179"/>
              </a:xfrm>
              <a:prstGeom prst="rect">
                <a:avLst/>
              </a:prstGeom>
              <a:solidFill>
                <a:srgbClr val="CC3300"/>
              </a:solidFill>
              <a:ln w="9525">
                <a:solidFill>
                  <a:schemeClr val="accent2"/>
                </a:solidFill>
                <a:miter lim="800000"/>
                <a:headEnd/>
                <a:tailEnd/>
              </a:ln>
              <a:effectLst/>
            </p:spPr>
            <p:txBody>
              <a:bodyPr>
                <a:spAutoFit/>
              </a:bodyPr>
              <a:lstStyle/>
              <a:p>
                <a:pPr>
                  <a:spcBef>
                    <a:spcPct val="50000"/>
                  </a:spcBef>
                </a:pPr>
                <a:r>
                  <a:rPr lang="en-US" sz="1200">
                    <a:solidFill>
                      <a:schemeClr val="bg1"/>
                    </a:solidFill>
                  </a:rPr>
                  <a:t>45</a:t>
                </a:r>
              </a:p>
            </p:txBody>
          </p:sp>
          <p:pic>
            <p:nvPicPr>
              <p:cNvPr id="788550" name="Picture 70" descr="P2250008"/>
              <p:cNvPicPr>
                <a:picLocks noChangeAspect="1" noChangeArrowheads="1"/>
              </p:cNvPicPr>
              <p:nvPr/>
            </p:nvPicPr>
            <p:blipFill>
              <a:blip r:embed="rId10" cstate="print"/>
              <a:srcRect/>
              <a:stretch>
                <a:fillRect/>
              </a:stretch>
            </p:blipFill>
            <p:spPr bwMode="auto">
              <a:xfrm>
                <a:off x="624" y="1728"/>
                <a:ext cx="1056" cy="981"/>
              </a:xfrm>
              <a:prstGeom prst="rect">
                <a:avLst/>
              </a:prstGeom>
              <a:noFill/>
              <a:ln w="9525">
                <a:solidFill>
                  <a:srgbClr val="000080"/>
                </a:solidFill>
                <a:miter lim="800000"/>
                <a:headEnd/>
                <a:tailEnd/>
              </a:ln>
            </p:spPr>
          </p:pic>
          <p:sp>
            <p:nvSpPr>
              <p:cNvPr id="788551" name="Text Box 71"/>
              <p:cNvSpPr txBox="1">
                <a:spLocks noChangeAspect="1" noChangeArrowheads="1"/>
              </p:cNvSpPr>
              <p:nvPr/>
            </p:nvSpPr>
            <p:spPr bwMode="auto">
              <a:xfrm>
                <a:off x="624" y="2544"/>
                <a:ext cx="912" cy="179"/>
              </a:xfrm>
              <a:prstGeom prst="rect">
                <a:avLst/>
              </a:prstGeom>
              <a:solidFill>
                <a:schemeClr val="accent1"/>
              </a:solidFill>
              <a:ln w="9525">
                <a:solidFill>
                  <a:schemeClr val="accent2"/>
                </a:solidFill>
                <a:miter lim="800000"/>
                <a:headEnd/>
                <a:tailEnd/>
              </a:ln>
              <a:effectLst/>
            </p:spPr>
            <p:txBody>
              <a:bodyPr>
                <a:spAutoFit/>
              </a:bodyPr>
              <a:lstStyle/>
              <a:p>
                <a:pPr>
                  <a:spcBef>
                    <a:spcPct val="50000"/>
                  </a:spcBef>
                </a:pPr>
                <a:r>
                  <a:rPr lang="en-US" sz="1200"/>
                  <a:t>CuCr101 (SLAC)</a:t>
                </a:r>
              </a:p>
            </p:txBody>
          </p:sp>
          <p:sp>
            <p:nvSpPr>
              <p:cNvPr id="788552" name="Text Box 72"/>
              <p:cNvSpPr txBox="1">
                <a:spLocks noChangeAspect="1" noChangeArrowheads="1"/>
              </p:cNvSpPr>
              <p:nvPr/>
            </p:nvSpPr>
            <p:spPr bwMode="auto">
              <a:xfrm>
                <a:off x="1440" y="1728"/>
                <a:ext cx="240" cy="179"/>
              </a:xfrm>
              <a:prstGeom prst="rect">
                <a:avLst/>
              </a:prstGeom>
              <a:solidFill>
                <a:srgbClr val="CC3300"/>
              </a:solidFill>
              <a:ln w="9525">
                <a:solidFill>
                  <a:schemeClr val="accent2"/>
                </a:solidFill>
                <a:miter lim="800000"/>
                <a:headEnd/>
                <a:tailEnd/>
              </a:ln>
              <a:effectLst/>
            </p:spPr>
            <p:txBody>
              <a:bodyPr>
                <a:spAutoFit/>
              </a:bodyPr>
              <a:lstStyle/>
              <a:p>
                <a:pPr>
                  <a:spcBef>
                    <a:spcPct val="50000"/>
                  </a:spcBef>
                </a:pPr>
                <a:r>
                  <a:rPr lang="en-US" sz="1200">
                    <a:solidFill>
                      <a:schemeClr val="bg1"/>
                    </a:solidFill>
                  </a:rPr>
                  <a:t>54</a:t>
                </a:r>
              </a:p>
            </p:txBody>
          </p:sp>
          <p:pic>
            <p:nvPicPr>
              <p:cNvPr id="788553" name="Picture 73" descr="PA070049"/>
              <p:cNvPicPr>
                <a:picLocks noChangeAspect="1" noChangeArrowheads="1"/>
              </p:cNvPicPr>
              <p:nvPr/>
            </p:nvPicPr>
            <p:blipFill>
              <a:blip r:embed="rId11" cstate="print"/>
              <a:srcRect/>
              <a:stretch>
                <a:fillRect/>
              </a:stretch>
            </p:blipFill>
            <p:spPr bwMode="auto">
              <a:xfrm>
                <a:off x="624" y="2976"/>
                <a:ext cx="1056" cy="960"/>
              </a:xfrm>
              <a:prstGeom prst="rect">
                <a:avLst/>
              </a:prstGeom>
              <a:noFill/>
              <a:ln w="9525">
                <a:solidFill>
                  <a:schemeClr val="accent2"/>
                </a:solidFill>
                <a:miter lim="800000"/>
                <a:headEnd/>
                <a:tailEnd/>
              </a:ln>
            </p:spPr>
          </p:pic>
          <p:sp>
            <p:nvSpPr>
              <p:cNvPr id="788554" name="Text Box 74"/>
              <p:cNvSpPr txBox="1">
                <a:spLocks noChangeAspect="1" noChangeArrowheads="1"/>
              </p:cNvSpPr>
              <p:nvPr/>
            </p:nvSpPr>
            <p:spPr bwMode="auto">
              <a:xfrm>
                <a:off x="624" y="3753"/>
                <a:ext cx="912" cy="179"/>
              </a:xfrm>
              <a:prstGeom prst="rect">
                <a:avLst/>
              </a:prstGeom>
              <a:solidFill>
                <a:schemeClr val="accent1"/>
              </a:solidFill>
              <a:ln w="9525">
                <a:solidFill>
                  <a:schemeClr val="accent2"/>
                </a:solidFill>
                <a:miter lim="800000"/>
                <a:headEnd/>
                <a:tailEnd/>
              </a:ln>
              <a:effectLst/>
            </p:spPr>
            <p:txBody>
              <a:bodyPr>
                <a:spAutoFit/>
              </a:bodyPr>
              <a:lstStyle/>
              <a:p>
                <a:pPr>
                  <a:spcBef>
                    <a:spcPct val="50000"/>
                  </a:spcBef>
                </a:pPr>
                <a:r>
                  <a:rPr lang="en-US" sz="1200"/>
                  <a:t>CuZr3-2 (CERN)</a:t>
                </a:r>
              </a:p>
            </p:txBody>
          </p:sp>
          <p:sp>
            <p:nvSpPr>
              <p:cNvPr id="788555" name="Text Box 75"/>
              <p:cNvSpPr txBox="1">
                <a:spLocks noChangeAspect="1" noChangeArrowheads="1"/>
              </p:cNvSpPr>
              <p:nvPr/>
            </p:nvSpPr>
            <p:spPr bwMode="auto">
              <a:xfrm>
                <a:off x="1440" y="2985"/>
                <a:ext cx="240" cy="179"/>
              </a:xfrm>
              <a:prstGeom prst="rect">
                <a:avLst/>
              </a:prstGeom>
              <a:solidFill>
                <a:srgbClr val="CC3300"/>
              </a:solidFill>
              <a:ln w="9525">
                <a:solidFill>
                  <a:schemeClr val="accent2"/>
                </a:solidFill>
                <a:miter lim="800000"/>
                <a:headEnd/>
                <a:tailEnd/>
              </a:ln>
              <a:effectLst/>
            </p:spPr>
            <p:txBody>
              <a:bodyPr>
                <a:spAutoFit/>
              </a:bodyPr>
              <a:lstStyle/>
              <a:p>
                <a:pPr>
                  <a:spcBef>
                    <a:spcPct val="50000"/>
                  </a:spcBef>
                </a:pPr>
                <a:r>
                  <a:rPr lang="en-US" sz="1200">
                    <a:solidFill>
                      <a:schemeClr val="bg1"/>
                    </a:solidFill>
                  </a:rPr>
                  <a:t>77</a:t>
                </a:r>
              </a:p>
            </p:txBody>
          </p:sp>
          <p:pic>
            <p:nvPicPr>
              <p:cNvPr id="788556" name="Picture 76" descr="P2140014"/>
              <p:cNvPicPr>
                <a:picLocks noChangeAspect="1" noChangeArrowheads="1"/>
              </p:cNvPicPr>
              <p:nvPr/>
            </p:nvPicPr>
            <p:blipFill>
              <a:blip r:embed="rId12" cstate="print"/>
              <a:srcRect/>
              <a:stretch>
                <a:fillRect/>
              </a:stretch>
            </p:blipFill>
            <p:spPr bwMode="auto">
              <a:xfrm>
                <a:off x="3984" y="1728"/>
                <a:ext cx="1056" cy="1004"/>
              </a:xfrm>
              <a:prstGeom prst="rect">
                <a:avLst/>
              </a:prstGeom>
              <a:noFill/>
              <a:ln w="9525">
                <a:solidFill>
                  <a:schemeClr val="accent2"/>
                </a:solidFill>
                <a:miter lim="800000"/>
                <a:headEnd/>
                <a:tailEnd/>
              </a:ln>
            </p:spPr>
          </p:pic>
          <p:sp>
            <p:nvSpPr>
              <p:cNvPr id="788557" name="Text Box 77"/>
              <p:cNvSpPr txBox="1">
                <a:spLocks noChangeAspect="1" noChangeArrowheads="1"/>
              </p:cNvSpPr>
              <p:nvPr/>
            </p:nvSpPr>
            <p:spPr bwMode="auto">
              <a:xfrm>
                <a:off x="3984" y="2544"/>
                <a:ext cx="768" cy="179"/>
              </a:xfrm>
              <a:prstGeom prst="rect">
                <a:avLst/>
              </a:prstGeom>
              <a:solidFill>
                <a:schemeClr val="accent1"/>
              </a:solidFill>
              <a:ln w="9525">
                <a:solidFill>
                  <a:schemeClr val="accent2"/>
                </a:solidFill>
                <a:miter lim="800000"/>
                <a:headEnd/>
                <a:tailEnd/>
              </a:ln>
              <a:effectLst/>
            </p:spPr>
            <p:txBody>
              <a:bodyPr>
                <a:spAutoFit/>
              </a:bodyPr>
              <a:lstStyle/>
              <a:p>
                <a:pPr>
                  <a:spcBef>
                    <a:spcPct val="50000"/>
                  </a:spcBef>
                </a:pPr>
                <a:r>
                  <a:rPr lang="en-US" sz="1200"/>
                  <a:t>AgPCu (KEK)</a:t>
                </a:r>
              </a:p>
            </p:txBody>
          </p:sp>
          <p:sp>
            <p:nvSpPr>
              <p:cNvPr id="788558" name="Text Box 78"/>
              <p:cNvSpPr txBox="1">
                <a:spLocks noChangeAspect="1" noChangeArrowheads="1"/>
              </p:cNvSpPr>
              <p:nvPr/>
            </p:nvSpPr>
            <p:spPr bwMode="auto">
              <a:xfrm>
                <a:off x="4800" y="1728"/>
                <a:ext cx="240" cy="179"/>
              </a:xfrm>
              <a:prstGeom prst="rect">
                <a:avLst/>
              </a:prstGeom>
              <a:solidFill>
                <a:srgbClr val="CC3300"/>
              </a:solidFill>
              <a:ln w="9525">
                <a:solidFill>
                  <a:schemeClr val="accent2"/>
                </a:solidFill>
                <a:miter lim="800000"/>
                <a:headEnd/>
                <a:tailEnd/>
              </a:ln>
              <a:effectLst/>
            </p:spPr>
            <p:txBody>
              <a:bodyPr>
                <a:spAutoFit/>
              </a:bodyPr>
              <a:lstStyle/>
              <a:p>
                <a:pPr>
                  <a:spcBef>
                    <a:spcPct val="50000"/>
                  </a:spcBef>
                </a:pPr>
                <a:r>
                  <a:rPr lang="en-US" sz="1200">
                    <a:solidFill>
                      <a:schemeClr val="bg1"/>
                    </a:solidFill>
                  </a:rPr>
                  <a:t>64</a:t>
                </a:r>
              </a:p>
            </p:txBody>
          </p:sp>
          <p:pic>
            <p:nvPicPr>
              <p:cNvPr id="788559" name="Picture 79" descr="PA070016"/>
              <p:cNvPicPr>
                <a:picLocks noChangeAspect="1" noChangeArrowheads="1"/>
              </p:cNvPicPr>
              <p:nvPr/>
            </p:nvPicPr>
            <p:blipFill>
              <a:blip r:embed="rId13" cstate="print"/>
              <a:srcRect/>
              <a:stretch>
                <a:fillRect/>
              </a:stretch>
            </p:blipFill>
            <p:spPr bwMode="auto">
              <a:xfrm>
                <a:off x="3936" y="3008"/>
                <a:ext cx="1104" cy="976"/>
              </a:xfrm>
              <a:prstGeom prst="rect">
                <a:avLst/>
              </a:prstGeom>
              <a:noFill/>
              <a:ln w="9525">
                <a:solidFill>
                  <a:schemeClr val="accent2"/>
                </a:solidFill>
                <a:miter lim="800000"/>
                <a:headEnd/>
                <a:tailEnd/>
              </a:ln>
            </p:spPr>
          </p:pic>
          <p:sp>
            <p:nvSpPr>
              <p:cNvPr id="788560" name="Text Box 80"/>
              <p:cNvSpPr txBox="1">
                <a:spLocks noChangeAspect="1" noChangeArrowheads="1"/>
              </p:cNvSpPr>
              <p:nvPr/>
            </p:nvSpPr>
            <p:spPr bwMode="auto">
              <a:xfrm>
                <a:off x="3936" y="3776"/>
                <a:ext cx="964" cy="179"/>
              </a:xfrm>
              <a:prstGeom prst="rect">
                <a:avLst/>
              </a:prstGeom>
              <a:solidFill>
                <a:schemeClr val="accent1"/>
              </a:solidFill>
              <a:ln w="9525">
                <a:solidFill>
                  <a:schemeClr val="accent2"/>
                </a:solidFill>
                <a:miter lim="800000"/>
                <a:headEnd/>
                <a:tailEnd/>
              </a:ln>
              <a:effectLst/>
            </p:spPr>
            <p:txBody>
              <a:bodyPr>
                <a:spAutoFit/>
              </a:bodyPr>
              <a:lstStyle/>
              <a:p>
                <a:pPr>
                  <a:spcBef>
                    <a:spcPct val="50000"/>
                  </a:spcBef>
                </a:pPr>
                <a:r>
                  <a:rPr lang="en-US" sz="1200"/>
                  <a:t>CuCr102 (SLAC)</a:t>
                </a:r>
              </a:p>
            </p:txBody>
          </p:sp>
          <p:sp>
            <p:nvSpPr>
              <p:cNvPr id="788561" name="Text Box 81"/>
              <p:cNvSpPr txBox="1">
                <a:spLocks noChangeAspect="1" noChangeArrowheads="1"/>
              </p:cNvSpPr>
              <p:nvPr/>
            </p:nvSpPr>
            <p:spPr bwMode="auto">
              <a:xfrm>
                <a:off x="4752" y="3008"/>
                <a:ext cx="240" cy="179"/>
              </a:xfrm>
              <a:prstGeom prst="rect">
                <a:avLst/>
              </a:prstGeom>
              <a:solidFill>
                <a:srgbClr val="CC3300"/>
              </a:solidFill>
              <a:ln w="9525">
                <a:solidFill>
                  <a:schemeClr val="accent2"/>
                </a:solidFill>
                <a:miter lim="800000"/>
                <a:headEnd/>
                <a:tailEnd/>
              </a:ln>
              <a:effectLst/>
            </p:spPr>
            <p:txBody>
              <a:bodyPr>
                <a:spAutoFit/>
              </a:bodyPr>
              <a:lstStyle/>
              <a:p>
                <a:pPr>
                  <a:spcBef>
                    <a:spcPct val="50000"/>
                  </a:spcBef>
                </a:pPr>
                <a:r>
                  <a:rPr lang="en-US" sz="1200">
                    <a:solidFill>
                      <a:schemeClr val="bg1"/>
                    </a:solidFill>
                  </a:rPr>
                  <a:t>83</a:t>
                </a:r>
              </a:p>
            </p:txBody>
          </p:sp>
          <p:pic>
            <p:nvPicPr>
              <p:cNvPr id="788562" name="Picture 82" descr="P2120006"/>
              <p:cNvPicPr>
                <a:picLocks noChangeAspect="1" noChangeArrowheads="1"/>
              </p:cNvPicPr>
              <p:nvPr/>
            </p:nvPicPr>
            <p:blipFill>
              <a:blip r:embed="rId14" cstate="print"/>
              <a:srcRect/>
              <a:stretch>
                <a:fillRect/>
              </a:stretch>
            </p:blipFill>
            <p:spPr bwMode="auto">
              <a:xfrm>
                <a:off x="1728" y="3004"/>
                <a:ext cx="1056" cy="955"/>
              </a:xfrm>
              <a:prstGeom prst="rect">
                <a:avLst/>
              </a:prstGeom>
              <a:noFill/>
              <a:ln w="9525">
                <a:solidFill>
                  <a:schemeClr val="accent2"/>
                </a:solidFill>
                <a:miter lim="800000"/>
                <a:headEnd/>
                <a:tailEnd/>
              </a:ln>
            </p:spPr>
          </p:pic>
          <p:sp>
            <p:nvSpPr>
              <p:cNvPr id="788563" name="Text Box 83"/>
              <p:cNvSpPr txBox="1">
                <a:spLocks noChangeAspect="1" noChangeArrowheads="1"/>
              </p:cNvSpPr>
              <p:nvPr/>
            </p:nvSpPr>
            <p:spPr bwMode="auto">
              <a:xfrm>
                <a:off x="1728" y="3753"/>
                <a:ext cx="768" cy="179"/>
              </a:xfrm>
              <a:prstGeom prst="rect">
                <a:avLst/>
              </a:prstGeom>
              <a:solidFill>
                <a:schemeClr val="accent1"/>
              </a:solidFill>
              <a:ln w="9525">
                <a:solidFill>
                  <a:schemeClr val="accent2"/>
                </a:solidFill>
                <a:miter lim="800000"/>
                <a:headEnd/>
                <a:tailEnd/>
              </a:ln>
              <a:effectLst/>
            </p:spPr>
            <p:txBody>
              <a:bodyPr>
                <a:spAutoFit/>
              </a:bodyPr>
              <a:lstStyle/>
              <a:p>
                <a:pPr>
                  <a:spcBef>
                    <a:spcPct val="50000"/>
                  </a:spcBef>
                </a:pPr>
                <a:r>
                  <a:rPr lang="en-US" sz="1200"/>
                  <a:t>CuAg5 (SLAC)</a:t>
                </a:r>
              </a:p>
            </p:txBody>
          </p:sp>
          <p:sp>
            <p:nvSpPr>
              <p:cNvPr id="788564" name="Text Box 84"/>
              <p:cNvSpPr txBox="1">
                <a:spLocks noChangeAspect="1" noChangeArrowheads="1"/>
              </p:cNvSpPr>
              <p:nvPr/>
            </p:nvSpPr>
            <p:spPr bwMode="auto">
              <a:xfrm>
                <a:off x="2544" y="3004"/>
                <a:ext cx="240" cy="179"/>
              </a:xfrm>
              <a:prstGeom prst="rect">
                <a:avLst/>
              </a:prstGeom>
              <a:solidFill>
                <a:srgbClr val="CC3300"/>
              </a:solidFill>
              <a:ln w="9525">
                <a:solidFill>
                  <a:schemeClr val="accent2"/>
                </a:solidFill>
                <a:miter lim="800000"/>
                <a:headEnd/>
                <a:tailEnd/>
              </a:ln>
              <a:effectLst/>
            </p:spPr>
            <p:txBody>
              <a:bodyPr>
                <a:spAutoFit/>
              </a:bodyPr>
              <a:lstStyle/>
              <a:p>
                <a:pPr>
                  <a:spcBef>
                    <a:spcPct val="50000"/>
                  </a:spcBef>
                </a:pPr>
                <a:r>
                  <a:rPr lang="en-US" sz="1200">
                    <a:solidFill>
                      <a:schemeClr val="bg1"/>
                    </a:solidFill>
                  </a:rPr>
                  <a:t>78</a:t>
                </a:r>
              </a:p>
            </p:txBody>
          </p:sp>
          <p:pic>
            <p:nvPicPr>
              <p:cNvPr id="788565" name="Picture 85" descr="P2080017"/>
              <p:cNvPicPr>
                <a:picLocks noChangeAspect="1" noChangeArrowheads="1"/>
              </p:cNvPicPr>
              <p:nvPr/>
            </p:nvPicPr>
            <p:blipFill>
              <a:blip r:embed="rId15" cstate="print"/>
              <a:srcRect/>
              <a:stretch>
                <a:fillRect/>
              </a:stretch>
            </p:blipFill>
            <p:spPr bwMode="auto">
              <a:xfrm>
                <a:off x="2832" y="3024"/>
                <a:ext cx="1056" cy="960"/>
              </a:xfrm>
              <a:prstGeom prst="rect">
                <a:avLst/>
              </a:prstGeom>
              <a:noFill/>
              <a:ln w="9525">
                <a:solidFill>
                  <a:schemeClr val="accent2"/>
                </a:solidFill>
                <a:miter lim="800000"/>
                <a:headEnd/>
                <a:tailEnd/>
              </a:ln>
            </p:spPr>
          </p:pic>
          <p:sp>
            <p:nvSpPr>
              <p:cNvPr id="788566" name="Text Box 86"/>
              <p:cNvSpPr txBox="1">
                <a:spLocks noChangeAspect="1" noChangeArrowheads="1"/>
              </p:cNvSpPr>
              <p:nvPr/>
            </p:nvSpPr>
            <p:spPr bwMode="auto">
              <a:xfrm>
                <a:off x="2832" y="3792"/>
                <a:ext cx="720" cy="179"/>
              </a:xfrm>
              <a:prstGeom prst="rect">
                <a:avLst/>
              </a:prstGeom>
              <a:solidFill>
                <a:schemeClr val="accent1"/>
              </a:solidFill>
              <a:ln w="9525">
                <a:solidFill>
                  <a:schemeClr val="accent2"/>
                </a:solidFill>
                <a:miter lim="800000"/>
                <a:headEnd/>
                <a:tailEnd/>
              </a:ln>
              <a:effectLst/>
            </p:spPr>
            <p:txBody>
              <a:bodyPr>
                <a:spAutoFit/>
              </a:bodyPr>
              <a:lstStyle/>
              <a:p>
                <a:pPr>
                  <a:spcBef>
                    <a:spcPct val="50000"/>
                  </a:spcBef>
                </a:pPr>
                <a:r>
                  <a:rPr lang="en-US" sz="1200"/>
                  <a:t>CuAg1 (KEK)</a:t>
                </a:r>
              </a:p>
            </p:txBody>
          </p:sp>
          <p:sp>
            <p:nvSpPr>
              <p:cNvPr id="788567" name="Text Box 87"/>
              <p:cNvSpPr txBox="1">
                <a:spLocks noChangeAspect="1" noChangeArrowheads="1"/>
              </p:cNvSpPr>
              <p:nvPr/>
            </p:nvSpPr>
            <p:spPr bwMode="auto">
              <a:xfrm>
                <a:off x="3648" y="3024"/>
                <a:ext cx="240" cy="179"/>
              </a:xfrm>
              <a:prstGeom prst="rect">
                <a:avLst/>
              </a:prstGeom>
              <a:solidFill>
                <a:srgbClr val="CC3300"/>
              </a:solidFill>
              <a:ln w="9525">
                <a:solidFill>
                  <a:schemeClr val="accent2"/>
                </a:solidFill>
                <a:miter lim="800000"/>
                <a:headEnd/>
                <a:tailEnd/>
              </a:ln>
              <a:effectLst/>
            </p:spPr>
            <p:txBody>
              <a:bodyPr>
                <a:spAutoFit/>
              </a:bodyPr>
              <a:lstStyle/>
              <a:p>
                <a:pPr>
                  <a:spcBef>
                    <a:spcPct val="50000"/>
                  </a:spcBef>
                </a:pPr>
                <a:r>
                  <a:rPr lang="en-US" sz="1200">
                    <a:solidFill>
                      <a:schemeClr val="bg1"/>
                    </a:solidFill>
                  </a:rPr>
                  <a:t>80</a:t>
                </a:r>
              </a:p>
            </p:txBody>
          </p:sp>
          <p:sp>
            <p:nvSpPr>
              <p:cNvPr id="788568" name="Text Box 88"/>
              <p:cNvSpPr txBox="1">
                <a:spLocks noChangeArrowheads="1"/>
              </p:cNvSpPr>
              <p:nvPr/>
            </p:nvSpPr>
            <p:spPr bwMode="auto">
              <a:xfrm>
                <a:off x="2208" y="192"/>
                <a:ext cx="3312" cy="192"/>
              </a:xfrm>
              <a:prstGeom prst="rect">
                <a:avLst/>
              </a:prstGeom>
              <a:solidFill>
                <a:schemeClr val="bg1"/>
              </a:solidFill>
              <a:ln w="9525">
                <a:noFill/>
                <a:miter lim="800000"/>
                <a:headEnd/>
                <a:tailEnd/>
              </a:ln>
              <a:effectLst/>
            </p:spPr>
            <p:txBody>
              <a:bodyPr>
                <a:spAutoFit/>
              </a:bodyPr>
              <a:lstStyle/>
              <a:p>
                <a:pPr algn="ctr">
                  <a:spcBef>
                    <a:spcPct val="50000"/>
                  </a:spcBef>
                </a:pPr>
                <a:r>
                  <a:rPr lang="en-US" sz="1400" b="1" dirty="0" smtClean="0">
                    <a:latin typeface="Comic Sans MS" pitchFamily="66" charset="0"/>
                  </a:rPr>
                  <a:t>Some of Pulse </a:t>
                </a:r>
                <a:r>
                  <a:rPr lang="en-US" sz="1400" b="1" dirty="0">
                    <a:latin typeface="Comic Sans MS" pitchFamily="66" charset="0"/>
                  </a:rPr>
                  <a:t>Heating Samples RF </a:t>
                </a:r>
                <a:r>
                  <a:rPr lang="en-US" sz="1400" b="1" dirty="0" smtClean="0">
                    <a:latin typeface="Comic Sans MS" pitchFamily="66" charset="0"/>
                  </a:rPr>
                  <a:t>Tested</a:t>
                </a:r>
                <a:endParaRPr lang="en-US" sz="1400" b="1" dirty="0">
                  <a:latin typeface="Comic Sans MS" pitchFamily="66" charset="0"/>
                </a:endParaRPr>
              </a:p>
            </p:txBody>
          </p:sp>
          <p:sp>
            <p:nvSpPr>
              <p:cNvPr id="788569" name="Text Box 89"/>
              <p:cNvSpPr txBox="1">
                <a:spLocks noChangeArrowheads="1"/>
              </p:cNvSpPr>
              <p:nvPr/>
            </p:nvSpPr>
            <p:spPr bwMode="auto">
              <a:xfrm>
                <a:off x="240" y="192"/>
                <a:ext cx="1200" cy="173"/>
              </a:xfrm>
              <a:prstGeom prst="rect">
                <a:avLst/>
              </a:prstGeom>
              <a:solidFill>
                <a:srgbClr val="CC3300"/>
              </a:solidFill>
              <a:ln w="9525">
                <a:noFill/>
                <a:miter lim="800000"/>
                <a:headEnd/>
                <a:tailEnd/>
              </a:ln>
              <a:effectLst/>
            </p:spPr>
            <p:txBody>
              <a:bodyPr>
                <a:spAutoFit/>
              </a:bodyPr>
              <a:lstStyle/>
              <a:p>
                <a:pPr algn="ctr">
                  <a:spcBef>
                    <a:spcPct val="50000"/>
                  </a:spcBef>
                </a:pPr>
                <a:r>
                  <a:rPr lang="en-US" sz="1200">
                    <a:solidFill>
                      <a:schemeClr val="bg1"/>
                    </a:solidFill>
                  </a:rPr>
                  <a:t>Hardness Test Value</a:t>
                </a:r>
              </a:p>
            </p:txBody>
          </p:sp>
        </p:grpSp>
      </p:grpSp>
      <p:sp>
        <p:nvSpPr>
          <p:cNvPr id="51" name="TextBox 50"/>
          <p:cNvSpPr txBox="1"/>
          <p:nvPr/>
        </p:nvSpPr>
        <p:spPr>
          <a:xfrm>
            <a:off x="7705416" y="6474023"/>
            <a:ext cx="905184" cy="307777"/>
          </a:xfrm>
          <a:prstGeom prst="rect">
            <a:avLst/>
          </a:prstGeom>
          <a:noFill/>
        </p:spPr>
        <p:txBody>
          <a:bodyPr wrap="none" rtlCol="0">
            <a:spAutoFit/>
          </a:bodyPr>
          <a:lstStyle/>
          <a:p>
            <a:r>
              <a:rPr lang="en-US" sz="1400" dirty="0" smtClean="0">
                <a:latin typeface="Calibri" pitchFamily="34" charset="0"/>
              </a:rPr>
              <a:t>L. Laurent</a:t>
            </a:r>
            <a:endParaRPr lang="en-US" sz="1400" dirty="0">
              <a:latin typeface="Calibri" pitchFamily="34" charset="0"/>
            </a:endParaRPr>
          </a:p>
        </p:txBody>
      </p:sp>
    </p:spTree>
  </p:cSld>
  <p:clrMapOvr>
    <a:masterClrMapping/>
  </p:clrMapOvr>
  <p:transition>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1828800" y="1066897"/>
            <a:ext cx="5867400" cy="5333903"/>
          </a:xfrm>
          <a:prstGeom prst="rect">
            <a:avLst/>
          </a:prstGeom>
          <a:noFill/>
          <a:ln w="9525">
            <a:noFill/>
            <a:miter lim="800000"/>
            <a:headEnd/>
            <a:tailEnd/>
          </a:ln>
          <a:effectLst/>
        </p:spPr>
      </p:pic>
      <p:sp>
        <p:nvSpPr>
          <p:cNvPr id="2" name="Title 1"/>
          <p:cNvSpPr>
            <a:spLocks noGrp="1"/>
          </p:cNvSpPr>
          <p:nvPr>
            <p:ph type="title"/>
          </p:nvPr>
        </p:nvSpPr>
        <p:spPr>
          <a:xfrm>
            <a:off x="609600" y="76200"/>
            <a:ext cx="8534400" cy="1066800"/>
          </a:xfrm>
        </p:spPr>
        <p:txBody>
          <a:bodyPr/>
          <a:lstStyle/>
          <a:p>
            <a:r>
              <a:rPr lang="en-US" sz="2800" dirty="0" smtClean="0">
                <a:solidFill>
                  <a:srgbClr val="C00000"/>
                </a:solidFill>
              </a:rPr>
              <a:t>Dual mode accelerating </a:t>
            </a:r>
            <a:r>
              <a:rPr lang="en-US" sz="2800" dirty="0" smtClean="0">
                <a:solidFill>
                  <a:srgbClr val="C00000"/>
                </a:solidFill>
              </a:rPr>
              <a:t>structure to separate effect of RF magnetic and electric fields</a:t>
            </a:r>
            <a:endParaRPr lang="en-US" sz="2800" dirty="0">
              <a:solidFill>
                <a:srgbClr val="C00000"/>
              </a:solidFill>
            </a:endParaRPr>
          </a:p>
        </p:txBody>
      </p:sp>
      <p:sp>
        <p:nvSpPr>
          <p:cNvPr id="7" name="TextBox 6"/>
          <p:cNvSpPr txBox="1"/>
          <p:nvPr/>
        </p:nvSpPr>
        <p:spPr>
          <a:xfrm>
            <a:off x="4953000" y="6474023"/>
            <a:ext cx="3054682" cy="307777"/>
          </a:xfrm>
          <a:prstGeom prst="rect">
            <a:avLst/>
          </a:prstGeom>
          <a:noFill/>
        </p:spPr>
        <p:txBody>
          <a:bodyPr wrap="none" rtlCol="0">
            <a:spAutoFit/>
          </a:bodyPr>
          <a:lstStyle/>
          <a:p>
            <a:r>
              <a:rPr lang="en-US" sz="1400" dirty="0" smtClean="0">
                <a:latin typeface="Calibri" pitchFamily="34" charset="0"/>
              </a:rPr>
              <a:t>D. Yeremian, V. Dolgashev, S. Tantawi, </a:t>
            </a:r>
            <a:endParaRPr lang="en-US" sz="1400" dirty="0">
              <a:latin typeface="Calibri" pitchFamily="34" charset="0"/>
            </a:endParaRPr>
          </a:p>
        </p:txBody>
      </p:sp>
      <p:cxnSp>
        <p:nvCxnSpPr>
          <p:cNvPr id="9" name="Straight Arrow Connector 8"/>
          <p:cNvCxnSpPr/>
          <p:nvPr/>
        </p:nvCxnSpPr>
        <p:spPr>
          <a:xfrm flipV="1">
            <a:off x="2438400" y="4191000"/>
            <a:ext cx="914400" cy="228600"/>
          </a:xfrm>
          <a:prstGeom prst="straightConnector1">
            <a:avLst/>
          </a:prstGeom>
          <a:ln w="31750">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20711842">
            <a:off x="2129254" y="3647546"/>
            <a:ext cx="1406154" cy="584775"/>
          </a:xfrm>
          <a:prstGeom prst="rect">
            <a:avLst/>
          </a:prstGeom>
          <a:noFill/>
        </p:spPr>
        <p:txBody>
          <a:bodyPr wrap="none" rtlCol="0">
            <a:spAutoFit/>
          </a:bodyPr>
          <a:lstStyle/>
          <a:p>
            <a:r>
              <a:rPr lang="en-US" sz="3200" dirty="0" smtClean="0">
                <a:latin typeface="Calibri" pitchFamily="34" charset="0"/>
              </a:rPr>
              <a:t>TE01 in</a:t>
            </a:r>
            <a:endParaRPr lang="en-US" sz="3200" dirty="0">
              <a:latin typeface="Calibri" pitchFamily="34" charset="0"/>
            </a:endParaRPr>
          </a:p>
        </p:txBody>
      </p:sp>
      <p:cxnSp>
        <p:nvCxnSpPr>
          <p:cNvPr id="15" name="Straight Arrow Connector 14"/>
          <p:cNvCxnSpPr/>
          <p:nvPr/>
        </p:nvCxnSpPr>
        <p:spPr>
          <a:xfrm rot="10800000" flipV="1">
            <a:off x="7315200" y="2743200"/>
            <a:ext cx="914400" cy="228600"/>
          </a:xfrm>
          <a:prstGeom prst="straightConnector1">
            <a:avLst/>
          </a:prstGeom>
          <a:ln w="31750">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20865952">
            <a:off x="7009483" y="2291912"/>
            <a:ext cx="1556836" cy="584775"/>
          </a:xfrm>
          <a:prstGeom prst="rect">
            <a:avLst/>
          </a:prstGeom>
          <a:noFill/>
        </p:spPr>
        <p:txBody>
          <a:bodyPr wrap="none" rtlCol="0">
            <a:spAutoFit/>
          </a:bodyPr>
          <a:lstStyle/>
          <a:p>
            <a:r>
              <a:rPr lang="en-US" sz="3200" dirty="0" smtClean="0">
                <a:latin typeface="Calibri" pitchFamily="34" charset="0"/>
              </a:rPr>
              <a:t>TM01 in</a:t>
            </a:r>
            <a:endParaRPr lang="en-US" sz="3200" dirty="0">
              <a:latin typeface="Calibri" pitchFamily="34" charset="0"/>
            </a:endParaRPr>
          </a:p>
        </p:txBody>
      </p:sp>
    </p:spTree>
  </p:cSld>
  <p:clrMapOvr>
    <a:masterClrMapping/>
  </p:clrMapOvr>
  <p:transition>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0" dirty="0" smtClean="0"/>
              <a:t>Test of Hard Copper </a:t>
            </a:r>
            <a:endParaRPr lang="en-US" b="0" dirty="0"/>
          </a:p>
        </p:txBody>
      </p:sp>
      <p:sp>
        <p:nvSpPr>
          <p:cNvPr id="3" name="Text Placeholder 2"/>
          <p:cNvSpPr>
            <a:spLocks noGrp="1"/>
          </p:cNvSpPr>
          <p:nvPr>
            <p:ph type="body" idx="1"/>
          </p:nvPr>
        </p:nvSpPr>
        <p:spPr>
          <a:xfrm>
            <a:off x="381000" y="2133600"/>
            <a:ext cx="4040188" cy="639762"/>
          </a:xfrm>
        </p:spPr>
        <p:txBody>
          <a:bodyPr/>
          <a:lstStyle/>
          <a:p>
            <a:r>
              <a:rPr lang="en-US" b="0" dirty="0" smtClean="0"/>
              <a:t>Hard Copper showed an observable improvements of annealed brazed structures</a:t>
            </a:r>
            <a:endParaRPr lang="en-US" b="0" dirty="0"/>
          </a:p>
        </p:txBody>
      </p:sp>
      <p:sp>
        <p:nvSpPr>
          <p:cNvPr id="5" name="Text Placeholder 4"/>
          <p:cNvSpPr>
            <a:spLocks noGrp="1"/>
          </p:cNvSpPr>
          <p:nvPr>
            <p:ph type="body" sz="quarter" idx="3"/>
          </p:nvPr>
        </p:nvSpPr>
        <p:spPr/>
        <p:txBody>
          <a:bodyPr/>
          <a:lstStyle/>
          <a:p>
            <a:r>
              <a:rPr lang="en-US" b="0" dirty="0" smtClean="0"/>
              <a:t>Clamped Structure with Hard Copper cells</a:t>
            </a:r>
            <a:endParaRPr lang="en-US" b="0" dirty="0"/>
          </a:p>
        </p:txBody>
      </p:sp>
      <p:sp>
        <p:nvSpPr>
          <p:cNvPr id="7" name="Footer Placeholder 6"/>
          <p:cNvSpPr>
            <a:spLocks noGrp="1"/>
          </p:cNvSpPr>
          <p:nvPr>
            <p:ph type="ftr" sz="quarter" idx="10"/>
          </p:nvPr>
        </p:nvSpPr>
        <p:spPr/>
        <p:txBody>
          <a:bodyPr/>
          <a:lstStyle/>
          <a:p>
            <a:r>
              <a:rPr lang="en-US" dirty="0" smtClean="0"/>
              <a:t>High Gradient Structures--AAC 2010</a:t>
            </a:r>
            <a:endParaRPr lang="en-US" dirty="0" smtClean="0">
              <a:cs typeface="Arial" charset="0"/>
            </a:endParaRPr>
          </a:p>
          <a:p>
            <a:endParaRPr lang="en-US" dirty="0"/>
          </a:p>
        </p:txBody>
      </p:sp>
      <p:pic>
        <p:nvPicPr>
          <p:cNvPr id="8" name="Picture 2" descr="DSC00053_edited-1"/>
          <p:cNvPicPr>
            <a:picLocks noGrp="1" noChangeAspect="1" noChangeArrowheads="1"/>
          </p:cNvPicPr>
          <p:nvPr>
            <p:ph sz="quarter" idx="4"/>
          </p:nvPr>
        </p:nvPicPr>
        <p:blipFill>
          <a:blip r:embed="rId3" cstate="print"/>
          <a:srcRect/>
          <a:stretch>
            <a:fillRect/>
          </a:stretch>
        </p:blipFill>
        <p:spPr bwMode="auto">
          <a:xfrm>
            <a:off x="4645025" y="2634674"/>
            <a:ext cx="4041775" cy="3031689"/>
          </a:xfrm>
          <a:prstGeom prst="rect">
            <a:avLst/>
          </a:prstGeom>
          <a:noFill/>
        </p:spPr>
      </p:pic>
      <p:pic>
        <p:nvPicPr>
          <p:cNvPr id="9" name="Picture 2"/>
          <p:cNvPicPr>
            <a:picLocks noGrp="1" noChangeAspect="1" noChangeArrowheads="1"/>
          </p:cNvPicPr>
          <p:nvPr>
            <p:ph sz="half" idx="2"/>
          </p:nvPr>
        </p:nvPicPr>
        <p:blipFill>
          <a:blip r:embed="rId4" cstate="print"/>
          <a:srcRect/>
          <a:stretch>
            <a:fillRect/>
          </a:stretch>
        </p:blipFill>
        <p:spPr bwMode="auto">
          <a:xfrm>
            <a:off x="152401" y="2286000"/>
            <a:ext cx="4768474" cy="3581744"/>
          </a:xfrm>
          <a:prstGeom prst="rect">
            <a:avLst/>
          </a:prstGeom>
          <a:noFill/>
          <a:ln w="9525">
            <a:noFill/>
            <a:miter lim="800000"/>
            <a:headEnd/>
            <a:tailEnd/>
          </a:ln>
          <a:effectLst/>
        </p:spPr>
      </p:pic>
      <p:sp>
        <p:nvSpPr>
          <p:cNvPr id="10" name="TextBox 9"/>
          <p:cNvSpPr txBox="1"/>
          <p:nvPr/>
        </p:nvSpPr>
        <p:spPr>
          <a:xfrm>
            <a:off x="6858000" y="6248400"/>
            <a:ext cx="1384097" cy="338554"/>
          </a:xfrm>
          <a:prstGeom prst="rect">
            <a:avLst/>
          </a:prstGeom>
          <a:noFill/>
        </p:spPr>
        <p:txBody>
          <a:bodyPr wrap="none" rtlCol="0">
            <a:spAutoFit/>
          </a:bodyPr>
          <a:lstStyle/>
          <a:p>
            <a:r>
              <a:rPr lang="en-US" sz="1600" dirty="0" smtClean="0"/>
              <a:t>V. Dolgashev</a:t>
            </a:r>
            <a:endParaRPr lang="en-US" sz="1600" dirty="0"/>
          </a:p>
        </p:txBody>
      </p:sp>
    </p:spTree>
  </p:cSld>
  <p:clrMapOvr>
    <a:masterClrMapping/>
  </p:clrMapOvr>
  <p:transition>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778" name="Picture 2" descr="C:\text\CERN_May2010\pictures\Full Choke Cavity -02.jpg"/>
          <p:cNvPicPr>
            <a:picLocks noChangeAspect="1" noChangeArrowheads="1"/>
          </p:cNvPicPr>
          <p:nvPr/>
        </p:nvPicPr>
        <p:blipFill>
          <a:blip r:embed="rId3" cstate="print"/>
          <a:srcRect/>
          <a:stretch>
            <a:fillRect/>
          </a:stretch>
        </p:blipFill>
        <p:spPr bwMode="auto">
          <a:xfrm>
            <a:off x="1219200" y="1295400"/>
            <a:ext cx="6553200" cy="5132950"/>
          </a:xfrm>
          <a:prstGeom prst="rect">
            <a:avLst/>
          </a:prstGeom>
          <a:noFill/>
        </p:spPr>
      </p:pic>
      <p:sp>
        <p:nvSpPr>
          <p:cNvPr id="447490" name="Rectangle 2"/>
          <p:cNvSpPr>
            <a:spLocks noChangeArrowheads="1"/>
          </p:cNvSpPr>
          <p:nvPr/>
        </p:nvSpPr>
        <p:spPr bwMode="auto">
          <a:xfrm>
            <a:off x="0" y="457200"/>
            <a:ext cx="9144000" cy="1569660"/>
          </a:xfrm>
          <a:prstGeom prst="rect">
            <a:avLst/>
          </a:prstGeom>
          <a:noFill/>
          <a:ln w="9525">
            <a:noFill/>
            <a:miter lim="800000"/>
            <a:headEnd/>
            <a:tailEnd/>
          </a:ln>
          <a:effectLst/>
        </p:spPr>
        <p:txBody>
          <a:bodyPr wrap="square">
            <a:spAutoFit/>
          </a:bodyPr>
          <a:lstStyle/>
          <a:p>
            <a:r>
              <a:rPr lang="en-US" sz="2400" dirty="0" smtClean="0">
                <a:latin typeface="Calibri" pitchFamily="34" charset="0"/>
              </a:rPr>
              <a:t>In-situ microscopic observation of surface change and </a:t>
            </a:r>
            <a:r>
              <a:rPr lang="en-US" sz="2400" dirty="0" err="1" smtClean="0">
                <a:latin typeface="Calibri" pitchFamily="34" charset="0"/>
              </a:rPr>
              <a:t>rf</a:t>
            </a:r>
            <a:r>
              <a:rPr lang="en-US" sz="2400" dirty="0" smtClean="0">
                <a:latin typeface="Calibri" pitchFamily="34" charset="0"/>
              </a:rPr>
              <a:t> </a:t>
            </a:r>
            <a:r>
              <a:rPr lang="en-US" sz="2400" dirty="0" smtClean="0">
                <a:latin typeface="Calibri" pitchFamily="34" charset="0"/>
              </a:rPr>
              <a:t>breakdowns;</a:t>
            </a:r>
            <a:endParaRPr lang="en-US" sz="2400" dirty="0" smtClean="0">
              <a:latin typeface="Calibri" pitchFamily="34" charset="0"/>
            </a:endParaRPr>
          </a:p>
          <a:p>
            <a:r>
              <a:rPr lang="en-US" dirty="0" smtClean="0">
                <a:latin typeface="Calibri" pitchFamily="34" charset="0"/>
              </a:rPr>
              <a:t>Full cell choke and two view ports </a:t>
            </a:r>
            <a:r>
              <a:rPr lang="en-US" i="1" dirty="0" smtClean="0">
                <a:latin typeface="Calibri" pitchFamily="34" charset="0"/>
              </a:rPr>
              <a:t>1C-SW-A3.75-T2.6-Ch-View-Port-Cu-SLAC-#1,2</a:t>
            </a:r>
          </a:p>
          <a:p>
            <a:endParaRPr lang="en-US" i="1" dirty="0" smtClean="0">
              <a:latin typeface="Calibri" pitchFamily="34" charset="0"/>
            </a:endParaRPr>
          </a:p>
          <a:p>
            <a:endParaRPr lang="en-US" i="1" dirty="0">
              <a:latin typeface="Calibri" pitchFamily="34" charset="0"/>
            </a:endParaRPr>
          </a:p>
          <a:p>
            <a:endParaRPr lang="en-US" i="1" dirty="0">
              <a:latin typeface="Calibri" pitchFamily="34" charset="0"/>
            </a:endParaRPr>
          </a:p>
        </p:txBody>
      </p:sp>
      <p:sp>
        <p:nvSpPr>
          <p:cNvPr id="447491" name="Text Box 3"/>
          <p:cNvSpPr txBox="1">
            <a:spLocks noChangeArrowheads="1"/>
          </p:cNvSpPr>
          <p:nvPr/>
        </p:nvSpPr>
        <p:spPr bwMode="auto">
          <a:xfrm>
            <a:off x="2819400" y="0"/>
            <a:ext cx="2911374" cy="584775"/>
          </a:xfrm>
          <a:prstGeom prst="rect">
            <a:avLst/>
          </a:prstGeom>
          <a:noFill/>
          <a:ln w="9525">
            <a:noFill/>
            <a:miter lim="800000"/>
            <a:headEnd/>
            <a:tailEnd/>
          </a:ln>
          <a:effectLst/>
        </p:spPr>
        <p:txBody>
          <a:bodyPr wrap="none">
            <a:spAutoFit/>
          </a:bodyPr>
          <a:lstStyle/>
          <a:p>
            <a:r>
              <a:rPr lang="en-US" sz="3200" dirty="0" smtClean="0">
                <a:latin typeface="Calibri" pitchFamily="34" charset="0"/>
              </a:rPr>
              <a:t>New diagnostics</a:t>
            </a:r>
            <a:endParaRPr lang="en-US" sz="3200" dirty="0">
              <a:latin typeface="Calibri" pitchFamily="34" charset="0"/>
            </a:endParaRPr>
          </a:p>
        </p:txBody>
      </p:sp>
      <p:sp>
        <p:nvSpPr>
          <p:cNvPr id="6" name="TextBox 5"/>
          <p:cNvSpPr txBox="1"/>
          <p:nvPr/>
        </p:nvSpPr>
        <p:spPr>
          <a:xfrm>
            <a:off x="4953000" y="6474023"/>
            <a:ext cx="2907206" cy="307777"/>
          </a:xfrm>
          <a:prstGeom prst="rect">
            <a:avLst/>
          </a:prstGeom>
          <a:noFill/>
        </p:spPr>
        <p:txBody>
          <a:bodyPr wrap="none" rtlCol="0">
            <a:spAutoFit/>
          </a:bodyPr>
          <a:lstStyle/>
          <a:p>
            <a:r>
              <a:rPr lang="en-US" sz="1400" dirty="0" smtClean="0">
                <a:latin typeface="Calibri" pitchFamily="34" charset="0"/>
              </a:rPr>
              <a:t>D. Yeremian, V. Dolgashev, S. Tantawi </a:t>
            </a:r>
            <a:endParaRPr lang="en-US" sz="1400" dirty="0">
              <a:latin typeface="Calibri" pitchFamily="34" charset="0"/>
            </a:endParaRPr>
          </a:p>
        </p:txBody>
      </p:sp>
    </p:spTree>
  </p:cSld>
  <p:clrMapOvr>
    <a:masterClrMapping/>
  </p:clrMapOvr>
  <p:transition>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304800" y="2819400"/>
            <a:ext cx="8432800" cy="7394575"/>
          </a:xfrm>
          <a:prstGeom prst="rect">
            <a:avLst/>
          </a:prstGeom>
          <a:noFill/>
          <a:ln w="9525">
            <a:noFill/>
            <a:miter lim="800000"/>
            <a:headEnd/>
            <a:tailEnd/>
          </a:ln>
        </p:spPr>
        <p:txBody>
          <a:bodyPr>
            <a:spAutoFit/>
          </a:bodyPr>
          <a:lstStyle/>
          <a:p>
            <a:r>
              <a:rPr lang="zh-CN" altLang="en-US" sz="2400">
                <a:ea typeface="SimSun" pitchFamily="2" charset="-122"/>
              </a:rPr>
              <a:t> </a:t>
            </a: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a:p>
            <a:endParaRPr lang="zh-CN" altLang="en-US" sz="2400">
              <a:ea typeface="SimSun" pitchFamily="2" charset="-122"/>
            </a:endParaRPr>
          </a:p>
        </p:txBody>
      </p:sp>
      <p:sp>
        <p:nvSpPr>
          <p:cNvPr id="3075" name="Text Box 3"/>
          <p:cNvSpPr txBox="1">
            <a:spLocks noChangeArrowheads="1"/>
          </p:cNvSpPr>
          <p:nvPr/>
        </p:nvSpPr>
        <p:spPr bwMode="auto">
          <a:xfrm>
            <a:off x="3759200" y="2914650"/>
            <a:ext cx="4876800" cy="304800"/>
          </a:xfrm>
          <a:prstGeom prst="rect">
            <a:avLst/>
          </a:prstGeom>
          <a:noFill/>
          <a:ln w="9525">
            <a:noFill/>
            <a:miter lim="800000"/>
            <a:headEnd/>
            <a:tailEnd/>
          </a:ln>
        </p:spPr>
        <p:txBody>
          <a:bodyPr>
            <a:spAutoFit/>
          </a:bodyPr>
          <a:lstStyle/>
          <a:p>
            <a:r>
              <a:rPr lang="zh-CN" altLang="en-US" sz="1400">
                <a:ea typeface="SimSun" pitchFamily="2" charset="-122"/>
              </a:rPr>
              <a:t> </a:t>
            </a:r>
          </a:p>
        </p:txBody>
      </p:sp>
      <p:sp>
        <p:nvSpPr>
          <p:cNvPr id="3076" name="Line 4"/>
          <p:cNvSpPr>
            <a:spLocks noChangeShapeType="1"/>
          </p:cNvSpPr>
          <p:nvPr/>
        </p:nvSpPr>
        <p:spPr bwMode="auto">
          <a:xfrm>
            <a:off x="0" y="914400"/>
            <a:ext cx="9144000" cy="0"/>
          </a:xfrm>
          <a:prstGeom prst="line">
            <a:avLst/>
          </a:prstGeom>
          <a:noFill/>
          <a:ln w="38100">
            <a:solidFill>
              <a:srgbClr val="FF0000"/>
            </a:solidFill>
            <a:round/>
            <a:headEnd/>
            <a:tailEnd/>
          </a:ln>
        </p:spPr>
        <p:txBody>
          <a:bodyPr/>
          <a:lstStyle/>
          <a:p>
            <a:endParaRPr lang="en-US"/>
          </a:p>
        </p:txBody>
      </p:sp>
      <p:sp>
        <p:nvSpPr>
          <p:cNvPr id="3077" name="Line 5"/>
          <p:cNvSpPr>
            <a:spLocks noChangeShapeType="1"/>
          </p:cNvSpPr>
          <p:nvPr/>
        </p:nvSpPr>
        <p:spPr bwMode="auto">
          <a:xfrm>
            <a:off x="0" y="838200"/>
            <a:ext cx="9144000" cy="0"/>
          </a:xfrm>
          <a:prstGeom prst="line">
            <a:avLst/>
          </a:prstGeom>
          <a:noFill/>
          <a:ln w="38100">
            <a:solidFill>
              <a:srgbClr val="0000FF"/>
            </a:solidFill>
            <a:round/>
            <a:headEnd/>
            <a:tailEnd/>
          </a:ln>
        </p:spPr>
        <p:txBody>
          <a:bodyPr/>
          <a:lstStyle/>
          <a:p>
            <a:endParaRPr lang="en-US"/>
          </a:p>
        </p:txBody>
      </p:sp>
      <p:sp>
        <p:nvSpPr>
          <p:cNvPr id="3078" name="Text Box 9"/>
          <p:cNvSpPr txBox="1">
            <a:spLocks noChangeArrowheads="1"/>
          </p:cNvSpPr>
          <p:nvPr/>
        </p:nvSpPr>
        <p:spPr bwMode="auto">
          <a:xfrm>
            <a:off x="0" y="1066800"/>
            <a:ext cx="9144000" cy="5293757"/>
          </a:xfrm>
          <a:prstGeom prst="rect">
            <a:avLst/>
          </a:prstGeom>
          <a:noFill/>
          <a:ln w="9525">
            <a:noFill/>
            <a:miter lim="800000"/>
            <a:headEnd/>
            <a:tailEnd/>
          </a:ln>
        </p:spPr>
        <p:txBody>
          <a:bodyPr wrap="square">
            <a:spAutoFit/>
          </a:bodyPr>
          <a:lstStyle/>
          <a:p>
            <a:pPr marL="514350" indent="-514350">
              <a:lnSpc>
                <a:spcPct val="115000"/>
              </a:lnSpc>
              <a:buFont typeface="Times New Roman" pitchFamily="18" charset="0"/>
              <a:buAutoNum type="arabicPeriod"/>
            </a:pPr>
            <a:r>
              <a:rPr lang="en-US" altLang="zh-CN" sz="2400" dirty="0">
                <a:solidFill>
                  <a:srgbClr val="0000FF"/>
                </a:solidFill>
                <a:latin typeface="Arial" charset="0"/>
                <a:ea typeface="SimSun" pitchFamily="2" charset="-122"/>
                <a:cs typeface="Arial" charset="0"/>
              </a:rPr>
              <a:t>Introduction </a:t>
            </a:r>
            <a:r>
              <a:rPr lang="en-US" altLang="zh-CN" sz="2400" dirty="0" smtClean="0">
                <a:solidFill>
                  <a:srgbClr val="0000FF"/>
                </a:solidFill>
                <a:latin typeface="Arial" charset="0"/>
                <a:ea typeface="SimSun" pitchFamily="2" charset="-122"/>
                <a:cs typeface="Arial" charset="0"/>
              </a:rPr>
              <a:t>and </a:t>
            </a:r>
            <a:r>
              <a:rPr lang="en-US" sz="2400" dirty="0" smtClean="0">
                <a:solidFill>
                  <a:srgbClr val="0000FF"/>
                </a:solidFill>
                <a:ea typeface="SimSun" pitchFamily="2" charset="-122"/>
                <a:cs typeface="Arial" charset="0"/>
              </a:rPr>
              <a:t>History</a:t>
            </a:r>
          </a:p>
          <a:p>
            <a:pPr marL="1028700" lvl="1" indent="-571500">
              <a:lnSpc>
                <a:spcPct val="115000"/>
              </a:lnSpc>
              <a:buFont typeface="+mj-lt"/>
              <a:buAutoNum type="romanLcPeriod"/>
            </a:pPr>
            <a:r>
              <a:rPr lang="en-US" altLang="zh-CN" sz="2000" dirty="0" smtClean="0">
                <a:solidFill>
                  <a:srgbClr val="FF0000"/>
                </a:solidFill>
                <a:latin typeface="Arial" charset="0"/>
                <a:ea typeface="SimSun" pitchFamily="2" charset="-122"/>
                <a:cs typeface="Arial" charset="0"/>
              </a:rPr>
              <a:t>Challenges for High Gradient and US Collaboration</a:t>
            </a:r>
          </a:p>
          <a:p>
            <a:pPr marL="1028700" lvl="1" indent="-571500">
              <a:lnSpc>
                <a:spcPct val="115000"/>
              </a:lnSpc>
              <a:buFont typeface="+mj-lt"/>
              <a:buAutoNum type="romanLcPeriod"/>
            </a:pPr>
            <a:r>
              <a:rPr lang="en-US" altLang="zh-CN" sz="2000" dirty="0" smtClean="0">
                <a:solidFill>
                  <a:srgbClr val="FF0000"/>
                </a:solidFill>
                <a:latin typeface="Arial" charset="0"/>
                <a:ea typeface="SimSun" pitchFamily="2" charset="-122"/>
                <a:cs typeface="Arial" charset="0"/>
              </a:rPr>
              <a:t>Basics for Dark Current and RF Breakdown</a:t>
            </a:r>
          </a:p>
          <a:p>
            <a:pPr marL="1028700" lvl="1" indent="-571500">
              <a:lnSpc>
                <a:spcPct val="115000"/>
              </a:lnSpc>
              <a:buFont typeface="+mj-lt"/>
              <a:buAutoNum type="romanLcPeriod"/>
            </a:pPr>
            <a:r>
              <a:rPr lang="en-US" sz="2000" dirty="0" smtClean="0">
                <a:solidFill>
                  <a:srgbClr val="FF0000"/>
                </a:solidFill>
                <a:latin typeface="Arial" charset="0"/>
                <a:ea typeface="SimSun" pitchFamily="2" charset="-122"/>
                <a:cs typeface="Arial" charset="0"/>
              </a:rPr>
              <a:t>High </a:t>
            </a:r>
            <a:r>
              <a:rPr lang="en-US" sz="2000" dirty="0">
                <a:solidFill>
                  <a:srgbClr val="FF0000"/>
                </a:solidFill>
                <a:latin typeface="Arial" charset="0"/>
                <a:ea typeface="SimSun" pitchFamily="2" charset="-122"/>
                <a:cs typeface="Arial" charset="0"/>
              </a:rPr>
              <a:t>Gradient Performance for Room Temperature Linear Collider NLC/GLC</a:t>
            </a:r>
          </a:p>
          <a:p>
            <a:pPr marL="514350" indent="-514350">
              <a:buFont typeface="Times New Roman" pitchFamily="18" charset="0"/>
              <a:buAutoNum type="arabicPeriod"/>
            </a:pPr>
            <a:r>
              <a:rPr lang="en-US" sz="2400" dirty="0" smtClean="0">
                <a:solidFill>
                  <a:srgbClr val="0000FF"/>
                </a:solidFill>
                <a:latin typeface="Arial" charset="0"/>
                <a:ea typeface="SimSun" pitchFamily="2" charset="-122"/>
                <a:cs typeface="Arial" charset="0"/>
              </a:rPr>
              <a:t>Basic </a:t>
            </a:r>
            <a:r>
              <a:rPr lang="en-US" sz="2400" dirty="0">
                <a:solidFill>
                  <a:srgbClr val="0000FF"/>
                </a:solidFill>
                <a:latin typeface="Arial" charset="0"/>
                <a:ea typeface="SimSun" pitchFamily="2" charset="-122"/>
                <a:cs typeface="Arial" charset="0"/>
              </a:rPr>
              <a:t>Physics Research on Short/Compact  Accelerator Structures </a:t>
            </a:r>
            <a:endParaRPr lang="en-US" sz="2400" dirty="0" smtClean="0">
              <a:solidFill>
                <a:srgbClr val="0000FF"/>
              </a:solidFill>
              <a:latin typeface="Arial" charset="0"/>
              <a:ea typeface="SimSun" pitchFamily="2" charset="-122"/>
              <a:cs typeface="Arial" charset="0"/>
            </a:endParaRPr>
          </a:p>
          <a:p>
            <a:pPr marL="1028700" lvl="1" indent="-571500">
              <a:buFont typeface="+mj-lt"/>
              <a:buAutoNum type="romanLcPeriod"/>
            </a:pPr>
            <a:r>
              <a:rPr lang="en-US" altLang="zh-CN" sz="2000" dirty="0" smtClean="0">
                <a:solidFill>
                  <a:srgbClr val="FF0000"/>
                </a:solidFill>
                <a:ea typeface="SimSun" pitchFamily="2" charset="-122"/>
                <a:cs typeface="Arial" charset="0"/>
              </a:rPr>
              <a:t>Basic studies on high gradient phenomena</a:t>
            </a:r>
          </a:p>
          <a:p>
            <a:pPr marL="1028700" lvl="1" indent="-571500">
              <a:buFont typeface="+mj-lt"/>
              <a:buAutoNum type="romanLcPeriod"/>
            </a:pPr>
            <a:r>
              <a:rPr lang="en-US" sz="2000" dirty="0" smtClean="0">
                <a:solidFill>
                  <a:srgbClr val="FF0000"/>
                </a:solidFill>
                <a:ea typeface="SimSun" pitchFamily="2" charset="-122"/>
                <a:cs typeface="Arial" charset="0"/>
              </a:rPr>
              <a:t>Pulsed  Heating Experiments </a:t>
            </a:r>
          </a:p>
          <a:p>
            <a:pPr marL="1028700" lvl="1" indent="-571500">
              <a:buFont typeface="+mj-lt"/>
              <a:buAutoNum type="romanLcPeriod"/>
            </a:pPr>
            <a:r>
              <a:rPr lang="en-US" sz="2000" dirty="0" smtClean="0">
                <a:solidFill>
                  <a:srgbClr val="FF0000"/>
                </a:solidFill>
                <a:ea typeface="SimSun" pitchFamily="2" charset="-122"/>
                <a:cs typeface="Arial" charset="0"/>
              </a:rPr>
              <a:t>Material Studies</a:t>
            </a:r>
          </a:p>
          <a:p>
            <a:pPr marL="514350" indent="-514350">
              <a:lnSpc>
                <a:spcPct val="115000"/>
              </a:lnSpc>
              <a:buFont typeface="Times New Roman" pitchFamily="18" charset="0"/>
              <a:buAutoNum type="arabicPeriod"/>
            </a:pPr>
            <a:r>
              <a:rPr lang="en-US" sz="2400" dirty="0" smtClean="0">
                <a:solidFill>
                  <a:srgbClr val="0000FF"/>
                </a:solidFill>
                <a:latin typeface="Arial" charset="0"/>
                <a:ea typeface="SimSun" pitchFamily="2" charset="-122"/>
                <a:cs typeface="Arial" charset="0"/>
              </a:rPr>
              <a:t>Basic </a:t>
            </a:r>
            <a:r>
              <a:rPr lang="en-US" sz="2400" dirty="0">
                <a:solidFill>
                  <a:srgbClr val="0000FF"/>
                </a:solidFill>
                <a:latin typeface="Arial" charset="0"/>
                <a:ea typeface="SimSun" pitchFamily="2" charset="-122"/>
                <a:cs typeface="Arial" charset="0"/>
              </a:rPr>
              <a:t>Physics Research on Full Size  Accelerator </a:t>
            </a:r>
            <a:r>
              <a:rPr lang="en-US" sz="2400" dirty="0" smtClean="0">
                <a:solidFill>
                  <a:srgbClr val="0000FF"/>
                </a:solidFill>
                <a:latin typeface="Arial" charset="0"/>
                <a:ea typeface="SimSun" pitchFamily="2" charset="-122"/>
                <a:cs typeface="Arial" charset="0"/>
              </a:rPr>
              <a:t>Structures</a:t>
            </a:r>
          </a:p>
          <a:p>
            <a:pPr marL="514350" indent="-514350">
              <a:lnSpc>
                <a:spcPct val="115000"/>
              </a:lnSpc>
              <a:buFont typeface="Times New Roman" pitchFamily="18" charset="0"/>
              <a:buAutoNum type="arabicPeriod"/>
            </a:pPr>
            <a:r>
              <a:rPr lang="en-US" sz="2400" dirty="0" smtClean="0">
                <a:solidFill>
                  <a:srgbClr val="0000FF"/>
                </a:solidFill>
                <a:cs typeface="Arial" charset="0"/>
              </a:rPr>
              <a:t>Design of Advanced Parallel Fed Standing Wave Accelerator Structure</a:t>
            </a:r>
            <a:endParaRPr lang="en-US" sz="2400" dirty="0" smtClean="0">
              <a:solidFill>
                <a:srgbClr val="0000FF"/>
              </a:solidFill>
              <a:latin typeface="Arial" charset="0"/>
              <a:ea typeface="SimSun" pitchFamily="2" charset="-122"/>
              <a:cs typeface="Arial" charset="0"/>
            </a:endParaRPr>
          </a:p>
          <a:p>
            <a:pPr marL="514350" indent="-514350">
              <a:lnSpc>
                <a:spcPct val="115000"/>
              </a:lnSpc>
              <a:buFont typeface="Times New Roman" pitchFamily="18" charset="0"/>
              <a:buAutoNum type="arabicPeriod"/>
            </a:pPr>
            <a:r>
              <a:rPr lang="en-US" sz="2400" dirty="0" smtClean="0">
                <a:solidFill>
                  <a:srgbClr val="0000FF"/>
                </a:solidFill>
                <a:ea typeface="SimSun" pitchFamily="2" charset="-122"/>
                <a:cs typeface="Arial" charset="0"/>
              </a:rPr>
              <a:t>Summary</a:t>
            </a:r>
            <a:endParaRPr lang="en-US" sz="2400" dirty="0">
              <a:solidFill>
                <a:srgbClr val="0000FF"/>
              </a:solidFill>
              <a:latin typeface="Arial" charset="0"/>
              <a:ea typeface="SimSun" pitchFamily="2" charset="-122"/>
              <a:cs typeface="Arial" charset="0"/>
            </a:endParaRPr>
          </a:p>
        </p:txBody>
      </p:sp>
      <p:sp>
        <p:nvSpPr>
          <p:cNvPr id="3079" name="Text Box 10"/>
          <p:cNvSpPr txBox="1">
            <a:spLocks noChangeArrowheads="1"/>
          </p:cNvSpPr>
          <p:nvPr/>
        </p:nvSpPr>
        <p:spPr bwMode="auto">
          <a:xfrm>
            <a:off x="3444875" y="0"/>
            <a:ext cx="2117725" cy="823913"/>
          </a:xfrm>
          <a:prstGeom prst="rect">
            <a:avLst/>
          </a:prstGeom>
          <a:noFill/>
          <a:ln w="9525">
            <a:noFill/>
            <a:miter lim="800000"/>
            <a:headEnd/>
            <a:tailEnd/>
          </a:ln>
        </p:spPr>
        <p:txBody>
          <a:bodyPr wrap="none">
            <a:spAutoFit/>
          </a:bodyPr>
          <a:lstStyle/>
          <a:p>
            <a:r>
              <a:rPr lang="en-US" altLang="zh-CN" sz="4800">
                <a:solidFill>
                  <a:srgbClr val="CC0000"/>
                </a:solidFill>
                <a:latin typeface="Arial" charset="0"/>
                <a:ea typeface="SimSun" pitchFamily="2" charset="-122"/>
              </a:rPr>
              <a:t>Outline</a:t>
            </a:r>
          </a:p>
        </p:txBody>
      </p:sp>
      <p:pic>
        <p:nvPicPr>
          <p:cNvPr id="3080" name="Picture 13" descr="SLAC_Logo_hires"/>
          <p:cNvPicPr>
            <a:picLocks noChangeAspect="1" noChangeArrowheads="1"/>
          </p:cNvPicPr>
          <p:nvPr/>
        </p:nvPicPr>
        <p:blipFill>
          <a:blip r:embed="rId3" cstate="print"/>
          <a:srcRect/>
          <a:stretch>
            <a:fillRect/>
          </a:stretch>
        </p:blipFill>
        <p:spPr bwMode="auto">
          <a:xfrm>
            <a:off x="152400" y="107950"/>
            <a:ext cx="1828800" cy="65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228600" y="0"/>
            <a:ext cx="8768898" cy="6858000"/>
          </a:xfrm>
          <a:prstGeom prst="rect">
            <a:avLst/>
          </a:prstGeom>
          <a:noFill/>
          <a:ln w="9525">
            <a:noFill/>
            <a:miter lim="800000"/>
            <a:headEnd/>
            <a:tailEnd/>
          </a:ln>
          <a:effectLst/>
        </p:spPr>
      </p:pic>
      <p:sp>
        <p:nvSpPr>
          <p:cNvPr id="5" name="TextBox 4"/>
          <p:cNvSpPr txBox="1"/>
          <p:nvPr/>
        </p:nvSpPr>
        <p:spPr>
          <a:xfrm>
            <a:off x="5487230" y="6550223"/>
            <a:ext cx="3656770" cy="307777"/>
          </a:xfrm>
          <a:prstGeom prst="rect">
            <a:avLst/>
          </a:prstGeom>
          <a:noFill/>
        </p:spPr>
        <p:txBody>
          <a:bodyPr wrap="none" rtlCol="0">
            <a:spAutoFit/>
          </a:bodyPr>
          <a:lstStyle/>
          <a:p>
            <a:r>
              <a:rPr lang="en-US" sz="1400" i="1" dirty="0" smtClean="0">
                <a:latin typeface="Arial" pitchFamily="34" charset="0"/>
                <a:cs typeface="Arial" pitchFamily="34" charset="0"/>
              </a:rPr>
              <a:t>Solid model: David Martin, 10 January 2011</a:t>
            </a:r>
            <a:endParaRPr lang="en-US" sz="1400" i="1" dirty="0">
              <a:latin typeface="Arial" pitchFamily="34" charset="0"/>
              <a:cs typeface="Arial" pitchFamily="34" charset="0"/>
            </a:endParaRPr>
          </a:p>
        </p:txBody>
      </p:sp>
      <p:sp>
        <p:nvSpPr>
          <p:cNvPr id="7" name="TextBox 6"/>
          <p:cNvSpPr txBox="1"/>
          <p:nvPr/>
        </p:nvSpPr>
        <p:spPr>
          <a:xfrm>
            <a:off x="381000" y="182940"/>
            <a:ext cx="3685881" cy="1569660"/>
          </a:xfrm>
          <a:prstGeom prst="rect">
            <a:avLst/>
          </a:prstGeom>
          <a:noFill/>
        </p:spPr>
        <p:txBody>
          <a:bodyPr wrap="none" rtlCol="0">
            <a:spAutoFit/>
          </a:bodyPr>
          <a:lstStyle/>
          <a:p>
            <a:r>
              <a:rPr lang="en-US" sz="3200" dirty="0" smtClean="0">
                <a:latin typeface="Calibri" pitchFamily="34" charset="0"/>
              </a:rPr>
              <a:t>Experiments </a:t>
            </a:r>
            <a:br>
              <a:rPr lang="en-US" sz="3200" dirty="0" smtClean="0">
                <a:latin typeface="Calibri" pitchFamily="34" charset="0"/>
              </a:rPr>
            </a:br>
            <a:r>
              <a:rPr lang="en-US" sz="3200" dirty="0" smtClean="0">
                <a:latin typeface="Calibri" pitchFamily="34" charset="0"/>
              </a:rPr>
              <a:t>at </a:t>
            </a:r>
            <a:r>
              <a:rPr lang="en-US" sz="3200" dirty="0" err="1" smtClean="0">
                <a:latin typeface="Calibri" pitchFamily="34" charset="0"/>
              </a:rPr>
              <a:t>cryo</a:t>
            </a:r>
            <a:r>
              <a:rPr lang="en-US" sz="3200" dirty="0" smtClean="0">
                <a:latin typeface="Calibri" pitchFamily="34" charset="0"/>
              </a:rPr>
              <a:t> temperatures</a:t>
            </a:r>
          </a:p>
          <a:p>
            <a:endParaRPr lang="en-US" sz="3200" dirty="0">
              <a:latin typeface="Calibri" pitchFamily="34" charset="0"/>
            </a:endParaRPr>
          </a:p>
        </p:txBody>
      </p:sp>
      <p:sp>
        <p:nvSpPr>
          <p:cNvPr id="8" name="TextBox 7"/>
          <p:cNvSpPr txBox="1"/>
          <p:nvPr/>
        </p:nvSpPr>
        <p:spPr>
          <a:xfrm>
            <a:off x="6096000" y="2667000"/>
            <a:ext cx="1828257" cy="369332"/>
          </a:xfrm>
          <a:prstGeom prst="rect">
            <a:avLst/>
          </a:prstGeom>
          <a:noFill/>
        </p:spPr>
        <p:txBody>
          <a:bodyPr wrap="none" rtlCol="0">
            <a:spAutoFit/>
          </a:bodyPr>
          <a:lstStyle/>
          <a:p>
            <a:r>
              <a:rPr lang="en-US" dirty="0" smtClean="0">
                <a:latin typeface="Calibri" pitchFamily="34" charset="0"/>
              </a:rPr>
              <a:t>Refrigerator head</a:t>
            </a:r>
            <a:endParaRPr lang="en-US" dirty="0">
              <a:latin typeface="Calibri" pitchFamily="34" charset="0"/>
            </a:endParaRPr>
          </a:p>
        </p:txBody>
      </p:sp>
      <p:sp>
        <p:nvSpPr>
          <p:cNvPr id="9" name="TextBox 8"/>
          <p:cNvSpPr txBox="1"/>
          <p:nvPr/>
        </p:nvSpPr>
        <p:spPr>
          <a:xfrm>
            <a:off x="6324600" y="3962400"/>
            <a:ext cx="2230098" cy="369332"/>
          </a:xfrm>
          <a:prstGeom prst="rect">
            <a:avLst/>
          </a:prstGeom>
          <a:noFill/>
        </p:spPr>
        <p:txBody>
          <a:bodyPr wrap="none" rtlCol="0">
            <a:spAutoFit/>
          </a:bodyPr>
          <a:lstStyle/>
          <a:p>
            <a:r>
              <a:rPr lang="en-US" dirty="0" smtClean="0">
                <a:latin typeface="Calibri" pitchFamily="34" charset="0"/>
              </a:rPr>
              <a:t>Accelerating structure</a:t>
            </a:r>
            <a:endParaRPr lang="en-US" dirty="0">
              <a:latin typeface="Calibri" pitchFamily="34" charset="0"/>
            </a:endParaRPr>
          </a:p>
        </p:txBody>
      </p:sp>
      <p:cxnSp>
        <p:nvCxnSpPr>
          <p:cNvPr id="11" name="Straight Arrow Connector 10"/>
          <p:cNvCxnSpPr/>
          <p:nvPr/>
        </p:nvCxnSpPr>
        <p:spPr>
          <a:xfrm rot="10800000" flipV="1">
            <a:off x="4953000" y="3048000"/>
            <a:ext cx="1981200" cy="990600"/>
          </a:xfrm>
          <a:prstGeom prst="straightConnector1">
            <a:avLst/>
          </a:prstGeom>
          <a:ln w="38100">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4876800" y="4343400"/>
            <a:ext cx="1600200" cy="152400"/>
          </a:xfrm>
          <a:prstGeom prst="straightConnector1">
            <a:avLst/>
          </a:prstGeom>
          <a:ln w="38100">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4642756" y="6705600"/>
            <a:ext cx="304800" cy="1"/>
          </a:xfrm>
          <a:prstGeom prst="straightConnector1">
            <a:avLst/>
          </a:prstGeom>
          <a:ln w="22225">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114800" y="6488668"/>
            <a:ext cx="643125" cy="369332"/>
          </a:xfrm>
          <a:prstGeom prst="rect">
            <a:avLst/>
          </a:prstGeom>
          <a:noFill/>
        </p:spPr>
        <p:txBody>
          <a:bodyPr wrap="none" rtlCol="0">
            <a:spAutoFit/>
          </a:bodyPr>
          <a:lstStyle/>
          <a:p>
            <a:r>
              <a:rPr lang="en-US" dirty="0" smtClean="0">
                <a:latin typeface="Calibri" pitchFamily="34" charset="0"/>
              </a:rPr>
              <a:t>RF in</a:t>
            </a:r>
            <a:endParaRPr lang="en-US" dirty="0">
              <a:latin typeface="Calibri" pitchFamily="34" charset="0"/>
            </a:endParaRPr>
          </a:p>
        </p:txBody>
      </p:sp>
    </p:spTree>
  </p:cSld>
  <p:clrMapOvr>
    <a:masterClrMapping/>
  </p:clrMapOvr>
  <p:transition>
    <p:circl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600" dirty="0" smtClean="0">
                <a:solidFill>
                  <a:srgbClr val="C00000"/>
                </a:solidFill>
              </a:rPr>
              <a:t>Some Results with Short/Compact Accelerator Structures</a:t>
            </a:r>
            <a:endParaRPr lang="en-US" sz="3600" dirty="0">
              <a:solidFill>
                <a:srgbClr val="C00000"/>
              </a:solidFill>
            </a:endParaRPr>
          </a:p>
        </p:txBody>
      </p:sp>
      <p:sp>
        <p:nvSpPr>
          <p:cNvPr id="3" name="Content Placeholder 2"/>
          <p:cNvSpPr>
            <a:spLocks noGrp="1"/>
          </p:cNvSpPr>
          <p:nvPr>
            <p:ph idx="1"/>
          </p:nvPr>
        </p:nvSpPr>
        <p:spPr>
          <a:xfrm>
            <a:off x="0" y="1371600"/>
            <a:ext cx="8991600" cy="4267200"/>
          </a:xfrm>
        </p:spPr>
        <p:txBody>
          <a:bodyPr>
            <a:noAutofit/>
          </a:bodyPr>
          <a:lstStyle/>
          <a:p>
            <a:r>
              <a:rPr lang="en-US" sz="2000" dirty="0" smtClean="0"/>
              <a:t>Test results of side coupled SW structures are opening possibility of building parallel-coupled SW structures capable of well above 100 MV/m gradients with apertures satisfactory for a linear collider, however we need to understand unusual breakdown damage pattern.</a:t>
            </a:r>
          </a:p>
          <a:p>
            <a:r>
              <a:rPr lang="en-US" sz="2000" dirty="0" smtClean="0"/>
              <a:t>Test results of hard materials show that change in hardness for the Cu and Cu alloy changed response of the breakdown to pulse length:  the breakdown rate lost correlation with </a:t>
            </a:r>
            <a:r>
              <a:rPr lang="en-US" sz="2000" dirty="0" err="1" smtClean="0"/>
              <a:t>Sqrt</a:t>
            </a:r>
            <a:r>
              <a:rPr lang="en-US" sz="2000" dirty="0" smtClean="0"/>
              <a:t> (pulse length).  </a:t>
            </a:r>
            <a:r>
              <a:rPr lang="en-US" sz="2000" dirty="0" err="1" smtClean="0"/>
              <a:t>CuCr</a:t>
            </a:r>
            <a:r>
              <a:rPr lang="en-US" sz="2000" dirty="0" smtClean="0"/>
              <a:t> structure had a layer of chromium particle on surface which, likely, effected its performance.  Hard Cu structure had unusual breakdown damage pattern which may be attributed to initial stage of processing with high ~200 deg. C temperature.</a:t>
            </a:r>
            <a:endParaRPr lang="en-US" sz="2000" dirty="0"/>
          </a:p>
          <a:p>
            <a:r>
              <a:rPr lang="en-US" sz="2000" dirty="0" smtClean="0"/>
              <a:t>We have set of experiments in queue which may give us more clues about </a:t>
            </a:r>
            <a:r>
              <a:rPr lang="en-US" sz="2000" dirty="0" err="1" smtClean="0"/>
              <a:t>rf</a:t>
            </a:r>
            <a:r>
              <a:rPr lang="en-US" sz="2000" dirty="0" smtClean="0"/>
              <a:t> breakdown physics.</a:t>
            </a:r>
          </a:p>
        </p:txBody>
      </p:sp>
    </p:spTree>
  </p:cSld>
  <p:clrMapOvr>
    <a:masterClrMapping/>
  </p:clrMapOvr>
  <p:transition>
    <p:circl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609600" y="2638425"/>
            <a:ext cx="8153400" cy="1939925"/>
          </a:xfrm>
          <a:prstGeom prst="rect">
            <a:avLst/>
          </a:prstGeom>
          <a:noFill/>
          <a:ln w="9525">
            <a:noFill/>
            <a:miter lim="800000"/>
            <a:headEnd/>
            <a:tailEnd/>
          </a:ln>
        </p:spPr>
        <p:txBody>
          <a:bodyPr>
            <a:spAutoFit/>
          </a:bodyPr>
          <a:lstStyle/>
          <a:p>
            <a:pPr marL="514350" indent="-514350"/>
            <a:r>
              <a:rPr lang="en-US" sz="4000" dirty="0">
                <a:solidFill>
                  <a:srgbClr val="DD091D"/>
                </a:solidFill>
                <a:cs typeface="Arial" charset="0"/>
              </a:rPr>
              <a:t>3</a:t>
            </a:r>
            <a:r>
              <a:rPr lang="en-US" sz="4000" dirty="0" smtClean="0">
                <a:solidFill>
                  <a:srgbClr val="DD091D"/>
                </a:solidFill>
                <a:latin typeface="Arial" charset="0"/>
                <a:cs typeface="Arial" charset="0"/>
              </a:rPr>
              <a:t>. </a:t>
            </a:r>
            <a:r>
              <a:rPr lang="en-US" sz="4000" dirty="0">
                <a:solidFill>
                  <a:srgbClr val="DD091D"/>
                </a:solidFill>
                <a:latin typeface="Arial" charset="0"/>
                <a:cs typeface="Arial" charset="0"/>
              </a:rPr>
              <a:t>Basic Physics Research on Full Size  Accelerator Structures</a:t>
            </a:r>
            <a:endParaRPr lang="en-US" altLang="zh-CN" sz="4000" dirty="0">
              <a:solidFill>
                <a:srgbClr val="DD091D"/>
              </a:solidFill>
              <a:latin typeface="Arial" charset="0"/>
              <a:ea typeface="SimSun" pitchFamily="2" charset="-122"/>
              <a:cs typeface="Arial" charset="0"/>
            </a:endParaRPr>
          </a:p>
          <a:p>
            <a:pPr marL="514350" indent="-514350"/>
            <a:endParaRPr lang="en-US" sz="4000" dirty="0">
              <a:solidFill>
                <a:srgbClr val="DD091D"/>
              </a:solidFill>
              <a:latin typeface="Arial" charset="0"/>
              <a:cs typeface="Arial" charset="0"/>
            </a:endParaRPr>
          </a:p>
        </p:txBody>
      </p:sp>
      <p:sp>
        <p:nvSpPr>
          <p:cNvPr id="10243" name="Line 3"/>
          <p:cNvSpPr>
            <a:spLocks noChangeShapeType="1"/>
          </p:cNvSpPr>
          <p:nvPr/>
        </p:nvSpPr>
        <p:spPr bwMode="auto">
          <a:xfrm>
            <a:off x="0" y="1219200"/>
            <a:ext cx="9144000" cy="0"/>
          </a:xfrm>
          <a:prstGeom prst="line">
            <a:avLst/>
          </a:prstGeom>
          <a:noFill/>
          <a:ln w="38100">
            <a:solidFill>
              <a:srgbClr val="FF0000"/>
            </a:solidFill>
            <a:round/>
            <a:headEnd/>
            <a:tailEnd/>
          </a:ln>
        </p:spPr>
        <p:txBody>
          <a:bodyPr/>
          <a:lstStyle/>
          <a:p>
            <a:endParaRPr lang="en-US"/>
          </a:p>
        </p:txBody>
      </p:sp>
      <p:sp>
        <p:nvSpPr>
          <p:cNvPr id="10244" name="Line 4"/>
          <p:cNvSpPr>
            <a:spLocks noChangeShapeType="1"/>
          </p:cNvSpPr>
          <p:nvPr/>
        </p:nvSpPr>
        <p:spPr bwMode="auto">
          <a:xfrm>
            <a:off x="0" y="1143000"/>
            <a:ext cx="9144000" cy="0"/>
          </a:xfrm>
          <a:prstGeom prst="line">
            <a:avLst/>
          </a:prstGeom>
          <a:noFill/>
          <a:ln w="38100">
            <a:solidFill>
              <a:srgbClr val="0000FF"/>
            </a:solidFill>
            <a:round/>
            <a:headEnd/>
            <a:tailEnd/>
          </a:ln>
        </p:spPr>
        <p:txBody>
          <a:bodyPr/>
          <a:lstStyle/>
          <a:p>
            <a:endParaRPr lang="en-US"/>
          </a:p>
        </p:txBody>
      </p:sp>
      <p:pic>
        <p:nvPicPr>
          <p:cNvPr id="10245" name="Picture 5" descr="SLAC_Logo_hires"/>
          <p:cNvPicPr>
            <a:picLocks noChangeAspect="1" noChangeArrowheads="1"/>
          </p:cNvPicPr>
          <p:nvPr/>
        </p:nvPicPr>
        <p:blipFill>
          <a:blip r:embed="rId3" cstate="print"/>
          <a:srcRect/>
          <a:stretch>
            <a:fillRect/>
          </a:stretch>
        </p:blipFill>
        <p:spPr bwMode="auto">
          <a:xfrm>
            <a:off x="228600" y="336550"/>
            <a:ext cx="1828800" cy="65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bwMode="auto">
          <a:xfrm>
            <a:off x="0" y="228600"/>
            <a:ext cx="9144000" cy="533400"/>
          </a:xfrm>
          <a:noFill/>
          <a:ln>
            <a:miter lim="800000"/>
            <a:headEnd/>
            <a:tailEnd/>
          </a:ln>
        </p:spPr>
        <p:txBody>
          <a:bodyPr vert="horz" wrap="square" lIns="91440" tIns="45720" rIns="91440" bIns="45720" numCol="1" anchor="t" anchorCtr="0" compatLnSpc="1">
            <a:prstTxWarp prst="textNoShape">
              <a:avLst/>
            </a:prstTxWarp>
          </a:bodyPr>
          <a:lstStyle/>
          <a:p>
            <a:r>
              <a:rPr lang="en-US" sz="2400" dirty="0" smtClean="0"/>
              <a:t>Basic Physics Research Full Size Accelerator Structures</a:t>
            </a:r>
          </a:p>
        </p:txBody>
      </p:sp>
      <p:sp>
        <p:nvSpPr>
          <p:cNvPr id="3075" name="Content Placeholder 2"/>
          <p:cNvSpPr>
            <a:spLocks noGrp="1"/>
          </p:cNvSpPr>
          <p:nvPr>
            <p:ph idx="1"/>
          </p:nvPr>
        </p:nvSpPr>
        <p:spPr bwMode="auto">
          <a:xfrm>
            <a:off x="76200" y="609600"/>
            <a:ext cx="9067800" cy="1524000"/>
          </a:xfrm>
          <a:noFill/>
          <a:ln>
            <a:miter lim="800000"/>
            <a:headEnd/>
            <a:tailEnd/>
          </a:ln>
        </p:spPr>
        <p:txBody>
          <a:bodyPr vert="horz" wrap="square" lIns="91440" tIns="45720" rIns="91440" bIns="45720" numCol="1" anchor="t" anchorCtr="0" compatLnSpc="1">
            <a:prstTxWarp prst="textNoShape">
              <a:avLst/>
            </a:prstTxWarp>
          </a:bodyPr>
          <a:lstStyle/>
          <a:p>
            <a:pPr>
              <a:spcBef>
                <a:spcPts val="200"/>
              </a:spcBef>
            </a:pPr>
            <a:r>
              <a:rPr lang="en-US" sz="1800" dirty="0" smtClean="0">
                <a:solidFill>
                  <a:srgbClr val="FF0000"/>
                </a:solidFill>
              </a:rPr>
              <a:t>Resonant Ring Structures</a:t>
            </a:r>
          </a:p>
          <a:p>
            <a:pPr lvl="1">
              <a:spcBef>
                <a:spcPts val="200"/>
              </a:spcBef>
            </a:pPr>
            <a:r>
              <a:rPr lang="en-US" sz="1600" dirty="0" smtClean="0">
                <a:solidFill>
                  <a:srgbClr val="00B0F0"/>
                </a:solidFill>
              </a:rPr>
              <a:t>Geometrical Studies</a:t>
            </a:r>
          </a:p>
          <a:p>
            <a:pPr lvl="1">
              <a:spcBef>
                <a:spcPts val="200"/>
              </a:spcBef>
            </a:pPr>
            <a:r>
              <a:rPr lang="en-US" sz="1600" dirty="0" smtClean="0">
                <a:solidFill>
                  <a:srgbClr val="00B0F0"/>
                </a:solidFill>
              </a:rPr>
              <a:t>Martial studies</a:t>
            </a:r>
          </a:p>
          <a:p>
            <a:pPr>
              <a:spcBef>
                <a:spcPts val="200"/>
              </a:spcBef>
            </a:pPr>
            <a:r>
              <a:rPr lang="en-US" sz="1800" dirty="0" smtClean="0">
                <a:solidFill>
                  <a:srgbClr val="FF0000"/>
                </a:solidFill>
              </a:rPr>
              <a:t>CERN Structures</a:t>
            </a:r>
          </a:p>
          <a:p>
            <a:pPr>
              <a:spcBef>
                <a:spcPts val="200"/>
              </a:spcBef>
            </a:pPr>
            <a:r>
              <a:rPr lang="en-US" sz="1800" dirty="0" smtClean="0">
                <a:solidFill>
                  <a:srgbClr val="FF0000"/>
                </a:solidFill>
              </a:rPr>
              <a:t>Dielectric Structures</a:t>
            </a:r>
            <a:endParaRPr lang="en-US" sz="1600" dirty="0" smtClean="0"/>
          </a:p>
          <a:p>
            <a:pPr>
              <a:spcBef>
                <a:spcPts val="200"/>
              </a:spcBef>
            </a:pPr>
            <a:r>
              <a:rPr lang="en-US" sz="2000" dirty="0" smtClean="0">
                <a:solidFill>
                  <a:srgbClr val="FF0000"/>
                </a:solidFill>
              </a:rPr>
              <a:t>New Distributed Coupling Standing Wave Accelerator Structures</a:t>
            </a:r>
          </a:p>
          <a:p>
            <a:pPr lvl="1">
              <a:spcBef>
                <a:spcPts val="200"/>
              </a:spcBef>
            </a:pPr>
            <a:endParaRPr lang="en-US" sz="1800" dirty="0" smtClean="0"/>
          </a:p>
          <a:p>
            <a:pPr lvl="1">
              <a:spcBef>
                <a:spcPts val="200"/>
              </a:spcBef>
              <a:buNone/>
            </a:pPr>
            <a:endParaRPr lang="en-US" sz="1400" dirty="0" smtClean="0"/>
          </a:p>
          <a:p>
            <a:pPr>
              <a:spcBef>
                <a:spcPts val="200"/>
              </a:spcBef>
            </a:pPr>
            <a:r>
              <a:rPr lang="en-US" sz="1800" dirty="0" smtClean="0">
                <a:solidFill>
                  <a:srgbClr val="FF0000"/>
                </a:solidFill>
              </a:rPr>
              <a:t>Pulsed Heating Setup  </a:t>
            </a:r>
          </a:p>
          <a:p>
            <a:pPr lvl="1">
              <a:spcBef>
                <a:spcPts val="200"/>
              </a:spcBef>
            </a:pPr>
            <a:r>
              <a:rPr lang="en-US" sz="1200" dirty="0" smtClean="0"/>
              <a:t>Material Studies</a:t>
            </a:r>
            <a:endParaRPr lang="en-US" sz="2000" dirty="0" smtClean="0"/>
          </a:p>
          <a:p>
            <a:pPr>
              <a:spcBef>
                <a:spcPts val="200"/>
              </a:spcBef>
            </a:pPr>
            <a:r>
              <a:rPr lang="en-US" sz="1800" dirty="0" smtClean="0">
                <a:solidFill>
                  <a:srgbClr val="FF0000"/>
                </a:solidFill>
              </a:rPr>
              <a:t>Mixed E&amp;H Setup </a:t>
            </a:r>
          </a:p>
          <a:p>
            <a:pPr>
              <a:spcBef>
                <a:spcPts val="200"/>
              </a:spcBef>
            </a:pPr>
            <a:r>
              <a:rPr lang="en-US" sz="1800" dirty="0" smtClean="0">
                <a:solidFill>
                  <a:srgbClr val="FF0000"/>
                </a:solidFill>
              </a:rPr>
              <a:t>Superconducting Material/Low Temperature Material Testing</a:t>
            </a:r>
          </a:p>
          <a:p>
            <a:pPr lvl="1">
              <a:spcBef>
                <a:spcPts val="200"/>
              </a:spcBef>
            </a:pPr>
            <a:r>
              <a:rPr lang="en-US" sz="1200" dirty="0" smtClean="0"/>
              <a:t>Novel RF materials</a:t>
            </a:r>
          </a:p>
          <a:p>
            <a:pPr lvl="1">
              <a:spcBef>
                <a:spcPts val="200"/>
              </a:spcBef>
            </a:pPr>
            <a:r>
              <a:rPr lang="en-US" sz="1200" dirty="0" smtClean="0"/>
              <a:t>Stratified materials</a:t>
            </a:r>
          </a:p>
          <a:p>
            <a:pPr lvl="1">
              <a:spcBef>
                <a:spcPts val="200"/>
              </a:spcBef>
            </a:pPr>
            <a:endParaRPr lang="en-US" sz="1200" dirty="0" smtClean="0"/>
          </a:p>
        </p:txBody>
      </p:sp>
      <p:sp>
        <p:nvSpPr>
          <p:cNvPr id="4" name="Title 1"/>
          <p:cNvSpPr txBox="1">
            <a:spLocks/>
          </p:cNvSpPr>
          <p:nvPr/>
        </p:nvSpPr>
        <p:spPr bwMode="auto">
          <a:xfrm>
            <a:off x="0" y="2362200"/>
            <a:ext cx="9144000" cy="5334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rgbClr val="0070C0"/>
                </a:solidFill>
                <a:effectLst/>
                <a:uLnTx/>
                <a:uFillTx/>
                <a:latin typeface="Comic Sans MS" pitchFamily="66" charset="0"/>
                <a:ea typeface="+mj-ea"/>
                <a:cs typeface="+mj-cs"/>
              </a:rPr>
              <a:t>Basic Physics Research Others</a:t>
            </a:r>
          </a:p>
        </p:txBody>
      </p:sp>
      <p:sp>
        <p:nvSpPr>
          <p:cNvPr id="5" name="Title 1"/>
          <p:cNvSpPr txBox="1">
            <a:spLocks/>
          </p:cNvSpPr>
          <p:nvPr/>
        </p:nvSpPr>
        <p:spPr bwMode="auto">
          <a:xfrm>
            <a:off x="0" y="4267200"/>
            <a:ext cx="9144000" cy="5334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rgbClr val="0070C0"/>
                </a:solidFill>
                <a:effectLst/>
                <a:uLnTx/>
                <a:uFillTx/>
                <a:latin typeface="Comic Sans MS" pitchFamily="66" charset="0"/>
                <a:ea typeface="+mj-ea"/>
                <a:cs typeface="+mj-cs"/>
              </a:rPr>
              <a:t>RF Sources</a:t>
            </a:r>
            <a:r>
              <a:rPr kumimoji="0" lang="en-US" sz="2400" b="0" i="0" u="none" strike="noStrike" kern="0" cap="none" spc="0" normalizeH="0" noProof="0" dirty="0" smtClean="0">
                <a:ln>
                  <a:noFill/>
                </a:ln>
                <a:solidFill>
                  <a:srgbClr val="0070C0"/>
                </a:solidFill>
                <a:effectLst/>
                <a:uLnTx/>
                <a:uFillTx/>
                <a:latin typeface="Comic Sans MS" pitchFamily="66" charset="0"/>
                <a:ea typeface="+mj-ea"/>
                <a:cs typeface="+mj-cs"/>
              </a:rPr>
              <a:t> </a:t>
            </a:r>
            <a:r>
              <a:rPr lang="en-US" sz="2400" kern="0" dirty="0" smtClean="0">
                <a:solidFill>
                  <a:srgbClr val="0070C0"/>
                </a:solidFill>
                <a:latin typeface="Comic Sans MS" pitchFamily="66" charset="0"/>
                <a:ea typeface="+mj-ea"/>
                <a:cs typeface="+mj-cs"/>
              </a:rPr>
              <a:t>Research</a:t>
            </a:r>
            <a:endParaRPr kumimoji="0" lang="en-US" sz="2400" b="0" i="0" u="none" strike="noStrike" kern="0" cap="none" spc="0" normalizeH="0" baseline="0" noProof="0" dirty="0" smtClean="0">
              <a:ln>
                <a:noFill/>
              </a:ln>
              <a:solidFill>
                <a:srgbClr val="0070C0"/>
              </a:solidFill>
              <a:effectLst/>
              <a:uLnTx/>
              <a:uFillTx/>
              <a:latin typeface="Comic Sans MS" pitchFamily="66" charset="0"/>
              <a:ea typeface="+mj-ea"/>
              <a:cs typeface="+mj-cs"/>
            </a:endParaRPr>
          </a:p>
        </p:txBody>
      </p:sp>
      <p:sp>
        <p:nvSpPr>
          <p:cNvPr id="6" name="Content Placeholder 2"/>
          <p:cNvSpPr txBox="1">
            <a:spLocks/>
          </p:cNvSpPr>
          <p:nvPr/>
        </p:nvSpPr>
        <p:spPr bwMode="auto">
          <a:xfrm>
            <a:off x="76200" y="4648200"/>
            <a:ext cx="9067800" cy="15240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ts val="200"/>
              </a:spcBef>
              <a:spcAft>
                <a:spcPct val="0"/>
              </a:spcAft>
              <a:buClrTx/>
              <a:buSzTx/>
              <a:buFontTx/>
              <a:buChar char="•"/>
              <a:tabLst/>
              <a:defRPr/>
            </a:pPr>
            <a:r>
              <a:rPr lang="en-US" sz="1600" kern="0" dirty="0" smtClean="0">
                <a:latin typeface="Comic Sans MS" pitchFamily="66" charset="0"/>
              </a:rPr>
              <a:t>Overmoded Magnetrons</a:t>
            </a:r>
            <a:endParaRPr kumimoji="0" lang="en-US" sz="1600" b="0" i="0" u="none" strike="noStrike" kern="0" cap="none" spc="0" normalizeH="0" baseline="0" noProof="0" dirty="0" smtClean="0">
              <a:ln>
                <a:noFill/>
              </a:ln>
              <a:effectLst/>
              <a:uLnTx/>
              <a:uFillTx/>
              <a:latin typeface="Comic Sans MS" pitchFamily="66" charset="0"/>
              <a:ea typeface="+mn-ea"/>
              <a:cs typeface="+mn-cs"/>
            </a:endParaRPr>
          </a:p>
          <a:p>
            <a:pPr marL="342900" marR="0" lvl="0" indent="-342900" algn="l" defTabSz="914400" rtl="0" eaLnBrk="1" fontAlgn="base" latinLnBrk="0" hangingPunct="1">
              <a:lnSpc>
                <a:spcPct val="100000"/>
              </a:lnSpc>
              <a:spcBef>
                <a:spcPts val="200"/>
              </a:spcBef>
              <a:spcAft>
                <a:spcPct val="0"/>
              </a:spcAft>
              <a:buClrTx/>
              <a:buSzTx/>
              <a:buFontTx/>
              <a:buChar char="•"/>
              <a:tabLst/>
              <a:defRPr/>
            </a:pPr>
            <a:r>
              <a:rPr kumimoji="0" lang="en-US" sz="1600" b="0" i="0" u="none" strike="noStrike" kern="0" cap="none" spc="0" normalizeH="0" baseline="0" noProof="0" dirty="0" smtClean="0">
                <a:ln>
                  <a:noFill/>
                </a:ln>
                <a:effectLst/>
                <a:uLnTx/>
                <a:uFillTx/>
                <a:latin typeface="Comic Sans MS" pitchFamily="66" charset="0"/>
                <a:ea typeface="+mn-ea"/>
                <a:cs typeface="+mn-cs"/>
              </a:rPr>
              <a:t>Massively </a:t>
            </a:r>
            <a:r>
              <a:rPr kumimoji="0" lang="en-US" sz="1600" b="0" i="0" u="none" strike="noStrike" kern="0" cap="none" spc="0" normalizeH="0" baseline="0" noProof="0" dirty="0" err="1" smtClean="0">
                <a:ln>
                  <a:noFill/>
                </a:ln>
                <a:effectLst/>
                <a:uLnTx/>
                <a:uFillTx/>
                <a:latin typeface="Comic Sans MS" pitchFamily="66" charset="0"/>
                <a:ea typeface="+mn-ea"/>
                <a:cs typeface="+mn-cs"/>
              </a:rPr>
              <a:t>Multimoded</a:t>
            </a:r>
            <a:r>
              <a:rPr kumimoji="0" lang="en-US" sz="1600" b="0" i="0" u="none" strike="noStrike" kern="0" cap="none" spc="0" normalizeH="0" noProof="0" dirty="0" smtClean="0">
                <a:ln>
                  <a:noFill/>
                </a:ln>
                <a:effectLst/>
                <a:uLnTx/>
                <a:uFillTx/>
                <a:latin typeface="Comic Sans MS" pitchFamily="66" charset="0"/>
                <a:ea typeface="+mn-ea"/>
                <a:cs typeface="+mn-cs"/>
              </a:rPr>
              <a:t> Klystrons</a:t>
            </a:r>
            <a:endParaRPr kumimoji="0" lang="en-US" sz="1600" b="0" i="0" u="none" strike="noStrike" kern="0" cap="none" spc="0" normalizeH="0" baseline="0" noProof="0" dirty="0" smtClean="0">
              <a:ln>
                <a:noFill/>
              </a:ln>
              <a:effectLst/>
              <a:uLnTx/>
              <a:uFillTx/>
              <a:latin typeface="Comic Sans MS" pitchFamily="66" charset="0"/>
              <a:ea typeface="+mn-ea"/>
              <a:cs typeface="+mn-cs"/>
            </a:endParaRPr>
          </a:p>
          <a:p>
            <a:pPr marL="342900" marR="0" lvl="0" indent="-342900" algn="l" defTabSz="914400" rtl="0" eaLnBrk="1" fontAlgn="base" latinLnBrk="0" hangingPunct="1">
              <a:lnSpc>
                <a:spcPct val="100000"/>
              </a:lnSpc>
              <a:spcBef>
                <a:spcPts val="200"/>
              </a:spcBef>
              <a:spcAft>
                <a:spcPct val="0"/>
              </a:spcAft>
              <a:buClrTx/>
              <a:buSzTx/>
              <a:buFontTx/>
              <a:buChar char="•"/>
              <a:tabLst/>
              <a:defRPr/>
            </a:pPr>
            <a:r>
              <a:rPr kumimoji="0" lang="en-US" sz="2000" b="0" i="0" u="none" strike="noStrike" kern="0" cap="none" spc="0" normalizeH="0" baseline="0" noProof="0" dirty="0" smtClean="0">
                <a:ln>
                  <a:noFill/>
                </a:ln>
                <a:solidFill>
                  <a:srgbClr val="FF0000"/>
                </a:solidFill>
                <a:effectLst/>
                <a:uLnTx/>
                <a:uFillTx/>
                <a:latin typeface="Comic Sans MS" pitchFamily="66" charset="0"/>
                <a:ea typeface="+mn-ea"/>
                <a:cs typeface="+mn-cs"/>
              </a:rPr>
              <a:t>Large signal codes</a:t>
            </a:r>
          </a:p>
          <a:p>
            <a:pPr marL="342900" marR="0" lvl="0" indent="-342900" algn="l" defTabSz="914400" rtl="0" eaLnBrk="1" fontAlgn="base" latinLnBrk="0" hangingPunct="1">
              <a:lnSpc>
                <a:spcPct val="100000"/>
              </a:lnSpc>
              <a:spcBef>
                <a:spcPts val="200"/>
              </a:spcBef>
              <a:spcAft>
                <a:spcPct val="0"/>
              </a:spcAft>
              <a:buClrTx/>
              <a:buSzTx/>
              <a:buFontTx/>
              <a:buChar char="•"/>
              <a:tabLst/>
              <a:defRPr/>
            </a:pPr>
            <a:r>
              <a:rPr lang="en-US" sz="2000" kern="0" dirty="0" smtClean="0">
                <a:solidFill>
                  <a:srgbClr val="FF0000"/>
                </a:solidFill>
                <a:latin typeface="Comic Sans MS" pitchFamily="66" charset="0"/>
              </a:rPr>
              <a:t>Novel RF sources</a:t>
            </a:r>
            <a:endParaRPr kumimoji="0" lang="en-US" sz="2000" b="0" i="0" u="none" strike="noStrike" kern="0" cap="none" spc="0" normalizeH="0" baseline="0" noProof="0" dirty="0" smtClean="0">
              <a:ln>
                <a:noFill/>
              </a:ln>
              <a:solidFill>
                <a:srgbClr val="FF0000"/>
              </a:solidFill>
              <a:effectLst/>
              <a:uLnTx/>
              <a:uFillTx/>
              <a:latin typeface="Comic Sans MS" pitchFamily="66" charset="0"/>
              <a:ea typeface="+mn-ea"/>
              <a:cs typeface="+mn-cs"/>
            </a:endParaRPr>
          </a:p>
          <a:p>
            <a:pPr marL="742950" marR="0" lvl="1" indent="-285750" algn="l" defTabSz="914400" rtl="0" eaLnBrk="1" fontAlgn="base" latinLnBrk="0" hangingPunct="1">
              <a:lnSpc>
                <a:spcPct val="100000"/>
              </a:lnSpc>
              <a:spcBef>
                <a:spcPts val="200"/>
              </a:spcBef>
              <a:spcAft>
                <a:spcPct val="0"/>
              </a:spcAft>
              <a:buClrTx/>
              <a:buSzTx/>
              <a:buFontTx/>
              <a:buChar char="–"/>
              <a:tabLst/>
              <a:defRPr/>
            </a:pPr>
            <a:endParaRPr kumimoji="0" lang="en-US" sz="1800" b="0" i="0" u="none" strike="noStrike" kern="0" cap="none" spc="0" normalizeH="0" baseline="0" noProof="0" dirty="0" smtClean="0">
              <a:ln>
                <a:noFill/>
              </a:ln>
              <a:solidFill>
                <a:schemeClr val="tx1"/>
              </a:solidFill>
              <a:effectLst/>
              <a:uLnTx/>
              <a:uFillTx/>
              <a:latin typeface="Comic Sans MS" pitchFamily="66" charset="0"/>
            </a:endParaRPr>
          </a:p>
          <a:p>
            <a:pPr marL="742950" marR="0" lvl="1" indent="-285750" algn="l" defTabSz="914400" rtl="0" eaLnBrk="1" fontAlgn="base" latinLnBrk="0" hangingPunct="1">
              <a:lnSpc>
                <a:spcPct val="100000"/>
              </a:lnSpc>
              <a:spcBef>
                <a:spcPts val="200"/>
              </a:spcBef>
              <a:spcAft>
                <a:spcPct val="0"/>
              </a:spcAft>
              <a:buClrTx/>
              <a:buSzTx/>
              <a:buFontTx/>
              <a:buNone/>
              <a:tabLst/>
              <a:defRPr/>
            </a:pPr>
            <a:endParaRPr kumimoji="0" lang="en-US" sz="1600" b="0" i="0" u="none" strike="noStrike" kern="0" cap="none" spc="0" normalizeH="0" baseline="0" noProof="0" dirty="0" smtClean="0">
              <a:ln>
                <a:noFill/>
              </a:ln>
              <a:solidFill>
                <a:schemeClr val="tx1"/>
              </a:solidFill>
              <a:effectLst/>
              <a:uLnTx/>
              <a:uFillTx/>
              <a:latin typeface="Comic Sans MS" pitchFamily="66" charset="0"/>
            </a:endParaRPr>
          </a:p>
          <a:p>
            <a:pPr marL="742950" marR="0" lvl="1" indent="-285750" algn="l" defTabSz="914400" rtl="0" eaLnBrk="1" fontAlgn="base" latinLnBrk="0" hangingPunct="1">
              <a:lnSpc>
                <a:spcPct val="100000"/>
              </a:lnSpc>
              <a:spcBef>
                <a:spcPts val="200"/>
              </a:spcBef>
              <a:spcAft>
                <a:spcPct val="0"/>
              </a:spcAft>
              <a:buClrTx/>
              <a:buSzTx/>
              <a:buFontTx/>
              <a:buNone/>
              <a:tabLst/>
              <a:defRPr/>
            </a:pPr>
            <a:endParaRPr kumimoji="0" lang="en-US" sz="1400" b="0" i="0" u="none" strike="noStrike" kern="0" cap="none" spc="0" normalizeH="0" baseline="0" noProof="0" dirty="0" smtClean="0">
              <a:ln>
                <a:noFill/>
              </a:ln>
              <a:solidFill>
                <a:schemeClr val="tx1"/>
              </a:solidFill>
              <a:effectLst/>
              <a:uLnTx/>
              <a:uFillTx/>
              <a:latin typeface="Comic Sans MS" pitchFamily="66" charset="0"/>
            </a:endParaRPr>
          </a:p>
          <a:p>
            <a:pPr marL="742950" marR="0" lvl="1" indent="-285750" algn="l" defTabSz="914400" rtl="0" eaLnBrk="1" fontAlgn="base" latinLnBrk="0" hangingPunct="1">
              <a:lnSpc>
                <a:spcPct val="100000"/>
              </a:lnSpc>
              <a:spcBef>
                <a:spcPts val="200"/>
              </a:spcBef>
              <a:spcAft>
                <a:spcPct val="0"/>
              </a:spcAft>
              <a:buClrTx/>
              <a:buSzTx/>
              <a:buFontTx/>
              <a:buChar char="–"/>
              <a:tabLst/>
              <a:defRPr/>
            </a:pPr>
            <a:endParaRPr kumimoji="0" lang="en-US" sz="1200" b="0" i="0" u="none" strike="noStrike" kern="0" cap="none" spc="0" normalizeH="0" baseline="0" noProof="0" dirty="0" smtClean="0">
              <a:ln>
                <a:noFill/>
              </a:ln>
              <a:solidFill>
                <a:schemeClr val="tx1"/>
              </a:solidFill>
              <a:effectLst/>
              <a:uLnTx/>
              <a:uFillTx/>
              <a:latin typeface="Comic Sans MS" pitchFamily="66" charset="0"/>
            </a:endParaRPr>
          </a:p>
        </p:txBody>
      </p:sp>
      <p:sp>
        <p:nvSpPr>
          <p:cNvPr id="9" name="TextBox 8"/>
          <p:cNvSpPr txBox="1"/>
          <p:nvPr/>
        </p:nvSpPr>
        <p:spPr>
          <a:xfrm>
            <a:off x="6527444" y="6324600"/>
            <a:ext cx="1244956" cy="369332"/>
          </a:xfrm>
          <a:prstGeom prst="rect">
            <a:avLst/>
          </a:prstGeom>
          <a:noFill/>
        </p:spPr>
        <p:txBody>
          <a:bodyPr wrap="none" rtlCol="0">
            <a:spAutoFit/>
          </a:bodyPr>
          <a:lstStyle/>
          <a:p>
            <a:r>
              <a:rPr lang="en-US" dirty="0" smtClean="0"/>
              <a:t>S. Tantawi</a:t>
            </a:r>
            <a:endParaRPr lang="en-US" dirty="0"/>
          </a:p>
        </p:txBody>
      </p:sp>
    </p:spTree>
  </p:cSld>
  <p:clrMapOvr>
    <a:masterClrMapping/>
  </p:clrMapOvr>
  <p:transition>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3"/>
          <p:cNvSpPr>
            <a:spLocks noChangeShapeType="1"/>
          </p:cNvSpPr>
          <p:nvPr/>
        </p:nvSpPr>
        <p:spPr bwMode="auto">
          <a:xfrm>
            <a:off x="0" y="1219200"/>
            <a:ext cx="9144000" cy="0"/>
          </a:xfrm>
          <a:prstGeom prst="line">
            <a:avLst/>
          </a:prstGeom>
          <a:noFill/>
          <a:ln w="38100">
            <a:solidFill>
              <a:srgbClr val="FF0000"/>
            </a:solidFill>
            <a:round/>
            <a:headEnd/>
            <a:tailEnd/>
          </a:ln>
        </p:spPr>
        <p:txBody>
          <a:bodyPr/>
          <a:lstStyle/>
          <a:p>
            <a:endParaRPr lang="en-US"/>
          </a:p>
        </p:txBody>
      </p:sp>
      <p:sp>
        <p:nvSpPr>
          <p:cNvPr id="15363" name="Line 4"/>
          <p:cNvSpPr>
            <a:spLocks noChangeShapeType="1"/>
          </p:cNvSpPr>
          <p:nvPr/>
        </p:nvSpPr>
        <p:spPr bwMode="auto">
          <a:xfrm>
            <a:off x="0" y="1143000"/>
            <a:ext cx="9144000" cy="0"/>
          </a:xfrm>
          <a:prstGeom prst="line">
            <a:avLst/>
          </a:prstGeom>
          <a:noFill/>
          <a:ln w="38100">
            <a:solidFill>
              <a:srgbClr val="0000FF"/>
            </a:solidFill>
            <a:round/>
            <a:headEnd/>
            <a:tailEnd/>
          </a:ln>
        </p:spPr>
        <p:txBody>
          <a:bodyPr/>
          <a:lstStyle/>
          <a:p>
            <a:endParaRPr lang="en-US"/>
          </a:p>
        </p:txBody>
      </p:sp>
      <p:pic>
        <p:nvPicPr>
          <p:cNvPr id="15364" name="Picture 5" descr="SLAC_Logo_hires"/>
          <p:cNvPicPr>
            <a:picLocks noChangeAspect="1" noChangeArrowheads="1"/>
          </p:cNvPicPr>
          <p:nvPr/>
        </p:nvPicPr>
        <p:blipFill>
          <a:blip r:embed="rId3" cstate="print"/>
          <a:srcRect/>
          <a:stretch>
            <a:fillRect/>
          </a:stretch>
        </p:blipFill>
        <p:spPr bwMode="auto">
          <a:xfrm>
            <a:off x="228600" y="336550"/>
            <a:ext cx="1828800" cy="654050"/>
          </a:xfrm>
          <a:prstGeom prst="rect">
            <a:avLst/>
          </a:prstGeom>
          <a:noFill/>
          <a:ln w="9525">
            <a:noFill/>
            <a:miter lim="800000"/>
            <a:headEnd/>
            <a:tailEnd/>
          </a:ln>
        </p:spPr>
      </p:pic>
      <p:sp>
        <p:nvSpPr>
          <p:cNvPr id="15365" name="Rectangle 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pic>
        <p:nvPicPr>
          <p:cNvPr id="15366" name="Picture 2"/>
          <p:cNvPicPr>
            <a:picLocks noChangeAspect="1" noChangeArrowheads="1"/>
          </p:cNvPicPr>
          <p:nvPr/>
        </p:nvPicPr>
        <p:blipFill>
          <a:blip r:embed="rId4" cstate="print"/>
          <a:srcRect/>
          <a:stretch>
            <a:fillRect/>
          </a:stretch>
        </p:blipFill>
        <p:spPr bwMode="auto">
          <a:xfrm>
            <a:off x="3471652" y="1270000"/>
            <a:ext cx="5596148" cy="3606800"/>
          </a:xfrm>
          <a:prstGeom prst="rect">
            <a:avLst/>
          </a:prstGeom>
          <a:noFill/>
          <a:ln w="9525">
            <a:noFill/>
            <a:miter lim="800000"/>
            <a:headEnd/>
            <a:tailEnd/>
          </a:ln>
        </p:spPr>
      </p:pic>
      <p:sp>
        <p:nvSpPr>
          <p:cNvPr id="15367" name="Rectangle 3"/>
          <p:cNvSpPr>
            <a:spLocks noChangeArrowheads="1"/>
          </p:cNvSpPr>
          <p:nvPr/>
        </p:nvSpPr>
        <p:spPr bwMode="auto">
          <a:xfrm>
            <a:off x="3352800" y="4998184"/>
            <a:ext cx="5715000" cy="1631216"/>
          </a:xfrm>
          <a:prstGeom prst="rect">
            <a:avLst/>
          </a:prstGeom>
          <a:noFill/>
          <a:ln w="9525">
            <a:noFill/>
            <a:miter lim="800000"/>
            <a:headEnd/>
            <a:tailEnd/>
          </a:ln>
        </p:spPr>
        <p:txBody>
          <a:bodyPr wrap="square" anchor="ctr">
            <a:spAutoFit/>
          </a:bodyPr>
          <a:lstStyle/>
          <a:p>
            <a:r>
              <a:rPr lang="ru-RU" sz="2000" dirty="0" smtClean="0">
                <a:solidFill>
                  <a:srgbClr val="0000FF"/>
                </a:solidFill>
                <a:latin typeface="Arial" charset="0"/>
                <a:ea typeface="Times New Roman" pitchFamily="18" charset="0"/>
                <a:cs typeface="Arial" charset="0"/>
              </a:rPr>
              <a:t>Average </a:t>
            </a:r>
            <a:r>
              <a:rPr lang="ru-RU" sz="2000" dirty="0">
                <a:solidFill>
                  <a:srgbClr val="0000FF"/>
                </a:solidFill>
                <a:latin typeface="Arial" charset="0"/>
                <a:ea typeface="Times New Roman" pitchFamily="18" charset="0"/>
                <a:cs typeface="Arial" charset="0"/>
              </a:rPr>
              <a:t>breakdown rates for a </a:t>
            </a:r>
            <a:r>
              <a:rPr lang="en-US" sz="2000" dirty="0">
                <a:solidFill>
                  <a:srgbClr val="0000FF"/>
                </a:solidFill>
                <a:latin typeface="Arial" charset="0"/>
                <a:ea typeface="Times New Roman" pitchFamily="18" charset="0"/>
                <a:cs typeface="Arial" charset="0"/>
              </a:rPr>
              <a:t>CLIC main linac prototype structure called T24 </a:t>
            </a:r>
            <a:r>
              <a:rPr lang="ru-RU" sz="2000" dirty="0">
                <a:solidFill>
                  <a:srgbClr val="0000FF"/>
                </a:solidFill>
                <a:latin typeface="Arial" charset="0"/>
                <a:ea typeface="Times New Roman" pitchFamily="18" charset="0"/>
                <a:cs typeface="Arial" charset="0"/>
              </a:rPr>
              <a:t>as a function of accelerating gradient after </a:t>
            </a:r>
            <a:r>
              <a:rPr lang="en-US" sz="2000" dirty="0">
                <a:solidFill>
                  <a:srgbClr val="0000FF"/>
                </a:solidFill>
                <a:latin typeface="Arial" charset="0"/>
                <a:ea typeface="Times New Roman" pitchFamily="18" charset="0"/>
                <a:cs typeface="Arial" charset="0"/>
              </a:rPr>
              <a:t>certain</a:t>
            </a:r>
            <a:r>
              <a:rPr lang="ru-RU" sz="2000" dirty="0">
                <a:solidFill>
                  <a:srgbClr val="0000FF"/>
                </a:solidFill>
                <a:latin typeface="Arial" charset="0"/>
                <a:ea typeface="Times New Roman" pitchFamily="18" charset="0"/>
                <a:cs typeface="Arial" charset="0"/>
              </a:rPr>
              <a:t> hours of </a:t>
            </a:r>
            <a:r>
              <a:rPr lang="en-US" sz="2000" dirty="0">
                <a:solidFill>
                  <a:srgbClr val="0000FF"/>
                </a:solidFill>
                <a:latin typeface="Arial" charset="0"/>
                <a:ea typeface="Times New Roman" pitchFamily="18" charset="0"/>
                <a:cs typeface="Arial" charset="0"/>
              </a:rPr>
              <a:t>RF</a:t>
            </a:r>
            <a:r>
              <a:rPr lang="ru-RU" sz="2000" dirty="0">
                <a:solidFill>
                  <a:srgbClr val="0000FF"/>
                </a:solidFill>
                <a:latin typeface="Arial" charset="0"/>
                <a:ea typeface="Times New Roman" pitchFamily="18" charset="0"/>
                <a:cs typeface="Arial" charset="0"/>
              </a:rPr>
              <a:t> </a:t>
            </a:r>
            <a:r>
              <a:rPr lang="ru-RU" sz="2000" dirty="0" smtClean="0">
                <a:solidFill>
                  <a:srgbClr val="0000FF"/>
                </a:solidFill>
                <a:latin typeface="Arial" charset="0"/>
                <a:ea typeface="Times New Roman" pitchFamily="18" charset="0"/>
                <a:cs typeface="Arial" charset="0"/>
              </a:rPr>
              <a:t>processing</a:t>
            </a:r>
            <a:r>
              <a:rPr lang="en-US" sz="2000" dirty="0" smtClean="0">
                <a:solidFill>
                  <a:srgbClr val="0000FF"/>
                </a:solidFill>
                <a:latin typeface="Arial" charset="0"/>
                <a:ea typeface="Times New Roman" pitchFamily="18" charset="0"/>
                <a:cs typeface="Arial" charset="0"/>
              </a:rPr>
              <a:t>, the solid red line shows the design specification of 5x10</a:t>
            </a:r>
            <a:r>
              <a:rPr lang="en-US" sz="2000" baseline="30000" dirty="0" smtClean="0">
                <a:solidFill>
                  <a:srgbClr val="0000FF"/>
                </a:solidFill>
                <a:latin typeface="Arial" charset="0"/>
                <a:ea typeface="Times New Roman" pitchFamily="18" charset="0"/>
                <a:cs typeface="Arial" charset="0"/>
              </a:rPr>
              <a:t>-7</a:t>
            </a:r>
            <a:r>
              <a:rPr lang="en-US" sz="2000" dirty="0" smtClean="0">
                <a:solidFill>
                  <a:srgbClr val="0000FF"/>
                </a:solidFill>
                <a:latin typeface="Arial" charset="0"/>
                <a:ea typeface="Times New Roman" pitchFamily="18" charset="0"/>
                <a:cs typeface="Arial" charset="0"/>
              </a:rPr>
              <a:t> Breakdown/Pulse/m</a:t>
            </a:r>
            <a:r>
              <a:rPr lang="ru-RU" sz="2000" dirty="0" smtClean="0">
                <a:solidFill>
                  <a:srgbClr val="0000FF"/>
                </a:solidFill>
                <a:latin typeface="Arial" charset="0"/>
                <a:ea typeface="Times New Roman" pitchFamily="18" charset="0"/>
                <a:cs typeface="Arial" charset="0"/>
              </a:rPr>
              <a:t>. </a:t>
            </a:r>
            <a:endParaRPr lang="ru-RU" sz="2000" dirty="0">
              <a:solidFill>
                <a:srgbClr val="0000FF"/>
              </a:solidFill>
              <a:latin typeface="Arial" charset="0"/>
              <a:ea typeface="Times New Roman" pitchFamily="18" charset="0"/>
              <a:cs typeface="Arial" charset="0"/>
            </a:endParaRPr>
          </a:p>
        </p:txBody>
      </p:sp>
      <p:sp>
        <p:nvSpPr>
          <p:cNvPr id="8" name="Rectangle 3"/>
          <p:cNvSpPr>
            <a:spLocks noChangeArrowheads="1"/>
          </p:cNvSpPr>
          <p:nvPr/>
        </p:nvSpPr>
        <p:spPr bwMode="auto">
          <a:xfrm>
            <a:off x="2514600" y="71820"/>
            <a:ext cx="6400800" cy="954107"/>
          </a:xfrm>
          <a:prstGeom prst="rect">
            <a:avLst/>
          </a:prstGeom>
          <a:noFill/>
          <a:ln w="9525">
            <a:noFill/>
            <a:miter lim="800000"/>
            <a:headEnd/>
            <a:tailEnd/>
          </a:ln>
        </p:spPr>
        <p:txBody>
          <a:bodyPr wrap="square" anchor="ctr">
            <a:spAutoFit/>
          </a:bodyPr>
          <a:lstStyle/>
          <a:p>
            <a:pPr algn="ctr"/>
            <a:r>
              <a:rPr lang="en-US" sz="2800" dirty="0" smtClean="0">
                <a:solidFill>
                  <a:srgbClr val="C00000"/>
                </a:solidFill>
                <a:latin typeface="Arial" charset="0"/>
                <a:ea typeface="Times New Roman" pitchFamily="18" charset="0"/>
                <a:cs typeface="Arial" charset="0"/>
              </a:rPr>
              <a:t>High Power Test Result for a </a:t>
            </a:r>
            <a:r>
              <a:rPr lang="en-US" sz="2800" dirty="0" smtClean="0">
                <a:solidFill>
                  <a:srgbClr val="C00000"/>
                </a:solidFill>
                <a:ea typeface="Times New Roman" pitchFamily="18" charset="0"/>
                <a:cs typeface="Arial" charset="0"/>
              </a:rPr>
              <a:t>Prototype Structure of CLIC Main Linac</a:t>
            </a:r>
            <a:endParaRPr lang="ru-RU" sz="2800" dirty="0">
              <a:solidFill>
                <a:srgbClr val="C00000"/>
              </a:solidFill>
              <a:latin typeface="Arial" charset="0"/>
              <a:ea typeface="Times New Roman" pitchFamily="18" charset="0"/>
              <a:cs typeface="Arial" charset="0"/>
            </a:endParaRPr>
          </a:p>
        </p:txBody>
      </p:sp>
      <p:cxnSp>
        <p:nvCxnSpPr>
          <p:cNvPr id="10" name="Straight Connector 9"/>
          <p:cNvCxnSpPr/>
          <p:nvPr/>
        </p:nvCxnSpPr>
        <p:spPr>
          <a:xfrm>
            <a:off x="4267200" y="3124200"/>
            <a:ext cx="3962400" cy="0"/>
          </a:xfrm>
          <a:prstGeom prst="line">
            <a:avLst/>
          </a:prstGeom>
          <a:ln w="19050">
            <a:solidFill>
              <a:srgbClr val="C00000"/>
            </a:solidFill>
            <a:prstDash val="solid"/>
          </a:ln>
        </p:spPr>
        <p:style>
          <a:lnRef idx="1">
            <a:schemeClr val="accent1"/>
          </a:lnRef>
          <a:fillRef idx="0">
            <a:schemeClr val="accent1"/>
          </a:fillRef>
          <a:effectRef idx="0">
            <a:schemeClr val="accent1"/>
          </a:effectRef>
          <a:fontRef idx="minor">
            <a:schemeClr val="tx1"/>
          </a:fontRef>
        </p:style>
      </p:cxnSp>
      <p:pic>
        <p:nvPicPr>
          <p:cNvPr id="11" name="Picture 11" descr="DSC00024"/>
          <p:cNvPicPr>
            <a:picLocks noChangeAspect="1" noChangeArrowheads="1"/>
          </p:cNvPicPr>
          <p:nvPr/>
        </p:nvPicPr>
        <p:blipFill>
          <a:blip r:embed="rId5" cstate="print"/>
          <a:srcRect/>
          <a:stretch>
            <a:fillRect/>
          </a:stretch>
        </p:blipFill>
        <p:spPr bwMode="auto">
          <a:xfrm>
            <a:off x="151707" y="3429000"/>
            <a:ext cx="2896293" cy="1930460"/>
          </a:xfrm>
          <a:prstGeom prst="rect">
            <a:avLst/>
          </a:prstGeom>
          <a:noFill/>
        </p:spPr>
      </p:pic>
      <p:pic>
        <p:nvPicPr>
          <p:cNvPr id="12" name="Picture 14" descr="T18_VG2"/>
          <p:cNvPicPr>
            <a:picLocks noChangeAspect="1" noChangeArrowheads="1"/>
          </p:cNvPicPr>
          <p:nvPr/>
        </p:nvPicPr>
        <p:blipFill>
          <a:blip r:embed="rId6" cstate="print"/>
          <a:srcRect/>
          <a:stretch>
            <a:fillRect/>
          </a:stretch>
        </p:blipFill>
        <p:spPr bwMode="auto">
          <a:xfrm>
            <a:off x="154118" y="1371600"/>
            <a:ext cx="2893882" cy="1925637"/>
          </a:xfrm>
          <a:prstGeom prst="rect">
            <a:avLst/>
          </a:prstGeom>
          <a:noFill/>
        </p:spPr>
      </p:pic>
      <p:sp>
        <p:nvSpPr>
          <p:cNvPr id="13" name="Rectangle 3"/>
          <p:cNvSpPr>
            <a:spLocks noChangeArrowheads="1"/>
          </p:cNvSpPr>
          <p:nvPr/>
        </p:nvSpPr>
        <p:spPr bwMode="auto">
          <a:xfrm>
            <a:off x="152400" y="5505271"/>
            <a:ext cx="2895600" cy="1200329"/>
          </a:xfrm>
          <a:prstGeom prst="rect">
            <a:avLst/>
          </a:prstGeom>
          <a:noFill/>
          <a:ln w="9525">
            <a:noFill/>
            <a:miter lim="800000"/>
            <a:headEnd/>
            <a:tailEnd/>
          </a:ln>
        </p:spPr>
        <p:txBody>
          <a:bodyPr wrap="square" anchor="ctr">
            <a:spAutoFit/>
          </a:bodyPr>
          <a:lstStyle/>
          <a:p>
            <a:r>
              <a:rPr lang="en-US" dirty="0" smtClean="0">
                <a:solidFill>
                  <a:srgbClr val="0000FF"/>
                </a:solidFill>
                <a:ea typeface="Times New Roman" pitchFamily="18" charset="0"/>
                <a:cs typeface="Arial" charset="0"/>
              </a:rPr>
              <a:t>Prototype Structures of CLIC Main Linac without (top) and with HOM damping features (bottom)</a:t>
            </a:r>
            <a:endParaRPr lang="ru-RU" dirty="0">
              <a:solidFill>
                <a:srgbClr val="0000FF"/>
              </a:solidFill>
              <a:latin typeface="Arial" charset="0"/>
              <a:ea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2"/>
          <p:cNvSpPr>
            <a:spLocks noChangeShapeType="1"/>
          </p:cNvSpPr>
          <p:nvPr/>
        </p:nvSpPr>
        <p:spPr bwMode="auto">
          <a:xfrm>
            <a:off x="0" y="838200"/>
            <a:ext cx="9144000" cy="0"/>
          </a:xfrm>
          <a:prstGeom prst="line">
            <a:avLst/>
          </a:prstGeom>
          <a:noFill/>
          <a:ln w="57150">
            <a:solidFill>
              <a:srgbClr val="FF0000"/>
            </a:solidFill>
            <a:round/>
            <a:headEnd/>
            <a:tailEnd/>
          </a:ln>
        </p:spPr>
        <p:txBody>
          <a:bodyPr/>
          <a:lstStyle/>
          <a:p>
            <a:endParaRPr lang="en-US"/>
          </a:p>
        </p:txBody>
      </p:sp>
      <p:sp>
        <p:nvSpPr>
          <p:cNvPr id="2051" name="Line 3"/>
          <p:cNvSpPr>
            <a:spLocks noChangeShapeType="1"/>
          </p:cNvSpPr>
          <p:nvPr/>
        </p:nvSpPr>
        <p:spPr bwMode="auto">
          <a:xfrm>
            <a:off x="0" y="914400"/>
            <a:ext cx="9144000" cy="0"/>
          </a:xfrm>
          <a:prstGeom prst="line">
            <a:avLst/>
          </a:prstGeom>
          <a:noFill/>
          <a:ln w="57150">
            <a:solidFill>
              <a:srgbClr val="0000FF"/>
            </a:solidFill>
            <a:round/>
            <a:headEnd/>
            <a:tailEnd/>
          </a:ln>
        </p:spPr>
        <p:txBody>
          <a:bodyPr/>
          <a:lstStyle/>
          <a:p>
            <a:endParaRPr lang="en-US"/>
          </a:p>
        </p:txBody>
      </p:sp>
      <p:sp>
        <p:nvSpPr>
          <p:cNvPr id="2052" name="Text Box 4"/>
          <p:cNvSpPr txBox="1">
            <a:spLocks noChangeArrowheads="1"/>
          </p:cNvSpPr>
          <p:nvPr/>
        </p:nvSpPr>
        <p:spPr bwMode="auto">
          <a:xfrm>
            <a:off x="2101850" y="44450"/>
            <a:ext cx="6203950" cy="641350"/>
          </a:xfrm>
          <a:prstGeom prst="rect">
            <a:avLst/>
          </a:prstGeom>
          <a:noFill/>
          <a:ln w="9525">
            <a:noFill/>
            <a:miter lim="800000"/>
            <a:headEnd/>
            <a:tailEnd/>
          </a:ln>
        </p:spPr>
        <p:txBody>
          <a:bodyPr wrap="none">
            <a:spAutoFit/>
          </a:bodyPr>
          <a:lstStyle/>
          <a:p>
            <a:pPr eaLnBrk="1" hangingPunct="1"/>
            <a:r>
              <a:rPr lang="en-US" sz="3600">
                <a:solidFill>
                  <a:srgbClr val="CC0000"/>
                </a:solidFill>
                <a:latin typeface="Arial" pitchFamily="34" charset="0"/>
              </a:rPr>
              <a:t> T18_VG2.4_DISC Structures</a:t>
            </a:r>
          </a:p>
        </p:txBody>
      </p:sp>
      <p:pic>
        <p:nvPicPr>
          <p:cNvPr id="2053" name="Picture 9" descr="SLAC_Logo_hires"/>
          <p:cNvPicPr>
            <a:picLocks noChangeAspect="1" noChangeArrowheads="1"/>
          </p:cNvPicPr>
          <p:nvPr/>
        </p:nvPicPr>
        <p:blipFill>
          <a:blip r:embed="rId3" cstate="print"/>
          <a:srcRect/>
          <a:stretch>
            <a:fillRect/>
          </a:stretch>
        </p:blipFill>
        <p:spPr bwMode="auto">
          <a:xfrm>
            <a:off x="76200" y="76200"/>
            <a:ext cx="1828800" cy="654050"/>
          </a:xfrm>
          <a:prstGeom prst="rect">
            <a:avLst/>
          </a:prstGeom>
          <a:noFill/>
          <a:ln w="9525">
            <a:noFill/>
            <a:miter lim="800000"/>
            <a:headEnd/>
            <a:tailEnd/>
          </a:ln>
        </p:spPr>
      </p:pic>
      <p:graphicFrame>
        <p:nvGraphicFramePr>
          <p:cNvPr id="463915" name="Group 43"/>
          <p:cNvGraphicFramePr>
            <a:graphicFrameLocks noGrp="1"/>
          </p:cNvGraphicFramePr>
          <p:nvPr/>
        </p:nvGraphicFramePr>
        <p:xfrm>
          <a:off x="1295400" y="1066800"/>
          <a:ext cx="6781800" cy="5394960"/>
        </p:xfrm>
        <a:graphic>
          <a:graphicData uri="http://schemas.openxmlformats.org/drawingml/2006/table">
            <a:tbl>
              <a:tblPr/>
              <a:tblGrid>
                <a:gridCol w="3276600"/>
                <a:gridCol w="3505200"/>
              </a:tblGrid>
              <a:tr h="2603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Calibri" pitchFamily="34" charset="0"/>
                        </a:rPr>
                        <a:t>Frequency.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00FF"/>
                          </a:solidFill>
                          <a:effectLst/>
                          <a:latin typeface="Calibri" pitchFamily="34" charset="0"/>
                        </a:rPr>
                        <a:t>11.424GHz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Calibri" pitchFamily="34" charset="0"/>
                        </a:rPr>
                        <a:t>Cells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00FF"/>
                          </a:solidFill>
                          <a:effectLst/>
                          <a:latin typeface="Calibri" pitchFamily="34" charset="0"/>
                        </a:rPr>
                        <a:t>18+input+output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Calibri" pitchFamily="34" charset="0"/>
                        </a:rPr>
                        <a:t>Attenuation Factor </a:t>
                      </a:r>
                      <a:r>
                        <a:rPr kumimoji="0" lang="el-GR" sz="2400" b="0" i="0" u="none" strike="noStrike" cap="none" normalizeH="0" baseline="0" smtClean="0">
                          <a:ln>
                            <a:noFill/>
                          </a:ln>
                          <a:solidFill>
                            <a:schemeClr val="tx1"/>
                          </a:solidFill>
                          <a:effectLst/>
                          <a:latin typeface="Calibri" pitchFamily="34" charset="0"/>
                        </a:rPr>
                        <a:t>τ</a:t>
                      </a:r>
                      <a:endParaRPr kumimoji="0" lang="en-US" sz="24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00FF"/>
                          </a:solidFill>
                          <a:effectLst/>
                          <a:latin typeface="Calibri" pitchFamily="34" charset="0"/>
                        </a:rPr>
                        <a:t>0.23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Calibri" pitchFamily="34" charset="0"/>
                        </a:rPr>
                        <a:t>Filling Time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00FF"/>
                          </a:solidFill>
                          <a:effectLst/>
                          <a:latin typeface="Calibri" pitchFamily="34" charset="0"/>
                        </a:rPr>
                        <a:t>36ns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l" defTabSz="914400" rtl="0" eaLnBrk="0" fontAlgn="base" latinLnBrk="0" hangingPunct="0">
                        <a:lnSpc>
                          <a:spcPct val="100000"/>
                        </a:lnSpc>
                        <a:spcBef>
                          <a:spcPct val="40000"/>
                        </a:spcBef>
                        <a:spcAft>
                          <a:spcPct val="15000"/>
                        </a:spcAft>
                        <a:buClrTx/>
                        <a:buSzTx/>
                        <a:buFontTx/>
                        <a:buNone/>
                        <a:tabLst/>
                      </a:pPr>
                      <a:r>
                        <a:rPr kumimoji="0" lang="en-US" sz="2400" b="0" i="0" u="none" strike="noStrike" cap="none" normalizeH="0" baseline="0" smtClean="0">
                          <a:ln>
                            <a:noFill/>
                          </a:ln>
                          <a:solidFill>
                            <a:schemeClr val="tx1"/>
                          </a:solidFill>
                          <a:effectLst/>
                          <a:latin typeface="Calibri" pitchFamily="34" charset="0"/>
                        </a:rPr>
                        <a:t>a</a:t>
                      </a:r>
                      <a:r>
                        <a:rPr kumimoji="0" lang="en-US" sz="2400" b="0" i="0" u="none" strike="noStrike" cap="none" normalizeH="0" baseline="-25000" smtClean="0">
                          <a:ln>
                            <a:noFill/>
                          </a:ln>
                          <a:solidFill>
                            <a:schemeClr val="tx1"/>
                          </a:solidFill>
                          <a:effectLst/>
                          <a:latin typeface="Calibri" pitchFamily="34" charset="0"/>
                        </a:rPr>
                        <a:t>in</a:t>
                      </a:r>
                      <a:r>
                        <a:rPr kumimoji="0" lang="en-US" sz="2400" b="0" i="0" u="none" strike="noStrike" cap="none" normalizeH="0" baseline="0" smtClean="0">
                          <a:ln>
                            <a:noFill/>
                          </a:ln>
                          <a:solidFill>
                            <a:schemeClr val="tx1"/>
                          </a:solidFill>
                          <a:effectLst/>
                          <a:latin typeface="Calibri" pitchFamily="34" charset="0"/>
                        </a:rPr>
                        <a:t>/a</a:t>
                      </a:r>
                      <a:r>
                        <a:rPr kumimoji="0" lang="en-US" sz="2400" b="0" i="0" u="none" strike="noStrike" cap="none" normalizeH="0" baseline="-25000" smtClean="0">
                          <a:ln>
                            <a:noFill/>
                          </a:ln>
                          <a:solidFill>
                            <a:schemeClr val="tx1"/>
                          </a:solidFill>
                          <a:effectLst/>
                          <a:latin typeface="Calibri" pitchFamily="34" charset="0"/>
                        </a:rPr>
                        <a:t>out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00FF"/>
                          </a:solidFill>
                          <a:effectLst/>
                          <a:latin typeface="Calibri" pitchFamily="34" charset="0"/>
                        </a:rPr>
                        <a:t>4.06/2.66 mm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738">
                <a:tc>
                  <a:txBody>
                    <a:bodyPr/>
                    <a:lstStyle/>
                    <a:p>
                      <a:pPr marL="0" marR="0" lvl="0" indent="0" algn="l" defTabSz="914400" rtl="0" eaLnBrk="0" fontAlgn="base" latinLnBrk="0" hangingPunct="0">
                        <a:lnSpc>
                          <a:spcPct val="100000"/>
                        </a:lnSpc>
                        <a:spcBef>
                          <a:spcPct val="40000"/>
                        </a:spcBef>
                        <a:spcAft>
                          <a:spcPct val="0"/>
                        </a:spcAft>
                        <a:buClrTx/>
                        <a:buSzTx/>
                        <a:buFontTx/>
                        <a:buNone/>
                        <a:tabLst/>
                      </a:pPr>
                      <a:r>
                        <a:rPr kumimoji="0" lang="en-US" sz="2400" b="0" i="0" u="none" strike="noStrike" cap="none" normalizeH="0" baseline="0" smtClean="0">
                          <a:ln>
                            <a:noFill/>
                          </a:ln>
                          <a:solidFill>
                            <a:schemeClr val="tx1"/>
                          </a:solidFill>
                          <a:effectLst/>
                          <a:latin typeface="Calibri" pitchFamily="34" charset="0"/>
                        </a:rPr>
                        <a:t>Vg</a:t>
                      </a:r>
                      <a:r>
                        <a:rPr kumimoji="0" lang="en-US" sz="2400" b="0" i="0" u="none" strike="noStrike" cap="none" normalizeH="0" baseline="-25000" smtClean="0">
                          <a:ln>
                            <a:noFill/>
                          </a:ln>
                          <a:solidFill>
                            <a:schemeClr val="tx1"/>
                          </a:solidFill>
                          <a:effectLst/>
                          <a:latin typeface="Calibri" pitchFamily="34" charset="0"/>
                        </a:rPr>
                        <a:t>in</a:t>
                      </a:r>
                      <a:r>
                        <a:rPr kumimoji="0" lang="en-US" sz="2400" b="0" i="0" u="none" strike="noStrike" cap="none" normalizeH="0" baseline="0" smtClean="0">
                          <a:ln>
                            <a:noFill/>
                          </a:ln>
                          <a:solidFill>
                            <a:schemeClr val="tx1"/>
                          </a:solidFill>
                          <a:effectLst/>
                          <a:latin typeface="Calibri" pitchFamily="34" charset="0"/>
                        </a:rPr>
                        <a:t>/Vg</a:t>
                      </a:r>
                      <a:r>
                        <a:rPr kumimoji="0" lang="en-US" sz="2400" b="0" i="0" u="none" strike="noStrike" cap="none" normalizeH="0" baseline="-25000" smtClean="0">
                          <a:ln>
                            <a:noFill/>
                          </a:ln>
                          <a:solidFill>
                            <a:schemeClr val="tx1"/>
                          </a:solidFill>
                          <a:effectLst/>
                          <a:latin typeface="Calibri" pitchFamily="34" charset="0"/>
                        </a:rPr>
                        <a:t>out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00FF"/>
                          </a:solidFill>
                          <a:effectLst/>
                          <a:latin typeface="Calibri" pitchFamily="34" charset="0"/>
                        </a:rPr>
                        <a:t>2.61/1.02 (%c)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Calibri" pitchFamily="34" charset="0"/>
                        </a:rPr>
                        <a:t>S</a:t>
                      </a:r>
                      <a:r>
                        <a:rPr kumimoji="0" lang="en-US" sz="2400" b="0" i="0" u="none" strike="noStrike" cap="none" normalizeH="0" baseline="-25000" smtClean="0">
                          <a:ln>
                            <a:noFill/>
                          </a:ln>
                          <a:solidFill>
                            <a:schemeClr val="tx1"/>
                          </a:solidFill>
                          <a:effectLst/>
                          <a:latin typeface="Calibri" pitchFamily="34"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00FF"/>
                          </a:solidFill>
                          <a:effectLst/>
                          <a:latin typeface="Calibri" pitchFamily="34" charset="0"/>
                        </a:rPr>
                        <a:t>0.035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9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Calibri" pitchFamily="34" charset="0"/>
                        </a:rPr>
                        <a:t>S</a:t>
                      </a:r>
                      <a:r>
                        <a:rPr kumimoji="0" lang="en-US" sz="2400" b="0" i="0" u="none" strike="noStrike" cap="none" normalizeH="0" baseline="-25000" smtClean="0">
                          <a:ln>
                            <a:noFill/>
                          </a:ln>
                          <a:solidFill>
                            <a:schemeClr val="tx1"/>
                          </a:solidFill>
                          <a:effectLst/>
                          <a:latin typeface="Calibri" pitchFamily="34" charset="0"/>
                        </a:rPr>
                        <a:t>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00FF"/>
                          </a:solidFill>
                          <a:effectLst/>
                          <a:latin typeface="Calibri" pitchFamily="34" charset="0"/>
                        </a:rPr>
                        <a:t>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Calibri" pitchFamily="34" charset="0"/>
                        </a:rPr>
                        <a:t>Phase Advance / Cell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00FF"/>
                          </a:solidFill>
                          <a:effectLst/>
                          <a:latin typeface="Calibri" pitchFamily="34" charset="0"/>
                        </a:rPr>
                        <a:t>120°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Calibri" pitchFamily="34" charset="0"/>
                        </a:rPr>
                        <a:t>Pulse Heating </a:t>
                      </a:r>
                      <a:r>
                        <a:rPr kumimoji="0" lang="el-GR" sz="2400" b="0" i="0" u="none" strike="noStrike" cap="none" normalizeH="0" baseline="0" smtClean="0">
                          <a:ln>
                            <a:noFill/>
                          </a:ln>
                          <a:solidFill>
                            <a:schemeClr val="tx1"/>
                          </a:solidFill>
                          <a:effectLst/>
                          <a:latin typeface="Calibri" pitchFamily="34" charset="0"/>
                        </a:rPr>
                        <a:t>Δ</a:t>
                      </a:r>
                      <a:r>
                        <a:rPr kumimoji="0" lang="en-US" sz="2400" b="0" i="0" u="none" strike="noStrike" cap="none" normalizeH="0" baseline="0" smtClean="0">
                          <a:ln>
                            <a:noFill/>
                          </a:ln>
                          <a:solidFill>
                            <a:schemeClr val="tx1"/>
                          </a:solidFill>
                          <a:effectLst/>
                          <a:latin typeface="Calibri" pitchFamily="34" charset="0"/>
                        </a:rPr>
                        <a:t>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0000FF"/>
                          </a:solidFill>
                          <a:effectLst/>
                          <a:latin typeface="Calibri" pitchFamily="34" charset="0"/>
                        </a:rPr>
                        <a:t>2.5 /17.5 °K </a:t>
                      </a:r>
                      <a:r>
                        <a:rPr kumimoji="0" lang="en-US" sz="1600" b="0" i="0" u="none" strike="noStrike" cap="none" normalizeH="0" baseline="0" smtClean="0">
                          <a:ln>
                            <a:noFill/>
                          </a:ln>
                          <a:solidFill>
                            <a:srgbClr val="0000FF"/>
                          </a:solidFill>
                          <a:effectLst/>
                          <a:latin typeface="Calibri" pitchFamily="34" charset="0"/>
                        </a:rPr>
                        <a:t>(55.5 MW, 200ns)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34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Calibri" pitchFamily="34" charset="0"/>
                        </a:rPr>
                        <a:t>Average Unloaded Gradient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00FF"/>
                          </a:solidFill>
                          <a:effectLst/>
                          <a:latin typeface="Calibri" pitchFamily="34" charset="0"/>
                        </a:rPr>
                        <a:t>55.5MW</a:t>
                      </a:r>
                      <a:r>
                        <a:rPr kumimoji="0" lang="en-US" sz="2400" b="0" i="0" u="none" strike="noStrike" cap="none" normalizeH="0" baseline="0" dirty="0" smtClean="0">
                          <a:ln>
                            <a:noFill/>
                          </a:ln>
                          <a:solidFill>
                            <a:srgbClr val="0000FF"/>
                          </a:solidFill>
                          <a:effectLst/>
                          <a:latin typeface="Calibri" pitchFamily="34" charset="0"/>
                          <a:sym typeface="Wingdings" pitchFamily="2" charset="2"/>
                        </a:rPr>
                        <a:t>100MV/m</a:t>
                      </a:r>
                      <a:endParaRPr kumimoji="0" lang="en-US" sz="2400" b="0" i="0" u="none" strike="noStrike" cap="none" normalizeH="0" baseline="0" dirty="0" smtClean="0">
                        <a:ln>
                          <a:noFill/>
                        </a:ln>
                        <a:solidFill>
                          <a:srgbClr val="0000FF"/>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092" name="TextBox 38"/>
          <p:cNvSpPr txBox="1">
            <a:spLocks noChangeArrowheads="1"/>
          </p:cNvSpPr>
          <p:nvPr/>
        </p:nvSpPr>
        <p:spPr bwMode="auto">
          <a:xfrm>
            <a:off x="8153400" y="6477000"/>
            <a:ext cx="918649" cy="369332"/>
          </a:xfrm>
          <a:prstGeom prst="rect">
            <a:avLst/>
          </a:prstGeom>
          <a:noFill/>
          <a:ln w="9525">
            <a:noFill/>
            <a:miter lim="800000"/>
            <a:headEnd/>
            <a:tailEnd/>
          </a:ln>
        </p:spPr>
        <p:txBody>
          <a:bodyPr wrap="none">
            <a:spAutoFit/>
          </a:bodyPr>
          <a:lstStyle/>
          <a:p>
            <a:r>
              <a:rPr lang="en-US" i="1" dirty="0" smtClean="0">
                <a:latin typeface="Calibri" pitchFamily="34" charset="0"/>
              </a:rPr>
              <a:t>J. Wang</a:t>
            </a:r>
            <a:endParaRPr lang="en-US" i="1" dirty="0">
              <a:latin typeface="Calibri" pitchFamily="34"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2"/>
          <p:cNvSpPr>
            <a:spLocks noChangeShapeType="1"/>
          </p:cNvSpPr>
          <p:nvPr/>
        </p:nvSpPr>
        <p:spPr bwMode="auto">
          <a:xfrm>
            <a:off x="0" y="1143000"/>
            <a:ext cx="9144000" cy="0"/>
          </a:xfrm>
          <a:prstGeom prst="line">
            <a:avLst/>
          </a:prstGeom>
          <a:noFill/>
          <a:ln w="28575">
            <a:solidFill>
              <a:srgbClr val="FF0000"/>
            </a:solidFill>
            <a:round/>
            <a:headEnd/>
            <a:tailEnd/>
          </a:ln>
        </p:spPr>
        <p:txBody>
          <a:bodyPr/>
          <a:lstStyle/>
          <a:p>
            <a:endParaRPr lang="en-US"/>
          </a:p>
        </p:txBody>
      </p:sp>
      <p:sp>
        <p:nvSpPr>
          <p:cNvPr id="3075" name="Line 3"/>
          <p:cNvSpPr>
            <a:spLocks noChangeShapeType="1"/>
          </p:cNvSpPr>
          <p:nvPr/>
        </p:nvSpPr>
        <p:spPr bwMode="auto">
          <a:xfrm>
            <a:off x="0" y="1066800"/>
            <a:ext cx="9144000" cy="0"/>
          </a:xfrm>
          <a:prstGeom prst="line">
            <a:avLst/>
          </a:prstGeom>
          <a:noFill/>
          <a:ln w="28575">
            <a:solidFill>
              <a:schemeClr val="accent2"/>
            </a:solidFill>
            <a:round/>
            <a:headEnd/>
            <a:tailEnd/>
          </a:ln>
        </p:spPr>
        <p:txBody>
          <a:bodyPr/>
          <a:lstStyle/>
          <a:p>
            <a:endParaRPr lang="en-US"/>
          </a:p>
        </p:txBody>
      </p:sp>
      <p:sp>
        <p:nvSpPr>
          <p:cNvPr id="3076" name="Text Box 4"/>
          <p:cNvSpPr txBox="1">
            <a:spLocks noChangeArrowheads="1"/>
          </p:cNvSpPr>
          <p:nvPr/>
        </p:nvSpPr>
        <p:spPr bwMode="auto">
          <a:xfrm>
            <a:off x="3998913" y="152400"/>
            <a:ext cx="2401887" cy="711200"/>
          </a:xfrm>
          <a:prstGeom prst="rect">
            <a:avLst/>
          </a:prstGeom>
          <a:noFill/>
          <a:ln w="9525">
            <a:solidFill>
              <a:schemeClr val="bg1"/>
            </a:solidFill>
            <a:miter lim="800000"/>
            <a:headEnd/>
            <a:tailEnd/>
          </a:ln>
        </p:spPr>
        <p:txBody>
          <a:bodyPr>
            <a:spAutoFit/>
          </a:bodyPr>
          <a:lstStyle/>
          <a:p>
            <a:endParaRPr lang="zh-CN" altLang="en-US" sz="4000">
              <a:solidFill>
                <a:srgbClr val="0000FF"/>
              </a:solidFill>
              <a:latin typeface="Times New Roman" pitchFamily="18" charset="0"/>
              <a:ea typeface="宋体" pitchFamily="2" charset="-122"/>
            </a:endParaRPr>
          </a:p>
        </p:txBody>
      </p:sp>
      <p:sp>
        <p:nvSpPr>
          <p:cNvPr id="3078" name="Rectangle 46"/>
          <p:cNvSpPr>
            <a:spLocks noChangeArrowheads="1"/>
          </p:cNvSpPr>
          <p:nvPr/>
        </p:nvSpPr>
        <p:spPr bwMode="auto">
          <a:xfrm>
            <a:off x="2133600" y="142875"/>
            <a:ext cx="7010400" cy="641350"/>
          </a:xfrm>
          <a:prstGeom prst="rect">
            <a:avLst/>
          </a:prstGeom>
          <a:noFill/>
          <a:ln w="9525">
            <a:noFill/>
            <a:miter lim="800000"/>
            <a:headEnd/>
            <a:tailEnd/>
          </a:ln>
        </p:spPr>
        <p:txBody>
          <a:bodyPr anchor="ctr">
            <a:spAutoFit/>
          </a:bodyPr>
          <a:lstStyle/>
          <a:p>
            <a:pPr eaLnBrk="1" hangingPunct="1"/>
            <a:r>
              <a:rPr lang="en-US" sz="3600">
                <a:solidFill>
                  <a:srgbClr val="FF3300"/>
                </a:solidFill>
                <a:latin typeface="Arial" pitchFamily="34" charset="0"/>
              </a:rPr>
              <a:t>T18_VG2.4_DISC Structure Test</a:t>
            </a:r>
          </a:p>
        </p:txBody>
      </p:sp>
      <p:pic>
        <p:nvPicPr>
          <p:cNvPr id="3080" name="Picture 51" descr="SLAC_Logo_hires"/>
          <p:cNvPicPr>
            <a:picLocks noChangeAspect="1" noChangeArrowheads="1"/>
          </p:cNvPicPr>
          <p:nvPr/>
        </p:nvPicPr>
        <p:blipFill>
          <a:blip r:embed="rId3" cstate="print"/>
          <a:srcRect/>
          <a:stretch>
            <a:fillRect/>
          </a:stretch>
        </p:blipFill>
        <p:spPr bwMode="auto">
          <a:xfrm>
            <a:off x="152400" y="260350"/>
            <a:ext cx="1828800" cy="654050"/>
          </a:xfrm>
          <a:prstGeom prst="rect">
            <a:avLst/>
          </a:prstGeom>
          <a:noFill/>
          <a:ln w="9525">
            <a:noFill/>
            <a:miter lim="800000"/>
            <a:headEnd/>
            <a:tailEnd/>
          </a:ln>
        </p:spPr>
      </p:pic>
      <p:grpSp>
        <p:nvGrpSpPr>
          <p:cNvPr id="2" name="Group 74"/>
          <p:cNvGrpSpPr>
            <a:grpSpLocks/>
          </p:cNvGrpSpPr>
          <p:nvPr/>
        </p:nvGrpSpPr>
        <p:grpSpPr bwMode="auto">
          <a:xfrm>
            <a:off x="2155825" y="1524000"/>
            <a:ext cx="4930775" cy="4267200"/>
            <a:chOff x="144" y="960"/>
            <a:chExt cx="3106" cy="2688"/>
          </a:xfrm>
        </p:grpSpPr>
        <p:pic>
          <p:nvPicPr>
            <p:cNvPr id="3085" name="Picture 7" descr="T18_VG2"/>
            <p:cNvPicPr>
              <a:picLocks noChangeAspect="1" noChangeArrowheads="1"/>
            </p:cNvPicPr>
            <p:nvPr/>
          </p:nvPicPr>
          <p:blipFill>
            <a:blip r:embed="rId4" cstate="print"/>
            <a:srcRect/>
            <a:stretch>
              <a:fillRect/>
            </a:stretch>
          </p:blipFill>
          <p:spPr bwMode="auto">
            <a:xfrm>
              <a:off x="144" y="2323"/>
              <a:ext cx="2910" cy="1325"/>
            </a:xfrm>
            <a:prstGeom prst="rect">
              <a:avLst/>
            </a:prstGeom>
            <a:noFill/>
            <a:ln w="9525">
              <a:noFill/>
              <a:miter lim="800000"/>
              <a:headEnd/>
              <a:tailEnd/>
            </a:ln>
          </p:spPr>
        </p:pic>
        <p:pic>
          <p:nvPicPr>
            <p:cNvPr id="3086" name="Picture 8" descr="T18_VG2"/>
            <p:cNvPicPr>
              <a:picLocks noChangeAspect="1" noChangeArrowheads="1"/>
            </p:cNvPicPr>
            <p:nvPr/>
          </p:nvPicPr>
          <p:blipFill>
            <a:blip r:embed="rId5" cstate="print"/>
            <a:srcRect/>
            <a:stretch>
              <a:fillRect/>
            </a:stretch>
          </p:blipFill>
          <p:spPr bwMode="auto">
            <a:xfrm>
              <a:off x="144" y="960"/>
              <a:ext cx="2910" cy="1332"/>
            </a:xfrm>
            <a:prstGeom prst="rect">
              <a:avLst/>
            </a:prstGeom>
            <a:noFill/>
            <a:ln w="9525">
              <a:noFill/>
              <a:miter lim="800000"/>
              <a:headEnd/>
              <a:tailEnd/>
            </a:ln>
          </p:spPr>
        </p:pic>
        <p:sp>
          <p:nvSpPr>
            <p:cNvPr id="3087" name="Line 9"/>
            <p:cNvSpPr>
              <a:spLocks noChangeAspect="1" noChangeShapeType="1"/>
            </p:cNvSpPr>
            <p:nvPr/>
          </p:nvSpPr>
          <p:spPr bwMode="auto">
            <a:xfrm flipV="1">
              <a:off x="995" y="1002"/>
              <a:ext cx="1561" cy="496"/>
            </a:xfrm>
            <a:prstGeom prst="line">
              <a:avLst/>
            </a:prstGeom>
            <a:noFill/>
            <a:ln w="38100">
              <a:solidFill>
                <a:schemeClr val="accent2"/>
              </a:solidFill>
              <a:round/>
              <a:headEnd/>
              <a:tailEnd/>
            </a:ln>
          </p:spPr>
          <p:txBody>
            <a:bodyPr/>
            <a:lstStyle/>
            <a:p>
              <a:endParaRPr lang="en-US"/>
            </a:p>
          </p:txBody>
        </p:sp>
        <p:sp>
          <p:nvSpPr>
            <p:cNvPr id="3088" name="Line 10"/>
            <p:cNvSpPr>
              <a:spLocks noChangeAspect="1" noChangeShapeType="1"/>
            </p:cNvSpPr>
            <p:nvPr/>
          </p:nvSpPr>
          <p:spPr bwMode="auto">
            <a:xfrm>
              <a:off x="3149" y="2339"/>
              <a:ext cx="0" cy="1257"/>
            </a:xfrm>
            <a:prstGeom prst="line">
              <a:avLst/>
            </a:prstGeom>
            <a:noFill/>
            <a:ln w="9525">
              <a:solidFill>
                <a:srgbClr val="CC0000"/>
              </a:solidFill>
              <a:round/>
              <a:headEnd type="triangle" w="med" len="med"/>
              <a:tailEnd type="triangle" w="med" len="med"/>
            </a:ln>
          </p:spPr>
          <p:txBody>
            <a:bodyPr/>
            <a:lstStyle/>
            <a:p>
              <a:endParaRPr lang="en-US"/>
            </a:p>
          </p:txBody>
        </p:sp>
        <p:sp>
          <p:nvSpPr>
            <p:cNvPr id="3089" name="Text Box 11"/>
            <p:cNvSpPr txBox="1">
              <a:spLocks noChangeAspect="1" noChangeArrowheads="1"/>
            </p:cNvSpPr>
            <p:nvPr/>
          </p:nvSpPr>
          <p:spPr bwMode="auto">
            <a:xfrm>
              <a:off x="3134" y="2761"/>
              <a:ext cx="116" cy="250"/>
            </a:xfrm>
            <a:prstGeom prst="rect">
              <a:avLst/>
            </a:prstGeom>
            <a:noFill/>
            <a:ln w="9525">
              <a:noFill/>
              <a:miter lim="800000"/>
              <a:headEnd/>
              <a:tailEnd/>
            </a:ln>
          </p:spPr>
          <p:txBody>
            <a:bodyPr wrap="none">
              <a:spAutoFit/>
            </a:bodyPr>
            <a:lstStyle/>
            <a:p>
              <a:endParaRPr lang="en-US" sz="2000">
                <a:solidFill>
                  <a:srgbClr val="FF0000"/>
                </a:solidFill>
                <a:latin typeface="Times New Roman" pitchFamily="18" charset="0"/>
              </a:endParaRPr>
            </a:p>
          </p:txBody>
        </p:sp>
        <p:sp>
          <p:nvSpPr>
            <p:cNvPr id="3090" name="Text Box 13"/>
            <p:cNvSpPr txBox="1">
              <a:spLocks noChangeAspect="1" noChangeArrowheads="1"/>
            </p:cNvSpPr>
            <p:nvPr/>
          </p:nvSpPr>
          <p:spPr bwMode="auto">
            <a:xfrm>
              <a:off x="192" y="2400"/>
              <a:ext cx="1019" cy="442"/>
            </a:xfrm>
            <a:prstGeom prst="rect">
              <a:avLst/>
            </a:prstGeom>
            <a:solidFill>
              <a:srgbClr val="FFFFCC"/>
            </a:solidFill>
            <a:ln w="9525">
              <a:noFill/>
              <a:miter lim="800000"/>
              <a:headEnd/>
              <a:tailEnd/>
            </a:ln>
          </p:spPr>
          <p:txBody>
            <a:bodyPr wrap="none">
              <a:spAutoFit/>
            </a:bodyPr>
            <a:lstStyle/>
            <a:p>
              <a:r>
                <a:rPr lang="en-US" sz="2000">
                  <a:solidFill>
                    <a:srgbClr val="0000FF"/>
                  </a:solidFill>
                  <a:latin typeface="Times New Roman" pitchFamily="18" charset="0"/>
                </a:rPr>
                <a:t>  </a:t>
              </a:r>
              <a:r>
                <a:rPr lang="en-US" sz="2000">
                  <a:solidFill>
                    <a:srgbClr val="FF0000"/>
                  </a:solidFill>
                  <a:latin typeface="Times New Roman" pitchFamily="18" charset="0"/>
                </a:rPr>
                <a:t>Cumulated</a:t>
              </a:r>
            </a:p>
            <a:p>
              <a:r>
                <a:rPr lang="en-US" sz="2000">
                  <a:solidFill>
                    <a:srgbClr val="FF0000"/>
                  </a:solidFill>
                  <a:latin typeface="Times New Roman" pitchFamily="18" charset="0"/>
                </a:rPr>
                <a:t>Phase Change</a:t>
              </a:r>
            </a:p>
          </p:txBody>
        </p:sp>
        <p:sp>
          <p:nvSpPr>
            <p:cNvPr id="3091" name="Rectangle 49"/>
            <p:cNvSpPr>
              <a:spLocks noChangeArrowheads="1"/>
            </p:cNvSpPr>
            <p:nvPr/>
          </p:nvSpPr>
          <p:spPr bwMode="auto">
            <a:xfrm>
              <a:off x="2704" y="2753"/>
              <a:ext cx="414" cy="231"/>
            </a:xfrm>
            <a:prstGeom prst="rect">
              <a:avLst/>
            </a:prstGeom>
            <a:noFill/>
            <a:ln w="9525">
              <a:noFill/>
              <a:miter lim="800000"/>
              <a:headEnd/>
              <a:tailEnd/>
            </a:ln>
          </p:spPr>
          <p:txBody>
            <a:bodyPr wrap="none">
              <a:spAutoFit/>
            </a:bodyPr>
            <a:lstStyle/>
            <a:p>
              <a:r>
                <a:rPr lang="en-US" sz="1800">
                  <a:solidFill>
                    <a:srgbClr val="FF0000"/>
                  </a:solidFill>
                  <a:latin typeface="Arial" pitchFamily="34" charset="0"/>
                </a:rPr>
                <a:t>120°</a:t>
              </a:r>
            </a:p>
          </p:txBody>
        </p:sp>
        <p:sp>
          <p:nvSpPr>
            <p:cNvPr id="3092" name="Rectangle 50"/>
            <p:cNvSpPr>
              <a:spLocks noChangeArrowheads="1"/>
            </p:cNvSpPr>
            <p:nvPr/>
          </p:nvSpPr>
          <p:spPr bwMode="auto">
            <a:xfrm>
              <a:off x="192" y="1035"/>
              <a:ext cx="891" cy="405"/>
            </a:xfrm>
            <a:prstGeom prst="rect">
              <a:avLst/>
            </a:prstGeom>
            <a:solidFill>
              <a:srgbClr val="FFFFCC"/>
            </a:solidFill>
            <a:ln w="9525">
              <a:noFill/>
              <a:miter lim="800000"/>
              <a:headEnd/>
              <a:tailEnd/>
            </a:ln>
          </p:spPr>
          <p:txBody>
            <a:bodyPr>
              <a:spAutoFit/>
            </a:bodyPr>
            <a:lstStyle/>
            <a:p>
              <a:r>
                <a:rPr lang="en-US" sz="1800">
                  <a:latin typeface="Arial" pitchFamily="34" charset="0"/>
                </a:rPr>
                <a:t> </a:t>
              </a:r>
              <a:r>
                <a:rPr lang="en-US" sz="1800">
                  <a:solidFill>
                    <a:srgbClr val="FF0000"/>
                  </a:solidFill>
                  <a:latin typeface="Arial" pitchFamily="34" charset="0"/>
                </a:rPr>
                <a:t>Field</a:t>
              </a:r>
            </a:p>
            <a:p>
              <a:r>
                <a:rPr lang="en-US" sz="1800">
                  <a:solidFill>
                    <a:srgbClr val="FF0000"/>
                  </a:solidFill>
                  <a:latin typeface="Arial" pitchFamily="34" charset="0"/>
                </a:rPr>
                <a:t>Amplitude</a:t>
              </a:r>
            </a:p>
          </p:txBody>
        </p:sp>
        <p:sp>
          <p:nvSpPr>
            <p:cNvPr id="3093" name="AutoShape 55"/>
            <p:cNvSpPr>
              <a:spLocks noChangeAspect="1" noChangeArrowheads="1" noTextEdit="1"/>
            </p:cNvSpPr>
            <p:nvPr/>
          </p:nvSpPr>
          <p:spPr bwMode="auto">
            <a:xfrm>
              <a:off x="1152" y="1948"/>
              <a:ext cx="1355" cy="260"/>
            </a:xfrm>
            <a:prstGeom prst="rect">
              <a:avLst/>
            </a:prstGeom>
            <a:noFill/>
            <a:ln w="9525">
              <a:noFill/>
              <a:miter lim="800000"/>
              <a:headEnd/>
              <a:tailEnd/>
            </a:ln>
          </p:spPr>
          <p:txBody>
            <a:bodyPr/>
            <a:lstStyle/>
            <a:p>
              <a:endParaRPr lang="en-US"/>
            </a:p>
          </p:txBody>
        </p:sp>
        <p:sp>
          <p:nvSpPr>
            <p:cNvPr id="3094" name="Line 57"/>
            <p:cNvSpPr>
              <a:spLocks noChangeShapeType="1"/>
            </p:cNvSpPr>
            <p:nvPr/>
          </p:nvSpPr>
          <p:spPr bwMode="auto">
            <a:xfrm flipH="1">
              <a:off x="1649" y="1986"/>
              <a:ext cx="60" cy="188"/>
            </a:xfrm>
            <a:prstGeom prst="line">
              <a:avLst/>
            </a:prstGeom>
            <a:noFill/>
            <a:ln w="11113">
              <a:solidFill>
                <a:srgbClr val="000000"/>
              </a:solidFill>
              <a:round/>
              <a:headEnd/>
              <a:tailEnd/>
            </a:ln>
          </p:spPr>
          <p:txBody>
            <a:bodyPr/>
            <a:lstStyle/>
            <a:p>
              <a:endParaRPr lang="en-US"/>
            </a:p>
          </p:txBody>
        </p:sp>
        <p:sp>
          <p:nvSpPr>
            <p:cNvPr id="3095" name="Rectangle 58"/>
            <p:cNvSpPr>
              <a:spLocks noChangeArrowheads="1"/>
            </p:cNvSpPr>
            <p:nvPr/>
          </p:nvSpPr>
          <p:spPr bwMode="auto">
            <a:xfrm>
              <a:off x="2404" y="1966"/>
              <a:ext cx="84" cy="202"/>
            </a:xfrm>
            <a:prstGeom prst="rect">
              <a:avLst/>
            </a:prstGeom>
            <a:noFill/>
            <a:ln w="9525">
              <a:noFill/>
              <a:miter lim="800000"/>
              <a:headEnd/>
              <a:tailEnd/>
            </a:ln>
          </p:spPr>
          <p:txBody>
            <a:bodyPr wrap="none" lIns="0" tIns="0" rIns="0" bIns="0">
              <a:spAutoFit/>
            </a:bodyPr>
            <a:lstStyle/>
            <a:p>
              <a:r>
                <a:rPr lang="en-US" sz="2100">
                  <a:solidFill>
                    <a:srgbClr val="000000"/>
                  </a:solidFill>
                  <a:latin typeface="Times New Roman" pitchFamily="18" charset="0"/>
                </a:rPr>
                <a:t>5</a:t>
              </a:r>
              <a:endParaRPr lang="en-US">
                <a:latin typeface="Arial" pitchFamily="34" charset="0"/>
              </a:endParaRPr>
            </a:p>
          </p:txBody>
        </p:sp>
        <p:sp>
          <p:nvSpPr>
            <p:cNvPr id="3096" name="Rectangle 59"/>
            <p:cNvSpPr>
              <a:spLocks noChangeArrowheads="1"/>
            </p:cNvSpPr>
            <p:nvPr/>
          </p:nvSpPr>
          <p:spPr bwMode="auto">
            <a:xfrm>
              <a:off x="2363" y="1966"/>
              <a:ext cx="42" cy="202"/>
            </a:xfrm>
            <a:prstGeom prst="rect">
              <a:avLst/>
            </a:prstGeom>
            <a:noFill/>
            <a:ln w="9525">
              <a:noFill/>
              <a:miter lim="800000"/>
              <a:headEnd/>
              <a:tailEnd/>
            </a:ln>
          </p:spPr>
          <p:txBody>
            <a:bodyPr wrap="none" lIns="0" tIns="0" rIns="0" bIns="0">
              <a:spAutoFit/>
            </a:bodyPr>
            <a:lstStyle/>
            <a:p>
              <a:r>
                <a:rPr lang="en-US" sz="2100">
                  <a:solidFill>
                    <a:srgbClr val="000000"/>
                  </a:solidFill>
                  <a:latin typeface="Times New Roman" pitchFamily="18" charset="0"/>
                </a:rPr>
                <a:t>.</a:t>
              </a:r>
              <a:endParaRPr lang="en-US">
                <a:latin typeface="Arial" pitchFamily="34" charset="0"/>
              </a:endParaRPr>
            </a:p>
          </p:txBody>
        </p:sp>
        <p:sp>
          <p:nvSpPr>
            <p:cNvPr id="3097" name="Rectangle 60"/>
            <p:cNvSpPr>
              <a:spLocks noChangeArrowheads="1"/>
            </p:cNvSpPr>
            <p:nvPr/>
          </p:nvSpPr>
          <p:spPr bwMode="auto">
            <a:xfrm>
              <a:off x="2281" y="1966"/>
              <a:ext cx="84" cy="202"/>
            </a:xfrm>
            <a:prstGeom prst="rect">
              <a:avLst/>
            </a:prstGeom>
            <a:noFill/>
            <a:ln w="9525">
              <a:noFill/>
              <a:miter lim="800000"/>
              <a:headEnd/>
              <a:tailEnd/>
            </a:ln>
          </p:spPr>
          <p:txBody>
            <a:bodyPr wrap="none" lIns="0" tIns="0" rIns="0" bIns="0">
              <a:spAutoFit/>
            </a:bodyPr>
            <a:lstStyle/>
            <a:p>
              <a:r>
                <a:rPr lang="en-US" sz="2100">
                  <a:solidFill>
                    <a:srgbClr val="000000"/>
                  </a:solidFill>
                  <a:latin typeface="Times New Roman" pitchFamily="18" charset="0"/>
                </a:rPr>
                <a:t>1</a:t>
              </a:r>
              <a:endParaRPr lang="en-US">
                <a:latin typeface="Arial" pitchFamily="34" charset="0"/>
              </a:endParaRPr>
            </a:p>
          </p:txBody>
        </p:sp>
        <p:sp>
          <p:nvSpPr>
            <p:cNvPr id="3098" name="Rectangle 61"/>
            <p:cNvSpPr>
              <a:spLocks noChangeArrowheads="1"/>
            </p:cNvSpPr>
            <p:nvPr/>
          </p:nvSpPr>
          <p:spPr bwMode="auto">
            <a:xfrm>
              <a:off x="2168" y="1966"/>
              <a:ext cx="91" cy="202"/>
            </a:xfrm>
            <a:prstGeom prst="rect">
              <a:avLst/>
            </a:prstGeom>
            <a:noFill/>
            <a:ln w="9525">
              <a:noFill/>
              <a:miter lim="800000"/>
              <a:headEnd/>
              <a:tailEnd/>
            </a:ln>
          </p:spPr>
          <p:txBody>
            <a:bodyPr wrap="none" lIns="0" tIns="0" rIns="0" bIns="0">
              <a:spAutoFit/>
            </a:bodyPr>
            <a:lstStyle/>
            <a:p>
              <a:r>
                <a:rPr lang="en-US" sz="2100">
                  <a:solidFill>
                    <a:srgbClr val="000000"/>
                  </a:solidFill>
                  <a:latin typeface="Times New Roman" pitchFamily="18" charset="0"/>
                </a:rPr>
                <a:t>~</a:t>
              </a:r>
              <a:endParaRPr lang="en-US">
                <a:latin typeface="Arial" pitchFamily="34" charset="0"/>
              </a:endParaRPr>
            </a:p>
          </p:txBody>
        </p:sp>
        <p:sp>
          <p:nvSpPr>
            <p:cNvPr id="3099" name="Rectangle 62"/>
            <p:cNvSpPr>
              <a:spLocks noChangeArrowheads="1"/>
            </p:cNvSpPr>
            <p:nvPr/>
          </p:nvSpPr>
          <p:spPr bwMode="auto">
            <a:xfrm>
              <a:off x="1977" y="2067"/>
              <a:ext cx="4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Times New Roman" pitchFamily="18" charset="0"/>
                </a:rPr>
                <a:t>_</a:t>
              </a:r>
              <a:endParaRPr lang="en-US">
                <a:latin typeface="Arial" pitchFamily="34" charset="0"/>
              </a:endParaRPr>
            </a:p>
          </p:txBody>
        </p:sp>
        <p:sp>
          <p:nvSpPr>
            <p:cNvPr id="3100" name="Rectangle 63"/>
            <p:cNvSpPr>
              <a:spLocks noChangeArrowheads="1"/>
            </p:cNvSpPr>
            <p:nvPr/>
          </p:nvSpPr>
          <p:spPr bwMode="auto">
            <a:xfrm>
              <a:off x="1431" y="2067"/>
              <a:ext cx="48" cy="115"/>
            </a:xfrm>
            <a:prstGeom prst="rect">
              <a:avLst/>
            </a:prstGeom>
            <a:noFill/>
            <a:ln w="9525">
              <a:noFill/>
              <a:miter lim="800000"/>
              <a:headEnd/>
              <a:tailEnd/>
            </a:ln>
          </p:spPr>
          <p:txBody>
            <a:bodyPr wrap="none" lIns="0" tIns="0" rIns="0" bIns="0">
              <a:spAutoFit/>
            </a:bodyPr>
            <a:lstStyle/>
            <a:p>
              <a:r>
                <a:rPr lang="en-US" sz="1200">
                  <a:solidFill>
                    <a:srgbClr val="000000"/>
                  </a:solidFill>
                  <a:latin typeface="Times New Roman" pitchFamily="18" charset="0"/>
                </a:rPr>
                <a:t>_</a:t>
              </a:r>
              <a:endParaRPr lang="en-US">
                <a:latin typeface="Arial" pitchFamily="34" charset="0"/>
              </a:endParaRPr>
            </a:p>
          </p:txBody>
        </p:sp>
        <p:sp>
          <p:nvSpPr>
            <p:cNvPr id="3101" name="Rectangle 64"/>
            <p:cNvSpPr>
              <a:spLocks noChangeArrowheads="1"/>
            </p:cNvSpPr>
            <p:nvPr/>
          </p:nvSpPr>
          <p:spPr bwMode="auto">
            <a:xfrm>
              <a:off x="2037" y="2067"/>
              <a:ext cx="75" cy="115"/>
            </a:xfrm>
            <a:prstGeom prst="rect">
              <a:avLst/>
            </a:prstGeom>
            <a:noFill/>
            <a:ln w="9525">
              <a:noFill/>
              <a:miter lim="800000"/>
              <a:headEnd/>
              <a:tailEnd/>
            </a:ln>
          </p:spPr>
          <p:txBody>
            <a:bodyPr wrap="none" lIns="0" tIns="0" rIns="0" bIns="0">
              <a:spAutoFit/>
            </a:bodyPr>
            <a:lstStyle/>
            <a:p>
              <a:r>
                <a:rPr lang="en-US" sz="1200" i="1">
                  <a:solidFill>
                    <a:srgbClr val="000000"/>
                  </a:solidFill>
                  <a:latin typeface="Times New Roman" pitchFamily="18" charset="0"/>
                </a:rPr>
                <a:t>in</a:t>
              </a:r>
              <a:endParaRPr lang="en-US">
                <a:latin typeface="Arial" pitchFamily="34" charset="0"/>
              </a:endParaRPr>
            </a:p>
          </p:txBody>
        </p:sp>
        <p:sp>
          <p:nvSpPr>
            <p:cNvPr id="3102" name="Rectangle 65"/>
            <p:cNvSpPr>
              <a:spLocks noChangeArrowheads="1"/>
            </p:cNvSpPr>
            <p:nvPr/>
          </p:nvSpPr>
          <p:spPr bwMode="auto">
            <a:xfrm>
              <a:off x="1830" y="2067"/>
              <a:ext cx="134" cy="115"/>
            </a:xfrm>
            <a:prstGeom prst="rect">
              <a:avLst/>
            </a:prstGeom>
            <a:noFill/>
            <a:ln w="9525">
              <a:noFill/>
              <a:miter lim="800000"/>
              <a:headEnd/>
              <a:tailEnd/>
            </a:ln>
          </p:spPr>
          <p:txBody>
            <a:bodyPr wrap="none" lIns="0" tIns="0" rIns="0" bIns="0">
              <a:spAutoFit/>
            </a:bodyPr>
            <a:lstStyle/>
            <a:p>
              <a:r>
                <a:rPr lang="en-US" sz="1200" i="1">
                  <a:solidFill>
                    <a:srgbClr val="000000"/>
                  </a:solidFill>
                  <a:latin typeface="Times New Roman" pitchFamily="18" charset="0"/>
                </a:rPr>
                <a:t>acc</a:t>
              </a:r>
              <a:endParaRPr lang="en-US">
                <a:latin typeface="Arial" pitchFamily="34" charset="0"/>
              </a:endParaRPr>
            </a:p>
          </p:txBody>
        </p:sp>
        <p:sp>
          <p:nvSpPr>
            <p:cNvPr id="3103" name="Rectangle 66"/>
            <p:cNvSpPr>
              <a:spLocks noChangeArrowheads="1"/>
            </p:cNvSpPr>
            <p:nvPr/>
          </p:nvSpPr>
          <p:spPr bwMode="auto">
            <a:xfrm>
              <a:off x="1493" y="2067"/>
              <a:ext cx="123" cy="115"/>
            </a:xfrm>
            <a:prstGeom prst="rect">
              <a:avLst/>
            </a:prstGeom>
            <a:noFill/>
            <a:ln w="9525">
              <a:noFill/>
              <a:miter lim="800000"/>
              <a:headEnd/>
              <a:tailEnd/>
            </a:ln>
          </p:spPr>
          <p:txBody>
            <a:bodyPr wrap="none" lIns="0" tIns="0" rIns="0" bIns="0">
              <a:spAutoFit/>
            </a:bodyPr>
            <a:lstStyle/>
            <a:p>
              <a:r>
                <a:rPr lang="en-US" sz="1200" i="1">
                  <a:solidFill>
                    <a:srgbClr val="000000"/>
                  </a:solidFill>
                  <a:latin typeface="Times New Roman" pitchFamily="18" charset="0"/>
                </a:rPr>
                <a:t>out</a:t>
              </a:r>
              <a:endParaRPr lang="en-US">
                <a:latin typeface="Arial" pitchFamily="34" charset="0"/>
              </a:endParaRPr>
            </a:p>
          </p:txBody>
        </p:sp>
        <p:sp>
          <p:nvSpPr>
            <p:cNvPr id="3104" name="Rectangle 67"/>
            <p:cNvSpPr>
              <a:spLocks noChangeArrowheads="1"/>
            </p:cNvSpPr>
            <p:nvPr/>
          </p:nvSpPr>
          <p:spPr bwMode="auto">
            <a:xfrm>
              <a:off x="1285" y="2067"/>
              <a:ext cx="134" cy="115"/>
            </a:xfrm>
            <a:prstGeom prst="rect">
              <a:avLst/>
            </a:prstGeom>
            <a:noFill/>
            <a:ln w="9525">
              <a:noFill/>
              <a:miter lim="800000"/>
              <a:headEnd/>
              <a:tailEnd/>
            </a:ln>
          </p:spPr>
          <p:txBody>
            <a:bodyPr wrap="none" lIns="0" tIns="0" rIns="0" bIns="0">
              <a:spAutoFit/>
            </a:bodyPr>
            <a:lstStyle/>
            <a:p>
              <a:r>
                <a:rPr lang="en-US" sz="1200" i="1">
                  <a:solidFill>
                    <a:srgbClr val="000000"/>
                  </a:solidFill>
                  <a:latin typeface="Times New Roman" pitchFamily="18" charset="0"/>
                </a:rPr>
                <a:t>acc</a:t>
              </a:r>
              <a:endParaRPr lang="en-US">
                <a:latin typeface="Arial" pitchFamily="34" charset="0"/>
              </a:endParaRPr>
            </a:p>
          </p:txBody>
        </p:sp>
        <p:sp>
          <p:nvSpPr>
            <p:cNvPr id="3105" name="Rectangle 68"/>
            <p:cNvSpPr>
              <a:spLocks noChangeArrowheads="1"/>
            </p:cNvSpPr>
            <p:nvPr/>
          </p:nvSpPr>
          <p:spPr bwMode="auto">
            <a:xfrm>
              <a:off x="1728" y="1966"/>
              <a:ext cx="103" cy="202"/>
            </a:xfrm>
            <a:prstGeom prst="rect">
              <a:avLst/>
            </a:prstGeom>
            <a:noFill/>
            <a:ln w="9525">
              <a:noFill/>
              <a:miter lim="800000"/>
              <a:headEnd/>
              <a:tailEnd/>
            </a:ln>
          </p:spPr>
          <p:txBody>
            <a:bodyPr wrap="none" lIns="0" tIns="0" rIns="0" bIns="0">
              <a:spAutoFit/>
            </a:bodyPr>
            <a:lstStyle/>
            <a:p>
              <a:r>
                <a:rPr lang="en-US" sz="2100" i="1">
                  <a:solidFill>
                    <a:srgbClr val="000000"/>
                  </a:solidFill>
                  <a:latin typeface="Times New Roman" pitchFamily="18" charset="0"/>
                </a:rPr>
                <a:t>E</a:t>
              </a:r>
              <a:endParaRPr lang="en-US">
                <a:latin typeface="Arial" pitchFamily="34" charset="0"/>
              </a:endParaRPr>
            </a:p>
          </p:txBody>
        </p:sp>
        <p:sp>
          <p:nvSpPr>
            <p:cNvPr id="3106" name="Rectangle 69"/>
            <p:cNvSpPr>
              <a:spLocks noChangeArrowheads="1"/>
            </p:cNvSpPr>
            <p:nvPr/>
          </p:nvSpPr>
          <p:spPr bwMode="auto">
            <a:xfrm>
              <a:off x="1182" y="1966"/>
              <a:ext cx="103" cy="202"/>
            </a:xfrm>
            <a:prstGeom prst="rect">
              <a:avLst/>
            </a:prstGeom>
            <a:noFill/>
            <a:ln w="9525">
              <a:noFill/>
              <a:miter lim="800000"/>
              <a:headEnd/>
              <a:tailEnd/>
            </a:ln>
          </p:spPr>
          <p:txBody>
            <a:bodyPr wrap="none" lIns="0" tIns="0" rIns="0" bIns="0">
              <a:spAutoFit/>
            </a:bodyPr>
            <a:lstStyle/>
            <a:p>
              <a:r>
                <a:rPr lang="en-US" sz="2100" i="1">
                  <a:solidFill>
                    <a:srgbClr val="000000"/>
                  </a:solidFill>
                  <a:latin typeface="Times New Roman" pitchFamily="18" charset="0"/>
                </a:rPr>
                <a:t>E</a:t>
              </a:r>
              <a:endParaRPr lang="en-US">
                <a:latin typeface="Arial" pitchFamily="34" charset="0"/>
              </a:endParaRPr>
            </a:p>
          </p:txBody>
        </p:sp>
      </p:grpSp>
      <p:sp>
        <p:nvSpPr>
          <p:cNvPr id="3082" name="Rectangle 71"/>
          <p:cNvSpPr>
            <a:spLocks noChangeArrowheads="1"/>
          </p:cNvSpPr>
          <p:nvPr/>
        </p:nvSpPr>
        <p:spPr bwMode="auto">
          <a:xfrm>
            <a:off x="2384425" y="5943600"/>
            <a:ext cx="4038600" cy="457200"/>
          </a:xfrm>
          <a:prstGeom prst="rect">
            <a:avLst/>
          </a:prstGeom>
          <a:noFill/>
          <a:ln w="9525">
            <a:noFill/>
            <a:miter lim="800000"/>
            <a:headEnd/>
            <a:tailEnd/>
          </a:ln>
        </p:spPr>
        <p:txBody>
          <a:bodyPr anchor="ctr">
            <a:spAutoFit/>
          </a:bodyPr>
          <a:lstStyle/>
          <a:p>
            <a:pPr eaLnBrk="1" hangingPunct="1"/>
            <a:r>
              <a:rPr lang="en-US" sz="2400" dirty="0">
                <a:solidFill>
                  <a:schemeClr val="accent2"/>
                </a:solidFill>
                <a:latin typeface="Arial" pitchFamily="34" charset="0"/>
              </a:rPr>
              <a:t>Microwave Tuning and test</a:t>
            </a:r>
          </a:p>
        </p:txBody>
      </p:sp>
      <p:sp>
        <p:nvSpPr>
          <p:cNvPr id="35" name="TextBox 38"/>
          <p:cNvSpPr txBox="1">
            <a:spLocks noChangeArrowheads="1"/>
          </p:cNvSpPr>
          <p:nvPr/>
        </p:nvSpPr>
        <p:spPr bwMode="auto">
          <a:xfrm>
            <a:off x="8153400" y="6477000"/>
            <a:ext cx="918649" cy="369332"/>
          </a:xfrm>
          <a:prstGeom prst="rect">
            <a:avLst/>
          </a:prstGeom>
          <a:noFill/>
          <a:ln w="9525">
            <a:noFill/>
            <a:miter lim="800000"/>
            <a:headEnd/>
            <a:tailEnd/>
          </a:ln>
        </p:spPr>
        <p:txBody>
          <a:bodyPr wrap="none">
            <a:spAutoFit/>
          </a:bodyPr>
          <a:lstStyle/>
          <a:p>
            <a:r>
              <a:rPr lang="en-US" i="1" dirty="0" smtClean="0">
                <a:latin typeface="Calibri" pitchFamily="34" charset="0"/>
              </a:rPr>
              <a:t>J. Wang</a:t>
            </a:r>
            <a:endParaRPr lang="en-US" i="1" dirty="0">
              <a:latin typeface="Calibri"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ChangeArrowheads="1"/>
          </p:cNvSpPr>
          <p:nvPr/>
        </p:nvSpPr>
        <p:spPr bwMode="auto">
          <a:xfrm>
            <a:off x="0" y="-34925"/>
            <a:ext cx="609600" cy="339725"/>
          </a:xfrm>
          <a:prstGeom prst="rect">
            <a:avLst/>
          </a:prstGeom>
          <a:noFill/>
          <a:ln w="12700" cap="sq">
            <a:noFill/>
            <a:miter lim="800000"/>
            <a:headEnd type="none" w="sm" len="sm"/>
            <a:tailEnd type="none" w="sm" len="sm"/>
          </a:ln>
        </p:spPr>
        <p:txBody>
          <a:bodyPr/>
          <a:lstStyle/>
          <a:p>
            <a:fld id="{04C51197-CA1D-4395-A970-2DC74F8A6B37}" type="slidenum">
              <a:rPr lang="en-US" sz="1600">
                <a:solidFill>
                  <a:schemeClr val="tx2"/>
                </a:solidFill>
                <a:latin typeface="Times New Roman" pitchFamily="18" charset="0"/>
              </a:rPr>
              <a:pPr/>
              <a:t>37</a:t>
            </a:fld>
            <a:endParaRPr lang="en-US" sz="1600">
              <a:solidFill>
                <a:schemeClr val="tx2"/>
              </a:solidFill>
              <a:latin typeface="Times New Roman" pitchFamily="18" charset="0"/>
            </a:endParaRPr>
          </a:p>
          <a:p>
            <a:endParaRPr lang="en-US" sz="1600">
              <a:solidFill>
                <a:schemeClr val="tx2"/>
              </a:solidFill>
            </a:endParaRPr>
          </a:p>
        </p:txBody>
      </p:sp>
      <p:sp>
        <p:nvSpPr>
          <p:cNvPr id="17413" name="Rectangle 6"/>
          <p:cNvSpPr>
            <a:spLocks noChangeArrowheads="1"/>
          </p:cNvSpPr>
          <p:nvPr/>
        </p:nvSpPr>
        <p:spPr bwMode="auto">
          <a:xfrm>
            <a:off x="6324600" y="6634163"/>
            <a:ext cx="2667000" cy="457200"/>
          </a:xfrm>
          <a:prstGeom prst="rect">
            <a:avLst/>
          </a:prstGeom>
          <a:noFill/>
          <a:ln w="12700" cap="sq">
            <a:noFill/>
            <a:miter lim="800000"/>
            <a:headEnd type="none" w="sm" len="sm"/>
            <a:tailEnd type="none" w="sm" len="sm"/>
          </a:ln>
        </p:spPr>
        <p:txBody>
          <a:bodyPr/>
          <a:lstStyle/>
          <a:p>
            <a:pPr algn="r"/>
            <a:r>
              <a:rPr lang="en-US" sz="1000">
                <a:solidFill>
                  <a:srgbClr val="4D4D4D"/>
                </a:solidFill>
              </a:rPr>
              <a:t>H</a:t>
            </a:r>
            <a:r>
              <a:rPr lang="en-US" sz="900">
                <a:solidFill>
                  <a:srgbClr val="4D4D4D"/>
                </a:solidFill>
              </a:rPr>
              <a:t>AIMSON</a:t>
            </a:r>
            <a:r>
              <a:rPr lang="en-US" sz="1000">
                <a:solidFill>
                  <a:srgbClr val="4D4D4D"/>
                </a:solidFill>
              </a:rPr>
              <a:t> R</a:t>
            </a:r>
            <a:r>
              <a:rPr lang="en-US" sz="900">
                <a:solidFill>
                  <a:srgbClr val="4D4D4D"/>
                </a:solidFill>
              </a:rPr>
              <a:t>ESEARC</a:t>
            </a:r>
            <a:r>
              <a:rPr lang="en-US" sz="1000">
                <a:solidFill>
                  <a:srgbClr val="4D4D4D"/>
                </a:solidFill>
              </a:rPr>
              <a:t>H C</a:t>
            </a:r>
            <a:r>
              <a:rPr lang="en-US" sz="900">
                <a:solidFill>
                  <a:srgbClr val="4D4D4D"/>
                </a:solidFill>
              </a:rPr>
              <a:t>ORPORATION</a:t>
            </a:r>
          </a:p>
          <a:p>
            <a:pPr algn="ctr">
              <a:spcBef>
                <a:spcPct val="50000"/>
              </a:spcBef>
            </a:pPr>
            <a:endParaRPr lang="en-US" sz="1400">
              <a:solidFill>
                <a:srgbClr val="4D4D4D"/>
              </a:solidFill>
              <a:latin typeface="Times New Roman" pitchFamily="18" charset="0"/>
            </a:endParaRPr>
          </a:p>
        </p:txBody>
      </p:sp>
      <p:sp>
        <p:nvSpPr>
          <p:cNvPr id="7" name="Title 1"/>
          <p:cNvSpPr>
            <a:spLocks noGrp="1"/>
          </p:cNvSpPr>
          <p:nvPr>
            <p:ph type="title"/>
          </p:nvPr>
        </p:nvSpPr>
        <p:spPr>
          <a:xfrm>
            <a:off x="304800" y="76200"/>
            <a:ext cx="8839200" cy="1676400"/>
          </a:xfrm>
        </p:spPr>
        <p:txBody>
          <a:bodyPr>
            <a:normAutofit fontScale="90000"/>
          </a:bodyPr>
          <a:lstStyle/>
          <a:p>
            <a:pPr algn="l"/>
            <a:r>
              <a:rPr lang="en-US" sz="3200" dirty="0" smtClean="0">
                <a:solidFill>
                  <a:srgbClr val="C00000"/>
                </a:solidFill>
              </a:rPr>
              <a:t>High Power Test of TW T18 in a resonant ring</a:t>
            </a:r>
            <a:br>
              <a:rPr lang="en-US" sz="3200" dirty="0" smtClean="0">
                <a:solidFill>
                  <a:srgbClr val="C00000"/>
                </a:solidFill>
              </a:rPr>
            </a:br>
            <a:r>
              <a:rPr lang="en-US" sz="900" dirty="0" smtClean="0">
                <a:solidFill>
                  <a:srgbClr val="C00000"/>
                </a:solidFill>
              </a:rPr>
              <a:t> </a:t>
            </a:r>
            <a:r>
              <a:rPr lang="en-US" sz="3200" dirty="0" smtClean="0">
                <a:solidFill>
                  <a:srgbClr val="C00000"/>
                </a:solidFill>
              </a:rPr>
              <a:t/>
            </a:r>
            <a:br>
              <a:rPr lang="en-US" sz="3200" dirty="0" smtClean="0">
                <a:solidFill>
                  <a:srgbClr val="C00000"/>
                </a:solidFill>
              </a:rPr>
            </a:br>
            <a:r>
              <a:rPr lang="en-US" sz="2000" dirty="0" smtClean="0">
                <a:solidFill>
                  <a:srgbClr val="0000FF"/>
                </a:solidFill>
                <a:latin typeface="+mj-lt"/>
              </a:rPr>
              <a:t>One of goals of this experiment is to study circuit effect on the breakdown rate. The experiment explores circuit dependence of RF breakdowns due to external circuit which should automatically shut off breakdowns</a:t>
            </a:r>
            <a:r>
              <a:rPr lang="en-US" sz="2400" dirty="0" smtClean="0"/>
              <a:t>. </a:t>
            </a:r>
            <a:r>
              <a:rPr lang="en-US" sz="2400" b="1" i="1" dirty="0" smtClean="0">
                <a:solidFill>
                  <a:srgbClr val="FF0000"/>
                </a:solidFill>
                <a:latin typeface="Calibri" pitchFamily="34" charset="0"/>
              </a:rPr>
              <a:t/>
            </a:r>
            <a:br>
              <a:rPr lang="en-US" sz="2400" b="1" i="1" dirty="0" smtClean="0">
                <a:solidFill>
                  <a:srgbClr val="FF0000"/>
                </a:solidFill>
                <a:latin typeface="Calibri" pitchFamily="34" charset="0"/>
              </a:rPr>
            </a:br>
            <a:endParaRPr lang="en-US" sz="3200" dirty="0">
              <a:solidFill>
                <a:srgbClr val="C00000"/>
              </a:solidFill>
            </a:endParaRPr>
          </a:p>
        </p:txBody>
      </p:sp>
      <p:pic>
        <p:nvPicPr>
          <p:cNvPr id="6" name="Picture 2"/>
          <p:cNvPicPr>
            <a:picLocks noChangeAspect="1" noChangeArrowheads="1"/>
          </p:cNvPicPr>
          <p:nvPr/>
        </p:nvPicPr>
        <p:blipFill>
          <a:blip r:embed="rId3" cstate="print"/>
          <a:srcRect/>
          <a:stretch>
            <a:fillRect/>
          </a:stretch>
        </p:blipFill>
        <p:spPr bwMode="auto">
          <a:xfrm>
            <a:off x="685800" y="1676400"/>
            <a:ext cx="7543800" cy="4473575"/>
          </a:xfrm>
          <a:prstGeom prst="rect">
            <a:avLst/>
          </a:prstGeom>
          <a:noFill/>
          <a:ln w="9525">
            <a:noFill/>
            <a:miter lim="800000"/>
            <a:headEnd/>
            <a:tailEnd/>
          </a:ln>
          <a:effectLst/>
        </p:spPr>
      </p:pic>
    </p:spTree>
  </p:cSld>
  <p:clrMapOvr>
    <a:masterClrMapping/>
  </p:clrMapOvr>
  <p:transition>
    <p:circl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Documents and Settings\dolgash\My Documents\My Dropbox\HighGradientSLAC_Feb2011\ASTA_photos\103_4231.JPG"/>
          <p:cNvPicPr>
            <a:picLocks noChangeAspect="1" noChangeArrowheads="1"/>
          </p:cNvPicPr>
          <p:nvPr/>
        </p:nvPicPr>
        <p:blipFill>
          <a:blip r:embed="rId3" cstate="print"/>
          <a:srcRect/>
          <a:stretch>
            <a:fillRect/>
          </a:stretch>
        </p:blipFill>
        <p:spPr bwMode="auto">
          <a:xfrm>
            <a:off x="0" y="0"/>
            <a:ext cx="9145588" cy="6858000"/>
          </a:xfrm>
          <a:prstGeom prst="rect">
            <a:avLst/>
          </a:prstGeom>
          <a:noFill/>
          <a:ln w="9525">
            <a:noFill/>
            <a:miter lim="800000"/>
            <a:headEnd/>
            <a:tailEnd/>
          </a:ln>
        </p:spPr>
      </p:pic>
      <p:sp>
        <p:nvSpPr>
          <p:cNvPr id="5" name="Rectangle 4"/>
          <p:cNvSpPr/>
          <p:nvPr/>
        </p:nvSpPr>
        <p:spPr>
          <a:xfrm>
            <a:off x="304800" y="152400"/>
            <a:ext cx="6317306" cy="461665"/>
          </a:xfrm>
          <a:prstGeom prst="rect">
            <a:avLst/>
          </a:prstGeom>
          <a:solidFill>
            <a:schemeClr val="bg1"/>
          </a:solidFill>
        </p:spPr>
        <p:txBody>
          <a:bodyPr wrap="none">
            <a:spAutoFit/>
          </a:bodyPr>
          <a:lstStyle/>
          <a:p>
            <a:pPr algn="ctr"/>
            <a:r>
              <a:rPr lang="en-US" sz="2400" b="1" i="1" dirty="0" smtClean="0">
                <a:solidFill>
                  <a:srgbClr val="FF0000"/>
                </a:solidFill>
                <a:latin typeface="Calibri" pitchFamily="34" charset="0"/>
              </a:rPr>
              <a:t>T18 embedded in the dual resonant ring at ASTA</a:t>
            </a:r>
          </a:p>
        </p:txBody>
      </p:sp>
    </p:spTree>
  </p:cSld>
  <p:clrMapOvr>
    <a:masterClrMapping/>
  </p:clrMapOvr>
  <p:transition>
    <p:circl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609600" y="2638425"/>
            <a:ext cx="8153400" cy="2831544"/>
          </a:xfrm>
          <a:prstGeom prst="rect">
            <a:avLst/>
          </a:prstGeom>
          <a:noFill/>
          <a:ln w="9525">
            <a:noFill/>
            <a:miter lim="800000"/>
            <a:headEnd/>
            <a:tailEnd/>
          </a:ln>
        </p:spPr>
        <p:txBody>
          <a:bodyPr>
            <a:spAutoFit/>
          </a:bodyPr>
          <a:lstStyle/>
          <a:p>
            <a:pPr marL="514350" indent="-514350">
              <a:lnSpc>
                <a:spcPct val="115000"/>
              </a:lnSpc>
            </a:pPr>
            <a:r>
              <a:rPr lang="en-US" sz="4000" dirty="0">
                <a:solidFill>
                  <a:srgbClr val="DD091D"/>
                </a:solidFill>
                <a:cs typeface="Arial" charset="0"/>
              </a:rPr>
              <a:t>4</a:t>
            </a:r>
            <a:r>
              <a:rPr lang="en-US" sz="4000" dirty="0" smtClean="0">
                <a:solidFill>
                  <a:srgbClr val="DD091D"/>
                </a:solidFill>
                <a:latin typeface="Arial" charset="0"/>
                <a:cs typeface="Arial" charset="0"/>
              </a:rPr>
              <a:t>. Design of Advanced Parallel Fed Standing Wave Accelerator Structure</a:t>
            </a:r>
            <a:endParaRPr lang="en-US" sz="4000" dirty="0">
              <a:solidFill>
                <a:srgbClr val="DD091D"/>
              </a:solidFill>
              <a:latin typeface="Arial" charset="0"/>
              <a:cs typeface="Arial" charset="0"/>
            </a:endParaRPr>
          </a:p>
          <a:p>
            <a:pPr marL="514350" indent="-514350"/>
            <a:endParaRPr lang="en-US" sz="4000" dirty="0">
              <a:solidFill>
                <a:srgbClr val="DD091D"/>
              </a:solidFill>
              <a:latin typeface="Arial" charset="0"/>
              <a:cs typeface="Arial" charset="0"/>
            </a:endParaRPr>
          </a:p>
        </p:txBody>
      </p:sp>
      <p:sp>
        <p:nvSpPr>
          <p:cNvPr id="17411" name="Line 3"/>
          <p:cNvSpPr>
            <a:spLocks noChangeShapeType="1"/>
          </p:cNvSpPr>
          <p:nvPr/>
        </p:nvSpPr>
        <p:spPr bwMode="auto">
          <a:xfrm>
            <a:off x="0" y="1219200"/>
            <a:ext cx="9144000" cy="0"/>
          </a:xfrm>
          <a:prstGeom prst="line">
            <a:avLst/>
          </a:prstGeom>
          <a:noFill/>
          <a:ln w="38100">
            <a:solidFill>
              <a:srgbClr val="FF0000"/>
            </a:solidFill>
            <a:round/>
            <a:headEnd/>
            <a:tailEnd/>
          </a:ln>
        </p:spPr>
        <p:txBody>
          <a:bodyPr/>
          <a:lstStyle/>
          <a:p>
            <a:endParaRPr lang="en-US"/>
          </a:p>
        </p:txBody>
      </p:sp>
      <p:sp>
        <p:nvSpPr>
          <p:cNvPr id="17412" name="Line 4"/>
          <p:cNvSpPr>
            <a:spLocks noChangeShapeType="1"/>
          </p:cNvSpPr>
          <p:nvPr/>
        </p:nvSpPr>
        <p:spPr bwMode="auto">
          <a:xfrm>
            <a:off x="0" y="1143000"/>
            <a:ext cx="9144000" cy="0"/>
          </a:xfrm>
          <a:prstGeom prst="line">
            <a:avLst/>
          </a:prstGeom>
          <a:noFill/>
          <a:ln w="38100">
            <a:solidFill>
              <a:srgbClr val="0000FF"/>
            </a:solidFill>
            <a:round/>
            <a:headEnd/>
            <a:tailEnd/>
          </a:ln>
        </p:spPr>
        <p:txBody>
          <a:bodyPr/>
          <a:lstStyle/>
          <a:p>
            <a:endParaRPr lang="en-US"/>
          </a:p>
        </p:txBody>
      </p:sp>
      <p:pic>
        <p:nvPicPr>
          <p:cNvPr id="17413" name="Picture 5" descr="SLAC_Logo_hires"/>
          <p:cNvPicPr>
            <a:picLocks noChangeAspect="1" noChangeArrowheads="1"/>
          </p:cNvPicPr>
          <p:nvPr/>
        </p:nvPicPr>
        <p:blipFill>
          <a:blip r:embed="rId3" cstate="print"/>
          <a:srcRect/>
          <a:stretch>
            <a:fillRect/>
          </a:stretch>
        </p:blipFill>
        <p:spPr bwMode="auto">
          <a:xfrm>
            <a:off x="228600" y="336550"/>
            <a:ext cx="1828800" cy="65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143000" y="2590800"/>
            <a:ext cx="7315200" cy="871008"/>
          </a:xfrm>
          <a:prstGeom prst="rect">
            <a:avLst/>
          </a:prstGeom>
          <a:noFill/>
          <a:ln w="9525">
            <a:noFill/>
            <a:miter lim="800000"/>
            <a:headEnd/>
            <a:tailEnd/>
          </a:ln>
        </p:spPr>
        <p:txBody>
          <a:bodyPr wrap="square">
            <a:spAutoFit/>
          </a:bodyPr>
          <a:lstStyle/>
          <a:p>
            <a:pPr lvl="1">
              <a:lnSpc>
                <a:spcPct val="115000"/>
              </a:lnSpc>
            </a:pPr>
            <a:r>
              <a:rPr lang="en-US" altLang="zh-CN" sz="4400" dirty="0">
                <a:solidFill>
                  <a:srgbClr val="CC0000"/>
                </a:solidFill>
                <a:latin typeface="Arial" charset="0"/>
                <a:ea typeface="SimSun" pitchFamily="2" charset="-122"/>
              </a:rPr>
              <a:t>1. </a:t>
            </a:r>
            <a:r>
              <a:rPr lang="en-US" altLang="zh-CN" sz="4400" dirty="0" smtClean="0">
                <a:solidFill>
                  <a:srgbClr val="CC0000"/>
                </a:solidFill>
                <a:latin typeface="Arial" charset="0"/>
                <a:ea typeface="SimSun" pitchFamily="2" charset="-122"/>
              </a:rPr>
              <a:t>Introduction and History</a:t>
            </a:r>
            <a:endParaRPr lang="en-US" altLang="zh-CN" sz="4400" dirty="0">
              <a:solidFill>
                <a:srgbClr val="CC0000"/>
              </a:solidFill>
              <a:latin typeface="Arial" charset="0"/>
              <a:ea typeface="SimSun" pitchFamily="2" charset="-122"/>
            </a:endParaRPr>
          </a:p>
        </p:txBody>
      </p:sp>
      <p:sp>
        <p:nvSpPr>
          <p:cNvPr id="4099" name="Line 3"/>
          <p:cNvSpPr>
            <a:spLocks noChangeShapeType="1"/>
          </p:cNvSpPr>
          <p:nvPr/>
        </p:nvSpPr>
        <p:spPr bwMode="auto">
          <a:xfrm>
            <a:off x="0" y="1219200"/>
            <a:ext cx="9144000" cy="0"/>
          </a:xfrm>
          <a:prstGeom prst="line">
            <a:avLst/>
          </a:prstGeom>
          <a:noFill/>
          <a:ln w="38100">
            <a:solidFill>
              <a:srgbClr val="FF0000"/>
            </a:solidFill>
            <a:round/>
            <a:headEnd/>
            <a:tailEnd/>
          </a:ln>
        </p:spPr>
        <p:txBody>
          <a:bodyPr/>
          <a:lstStyle/>
          <a:p>
            <a:endParaRPr lang="en-US"/>
          </a:p>
        </p:txBody>
      </p:sp>
      <p:sp>
        <p:nvSpPr>
          <p:cNvPr id="4100" name="Line 4"/>
          <p:cNvSpPr>
            <a:spLocks noChangeShapeType="1"/>
          </p:cNvSpPr>
          <p:nvPr/>
        </p:nvSpPr>
        <p:spPr bwMode="auto">
          <a:xfrm>
            <a:off x="0" y="1143000"/>
            <a:ext cx="9144000" cy="0"/>
          </a:xfrm>
          <a:prstGeom prst="line">
            <a:avLst/>
          </a:prstGeom>
          <a:noFill/>
          <a:ln w="38100">
            <a:solidFill>
              <a:srgbClr val="0000FF"/>
            </a:solidFill>
            <a:round/>
            <a:headEnd/>
            <a:tailEnd/>
          </a:ln>
        </p:spPr>
        <p:txBody>
          <a:bodyPr/>
          <a:lstStyle/>
          <a:p>
            <a:endParaRPr lang="en-US"/>
          </a:p>
        </p:txBody>
      </p:sp>
      <p:pic>
        <p:nvPicPr>
          <p:cNvPr id="4101" name="Picture 5" descr="SLAC_Logo_hires"/>
          <p:cNvPicPr>
            <a:picLocks noChangeAspect="1" noChangeArrowheads="1"/>
          </p:cNvPicPr>
          <p:nvPr/>
        </p:nvPicPr>
        <p:blipFill>
          <a:blip r:embed="rId3" cstate="print"/>
          <a:srcRect/>
          <a:stretch>
            <a:fillRect/>
          </a:stretch>
        </p:blipFill>
        <p:spPr bwMode="auto">
          <a:xfrm>
            <a:off x="228600" y="336550"/>
            <a:ext cx="1828800" cy="65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76200" y="0"/>
            <a:ext cx="8915400" cy="1143000"/>
          </a:xfrm>
        </p:spPr>
        <p:txBody>
          <a:bodyPr/>
          <a:lstStyle/>
          <a:p>
            <a:r>
              <a:rPr lang="en-US" sz="2800" b="0" dirty="0" smtClean="0">
                <a:latin typeface="Comic Sans MS" pitchFamily="66" charset="0"/>
              </a:rPr>
              <a:t>Iris shaping for Standing-Wave </a:t>
            </a:r>
            <a:r>
              <a:rPr lang="en-US" sz="2800" b="0" dirty="0" smtClean="0">
                <a:latin typeface="Symbol" pitchFamily="18" charset="2"/>
              </a:rPr>
              <a:t>p</a:t>
            </a:r>
            <a:r>
              <a:rPr lang="en-US" sz="2800" b="0" dirty="0" smtClean="0">
                <a:latin typeface="Comic Sans MS" pitchFamily="66" charset="0"/>
              </a:rPr>
              <a:t>-mode structures</a:t>
            </a:r>
          </a:p>
        </p:txBody>
      </p:sp>
      <p:grpSp>
        <p:nvGrpSpPr>
          <p:cNvPr id="2" name="Content Placeholder 4"/>
          <p:cNvGrpSpPr>
            <a:grpSpLocks noGrp="1" noChangeAspect="1"/>
          </p:cNvGrpSpPr>
          <p:nvPr>
            <p:ph sz="half" idx="1"/>
          </p:nvPr>
        </p:nvGrpSpPr>
        <p:grpSpPr bwMode="auto">
          <a:xfrm>
            <a:off x="533400" y="2379660"/>
            <a:ext cx="1447800" cy="1622384"/>
            <a:chOff x="152400" y="457200"/>
            <a:chExt cx="5003354" cy="5372096"/>
          </a:xfrm>
        </p:grpSpPr>
        <p:grpSp>
          <p:nvGrpSpPr>
            <p:cNvPr id="3" name="Group 17"/>
            <p:cNvGrpSpPr>
              <a:grpSpLocks noChangeAspect="1"/>
            </p:cNvGrpSpPr>
            <p:nvPr/>
          </p:nvGrpSpPr>
          <p:grpSpPr bwMode="auto">
            <a:xfrm>
              <a:off x="152401" y="457200"/>
              <a:ext cx="5003356" cy="2686808"/>
              <a:chOff x="2190754" y="476246"/>
              <a:chExt cx="5817854" cy="3124196"/>
            </a:xfrm>
          </p:grpSpPr>
          <p:pic>
            <p:nvPicPr>
              <p:cNvPr id="25622" name="Picture 2"/>
              <p:cNvPicPr>
                <a:picLocks noChangeAspect="1" noChangeArrowheads="1"/>
              </p:cNvPicPr>
              <p:nvPr/>
            </p:nvPicPr>
            <p:blipFill>
              <a:blip r:embed="rId3" cstate="print"/>
              <a:srcRect/>
              <a:stretch>
                <a:fillRect/>
              </a:stretch>
            </p:blipFill>
            <p:spPr bwMode="auto">
              <a:xfrm rot="-5400000">
                <a:off x="1600200" y="1066800"/>
                <a:ext cx="3124196" cy="1943088"/>
              </a:xfrm>
              <a:prstGeom prst="rect">
                <a:avLst/>
              </a:prstGeom>
              <a:noFill/>
              <a:ln w="9525">
                <a:noFill/>
                <a:miter lim="800000"/>
                <a:headEnd/>
                <a:tailEnd/>
              </a:ln>
            </p:spPr>
          </p:pic>
          <p:pic>
            <p:nvPicPr>
              <p:cNvPr id="25623" name="Picture 11"/>
              <p:cNvPicPr>
                <a:picLocks noChangeAspect="1" noChangeArrowheads="1"/>
              </p:cNvPicPr>
              <p:nvPr/>
            </p:nvPicPr>
            <p:blipFill>
              <a:blip r:embed="rId3" cstate="print"/>
              <a:srcRect/>
              <a:stretch>
                <a:fillRect/>
              </a:stretch>
            </p:blipFill>
            <p:spPr bwMode="auto">
              <a:xfrm rot="5400000" flipH="1">
                <a:off x="3542534" y="1066800"/>
                <a:ext cx="3124196" cy="1943088"/>
              </a:xfrm>
              <a:prstGeom prst="rect">
                <a:avLst/>
              </a:prstGeom>
              <a:noFill/>
              <a:ln w="9525">
                <a:noFill/>
                <a:miter lim="800000"/>
                <a:headEnd/>
                <a:tailEnd/>
              </a:ln>
            </p:spPr>
          </p:pic>
          <p:pic>
            <p:nvPicPr>
              <p:cNvPr id="25624" name="Picture 2"/>
              <p:cNvPicPr>
                <a:picLocks noChangeAspect="1" noChangeArrowheads="1"/>
              </p:cNvPicPr>
              <p:nvPr/>
            </p:nvPicPr>
            <p:blipFill>
              <a:blip r:embed="rId3" cstate="print"/>
              <a:srcRect/>
              <a:stretch>
                <a:fillRect/>
              </a:stretch>
            </p:blipFill>
            <p:spPr bwMode="auto">
              <a:xfrm rot="-5400000">
                <a:off x="5474966" y="1066800"/>
                <a:ext cx="3124196" cy="1943088"/>
              </a:xfrm>
              <a:prstGeom prst="rect">
                <a:avLst/>
              </a:prstGeom>
              <a:noFill/>
              <a:ln w="9525">
                <a:noFill/>
                <a:miter lim="800000"/>
                <a:headEnd/>
                <a:tailEnd/>
              </a:ln>
            </p:spPr>
          </p:pic>
        </p:grpSp>
        <p:grpSp>
          <p:nvGrpSpPr>
            <p:cNvPr id="4" name="Group 21"/>
            <p:cNvGrpSpPr>
              <a:grpSpLocks noChangeAspect="1"/>
            </p:cNvGrpSpPr>
            <p:nvPr/>
          </p:nvGrpSpPr>
          <p:grpSpPr bwMode="auto">
            <a:xfrm flipV="1">
              <a:off x="152401" y="3142488"/>
              <a:ext cx="5003356" cy="2686808"/>
              <a:chOff x="2190754" y="476246"/>
              <a:chExt cx="5817854" cy="3124196"/>
            </a:xfrm>
          </p:grpSpPr>
          <p:pic>
            <p:nvPicPr>
              <p:cNvPr id="25619" name="Picture 2"/>
              <p:cNvPicPr>
                <a:picLocks noChangeAspect="1" noChangeArrowheads="1"/>
              </p:cNvPicPr>
              <p:nvPr/>
            </p:nvPicPr>
            <p:blipFill>
              <a:blip r:embed="rId3" cstate="print"/>
              <a:srcRect/>
              <a:stretch>
                <a:fillRect/>
              </a:stretch>
            </p:blipFill>
            <p:spPr bwMode="auto">
              <a:xfrm rot="-5400000">
                <a:off x="1600200" y="1066800"/>
                <a:ext cx="3124196" cy="1943088"/>
              </a:xfrm>
              <a:prstGeom prst="rect">
                <a:avLst/>
              </a:prstGeom>
              <a:noFill/>
              <a:ln w="9525">
                <a:noFill/>
                <a:miter lim="800000"/>
                <a:headEnd/>
                <a:tailEnd/>
              </a:ln>
            </p:spPr>
          </p:pic>
          <p:pic>
            <p:nvPicPr>
              <p:cNvPr id="25620" name="Picture 8"/>
              <p:cNvPicPr>
                <a:picLocks noChangeAspect="1" noChangeArrowheads="1"/>
              </p:cNvPicPr>
              <p:nvPr/>
            </p:nvPicPr>
            <p:blipFill>
              <a:blip r:embed="rId3" cstate="print"/>
              <a:srcRect/>
              <a:stretch>
                <a:fillRect/>
              </a:stretch>
            </p:blipFill>
            <p:spPr bwMode="auto">
              <a:xfrm rot="5400000" flipH="1">
                <a:off x="3542534" y="1066800"/>
                <a:ext cx="3124196" cy="1943088"/>
              </a:xfrm>
              <a:prstGeom prst="rect">
                <a:avLst/>
              </a:prstGeom>
              <a:noFill/>
              <a:ln w="9525">
                <a:noFill/>
                <a:miter lim="800000"/>
                <a:headEnd/>
                <a:tailEnd/>
              </a:ln>
            </p:spPr>
          </p:pic>
          <p:pic>
            <p:nvPicPr>
              <p:cNvPr id="25621" name="Picture 2"/>
              <p:cNvPicPr>
                <a:picLocks noChangeAspect="1" noChangeArrowheads="1"/>
              </p:cNvPicPr>
              <p:nvPr/>
            </p:nvPicPr>
            <p:blipFill>
              <a:blip r:embed="rId3" cstate="print"/>
              <a:srcRect/>
              <a:stretch>
                <a:fillRect/>
              </a:stretch>
            </p:blipFill>
            <p:spPr bwMode="auto">
              <a:xfrm rot="-5400000">
                <a:off x="5474966" y="1066800"/>
                <a:ext cx="3124196" cy="1943088"/>
              </a:xfrm>
              <a:prstGeom prst="rect">
                <a:avLst/>
              </a:prstGeom>
              <a:noFill/>
              <a:ln w="9525">
                <a:noFill/>
                <a:miter lim="800000"/>
                <a:headEnd/>
                <a:tailEnd/>
              </a:ln>
            </p:spPr>
          </p:pic>
        </p:grpSp>
      </p:grpSp>
      <p:grpSp>
        <p:nvGrpSpPr>
          <p:cNvPr id="5" name="Content Placeholder 13"/>
          <p:cNvGrpSpPr>
            <a:grpSpLocks noGrp="1" noChangeAspect="1"/>
          </p:cNvGrpSpPr>
          <p:nvPr>
            <p:ph sz="half" idx="2"/>
          </p:nvPr>
        </p:nvGrpSpPr>
        <p:grpSpPr bwMode="auto">
          <a:xfrm>
            <a:off x="2362199" y="2336965"/>
            <a:ext cx="1524001" cy="1707774"/>
            <a:chOff x="609600" y="609600"/>
            <a:chExt cx="6734558" cy="7309104"/>
          </a:xfrm>
        </p:grpSpPr>
        <p:grpSp>
          <p:nvGrpSpPr>
            <p:cNvPr id="6" name="Group 11"/>
            <p:cNvGrpSpPr>
              <a:grpSpLocks/>
            </p:cNvGrpSpPr>
            <p:nvPr/>
          </p:nvGrpSpPr>
          <p:grpSpPr bwMode="auto">
            <a:xfrm>
              <a:off x="609600" y="609600"/>
              <a:ext cx="6734558" cy="3657601"/>
              <a:chOff x="609600" y="609600"/>
              <a:chExt cx="6734558" cy="3657601"/>
            </a:xfrm>
          </p:grpSpPr>
          <p:pic>
            <p:nvPicPr>
              <p:cNvPr id="25614" name="Picture 2"/>
              <p:cNvPicPr>
                <a:picLocks noChangeAspect="1" noChangeArrowheads="1"/>
              </p:cNvPicPr>
              <p:nvPr/>
            </p:nvPicPr>
            <p:blipFill>
              <a:blip r:embed="rId4" cstate="print"/>
              <a:srcRect/>
              <a:stretch>
                <a:fillRect/>
              </a:stretch>
            </p:blipFill>
            <p:spPr bwMode="auto">
              <a:xfrm rot="-5400000">
                <a:off x="-95251" y="1314451"/>
                <a:ext cx="3657601" cy="2247900"/>
              </a:xfrm>
              <a:prstGeom prst="rect">
                <a:avLst/>
              </a:prstGeom>
              <a:noFill/>
              <a:ln w="9525">
                <a:noFill/>
                <a:miter lim="800000"/>
                <a:headEnd/>
                <a:tailEnd/>
              </a:ln>
            </p:spPr>
          </p:pic>
          <p:pic>
            <p:nvPicPr>
              <p:cNvPr id="25615" name="Picture 2"/>
              <p:cNvPicPr>
                <a:picLocks noChangeAspect="1" noChangeArrowheads="1"/>
              </p:cNvPicPr>
              <p:nvPr/>
            </p:nvPicPr>
            <p:blipFill>
              <a:blip r:embed="rId4" cstate="print"/>
              <a:srcRect/>
              <a:stretch>
                <a:fillRect/>
              </a:stretch>
            </p:blipFill>
            <p:spPr bwMode="auto">
              <a:xfrm rot="5400000" flipH="1">
                <a:off x="2148078" y="1314451"/>
                <a:ext cx="3657601" cy="2247900"/>
              </a:xfrm>
              <a:prstGeom prst="rect">
                <a:avLst/>
              </a:prstGeom>
              <a:noFill/>
              <a:ln w="9525">
                <a:noFill/>
                <a:miter lim="800000"/>
                <a:headEnd/>
                <a:tailEnd/>
              </a:ln>
            </p:spPr>
          </p:pic>
          <p:pic>
            <p:nvPicPr>
              <p:cNvPr id="25616" name="Picture 2"/>
              <p:cNvPicPr>
                <a:picLocks noChangeAspect="1" noChangeArrowheads="1"/>
              </p:cNvPicPr>
              <p:nvPr/>
            </p:nvPicPr>
            <p:blipFill>
              <a:blip r:embed="rId4" cstate="print"/>
              <a:srcRect/>
              <a:stretch>
                <a:fillRect/>
              </a:stretch>
            </p:blipFill>
            <p:spPr bwMode="auto">
              <a:xfrm rot="-5400000">
                <a:off x="4391407" y="1314451"/>
                <a:ext cx="3657601" cy="2247900"/>
              </a:xfrm>
              <a:prstGeom prst="rect">
                <a:avLst/>
              </a:prstGeom>
              <a:noFill/>
              <a:ln w="9525">
                <a:noFill/>
                <a:miter lim="800000"/>
                <a:headEnd/>
                <a:tailEnd/>
              </a:ln>
            </p:spPr>
          </p:pic>
        </p:grpSp>
        <p:grpSp>
          <p:nvGrpSpPr>
            <p:cNvPr id="7" name="Group 12"/>
            <p:cNvGrpSpPr>
              <a:grpSpLocks/>
            </p:cNvGrpSpPr>
            <p:nvPr/>
          </p:nvGrpSpPr>
          <p:grpSpPr bwMode="auto">
            <a:xfrm flipV="1">
              <a:off x="609600" y="4261103"/>
              <a:ext cx="6734558" cy="3657601"/>
              <a:chOff x="609600" y="609600"/>
              <a:chExt cx="6734558" cy="3657601"/>
            </a:xfrm>
          </p:grpSpPr>
          <p:pic>
            <p:nvPicPr>
              <p:cNvPr id="25611" name="Picture 2"/>
              <p:cNvPicPr>
                <a:picLocks noChangeAspect="1" noChangeArrowheads="1"/>
              </p:cNvPicPr>
              <p:nvPr/>
            </p:nvPicPr>
            <p:blipFill>
              <a:blip r:embed="rId4" cstate="print"/>
              <a:srcRect/>
              <a:stretch>
                <a:fillRect/>
              </a:stretch>
            </p:blipFill>
            <p:spPr bwMode="auto">
              <a:xfrm rot="-5400000">
                <a:off x="-95251" y="1314451"/>
                <a:ext cx="3657601" cy="2247900"/>
              </a:xfrm>
              <a:prstGeom prst="rect">
                <a:avLst/>
              </a:prstGeom>
              <a:noFill/>
              <a:ln w="9525">
                <a:noFill/>
                <a:miter lim="800000"/>
                <a:headEnd/>
                <a:tailEnd/>
              </a:ln>
            </p:spPr>
          </p:pic>
          <p:pic>
            <p:nvPicPr>
              <p:cNvPr id="25612" name="Picture 2"/>
              <p:cNvPicPr>
                <a:picLocks noChangeAspect="1" noChangeArrowheads="1"/>
              </p:cNvPicPr>
              <p:nvPr/>
            </p:nvPicPr>
            <p:blipFill>
              <a:blip r:embed="rId4" cstate="print"/>
              <a:srcRect/>
              <a:stretch>
                <a:fillRect/>
              </a:stretch>
            </p:blipFill>
            <p:spPr bwMode="auto">
              <a:xfrm rot="5400000" flipH="1">
                <a:off x="2148078" y="1314451"/>
                <a:ext cx="3657601" cy="2247900"/>
              </a:xfrm>
              <a:prstGeom prst="rect">
                <a:avLst/>
              </a:prstGeom>
              <a:noFill/>
              <a:ln w="9525">
                <a:noFill/>
                <a:miter lim="800000"/>
                <a:headEnd/>
                <a:tailEnd/>
              </a:ln>
            </p:spPr>
          </p:pic>
          <p:pic>
            <p:nvPicPr>
              <p:cNvPr id="25613" name="Picture 2"/>
              <p:cNvPicPr>
                <a:picLocks noChangeAspect="1" noChangeArrowheads="1"/>
              </p:cNvPicPr>
              <p:nvPr/>
            </p:nvPicPr>
            <p:blipFill>
              <a:blip r:embed="rId4" cstate="print"/>
              <a:srcRect/>
              <a:stretch>
                <a:fillRect/>
              </a:stretch>
            </p:blipFill>
            <p:spPr bwMode="auto">
              <a:xfrm rot="-5400000">
                <a:off x="4391407" y="1314451"/>
                <a:ext cx="3657601" cy="2247900"/>
              </a:xfrm>
              <a:prstGeom prst="rect">
                <a:avLst/>
              </a:prstGeom>
              <a:noFill/>
              <a:ln w="9525">
                <a:noFill/>
                <a:miter lim="800000"/>
                <a:headEnd/>
                <a:tailEnd/>
              </a:ln>
            </p:spPr>
          </p:pic>
        </p:grpSp>
      </p:grpSp>
      <p:sp>
        <p:nvSpPr>
          <p:cNvPr id="25605" name="TextBox 23"/>
          <p:cNvSpPr txBox="1">
            <a:spLocks noChangeArrowheads="1"/>
          </p:cNvSpPr>
          <p:nvPr/>
        </p:nvSpPr>
        <p:spPr bwMode="auto">
          <a:xfrm>
            <a:off x="0" y="1195626"/>
            <a:ext cx="2209800" cy="861774"/>
          </a:xfrm>
          <a:prstGeom prst="rect">
            <a:avLst/>
          </a:prstGeom>
          <a:noFill/>
          <a:ln w="9525">
            <a:noFill/>
            <a:miter lim="800000"/>
            <a:headEnd/>
            <a:tailEnd/>
          </a:ln>
        </p:spPr>
        <p:txBody>
          <a:bodyPr wrap="square">
            <a:spAutoFit/>
          </a:bodyPr>
          <a:lstStyle/>
          <a:p>
            <a:r>
              <a:rPr lang="en-US" sz="1200" dirty="0">
                <a:latin typeface="Comic Sans MS" pitchFamily="66" charset="0"/>
              </a:rPr>
              <a:t>Shunt Impedance </a:t>
            </a:r>
            <a:r>
              <a:rPr lang="en-US" sz="1200" dirty="0" smtClean="0">
                <a:latin typeface="Comic Sans MS" pitchFamily="66" charset="0"/>
              </a:rPr>
              <a:t>83 </a:t>
            </a:r>
            <a:r>
              <a:rPr lang="en-US" sz="1200" dirty="0">
                <a:latin typeface="Comic Sans MS" pitchFamily="66" charset="0"/>
              </a:rPr>
              <a:t>M</a:t>
            </a:r>
            <a:r>
              <a:rPr lang="en-US" sz="1200" dirty="0">
                <a:latin typeface="Symbol" pitchFamily="18" charset="2"/>
              </a:rPr>
              <a:t>W</a:t>
            </a:r>
            <a:r>
              <a:rPr lang="en-US" sz="1200" dirty="0">
                <a:latin typeface="Comic Sans MS" pitchFamily="66" charset="0"/>
              </a:rPr>
              <a:t>/m</a:t>
            </a:r>
          </a:p>
          <a:p>
            <a:r>
              <a:rPr lang="en-US" sz="1200" dirty="0">
                <a:latin typeface="Comic Sans MS" pitchFamily="66" charset="0"/>
              </a:rPr>
              <a:t>Quality </a:t>
            </a:r>
            <a:r>
              <a:rPr lang="en-US" sz="1200" dirty="0" smtClean="0">
                <a:latin typeface="Comic Sans MS" pitchFamily="66" charset="0"/>
              </a:rPr>
              <a:t>Factor      8561</a:t>
            </a:r>
            <a:endParaRPr lang="en-US" sz="1200" dirty="0">
              <a:latin typeface="Comic Sans MS" pitchFamily="66" charset="0"/>
            </a:endParaRPr>
          </a:p>
          <a:p>
            <a:r>
              <a:rPr lang="en-US" sz="1200" dirty="0">
                <a:latin typeface="Comic Sans MS" pitchFamily="66" charset="0"/>
              </a:rPr>
              <a:t>Peak </a:t>
            </a:r>
            <a:r>
              <a:rPr lang="en-US" sz="1400" dirty="0">
                <a:latin typeface="Calibri" pitchFamily="34" charset="0"/>
              </a:rPr>
              <a:t>E</a:t>
            </a:r>
            <a:r>
              <a:rPr lang="en-US" sz="1400" baseline="-25000" dirty="0">
                <a:latin typeface="Calibri" pitchFamily="34" charset="0"/>
              </a:rPr>
              <a:t>s</a:t>
            </a:r>
            <a:r>
              <a:rPr lang="en-US" sz="1400" dirty="0">
                <a:latin typeface="Calibri" pitchFamily="34" charset="0"/>
              </a:rPr>
              <a:t>/E</a:t>
            </a:r>
            <a:r>
              <a:rPr lang="en-US" sz="1400" baseline="-25000" dirty="0">
                <a:latin typeface="Calibri" pitchFamily="34" charset="0"/>
              </a:rPr>
              <a:t>a</a:t>
            </a:r>
            <a:r>
              <a:rPr lang="en-US" sz="1200" dirty="0">
                <a:latin typeface="Comic Sans MS" pitchFamily="66" charset="0"/>
              </a:rPr>
              <a:t>	  </a:t>
            </a:r>
            <a:r>
              <a:rPr lang="en-US" sz="1200" dirty="0" smtClean="0">
                <a:latin typeface="Comic Sans MS" pitchFamily="66" charset="0"/>
              </a:rPr>
              <a:t>          2.33</a:t>
            </a:r>
            <a:endParaRPr lang="en-US" sz="1200" dirty="0">
              <a:latin typeface="Comic Sans MS" pitchFamily="66" charset="0"/>
            </a:endParaRPr>
          </a:p>
          <a:p>
            <a:r>
              <a:rPr lang="en-US" sz="1200" dirty="0">
                <a:latin typeface="Comic Sans MS" pitchFamily="66" charset="0"/>
              </a:rPr>
              <a:t>Peak </a:t>
            </a:r>
            <a:r>
              <a:rPr lang="en-US" sz="1200" dirty="0" smtClean="0">
                <a:latin typeface="Comic Sans MS" pitchFamily="66" charset="0"/>
              </a:rPr>
              <a:t>Z</a:t>
            </a:r>
            <a:r>
              <a:rPr lang="en-US" sz="1200" baseline="-25000" dirty="0" smtClean="0">
                <a:latin typeface="Comic Sans MS" pitchFamily="66" charset="0"/>
              </a:rPr>
              <a:t>0</a:t>
            </a:r>
            <a:r>
              <a:rPr lang="en-US" sz="1200" dirty="0" smtClean="0">
                <a:latin typeface="Comic Sans MS" pitchFamily="66" charset="0"/>
              </a:rPr>
              <a:t>H</a:t>
            </a:r>
            <a:r>
              <a:rPr lang="en-US" sz="1200" baseline="-25000" dirty="0" smtClean="0">
                <a:latin typeface="Comic Sans MS" pitchFamily="66" charset="0"/>
              </a:rPr>
              <a:t>s</a:t>
            </a:r>
            <a:r>
              <a:rPr lang="en-US" sz="1200" dirty="0" smtClean="0">
                <a:latin typeface="Comic Sans MS" pitchFamily="66" charset="0"/>
              </a:rPr>
              <a:t>/E</a:t>
            </a:r>
            <a:r>
              <a:rPr lang="en-US" sz="1200" baseline="-25000" dirty="0" smtClean="0">
                <a:latin typeface="Comic Sans MS" pitchFamily="66" charset="0"/>
              </a:rPr>
              <a:t>a</a:t>
            </a:r>
            <a:r>
              <a:rPr lang="en-US" sz="1200" dirty="0" smtClean="0">
                <a:latin typeface="Comic Sans MS" pitchFamily="66" charset="0"/>
              </a:rPr>
              <a:t>         1.23 </a:t>
            </a:r>
            <a:endParaRPr lang="en-US" sz="1200" dirty="0">
              <a:latin typeface="Comic Sans MS" pitchFamily="66" charset="0"/>
            </a:endParaRPr>
          </a:p>
        </p:txBody>
      </p:sp>
      <p:sp>
        <p:nvSpPr>
          <p:cNvPr id="26" name="TextBox 25"/>
          <p:cNvSpPr txBox="1"/>
          <p:nvPr/>
        </p:nvSpPr>
        <p:spPr>
          <a:xfrm>
            <a:off x="2209800" y="1195626"/>
            <a:ext cx="2362200" cy="861774"/>
          </a:xfrm>
          <a:prstGeom prst="rect">
            <a:avLst/>
          </a:prstGeom>
          <a:noFill/>
        </p:spPr>
        <p:txBody>
          <a:bodyPr wrap="square">
            <a:spAutoFit/>
          </a:bodyPr>
          <a:lstStyle/>
          <a:p>
            <a:pPr fontAlgn="auto">
              <a:spcBef>
                <a:spcPts val="0"/>
              </a:spcBef>
              <a:spcAft>
                <a:spcPts val="0"/>
              </a:spcAft>
              <a:defRPr/>
            </a:pPr>
            <a:r>
              <a:rPr lang="en-US" sz="1200" dirty="0" smtClean="0">
                <a:latin typeface="Comic Sans MS" pitchFamily="66" charset="0"/>
              </a:rPr>
              <a:t>Shunt </a:t>
            </a:r>
            <a:r>
              <a:rPr lang="en-US" sz="1200" dirty="0">
                <a:latin typeface="Comic Sans MS" pitchFamily="66" charset="0"/>
              </a:rPr>
              <a:t>Impedance 104 M</a:t>
            </a:r>
            <a:r>
              <a:rPr lang="en-US" sz="1200" dirty="0">
                <a:latin typeface="Symbol" pitchFamily="18" charset="2"/>
              </a:rPr>
              <a:t>W</a:t>
            </a:r>
            <a:r>
              <a:rPr lang="en-US" sz="1200" dirty="0">
                <a:latin typeface="Comic Sans MS" pitchFamily="66" charset="0"/>
              </a:rPr>
              <a:t>/m</a:t>
            </a:r>
          </a:p>
          <a:p>
            <a:pPr fontAlgn="auto">
              <a:spcBef>
                <a:spcPts val="0"/>
              </a:spcBef>
              <a:spcAft>
                <a:spcPts val="0"/>
              </a:spcAft>
              <a:defRPr/>
            </a:pPr>
            <a:r>
              <a:rPr lang="en-US" sz="1200" dirty="0">
                <a:latin typeface="Comic Sans MS" pitchFamily="66" charset="0"/>
              </a:rPr>
              <a:t>Quality </a:t>
            </a:r>
            <a:r>
              <a:rPr lang="en-US" sz="1200" dirty="0" smtClean="0">
                <a:latin typeface="Comic Sans MS" pitchFamily="66" charset="0"/>
              </a:rPr>
              <a:t>Factor      9778</a:t>
            </a:r>
            <a:endParaRPr lang="en-US" sz="1200" dirty="0">
              <a:latin typeface="Comic Sans MS" pitchFamily="66" charset="0"/>
            </a:endParaRPr>
          </a:p>
          <a:p>
            <a:pPr fontAlgn="auto">
              <a:spcBef>
                <a:spcPts val="0"/>
              </a:spcBef>
              <a:spcAft>
                <a:spcPts val="0"/>
              </a:spcAft>
              <a:defRPr/>
            </a:pPr>
            <a:r>
              <a:rPr lang="en-US" sz="1200" dirty="0">
                <a:latin typeface="Comic Sans MS" pitchFamily="66" charset="0"/>
              </a:rPr>
              <a:t>Peak </a:t>
            </a:r>
            <a:r>
              <a:rPr lang="en-US" sz="1400" dirty="0">
                <a:latin typeface="+mn-lt"/>
              </a:rPr>
              <a:t>E</a:t>
            </a:r>
            <a:r>
              <a:rPr lang="en-US" sz="1400" baseline="-25000" dirty="0">
                <a:latin typeface="+mn-lt"/>
              </a:rPr>
              <a:t>s</a:t>
            </a:r>
            <a:r>
              <a:rPr lang="en-US" sz="1400" dirty="0">
                <a:latin typeface="+mn-lt"/>
              </a:rPr>
              <a:t>/E</a:t>
            </a:r>
            <a:r>
              <a:rPr lang="en-US" sz="1400" baseline="-25000" dirty="0">
                <a:latin typeface="+mn-lt"/>
              </a:rPr>
              <a:t>a</a:t>
            </a:r>
            <a:r>
              <a:rPr lang="en-US" sz="1200" dirty="0">
                <a:latin typeface="Comic Sans MS" pitchFamily="66" charset="0"/>
              </a:rPr>
              <a:t>	  </a:t>
            </a:r>
            <a:r>
              <a:rPr lang="en-US" sz="1200" dirty="0" smtClean="0">
                <a:latin typeface="Comic Sans MS" pitchFamily="66" charset="0"/>
              </a:rPr>
              <a:t>       2.41</a:t>
            </a:r>
            <a:endParaRPr lang="en-US" sz="1200" dirty="0">
              <a:latin typeface="Comic Sans MS" pitchFamily="66" charset="0"/>
            </a:endParaRPr>
          </a:p>
          <a:p>
            <a:pPr fontAlgn="auto">
              <a:spcBef>
                <a:spcPts val="0"/>
              </a:spcBef>
              <a:spcAft>
                <a:spcPts val="0"/>
              </a:spcAft>
              <a:defRPr/>
            </a:pPr>
            <a:r>
              <a:rPr lang="en-US" sz="1200" dirty="0">
                <a:latin typeface="Comic Sans MS" pitchFamily="66" charset="0"/>
              </a:rPr>
              <a:t>Peak </a:t>
            </a:r>
            <a:r>
              <a:rPr lang="en-US" sz="1200" dirty="0" smtClean="0">
                <a:latin typeface="Comic Sans MS" pitchFamily="66" charset="0"/>
              </a:rPr>
              <a:t>Z</a:t>
            </a:r>
            <a:r>
              <a:rPr lang="en-US" sz="1200" baseline="-25000" dirty="0" smtClean="0">
                <a:latin typeface="Comic Sans MS" pitchFamily="66" charset="0"/>
              </a:rPr>
              <a:t>0</a:t>
            </a:r>
            <a:r>
              <a:rPr lang="en-US" sz="1200" dirty="0" smtClean="0">
                <a:latin typeface="Comic Sans MS" pitchFamily="66" charset="0"/>
              </a:rPr>
              <a:t>H</a:t>
            </a:r>
            <a:r>
              <a:rPr lang="en-US" sz="1200" baseline="-25000" dirty="0" smtClean="0">
                <a:latin typeface="Comic Sans MS" pitchFamily="66" charset="0"/>
              </a:rPr>
              <a:t>s</a:t>
            </a:r>
            <a:r>
              <a:rPr lang="en-US" sz="1200" dirty="0" smtClean="0">
                <a:latin typeface="Comic Sans MS" pitchFamily="66" charset="0"/>
              </a:rPr>
              <a:t>/E</a:t>
            </a:r>
            <a:r>
              <a:rPr lang="en-US" sz="1200" baseline="-25000" dirty="0" smtClean="0">
                <a:latin typeface="Comic Sans MS" pitchFamily="66" charset="0"/>
              </a:rPr>
              <a:t>a</a:t>
            </a:r>
            <a:r>
              <a:rPr lang="en-US" sz="1200" dirty="0">
                <a:latin typeface="Comic Sans MS" pitchFamily="66" charset="0"/>
              </a:rPr>
              <a:t> </a:t>
            </a:r>
            <a:r>
              <a:rPr lang="en-US" sz="1200" dirty="0" smtClean="0">
                <a:latin typeface="Comic Sans MS" pitchFamily="66" charset="0"/>
              </a:rPr>
              <a:t>        1.12 </a:t>
            </a:r>
            <a:endParaRPr lang="en-US" sz="1200" dirty="0">
              <a:latin typeface="Comic Sans MS" pitchFamily="66" charset="0"/>
            </a:endParaRPr>
          </a:p>
        </p:txBody>
      </p:sp>
      <p:grpSp>
        <p:nvGrpSpPr>
          <p:cNvPr id="8" name="Group 33"/>
          <p:cNvGrpSpPr>
            <a:grpSpLocks noChangeAspect="1"/>
          </p:cNvGrpSpPr>
          <p:nvPr/>
        </p:nvGrpSpPr>
        <p:grpSpPr bwMode="auto">
          <a:xfrm>
            <a:off x="7116772" y="2378584"/>
            <a:ext cx="1646228" cy="1824084"/>
            <a:chOff x="3200400" y="381000"/>
            <a:chExt cx="4770558" cy="5286865"/>
          </a:xfrm>
        </p:grpSpPr>
        <p:grpSp>
          <p:nvGrpSpPr>
            <p:cNvPr id="9" name="Group 10"/>
            <p:cNvGrpSpPr>
              <a:grpSpLocks noChangeAspect="1"/>
            </p:cNvGrpSpPr>
            <p:nvPr/>
          </p:nvGrpSpPr>
          <p:grpSpPr bwMode="auto">
            <a:xfrm>
              <a:off x="3200400" y="381000"/>
              <a:ext cx="4770558" cy="2656344"/>
              <a:chOff x="2209800" y="1371601"/>
              <a:chExt cx="6815083" cy="3794778"/>
            </a:xfrm>
          </p:grpSpPr>
          <p:grpSp>
            <p:nvGrpSpPr>
              <p:cNvPr id="10" name="Group 40"/>
              <p:cNvGrpSpPr>
                <a:grpSpLocks/>
              </p:cNvGrpSpPr>
              <p:nvPr/>
            </p:nvGrpSpPr>
            <p:grpSpPr bwMode="auto">
              <a:xfrm>
                <a:off x="2209800" y="1371601"/>
                <a:ext cx="4568293" cy="3794778"/>
                <a:chOff x="2209802" y="2606017"/>
                <a:chExt cx="4568293" cy="3794778"/>
              </a:xfrm>
            </p:grpSpPr>
            <p:pic>
              <p:nvPicPr>
                <p:cNvPr id="36" name="Picture 3"/>
                <p:cNvPicPr>
                  <a:picLocks noChangeAspect="1" noChangeArrowheads="1"/>
                </p:cNvPicPr>
                <p:nvPr/>
              </p:nvPicPr>
              <p:blipFill>
                <a:blip r:embed="rId5" cstate="print"/>
                <a:srcRect/>
                <a:stretch>
                  <a:fillRect/>
                </a:stretch>
              </p:blipFill>
              <p:spPr bwMode="auto">
                <a:xfrm rot="-5400000">
                  <a:off x="1455412" y="3360407"/>
                  <a:ext cx="3794778" cy="2285997"/>
                </a:xfrm>
                <a:prstGeom prst="rect">
                  <a:avLst/>
                </a:prstGeom>
                <a:noFill/>
                <a:ln w="9525">
                  <a:noFill/>
                  <a:miter lim="800000"/>
                  <a:headEnd/>
                  <a:tailEnd/>
                </a:ln>
              </p:spPr>
            </p:pic>
            <p:pic>
              <p:nvPicPr>
                <p:cNvPr id="37" name="Picture 3"/>
                <p:cNvPicPr>
                  <a:picLocks noChangeAspect="1" noChangeArrowheads="1"/>
                </p:cNvPicPr>
                <p:nvPr/>
              </p:nvPicPr>
              <p:blipFill>
                <a:blip r:embed="rId5" cstate="print"/>
                <a:srcRect/>
                <a:stretch>
                  <a:fillRect/>
                </a:stretch>
              </p:blipFill>
              <p:spPr bwMode="auto">
                <a:xfrm rot="5400000" flipH="1">
                  <a:off x="3737708" y="3360407"/>
                  <a:ext cx="3794778" cy="2285997"/>
                </a:xfrm>
                <a:prstGeom prst="rect">
                  <a:avLst/>
                </a:prstGeom>
                <a:noFill/>
                <a:ln w="9525">
                  <a:noFill/>
                  <a:miter lim="800000"/>
                  <a:headEnd/>
                  <a:tailEnd/>
                </a:ln>
              </p:spPr>
            </p:pic>
          </p:grpSp>
          <p:pic>
            <p:nvPicPr>
              <p:cNvPr id="35" name="Picture 3"/>
              <p:cNvPicPr>
                <a:picLocks noChangeAspect="1" noChangeArrowheads="1"/>
              </p:cNvPicPr>
              <p:nvPr/>
            </p:nvPicPr>
            <p:blipFill>
              <a:blip r:embed="rId5" cstate="print"/>
              <a:srcRect/>
              <a:stretch>
                <a:fillRect/>
              </a:stretch>
            </p:blipFill>
            <p:spPr bwMode="auto">
              <a:xfrm rot="-5400000">
                <a:off x="5984496" y="2125991"/>
                <a:ext cx="3794778" cy="2285997"/>
              </a:xfrm>
              <a:prstGeom prst="rect">
                <a:avLst/>
              </a:prstGeom>
              <a:noFill/>
              <a:ln w="9525">
                <a:noFill/>
                <a:miter lim="800000"/>
                <a:headEnd/>
                <a:tailEnd/>
              </a:ln>
            </p:spPr>
          </p:pic>
        </p:grpSp>
        <p:grpSp>
          <p:nvGrpSpPr>
            <p:cNvPr id="11" name="Group 15"/>
            <p:cNvGrpSpPr>
              <a:grpSpLocks noChangeAspect="1"/>
            </p:cNvGrpSpPr>
            <p:nvPr/>
          </p:nvGrpSpPr>
          <p:grpSpPr bwMode="auto">
            <a:xfrm flipV="1">
              <a:off x="3200400" y="3011521"/>
              <a:ext cx="4770558" cy="2656344"/>
              <a:chOff x="2209800" y="1371601"/>
              <a:chExt cx="6815083" cy="3794778"/>
            </a:xfrm>
          </p:grpSpPr>
          <p:grpSp>
            <p:nvGrpSpPr>
              <p:cNvPr id="12" name="Group 8"/>
              <p:cNvGrpSpPr>
                <a:grpSpLocks/>
              </p:cNvGrpSpPr>
              <p:nvPr/>
            </p:nvGrpSpPr>
            <p:grpSpPr bwMode="auto">
              <a:xfrm>
                <a:off x="2209800" y="1371601"/>
                <a:ext cx="4568293" cy="3794778"/>
                <a:chOff x="2209802" y="2606017"/>
                <a:chExt cx="4568293" cy="3794778"/>
              </a:xfrm>
            </p:grpSpPr>
            <p:pic>
              <p:nvPicPr>
                <p:cNvPr id="32" name="Picture 3"/>
                <p:cNvPicPr>
                  <a:picLocks noChangeAspect="1" noChangeArrowheads="1"/>
                </p:cNvPicPr>
                <p:nvPr/>
              </p:nvPicPr>
              <p:blipFill>
                <a:blip r:embed="rId5" cstate="print"/>
                <a:srcRect/>
                <a:stretch>
                  <a:fillRect/>
                </a:stretch>
              </p:blipFill>
              <p:spPr bwMode="auto">
                <a:xfrm rot="-5400000">
                  <a:off x="1455412" y="3360407"/>
                  <a:ext cx="3794778" cy="2285997"/>
                </a:xfrm>
                <a:prstGeom prst="rect">
                  <a:avLst/>
                </a:prstGeom>
                <a:noFill/>
                <a:ln w="9525">
                  <a:noFill/>
                  <a:miter lim="800000"/>
                  <a:headEnd/>
                  <a:tailEnd/>
                </a:ln>
              </p:spPr>
            </p:pic>
            <p:pic>
              <p:nvPicPr>
                <p:cNvPr id="33" name="Picture 3"/>
                <p:cNvPicPr>
                  <a:picLocks noChangeAspect="1" noChangeArrowheads="1"/>
                </p:cNvPicPr>
                <p:nvPr/>
              </p:nvPicPr>
              <p:blipFill>
                <a:blip r:embed="rId5" cstate="print"/>
                <a:srcRect/>
                <a:stretch>
                  <a:fillRect/>
                </a:stretch>
              </p:blipFill>
              <p:spPr bwMode="auto">
                <a:xfrm rot="5400000" flipH="1">
                  <a:off x="3737708" y="3360407"/>
                  <a:ext cx="3794778" cy="2285997"/>
                </a:xfrm>
                <a:prstGeom prst="rect">
                  <a:avLst/>
                </a:prstGeom>
                <a:noFill/>
                <a:ln w="9525">
                  <a:noFill/>
                  <a:miter lim="800000"/>
                  <a:headEnd/>
                  <a:tailEnd/>
                </a:ln>
              </p:spPr>
            </p:pic>
          </p:grpSp>
          <p:pic>
            <p:nvPicPr>
              <p:cNvPr id="31" name="Picture 3"/>
              <p:cNvPicPr>
                <a:picLocks noChangeAspect="1" noChangeArrowheads="1"/>
              </p:cNvPicPr>
              <p:nvPr/>
            </p:nvPicPr>
            <p:blipFill>
              <a:blip r:embed="rId5" cstate="print"/>
              <a:srcRect/>
              <a:stretch>
                <a:fillRect/>
              </a:stretch>
            </p:blipFill>
            <p:spPr bwMode="auto">
              <a:xfrm rot="-5400000">
                <a:off x="5984496" y="2125991"/>
                <a:ext cx="3794778" cy="2285997"/>
              </a:xfrm>
              <a:prstGeom prst="rect">
                <a:avLst/>
              </a:prstGeom>
              <a:noFill/>
              <a:ln w="9525">
                <a:noFill/>
                <a:miter lim="800000"/>
                <a:headEnd/>
                <a:tailEnd/>
              </a:ln>
            </p:spPr>
          </p:pic>
        </p:grpSp>
      </p:grpSp>
      <p:grpSp>
        <p:nvGrpSpPr>
          <p:cNvPr id="13" name="Group 44"/>
          <p:cNvGrpSpPr>
            <a:grpSpLocks noChangeAspect="1"/>
          </p:cNvGrpSpPr>
          <p:nvPr/>
        </p:nvGrpSpPr>
        <p:grpSpPr bwMode="auto">
          <a:xfrm>
            <a:off x="4982114" y="2451632"/>
            <a:ext cx="1647286" cy="1677988"/>
            <a:chOff x="1600200" y="228600"/>
            <a:chExt cx="5743262" cy="5851524"/>
          </a:xfrm>
        </p:grpSpPr>
        <p:grpSp>
          <p:nvGrpSpPr>
            <p:cNvPr id="14" name="Group 4"/>
            <p:cNvGrpSpPr>
              <a:grpSpLocks/>
            </p:cNvGrpSpPr>
            <p:nvPr/>
          </p:nvGrpSpPr>
          <p:grpSpPr bwMode="auto">
            <a:xfrm>
              <a:off x="1600200" y="228600"/>
              <a:ext cx="5743262" cy="2926075"/>
              <a:chOff x="2514601" y="2179324"/>
              <a:chExt cx="5743262" cy="2926075"/>
            </a:xfrm>
          </p:grpSpPr>
          <p:pic>
            <p:nvPicPr>
              <p:cNvPr id="44" name="Picture 2"/>
              <p:cNvPicPr>
                <a:picLocks noChangeAspect="1" noChangeArrowheads="1"/>
              </p:cNvPicPr>
              <p:nvPr/>
            </p:nvPicPr>
            <p:blipFill>
              <a:blip r:embed="rId6" cstate="print"/>
              <a:srcRect/>
              <a:stretch>
                <a:fillRect/>
              </a:stretch>
            </p:blipFill>
            <p:spPr bwMode="auto">
              <a:xfrm rot="-5400000">
                <a:off x="2011683" y="2682242"/>
                <a:ext cx="2926075" cy="1920240"/>
              </a:xfrm>
              <a:prstGeom prst="rect">
                <a:avLst/>
              </a:prstGeom>
              <a:noFill/>
              <a:ln w="9525">
                <a:noFill/>
                <a:miter lim="800000"/>
                <a:headEnd/>
                <a:tailEnd/>
              </a:ln>
            </p:spPr>
          </p:pic>
          <p:pic>
            <p:nvPicPr>
              <p:cNvPr id="45" name="Picture 2"/>
              <p:cNvPicPr>
                <a:picLocks noChangeAspect="1" noChangeArrowheads="1"/>
              </p:cNvPicPr>
              <p:nvPr/>
            </p:nvPicPr>
            <p:blipFill>
              <a:blip r:embed="rId6" cstate="print"/>
              <a:srcRect/>
              <a:stretch>
                <a:fillRect/>
              </a:stretch>
            </p:blipFill>
            <p:spPr bwMode="auto">
              <a:xfrm rot="-5400000">
                <a:off x="5834705" y="2682242"/>
                <a:ext cx="2926075" cy="1920240"/>
              </a:xfrm>
              <a:prstGeom prst="rect">
                <a:avLst/>
              </a:prstGeom>
              <a:noFill/>
              <a:ln w="9525">
                <a:noFill/>
                <a:miter lim="800000"/>
                <a:headEnd/>
                <a:tailEnd/>
              </a:ln>
            </p:spPr>
          </p:pic>
          <p:pic>
            <p:nvPicPr>
              <p:cNvPr id="46" name="Picture 2"/>
              <p:cNvPicPr>
                <a:picLocks noChangeAspect="1" noChangeArrowheads="1"/>
              </p:cNvPicPr>
              <p:nvPr/>
            </p:nvPicPr>
            <p:blipFill>
              <a:blip r:embed="rId6" cstate="print"/>
              <a:srcRect/>
              <a:stretch>
                <a:fillRect/>
              </a:stretch>
            </p:blipFill>
            <p:spPr bwMode="auto">
              <a:xfrm rot="5400000" flipH="1">
                <a:off x="3921387" y="2682242"/>
                <a:ext cx="2926075" cy="1920240"/>
              </a:xfrm>
              <a:prstGeom prst="rect">
                <a:avLst/>
              </a:prstGeom>
              <a:noFill/>
              <a:ln w="9525">
                <a:noFill/>
                <a:miter lim="800000"/>
                <a:headEnd/>
                <a:tailEnd/>
              </a:ln>
            </p:spPr>
          </p:pic>
        </p:grpSp>
        <p:grpSp>
          <p:nvGrpSpPr>
            <p:cNvPr id="15" name="Group 5"/>
            <p:cNvGrpSpPr>
              <a:grpSpLocks/>
            </p:cNvGrpSpPr>
            <p:nvPr/>
          </p:nvGrpSpPr>
          <p:grpSpPr bwMode="auto">
            <a:xfrm flipV="1">
              <a:off x="1600200" y="3154049"/>
              <a:ext cx="5743262" cy="2926075"/>
              <a:chOff x="2514601" y="2179324"/>
              <a:chExt cx="5743262" cy="2926075"/>
            </a:xfrm>
          </p:grpSpPr>
          <p:pic>
            <p:nvPicPr>
              <p:cNvPr id="41" name="Picture 2"/>
              <p:cNvPicPr>
                <a:picLocks noChangeAspect="1" noChangeArrowheads="1"/>
              </p:cNvPicPr>
              <p:nvPr/>
            </p:nvPicPr>
            <p:blipFill>
              <a:blip r:embed="rId6" cstate="print"/>
              <a:srcRect/>
              <a:stretch>
                <a:fillRect/>
              </a:stretch>
            </p:blipFill>
            <p:spPr bwMode="auto">
              <a:xfrm rot="-5400000">
                <a:off x="2011683" y="2682242"/>
                <a:ext cx="2926075" cy="1920240"/>
              </a:xfrm>
              <a:prstGeom prst="rect">
                <a:avLst/>
              </a:prstGeom>
              <a:noFill/>
              <a:ln w="9525">
                <a:noFill/>
                <a:miter lim="800000"/>
                <a:headEnd/>
                <a:tailEnd/>
              </a:ln>
            </p:spPr>
          </p:pic>
          <p:pic>
            <p:nvPicPr>
              <p:cNvPr id="42" name="Picture 48"/>
              <p:cNvPicPr>
                <a:picLocks noChangeAspect="1" noChangeArrowheads="1"/>
              </p:cNvPicPr>
              <p:nvPr/>
            </p:nvPicPr>
            <p:blipFill>
              <a:blip r:embed="rId6" cstate="print"/>
              <a:srcRect/>
              <a:stretch>
                <a:fillRect/>
              </a:stretch>
            </p:blipFill>
            <p:spPr bwMode="auto">
              <a:xfrm rot="-5400000">
                <a:off x="5834705" y="2682242"/>
                <a:ext cx="2926075" cy="1920240"/>
              </a:xfrm>
              <a:prstGeom prst="rect">
                <a:avLst/>
              </a:prstGeom>
              <a:noFill/>
              <a:ln w="9525">
                <a:noFill/>
                <a:miter lim="800000"/>
                <a:headEnd/>
                <a:tailEnd/>
              </a:ln>
            </p:spPr>
          </p:pic>
          <p:pic>
            <p:nvPicPr>
              <p:cNvPr id="43" name="Picture 2"/>
              <p:cNvPicPr>
                <a:picLocks noChangeAspect="1" noChangeArrowheads="1"/>
              </p:cNvPicPr>
              <p:nvPr/>
            </p:nvPicPr>
            <p:blipFill>
              <a:blip r:embed="rId7" cstate="print"/>
              <a:srcRect/>
              <a:stretch>
                <a:fillRect/>
              </a:stretch>
            </p:blipFill>
            <p:spPr bwMode="auto">
              <a:xfrm rot="5400000" flipH="1">
                <a:off x="3921387" y="2682242"/>
                <a:ext cx="2926075" cy="1920240"/>
              </a:xfrm>
              <a:prstGeom prst="rect">
                <a:avLst/>
              </a:prstGeom>
              <a:noFill/>
              <a:ln w="9525">
                <a:noFill/>
                <a:miter lim="800000"/>
                <a:headEnd/>
                <a:tailEnd/>
              </a:ln>
            </p:spPr>
          </p:pic>
        </p:grpSp>
      </p:grpSp>
      <p:sp>
        <p:nvSpPr>
          <p:cNvPr id="48" name="TextBox 23"/>
          <p:cNvSpPr txBox="1">
            <a:spLocks noChangeArrowheads="1"/>
          </p:cNvSpPr>
          <p:nvPr/>
        </p:nvSpPr>
        <p:spPr bwMode="auto">
          <a:xfrm>
            <a:off x="4648200" y="1295400"/>
            <a:ext cx="2246128" cy="861774"/>
          </a:xfrm>
          <a:prstGeom prst="rect">
            <a:avLst/>
          </a:prstGeom>
          <a:noFill/>
          <a:ln w="9525">
            <a:noFill/>
            <a:miter lim="800000"/>
            <a:headEnd/>
            <a:tailEnd/>
          </a:ln>
        </p:spPr>
        <p:txBody>
          <a:bodyPr wrap="none">
            <a:spAutoFit/>
          </a:bodyPr>
          <a:lstStyle/>
          <a:p>
            <a:r>
              <a:rPr lang="en-US" sz="1200" dirty="0">
                <a:latin typeface="Comic Sans MS" pitchFamily="66" charset="0"/>
              </a:rPr>
              <a:t>Shunt Impedance 102 M</a:t>
            </a:r>
            <a:r>
              <a:rPr lang="en-US" sz="1200" dirty="0">
                <a:latin typeface="Symbol" pitchFamily="18" charset="2"/>
              </a:rPr>
              <a:t>W</a:t>
            </a:r>
            <a:r>
              <a:rPr lang="en-US" sz="1200" dirty="0">
                <a:latin typeface="Comic Sans MS" pitchFamily="66" charset="0"/>
              </a:rPr>
              <a:t>/m</a:t>
            </a:r>
          </a:p>
          <a:p>
            <a:r>
              <a:rPr lang="en-US" sz="1200" dirty="0">
                <a:latin typeface="Comic Sans MS" pitchFamily="66" charset="0"/>
              </a:rPr>
              <a:t>Quality </a:t>
            </a:r>
            <a:r>
              <a:rPr lang="en-US" sz="1200" dirty="0" smtClean="0">
                <a:latin typeface="Comic Sans MS" pitchFamily="66" charset="0"/>
              </a:rPr>
              <a:t>Factor</a:t>
            </a:r>
            <a:r>
              <a:rPr lang="en-US" sz="1200" dirty="0">
                <a:latin typeface="Comic Sans MS" pitchFamily="66" charset="0"/>
              </a:rPr>
              <a:t> </a:t>
            </a:r>
            <a:r>
              <a:rPr lang="en-US" sz="1200" dirty="0" smtClean="0">
                <a:latin typeface="Comic Sans MS" pitchFamily="66" charset="0"/>
              </a:rPr>
              <a:t>     8645</a:t>
            </a:r>
            <a:endParaRPr lang="en-US" sz="1200" dirty="0">
              <a:latin typeface="Comic Sans MS" pitchFamily="66" charset="0"/>
            </a:endParaRPr>
          </a:p>
          <a:p>
            <a:r>
              <a:rPr lang="en-US" sz="1200" dirty="0">
                <a:latin typeface="Comic Sans MS" pitchFamily="66" charset="0"/>
              </a:rPr>
              <a:t>Peak </a:t>
            </a:r>
            <a:r>
              <a:rPr lang="en-US" sz="1400" dirty="0">
                <a:latin typeface="Calibri" pitchFamily="34" charset="0"/>
              </a:rPr>
              <a:t>E</a:t>
            </a:r>
            <a:r>
              <a:rPr lang="en-US" sz="1400" baseline="-25000" dirty="0">
                <a:latin typeface="Calibri" pitchFamily="34" charset="0"/>
              </a:rPr>
              <a:t>s</a:t>
            </a:r>
            <a:r>
              <a:rPr lang="en-US" sz="1400" dirty="0">
                <a:latin typeface="Calibri" pitchFamily="34" charset="0"/>
              </a:rPr>
              <a:t>/E</a:t>
            </a:r>
            <a:r>
              <a:rPr lang="en-US" sz="1400" baseline="-25000" dirty="0">
                <a:latin typeface="Calibri" pitchFamily="34" charset="0"/>
              </a:rPr>
              <a:t>a</a:t>
            </a:r>
            <a:r>
              <a:rPr lang="en-US" sz="1200" dirty="0">
                <a:latin typeface="Comic Sans MS" pitchFamily="66" charset="0"/>
              </a:rPr>
              <a:t>	  </a:t>
            </a:r>
            <a:r>
              <a:rPr lang="en-US" sz="1200" dirty="0" smtClean="0">
                <a:latin typeface="Comic Sans MS" pitchFamily="66" charset="0"/>
              </a:rPr>
              <a:t>       2.3</a:t>
            </a:r>
            <a:endParaRPr lang="en-US" sz="1200" dirty="0">
              <a:latin typeface="Comic Sans MS" pitchFamily="66" charset="0"/>
            </a:endParaRPr>
          </a:p>
          <a:p>
            <a:r>
              <a:rPr lang="en-US" sz="1200" dirty="0">
                <a:latin typeface="Comic Sans MS" pitchFamily="66" charset="0"/>
              </a:rPr>
              <a:t>Peak </a:t>
            </a:r>
            <a:r>
              <a:rPr lang="en-US" sz="1200" dirty="0" smtClean="0">
                <a:latin typeface="Comic Sans MS" pitchFamily="66" charset="0"/>
              </a:rPr>
              <a:t>Z</a:t>
            </a:r>
            <a:r>
              <a:rPr lang="en-US" sz="1200" baseline="-25000" dirty="0" smtClean="0">
                <a:latin typeface="Comic Sans MS" pitchFamily="66" charset="0"/>
              </a:rPr>
              <a:t>0</a:t>
            </a:r>
            <a:r>
              <a:rPr lang="en-US" sz="1200" dirty="0" smtClean="0">
                <a:latin typeface="Comic Sans MS" pitchFamily="66" charset="0"/>
              </a:rPr>
              <a:t>H</a:t>
            </a:r>
            <a:r>
              <a:rPr lang="en-US" sz="1200" baseline="-25000" dirty="0" smtClean="0">
                <a:latin typeface="Comic Sans MS" pitchFamily="66" charset="0"/>
              </a:rPr>
              <a:t>s</a:t>
            </a:r>
            <a:r>
              <a:rPr lang="en-US" sz="1200" dirty="0" smtClean="0">
                <a:latin typeface="Comic Sans MS" pitchFamily="66" charset="0"/>
              </a:rPr>
              <a:t>/E</a:t>
            </a:r>
            <a:r>
              <a:rPr lang="en-US" sz="1200" baseline="-25000" dirty="0" smtClean="0">
                <a:latin typeface="Comic Sans MS" pitchFamily="66" charset="0"/>
              </a:rPr>
              <a:t>a</a:t>
            </a:r>
            <a:r>
              <a:rPr lang="en-US" sz="1200" dirty="0">
                <a:latin typeface="Comic Sans MS" pitchFamily="66" charset="0"/>
              </a:rPr>
              <a:t> </a:t>
            </a:r>
            <a:r>
              <a:rPr lang="en-US" sz="1200" dirty="0" smtClean="0">
                <a:latin typeface="Comic Sans MS" pitchFamily="66" charset="0"/>
              </a:rPr>
              <a:t>       1.09 </a:t>
            </a:r>
            <a:endParaRPr lang="en-US" sz="1200" dirty="0">
              <a:latin typeface="Comic Sans MS" pitchFamily="66" charset="0"/>
            </a:endParaRPr>
          </a:p>
        </p:txBody>
      </p:sp>
      <p:sp>
        <p:nvSpPr>
          <p:cNvPr id="49" name="TextBox 48"/>
          <p:cNvSpPr txBox="1"/>
          <p:nvPr/>
        </p:nvSpPr>
        <p:spPr>
          <a:xfrm>
            <a:off x="6781800" y="1295400"/>
            <a:ext cx="2362200" cy="1046440"/>
          </a:xfrm>
          <a:prstGeom prst="rect">
            <a:avLst/>
          </a:prstGeom>
          <a:noFill/>
        </p:spPr>
        <p:txBody>
          <a:bodyPr wrap="square">
            <a:spAutoFit/>
          </a:bodyPr>
          <a:lstStyle/>
          <a:p>
            <a:pPr fontAlgn="auto">
              <a:spcBef>
                <a:spcPts val="0"/>
              </a:spcBef>
              <a:spcAft>
                <a:spcPts val="0"/>
              </a:spcAft>
              <a:defRPr/>
            </a:pPr>
            <a:r>
              <a:rPr lang="en-US" sz="1200" dirty="0">
                <a:latin typeface="Comic Sans MS" pitchFamily="66" charset="0"/>
              </a:rPr>
              <a:t>Shunt Impedance 128 M</a:t>
            </a:r>
            <a:r>
              <a:rPr lang="en-US" sz="1200" dirty="0">
                <a:latin typeface="Symbol" pitchFamily="18" charset="2"/>
              </a:rPr>
              <a:t>W</a:t>
            </a:r>
            <a:r>
              <a:rPr lang="en-US" sz="1200" dirty="0">
                <a:latin typeface="Comic Sans MS" pitchFamily="66" charset="0"/>
              </a:rPr>
              <a:t>/m</a:t>
            </a:r>
          </a:p>
          <a:p>
            <a:pPr fontAlgn="auto">
              <a:spcBef>
                <a:spcPts val="0"/>
              </a:spcBef>
              <a:spcAft>
                <a:spcPts val="0"/>
              </a:spcAft>
              <a:defRPr/>
            </a:pPr>
            <a:r>
              <a:rPr lang="en-US" sz="1200" dirty="0">
                <a:latin typeface="Comic Sans MS" pitchFamily="66" charset="0"/>
              </a:rPr>
              <a:t>Quality </a:t>
            </a:r>
            <a:r>
              <a:rPr lang="en-US" sz="1200" dirty="0" smtClean="0">
                <a:latin typeface="Comic Sans MS" pitchFamily="66" charset="0"/>
              </a:rPr>
              <a:t>Factor     9655</a:t>
            </a:r>
            <a:endParaRPr lang="en-US" sz="1200" dirty="0">
              <a:latin typeface="Comic Sans MS" pitchFamily="66" charset="0"/>
            </a:endParaRPr>
          </a:p>
          <a:p>
            <a:pPr fontAlgn="auto">
              <a:spcBef>
                <a:spcPts val="0"/>
              </a:spcBef>
              <a:spcAft>
                <a:spcPts val="0"/>
              </a:spcAft>
              <a:defRPr/>
            </a:pPr>
            <a:r>
              <a:rPr lang="en-US" sz="1200" dirty="0">
                <a:latin typeface="Comic Sans MS" pitchFamily="66" charset="0"/>
              </a:rPr>
              <a:t>Peak </a:t>
            </a:r>
            <a:r>
              <a:rPr lang="en-US" sz="1400" dirty="0">
                <a:latin typeface="+mn-lt"/>
              </a:rPr>
              <a:t>E</a:t>
            </a:r>
            <a:r>
              <a:rPr lang="en-US" sz="1400" baseline="-25000" dirty="0">
                <a:latin typeface="+mn-lt"/>
              </a:rPr>
              <a:t>s</a:t>
            </a:r>
            <a:r>
              <a:rPr lang="en-US" sz="1400" dirty="0">
                <a:latin typeface="+mn-lt"/>
              </a:rPr>
              <a:t>/E</a:t>
            </a:r>
            <a:r>
              <a:rPr lang="en-US" sz="1400" baseline="-25000" dirty="0">
                <a:latin typeface="+mn-lt"/>
              </a:rPr>
              <a:t>a</a:t>
            </a:r>
            <a:r>
              <a:rPr lang="en-US" sz="1200" dirty="0">
                <a:latin typeface="Comic Sans MS" pitchFamily="66" charset="0"/>
              </a:rPr>
              <a:t>	  </a:t>
            </a:r>
            <a:r>
              <a:rPr lang="en-US" sz="1200" dirty="0" smtClean="0">
                <a:latin typeface="Comic Sans MS" pitchFamily="66" charset="0"/>
              </a:rPr>
              <a:t>      2.5</a:t>
            </a:r>
            <a:endParaRPr lang="en-US" sz="1200" dirty="0">
              <a:latin typeface="Comic Sans MS" pitchFamily="66" charset="0"/>
            </a:endParaRPr>
          </a:p>
          <a:p>
            <a:pPr fontAlgn="auto">
              <a:spcBef>
                <a:spcPts val="0"/>
              </a:spcBef>
              <a:spcAft>
                <a:spcPts val="0"/>
              </a:spcAft>
              <a:defRPr/>
            </a:pPr>
            <a:r>
              <a:rPr lang="en-US" sz="1200" dirty="0">
                <a:latin typeface="Comic Sans MS" pitchFamily="66" charset="0"/>
              </a:rPr>
              <a:t>Peak </a:t>
            </a:r>
            <a:r>
              <a:rPr lang="en-US" sz="1200" dirty="0" smtClean="0">
                <a:latin typeface="Comic Sans MS" pitchFamily="66" charset="0"/>
              </a:rPr>
              <a:t>Z</a:t>
            </a:r>
            <a:r>
              <a:rPr lang="en-US" sz="1200" baseline="-25000" dirty="0" smtClean="0">
                <a:latin typeface="Comic Sans MS" pitchFamily="66" charset="0"/>
              </a:rPr>
              <a:t>0</a:t>
            </a:r>
            <a:r>
              <a:rPr lang="en-US" sz="1200" dirty="0" smtClean="0">
                <a:latin typeface="Comic Sans MS" pitchFamily="66" charset="0"/>
              </a:rPr>
              <a:t>H</a:t>
            </a:r>
            <a:r>
              <a:rPr lang="en-US" sz="1200" baseline="-25000" dirty="0" smtClean="0">
                <a:latin typeface="Comic Sans MS" pitchFamily="66" charset="0"/>
              </a:rPr>
              <a:t>s</a:t>
            </a:r>
            <a:r>
              <a:rPr lang="en-US" sz="1200" dirty="0" smtClean="0">
                <a:latin typeface="Comic Sans MS" pitchFamily="66" charset="0"/>
              </a:rPr>
              <a:t>/E</a:t>
            </a:r>
            <a:r>
              <a:rPr lang="en-US" sz="1200" baseline="-25000" dirty="0" smtClean="0">
                <a:latin typeface="Comic Sans MS" pitchFamily="66" charset="0"/>
              </a:rPr>
              <a:t>a</a:t>
            </a:r>
            <a:r>
              <a:rPr lang="en-US" sz="1200" dirty="0">
                <a:latin typeface="Comic Sans MS" pitchFamily="66" charset="0"/>
              </a:rPr>
              <a:t> </a:t>
            </a:r>
            <a:r>
              <a:rPr lang="en-US" sz="1200" dirty="0" smtClean="0">
                <a:latin typeface="Comic Sans MS" pitchFamily="66" charset="0"/>
              </a:rPr>
              <a:t>      1.04</a:t>
            </a:r>
            <a:endParaRPr lang="en-US" sz="1200" dirty="0">
              <a:latin typeface="Comic Sans MS" pitchFamily="66" charset="0"/>
            </a:endParaRPr>
          </a:p>
          <a:p>
            <a:pPr fontAlgn="auto">
              <a:spcBef>
                <a:spcPts val="0"/>
              </a:spcBef>
              <a:spcAft>
                <a:spcPts val="0"/>
              </a:spcAft>
              <a:defRPr/>
            </a:pPr>
            <a:r>
              <a:rPr lang="en-US" sz="1200" dirty="0" smtClean="0">
                <a:latin typeface="Comic Sans MS" pitchFamily="66" charset="0"/>
              </a:rPr>
              <a:t> </a:t>
            </a:r>
            <a:endParaRPr lang="en-US" sz="1200" dirty="0">
              <a:latin typeface="Comic Sans MS" pitchFamily="66" charset="0"/>
            </a:endParaRPr>
          </a:p>
        </p:txBody>
      </p:sp>
      <p:cxnSp>
        <p:nvCxnSpPr>
          <p:cNvPr id="52" name="Straight Arrow Connector 51"/>
          <p:cNvCxnSpPr/>
          <p:nvPr/>
        </p:nvCxnSpPr>
        <p:spPr>
          <a:xfrm>
            <a:off x="2057400" y="2286000"/>
            <a:ext cx="4572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7" name="Straight Arrow Connector 56"/>
          <p:cNvCxnSpPr/>
          <p:nvPr/>
        </p:nvCxnSpPr>
        <p:spPr>
          <a:xfrm>
            <a:off x="6705600" y="2438400"/>
            <a:ext cx="4572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8" name="Rectangle 57"/>
          <p:cNvSpPr/>
          <p:nvPr/>
        </p:nvSpPr>
        <p:spPr>
          <a:xfrm>
            <a:off x="-16407" y="2362200"/>
            <a:ext cx="1007007" cy="338554"/>
          </a:xfrm>
          <a:prstGeom prst="rect">
            <a:avLst/>
          </a:prstGeom>
        </p:spPr>
        <p:txBody>
          <a:bodyPr wrap="none">
            <a:spAutoFit/>
          </a:bodyPr>
          <a:lstStyle/>
          <a:p>
            <a:r>
              <a:rPr lang="en-US" sz="1600" dirty="0" smtClean="0">
                <a:solidFill>
                  <a:schemeClr val="tx2"/>
                </a:solidFill>
                <a:latin typeface="Comic Sans MS" pitchFamily="66" charset="0"/>
              </a:rPr>
              <a:t>a/</a:t>
            </a:r>
            <a:r>
              <a:rPr lang="en-US" sz="1600" dirty="0" smtClean="0">
                <a:solidFill>
                  <a:schemeClr val="tx2"/>
                </a:solidFill>
                <a:latin typeface="Symbol" pitchFamily="18" charset="2"/>
              </a:rPr>
              <a:t>l</a:t>
            </a:r>
            <a:r>
              <a:rPr lang="en-US" sz="1600" dirty="0" smtClean="0">
                <a:solidFill>
                  <a:schemeClr val="tx2"/>
                </a:solidFill>
                <a:latin typeface="Comic Sans MS" pitchFamily="66" charset="0"/>
              </a:rPr>
              <a:t>=0.14</a:t>
            </a:r>
            <a:endParaRPr lang="en-US" sz="1600" dirty="0"/>
          </a:p>
        </p:txBody>
      </p:sp>
      <p:sp>
        <p:nvSpPr>
          <p:cNvPr id="59" name="Rectangle 58"/>
          <p:cNvSpPr/>
          <p:nvPr/>
        </p:nvSpPr>
        <p:spPr>
          <a:xfrm>
            <a:off x="4419600" y="2404646"/>
            <a:ext cx="881973" cy="338554"/>
          </a:xfrm>
          <a:prstGeom prst="rect">
            <a:avLst/>
          </a:prstGeom>
        </p:spPr>
        <p:txBody>
          <a:bodyPr wrap="none">
            <a:spAutoFit/>
          </a:bodyPr>
          <a:lstStyle/>
          <a:p>
            <a:r>
              <a:rPr lang="en-US" sz="1600" dirty="0" smtClean="0">
                <a:solidFill>
                  <a:schemeClr val="tx2"/>
                </a:solidFill>
                <a:latin typeface="Comic Sans MS" pitchFamily="66" charset="0"/>
              </a:rPr>
              <a:t>a/</a:t>
            </a:r>
            <a:r>
              <a:rPr lang="en-US" sz="1600" dirty="0" smtClean="0">
                <a:solidFill>
                  <a:schemeClr val="tx2"/>
                </a:solidFill>
                <a:latin typeface="Symbol" pitchFamily="18" charset="2"/>
              </a:rPr>
              <a:t>l</a:t>
            </a:r>
            <a:r>
              <a:rPr lang="en-US" sz="1600" dirty="0" smtClean="0">
                <a:solidFill>
                  <a:schemeClr val="tx2"/>
                </a:solidFill>
                <a:latin typeface="Comic Sans MS" pitchFamily="66" charset="0"/>
              </a:rPr>
              <a:t>=0.1</a:t>
            </a:r>
            <a:endParaRPr lang="en-US" sz="1600" dirty="0"/>
          </a:p>
        </p:txBody>
      </p:sp>
      <p:pic>
        <p:nvPicPr>
          <p:cNvPr id="21506" name="Picture 2"/>
          <p:cNvPicPr>
            <a:picLocks noChangeAspect="1" noChangeArrowheads="1"/>
          </p:cNvPicPr>
          <p:nvPr/>
        </p:nvPicPr>
        <p:blipFill>
          <a:blip r:embed="rId8" cstate="print"/>
          <a:srcRect/>
          <a:stretch>
            <a:fillRect/>
          </a:stretch>
        </p:blipFill>
        <p:spPr bwMode="auto">
          <a:xfrm>
            <a:off x="381000" y="4114800"/>
            <a:ext cx="2512828" cy="1500717"/>
          </a:xfrm>
          <a:prstGeom prst="rect">
            <a:avLst/>
          </a:prstGeom>
          <a:noFill/>
          <a:ln w="9525">
            <a:noFill/>
            <a:miter lim="800000"/>
            <a:headEnd/>
            <a:tailEnd/>
          </a:ln>
          <a:effectLst/>
        </p:spPr>
      </p:pic>
      <p:sp>
        <p:nvSpPr>
          <p:cNvPr id="56" name="Freeform 55"/>
          <p:cNvSpPr/>
          <p:nvPr/>
        </p:nvSpPr>
        <p:spPr>
          <a:xfrm>
            <a:off x="2947386" y="3371126"/>
            <a:ext cx="417251" cy="606641"/>
          </a:xfrm>
          <a:custGeom>
            <a:avLst/>
            <a:gdLst>
              <a:gd name="connsiteX0" fmla="*/ 417251 w 417251"/>
              <a:gd name="connsiteY0" fmla="*/ 0 h 606641"/>
              <a:gd name="connsiteX1" fmla="*/ 301841 w 417251"/>
              <a:gd name="connsiteY1" fmla="*/ 44389 h 606641"/>
              <a:gd name="connsiteX2" fmla="*/ 284086 w 417251"/>
              <a:gd name="connsiteY2" fmla="*/ 239697 h 606641"/>
              <a:gd name="connsiteX3" fmla="*/ 337352 w 417251"/>
              <a:gd name="connsiteY3" fmla="*/ 355107 h 606641"/>
              <a:gd name="connsiteX4" fmla="*/ 284086 w 417251"/>
              <a:gd name="connsiteY4" fmla="*/ 461639 h 606641"/>
              <a:gd name="connsiteX5" fmla="*/ 177554 w 417251"/>
              <a:gd name="connsiteY5" fmla="*/ 585926 h 606641"/>
              <a:gd name="connsiteX6" fmla="*/ 0 w 417251"/>
              <a:gd name="connsiteY6" fmla="*/ 585926 h 606641"/>
              <a:gd name="connsiteX7" fmla="*/ 0 w 417251"/>
              <a:gd name="connsiteY7" fmla="*/ 585926 h 60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251" h="606641">
                <a:moveTo>
                  <a:pt x="417251" y="0"/>
                </a:moveTo>
                <a:cubicBezTo>
                  <a:pt x="370643" y="2220"/>
                  <a:pt x="324035" y="4440"/>
                  <a:pt x="301841" y="44389"/>
                </a:cubicBezTo>
                <a:cubicBezTo>
                  <a:pt x="279647" y="84338"/>
                  <a:pt x="278168" y="187911"/>
                  <a:pt x="284086" y="239697"/>
                </a:cubicBezTo>
                <a:cubicBezTo>
                  <a:pt x="290004" y="291483"/>
                  <a:pt x="337352" y="318117"/>
                  <a:pt x="337352" y="355107"/>
                </a:cubicBezTo>
                <a:cubicBezTo>
                  <a:pt x="337352" y="392097"/>
                  <a:pt x="310719" y="423169"/>
                  <a:pt x="284086" y="461639"/>
                </a:cubicBezTo>
                <a:cubicBezTo>
                  <a:pt x="257453" y="500109"/>
                  <a:pt x="224902" y="565212"/>
                  <a:pt x="177554" y="585926"/>
                </a:cubicBezTo>
                <a:cubicBezTo>
                  <a:pt x="130206" y="606641"/>
                  <a:pt x="0" y="585926"/>
                  <a:pt x="0" y="585926"/>
                </a:cubicBezTo>
                <a:lnTo>
                  <a:pt x="0" y="585926"/>
                </a:lnTo>
              </a:path>
            </a:pathLst>
          </a:custGeom>
          <a:ln w="25400">
            <a:tailEnd type="stealth"/>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62" name="TextBox 61"/>
          <p:cNvSpPr txBox="1"/>
          <p:nvPr/>
        </p:nvSpPr>
        <p:spPr>
          <a:xfrm>
            <a:off x="453162" y="5559623"/>
            <a:ext cx="2518638" cy="307777"/>
          </a:xfrm>
          <a:prstGeom prst="rect">
            <a:avLst/>
          </a:prstGeom>
          <a:noFill/>
        </p:spPr>
        <p:txBody>
          <a:bodyPr wrap="none" rtlCol="0">
            <a:spAutoFit/>
          </a:bodyPr>
          <a:lstStyle/>
          <a:p>
            <a:r>
              <a:rPr lang="en-US" sz="1400" dirty="0" smtClean="0">
                <a:latin typeface="Comic Sans MS" pitchFamily="66" charset="0"/>
              </a:rPr>
              <a:t>Distance Along the surface </a:t>
            </a:r>
            <a:endParaRPr lang="en-US" sz="1400" dirty="0">
              <a:latin typeface="Comic Sans MS" pitchFamily="66" charset="0"/>
            </a:endParaRPr>
          </a:p>
        </p:txBody>
      </p:sp>
      <p:cxnSp>
        <p:nvCxnSpPr>
          <p:cNvPr id="64" name="Straight Arrow Connector 63"/>
          <p:cNvCxnSpPr>
            <a:stCxn id="25612" idx="3"/>
          </p:cNvCxnSpPr>
          <p:nvPr/>
        </p:nvCxnSpPr>
        <p:spPr>
          <a:xfrm rot="5400000">
            <a:off x="2403370" y="4536973"/>
            <a:ext cx="1213064" cy="228597"/>
          </a:xfrm>
          <a:prstGeom prst="straightConnector1">
            <a:avLst/>
          </a:prstGeom>
          <a:ln w="12700">
            <a:tailEnd type="arrow"/>
          </a:ln>
        </p:spPr>
        <p:style>
          <a:lnRef idx="2">
            <a:schemeClr val="dk1"/>
          </a:lnRef>
          <a:fillRef idx="0">
            <a:schemeClr val="dk1"/>
          </a:fillRef>
          <a:effectRef idx="1">
            <a:schemeClr val="dk1"/>
          </a:effectRef>
          <a:fontRef idx="minor">
            <a:schemeClr val="tx1"/>
          </a:fontRef>
        </p:style>
      </p:cxnSp>
      <p:sp>
        <p:nvSpPr>
          <p:cNvPr id="69" name="TextBox 68"/>
          <p:cNvSpPr txBox="1"/>
          <p:nvPr/>
        </p:nvSpPr>
        <p:spPr>
          <a:xfrm rot="16200000" flipV="1">
            <a:off x="-615427" y="4879650"/>
            <a:ext cx="1685077" cy="307777"/>
          </a:xfrm>
          <a:prstGeom prst="rect">
            <a:avLst/>
          </a:prstGeom>
          <a:noFill/>
        </p:spPr>
        <p:txBody>
          <a:bodyPr wrap="square" rtlCol="0">
            <a:spAutoFit/>
          </a:bodyPr>
          <a:lstStyle/>
          <a:p>
            <a:r>
              <a:rPr lang="en-US" sz="1400" dirty="0" smtClean="0">
                <a:latin typeface="Comic Sans MS" pitchFamily="66" charset="0"/>
              </a:rPr>
              <a:t>Magnetic Field</a:t>
            </a:r>
            <a:endParaRPr lang="en-US" sz="1400" dirty="0">
              <a:latin typeface="Comic Sans MS" pitchFamily="66" charset="0"/>
            </a:endParaRPr>
          </a:p>
        </p:txBody>
      </p:sp>
      <p:sp>
        <p:nvSpPr>
          <p:cNvPr id="70" name="TextBox 69"/>
          <p:cNvSpPr txBox="1"/>
          <p:nvPr/>
        </p:nvSpPr>
        <p:spPr>
          <a:xfrm>
            <a:off x="3733800" y="4267200"/>
            <a:ext cx="4419600" cy="1200329"/>
          </a:xfrm>
          <a:prstGeom prst="rect">
            <a:avLst/>
          </a:prstGeom>
          <a:noFill/>
        </p:spPr>
        <p:txBody>
          <a:bodyPr wrap="square" rtlCol="0">
            <a:spAutoFit/>
          </a:bodyPr>
          <a:lstStyle/>
          <a:p>
            <a:r>
              <a:rPr lang="en-US" dirty="0" smtClean="0">
                <a:latin typeface="Comic Sans MS" pitchFamily="66" charset="0"/>
              </a:rPr>
              <a:t>Shape optimization reduces magnetic field on the surface, and hence, we hope to improve breakdown rate with the enhanced efficiency</a:t>
            </a:r>
            <a:endParaRPr lang="en-US" dirty="0">
              <a:latin typeface="Comic Sans MS" pitchFamily="66" charset="0"/>
            </a:endParaRPr>
          </a:p>
        </p:txBody>
      </p:sp>
      <p:sp>
        <p:nvSpPr>
          <p:cNvPr id="55" name="TextBox 54"/>
          <p:cNvSpPr txBox="1"/>
          <p:nvPr/>
        </p:nvSpPr>
        <p:spPr>
          <a:xfrm>
            <a:off x="6858000" y="6324600"/>
            <a:ext cx="1244956" cy="369332"/>
          </a:xfrm>
          <a:prstGeom prst="rect">
            <a:avLst/>
          </a:prstGeom>
          <a:noFill/>
        </p:spPr>
        <p:txBody>
          <a:bodyPr wrap="none" rtlCol="0">
            <a:spAutoFit/>
          </a:bodyPr>
          <a:lstStyle/>
          <a:p>
            <a:r>
              <a:rPr lang="en-US" dirty="0" smtClean="0"/>
              <a:t>S. </a:t>
            </a:r>
            <a:r>
              <a:rPr lang="en-US" dirty="0" err="1" smtClean="0"/>
              <a:t>Tantawi</a:t>
            </a:r>
            <a:endParaRPr lang="en-US" dirty="0"/>
          </a:p>
        </p:txBody>
      </p:sp>
    </p:spTree>
  </p:cSld>
  <p:clrMapOvr>
    <a:masterClrMapping/>
  </p:clrMapOvr>
  <p:transition>
    <p:circl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Picture 370" descr="Plot fields and geometries for Jeff 11Oct2010.png"/>
          <p:cNvPicPr>
            <a:picLocks noChangeAspect="1"/>
          </p:cNvPicPr>
          <p:nvPr/>
        </p:nvPicPr>
        <p:blipFill>
          <a:blip r:embed="rId4" cstate="print"/>
          <a:srcRect/>
          <a:stretch>
            <a:fillRect/>
          </a:stretch>
        </p:blipFill>
        <p:spPr>
          <a:xfrm>
            <a:off x="155425" y="1239915"/>
            <a:ext cx="8753475" cy="2914663"/>
          </a:xfrm>
          <a:prstGeom prst="rect">
            <a:avLst/>
          </a:prstGeom>
        </p:spPr>
      </p:pic>
      <p:sp>
        <p:nvSpPr>
          <p:cNvPr id="2" name="Title 1"/>
          <p:cNvSpPr>
            <a:spLocks noGrp="1"/>
          </p:cNvSpPr>
          <p:nvPr>
            <p:ph type="title"/>
          </p:nvPr>
        </p:nvSpPr>
        <p:spPr>
          <a:xfrm>
            <a:off x="462665" y="318195"/>
            <a:ext cx="8229600" cy="1143000"/>
          </a:xfrm>
        </p:spPr>
        <p:txBody>
          <a:bodyPr>
            <a:noAutofit/>
          </a:bodyPr>
          <a:lstStyle/>
          <a:p>
            <a:r>
              <a:rPr lang="en-US" sz="2800" dirty="0" smtClean="0"/>
              <a:t>Shaped Iris</a:t>
            </a:r>
            <a:br>
              <a:rPr lang="en-US" sz="2800" dirty="0" smtClean="0"/>
            </a:br>
            <a:endParaRPr lang="en-US" sz="2800" dirty="0"/>
          </a:p>
        </p:txBody>
      </p:sp>
      <p:sp>
        <p:nvSpPr>
          <p:cNvPr id="759" name="TextBox 758"/>
          <p:cNvSpPr txBox="1"/>
          <p:nvPr/>
        </p:nvSpPr>
        <p:spPr>
          <a:xfrm>
            <a:off x="1576410" y="1700775"/>
            <a:ext cx="1909754" cy="369332"/>
          </a:xfrm>
          <a:prstGeom prst="rect">
            <a:avLst/>
          </a:prstGeom>
          <a:noFill/>
        </p:spPr>
        <p:txBody>
          <a:bodyPr wrap="none" rtlCol="0">
            <a:spAutoFit/>
          </a:bodyPr>
          <a:lstStyle/>
          <a:p>
            <a:r>
              <a:rPr lang="en-US" dirty="0" smtClean="0">
                <a:solidFill>
                  <a:schemeClr val="bg1">
                    <a:lumMod val="50000"/>
                  </a:schemeClr>
                </a:solidFill>
              </a:rPr>
              <a:t>Thick elliptical iris</a:t>
            </a:r>
            <a:endParaRPr lang="en-US" dirty="0">
              <a:solidFill>
                <a:schemeClr val="bg1">
                  <a:lumMod val="50000"/>
                </a:schemeClr>
              </a:solidFill>
            </a:endParaRPr>
          </a:p>
        </p:txBody>
      </p:sp>
      <p:sp>
        <p:nvSpPr>
          <p:cNvPr id="372" name="TextBox 371"/>
          <p:cNvSpPr txBox="1"/>
          <p:nvPr/>
        </p:nvSpPr>
        <p:spPr>
          <a:xfrm>
            <a:off x="4303165" y="1585560"/>
            <a:ext cx="1538691" cy="369332"/>
          </a:xfrm>
          <a:prstGeom prst="rect">
            <a:avLst/>
          </a:prstGeom>
          <a:noFill/>
        </p:spPr>
        <p:txBody>
          <a:bodyPr wrap="none" rtlCol="0">
            <a:spAutoFit/>
          </a:bodyPr>
          <a:lstStyle/>
          <a:p>
            <a:r>
              <a:rPr lang="en-US" dirty="0" smtClean="0">
                <a:solidFill>
                  <a:srgbClr val="FF0000"/>
                </a:solidFill>
              </a:rPr>
              <a:t>Thin round iris</a:t>
            </a:r>
            <a:endParaRPr lang="en-US" dirty="0">
              <a:solidFill>
                <a:srgbClr val="FF0000"/>
              </a:solidFill>
            </a:endParaRPr>
          </a:p>
        </p:txBody>
      </p:sp>
      <p:sp>
        <p:nvSpPr>
          <p:cNvPr id="12" name="Rectangle 2"/>
          <p:cNvSpPr txBox="1">
            <a:spLocks noChangeArrowheads="1"/>
          </p:cNvSpPr>
          <p:nvPr/>
        </p:nvSpPr>
        <p:spPr>
          <a:xfrm>
            <a:off x="693095" y="4273910"/>
            <a:ext cx="7373760" cy="145939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80000"/>
              </a:lnSpc>
              <a:spcBef>
                <a:spcPct val="20000"/>
              </a:spcBef>
              <a:spcAft>
                <a:spcPts val="0"/>
              </a:spcAft>
              <a:buClrTx/>
              <a:buSzTx/>
              <a:tabLst/>
              <a:defRPr/>
            </a:pPr>
            <a:r>
              <a:rPr lang="en-US" sz="3200" dirty="0" smtClean="0"/>
              <a:t>- Iris profile designed to maximize shunt impedance, minimize peak surface magnetic field</a:t>
            </a:r>
            <a:endParaRPr kumimoji="0" lang="en-US" sz="32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US" sz="32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80000"/>
              </a:lnSpc>
              <a:spcBef>
                <a:spcPct val="2000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Box 6"/>
          <p:cNvSpPr txBox="1"/>
          <p:nvPr/>
        </p:nvSpPr>
        <p:spPr>
          <a:xfrm>
            <a:off x="6858000" y="6324600"/>
            <a:ext cx="1244956" cy="369332"/>
          </a:xfrm>
          <a:prstGeom prst="rect">
            <a:avLst/>
          </a:prstGeom>
          <a:noFill/>
        </p:spPr>
        <p:txBody>
          <a:bodyPr wrap="none" rtlCol="0">
            <a:spAutoFit/>
          </a:bodyPr>
          <a:lstStyle/>
          <a:p>
            <a:r>
              <a:rPr lang="en-US" dirty="0" smtClean="0"/>
              <a:t>S. </a:t>
            </a:r>
            <a:r>
              <a:rPr lang="en-US" dirty="0" err="1" smtClean="0"/>
              <a:t>Tantawi</a:t>
            </a:r>
            <a:endParaRPr lang="en-US" dirty="0"/>
          </a:p>
        </p:txBody>
      </p:sp>
    </p:spTree>
  </p:cSld>
  <p:clrMapOvr>
    <a:masterClrMapping/>
  </p:clrMapOvr>
  <p:transition>
    <p:circl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
          <p:cNvGraphicFramePr>
            <a:graphicFrameLocks/>
          </p:cNvGraphicFramePr>
          <p:nvPr/>
        </p:nvGraphicFramePr>
        <p:xfrm>
          <a:off x="1153955" y="1585560"/>
          <a:ext cx="6260015" cy="3908407"/>
        </p:xfrm>
        <a:graphic>
          <a:graphicData uri="http://schemas.openxmlformats.org/drawingml/2006/table">
            <a:tbl>
              <a:tblPr/>
              <a:tblGrid>
                <a:gridCol w="2374740"/>
                <a:gridCol w="1466239"/>
                <a:gridCol w="1209518"/>
                <a:gridCol w="1209518"/>
              </a:tblGrid>
              <a:tr h="41834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Bookman Old Style" pitchFamily="18" charset="0"/>
                          <a:cs typeface="Times New Roman" pitchFamily="18" charset="0"/>
                        </a:rPr>
                        <a:t>Parameter</a:t>
                      </a:r>
                      <a:endParaRPr kumimoji="0" lang="en-US" sz="4000" b="0"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Bookman Old Style" pitchFamily="18" charset="0"/>
                          <a:cs typeface="Times New Roman" pitchFamily="18" charset="0"/>
                        </a:rPr>
                        <a:t>T=1.66 </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Bookman Old Style" pitchFamily="18" charset="0"/>
                          <a:cs typeface="Times New Roman" pitchFamily="18" charset="0"/>
                        </a:rPr>
                        <a:t>Round Iris</a:t>
                      </a:r>
                      <a:endParaRPr kumimoji="0" lang="en-US" sz="2800" b="0" i="0" u="none" strike="noStrike" cap="none" normalizeH="0" baseline="0" dirty="0" smtClean="0">
                        <a:ln>
                          <a:noFill/>
                        </a:ln>
                        <a:solidFill>
                          <a:schemeClr val="tx1"/>
                        </a:solidFill>
                        <a:effectLst/>
                        <a:latin typeface="Bookman Old Style" pitchFamily="18" charset="0"/>
                        <a:cs typeface="+mn-cs"/>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Bookman Old Style" pitchFamily="18" charset="0"/>
                          <a:cs typeface="Times New Roman" pitchFamily="18" charset="0"/>
                        </a:rPr>
                        <a:t>T=2.6mm</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Bookman Old Style" pitchFamily="18" charset="0"/>
                          <a:cs typeface="Times New Roman" pitchFamily="18" charset="0"/>
                        </a:rPr>
                        <a:t>Elliptical Iris</a:t>
                      </a:r>
                      <a:endParaRPr kumimoji="0" lang="en-US" sz="2800" b="0"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200" b="1" i="0" u="none" strike="noStrike" cap="none" normalizeH="0" baseline="0" dirty="0" smtClean="0">
                          <a:ln>
                            <a:noFill/>
                          </a:ln>
                          <a:solidFill>
                            <a:srgbClr val="FF0000"/>
                          </a:solidFill>
                          <a:effectLst/>
                          <a:latin typeface="Bookman Old Style" pitchFamily="18" charset="0"/>
                          <a:cs typeface="Times New Roman" pitchFamily="18" charset="0"/>
                        </a:rPr>
                        <a:t>T=2.2mm</a:t>
                      </a:r>
                    </a:p>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200" b="1" i="0" u="none" strike="noStrike" cap="none" normalizeH="0" baseline="0" dirty="0" smtClean="0">
                          <a:ln>
                            <a:noFill/>
                          </a:ln>
                          <a:solidFill>
                            <a:srgbClr val="FF0000"/>
                          </a:solidFill>
                          <a:effectLst/>
                          <a:latin typeface="Bookman Old Style" pitchFamily="18" charset="0"/>
                          <a:cs typeface="Times New Roman" pitchFamily="18" charset="0"/>
                        </a:rPr>
                        <a:t>Shaped Iris</a:t>
                      </a:r>
                      <a:endParaRPr kumimoji="0" lang="en-US" sz="2800" b="0" i="0" u="none" strike="noStrike" cap="none" normalizeH="0" baseline="0" dirty="0" smtClean="0">
                        <a:ln>
                          <a:noFill/>
                        </a:ln>
                        <a:solidFill>
                          <a:srgbClr val="0070C0"/>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214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man Old Style" pitchFamily="18" charset="0"/>
                          <a:cs typeface="Times New Roman" pitchFamily="18" charset="0"/>
                        </a:rPr>
                        <a:t>Stored Energy [J]</a:t>
                      </a:r>
                      <a:endParaRPr kumimoji="0" lang="en-US" sz="2800" b="0"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Bookman Old Style" pitchFamily="18" charset="0"/>
                          <a:cs typeface="Times New Roman" pitchFamily="18" charset="0"/>
                        </a:rPr>
                        <a:t>0.189</a:t>
                      </a:r>
                      <a:endParaRPr kumimoji="0" lang="en-US" sz="2800" b="0"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Bookman Old Style" pitchFamily="18" charset="0"/>
                          <a:cs typeface="Times New Roman" pitchFamily="18" charset="0"/>
                        </a:rPr>
                        <a:t>0.189</a:t>
                      </a:r>
                      <a:endParaRPr kumimoji="0" lang="en-US" sz="2800" b="0"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lang="en-US" sz="1200" b="0" dirty="0" smtClean="0">
                          <a:latin typeface="Bookman Old Style" pitchFamily="18" charset="0"/>
                        </a:rPr>
                        <a:t>0.186</a:t>
                      </a:r>
                      <a:endParaRPr kumimoji="0" lang="en-US" sz="1200" b="0"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1657">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man Old Style" pitchFamily="18" charset="0"/>
                          <a:cs typeface="Times New Roman" pitchFamily="18" charset="0"/>
                        </a:rPr>
                        <a:t>Q-value</a:t>
                      </a:r>
                      <a:endParaRPr kumimoji="0" lang="en-US" sz="2800" b="0"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Bookman Old Style" pitchFamily="18" charset="0"/>
                          <a:cs typeface="Times New Roman" pitchFamily="18" charset="0"/>
                        </a:rPr>
                        <a:t>8820</a:t>
                      </a:r>
                      <a:endParaRPr kumimoji="0" lang="en-US" sz="2800" b="0"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Bookman Old Style" pitchFamily="18" charset="0"/>
                          <a:cs typeface="Times New Roman" pitchFamily="18" charset="0"/>
                        </a:rPr>
                        <a:t>8560</a:t>
                      </a:r>
                      <a:endParaRPr kumimoji="0" lang="en-US" sz="2800" b="0"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lang="en-US" sz="1200" b="0" dirty="0" smtClean="0">
                          <a:latin typeface="Bookman Old Style" pitchFamily="18" charset="0"/>
                        </a:rPr>
                        <a:t>10090</a:t>
                      </a:r>
                      <a:endParaRPr kumimoji="0" lang="en-US" sz="1200" b="0" i="0" u="none" strike="noStrike" cap="none" normalizeH="0" baseline="0" dirty="0" smtClean="0">
                        <a:ln>
                          <a:noFill/>
                        </a:ln>
                        <a:solidFill>
                          <a:srgbClr val="0070C0"/>
                        </a:solidFill>
                        <a:effectLst/>
                        <a:latin typeface="Bookman Old Style" pitchFamily="18" charset="0"/>
                        <a:cs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3821">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man Old Style" pitchFamily="18" charset="0"/>
                          <a:cs typeface="Times New Roman" pitchFamily="18" charset="0"/>
                        </a:rPr>
                        <a:t>Shunt Impedance [</a:t>
                      </a:r>
                      <a:r>
                        <a:rPr kumimoji="0" lang="en-US" sz="1200" b="1" i="0" u="none" strike="noStrike" cap="none" normalizeH="0" baseline="0" dirty="0" err="1" smtClean="0">
                          <a:ln>
                            <a:noFill/>
                          </a:ln>
                          <a:solidFill>
                            <a:schemeClr val="tx1"/>
                          </a:solidFill>
                          <a:effectLst/>
                          <a:latin typeface="Bookman Old Style" pitchFamily="18" charset="0"/>
                          <a:cs typeface="Times New Roman" pitchFamily="18" charset="0"/>
                        </a:rPr>
                        <a:t>MOhm</a:t>
                      </a:r>
                      <a:r>
                        <a:rPr kumimoji="0" lang="en-US" sz="1200" b="1" i="0" u="none" strike="noStrike" cap="none" normalizeH="0" baseline="0" dirty="0" smtClean="0">
                          <a:ln>
                            <a:noFill/>
                          </a:ln>
                          <a:solidFill>
                            <a:schemeClr val="tx1"/>
                          </a:solidFill>
                          <a:effectLst/>
                          <a:latin typeface="Bookman Old Style" pitchFamily="18" charset="0"/>
                          <a:cs typeface="Times New Roman" pitchFamily="18" charset="0"/>
                        </a:rPr>
                        <a:t>/m]</a:t>
                      </a:r>
                      <a:endParaRPr kumimoji="0" lang="en-US" sz="2800" b="0"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man Old Style" pitchFamily="18" charset="0"/>
                          <a:cs typeface="Times New Roman" pitchFamily="18" charset="0"/>
                        </a:rPr>
                        <a:t>85.2</a:t>
                      </a:r>
                      <a:endParaRPr kumimoji="0" lang="en-US" sz="2800" b="1"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man Old Style" pitchFamily="18" charset="0"/>
                          <a:cs typeface="Times New Roman" pitchFamily="18" charset="0"/>
                        </a:rPr>
                        <a:t>82.6</a:t>
                      </a:r>
                      <a:endParaRPr kumimoji="0" lang="en-US" sz="2800" b="1"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lang="en-US" sz="1200" b="1" dirty="0" smtClean="0">
                          <a:latin typeface="Bookman Old Style" pitchFamily="18" charset="0"/>
                        </a:rPr>
                        <a:t>99.2</a:t>
                      </a:r>
                      <a:endParaRPr kumimoji="0" lang="en-US" sz="1200" b="1" i="0" u="none" strike="noStrike" cap="none" normalizeH="0" baseline="0" dirty="0" smtClean="0">
                        <a:ln>
                          <a:noFill/>
                        </a:ln>
                        <a:solidFill>
                          <a:srgbClr val="0070C0"/>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744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man Old Style" pitchFamily="18" charset="0"/>
                          <a:cs typeface="Times New Roman" pitchFamily="18" charset="0"/>
                        </a:rPr>
                        <a:t>Max. Mag. Field [KA/m]</a:t>
                      </a:r>
                      <a:endParaRPr kumimoji="0" lang="en-US" sz="2800" b="0"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man Old Style" pitchFamily="18" charset="0"/>
                          <a:cs typeface="Times New Roman" pitchFamily="18" charset="0"/>
                        </a:rPr>
                        <a:t>314</a:t>
                      </a:r>
                      <a:endParaRPr kumimoji="0" lang="en-US" sz="2800" b="1"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man Old Style" pitchFamily="18" charset="0"/>
                          <a:cs typeface="Times New Roman" pitchFamily="18" charset="0"/>
                        </a:rPr>
                        <a:t>325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lang="en-US" sz="1200" b="1" dirty="0" smtClean="0">
                          <a:latin typeface="Bookman Old Style" pitchFamily="18" charset="0"/>
                        </a:rPr>
                        <a:t>294</a:t>
                      </a:r>
                      <a:endParaRPr kumimoji="0" lang="en-US" sz="1200" b="1" i="0" u="none" strike="noStrike" cap="none" normalizeH="0" baseline="0" dirty="0" smtClean="0">
                        <a:ln>
                          <a:noFill/>
                        </a:ln>
                        <a:solidFill>
                          <a:srgbClr val="0070C0"/>
                        </a:solidFill>
                        <a:effectLst/>
                        <a:latin typeface="Bookman Old Style" pitchFamily="18" charset="0"/>
                        <a:cs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3821">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Bookman Old Style" pitchFamily="18" charset="0"/>
                          <a:cs typeface="Times New Roman" pitchFamily="18" charset="0"/>
                        </a:rPr>
                        <a:t>Max. Electric Field [MV/m]</a:t>
                      </a:r>
                      <a:endParaRPr kumimoji="0" lang="en-US" sz="2800" b="0" i="0" u="none" strike="noStrike" cap="none" normalizeH="0" baseline="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Bookman Old Style" pitchFamily="18" charset="0"/>
                          <a:cs typeface="Times New Roman" pitchFamily="18" charset="0"/>
                        </a:rPr>
                        <a:t>266</a:t>
                      </a:r>
                      <a:endParaRPr kumimoji="0" lang="en-US" sz="2800" b="0"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Bookman Old Style" pitchFamily="18" charset="0"/>
                          <a:cs typeface="Times New Roman" pitchFamily="18" charset="0"/>
                        </a:rPr>
                        <a:t>203</a:t>
                      </a:r>
                      <a:endParaRPr kumimoji="0" lang="en-US" sz="2800" b="0"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lang="en-US" sz="1200" b="0" dirty="0" smtClean="0">
                          <a:latin typeface="Bookman Old Style" pitchFamily="18" charset="0"/>
                        </a:rPr>
                        <a:t>268</a:t>
                      </a:r>
                      <a:endParaRPr kumimoji="0" lang="en-US" sz="1200" b="0" i="0" u="none" strike="noStrike" cap="none" normalizeH="0" baseline="0" dirty="0" smtClean="0">
                        <a:ln>
                          <a:noFill/>
                        </a:ln>
                        <a:solidFill>
                          <a:srgbClr val="0070C0"/>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3821">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Bookman Old Style" pitchFamily="18" charset="0"/>
                          <a:cs typeface="Times New Roman" pitchFamily="18" charset="0"/>
                        </a:rPr>
                        <a:t>Losses in one cell [MW]</a:t>
                      </a:r>
                      <a:endParaRPr kumimoji="0" lang="en-US" sz="2800" b="0" i="0" u="none" strike="noStrike" cap="none" normalizeH="0" baseline="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Bookman Old Style" pitchFamily="18" charset="0"/>
                          <a:cs typeface="Times New Roman" pitchFamily="18" charset="0"/>
                        </a:rPr>
                        <a:t>1.54</a:t>
                      </a:r>
                      <a:endParaRPr kumimoji="0" lang="en-US" sz="2800" b="0"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Bookman Old Style" pitchFamily="18" charset="0"/>
                          <a:cs typeface="Times New Roman" pitchFamily="18" charset="0"/>
                        </a:rPr>
                        <a:t>1.59</a:t>
                      </a:r>
                      <a:endParaRPr kumimoji="0" lang="en-US" sz="2800" b="0"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Bookman Old Style" pitchFamily="18" charset="0"/>
                        </a:rPr>
                        <a:t>1.32</a:t>
                      </a:r>
                      <a:endParaRPr kumimoji="0" lang="en-US" sz="1200" b="0" i="0" u="none" strike="noStrike" cap="none" normalizeH="0" baseline="0" dirty="0" smtClean="0">
                        <a:ln>
                          <a:noFill/>
                        </a:ln>
                        <a:solidFill>
                          <a:srgbClr val="0070C0"/>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214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Bookman Old Style" pitchFamily="18" charset="0"/>
                          <a:cs typeface="Times New Roman" pitchFamily="18" charset="0"/>
                        </a:rPr>
                        <a:t>Hmax</a:t>
                      </a:r>
                      <a:r>
                        <a:rPr kumimoji="0" lang="en-US" sz="1200" b="1" i="0" u="none" strike="noStrike" cap="none" normalizeH="0" baseline="0" dirty="0" smtClean="0">
                          <a:ln>
                            <a:noFill/>
                          </a:ln>
                          <a:solidFill>
                            <a:schemeClr val="tx1"/>
                          </a:solidFill>
                          <a:effectLst/>
                          <a:latin typeface="Bookman Old Style" pitchFamily="18" charset="0"/>
                          <a:cs typeface="Times New Roman" pitchFamily="18" charset="0"/>
                        </a:rPr>
                        <a:t>*Z0/</a:t>
                      </a:r>
                      <a:r>
                        <a:rPr kumimoji="0" lang="en-US" sz="1200" b="1" i="0" u="none" strike="noStrike" cap="none" normalizeH="0" baseline="0" dirty="0" err="1" smtClean="0">
                          <a:ln>
                            <a:noFill/>
                          </a:ln>
                          <a:solidFill>
                            <a:schemeClr val="tx1"/>
                          </a:solidFill>
                          <a:effectLst/>
                          <a:latin typeface="Bookman Old Style" pitchFamily="18" charset="0"/>
                          <a:cs typeface="Times New Roman" pitchFamily="18" charset="0"/>
                        </a:rPr>
                        <a:t>Eacc</a:t>
                      </a:r>
                      <a:endParaRPr kumimoji="0" lang="en-US" sz="2800" b="0"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Bookman Old Style" pitchFamily="18" charset="0"/>
                          <a:cs typeface="Times New Roman" pitchFamily="18" charset="0"/>
                        </a:rPr>
                        <a:t>1.18</a:t>
                      </a:r>
                      <a:endParaRPr kumimoji="0" lang="en-US" sz="2800" b="0"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Bookman Old Style" pitchFamily="18" charset="0"/>
                          <a:cs typeface="Times New Roman" pitchFamily="18" charset="0"/>
                        </a:rPr>
                        <a:t>1.22</a:t>
                      </a:r>
                      <a:endParaRPr kumimoji="0" lang="en-US" sz="2800" b="0" i="0" u="none" strike="noStrike" cap="none" normalizeH="0" baseline="0" dirty="0" smtClean="0">
                        <a:ln>
                          <a:noFill/>
                        </a:ln>
                        <a:solidFill>
                          <a:schemeClr val="tx1"/>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lang="en-US" sz="1200" b="0" dirty="0" smtClean="0">
                          <a:latin typeface="Bookman Old Style" pitchFamily="18" charset="0"/>
                        </a:rPr>
                        <a:t>1.11</a:t>
                      </a:r>
                      <a:endParaRPr kumimoji="0" lang="en-US" sz="1200" b="0" i="0" u="none" strike="noStrike" cap="none" normalizeH="0" baseline="0" dirty="0" smtClean="0">
                        <a:ln>
                          <a:noFill/>
                        </a:ln>
                        <a:solidFill>
                          <a:srgbClr val="0070C0"/>
                        </a:solidFill>
                        <a:effectLst/>
                        <a:latin typeface="Bookman Old Style"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504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man Old Style" pitchFamily="18" charset="0"/>
                          <a:cs typeface="Times New Roman" pitchFamily="18" charset="0"/>
                        </a:rPr>
                        <a:t>Max. </a:t>
                      </a:r>
                      <a:r>
                        <a:rPr kumimoji="0" lang="en-US" sz="1200" b="1" i="0" u="none" strike="noStrike" cap="none" normalizeH="0" baseline="0" dirty="0" err="1" smtClean="0">
                          <a:ln>
                            <a:noFill/>
                          </a:ln>
                          <a:solidFill>
                            <a:schemeClr val="tx1"/>
                          </a:solidFill>
                          <a:effectLst/>
                          <a:latin typeface="Bookman Old Style" pitchFamily="18" charset="0"/>
                          <a:cs typeface="Times New Roman" pitchFamily="18" charset="0"/>
                        </a:rPr>
                        <a:t>Im{E</a:t>
                      </a:r>
                      <a:r>
                        <a:rPr kumimoji="0" lang="en-US" sz="1200" b="1" i="0" u="none" strike="noStrike" cap="none" normalizeH="0" baseline="0" dirty="0" smtClean="0">
                          <a:ln>
                            <a:noFill/>
                          </a:ln>
                          <a:solidFill>
                            <a:schemeClr val="tx1"/>
                          </a:solidFill>
                          <a:effectLst/>
                          <a:latin typeface="Bookman Old Style" pitchFamily="18" charset="0"/>
                          <a:cs typeface="Times New Roman" pitchFamily="18" charset="0"/>
                        </a:rPr>
                        <a:t> </a:t>
                      </a:r>
                      <a:r>
                        <a:rPr kumimoji="0" lang="en-US" sz="1200" b="1" i="0" u="none" strike="noStrike" cap="none" normalizeH="0" baseline="0" dirty="0" err="1" smtClean="0">
                          <a:ln>
                            <a:noFill/>
                          </a:ln>
                          <a:solidFill>
                            <a:schemeClr val="tx1"/>
                          </a:solidFill>
                          <a:effectLst/>
                          <a:latin typeface="Bookman Old Style" pitchFamily="18" charset="0"/>
                          <a:cs typeface="Times New Roman" pitchFamily="18" charset="0"/>
                        </a:rPr>
                        <a:t>x</a:t>
                      </a:r>
                      <a:r>
                        <a:rPr kumimoji="0" lang="en-US" sz="1200" b="1" i="0" u="none" strike="noStrike" cap="none" normalizeH="0" baseline="0" dirty="0" smtClean="0">
                          <a:ln>
                            <a:noFill/>
                          </a:ln>
                          <a:solidFill>
                            <a:schemeClr val="tx1"/>
                          </a:solidFill>
                          <a:effectLst/>
                          <a:latin typeface="Bookman Old Style" pitchFamily="18" charset="0"/>
                          <a:cs typeface="Times New Roman" pitchFamily="18" charset="0"/>
                        </a:rPr>
                        <a:t> H*} W/µm</a:t>
                      </a:r>
                      <a:r>
                        <a:rPr kumimoji="0" lang="en-US" sz="1200" b="1" i="0" u="none" strike="noStrike" cap="none" normalizeH="0" baseline="30000" dirty="0" smtClean="0">
                          <a:ln>
                            <a:noFill/>
                          </a:ln>
                          <a:solidFill>
                            <a:schemeClr val="tx1"/>
                          </a:solidFill>
                          <a:effectLst/>
                          <a:latin typeface="Bookman Old Style" pitchFamily="18" charset="0"/>
                          <a:cs typeface="Times New Roman" pitchFamily="18" charset="0"/>
                        </a:rPr>
                        <a:t>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man Old Style" pitchFamily="18" charset="0"/>
                        </a:rPr>
                        <a:t>42.8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man Old Style" pitchFamily="18" charset="0"/>
                        </a:rPr>
                        <a:t>44.4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man Old Style" pitchFamily="18" charset="0"/>
                        </a:rPr>
                        <a:t>56.5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504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Bookman Old Style" pitchFamily="18" charset="0"/>
                          <a:cs typeface="Times New Roman" pitchFamily="18" charset="0"/>
                        </a:rPr>
                        <a:t>Max. </a:t>
                      </a:r>
                      <a:r>
                        <a:rPr kumimoji="0" lang="en-US" sz="1200" b="1" i="0" u="none" strike="noStrike" cap="none" normalizeH="0" baseline="0" dirty="0" err="1" smtClean="0">
                          <a:ln>
                            <a:noFill/>
                          </a:ln>
                          <a:solidFill>
                            <a:schemeClr val="tx1"/>
                          </a:solidFill>
                          <a:effectLst/>
                          <a:latin typeface="Bookman Old Style" pitchFamily="18" charset="0"/>
                          <a:cs typeface="Times New Roman" pitchFamily="18" charset="0"/>
                        </a:rPr>
                        <a:t>Im</a:t>
                      </a:r>
                      <a:r>
                        <a:rPr kumimoji="0" lang="en-US" sz="1200" b="1" i="0" u="none" strike="noStrike" cap="none" normalizeH="0" baseline="0" dirty="0" smtClean="0">
                          <a:ln>
                            <a:noFill/>
                          </a:ln>
                          <a:solidFill>
                            <a:schemeClr val="tx1"/>
                          </a:solidFill>
                          <a:effectLst/>
                          <a:latin typeface="Bookman Old Style" pitchFamily="18" charset="0"/>
                          <a:cs typeface="Times New Roman" pitchFamily="18" charset="0"/>
                        </a:rPr>
                        <a:t>{E x H*}/H</a:t>
                      </a:r>
                      <a:r>
                        <a:rPr kumimoji="0" lang="en-US" sz="1200" b="1" i="0" u="none" strike="noStrike" cap="none" normalizeH="0" baseline="30000" dirty="0" smtClean="0">
                          <a:ln>
                            <a:noFill/>
                          </a:ln>
                          <a:solidFill>
                            <a:schemeClr val="tx1"/>
                          </a:solidFill>
                          <a:effectLst/>
                          <a:latin typeface="Bookman Old Style" pitchFamily="18" charset="0"/>
                          <a:cs typeface="Times New Roman" pitchFamily="18" charset="0"/>
                        </a:rPr>
                        <a:t>2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Bookman Old Style" pitchFamily="18" charset="0"/>
                        </a:rPr>
                        <a:t>417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Bookman Old Style" pitchFamily="18" charset="0"/>
                        </a:rPr>
                        <a:t>407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Bookman Old Style" pitchFamily="18" charset="0"/>
                        </a:rPr>
                        <a:t>650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 name="Title 1"/>
          <p:cNvSpPr txBox="1">
            <a:spLocks/>
          </p:cNvSpPr>
          <p:nvPr/>
        </p:nvSpPr>
        <p:spPr>
          <a:xfrm>
            <a:off x="457200" y="164575"/>
            <a:ext cx="8229600" cy="965277"/>
          </a:xfrm>
          <a:prstGeom prst="rect">
            <a:avLst/>
          </a:prstGeom>
        </p:spPr>
        <p:txBody>
          <a:bodyPr>
            <a:normAutofit fontScale="67500" lnSpcReduction="20000"/>
          </a:bodyPr>
          <a:lstStyle/>
          <a:p>
            <a:pPr lvl="0" algn="ctr">
              <a:spcBef>
                <a:spcPct val="0"/>
              </a:spcBef>
            </a:pPr>
            <a:r>
              <a:rPr lang="en-US" sz="4400" dirty="0" smtClean="0">
                <a:latin typeface="+mj-lt"/>
                <a:ea typeface="+mj-ea"/>
                <a:cs typeface="+mj-cs"/>
              </a:rPr>
              <a:t>SW Cells </a:t>
            </a:r>
            <a:r>
              <a:rPr lang="en-US" sz="4400" dirty="0" smtClean="0"/>
              <a:t>a/</a:t>
            </a:r>
            <a:r>
              <a:rPr lang="el-GR" sz="4400" dirty="0" smtClean="0"/>
              <a:t>λ </a:t>
            </a:r>
            <a:r>
              <a:rPr lang="en-US" sz="4400" dirty="0" smtClean="0"/>
              <a:t>=0.143, </a:t>
            </a:r>
            <a:r>
              <a:rPr lang="el-GR" sz="4400" dirty="0" smtClean="0"/>
              <a:t>π</a:t>
            </a:r>
            <a:r>
              <a:rPr lang="en-US" sz="4400" dirty="0" smtClean="0"/>
              <a:t> Phase Shift</a:t>
            </a:r>
          </a:p>
          <a:p>
            <a:pPr lvl="0" algn="ctr">
              <a:spcBef>
                <a:spcPct val="0"/>
              </a:spcBef>
            </a:pPr>
            <a:r>
              <a:rPr lang="en-US" sz="4400" dirty="0" smtClean="0"/>
              <a:t>Field Normalized for 100MeV/m Acceleration </a:t>
            </a:r>
            <a:r>
              <a:rPr lang="en-US" sz="4400" dirty="0" smtClean="0">
                <a:latin typeface="+mj-lt"/>
                <a:ea typeface="+mj-ea"/>
                <a:cs typeface="+mj-cs"/>
              </a:rPr>
              <a:t> </a:t>
            </a:r>
            <a:endParaRPr kumimoji="0" lang="en-US" sz="4400" u="none" strike="noStrike" kern="1200" cap="none" spc="0" normalizeH="0" noProof="0" dirty="0">
              <a:ln>
                <a:noFill/>
              </a:ln>
              <a:effectLst/>
              <a:uLnTx/>
              <a:uFillTx/>
              <a:latin typeface="+mj-lt"/>
              <a:ea typeface="+mj-ea"/>
              <a:cs typeface="+mj-cs"/>
            </a:endParaRPr>
          </a:p>
        </p:txBody>
      </p:sp>
      <p:sp>
        <p:nvSpPr>
          <p:cNvPr id="4" name="TextBox 3"/>
          <p:cNvSpPr txBox="1"/>
          <p:nvPr/>
        </p:nvSpPr>
        <p:spPr>
          <a:xfrm>
            <a:off x="6858000" y="6324600"/>
            <a:ext cx="1244956" cy="369332"/>
          </a:xfrm>
          <a:prstGeom prst="rect">
            <a:avLst/>
          </a:prstGeom>
          <a:noFill/>
        </p:spPr>
        <p:txBody>
          <a:bodyPr wrap="none" rtlCol="0">
            <a:spAutoFit/>
          </a:bodyPr>
          <a:lstStyle/>
          <a:p>
            <a:r>
              <a:rPr lang="en-US" dirty="0" smtClean="0"/>
              <a:t>S. </a:t>
            </a:r>
            <a:r>
              <a:rPr lang="en-US" dirty="0" err="1" smtClean="0"/>
              <a:t>Tantawi</a:t>
            </a:r>
            <a:endParaRPr lang="en-US" dirty="0"/>
          </a:p>
        </p:txBody>
      </p:sp>
    </p:spTree>
  </p:cSld>
  <p:clrMapOvr>
    <a:masterClrMapping/>
  </p:clrMapOvr>
  <p:transition>
    <p:circl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a:latin typeface="Arial" charset="0"/>
                <a:ea typeface="ＭＳ Ｐゴシック" charset="0"/>
                <a:cs typeface="ＭＳ Ｐゴシック" charset="0"/>
              </a:rPr>
              <a:t>Approach*</a:t>
            </a:r>
          </a:p>
        </p:txBody>
      </p:sp>
      <p:grpSp>
        <p:nvGrpSpPr>
          <p:cNvPr id="2" name="Group 50"/>
          <p:cNvGrpSpPr>
            <a:grpSpLocks/>
          </p:cNvGrpSpPr>
          <p:nvPr/>
        </p:nvGrpSpPr>
        <p:grpSpPr bwMode="auto">
          <a:xfrm>
            <a:off x="685800" y="3505200"/>
            <a:ext cx="7543800" cy="2678112"/>
            <a:chOff x="381000" y="1143000"/>
            <a:chExt cx="8053388" cy="3251200"/>
          </a:xfrm>
        </p:grpSpPr>
        <p:grpSp>
          <p:nvGrpSpPr>
            <p:cNvPr id="3" name="Group 25"/>
            <p:cNvGrpSpPr>
              <a:grpSpLocks/>
            </p:cNvGrpSpPr>
            <p:nvPr/>
          </p:nvGrpSpPr>
          <p:grpSpPr bwMode="auto">
            <a:xfrm>
              <a:off x="457200" y="2362200"/>
              <a:ext cx="1576388" cy="1447800"/>
              <a:chOff x="176110" y="1676400"/>
              <a:chExt cx="1576490" cy="1447800"/>
            </a:xfrm>
          </p:grpSpPr>
          <p:sp>
            <p:nvSpPr>
              <p:cNvPr id="5" name="Can 4"/>
              <p:cNvSpPr/>
              <p:nvPr/>
            </p:nvSpPr>
            <p:spPr>
              <a:xfrm rot="16200000">
                <a:off x="1257290" y="2628890"/>
                <a:ext cx="685800" cy="304820"/>
              </a:xfrm>
              <a:prstGeom prst="can">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 name="Straight Connector 6"/>
              <p:cNvCxnSpPr/>
              <p:nvPr/>
            </p:nvCxnSpPr>
            <p:spPr>
              <a:xfrm>
                <a:off x="914346" y="1905000"/>
                <a:ext cx="685844"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a:endCxn id="5" idx="4"/>
              </p:cNvCxnSpPr>
              <p:nvPr/>
            </p:nvCxnSpPr>
            <p:spPr>
              <a:xfrm rot="5400000">
                <a:off x="1334284" y="2172493"/>
                <a:ext cx="5334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Freeform 10"/>
              <p:cNvSpPr/>
              <p:nvPr/>
            </p:nvSpPr>
            <p:spPr>
              <a:xfrm>
                <a:off x="176110" y="1836737"/>
                <a:ext cx="754112" cy="152400"/>
              </a:xfrm>
              <a:custGeom>
                <a:avLst/>
                <a:gdLst>
                  <a:gd name="connsiteX0" fmla="*/ 527816 w 527816"/>
                  <a:gd name="connsiteY0" fmla="*/ 108578 h 290001"/>
                  <a:gd name="connsiteX1" fmla="*/ 445345 w 527816"/>
                  <a:gd name="connsiteY1" fmla="*/ 257015 h 290001"/>
                  <a:gd name="connsiteX2" fmla="*/ 346379 w 527816"/>
                  <a:gd name="connsiteY2" fmla="*/ 9620 h 290001"/>
                  <a:gd name="connsiteX3" fmla="*/ 263908 w 527816"/>
                  <a:gd name="connsiteY3" fmla="*/ 273508 h 290001"/>
                  <a:gd name="connsiteX4" fmla="*/ 181437 w 527816"/>
                  <a:gd name="connsiteY4" fmla="*/ 1374 h 290001"/>
                  <a:gd name="connsiteX5" fmla="*/ 131954 w 527816"/>
                  <a:gd name="connsiteY5" fmla="*/ 281755 h 290001"/>
                  <a:gd name="connsiteX6" fmla="*/ 49483 w 527816"/>
                  <a:gd name="connsiteY6" fmla="*/ 1374 h 290001"/>
                  <a:gd name="connsiteX7" fmla="*/ 0 w 527816"/>
                  <a:gd name="connsiteY7" fmla="*/ 290001 h 290001"/>
                  <a:gd name="connsiteX8" fmla="*/ 0 w 527816"/>
                  <a:gd name="connsiteY8" fmla="*/ 290001 h 29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816" h="290001">
                    <a:moveTo>
                      <a:pt x="527816" y="108578"/>
                    </a:moveTo>
                    <a:cubicBezTo>
                      <a:pt x="501700" y="191043"/>
                      <a:pt x="475585" y="273508"/>
                      <a:pt x="445345" y="257015"/>
                    </a:cubicBezTo>
                    <a:cubicBezTo>
                      <a:pt x="415105" y="240522"/>
                      <a:pt x="376618" y="6871"/>
                      <a:pt x="346379" y="9620"/>
                    </a:cubicBezTo>
                    <a:cubicBezTo>
                      <a:pt x="316140" y="12369"/>
                      <a:pt x="291398" y="274882"/>
                      <a:pt x="263908" y="273508"/>
                    </a:cubicBezTo>
                    <a:cubicBezTo>
                      <a:pt x="236418" y="272134"/>
                      <a:pt x="203429" y="0"/>
                      <a:pt x="181437" y="1374"/>
                    </a:cubicBezTo>
                    <a:cubicBezTo>
                      <a:pt x="159445" y="2748"/>
                      <a:pt x="153946" y="281755"/>
                      <a:pt x="131954" y="281755"/>
                    </a:cubicBezTo>
                    <a:cubicBezTo>
                      <a:pt x="109962" y="281755"/>
                      <a:pt x="71475" y="0"/>
                      <a:pt x="49483" y="1374"/>
                    </a:cubicBezTo>
                    <a:cubicBezTo>
                      <a:pt x="27491" y="2748"/>
                      <a:pt x="0" y="290001"/>
                      <a:pt x="0" y="290001"/>
                    </a:cubicBezTo>
                    <a:lnTo>
                      <a:pt x="0" y="290001"/>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4" name="Group 18"/>
              <p:cNvGrpSpPr>
                <a:grpSpLocks/>
              </p:cNvGrpSpPr>
              <p:nvPr/>
            </p:nvGrpSpPr>
            <p:grpSpPr bwMode="auto">
              <a:xfrm>
                <a:off x="1066800" y="1676400"/>
                <a:ext cx="457200" cy="228600"/>
                <a:chOff x="1219200" y="1600200"/>
                <a:chExt cx="457200" cy="228600"/>
              </a:xfrm>
            </p:grpSpPr>
            <p:cxnSp>
              <p:nvCxnSpPr>
                <p:cNvPr id="13" name="Straight Connector 12"/>
                <p:cNvCxnSpPr/>
                <p:nvPr/>
              </p:nvCxnSpPr>
              <p:spPr>
                <a:xfrm>
                  <a:off x="1219156" y="1600200"/>
                  <a:ext cx="457230" cy="228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0800000" flipV="1">
                  <a:off x="1219156" y="1600200"/>
                  <a:ext cx="457230" cy="228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20" name="Straight Connector 19"/>
            <p:cNvCxnSpPr/>
            <p:nvPr/>
          </p:nvCxnSpPr>
          <p:spPr>
            <a:xfrm>
              <a:off x="738188" y="2362200"/>
              <a:ext cx="75438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Can 21"/>
            <p:cNvSpPr/>
            <p:nvPr/>
          </p:nvSpPr>
          <p:spPr>
            <a:xfrm rot="16200000">
              <a:off x="7939088" y="3298825"/>
              <a:ext cx="685800" cy="304800"/>
            </a:xfrm>
            <a:prstGeom prst="can">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3" name="Straight Connector 22"/>
            <p:cNvCxnSpPr/>
            <p:nvPr/>
          </p:nvCxnSpPr>
          <p:spPr>
            <a:xfrm rot="5400000">
              <a:off x="7912101" y="2732087"/>
              <a:ext cx="741362"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 name="Group 26"/>
            <p:cNvGrpSpPr>
              <a:grpSpLocks/>
            </p:cNvGrpSpPr>
            <p:nvPr/>
          </p:nvGrpSpPr>
          <p:grpSpPr bwMode="auto">
            <a:xfrm>
              <a:off x="2132013" y="2362200"/>
              <a:ext cx="1576387" cy="1447800"/>
              <a:chOff x="176110" y="1676400"/>
              <a:chExt cx="1576490" cy="1447800"/>
            </a:xfrm>
          </p:grpSpPr>
          <p:sp>
            <p:nvSpPr>
              <p:cNvPr id="28" name="Can 27"/>
              <p:cNvSpPr/>
              <p:nvPr/>
            </p:nvSpPr>
            <p:spPr>
              <a:xfrm rot="16200000">
                <a:off x="1257290" y="2628890"/>
                <a:ext cx="685800" cy="304820"/>
              </a:xfrm>
              <a:prstGeom prst="can">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9" name="Straight Connector 28"/>
              <p:cNvCxnSpPr/>
              <p:nvPr/>
            </p:nvCxnSpPr>
            <p:spPr>
              <a:xfrm>
                <a:off x="914345" y="1905000"/>
                <a:ext cx="68584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endCxn id="28" idx="4"/>
              </p:cNvCxnSpPr>
              <p:nvPr/>
            </p:nvCxnSpPr>
            <p:spPr>
              <a:xfrm rot="5400000">
                <a:off x="1334284" y="2172493"/>
                <a:ext cx="5334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Freeform 30"/>
              <p:cNvSpPr/>
              <p:nvPr/>
            </p:nvSpPr>
            <p:spPr>
              <a:xfrm>
                <a:off x="176110" y="1836737"/>
                <a:ext cx="754111" cy="152400"/>
              </a:xfrm>
              <a:custGeom>
                <a:avLst/>
                <a:gdLst>
                  <a:gd name="connsiteX0" fmla="*/ 527816 w 527816"/>
                  <a:gd name="connsiteY0" fmla="*/ 108578 h 290001"/>
                  <a:gd name="connsiteX1" fmla="*/ 445345 w 527816"/>
                  <a:gd name="connsiteY1" fmla="*/ 257015 h 290001"/>
                  <a:gd name="connsiteX2" fmla="*/ 346379 w 527816"/>
                  <a:gd name="connsiteY2" fmla="*/ 9620 h 290001"/>
                  <a:gd name="connsiteX3" fmla="*/ 263908 w 527816"/>
                  <a:gd name="connsiteY3" fmla="*/ 273508 h 290001"/>
                  <a:gd name="connsiteX4" fmla="*/ 181437 w 527816"/>
                  <a:gd name="connsiteY4" fmla="*/ 1374 h 290001"/>
                  <a:gd name="connsiteX5" fmla="*/ 131954 w 527816"/>
                  <a:gd name="connsiteY5" fmla="*/ 281755 h 290001"/>
                  <a:gd name="connsiteX6" fmla="*/ 49483 w 527816"/>
                  <a:gd name="connsiteY6" fmla="*/ 1374 h 290001"/>
                  <a:gd name="connsiteX7" fmla="*/ 0 w 527816"/>
                  <a:gd name="connsiteY7" fmla="*/ 290001 h 290001"/>
                  <a:gd name="connsiteX8" fmla="*/ 0 w 527816"/>
                  <a:gd name="connsiteY8" fmla="*/ 290001 h 29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816" h="290001">
                    <a:moveTo>
                      <a:pt x="527816" y="108578"/>
                    </a:moveTo>
                    <a:cubicBezTo>
                      <a:pt x="501700" y="191043"/>
                      <a:pt x="475585" y="273508"/>
                      <a:pt x="445345" y="257015"/>
                    </a:cubicBezTo>
                    <a:cubicBezTo>
                      <a:pt x="415105" y="240522"/>
                      <a:pt x="376618" y="6871"/>
                      <a:pt x="346379" y="9620"/>
                    </a:cubicBezTo>
                    <a:cubicBezTo>
                      <a:pt x="316140" y="12369"/>
                      <a:pt x="291398" y="274882"/>
                      <a:pt x="263908" y="273508"/>
                    </a:cubicBezTo>
                    <a:cubicBezTo>
                      <a:pt x="236418" y="272134"/>
                      <a:pt x="203429" y="0"/>
                      <a:pt x="181437" y="1374"/>
                    </a:cubicBezTo>
                    <a:cubicBezTo>
                      <a:pt x="159445" y="2748"/>
                      <a:pt x="153946" y="281755"/>
                      <a:pt x="131954" y="281755"/>
                    </a:cubicBezTo>
                    <a:cubicBezTo>
                      <a:pt x="109962" y="281755"/>
                      <a:pt x="71475" y="0"/>
                      <a:pt x="49483" y="1374"/>
                    </a:cubicBezTo>
                    <a:cubicBezTo>
                      <a:pt x="27491" y="2748"/>
                      <a:pt x="0" y="290001"/>
                      <a:pt x="0" y="290001"/>
                    </a:cubicBezTo>
                    <a:lnTo>
                      <a:pt x="0" y="290001"/>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9" name="Group 18"/>
              <p:cNvGrpSpPr>
                <a:grpSpLocks/>
              </p:cNvGrpSpPr>
              <p:nvPr/>
            </p:nvGrpSpPr>
            <p:grpSpPr bwMode="auto">
              <a:xfrm>
                <a:off x="1066800" y="1676400"/>
                <a:ext cx="457200" cy="228600"/>
                <a:chOff x="1219200" y="1600200"/>
                <a:chExt cx="457200" cy="228600"/>
              </a:xfrm>
            </p:grpSpPr>
            <p:cxnSp>
              <p:nvCxnSpPr>
                <p:cNvPr id="33" name="Straight Connector 32"/>
                <p:cNvCxnSpPr/>
                <p:nvPr/>
              </p:nvCxnSpPr>
              <p:spPr>
                <a:xfrm>
                  <a:off x="1219155" y="1600200"/>
                  <a:ext cx="457230" cy="228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0800000" flipV="1">
                  <a:off x="1219155" y="1600200"/>
                  <a:ext cx="457230" cy="228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10" name="Group 34"/>
            <p:cNvGrpSpPr>
              <a:grpSpLocks/>
            </p:cNvGrpSpPr>
            <p:nvPr/>
          </p:nvGrpSpPr>
          <p:grpSpPr bwMode="auto">
            <a:xfrm>
              <a:off x="3862388" y="2362200"/>
              <a:ext cx="1576387" cy="1447800"/>
              <a:chOff x="176110" y="1676400"/>
              <a:chExt cx="1576490" cy="1447800"/>
            </a:xfrm>
          </p:grpSpPr>
          <p:sp>
            <p:nvSpPr>
              <p:cNvPr id="36" name="Can 35"/>
              <p:cNvSpPr/>
              <p:nvPr/>
            </p:nvSpPr>
            <p:spPr>
              <a:xfrm rot="16200000">
                <a:off x="1257290" y="2628890"/>
                <a:ext cx="685800" cy="304820"/>
              </a:xfrm>
              <a:prstGeom prst="can">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7" name="Straight Connector 36"/>
              <p:cNvCxnSpPr/>
              <p:nvPr/>
            </p:nvCxnSpPr>
            <p:spPr>
              <a:xfrm>
                <a:off x="914345" y="1905000"/>
                <a:ext cx="68584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a:endCxn id="36" idx="4"/>
              </p:cNvCxnSpPr>
              <p:nvPr/>
            </p:nvCxnSpPr>
            <p:spPr>
              <a:xfrm rot="5400000">
                <a:off x="1334284" y="2172493"/>
                <a:ext cx="5334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Freeform 38"/>
              <p:cNvSpPr/>
              <p:nvPr/>
            </p:nvSpPr>
            <p:spPr>
              <a:xfrm>
                <a:off x="176110" y="1836737"/>
                <a:ext cx="754111" cy="152400"/>
              </a:xfrm>
              <a:custGeom>
                <a:avLst/>
                <a:gdLst>
                  <a:gd name="connsiteX0" fmla="*/ 527816 w 527816"/>
                  <a:gd name="connsiteY0" fmla="*/ 108578 h 290001"/>
                  <a:gd name="connsiteX1" fmla="*/ 445345 w 527816"/>
                  <a:gd name="connsiteY1" fmla="*/ 257015 h 290001"/>
                  <a:gd name="connsiteX2" fmla="*/ 346379 w 527816"/>
                  <a:gd name="connsiteY2" fmla="*/ 9620 h 290001"/>
                  <a:gd name="connsiteX3" fmla="*/ 263908 w 527816"/>
                  <a:gd name="connsiteY3" fmla="*/ 273508 h 290001"/>
                  <a:gd name="connsiteX4" fmla="*/ 181437 w 527816"/>
                  <a:gd name="connsiteY4" fmla="*/ 1374 h 290001"/>
                  <a:gd name="connsiteX5" fmla="*/ 131954 w 527816"/>
                  <a:gd name="connsiteY5" fmla="*/ 281755 h 290001"/>
                  <a:gd name="connsiteX6" fmla="*/ 49483 w 527816"/>
                  <a:gd name="connsiteY6" fmla="*/ 1374 h 290001"/>
                  <a:gd name="connsiteX7" fmla="*/ 0 w 527816"/>
                  <a:gd name="connsiteY7" fmla="*/ 290001 h 290001"/>
                  <a:gd name="connsiteX8" fmla="*/ 0 w 527816"/>
                  <a:gd name="connsiteY8" fmla="*/ 290001 h 29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816" h="290001">
                    <a:moveTo>
                      <a:pt x="527816" y="108578"/>
                    </a:moveTo>
                    <a:cubicBezTo>
                      <a:pt x="501700" y="191043"/>
                      <a:pt x="475585" y="273508"/>
                      <a:pt x="445345" y="257015"/>
                    </a:cubicBezTo>
                    <a:cubicBezTo>
                      <a:pt x="415105" y="240522"/>
                      <a:pt x="376618" y="6871"/>
                      <a:pt x="346379" y="9620"/>
                    </a:cubicBezTo>
                    <a:cubicBezTo>
                      <a:pt x="316140" y="12369"/>
                      <a:pt x="291398" y="274882"/>
                      <a:pt x="263908" y="273508"/>
                    </a:cubicBezTo>
                    <a:cubicBezTo>
                      <a:pt x="236418" y="272134"/>
                      <a:pt x="203429" y="0"/>
                      <a:pt x="181437" y="1374"/>
                    </a:cubicBezTo>
                    <a:cubicBezTo>
                      <a:pt x="159445" y="2748"/>
                      <a:pt x="153946" y="281755"/>
                      <a:pt x="131954" y="281755"/>
                    </a:cubicBezTo>
                    <a:cubicBezTo>
                      <a:pt x="109962" y="281755"/>
                      <a:pt x="71475" y="0"/>
                      <a:pt x="49483" y="1374"/>
                    </a:cubicBezTo>
                    <a:cubicBezTo>
                      <a:pt x="27491" y="2748"/>
                      <a:pt x="0" y="290001"/>
                      <a:pt x="0" y="290001"/>
                    </a:cubicBezTo>
                    <a:lnTo>
                      <a:pt x="0" y="290001"/>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nvGrpSpPr>
              <p:cNvPr id="12" name="Group 18"/>
              <p:cNvGrpSpPr>
                <a:grpSpLocks/>
              </p:cNvGrpSpPr>
              <p:nvPr/>
            </p:nvGrpSpPr>
            <p:grpSpPr bwMode="auto">
              <a:xfrm>
                <a:off x="1066800" y="1676400"/>
                <a:ext cx="457200" cy="228600"/>
                <a:chOff x="1219200" y="1600200"/>
                <a:chExt cx="457200" cy="228600"/>
              </a:xfrm>
            </p:grpSpPr>
            <p:cxnSp>
              <p:nvCxnSpPr>
                <p:cNvPr id="41" name="Straight Connector 40"/>
                <p:cNvCxnSpPr/>
                <p:nvPr/>
              </p:nvCxnSpPr>
              <p:spPr>
                <a:xfrm>
                  <a:off x="1219155" y="1600200"/>
                  <a:ext cx="457230" cy="228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10800000" flipV="1">
                  <a:off x="1219155" y="1600200"/>
                  <a:ext cx="457230" cy="228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45" name="Straight Connector 44"/>
            <p:cNvCxnSpPr/>
            <p:nvPr/>
          </p:nvCxnSpPr>
          <p:spPr>
            <a:xfrm rot="5400000">
              <a:off x="240507" y="1867693"/>
              <a:ext cx="9906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466725" y="1192212"/>
              <a:ext cx="549275" cy="54927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14" name="Group 50"/>
            <p:cNvGrpSpPr>
              <a:grpSpLocks/>
            </p:cNvGrpSpPr>
            <p:nvPr/>
          </p:nvGrpSpPr>
          <p:grpSpPr bwMode="auto">
            <a:xfrm>
              <a:off x="533400" y="1295400"/>
              <a:ext cx="415925" cy="309563"/>
              <a:chOff x="1524000" y="1291107"/>
              <a:chExt cx="416307" cy="309093"/>
            </a:xfrm>
          </p:grpSpPr>
          <p:sp>
            <p:nvSpPr>
              <p:cNvPr id="49" name="Freeform 48"/>
              <p:cNvSpPr/>
              <p:nvPr/>
            </p:nvSpPr>
            <p:spPr>
              <a:xfrm>
                <a:off x="1524000" y="1295862"/>
                <a:ext cx="214510" cy="304337"/>
              </a:xfrm>
              <a:custGeom>
                <a:avLst/>
                <a:gdLst>
                  <a:gd name="connsiteX0" fmla="*/ 0 w 214425"/>
                  <a:gd name="connsiteY0" fmla="*/ 130570 h 354600"/>
                  <a:gd name="connsiteX1" fmla="*/ 74224 w 214425"/>
                  <a:gd name="connsiteY1" fmla="*/ 336732 h 354600"/>
                  <a:gd name="connsiteX2" fmla="*/ 148448 w 214425"/>
                  <a:gd name="connsiteY2" fmla="*/ 23365 h 354600"/>
                  <a:gd name="connsiteX3" fmla="*/ 214425 w 214425"/>
                  <a:gd name="connsiteY3" fmla="*/ 196542 h 354600"/>
                  <a:gd name="connsiteX4" fmla="*/ 214425 w 214425"/>
                  <a:gd name="connsiteY4" fmla="*/ 196542 h 35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425" h="354600">
                    <a:moveTo>
                      <a:pt x="0" y="130570"/>
                    </a:moveTo>
                    <a:cubicBezTo>
                      <a:pt x="24741" y="242585"/>
                      <a:pt x="49483" y="354600"/>
                      <a:pt x="74224" y="336732"/>
                    </a:cubicBezTo>
                    <a:cubicBezTo>
                      <a:pt x="98965" y="318864"/>
                      <a:pt x="125081" y="46730"/>
                      <a:pt x="148448" y="23365"/>
                    </a:cubicBezTo>
                    <a:cubicBezTo>
                      <a:pt x="171815" y="0"/>
                      <a:pt x="214425" y="196542"/>
                      <a:pt x="214425" y="196542"/>
                    </a:cubicBezTo>
                    <a:lnTo>
                      <a:pt x="214425" y="196542"/>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50" name="Freeform 49"/>
              <p:cNvSpPr/>
              <p:nvPr/>
            </p:nvSpPr>
            <p:spPr>
              <a:xfrm>
                <a:off x="1725798" y="1291107"/>
                <a:ext cx="214509" cy="304337"/>
              </a:xfrm>
              <a:custGeom>
                <a:avLst/>
                <a:gdLst>
                  <a:gd name="connsiteX0" fmla="*/ 0 w 214425"/>
                  <a:gd name="connsiteY0" fmla="*/ 130570 h 354600"/>
                  <a:gd name="connsiteX1" fmla="*/ 74224 w 214425"/>
                  <a:gd name="connsiteY1" fmla="*/ 336732 h 354600"/>
                  <a:gd name="connsiteX2" fmla="*/ 148448 w 214425"/>
                  <a:gd name="connsiteY2" fmla="*/ 23365 h 354600"/>
                  <a:gd name="connsiteX3" fmla="*/ 214425 w 214425"/>
                  <a:gd name="connsiteY3" fmla="*/ 196542 h 354600"/>
                  <a:gd name="connsiteX4" fmla="*/ 214425 w 214425"/>
                  <a:gd name="connsiteY4" fmla="*/ 196542 h 35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425" h="354600">
                    <a:moveTo>
                      <a:pt x="0" y="130570"/>
                    </a:moveTo>
                    <a:cubicBezTo>
                      <a:pt x="24741" y="242585"/>
                      <a:pt x="49483" y="354600"/>
                      <a:pt x="74224" y="336732"/>
                    </a:cubicBezTo>
                    <a:cubicBezTo>
                      <a:pt x="98965" y="318864"/>
                      <a:pt x="125081" y="46730"/>
                      <a:pt x="148448" y="23365"/>
                    </a:cubicBezTo>
                    <a:cubicBezTo>
                      <a:pt x="171815" y="0"/>
                      <a:pt x="214425" y="196542"/>
                      <a:pt x="214425" y="196542"/>
                    </a:cubicBezTo>
                    <a:lnTo>
                      <a:pt x="214425" y="196542"/>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grpSp>
          <p:nvGrpSpPr>
            <p:cNvPr id="16" name="Group 57"/>
            <p:cNvGrpSpPr>
              <a:grpSpLocks/>
            </p:cNvGrpSpPr>
            <p:nvPr/>
          </p:nvGrpSpPr>
          <p:grpSpPr bwMode="auto">
            <a:xfrm>
              <a:off x="5943600" y="3200400"/>
              <a:ext cx="1468438" cy="461963"/>
              <a:chOff x="6172200" y="3200400"/>
              <a:chExt cx="1468480" cy="461665"/>
            </a:xfrm>
          </p:grpSpPr>
          <p:sp>
            <p:nvSpPr>
              <p:cNvPr id="20505" name="Rectangle 53"/>
              <p:cNvSpPr>
                <a:spLocks noChangeArrowheads="1"/>
              </p:cNvSpPr>
              <p:nvPr/>
            </p:nvSpPr>
            <p:spPr bwMode="auto">
              <a:xfrm>
                <a:off x="6172200" y="3200400"/>
                <a:ext cx="32548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400">
                    <a:latin typeface="Wingdings" charset="0"/>
                    <a:cs typeface="Wingdings" charset="0"/>
                  </a:rPr>
                  <a:t></a:t>
                </a:r>
                <a:endParaRPr lang="en-US" sz="2400">
                  <a:cs typeface="Wingdings" charset="0"/>
                </a:endParaRPr>
              </a:p>
            </p:txBody>
          </p:sp>
          <p:sp>
            <p:nvSpPr>
              <p:cNvPr id="20506" name="Rectangle 54"/>
              <p:cNvSpPr>
                <a:spLocks noChangeArrowheads="1"/>
              </p:cNvSpPr>
              <p:nvPr/>
            </p:nvSpPr>
            <p:spPr bwMode="auto">
              <a:xfrm>
                <a:off x="6553200" y="3200400"/>
                <a:ext cx="32548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400">
                    <a:latin typeface="Wingdings" charset="0"/>
                    <a:cs typeface="Wingdings" charset="0"/>
                  </a:rPr>
                  <a:t></a:t>
                </a:r>
                <a:endParaRPr lang="en-US" sz="2400">
                  <a:cs typeface="Wingdings" charset="0"/>
                </a:endParaRPr>
              </a:p>
            </p:txBody>
          </p:sp>
          <p:sp>
            <p:nvSpPr>
              <p:cNvPr id="20507" name="Rectangle 55"/>
              <p:cNvSpPr>
                <a:spLocks noChangeArrowheads="1"/>
              </p:cNvSpPr>
              <p:nvPr/>
            </p:nvSpPr>
            <p:spPr bwMode="auto">
              <a:xfrm>
                <a:off x="7315200" y="3200400"/>
                <a:ext cx="32548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400">
                    <a:latin typeface="Wingdings" charset="0"/>
                    <a:cs typeface="Wingdings" charset="0"/>
                  </a:rPr>
                  <a:t></a:t>
                </a:r>
                <a:endParaRPr lang="en-US" sz="2400">
                  <a:cs typeface="Wingdings" charset="0"/>
                </a:endParaRPr>
              </a:p>
            </p:txBody>
          </p:sp>
          <p:sp>
            <p:nvSpPr>
              <p:cNvPr id="20508" name="Rectangle 56"/>
              <p:cNvSpPr>
                <a:spLocks noChangeArrowheads="1"/>
              </p:cNvSpPr>
              <p:nvPr/>
            </p:nvSpPr>
            <p:spPr bwMode="auto">
              <a:xfrm>
                <a:off x="6934200" y="3200400"/>
                <a:ext cx="32548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400">
                    <a:latin typeface="Wingdings" charset="0"/>
                    <a:cs typeface="Wingdings" charset="0"/>
                  </a:rPr>
                  <a:t></a:t>
                </a:r>
                <a:endParaRPr lang="en-US" sz="2400">
                  <a:cs typeface="Wingdings" charset="0"/>
                </a:endParaRPr>
              </a:p>
            </p:txBody>
          </p:sp>
        </p:grpSp>
        <p:sp>
          <p:nvSpPr>
            <p:cNvPr id="20496" name="TextBox 58"/>
            <p:cNvSpPr txBox="1">
              <a:spLocks noChangeArrowheads="1"/>
            </p:cNvSpPr>
            <p:nvPr/>
          </p:nvSpPr>
          <p:spPr bwMode="auto">
            <a:xfrm>
              <a:off x="1143000" y="1143000"/>
              <a:ext cx="8001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RF</a:t>
              </a:r>
            </a:p>
            <a:p>
              <a:pPr eaLnBrk="1" hangingPunct="1"/>
              <a:r>
                <a:rPr lang="en-US" sz="1600"/>
                <a:t>source</a:t>
              </a:r>
            </a:p>
          </p:txBody>
        </p:sp>
        <p:sp>
          <p:nvSpPr>
            <p:cNvPr id="20497" name="TextBox 59"/>
            <p:cNvSpPr txBox="1">
              <a:spLocks noChangeArrowheads="1"/>
            </p:cNvSpPr>
            <p:nvPr/>
          </p:nvSpPr>
          <p:spPr bwMode="auto">
            <a:xfrm>
              <a:off x="2057400" y="1600200"/>
              <a:ext cx="192881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Directional Coupler </a:t>
              </a:r>
            </a:p>
            <a:p>
              <a:pPr eaLnBrk="1" hangingPunct="1"/>
              <a:r>
                <a:rPr lang="en-US" sz="1600"/>
                <a:t>Sc = (1 – i + N)</a:t>
              </a:r>
              <a:r>
                <a:rPr lang="en-US" sz="1600" baseline="30000"/>
                <a:t>-1/2</a:t>
              </a:r>
            </a:p>
          </p:txBody>
        </p:sp>
        <p:cxnSp>
          <p:nvCxnSpPr>
            <p:cNvPr id="66" name="Straight Arrow Connector 65"/>
            <p:cNvCxnSpPr>
              <a:stCxn id="20497" idx="1"/>
            </p:cNvCxnSpPr>
            <p:nvPr/>
          </p:nvCxnSpPr>
          <p:spPr>
            <a:xfrm rot="10800000" flipV="1">
              <a:off x="1524000" y="1892300"/>
              <a:ext cx="533400" cy="3937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499" name="TextBox 66"/>
            <p:cNvSpPr txBox="1">
              <a:spLocks noChangeArrowheads="1"/>
            </p:cNvSpPr>
            <p:nvPr/>
          </p:nvSpPr>
          <p:spPr bwMode="auto">
            <a:xfrm>
              <a:off x="2057400" y="3733800"/>
              <a:ext cx="12239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Accelerator </a:t>
              </a:r>
            </a:p>
            <a:p>
              <a:pPr eaLnBrk="1" hangingPunct="1"/>
              <a:r>
                <a:rPr lang="en-US" sz="1600"/>
                <a:t>Cavity</a:t>
              </a:r>
            </a:p>
          </p:txBody>
        </p:sp>
        <p:cxnSp>
          <p:nvCxnSpPr>
            <p:cNvPr id="68" name="Straight Arrow Connector 67"/>
            <p:cNvCxnSpPr>
              <a:stCxn id="20499" idx="0"/>
            </p:cNvCxnSpPr>
            <p:nvPr/>
          </p:nvCxnSpPr>
          <p:spPr>
            <a:xfrm rot="16200000" flipV="1">
              <a:off x="2255044" y="3320256"/>
              <a:ext cx="215900" cy="6111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501" name="TextBox 69"/>
            <p:cNvSpPr txBox="1">
              <a:spLocks noChangeArrowheads="1"/>
            </p:cNvSpPr>
            <p:nvPr/>
          </p:nvSpPr>
          <p:spPr bwMode="auto">
            <a:xfrm>
              <a:off x="6477000" y="3810000"/>
              <a:ext cx="1828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N</a:t>
              </a:r>
              <a:r>
                <a:rPr lang="en-US" sz="1600" baseline="30000"/>
                <a:t>th</a:t>
              </a:r>
              <a:r>
                <a:rPr lang="en-US" sz="1600"/>
                <a:t> Accelerator </a:t>
              </a:r>
            </a:p>
            <a:p>
              <a:pPr eaLnBrk="1" hangingPunct="1"/>
              <a:r>
                <a:rPr lang="en-US" sz="1600"/>
                <a:t>Cavity</a:t>
              </a:r>
            </a:p>
          </p:txBody>
        </p:sp>
        <p:cxnSp>
          <p:nvCxnSpPr>
            <p:cNvPr id="71" name="Straight Arrow Connector 70"/>
            <p:cNvCxnSpPr>
              <a:stCxn id="20501" idx="0"/>
            </p:cNvCxnSpPr>
            <p:nvPr/>
          </p:nvCxnSpPr>
          <p:spPr>
            <a:xfrm rot="5400000" flipH="1" flipV="1">
              <a:off x="7543800" y="3276600"/>
              <a:ext cx="381000" cy="685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503" name="TextBox 73"/>
            <p:cNvSpPr txBox="1">
              <a:spLocks noChangeArrowheads="1"/>
            </p:cNvSpPr>
            <p:nvPr/>
          </p:nvSpPr>
          <p:spPr bwMode="auto">
            <a:xfrm>
              <a:off x="381000" y="3048000"/>
              <a:ext cx="64135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Load</a:t>
              </a:r>
            </a:p>
          </p:txBody>
        </p:sp>
        <p:cxnSp>
          <p:nvCxnSpPr>
            <p:cNvPr id="75" name="Straight Arrow Connector 74"/>
            <p:cNvCxnSpPr/>
            <p:nvPr/>
          </p:nvCxnSpPr>
          <p:spPr>
            <a:xfrm rot="5400000" flipH="1" flipV="1">
              <a:off x="533400" y="2819400"/>
              <a:ext cx="304800"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20485" name="TextBox 51"/>
          <p:cNvSpPr txBox="1">
            <a:spLocks noChangeArrowheads="1"/>
          </p:cNvSpPr>
          <p:nvPr/>
        </p:nvSpPr>
        <p:spPr bwMode="auto">
          <a:xfrm>
            <a:off x="1828800" y="6334125"/>
            <a:ext cx="6629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*S. Tantawi,</a:t>
            </a:r>
            <a:r>
              <a:rPr lang="ja-JP" altLang="en-US" sz="1400"/>
              <a:t>”</a:t>
            </a:r>
            <a:r>
              <a:rPr lang="en-US" altLang="ja-JP" sz="1400"/>
              <a:t> RF distribution system for a set of standing-wave accelerator structures</a:t>
            </a:r>
            <a:r>
              <a:rPr lang="ja-JP" altLang="en-US" sz="1400"/>
              <a:t>”</a:t>
            </a:r>
            <a:r>
              <a:rPr lang="en-US" altLang="ja-JP" sz="1400"/>
              <a:t>, Phys. Rev., ST Accel. Beams,vol. 9, issue 11</a:t>
            </a:r>
            <a:endParaRPr lang="en-US" sz="1400"/>
          </a:p>
        </p:txBody>
      </p:sp>
      <p:sp>
        <p:nvSpPr>
          <p:cNvPr id="54" name="Rectangle 53"/>
          <p:cNvSpPr/>
          <p:nvPr/>
        </p:nvSpPr>
        <p:spPr>
          <a:xfrm>
            <a:off x="0" y="1042987"/>
            <a:ext cx="8991600" cy="2462213"/>
          </a:xfrm>
          <a:prstGeom prst="rect">
            <a:avLst/>
          </a:prstGeom>
        </p:spPr>
        <p:txBody>
          <a:bodyPr wrap="square">
            <a:spAutoFit/>
          </a:bodyPr>
          <a:lstStyle/>
          <a:p>
            <a:r>
              <a:rPr lang="en-US" sz="2600" dirty="0" smtClean="0">
                <a:ea typeface="ＭＳ Ｐゴシック" charset="0"/>
                <a:cs typeface="ＭＳ Ｐゴシック" charset="0"/>
              </a:rPr>
              <a:t>Potential advantages of parallel fed, </a:t>
            </a:r>
            <a:r>
              <a:rPr lang="en-US" sz="2600" dirty="0" smtClean="0">
                <a:ea typeface="ＭＳ Ｐゴシック" charset="0"/>
                <a:cs typeface="ＭＳ Ｐゴシック" charset="0"/>
                <a:sym typeface="Symbol"/>
              </a:rPr>
              <a:t> </a:t>
            </a:r>
            <a:r>
              <a:rPr lang="en-US" sz="2600" dirty="0" smtClean="0">
                <a:ea typeface="ＭＳ Ｐゴシック" charset="0"/>
                <a:cs typeface="ＭＳ Ｐゴシック" charset="0"/>
              </a:rPr>
              <a:t>mode </a:t>
            </a:r>
            <a:r>
              <a:rPr lang="en-US" sz="2600" dirty="0" smtClean="0">
                <a:ea typeface="ＭＳ Ｐゴシック" charset="0"/>
                <a:cs typeface="ＭＳ Ｐゴシック" charset="0"/>
              </a:rPr>
              <a:t>standing-wave (SW) structures over travelling-wave structures</a:t>
            </a:r>
          </a:p>
          <a:p>
            <a:pPr lvl="1">
              <a:buFont typeface="Arial" pitchFamily="34" charset="0"/>
              <a:buChar char="•"/>
            </a:pPr>
            <a:r>
              <a:rPr lang="en-US" sz="2000" dirty="0" smtClean="0">
                <a:ea typeface="ＭＳ Ｐゴシック" charset="0"/>
              </a:rPr>
              <a:t> minimizes </a:t>
            </a:r>
            <a:r>
              <a:rPr lang="en-US" sz="2000" dirty="0" smtClean="0">
                <a:ea typeface="ＭＳ Ｐゴシック" charset="0"/>
              </a:rPr>
              <a:t>energy available during breakdown</a:t>
            </a:r>
          </a:p>
          <a:p>
            <a:pPr lvl="1">
              <a:buFont typeface="Arial" pitchFamily="34" charset="0"/>
              <a:buChar char="•"/>
            </a:pPr>
            <a:r>
              <a:rPr lang="en-US" sz="2000" dirty="0" smtClean="0">
                <a:ea typeface="ＭＳ Ｐゴシック" charset="0"/>
              </a:rPr>
              <a:t> maximizes </a:t>
            </a:r>
            <a:r>
              <a:rPr lang="en-US" sz="2000" dirty="0" smtClean="0">
                <a:ea typeface="ＭＳ Ｐゴシック" charset="0"/>
              </a:rPr>
              <a:t>power distribution efficiency</a:t>
            </a:r>
          </a:p>
          <a:p>
            <a:pPr lvl="1">
              <a:buFont typeface="Arial" pitchFamily="34" charset="0"/>
              <a:buChar char="•"/>
            </a:pPr>
            <a:r>
              <a:rPr lang="en-US" sz="2000" dirty="0" smtClean="0">
                <a:ea typeface="ＭＳ Ｐゴシック" charset="0"/>
              </a:rPr>
              <a:t> enhanced </a:t>
            </a:r>
            <a:r>
              <a:rPr lang="en-US" sz="2000" dirty="0" smtClean="0">
                <a:ea typeface="ＭＳ Ｐゴシック" charset="0"/>
              </a:rPr>
              <a:t>vacuum pumping conductance</a:t>
            </a:r>
          </a:p>
          <a:p>
            <a:pPr lvl="1">
              <a:buFont typeface="Arial" pitchFamily="34" charset="0"/>
              <a:buChar char="•"/>
            </a:pPr>
            <a:r>
              <a:rPr lang="en-US" sz="2000" dirty="0" smtClean="0">
                <a:ea typeface="ＭＳ Ｐゴシック" charset="0"/>
              </a:rPr>
              <a:t> empirical </a:t>
            </a:r>
            <a:r>
              <a:rPr lang="en-US" sz="2000" dirty="0" smtClean="0">
                <a:ea typeface="ＭＳ Ｐゴシック" charset="0"/>
              </a:rPr>
              <a:t>evidence </a:t>
            </a:r>
            <a:r>
              <a:rPr lang="en-US" sz="2000" dirty="0" smtClean="0">
                <a:latin typeface="Symbol" charset="0"/>
                <a:ea typeface="ＭＳ Ｐゴシック" charset="0"/>
                <a:sym typeface="Symbol"/>
              </a:rPr>
              <a:t> </a:t>
            </a:r>
            <a:r>
              <a:rPr lang="en-US" sz="2000" dirty="0" smtClean="0">
                <a:ea typeface="ＭＳ Ｐゴシック" charset="0"/>
                <a:cs typeface="ＭＳ Ｐゴシック" charset="0"/>
              </a:rPr>
              <a:t>mode </a:t>
            </a:r>
            <a:r>
              <a:rPr lang="en-US" sz="2000" dirty="0" smtClean="0">
                <a:ea typeface="ＭＳ Ｐゴシック" charset="0"/>
                <a:cs typeface="ＭＳ Ｐゴシック" charset="0"/>
              </a:rPr>
              <a:t>have lower breakdown rate at given gradient vs. travelling wave structures</a:t>
            </a:r>
            <a:endParaRPr lang="en-US" sz="2000" dirty="0">
              <a:ea typeface="ＭＳ Ｐゴシック" charset="0"/>
            </a:endParaRPr>
          </a:p>
        </p:txBody>
      </p:sp>
    </p:spTree>
    <p:extLst>
      <p:ext uri="{BB962C8B-B14F-4D97-AF65-F5344CB8AC3E}">
        <p14:creationId xmlns="" xmlns:p14="http://schemas.microsoft.com/office/powerpoint/2010/main" val="2355418352"/>
      </p:ext>
    </p:extLst>
  </p:cSld>
  <p:clrMapOvr>
    <a:masterClrMapping/>
  </p:clrMapOvr>
  <p:transition>
    <p:circl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53"/>
          <p:cNvPicPr>
            <a:picLocks noChangeAspect="1"/>
          </p:cNvPicPr>
          <p:nvPr/>
        </p:nvPicPr>
        <p:blipFill>
          <a:blip r:embed="rId3" cstate="print"/>
          <a:srcRect/>
          <a:stretch>
            <a:fillRect/>
          </a:stretch>
        </p:blipFill>
        <p:spPr bwMode="auto">
          <a:xfrm>
            <a:off x="4648200" y="1447800"/>
            <a:ext cx="4283075" cy="4487863"/>
          </a:xfrm>
          <a:prstGeom prst="rect">
            <a:avLst/>
          </a:prstGeom>
          <a:noFill/>
          <a:ln w="9525">
            <a:noFill/>
            <a:miter lim="800000"/>
            <a:headEnd/>
            <a:tailEnd/>
          </a:ln>
        </p:spPr>
      </p:pic>
      <p:sp>
        <p:nvSpPr>
          <p:cNvPr id="38914" name="Title 1"/>
          <p:cNvSpPr>
            <a:spLocks noGrp="1"/>
          </p:cNvSpPr>
          <p:nvPr>
            <p:ph type="title"/>
          </p:nvPr>
        </p:nvSpPr>
        <p:spPr/>
        <p:txBody>
          <a:bodyPr/>
          <a:lstStyle/>
          <a:p>
            <a:r>
              <a:rPr lang="en-US" smtClean="0">
                <a:ea typeface="ＭＳ Ｐゴシック" pitchFamily="34" charset="-128"/>
              </a:rPr>
              <a:t>RF Feed Using Biplanar Coupler</a:t>
            </a:r>
          </a:p>
        </p:txBody>
      </p:sp>
      <p:sp>
        <p:nvSpPr>
          <p:cNvPr id="38915" name="Footer Placeholder 3"/>
          <p:cNvSpPr>
            <a:spLocks noGrp="1"/>
          </p:cNvSpPr>
          <p:nvPr>
            <p:ph type="ftr" sz="quarter" idx="10"/>
          </p:nvPr>
        </p:nvSpPr>
        <p:spPr>
          <a:noFill/>
        </p:spPr>
        <p:txBody>
          <a:bodyPr/>
          <a:lstStyle/>
          <a:p>
            <a:r>
              <a:rPr lang="en-US"/>
              <a:t>Page </a:t>
            </a:r>
            <a:fld id="{51C2510B-6A29-4306-9857-7BFCA1FCC92E}" type="slidenum">
              <a:rPr lang="en-US"/>
              <a:pPr/>
              <a:t>44</a:t>
            </a:fld>
            <a:endParaRPr lang="en-US"/>
          </a:p>
          <a:p>
            <a:endParaRPr lang="en-US"/>
          </a:p>
        </p:txBody>
      </p:sp>
      <p:pic>
        <p:nvPicPr>
          <p:cNvPr id="38916" name="Picture 2"/>
          <p:cNvPicPr>
            <a:picLocks noChangeAspect="1" noChangeArrowheads="1"/>
          </p:cNvPicPr>
          <p:nvPr/>
        </p:nvPicPr>
        <p:blipFill>
          <a:blip r:embed="rId4" cstate="print"/>
          <a:srcRect l="10811" r="10811"/>
          <a:stretch>
            <a:fillRect/>
          </a:stretch>
        </p:blipFill>
        <p:spPr bwMode="auto">
          <a:xfrm>
            <a:off x="228600" y="1676400"/>
            <a:ext cx="4475163" cy="3917950"/>
          </a:xfrm>
          <a:prstGeom prst="rect">
            <a:avLst/>
          </a:prstGeom>
          <a:noFill/>
          <a:ln w="9525">
            <a:noFill/>
            <a:miter lim="800000"/>
            <a:headEnd/>
            <a:tailEnd/>
          </a:ln>
        </p:spPr>
      </p:pic>
      <p:cxnSp>
        <p:nvCxnSpPr>
          <p:cNvPr id="53" name="Straight Connector 52"/>
          <p:cNvCxnSpPr>
            <a:cxnSpLocks noChangeShapeType="1"/>
          </p:cNvCxnSpPr>
          <p:nvPr/>
        </p:nvCxnSpPr>
        <p:spPr bwMode="auto">
          <a:xfrm>
            <a:off x="1600200" y="1676400"/>
            <a:ext cx="1676400" cy="1588"/>
          </a:xfrm>
          <a:prstGeom prst="line">
            <a:avLst/>
          </a:prstGeom>
          <a:noFill/>
          <a:ln w="25400">
            <a:solidFill>
              <a:schemeClr val="accent1"/>
            </a:solidFill>
            <a:round/>
            <a:headEnd type="triangle" w="lg" len="med"/>
            <a:tailEnd type="triangle" w="lg" len="med"/>
          </a:ln>
          <a:effectLst>
            <a:outerShdw dist="20000" dir="5400000" rotWithShape="0">
              <a:srgbClr val="808080">
                <a:alpha val="37999"/>
              </a:srgbClr>
            </a:outerShdw>
          </a:effectLst>
        </p:spPr>
      </p:cxnSp>
      <p:sp>
        <p:nvSpPr>
          <p:cNvPr id="38918" name="TextBox 60"/>
          <p:cNvSpPr txBox="1">
            <a:spLocks noChangeArrowheads="1"/>
          </p:cNvSpPr>
          <p:nvPr/>
        </p:nvSpPr>
        <p:spPr bwMode="auto">
          <a:xfrm>
            <a:off x="1828800" y="1219200"/>
            <a:ext cx="884238" cy="369888"/>
          </a:xfrm>
          <a:prstGeom prst="rect">
            <a:avLst/>
          </a:prstGeom>
          <a:noFill/>
          <a:ln w="9525">
            <a:noFill/>
            <a:miter lim="800000"/>
            <a:headEnd/>
            <a:tailEnd/>
          </a:ln>
        </p:spPr>
        <p:txBody>
          <a:bodyPr wrap="none">
            <a:spAutoFit/>
          </a:bodyPr>
          <a:lstStyle/>
          <a:p>
            <a:r>
              <a:rPr lang="en-US"/>
              <a:t>~ 7 cm</a:t>
            </a:r>
          </a:p>
        </p:txBody>
      </p:sp>
      <p:cxnSp>
        <p:nvCxnSpPr>
          <p:cNvPr id="62" name="Straight Connector 61"/>
          <p:cNvCxnSpPr>
            <a:cxnSpLocks noChangeShapeType="1"/>
          </p:cNvCxnSpPr>
          <p:nvPr/>
        </p:nvCxnSpPr>
        <p:spPr bwMode="auto">
          <a:xfrm rot="5400000">
            <a:off x="3048001" y="2209800"/>
            <a:ext cx="762000" cy="3175"/>
          </a:xfrm>
          <a:prstGeom prst="line">
            <a:avLst/>
          </a:prstGeom>
          <a:noFill/>
          <a:ln w="25400">
            <a:solidFill>
              <a:schemeClr val="accent1"/>
            </a:solidFill>
            <a:round/>
            <a:headEnd type="triangle" w="lg" len="med"/>
            <a:tailEnd type="triangle" w="lg" len="med"/>
          </a:ln>
          <a:effectLst>
            <a:outerShdw dist="20000" dir="5400000" rotWithShape="0">
              <a:srgbClr val="808080">
                <a:alpha val="37999"/>
              </a:srgbClr>
            </a:outerShdw>
          </a:effectLst>
        </p:spPr>
      </p:cxnSp>
      <p:sp>
        <p:nvSpPr>
          <p:cNvPr id="38920" name="TextBox 64"/>
          <p:cNvSpPr txBox="1">
            <a:spLocks noChangeArrowheads="1"/>
          </p:cNvSpPr>
          <p:nvPr/>
        </p:nvSpPr>
        <p:spPr bwMode="auto">
          <a:xfrm>
            <a:off x="3505200" y="2057400"/>
            <a:ext cx="884238" cy="369888"/>
          </a:xfrm>
          <a:prstGeom prst="rect">
            <a:avLst/>
          </a:prstGeom>
          <a:noFill/>
          <a:ln w="9525">
            <a:noFill/>
            <a:miter lim="800000"/>
            <a:headEnd/>
            <a:tailEnd/>
          </a:ln>
        </p:spPr>
        <p:txBody>
          <a:bodyPr wrap="none">
            <a:spAutoFit/>
          </a:bodyPr>
          <a:lstStyle/>
          <a:p>
            <a:r>
              <a:rPr lang="en-US"/>
              <a:t>~ 3 cm</a:t>
            </a:r>
          </a:p>
        </p:txBody>
      </p:sp>
      <p:cxnSp>
        <p:nvCxnSpPr>
          <p:cNvPr id="66" name="Straight Connector 65"/>
          <p:cNvCxnSpPr>
            <a:cxnSpLocks noChangeShapeType="1"/>
          </p:cNvCxnSpPr>
          <p:nvPr/>
        </p:nvCxnSpPr>
        <p:spPr bwMode="auto">
          <a:xfrm flipV="1">
            <a:off x="5257800" y="1676400"/>
            <a:ext cx="1905000" cy="1371600"/>
          </a:xfrm>
          <a:prstGeom prst="line">
            <a:avLst/>
          </a:prstGeom>
          <a:noFill/>
          <a:ln w="25400">
            <a:solidFill>
              <a:schemeClr val="accent1"/>
            </a:solidFill>
            <a:round/>
            <a:headEnd type="triangle" w="lg" len="med"/>
            <a:tailEnd type="triangle" w="lg" len="med"/>
          </a:ln>
          <a:effectLst>
            <a:outerShdw dist="20000" dir="5400000" rotWithShape="0">
              <a:srgbClr val="808080">
                <a:alpha val="37999"/>
              </a:srgbClr>
            </a:outerShdw>
          </a:effectLst>
        </p:spPr>
      </p:cxnSp>
      <p:sp>
        <p:nvSpPr>
          <p:cNvPr id="38922" name="TextBox 67"/>
          <p:cNvSpPr txBox="1">
            <a:spLocks noChangeArrowheads="1"/>
          </p:cNvSpPr>
          <p:nvPr/>
        </p:nvSpPr>
        <p:spPr bwMode="auto">
          <a:xfrm>
            <a:off x="5334000" y="2057400"/>
            <a:ext cx="1012825" cy="369888"/>
          </a:xfrm>
          <a:prstGeom prst="rect">
            <a:avLst/>
          </a:prstGeom>
          <a:noFill/>
          <a:ln w="9525">
            <a:noFill/>
            <a:miter lim="800000"/>
            <a:headEnd/>
            <a:tailEnd/>
          </a:ln>
        </p:spPr>
        <p:txBody>
          <a:bodyPr wrap="none">
            <a:spAutoFit/>
          </a:bodyPr>
          <a:lstStyle/>
          <a:p>
            <a:r>
              <a:rPr lang="en-US"/>
              <a:t>~ 24 cm</a:t>
            </a:r>
          </a:p>
        </p:txBody>
      </p:sp>
    </p:spTree>
  </p:cSld>
  <p:clrMapOvr>
    <a:masterClrMapping/>
  </p:clrMapOvr>
  <p:transition>
    <p:circl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Screen shot 2011-05-14 at 10.14.19 AM.pn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84675" y="1752600"/>
            <a:ext cx="4641850" cy="413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6" name="Footer Placeholder 1"/>
          <p:cNvSpPr>
            <a:spLocks noGrp="1"/>
          </p:cNvSpPr>
          <p:nvPr>
            <p:ph type="ftr"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cs typeface="Arial" charset="0"/>
              </a:rPr>
              <a:t>Page </a:t>
            </a:r>
            <a:fld id="{AC70798F-4238-B34B-B03A-8BA698AB5263}" type="slidenum">
              <a:rPr lang="en-US" sz="1400">
                <a:cs typeface="Arial" charset="0"/>
              </a:rPr>
              <a:pPr eaLnBrk="1" hangingPunct="1"/>
              <a:t>45</a:t>
            </a:fld>
            <a:endParaRPr lang="en-US" sz="1400">
              <a:cs typeface="Arial" charset="0"/>
            </a:endParaRPr>
          </a:p>
          <a:p>
            <a:pPr eaLnBrk="1" hangingPunct="1"/>
            <a:endParaRPr lang="en-US" sz="1400">
              <a:cs typeface="Arial" charset="0"/>
            </a:endParaRPr>
          </a:p>
        </p:txBody>
      </p:sp>
      <p:sp>
        <p:nvSpPr>
          <p:cNvPr id="36867" name="TextBox 4"/>
          <p:cNvSpPr txBox="1">
            <a:spLocks noChangeArrowheads="1"/>
          </p:cNvSpPr>
          <p:nvPr/>
        </p:nvSpPr>
        <p:spPr bwMode="auto">
          <a:xfrm>
            <a:off x="6705600" y="4800600"/>
            <a:ext cx="16859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Magnetic Field</a:t>
            </a:r>
          </a:p>
        </p:txBody>
      </p:sp>
      <p:graphicFrame>
        <p:nvGraphicFramePr>
          <p:cNvPr id="6" name="Table 5"/>
          <p:cNvGraphicFramePr>
            <a:graphicFrameLocks noGrp="1"/>
          </p:cNvGraphicFramePr>
          <p:nvPr/>
        </p:nvGraphicFramePr>
        <p:xfrm>
          <a:off x="255588" y="1219200"/>
          <a:ext cx="3971925" cy="4492628"/>
        </p:xfrm>
        <a:graphic>
          <a:graphicData uri="http://schemas.openxmlformats.org/drawingml/2006/table">
            <a:tbl>
              <a:tblPr/>
              <a:tblGrid>
                <a:gridCol w="2600523"/>
                <a:gridCol w="1371402"/>
              </a:tblGrid>
              <a:tr h="457184">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Bookman Old Style" pitchFamily="18" charset="0"/>
                          <a:cs typeface="Times New Roman" pitchFamily="18" charset="0"/>
                        </a:rPr>
                        <a:t>Parameter</a:t>
                      </a:r>
                      <a:endParaRPr kumimoji="0" lang="en-US" sz="2400" b="1" i="0" u="none" strike="noStrike" cap="none" normalizeH="0" baseline="0" dirty="0" smtClean="0">
                        <a:ln>
                          <a:noFill/>
                        </a:ln>
                        <a:solidFill>
                          <a:schemeClr val="tx1"/>
                        </a:solidFill>
                        <a:effectLst/>
                        <a:latin typeface="Bookman Old Style" pitchFamily="18" charset="0"/>
                      </a:endParaRPr>
                    </a:p>
                  </a:txBody>
                  <a:tcPr marL="91436" marR="91436"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Bookman Old Style" pitchFamily="18" charset="0"/>
                      </a:endParaRPr>
                    </a:p>
                  </a:txBody>
                  <a:tcPr marL="91436" marR="91436"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17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defRPr/>
                      </a:pPr>
                      <a:r>
                        <a:rPr kumimoji="0" lang="en-US" sz="1000" b="1" i="0" u="none" strike="noStrike" cap="none" normalizeH="0" baseline="0" dirty="0" smtClean="0">
                          <a:ln>
                            <a:noFill/>
                          </a:ln>
                          <a:solidFill>
                            <a:schemeClr val="tx1"/>
                          </a:solidFill>
                          <a:effectLst/>
                          <a:latin typeface="Bookman Old Style" pitchFamily="18" charset="0"/>
                        </a:rPr>
                        <a:t>Beam Tunnel radius (mm)</a:t>
                      </a:r>
                    </a:p>
                  </a:txBody>
                  <a:tcPr marL="91436" marR="91436"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Bookman Old Style" pitchFamily="18" charset="0"/>
                        </a:rPr>
                        <a:t>2.75</a:t>
                      </a:r>
                    </a:p>
                  </a:txBody>
                  <a:tcPr marL="91436" marR="91436"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41">
                <a:tc>
                  <a:txBody>
                    <a:bodyPr/>
                    <a:lstStyle/>
                    <a:p>
                      <a:pPr marL="342900" marR="0" lvl="0" indent="-342900" algn="l" defTabSz="914400" rtl="0" eaLnBrk="1" fontAlgn="b" latinLnBrk="0" hangingPunct="1">
                        <a:lnSpc>
                          <a:spcPct val="100000"/>
                        </a:lnSpc>
                        <a:spcBef>
                          <a:spcPct val="0"/>
                        </a:spcBef>
                        <a:spcAft>
                          <a:spcPct val="0"/>
                        </a:spcAft>
                        <a:buClrTx/>
                        <a:buSzTx/>
                        <a:buFontTx/>
                        <a:buNone/>
                        <a:tabLst/>
                        <a:defRPr/>
                      </a:pPr>
                      <a:r>
                        <a:rPr kumimoji="0" lang="en-US" sz="1000" b="1" i="0" u="none" strike="noStrike" cap="none" normalizeH="0" baseline="0" dirty="0" smtClean="0">
                          <a:ln>
                            <a:noFill/>
                          </a:ln>
                          <a:solidFill>
                            <a:schemeClr val="tx1"/>
                          </a:solidFill>
                          <a:effectLst/>
                          <a:latin typeface="Bookman Old Style" pitchFamily="18" charset="0"/>
                        </a:rPr>
                        <a:t>Iris thickness (mm)</a:t>
                      </a:r>
                    </a:p>
                  </a:txBody>
                  <a:tcPr marL="91436" marR="91436"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Bookman Old Style" pitchFamily="18" charset="0"/>
                        </a:rPr>
                        <a:t>2</a:t>
                      </a:r>
                    </a:p>
                  </a:txBody>
                  <a:tcPr marL="91436" marR="91436" marT="45718" marB="4571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034">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Bookman Old Style" pitchFamily="18" charset="0"/>
                          <a:cs typeface="Times New Roman" pitchFamily="18" charset="0"/>
                        </a:rPr>
                        <a:t>Stored Energy [J]</a:t>
                      </a:r>
                      <a:endParaRPr kumimoji="0" lang="en-US" sz="1000" b="0" i="0" u="none" strike="noStrike" cap="none" normalizeH="0" baseline="0" dirty="0" smtClean="0">
                        <a:ln>
                          <a:noFill/>
                        </a:ln>
                        <a:solidFill>
                          <a:schemeClr val="tx1"/>
                        </a:solidFill>
                        <a:effectLst/>
                        <a:latin typeface="Bookman Old Style" pitchFamily="18" charset="0"/>
                      </a:endParaRPr>
                    </a:p>
                  </a:txBody>
                  <a:tcPr marL="91436" marR="91436"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lang="en-US" sz="1200" b="0" dirty="0" smtClean="0">
                          <a:latin typeface="Bookman Old Style" pitchFamily="18" charset="0"/>
                        </a:rPr>
                        <a:t>0.153</a:t>
                      </a:r>
                      <a:endParaRPr kumimoji="0" lang="en-US" sz="1200" b="0" i="0" u="none" strike="noStrike" cap="none" normalizeH="0" baseline="0" dirty="0" smtClean="0">
                        <a:ln>
                          <a:noFill/>
                        </a:ln>
                        <a:solidFill>
                          <a:schemeClr val="tx1"/>
                        </a:solidFill>
                        <a:effectLst/>
                        <a:latin typeface="Bookman Old Style" pitchFamily="18" charset="0"/>
                      </a:endParaRPr>
                    </a:p>
                  </a:txBody>
                  <a:tcPr marL="91436" marR="91436"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524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Bookman Old Style" pitchFamily="18" charset="0"/>
                          <a:cs typeface="Times New Roman" pitchFamily="18" charset="0"/>
                        </a:rPr>
                        <a:t>Q-value</a:t>
                      </a:r>
                      <a:endParaRPr kumimoji="0" lang="en-US" sz="1000" b="0" i="0" u="none" strike="noStrike" cap="none" normalizeH="0" baseline="0" dirty="0" smtClean="0">
                        <a:ln>
                          <a:noFill/>
                        </a:ln>
                        <a:solidFill>
                          <a:schemeClr val="tx1"/>
                        </a:solidFill>
                        <a:effectLst/>
                        <a:latin typeface="Bookman Old Style" pitchFamily="18" charset="0"/>
                      </a:endParaRPr>
                    </a:p>
                  </a:txBody>
                  <a:tcPr marL="91436" marR="91436"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lang="en-US" sz="1200" b="0" dirty="0" smtClean="0">
                          <a:latin typeface="Bookman Old Style" pitchFamily="18" charset="0"/>
                        </a:rPr>
                        <a:t>8580</a:t>
                      </a:r>
                      <a:endParaRPr kumimoji="0" lang="en-US" sz="1200" b="0" i="0" u="none" strike="noStrike" cap="none" normalizeH="0" baseline="0" dirty="0" smtClean="0">
                        <a:ln>
                          <a:noFill/>
                        </a:ln>
                        <a:solidFill>
                          <a:srgbClr val="0070C0"/>
                        </a:solidFill>
                        <a:effectLst/>
                        <a:latin typeface="Bookman Old Style" pitchFamily="18" charset="0"/>
                        <a:cs typeface="Times New Roman" pitchFamily="18" charset="0"/>
                      </a:endParaRPr>
                    </a:p>
                  </a:txBody>
                  <a:tcPr marL="91436" marR="91436"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0972">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Bookman Old Style" pitchFamily="18" charset="0"/>
                          <a:cs typeface="Times New Roman" pitchFamily="18" charset="0"/>
                        </a:rPr>
                        <a:t>Shunt Impedance [</a:t>
                      </a:r>
                      <a:r>
                        <a:rPr kumimoji="0" lang="en-US" sz="1000" b="1" i="0" u="none" strike="noStrike" cap="none" normalizeH="0" baseline="0" dirty="0" err="1" smtClean="0">
                          <a:ln>
                            <a:noFill/>
                          </a:ln>
                          <a:solidFill>
                            <a:schemeClr val="tx1"/>
                          </a:solidFill>
                          <a:effectLst/>
                          <a:latin typeface="Bookman Old Style" pitchFamily="18" charset="0"/>
                          <a:cs typeface="Times New Roman" pitchFamily="18" charset="0"/>
                        </a:rPr>
                        <a:t>MOhm</a:t>
                      </a:r>
                      <a:r>
                        <a:rPr kumimoji="0" lang="en-US" sz="1000" b="1" i="0" u="none" strike="noStrike" cap="none" normalizeH="0" baseline="0" dirty="0" smtClean="0">
                          <a:ln>
                            <a:noFill/>
                          </a:ln>
                          <a:solidFill>
                            <a:schemeClr val="tx1"/>
                          </a:solidFill>
                          <a:effectLst/>
                          <a:latin typeface="Bookman Old Style" pitchFamily="18" charset="0"/>
                          <a:cs typeface="Times New Roman" pitchFamily="18" charset="0"/>
                        </a:rPr>
                        <a:t>/m]</a:t>
                      </a:r>
                      <a:endParaRPr kumimoji="0" lang="en-US" sz="1000" b="0" i="0" u="none" strike="noStrike" cap="none" normalizeH="0" baseline="0" dirty="0" smtClean="0">
                        <a:ln>
                          <a:noFill/>
                        </a:ln>
                        <a:solidFill>
                          <a:schemeClr val="tx1"/>
                        </a:solidFill>
                        <a:effectLst/>
                        <a:latin typeface="Bookman Old Style" pitchFamily="18" charset="0"/>
                      </a:endParaRPr>
                    </a:p>
                  </a:txBody>
                  <a:tcPr marL="91436" marR="91436"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Bookman Old Style" pitchFamily="18" charset="0"/>
                        </a:rPr>
                        <a:t>103.5</a:t>
                      </a:r>
                    </a:p>
                  </a:txBody>
                  <a:tcPr marL="91436" marR="91436"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0972">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Bookman Old Style" pitchFamily="18" charset="0"/>
                          <a:cs typeface="Times New Roman" pitchFamily="18" charset="0"/>
                        </a:rPr>
                        <a:t>Max. Mag. Field [KA/m]</a:t>
                      </a:r>
                      <a:endParaRPr kumimoji="0" lang="en-US" sz="1000" b="0" i="0" u="none" strike="noStrike" cap="none" normalizeH="0" baseline="0" dirty="0" smtClean="0">
                        <a:ln>
                          <a:noFill/>
                        </a:ln>
                        <a:solidFill>
                          <a:schemeClr val="tx1"/>
                        </a:solidFill>
                        <a:effectLst/>
                        <a:latin typeface="Bookman Old Style" pitchFamily="18" charset="0"/>
                      </a:endParaRPr>
                    </a:p>
                  </a:txBody>
                  <a:tcPr marL="91436" marR="91436"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lang="en-US" sz="1200" b="0" dirty="0" smtClean="0">
                          <a:solidFill>
                            <a:srgbClr val="FF0000"/>
                          </a:solidFill>
                          <a:latin typeface="Bookman Old Style" pitchFamily="18" charset="0"/>
                        </a:rPr>
                        <a:t>342</a:t>
                      </a:r>
                      <a:endParaRPr kumimoji="0" lang="en-US" sz="1200" b="0" i="0" u="none" strike="noStrike" cap="none" normalizeH="0" baseline="0" dirty="0" smtClean="0">
                        <a:ln>
                          <a:noFill/>
                        </a:ln>
                        <a:solidFill>
                          <a:srgbClr val="FF0000"/>
                        </a:solidFill>
                        <a:effectLst/>
                        <a:latin typeface="Bookman Old Style" pitchFamily="18" charset="0"/>
                        <a:cs typeface="Times New Roman" pitchFamily="18" charset="0"/>
                      </a:endParaRPr>
                    </a:p>
                  </a:txBody>
                  <a:tcPr marL="91436" marR="91436"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0972">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Bookman Old Style" pitchFamily="18" charset="0"/>
                          <a:cs typeface="Times New Roman" pitchFamily="18" charset="0"/>
                        </a:rPr>
                        <a:t>Max. Electric Field [MV/m]</a:t>
                      </a:r>
                      <a:endParaRPr kumimoji="0" lang="en-US" sz="1000" b="0" i="0" u="none" strike="noStrike" cap="none" normalizeH="0" baseline="0" dirty="0" smtClean="0">
                        <a:ln>
                          <a:noFill/>
                        </a:ln>
                        <a:solidFill>
                          <a:schemeClr val="tx1"/>
                        </a:solidFill>
                        <a:effectLst/>
                        <a:latin typeface="Bookman Old Style" pitchFamily="18" charset="0"/>
                      </a:endParaRPr>
                    </a:p>
                  </a:txBody>
                  <a:tcPr marL="91436" marR="91436"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Bookman Old Style" pitchFamily="18" charset="0"/>
                        </a:rPr>
                        <a:t>253</a:t>
                      </a:r>
                    </a:p>
                  </a:txBody>
                  <a:tcPr marL="91436" marR="91436"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144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Bookman Old Style" pitchFamily="18" charset="0"/>
                          <a:cs typeface="Times New Roman" pitchFamily="18" charset="0"/>
                        </a:rPr>
                        <a:t>Normalized Max. Mag. Field [290 KA/m]</a:t>
                      </a:r>
                      <a:endParaRPr kumimoji="0" lang="en-US" sz="1000" b="0" i="0" u="none" strike="noStrike" cap="none" normalizeH="0" baseline="0" dirty="0" smtClean="0">
                        <a:ln>
                          <a:noFill/>
                        </a:ln>
                        <a:solidFill>
                          <a:schemeClr val="tx1"/>
                        </a:solidFill>
                        <a:effectLst/>
                        <a:latin typeface="Bookman Old Style" pitchFamily="18" charset="0"/>
                      </a:endParaRPr>
                    </a:p>
                  </a:txBody>
                  <a:tcPr marL="91436" marR="91436"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lang="en-US" sz="1200" b="0" dirty="0" smtClean="0">
                          <a:latin typeface="Bookman Old Style" pitchFamily="18" charset="0"/>
                        </a:rPr>
                        <a:t>0.153</a:t>
                      </a:r>
                      <a:endParaRPr kumimoji="0" lang="en-US" sz="1200" b="0" i="0" u="none" strike="noStrike" cap="none" normalizeH="0" baseline="0" dirty="0" smtClean="0">
                        <a:ln>
                          <a:noFill/>
                        </a:ln>
                        <a:solidFill>
                          <a:schemeClr val="tx1"/>
                        </a:solidFill>
                        <a:effectLst/>
                        <a:latin typeface="Bookman Old Style" pitchFamily="18" charset="0"/>
                      </a:endParaRPr>
                    </a:p>
                  </a:txBody>
                  <a:tcPr marL="91436" marR="91436"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144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dirty="0" err="1" smtClean="0">
                          <a:ln>
                            <a:noFill/>
                          </a:ln>
                          <a:solidFill>
                            <a:schemeClr val="tx1"/>
                          </a:solidFill>
                          <a:effectLst/>
                          <a:latin typeface="Bookman Old Style" pitchFamily="18" charset="0"/>
                        </a:rPr>
                        <a:t>Emax</a:t>
                      </a:r>
                      <a:r>
                        <a:rPr kumimoji="0" lang="en-US" sz="1000" b="1" i="0" u="none" strike="noStrike" cap="none" normalizeH="0" baseline="0" dirty="0" smtClean="0">
                          <a:ln>
                            <a:noFill/>
                          </a:ln>
                          <a:solidFill>
                            <a:schemeClr val="tx1"/>
                          </a:solidFill>
                          <a:effectLst/>
                          <a:latin typeface="Bookman Old Style" pitchFamily="18" charset="0"/>
                        </a:rPr>
                        <a:t>/</a:t>
                      </a:r>
                      <a:r>
                        <a:rPr kumimoji="0" lang="en-US" sz="1000" b="1" i="0" u="none" strike="noStrike" cap="none" normalizeH="0" baseline="0" dirty="0" err="1" smtClean="0">
                          <a:ln>
                            <a:noFill/>
                          </a:ln>
                          <a:solidFill>
                            <a:schemeClr val="tx1"/>
                          </a:solidFill>
                          <a:effectLst/>
                          <a:latin typeface="Bookman Old Style" pitchFamily="18" charset="0"/>
                        </a:rPr>
                        <a:t>Accel</a:t>
                      </a:r>
                      <a:r>
                        <a:rPr kumimoji="0" lang="en-US" sz="1000" b="1" i="0" u="none" strike="noStrike" cap="none" normalizeH="0" baseline="0" dirty="0" smtClean="0">
                          <a:ln>
                            <a:noFill/>
                          </a:ln>
                          <a:solidFill>
                            <a:schemeClr val="tx1"/>
                          </a:solidFill>
                          <a:effectLst/>
                          <a:latin typeface="Bookman Old Style" pitchFamily="18" charset="0"/>
                        </a:rPr>
                        <a:t> gradient</a:t>
                      </a:r>
                    </a:p>
                  </a:txBody>
                  <a:tcPr marL="91436" marR="91436"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Bookman Old Style" pitchFamily="18" charset="0"/>
                        </a:rPr>
                        <a:t>2.53</a:t>
                      </a:r>
                    </a:p>
                  </a:txBody>
                  <a:tcPr marL="91436" marR="91436"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144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defRPr/>
                      </a:pPr>
                      <a:r>
                        <a:rPr kumimoji="0" lang="en-US" sz="1000" b="1" i="0" u="none" strike="noStrike" cap="none" normalizeH="0" baseline="0" dirty="0" err="1" smtClean="0">
                          <a:ln>
                            <a:noFill/>
                          </a:ln>
                          <a:solidFill>
                            <a:schemeClr val="tx1"/>
                          </a:solidFill>
                          <a:effectLst/>
                          <a:latin typeface="Bookman Old Style" pitchFamily="18" charset="0"/>
                        </a:rPr>
                        <a:t>Hmax</a:t>
                      </a:r>
                      <a:r>
                        <a:rPr kumimoji="0" lang="en-US" sz="1000" b="1" i="0" u="none" strike="noStrike" cap="none" normalizeH="0" baseline="0" dirty="0" smtClean="0">
                          <a:ln>
                            <a:noFill/>
                          </a:ln>
                          <a:solidFill>
                            <a:schemeClr val="tx1"/>
                          </a:solidFill>
                          <a:effectLst/>
                          <a:latin typeface="Bookman Old Style" pitchFamily="18" charset="0"/>
                        </a:rPr>
                        <a:t> </a:t>
                      </a:r>
                      <a:r>
                        <a:rPr kumimoji="0" lang="en-US" sz="1000" b="1" i="0" u="none" strike="noStrike" cap="none" normalizeH="0" baseline="0" dirty="0" err="1" smtClean="0">
                          <a:ln>
                            <a:noFill/>
                          </a:ln>
                          <a:solidFill>
                            <a:schemeClr val="tx1"/>
                          </a:solidFill>
                          <a:effectLst/>
                          <a:latin typeface="Bookman Old Style" pitchFamily="18" charset="0"/>
                        </a:rPr>
                        <a:t>Zo</a:t>
                      </a:r>
                      <a:r>
                        <a:rPr kumimoji="0" lang="en-US" sz="1000" b="1" i="0" u="none" strike="noStrike" cap="none" normalizeH="0" baseline="0" dirty="0" smtClean="0">
                          <a:ln>
                            <a:noFill/>
                          </a:ln>
                          <a:solidFill>
                            <a:schemeClr val="tx1"/>
                          </a:solidFill>
                          <a:effectLst/>
                          <a:latin typeface="Bookman Old Style" pitchFamily="18" charset="0"/>
                        </a:rPr>
                        <a:t>/</a:t>
                      </a:r>
                      <a:r>
                        <a:rPr kumimoji="0" lang="en-US" sz="1000" b="1" i="0" u="none" strike="noStrike" cap="none" normalizeH="0" baseline="0" dirty="0" err="1" smtClean="0">
                          <a:ln>
                            <a:noFill/>
                          </a:ln>
                          <a:solidFill>
                            <a:schemeClr val="tx1"/>
                          </a:solidFill>
                          <a:effectLst/>
                          <a:latin typeface="Bookman Old Style" pitchFamily="18" charset="0"/>
                        </a:rPr>
                        <a:t>Accel</a:t>
                      </a:r>
                      <a:r>
                        <a:rPr kumimoji="0" lang="en-US" sz="1000" b="1" i="0" u="none" strike="noStrike" cap="none" normalizeH="0" baseline="0" dirty="0" smtClean="0">
                          <a:ln>
                            <a:noFill/>
                          </a:ln>
                          <a:solidFill>
                            <a:schemeClr val="tx1"/>
                          </a:solidFill>
                          <a:effectLst/>
                          <a:latin typeface="Bookman Old Style" pitchFamily="18" charset="0"/>
                        </a:rPr>
                        <a:t> gradient</a:t>
                      </a:r>
                    </a:p>
                  </a:txBody>
                  <a:tcPr marL="91436" marR="91436"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Bookman Old Style" pitchFamily="18" charset="0"/>
                        </a:rPr>
                        <a:t>1.29</a:t>
                      </a:r>
                    </a:p>
                  </a:txBody>
                  <a:tcPr marL="91436" marR="91436" marT="45712" marB="45712"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6906" name="Title 1"/>
          <p:cNvSpPr txBox="1">
            <a:spLocks/>
          </p:cNvSpPr>
          <p:nvPr/>
        </p:nvSpPr>
        <p:spPr bwMode="auto">
          <a:xfrm>
            <a:off x="304800" y="152400"/>
            <a:ext cx="861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a:t>Design Cavity Results for 100 MV/m</a:t>
            </a:r>
          </a:p>
        </p:txBody>
      </p:sp>
      <p:sp>
        <p:nvSpPr>
          <p:cNvPr id="36907" name="TextBox 4"/>
          <p:cNvSpPr txBox="1">
            <a:spLocks noChangeArrowheads="1"/>
          </p:cNvSpPr>
          <p:nvPr/>
        </p:nvSpPr>
        <p:spPr bwMode="auto">
          <a:xfrm>
            <a:off x="5195888" y="1403350"/>
            <a:ext cx="30194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45 Degree Wedge of Cavity</a:t>
            </a:r>
          </a:p>
        </p:txBody>
      </p:sp>
      <p:sp>
        <p:nvSpPr>
          <p:cNvPr id="8" name="TextBox 7"/>
          <p:cNvSpPr txBox="1"/>
          <p:nvPr/>
        </p:nvSpPr>
        <p:spPr>
          <a:xfrm>
            <a:off x="6858000" y="6324600"/>
            <a:ext cx="1146468" cy="369332"/>
          </a:xfrm>
          <a:prstGeom prst="rect">
            <a:avLst/>
          </a:prstGeom>
          <a:noFill/>
        </p:spPr>
        <p:txBody>
          <a:bodyPr wrap="none" rtlCol="0">
            <a:spAutoFit/>
          </a:bodyPr>
          <a:lstStyle/>
          <a:p>
            <a:r>
              <a:rPr lang="en-US" dirty="0" smtClean="0"/>
              <a:t>J. Nelson</a:t>
            </a:r>
            <a:endParaRPr lang="en-US" dirty="0"/>
          </a:p>
        </p:txBody>
      </p:sp>
    </p:spTree>
    <p:extLst>
      <p:ext uri="{BB962C8B-B14F-4D97-AF65-F5344CB8AC3E}">
        <p14:creationId xmlns="" xmlns:p14="http://schemas.microsoft.com/office/powerpoint/2010/main" val="2508434089"/>
      </p:ext>
    </p:extLst>
  </p:cSld>
  <p:clrMapOvr>
    <a:masterClrMapping/>
  </p:clrMapOvr>
  <p:transition>
    <p:circl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1984" y="274638"/>
            <a:ext cx="6581676" cy="86440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Planar Mechanical Design</a:t>
            </a:r>
            <a:endParaRPr lang="en-US" sz="3600" dirty="0"/>
          </a:p>
        </p:txBody>
      </p:sp>
      <p:sp>
        <p:nvSpPr>
          <p:cNvPr id="9" name="TextBox 8"/>
          <p:cNvSpPr txBox="1"/>
          <p:nvPr/>
        </p:nvSpPr>
        <p:spPr>
          <a:xfrm>
            <a:off x="6858000" y="6324600"/>
            <a:ext cx="1146468" cy="369332"/>
          </a:xfrm>
          <a:prstGeom prst="rect">
            <a:avLst/>
          </a:prstGeom>
          <a:noFill/>
        </p:spPr>
        <p:txBody>
          <a:bodyPr wrap="none" rtlCol="0">
            <a:spAutoFit/>
          </a:bodyPr>
          <a:lstStyle/>
          <a:p>
            <a:r>
              <a:rPr lang="en-US" dirty="0" smtClean="0"/>
              <a:t>J. Nelson</a:t>
            </a:r>
            <a:endParaRPr lang="en-US" dirty="0"/>
          </a:p>
        </p:txBody>
      </p:sp>
      <p:grpSp>
        <p:nvGrpSpPr>
          <p:cNvPr id="18" name="Group 17"/>
          <p:cNvGrpSpPr/>
          <p:nvPr/>
        </p:nvGrpSpPr>
        <p:grpSpPr>
          <a:xfrm>
            <a:off x="152400" y="1852980"/>
            <a:ext cx="8826556" cy="3023820"/>
            <a:chOff x="152400" y="1852980"/>
            <a:chExt cx="8826556" cy="3023820"/>
          </a:xfrm>
        </p:grpSpPr>
        <p:pic>
          <p:nvPicPr>
            <p:cNvPr id="3" name="Picture 2" descr="Plate 1.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28600" y="1852980"/>
              <a:ext cx="4504263" cy="3023820"/>
            </a:xfrm>
            <a:prstGeom prst="rect">
              <a:avLst/>
            </a:prstGeom>
          </p:spPr>
        </p:pic>
        <p:sp>
          <p:nvSpPr>
            <p:cNvPr id="5" name="TextBox 4"/>
            <p:cNvSpPr txBox="1"/>
            <p:nvPr/>
          </p:nvSpPr>
          <p:spPr>
            <a:xfrm>
              <a:off x="228600" y="3886199"/>
              <a:ext cx="867808" cy="646331"/>
            </a:xfrm>
            <a:prstGeom prst="rect">
              <a:avLst/>
            </a:prstGeom>
            <a:noFill/>
          </p:spPr>
          <p:txBody>
            <a:bodyPr wrap="none" rtlCol="0">
              <a:spAutoFit/>
            </a:bodyPr>
            <a:lstStyle/>
            <a:p>
              <a:r>
                <a:rPr lang="en-US" dirty="0" smtClean="0"/>
                <a:t>~25 cm </a:t>
              </a:r>
            </a:p>
            <a:p>
              <a:r>
                <a:rPr lang="en-US" dirty="0" smtClean="0"/>
                <a:t>2.7 kg</a:t>
              </a:r>
              <a:endParaRPr lang="en-US" dirty="0"/>
            </a:p>
          </p:txBody>
        </p:sp>
        <p:pic>
          <p:nvPicPr>
            <p:cNvPr id="7" name="Picture 6" descr="SW CC 01.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495800" y="1853844"/>
              <a:ext cx="4483156" cy="3009651"/>
            </a:xfrm>
            <a:prstGeom prst="rect">
              <a:avLst/>
            </a:prstGeom>
          </p:spPr>
        </p:pic>
        <p:cxnSp>
          <p:nvCxnSpPr>
            <p:cNvPr id="10" name="Straight Arrow Connector 9"/>
            <p:cNvCxnSpPr/>
            <p:nvPr/>
          </p:nvCxnSpPr>
          <p:spPr>
            <a:xfrm rot="5400000">
              <a:off x="114300" y="2095499"/>
              <a:ext cx="1752600" cy="167640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 xmlns:p14="http://schemas.microsoft.com/office/powerpoint/2010/main" val="3506121761"/>
      </p:ext>
    </p:extLst>
  </p:cSld>
  <p:clrMapOvr>
    <a:masterClrMapping/>
  </p:clrMapOvr>
  <p:transition>
    <p:circl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609600" y="2638425"/>
            <a:ext cx="8153400" cy="1415772"/>
          </a:xfrm>
          <a:prstGeom prst="rect">
            <a:avLst/>
          </a:prstGeom>
          <a:noFill/>
          <a:ln w="9525">
            <a:noFill/>
            <a:miter lim="800000"/>
            <a:headEnd/>
            <a:tailEnd/>
          </a:ln>
        </p:spPr>
        <p:txBody>
          <a:bodyPr>
            <a:spAutoFit/>
          </a:bodyPr>
          <a:lstStyle/>
          <a:p>
            <a:pPr marL="514350" indent="-514350">
              <a:lnSpc>
                <a:spcPct val="115000"/>
              </a:lnSpc>
            </a:pPr>
            <a:r>
              <a:rPr lang="en-US" sz="4000" dirty="0" smtClean="0">
                <a:solidFill>
                  <a:srgbClr val="DD091D"/>
                </a:solidFill>
                <a:cs typeface="Arial" charset="0"/>
              </a:rPr>
              <a:t>5</a:t>
            </a:r>
            <a:r>
              <a:rPr lang="en-US" sz="4000" dirty="0" smtClean="0">
                <a:solidFill>
                  <a:srgbClr val="DD091D"/>
                </a:solidFill>
                <a:latin typeface="Arial" charset="0"/>
                <a:cs typeface="Arial" charset="0"/>
              </a:rPr>
              <a:t>. Future Work and Summary</a:t>
            </a:r>
            <a:endParaRPr lang="en-US" sz="4000" dirty="0">
              <a:solidFill>
                <a:srgbClr val="DD091D"/>
              </a:solidFill>
              <a:latin typeface="Arial" charset="0"/>
              <a:cs typeface="Arial" charset="0"/>
            </a:endParaRPr>
          </a:p>
          <a:p>
            <a:pPr marL="514350" indent="-514350"/>
            <a:endParaRPr lang="en-US" sz="4000" dirty="0">
              <a:solidFill>
                <a:srgbClr val="DD091D"/>
              </a:solidFill>
              <a:latin typeface="Arial" charset="0"/>
              <a:cs typeface="Arial" charset="0"/>
            </a:endParaRPr>
          </a:p>
        </p:txBody>
      </p:sp>
      <p:sp>
        <p:nvSpPr>
          <p:cNvPr id="17411" name="Line 3"/>
          <p:cNvSpPr>
            <a:spLocks noChangeShapeType="1"/>
          </p:cNvSpPr>
          <p:nvPr/>
        </p:nvSpPr>
        <p:spPr bwMode="auto">
          <a:xfrm>
            <a:off x="0" y="1219200"/>
            <a:ext cx="9144000" cy="0"/>
          </a:xfrm>
          <a:prstGeom prst="line">
            <a:avLst/>
          </a:prstGeom>
          <a:noFill/>
          <a:ln w="38100">
            <a:solidFill>
              <a:srgbClr val="FF0000"/>
            </a:solidFill>
            <a:round/>
            <a:headEnd/>
            <a:tailEnd/>
          </a:ln>
        </p:spPr>
        <p:txBody>
          <a:bodyPr/>
          <a:lstStyle/>
          <a:p>
            <a:endParaRPr lang="en-US"/>
          </a:p>
        </p:txBody>
      </p:sp>
      <p:sp>
        <p:nvSpPr>
          <p:cNvPr id="17412" name="Line 4"/>
          <p:cNvSpPr>
            <a:spLocks noChangeShapeType="1"/>
          </p:cNvSpPr>
          <p:nvPr/>
        </p:nvSpPr>
        <p:spPr bwMode="auto">
          <a:xfrm>
            <a:off x="0" y="1143000"/>
            <a:ext cx="9144000" cy="0"/>
          </a:xfrm>
          <a:prstGeom prst="line">
            <a:avLst/>
          </a:prstGeom>
          <a:noFill/>
          <a:ln w="38100">
            <a:solidFill>
              <a:srgbClr val="0000FF"/>
            </a:solidFill>
            <a:round/>
            <a:headEnd/>
            <a:tailEnd/>
          </a:ln>
        </p:spPr>
        <p:txBody>
          <a:bodyPr/>
          <a:lstStyle/>
          <a:p>
            <a:endParaRPr lang="en-US"/>
          </a:p>
        </p:txBody>
      </p:sp>
      <p:pic>
        <p:nvPicPr>
          <p:cNvPr id="17413" name="Picture 5" descr="SLAC_Logo_hires"/>
          <p:cNvPicPr>
            <a:picLocks noChangeAspect="1" noChangeArrowheads="1"/>
          </p:cNvPicPr>
          <p:nvPr/>
        </p:nvPicPr>
        <p:blipFill>
          <a:blip r:embed="rId3" cstate="print"/>
          <a:srcRect/>
          <a:stretch>
            <a:fillRect/>
          </a:stretch>
        </p:blipFill>
        <p:spPr bwMode="auto">
          <a:xfrm>
            <a:off x="228600" y="336550"/>
            <a:ext cx="1828800" cy="65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600" dirty="0"/>
              <a:t>Future work/Open Problems</a:t>
            </a:r>
            <a:br>
              <a:rPr lang="en-US" sz="3600" dirty="0"/>
            </a:br>
            <a:endParaRPr lang="en-US" sz="3600" dirty="0"/>
          </a:p>
        </p:txBody>
      </p:sp>
      <p:sp>
        <p:nvSpPr>
          <p:cNvPr id="3" name="Content Placeholder 2"/>
          <p:cNvSpPr>
            <a:spLocks noGrp="1"/>
          </p:cNvSpPr>
          <p:nvPr>
            <p:ph idx="1"/>
          </p:nvPr>
        </p:nvSpPr>
        <p:spPr>
          <a:xfrm>
            <a:off x="457200" y="762000"/>
            <a:ext cx="8229600" cy="4525963"/>
          </a:xfrm>
        </p:spPr>
        <p:txBody>
          <a:bodyPr/>
          <a:lstStyle/>
          <a:p>
            <a:pPr>
              <a:lnSpc>
                <a:spcPct val="90000"/>
              </a:lnSpc>
              <a:spcBef>
                <a:spcPts val="0"/>
              </a:spcBef>
            </a:pPr>
            <a:r>
              <a:rPr lang="en-US" sz="2400" dirty="0" smtClean="0"/>
              <a:t>Full length accelerator structures based on standing wave cells:</a:t>
            </a:r>
          </a:p>
          <a:p>
            <a:pPr lvl="1">
              <a:lnSpc>
                <a:spcPct val="90000"/>
              </a:lnSpc>
              <a:spcBef>
                <a:spcPts val="0"/>
              </a:spcBef>
            </a:pPr>
            <a:r>
              <a:rPr lang="en-US" sz="2000" dirty="0" smtClean="0"/>
              <a:t>These are being theoretically designed and modeled. The structure will feature parallel coupling and would look matched like any other traveling wave structure from the outside.</a:t>
            </a:r>
          </a:p>
          <a:p>
            <a:pPr lvl="1">
              <a:lnSpc>
                <a:spcPct val="90000"/>
              </a:lnSpc>
              <a:spcBef>
                <a:spcPts val="0"/>
              </a:spcBef>
            </a:pPr>
            <a:r>
              <a:rPr lang="en-US" sz="2000" dirty="0" smtClean="0"/>
              <a:t>We hope to prove a structure capable of exceeding 140 MV/m gradient</a:t>
            </a:r>
          </a:p>
          <a:p>
            <a:pPr>
              <a:lnSpc>
                <a:spcPct val="90000"/>
              </a:lnSpc>
              <a:spcBef>
                <a:spcPts val="0"/>
              </a:spcBef>
            </a:pPr>
            <a:r>
              <a:rPr lang="en-US" sz="2400" dirty="0" smtClean="0"/>
              <a:t>Wakefield damping features are being studied theoretically and experimentally. </a:t>
            </a:r>
          </a:p>
          <a:p>
            <a:pPr>
              <a:lnSpc>
                <a:spcPct val="90000"/>
              </a:lnSpc>
              <a:spcBef>
                <a:spcPts val="0"/>
              </a:spcBef>
            </a:pPr>
            <a:r>
              <a:rPr lang="en-US" sz="2400" dirty="0" smtClean="0"/>
              <a:t>Accelerator structures made of copper alloys are being studied</a:t>
            </a:r>
          </a:p>
          <a:p>
            <a:pPr>
              <a:lnSpc>
                <a:spcPct val="90000"/>
              </a:lnSpc>
              <a:spcBef>
                <a:spcPts val="0"/>
              </a:spcBef>
            </a:pPr>
            <a:r>
              <a:rPr lang="en-US" sz="2400" dirty="0" smtClean="0"/>
              <a:t>The effect of beam-loading on gradient needs to be verified.</a:t>
            </a:r>
          </a:p>
          <a:p>
            <a:pPr>
              <a:lnSpc>
                <a:spcPct val="90000"/>
              </a:lnSpc>
              <a:spcBef>
                <a:spcPts val="0"/>
              </a:spcBef>
            </a:pPr>
            <a:r>
              <a:rPr lang="en-US" sz="2400" dirty="0" smtClean="0"/>
              <a:t>The development of theoretical understanding and Modeling of the RF breakdown phenomena is starting to take shape. however, this is still at its infancy.</a:t>
            </a:r>
          </a:p>
          <a:p>
            <a:pPr>
              <a:lnSpc>
                <a:spcPct val="90000"/>
              </a:lnSpc>
              <a:spcBef>
                <a:spcPts val="0"/>
              </a:spcBef>
              <a:buNone/>
            </a:pPr>
            <a:endParaRPr lang="en-US" sz="2400" dirty="0" smtClean="0"/>
          </a:p>
          <a:p>
            <a:pPr>
              <a:spcBef>
                <a:spcPts val="0"/>
              </a:spcBef>
            </a:pPr>
            <a:endParaRPr lang="en-US" sz="4000" dirty="0"/>
          </a:p>
        </p:txBody>
      </p:sp>
    </p:spTree>
  </p:cSld>
  <p:clrMapOvr>
    <a:masterClrMapping/>
  </p:clrMapOvr>
  <p:transition>
    <p:circl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838200"/>
          </a:xfrm>
        </p:spPr>
        <p:txBody>
          <a:bodyPr/>
          <a:lstStyle/>
          <a:p>
            <a:r>
              <a:rPr lang="en-US" dirty="0" smtClean="0">
                <a:solidFill>
                  <a:srgbClr val="C00000"/>
                </a:solidFill>
              </a:rPr>
              <a:t>Summary</a:t>
            </a:r>
            <a:r>
              <a:rPr lang="en-US" dirty="0">
                <a:solidFill>
                  <a:srgbClr val="C00000"/>
                </a:solidFill>
              </a:rPr>
              <a:t/>
            </a:r>
            <a:br>
              <a:rPr lang="en-US" dirty="0">
                <a:solidFill>
                  <a:srgbClr val="C00000"/>
                </a:solidFill>
              </a:rPr>
            </a:br>
            <a:endParaRPr lang="en-US" dirty="0">
              <a:solidFill>
                <a:srgbClr val="C00000"/>
              </a:solidFill>
            </a:endParaRPr>
          </a:p>
        </p:txBody>
      </p:sp>
      <p:sp>
        <p:nvSpPr>
          <p:cNvPr id="3" name="Content Placeholder 2"/>
          <p:cNvSpPr>
            <a:spLocks noGrp="1"/>
          </p:cNvSpPr>
          <p:nvPr>
            <p:ph idx="1"/>
          </p:nvPr>
        </p:nvSpPr>
        <p:spPr>
          <a:xfrm>
            <a:off x="152400" y="1066800"/>
            <a:ext cx="8686800" cy="4800600"/>
          </a:xfrm>
        </p:spPr>
        <p:txBody>
          <a:bodyPr/>
          <a:lstStyle/>
          <a:p>
            <a:r>
              <a:rPr lang="en-US" sz="1800" dirty="0" smtClean="0">
                <a:solidFill>
                  <a:srgbClr val="0000FF"/>
                </a:solidFill>
              </a:rPr>
              <a:t>The work being done is characterized by a strong national and international collaboration. </a:t>
            </a:r>
            <a:r>
              <a:rPr lang="en-US" sz="1800" dirty="0" smtClean="0">
                <a:solidFill>
                  <a:srgbClr val="0000FF"/>
                </a:solidFill>
              </a:rPr>
              <a:t>The </a:t>
            </a:r>
            <a:r>
              <a:rPr lang="en-US" sz="1800" dirty="0" smtClean="0">
                <a:solidFill>
                  <a:srgbClr val="0000FF"/>
                </a:solidFill>
              </a:rPr>
              <a:t>availability of SLAC facilities which was developed over the years due to healthy RF technology developments were essential and continue to be essential for these research activity.</a:t>
            </a:r>
          </a:p>
          <a:p>
            <a:r>
              <a:rPr lang="en-US" sz="1800" dirty="0" smtClean="0">
                <a:solidFill>
                  <a:srgbClr val="0000FF"/>
                </a:solidFill>
              </a:rPr>
              <a:t>Magnetic field plays a very important role in determining the breakdown probability in a given structure</a:t>
            </a:r>
          </a:p>
          <a:p>
            <a:r>
              <a:rPr lang="en-US" sz="1800" dirty="0" smtClean="0">
                <a:solidFill>
                  <a:srgbClr val="0000FF"/>
                </a:solidFill>
              </a:rPr>
              <a:t>The experimental program to date has paved the ground work for the theoretical developments for a new understanding of the gradient limits of room temperature accelerators and will allow us to break these barriers for the development of ultra-high gradient structures. . </a:t>
            </a:r>
          </a:p>
          <a:p>
            <a:r>
              <a:rPr lang="en-US" sz="1800" dirty="0" smtClean="0">
                <a:solidFill>
                  <a:srgbClr val="0000FF"/>
                </a:solidFill>
              </a:rPr>
              <a:t>With the understanding of geometrical effects, we have demonstrated standing and traveling wave accelerator structures that work above 100 MV/m loaded gradient.</a:t>
            </a:r>
          </a:p>
          <a:p>
            <a:r>
              <a:rPr lang="en-US" sz="1800" dirty="0" smtClean="0">
                <a:solidFill>
                  <a:srgbClr val="0000FF"/>
                </a:solidFill>
              </a:rPr>
              <a:t>Standing wave structures have shown the potential for gradients of 150 MV/m or higher</a:t>
            </a:r>
          </a:p>
          <a:p>
            <a:r>
              <a:rPr lang="en-US" sz="1800" dirty="0" smtClean="0">
                <a:solidFill>
                  <a:srgbClr val="0000FF"/>
                </a:solidFill>
              </a:rPr>
              <a:t>Further understanding of materials properties may allow even greater improvements </a:t>
            </a:r>
          </a:p>
          <a:p>
            <a:pPr>
              <a:lnSpc>
                <a:spcPct val="90000"/>
              </a:lnSpc>
              <a:buNone/>
            </a:pPr>
            <a:r>
              <a:rPr lang="en-US" sz="1800" dirty="0" smtClean="0">
                <a:solidFill>
                  <a:srgbClr val="0000FF"/>
                </a:solidFill>
              </a:rPr>
              <a:t> </a:t>
            </a:r>
          </a:p>
          <a:p>
            <a:endParaRPr lang="en-US" sz="1800" dirty="0" smtClean="0">
              <a:solidFill>
                <a:srgbClr val="0000FF"/>
              </a:solidFill>
            </a:endParaRPr>
          </a:p>
          <a:p>
            <a:pPr>
              <a:lnSpc>
                <a:spcPct val="90000"/>
              </a:lnSpc>
            </a:pPr>
            <a:endParaRPr lang="en-US" sz="1800" dirty="0" smtClean="0">
              <a:solidFill>
                <a:srgbClr val="0000FF"/>
              </a:solidFill>
            </a:endParaRPr>
          </a:p>
          <a:p>
            <a:endParaRPr lang="en-US" sz="1800" dirty="0">
              <a:solidFill>
                <a:srgbClr val="0000FF"/>
              </a:solidFill>
            </a:endParaRPr>
          </a:p>
        </p:txBody>
      </p:sp>
    </p:spTree>
  </p:cSld>
  <p:clrMapOvr>
    <a:masterClrMapping/>
  </p:clrMapOvr>
  <p:transition>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bwMode="auto">
          <a:xfrm>
            <a:off x="457200" y="0"/>
            <a:ext cx="8229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t>The Challenge</a:t>
            </a:r>
          </a:p>
        </p:txBody>
      </p:sp>
      <p:sp>
        <p:nvSpPr>
          <p:cNvPr id="2051" name="Content Placeholder 2"/>
          <p:cNvSpPr>
            <a:spLocks noGrp="1"/>
          </p:cNvSpPr>
          <p:nvPr>
            <p:ph idx="1"/>
          </p:nvPr>
        </p:nvSpPr>
        <p:spPr bwMode="auto">
          <a:xfrm>
            <a:off x="457200" y="762000"/>
            <a:ext cx="8229600" cy="4983162"/>
          </a:xfrm>
          <a:noFill/>
          <a:ln>
            <a:miter lim="800000"/>
            <a:headEnd/>
            <a:tailEnd/>
          </a:ln>
        </p:spPr>
        <p:txBody>
          <a:bodyPr vert="horz" wrap="square" lIns="91440" tIns="45720" rIns="91440" bIns="45720" numCol="1" anchor="t" anchorCtr="0" compatLnSpc="1">
            <a:prstTxWarp prst="textNoShape">
              <a:avLst/>
            </a:prstTxWarp>
          </a:bodyPr>
          <a:lstStyle/>
          <a:p>
            <a:pPr eaLnBrk="1" hangingPunct="1">
              <a:buNone/>
            </a:pPr>
            <a:r>
              <a:rPr lang="en-US" sz="2000" dirty="0" smtClean="0"/>
              <a:t>What gradient can be reliably achieved using warm technology?</a:t>
            </a:r>
            <a:endParaRPr lang="en-US" sz="1600" dirty="0" smtClean="0"/>
          </a:p>
          <a:p>
            <a:pPr eaLnBrk="1" hangingPunct="1"/>
            <a:r>
              <a:rPr lang="en-US" sz="1600" dirty="0" smtClean="0"/>
              <a:t>The original, optimistic view (PAC 1986) : E. Tanabe, J. W. Wang and G. A. Loew, “Voltage Breakdown at X-Band and C-Band Frequencies,” :</a:t>
            </a:r>
          </a:p>
          <a:p>
            <a:pPr lvl="1" eaLnBrk="1" hangingPunct="1"/>
            <a:r>
              <a:rPr lang="en-US" sz="1600" dirty="0" smtClean="0"/>
              <a:t>The authors report experimental results showing that the Surface Electric Field limit at 9.3 GHz (X-Band) exceeds 572 MV/m in pulses of up to 4.5 microseconds</a:t>
            </a:r>
          </a:p>
          <a:p>
            <a:pPr lvl="1" eaLnBrk="1" hangingPunct="1"/>
            <a:r>
              <a:rPr lang="en-US" sz="1600" dirty="0" smtClean="0"/>
              <a:t>Results predict an on-axis gradient of at least 250 MV/m</a:t>
            </a:r>
          </a:p>
          <a:p>
            <a:pPr eaLnBrk="1" hangingPunct="1">
              <a:lnSpc>
                <a:spcPct val="80000"/>
              </a:lnSpc>
            </a:pPr>
            <a:r>
              <a:rPr lang="en-US" sz="1600" dirty="0" smtClean="0"/>
              <a:t>Reality sets in (by 2001):</a:t>
            </a:r>
          </a:p>
          <a:p>
            <a:pPr lvl="1" eaLnBrk="1" hangingPunct="1">
              <a:lnSpc>
                <a:spcPct val="80000"/>
              </a:lnSpc>
            </a:pPr>
            <a:r>
              <a:rPr lang="en-US" sz="1600" dirty="0" smtClean="0"/>
              <a:t>The operating limit determined by experiments on the NLC Test Accelerator showed that  high gradient accelerator structure operating at X-band would not survive long term operation without computer/feedback protection and the breakdown rate above 65 MV/m can not be tolerated for a collider application.</a:t>
            </a:r>
          </a:p>
          <a:p>
            <a:pPr eaLnBrk="1" hangingPunct="1">
              <a:lnSpc>
                <a:spcPct val="80000"/>
              </a:lnSpc>
            </a:pPr>
            <a:r>
              <a:rPr lang="en-US" sz="1600" b="1" dirty="0" smtClean="0"/>
              <a:t>The challenge</a:t>
            </a:r>
            <a:r>
              <a:rPr lang="en-US" sz="1600" dirty="0" smtClean="0"/>
              <a:t>: we wish to </a:t>
            </a:r>
            <a:r>
              <a:rPr lang="en-US" sz="1600" b="1" i="1" dirty="0" smtClean="0"/>
              <a:t>understand</a:t>
            </a:r>
            <a:r>
              <a:rPr lang="en-US" sz="1600" dirty="0" smtClean="0"/>
              <a:t> the limitations on accelerator gradient in warm structures </a:t>
            </a:r>
          </a:p>
          <a:p>
            <a:pPr eaLnBrk="1" hangingPunct="1">
              <a:lnSpc>
                <a:spcPct val="80000"/>
              </a:lnSpc>
            </a:pPr>
            <a:endParaRPr lang="en-US" sz="1600" dirty="0" smtClean="0"/>
          </a:p>
          <a:p>
            <a:pPr eaLnBrk="1" hangingPunct="1">
              <a:lnSpc>
                <a:spcPct val="80000"/>
              </a:lnSpc>
            </a:pPr>
            <a:r>
              <a:rPr lang="en-US" sz="1600" b="1" dirty="0" smtClean="0"/>
              <a:t>Our goal</a:t>
            </a:r>
            <a:r>
              <a:rPr lang="en-US" sz="1600" dirty="0" smtClean="0"/>
              <a:t> is to push the boundaries of the design to achieve:</a:t>
            </a:r>
          </a:p>
          <a:p>
            <a:pPr lvl="1" eaLnBrk="1" hangingPunct="1">
              <a:lnSpc>
                <a:spcPct val="80000"/>
              </a:lnSpc>
            </a:pPr>
            <a:r>
              <a:rPr lang="en-US" sz="1400" dirty="0" smtClean="0"/>
              <a:t>Ultra-high-gradient; to open the door for a multi-TeV collider</a:t>
            </a:r>
          </a:p>
          <a:p>
            <a:pPr lvl="1" eaLnBrk="1" hangingPunct="1">
              <a:lnSpc>
                <a:spcPct val="80000"/>
              </a:lnSpc>
            </a:pPr>
            <a:r>
              <a:rPr lang="en-US" sz="1400" dirty="0" smtClean="0"/>
              <a:t>High rf energy to beam energy efficacy, which leads to an economical, and hence feasible designs </a:t>
            </a:r>
          </a:p>
          <a:p>
            <a:pPr lvl="1" eaLnBrk="1" hangingPunct="1">
              <a:lnSpc>
                <a:spcPct val="80000"/>
              </a:lnSpc>
            </a:pPr>
            <a:r>
              <a:rPr lang="en-US" sz="1400" dirty="0" smtClean="0"/>
              <a:t>Heavily damped </a:t>
            </a:r>
            <a:r>
              <a:rPr lang="en-US" sz="1400" dirty="0" err="1" smtClean="0"/>
              <a:t>wakefield</a:t>
            </a:r>
            <a:endParaRPr lang="en-US" sz="1400" dirty="0" smtClean="0"/>
          </a:p>
          <a:p>
            <a:pPr eaLnBrk="1" hangingPunct="1">
              <a:lnSpc>
                <a:spcPct val="80000"/>
              </a:lnSpc>
            </a:pPr>
            <a:endParaRPr lang="en-US" sz="1600" dirty="0" smtClean="0"/>
          </a:p>
        </p:txBody>
      </p:sp>
      <p:sp>
        <p:nvSpPr>
          <p:cNvPr id="4" name="TextBox 3"/>
          <p:cNvSpPr txBox="1"/>
          <p:nvPr/>
        </p:nvSpPr>
        <p:spPr>
          <a:xfrm>
            <a:off x="6858000" y="6324600"/>
            <a:ext cx="1244956" cy="369332"/>
          </a:xfrm>
          <a:prstGeom prst="rect">
            <a:avLst/>
          </a:prstGeom>
          <a:noFill/>
        </p:spPr>
        <p:txBody>
          <a:bodyPr wrap="none" rtlCol="0">
            <a:spAutoFit/>
          </a:bodyPr>
          <a:lstStyle/>
          <a:p>
            <a:r>
              <a:rPr lang="en-US" dirty="0" smtClean="0"/>
              <a:t>S. </a:t>
            </a:r>
            <a:r>
              <a:rPr lang="en-US" dirty="0" err="1" smtClean="0"/>
              <a:t>Tantawi</a:t>
            </a:r>
            <a:endParaRPr lang="en-US" dirty="0"/>
          </a:p>
        </p:txBody>
      </p:sp>
    </p:spTree>
  </p:cSld>
  <p:clrMapOvr>
    <a:masterClrMapping/>
  </p:clrMapOvr>
  <p:transition>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2800" dirty="0" smtClean="0">
                <a:solidFill>
                  <a:srgbClr val="C00000"/>
                </a:solidFill>
              </a:rPr>
              <a:t>Motivations to The US HIGH Gradient Collaboration</a:t>
            </a:r>
            <a:endParaRPr lang="en-US" sz="2800" dirty="0">
              <a:solidFill>
                <a:srgbClr val="C00000"/>
              </a:solidFill>
            </a:endParaRPr>
          </a:p>
        </p:txBody>
      </p:sp>
      <p:sp>
        <p:nvSpPr>
          <p:cNvPr id="3" name="Content Placeholder 2"/>
          <p:cNvSpPr>
            <a:spLocks noGrp="1"/>
          </p:cNvSpPr>
          <p:nvPr>
            <p:ph idx="1"/>
          </p:nvPr>
        </p:nvSpPr>
        <p:spPr>
          <a:xfrm>
            <a:off x="457200" y="1600201"/>
            <a:ext cx="8305800" cy="4114799"/>
          </a:xfrm>
        </p:spPr>
        <p:txBody>
          <a:bodyPr/>
          <a:lstStyle/>
          <a:p>
            <a:pPr>
              <a:lnSpc>
                <a:spcPct val="80000"/>
              </a:lnSpc>
            </a:pPr>
            <a:r>
              <a:rPr lang="en-US" sz="2400" dirty="0" smtClean="0">
                <a:solidFill>
                  <a:srgbClr val="0000FF"/>
                </a:solidFill>
              </a:rPr>
              <a:t>Our collaboration  is to find the fundamental limitations on designing a high gradient collider with optimized structures.</a:t>
            </a:r>
          </a:p>
          <a:p>
            <a:pPr lvl="1">
              <a:lnSpc>
                <a:spcPct val="80000"/>
              </a:lnSpc>
              <a:buNone/>
            </a:pPr>
            <a:endParaRPr lang="en-US" sz="1600" dirty="0" smtClean="0">
              <a:solidFill>
                <a:srgbClr val="0000FF"/>
              </a:solidFill>
            </a:endParaRPr>
          </a:p>
          <a:p>
            <a:pPr>
              <a:lnSpc>
                <a:spcPct val="80000"/>
              </a:lnSpc>
            </a:pPr>
            <a:r>
              <a:rPr lang="en-US" sz="2400" dirty="0" smtClean="0">
                <a:solidFill>
                  <a:srgbClr val="0000FF"/>
                </a:solidFill>
              </a:rPr>
              <a:t>We want to address the fundamentals, which include, but are not limited to:</a:t>
            </a:r>
          </a:p>
          <a:p>
            <a:pPr lvl="1">
              <a:lnSpc>
                <a:spcPct val="80000"/>
              </a:lnSpc>
            </a:pPr>
            <a:r>
              <a:rPr lang="en-US" sz="2400" dirty="0" smtClean="0">
                <a:solidFill>
                  <a:srgbClr val="0000FF"/>
                </a:solidFill>
              </a:rPr>
              <a:t>Frequency scaling</a:t>
            </a:r>
          </a:p>
          <a:p>
            <a:pPr lvl="1">
              <a:lnSpc>
                <a:spcPct val="80000"/>
              </a:lnSpc>
            </a:pPr>
            <a:r>
              <a:rPr lang="en-US" sz="2400" dirty="0" smtClean="0">
                <a:solidFill>
                  <a:srgbClr val="0000FF"/>
                </a:solidFill>
              </a:rPr>
              <a:t>Geometry dependence</a:t>
            </a:r>
          </a:p>
          <a:p>
            <a:pPr lvl="1">
              <a:lnSpc>
                <a:spcPct val="80000"/>
              </a:lnSpc>
            </a:pPr>
            <a:r>
              <a:rPr lang="en-US" sz="2400" dirty="0" smtClean="0">
                <a:solidFill>
                  <a:srgbClr val="0000FF"/>
                </a:solidFill>
              </a:rPr>
              <a:t>Materials</a:t>
            </a:r>
          </a:p>
          <a:p>
            <a:pPr lvl="1">
              <a:lnSpc>
                <a:spcPct val="80000"/>
              </a:lnSpc>
            </a:pPr>
            <a:r>
              <a:rPr lang="en-US" sz="2400" dirty="0" smtClean="0">
                <a:solidFill>
                  <a:srgbClr val="0000FF"/>
                </a:solidFill>
              </a:rPr>
              <a:t>Surface processing techniques (etching, baking, etc.)</a:t>
            </a:r>
          </a:p>
          <a:p>
            <a:pPr lvl="1">
              <a:lnSpc>
                <a:spcPct val="80000"/>
              </a:lnSpc>
            </a:pPr>
            <a:r>
              <a:rPr lang="en-US" sz="2400" dirty="0" smtClean="0">
                <a:solidFill>
                  <a:srgbClr val="0000FF"/>
                </a:solidFill>
              </a:rPr>
              <a:t>Theory</a:t>
            </a:r>
          </a:p>
          <a:p>
            <a:pPr>
              <a:lnSpc>
                <a:spcPct val="80000"/>
              </a:lnSpc>
            </a:pPr>
            <a:endParaRPr lang="en-US" sz="2400" dirty="0" smtClean="0">
              <a:solidFill>
                <a:srgbClr val="0000FF"/>
              </a:solidFill>
            </a:endParaRPr>
          </a:p>
          <a:p>
            <a:pPr>
              <a:lnSpc>
                <a:spcPct val="80000"/>
              </a:lnSpc>
            </a:pPr>
            <a:endParaRPr lang="en-US" sz="2400" dirty="0">
              <a:solidFill>
                <a:srgbClr val="0000FF"/>
              </a:solidFill>
            </a:endParaRPr>
          </a:p>
        </p:txBody>
      </p:sp>
    </p:spTree>
  </p:cSld>
  <p:clrMapOvr>
    <a:masterClrMapping/>
  </p:clrMapOvr>
  <p:transition>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a:xfrm>
            <a:off x="990600" y="1295400"/>
            <a:ext cx="7028115" cy="4531790"/>
            <a:chOff x="528638" y="1085850"/>
            <a:chExt cx="7862887" cy="4995863"/>
          </a:xfrm>
        </p:grpSpPr>
        <p:grpSp>
          <p:nvGrpSpPr>
            <p:cNvPr id="3" name="Group 4"/>
            <p:cNvGrpSpPr>
              <a:grpSpLocks/>
            </p:cNvGrpSpPr>
            <p:nvPr/>
          </p:nvGrpSpPr>
          <p:grpSpPr bwMode="auto">
            <a:xfrm>
              <a:off x="528638" y="1085850"/>
              <a:ext cx="7862887" cy="4995863"/>
              <a:chOff x="432" y="666"/>
              <a:chExt cx="4800" cy="3147"/>
            </a:xfrm>
          </p:grpSpPr>
          <p:pic>
            <p:nvPicPr>
              <p:cNvPr id="755717" name="Picture 5"/>
              <p:cNvPicPr>
                <a:picLocks noChangeAspect="1" noChangeArrowheads="1"/>
              </p:cNvPicPr>
              <p:nvPr/>
            </p:nvPicPr>
            <p:blipFill>
              <a:blip r:embed="rId3" cstate="print"/>
              <a:srcRect/>
              <a:stretch>
                <a:fillRect/>
              </a:stretch>
            </p:blipFill>
            <p:spPr bwMode="auto">
              <a:xfrm>
                <a:off x="432" y="666"/>
                <a:ext cx="4800" cy="3147"/>
              </a:xfrm>
              <a:prstGeom prst="rect">
                <a:avLst/>
              </a:prstGeom>
              <a:noFill/>
              <a:ln w="9525">
                <a:noFill/>
                <a:miter lim="800000"/>
                <a:headEnd/>
                <a:tailEnd/>
              </a:ln>
              <a:effectLst/>
            </p:spPr>
          </p:pic>
          <p:grpSp>
            <p:nvGrpSpPr>
              <p:cNvPr id="4" name="Group 6"/>
              <p:cNvGrpSpPr>
                <a:grpSpLocks/>
              </p:cNvGrpSpPr>
              <p:nvPr/>
            </p:nvGrpSpPr>
            <p:grpSpPr bwMode="auto">
              <a:xfrm>
                <a:off x="1104" y="3312"/>
                <a:ext cx="432" cy="240"/>
                <a:chOff x="1200" y="3360"/>
                <a:chExt cx="432" cy="240"/>
              </a:xfrm>
            </p:grpSpPr>
            <p:sp>
              <p:nvSpPr>
                <p:cNvPr id="755719" name="Oval 7"/>
                <p:cNvSpPr>
                  <a:spLocks noChangeArrowheads="1"/>
                </p:cNvSpPr>
                <p:nvPr/>
              </p:nvSpPr>
              <p:spPr bwMode="auto">
                <a:xfrm>
                  <a:off x="1200" y="3360"/>
                  <a:ext cx="432" cy="240"/>
                </a:xfrm>
                <a:prstGeom prst="ellipse">
                  <a:avLst/>
                </a:prstGeom>
                <a:solidFill>
                  <a:schemeClr val="tx2"/>
                </a:solidFill>
                <a:ln w="9525">
                  <a:solidFill>
                    <a:schemeClr val="tx1"/>
                  </a:solidFill>
                  <a:round/>
                  <a:headEnd/>
                  <a:tailEnd/>
                </a:ln>
                <a:effectLst/>
              </p:spPr>
              <p:txBody>
                <a:bodyPr wrap="none" anchor="ctr"/>
                <a:lstStyle/>
                <a:p>
                  <a:pPr fontAlgn="auto">
                    <a:spcBef>
                      <a:spcPts val="0"/>
                    </a:spcBef>
                    <a:spcAft>
                      <a:spcPts val="0"/>
                    </a:spcAft>
                  </a:pPr>
                  <a:endParaRPr lang="en-US">
                    <a:solidFill>
                      <a:prstClr val="black"/>
                    </a:solidFill>
                    <a:latin typeface="Calibri"/>
                  </a:endParaRPr>
                </a:p>
              </p:txBody>
            </p:sp>
            <p:sp>
              <p:nvSpPr>
                <p:cNvPr id="755720" name="Text Box 8"/>
                <p:cNvSpPr txBox="1">
                  <a:spLocks noChangeArrowheads="1"/>
                </p:cNvSpPr>
                <p:nvPr/>
              </p:nvSpPr>
              <p:spPr bwMode="auto">
                <a:xfrm>
                  <a:off x="1248" y="3375"/>
                  <a:ext cx="360" cy="212"/>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sz="1600">
                      <a:solidFill>
                        <a:prstClr val="white"/>
                      </a:solidFill>
                      <a:latin typeface="Calibri"/>
                    </a:rPr>
                    <a:t>NRL</a:t>
                  </a:r>
                </a:p>
              </p:txBody>
            </p:sp>
          </p:grpSp>
        </p:grpSp>
        <p:sp>
          <p:nvSpPr>
            <p:cNvPr id="15" name="Oval 14"/>
            <p:cNvSpPr/>
            <p:nvPr/>
          </p:nvSpPr>
          <p:spPr>
            <a:xfrm>
              <a:off x="5877770" y="3582620"/>
              <a:ext cx="1036935" cy="4992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6" name="TextBox 15"/>
            <p:cNvSpPr txBox="1"/>
            <p:nvPr/>
          </p:nvSpPr>
          <p:spPr>
            <a:xfrm>
              <a:off x="5817658" y="3630105"/>
              <a:ext cx="1070037" cy="369332"/>
            </a:xfrm>
            <a:prstGeom prst="rect">
              <a:avLst/>
            </a:prstGeom>
            <a:noFill/>
          </p:spPr>
          <p:txBody>
            <a:bodyPr wrap="none" rtlCol="0">
              <a:spAutoFit/>
            </a:bodyPr>
            <a:lstStyle/>
            <a:p>
              <a:pPr fontAlgn="auto">
                <a:spcBef>
                  <a:spcPts val="0"/>
                </a:spcBef>
                <a:spcAft>
                  <a:spcPts val="0"/>
                </a:spcAft>
              </a:pPr>
              <a:r>
                <a:rPr lang="en-US" dirty="0" smtClean="0">
                  <a:solidFill>
                    <a:prstClr val="white"/>
                  </a:solidFill>
                  <a:latin typeface="Calibri"/>
                </a:rPr>
                <a:t>Cockcroft</a:t>
              </a:r>
              <a:endParaRPr lang="en-US" dirty="0">
                <a:solidFill>
                  <a:prstClr val="white"/>
                </a:solidFill>
                <a:latin typeface="Calibri"/>
              </a:endParaRPr>
            </a:p>
          </p:txBody>
        </p:sp>
        <p:grpSp>
          <p:nvGrpSpPr>
            <p:cNvPr id="5" name="Group 23"/>
            <p:cNvGrpSpPr/>
            <p:nvPr/>
          </p:nvGrpSpPr>
          <p:grpSpPr>
            <a:xfrm>
              <a:off x="3880710" y="3151085"/>
              <a:ext cx="1113745" cy="1344175"/>
              <a:chOff x="3880710" y="3151085"/>
              <a:chExt cx="1113745" cy="1344175"/>
            </a:xfrm>
          </p:grpSpPr>
          <p:sp>
            <p:nvSpPr>
              <p:cNvPr id="18" name="Oval 17"/>
              <p:cNvSpPr/>
              <p:nvPr/>
            </p:nvSpPr>
            <p:spPr>
              <a:xfrm>
                <a:off x="3880710" y="3151085"/>
                <a:ext cx="1036935" cy="4992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9" name="TextBox 18"/>
              <p:cNvSpPr txBox="1"/>
              <p:nvPr/>
            </p:nvSpPr>
            <p:spPr>
              <a:xfrm>
                <a:off x="4013499" y="3189490"/>
                <a:ext cx="750526" cy="400110"/>
              </a:xfrm>
              <a:prstGeom prst="rect">
                <a:avLst/>
              </a:prstGeom>
              <a:noFill/>
            </p:spPr>
            <p:txBody>
              <a:bodyPr wrap="none" rtlCol="0">
                <a:spAutoFit/>
              </a:bodyPr>
              <a:lstStyle/>
              <a:p>
                <a:pPr fontAlgn="auto">
                  <a:spcBef>
                    <a:spcPts val="0"/>
                  </a:spcBef>
                  <a:spcAft>
                    <a:spcPts val="0"/>
                  </a:spcAft>
                </a:pPr>
                <a:r>
                  <a:rPr lang="en-US" sz="2000" dirty="0" smtClean="0">
                    <a:solidFill>
                      <a:prstClr val="white"/>
                    </a:solidFill>
                    <a:latin typeface="Calibri"/>
                  </a:rPr>
                  <a:t>CERN</a:t>
                </a:r>
                <a:endParaRPr lang="en-US" sz="2000" dirty="0">
                  <a:solidFill>
                    <a:prstClr val="white"/>
                  </a:solidFill>
                  <a:latin typeface="Calibri"/>
                </a:endParaRPr>
              </a:p>
            </p:txBody>
          </p:sp>
          <p:sp>
            <p:nvSpPr>
              <p:cNvPr id="20" name="Oval 19"/>
              <p:cNvSpPr/>
              <p:nvPr/>
            </p:nvSpPr>
            <p:spPr>
              <a:xfrm>
                <a:off x="3957520" y="3995995"/>
                <a:ext cx="1036935" cy="4992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1" name="TextBox 20"/>
              <p:cNvSpPr txBox="1"/>
              <p:nvPr/>
            </p:nvSpPr>
            <p:spPr>
              <a:xfrm>
                <a:off x="4090309" y="4034400"/>
                <a:ext cx="694164" cy="400110"/>
              </a:xfrm>
              <a:prstGeom prst="rect">
                <a:avLst/>
              </a:prstGeom>
              <a:noFill/>
            </p:spPr>
            <p:txBody>
              <a:bodyPr wrap="none" rtlCol="0">
                <a:spAutoFit/>
              </a:bodyPr>
              <a:lstStyle/>
              <a:p>
                <a:pPr fontAlgn="auto">
                  <a:spcBef>
                    <a:spcPts val="0"/>
                  </a:spcBef>
                  <a:spcAft>
                    <a:spcPts val="0"/>
                  </a:spcAft>
                </a:pPr>
                <a:r>
                  <a:rPr lang="en-US" sz="2000" dirty="0" smtClean="0">
                    <a:solidFill>
                      <a:prstClr val="white"/>
                    </a:solidFill>
                    <a:latin typeface="Calibri"/>
                  </a:rPr>
                  <a:t>SLAC</a:t>
                </a:r>
                <a:endParaRPr lang="en-US" sz="2000" dirty="0">
                  <a:solidFill>
                    <a:prstClr val="white"/>
                  </a:solidFill>
                  <a:latin typeface="Calibri"/>
                </a:endParaRPr>
              </a:p>
            </p:txBody>
          </p:sp>
        </p:grpSp>
      </p:grpSp>
      <p:sp>
        <p:nvSpPr>
          <p:cNvPr id="26" name="Oval 25"/>
          <p:cNvSpPr/>
          <p:nvPr/>
        </p:nvSpPr>
        <p:spPr>
          <a:xfrm>
            <a:off x="2498130" y="2745682"/>
            <a:ext cx="926848" cy="45288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2" name="TextBox 21"/>
          <p:cNvSpPr txBox="1"/>
          <p:nvPr/>
        </p:nvSpPr>
        <p:spPr>
          <a:xfrm>
            <a:off x="762000" y="528935"/>
            <a:ext cx="8069645" cy="523220"/>
          </a:xfrm>
          <a:prstGeom prst="rect">
            <a:avLst/>
          </a:prstGeom>
          <a:noFill/>
        </p:spPr>
        <p:txBody>
          <a:bodyPr wrap="none" rtlCol="0">
            <a:spAutoFit/>
          </a:bodyPr>
          <a:lstStyle/>
          <a:p>
            <a:pPr fontAlgn="auto">
              <a:spcBef>
                <a:spcPts val="0"/>
              </a:spcBef>
              <a:spcAft>
                <a:spcPts val="0"/>
              </a:spcAft>
            </a:pPr>
            <a:r>
              <a:rPr lang="en-US" sz="2800" dirty="0" smtClean="0">
                <a:solidFill>
                  <a:srgbClr val="C00000"/>
                </a:solidFill>
                <a:latin typeface="Calibri"/>
              </a:rPr>
              <a:t>International Collaboration on High Gradient Research</a:t>
            </a:r>
            <a:endParaRPr lang="en-US" sz="2800" dirty="0">
              <a:solidFill>
                <a:srgbClr val="C00000"/>
              </a:solidFill>
              <a:latin typeface="Calibri"/>
            </a:endParaRPr>
          </a:p>
        </p:txBody>
      </p:sp>
      <p:sp>
        <p:nvSpPr>
          <p:cNvPr id="23" name="TextBox 22"/>
          <p:cNvSpPr txBox="1"/>
          <p:nvPr/>
        </p:nvSpPr>
        <p:spPr>
          <a:xfrm>
            <a:off x="2690498" y="2776115"/>
            <a:ext cx="575799" cy="400110"/>
          </a:xfrm>
          <a:prstGeom prst="rect">
            <a:avLst/>
          </a:prstGeom>
          <a:noFill/>
        </p:spPr>
        <p:txBody>
          <a:bodyPr wrap="none" rtlCol="0">
            <a:spAutoFit/>
          </a:bodyPr>
          <a:lstStyle/>
          <a:p>
            <a:pPr fontAlgn="auto">
              <a:spcBef>
                <a:spcPts val="0"/>
              </a:spcBef>
              <a:spcAft>
                <a:spcPts val="0"/>
              </a:spcAft>
            </a:pPr>
            <a:r>
              <a:rPr lang="en-US" sz="2000" dirty="0" smtClean="0">
                <a:solidFill>
                  <a:prstClr val="white"/>
                </a:solidFill>
                <a:latin typeface="Calibri"/>
              </a:rPr>
              <a:t>KEK</a:t>
            </a:r>
            <a:endParaRPr lang="en-US" sz="2000" dirty="0">
              <a:solidFill>
                <a:prstClr val="white"/>
              </a:solidFill>
              <a:latin typeface="Calibri"/>
            </a:endParaRPr>
          </a:p>
        </p:txBody>
      </p:sp>
      <p:sp>
        <p:nvSpPr>
          <p:cNvPr id="27" name="Oval 26"/>
          <p:cNvSpPr/>
          <p:nvPr/>
        </p:nvSpPr>
        <p:spPr>
          <a:xfrm>
            <a:off x="5027732" y="2507280"/>
            <a:ext cx="926848" cy="45288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8" name="TextBox 27"/>
          <p:cNvSpPr txBox="1"/>
          <p:nvPr/>
        </p:nvSpPr>
        <p:spPr>
          <a:xfrm>
            <a:off x="5148075" y="2537713"/>
            <a:ext cx="697627" cy="400110"/>
          </a:xfrm>
          <a:prstGeom prst="rect">
            <a:avLst/>
          </a:prstGeom>
          <a:noFill/>
        </p:spPr>
        <p:txBody>
          <a:bodyPr wrap="none" rtlCol="0">
            <a:spAutoFit/>
          </a:bodyPr>
          <a:lstStyle/>
          <a:p>
            <a:pPr fontAlgn="auto">
              <a:spcBef>
                <a:spcPts val="0"/>
              </a:spcBef>
              <a:spcAft>
                <a:spcPts val="0"/>
              </a:spcAft>
            </a:pPr>
            <a:r>
              <a:rPr lang="en-US" sz="2000" dirty="0" smtClean="0">
                <a:solidFill>
                  <a:prstClr val="white"/>
                </a:solidFill>
                <a:latin typeface="Calibri"/>
              </a:rPr>
              <a:t>INFN</a:t>
            </a:r>
            <a:endParaRPr lang="en-US" sz="2000" dirty="0">
              <a:solidFill>
                <a:prstClr val="white"/>
              </a:solidFill>
              <a:latin typeface="Calibri"/>
            </a:endParaRPr>
          </a:p>
        </p:txBody>
      </p:sp>
      <p:sp>
        <p:nvSpPr>
          <p:cNvPr id="24" name="TextBox 23"/>
          <p:cNvSpPr txBox="1"/>
          <p:nvPr/>
        </p:nvSpPr>
        <p:spPr>
          <a:xfrm>
            <a:off x="6858000" y="6324600"/>
            <a:ext cx="1244956" cy="369332"/>
          </a:xfrm>
          <a:prstGeom prst="rect">
            <a:avLst/>
          </a:prstGeom>
          <a:noFill/>
        </p:spPr>
        <p:txBody>
          <a:bodyPr wrap="none" rtlCol="0">
            <a:spAutoFit/>
          </a:bodyPr>
          <a:lstStyle/>
          <a:p>
            <a:r>
              <a:rPr lang="en-US" dirty="0" smtClean="0"/>
              <a:t>S. Tantawi</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2051"/>
          <p:cNvSpPr txBox="1">
            <a:spLocks noChangeArrowheads="1"/>
          </p:cNvSpPr>
          <p:nvPr/>
        </p:nvSpPr>
        <p:spPr bwMode="auto">
          <a:xfrm>
            <a:off x="533400" y="304800"/>
            <a:ext cx="8058616" cy="646331"/>
          </a:xfrm>
          <a:prstGeom prst="rect">
            <a:avLst/>
          </a:prstGeom>
          <a:noFill/>
          <a:ln w="9525">
            <a:noFill/>
            <a:miter lim="800000"/>
            <a:headEnd/>
            <a:tailEnd/>
          </a:ln>
        </p:spPr>
        <p:txBody>
          <a:bodyPr wrap="none">
            <a:spAutoFit/>
          </a:bodyPr>
          <a:lstStyle/>
          <a:p>
            <a:pPr algn="l"/>
            <a:r>
              <a:rPr lang="en-US" sz="3600" dirty="0" smtClean="0">
                <a:solidFill>
                  <a:srgbClr val="FF0000"/>
                </a:solidFill>
              </a:rPr>
              <a:t>Dark Current - Field </a:t>
            </a:r>
            <a:r>
              <a:rPr lang="en-US" sz="3600" dirty="0">
                <a:solidFill>
                  <a:srgbClr val="FF0000"/>
                </a:solidFill>
              </a:rPr>
              <a:t>Electron Emission</a:t>
            </a:r>
          </a:p>
        </p:txBody>
      </p:sp>
      <p:sp>
        <p:nvSpPr>
          <p:cNvPr id="1030" name="Text Box 2052"/>
          <p:cNvSpPr txBox="1">
            <a:spLocks noChangeArrowheads="1"/>
          </p:cNvSpPr>
          <p:nvPr/>
        </p:nvSpPr>
        <p:spPr bwMode="auto">
          <a:xfrm>
            <a:off x="304800" y="3143250"/>
            <a:ext cx="8432800" cy="5546725"/>
          </a:xfrm>
          <a:prstGeom prst="rect">
            <a:avLst/>
          </a:prstGeom>
          <a:noFill/>
          <a:ln w="9525">
            <a:noFill/>
            <a:miter lim="800000"/>
            <a:headEnd/>
            <a:tailEnd/>
          </a:ln>
        </p:spPr>
        <p:txBody>
          <a:bodyPr>
            <a:spAutoFit/>
          </a:bodyPr>
          <a:lstStyle/>
          <a:p>
            <a:pPr algn="l"/>
            <a:r>
              <a:rPr lang="en-US" sz="2400"/>
              <a:t> </a:t>
            </a:r>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p:txBody>
      </p:sp>
      <p:sp>
        <p:nvSpPr>
          <p:cNvPr id="1031" name="Text Box 2053"/>
          <p:cNvSpPr txBox="1">
            <a:spLocks noChangeArrowheads="1"/>
          </p:cNvSpPr>
          <p:nvPr/>
        </p:nvSpPr>
        <p:spPr bwMode="auto">
          <a:xfrm>
            <a:off x="508000" y="2628900"/>
            <a:ext cx="8432800" cy="6667500"/>
          </a:xfrm>
          <a:prstGeom prst="rect">
            <a:avLst/>
          </a:prstGeom>
          <a:noFill/>
          <a:ln w="9525">
            <a:noFill/>
            <a:miter lim="800000"/>
            <a:headEnd/>
            <a:tailEnd/>
          </a:ln>
        </p:spPr>
        <p:txBody>
          <a:bodyPr>
            <a:spAutoFit/>
          </a:bodyPr>
          <a:lstStyle/>
          <a:p>
            <a:pPr algn="l"/>
            <a:endParaRPr lang="en-US" sz="1800"/>
          </a:p>
          <a:p>
            <a:pPr algn="l"/>
            <a:endParaRPr lang="en-US" sz="1800"/>
          </a:p>
          <a:p>
            <a:pPr algn="l"/>
            <a:endParaRPr lang="en-US" sz="1800"/>
          </a:p>
          <a:p>
            <a:pPr algn="l"/>
            <a:endParaRPr lang="en-US" sz="1800"/>
          </a:p>
          <a:p>
            <a:pPr algn="l"/>
            <a:endParaRPr lang="en-US" sz="1800"/>
          </a:p>
          <a:p>
            <a:pPr algn="l"/>
            <a:endParaRPr lang="en-US" sz="1800"/>
          </a:p>
          <a:p>
            <a:pPr algn="l"/>
            <a:endParaRPr lang="en-US" sz="1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p:txBody>
      </p:sp>
      <p:sp>
        <p:nvSpPr>
          <p:cNvPr id="1032" name="Text Box 2056"/>
          <p:cNvSpPr txBox="1">
            <a:spLocks noChangeArrowheads="1"/>
          </p:cNvSpPr>
          <p:nvPr/>
        </p:nvSpPr>
        <p:spPr bwMode="auto">
          <a:xfrm>
            <a:off x="4867275" y="1752600"/>
            <a:ext cx="3898900" cy="1069975"/>
          </a:xfrm>
          <a:prstGeom prst="rect">
            <a:avLst/>
          </a:prstGeom>
          <a:noFill/>
          <a:ln w="9525">
            <a:noFill/>
            <a:miter lim="800000"/>
            <a:headEnd/>
            <a:tailEnd/>
          </a:ln>
        </p:spPr>
        <p:txBody>
          <a:bodyPr>
            <a:spAutoFit/>
          </a:bodyPr>
          <a:lstStyle/>
          <a:p>
            <a:pPr algn="l"/>
            <a:r>
              <a:rPr lang="en-US" sz="1600" dirty="0"/>
              <a:t> Potential energy diagram showing the modified electric field potential barrier</a:t>
            </a:r>
          </a:p>
          <a:p>
            <a:pPr algn="l"/>
            <a:r>
              <a:rPr lang="en-US" sz="1600" dirty="0"/>
              <a:t>DC Field electron emission from ideal metal surface:</a:t>
            </a:r>
          </a:p>
        </p:txBody>
      </p:sp>
      <p:graphicFrame>
        <p:nvGraphicFramePr>
          <p:cNvPr id="1026" name="Object 3072"/>
          <p:cNvGraphicFramePr>
            <a:graphicFrameLocks noChangeAspect="1"/>
          </p:cNvGraphicFramePr>
          <p:nvPr/>
        </p:nvGraphicFramePr>
        <p:xfrm>
          <a:off x="1266825" y="3657600"/>
          <a:ext cx="1428750" cy="714375"/>
        </p:xfrm>
        <a:graphic>
          <a:graphicData uri="http://schemas.openxmlformats.org/presentationml/2006/ole">
            <p:oleObj spid="_x0000_s824322" name="Equation" r:id="rId3" imgW="1168200" imgH="583920" progId="Equation.3">
              <p:embed/>
            </p:oleObj>
          </a:graphicData>
        </a:graphic>
      </p:graphicFrame>
      <p:sp>
        <p:nvSpPr>
          <p:cNvPr id="1033" name="Text Box 2058"/>
          <p:cNvSpPr txBox="1">
            <a:spLocks noChangeArrowheads="1"/>
          </p:cNvSpPr>
          <p:nvPr/>
        </p:nvSpPr>
        <p:spPr bwMode="auto">
          <a:xfrm>
            <a:off x="3810000" y="3582988"/>
            <a:ext cx="541338" cy="777875"/>
          </a:xfrm>
          <a:prstGeom prst="rect">
            <a:avLst/>
          </a:prstGeom>
          <a:noFill/>
          <a:ln w="9525">
            <a:noFill/>
            <a:miter lim="800000"/>
            <a:headEnd/>
            <a:tailEnd/>
          </a:ln>
        </p:spPr>
        <p:txBody>
          <a:bodyPr wrap="none">
            <a:spAutoFit/>
          </a:bodyPr>
          <a:lstStyle/>
          <a:p>
            <a:pPr algn="l"/>
            <a:r>
              <a:rPr lang="en-US" sz="1800"/>
              <a:t>x&lt;0</a:t>
            </a:r>
          </a:p>
          <a:p>
            <a:pPr algn="l"/>
            <a:endParaRPr lang="en-US" sz="900"/>
          </a:p>
          <a:p>
            <a:pPr algn="l"/>
            <a:r>
              <a:rPr lang="en-US" sz="1800"/>
              <a:t>x&gt;0</a:t>
            </a:r>
          </a:p>
        </p:txBody>
      </p:sp>
      <p:sp>
        <p:nvSpPr>
          <p:cNvPr id="1034" name="Text Box 2059"/>
          <p:cNvSpPr txBox="1">
            <a:spLocks noChangeArrowheads="1"/>
          </p:cNvSpPr>
          <p:nvPr/>
        </p:nvSpPr>
        <p:spPr bwMode="auto">
          <a:xfrm>
            <a:off x="792163" y="4343400"/>
            <a:ext cx="6267450" cy="1069975"/>
          </a:xfrm>
          <a:prstGeom prst="rect">
            <a:avLst/>
          </a:prstGeom>
          <a:noFill/>
          <a:ln w="9525">
            <a:noFill/>
            <a:miter lim="800000"/>
            <a:headEnd/>
            <a:tailEnd/>
          </a:ln>
        </p:spPr>
        <p:txBody>
          <a:bodyPr wrap="none">
            <a:spAutoFit/>
          </a:bodyPr>
          <a:lstStyle/>
          <a:p>
            <a:pPr algn="l"/>
            <a:r>
              <a:rPr lang="en-US" sz="1600"/>
              <a:t>Conduction electron obey Fermi-Dirac statistics --  Flux  N(w</a:t>
            </a:r>
            <a:r>
              <a:rPr lang="en-US" sz="1600" baseline="-25000"/>
              <a:t>x</a:t>
            </a:r>
            <a:r>
              <a:rPr lang="en-US" sz="1600"/>
              <a:t>)dw</a:t>
            </a:r>
            <a:r>
              <a:rPr lang="en-US" sz="1600" baseline="-25000"/>
              <a:t>x</a:t>
            </a:r>
          </a:p>
          <a:p>
            <a:pPr algn="l"/>
            <a:r>
              <a:rPr lang="en-US" sz="1600"/>
              <a:t>Tunneling probability can be calculated --- Time-independent Schrodinger</a:t>
            </a:r>
          </a:p>
          <a:p>
            <a:pPr algn="l"/>
            <a:r>
              <a:rPr lang="en-US" sz="1600"/>
              <a:t>                                                                      equation solution D (w</a:t>
            </a:r>
            <a:r>
              <a:rPr lang="en-US" sz="1600" baseline="-25000"/>
              <a:t>x</a:t>
            </a:r>
            <a:r>
              <a:rPr lang="en-US" sz="1600"/>
              <a:t>)</a:t>
            </a:r>
          </a:p>
          <a:p>
            <a:pPr algn="l"/>
            <a:r>
              <a:rPr lang="en-US" sz="1600"/>
              <a:t>Integrate</a:t>
            </a:r>
          </a:p>
        </p:txBody>
      </p:sp>
      <p:graphicFrame>
        <p:nvGraphicFramePr>
          <p:cNvPr id="1027" name="Object 3073"/>
          <p:cNvGraphicFramePr>
            <a:graphicFrameLocks noChangeAspect="1"/>
          </p:cNvGraphicFramePr>
          <p:nvPr/>
        </p:nvGraphicFramePr>
        <p:xfrm>
          <a:off x="2511425" y="5372100"/>
          <a:ext cx="4121150" cy="584200"/>
        </p:xfrm>
        <a:graphic>
          <a:graphicData uri="http://schemas.openxmlformats.org/presentationml/2006/ole">
            <p:oleObj spid="_x0000_s824323" name="Equation" r:id="rId4" imgW="3225600" imgH="457200" progId="Equation.3">
              <p:embed/>
            </p:oleObj>
          </a:graphicData>
        </a:graphic>
      </p:graphicFrame>
      <p:graphicFrame>
        <p:nvGraphicFramePr>
          <p:cNvPr id="1028" name="Object 3074"/>
          <p:cNvGraphicFramePr>
            <a:graphicFrameLocks noChangeAspect="1"/>
          </p:cNvGraphicFramePr>
          <p:nvPr/>
        </p:nvGraphicFramePr>
        <p:xfrm>
          <a:off x="2770188" y="4972050"/>
          <a:ext cx="1892300" cy="403225"/>
        </p:xfrm>
        <a:graphic>
          <a:graphicData uri="http://schemas.openxmlformats.org/presentationml/2006/ole">
            <p:oleObj spid="_x0000_s824324" name="Equation" r:id="rId5" imgW="1549080" imgH="330120" progId="Equation.3">
              <p:embed/>
            </p:oleObj>
          </a:graphicData>
        </a:graphic>
      </p:graphicFrame>
      <p:sp>
        <p:nvSpPr>
          <p:cNvPr id="1035" name="Text Box 2062"/>
          <p:cNvSpPr txBox="1">
            <a:spLocks noChangeArrowheads="1"/>
          </p:cNvSpPr>
          <p:nvPr/>
        </p:nvSpPr>
        <p:spPr bwMode="auto">
          <a:xfrm>
            <a:off x="792163" y="6000750"/>
            <a:ext cx="4818062" cy="336550"/>
          </a:xfrm>
          <a:prstGeom prst="rect">
            <a:avLst/>
          </a:prstGeom>
          <a:noFill/>
          <a:ln w="9525">
            <a:noFill/>
            <a:miter lim="800000"/>
            <a:headEnd/>
            <a:tailEnd/>
          </a:ln>
        </p:spPr>
        <p:txBody>
          <a:bodyPr wrap="none">
            <a:spAutoFit/>
          </a:bodyPr>
          <a:lstStyle/>
          <a:p>
            <a:pPr algn="l"/>
            <a:r>
              <a:rPr lang="en-US" sz="1600"/>
              <a:t>Where the electric field E(v/m) and work function </a:t>
            </a:r>
            <a:r>
              <a:rPr lang="en-US" sz="1600">
                <a:cs typeface="Times New Roman" pitchFamily="18" charset="0"/>
              </a:rPr>
              <a:t>φ(eV)</a:t>
            </a:r>
            <a:endParaRPr lang="en-US" sz="1600"/>
          </a:p>
        </p:txBody>
      </p:sp>
      <p:pic>
        <p:nvPicPr>
          <p:cNvPr id="1036" name="Picture 2063"/>
          <p:cNvPicPr>
            <a:picLocks noChangeAspect="1" noChangeArrowheads="1"/>
          </p:cNvPicPr>
          <p:nvPr/>
        </p:nvPicPr>
        <p:blipFill>
          <a:blip r:embed="rId6" cstate="print"/>
          <a:srcRect/>
          <a:stretch>
            <a:fillRect/>
          </a:stretch>
        </p:blipFill>
        <p:spPr bwMode="auto">
          <a:xfrm>
            <a:off x="1417638" y="1123950"/>
            <a:ext cx="2465387" cy="2446338"/>
          </a:xfrm>
          <a:prstGeom prst="rect">
            <a:avLst/>
          </a:prstGeom>
          <a:noFill/>
          <a:ln w="9525">
            <a:noFill/>
            <a:miter lim="800000"/>
            <a:headEnd/>
            <a:tailEnd/>
          </a:ln>
        </p:spPr>
      </p:pic>
    </p:spTree>
  </p:cSld>
  <p:clrMapOvr>
    <a:masterClrMapping/>
  </p:clrMapOvr>
  <p:transition>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p:cNvSpPr txBox="1">
            <a:spLocks noChangeArrowheads="1"/>
          </p:cNvSpPr>
          <p:nvPr/>
        </p:nvSpPr>
        <p:spPr bwMode="auto">
          <a:xfrm>
            <a:off x="2133600" y="152400"/>
            <a:ext cx="4953000" cy="1066800"/>
          </a:xfrm>
          <a:prstGeom prst="rect">
            <a:avLst/>
          </a:prstGeom>
          <a:noFill/>
          <a:ln w="9525">
            <a:noFill/>
            <a:miter lim="800000"/>
            <a:headEnd/>
            <a:tailEnd/>
          </a:ln>
        </p:spPr>
        <p:txBody>
          <a:bodyPr wrap="square">
            <a:spAutoFit/>
          </a:bodyPr>
          <a:lstStyle/>
          <a:p>
            <a:r>
              <a:rPr lang="en-US" sz="3200">
                <a:solidFill>
                  <a:srgbClr val="FF0000"/>
                </a:solidFill>
              </a:rPr>
              <a:t>AC Field Emission and </a:t>
            </a:r>
          </a:p>
          <a:p>
            <a:r>
              <a:rPr lang="en-US" sz="3200">
                <a:solidFill>
                  <a:srgbClr val="FF0000"/>
                </a:solidFill>
              </a:rPr>
              <a:t>Fowler-Nordheim Plots</a:t>
            </a:r>
          </a:p>
        </p:txBody>
      </p:sp>
      <p:sp>
        <p:nvSpPr>
          <p:cNvPr id="2052" name="Text Box 4"/>
          <p:cNvSpPr txBox="1">
            <a:spLocks noChangeArrowheads="1"/>
          </p:cNvSpPr>
          <p:nvPr/>
        </p:nvSpPr>
        <p:spPr bwMode="auto">
          <a:xfrm>
            <a:off x="304800" y="3143250"/>
            <a:ext cx="8432800" cy="7394575"/>
          </a:xfrm>
          <a:prstGeom prst="rect">
            <a:avLst/>
          </a:prstGeom>
          <a:noFill/>
          <a:ln w="9525">
            <a:noFill/>
            <a:miter lim="800000"/>
            <a:headEnd/>
            <a:tailEnd/>
          </a:ln>
        </p:spPr>
        <p:txBody>
          <a:bodyPr>
            <a:spAutoFit/>
          </a:bodyPr>
          <a:lstStyle/>
          <a:p>
            <a:pPr algn="l"/>
            <a:r>
              <a:rPr lang="en-US" sz="2400"/>
              <a:t> </a:t>
            </a:r>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p:txBody>
      </p:sp>
      <p:sp>
        <p:nvSpPr>
          <p:cNvPr id="2053" name="Text Box 5"/>
          <p:cNvSpPr txBox="1">
            <a:spLocks noChangeArrowheads="1"/>
          </p:cNvSpPr>
          <p:nvPr/>
        </p:nvSpPr>
        <p:spPr bwMode="auto">
          <a:xfrm>
            <a:off x="508000" y="2628900"/>
            <a:ext cx="8432800" cy="8890000"/>
          </a:xfrm>
          <a:prstGeom prst="rect">
            <a:avLst/>
          </a:prstGeom>
          <a:noFill/>
          <a:ln w="9525">
            <a:noFill/>
            <a:miter lim="800000"/>
            <a:headEnd/>
            <a:tailEnd/>
          </a:ln>
        </p:spPr>
        <p:txBody>
          <a:bodyPr>
            <a:spAutoFit/>
          </a:bodyPr>
          <a:lstStyle/>
          <a:p>
            <a:pPr algn="l"/>
            <a:endParaRPr lang="en-US" sz="1800"/>
          </a:p>
          <a:p>
            <a:pPr algn="l"/>
            <a:endParaRPr lang="en-US" sz="1800"/>
          </a:p>
          <a:p>
            <a:pPr algn="l"/>
            <a:endParaRPr lang="en-US" sz="1800"/>
          </a:p>
          <a:p>
            <a:pPr algn="l"/>
            <a:endParaRPr lang="en-US" sz="1800"/>
          </a:p>
          <a:p>
            <a:pPr algn="l"/>
            <a:endParaRPr lang="en-US" sz="1800"/>
          </a:p>
          <a:p>
            <a:pPr algn="l"/>
            <a:endParaRPr lang="en-US" sz="1800"/>
          </a:p>
          <a:p>
            <a:pPr algn="l"/>
            <a:endParaRPr lang="en-US" sz="1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a:p>
            <a:pPr algn="l"/>
            <a:endParaRPr lang="en-US" sz="2400"/>
          </a:p>
        </p:txBody>
      </p:sp>
      <p:pic>
        <p:nvPicPr>
          <p:cNvPr id="2054" name="Picture 7" descr="FNplot"/>
          <p:cNvPicPr>
            <a:picLocks noChangeAspect="1" noChangeArrowheads="1"/>
          </p:cNvPicPr>
          <p:nvPr/>
        </p:nvPicPr>
        <p:blipFill>
          <a:blip r:embed="rId4" cstate="print"/>
          <a:srcRect/>
          <a:stretch>
            <a:fillRect/>
          </a:stretch>
        </p:blipFill>
        <p:spPr bwMode="auto">
          <a:xfrm>
            <a:off x="4724400" y="1447800"/>
            <a:ext cx="3740150" cy="4876800"/>
          </a:xfrm>
          <a:prstGeom prst="rect">
            <a:avLst/>
          </a:prstGeom>
          <a:noFill/>
          <a:ln w="9525">
            <a:noFill/>
            <a:miter lim="800000"/>
            <a:headEnd/>
            <a:tailEnd/>
          </a:ln>
        </p:spPr>
      </p:pic>
      <p:sp>
        <p:nvSpPr>
          <p:cNvPr id="2055" name="Text Box 8"/>
          <p:cNvSpPr txBox="1">
            <a:spLocks noChangeArrowheads="1"/>
          </p:cNvSpPr>
          <p:nvPr/>
        </p:nvSpPr>
        <p:spPr bwMode="auto">
          <a:xfrm>
            <a:off x="152400" y="1143000"/>
            <a:ext cx="4267200" cy="2215991"/>
          </a:xfrm>
          <a:prstGeom prst="rect">
            <a:avLst/>
          </a:prstGeom>
          <a:noFill/>
          <a:ln w="9525">
            <a:noFill/>
            <a:miter lim="800000"/>
            <a:headEnd/>
            <a:tailEnd/>
          </a:ln>
        </p:spPr>
        <p:txBody>
          <a:bodyPr wrap="square">
            <a:spAutoFit/>
          </a:bodyPr>
          <a:lstStyle/>
          <a:p>
            <a:pPr algn="l"/>
            <a:r>
              <a:rPr lang="en-US" sz="2400" dirty="0" smtClean="0">
                <a:solidFill>
                  <a:srgbClr val="0000FF"/>
                </a:solidFill>
              </a:rPr>
              <a:t>A important measurement to evaluate the surface condition for enhanced field emission </a:t>
            </a:r>
          </a:p>
          <a:p>
            <a:pPr algn="l"/>
            <a:endParaRPr lang="en-US" sz="2000" dirty="0" smtClean="0">
              <a:solidFill>
                <a:srgbClr val="FF0000"/>
              </a:solidFill>
            </a:endParaRPr>
          </a:p>
          <a:p>
            <a:pPr algn="l"/>
            <a:r>
              <a:rPr lang="en-US" dirty="0" smtClean="0"/>
              <a:t>Take </a:t>
            </a:r>
            <a:r>
              <a:rPr lang="en-US" dirty="0"/>
              <a:t>time averaging of the</a:t>
            </a:r>
          </a:p>
          <a:p>
            <a:pPr algn="l"/>
            <a:r>
              <a:rPr lang="en-US" dirty="0"/>
              <a:t>  field emitted current:</a:t>
            </a:r>
            <a:r>
              <a:rPr lang="en-US" dirty="0">
                <a:solidFill>
                  <a:srgbClr val="FF0000"/>
                </a:solidFill>
              </a:rPr>
              <a:t> </a:t>
            </a:r>
            <a:r>
              <a:rPr lang="en-US" sz="2400" dirty="0" smtClean="0"/>
              <a:t>  </a:t>
            </a:r>
            <a:endParaRPr lang="en-US" sz="2400" dirty="0"/>
          </a:p>
        </p:txBody>
      </p:sp>
      <p:pic>
        <p:nvPicPr>
          <p:cNvPr id="2056" name="Picture 9" descr="formula"/>
          <p:cNvPicPr>
            <a:picLocks noChangeAspect="1" noChangeArrowheads="1"/>
          </p:cNvPicPr>
          <p:nvPr/>
        </p:nvPicPr>
        <p:blipFill>
          <a:blip r:embed="rId5" cstate="print"/>
          <a:srcRect/>
          <a:stretch>
            <a:fillRect/>
          </a:stretch>
        </p:blipFill>
        <p:spPr bwMode="auto">
          <a:xfrm>
            <a:off x="381000" y="3276600"/>
            <a:ext cx="3276600" cy="2066925"/>
          </a:xfrm>
          <a:prstGeom prst="rect">
            <a:avLst/>
          </a:prstGeom>
          <a:noFill/>
          <a:ln w="9525">
            <a:noFill/>
            <a:miter lim="800000"/>
            <a:headEnd/>
            <a:tailEnd/>
          </a:ln>
        </p:spPr>
      </p:pic>
      <p:sp>
        <p:nvSpPr>
          <p:cNvPr id="2057" name="Text Box 10"/>
          <p:cNvSpPr txBox="1">
            <a:spLocks noChangeArrowheads="1"/>
          </p:cNvSpPr>
          <p:nvPr/>
        </p:nvSpPr>
        <p:spPr bwMode="auto">
          <a:xfrm>
            <a:off x="457200" y="5410200"/>
            <a:ext cx="3249608" cy="400110"/>
          </a:xfrm>
          <a:prstGeom prst="rect">
            <a:avLst/>
          </a:prstGeom>
          <a:noFill/>
          <a:ln w="9525">
            <a:noFill/>
            <a:miter lim="800000"/>
            <a:headEnd/>
            <a:tailEnd/>
          </a:ln>
        </p:spPr>
        <p:txBody>
          <a:bodyPr wrap="none">
            <a:spAutoFit/>
          </a:bodyPr>
          <a:lstStyle/>
          <a:p>
            <a:pPr algn="l"/>
            <a:r>
              <a:rPr lang="en-US" sz="2000" dirty="0">
                <a:solidFill>
                  <a:srgbClr val="C00000"/>
                </a:solidFill>
              </a:rPr>
              <a:t>The Fowler-</a:t>
            </a:r>
            <a:r>
              <a:rPr lang="en-US" sz="2000" dirty="0" err="1">
                <a:solidFill>
                  <a:srgbClr val="C00000"/>
                </a:solidFill>
              </a:rPr>
              <a:t>Nordheim</a:t>
            </a:r>
            <a:r>
              <a:rPr lang="en-US" sz="2000" dirty="0">
                <a:solidFill>
                  <a:srgbClr val="C00000"/>
                </a:solidFill>
              </a:rPr>
              <a:t> Plot:</a:t>
            </a:r>
          </a:p>
        </p:txBody>
      </p:sp>
      <p:graphicFrame>
        <p:nvGraphicFramePr>
          <p:cNvPr id="2050" name="Object 11"/>
          <p:cNvGraphicFramePr>
            <a:graphicFrameLocks noChangeAspect="1"/>
          </p:cNvGraphicFramePr>
          <p:nvPr/>
        </p:nvGraphicFramePr>
        <p:xfrm>
          <a:off x="609600" y="5859462"/>
          <a:ext cx="3352800" cy="693738"/>
        </p:xfrm>
        <a:graphic>
          <a:graphicData uri="http://schemas.openxmlformats.org/presentationml/2006/ole">
            <p:oleObj spid="_x0000_s593922" name="Equation" r:id="rId6" imgW="2145960" imgH="444240" progId="Equation.3">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15483</TotalTime>
  <Words>3179</Words>
  <Application>Microsoft Office PowerPoint</Application>
  <PresentationFormat>On-screen Show (4:3)</PresentationFormat>
  <Paragraphs>740</Paragraphs>
  <Slides>49</Slides>
  <Notes>48</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49</vt:i4>
      </vt:variant>
    </vt:vector>
  </HeadingPairs>
  <TitlesOfParts>
    <vt:vector size="54" baseType="lpstr">
      <vt:lpstr>Default Design</vt:lpstr>
      <vt:lpstr>2_Default Design</vt:lpstr>
      <vt:lpstr>1_Office Theme</vt:lpstr>
      <vt:lpstr>2_Office Theme</vt:lpstr>
      <vt:lpstr>Equation</vt:lpstr>
      <vt:lpstr>Slide 1</vt:lpstr>
      <vt:lpstr>Slide 2</vt:lpstr>
      <vt:lpstr>Slide 3</vt:lpstr>
      <vt:lpstr>Slide 4</vt:lpstr>
      <vt:lpstr>The Challenge</vt:lpstr>
      <vt:lpstr>Motivations to The US HIGH Gradient Collaboration</vt:lpstr>
      <vt:lpstr>Slide 7</vt:lpstr>
      <vt:lpstr>Slide 8</vt:lpstr>
      <vt:lpstr>Slide 9</vt:lpstr>
      <vt:lpstr>Slide 10</vt:lpstr>
      <vt:lpstr>Slide 11</vt:lpstr>
      <vt:lpstr>RF Breakdown due to Enhanced Electrical Fields</vt:lpstr>
      <vt:lpstr>Slide 13</vt:lpstr>
      <vt:lpstr>Slide 14</vt:lpstr>
      <vt:lpstr>Slide 15</vt:lpstr>
      <vt:lpstr>Slide 16</vt:lpstr>
      <vt:lpstr>Basic Physics Research Short/Compact Accelerator Structures</vt:lpstr>
      <vt:lpstr>Reusable coupler: TM01 Mode Launcher</vt:lpstr>
      <vt:lpstr>Slide 19</vt:lpstr>
      <vt:lpstr>Geometrical Studies Three Single-Cell-SW Structures of Different Geometries </vt:lpstr>
      <vt:lpstr>Slide 21</vt:lpstr>
      <vt:lpstr>Geometry and material test Structure joining techniques that avoid high temperature treatment </vt:lpstr>
      <vt:lpstr>Slide 23</vt:lpstr>
      <vt:lpstr>Slide 24</vt:lpstr>
      <vt:lpstr>Material Testing ( Pulsed heating experiments) </vt:lpstr>
      <vt:lpstr>Slide 26</vt:lpstr>
      <vt:lpstr>Dual mode accelerating structure to separate effect of RF magnetic and electric fields</vt:lpstr>
      <vt:lpstr>Test of Hard Copper </vt:lpstr>
      <vt:lpstr>Slide 29</vt:lpstr>
      <vt:lpstr>Slide 30</vt:lpstr>
      <vt:lpstr>Some Results with Short/Compact Accelerator Structures</vt:lpstr>
      <vt:lpstr>Slide 32</vt:lpstr>
      <vt:lpstr>Basic Physics Research Full Size Accelerator Structures</vt:lpstr>
      <vt:lpstr>Slide 34</vt:lpstr>
      <vt:lpstr>Slide 35</vt:lpstr>
      <vt:lpstr>Slide 36</vt:lpstr>
      <vt:lpstr>High Power Test of TW T18 in a resonant ring   One of goals of this experiment is to study circuit effect on the breakdown rate. The experiment explores circuit dependence of RF breakdowns due to external circuit which should automatically shut off breakdowns.  </vt:lpstr>
      <vt:lpstr>Slide 38</vt:lpstr>
      <vt:lpstr>Slide 39</vt:lpstr>
      <vt:lpstr>Iris shaping for Standing-Wave p-mode structures</vt:lpstr>
      <vt:lpstr>Shaped Iris </vt:lpstr>
      <vt:lpstr>Slide 42</vt:lpstr>
      <vt:lpstr>Approach*</vt:lpstr>
      <vt:lpstr>RF Feed Using Biplanar Coupler</vt:lpstr>
      <vt:lpstr>Slide 45</vt:lpstr>
      <vt:lpstr>Slide 46</vt:lpstr>
      <vt:lpstr>Slide 47</vt:lpstr>
      <vt:lpstr>Future work/Open Problems </vt:lpstr>
      <vt:lpstr>Summary </vt:lpstr>
    </vt:vector>
  </TitlesOfParts>
  <Company>Stanford Linear Accelerator Center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mtlee</dc:creator>
  <cp:lastModifiedBy>jywap</cp:lastModifiedBy>
  <cp:revision>275</cp:revision>
  <dcterms:created xsi:type="dcterms:W3CDTF">2010-06-20T14:48:03Z</dcterms:created>
  <dcterms:modified xsi:type="dcterms:W3CDTF">2011-06-29T03:54:09Z</dcterms:modified>
</cp:coreProperties>
</file>