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81" r:id="rId9"/>
    <p:sldId id="276" r:id="rId10"/>
    <p:sldId id="282" r:id="rId11"/>
    <p:sldId id="277" r:id="rId12"/>
    <p:sldId id="262" r:id="rId13"/>
    <p:sldId id="263" r:id="rId14"/>
    <p:sldId id="280" r:id="rId15"/>
    <p:sldId id="264" r:id="rId16"/>
    <p:sldId id="266" r:id="rId17"/>
    <p:sldId id="267" r:id="rId18"/>
    <p:sldId id="288" r:id="rId19"/>
    <p:sldId id="287" r:id="rId20"/>
    <p:sldId id="286" r:id="rId21"/>
    <p:sldId id="272" r:id="rId22"/>
    <p:sldId id="270" r:id="rId23"/>
    <p:sldId id="284" r:id="rId24"/>
    <p:sldId id="285" r:id="rId25"/>
    <p:sldId id="268" r:id="rId26"/>
    <p:sldId id="271" r:id="rId27"/>
    <p:sldId id="289" r:id="rId28"/>
    <p:sldId id="283" r:id="rId29"/>
  </p:sldIdLst>
  <p:sldSz cx="9144000" cy="6858000" type="screen4x3"/>
  <p:notesSz cx="6934200" cy="9232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00A5"/>
    <a:srgbClr val="B4003C"/>
    <a:srgbClr val="960014"/>
    <a:srgbClr val="B40000"/>
    <a:srgbClr val="12065A"/>
    <a:srgbClr val="002060"/>
    <a:srgbClr val="A00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0" autoAdjust="0"/>
    <p:restoredTop sz="93165" autoAdjust="0"/>
  </p:normalViewPr>
  <p:slideViewPr>
    <p:cSldViewPr>
      <p:cViewPr>
        <p:scale>
          <a:sx n="100" d="100"/>
          <a:sy n="100" d="100"/>
        </p:scale>
        <p:origin x="-72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76" tIns="46188" rIns="92376" bIns="46188" rtlCol="0"/>
          <a:lstStyle>
            <a:lvl1pPr algn="l">
              <a:defRPr sz="1200"/>
            </a:lvl1pPr>
          </a:lstStyle>
          <a:p>
            <a:r>
              <a:rPr lang="en-US" smtClean="0"/>
              <a:t>Muon Collider 2011	          Physics — Detectors — Accelerators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6" y="0"/>
            <a:ext cx="3004820" cy="461645"/>
          </a:xfrm>
          <a:prstGeom prst="rect">
            <a:avLst/>
          </a:prstGeom>
        </p:spPr>
        <p:txBody>
          <a:bodyPr vert="horz" lIns="92376" tIns="46188" rIns="92376" bIns="46188" rtlCol="0"/>
          <a:lstStyle>
            <a:lvl1pPr algn="r">
              <a:defRPr sz="1200"/>
            </a:lvl1pPr>
          </a:lstStyle>
          <a:p>
            <a:fld id="{370B0A3B-08B1-43A5-91E3-98D334022CBC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76" tIns="46188" rIns="92376" bIns="461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6" y="8769653"/>
            <a:ext cx="3004820" cy="461645"/>
          </a:xfrm>
          <a:prstGeom prst="rect">
            <a:avLst/>
          </a:prstGeom>
        </p:spPr>
        <p:txBody>
          <a:bodyPr vert="horz" lIns="92376" tIns="46188" rIns="92376" bIns="46188" rtlCol="0" anchor="b"/>
          <a:lstStyle>
            <a:lvl1pPr algn="r">
              <a:defRPr sz="1200"/>
            </a:lvl1pPr>
          </a:lstStyle>
          <a:p>
            <a:fld id="{E7701DE4-91F4-4FF2-97DD-1AC8F8A65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84380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76" tIns="46188" rIns="92376" bIns="46188" rtlCol="0"/>
          <a:lstStyle>
            <a:lvl1pPr algn="l">
              <a:defRPr sz="1200"/>
            </a:lvl1pPr>
          </a:lstStyle>
          <a:p>
            <a:r>
              <a:rPr lang="en-US" smtClean="0"/>
              <a:t>Muon Collider 2011	          Physics — Detectors — Accelerators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1645"/>
          </a:xfrm>
          <a:prstGeom prst="rect">
            <a:avLst/>
          </a:prstGeom>
        </p:spPr>
        <p:txBody>
          <a:bodyPr vert="horz" lIns="92376" tIns="46188" rIns="92376" bIns="46188" rtlCol="0"/>
          <a:lstStyle>
            <a:lvl1pPr algn="r">
              <a:defRPr sz="1200"/>
            </a:lvl1pPr>
          </a:lstStyle>
          <a:p>
            <a:fld id="{6AEACD23-583F-4EAE-8D5D-AD8A362C577E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6" tIns="46188" rIns="92376" bIns="461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76" tIns="46188" rIns="92376" bIns="4618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76" tIns="46188" rIns="92376" bIns="461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69653"/>
            <a:ext cx="3004820" cy="461645"/>
          </a:xfrm>
          <a:prstGeom prst="rect">
            <a:avLst/>
          </a:prstGeom>
        </p:spPr>
        <p:txBody>
          <a:bodyPr vert="horz" lIns="92376" tIns="46188" rIns="92376" bIns="46188" rtlCol="0" anchor="b"/>
          <a:lstStyle>
            <a:lvl1pPr algn="r">
              <a:defRPr sz="1200"/>
            </a:lvl1pPr>
          </a:lstStyle>
          <a:p>
            <a:fld id="{6D965536-36F1-4354-AEA7-5AA3605FC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7208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Muon Collider 2011	          Physics — Detectors — Accelerators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5536-36F1-4354-AEA7-5AA3605FC04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13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Muon Collider 2011	          Physics — Detectors — Accelerators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5536-36F1-4354-AEA7-5AA3605FC04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94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Muon Collider 2011	          Physics — Detectors — Accelerators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5536-36F1-4354-AEA7-5AA3605FC04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88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Muon Collider 2011	          Physics — Detectors — Accelerators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5536-36F1-4354-AEA7-5AA3605FC04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69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Muon Collider 2011                                  Physics — Detectors — Accelerators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44A4-75F3-40FE-A1BA-AA41BF63E1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87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Muon Collider 2011                                  Physics — Detectors — Accelerators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44A4-75F3-40FE-A1BA-AA41BF63E1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Muon Collider 2011                                  Physics — Detectors — Accelerators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44A4-75F3-40FE-A1BA-AA41BF63E1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8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Muon Collider 2011                                  Physics — Detectors — Accelerators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44A4-75F3-40FE-A1BA-AA41BF63E1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21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Muon Collider 2011                                  Physics — Detectors — Accelerators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44A4-75F3-40FE-A1BA-AA41BF63E1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8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Muon Collider 2011                                  Physics — Detectors — Accelerators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44A4-75F3-40FE-A1BA-AA41BF63E1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6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Muon Collider 2011                                  Physics — Detectors — Accelerators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44A4-75F3-40FE-A1BA-AA41BF63E1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35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Muon Collider 2011                                  Physics — Detectors — Accelerators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44A4-75F3-40FE-A1BA-AA41BF63E1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39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Muon Collider 2011                                  Physics — Detectors — Accelerators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44A4-75F3-40FE-A1BA-AA41BF63E1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08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Muon Collider 2011                                  Physics — Detectors — Accelerators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44A4-75F3-40FE-A1BA-AA41BF63E1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08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Muon Collider 2011                                  Physics — Detectors — Accelerators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44A4-75F3-40FE-A1BA-AA41BF63E1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32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6/30/2011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 Muon Collider 2011                                  Physics — Detectors — Accelerators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E44A4-75F3-40FE-A1BA-AA41BF63E1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5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conferenceDisplay.py?confId=440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indico.fnal.gov/conferenceDisplay.py?confId=4478" TargetMode="External"/><Relationship Id="rId4" Type="http://schemas.openxmlformats.org/officeDocument/2006/relationships/hyperlink" Target="https://indico.fnal.gov/getFile.py/access?contribId=18&amp;resId=0&amp;materialId=0&amp;confId=4404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125" r="-1000" b="4375"/>
          <a:stretch/>
        </p:blipFill>
        <p:spPr>
          <a:xfrm>
            <a:off x="0" y="-3566160"/>
            <a:ext cx="9235440" cy="1051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6401"/>
            <a:ext cx="8305800" cy="192405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Copperplate Gothic Bold" pitchFamily="34" charset="0"/>
              </a:rPr>
              <a:t>Brief Overview of the Collider Ring Magnets Mini-Workshop</a:t>
            </a:r>
            <a:endParaRPr lang="en-US" sz="3600" dirty="0">
              <a:solidFill>
                <a:srgbClr val="FFFF00"/>
              </a:solidFill>
              <a:latin typeface="Copperplate Gothic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762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  <a:ea typeface="DotumChe" pitchFamily="49" charset="-127"/>
              </a:rPr>
              <a:t>J. Tompkins, Fermilab</a:t>
            </a:r>
            <a:endParaRPr lang="en-US" sz="2800" b="1" dirty="0">
              <a:solidFill>
                <a:schemeClr val="bg2">
                  <a:lumMod val="90000"/>
                </a:schemeClr>
              </a:solidFill>
              <a:latin typeface="Comic Sans MS" pitchFamily="66" charset="0"/>
              <a:ea typeface="DotumChe" pitchFamily="49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983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pperplate Gothic Bold" pitchFamily="34" charset="0"/>
              </a:rPr>
              <a:t>Muon Collider 2011	                         Physics — Detectors</a:t>
            </a:r>
            <a:r>
              <a:rPr lang="en-US" sz="800" dirty="0">
                <a:solidFill>
                  <a:schemeClr val="bg1"/>
                </a:solidFill>
                <a:latin typeface="Copperplate Gothic Bold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opperplate Gothic Bold" pitchFamily="34" charset="0"/>
              </a:rPr>
              <a:t>— </a:t>
            </a:r>
            <a:r>
              <a:rPr lang="en-US" dirty="0" smtClean="0">
                <a:solidFill>
                  <a:schemeClr val="bg1"/>
                </a:solidFill>
                <a:latin typeface="Copperplate Gothic Bold" pitchFamily="34" charset="0"/>
              </a:rPr>
              <a:t>Accelerators</a:t>
            </a:r>
            <a:endParaRPr lang="en-US" dirty="0">
              <a:solidFill>
                <a:schemeClr val="bg1"/>
              </a:solidFill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9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>
            <a:off x="693738" y="6194425"/>
            <a:ext cx="7696200" cy="0"/>
          </a:xfrm>
          <a:prstGeom prst="line">
            <a:avLst/>
          </a:prstGeom>
          <a:noFill/>
          <a:ln w="57150" cmpd="thickThin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3" name="Line 2"/>
          <p:cNvSpPr>
            <a:spLocks noChangeShapeType="1"/>
          </p:cNvSpPr>
          <p:nvPr/>
        </p:nvSpPr>
        <p:spPr bwMode="auto">
          <a:xfrm>
            <a:off x="731838" y="1066800"/>
            <a:ext cx="7696200" cy="0"/>
          </a:xfrm>
          <a:prstGeom prst="line">
            <a:avLst/>
          </a:prstGeom>
          <a:noFill/>
          <a:ln w="57150" cmpd="thickThin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Text Box 9"/>
          <p:cNvSpPr txBox="1">
            <a:spLocks noChangeArrowheads="1"/>
          </p:cNvSpPr>
          <p:nvPr/>
        </p:nvSpPr>
        <p:spPr bwMode="auto">
          <a:xfrm>
            <a:off x="8589963" y="0"/>
            <a:ext cx="554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rgbClr val="000099"/>
                </a:solidFill>
                <a:latin typeface="Arial" charset="0"/>
              </a:rPr>
              <a:t>8</a:t>
            </a: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704851" y="1185863"/>
            <a:ext cx="7566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We limited B field by </a:t>
            </a:r>
            <a:r>
              <a:rPr lang="en-US" sz="1600" b="1" dirty="0">
                <a:solidFill>
                  <a:srgbClr val="FF0000"/>
                </a:solidFill>
              </a:rPr>
              <a:t>8 T</a:t>
            </a:r>
            <a:r>
              <a:rPr lang="en-US" sz="1600" dirty="0"/>
              <a:t> due to large vertical aperture required (160mm).</a:t>
            </a:r>
          </a:p>
          <a:p>
            <a:r>
              <a:rPr lang="en-US" sz="1600" dirty="0" err="1"/>
              <a:t>Sagitta</a:t>
            </a:r>
            <a:r>
              <a:rPr lang="en-US" sz="1600" dirty="0"/>
              <a:t> = 1.44 cm for </a:t>
            </a:r>
            <a:r>
              <a:rPr lang="en-US" sz="1600" b="1" dirty="0" err="1">
                <a:solidFill>
                  <a:srgbClr val="FF0000"/>
                </a:solidFill>
                <a:sym typeface="Symbol" charset="2"/>
              </a:rPr>
              <a:t>L_bend</a:t>
            </a:r>
            <a:r>
              <a:rPr lang="en-US" sz="1600" b="1" dirty="0">
                <a:solidFill>
                  <a:srgbClr val="FF0000"/>
                </a:solidFill>
                <a:sym typeface="Symbol" charset="2"/>
              </a:rPr>
              <a:t> = 6m</a:t>
            </a:r>
            <a:r>
              <a:rPr lang="en-US" sz="1600" dirty="0"/>
              <a:t>, max. horizontal beam size </a:t>
            </a:r>
            <a:r>
              <a:rPr lang="en-US" sz="1600" dirty="0">
                <a:sym typeface="Symbol" charset="2"/>
              </a:rPr>
              <a:t>x ~ 3mm</a:t>
            </a:r>
            <a:endParaRPr lang="en-US" sz="1600" dirty="0"/>
          </a:p>
        </p:txBody>
      </p:sp>
      <p:pic>
        <p:nvPicPr>
          <p:cNvPr id="204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850" y="2057400"/>
            <a:ext cx="3748088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extBox 1"/>
          <p:cNvSpPr txBox="1">
            <a:spLocks noChangeArrowheads="1"/>
          </p:cNvSpPr>
          <p:nvPr/>
        </p:nvSpPr>
        <p:spPr bwMode="auto">
          <a:xfrm>
            <a:off x="704851" y="3505200"/>
            <a:ext cx="7643812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The gap between coils in the open-</a:t>
            </a:r>
            <a:r>
              <a:rPr lang="en-US" sz="1600" dirty="0" err="1"/>
              <a:t>midplane</a:t>
            </a:r>
            <a:r>
              <a:rPr lang="en-US" sz="1600" dirty="0"/>
              <a:t> dipole is 60mm (from -2.5 </a:t>
            </a:r>
            <a:r>
              <a:rPr lang="en-US" sz="1600" dirty="0">
                <a:sym typeface="Symbol" charset="2"/>
              </a:rPr>
              <a:t>y to 2.5 y)</a:t>
            </a:r>
            <a:r>
              <a:rPr lang="en-US" sz="1600" dirty="0"/>
              <a:t> </a:t>
            </a:r>
          </a:p>
          <a:p>
            <a:endParaRPr lang="en-US" sz="1600" dirty="0"/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00CC"/>
                </a:solidFill>
                <a:sym typeface="Symbol" charset="2"/>
              </a:rPr>
              <a:t> </a:t>
            </a:r>
            <a:r>
              <a:rPr lang="en-US" sz="1600" dirty="0"/>
              <a:t>Actually we need a C-magnet: almost all </a:t>
            </a:r>
            <a:r>
              <a:rPr lang="en-US" sz="1600" dirty="0" err="1"/>
              <a:t>secondaries</a:t>
            </a:r>
            <a:r>
              <a:rPr lang="en-US" sz="1600" dirty="0"/>
              <a:t> (electrons and synchrotron gammas) go inside, only gammas produced by electrons immediately after birth </a:t>
            </a:r>
            <a:r>
              <a:rPr lang="en-US" sz="1600" dirty="0">
                <a:sym typeface="Symbol" charset="2"/>
              </a:rPr>
              <a:t>go outside, but no more than by 6cm –  they stay well within the inner coil radius.</a:t>
            </a:r>
            <a:r>
              <a:rPr lang="en-US" sz="1600" dirty="0"/>
              <a:t>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00CC"/>
                </a:solidFill>
                <a:sym typeface="Symbol" charset="2"/>
              </a:rPr>
              <a:t> </a:t>
            </a:r>
            <a:r>
              <a:rPr lang="en-US" sz="1600" dirty="0"/>
              <a:t>Open-</a:t>
            </a:r>
            <a:r>
              <a:rPr lang="en-US" sz="1600" dirty="0" err="1"/>
              <a:t>midplane</a:t>
            </a:r>
            <a:r>
              <a:rPr lang="en-US" sz="1600" dirty="0"/>
              <a:t> or C-magnet seems better for detector backgrounds: electrons are deflected more before hitting the absorber – a factor of 2 in preliminary simulations.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00CC"/>
                </a:solidFill>
                <a:sym typeface="Symbol" charset="2"/>
              </a:rPr>
              <a:t> </a:t>
            </a:r>
            <a:r>
              <a:rPr lang="en-US" sz="1600" dirty="0" err="1"/>
              <a:t>Multipole</a:t>
            </a:r>
            <a:r>
              <a:rPr lang="en-US" sz="1600" dirty="0"/>
              <a:t> components are vertically focusing at x &lt; 0 – will it help electrons to pass the gap?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296459"/>
              </p:ext>
            </p:extLst>
          </p:nvPr>
        </p:nvGraphicFramePr>
        <p:xfrm>
          <a:off x="5094288" y="1981200"/>
          <a:ext cx="3109912" cy="1457328"/>
        </p:xfrm>
        <a:graphic>
          <a:graphicData uri="http://schemas.openxmlformats.org/drawingml/2006/table">
            <a:tbl>
              <a:tblPr/>
              <a:tblGrid>
                <a:gridCol w="1071562"/>
                <a:gridCol w="1052513"/>
                <a:gridCol w="985837"/>
              </a:tblGrid>
              <a:tr h="417513">
                <a:tc>
                  <a:txBody>
                    <a:bodyPr/>
                    <a:lstStyle/>
                    <a:p>
                      <a:pPr marL="0" marR="0" lvl="0" indent="101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Harmonic #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60" marR="685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Cos</a:t>
                      </a: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  <a:sym typeface="Symbol" charset="2"/>
                        </a:rPr>
                        <a:t>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60" marR="685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Open midplane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60" marR="685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</a:t>
                      </a:r>
                      <a:r>
                        <a:rPr kumimoji="0" lang="en-GB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ref</a:t>
                      </a: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(mm)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60" marR="685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53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60" marR="685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60" marR="685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</a:t>
                      </a:r>
                      <a:r>
                        <a:rPr kumimoji="0" lang="en-GB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3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60" marR="685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0.04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60" marR="685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-5.88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60" marR="685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</a:t>
                      </a:r>
                      <a:r>
                        <a:rPr kumimoji="0" lang="en-GB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5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60" marR="685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0.03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60" marR="685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-18.32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60" marR="685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</a:t>
                      </a:r>
                      <a:r>
                        <a:rPr kumimoji="0" lang="en-GB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7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60" marR="685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0.40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60" marR="685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-17.11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60" marR="685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</a:t>
                      </a:r>
                      <a:r>
                        <a:rPr kumimoji="0" lang="en-GB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60" marR="685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0.60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60" marR="685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-4.61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60" marR="685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76263" y="0"/>
            <a:ext cx="7772400" cy="88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Copperplate Gothic Bold" pitchFamily="34" charset="0"/>
              </a:rPr>
              <a:t>IR </a:t>
            </a:r>
            <a:r>
              <a:rPr lang="en-US" sz="2800" b="1" dirty="0" smtClean="0">
                <a:latin typeface="Copperplate Gothic Bold" pitchFamily="34" charset="0"/>
              </a:rPr>
              <a:t>Dipoles</a:t>
            </a:r>
          </a:p>
          <a:p>
            <a:pPr algn="ctr">
              <a:lnSpc>
                <a:spcPts val="2800"/>
              </a:lnSpc>
            </a:pPr>
            <a:r>
              <a:rPr lang="en-US" sz="2200" b="1" dirty="0">
                <a:latin typeface="Copperplate Gothic Bold" pitchFamily="34" charset="0"/>
              </a:rPr>
              <a:t>(Y. Alexahin</a:t>
            </a:r>
            <a:r>
              <a:rPr lang="en-US" sz="2200" b="1" dirty="0" smtClean="0">
                <a:latin typeface="Copperplate Gothic Bold" pitchFamily="34" charset="0"/>
              </a:rPr>
              <a:t>)</a:t>
            </a:r>
            <a:endParaRPr lang="en-US" sz="2200" b="1" dirty="0">
              <a:latin typeface="Copperplate Gothic Bold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44A4-75F3-40FE-A1BA-AA41BF63E10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4" name="Footer Placeholder 4"/>
          <p:cNvSpPr txBox="1">
            <a:spLocks/>
          </p:cNvSpPr>
          <p:nvPr/>
        </p:nvSpPr>
        <p:spPr>
          <a:xfrm>
            <a:off x="1409700" y="6356349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rgbClr val="C00000"/>
              </a:solidFill>
              <a:latin typeface="Copperplate Gothic Bold" pitchFamily="34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Copperplate Gothic Bold" pitchFamily="34" charset="0"/>
              </a:rPr>
              <a:t>Muon Collider 2011	                                 Physics — Detectors</a:t>
            </a:r>
            <a:r>
              <a:rPr lang="en-US" sz="500" dirty="0" smtClean="0">
                <a:solidFill>
                  <a:srgbClr val="C00000"/>
                </a:solidFill>
                <a:latin typeface="Copperplate Gothic Bold" pitchFamily="34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opperplate Gothic Bold" pitchFamily="34" charset="0"/>
              </a:rPr>
              <a:t>— Accelerators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2"/>
          <p:cNvSpPr>
            <a:spLocks noChangeShapeType="1"/>
          </p:cNvSpPr>
          <p:nvPr/>
        </p:nvSpPr>
        <p:spPr bwMode="auto">
          <a:xfrm>
            <a:off x="831056" y="4953000"/>
            <a:ext cx="7696200" cy="0"/>
          </a:xfrm>
          <a:prstGeom prst="line">
            <a:avLst/>
          </a:prstGeom>
          <a:noFill/>
          <a:ln w="57150" cmpd="thickThin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3" name="Line 2"/>
          <p:cNvSpPr>
            <a:spLocks noChangeShapeType="1"/>
          </p:cNvSpPr>
          <p:nvPr/>
        </p:nvSpPr>
        <p:spPr bwMode="auto">
          <a:xfrm>
            <a:off x="742950" y="1524000"/>
            <a:ext cx="7696200" cy="0"/>
          </a:xfrm>
          <a:prstGeom prst="line">
            <a:avLst/>
          </a:prstGeom>
          <a:noFill/>
          <a:ln w="57150" cmpd="thickThin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31838" y="197228"/>
            <a:ext cx="78486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latin typeface="Copperplate Gothic Bold" pitchFamily="34" charset="0"/>
              </a:rPr>
              <a:t>Summary</a:t>
            </a:r>
            <a:br>
              <a:rPr lang="en-US" sz="3200" b="1" dirty="0">
                <a:latin typeface="Copperplate Gothic Bold" pitchFamily="34" charset="0"/>
              </a:rPr>
            </a:br>
            <a:r>
              <a:rPr lang="en-US" sz="2000" b="1" dirty="0">
                <a:latin typeface="Copperplate Gothic Bold" pitchFamily="34" charset="0"/>
              </a:rPr>
              <a:t>Y. Alexahin</a:t>
            </a:r>
          </a:p>
        </p:txBody>
      </p:sp>
      <p:sp>
        <p:nvSpPr>
          <p:cNvPr id="25606" name="Text Box 9"/>
          <p:cNvSpPr txBox="1">
            <a:spLocks noChangeArrowheads="1"/>
          </p:cNvSpPr>
          <p:nvPr/>
        </p:nvSpPr>
        <p:spPr bwMode="auto">
          <a:xfrm>
            <a:off x="8589963" y="0"/>
            <a:ext cx="554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rgbClr val="000099"/>
                </a:solidFill>
                <a:latin typeface="Arial" charset="0"/>
              </a:rPr>
              <a:t>13</a:t>
            </a:r>
          </a:p>
        </p:txBody>
      </p:sp>
      <p:sp>
        <p:nvSpPr>
          <p:cNvPr id="25607" name="TextBox 1"/>
          <p:cNvSpPr txBox="1">
            <a:spLocks noChangeArrowheads="1"/>
          </p:cNvSpPr>
          <p:nvPr/>
        </p:nvSpPr>
        <p:spPr bwMode="auto">
          <a:xfrm>
            <a:off x="692944" y="1981200"/>
            <a:ext cx="7796212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0033CC"/>
                </a:solidFill>
                <a:latin typeface="Comic Sans MS" charset="0"/>
                <a:sym typeface="Symbol" charset="2"/>
              </a:rPr>
              <a:t> </a:t>
            </a:r>
            <a:r>
              <a:rPr lang="en-US" dirty="0"/>
              <a:t>We need large aperture (up to 20 cm for 3 </a:t>
            </a:r>
            <a:r>
              <a:rPr lang="en-US" dirty="0" err="1"/>
              <a:t>TeV</a:t>
            </a:r>
            <a:r>
              <a:rPr lang="en-US" dirty="0"/>
              <a:t>) strong </a:t>
            </a:r>
            <a:r>
              <a:rPr lang="en-US" dirty="0" err="1"/>
              <a:t>quadrupoles</a:t>
            </a:r>
            <a:r>
              <a:rPr lang="en-US" dirty="0"/>
              <a:t> </a:t>
            </a:r>
            <a:r>
              <a:rPr lang="en-US" dirty="0" smtClean="0"/>
              <a:t> G~10T/IR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0033CC"/>
                </a:solidFill>
                <a:latin typeface="Comic Sans MS" charset="0"/>
                <a:sym typeface="Symbol" charset="2"/>
              </a:rPr>
              <a:t> </a:t>
            </a:r>
            <a:r>
              <a:rPr lang="en-US" dirty="0"/>
              <a:t>For closest to IP dipoles the open-</a:t>
            </a:r>
            <a:r>
              <a:rPr lang="en-US" dirty="0" err="1"/>
              <a:t>midplane</a:t>
            </a:r>
            <a:r>
              <a:rPr lang="en-US" dirty="0"/>
              <a:t> C-configuration looks preferable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0033CC"/>
                </a:solidFill>
                <a:latin typeface="Comic Sans MS" charset="0"/>
                <a:sym typeface="Symbol" charset="2"/>
              </a:rPr>
              <a:t> </a:t>
            </a:r>
            <a:r>
              <a:rPr lang="en-US" dirty="0"/>
              <a:t>The large nonlinearities in the open-</a:t>
            </a:r>
            <a:r>
              <a:rPr lang="en-US" dirty="0" err="1"/>
              <a:t>midplane</a:t>
            </a:r>
            <a:r>
              <a:rPr lang="en-US" dirty="0"/>
              <a:t> dipole do not appear prohibitive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0033CC"/>
                </a:solidFill>
                <a:latin typeface="Comic Sans MS" charset="0"/>
                <a:sym typeface="Symbol" charset="2"/>
              </a:rPr>
              <a:t> </a:t>
            </a:r>
            <a:r>
              <a:rPr lang="en-US" dirty="0"/>
              <a:t>The required aperture in the arc magnets is much smaller (10</a:t>
            </a:r>
            <a:r>
              <a:rPr lang="en-US" dirty="0">
                <a:solidFill>
                  <a:srgbClr val="000000"/>
                </a:solidFill>
                <a:sym typeface="Symbol" charset="2"/>
              </a:rPr>
              <a:t></a:t>
            </a:r>
            <a:r>
              <a:rPr lang="en-US" baseline="-25000" dirty="0">
                <a:solidFill>
                  <a:srgbClr val="000000"/>
                </a:solidFill>
                <a:sym typeface="Symbol" charset="2"/>
              </a:rPr>
              <a:t>y</a:t>
            </a:r>
            <a:r>
              <a:rPr lang="en-US" dirty="0">
                <a:solidFill>
                  <a:srgbClr val="000000"/>
                </a:solidFill>
                <a:sym typeface="Symbol" charset="2"/>
              </a:rPr>
              <a:t> = 7mm)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0033CC"/>
                </a:solidFill>
                <a:latin typeface="Comic Sans MS" charset="0"/>
                <a:sym typeface="Symbol" charset="2"/>
              </a:rPr>
              <a:t> </a:t>
            </a:r>
            <a:r>
              <a:rPr lang="en-US" dirty="0">
                <a:solidFill>
                  <a:srgbClr val="000000"/>
                </a:solidFill>
                <a:sym typeface="Symbol" charset="2"/>
              </a:rPr>
              <a:t>We are working on a significant modification of the IR optics, hopefully the </a:t>
            </a:r>
            <a:r>
              <a:rPr lang="en-US" dirty="0"/>
              <a:t>aperture requirements will be the same for 3 </a:t>
            </a:r>
            <a:r>
              <a:rPr lang="en-US" dirty="0" err="1"/>
              <a:t>TeV</a:t>
            </a:r>
            <a:r>
              <a:rPr lang="en-US" dirty="0"/>
              <a:t> </a:t>
            </a:r>
            <a:r>
              <a:rPr lang="en-US" dirty="0">
                <a:sym typeface="Symbol" charset="2"/>
              </a:rPr>
              <a:t>*=5mm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44A4-75F3-40FE-A1BA-AA41BF63E10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1409700" y="6356349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rgbClr val="C00000"/>
              </a:solidFill>
              <a:latin typeface="Copperplate Gothic Bold" pitchFamily="34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Copperplate Gothic Bold" pitchFamily="34" charset="0"/>
              </a:rPr>
              <a:t>Muon Collider 2011	                                 Physics — Detectors</a:t>
            </a:r>
            <a:r>
              <a:rPr lang="en-US" sz="500" dirty="0" smtClean="0">
                <a:solidFill>
                  <a:srgbClr val="C00000"/>
                </a:solidFill>
                <a:latin typeface="Copperplate Gothic Bold" pitchFamily="34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opperplate Gothic Bold" pitchFamily="34" charset="0"/>
              </a:rPr>
              <a:t>— Accelerators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opperplate Gothic Bold" pitchFamily="34" charset="0"/>
              </a:rPr>
              <a:t>Collider Ring Dipoles – Requirements/Issues</a:t>
            </a:r>
            <a:br>
              <a:rPr lang="en-US" sz="2400" dirty="0" smtClean="0">
                <a:latin typeface="Copperplate Gothic Bold" pitchFamily="34" charset="0"/>
              </a:rPr>
            </a:br>
            <a:r>
              <a:rPr lang="en-US" sz="1800" dirty="0" smtClean="0">
                <a:solidFill>
                  <a:srgbClr val="960014"/>
                </a:solidFill>
                <a:latin typeface="Copperplate Gothic Bold" pitchFamily="34" charset="0"/>
              </a:rPr>
              <a:t>(Nikolai Mokhov)</a:t>
            </a:r>
            <a:endParaRPr lang="en-US" sz="1800" dirty="0">
              <a:solidFill>
                <a:srgbClr val="960014"/>
              </a:solidFill>
              <a:latin typeface="Copperplate Gothic Bold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6/30/2011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44A4-75F3-40FE-A1BA-AA41BF63E104}" type="slidenum">
              <a:rPr lang="en-US" b="1" smtClean="0">
                <a:solidFill>
                  <a:schemeClr val="tx1"/>
                </a:solidFill>
              </a:rPr>
              <a:pPr/>
              <a:t>12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447800"/>
            <a:ext cx="81534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400"/>
              </a:lnSpc>
              <a:spcBef>
                <a:spcPts val="1200"/>
              </a:spcBef>
              <a:buFont typeface="Berlin Sans FB" pitchFamily="34" charset="0"/>
              <a:buChar char="•"/>
              <a:tabLst>
                <a:tab pos="342900" algn="l"/>
              </a:tabLst>
              <a:defRPr/>
            </a:pPr>
            <a:r>
              <a:rPr lang="en-US" sz="2400" dirty="0">
                <a:solidFill>
                  <a:srgbClr val="1900A5"/>
                </a:solidFill>
                <a:latin typeface="Berlin Sans FB" pitchFamily="34" charset="0"/>
                <a:sym typeface="Symbol" pitchFamily="18" charset="2"/>
              </a:rPr>
              <a:t>Full aperture A = 10 </a:t>
            </a:r>
            <a:r>
              <a:rPr lang="en-US" sz="2400" dirty="0" smtClean="0">
                <a:solidFill>
                  <a:srgbClr val="1900A5"/>
                </a:solidFill>
                <a:latin typeface="Berlin Sans FB" pitchFamily="34" charset="0"/>
                <a:sym typeface="Symbol"/>
              </a:rPr>
              <a:t></a:t>
            </a:r>
            <a:r>
              <a:rPr lang="en-US" sz="2400" baseline="-25000" dirty="0" smtClean="0">
                <a:solidFill>
                  <a:srgbClr val="1900A5"/>
                </a:solidFill>
                <a:latin typeface="Berlin Sans FB" pitchFamily="34" charset="0"/>
                <a:sym typeface="Symbol" pitchFamily="18" charset="2"/>
              </a:rPr>
              <a:t>max</a:t>
            </a:r>
            <a:r>
              <a:rPr lang="en-US" sz="2400" dirty="0" smtClean="0">
                <a:solidFill>
                  <a:srgbClr val="1900A5"/>
                </a:solidFill>
                <a:latin typeface="Berlin Sans FB" pitchFamily="34" charset="0"/>
                <a:sym typeface="Symbol" pitchFamily="18" charset="2"/>
              </a:rPr>
              <a:t> </a:t>
            </a:r>
            <a:r>
              <a:rPr lang="en-US" sz="2400" dirty="0">
                <a:solidFill>
                  <a:srgbClr val="1900A5"/>
                </a:solidFill>
                <a:latin typeface="Berlin Sans FB" pitchFamily="34" charset="0"/>
                <a:sym typeface="Symbol" pitchFamily="18" charset="2"/>
              </a:rPr>
              <a:t>+ 2cm</a:t>
            </a:r>
          </a:p>
          <a:p>
            <a:pPr marL="342900" indent="-342900">
              <a:lnSpc>
                <a:spcPts val="2400"/>
              </a:lnSpc>
              <a:spcBef>
                <a:spcPts val="1200"/>
              </a:spcBef>
              <a:buFont typeface="Berlin Sans FB" pitchFamily="34" charset="0"/>
              <a:buChar char="•"/>
              <a:defRPr/>
            </a:pPr>
            <a:r>
              <a:rPr lang="en-US" sz="2400" dirty="0" smtClean="0">
                <a:solidFill>
                  <a:srgbClr val="1900A5"/>
                </a:solidFill>
                <a:latin typeface="Berlin Sans FB" pitchFamily="34" charset="0"/>
                <a:sym typeface="Symbol" pitchFamily="18" charset="2"/>
              </a:rPr>
              <a:t>Maximum </a:t>
            </a:r>
            <a:r>
              <a:rPr lang="en-US" sz="2400" dirty="0">
                <a:solidFill>
                  <a:srgbClr val="1900A5"/>
                </a:solidFill>
                <a:latin typeface="Berlin Sans FB" pitchFamily="34" charset="0"/>
                <a:sym typeface="Symbol" pitchFamily="18" charset="2"/>
              </a:rPr>
              <a:t>tip field in quads = 10T (G=200T/m)</a:t>
            </a:r>
          </a:p>
          <a:p>
            <a:pPr marL="342900" indent="-342900">
              <a:lnSpc>
                <a:spcPts val="2400"/>
              </a:lnSpc>
              <a:spcBef>
                <a:spcPts val="1200"/>
              </a:spcBef>
              <a:buFont typeface="Berlin Sans FB" pitchFamily="34" charset="0"/>
              <a:buChar char="•"/>
              <a:tabLst>
                <a:tab pos="342900" algn="l"/>
              </a:tabLst>
              <a:defRPr/>
            </a:pPr>
            <a:r>
              <a:rPr lang="en-US" sz="2400" dirty="0" smtClean="0">
                <a:solidFill>
                  <a:srgbClr val="1900A5"/>
                </a:solidFill>
                <a:latin typeface="Berlin Sans FB" pitchFamily="34" charset="0"/>
                <a:sym typeface="Symbol" pitchFamily="18" charset="2"/>
              </a:rPr>
              <a:t>Dipoles</a:t>
            </a:r>
            <a:r>
              <a:rPr lang="en-US" sz="2400" dirty="0">
                <a:solidFill>
                  <a:srgbClr val="1900A5"/>
                </a:solidFill>
                <a:latin typeface="Berlin Sans FB" pitchFamily="34" charset="0"/>
                <a:sym typeface="Symbol" pitchFamily="18" charset="2"/>
              </a:rPr>
              <a:t>: B = 10T in the arcs, open-</a:t>
            </a:r>
            <a:r>
              <a:rPr lang="en-US" sz="2400" dirty="0" err="1">
                <a:solidFill>
                  <a:srgbClr val="1900A5"/>
                </a:solidFill>
                <a:latin typeface="Berlin Sans FB" pitchFamily="34" charset="0"/>
                <a:sym typeface="Symbol" pitchFamily="18" charset="2"/>
              </a:rPr>
              <a:t>midplane</a:t>
            </a:r>
            <a:r>
              <a:rPr lang="en-US" sz="2400" dirty="0">
                <a:solidFill>
                  <a:srgbClr val="1900A5"/>
                </a:solidFill>
                <a:latin typeface="Berlin Sans FB" pitchFamily="34" charset="0"/>
                <a:sym typeface="Symbol" pitchFamily="18" charset="2"/>
              </a:rPr>
              <a:t> or large-aperture </a:t>
            </a:r>
            <a:r>
              <a:rPr lang="en-US" sz="2400" dirty="0" err="1">
                <a:solidFill>
                  <a:srgbClr val="1900A5"/>
                </a:solidFill>
                <a:latin typeface="Berlin Sans FB" pitchFamily="34" charset="0"/>
                <a:sym typeface="Symbol" pitchFamily="18" charset="2"/>
              </a:rPr>
              <a:t>cos</a:t>
            </a:r>
            <a:r>
              <a:rPr lang="en-US" sz="2400" dirty="0">
                <a:solidFill>
                  <a:srgbClr val="1900A5"/>
                </a:solidFill>
                <a:latin typeface="Berlin Sans FB" pitchFamily="34" charset="0"/>
                <a:sym typeface="Symbol" pitchFamily="18" charset="2"/>
              </a:rPr>
              <a:t>-theta with a thick liner</a:t>
            </a:r>
          </a:p>
          <a:p>
            <a:pPr marL="342900" indent="-342900">
              <a:lnSpc>
                <a:spcPts val="2400"/>
              </a:lnSpc>
              <a:spcBef>
                <a:spcPts val="1200"/>
              </a:spcBef>
              <a:buFont typeface="Berlin Sans FB" pitchFamily="34" charset="0"/>
              <a:buChar char="•"/>
              <a:defRPr/>
            </a:pPr>
            <a:r>
              <a:rPr lang="en-US" sz="2400" dirty="0">
                <a:solidFill>
                  <a:srgbClr val="1900A5"/>
                </a:solidFill>
                <a:latin typeface="Berlin Sans FB" pitchFamily="34" charset="0"/>
                <a:sym typeface="Symbol" pitchFamily="18" charset="2"/>
              </a:rPr>
              <a:t>Tungsten masks in interconnect </a:t>
            </a:r>
            <a:r>
              <a:rPr lang="en-US" sz="2400" dirty="0" smtClean="0">
                <a:solidFill>
                  <a:srgbClr val="1900A5"/>
                </a:solidFill>
                <a:latin typeface="Berlin Sans FB" pitchFamily="34" charset="0"/>
                <a:sym typeface="Symbol" pitchFamily="18" charset="2"/>
              </a:rPr>
              <a:t>regions</a:t>
            </a:r>
            <a:endParaRPr lang="en-US" sz="2400" dirty="0">
              <a:solidFill>
                <a:srgbClr val="1900A5"/>
              </a:solidFill>
              <a:latin typeface="Berlin Sans FB" pitchFamily="34" charset="0"/>
              <a:sym typeface="Symbol" pitchFamily="18" charset="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550" y="3648075"/>
            <a:ext cx="3822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3400" y="3798749"/>
            <a:ext cx="41909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latin typeface="Berlin Sans FB" pitchFamily="34" charset="0"/>
              </a:rPr>
              <a:t>Dipole coils used in this study are arranged in a shell-type </a:t>
            </a:r>
            <a:r>
              <a:rPr lang="en-GB" dirty="0" smtClean="0">
                <a:latin typeface="Berlin Sans FB" pitchFamily="34" charset="0"/>
              </a:rPr>
              <a:t>configuration.  The </a:t>
            </a:r>
            <a:r>
              <a:rPr lang="en-GB" dirty="0">
                <a:latin typeface="Berlin Sans FB" pitchFamily="34" charset="0"/>
              </a:rPr>
              <a:t>coil aperture is 80 mm, the coil to coil gap is 30 mm with supporting</a:t>
            </a:r>
          </a:p>
          <a:p>
            <a:pPr>
              <a:defRPr/>
            </a:pPr>
            <a:r>
              <a:rPr lang="en-GB" dirty="0">
                <a:latin typeface="Berlin Sans FB" pitchFamily="34" charset="0"/>
              </a:rPr>
              <a:t>spacers: </a:t>
            </a:r>
            <a:r>
              <a:rPr lang="en-GB" dirty="0" smtClean="0">
                <a:latin typeface="Berlin Sans FB" pitchFamily="34" charset="0"/>
              </a:rPr>
              <a:t> </a:t>
            </a:r>
            <a:r>
              <a:rPr lang="en-GB" dirty="0" smtClean="0">
                <a:solidFill>
                  <a:srgbClr val="C00000"/>
                </a:solidFill>
                <a:latin typeface="Berlin Sans FB" pitchFamily="34" charset="0"/>
              </a:rPr>
              <a:t>Four </a:t>
            </a:r>
            <a:r>
              <a:rPr lang="en-GB" dirty="0">
                <a:solidFill>
                  <a:srgbClr val="C00000"/>
                </a:solidFill>
                <a:latin typeface="Berlin Sans FB" pitchFamily="34" charset="0"/>
              </a:rPr>
              <a:t>7-mm Al in March 2011, two 3-mm </a:t>
            </a:r>
            <a:r>
              <a:rPr lang="en-GB" dirty="0" err="1">
                <a:solidFill>
                  <a:srgbClr val="C00000"/>
                </a:solidFill>
                <a:latin typeface="Berlin Sans FB" pitchFamily="34" charset="0"/>
              </a:rPr>
              <a:t>AlBemet</a:t>
            </a:r>
            <a:r>
              <a:rPr lang="en-GB" dirty="0">
                <a:solidFill>
                  <a:srgbClr val="C00000"/>
                </a:solidFill>
                <a:latin typeface="Berlin Sans FB" pitchFamily="34" charset="0"/>
              </a:rPr>
              <a:t> in May 2011</a:t>
            </a:r>
            <a:r>
              <a:rPr lang="en-GB" dirty="0" smtClean="0">
                <a:solidFill>
                  <a:srgbClr val="C00000"/>
                </a:solidFill>
                <a:latin typeface="Berlin Sans FB" pitchFamily="34" charset="0"/>
              </a:rPr>
              <a:t>.</a:t>
            </a:r>
            <a:br>
              <a:rPr lang="en-GB" dirty="0" smtClean="0">
                <a:solidFill>
                  <a:srgbClr val="C00000"/>
                </a:solidFill>
                <a:latin typeface="Berlin Sans FB" pitchFamily="34" charset="0"/>
              </a:rPr>
            </a:br>
            <a:r>
              <a:rPr lang="en-GB" dirty="0">
                <a:latin typeface="Berlin Sans FB" pitchFamily="34" charset="0"/>
              </a:rPr>
              <a:t>Magnetic length is 6 m, straight (RBEND). The nominal field is 10 T.</a:t>
            </a:r>
            <a:endParaRPr lang="en-GB" b="1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1409700" y="6356349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rgbClr val="C00000"/>
              </a:solidFill>
              <a:latin typeface="Copperplate Gothic Bold" pitchFamily="34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Copperplate Gothic Bold" pitchFamily="34" charset="0"/>
              </a:rPr>
              <a:t>Muon Collider 2011	                                 Physics — Detectors</a:t>
            </a:r>
            <a:r>
              <a:rPr lang="en-US" sz="500" dirty="0" smtClean="0">
                <a:solidFill>
                  <a:srgbClr val="C00000"/>
                </a:solidFill>
                <a:latin typeface="Copperplate Gothic Bold" pitchFamily="34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opperplate Gothic Bold" pitchFamily="34" charset="0"/>
              </a:rPr>
              <a:t>— Accelerators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13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23850"/>
            <a:ext cx="8229600" cy="1123950"/>
          </a:xfrm>
        </p:spPr>
        <p:txBody>
          <a:bodyPr>
            <a:noAutofit/>
          </a:bodyPr>
          <a:lstStyle/>
          <a:p>
            <a:pPr>
              <a:tabLst>
                <a:tab pos="4114800" algn="l"/>
              </a:tabLst>
            </a:pPr>
            <a:r>
              <a:rPr lang="en-US" sz="2800" b="1" dirty="0">
                <a:latin typeface="Copperplate Gothic Bold" pitchFamily="34" charset="0"/>
              </a:rPr>
              <a:t>Energy Deposition in </a:t>
            </a:r>
            <a:r>
              <a:rPr lang="en-US" sz="2800" b="1" dirty="0" smtClean="0">
                <a:latin typeface="Copperplate Gothic Bold" pitchFamily="34" charset="0"/>
              </a:rPr>
              <a:t>Ring Dipoles </a:t>
            </a:r>
            <a:br>
              <a:rPr lang="en-US" sz="2800" b="1" dirty="0" smtClean="0">
                <a:latin typeface="Copperplate Gothic Bold" pitchFamily="34" charset="0"/>
              </a:rPr>
            </a:br>
            <a:r>
              <a:rPr lang="en-US" sz="2400" dirty="0" smtClean="0">
                <a:solidFill>
                  <a:srgbClr val="960014"/>
                </a:solidFill>
                <a:latin typeface="Copperplate Gothic Bold" pitchFamily="34" charset="0"/>
              </a:rPr>
              <a:t>(</a:t>
            </a:r>
            <a:r>
              <a:rPr lang="en-US" sz="2400" dirty="0">
                <a:solidFill>
                  <a:srgbClr val="960014"/>
                </a:solidFill>
                <a:latin typeface="Copperplate Gothic Bold" pitchFamily="34" charset="0"/>
              </a:rPr>
              <a:t>Nikolai Mokhov)</a:t>
            </a:r>
            <a:endParaRPr lang="en-US" sz="2400" dirty="0">
              <a:latin typeface="Copperplate Gothic Bold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40475"/>
            <a:ext cx="2133600" cy="365125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6/30/2011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44A4-75F3-40FE-A1BA-AA41BF63E104}" type="slidenum">
              <a:rPr lang="en-US" b="1" smtClean="0">
                <a:solidFill>
                  <a:schemeClr val="tx1"/>
                </a:solidFill>
              </a:rPr>
              <a:pPr/>
              <a:t>13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572000"/>
            <a:ext cx="86106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chemeClr val="accent2"/>
                </a:solidFill>
                <a:latin typeface="Berlin Sans FB" pitchFamily="34" charset="0"/>
              </a:rPr>
              <a:t>The peak power density in the IR dipoles is about 2.5mW/g, safely below the quench limit for the Nb</a:t>
            </a:r>
            <a:r>
              <a:rPr lang="en-GB" sz="2000" baseline="-25000" dirty="0">
                <a:solidFill>
                  <a:schemeClr val="accent2"/>
                </a:solidFill>
                <a:latin typeface="Berlin Sans FB" pitchFamily="34" charset="0"/>
              </a:rPr>
              <a:t>3</a:t>
            </a:r>
            <a:r>
              <a:rPr lang="en-GB" sz="2000" dirty="0">
                <a:solidFill>
                  <a:schemeClr val="accent2"/>
                </a:solidFill>
                <a:latin typeface="Berlin Sans FB" pitchFamily="34" charset="0"/>
              </a:rPr>
              <a:t>Sn superconductor based coils at the 1.9-K operation.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19100" y="1619250"/>
            <a:ext cx="8229600" cy="2819400"/>
            <a:chOff x="228600" y="1600200"/>
            <a:chExt cx="8610600" cy="3200400"/>
          </a:xfrm>
        </p:grpSpPr>
        <p:sp>
          <p:nvSpPr>
            <p:cNvPr id="8" name="TextBox 7"/>
            <p:cNvSpPr txBox="1"/>
            <p:nvPr/>
          </p:nvSpPr>
          <p:spPr>
            <a:xfrm>
              <a:off x="3387966" y="1752600"/>
              <a:ext cx="2418867" cy="9541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1" u="sng" dirty="0">
                  <a:solidFill>
                    <a:srgbClr val="C00000"/>
                  </a:solidFill>
                  <a:latin typeface="+mn-lt"/>
                </a:rPr>
                <a:t>Dynamic heat load</a:t>
              </a:r>
            </a:p>
            <a:p>
              <a:pPr>
                <a:defRPr/>
              </a:pPr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W-rods: 200 W/m</a:t>
              </a:r>
            </a:p>
            <a:p>
              <a:pPr>
                <a:defRPr/>
              </a:pPr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1.9-K </a:t>
              </a:r>
              <a:r>
                <a:rPr lang="en-US" sz="1800" b="1" dirty="0" err="1">
                  <a:solidFill>
                    <a:srgbClr val="C00000"/>
                  </a:solidFill>
                  <a:latin typeface="+mn-lt"/>
                </a:rPr>
                <a:t>LHe</a:t>
              </a:r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: 245 W/m</a:t>
              </a:r>
            </a:p>
          </p:txBody>
        </p:sp>
        <p:pic>
          <p:nvPicPr>
            <p:cNvPr id="9" name="Picture 10" descr="THP085f2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600200"/>
              <a:ext cx="3125788" cy="3055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 descr="pd_xy_d1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1600200"/>
              <a:ext cx="2971800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Footer Placeholder 3"/>
          <p:cNvSpPr txBox="1">
            <a:spLocks/>
          </p:cNvSpPr>
          <p:nvPr/>
        </p:nvSpPr>
        <p:spPr>
          <a:xfrm>
            <a:off x="1181100" y="6340475"/>
            <a:ext cx="670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rgbClr val="C00000"/>
              </a:solidFill>
              <a:latin typeface="Copperplate Gothic Bold" pitchFamily="34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Copperplate Gothic Bold" pitchFamily="34" charset="0"/>
              </a:rPr>
              <a:t>Muon Collider 2011	                                 Physics — Detectors</a:t>
            </a:r>
            <a:r>
              <a:rPr lang="en-US" sz="200" dirty="0" smtClean="0">
                <a:solidFill>
                  <a:srgbClr val="C00000"/>
                </a:solidFill>
                <a:latin typeface="Copperplate Gothic Bold" pitchFamily="34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opperplate Gothic Bold" pitchFamily="34" charset="0"/>
              </a:rPr>
              <a:t>— Accelerators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86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693738" y="6194425"/>
            <a:ext cx="7696200" cy="0"/>
          </a:xfrm>
          <a:prstGeom prst="line">
            <a:avLst/>
          </a:prstGeom>
          <a:noFill/>
          <a:ln w="57150" cmpd="thickThin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5" name="Line 2"/>
          <p:cNvSpPr>
            <a:spLocks noChangeShapeType="1"/>
          </p:cNvSpPr>
          <p:nvPr/>
        </p:nvSpPr>
        <p:spPr bwMode="auto">
          <a:xfrm>
            <a:off x="731838" y="779463"/>
            <a:ext cx="7696200" cy="0"/>
          </a:xfrm>
          <a:prstGeom prst="line">
            <a:avLst/>
          </a:prstGeom>
          <a:noFill/>
          <a:ln w="57150" cmpd="thickThin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55638" y="169863"/>
            <a:ext cx="784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Comic Sans MS" charset="0"/>
              </a:rPr>
              <a:t>Heat Deposition in IR Quad</a:t>
            </a:r>
          </a:p>
        </p:txBody>
      </p:sp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8589963" y="0"/>
            <a:ext cx="554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rgbClr val="000099"/>
                </a:solidFill>
                <a:latin typeface="Arial" charset="0"/>
              </a:rPr>
              <a:t>6</a:t>
            </a:r>
          </a:p>
        </p:txBody>
      </p:sp>
      <p:pic>
        <p:nvPicPr>
          <p:cNvPr id="18439" name="Picture 2" descr="Fig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838" y="893763"/>
            <a:ext cx="7618412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 Box 3"/>
          <p:cNvSpPr txBox="1">
            <a:spLocks noChangeArrowheads="1"/>
          </p:cNvSpPr>
          <p:nvPr/>
        </p:nvSpPr>
        <p:spPr bwMode="auto">
          <a:xfrm>
            <a:off x="1308100" y="3927475"/>
            <a:ext cx="6472238" cy="1958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8000" tIns="10800" rIns="18000" bIns="10800"/>
          <a:lstStyle/>
          <a:p>
            <a:pPr>
              <a:spcAft>
                <a:spcPts val="1000"/>
              </a:spcAft>
            </a:pPr>
            <a:r>
              <a:rPr lang="en-US" sz="1600"/>
              <a:t>Deposited power density in Q1 (mW/g) for three cases: (i) “standard” (left), (ii) with additional 5 sigma absorbers inside (center) and (iii) w/o absorbers but with horizontal quad displacement (right). </a:t>
            </a:r>
          </a:p>
          <a:p>
            <a:pPr>
              <a:spcAft>
                <a:spcPts val="1000"/>
              </a:spcAft>
            </a:pPr>
            <a:r>
              <a:rPr lang="en-US" sz="1600"/>
              <a:t>“Standard”: </a:t>
            </a:r>
            <a:r>
              <a:rPr lang="en-GB" sz="1600"/>
              <a:t>10-cm long tungsten masks with 5 </a:t>
            </a:r>
            <a:r>
              <a:rPr lang="en-GB" sz="1600">
                <a:sym typeface="Symbol" charset="2"/>
              </a:rPr>
              <a:t></a:t>
            </a:r>
            <a:r>
              <a:rPr lang="en-GB" sz="1600" baseline="-25000"/>
              <a:t>x,y</a:t>
            </a:r>
            <a:r>
              <a:rPr lang="en-GB" sz="1600"/>
              <a:t> elliptic openings are put in the IR magnet interconnect regions</a:t>
            </a:r>
            <a:endParaRPr lang="en-US" sz="1600"/>
          </a:p>
          <a:p>
            <a:pPr>
              <a:spcAft>
                <a:spcPts val="1000"/>
              </a:spcAft>
            </a:pPr>
            <a:r>
              <a:rPr lang="en-US" sz="1600" b="1">
                <a:solidFill>
                  <a:srgbClr val="FF0000"/>
                </a:solidFill>
              </a:rPr>
              <a:t>Combination of (ii) and (iii) looks promising but has not been tried yet.</a:t>
            </a:r>
            <a:endParaRPr lang="en-US" sz="16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44A4-75F3-40FE-A1BA-AA41BF63E10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1409700" y="6356349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rgbClr val="C00000"/>
              </a:solidFill>
              <a:latin typeface="Copperplate Gothic Bold" pitchFamily="34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Copperplate Gothic Bold" pitchFamily="34" charset="0"/>
              </a:rPr>
              <a:t>Muon Collider 2011	                                 Physics — Detectors</a:t>
            </a:r>
            <a:r>
              <a:rPr lang="en-US" sz="500" dirty="0" smtClean="0">
                <a:solidFill>
                  <a:srgbClr val="C00000"/>
                </a:solidFill>
                <a:latin typeface="Copperplate Gothic Bold" pitchFamily="34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opperplate Gothic Bold" pitchFamily="34" charset="0"/>
              </a:rPr>
              <a:t>— Accelerators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>
                <a:latin typeface="Copperplate Gothic Bold" pitchFamily="34" charset="0"/>
              </a:rPr>
              <a:t>Power Density </a:t>
            </a:r>
            <a:r>
              <a:rPr lang="en-US" sz="2800" b="1" dirty="0" err="1" smtClean="0">
                <a:latin typeface="Copperplate Gothic Bold" pitchFamily="34" charset="0"/>
              </a:rPr>
              <a:t>Isocontours</a:t>
            </a:r>
            <a:r>
              <a:rPr lang="en-US" sz="2800" b="1" dirty="0" smtClean="0">
                <a:latin typeface="Copperplate Gothic Bold" pitchFamily="34" charset="0"/>
              </a:rPr>
              <a:t> in Ring Magnets</a:t>
            </a:r>
            <a:r>
              <a:rPr lang="en-US" sz="2800" dirty="0" smtClean="0">
                <a:latin typeface="Copperplate Gothic Bold" pitchFamily="34" charset="0"/>
              </a:rPr>
              <a:t/>
            </a:r>
            <a:br>
              <a:rPr lang="en-US" sz="2800" dirty="0" smtClean="0">
                <a:latin typeface="Copperplate Gothic Bold" pitchFamily="34" charset="0"/>
              </a:rPr>
            </a:br>
            <a:r>
              <a:rPr lang="en-US" sz="2200" dirty="0" smtClean="0">
                <a:solidFill>
                  <a:srgbClr val="960014"/>
                </a:solidFill>
                <a:latin typeface="Copperplate Gothic Bold" pitchFamily="34" charset="0"/>
              </a:rPr>
              <a:t>(</a:t>
            </a:r>
            <a:r>
              <a:rPr lang="en-US" sz="2200" dirty="0">
                <a:solidFill>
                  <a:srgbClr val="960014"/>
                </a:solidFill>
                <a:latin typeface="Copperplate Gothic Bold" pitchFamily="34" charset="0"/>
              </a:rPr>
              <a:t>Nikolai Mokhov)</a:t>
            </a:r>
            <a:endParaRPr lang="en-US" sz="2200" dirty="0">
              <a:latin typeface="Copperplate Gothic Bold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48413"/>
            <a:ext cx="2133600" cy="365125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6/30/2011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48413"/>
            <a:ext cx="2133600" cy="365125"/>
          </a:xfrm>
        </p:spPr>
        <p:txBody>
          <a:bodyPr/>
          <a:lstStyle/>
          <a:p>
            <a:fld id="{89EE44A4-75F3-40FE-A1BA-AA41BF63E104}" type="slidenum">
              <a:rPr lang="en-US" b="1" smtClean="0">
                <a:solidFill>
                  <a:schemeClr val="tx1"/>
                </a:solidFill>
              </a:rPr>
              <a:pPr/>
              <a:t>15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77938" y="1532066"/>
            <a:ext cx="8366504" cy="4091872"/>
            <a:chOff x="377938" y="1532066"/>
            <a:chExt cx="8366504" cy="4091872"/>
          </a:xfrm>
        </p:grpSpPr>
        <p:grpSp>
          <p:nvGrpSpPr>
            <p:cNvPr id="16" name="Group 15"/>
            <p:cNvGrpSpPr/>
            <p:nvPr/>
          </p:nvGrpSpPr>
          <p:grpSpPr>
            <a:xfrm>
              <a:off x="377938" y="1532066"/>
              <a:ext cx="8366504" cy="4091872"/>
              <a:chOff x="377446" y="1913065"/>
              <a:chExt cx="8366504" cy="4091872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77446" y="1913065"/>
                <a:ext cx="4055806" cy="4055231"/>
                <a:chOff x="379767" y="1878424"/>
                <a:chExt cx="3937755" cy="3977864"/>
              </a:xfrm>
            </p:grpSpPr>
            <p:pic>
              <p:nvPicPr>
                <p:cNvPr id="7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9767" y="1981200"/>
                  <a:ext cx="3937755" cy="38750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" name="Rectangle 2"/>
                <p:cNvSpPr txBox="1">
                  <a:spLocks noChangeArrowheads="1"/>
                </p:cNvSpPr>
                <p:nvPr/>
              </p:nvSpPr>
              <p:spPr bwMode="auto">
                <a:xfrm>
                  <a:off x="752750" y="1878424"/>
                  <a:ext cx="3555523" cy="32169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pPr algn="ctr">
                    <a:defRPr/>
                  </a:pPr>
                  <a:r>
                    <a:rPr lang="en-US" sz="1400" b="1" kern="0" dirty="0">
                      <a:solidFill>
                        <a:srgbClr val="FF0000"/>
                      </a:solidFill>
                      <a:latin typeface="+mj-lt"/>
                      <a:ea typeface="+mj-ea"/>
                      <a:cs typeface="+mj-cs"/>
                    </a:rPr>
                    <a:t>Power Density </a:t>
                  </a:r>
                  <a:r>
                    <a:rPr lang="en-US" sz="1400" b="1" kern="0" dirty="0" err="1">
                      <a:solidFill>
                        <a:srgbClr val="FF0000"/>
                      </a:solidFill>
                      <a:latin typeface="+mj-lt"/>
                      <a:ea typeface="+mj-ea"/>
                      <a:cs typeface="+mj-cs"/>
                    </a:rPr>
                    <a:t>Isocontours</a:t>
                  </a:r>
                  <a:r>
                    <a:rPr lang="en-US" sz="1400" b="1" kern="0" dirty="0">
                      <a:solidFill>
                        <a:srgbClr val="FF0000"/>
                      </a:solidFill>
                      <a:latin typeface="+mj-lt"/>
                      <a:ea typeface="+mj-ea"/>
                      <a:cs typeface="+mj-cs"/>
                    </a:rPr>
                    <a:t> in Ring Dipole</a:t>
                  </a: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4495800" y="1981199"/>
                <a:ext cx="4248150" cy="4023738"/>
                <a:chOff x="4790772" y="2038350"/>
                <a:chExt cx="3941029" cy="3803887"/>
              </a:xfrm>
            </p:grpSpPr>
            <p:pic>
              <p:nvPicPr>
                <p:cNvPr id="10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90772" y="2057400"/>
                  <a:ext cx="3817320" cy="37848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" name="Rectangle 2"/>
                <p:cNvSpPr txBox="1">
                  <a:spLocks noChangeArrowheads="1"/>
                </p:cNvSpPr>
                <p:nvPr/>
              </p:nvSpPr>
              <p:spPr bwMode="auto">
                <a:xfrm>
                  <a:off x="5114925" y="2038350"/>
                  <a:ext cx="3616876" cy="19472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pPr algn="ctr">
                    <a:defRPr/>
                  </a:pPr>
                  <a:r>
                    <a:rPr lang="en-US" sz="1400" b="1" kern="0" dirty="0">
                      <a:solidFill>
                        <a:srgbClr val="FF0000"/>
                      </a:solidFill>
                      <a:latin typeface="+mj-lt"/>
                      <a:ea typeface="+mj-ea"/>
                      <a:cs typeface="+mj-cs"/>
                    </a:rPr>
                    <a:t>Power Density </a:t>
                  </a:r>
                  <a:r>
                    <a:rPr lang="en-US" sz="1400" b="1" kern="0" dirty="0" err="1">
                      <a:solidFill>
                        <a:srgbClr val="FF0000"/>
                      </a:solidFill>
                      <a:latin typeface="+mj-lt"/>
                      <a:ea typeface="+mj-ea"/>
                      <a:cs typeface="+mj-cs"/>
                    </a:rPr>
                    <a:t>Isocontours</a:t>
                  </a:r>
                  <a:r>
                    <a:rPr lang="en-US" sz="1400" b="1" kern="0" dirty="0">
                      <a:solidFill>
                        <a:srgbClr val="FF0000"/>
                      </a:solidFill>
                      <a:latin typeface="+mj-lt"/>
                      <a:ea typeface="+mj-ea"/>
                      <a:cs typeface="+mj-cs"/>
                    </a:rPr>
                    <a:t> in Ring Quad</a:t>
                  </a:r>
                </a:p>
              </p:txBody>
            </p:sp>
          </p:grpSp>
        </p:grpSp>
        <p:sp>
          <p:nvSpPr>
            <p:cNvPr id="14" name="Rectangle 13"/>
            <p:cNvSpPr/>
            <p:nvPr/>
          </p:nvSpPr>
          <p:spPr>
            <a:xfrm>
              <a:off x="5816443" y="4381500"/>
              <a:ext cx="184236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/>
                <a:t>Peak 1.5mW/g - OK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60852" y="4343400"/>
              <a:ext cx="1683666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+mn-lt"/>
                </a:rPr>
                <a:t>Peak 1mW/g - OK</a:t>
              </a:r>
            </a:p>
          </p:txBody>
        </p:sp>
      </p:grpSp>
      <p:sp>
        <p:nvSpPr>
          <p:cNvPr id="18" name="Footer Placeholder 3"/>
          <p:cNvSpPr txBox="1">
            <a:spLocks/>
          </p:cNvSpPr>
          <p:nvPr/>
        </p:nvSpPr>
        <p:spPr>
          <a:xfrm>
            <a:off x="1219200" y="6340477"/>
            <a:ext cx="670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rgbClr val="C00000"/>
              </a:solidFill>
              <a:latin typeface="Copperplate Gothic Bold" pitchFamily="34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Copperplate Gothic Bold" pitchFamily="34" charset="0"/>
              </a:rPr>
              <a:t>Muon Collider 2011	                                 Physics — Detectors</a:t>
            </a:r>
            <a:r>
              <a:rPr lang="en-US" sz="200" dirty="0" smtClean="0">
                <a:solidFill>
                  <a:srgbClr val="C00000"/>
                </a:solidFill>
                <a:latin typeface="Copperplate Gothic Bold" pitchFamily="34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opperplate Gothic Bold" pitchFamily="34" charset="0"/>
              </a:rPr>
              <a:t>— Accelerators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61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opperplate Gothic Bold" pitchFamily="34" charset="0"/>
              </a:rPr>
              <a:t>Summary Comments</a:t>
            </a:r>
            <a:r>
              <a:rPr lang="en-US" sz="2800" dirty="0" smtClean="0">
                <a:latin typeface="Copperplate Gothic Bold" pitchFamily="34" charset="0"/>
              </a:rPr>
              <a:t> </a:t>
            </a:r>
            <a:br>
              <a:rPr lang="en-US" sz="2800" dirty="0" smtClean="0">
                <a:latin typeface="Copperplate Gothic Bold" pitchFamily="34" charset="0"/>
              </a:rPr>
            </a:br>
            <a:r>
              <a:rPr lang="en-US" sz="2400" dirty="0" smtClean="0">
                <a:latin typeface="Copperplate Gothic Bold" pitchFamily="34" charset="0"/>
              </a:rPr>
              <a:t>(Nikolai)</a:t>
            </a:r>
            <a:endParaRPr lang="en-US" sz="2400" dirty="0">
              <a:latin typeface="Copperplate Gothic Bold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44A4-75F3-40FE-A1BA-AA41BF63E10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1986298"/>
            <a:ext cx="80772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013" indent="-227013">
              <a:lnSpc>
                <a:spcPct val="75000"/>
              </a:lnSpc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latin typeface="Berlin Sans FB" pitchFamily="34" charset="0"/>
              </a:rPr>
              <a:t>Quench stability (peak power density, heat transfer): manageable with appropriate design and protection</a:t>
            </a:r>
          </a:p>
          <a:p>
            <a:pPr marL="227013" indent="-227013">
              <a:lnSpc>
                <a:spcPct val="75000"/>
              </a:lnSpc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latin typeface="Berlin Sans FB" pitchFamily="34" charset="0"/>
              </a:rPr>
              <a:t>Dynamic heat loads: challenging with 0.5-1 kW/m</a:t>
            </a:r>
          </a:p>
          <a:p>
            <a:pPr marL="227013" indent="-227013">
              <a:lnSpc>
                <a:spcPct val="75000"/>
              </a:lnSpc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latin typeface="Berlin Sans FB" pitchFamily="34" charset="0"/>
              </a:rPr>
              <a:t>Radiation damage – Component lifetime: R&amp;D needed</a:t>
            </a:r>
          </a:p>
          <a:p>
            <a:pPr marL="227013" indent="-227013">
              <a:lnSpc>
                <a:spcPct val="75000"/>
              </a:lnSpc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latin typeface="Berlin Sans FB" pitchFamily="34" charset="0"/>
              </a:rPr>
              <a:t>Residual dose rates - Hands-on maintenance: OK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4825" y="4495800"/>
            <a:ext cx="7696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900A5"/>
                </a:solidFill>
                <a:latin typeface="Berlin Sans FB" pitchFamily="34" charset="0"/>
              </a:rPr>
              <a:t>Note: talks by Nikolai and Xiaoping Ding follow in this session </a:t>
            </a:r>
            <a:endParaRPr lang="en-US" dirty="0">
              <a:solidFill>
                <a:srgbClr val="1900A5"/>
              </a:solidFill>
              <a:latin typeface="Berlin Sans FB" pitchFamily="34" charset="0"/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1176338" y="6365872"/>
            <a:ext cx="679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 smtClean="0">
              <a:solidFill>
                <a:srgbClr val="C00000"/>
              </a:solidFill>
              <a:latin typeface="Copperplate Gothic Bold" pitchFamily="34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Copperplate Gothic Bold" pitchFamily="34" charset="0"/>
              </a:rPr>
              <a:t>Muon Collider 2011	                                 Physics — Detectors — Accelerator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34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2500" dirty="0" smtClean="0">
                <a:latin typeface="Copperplate Gothic Bold" pitchFamily="34" charset="0"/>
              </a:rPr>
              <a:t>Power Density Study - Open </a:t>
            </a:r>
            <a:r>
              <a:rPr lang="en-US" sz="2500" dirty="0" err="1" smtClean="0">
                <a:latin typeface="Copperplate Gothic Bold" pitchFamily="34" charset="0"/>
              </a:rPr>
              <a:t>MidPlane</a:t>
            </a:r>
            <a:r>
              <a:rPr lang="en-US" sz="2500" dirty="0" smtClean="0">
                <a:latin typeface="Copperplate Gothic Bold" pitchFamily="34" charset="0"/>
              </a:rPr>
              <a:t> Dipole</a:t>
            </a:r>
            <a:br>
              <a:rPr lang="en-US" sz="2500" dirty="0" smtClean="0">
                <a:latin typeface="Copperplate Gothic Bold" pitchFamily="34" charset="0"/>
              </a:rPr>
            </a:br>
            <a:r>
              <a:rPr lang="en-US" sz="2400" dirty="0" smtClean="0">
                <a:solidFill>
                  <a:srgbClr val="960014"/>
                </a:solidFill>
                <a:latin typeface="Copperplate Gothic Bold" pitchFamily="34" charset="0"/>
              </a:rPr>
              <a:t>(X. Deng)</a:t>
            </a:r>
            <a:r>
              <a:rPr lang="en-US" sz="2600" dirty="0" smtClean="0">
                <a:solidFill>
                  <a:srgbClr val="960014"/>
                </a:solidFill>
                <a:latin typeface="Copperplate Gothic Bold" pitchFamily="34" charset="0"/>
              </a:rPr>
              <a:t> </a:t>
            </a:r>
            <a:endParaRPr lang="en-US" sz="2600" dirty="0">
              <a:solidFill>
                <a:srgbClr val="960014"/>
              </a:solidFill>
              <a:latin typeface="Copperplate Gothic Bold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44A4-75F3-40FE-A1BA-AA41BF63E10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Content Placeholder 6" descr="spectrum.pdf"/>
          <p:cNvPicPr>
            <a:picLocks noChangeAspect="1"/>
          </p:cNvPicPr>
          <p:nvPr/>
        </p:nvPicPr>
        <p:blipFill>
          <a:blip r:embed="rId2" cstate="print"/>
          <a:srcRect t="39999" b="4546"/>
          <a:stretch>
            <a:fillRect/>
          </a:stretch>
        </p:blipFill>
        <p:spPr>
          <a:xfrm>
            <a:off x="266700" y="1828800"/>
            <a:ext cx="4038600" cy="28982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62400" y="2095500"/>
            <a:ext cx="47244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rgbClr val="1900A5"/>
                </a:solidFill>
                <a:latin typeface="Berlin Sans FB" pitchFamily="34" charset="0"/>
              </a:rPr>
              <a:t>The number of </a:t>
            </a:r>
            <a:r>
              <a:rPr lang="en-US" sz="2000" dirty="0" err="1">
                <a:solidFill>
                  <a:srgbClr val="1900A5"/>
                </a:solidFill>
                <a:latin typeface="Berlin Sans FB" pitchFamily="34" charset="0"/>
              </a:rPr>
              <a:t>muons</a:t>
            </a:r>
            <a:r>
              <a:rPr lang="en-US" sz="2000" dirty="0">
                <a:solidFill>
                  <a:srgbClr val="1900A5"/>
                </a:solidFill>
                <a:latin typeface="Berlin Sans FB" pitchFamily="34" charset="0"/>
              </a:rPr>
              <a:t> is N</a:t>
            </a:r>
            <a:r>
              <a:rPr lang="en-US" sz="2000" baseline="-25000" dirty="0">
                <a:solidFill>
                  <a:srgbClr val="1900A5"/>
                </a:solidFill>
                <a:latin typeface="Berlin Sans FB" pitchFamily="34" charset="0"/>
              </a:rPr>
              <a:t>0</a:t>
            </a:r>
            <a:r>
              <a:rPr lang="en-US" sz="2000" dirty="0">
                <a:solidFill>
                  <a:srgbClr val="1900A5"/>
                </a:solidFill>
                <a:latin typeface="Berlin Sans FB" pitchFamily="34" charset="0"/>
              </a:rPr>
              <a:t> =2×10</a:t>
            </a:r>
            <a:r>
              <a:rPr lang="en-US" sz="2000" baseline="30000" dirty="0">
                <a:solidFill>
                  <a:srgbClr val="1900A5"/>
                </a:solidFill>
                <a:latin typeface="Berlin Sans FB" pitchFamily="34" charset="0"/>
              </a:rPr>
              <a:t>12 </a:t>
            </a:r>
            <a:r>
              <a:rPr lang="en-US" sz="2000" dirty="0">
                <a:solidFill>
                  <a:srgbClr val="1900A5"/>
                </a:solidFill>
                <a:latin typeface="Berlin Sans FB" pitchFamily="34" charset="0"/>
              </a:rPr>
              <a:t>at t=0.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rgbClr val="1900A5"/>
                </a:solidFill>
                <a:latin typeface="Berlin Sans FB" pitchFamily="34" charset="0"/>
              </a:rPr>
              <a:t>The </a:t>
            </a:r>
            <a:r>
              <a:rPr lang="en-US" sz="2000" dirty="0" err="1">
                <a:solidFill>
                  <a:srgbClr val="1900A5"/>
                </a:solidFill>
                <a:latin typeface="Berlin Sans FB" pitchFamily="34" charset="0"/>
              </a:rPr>
              <a:t>muon</a:t>
            </a:r>
            <a:r>
              <a:rPr lang="en-US" sz="2000" dirty="0">
                <a:solidFill>
                  <a:srgbClr val="1900A5"/>
                </a:solidFill>
                <a:latin typeface="Berlin Sans FB" pitchFamily="34" charset="0"/>
              </a:rPr>
              <a:t> circulating time per turn is  8.3×10</a:t>
            </a:r>
            <a:r>
              <a:rPr lang="en-US" sz="2000" baseline="30000" dirty="0">
                <a:solidFill>
                  <a:srgbClr val="1900A5"/>
                </a:solidFill>
                <a:latin typeface="Berlin Sans FB" pitchFamily="34" charset="0"/>
              </a:rPr>
              <a:t>-6</a:t>
            </a:r>
            <a:r>
              <a:rPr lang="en-US" sz="2000" dirty="0">
                <a:solidFill>
                  <a:srgbClr val="1900A5"/>
                </a:solidFill>
                <a:latin typeface="Berlin Sans FB" pitchFamily="34" charset="0"/>
              </a:rPr>
              <a:t> sec. In 1000 turns, it is 8.3×10</a:t>
            </a:r>
            <a:r>
              <a:rPr lang="en-US" sz="2000" baseline="30000" dirty="0">
                <a:solidFill>
                  <a:srgbClr val="1900A5"/>
                </a:solidFill>
                <a:latin typeface="Berlin Sans FB" pitchFamily="34" charset="0"/>
              </a:rPr>
              <a:t>-3</a:t>
            </a:r>
            <a:r>
              <a:rPr lang="en-US" sz="2000" dirty="0">
                <a:solidFill>
                  <a:srgbClr val="1900A5"/>
                </a:solidFill>
                <a:latin typeface="Berlin Sans FB" pitchFamily="34" charset="0"/>
              </a:rPr>
              <a:t> sec. </a:t>
            </a:r>
            <a:r>
              <a:rPr lang="en-US" sz="2000" dirty="0" smtClean="0">
                <a:solidFill>
                  <a:srgbClr val="1900A5"/>
                </a:solidFill>
                <a:latin typeface="Berlin Sans FB" pitchFamily="34" charset="0"/>
              </a:rPr>
              <a:t>  </a:t>
            </a:r>
            <a:br>
              <a:rPr lang="en-US" sz="2000" dirty="0" smtClean="0">
                <a:solidFill>
                  <a:srgbClr val="1900A5"/>
                </a:solidFill>
                <a:latin typeface="Berlin Sans FB" pitchFamily="34" charset="0"/>
              </a:rPr>
            </a:br>
            <a:r>
              <a:rPr lang="en-US" sz="1600" dirty="0" smtClean="0">
                <a:solidFill>
                  <a:srgbClr val="C00000"/>
                </a:solidFill>
                <a:latin typeface="Berlin Sans FB" pitchFamily="34" charset="0"/>
              </a:rPr>
              <a:t>(</a:t>
            </a:r>
            <a:r>
              <a:rPr lang="en-US" sz="1600" dirty="0">
                <a:solidFill>
                  <a:srgbClr val="C00000"/>
                </a:solidFill>
                <a:latin typeface="Berlin Sans FB" pitchFamily="34" charset="0"/>
              </a:rPr>
              <a:t>Muon life time at 750GeV is 15.6×10</a:t>
            </a:r>
            <a:r>
              <a:rPr lang="en-US" sz="1600" baseline="30000" dirty="0">
                <a:solidFill>
                  <a:srgbClr val="C00000"/>
                </a:solidFill>
                <a:latin typeface="Berlin Sans FB" pitchFamily="34" charset="0"/>
              </a:rPr>
              <a:t>-3</a:t>
            </a:r>
            <a:r>
              <a:rPr lang="en-US" sz="1600" dirty="0">
                <a:solidFill>
                  <a:srgbClr val="C00000"/>
                </a:solidFill>
                <a:latin typeface="Berlin Sans FB" pitchFamily="34" charset="0"/>
              </a:rPr>
              <a:t> sec)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rgbClr val="1900A5"/>
                </a:solidFill>
                <a:latin typeface="Berlin Sans FB" pitchFamily="34" charset="0"/>
              </a:rPr>
              <a:t>The decays per meter per second is </a:t>
            </a:r>
            <a:r>
              <a:rPr lang="en-US" sz="2000" dirty="0" smtClean="0">
                <a:solidFill>
                  <a:srgbClr val="1900A5"/>
                </a:solidFill>
                <a:latin typeface="Berlin Sans FB" pitchFamily="34" charset="0"/>
              </a:rPr>
              <a:t>5×10</a:t>
            </a:r>
            <a:r>
              <a:rPr lang="en-US" sz="2000" baseline="30000" dirty="0" smtClean="0">
                <a:solidFill>
                  <a:srgbClr val="1900A5"/>
                </a:solidFill>
                <a:latin typeface="Berlin Sans FB" pitchFamily="34" charset="0"/>
              </a:rPr>
              <a:t>9</a:t>
            </a:r>
            <a:r>
              <a:rPr lang="en-US" sz="2000" dirty="0" smtClean="0">
                <a:solidFill>
                  <a:srgbClr val="1900A5"/>
                </a:solidFill>
                <a:latin typeface="Berlin Sans FB" pitchFamily="34" charset="0"/>
              </a:rPr>
              <a:t/>
            </a:r>
            <a:br>
              <a:rPr lang="en-US" sz="2000" dirty="0" smtClean="0">
                <a:solidFill>
                  <a:srgbClr val="1900A5"/>
                </a:solidFill>
                <a:latin typeface="Berlin Sans FB" pitchFamily="34" charset="0"/>
              </a:rPr>
            </a:br>
            <a:r>
              <a:rPr lang="en-US" sz="2000" dirty="0" smtClean="0">
                <a:solidFill>
                  <a:srgbClr val="1900A5"/>
                </a:solidFill>
                <a:latin typeface="Berlin Sans FB" pitchFamily="34" charset="0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Berlin Sans FB" pitchFamily="34" charset="0"/>
              </a:rPr>
              <a:t>15×2×10</a:t>
            </a:r>
            <a:r>
              <a:rPr lang="en-US" sz="1600" baseline="30000" dirty="0" smtClean="0">
                <a:solidFill>
                  <a:srgbClr val="C00000"/>
                </a:solidFill>
                <a:latin typeface="Berlin Sans FB" pitchFamily="34" charset="0"/>
              </a:rPr>
              <a:t>12 </a:t>
            </a:r>
            <a:r>
              <a:rPr lang="en-US" sz="1600" dirty="0">
                <a:solidFill>
                  <a:srgbClr val="C00000"/>
                </a:solidFill>
                <a:latin typeface="Berlin Sans FB" pitchFamily="34" charset="0"/>
              </a:rPr>
              <a:t>×[</a:t>
            </a:r>
            <a:r>
              <a:rPr lang="en-US" sz="1600" dirty="0" smtClean="0">
                <a:solidFill>
                  <a:srgbClr val="C00000"/>
                </a:solidFill>
                <a:latin typeface="Berlin Sans FB" pitchFamily="34" charset="0"/>
              </a:rPr>
              <a:t>1-exp(8.3×10</a:t>
            </a:r>
            <a:r>
              <a:rPr lang="en-US" sz="1600" baseline="30000" dirty="0" smtClean="0">
                <a:solidFill>
                  <a:srgbClr val="C00000"/>
                </a:solidFill>
                <a:latin typeface="Berlin Sans FB" pitchFamily="34" charset="0"/>
              </a:rPr>
              <a:t>-3</a:t>
            </a:r>
            <a:r>
              <a:rPr lang="en-US" sz="1600" dirty="0" smtClean="0">
                <a:solidFill>
                  <a:srgbClr val="C00000"/>
                </a:solidFill>
                <a:latin typeface="Berlin Sans FB" pitchFamily="34" charset="0"/>
              </a:rPr>
              <a:t>)/(15.6×10</a:t>
            </a:r>
            <a:r>
              <a:rPr lang="en-US" sz="1600" baseline="30000" dirty="0" smtClean="0">
                <a:solidFill>
                  <a:srgbClr val="C00000"/>
                </a:solidFill>
                <a:latin typeface="Berlin Sans FB" pitchFamily="34" charset="0"/>
              </a:rPr>
              <a:t>3</a:t>
            </a:r>
            <a:r>
              <a:rPr lang="en-US" sz="1600" dirty="0" smtClean="0">
                <a:solidFill>
                  <a:srgbClr val="C00000"/>
                </a:solidFill>
                <a:latin typeface="Berlin Sans FB" pitchFamily="34" charset="0"/>
              </a:rPr>
              <a:t>)]/</a:t>
            </a:r>
            <a:r>
              <a:rPr lang="en-US" sz="1600" dirty="0">
                <a:solidFill>
                  <a:srgbClr val="C00000"/>
                </a:solidFill>
                <a:latin typeface="Berlin Sans FB" pitchFamily="34" charset="0"/>
              </a:rPr>
              <a:t>2500= 5×10</a:t>
            </a:r>
            <a:r>
              <a:rPr lang="en-US" sz="1600" baseline="30000" dirty="0">
                <a:solidFill>
                  <a:srgbClr val="C00000"/>
                </a:solidFill>
                <a:latin typeface="Berlin Sans FB" pitchFamily="34" charset="0"/>
              </a:rPr>
              <a:t>9</a:t>
            </a:r>
            <a:r>
              <a:rPr lang="en-US" sz="1600" dirty="0">
                <a:solidFill>
                  <a:srgbClr val="C00000"/>
                </a:solidFill>
                <a:latin typeface="Berlin Sans FB" pitchFamily="34" charset="0"/>
              </a:rPr>
              <a:t>. </a:t>
            </a: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1409700" y="6356349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rgbClr val="C00000"/>
              </a:solidFill>
              <a:latin typeface="Copperplate Gothic Bold" pitchFamily="34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Copperplate Gothic Bold" pitchFamily="34" charset="0"/>
              </a:rPr>
              <a:t>Muon Collider 2011	                                 Physics — Detectors</a:t>
            </a:r>
            <a:r>
              <a:rPr lang="en-US" sz="500" dirty="0" smtClean="0">
                <a:solidFill>
                  <a:srgbClr val="C00000"/>
                </a:solidFill>
                <a:latin typeface="Copperplate Gothic Bold" pitchFamily="34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opperplate Gothic Bold" pitchFamily="34" charset="0"/>
              </a:rPr>
              <a:t>— Accelerators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13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>
                <a:latin typeface="Copperplate Gothic Bold" pitchFamily="34" charset="0"/>
              </a:rPr>
              <a:t>Triple Dipoles (Model II)</a:t>
            </a:r>
            <a:br>
              <a:rPr lang="en-US" sz="3100" dirty="0">
                <a:latin typeface="Copperplate Gothic Bold" pitchFamily="34" charset="0"/>
              </a:rPr>
            </a:br>
            <a:r>
              <a:rPr lang="en-US" sz="2200" dirty="0">
                <a:latin typeface="Copperplate Gothic Bold" pitchFamily="34" charset="0"/>
              </a:rPr>
              <a:t>Middle OMD with Tungsten </a:t>
            </a:r>
            <a:r>
              <a:rPr lang="en-US" sz="2200" dirty="0" smtClean="0">
                <a:latin typeface="Copperplate Gothic Bold" pitchFamily="34" charset="0"/>
              </a:rPr>
              <a:t>Rod Absorber </a:t>
            </a:r>
            <a:r>
              <a:rPr lang="en-US" sz="2200" dirty="0">
                <a:latin typeface="Copperplate Gothic Bold" pitchFamily="34" charset="0"/>
              </a:rPr>
              <a:t>Included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>
                <a:latin typeface="Copperplate Gothic Bold" pitchFamily="34" charset="0"/>
              </a:rPr>
              <a:t>(X. Deng)</a:t>
            </a:r>
            <a:endParaRPr lang="en-US" sz="2200" dirty="0">
              <a:latin typeface="Copperplate Gothic Bold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44A4-75F3-40FE-A1BA-AA41BF63E104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92113" y="1676400"/>
            <a:ext cx="8066087" cy="4373563"/>
            <a:chOff x="392113" y="1600200"/>
            <a:chExt cx="8629650" cy="4525963"/>
          </a:xfrm>
        </p:grpSpPr>
        <p:pic>
          <p:nvPicPr>
            <p:cNvPr id="7" name="Content Placeholder 5" descr="XY_Geom_D1_M11.pdf"/>
            <p:cNvPicPr>
              <a:picLocks noChangeAspect="1"/>
            </p:cNvPicPr>
            <p:nvPr/>
          </p:nvPicPr>
          <p:blipFill>
            <a:blip r:embed="rId2"/>
            <a:srcRect r="6647"/>
            <a:stretch>
              <a:fillRect/>
            </a:stretch>
          </p:blipFill>
          <p:spPr>
            <a:xfrm>
              <a:off x="392113" y="1600200"/>
              <a:ext cx="4225925" cy="4525963"/>
            </a:xfrm>
            <a:prstGeom prst="rect">
              <a:avLst/>
            </a:prstGeom>
          </p:spPr>
        </p:pic>
        <p:pic>
          <p:nvPicPr>
            <p:cNvPr id="8" name="Picture 6" descr="YZ_Geom_M11.pdf"/>
            <p:cNvPicPr>
              <a:picLocks noChangeAspect="1"/>
            </p:cNvPicPr>
            <p:nvPr/>
          </p:nvPicPr>
          <p:blipFill>
            <a:blip r:embed="rId3"/>
            <a:srcRect r="6647"/>
            <a:stretch>
              <a:fillRect/>
            </a:stretch>
          </p:blipFill>
          <p:spPr bwMode="auto">
            <a:xfrm>
              <a:off x="4495800" y="1600200"/>
              <a:ext cx="4525963" cy="4525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Footer Placeholder 3"/>
          <p:cNvSpPr txBox="1">
            <a:spLocks/>
          </p:cNvSpPr>
          <p:nvPr/>
        </p:nvSpPr>
        <p:spPr>
          <a:xfrm>
            <a:off x="1176338" y="6365872"/>
            <a:ext cx="679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 smtClean="0">
              <a:solidFill>
                <a:srgbClr val="C00000"/>
              </a:solidFill>
              <a:latin typeface="Copperplate Gothic Bold" pitchFamily="34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Copperplate Gothic Bold" pitchFamily="34" charset="0"/>
              </a:rPr>
              <a:t>Muon Collider 2011	                                 Physics — Detectors — Accelerator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28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>
                <a:latin typeface="Copperplate Gothic Bold" pitchFamily="34" charset="0"/>
              </a:rPr>
              <a:t>Power Density </a:t>
            </a:r>
            <a:r>
              <a:rPr lang="en-US" sz="3000" dirty="0" smtClean="0">
                <a:latin typeface="Copperplate Gothic Bold" pitchFamily="34" charset="0"/>
              </a:rPr>
              <a:t>- Initial </a:t>
            </a:r>
            <a:r>
              <a:rPr lang="en-US" sz="3000" dirty="0">
                <a:latin typeface="Copperplate Gothic Bold" pitchFamily="34" charset="0"/>
              </a:rPr>
              <a:t>OMD/Model </a:t>
            </a:r>
            <a:r>
              <a:rPr lang="en-US" sz="3000" dirty="0" smtClean="0">
                <a:latin typeface="Copperplate Gothic Bold" pitchFamily="34" charset="0"/>
              </a:rPr>
              <a:t>I</a:t>
            </a:r>
            <a:br>
              <a:rPr lang="en-US" sz="3000" dirty="0" smtClean="0">
                <a:latin typeface="Copperplate Gothic Bold" pitchFamily="34" charset="0"/>
              </a:rPr>
            </a:br>
            <a:r>
              <a:rPr lang="en-US" sz="2400" dirty="0" smtClean="0">
                <a:latin typeface="Copperplate Gothic Bold" pitchFamily="34" charset="0"/>
              </a:rPr>
              <a:t>(X. Deng)</a:t>
            </a:r>
            <a:endParaRPr lang="en-US" sz="2400" dirty="0">
              <a:latin typeface="Copperplate Gothic Bold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44A4-75F3-40FE-A1BA-AA41BF63E104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38150" y="1447800"/>
            <a:ext cx="8001000" cy="4267200"/>
            <a:chOff x="293686" y="1914248"/>
            <a:chExt cx="8583614" cy="4401343"/>
          </a:xfrm>
        </p:grpSpPr>
        <p:pic>
          <p:nvPicPr>
            <p:cNvPr id="7" name="Content Placeholder 5" descr="PD_XY_1stD_enter_M11.pdf"/>
            <p:cNvPicPr>
              <a:picLocks noChangeAspect="1"/>
            </p:cNvPicPr>
            <p:nvPr/>
          </p:nvPicPr>
          <p:blipFill>
            <a:blip r:embed="rId2"/>
            <a:srcRect t="3323"/>
            <a:stretch>
              <a:fillRect/>
            </a:stretch>
          </p:blipFill>
          <p:spPr>
            <a:xfrm>
              <a:off x="293686" y="1914248"/>
              <a:ext cx="4525963" cy="4375150"/>
            </a:xfrm>
            <a:prstGeom prst="rect">
              <a:avLst/>
            </a:prstGeom>
          </p:spPr>
        </p:pic>
        <p:pic>
          <p:nvPicPr>
            <p:cNvPr id="8" name="Picture 6" descr="PD_XY_1stD_exit_M11.pdf"/>
            <p:cNvPicPr>
              <a:picLocks noChangeAspect="1"/>
            </p:cNvPicPr>
            <p:nvPr/>
          </p:nvPicPr>
          <p:blipFill>
            <a:blip r:embed="rId3"/>
            <a:srcRect t="4431" r="7755" b="2216"/>
            <a:stretch>
              <a:fillRect/>
            </a:stretch>
          </p:blipFill>
          <p:spPr bwMode="auto">
            <a:xfrm>
              <a:off x="4495800" y="1935679"/>
              <a:ext cx="4381500" cy="4379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1076325" y="5671066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erlin Sans FB" pitchFamily="34" charset="0"/>
              </a:rPr>
              <a:t>15 slabs (40cm each) in 6m </a:t>
            </a:r>
            <a:r>
              <a:rPr lang="en-US" dirty="0" smtClean="0">
                <a:latin typeface="Berlin Sans FB" pitchFamily="34" charset="0"/>
              </a:rPr>
              <a:t>dipole -  </a:t>
            </a:r>
            <a:r>
              <a:rPr lang="en-US" dirty="0">
                <a:latin typeface="Berlin Sans FB" pitchFamily="34" charset="0"/>
              </a:rPr>
              <a:t>Left: 1</a:t>
            </a:r>
            <a:r>
              <a:rPr lang="en-US" baseline="30000" dirty="0">
                <a:latin typeface="Berlin Sans FB" pitchFamily="34" charset="0"/>
              </a:rPr>
              <a:t>st</a:t>
            </a:r>
            <a:r>
              <a:rPr lang="en-US" dirty="0">
                <a:latin typeface="Berlin Sans FB" pitchFamily="34" charset="0"/>
              </a:rPr>
              <a:t> slab; Right: last slab</a:t>
            </a: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1176338" y="6365872"/>
            <a:ext cx="679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 smtClean="0">
              <a:solidFill>
                <a:srgbClr val="C00000"/>
              </a:solidFill>
              <a:latin typeface="Copperplate Gothic Bold" pitchFamily="34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Copperplate Gothic Bold" pitchFamily="34" charset="0"/>
              </a:rPr>
              <a:t>Muon Collider 2011	                                 Physics — Detectors — Accelerator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16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066" y="228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opperplate Gothic Bold" pitchFamily="34" charset="0"/>
              </a:rPr>
              <a:t>Collider Ring Magnets</a:t>
            </a:r>
            <a:br>
              <a:rPr lang="en-US" b="1" dirty="0" smtClean="0">
                <a:latin typeface="Copperplate Gothic Bold" pitchFamily="34" charset="0"/>
              </a:rPr>
            </a:br>
            <a:r>
              <a:rPr lang="en-US" sz="3100" b="1" dirty="0" smtClean="0">
                <a:solidFill>
                  <a:srgbClr val="C00000"/>
                </a:solidFill>
                <a:latin typeface="Copperplate Gothic Bold" pitchFamily="34" charset="0"/>
              </a:rPr>
              <a:t>Mini-Workshop</a:t>
            </a:r>
            <a:endParaRPr lang="en-US" sz="3100" b="1" dirty="0">
              <a:solidFill>
                <a:srgbClr val="C00000"/>
              </a:solidFill>
              <a:latin typeface="Copperplate Gothic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7841" y="1600200"/>
            <a:ext cx="7239000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0"/>
              </a:spcAft>
            </a:pPr>
            <a:r>
              <a:rPr lang="en-US" sz="2400" i="1" dirty="0">
                <a:solidFill>
                  <a:srgbClr val="C00000"/>
                </a:solidFill>
                <a:latin typeface="Copperplate Gothic Bold" pitchFamily="34" charset="0"/>
              </a:rPr>
              <a:t>Instigated and led by Bob </a:t>
            </a:r>
            <a:r>
              <a:rPr lang="en-US" sz="2400" i="1" dirty="0" smtClean="0">
                <a:solidFill>
                  <a:srgbClr val="C00000"/>
                </a:solidFill>
                <a:latin typeface="Copperplate Gothic Bold" pitchFamily="34" charset="0"/>
              </a:rPr>
              <a:t>Palmer</a:t>
            </a:r>
            <a:br>
              <a:rPr lang="en-US" sz="2400" i="1" dirty="0" smtClean="0">
                <a:solidFill>
                  <a:srgbClr val="C00000"/>
                </a:solidFill>
                <a:latin typeface="Copperplate Gothic Bold" pitchFamily="34" charset="0"/>
              </a:rPr>
            </a:br>
            <a:r>
              <a:rPr lang="en-US" sz="2000" i="1" dirty="0" smtClean="0">
                <a:solidFill>
                  <a:srgbClr val="12065A"/>
                </a:solidFill>
                <a:latin typeface="Copperplate Gothic Bold" pitchFamily="34" charset="0"/>
              </a:rPr>
              <a:t>Guidance and support from Steve Geer, Harold Kirk, Giorgio Apollinari, &amp; others…</a:t>
            </a:r>
            <a:endParaRPr lang="en-US" sz="2000" dirty="0" smtClean="0">
              <a:solidFill>
                <a:srgbClr val="12065A"/>
              </a:solidFill>
              <a:latin typeface="Copperplate Gothic Bold" pitchFamily="34" charset="0"/>
              <a:hlinkClick r:id="rId3"/>
            </a:endParaRPr>
          </a:p>
          <a:p>
            <a:pPr algn="ctr"/>
            <a:r>
              <a:rPr lang="en-US" sz="2400" dirty="0" smtClean="0">
                <a:latin typeface="Copperplate Gothic Bold" pitchFamily="34" charset="0"/>
                <a:hlinkClick r:id="rId3"/>
              </a:rPr>
              <a:t>Collider Ring Magnets Mini-Workshop, May 19-20, 2011 Fermilab</a:t>
            </a:r>
            <a:endParaRPr lang="en-US" sz="2400" dirty="0" smtClean="0">
              <a:latin typeface="Copperplate Gothic Bold" pitchFamily="34" charset="0"/>
            </a:endParaRPr>
          </a:p>
          <a:p>
            <a:pPr algn="ctr"/>
            <a:endParaRPr lang="en-US" sz="1600" dirty="0" smtClean="0">
              <a:latin typeface="Copperplate Gothic Bold" pitchFamily="34" charset="0"/>
            </a:endParaRPr>
          </a:p>
          <a:p>
            <a:pPr algn="ctr"/>
            <a:r>
              <a:rPr lang="en-US" sz="2400" dirty="0" smtClean="0">
                <a:latin typeface="Copperplate Gothic Bold" pitchFamily="34" charset="0"/>
                <a:hlinkClick r:id="rId4"/>
              </a:rPr>
              <a:t>Participants…</a:t>
            </a:r>
            <a:endParaRPr lang="en-US" sz="2400" dirty="0" smtClean="0">
              <a:latin typeface="Copperplate Gothic Bold" pitchFamily="34" charset="0"/>
            </a:endParaRPr>
          </a:p>
          <a:p>
            <a:pPr algn="ctr"/>
            <a:endParaRPr lang="en-US" sz="1400" dirty="0" smtClean="0">
              <a:latin typeface="Copperplate Gothic Bold" pitchFamily="34" charset="0"/>
            </a:endParaRPr>
          </a:p>
          <a:p>
            <a:pPr algn="ctr"/>
            <a:r>
              <a:rPr lang="en-US" sz="2400" dirty="0" smtClean="0">
                <a:latin typeface="Copperplate Gothic Bold" pitchFamily="34" charset="0"/>
                <a:hlinkClick r:id="rId5"/>
              </a:rPr>
              <a:t>Bob Palmer’s Summary (MAP Friday Meeting – June 3, 2011)</a:t>
            </a:r>
            <a:endParaRPr lang="en-US" sz="2400" dirty="0" smtClean="0">
              <a:latin typeface="Copperplate Gothic Bold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6/30/2011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44A4-75F3-40FE-A1BA-AA41BF63E104}" type="slidenum">
              <a:rPr lang="en-US" b="1" smtClean="0">
                <a:solidFill>
                  <a:schemeClr val="tx1"/>
                </a:solidFill>
              </a:rPr>
              <a:pPr/>
              <a:t>2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1409700" y="6356349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rgbClr val="C00000"/>
              </a:solidFill>
              <a:latin typeface="Copperplate Gothic Bold" pitchFamily="34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Copperplate Gothic Bold" pitchFamily="34" charset="0"/>
              </a:rPr>
              <a:t>Muon Collider 2011	                                 Physics — Detectors</a:t>
            </a:r>
            <a:r>
              <a:rPr lang="en-US" sz="500" dirty="0" smtClean="0">
                <a:solidFill>
                  <a:srgbClr val="C00000"/>
                </a:solidFill>
                <a:latin typeface="Copperplate Gothic Bold" pitchFamily="34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opperplate Gothic Bold" pitchFamily="34" charset="0"/>
              </a:rPr>
              <a:t>— Accelerators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25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Copperplate Gothic Bold" pitchFamily="34" charset="0"/>
              </a:rPr>
              <a:t>Magnet Conceptual Designs</a:t>
            </a:r>
            <a:br>
              <a:rPr lang="en-US" sz="3200" b="1" dirty="0" smtClean="0">
                <a:latin typeface="Copperplate Gothic Bold" pitchFamily="34" charset="0"/>
              </a:rPr>
            </a:br>
            <a:r>
              <a:rPr lang="en-US" sz="2000" b="1" dirty="0" smtClean="0">
                <a:latin typeface="Copperplate Gothic Bold" pitchFamily="34" charset="0"/>
              </a:rPr>
              <a:t>(Beginning with a reminder from Bob)</a:t>
            </a:r>
            <a:endParaRPr lang="en-US" sz="3200" b="1" dirty="0">
              <a:latin typeface="Copperplate Gothic Bold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44A4-75F3-40FE-A1BA-AA41BF63E10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05050"/>
            <a:ext cx="5648046" cy="3924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13716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1900A5"/>
                </a:solidFill>
                <a:latin typeface="Berlin Sans FB" pitchFamily="34" charset="0"/>
              </a:rPr>
              <a:t>Option # 2: Thick </a:t>
            </a:r>
            <a:r>
              <a:rPr lang="de-DE" sz="2400" dirty="0" smtClean="0">
                <a:solidFill>
                  <a:srgbClr val="1900A5"/>
                </a:solidFill>
                <a:latin typeface="Berlin Sans FB" pitchFamily="34" charset="0"/>
              </a:rPr>
              <a:t>tungsten </a:t>
            </a:r>
            <a:r>
              <a:rPr lang="de-DE" sz="2400" dirty="0">
                <a:solidFill>
                  <a:srgbClr val="1900A5"/>
                </a:solidFill>
                <a:latin typeface="Berlin Sans FB" pitchFamily="34" charset="0"/>
              </a:rPr>
              <a:t>beam </a:t>
            </a:r>
            <a:r>
              <a:rPr lang="de-DE" sz="2400" dirty="0" smtClean="0">
                <a:solidFill>
                  <a:srgbClr val="1900A5"/>
                </a:solidFill>
                <a:latin typeface="Berlin Sans FB" pitchFamily="34" charset="0"/>
              </a:rPr>
              <a:t>pipe - </a:t>
            </a:r>
            <a:r>
              <a:rPr lang="en-US" sz="2400" dirty="0" smtClean="0">
                <a:solidFill>
                  <a:srgbClr val="1900A5"/>
                </a:solidFill>
                <a:latin typeface="Berlin Sans FB" pitchFamily="34" charset="0"/>
              </a:rPr>
              <a:t>as </a:t>
            </a:r>
            <a:r>
              <a:rPr lang="en-US" sz="2400" dirty="0">
                <a:solidFill>
                  <a:srgbClr val="1900A5"/>
                </a:solidFill>
                <a:latin typeface="Berlin Sans FB" pitchFamily="34" charset="0"/>
              </a:rPr>
              <a:t>discussed in </a:t>
            </a:r>
            <a:r>
              <a:rPr lang="en-US" sz="2400" dirty="0" smtClean="0">
                <a:solidFill>
                  <a:srgbClr val="1900A5"/>
                </a:solidFill>
                <a:latin typeface="Berlin Sans FB" pitchFamily="34" charset="0"/>
              </a:rPr>
              <a:t>‘</a:t>
            </a:r>
            <a:r>
              <a:rPr lang="en-US" sz="2400" u="sng" dirty="0" smtClean="0">
                <a:solidFill>
                  <a:srgbClr val="1900A5"/>
                </a:solidFill>
                <a:latin typeface="Berlin Sans FB" pitchFamily="34" charset="0"/>
              </a:rPr>
              <a:t>98</a:t>
            </a:r>
            <a:r>
              <a:rPr lang="en-US" sz="2400" dirty="0" smtClean="0">
                <a:solidFill>
                  <a:srgbClr val="1900A5"/>
                </a:solidFill>
                <a:latin typeface="Berlin Sans FB" pitchFamily="34" charset="0"/>
              </a:rPr>
              <a:t> </a:t>
            </a:r>
            <a:r>
              <a:rPr lang="en-US" sz="2400" dirty="0">
                <a:solidFill>
                  <a:srgbClr val="1900A5"/>
                </a:solidFill>
                <a:latin typeface="Berlin Sans FB" pitchFamily="34" charset="0"/>
              </a:rPr>
              <a:t>Feasibility Study </a:t>
            </a:r>
            <a:r>
              <a:rPr lang="en-US" sz="2400" dirty="0" smtClean="0">
                <a:solidFill>
                  <a:srgbClr val="1900A5"/>
                </a:solidFill>
                <a:latin typeface="Berlin Sans FB" pitchFamily="34" charset="0"/>
              </a:rPr>
              <a:t>12</a:t>
            </a:r>
            <a:endParaRPr lang="en-US" sz="2400" dirty="0">
              <a:solidFill>
                <a:srgbClr val="1900A5"/>
              </a:solidFill>
              <a:latin typeface="Berlin Sans FB" pitchFamily="34" charset="0"/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1176338" y="6365872"/>
            <a:ext cx="679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 smtClean="0">
              <a:solidFill>
                <a:srgbClr val="C00000"/>
              </a:solidFill>
              <a:latin typeface="Copperplate Gothic Bold" pitchFamily="34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Copperplate Gothic Bold" pitchFamily="34" charset="0"/>
              </a:rPr>
              <a:t>Muon Collider 2011	                                 Physics — Detectors — Accelerator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5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Copperplate Gothic Bold" pitchFamily="34" charset="0"/>
              </a:rPr>
              <a:t>Open </a:t>
            </a:r>
            <a:r>
              <a:rPr lang="en-US" sz="3200" dirty="0" err="1" smtClean="0">
                <a:latin typeface="Copperplate Gothic Bold" pitchFamily="34" charset="0"/>
              </a:rPr>
              <a:t>MidPlane</a:t>
            </a:r>
            <a:r>
              <a:rPr lang="en-US" sz="3200" dirty="0" smtClean="0">
                <a:latin typeface="Copperplate Gothic Bold" pitchFamily="34" charset="0"/>
              </a:rPr>
              <a:t> Concept</a:t>
            </a:r>
            <a:br>
              <a:rPr lang="en-US" sz="3200" dirty="0" smtClean="0">
                <a:latin typeface="Copperplate Gothic Bold" pitchFamily="34" charset="0"/>
              </a:rPr>
            </a:br>
            <a:r>
              <a:rPr lang="en-US" sz="3200" dirty="0" smtClean="0">
                <a:latin typeface="Copperplate Gothic Bold" pitchFamily="34" charset="0"/>
              </a:rPr>
              <a:t>(</a:t>
            </a:r>
            <a:r>
              <a:rPr lang="en-US" sz="2400" dirty="0" smtClean="0">
                <a:latin typeface="Copperplate Gothic Bold" pitchFamily="34" charset="0"/>
              </a:rPr>
              <a:t>R. Gupta, BNL)</a:t>
            </a:r>
            <a:endParaRPr lang="en-US" sz="3200" dirty="0">
              <a:latin typeface="Copperplate Gothic Bold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6250" y="6360319"/>
            <a:ext cx="2133600" cy="365125"/>
          </a:xfrm>
        </p:spPr>
        <p:txBody>
          <a:bodyPr/>
          <a:lstStyle/>
          <a:p>
            <a:r>
              <a:rPr lang="en-US" smtClean="0"/>
              <a:t>6/30/2011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72250" y="6360319"/>
            <a:ext cx="2133600" cy="365125"/>
          </a:xfrm>
        </p:spPr>
        <p:txBody>
          <a:bodyPr/>
          <a:lstStyle/>
          <a:p>
            <a:fld id="{89EE44A4-75F3-40FE-A1BA-AA41BF63E10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843212" y="1371600"/>
            <a:ext cx="6172200" cy="35317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Bef>
                <a:spcPct val="15000"/>
              </a:spcBef>
            </a:pPr>
            <a:r>
              <a:rPr lang="en-US" sz="1600" dirty="0">
                <a:latin typeface="Berlin Sans FB" pitchFamily="34" charset="0"/>
              </a:rPr>
              <a:t>An ideal open </a:t>
            </a:r>
            <a:r>
              <a:rPr lang="en-US" sz="1600" dirty="0" err="1">
                <a:latin typeface="Berlin Sans FB" pitchFamily="34" charset="0"/>
              </a:rPr>
              <a:t>midplane</a:t>
            </a:r>
            <a:r>
              <a:rPr lang="en-US" sz="1600" dirty="0">
                <a:latin typeface="Berlin Sans FB" pitchFamily="34" charset="0"/>
              </a:rPr>
              <a:t> design will have no structure on the axis</a:t>
            </a:r>
          </a:p>
          <a:p>
            <a:pPr>
              <a:lnSpc>
                <a:spcPct val="105000"/>
              </a:lnSpc>
              <a:spcBef>
                <a:spcPct val="15000"/>
              </a:spcBef>
            </a:pPr>
            <a:r>
              <a:rPr lang="en-US" sz="1600" dirty="0">
                <a:solidFill>
                  <a:schemeClr val="accent2"/>
                </a:solidFill>
                <a:latin typeface="Berlin Sans FB" pitchFamily="34" charset="0"/>
              </a:rPr>
              <a:t>M</a:t>
            </a:r>
            <a:r>
              <a:rPr lang="en-US" sz="1600" dirty="0" smtClean="0">
                <a:solidFill>
                  <a:schemeClr val="accent2"/>
                </a:solidFill>
                <a:latin typeface="Berlin Sans FB" pitchFamily="34" charset="0"/>
              </a:rPr>
              <a:t>uon decay products will deposit </a:t>
            </a:r>
            <a:r>
              <a:rPr lang="en-US" sz="1600" dirty="0">
                <a:solidFill>
                  <a:schemeClr val="accent2"/>
                </a:solidFill>
                <a:latin typeface="Berlin Sans FB" pitchFamily="34" charset="0"/>
              </a:rPr>
              <a:t>energy in a </a:t>
            </a:r>
            <a:r>
              <a:rPr lang="en-US" sz="1600" dirty="0" smtClean="0">
                <a:solidFill>
                  <a:schemeClr val="accent2"/>
                </a:solidFill>
                <a:latin typeface="Berlin Sans FB" pitchFamily="34" charset="0"/>
              </a:rPr>
              <a:t>warm </a:t>
            </a:r>
            <a:r>
              <a:rPr lang="en-US" sz="1600" dirty="0">
                <a:solidFill>
                  <a:schemeClr val="accent2"/>
                </a:solidFill>
                <a:latin typeface="Berlin Sans FB" pitchFamily="34" charset="0"/>
              </a:rPr>
              <a:t>absorber </a:t>
            </a:r>
            <a:r>
              <a:rPr lang="en-US" sz="1600" dirty="0" smtClean="0">
                <a:solidFill>
                  <a:schemeClr val="accent2"/>
                </a:solidFill>
                <a:latin typeface="Berlin Sans FB" pitchFamily="34" charset="0"/>
              </a:rPr>
              <a:t>that is sufficiently </a:t>
            </a:r>
            <a:r>
              <a:rPr lang="en-US" sz="1600" dirty="0">
                <a:solidFill>
                  <a:schemeClr val="accent2"/>
                </a:solidFill>
                <a:latin typeface="Berlin Sans FB" pitchFamily="34" charset="0"/>
              </a:rPr>
              <a:t>away from the superconducting coils </a:t>
            </a:r>
            <a:r>
              <a:rPr lang="en-US" sz="1600" dirty="0" smtClean="0">
                <a:solidFill>
                  <a:schemeClr val="accent2"/>
                </a:solidFill>
                <a:latin typeface="Berlin Sans FB" pitchFamily="34" charset="0"/>
              </a:rPr>
              <a:t>or support structure. </a:t>
            </a:r>
            <a:endParaRPr lang="en-US" sz="1600" dirty="0">
              <a:solidFill>
                <a:schemeClr val="accent2"/>
              </a:solidFill>
              <a:latin typeface="Berlin Sans FB" pitchFamily="34" charset="0"/>
            </a:endParaRPr>
          </a:p>
          <a:p>
            <a:pPr>
              <a:lnSpc>
                <a:spcPct val="105000"/>
              </a:lnSpc>
              <a:spcBef>
                <a:spcPct val="15000"/>
              </a:spcBef>
            </a:pPr>
            <a:endParaRPr lang="en-US" sz="600" dirty="0">
              <a:solidFill>
                <a:schemeClr val="accent2"/>
              </a:solidFill>
              <a:latin typeface="Berlin Sans FB" pitchFamily="34" charset="0"/>
            </a:endParaRPr>
          </a:p>
          <a:p>
            <a:pPr>
              <a:lnSpc>
                <a:spcPct val="105000"/>
              </a:lnSpc>
              <a:spcBef>
                <a:spcPct val="15000"/>
              </a:spcBef>
            </a:pPr>
            <a:r>
              <a:rPr lang="en-US" sz="1600" dirty="0" smtClean="0">
                <a:solidFill>
                  <a:schemeClr val="tx1"/>
                </a:solidFill>
                <a:latin typeface="Berlin Sans FB" pitchFamily="34" charset="0"/>
              </a:rPr>
              <a:t>In a partial </a:t>
            </a:r>
            <a:r>
              <a:rPr lang="en-US" sz="1600" dirty="0">
                <a:solidFill>
                  <a:schemeClr val="tx1"/>
                </a:solidFill>
                <a:latin typeface="Berlin Sans FB" pitchFamily="34" charset="0"/>
              </a:rPr>
              <a:t>“open </a:t>
            </a:r>
            <a:r>
              <a:rPr lang="en-US" sz="1600" dirty="0" err="1">
                <a:solidFill>
                  <a:schemeClr val="tx1"/>
                </a:solidFill>
                <a:latin typeface="Berlin Sans FB" pitchFamily="34" charset="0"/>
              </a:rPr>
              <a:t>midplane</a:t>
            </a:r>
            <a:r>
              <a:rPr lang="en-US" sz="1600" dirty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Berlin Sans FB" pitchFamily="34" charset="0"/>
              </a:rPr>
              <a:t>design”, </a:t>
            </a:r>
            <a:r>
              <a:rPr lang="en-US" sz="1600" dirty="0">
                <a:solidFill>
                  <a:schemeClr val="tx1"/>
                </a:solidFill>
                <a:latin typeface="Berlin Sans FB" pitchFamily="34" charset="0"/>
              </a:rPr>
              <a:t>although there i</a:t>
            </a:r>
            <a:r>
              <a:rPr lang="en-US" sz="1600" dirty="0" smtClean="0">
                <a:solidFill>
                  <a:schemeClr val="tx1"/>
                </a:solidFill>
                <a:latin typeface="Berlin Sans FB" pitchFamily="34" charset="0"/>
              </a:rPr>
              <a:t>s</a:t>
            </a:r>
            <a:r>
              <a:rPr lang="en-US" sz="1600" dirty="0" smtClean="0">
                <a:solidFill>
                  <a:schemeClr val="accent2"/>
                </a:solidFill>
                <a:latin typeface="Berlin Sans FB" pitchFamily="34" charset="0"/>
              </a:rPr>
              <a:t> </a:t>
            </a:r>
            <a:r>
              <a:rPr lang="en-US" sz="1600" dirty="0">
                <a:solidFill>
                  <a:srgbClr val="FF3300"/>
                </a:solidFill>
                <a:latin typeface="Berlin Sans FB" pitchFamily="34" charset="0"/>
              </a:rPr>
              <a:t>“</a:t>
            </a:r>
            <a:r>
              <a:rPr lang="en-US" sz="1600" u="sng" dirty="0">
                <a:latin typeface="Berlin Sans FB" pitchFamily="34" charset="0"/>
              </a:rPr>
              <a:t>no conductor</a:t>
            </a:r>
            <a:r>
              <a:rPr lang="en-US" sz="1600" dirty="0">
                <a:latin typeface="Berlin Sans FB" pitchFamily="34" charset="0"/>
              </a:rPr>
              <a:t>”</a:t>
            </a:r>
            <a:r>
              <a:rPr lang="en-US" sz="1600" dirty="0">
                <a:solidFill>
                  <a:schemeClr val="accent2"/>
                </a:solidFill>
                <a:latin typeface="Berlin Sans FB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Berlin Sans FB" pitchFamily="34" charset="0"/>
              </a:rPr>
              <a:t>at the </a:t>
            </a:r>
            <a:r>
              <a:rPr lang="en-US" sz="1600" dirty="0" err="1">
                <a:solidFill>
                  <a:schemeClr val="tx1"/>
                </a:solidFill>
                <a:latin typeface="Berlin Sans FB" pitchFamily="34" charset="0"/>
              </a:rPr>
              <a:t>midplane</a:t>
            </a:r>
            <a:r>
              <a:rPr lang="en-US" sz="1600" dirty="0">
                <a:solidFill>
                  <a:schemeClr val="tx1"/>
                </a:solidFill>
                <a:latin typeface="Berlin Sans FB" pitchFamily="34" charset="0"/>
              </a:rPr>
              <a:t>, there </a:t>
            </a:r>
            <a:r>
              <a:rPr lang="en-US" sz="1600" dirty="0" smtClean="0">
                <a:solidFill>
                  <a:schemeClr val="tx1"/>
                </a:solidFill>
                <a:latin typeface="Berlin Sans FB" pitchFamily="34" charset="0"/>
              </a:rPr>
              <a:t>could be </a:t>
            </a:r>
            <a:r>
              <a:rPr lang="en-US" sz="1600" dirty="0">
                <a:solidFill>
                  <a:schemeClr val="tx1"/>
                </a:solidFill>
                <a:latin typeface="Berlin Sans FB" pitchFamily="34" charset="0"/>
              </a:rPr>
              <a:t>some</a:t>
            </a:r>
            <a:r>
              <a:rPr lang="en-US" sz="1600" dirty="0">
                <a:solidFill>
                  <a:schemeClr val="accent2"/>
                </a:solidFill>
                <a:latin typeface="Berlin Sans FB" pitchFamily="34" charset="0"/>
              </a:rPr>
              <a:t> </a:t>
            </a:r>
            <a:r>
              <a:rPr lang="en-US" sz="1600" dirty="0">
                <a:solidFill>
                  <a:srgbClr val="339933"/>
                </a:solidFill>
                <a:latin typeface="Berlin Sans FB" pitchFamily="34" charset="0"/>
              </a:rPr>
              <a:t>“</a:t>
            </a:r>
            <a:r>
              <a:rPr lang="en-US" sz="1600" u="sng" dirty="0">
                <a:solidFill>
                  <a:srgbClr val="008000"/>
                </a:solidFill>
                <a:latin typeface="Berlin Sans FB" pitchFamily="34" charset="0"/>
              </a:rPr>
              <a:t>other structure</a:t>
            </a:r>
            <a:r>
              <a:rPr lang="en-US" sz="1600" dirty="0">
                <a:solidFill>
                  <a:srgbClr val="008000"/>
                </a:solidFill>
                <a:latin typeface="Berlin Sans FB" pitchFamily="34" charset="0"/>
              </a:rPr>
              <a:t>”</a:t>
            </a:r>
            <a:r>
              <a:rPr lang="en-US" sz="1600" dirty="0">
                <a:solidFill>
                  <a:schemeClr val="accent2"/>
                </a:solidFill>
                <a:latin typeface="Berlin Sans FB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Berlin Sans FB" pitchFamily="34" charset="0"/>
              </a:rPr>
              <a:t>between the upper and lower halves of the </a:t>
            </a:r>
            <a:r>
              <a:rPr lang="en-US" sz="1600" dirty="0" smtClean="0">
                <a:solidFill>
                  <a:schemeClr val="tx1"/>
                </a:solidFill>
                <a:latin typeface="Berlin Sans FB" pitchFamily="34" charset="0"/>
              </a:rPr>
              <a:t>coil to help deal with Lorentz forces. </a:t>
            </a:r>
            <a:endParaRPr lang="en-US" sz="1600" dirty="0">
              <a:solidFill>
                <a:schemeClr val="tx1"/>
              </a:solidFill>
              <a:latin typeface="Berlin Sans FB" pitchFamily="34" charset="0"/>
            </a:endParaRPr>
          </a:p>
          <a:p>
            <a:pPr>
              <a:lnSpc>
                <a:spcPct val="105000"/>
              </a:lnSpc>
              <a:spcBef>
                <a:spcPct val="15000"/>
              </a:spcBef>
            </a:pPr>
            <a:r>
              <a:rPr lang="en-US" sz="1600" dirty="0" smtClean="0">
                <a:solidFill>
                  <a:schemeClr val="tx1"/>
                </a:solidFill>
                <a:latin typeface="Berlin Sans FB" pitchFamily="34" charset="0"/>
              </a:rPr>
              <a:t>Those </a:t>
            </a:r>
            <a:r>
              <a:rPr lang="en-US" sz="1600" dirty="0">
                <a:solidFill>
                  <a:schemeClr val="tx1"/>
                </a:solidFill>
                <a:latin typeface="Berlin Sans FB" pitchFamily="34" charset="0"/>
              </a:rPr>
              <a:t>designs, though </a:t>
            </a:r>
            <a:r>
              <a:rPr lang="en-US" sz="1600" dirty="0" smtClean="0">
                <a:solidFill>
                  <a:schemeClr val="tx1"/>
                </a:solidFill>
                <a:latin typeface="Berlin Sans FB" pitchFamily="34" charset="0"/>
              </a:rPr>
              <a:t>significantly reduce energy deposited in coils from direct hit, could still face  heat from secondary </a:t>
            </a:r>
            <a:r>
              <a:rPr lang="en-US" sz="1600" dirty="0">
                <a:solidFill>
                  <a:schemeClr val="tx1"/>
                </a:solidFill>
                <a:latin typeface="Berlin Sans FB" pitchFamily="34" charset="0"/>
              </a:rPr>
              <a:t>showers </a:t>
            </a:r>
            <a:r>
              <a:rPr lang="en-US" sz="1600" dirty="0" smtClean="0">
                <a:solidFill>
                  <a:schemeClr val="tx1"/>
                </a:solidFill>
                <a:latin typeface="Berlin Sans FB" pitchFamily="34" charset="0"/>
              </a:rPr>
              <a:t>produced by the</a:t>
            </a:r>
            <a:r>
              <a:rPr lang="en-US" sz="1600" dirty="0" smtClean="0">
                <a:solidFill>
                  <a:schemeClr val="accent2"/>
                </a:solidFill>
                <a:latin typeface="Berlin Sans FB" pitchFamily="34" charset="0"/>
              </a:rPr>
              <a:t> </a:t>
            </a:r>
            <a:r>
              <a:rPr lang="en-US" sz="1600" u="sng" dirty="0">
                <a:solidFill>
                  <a:srgbClr val="008000"/>
                </a:solidFill>
                <a:latin typeface="Berlin Sans FB" pitchFamily="34" charset="0"/>
              </a:rPr>
              <a:t>other structure</a:t>
            </a:r>
            <a:r>
              <a:rPr lang="en-US" sz="1600" dirty="0">
                <a:solidFill>
                  <a:schemeClr val="accent2"/>
                </a:solidFill>
                <a:latin typeface="Berlin Sans FB" pitchFamily="34" charset="0"/>
              </a:rPr>
              <a:t>. </a:t>
            </a:r>
            <a:r>
              <a:rPr lang="en-US" sz="1600" dirty="0" smtClean="0">
                <a:solidFill>
                  <a:schemeClr val="accent2"/>
                </a:solidFill>
                <a:latin typeface="Berlin Sans FB" pitchFamily="34" charset="0"/>
              </a:rPr>
              <a:t>In addition, the energy deposition in that cold structure itself could be significant. </a:t>
            </a:r>
            <a:endParaRPr lang="en-US" sz="1600" dirty="0">
              <a:solidFill>
                <a:schemeClr val="tx1"/>
              </a:solidFill>
              <a:latin typeface="Berlin Sans FB" pitchFamily="34" charset="0"/>
            </a:endParaRPr>
          </a:p>
          <a:p>
            <a:pPr>
              <a:lnSpc>
                <a:spcPct val="105000"/>
              </a:lnSpc>
              <a:spcBef>
                <a:spcPct val="15000"/>
              </a:spcBef>
            </a:pPr>
            <a:endParaRPr lang="en-US" sz="600" dirty="0">
              <a:solidFill>
                <a:schemeClr val="accent2"/>
              </a:solidFill>
              <a:latin typeface="Berlin Sans FB" pitchFamily="34" charset="0"/>
            </a:endParaRPr>
          </a:p>
          <a:p>
            <a:pPr>
              <a:lnSpc>
                <a:spcPts val="1800"/>
              </a:lnSpc>
              <a:spcBef>
                <a:spcPct val="15000"/>
              </a:spcBef>
            </a:pPr>
            <a:r>
              <a:rPr lang="en-US" sz="1600" dirty="0">
                <a:solidFill>
                  <a:srgbClr val="CC0000"/>
                </a:solidFill>
                <a:latin typeface="Berlin Sans FB" pitchFamily="34" charset="0"/>
              </a:rPr>
              <a:t> </a:t>
            </a:r>
            <a:r>
              <a:rPr lang="en-US" sz="1600" dirty="0" smtClean="0">
                <a:solidFill>
                  <a:srgbClr val="CC0000"/>
                </a:solidFill>
                <a:latin typeface="Berlin Sans FB" pitchFamily="34" charset="0"/>
              </a:rPr>
              <a:t>Therefore, an “ideal” or “true” open midplane dipole should be preferred, if a viable design can be proven</a:t>
            </a:r>
            <a:r>
              <a:rPr lang="en-US" b="0" dirty="0" smtClean="0">
                <a:solidFill>
                  <a:srgbClr val="CC0000"/>
                </a:solidFill>
                <a:latin typeface="Arial" charset="0"/>
              </a:rPr>
              <a:t>.</a:t>
            </a:r>
            <a:endParaRPr lang="en-US" b="0" dirty="0">
              <a:solidFill>
                <a:srgbClr val="CC0000"/>
              </a:solidFill>
              <a:latin typeface="Arial" charset="0"/>
            </a:endParaRPr>
          </a:p>
        </p:txBody>
      </p:sp>
      <p:pic>
        <p:nvPicPr>
          <p:cNvPr id="8" name="Picture 5" descr="pinned assy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449" y="1295401"/>
            <a:ext cx="2330474" cy="233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320675" y="3711576"/>
            <a:ext cx="2513013" cy="2349500"/>
            <a:chOff x="202" y="2349"/>
            <a:chExt cx="1583" cy="1480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2" y="2349"/>
              <a:ext cx="1566" cy="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202" y="2349"/>
              <a:ext cx="1583" cy="1477"/>
              <a:chOff x="202" y="2349"/>
              <a:chExt cx="1583" cy="1477"/>
            </a:xfrm>
          </p:grpSpPr>
          <p:pic>
            <p:nvPicPr>
              <p:cNvPr id="4101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78" t="9584" r="17186" b="9711"/>
              <a:stretch>
                <a:fillRect/>
              </a:stretch>
            </p:blipFill>
            <p:spPr bwMode="auto">
              <a:xfrm>
                <a:off x="202" y="2349"/>
                <a:ext cx="1519" cy="1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34" name="Rectangle 6"/>
              <p:cNvSpPr>
                <a:spLocks noChangeArrowheads="1"/>
              </p:cNvSpPr>
              <p:nvPr/>
            </p:nvSpPr>
            <p:spPr bwMode="auto">
              <a:xfrm>
                <a:off x="901" y="2732"/>
                <a:ext cx="482" cy="1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5" name="Rectangle 7"/>
              <p:cNvSpPr>
                <a:spLocks noChangeArrowheads="1"/>
              </p:cNvSpPr>
              <p:nvPr/>
            </p:nvSpPr>
            <p:spPr bwMode="auto">
              <a:xfrm>
                <a:off x="926" y="2747"/>
                <a:ext cx="459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Support Structure,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36" name="Rectangle 8"/>
              <p:cNvSpPr>
                <a:spLocks noChangeArrowheads="1"/>
              </p:cNvSpPr>
              <p:nvPr/>
            </p:nvSpPr>
            <p:spPr bwMode="auto">
              <a:xfrm>
                <a:off x="1146" y="2806"/>
                <a:ext cx="231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SS (cold)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237" name="Group 11"/>
              <p:cNvGrpSpPr>
                <a:grpSpLocks/>
              </p:cNvGrpSpPr>
              <p:nvPr/>
            </p:nvGrpSpPr>
            <p:grpSpPr bwMode="auto">
              <a:xfrm>
                <a:off x="628" y="2877"/>
                <a:ext cx="48" cy="147"/>
                <a:chOff x="628" y="2877"/>
                <a:chExt cx="48" cy="147"/>
              </a:xfrm>
            </p:grpSpPr>
            <p:sp>
              <p:nvSpPr>
                <p:cNvPr id="4115" name="Line 9"/>
                <p:cNvSpPr>
                  <a:spLocks noChangeShapeType="1"/>
                </p:cNvSpPr>
                <p:nvPr/>
              </p:nvSpPr>
              <p:spPr bwMode="auto">
                <a:xfrm>
                  <a:off x="628" y="2877"/>
                  <a:ext cx="33" cy="126"/>
                </a:xfrm>
                <a:prstGeom prst="line">
                  <a:avLst/>
                </a:prstGeom>
                <a:noFill/>
                <a:ln w="2" cap="rnd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6" name="Freeform 10"/>
                <p:cNvSpPr>
                  <a:spLocks/>
                </p:cNvSpPr>
                <p:nvPr/>
              </p:nvSpPr>
              <p:spPr bwMode="auto">
                <a:xfrm>
                  <a:off x="649" y="2994"/>
                  <a:ext cx="27" cy="30"/>
                </a:xfrm>
                <a:custGeom>
                  <a:avLst/>
                  <a:gdLst>
                    <a:gd name="T0" fmla="*/ 0 w 27"/>
                    <a:gd name="T1" fmla="*/ 9 h 30"/>
                    <a:gd name="T2" fmla="*/ 23 w 27"/>
                    <a:gd name="T3" fmla="*/ 30 h 30"/>
                    <a:gd name="T4" fmla="*/ 27 w 27"/>
                    <a:gd name="T5" fmla="*/ 0 h 30"/>
                    <a:gd name="T6" fmla="*/ 0 w 27"/>
                    <a:gd name="T7" fmla="*/ 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0">
                      <a:moveTo>
                        <a:pt x="0" y="9"/>
                      </a:moveTo>
                      <a:lnTo>
                        <a:pt x="23" y="30"/>
                      </a:lnTo>
                      <a:lnTo>
                        <a:pt x="27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238" name="Rectangle 12"/>
              <p:cNvSpPr>
                <a:spLocks noChangeArrowheads="1"/>
              </p:cNvSpPr>
              <p:nvPr/>
            </p:nvSpPr>
            <p:spPr bwMode="auto">
              <a:xfrm>
                <a:off x="460" y="2690"/>
                <a:ext cx="420" cy="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9" name="Rectangle 13"/>
              <p:cNvSpPr>
                <a:spLocks noChangeArrowheads="1"/>
              </p:cNvSpPr>
              <p:nvPr/>
            </p:nvSpPr>
            <p:spPr bwMode="auto">
              <a:xfrm>
                <a:off x="485" y="2705"/>
                <a:ext cx="195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Lorentz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40" name="Rectangle 14"/>
              <p:cNvSpPr>
                <a:spLocks noChangeArrowheads="1"/>
              </p:cNvSpPr>
              <p:nvPr/>
            </p:nvSpPr>
            <p:spPr bwMode="auto">
              <a:xfrm>
                <a:off x="676" y="2705"/>
                <a:ext cx="212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Forces: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41" name="Rectangle 15"/>
              <p:cNvSpPr>
                <a:spLocks noChangeArrowheads="1"/>
              </p:cNvSpPr>
              <p:nvPr/>
            </p:nvSpPr>
            <p:spPr bwMode="auto">
              <a:xfrm>
                <a:off x="485" y="2764"/>
                <a:ext cx="365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</a:rPr>
                  <a:t>Vertical: down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42" name="Rectangle 16"/>
              <p:cNvSpPr>
                <a:spLocks noChangeArrowheads="1"/>
              </p:cNvSpPr>
              <p:nvPr/>
            </p:nvSpPr>
            <p:spPr bwMode="auto">
              <a:xfrm>
                <a:off x="485" y="2822"/>
                <a:ext cx="361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</a:rPr>
                  <a:t>Horizontal: out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243" name="Group 19"/>
              <p:cNvGrpSpPr>
                <a:grpSpLocks/>
              </p:cNvGrpSpPr>
              <p:nvPr/>
            </p:nvGrpSpPr>
            <p:grpSpPr bwMode="auto">
              <a:xfrm>
                <a:off x="798" y="3065"/>
                <a:ext cx="103" cy="147"/>
                <a:chOff x="798" y="3065"/>
                <a:chExt cx="103" cy="147"/>
              </a:xfrm>
            </p:grpSpPr>
            <p:sp>
              <p:nvSpPr>
                <p:cNvPr id="4113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808" y="3065"/>
                  <a:ext cx="93" cy="128"/>
                </a:xfrm>
                <a:prstGeom prst="line">
                  <a:avLst/>
                </a:prstGeom>
                <a:noFill/>
                <a:ln w="2" cap="rnd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4" name="Freeform 18"/>
                <p:cNvSpPr>
                  <a:spLocks/>
                </p:cNvSpPr>
                <p:nvPr/>
              </p:nvSpPr>
              <p:spPr bwMode="auto">
                <a:xfrm>
                  <a:off x="798" y="3183"/>
                  <a:ext cx="27" cy="29"/>
                </a:xfrm>
                <a:custGeom>
                  <a:avLst/>
                  <a:gdLst>
                    <a:gd name="T0" fmla="*/ 4 w 27"/>
                    <a:gd name="T1" fmla="*/ 0 h 29"/>
                    <a:gd name="T2" fmla="*/ 0 w 27"/>
                    <a:gd name="T3" fmla="*/ 29 h 29"/>
                    <a:gd name="T4" fmla="*/ 27 w 27"/>
                    <a:gd name="T5" fmla="*/ 17 h 29"/>
                    <a:gd name="T6" fmla="*/ 4 w 27"/>
                    <a:gd name="T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29">
                      <a:moveTo>
                        <a:pt x="4" y="0"/>
                      </a:moveTo>
                      <a:lnTo>
                        <a:pt x="0" y="29"/>
                      </a:lnTo>
                      <a:lnTo>
                        <a:pt x="27" y="17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244" name="Rectangle 20"/>
              <p:cNvSpPr>
                <a:spLocks noChangeArrowheads="1"/>
              </p:cNvSpPr>
              <p:nvPr/>
            </p:nvSpPr>
            <p:spPr bwMode="auto">
              <a:xfrm>
                <a:off x="880" y="2942"/>
                <a:ext cx="482" cy="19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5" name="Rectangle 21"/>
              <p:cNvSpPr>
                <a:spLocks noChangeArrowheads="1"/>
              </p:cNvSpPr>
              <p:nvPr/>
            </p:nvSpPr>
            <p:spPr bwMode="auto">
              <a:xfrm>
                <a:off x="905" y="2957"/>
                <a:ext cx="195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Lorentz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46" name="Rectangle 22"/>
              <p:cNvSpPr>
                <a:spLocks noChangeArrowheads="1"/>
              </p:cNvSpPr>
              <p:nvPr/>
            </p:nvSpPr>
            <p:spPr bwMode="auto">
              <a:xfrm>
                <a:off x="1096" y="2957"/>
                <a:ext cx="212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Forces: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47" name="Rectangle 23"/>
              <p:cNvSpPr>
                <a:spLocks noChangeArrowheads="1"/>
              </p:cNvSpPr>
              <p:nvPr/>
            </p:nvSpPr>
            <p:spPr bwMode="auto">
              <a:xfrm>
                <a:off x="905" y="3015"/>
                <a:ext cx="298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</a:rPr>
                  <a:t>Vertical: up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48" name="Rectangle 24"/>
              <p:cNvSpPr>
                <a:spLocks noChangeArrowheads="1"/>
              </p:cNvSpPr>
              <p:nvPr/>
            </p:nvSpPr>
            <p:spPr bwMode="auto">
              <a:xfrm>
                <a:off x="1184" y="3019"/>
                <a:ext cx="178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</a:rPr>
                  <a:t>(small)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49" name="Rectangle 25"/>
              <p:cNvSpPr>
                <a:spLocks noChangeArrowheads="1"/>
              </p:cNvSpPr>
              <p:nvPr/>
            </p:nvSpPr>
            <p:spPr bwMode="auto">
              <a:xfrm>
                <a:off x="905" y="3074"/>
                <a:ext cx="361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</a:rPr>
                  <a:t>Horizontal: out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250" name="Group 29"/>
              <p:cNvGrpSpPr>
                <a:grpSpLocks/>
              </p:cNvGrpSpPr>
              <p:nvPr/>
            </p:nvGrpSpPr>
            <p:grpSpPr bwMode="auto">
              <a:xfrm>
                <a:off x="565" y="3296"/>
                <a:ext cx="524" cy="21"/>
                <a:chOff x="565" y="3296"/>
                <a:chExt cx="524" cy="21"/>
              </a:xfrm>
            </p:grpSpPr>
            <p:sp>
              <p:nvSpPr>
                <p:cNvPr id="4110" name="Rectangle 26"/>
                <p:cNvSpPr>
                  <a:spLocks noChangeArrowheads="1"/>
                </p:cNvSpPr>
                <p:nvPr/>
              </p:nvSpPr>
              <p:spPr bwMode="auto">
                <a:xfrm>
                  <a:off x="565" y="3296"/>
                  <a:ext cx="524" cy="21"/>
                </a:xfrm>
                <a:prstGeom prst="rect">
                  <a:avLst/>
                </a:prstGeom>
                <a:solidFill>
                  <a:srgbClr val="99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1" name="Rectangle 27"/>
                <p:cNvSpPr>
                  <a:spLocks noChangeArrowheads="1"/>
                </p:cNvSpPr>
                <p:nvPr/>
              </p:nvSpPr>
              <p:spPr bwMode="auto">
                <a:xfrm>
                  <a:off x="565" y="3296"/>
                  <a:ext cx="524" cy="2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2" name="Rectangle 28"/>
                <p:cNvSpPr>
                  <a:spLocks noChangeArrowheads="1"/>
                </p:cNvSpPr>
                <p:nvPr/>
              </p:nvSpPr>
              <p:spPr bwMode="auto">
                <a:xfrm>
                  <a:off x="565" y="3296"/>
                  <a:ext cx="524" cy="21"/>
                </a:xfrm>
                <a:prstGeom prst="rect">
                  <a:avLst/>
                </a:prstGeom>
                <a:solidFill>
                  <a:srgbClr val="99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251" name="Rectangle 30"/>
              <p:cNvSpPr>
                <a:spLocks noChangeArrowheads="1"/>
              </p:cNvSpPr>
              <p:nvPr/>
            </p:nvSpPr>
            <p:spPr bwMode="auto">
              <a:xfrm>
                <a:off x="229" y="3489"/>
                <a:ext cx="1532" cy="329"/>
              </a:xfrm>
              <a:prstGeom prst="rect">
                <a:avLst/>
              </a:prstGeom>
              <a:solidFill>
                <a:srgbClr val="FFFFFF"/>
              </a:solidFill>
              <a:ln w="2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2" name="Rectangle 31"/>
              <p:cNvSpPr>
                <a:spLocks noChangeArrowheads="1"/>
              </p:cNvSpPr>
              <p:nvPr/>
            </p:nvSpPr>
            <p:spPr bwMode="auto">
              <a:xfrm>
                <a:off x="254" y="3506"/>
                <a:ext cx="1456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Arial" pitchFamily="34" charset="0"/>
                    <a:cs typeface="Arial" pitchFamily="34" charset="0"/>
                  </a:rPr>
                  <a:t>A large amount of particles coming from high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53" name="Rectangle 32"/>
              <p:cNvSpPr>
                <a:spLocks noChangeArrowheads="1"/>
              </p:cNvSpPr>
              <p:nvPr/>
            </p:nvSpPr>
            <p:spPr bwMode="auto">
              <a:xfrm>
                <a:off x="254" y="3582"/>
                <a:ext cx="1531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Arial" pitchFamily="34" charset="0"/>
                    <a:cs typeface="Arial" pitchFamily="34" charset="0"/>
                  </a:rPr>
                  <a:t>luminosity IP deposit energy in a warm (or 80 K)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54" name="Rectangle 33"/>
              <p:cNvSpPr>
                <a:spLocks noChangeArrowheads="1"/>
              </p:cNvSpPr>
              <p:nvPr/>
            </p:nvSpPr>
            <p:spPr bwMode="auto">
              <a:xfrm>
                <a:off x="254" y="3657"/>
                <a:ext cx="1395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Arial" pitchFamily="34" charset="0"/>
                    <a:cs typeface="Arial" pitchFamily="34" charset="0"/>
                  </a:rPr>
                  <a:t>absorber, that is inside the cryostat. Heat is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55" name="Rectangle 34"/>
              <p:cNvSpPr>
                <a:spLocks noChangeArrowheads="1"/>
              </p:cNvSpPr>
              <p:nvPr/>
            </p:nvSpPr>
            <p:spPr bwMode="auto">
              <a:xfrm>
                <a:off x="254" y="3732"/>
                <a:ext cx="1345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Arial" pitchFamily="34" charset="0"/>
                    <a:cs typeface="Arial" pitchFamily="34" charset="0"/>
                  </a:rPr>
                  <a:t>removed efficiently at higher temperature.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96" name="Freeform 35"/>
              <p:cNvSpPr>
                <a:spLocks/>
              </p:cNvSpPr>
              <p:nvPr/>
            </p:nvSpPr>
            <p:spPr bwMode="auto">
              <a:xfrm>
                <a:off x="943" y="3275"/>
                <a:ext cx="62" cy="230"/>
              </a:xfrm>
              <a:custGeom>
                <a:avLst/>
                <a:gdLst>
                  <a:gd name="T0" fmla="*/ 0 w 62"/>
                  <a:gd name="T1" fmla="*/ 59 h 230"/>
                  <a:gd name="T2" fmla="*/ 14 w 62"/>
                  <a:gd name="T3" fmla="*/ 59 h 230"/>
                  <a:gd name="T4" fmla="*/ 14 w 62"/>
                  <a:gd name="T5" fmla="*/ 230 h 230"/>
                  <a:gd name="T6" fmla="*/ 46 w 62"/>
                  <a:gd name="T7" fmla="*/ 230 h 230"/>
                  <a:gd name="T8" fmla="*/ 46 w 62"/>
                  <a:gd name="T9" fmla="*/ 59 h 230"/>
                  <a:gd name="T10" fmla="*/ 62 w 62"/>
                  <a:gd name="T11" fmla="*/ 59 h 230"/>
                  <a:gd name="T12" fmla="*/ 31 w 62"/>
                  <a:gd name="T13" fmla="*/ 0 h 230"/>
                  <a:gd name="T14" fmla="*/ 0 w 62"/>
                  <a:gd name="T15" fmla="*/ 59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" h="230">
                    <a:moveTo>
                      <a:pt x="0" y="59"/>
                    </a:moveTo>
                    <a:lnTo>
                      <a:pt x="14" y="59"/>
                    </a:lnTo>
                    <a:lnTo>
                      <a:pt x="14" y="230"/>
                    </a:lnTo>
                    <a:lnTo>
                      <a:pt x="46" y="230"/>
                    </a:lnTo>
                    <a:lnTo>
                      <a:pt x="46" y="59"/>
                    </a:lnTo>
                    <a:lnTo>
                      <a:pt x="62" y="59"/>
                    </a:lnTo>
                    <a:lnTo>
                      <a:pt x="31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99CC00"/>
              </a:solidFill>
              <a:ln w="2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7" name="Rectangle 36"/>
              <p:cNvSpPr>
                <a:spLocks noChangeArrowheads="1"/>
              </p:cNvSpPr>
              <p:nvPr/>
            </p:nvSpPr>
            <p:spPr bwMode="auto">
              <a:xfrm>
                <a:off x="980" y="2378"/>
                <a:ext cx="426" cy="10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8" name="Rectangle 37"/>
              <p:cNvSpPr>
                <a:spLocks noChangeArrowheads="1"/>
              </p:cNvSpPr>
              <p:nvPr/>
            </p:nvSpPr>
            <p:spPr bwMode="auto">
              <a:xfrm>
                <a:off x="1005" y="2393"/>
                <a:ext cx="415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smtClean="0">
                    <a:ln>
                      <a:noFill/>
                    </a:ln>
                    <a:solidFill>
                      <a:srgbClr val="3333CC"/>
                    </a:solidFill>
                    <a:effectLst/>
                    <a:latin typeface="Arial" pitchFamily="34" charset="0"/>
                    <a:cs typeface="Arial" pitchFamily="34" charset="0"/>
                  </a:rPr>
                  <a:t>Yoke (cold)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099" name="Group 40"/>
              <p:cNvGrpSpPr>
                <a:grpSpLocks/>
              </p:cNvGrpSpPr>
              <p:nvPr/>
            </p:nvGrpSpPr>
            <p:grpSpPr bwMode="auto">
              <a:xfrm>
                <a:off x="334" y="3277"/>
                <a:ext cx="149" cy="40"/>
                <a:chOff x="334" y="3277"/>
                <a:chExt cx="149" cy="40"/>
              </a:xfrm>
            </p:grpSpPr>
            <p:sp>
              <p:nvSpPr>
                <p:cNvPr id="4108" name="Line 38"/>
                <p:cNvSpPr>
                  <a:spLocks noChangeShapeType="1"/>
                </p:cNvSpPr>
                <p:nvPr/>
              </p:nvSpPr>
              <p:spPr bwMode="auto">
                <a:xfrm>
                  <a:off x="334" y="3296"/>
                  <a:ext cx="113" cy="0"/>
                </a:xfrm>
                <a:prstGeom prst="line">
                  <a:avLst/>
                </a:prstGeom>
                <a:noFill/>
                <a:ln w="6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9" name="Freeform 39"/>
                <p:cNvSpPr>
                  <a:spLocks/>
                </p:cNvSpPr>
                <p:nvPr/>
              </p:nvSpPr>
              <p:spPr bwMode="auto">
                <a:xfrm>
                  <a:off x="443" y="3277"/>
                  <a:ext cx="40" cy="40"/>
                </a:xfrm>
                <a:custGeom>
                  <a:avLst/>
                  <a:gdLst>
                    <a:gd name="T0" fmla="*/ 0 w 40"/>
                    <a:gd name="T1" fmla="*/ 40 h 40"/>
                    <a:gd name="T2" fmla="*/ 40 w 40"/>
                    <a:gd name="T3" fmla="*/ 19 h 40"/>
                    <a:gd name="T4" fmla="*/ 0 w 40"/>
                    <a:gd name="T5" fmla="*/ 0 h 40"/>
                    <a:gd name="T6" fmla="*/ 0 w 40"/>
                    <a:gd name="T7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40">
                      <a:moveTo>
                        <a:pt x="0" y="40"/>
                      </a:moveTo>
                      <a:lnTo>
                        <a:pt x="40" y="19"/>
                      </a:lnTo>
                      <a:lnTo>
                        <a:pt x="0" y="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100" name="Rectangle 41"/>
              <p:cNvSpPr>
                <a:spLocks noChangeArrowheads="1"/>
              </p:cNvSpPr>
              <p:nvPr/>
            </p:nvSpPr>
            <p:spPr bwMode="auto">
              <a:xfrm>
                <a:off x="208" y="3214"/>
                <a:ext cx="202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2" name="Rectangle 42"/>
              <p:cNvSpPr>
                <a:spLocks noChangeArrowheads="1"/>
              </p:cNvSpPr>
              <p:nvPr/>
            </p:nvSpPr>
            <p:spPr bwMode="auto">
              <a:xfrm>
                <a:off x="233" y="3229"/>
                <a:ext cx="183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Beam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103" name="Group 45"/>
              <p:cNvGrpSpPr>
                <a:grpSpLocks/>
              </p:cNvGrpSpPr>
              <p:nvPr/>
            </p:nvGrpSpPr>
            <p:grpSpPr bwMode="auto">
              <a:xfrm>
                <a:off x="649" y="3296"/>
                <a:ext cx="191" cy="105"/>
                <a:chOff x="649" y="3296"/>
                <a:chExt cx="191" cy="105"/>
              </a:xfrm>
            </p:grpSpPr>
            <p:sp>
              <p:nvSpPr>
                <p:cNvPr id="4106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649" y="3311"/>
                  <a:ext cx="159" cy="90"/>
                </a:xfrm>
                <a:prstGeom prst="line">
                  <a:avLst/>
                </a:prstGeom>
                <a:noFill/>
                <a:ln w="6" cap="flat">
                  <a:solidFill>
                    <a:srgbClr val="FFCC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7" name="Freeform 44"/>
                <p:cNvSpPr>
                  <a:spLocks/>
                </p:cNvSpPr>
                <p:nvPr/>
              </p:nvSpPr>
              <p:spPr bwMode="auto">
                <a:xfrm>
                  <a:off x="796" y="3296"/>
                  <a:ext cx="44" cy="36"/>
                </a:xfrm>
                <a:custGeom>
                  <a:avLst/>
                  <a:gdLst>
                    <a:gd name="T0" fmla="*/ 19 w 44"/>
                    <a:gd name="T1" fmla="*/ 36 h 36"/>
                    <a:gd name="T2" fmla="*/ 44 w 44"/>
                    <a:gd name="T3" fmla="*/ 0 h 36"/>
                    <a:gd name="T4" fmla="*/ 0 w 44"/>
                    <a:gd name="T5" fmla="*/ 2 h 36"/>
                    <a:gd name="T6" fmla="*/ 19 w 44"/>
                    <a:gd name="T7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6">
                      <a:moveTo>
                        <a:pt x="19" y="36"/>
                      </a:moveTo>
                      <a:lnTo>
                        <a:pt x="44" y="0"/>
                      </a:lnTo>
                      <a:lnTo>
                        <a:pt x="0" y="2"/>
                      </a:lnTo>
                      <a:lnTo>
                        <a:pt x="19" y="36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104" name="Rectangle 46"/>
              <p:cNvSpPr>
                <a:spLocks noChangeArrowheads="1"/>
              </p:cNvSpPr>
              <p:nvPr/>
            </p:nvSpPr>
            <p:spPr bwMode="auto">
              <a:xfrm>
                <a:off x="208" y="3382"/>
                <a:ext cx="632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5" name="Rectangle 47"/>
              <p:cNvSpPr>
                <a:spLocks noChangeArrowheads="1"/>
              </p:cNvSpPr>
              <p:nvPr/>
            </p:nvSpPr>
            <p:spPr bwMode="auto">
              <a:xfrm>
                <a:off x="233" y="3397"/>
                <a:ext cx="621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1" i="0" u="none" strike="noStrike" cap="none" normalizeH="0" baseline="0" smtClean="0">
                    <a:ln>
                      <a:noFill/>
                    </a:ln>
                    <a:solidFill>
                      <a:srgbClr val="FFCC99"/>
                    </a:solidFill>
                    <a:effectLst/>
                    <a:latin typeface="Arial" pitchFamily="34" charset="0"/>
                    <a:cs typeface="Arial" pitchFamily="34" charset="0"/>
                  </a:rPr>
                  <a:t>Particle Spray from IP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" name="Group 52"/>
            <p:cNvGrpSpPr>
              <a:grpSpLocks/>
            </p:cNvGrpSpPr>
            <p:nvPr/>
          </p:nvGrpSpPr>
          <p:grpSpPr bwMode="auto">
            <a:xfrm>
              <a:off x="334" y="3271"/>
              <a:ext cx="256" cy="88"/>
              <a:chOff x="334" y="3271"/>
              <a:chExt cx="256" cy="88"/>
            </a:xfrm>
          </p:grpSpPr>
          <p:sp>
            <p:nvSpPr>
              <p:cNvPr id="4231" name="Rectangle 49"/>
              <p:cNvSpPr>
                <a:spLocks noChangeArrowheads="1"/>
              </p:cNvSpPr>
              <p:nvPr/>
            </p:nvSpPr>
            <p:spPr bwMode="auto">
              <a:xfrm>
                <a:off x="334" y="3271"/>
                <a:ext cx="256" cy="8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2" name="Oval 50"/>
              <p:cNvSpPr>
                <a:spLocks noChangeArrowheads="1"/>
              </p:cNvSpPr>
              <p:nvPr/>
            </p:nvSpPr>
            <p:spPr bwMode="auto">
              <a:xfrm>
                <a:off x="334" y="3271"/>
                <a:ext cx="252" cy="84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3" name="Rectangle 51"/>
              <p:cNvSpPr>
                <a:spLocks noChangeArrowheads="1"/>
              </p:cNvSpPr>
              <p:nvPr/>
            </p:nvSpPr>
            <p:spPr bwMode="auto">
              <a:xfrm>
                <a:off x="334" y="3271"/>
                <a:ext cx="256" cy="8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4149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8" t="9584" r="17186" b="9711"/>
            <a:stretch>
              <a:fillRect/>
            </a:stretch>
          </p:blipFill>
          <p:spPr bwMode="auto">
            <a:xfrm>
              <a:off x="202" y="2349"/>
              <a:ext cx="1519" cy="1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54"/>
            <p:cNvSpPr>
              <a:spLocks noChangeArrowheads="1"/>
            </p:cNvSpPr>
            <p:nvPr/>
          </p:nvSpPr>
          <p:spPr bwMode="auto">
            <a:xfrm>
              <a:off x="901" y="2732"/>
              <a:ext cx="482" cy="1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55"/>
            <p:cNvSpPr>
              <a:spLocks noChangeArrowheads="1"/>
            </p:cNvSpPr>
            <p:nvPr/>
          </p:nvSpPr>
          <p:spPr bwMode="auto">
            <a:xfrm>
              <a:off x="926" y="2747"/>
              <a:ext cx="459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Support Structure,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56"/>
            <p:cNvSpPr>
              <a:spLocks noChangeArrowheads="1"/>
            </p:cNvSpPr>
            <p:nvPr/>
          </p:nvSpPr>
          <p:spPr bwMode="auto">
            <a:xfrm>
              <a:off x="1146" y="2806"/>
              <a:ext cx="231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SS (cold)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6" name="Group 59"/>
            <p:cNvGrpSpPr>
              <a:grpSpLocks/>
            </p:cNvGrpSpPr>
            <p:nvPr/>
          </p:nvGrpSpPr>
          <p:grpSpPr bwMode="auto">
            <a:xfrm>
              <a:off x="628" y="2877"/>
              <a:ext cx="48" cy="147"/>
              <a:chOff x="628" y="2877"/>
              <a:chExt cx="48" cy="147"/>
            </a:xfrm>
          </p:grpSpPr>
          <p:sp>
            <p:nvSpPr>
              <p:cNvPr id="4229" name="Line 57"/>
              <p:cNvSpPr>
                <a:spLocks noChangeShapeType="1"/>
              </p:cNvSpPr>
              <p:nvPr/>
            </p:nvSpPr>
            <p:spPr bwMode="auto">
              <a:xfrm>
                <a:off x="628" y="2877"/>
                <a:ext cx="33" cy="126"/>
              </a:xfrm>
              <a:prstGeom prst="line">
                <a:avLst/>
              </a:prstGeom>
              <a:noFill/>
              <a:ln w="2" cap="rnd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0" name="Freeform 58"/>
              <p:cNvSpPr>
                <a:spLocks/>
              </p:cNvSpPr>
              <p:nvPr/>
            </p:nvSpPr>
            <p:spPr bwMode="auto">
              <a:xfrm>
                <a:off x="649" y="2994"/>
                <a:ext cx="27" cy="30"/>
              </a:xfrm>
              <a:custGeom>
                <a:avLst/>
                <a:gdLst>
                  <a:gd name="T0" fmla="*/ 0 w 27"/>
                  <a:gd name="T1" fmla="*/ 9 h 30"/>
                  <a:gd name="T2" fmla="*/ 23 w 27"/>
                  <a:gd name="T3" fmla="*/ 30 h 30"/>
                  <a:gd name="T4" fmla="*/ 27 w 27"/>
                  <a:gd name="T5" fmla="*/ 0 h 30"/>
                  <a:gd name="T6" fmla="*/ 0 w 27"/>
                  <a:gd name="T7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30">
                    <a:moveTo>
                      <a:pt x="0" y="9"/>
                    </a:moveTo>
                    <a:lnTo>
                      <a:pt x="23" y="30"/>
                    </a:lnTo>
                    <a:lnTo>
                      <a:pt x="2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" name="Rectangle 60"/>
            <p:cNvSpPr>
              <a:spLocks noChangeArrowheads="1"/>
            </p:cNvSpPr>
            <p:nvPr/>
          </p:nvSpPr>
          <p:spPr bwMode="auto">
            <a:xfrm>
              <a:off x="460" y="2690"/>
              <a:ext cx="420" cy="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61"/>
            <p:cNvSpPr>
              <a:spLocks noChangeArrowheads="1"/>
            </p:cNvSpPr>
            <p:nvPr/>
          </p:nvSpPr>
          <p:spPr bwMode="auto">
            <a:xfrm>
              <a:off x="485" y="2705"/>
              <a:ext cx="195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Lorentz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62"/>
            <p:cNvSpPr>
              <a:spLocks noChangeArrowheads="1"/>
            </p:cNvSpPr>
            <p:nvPr/>
          </p:nvSpPr>
          <p:spPr bwMode="auto">
            <a:xfrm>
              <a:off x="676" y="2705"/>
              <a:ext cx="212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Forces: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63"/>
            <p:cNvSpPr>
              <a:spLocks noChangeArrowheads="1"/>
            </p:cNvSpPr>
            <p:nvPr/>
          </p:nvSpPr>
          <p:spPr bwMode="auto">
            <a:xfrm>
              <a:off x="485" y="2764"/>
              <a:ext cx="365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Vertical: down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64"/>
            <p:cNvSpPr>
              <a:spLocks noChangeArrowheads="1"/>
            </p:cNvSpPr>
            <p:nvPr/>
          </p:nvSpPr>
          <p:spPr bwMode="auto">
            <a:xfrm>
              <a:off x="485" y="2822"/>
              <a:ext cx="361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Horizontal: out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2" name="Group 67"/>
            <p:cNvGrpSpPr>
              <a:grpSpLocks/>
            </p:cNvGrpSpPr>
            <p:nvPr/>
          </p:nvGrpSpPr>
          <p:grpSpPr bwMode="auto">
            <a:xfrm>
              <a:off x="798" y="3065"/>
              <a:ext cx="103" cy="147"/>
              <a:chOff x="798" y="3065"/>
              <a:chExt cx="103" cy="147"/>
            </a:xfrm>
          </p:grpSpPr>
          <p:sp>
            <p:nvSpPr>
              <p:cNvPr id="4227" name="Line 65"/>
              <p:cNvSpPr>
                <a:spLocks noChangeShapeType="1"/>
              </p:cNvSpPr>
              <p:nvPr/>
            </p:nvSpPr>
            <p:spPr bwMode="auto">
              <a:xfrm flipH="1">
                <a:off x="808" y="3065"/>
                <a:ext cx="93" cy="128"/>
              </a:xfrm>
              <a:prstGeom prst="line">
                <a:avLst/>
              </a:prstGeom>
              <a:noFill/>
              <a:ln w="2" cap="rnd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8" name="Freeform 66"/>
              <p:cNvSpPr>
                <a:spLocks/>
              </p:cNvSpPr>
              <p:nvPr/>
            </p:nvSpPr>
            <p:spPr bwMode="auto">
              <a:xfrm>
                <a:off x="798" y="3183"/>
                <a:ext cx="27" cy="29"/>
              </a:xfrm>
              <a:custGeom>
                <a:avLst/>
                <a:gdLst>
                  <a:gd name="T0" fmla="*/ 4 w 27"/>
                  <a:gd name="T1" fmla="*/ 0 h 29"/>
                  <a:gd name="T2" fmla="*/ 0 w 27"/>
                  <a:gd name="T3" fmla="*/ 29 h 29"/>
                  <a:gd name="T4" fmla="*/ 27 w 27"/>
                  <a:gd name="T5" fmla="*/ 17 h 29"/>
                  <a:gd name="T6" fmla="*/ 4 w 27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9">
                    <a:moveTo>
                      <a:pt x="4" y="0"/>
                    </a:moveTo>
                    <a:lnTo>
                      <a:pt x="0" y="29"/>
                    </a:lnTo>
                    <a:lnTo>
                      <a:pt x="27" y="1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Rectangle 68"/>
            <p:cNvSpPr>
              <a:spLocks noChangeArrowheads="1"/>
            </p:cNvSpPr>
            <p:nvPr/>
          </p:nvSpPr>
          <p:spPr bwMode="auto">
            <a:xfrm>
              <a:off x="880" y="2942"/>
              <a:ext cx="482" cy="1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69"/>
            <p:cNvSpPr>
              <a:spLocks noChangeArrowheads="1"/>
            </p:cNvSpPr>
            <p:nvPr/>
          </p:nvSpPr>
          <p:spPr bwMode="auto">
            <a:xfrm>
              <a:off x="905" y="2957"/>
              <a:ext cx="195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Lorentz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70"/>
            <p:cNvSpPr>
              <a:spLocks noChangeArrowheads="1"/>
            </p:cNvSpPr>
            <p:nvPr/>
          </p:nvSpPr>
          <p:spPr bwMode="auto">
            <a:xfrm>
              <a:off x="1096" y="2957"/>
              <a:ext cx="212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Forces: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71"/>
            <p:cNvSpPr>
              <a:spLocks noChangeArrowheads="1"/>
            </p:cNvSpPr>
            <p:nvPr/>
          </p:nvSpPr>
          <p:spPr bwMode="auto">
            <a:xfrm>
              <a:off x="905" y="3015"/>
              <a:ext cx="298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Vertical: up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72"/>
            <p:cNvSpPr>
              <a:spLocks noChangeArrowheads="1"/>
            </p:cNvSpPr>
            <p:nvPr/>
          </p:nvSpPr>
          <p:spPr bwMode="auto">
            <a:xfrm>
              <a:off x="1184" y="3019"/>
              <a:ext cx="178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(small)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73"/>
            <p:cNvSpPr>
              <a:spLocks noChangeArrowheads="1"/>
            </p:cNvSpPr>
            <p:nvPr/>
          </p:nvSpPr>
          <p:spPr bwMode="auto">
            <a:xfrm>
              <a:off x="905" y="3074"/>
              <a:ext cx="361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Horizontal: out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9" name="Group 77"/>
            <p:cNvGrpSpPr>
              <a:grpSpLocks/>
            </p:cNvGrpSpPr>
            <p:nvPr/>
          </p:nvGrpSpPr>
          <p:grpSpPr bwMode="auto">
            <a:xfrm>
              <a:off x="565" y="3296"/>
              <a:ext cx="524" cy="21"/>
              <a:chOff x="565" y="3296"/>
              <a:chExt cx="524" cy="21"/>
            </a:xfrm>
          </p:grpSpPr>
          <p:sp>
            <p:nvSpPr>
              <p:cNvPr id="4224" name="Rectangle 74"/>
              <p:cNvSpPr>
                <a:spLocks noChangeArrowheads="1"/>
              </p:cNvSpPr>
              <p:nvPr/>
            </p:nvSpPr>
            <p:spPr bwMode="auto">
              <a:xfrm>
                <a:off x="565" y="3296"/>
                <a:ext cx="524" cy="21"/>
              </a:xfrm>
              <a:prstGeom prst="rect">
                <a:avLst/>
              </a:pr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5" name="Rectangle 75"/>
              <p:cNvSpPr>
                <a:spLocks noChangeArrowheads="1"/>
              </p:cNvSpPr>
              <p:nvPr/>
            </p:nvSpPr>
            <p:spPr bwMode="auto">
              <a:xfrm>
                <a:off x="565" y="3296"/>
                <a:ext cx="524" cy="2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6" name="Rectangle 76"/>
              <p:cNvSpPr>
                <a:spLocks noChangeArrowheads="1"/>
              </p:cNvSpPr>
              <p:nvPr/>
            </p:nvSpPr>
            <p:spPr bwMode="auto">
              <a:xfrm>
                <a:off x="565" y="3296"/>
                <a:ext cx="524" cy="21"/>
              </a:xfrm>
              <a:prstGeom prst="rect">
                <a:avLst/>
              </a:pr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" name="Rectangle 79"/>
            <p:cNvSpPr>
              <a:spLocks noChangeArrowheads="1"/>
            </p:cNvSpPr>
            <p:nvPr/>
          </p:nvSpPr>
          <p:spPr bwMode="auto">
            <a:xfrm>
              <a:off x="254" y="3506"/>
              <a:ext cx="1456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rPr>
                <a:t>A large amount of particles coming from high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8" name="Rectangle 80"/>
            <p:cNvSpPr>
              <a:spLocks noChangeArrowheads="1"/>
            </p:cNvSpPr>
            <p:nvPr/>
          </p:nvSpPr>
          <p:spPr bwMode="auto">
            <a:xfrm>
              <a:off x="254" y="3582"/>
              <a:ext cx="1531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rPr>
                <a:t>luminosity IP deposit energy in a warm (or 80 K)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9" name="Rectangle 81"/>
            <p:cNvSpPr>
              <a:spLocks noChangeArrowheads="1"/>
            </p:cNvSpPr>
            <p:nvPr/>
          </p:nvSpPr>
          <p:spPr bwMode="auto">
            <a:xfrm>
              <a:off x="254" y="3657"/>
              <a:ext cx="139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rPr>
                <a:t>absorber, that is inside the cryostat. Heat is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0" name="Rectangle 82"/>
            <p:cNvSpPr>
              <a:spLocks noChangeArrowheads="1"/>
            </p:cNvSpPr>
            <p:nvPr/>
          </p:nvSpPr>
          <p:spPr bwMode="auto">
            <a:xfrm>
              <a:off x="254" y="3732"/>
              <a:ext cx="134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rPr>
                <a:t>removed efficiently at higher temperature.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1" name="Freeform 83"/>
            <p:cNvSpPr>
              <a:spLocks/>
            </p:cNvSpPr>
            <p:nvPr/>
          </p:nvSpPr>
          <p:spPr bwMode="auto">
            <a:xfrm>
              <a:off x="943" y="3275"/>
              <a:ext cx="62" cy="230"/>
            </a:xfrm>
            <a:custGeom>
              <a:avLst/>
              <a:gdLst>
                <a:gd name="T0" fmla="*/ 0 w 62"/>
                <a:gd name="T1" fmla="*/ 59 h 230"/>
                <a:gd name="T2" fmla="*/ 14 w 62"/>
                <a:gd name="T3" fmla="*/ 59 h 230"/>
                <a:gd name="T4" fmla="*/ 14 w 62"/>
                <a:gd name="T5" fmla="*/ 230 h 230"/>
                <a:gd name="T6" fmla="*/ 46 w 62"/>
                <a:gd name="T7" fmla="*/ 230 h 230"/>
                <a:gd name="T8" fmla="*/ 46 w 62"/>
                <a:gd name="T9" fmla="*/ 59 h 230"/>
                <a:gd name="T10" fmla="*/ 62 w 62"/>
                <a:gd name="T11" fmla="*/ 59 h 230"/>
                <a:gd name="T12" fmla="*/ 31 w 62"/>
                <a:gd name="T13" fmla="*/ 0 h 230"/>
                <a:gd name="T14" fmla="*/ 0 w 62"/>
                <a:gd name="T15" fmla="*/ 5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230">
                  <a:moveTo>
                    <a:pt x="0" y="59"/>
                  </a:moveTo>
                  <a:lnTo>
                    <a:pt x="14" y="59"/>
                  </a:lnTo>
                  <a:lnTo>
                    <a:pt x="14" y="230"/>
                  </a:lnTo>
                  <a:lnTo>
                    <a:pt x="46" y="230"/>
                  </a:lnTo>
                  <a:lnTo>
                    <a:pt x="46" y="59"/>
                  </a:lnTo>
                  <a:lnTo>
                    <a:pt x="62" y="59"/>
                  </a:lnTo>
                  <a:lnTo>
                    <a:pt x="3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99CC00"/>
            </a:solidFill>
            <a:ln w="2" cap="rnd">
              <a:solidFill>
                <a:srgbClr val="3333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2" name="Rectangle 84"/>
            <p:cNvSpPr>
              <a:spLocks noChangeArrowheads="1"/>
            </p:cNvSpPr>
            <p:nvPr/>
          </p:nvSpPr>
          <p:spPr bwMode="auto">
            <a:xfrm>
              <a:off x="980" y="2378"/>
              <a:ext cx="426" cy="1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3" name="Rectangle 85"/>
            <p:cNvSpPr>
              <a:spLocks noChangeArrowheads="1"/>
            </p:cNvSpPr>
            <p:nvPr/>
          </p:nvSpPr>
          <p:spPr bwMode="auto">
            <a:xfrm>
              <a:off x="1005" y="2393"/>
              <a:ext cx="41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rgbClr val="3333CC"/>
                  </a:solidFill>
                  <a:effectLst/>
                  <a:latin typeface="Arial" pitchFamily="34" charset="0"/>
                  <a:cs typeface="Arial" pitchFamily="34" charset="0"/>
                </a:rPr>
                <a:t>Yoke (cold)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134" name="Group 88"/>
            <p:cNvGrpSpPr>
              <a:grpSpLocks/>
            </p:cNvGrpSpPr>
            <p:nvPr/>
          </p:nvGrpSpPr>
          <p:grpSpPr bwMode="auto">
            <a:xfrm>
              <a:off x="334" y="3277"/>
              <a:ext cx="149" cy="40"/>
              <a:chOff x="334" y="3277"/>
              <a:chExt cx="149" cy="40"/>
            </a:xfrm>
          </p:grpSpPr>
          <p:sp>
            <p:nvSpPr>
              <p:cNvPr id="4222" name="Line 86"/>
              <p:cNvSpPr>
                <a:spLocks noChangeShapeType="1"/>
              </p:cNvSpPr>
              <p:nvPr/>
            </p:nvSpPr>
            <p:spPr bwMode="auto">
              <a:xfrm>
                <a:off x="334" y="3296"/>
                <a:ext cx="113" cy="0"/>
              </a:xfrm>
              <a:prstGeom prst="line">
                <a:avLst/>
              </a:prstGeom>
              <a:noFill/>
              <a:ln w="6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3" name="Freeform 87"/>
              <p:cNvSpPr>
                <a:spLocks/>
              </p:cNvSpPr>
              <p:nvPr/>
            </p:nvSpPr>
            <p:spPr bwMode="auto">
              <a:xfrm>
                <a:off x="443" y="3277"/>
                <a:ext cx="40" cy="40"/>
              </a:xfrm>
              <a:custGeom>
                <a:avLst/>
                <a:gdLst>
                  <a:gd name="T0" fmla="*/ 0 w 40"/>
                  <a:gd name="T1" fmla="*/ 40 h 40"/>
                  <a:gd name="T2" fmla="*/ 40 w 40"/>
                  <a:gd name="T3" fmla="*/ 19 h 40"/>
                  <a:gd name="T4" fmla="*/ 0 w 40"/>
                  <a:gd name="T5" fmla="*/ 0 h 40"/>
                  <a:gd name="T6" fmla="*/ 0 w 40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40">
                    <a:moveTo>
                      <a:pt x="0" y="40"/>
                    </a:moveTo>
                    <a:lnTo>
                      <a:pt x="40" y="19"/>
                    </a:lnTo>
                    <a:lnTo>
                      <a:pt x="0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135" name="Rectangle 89"/>
            <p:cNvSpPr>
              <a:spLocks noChangeArrowheads="1"/>
            </p:cNvSpPr>
            <p:nvPr/>
          </p:nvSpPr>
          <p:spPr bwMode="auto">
            <a:xfrm>
              <a:off x="208" y="3214"/>
              <a:ext cx="202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6" name="Rectangle 90"/>
            <p:cNvSpPr>
              <a:spLocks noChangeArrowheads="1"/>
            </p:cNvSpPr>
            <p:nvPr/>
          </p:nvSpPr>
          <p:spPr bwMode="auto">
            <a:xfrm>
              <a:off x="233" y="3229"/>
              <a:ext cx="183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Beam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137" name="Group 93"/>
            <p:cNvGrpSpPr>
              <a:grpSpLocks/>
            </p:cNvGrpSpPr>
            <p:nvPr/>
          </p:nvGrpSpPr>
          <p:grpSpPr bwMode="auto">
            <a:xfrm>
              <a:off x="649" y="3296"/>
              <a:ext cx="191" cy="105"/>
              <a:chOff x="649" y="3296"/>
              <a:chExt cx="191" cy="105"/>
            </a:xfrm>
          </p:grpSpPr>
          <p:sp>
            <p:nvSpPr>
              <p:cNvPr id="4220" name="Line 91"/>
              <p:cNvSpPr>
                <a:spLocks noChangeShapeType="1"/>
              </p:cNvSpPr>
              <p:nvPr/>
            </p:nvSpPr>
            <p:spPr bwMode="auto">
              <a:xfrm flipV="1">
                <a:off x="649" y="3311"/>
                <a:ext cx="159" cy="90"/>
              </a:xfrm>
              <a:prstGeom prst="line">
                <a:avLst/>
              </a:prstGeom>
              <a:noFill/>
              <a:ln w="6" cap="flat">
                <a:solidFill>
                  <a:srgbClr val="FFCC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1" name="Freeform 92"/>
              <p:cNvSpPr>
                <a:spLocks/>
              </p:cNvSpPr>
              <p:nvPr/>
            </p:nvSpPr>
            <p:spPr bwMode="auto">
              <a:xfrm>
                <a:off x="796" y="3296"/>
                <a:ext cx="44" cy="36"/>
              </a:xfrm>
              <a:custGeom>
                <a:avLst/>
                <a:gdLst>
                  <a:gd name="T0" fmla="*/ 19 w 44"/>
                  <a:gd name="T1" fmla="*/ 36 h 36"/>
                  <a:gd name="T2" fmla="*/ 44 w 44"/>
                  <a:gd name="T3" fmla="*/ 0 h 36"/>
                  <a:gd name="T4" fmla="*/ 0 w 44"/>
                  <a:gd name="T5" fmla="*/ 2 h 36"/>
                  <a:gd name="T6" fmla="*/ 19 w 44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36">
                    <a:moveTo>
                      <a:pt x="19" y="36"/>
                    </a:moveTo>
                    <a:lnTo>
                      <a:pt x="44" y="0"/>
                    </a:lnTo>
                    <a:lnTo>
                      <a:pt x="0" y="2"/>
                    </a:lnTo>
                    <a:lnTo>
                      <a:pt x="19" y="36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138" name="Rectangle 94"/>
            <p:cNvSpPr>
              <a:spLocks noChangeArrowheads="1"/>
            </p:cNvSpPr>
            <p:nvPr/>
          </p:nvSpPr>
          <p:spPr bwMode="auto">
            <a:xfrm>
              <a:off x="208" y="3382"/>
              <a:ext cx="632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9" name="Rectangle 95"/>
            <p:cNvSpPr>
              <a:spLocks noChangeArrowheads="1"/>
            </p:cNvSpPr>
            <p:nvPr/>
          </p:nvSpPr>
          <p:spPr bwMode="auto">
            <a:xfrm>
              <a:off x="233" y="3397"/>
              <a:ext cx="621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FFCC99"/>
                  </a:solidFill>
                  <a:effectLst/>
                  <a:latin typeface="Arial" pitchFamily="34" charset="0"/>
                  <a:cs typeface="Arial" pitchFamily="34" charset="0"/>
                </a:rPr>
                <a:t>Particle Spray from IP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192" name="Picture 9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8" t="9584" r="17186" b="9711"/>
            <a:stretch>
              <a:fillRect/>
            </a:stretch>
          </p:blipFill>
          <p:spPr bwMode="auto">
            <a:xfrm>
              <a:off x="202" y="2349"/>
              <a:ext cx="1519" cy="1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40" name="Rectangle 97"/>
            <p:cNvSpPr>
              <a:spLocks noChangeArrowheads="1"/>
            </p:cNvSpPr>
            <p:nvPr/>
          </p:nvSpPr>
          <p:spPr bwMode="auto">
            <a:xfrm>
              <a:off x="901" y="2732"/>
              <a:ext cx="482" cy="1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1" name="Rectangle 98"/>
            <p:cNvSpPr>
              <a:spLocks noChangeArrowheads="1"/>
            </p:cNvSpPr>
            <p:nvPr/>
          </p:nvSpPr>
          <p:spPr bwMode="auto">
            <a:xfrm>
              <a:off x="926" y="2747"/>
              <a:ext cx="459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Support Structure,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2" name="Rectangle 99"/>
            <p:cNvSpPr>
              <a:spLocks noChangeArrowheads="1"/>
            </p:cNvSpPr>
            <p:nvPr/>
          </p:nvSpPr>
          <p:spPr bwMode="auto">
            <a:xfrm>
              <a:off x="1146" y="2806"/>
              <a:ext cx="231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SS (cold)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143" name="Group 102"/>
            <p:cNvGrpSpPr>
              <a:grpSpLocks/>
            </p:cNvGrpSpPr>
            <p:nvPr/>
          </p:nvGrpSpPr>
          <p:grpSpPr bwMode="auto">
            <a:xfrm>
              <a:off x="628" y="2877"/>
              <a:ext cx="48" cy="147"/>
              <a:chOff x="628" y="2877"/>
              <a:chExt cx="48" cy="147"/>
            </a:xfrm>
          </p:grpSpPr>
          <p:sp>
            <p:nvSpPr>
              <p:cNvPr id="4218" name="Line 100"/>
              <p:cNvSpPr>
                <a:spLocks noChangeShapeType="1"/>
              </p:cNvSpPr>
              <p:nvPr/>
            </p:nvSpPr>
            <p:spPr bwMode="auto">
              <a:xfrm>
                <a:off x="628" y="2877"/>
                <a:ext cx="33" cy="126"/>
              </a:xfrm>
              <a:prstGeom prst="line">
                <a:avLst/>
              </a:prstGeom>
              <a:noFill/>
              <a:ln w="2" cap="rnd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9" name="Freeform 101"/>
              <p:cNvSpPr>
                <a:spLocks/>
              </p:cNvSpPr>
              <p:nvPr/>
            </p:nvSpPr>
            <p:spPr bwMode="auto">
              <a:xfrm>
                <a:off x="649" y="2994"/>
                <a:ext cx="27" cy="30"/>
              </a:xfrm>
              <a:custGeom>
                <a:avLst/>
                <a:gdLst>
                  <a:gd name="T0" fmla="*/ 0 w 27"/>
                  <a:gd name="T1" fmla="*/ 9 h 30"/>
                  <a:gd name="T2" fmla="*/ 23 w 27"/>
                  <a:gd name="T3" fmla="*/ 30 h 30"/>
                  <a:gd name="T4" fmla="*/ 27 w 27"/>
                  <a:gd name="T5" fmla="*/ 0 h 30"/>
                  <a:gd name="T6" fmla="*/ 0 w 27"/>
                  <a:gd name="T7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30">
                    <a:moveTo>
                      <a:pt x="0" y="9"/>
                    </a:moveTo>
                    <a:lnTo>
                      <a:pt x="23" y="30"/>
                    </a:lnTo>
                    <a:lnTo>
                      <a:pt x="2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144" name="Rectangle 103"/>
            <p:cNvSpPr>
              <a:spLocks noChangeArrowheads="1"/>
            </p:cNvSpPr>
            <p:nvPr/>
          </p:nvSpPr>
          <p:spPr bwMode="auto">
            <a:xfrm>
              <a:off x="460" y="2690"/>
              <a:ext cx="420" cy="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5" name="Rectangle 104"/>
            <p:cNvSpPr>
              <a:spLocks noChangeArrowheads="1"/>
            </p:cNvSpPr>
            <p:nvPr/>
          </p:nvSpPr>
          <p:spPr bwMode="auto">
            <a:xfrm>
              <a:off x="485" y="2705"/>
              <a:ext cx="195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Lorentz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6" name="Rectangle 105"/>
            <p:cNvSpPr>
              <a:spLocks noChangeArrowheads="1"/>
            </p:cNvSpPr>
            <p:nvPr/>
          </p:nvSpPr>
          <p:spPr bwMode="auto">
            <a:xfrm>
              <a:off x="676" y="2705"/>
              <a:ext cx="212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Forces: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7" name="Rectangle 106"/>
            <p:cNvSpPr>
              <a:spLocks noChangeArrowheads="1"/>
            </p:cNvSpPr>
            <p:nvPr/>
          </p:nvSpPr>
          <p:spPr bwMode="auto">
            <a:xfrm>
              <a:off x="485" y="2764"/>
              <a:ext cx="365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Vertical: down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8" name="Rectangle 107"/>
            <p:cNvSpPr>
              <a:spLocks noChangeArrowheads="1"/>
            </p:cNvSpPr>
            <p:nvPr/>
          </p:nvSpPr>
          <p:spPr bwMode="auto">
            <a:xfrm>
              <a:off x="485" y="2822"/>
              <a:ext cx="361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Horizontal: out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150" name="Group 110"/>
            <p:cNvGrpSpPr>
              <a:grpSpLocks/>
            </p:cNvGrpSpPr>
            <p:nvPr/>
          </p:nvGrpSpPr>
          <p:grpSpPr bwMode="auto">
            <a:xfrm>
              <a:off x="798" y="3065"/>
              <a:ext cx="103" cy="147"/>
              <a:chOff x="798" y="3065"/>
              <a:chExt cx="103" cy="147"/>
            </a:xfrm>
          </p:grpSpPr>
          <p:sp>
            <p:nvSpPr>
              <p:cNvPr id="4216" name="Line 108"/>
              <p:cNvSpPr>
                <a:spLocks noChangeShapeType="1"/>
              </p:cNvSpPr>
              <p:nvPr/>
            </p:nvSpPr>
            <p:spPr bwMode="auto">
              <a:xfrm flipH="1">
                <a:off x="808" y="3065"/>
                <a:ext cx="93" cy="128"/>
              </a:xfrm>
              <a:prstGeom prst="line">
                <a:avLst/>
              </a:prstGeom>
              <a:noFill/>
              <a:ln w="2" cap="rnd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7" name="Freeform 109"/>
              <p:cNvSpPr>
                <a:spLocks/>
              </p:cNvSpPr>
              <p:nvPr/>
            </p:nvSpPr>
            <p:spPr bwMode="auto">
              <a:xfrm>
                <a:off x="798" y="3183"/>
                <a:ext cx="27" cy="29"/>
              </a:xfrm>
              <a:custGeom>
                <a:avLst/>
                <a:gdLst>
                  <a:gd name="T0" fmla="*/ 4 w 27"/>
                  <a:gd name="T1" fmla="*/ 0 h 29"/>
                  <a:gd name="T2" fmla="*/ 0 w 27"/>
                  <a:gd name="T3" fmla="*/ 29 h 29"/>
                  <a:gd name="T4" fmla="*/ 27 w 27"/>
                  <a:gd name="T5" fmla="*/ 17 h 29"/>
                  <a:gd name="T6" fmla="*/ 4 w 27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9">
                    <a:moveTo>
                      <a:pt x="4" y="0"/>
                    </a:moveTo>
                    <a:lnTo>
                      <a:pt x="0" y="29"/>
                    </a:lnTo>
                    <a:lnTo>
                      <a:pt x="27" y="1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151" name="Rectangle 111"/>
            <p:cNvSpPr>
              <a:spLocks noChangeArrowheads="1"/>
            </p:cNvSpPr>
            <p:nvPr/>
          </p:nvSpPr>
          <p:spPr bwMode="auto">
            <a:xfrm>
              <a:off x="880" y="2942"/>
              <a:ext cx="482" cy="1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2" name="Rectangle 112"/>
            <p:cNvSpPr>
              <a:spLocks noChangeArrowheads="1"/>
            </p:cNvSpPr>
            <p:nvPr/>
          </p:nvSpPr>
          <p:spPr bwMode="auto">
            <a:xfrm>
              <a:off x="905" y="2957"/>
              <a:ext cx="195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Lorentz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3" name="Rectangle 113"/>
            <p:cNvSpPr>
              <a:spLocks noChangeArrowheads="1"/>
            </p:cNvSpPr>
            <p:nvPr/>
          </p:nvSpPr>
          <p:spPr bwMode="auto">
            <a:xfrm>
              <a:off x="1096" y="2957"/>
              <a:ext cx="212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Forces: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4" name="Rectangle 114"/>
            <p:cNvSpPr>
              <a:spLocks noChangeArrowheads="1"/>
            </p:cNvSpPr>
            <p:nvPr/>
          </p:nvSpPr>
          <p:spPr bwMode="auto">
            <a:xfrm>
              <a:off x="905" y="3015"/>
              <a:ext cx="298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Vertical: up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5" name="Rectangle 115"/>
            <p:cNvSpPr>
              <a:spLocks noChangeArrowheads="1"/>
            </p:cNvSpPr>
            <p:nvPr/>
          </p:nvSpPr>
          <p:spPr bwMode="auto">
            <a:xfrm>
              <a:off x="1184" y="3019"/>
              <a:ext cx="178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(small)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6" name="Rectangle 116"/>
            <p:cNvSpPr>
              <a:spLocks noChangeArrowheads="1"/>
            </p:cNvSpPr>
            <p:nvPr/>
          </p:nvSpPr>
          <p:spPr bwMode="auto">
            <a:xfrm>
              <a:off x="905" y="3074"/>
              <a:ext cx="361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Horizontal: out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157" name="Group 120"/>
            <p:cNvGrpSpPr>
              <a:grpSpLocks/>
            </p:cNvGrpSpPr>
            <p:nvPr/>
          </p:nvGrpSpPr>
          <p:grpSpPr bwMode="auto">
            <a:xfrm>
              <a:off x="565" y="3296"/>
              <a:ext cx="524" cy="21"/>
              <a:chOff x="565" y="3296"/>
              <a:chExt cx="524" cy="21"/>
            </a:xfrm>
          </p:grpSpPr>
          <p:sp>
            <p:nvSpPr>
              <p:cNvPr id="4213" name="Rectangle 117"/>
              <p:cNvSpPr>
                <a:spLocks noChangeArrowheads="1"/>
              </p:cNvSpPr>
              <p:nvPr/>
            </p:nvSpPr>
            <p:spPr bwMode="auto">
              <a:xfrm>
                <a:off x="565" y="3296"/>
                <a:ext cx="524" cy="21"/>
              </a:xfrm>
              <a:prstGeom prst="rect">
                <a:avLst/>
              </a:pr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4" name="Rectangle 118"/>
              <p:cNvSpPr>
                <a:spLocks noChangeArrowheads="1"/>
              </p:cNvSpPr>
              <p:nvPr/>
            </p:nvSpPr>
            <p:spPr bwMode="auto">
              <a:xfrm>
                <a:off x="565" y="3296"/>
                <a:ext cx="524" cy="2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5" name="Rectangle 119"/>
              <p:cNvSpPr>
                <a:spLocks noChangeArrowheads="1"/>
              </p:cNvSpPr>
              <p:nvPr/>
            </p:nvSpPr>
            <p:spPr bwMode="auto">
              <a:xfrm>
                <a:off x="565" y="3296"/>
                <a:ext cx="524" cy="21"/>
              </a:xfrm>
              <a:prstGeom prst="rect">
                <a:avLst/>
              </a:pr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196" name="Freeform 126"/>
            <p:cNvSpPr>
              <a:spLocks/>
            </p:cNvSpPr>
            <p:nvPr/>
          </p:nvSpPr>
          <p:spPr bwMode="auto">
            <a:xfrm>
              <a:off x="943" y="3275"/>
              <a:ext cx="62" cy="230"/>
            </a:xfrm>
            <a:custGeom>
              <a:avLst/>
              <a:gdLst>
                <a:gd name="T0" fmla="*/ 0 w 62"/>
                <a:gd name="T1" fmla="*/ 59 h 230"/>
                <a:gd name="T2" fmla="*/ 14 w 62"/>
                <a:gd name="T3" fmla="*/ 59 h 230"/>
                <a:gd name="T4" fmla="*/ 14 w 62"/>
                <a:gd name="T5" fmla="*/ 230 h 230"/>
                <a:gd name="T6" fmla="*/ 46 w 62"/>
                <a:gd name="T7" fmla="*/ 230 h 230"/>
                <a:gd name="T8" fmla="*/ 46 w 62"/>
                <a:gd name="T9" fmla="*/ 59 h 230"/>
                <a:gd name="T10" fmla="*/ 62 w 62"/>
                <a:gd name="T11" fmla="*/ 59 h 230"/>
                <a:gd name="T12" fmla="*/ 31 w 62"/>
                <a:gd name="T13" fmla="*/ 0 h 230"/>
                <a:gd name="T14" fmla="*/ 0 w 62"/>
                <a:gd name="T15" fmla="*/ 5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230">
                  <a:moveTo>
                    <a:pt x="0" y="59"/>
                  </a:moveTo>
                  <a:lnTo>
                    <a:pt x="14" y="59"/>
                  </a:lnTo>
                  <a:lnTo>
                    <a:pt x="14" y="230"/>
                  </a:lnTo>
                  <a:lnTo>
                    <a:pt x="46" y="230"/>
                  </a:lnTo>
                  <a:lnTo>
                    <a:pt x="46" y="59"/>
                  </a:lnTo>
                  <a:lnTo>
                    <a:pt x="62" y="59"/>
                  </a:lnTo>
                  <a:lnTo>
                    <a:pt x="3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99CC00"/>
            </a:solidFill>
            <a:ln w="2" cap="rnd">
              <a:solidFill>
                <a:srgbClr val="3333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7" name="Rectangle 127"/>
            <p:cNvSpPr>
              <a:spLocks noChangeArrowheads="1"/>
            </p:cNvSpPr>
            <p:nvPr/>
          </p:nvSpPr>
          <p:spPr bwMode="auto">
            <a:xfrm>
              <a:off x="980" y="2378"/>
              <a:ext cx="426" cy="1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8" name="Rectangle 128"/>
            <p:cNvSpPr>
              <a:spLocks noChangeArrowheads="1"/>
            </p:cNvSpPr>
            <p:nvPr/>
          </p:nvSpPr>
          <p:spPr bwMode="auto">
            <a:xfrm>
              <a:off x="1005" y="2393"/>
              <a:ext cx="41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rgbClr val="3333CC"/>
                  </a:solidFill>
                  <a:effectLst/>
                  <a:latin typeface="Arial" pitchFamily="34" charset="0"/>
                  <a:cs typeface="Arial" pitchFamily="34" charset="0"/>
                </a:rPr>
                <a:t>Yoke (cold)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199" name="Group 131"/>
            <p:cNvGrpSpPr>
              <a:grpSpLocks/>
            </p:cNvGrpSpPr>
            <p:nvPr/>
          </p:nvGrpSpPr>
          <p:grpSpPr bwMode="auto">
            <a:xfrm>
              <a:off x="334" y="3277"/>
              <a:ext cx="149" cy="40"/>
              <a:chOff x="334" y="3277"/>
              <a:chExt cx="149" cy="40"/>
            </a:xfrm>
          </p:grpSpPr>
          <p:sp>
            <p:nvSpPr>
              <p:cNvPr id="4211" name="Line 129"/>
              <p:cNvSpPr>
                <a:spLocks noChangeShapeType="1"/>
              </p:cNvSpPr>
              <p:nvPr/>
            </p:nvSpPr>
            <p:spPr bwMode="auto">
              <a:xfrm>
                <a:off x="334" y="3296"/>
                <a:ext cx="113" cy="0"/>
              </a:xfrm>
              <a:prstGeom prst="line">
                <a:avLst/>
              </a:prstGeom>
              <a:noFill/>
              <a:ln w="6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2" name="Freeform 130"/>
              <p:cNvSpPr>
                <a:spLocks/>
              </p:cNvSpPr>
              <p:nvPr/>
            </p:nvSpPr>
            <p:spPr bwMode="auto">
              <a:xfrm>
                <a:off x="443" y="3277"/>
                <a:ext cx="40" cy="40"/>
              </a:xfrm>
              <a:custGeom>
                <a:avLst/>
                <a:gdLst>
                  <a:gd name="T0" fmla="*/ 0 w 40"/>
                  <a:gd name="T1" fmla="*/ 40 h 40"/>
                  <a:gd name="T2" fmla="*/ 40 w 40"/>
                  <a:gd name="T3" fmla="*/ 19 h 40"/>
                  <a:gd name="T4" fmla="*/ 0 w 40"/>
                  <a:gd name="T5" fmla="*/ 0 h 40"/>
                  <a:gd name="T6" fmla="*/ 0 w 40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40">
                    <a:moveTo>
                      <a:pt x="0" y="40"/>
                    </a:moveTo>
                    <a:lnTo>
                      <a:pt x="40" y="19"/>
                    </a:lnTo>
                    <a:lnTo>
                      <a:pt x="0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200" name="Rectangle 132"/>
            <p:cNvSpPr>
              <a:spLocks noChangeArrowheads="1"/>
            </p:cNvSpPr>
            <p:nvPr/>
          </p:nvSpPr>
          <p:spPr bwMode="auto">
            <a:xfrm>
              <a:off x="208" y="3214"/>
              <a:ext cx="202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1" name="Rectangle 133"/>
            <p:cNvSpPr>
              <a:spLocks noChangeArrowheads="1"/>
            </p:cNvSpPr>
            <p:nvPr/>
          </p:nvSpPr>
          <p:spPr bwMode="auto">
            <a:xfrm>
              <a:off x="233" y="3229"/>
              <a:ext cx="183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Beam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202" name="Group 136"/>
            <p:cNvGrpSpPr>
              <a:grpSpLocks/>
            </p:cNvGrpSpPr>
            <p:nvPr/>
          </p:nvGrpSpPr>
          <p:grpSpPr bwMode="auto">
            <a:xfrm>
              <a:off x="649" y="3296"/>
              <a:ext cx="191" cy="105"/>
              <a:chOff x="649" y="3296"/>
              <a:chExt cx="191" cy="105"/>
            </a:xfrm>
          </p:grpSpPr>
          <p:sp>
            <p:nvSpPr>
              <p:cNvPr id="4209" name="Line 134"/>
              <p:cNvSpPr>
                <a:spLocks noChangeShapeType="1"/>
              </p:cNvSpPr>
              <p:nvPr/>
            </p:nvSpPr>
            <p:spPr bwMode="auto">
              <a:xfrm flipV="1">
                <a:off x="649" y="3311"/>
                <a:ext cx="159" cy="90"/>
              </a:xfrm>
              <a:prstGeom prst="line">
                <a:avLst/>
              </a:prstGeom>
              <a:noFill/>
              <a:ln w="6" cap="flat">
                <a:solidFill>
                  <a:srgbClr val="FFCC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0" name="Freeform 135"/>
              <p:cNvSpPr>
                <a:spLocks/>
              </p:cNvSpPr>
              <p:nvPr/>
            </p:nvSpPr>
            <p:spPr bwMode="auto">
              <a:xfrm>
                <a:off x="796" y="3296"/>
                <a:ext cx="44" cy="36"/>
              </a:xfrm>
              <a:custGeom>
                <a:avLst/>
                <a:gdLst>
                  <a:gd name="T0" fmla="*/ 19 w 44"/>
                  <a:gd name="T1" fmla="*/ 36 h 36"/>
                  <a:gd name="T2" fmla="*/ 44 w 44"/>
                  <a:gd name="T3" fmla="*/ 0 h 36"/>
                  <a:gd name="T4" fmla="*/ 0 w 44"/>
                  <a:gd name="T5" fmla="*/ 2 h 36"/>
                  <a:gd name="T6" fmla="*/ 19 w 44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36">
                    <a:moveTo>
                      <a:pt x="19" y="36"/>
                    </a:moveTo>
                    <a:lnTo>
                      <a:pt x="44" y="0"/>
                    </a:lnTo>
                    <a:lnTo>
                      <a:pt x="0" y="2"/>
                    </a:lnTo>
                    <a:lnTo>
                      <a:pt x="19" y="36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203" name="Rectangle 137"/>
            <p:cNvSpPr>
              <a:spLocks noChangeArrowheads="1"/>
            </p:cNvSpPr>
            <p:nvPr/>
          </p:nvSpPr>
          <p:spPr bwMode="auto">
            <a:xfrm>
              <a:off x="208" y="3382"/>
              <a:ext cx="632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4" name="Rectangle 138"/>
            <p:cNvSpPr>
              <a:spLocks noChangeArrowheads="1"/>
            </p:cNvSpPr>
            <p:nvPr/>
          </p:nvSpPr>
          <p:spPr bwMode="auto">
            <a:xfrm>
              <a:off x="233" y="3397"/>
              <a:ext cx="621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FFCC99"/>
                  </a:solidFill>
                  <a:effectLst/>
                  <a:latin typeface="Arial" pitchFamily="34" charset="0"/>
                  <a:cs typeface="Arial" pitchFamily="34" charset="0"/>
                </a:rPr>
                <a:t>Particle Spray from IP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205" name="Group 142"/>
            <p:cNvGrpSpPr>
              <a:grpSpLocks/>
            </p:cNvGrpSpPr>
            <p:nvPr/>
          </p:nvGrpSpPr>
          <p:grpSpPr bwMode="auto">
            <a:xfrm>
              <a:off x="334" y="3271"/>
              <a:ext cx="256" cy="88"/>
              <a:chOff x="334" y="3271"/>
              <a:chExt cx="256" cy="88"/>
            </a:xfrm>
          </p:grpSpPr>
          <p:sp>
            <p:nvSpPr>
              <p:cNvPr id="4206" name="Rectangle 139"/>
              <p:cNvSpPr>
                <a:spLocks noChangeArrowheads="1"/>
              </p:cNvSpPr>
              <p:nvPr/>
            </p:nvSpPr>
            <p:spPr bwMode="auto">
              <a:xfrm>
                <a:off x="334" y="3271"/>
                <a:ext cx="256" cy="8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7" name="Oval 140"/>
              <p:cNvSpPr>
                <a:spLocks noChangeArrowheads="1"/>
              </p:cNvSpPr>
              <p:nvPr/>
            </p:nvSpPr>
            <p:spPr bwMode="auto">
              <a:xfrm>
                <a:off x="334" y="3271"/>
                <a:ext cx="252" cy="84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8" name="Rectangle 141"/>
              <p:cNvSpPr>
                <a:spLocks noChangeArrowheads="1"/>
              </p:cNvSpPr>
              <p:nvPr/>
            </p:nvSpPr>
            <p:spPr bwMode="auto">
              <a:xfrm>
                <a:off x="334" y="3271"/>
                <a:ext cx="256" cy="8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49" name="Footer Placeholder 3"/>
          <p:cNvSpPr txBox="1">
            <a:spLocks/>
          </p:cNvSpPr>
          <p:nvPr/>
        </p:nvSpPr>
        <p:spPr>
          <a:xfrm>
            <a:off x="1260475" y="6360319"/>
            <a:ext cx="6657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 smtClean="0">
              <a:solidFill>
                <a:srgbClr val="C00000"/>
              </a:solidFill>
              <a:latin typeface="Copperplate Gothic Bold" pitchFamily="34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Copperplate Gothic Bold" pitchFamily="34" charset="0"/>
              </a:rPr>
              <a:t>Muon Collider 2011	                                 Physics — Detectors — Accelerator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52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latin typeface="Copperplate Gothic Bold"/>
              </a:rPr>
              <a:t>Open-</a:t>
            </a:r>
            <a:r>
              <a:rPr lang="en-US" sz="2600" b="1" dirty="0" err="1" smtClean="0">
                <a:latin typeface="Copperplate Gothic Bold"/>
              </a:rPr>
              <a:t>Midplane</a:t>
            </a:r>
            <a:r>
              <a:rPr lang="en-US" sz="2600" b="1" dirty="0" smtClean="0">
                <a:latin typeface="Copperplate Gothic Bold"/>
              </a:rPr>
              <a:t> Dipole Magnet Field Homogeneity</a:t>
            </a:r>
            <a:r>
              <a:rPr lang="en-US" sz="2800" b="1" dirty="0" smtClean="0">
                <a:latin typeface="Copperplate Gothic Bold"/>
              </a:rPr>
              <a:t/>
            </a:r>
            <a:br>
              <a:rPr lang="en-US" sz="2800" b="1" dirty="0" smtClean="0">
                <a:latin typeface="Copperplate Gothic Bold"/>
              </a:rPr>
            </a:br>
            <a:r>
              <a:rPr lang="en-US" sz="2200" b="1" dirty="0" smtClean="0">
                <a:latin typeface="Copperplate Gothic Bold"/>
              </a:rPr>
              <a:t>Bob </a:t>
            </a:r>
            <a:r>
              <a:rPr lang="en-US" sz="2200" b="1" dirty="0" err="1" smtClean="0">
                <a:latin typeface="Copperplate Gothic Bold"/>
              </a:rPr>
              <a:t>Weggel</a:t>
            </a:r>
            <a:r>
              <a:rPr lang="en-US" sz="2200" b="1" dirty="0" smtClean="0">
                <a:latin typeface="Copperplate Gothic Bold"/>
              </a:rPr>
              <a:t>, PBL</a:t>
            </a:r>
            <a:endParaRPr lang="en-US" sz="2200" b="1" dirty="0">
              <a:latin typeface="Copperplate Gothic Bold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44A4-75F3-40FE-A1BA-AA41BF63E10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00200" y="5257800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Berlin Sans FB"/>
              </a:rPr>
              <a:t>Open-</a:t>
            </a:r>
            <a:r>
              <a:rPr lang="en-US" b="1" dirty="0" err="1" smtClean="0">
                <a:latin typeface="Berlin Sans FB"/>
              </a:rPr>
              <a:t>Midplane</a:t>
            </a:r>
            <a:r>
              <a:rPr lang="en-US" b="1" dirty="0" smtClean="0">
                <a:latin typeface="Berlin Sans FB"/>
              </a:rPr>
              <a:t> Dipole Magnet Field Homogeneity</a:t>
            </a:r>
            <a:endParaRPr lang="en-US" b="1" dirty="0">
              <a:latin typeface="Berlin Sans FB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0921" y="1371600"/>
            <a:ext cx="7026656" cy="376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1176338" y="6365872"/>
            <a:ext cx="679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 smtClean="0">
              <a:solidFill>
                <a:srgbClr val="C00000"/>
              </a:solidFill>
              <a:latin typeface="Copperplate Gothic Bold" pitchFamily="34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Copperplate Gothic Bold" pitchFamily="34" charset="0"/>
              </a:rPr>
              <a:t>Muon Collider 2011	                                 Physics — Detectors — Accelerator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30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>
                <a:latin typeface="Copperplate Gothic Bold" pitchFamily="34" charset="0"/>
              </a:rPr>
              <a:t>Large Aperture Dipole </a:t>
            </a:r>
            <a:r>
              <a:rPr lang="en-US" sz="3100" dirty="0">
                <a:latin typeface="Copperplate Gothic Bold" pitchFamily="34" charset="0"/>
              </a:rPr>
              <a:t>Mechanical </a:t>
            </a:r>
            <a:r>
              <a:rPr lang="en-US" sz="3100" dirty="0" smtClean="0">
                <a:latin typeface="Copperplate Gothic Bold" pitchFamily="34" charset="0"/>
              </a:rPr>
              <a:t>Structure</a:t>
            </a:r>
            <a:r>
              <a:rPr lang="en-US" dirty="0" smtClean="0">
                <a:latin typeface="Copperplate Gothic Bold" pitchFamily="34" charset="0"/>
              </a:rPr>
              <a:t/>
            </a:r>
            <a:br>
              <a:rPr lang="en-US" dirty="0" smtClean="0">
                <a:latin typeface="Copperplate Gothic Bold" pitchFamily="34" charset="0"/>
              </a:rPr>
            </a:br>
            <a:r>
              <a:rPr lang="en-US" sz="2200" dirty="0" smtClean="0">
                <a:latin typeface="Copperplate Gothic Bold" pitchFamily="34" charset="0"/>
              </a:rPr>
              <a:t>(A. Zlobin)</a:t>
            </a:r>
            <a:endParaRPr lang="en-US" sz="2200" dirty="0">
              <a:latin typeface="Copperplate Gothic Bold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44A4-75F3-40FE-A1BA-AA41BF63E104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38150" y="1676400"/>
            <a:ext cx="8172450" cy="4234785"/>
            <a:chOff x="533400" y="1676400"/>
            <a:chExt cx="7909994" cy="412432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676400"/>
              <a:ext cx="4171950" cy="412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548624" y="1676400"/>
              <a:ext cx="3894770" cy="40615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228600"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1700" dirty="0">
                  <a:solidFill>
                    <a:srgbClr val="002060"/>
                  </a:solidFill>
                  <a:latin typeface="Berlin Sans FB" pitchFamily="34" charset="0"/>
                </a:rPr>
                <a:t>Two double-layer </a:t>
              </a:r>
              <a:r>
                <a:rPr lang="en-US" sz="1700" dirty="0" err="1" smtClean="0">
                  <a:solidFill>
                    <a:srgbClr val="002060"/>
                  </a:solidFill>
                  <a:latin typeface="Berlin Sans FB" pitchFamily="34" charset="0"/>
                </a:rPr>
                <a:t>cos</a:t>
              </a:r>
              <a:r>
                <a:rPr lang="en-US" sz="1700" dirty="0" smtClean="0">
                  <a:solidFill>
                    <a:srgbClr val="002060"/>
                  </a:solidFill>
                  <a:latin typeface="Berlin Sans FB" pitchFamily="34" charset="0"/>
                </a:rPr>
                <a:t>-theta coils</a:t>
              </a:r>
              <a:r>
                <a:rPr lang="en-US" sz="1700" dirty="0">
                  <a:solidFill>
                    <a:srgbClr val="002060"/>
                  </a:solidFill>
                  <a:latin typeface="Berlin Sans FB" pitchFamily="34" charset="0"/>
                </a:rPr>
                <a:t>, vertically </a:t>
              </a:r>
              <a:r>
                <a:rPr lang="en-US" sz="1700" dirty="0" smtClean="0">
                  <a:solidFill>
                    <a:srgbClr val="002060"/>
                  </a:solidFill>
                  <a:latin typeface="Berlin Sans FB" pitchFamily="34" charset="0"/>
                </a:rPr>
                <a:t>split iron </a:t>
              </a:r>
              <a:r>
                <a:rPr lang="en-US" sz="1700" dirty="0">
                  <a:solidFill>
                    <a:srgbClr val="002060"/>
                  </a:solidFill>
                  <a:latin typeface="Berlin Sans FB" pitchFamily="34" charset="0"/>
                </a:rPr>
                <a:t>yoke, and </a:t>
              </a:r>
              <a:r>
                <a:rPr lang="en-US" sz="1700" dirty="0" smtClean="0">
                  <a:solidFill>
                    <a:srgbClr val="002060"/>
                  </a:solidFill>
                  <a:latin typeface="Berlin Sans FB" pitchFamily="34" charset="0"/>
                </a:rPr>
                <a:t>thick stainless </a:t>
              </a:r>
              <a:r>
                <a:rPr lang="en-US" sz="1700" dirty="0">
                  <a:solidFill>
                    <a:srgbClr val="002060"/>
                  </a:solidFill>
                  <a:latin typeface="Berlin Sans FB" pitchFamily="34" charset="0"/>
                </a:rPr>
                <a:t>steel skin </a:t>
              </a:r>
              <a:r>
                <a:rPr lang="en-US" sz="1700" dirty="0" smtClean="0">
                  <a:solidFill>
                    <a:srgbClr val="002060"/>
                  </a:solidFill>
                  <a:latin typeface="Berlin Sans FB" pitchFamily="34" charset="0"/>
                </a:rPr>
                <a:t>with two </a:t>
              </a:r>
              <a:r>
                <a:rPr lang="en-US" sz="1700" dirty="0">
                  <a:solidFill>
                    <a:srgbClr val="002060"/>
                  </a:solidFill>
                  <a:latin typeface="Berlin Sans FB" pitchFamily="34" charset="0"/>
                </a:rPr>
                <a:t>alignment keys </a:t>
              </a:r>
              <a:r>
                <a:rPr lang="en-US" sz="1700" dirty="0" smtClean="0">
                  <a:solidFill>
                    <a:srgbClr val="002060"/>
                  </a:solidFill>
                  <a:latin typeface="Berlin Sans FB" pitchFamily="34" charset="0"/>
                </a:rPr>
                <a:t>and two </a:t>
              </a:r>
              <a:r>
                <a:rPr lang="en-US" sz="1700" dirty="0">
                  <a:solidFill>
                    <a:srgbClr val="002060"/>
                  </a:solidFill>
                  <a:latin typeface="Berlin Sans FB" pitchFamily="34" charset="0"/>
                </a:rPr>
                <a:t>control spacers.</a:t>
              </a:r>
            </a:p>
            <a:p>
              <a:pPr marL="342900" indent="-228600"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1700" dirty="0" smtClean="0">
                  <a:solidFill>
                    <a:srgbClr val="002060"/>
                  </a:solidFill>
                  <a:latin typeface="Berlin Sans FB" pitchFamily="34" charset="0"/>
                </a:rPr>
                <a:t>The </a:t>
              </a:r>
              <a:r>
                <a:rPr lang="en-US" sz="1700" dirty="0">
                  <a:solidFill>
                    <a:srgbClr val="002060"/>
                  </a:solidFill>
                  <a:latin typeface="Berlin Sans FB" pitchFamily="34" charset="0"/>
                </a:rPr>
                <a:t>coils are </a:t>
              </a:r>
              <a:r>
                <a:rPr lang="en-US" sz="1700" dirty="0" smtClean="0">
                  <a:solidFill>
                    <a:srgbClr val="002060"/>
                  </a:solidFill>
                  <a:latin typeface="Berlin Sans FB" pitchFamily="34" charset="0"/>
                </a:rPr>
                <a:t>separated from </a:t>
              </a:r>
              <a:r>
                <a:rPr lang="en-US" sz="1700" dirty="0">
                  <a:solidFill>
                    <a:srgbClr val="002060"/>
                  </a:solidFill>
                  <a:latin typeface="Berlin Sans FB" pitchFamily="34" charset="0"/>
                </a:rPr>
                <a:t>the iron yoke by </a:t>
              </a:r>
              <a:r>
                <a:rPr lang="en-US" sz="1700" dirty="0" smtClean="0">
                  <a:solidFill>
                    <a:srgbClr val="002060"/>
                  </a:solidFill>
                  <a:latin typeface="Berlin Sans FB" pitchFamily="34" charset="0"/>
                </a:rPr>
                <a:t>thin stainless </a:t>
              </a:r>
              <a:r>
                <a:rPr lang="en-US" sz="1700" dirty="0">
                  <a:solidFill>
                    <a:srgbClr val="002060"/>
                  </a:solidFill>
                  <a:latin typeface="Berlin Sans FB" pitchFamily="34" charset="0"/>
                </a:rPr>
                <a:t>steel collars. </a:t>
              </a:r>
              <a:r>
                <a:rPr lang="en-US" sz="1700" dirty="0" smtClean="0">
                  <a:solidFill>
                    <a:srgbClr val="002060"/>
                  </a:solidFill>
                  <a:latin typeface="Berlin Sans FB" pitchFamily="34" charset="0"/>
                </a:rPr>
                <a:t>A similar </a:t>
              </a:r>
              <a:r>
                <a:rPr lang="en-US" sz="1700" dirty="0">
                  <a:solidFill>
                    <a:srgbClr val="002060"/>
                  </a:solidFill>
                  <a:latin typeface="Berlin Sans FB" pitchFamily="34" charset="0"/>
                </a:rPr>
                <a:t>support </a:t>
              </a:r>
              <a:r>
                <a:rPr lang="en-US" sz="1700" dirty="0" smtClean="0">
                  <a:solidFill>
                    <a:srgbClr val="002060"/>
                  </a:solidFill>
                  <a:latin typeface="Berlin Sans FB" pitchFamily="34" charset="0"/>
                </a:rPr>
                <a:t>structure was </a:t>
              </a:r>
              <a:r>
                <a:rPr lang="en-US" sz="1700" dirty="0">
                  <a:solidFill>
                    <a:srgbClr val="002060"/>
                  </a:solidFill>
                  <a:latin typeface="Berlin Sans FB" pitchFamily="34" charset="0"/>
                </a:rPr>
                <a:t>successfully used </a:t>
              </a:r>
              <a:r>
                <a:rPr lang="en-US" sz="1700" dirty="0" smtClean="0">
                  <a:solidFill>
                    <a:srgbClr val="002060"/>
                  </a:solidFill>
                  <a:latin typeface="Berlin Sans FB" pitchFamily="34" charset="0"/>
                </a:rPr>
                <a:t>in </a:t>
              </a:r>
              <a:r>
                <a:rPr lang="en-US" sz="1700" dirty="0" err="1" smtClean="0">
                  <a:solidFill>
                    <a:srgbClr val="002060"/>
                  </a:solidFill>
                  <a:latin typeface="Berlin Sans FB" pitchFamily="34" charset="0"/>
                </a:rPr>
                <a:t>Fermilab’s</a:t>
              </a:r>
              <a:r>
                <a:rPr lang="en-US" sz="1700" dirty="0" smtClean="0">
                  <a:solidFill>
                    <a:srgbClr val="002060"/>
                  </a:solidFill>
                  <a:latin typeface="Berlin Sans FB" pitchFamily="34" charset="0"/>
                </a:rPr>
                <a:t> high-field 90-mm Nb3Sn </a:t>
              </a:r>
              <a:r>
                <a:rPr lang="en-US" sz="1700" dirty="0" err="1" smtClean="0">
                  <a:solidFill>
                    <a:srgbClr val="002060"/>
                  </a:solidFill>
                  <a:latin typeface="Berlin Sans FB" pitchFamily="34" charset="0"/>
                </a:rPr>
                <a:t>quadrupole</a:t>
              </a:r>
              <a:r>
                <a:rPr lang="en-US" sz="1700" dirty="0" smtClean="0">
                  <a:solidFill>
                    <a:srgbClr val="002060"/>
                  </a:solidFill>
                  <a:latin typeface="Berlin Sans FB" pitchFamily="34" charset="0"/>
                </a:rPr>
                <a:t> models</a:t>
              </a:r>
            </a:p>
            <a:p>
              <a:pPr marL="342900" indent="-228600"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1700" dirty="0" smtClean="0">
                  <a:solidFill>
                    <a:srgbClr val="002060"/>
                  </a:solidFill>
                  <a:latin typeface="Berlin Sans FB" pitchFamily="34" charset="0"/>
                </a:rPr>
                <a:t>Due </a:t>
              </a:r>
              <a:r>
                <a:rPr lang="en-US" sz="1700" dirty="0">
                  <a:solidFill>
                    <a:srgbClr val="002060"/>
                  </a:solidFill>
                  <a:latin typeface="Berlin Sans FB" pitchFamily="34" charset="0"/>
                </a:rPr>
                <a:t>to </a:t>
              </a:r>
              <a:r>
                <a:rPr lang="en-US" sz="1700" dirty="0" smtClean="0">
                  <a:solidFill>
                    <a:srgbClr val="002060"/>
                  </a:solidFill>
                  <a:latin typeface="Berlin Sans FB" pitchFamily="34" charset="0"/>
                </a:rPr>
                <a:t>the asymmetrical </a:t>
              </a:r>
              <a:r>
                <a:rPr lang="en-US" sz="1700" dirty="0">
                  <a:solidFill>
                    <a:srgbClr val="002060"/>
                  </a:solidFill>
                  <a:latin typeface="Berlin Sans FB" pitchFamily="34" charset="0"/>
                </a:rPr>
                <a:t>heat </a:t>
              </a:r>
              <a:r>
                <a:rPr lang="en-US" sz="1700" dirty="0" smtClean="0">
                  <a:solidFill>
                    <a:srgbClr val="002060"/>
                  </a:solidFill>
                  <a:latin typeface="Berlin Sans FB" pitchFamily="34" charset="0"/>
                </a:rPr>
                <a:t>deposition, the </a:t>
              </a:r>
              <a:r>
                <a:rPr lang="en-US" sz="1700" dirty="0">
                  <a:solidFill>
                    <a:srgbClr val="002060"/>
                  </a:solidFill>
                  <a:latin typeface="Berlin Sans FB" pitchFamily="34" charset="0"/>
                </a:rPr>
                <a:t>beam pipe in the proposed design was shifted within the good field quality region to reduce the </a:t>
              </a:r>
              <a:r>
                <a:rPr lang="en-US" sz="1700" dirty="0" smtClean="0">
                  <a:solidFill>
                    <a:srgbClr val="002060"/>
                  </a:solidFill>
                  <a:latin typeface="Berlin Sans FB" pitchFamily="34" charset="0"/>
                </a:rPr>
                <a:t>coil ID</a:t>
              </a:r>
            </a:p>
          </p:txBody>
        </p:sp>
      </p:grpSp>
      <p:sp>
        <p:nvSpPr>
          <p:cNvPr id="9" name="Footer Placeholder 3"/>
          <p:cNvSpPr txBox="1">
            <a:spLocks/>
          </p:cNvSpPr>
          <p:nvPr/>
        </p:nvSpPr>
        <p:spPr>
          <a:xfrm>
            <a:off x="1176338" y="6365872"/>
            <a:ext cx="679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 smtClean="0">
              <a:solidFill>
                <a:srgbClr val="C00000"/>
              </a:solidFill>
              <a:latin typeface="Copperplate Gothic Bold" pitchFamily="34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Copperplate Gothic Bold" pitchFamily="34" charset="0"/>
              </a:rPr>
              <a:t>Muon Collider 2011	                                 Physics — Detectors — Accelerator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08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pperplate Gothic Bold" pitchFamily="34" charset="0"/>
              </a:rPr>
              <a:t>Large Aperture Dipole </a:t>
            </a:r>
            <a:r>
              <a:rPr lang="en-US" sz="2800" dirty="0">
                <a:latin typeface="Copperplate Gothic Bold" pitchFamily="34" charset="0"/>
              </a:rPr>
              <a:t>Stress </a:t>
            </a:r>
            <a:r>
              <a:rPr lang="en-US" sz="2800" dirty="0" smtClean="0">
                <a:latin typeface="Copperplate Gothic Bold" pitchFamily="34" charset="0"/>
              </a:rPr>
              <a:t>Analysis</a:t>
            </a:r>
            <a:br>
              <a:rPr lang="en-US" sz="2800" dirty="0" smtClean="0">
                <a:latin typeface="Copperplate Gothic Bold" pitchFamily="34" charset="0"/>
              </a:rPr>
            </a:br>
            <a:r>
              <a:rPr lang="en-US" sz="2400" dirty="0" smtClean="0">
                <a:latin typeface="Copperplate Gothic Bold" pitchFamily="34" charset="0"/>
              </a:rPr>
              <a:t>(A. Zlobin)</a:t>
            </a:r>
            <a:endParaRPr lang="en-US" sz="2400" dirty="0">
              <a:latin typeface="Copperplate Gothic Bold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44A4-75F3-40FE-A1BA-AA41BF63E10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2819400"/>
            <a:ext cx="8001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Berlin Sans FB" pitchFamily="34" charset="0"/>
              </a:rPr>
              <a:t>The </a:t>
            </a:r>
            <a:r>
              <a:rPr lang="en-US" dirty="0">
                <a:latin typeface="Berlin Sans FB" pitchFamily="34" charset="0"/>
              </a:rPr>
              <a:t>initial coil azimuthal pre-stress and geometry control is provided </a:t>
            </a:r>
            <a:r>
              <a:rPr lang="en-US" dirty="0" smtClean="0">
                <a:latin typeface="Berlin Sans FB" pitchFamily="34" charset="0"/>
              </a:rPr>
              <a:t>by the </a:t>
            </a:r>
            <a:r>
              <a:rPr lang="en-US" dirty="0">
                <a:latin typeface="Berlin Sans FB" pitchFamily="34" charset="0"/>
              </a:rPr>
              <a:t>collar blocks. The final coil pre-stress and radial support is </a:t>
            </a:r>
            <a:r>
              <a:rPr lang="en-US" dirty="0" smtClean="0">
                <a:latin typeface="Berlin Sans FB" pitchFamily="34" charset="0"/>
              </a:rPr>
              <a:t>provided by </a:t>
            </a:r>
            <a:r>
              <a:rPr lang="en-US" dirty="0">
                <a:latin typeface="Berlin Sans FB" pitchFamily="34" charset="0"/>
              </a:rPr>
              <a:t>the yoke and skin.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Berlin Sans FB" pitchFamily="34" charset="0"/>
              </a:rPr>
              <a:t>The </a:t>
            </a:r>
            <a:r>
              <a:rPr lang="en-US" dirty="0">
                <a:latin typeface="Berlin Sans FB" pitchFamily="34" charset="0"/>
              </a:rPr>
              <a:t>average inner-layer coil pre-stress at room temperature of ~</a:t>
            </a:r>
            <a:r>
              <a:rPr lang="en-US" dirty="0" smtClean="0">
                <a:latin typeface="Berlin Sans FB" pitchFamily="34" charset="0"/>
              </a:rPr>
              <a:t>120MPa </a:t>
            </a:r>
            <a:r>
              <a:rPr lang="en-US" dirty="0">
                <a:latin typeface="Berlin Sans FB" pitchFamily="34" charset="0"/>
              </a:rPr>
              <a:t>keeps the coil blocks under compression and in contact with </a:t>
            </a:r>
            <a:r>
              <a:rPr lang="en-US" dirty="0" smtClean="0">
                <a:latin typeface="Berlin Sans FB" pitchFamily="34" charset="0"/>
              </a:rPr>
              <a:t>the pole </a:t>
            </a:r>
            <a:r>
              <a:rPr lang="en-US" dirty="0">
                <a:latin typeface="Berlin Sans FB" pitchFamily="34" charset="0"/>
              </a:rPr>
              <a:t>blocks up to the magnet nominal operating field.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Berlin Sans FB" pitchFamily="34" charset="0"/>
              </a:rPr>
              <a:t>The </a:t>
            </a:r>
            <a:r>
              <a:rPr lang="en-US" dirty="0">
                <a:latin typeface="Berlin Sans FB" pitchFamily="34" charset="0"/>
              </a:rPr>
              <a:t>maximum coil stress does not exceed 175 </a:t>
            </a:r>
            <a:r>
              <a:rPr lang="en-US" dirty="0" err="1">
                <a:latin typeface="Berlin Sans FB" pitchFamily="34" charset="0"/>
              </a:rPr>
              <a:t>MPa</a:t>
            </a:r>
            <a:r>
              <a:rPr lang="en-US" dirty="0">
                <a:latin typeface="Berlin Sans FB" pitchFamily="34" charset="0"/>
              </a:rPr>
              <a:t>. The maximum </a:t>
            </a:r>
            <a:r>
              <a:rPr lang="en-US" dirty="0" smtClean="0">
                <a:latin typeface="Berlin Sans FB" pitchFamily="34" charset="0"/>
              </a:rPr>
              <a:t>coil stress </a:t>
            </a:r>
            <a:r>
              <a:rPr lang="en-US" dirty="0">
                <a:latin typeface="Berlin Sans FB" pitchFamily="34" charset="0"/>
              </a:rPr>
              <a:t>could be further reduced by optimizing the radial stress </a:t>
            </a:r>
            <a:r>
              <a:rPr lang="en-US" dirty="0" smtClean="0">
                <a:latin typeface="Berlin Sans FB" pitchFamily="34" charset="0"/>
              </a:rPr>
              <a:t>distribution on </a:t>
            </a:r>
            <a:r>
              <a:rPr lang="en-US" dirty="0">
                <a:latin typeface="Berlin Sans FB" pitchFamily="34" charset="0"/>
              </a:rPr>
              <a:t>the pole turns.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Berlin Sans FB" pitchFamily="34" charset="0"/>
              </a:rPr>
              <a:t>The </a:t>
            </a:r>
            <a:r>
              <a:rPr lang="en-US" dirty="0">
                <a:latin typeface="Berlin Sans FB" pitchFamily="34" charset="0"/>
              </a:rPr>
              <a:t>maximum coil stress in the shell-type design is lower than in </a:t>
            </a:r>
            <a:r>
              <a:rPr lang="en-US" dirty="0" smtClean="0">
                <a:latin typeface="Berlin Sans FB" pitchFamily="34" charset="0"/>
              </a:rPr>
              <a:t>the open </a:t>
            </a:r>
            <a:r>
              <a:rPr lang="en-US" dirty="0">
                <a:latin typeface="Berlin Sans FB" pitchFamily="34" charset="0"/>
              </a:rPr>
              <a:t>mid-plane dipole described above, allowing operation of </a:t>
            </a:r>
            <a:r>
              <a:rPr lang="en-US" dirty="0" smtClean="0">
                <a:latin typeface="Berlin Sans FB" pitchFamily="34" charset="0"/>
              </a:rPr>
              <a:t>this magnet </a:t>
            </a:r>
            <a:r>
              <a:rPr lang="en-US" dirty="0">
                <a:latin typeface="Berlin Sans FB" pitchFamily="34" charset="0"/>
              </a:rPr>
              <a:t>type at higher magnetic fields.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62000" y="1371600"/>
            <a:ext cx="7934325" cy="1319756"/>
            <a:chOff x="762000" y="1447800"/>
            <a:chExt cx="7934325" cy="131975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447800"/>
              <a:ext cx="3076575" cy="131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5703" y="1447800"/>
              <a:ext cx="4370622" cy="131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Footer Placeholder 3"/>
          <p:cNvSpPr txBox="1">
            <a:spLocks/>
          </p:cNvSpPr>
          <p:nvPr/>
        </p:nvSpPr>
        <p:spPr>
          <a:xfrm>
            <a:off x="1176338" y="6365872"/>
            <a:ext cx="679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 smtClean="0">
              <a:solidFill>
                <a:srgbClr val="C00000"/>
              </a:solidFill>
              <a:latin typeface="Copperplate Gothic Bold" pitchFamily="34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Copperplate Gothic Bold" pitchFamily="34" charset="0"/>
              </a:rPr>
              <a:t>Muon Collider 2011	                                 Physics — Detectors — Accelerator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64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28600"/>
            <a:ext cx="8229600" cy="9144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opperplate Gothic Bold" pitchFamily="34" charset="0"/>
              </a:rPr>
              <a:t>‘OMAR’</a:t>
            </a:r>
            <a:br>
              <a:rPr lang="en-US" sz="2800" dirty="0" smtClean="0">
                <a:latin typeface="Copperplate Gothic Bold" pitchFamily="34" charset="0"/>
              </a:rPr>
            </a:br>
            <a:r>
              <a:rPr lang="en-US" sz="2400" dirty="0" smtClean="0">
                <a:latin typeface="Copperplate Gothic Bold" pitchFamily="34" charset="0"/>
              </a:rPr>
              <a:t>Open </a:t>
            </a:r>
            <a:r>
              <a:rPr lang="en-US" sz="2400" dirty="0" err="1" smtClean="0">
                <a:latin typeface="Copperplate Gothic Bold" pitchFamily="34" charset="0"/>
              </a:rPr>
              <a:t>Midplane</a:t>
            </a:r>
            <a:r>
              <a:rPr lang="en-US" sz="2400" dirty="0" smtClean="0">
                <a:latin typeface="Copperplate Gothic Bold" pitchFamily="34" charset="0"/>
              </a:rPr>
              <a:t> Active Return </a:t>
            </a:r>
            <a:br>
              <a:rPr lang="en-US" sz="2400" dirty="0" smtClean="0">
                <a:latin typeface="Copperplate Gothic Bold" pitchFamily="34" charset="0"/>
              </a:rPr>
            </a:br>
            <a:r>
              <a:rPr lang="en-US" sz="2000" dirty="0" smtClean="0">
                <a:latin typeface="Copperplate Gothic Bold" pitchFamily="34" charset="0"/>
              </a:rPr>
              <a:t>(P. </a:t>
            </a:r>
            <a:r>
              <a:rPr lang="en-US" sz="2000" dirty="0" err="1" smtClean="0">
                <a:latin typeface="Copperplate Gothic Bold" pitchFamily="34" charset="0"/>
              </a:rPr>
              <a:t>McIntrye</a:t>
            </a:r>
            <a:r>
              <a:rPr lang="en-US" sz="2000" dirty="0" smtClean="0">
                <a:latin typeface="Copperplate Gothic Bold" pitchFamily="34" charset="0"/>
              </a:rPr>
              <a:t>, TAMU)</a:t>
            </a:r>
            <a:endParaRPr lang="en-US" sz="3200" dirty="0">
              <a:latin typeface="Copperplate Gothic Bold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44A4-75F3-40FE-A1BA-AA41BF63E10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3760736" cy="275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77878"/>
            <a:ext cx="2057399" cy="224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43400" y="1219200"/>
            <a:ext cx="4495800" cy="4216539"/>
          </a:xfrm>
          <a:prstGeom prst="rect">
            <a:avLst/>
          </a:prstGeom>
          <a:ln w="44450" cmpd="dbl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Berlin Sans FB" pitchFamily="34" charset="0"/>
              </a:rPr>
              <a:t>“REMOVE </a:t>
            </a:r>
            <a:r>
              <a:rPr lang="en-US" sz="1600" dirty="0">
                <a:latin typeface="Berlin Sans FB" pitchFamily="34" charset="0"/>
              </a:rPr>
              <a:t>THE WALLS! </a:t>
            </a:r>
          </a:p>
          <a:p>
            <a:pPr>
              <a:tabLst>
                <a:tab pos="228600" algn="l"/>
              </a:tabLst>
            </a:pPr>
            <a:r>
              <a:rPr lang="en-US" sz="1400" dirty="0" smtClean="0">
                <a:latin typeface="Berlin Sans FB" pitchFamily="34" charset="0"/>
              </a:rPr>
              <a:t>	We </a:t>
            </a:r>
            <a:r>
              <a:rPr lang="en-US" sz="1400" dirty="0">
                <a:latin typeface="Berlin Sans FB" pitchFamily="34" charset="0"/>
              </a:rPr>
              <a:t>have developed a design for the arc dipoles</a:t>
            </a:r>
            <a:r>
              <a:rPr lang="en-US" sz="1400" dirty="0" smtClean="0">
                <a:latin typeface="Berlin Sans FB" pitchFamily="34" charset="0"/>
              </a:rPr>
              <a:t>, in   which </a:t>
            </a:r>
            <a:r>
              <a:rPr lang="en-US" sz="1400" dirty="0">
                <a:latin typeface="Berlin Sans FB" pitchFamily="34" charset="0"/>
              </a:rPr>
              <a:t>a slot is opened between the top and </a:t>
            </a:r>
            <a:r>
              <a:rPr lang="en-US" sz="1400" dirty="0" smtClean="0">
                <a:latin typeface="Berlin Sans FB" pitchFamily="34" charset="0"/>
              </a:rPr>
              <a:t>bottom halves of </a:t>
            </a:r>
            <a:r>
              <a:rPr lang="en-US" sz="1400" dirty="0">
                <a:latin typeface="Berlin Sans FB" pitchFamily="34" charset="0"/>
              </a:rPr>
              <a:t>the dipole coil and the vacuum enclosure </a:t>
            </a:r>
            <a:r>
              <a:rPr lang="en-US" sz="1400" dirty="0" smtClean="0">
                <a:latin typeface="Berlin Sans FB" pitchFamily="34" charset="0"/>
              </a:rPr>
              <a:t>is extended out </a:t>
            </a:r>
            <a:r>
              <a:rPr lang="en-US" sz="1400" dirty="0">
                <a:latin typeface="Berlin Sans FB" pitchFamily="34" charset="0"/>
              </a:rPr>
              <a:t>into the </a:t>
            </a:r>
            <a:r>
              <a:rPr lang="en-US" sz="1400" dirty="0" err="1">
                <a:latin typeface="Berlin Sans FB" pitchFamily="34" charset="0"/>
              </a:rPr>
              <a:t>midplane</a:t>
            </a:r>
            <a:r>
              <a:rPr lang="en-US" sz="1400" dirty="0">
                <a:latin typeface="Berlin Sans FB" pitchFamily="34" charset="0"/>
              </a:rPr>
              <a:t> to a distance of </a:t>
            </a:r>
            <a:r>
              <a:rPr lang="en-US" sz="1400" dirty="0" smtClean="0">
                <a:latin typeface="Berlin Sans FB" pitchFamily="34" charset="0"/>
              </a:rPr>
              <a:t>±20 cm from the beam </a:t>
            </a:r>
            <a:r>
              <a:rPr lang="en-US" sz="1400" dirty="0">
                <a:latin typeface="Berlin Sans FB" pitchFamily="34" charset="0"/>
              </a:rPr>
              <a:t>axis. A quadrant of the dipole is shown </a:t>
            </a:r>
            <a:r>
              <a:rPr lang="en-US" sz="1400" dirty="0" smtClean="0">
                <a:latin typeface="Berlin Sans FB" pitchFamily="34" charset="0"/>
              </a:rPr>
              <a:t>in  Figure 1. The </a:t>
            </a:r>
            <a:r>
              <a:rPr lang="en-US" sz="1400" dirty="0">
                <a:latin typeface="Berlin Sans FB" pitchFamily="34" charset="0"/>
              </a:rPr>
              <a:t>field strength is constant within the </a:t>
            </a:r>
            <a:r>
              <a:rPr lang="en-US" sz="1400" dirty="0" err="1" smtClean="0">
                <a:latin typeface="Berlin Sans FB" pitchFamily="34" charset="0"/>
              </a:rPr>
              <a:t>muon</a:t>
            </a:r>
            <a:r>
              <a:rPr lang="en-US" sz="1400" dirty="0">
                <a:latin typeface="Berlin Sans FB" pitchFamily="34" charset="0"/>
              </a:rPr>
              <a:t> </a:t>
            </a:r>
            <a:r>
              <a:rPr lang="en-US" sz="1400" dirty="0" smtClean="0">
                <a:latin typeface="Berlin Sans FB" pitchFamily="34" charset="0"/>
              </a:rPr>
              <a:t>beam region, then </a:t>
            </a:r>
            <a:r>
              <a:rPr lang="en-US" sz="1400" dirty="0">
                <a:latin typeface="Berlin Sans FB" pitchFamily="34" charset="0"/>
              </a:rPr>
              <a:t>decreases and reverses as shown </a:t>
            </a:r>
            <a:r>
              <a:rPr lang="en-US" sz="1400" dirty="0" smtClean="0">
                <a:latin typeface="Berlin Sans FB" pitchFamily="34" charset="0"/>
              </a:rPr>
              <a:t>in Figure </a:t>
            </a:r>
            <a:r>
              <a:rPr lang="en-US" sz="1400" dirty="0">
                <a:latin typeface="Berlin Sans FB" pitchFamily="34" charset="0"/>
              </a:rPr>
              <a:t>2.</a:t>
            </a:r>
          </a:p>
          <a:p>
            <a:pPr>
              <a:tabLst>
                <a:tab pos="228600" algn="l"/>
              </a:tabLst>
            </a:pPr>
            <a:r>
              <a:rPr lang="en-US" sz="1400" dirty="0" smtClean="0">
                <a:latin typeface="Berlin Sans FB" pitchFamily="34" charset="0"/>
              </a:rPr>
              <a:t>   The </a:t>
            </a:r>
            <a:r>
              <a:rPr lang="en-US" sz="1400" dirty="0">
                <a:latin typeface="Berlin Sans FB" pitchFamily="34" charset="0"/>
              </a:rPr>
              <a:t>motivation in this design is to permit decay </a:t>
            </a:r>
            <a:r>
              <a:rPr lang="en-US" sz="1400" dirty="0" smtClean="0">
                <a:latin typeface="Berlin Sans FB" pitchFamily="34" charset="0"/>
              </a:rPr>
              <a:t>electrons and </a:t>
            </a:r>
            <a:r>
              <a:rPr lang="en-US" sz="1400" dirty="0">
                <a:latin typeface="Berlin Sans FB" pitchFamily="34" charset="0"/>
              </a:rPr>
              <a:t>synchrotron radiation to traverse the length of </a:t>
            </a:r>
            <a:r>
              <a:rPr lang="en-US" sz="1400" dirty="0" smtClean="0">
                <a:latin typeface="Berlin Sans FB" pitchFamily="34" charset="0"/>
              </a:rPr>
              <a:t>a dipole </a:t>
            </a:r>
            <a:r>
              <a:rPr lang="en-US" sz="1400" dirty="0">
                <a:latin typeface="Berlin Sans FB" pitchFamily="34" charset="0"/>
              </a:rPr>
              <a:t>without striking any surface. At each end of </a:t>
            </a:r>
            <a:r>
              <a:rPr lang="en-US" sz="1400" dirty="0" smtClean="0">
                <a:latin typeface="Berlin Sans FB" pitchFamily="34" charset="0"/>
              </a:rPr>
              <a:t>each dipole</a:t>
            </a:r>
            <a:r>
              <a:rPr lang="en-US" sz="1400" dirty="0">
                <a:latin typeface="Berlin Sans FB" pitchFamily="34" charset="0"/>
              </a:rPr>
              <a:t>, the electrons and photons would be absorbed </a:t>
            </a:r>
            <a:r>
              <a:rPr lang="en-US" sz="1400" dirty="0" smtClean="0">
                <a:latin typeface="Berlin Sans FB" pitchFamily="34" charset="0"/>
              </a:rPr>
              <a:t>at room </a:t>
            </a:r>
            <a:r>
              <a:rPr lang="en-US" sz="1400" dirty="0">
                <a:latin typeface="Berlin Sans FB" pitchFamily="34" charset="0"/>
              </a:rPr>
              <a:t>temperature, eliminating the cryogenic heat load.</a:t>
            </a:r>
            <a:endParaRPr lang="en-US" sz="1400" dirty="0" smtClean="0">
              <a:latin typeface="Berlin Sans FB" pitchFamily="34" charset="0"/>
            </a:endParaRPr>
          </a:p>
          <a:p>
            <a:r>
              <a:rPr lang="en-US" sz="1400" dirty="0" smtClean="0">
                <a:latin typeface="Berlin Sans FB" pitchFamily="34" charset="0"/>
              </a:rPr>
              <a:t>   At </a:t>
            </a:r>
            <a:r>
              <a:rPr lang="en-US" sz="1400" dirty="0">
                <a:latin typeface="Berlin Sans FB" pitchFamily="34" charset="0"/>
              </a:rPr>
              <a:t>each end of the dipole, the vacuum aperture </a:t>
            </a:r>
            <a:r>
              <a:rPr lang="en-US" sz="1400" dirty="0" smtClean="0">
                <a:latin typeface="Berlin Sans FB" pitchFamily="34" charset="0"/>
              </a:rPr>
              <a:t>would constrict </a:t>
            </a:r>
            <a:r>
              <a:rPr lang="en-US" sz="1400" dirty="0">
                <a:latin typeface="Berlin Sans FB" pitchFamily="34" charset="0"/>
              </a:rPr>
              <a:t>from a 40 cm wide slot to the ~3 cm radius </a:t>
            </a:r>
            <a:r>
              <a:rPr lang="en-US" sz="1400" dirty="0" smtClean="0">
                <a:latin typeface="Berlin Sans FB" pitchFamily="34" charset="0"/>
              </a:rPr>
              <a:t>beam tube </a:t>
            </a:r>
            <a:r>
              <a:rPr lang="en-US" sz="1400" dirty="0">
                <a:latin typeface="Berlin Sans FB" pitchFamily="34" charset="0"/>
              </a:rPr>
              <a:t>needed to pass the </a:t>
            </a:r>
            <a:r>
              <a:rPr lang="en-US" sz="1400" dirty="0" err="1">
                <a:latin typeface="Berlin Sans FB" pitchFamily="34" charset="0"/>
              </a:rPr>
              <a:t>muon</a:t>
            </a:r>
            <a:r>
              <a:rPr lang="en-US" sz="1400" dirty="0">
                <a:latin typeface="Berlin Sans FB" pitchFamily="34" charset="0"/>
              </a:rPr>
              <a:t> beams. Flanking </a:t>
            </a:r>
            <a:r>
              <a:rPr lang="en-US" sz="1400" dirty="0" smtClean="0">
                <a:latin typeface="Berlin Sans FB" pitchFamily="34" charset="0"/>
              </a:rPr>
              <a:t>this constriction, room-temperature </a:t>
            </a:r>
            <a:r>
              <a:rPr lang="en-US" sz="1400" dirty="0">
                <a:latin typeface="Berlin Sans FB" pitchFamily="34" charset="0"/>
              </a:rPr>
              <a:t>absorbers would </a:t>
            </a:r>
            <a:r>
              <a:rPr lang="en-US" sz="1400" dirty="0" smtClean="0">
                <a:latin typeface="Berlin Sans FB" pitchFamily="34" charset="0"/>
              </a:rPr>
              <a:t>absorb decay electrons </a:t>
            </a:r>
            <a:r>
              <a:rPr lang="en-US" sz="1400" dirty="0">
                <a:latin typeface="Berlin Sans FB" pitchFamily="34" charset="0"/>
              </a:rPr>
              <a:t>and synchrotron</a:t>
            </a:r>
            <a:r>
              <a:rPr lang="en-US" sz="1400" dirty="0" smtClean="0">
                <a:latin typeface="Berlin Sans FB" pitchFamily="34" charset="0"/>
              </a:rPr>
              <a:t>.”</a:t>
            </a:r>
            <a:endParaRPr lang="en-US" sz="1400" dirty="0">
              <a:latin typeface="Berlin Sans FB" pitchFamily="34" charset="0"/>
            </a:endParaRPr>
          </a:p>
          <a:p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495424" y="5536823"/>
            <a:ext cx="1246136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lin Sans FB" pitchFamily="34" charset="0"/>
              </a:rPr>
              <a:t>B</a:t>
            </a:r>
            <a:r>
              <a:rPr lang="en-US" baseline="-25000" dirty="0" smtClean="0">
                <a:latin typeface="Berlin Sans FB" pitchFamily="34" charset="0"/>
              </a:rPr>
              <a:t>y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vs</a:t>
            </a:r>
            <a:r>
              <a:rPr lang="en-US" dirty="0" smtClean="0">
                <a:latin typeface="Berlin Sans FB" pitchFamily="34" charset="0"/>
              </a:rPr>
              <a:t> x (m)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7025" y="5305990"/>
            <a:ext cx="5562600" cy="830997"/>
          </a:xfrm>
          <a:prstGeom prst="rect">
            <a:avLst/>
          </a:prstGeom>
          <a:solidFill>
            <a:schemeClr val="bg1">
              <a:alpha val="94000"/>
            </a:schemeClr>
          </a:solidFill>
          <a:ln w="19050" cmpd="thickThin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900A5"/>
                </a:solidFill>
                <a:latin typeface="Times New Roman" pitchFamily="18" charset="0"/>
                <a:cs typeface="Times New Roman" pitchFamily="18" charset="0"/>
              </a:rPr>
              <a:t>Proceedings of the 2001 Particle Accelerator Conference, Chicago</a:t>
            </a:r>
            <a:br>
              <a:rPr lang="en-US" sz="1200" b="1" dirty="0">
                <a:solidFill>
                  <a:srgbClr val="1900A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DYNAMICS OF DECAY ELECTRONS AND SYNCHROTRON RADIATION </a:t>
            </a:r>
            <a:r>
              <a:rPr lang="it-IT" sz="1200" b="1" dirty="0">
                <a:latin typeface="Times New Roman" pitchFamily="18" charset="0"/>
                <a:cs typeface="Times New Roman" pitchFamily="18" charset="0"/>
              </a:rPr>
              <a:t>IN A TEV MUON </a:t>
            </a:r>
            <a:r>
              <a:rPr lang="it-IT" sz="1200" b="1" dirty="0" smtClean="0">
                <a:latin typeface="Times New Roman" pitchFamily="18" charset="0"/>
                <a:cs typeface="Times New Roman" pitchFamily="18" charset="0"/>
              </a:rPr>
              <a:t>COLLIDER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McIntyre. and A.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Sattarov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Texas A&amp;M University, College Station, TX USA</a:t>
            </a:r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1409700" y="6356349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rgbClr val="C00000"/>
              </a:solidFill>
              <a:latin typeface="Copperplate Gothic Bold" pitchFamily="34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Copperplate Gothic Bold" pitchFamily="34" charset="0"/>
              </a:rPr>
              <a:t>Muon Collider 2011	                                 Physics — Detectors</a:t>
            </a:r>
            <a:r>
              <a:rPr lang="en-US" sz="500" dirty="0" smtClean="0">
                <a:solidFill>
                  <a:srgbClr val="C00000"/>
                </a:solidFill>
                <a:latin typeface="Copperplate Gothic Bold" pitchFamily="34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opperplate Gothic Bold" pitchFamily="34" charset="0"/>
              </a:rPr>
              <a:t>— Accelerators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opperplate Gothic Bold" pitchFamily="34" charset="0"/>
              </a:rPr>
              <a:t>‘OMAR’, cont.</a:t>
            </a:r>
            <a:endParaRPr lang="en-US" sz="3600" dirty="0">
              <a:latin typeface="Copperplate Gothic Bold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44A4-75F3-40FE-A1BA-AA41BF63E104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419101" y="1039880"/>
            <a:ext cx="8368920" cy="3023775"/>
            <a:chOff x="304800" y="1226319"/>
            <a:chExt cx="8572499" cy="3102654"/>
          </a:xfrm>
        </p:grpSpPr>
        <p:grpSp>
          <p:nvGrpSpPr>
            <p:cNvPr id="21" name="Group 20"/>
            <p:cNvGrpSpPr/>
            <p:nvPr/>
          </p:nvGrpSpPr>
          <p:grpSpPr>
            <a:xfrm>
              <a:off x="4305299" y="1305199"/>
              <a:ext cx="4572000" cy="2944895"/>
              <a:chOff x="4491039" y="1592143"/>
              <a:chExt cx="4572000" cy="294489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4638678" y="1592143"/>
                <a:ext cx="4333876" cy="2446457"/>
                <a:chOff x="4495800" y="1592143"/>
                <a:chExt cx="4333879" cy="2819020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4495800" y="1705747"/>
                  <a:ext cx="4333879" cy="2705416"/>
                  <a:chOff x="838195" y="1114425"/>
                  <a:chExt cx="7305680" cy="4933950"/>
                </a:xfrm>
              </p:grpSpPr>
              <p:pic>
                <p:nvPicPr>
                  <p:cNvPr id="3074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38200" y="1114425"/>
                    <a:ext cx="7305675" cy="10096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grpSp>
                <p:nvGrpSpPr>
                  <p:cNvPr id="7" name="Group 6"/>
                  <p:cNvGrpSpPr/>
                  <p:nvPr/>
                </p:nvGrpSpPr>
                <p:grpSpPr>
                  <a:xfrm>
                    <a:off x="838196" y="2085975"/>
                    <a:ext cx="7305678" cy="2952750"/>
                    <a:chOff x="838196" y="2085975"/>
                    <a:chExt cx="7305678" cy="2952750"/>
                  </a:xfrm>
                </p:grpSpPr>
                <p:pic>
                  <p:nvPicPr>
                    <p:cNvPr id="3075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38199" y="2085975"/>
                      <a:ext cx="7305675" cy="10096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grpSp>
                  <p:nvGrpSpPr>
                    <p:cNvPr id="6" name="Group 5"/>
                    <p:cNvGrpSpPr/>
                    <p:nvPr/>
                  </p:nvGrpSpPr>
                  <p:grpSpPr>
                    <a:xfrm>
                      <a:off x="838196" y="3057525"/>
                      <a:ext cx="7305675" cy="1981200"/>
                      <a:chOff x="857247" y="3133725"/>
                      <a:chExt cx="7305675" cy="1981200"/>
                    </a:xfrm>
                  </p:grpSpPr>
                  <p:pic>
                    <p:nvPicPr>
                      <p:cNvPr id="3076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47" y="3133725"/>
                        <a:ext cx="7305675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077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47" y="4105275"/>
                        <a:ext cx="7305675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</p:grpSp>
              <p:pic>
                <p:nvPicPr>
                  <p:cNvPr id="3078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38195" y="5038725"/>
                    <a:ext cx="7305675" cy="10096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sp>
              <p:nvSpPr>
                <p:cNvPr id="16" name="Rectangle 15"/>
                <p:cNvSpPr/>
                <p:nvPr/>
              </p:nvSpPr>
              <p:spPr>
                <a:xfrm>
                  <a:off x="4800600" y="1592143"/>
                  <a:ext cx="3581400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rgbClr val="1900A5"/>
                      </a:solidFill>
                    </a:rPr>
                    <a:t>Deflection of OMAR </a:t>
                  </a:r>
                  <a:r>
                    <a:rPr lang="en-US" b="1" dirty="0" smtClean="0">
                      <a:solidFill>
                        <a:srgbClr val="1900A5"/>
                      </a:solidFill>
                    </a:rPr>
                    <a:t>dipole under </a:t>
                  </a:r>
                  <a:r>
                    <a:rPr lang="en-US" b="1" dirty="0">
                      <a:solidFill>
                        <a:srgbClr val="1900A5"/>
                      </a:solidFill>
                    </a:rPr>
                    <a:t>Lorentz forces</a:t>
                  </a:r>
                </a:p>
              </p:txBody>
            </p:sp>
          </p:grpSp>
          <p:sp>
            <p:nvSpPr>
              <p:cNvPr id="9" name="Rectangle 8"/>
              <p:cNvSpPr/>
              <p:nvPr/>
            </p:nvSpPr>
            <p:spPr>
              <a:xfrm>
                <a:off x="4491039" y="3798374"/>
                <a:ext cx="4572000" cy="7386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>
                <a:spAutoFit/>
              </a:bodyPr>
              <a:lstStyle/>
              <a:p>
                <a:r>
                  <a:rPr lang="en-US" sz="1400" dirty="0">
                    <a:latin typeface="Berlin Sans FB" pitchFamily="34" charset="0"/>
                  </a:rPr>
                  <a:t>Coil region deflects vertically by </a:t>
                </a:r>
                <a:r>
                  <a:rPr lang="en-US" sz="1400" u="sng" dirty="0">
                    <a:latin typeface="Berlin Sans FB" pitchFamily="34" charset="0"/>
                  </a:rPr>
                  <a:t>0.1 mm </a:t>
                </a:r>
                <a:r>
                  <a:rPr lang="en-US" sz="1400" dirty="0">
                    <a:latin typeface="Berlin Sans FB" pitchFamily="34" charset="0"/>
                  </a:rPr>
                  <a:t>under full Lorentz </a:t>
                </a:r>
                <a:r>
                  <a:rPr lang="en-US" sz="1400" dirty="0" smtClean="0">
                    <a:latin typeface="Berlin Sans FB" pitchFamily="34" charset="0"/>
                  </a:rPr>
                  <a:t>load.  With </a:t>
                </a:r>
                <a:r>
                  <a:rPr lang="en-US" sz="1400" dirty="0">
                    <a:latin typeface="Berlin Sans FB" pitchFamily="34" charset="0"/>
                  </a:rPr>
                  <a:t>appropriate design, it might be possible to live with this </a:t>
                </a:r>
                <a:r>
                  <a:rPr lang="en-US" sz="1400" dirty="0" smtClean="0">
                    <a:latin typeface="Berlin Sans FB" pitchFamily="34" charset="0"/>
                  </a:rPr>
                  <a:t>deflection.  Otherwise </a:t>
                </a:r>
                <a:r>
                  <a:rPr lang="en-US" sz="1400" dirty="0">
                    <a:latin typeface="Berlin Sans FB" pitchFamily="34" charset="0"/>
                  </a:rPr>
                  <a:t>put more cold steel (!)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304800" y="1226319"/>
              <a:ext cx="4114800" cy="3102654"/>
              <a:chOff x="304800" y="1476726"/>
              <a:chExt cx="4114800" cy="3102654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419100" y="2070257"/>
                <a:ext cx="3886200" cy="2509123"/>
                <a:chOff x="171449" y="3078687"/>
                <a:chExt cx="4829176" cy="3286661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171449" y="3078687"/>
                  <a:ext cx="4829176" cy="2798235"/>
                  <a:chOff x="990598" y="2567225"/>
                  <a:chExt cx="7038977" cy="4420136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990598" y="2567225"/>
                    <a:ext cx="7038977" cy="3200937"/>
                    <a:chOff x="1142997" y="3250257"/>
                    <a:chExt cx="7038977" cy="3200937"/>
                  </a:xfrm>
                </p:grpSpPr>
                <p:pic>
                  <p:nvPicPr>
                    <p:cNvPr id="3079" name="Picture 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142999" y="3250257"/>
                      <a:ext cx="7038975" cy="8191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grpSp>
                  <p:nvGrpSpPr>
                    <p:cNvPr id="10" name="Group 9"/>
                    <p:cNvGrpSpPr/>
                    <p:nvPr/>
                  </p:nvGrpSpPr>
                  <p:grpSpPr>
                    <a:xfrm>
                      <a:off x="1142997" y="4038600"/>
                      <a:ext cx="7038977" cy="2412594"/>
                      <a:chOff x="1142997" y="4038600"/>
                      <a:chExt cx="7038977" cy="2412594"/>
                    </a:xfrm>
                  </p:grpSpPr>
                  <p:pic>
                    <p:nvPicPr>
                      <p:cNvPr id="308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038600"/>
                        <a:ext cx="7038972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081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97" y="5231994"/>
                        <a:ext cx="7038977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</p:grpSp>
              <p:pic>
                <p:nvPicPr>
                  <p:cNvPr id="3082" name="Picture 10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90599" y="5768161"/>
                    <a:ext cx="7038975" cy="1219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pic>
              <p:nvPicPr>
                <p:cNvPr id="3083" name="Picture 11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1449" y="5876922"/>
                  <a:ext cx="4829175" cy="4884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7" name="TextBox 16"/>
              <p:cNvSpPr txBox="1"/>
              <p:nvPr/>
            </p:nvSpPr>
            <p:spPr>
              <a:xfrm>
                <a:off x="304800" y="1476726"/>
                <a:ext cx="4114800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Berlin Sans FB" pitchFamily="34" charset="0"/>
                  </a:rPr>
                  <a:t>“Inner </a:t>
                </a:r>
                <a:r>
                  <a:rPr lang="en-US" sz="1600" dirty="0">
                    <a:latin typeface="Berlin Sans FB" pitchFamily="34" charset="0"/>
                  </a:rPr>
                  <a:t>set of windings are </a:t>
                </a:r>
                <a:r>
                  <a:rPr lang="en-US" sz="1600" dirty="0" smtClean="0">
                    <a:latin typeface="Berlin Sans FB" pitchFamily="34" charset="0"/>
                  </a:rPr>
                  <a:t>levitated, top/bottom</a:t>
                </a:r>
                <a:r>
                  <a:rPr lang="en-US" sz="1600" dirty="0">
                    <a:latin typeface="Berlin Sans FB" pitchFamily="34" charset="0"/>
                  </a:rPr>
                  <a:t> </a:t>
                </a:r>
                <a:r>
                  <a:rPr lang="en-US" sz="1600" dirty="0" smtClean="0">
                    <a:latin typeface="Berlin Sans FB" pitchFamily="34" charset="0"/>
                  </a:rPr>
                  <a:t>windings </a:t>
                </a:r>
                <a:r>
                  <a:rPr lang="en-US" sz="1600" dirty="0">
                    <a:latin typeface="Berlin Sans FB" pitchFamily="34" charset="0"/>
                  </a:rPr>
                  <a:t>supported by </a:t>
                </a:r>
                <a:r>
                  <a:rPr lang="en-US" sz="1600" dirty="0" smtClean="0">
                    <a:latin typeface="Berlin Sans FB" pitchFamily="34" charset="0"/>
                  </a:rPr>
                  <a:t>skyhook”</a:t>
                </a:r>
                <a:endParaRPr lang="en-US" sz="1600" dirty="0">
                  <a:latin typeface="Berlin Sans FB" pitchFamily="34" charset="0"/>
                </a:endParaRPr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514352" y="4343400"/>
            <a:ext cx="8439151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600"/>
              </a:lnSpc>
              <a:spcBef>
                <a:spcPts val="4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en-US" sz="1600" dirty="0">
                <a:solidFill>
                  <a:srgbClr val="1900A5"/>
                </a:solidFill>
                <a:latin typeface="Berlin Sans FB" pitchFamily="34" charset="0"/>
              </a:rPr>
              <a:t>It is possible to design an open‐</a:t>
            </a:r>
            <a:r>
              <a:rPr lang="en-US" sz="1600" dirty="0" err="1">
                <a:solidFill>
                  <a:srgbClr val="1900A5"/>
                </a:solidFill>
                <a:latin typeface="Berlin Sans FB" pitchFamily="34" charset="0"/>
              </a:rPr>
              <a:t>midplane</a:t>
            </a:r>
            <a:r>
              <a:rPr lang="en-US" sz="1600" dirty="0">
                <a:solidFill>
                  <a:srgbClr val="1900A5"/>
                </a:solidFill>
                <a:latin typeface="Berlin Sans FB" pitchFamily="34" charset="0"/>
              </a:rPr>
              <a:t> active return (OMAR) dipole that transports ~all particles &gt; 50 MeV out the end of the dipole without </a:t>
            </a:r>
            <a:r>
              <a:rPr lang="en-US" sz="1600" dirty="0" smtClean="0">
                <a:solidFill>
                  <a:srgbClr val="1900A5"/>
                </a:solidFill>
                <a:latin typeface="Berlin Sans FB" pitchFamily="34" charset="0"/>
              </a:rPr>
              <a:t>interacting (~1% of energy).</a:t>
            </a:r>
            <a:endParaRPr lang="en-US" sz="1600" dirty="0">
              <a:solidFill>
                <a:srgbClr val="1900A5"/>
              </a:solidFill>
              <a:latin typeface="Berlin Sans FB" pitchFamily="34" charset="0"/>
            </a:endParaRPr>
          </a:p>
          <a:p>
            <a:pPr marL="285750" indent="-285750">
              <a:lnSpc>
                <a:spcPts val="1600"/>
              </a:lnSpc>
              <a:spcBef>
                <a:spcPts val="4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en-US" sz="1600" dirty="0">
                <a:solidFill>
                  <a:srgbClr val="1900A5"/>
                </a:solidFill>
                <a:latin typeface="Berlin Sans FB" pitchFamily="34" charset="0"/>
              </a:rPr>
              <a:t>With an iris of ~±4 mm, ~all particles passing through the iris would clear the next dipole.</a:t>
            </a:r>
          </a:p>
          <a:p>
            <a:pPr marL="285750" indent="-285750">
              <a:lnSpc>
                <a:spcPts val="1600"/>
              </a:lnSpc>
              <a:spcBef>
                <a:spcPts val="4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en-US" sz="1600" dirty="0">
                <a:solidFill>
                  <a:srgbClr val="1900A5"/>
                </a:solidFill>
                <a:latin typeface="Berlin Sans FB" pitchFamily="34" charset="0"/>
              </a:rPr>
              <a:t>No detailed analysis of magnetic field quality, iris impedances, mechanical stress/strain, heat deposition distribution, etc. have been done.</a:t>
            </a:r>
          </a:p>
          <a:p>
            <a:pPr marL="285750" indent="-285750">
              <a:lnSpc>
                <a:spcPts val="1600"/>
              </a:lnSpc>
              <a:spcBef>
                <a:spcPts val="4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Berlin Sans FB" pitchFamily="34" charset="0"/>
              </a:rPr>
              <a:t>If you like this concept and want it pursued, we need funding for a grad student and half postdoc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latin typeface="Berlin Sans FB" pitchFamily="34" charset="0"/>
              </a:rPr>
              <a:t>.</a:t>
            </a:r>
            <a:r>
              <a:rPr lang="en-US" sz="1600" i="1" dirty="0" smtClean="0">
                <a:solidFill>
                  <a:srgbClr val="1900A5"/>
                </a:solidFill>
                <a:latin typeface="Berlin Sans FB" pitchFamily="34" charset="0"/>
              </a:rPr>
              <a:t> </a:t>
            </a:r>
            <a:r>
              <a:rPr lang="en-US" sz="1600" i="1" dirty="0" smtClean="0">
                <a:solidFill>
                  <a:srgbClr val="C00000"/>
                </a:solidFill>
                <a:latin typeface="Berlin Sans FB" pitchFamily="34" charset="0"/>
              </a:rPr>
              <a:t>(</a:t>
            </a:r>
            <a:r>
              <a:rPr lang="en-US" sz="1600" i="1" u="sng" dirty="0" smtClean="0">
                <a:solidFill>
                  <a:srgbClr val="C00000"/>
                </a:solidFill>
                <a:latin typeface="Berlin Sans FB" pitchFamily="34" charset="0"/>
              </a:rPr>
              <a:t>verbatim from Peter’s talk…</a:t>
            </a:r>
            <a:r>
              <a:rPr lang="en-US" sz="1600" i="1" dirty="0" smtClean="0">
                <a:solidFill>
                  <a:srgbClr val="C00000"/>
                </a:solidFill>
                <a:latin typeface="Berlin Sans FB" pitchFamily="34" charset="0"/>
              </a:rPr>
              <a:t>)</a:t>
            </a:r>
            <a:endParaRPr lang="en-US" sz="1600" i="1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sp>
        <p:nvSpPr>
          <p:cNvPr id="33" name="Footer Placeholder 3"/>
          <p:cNvSpPr txBox="1">
            <a:spLocks/>
          </p:cNvSpPr>
          <p:nvPr/>
        </p:nvSpPr>
        <p:spPr>
          <a:xfrm>
            <a:off x="1243012" y="6375400"/>
            <a:ext cx="6657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 smtClean="0">
              <a:solidFill>
                <a:srgbClr val="C00000"/>
              </a:solidFill>
              <a:latin typeface="Copperplate Gothic Bold" pitchFamily="34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Copperplate Gothic Bold" pitchFamily="34" charset="0"/>
              </a:rPr>
              <a:t>Muon Collider 2011	                                 Physics — Detectors — Accelerator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08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Copperplate Gothic Bold" pitchFamily="34" charset="0"/>
              </a:rPr>
              <a:t>From Bob Palmer’s Summary</a:t>
            </a:r>
            <a:endParaRPr lang="en-US" sz="4000" dirty="0">
              <a:latin typeface="Copperplate Gothic Bold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44A4-75F3-40FE-A1BA-AA41BF63E104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81200"/>
            <a:ext cx="3722589" cy="240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65714" y="4412815"/>
            <a:ext cx="24496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Berlin Sans FB" pitchFamily="34" charset="0"/>
              </a:rPr>
              <a:t>• Inside pipe width = 5 cm</a:t>
            </a:r>
          </a:p>
          <a:p>
            <a:r>
              <a:rPr lang="en-US" sz="1600" dirty="0">
                <a:latin typeface="Berlin Sans FB" pitchFamily="34" charset="0"/>
              </a:rPr>
              <a:t>• Inside pipe height = 2 cm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1143000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>
                <a:solidFill>
                  <a:srgbClr val="1900A5"/>
                </a:solidFill>
                <a:latin typeface="Berlin Sans FB" pitchFamily="34" charset="0"/>
              </a:rPr>
              <a:t>Open mid-plane options</a:t>
            </a:r>
            <a:r>
              <a:rPr lang="en-US" dirty="0" smtClean="0">
                <a:solidFill>
                  <a:srgbClr val="1900A5"/>
                </a:solidFill>
                <a:latin typeface="Berlin Sans FB" pitchFamily="34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1900A5"/>
                </a:solidFill>
                <a:latin typeface="Berlin Sans FB" pitchFamily="34" charset="0"/>
              </a:rPr>
              <a:t>Open </a:t>
            </a:r>
            <a:r>
              <a:rPr lang="en-US" dirty="0">
                <a:solidFill>
                  <a:srgbClr val="1900A5"/>
                </a:solidFill>
                <a:latin typeface="Berlin Sans FB" pitchFamily="34" charset="0"/>
              </a:rPr>
              <a:t>mid-plane designs with 3 cm gap deposit too much energy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1900A5"/>
                </a:solidFill>
                <a:latin typeface="Berlin Sans FB" pitchFamily="34" charset="0"/>
              </a:rPr>
              <a:t>This </a:t>
            </a:r>
            <a:r>
              <a:rPr lang="en-US" dirty="0">
                <a:solidFill>
                  <a:srgbClr val="1900A5"/>
                </a:solidFill>
                <a:latin typeface="Berlin Sans FB" pitchFamily="34" charset="0"/>
              </a:rPr>
              <a:t>is NOT backscatter from absorber bars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1900A5"/>
                </a:solidFill>
                <a:latin typeface="Berlin Sans FB" pitchFamily="34" charset="0"/>
              </a:rPr>
              <a:t>Tracking </a:t>
            </a:r>
            <a:r>
              <a:rPr lang="en-US" dirty="0">
                <a:solidFill>
                  <a:srgbClr val="1900A5"/>
                </a:solidFill>
                <a:latin typeface="Berlin Sans FB" pitchFamily="34" charset="0"/>
              </a:rPr>
              <a:t>suggests required full gap at least 4 cm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1900A5"/>
                </a:solidFill>
                <a:latin typeface="Berlin Sans FB" pitchFamily="34" charset="0"/>
              </a:rPr>
              <a:t>Too </a:t>
            </a:r>
            <a:r>
              <a:rPr lang="en-US" dirty="0">
                <a:solidFill>
                  <a:srgbClr val="1900A5"/>
                </a:solidFill>
                <a:latin typeface="Berlin Sans FB" pitchFamily="34" charset="0"/>
              </a:rPr>
              <a:t>early to know if it will meet </a:t>
            </a:r>
            <a:r>
              <a:rPr lang="en-US" dirty="0" smtClean="0">
                <a:solidFill>
                  <a:srgbClr val="1900A5"/>
                </a:solidFill>
                <a:latin typeface="Berlin Sans FB" pitchFamily="34" charset="0"/>
              </a:rPr>
              <a:t>requirements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rgbClr val="1900A5"/>
              </a:solidFill>
              <a:latin typeface="Berlin Sans FB" pitchFamily="34" charset="0"/>
            </a:endParaRPr>
          </a:p>
          <a:p>
            <a:r>
              <a:rPr lang="en-US" u="sng" dirty="0">
                <a:solidFill>
                  <a:srgbClr val="1900A5"/>
                </a:solidFill>
                <a:latin typeface="Berlin Sans FB" pitchFamily="34" charset="0"/>
              </a:rPr>
              <a:t>Tungsten beam-pipe </a:t>
            </a:r>
            <a:r>
              <a:rPr lang="en-US" u="sng" dirty="0" smtClean="0">
                <a:solidFill>
                  <a:srgbClr val="1900A5"/>
                </a:solidFill>
                <a:latin typeface="Berlin Sans FB" pitchFamily="34" charset="0"/>
              </a:rPr>
              <a:t>option</a:t>
            </a:r>
            <a:r>
              <a:rPr lang="en-US" dirty="0" smtClean="0">
                <a:solidFill>
                  <a:srgbClr val="1900A5"/>
                </a:solidFill>
                <a:latin typeface="Berlin Sans FB" pitchFamily="34" charset="0"/>
              </a:rPr>
              <a:t>:</a:t>
            </a:r>
            <a:endParaRPr lang="en-US" dirty="0">
              <a:solidFill>
                <a:srgbClr val="1900A5"/>
              </a:solidFill>
              <a:latin typeface="Berlin Sans FB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1900A5"/>
                </a:solidFill>
                <a:latin typeface="Berlin Sans FB" pitchFamily="34" charset="0"/>
              </a:rPr>
              <a:t>For </a:t>
            </a:r>
            <a:r>
              <a:rPr lang="en-US" dirty="0">
                <a:solidFill>
                  <a:srgbClr val="1900A5"/>
                </a:solidFill>
                <a:latin typeface="Berlin Sans FB" pitchFamily="34" charset="0"/>
              </a:rPr>
              <a:t>beam pipe 5 x 2 cm and 1 cm gap, then: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B4003C"/>
                </a:solidFill>
                <a:latin typeface="Berlin Sans FB" pitchFamily="34" charset="0"/>
              </a:rPr>
              <a:t>Elliptical </a:t>
            </a:r>
            <a:r>
              <a:rPr lang="en-US" dirty="0">
                <a:solidFill>
                  <a:srgbClr val="B4003C"/>
                </a:solidFill>
                <a:latin typeface="Berlin Sans FB" pitchFamily="34" charset="0"/>
              </a:rPr>
              <a:t>coil </a:t>
            </a:r>
            <a:r>
              <a:rPr lang="en-US" dirty="0">
                <a:solidFill>
                  <a:srgbClr val="1900A5"/>
                </a:solidFill>
                <a:latin typeface="Berlin Sans FB" pitchFamily="34" charset="0"/>
              </a:rPr>
              <a:t>inside  13.8 x 9.1 cm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1900A5"/>
                </a:solidFill>
                <a:latin typeface="Berlin Sans FB" pitchFamily="34" charset="0"/>
              </a:rPr>
              <a:t>Can </a:t>
            </a:r>
            <a:r>
              <a:rPr lang="en-US" dirty="0">
                <a:solidFill>
                  <a:srgbClr val="1900A5"/>
                </a:solidFill>
                <a:latin typeface="Berlin Sans FB" pitchFamily="34" charset="0"/>
              </a:rPr>
              <a:t>certainly </a:t>
            </a:r>
            <a:r>
              <a:rPr lang="en-US" dirty="0" smtClean="0">
                <a:solidFill>
                  <a:srgbClr val="1900A5"/>
                </a:solidFill>
                <a:latin typeface="Berlin Sans FB" pitchFamily="34" charset="0"/>
              </a:rPr>
              <a:t>meet </a:t>
            </a:r>
            <a:r>
              <a:rPr lang="en-US" dirty="0">
                <a:solidFill>
                  <a:srgbClr val="1900A5"/>
                </a:solidFill>
                <a:latin typeface="Berlin Sans FB" pitchFamily="34" charset="0"/>
              </a:rPr>
              <a:t>shielding requirements, but requires large </a:t>
            </a:r>
            <a:r>
              <a:rPr lang="en-US" dirty="0" smtClean="0">
                <a:solidFill>
                  <a:srgbClr val="1900A5"/>
                </a:solidFill>
                <a:latin typeface="Berlin Sans FB" pitchFamily="34" charset="0"/>
              </a:rPr>
              <a:t>coils</a:t>
            </a:r>
            <a:endParaRPr lang="en-US" dirty="0">
              <a:solidFill>
                <a:srgbClr val="1900A5"/>
              </a:solidFill>
              <a:latin typeface="Berlin Sans FB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5419568"/>
            <a:ext cx="5105400" cy="40011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Berlin Sans FB" pitchFamily="34" charset="0"/>
              </a:rPr>
              <a:t>Bob:        investigate an elliptical coil geometry</a:t>
            </a:r>
            <a:endParaRPr lang="en-US" sz="2000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171950" y="5619623"/>
            <a:ext cx="301228" cy="583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  </a:t>
            </a:r>
            <a:endParaRPr lang="en-US" dirty="0"/>
          </a:p>
        </p:txBody>
      </p:sp>
      <p:sp>
        <p:nvSpPr>
          <p:cNvPr id="12" name="Footer Placeholder 3"/>
          <p:cNvSpPr txBox="1">
            <a:spLocks/>
          </p:cNvSpPr>
          <p:nvPr/>
        </p:nvSpPr>
        <p:spPr>
          <a:xfrm>
            <a:off x="1243012" y="6375400"/>
            <a:ext cx="6657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 smtClean="0">
              <a:solidFill>
                <a:srgbClr val="C00000"/>
              </a:solidFill>
              <a:latin typeface="Copperplate Gothic Bold" pitchFamily="34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Copperplate Gothic Bold" pitchFamily="34" charset="0"/>
              </a:rPr>
              <a:t>Muon Collider 2011	                                 Physics — Detectors — Accelerator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30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opperplate Gothic Bold"/>
              </a:rPr>
              <a:t>Summary</a:t>
            </a:r>
            <a:endParaRPr lang="en-US" sz="4000" dirty="0">
              <a:latin typeface="Copperplate Gothic Bold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44A4-75F3-40FE-A1BA-AA41BF63E10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8200" y="1219200"/>
            <a:ext cx="7543800" cy="4657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1900A5"/>
                </a:solidFill>
                <a:latin typeface="Berlin Sans FB"/>
              </a:rPr>
              <a:t>Workshop was productive</a:t>
            </a:r>
          </a:p>
          <a:p>
            <a:pPr marL="914400" lvl="1" indent="-457200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Berlin Sans FB"/>
              </a:rPr>
              <a:t>Talks were well prepared, stimulating, and insightful</a:t>
            </a:r>
          </a:p>
          <a:p>
            <a:pPr marL="457200" indent="-457200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1900A5"/>
                </a:solidFill>
                <a:latin typeface="Berlin Sans FB"/>
              </a:rPr>
              <a:t>Challenges include:</a:t>
            </a:r>
          </a:p>
          <a:p>
            <a:pPr marL="914400" lvl="1" indent="-457200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Berlin Sans FB"/>
              </a:rPr>
              <a:t>Heat load, heat load, heat load</a:t>
            </a:r>
          </a:p>
          <a:p>
            <a:pPr marL="914400" lvl="1" indent="-457200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Berlin Sans FB"/>
              </a:rPr>
              <a:t>Efficient shielding/absorber</a:t>
            </a:r>
          </a:p>
          <a:p>
            <a:pPr marL="914400" lvl="1" indent="-457200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Berlin Sans FB"/>
              </a:rPr>
              <a:t>Magnet mechanics for open </a:t>
            </a:r>
            <a:r>
              <a:rPr lang="en-US" sz="2000" dirty="0" err="1" smtClean="0">
                <a:solidFill>
                  <a:srgbClr val="C00000"/>
                </a:solidFill>
                <a:latin typeface="Berlin Sans FB"/>
              </a:rPr>
              <a:t>midplane</a:t>
            </a:r>
            <a:r>
              <a:rPr lang="en-US" sz="2000" dirty="0" smtClean="0">
                <a:solidFill>
                  <a:srgbClr val="C00000"/>
                </a:solidFill>
                <a:latin typeface="Berlin Sans FB"/>
              </a:rPr>
              <a:t> structures</a:t>
            </a:r>
          </a:p>
          <a:p>
            <a:pPr marL="457200" indent="-457200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1900A5"/>
                </a:solidFill>
                <a:latin typeface="Berlin Sans FB" pitchFamily="34" charset="0"/>
              </a:rPr>
              <a:t>Magnet solutions presented</a:t>
            </a:r>
          </a:p>
          <a:p>
            <a:pPr marL="914400" lvl="1" indent="-457200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Berlin Sans FB" pitchFamily="34" charset="0"/>
              </a:rPr>
              <a:t>Field quality requirements achievable</a:t>
            </a:r>
          </a:p>
          <a:p>
            <a:pPr marL="914400" lvl="1" indent="-457200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Berlin Sans FB" pitchFamily="34" charset="0"/>
              </a:rPr>
              <a:t>Conceptual designs look promising - further development to reduce heat load to 4K </a:t>
            </a:r>
          </a:p>
          <a:p>
            <a:pPr marL="914400" lvl="1" indent="-457200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Berlin Sans FB" pitchFamily="34" charset="0"/>
              </a:rPr>
              <a:t>Mechanics/stress management details to follow…</a:t>
            </a:r>
          </a:p>
          <a:p>
            <a:pPr marL="914400" lvl="1" indent="-457200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Berlin Sans FB" pitchFamily="34" charset="0"/>
              </a:rPr>
              <a:t>Elliptical coil design to be investigated</a:t>
            </a:r>
          </a:p>
          <a:p>
            <a:pPr marL="914400" lvl="1" indent="-457200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Berlin Sans FB" pitchFamily="34" charset="0"/>
              </a:rPr>
              <a:t>Material properties/radiation sensitivity need continued study</a:t>
            </a:r>
            <a:endParaRPr lang="en-US" sz="2000" dirty="0" smtClean="0">
              <a:solidFill>
                <a:srgbClr val="1900A5"/>
              </a:solidFill>
              <a:latin typeface="Berlin Sans FB"/>
            </a:endParaRPr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1243012" y="6375400"/>
            <a:ext cx="6657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 smtClean="0">
              <a:solidFill>
                <a:srgbClr val="C00000"/>
              </a:solidFill>
              <a:latin typeface="Copperplate Gothic Bold" pitchFamily="34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Copperplate Gothic Bold" pitchFamily="34" charset="0"/>
              </a:rPr>
              <a:t>Muon Collider 2011	                                 Physics — Detectors — Accelerator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sz="3600" dirty="0" smtClean="0">
                <a:latin typeface="Copperplate Gothic Bold" pitchFamily="34" charset="0"/>
              </a:rPr>
              <a:t>Evolution of CR Studies</a:t>
            </a:r>
            <a:r>
              <a:rPr lang="en-US" sz="4000" dirty="0" smtClean="0">
                <a:latin typeface="Copperplate Gothic Bold" pitchFamily="34" charset="0"/>
              </a:rPr>
              <a:t/>
            </a:r>
            <a:br>
              <a:rPr lang="en-US" sz="4000" dirty="0" smtClean="0">
                <a:latin typeface="Copperplate Gothic Bold" pitchFamily="34" charset="0"/>
              </a:rPr>
            </a:br>
            <a:r>
              <a:rPr lang="en-US" sz="2000" dirty="0" smtClean="0">
                <a:latin typeface="Copperplate Gothic Bold" pitchFamily="34" charset="0"/>
              </a:rPr>
              <a:t>(Simplified Version)</a:t>
            </a:r>
            <a:endParaRPr lang="en-US" sz="2000" dirty="0">
              <a:latin typeface="Copperplate Gothic Bold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783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Berlin Sans FB" pitchFamily="34" charset="0"/>
              </a:rPr>
              <a:t>CR/Magnet </a:t>
            </a:r>
            <a:r>
              <a:rPr lang="en-US" sz="2800" dirty="0">
                <a:solidFill>
                  <a:srgbClr val="002060"/>
                </a:solidFill>
                <a:latin typeface="Berlin Sans FB" pitchFamily="34" charset="0"/>
              </a:rPr>
              <a:t>Studies </a:t>
            </a:r>
            <a:r>
              <a:rPr lang="en-US" sz="2800" dirty="0" smtClean="0">
                <a:solidFill>
                  <a:srgbClr val="002060"/>
                </a:solidFill>
                <a:latin typeface="Berlin Sans FB" pitchFamily="34" charset="0"/>
              </a:rPr>
              <a:t>~ 2010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  <a:latin typeface="Berlin Sans FB" pitchFamily="34" charset="0"/>
              </a:rPr>
              <a:t>Ring magnet designs were developed which met field requirements and temperature margins were acceptable</a:t>
            </a:r>
          </a:p>
          <a:p>
            <a:pPr lvl="2"/>
            <a:r>
              <a:rPr lang="en-US" sz="2000" dirty="0" smtClean="0">
                <a:solidFill>
                  <a:srgbClr val="1900A5"/>
                </a:solidFill>
                <a:latin typeface="Berlin Sans FB" pitchFamily="34" charset="0"/>
              </a:rPr>
              <a:t>Field quality and mechanical solutions were acceptable</a:t>
            </a:r>
          </a:p>
          <a:p>
            <a:pPr lvl="2"/>
            <a:r>
              <a:rPr lang="en-US" sz="2000" dirty="0" smtClean="0">
                <a:solidFill>
                  <a:srgbClr val="1900A5"/>
                </a:solidFill>
                <a:latin typeface="Berlin Sans FB" pitchFamily="34" charset="0"/>
              </a:rPr>
              <a:t>Total heat load to cryogenic system had not been addressed at this point (?…)</a:t>
            </a:r>
            <a:endParaRPr lang="en-US" dirty="0" smtClean="0">
              <a:solidFill>
                <a:srgbClr val="1900A5"/>
              </a:solidFill>
              <a:latin typeface="Berlin Sans FB" pitchFamily="34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Berlin Sans FB" pitchFamily="34" charset="0"/>
              </a:rPr>
              <a:t>CR/Magnet </a:t>
            </a:r>
            <a:r>
              <a:rPr lang="en-US" sz="2800" dirty="0">
                <a:solidFill>
                  <a:srgbClr val="002060"/>
                </a:solidFill>
                <a:latin typeface="Berlin Sans FB" pitchFamily="34" charset="0"/>
              </a:rPr>
              <a:t>studies ~ </a:t>
            </a:r>
            <a:r>
              <a:rPr lang="en-US" sz="2800" dirty="0" smtClean="0">
                <a:solidFill>
                  <a:srgbClr val="002060"/>
                </a:solidFill>
                <a:latin typeface="Berlin Sans FB" pitchFamily="34" charset="0"/>
              </a:rPr>
              <a:t>2011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  <a:latin typeface="Berlin Sans FB" pitchFamily="34" charset="0"/>
              </a:rPr>
              <a:t>Heat loads investigated in more detail </a:t>
            </a:r>
            <a:r>
              <a:rPr lang="en-US" sz="2000" dirty="0" smtClean="0">
                <a:solidFill>
                  <a:srgbClr val="C00000"/>
                </a:solidFill>
                <a:latin typeface="Berlin Sans FB" pitchFamily="34" charset="0"/>
              </a:rPr>
              <a:t>– Mokhov et al</a:t>
            </a:r>
          </a:p>
          <a:p>
            <a:pPr lvl="2"/>
            <a:r>
              <a:rPr lang="en-US" sz="2000" dirty="0" smtClean="0">
                <a:solidFill>
                  <a:srgbClr val="1900A5"/>
                </a:solidFill>
                <a:latin typeface="Berlin Sans FB" pitchFamily="34" charset="0"/>
              </a:rPr>
              <a:t>Total heat load to </a:t>
            </a:r>
            <a:r>
              <a:rPr lang="en-US" sz="2000" dirty="0" err="1" smtClean="0">
                <a:solidFill>
                  <a:srgbClr val="1900A5"/>
                </a:solidFill>
                <a:latin typeface="Berlin Sans FB" pitchFamily="34" charset="0"/>
              </a:rPr>
              <a:t>LHe</a:t>
            </a:r>
            <a:r>
              <a:rPr lang="en-US" sz="2000" dirty="0" smtClean="0">
                <a:solidFill>
                  <a:srgbClr val="1900A5"/>
                </a:solidFill>
                <a:latin typeface="Berlin Sans FB" pitchFamily="34" charset="0"/>
              </a:rPr>
              <a:t> system much too high</a:t>
            </a:r>
          </a:p>
          <a:p>
            <a:pPr lvl="2"/>
            <a:r>
              <a:rPr lang="en-US" sz="2000" dirty="0" smtClean="0">
                <a:solidFill>
                  <a:srgbClr val="1900A5"/>
                </a:solidFill>
                <a:latin typeface="Berlin Sans FB" pitchFamily="34" charset="0"/>
              </a:rPr>
              <a:t>Open mid-plane magnets and/or additional shielding needed</a:t>
            </a:r>
          </a:p>
          <a:p>
            <a:pPr lvl="3"/>
            <a:r>
              <a:rPr lang="en-US" sz="1700" dirty="0" smtClean="0">
                <a:latin typeface="Berlin Sans FB" pitchFamily="34" charset="0"/>
              </a:rPr>
              <a:t>Thermal isolation from 4K system to keep refrigeration manage</a:t>
            </a:r>
            <a:r>
              <a:rPr lang="en-US" sz="1600" dirty="0" smtClean="0">
                <a:latin typeface="Berlin Sans FB" pitchFamily="34" charset="0"/>
              </a:rPr>
              <a:t>able/affordable…</a:t>
            </a:r>
            <a:endParaRPr lang="en-US" sz="1500" dirty="0" smtClean="0">
              <a:latin typeface="Berlin Sans FB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6/30/2011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44A4-75F3-40FE-A1BA-AA41BF63E104}" type="slidenum">
              <a:rPr lang="en-US" b="1" smtClean="0">
                <a:solidFill>
                  <a:schemeClr val="tx1"/>
                </a:solidFill>
              </a:rPr>
              <a:pPr/>
              <a:t>3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1409700" y="6356349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rgbClr val="C00000"/>
              </a:solidFill>
              <a:latin typeface="Copperplate Gothic Bold" pitchFamily="34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Copperplate Gothic Bold" pitchFamily="34" charset="0"/>
              </a:rPr>
              <a:t>Muon Collider 2011	                                 Physics — Detectors</a:t>
            </a:r>
            <a:r>
              <a:rPr lang="en-US" sz="500" dirty="0" smtClean="0">
                <a:solidFill>
                  <a:srgbClr val="C00000"/>
                </a:solidFill>
                <a:latin typeface="Copperplate Gothic Bold" pitchFamily="34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opperplate Gothic Bold" pitchFamily="34" charset="0"/>
              </a:rPr>
              <a:t>— Accelerators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17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pperplate Gothic Bold" pitchFamily="34" charset="0"/>
              </a:rPr>
              <a:t>Some Relevant Papers</a:t>
            </a:r>
            <a:endParaRPr lang="en-US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257800"/>
          </a:xfrm>
        </p:spPr>
        <p:txBody>
          <a:bodyPr>
            <a:normAutofit fontScale="55000" lnSpcReduction="20000"/>
          </a:bodyPr>
          <a:lstStyle/>
          <a:p>
            <a:pPr marL="346075" indent="-346075">
              <a:lnSpc>
                <a:spcPts val="2600"/>
              </a:lnSpc>
              <a:spcBef>
                <a:spcPts val="0"/>
              </a:spcBef>
              <a:tabLst>
                <a:tab pos="8004175" algn="r"/>
              </a:tabLst>
            </a:pPr>
            <a:r>
              <a:rPr lang="en-US" sz="2600" b="1" dirty="0" smtClean="0">
                <a:solidFill>
                  <a:srgbClr val="1900A5"/>
                </a:solidFill>
              </a:rPr>
              <a:t>Fermilab-Conf-11-094-APC-TD </a:t>
            </a:r>
            <a:r>
              <a:rPr lang="en-US" sz="2600" dirty="0" smtClean="0">
                <a:solidFill>
                  <a:srgbClr val="1900A5"/>
                </a:solidFill>
              </a:rPr>
              <a:t> 	</a:t>
            </a:r>
            <a:endParaRPr lang="en-US" sz="2600" b="1" dirty="0" smtClean="0">
              <a:solidFill>
                <a:srgbClr val="1900A5"/>
              </a:solidFill>
            </a:endParaRPr>
          </a:p>
          <a:p>
            <a:pPr marL="344488" indent="0">
              <a:spcBef>
                <a:spcPts val="0"/>
              </a:spcBef>
              <a:spcAft>
                <a:spcPts val="600"/>
              </a:spcAft>
              <a:buNone/>
              <a:tabLst>
                <a:tab pos="8004175" algn="r"/>
              </a:tabLst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MUON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COLLIDER INTERACTION REGION AND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MACHINE -DETECTOR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INTERFACE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DESIGN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N.V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Mokhov,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Y.I. Alexahin, V.V. Kashikhin, S.I.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Striganov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A.V.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Zlobin</a:t>
            </a:r>
            <a:endParaRPr lang="en-US" sz="1600" dirty="0"/>
          </a:p>
          <a:p>
            <a:pPr marL="346075" indent="-346075">
              <a:spcBef>
                <a:spcPts val="0"/>
              </a:spcBef>
              <a:spcAft>
                <a:spcPts val="600"/>
              </a:spcAft>
              <a:tabLst>
                <a:tab pos="8004175" algn="r"/>
              </a:tabLst>
            </a:pPr>
            <a:r>
              <a:rPr lang="en-US" sz="2600" b="1" dirty="0" smtClean="0">
                <a:solidFill>
                  <a:srgbClr val="1900A5"/>
                </a:solidFill>
              </a:rPr>
              <a:t>Fermilab-Conf-11-095-APC-TD </a:t>
            </a:r>
            <a:r>
              <a:rPr lang="en-US" sz="2600" dirty="0">
                <a:solidFill>
                  <a:srgbClr val="1900A5"/>
                </a:solidFill>
              </a:rPr>
              <a:t>	</a:t>
            </a:r>
            <a:br>
              <a:rPr lang="en-US" sz="2600" dirty="0">
                <a:solidFill>
                  <a:srgbClr val="1900A5"/>
                </a:solidFill>
              </a:rPr>
            </a:b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RADIATION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EFFECTS IN A MUON COLLIDER RING AND DIPOLE MAGNET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N.V. Mokhov, Y.I. Alexahin, V.V. Kashikhin, S.I.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Striganov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A.V. Zlobin</a:t>
            </a:r>
          </a:p>
          <a:p>
            <a:pPr>
              <a:spcBef>
                <a:spcPts val="0"/>
              </a:spcBef>
              <a:spcAft>
                <a:spcPts val="600"/>
              </a:spcAft>
              <a:tabLst>
                <a:tab pos="8004175" algn="r"/>
              </a:tabLst>
            </a:pPr>
            <a:r>
              <a:rPr lang="en-US" sz="2600" b="1" dirty="0" smtClean="0">
                <a:solidFill>
                  <a:srgbClr val="1900A5"/>
                </a:solidFill>
              </a:rPr>
              <a:t>Proceedings </a:t>
            </a:r>
            <a:r>
              <a:rPr lang="en-US" sz="2600" b="1" dirty="0">
                <a:solidFill>
                  <a:srgbClr val="1900A5"/>
                </a:solidFill>
              </a:rPr>
              <a:t>of 2011 Particle Accelerator Conference, New York, NY, </a:t>
            </a:r>
            <a:r>
              <a:rPr lang="en-US" sz="2600" b="1" dirty="0" smtClean="0">
                <a:solidFill>
                  <a:srgbClr val="1900A5"/>
                </a:solidFill>
              </a:rPr>
              <a:t>USA</a:t>
            </a:r>
            <a:r>
              <a:rPr lang="en-US" sz="2600" b="1" dirty="0">
                <a:solidFill>
                  <a:srgbClr val="1900A5"/>
                </a:solidFill>
              </a:rPr>
              <a:t/>
            </a:r>
            <a:br>
              <a:rPr lang="en-US" sz="2600" b="1" dirty="0">
                <a:solidFill>
                  <a:srgbClr val="1900A5"/>
                </a:solidFill>
              </a:rPr>
            </a:b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OPEN-MIDPLANE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DIPOLES FOR A MUON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COLLIDER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Weggel,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J.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Kolonko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&amp; R.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Scanlan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Particle Beam Lasers, Northridge,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CA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s-ES" sz="1600" dirty="0" err="1">
                <a:latin typeface="Times New Roman" pitchFamily="18" charset="0"/>
                <a:cs typeface="Times New Roman" pitchFamily="18" charset="0"/>
              </a:rPr>
              <a:t>Cline</a:t>
            </a:r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 &amp; X. Ding, UCLA, Los </a:t>
            </a:r>
            <a:r>
              <a:rPr lang="es-ES" sz="1600" dirty="0" err="1">
                <a:latin typeface="Times New Roman" pitchFamily="18" charset="0"/>
                <a:cs typeface="Times New Roman" pitchFamily="18" charset="0"/>
              </a:rPr>
              <a:t>Angeles</a:t>
            </a:r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, CA 90095, 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USA</a:t>
            </a:r>
          </a:p>
          <a:p>
            <a:pPr>
              <a:spcBef>
                <a:spcPts val="0"/>
              </a:spcBef>
              <a:spcAft>
                <a:spcPts val="600"/>
              </a:spcAft>
              <a:tabLst>
                <a:tab pos="8004175" algn="r"/>
              </a:tabLst>
            </a:pPr>
            <a:r>
              <a:rPr lang="en-US" sz="2600" b="1" dirty="0">
                <a:solidFill>
                  <a:srgbClr val="1900A5"/>
                </a:solidFill>
                <a:cs typeface="Times New Roman" pitchFamily="18" charset="0"/>
              </a:rPr>
              <a:t>IEEE Transactions on Applied Superconductivity, Volume 21, Issue 3, June 2011 Page(s):</a:t>
            </a:r>
            <a:r>
              <a:rPr lang="en-US" sz="2600" b="1" dirty="0" smtClean="0">
                <a:solidFill>
                  <a:srgbClr val="1900A5"/>
                </a:solidFill>
                <a:cs typeface="Times New Roman" pitchFamily="18" charset="0"/>
              </a:rPr>
              <a:t>1825-1828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cap="all" dirty="0" smtClean="0">
                <a:latin typeface="Times New Roman" pitchFamily="18" charset="0"/>
                <a:cs typeface="Times New Roman" pitchFamily="18" charset="0"/>
              </a:rPr>
              <a:t>Conceptual </a:t>
            </a:r>
            <a:r>
              <a:rPr lang="en-US" sz="1800" b="1" cap="all" dirty="0">
                <a:latin typeface="Times New Roman" pitchFamily="18" charset="0"/>
                <a:cs typeface="Times New Roman" pitchFamily="18" charset="0"/>
              </a:rPr>
              <a:t>designs of dipole magnet for </a:t>
            </a:r>
            <a:r>
              <a:rPr lang="en-US" sz="1800" b="1" cap="all" dirty="0" err="1">
                <a:latin typeface="Times New Roman" pitchFamily="18" charset="0"/>
                <a:cs typeface="Times New Roman" pitchFamily="18" charset="0"/>
              </a:rPr>
              <a:t>muon</a:t>
            </a:r>
            <a:r>
              <a:rPr lang="en-US" sz="1800" b="1" cap="all" dirty="0">
                <a:latin typeface="Times New Roman" pitchFamily="18" charset="0"/>
                <a:cs typeface="Times New Roman" pitchFamily="18" charset="0"/>
              </a:rPr>
              <a:t> collider storage </a:t>
            </a:r>
            <a:r>
              <a:rPr lang="en-US" sz="1800" b="1" cap="all" dirty="0" smtClean="0">
                <a:latin typeface="Times New Roman" pitchFamily="18" charset="0"/>
                <a:cs typeface="Times New Roman" pitchFamily="18" charset="0"/>
              </a:rPr>
              <a:t>ring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9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I. Novitski, V. V. Kashikhin, N. Mokhov, A.V.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Zlobin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tabLst>
                <a:tab pos="8004175" algn="r"/>
              </a:tabLst>
            </a:pPr>
            <a:r>
              <a:rPr lang="en-US" sz="2600" b="1" dirty="0" smtClean="0">
                <a:solidFill>
                  <a:srgbClr val="1900A5"/>
                </a:solidFill>
              </a:rPr>
              <a:t>Fermilab-Conf-10-132-APC-TD</a:t>
            </a:r>
            <a:r>
              <a:rPr lang="en-US" sz="2600" b="1" dirty="0">
                <a:solidFill>
                  <a:srgbClr val="1900A5"/>
                </a:solidFill>
              </a:rPr>
              <a:t/>
            </a:r>
            <a:br>
              <a:rPr lang="en-US" sz="2600" b="1" dirty="0">
                <a:solidFill>
                  <a:srgbClr val="1900A5"/>
                </a:solidFill>
              </a:rPr>
            </a:b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MAGNET DESIGNS FOR MUON COLLIDER RING AND INTERACTION REGIONS</a:t>
            </a:r>
            <a:br>
              <a:rPr lang="en-US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A. Zlobin, Y. I. Alexahin, V. V. Kashikhin, N. V. Mokhov</a:t>
            </a:r>
          </a:p>
          <a:p>
            <a:pPr>
              <a:spcBef>
                <a:spcPts val="0"/>
              </a:spcBef>
              <a:spcAft>
                <a:spcPts val="600"/>
              </a:spcAft>
              <a:tabLst>
                <a:tab pos="8004175" algn="r"/>
              </a:tabLst>
            </a:pPr>
            <a:r>
              <a:rPr lang="en-US" sz="2600" b="1" dirty="0" smtClean="0">
                <a:solidFill>
                  <a:srgbClr val="1900A5"/>
                </a:solidFill>
              </a:rPr>
              <a:t>Fermilab-Conf-10-106-APC-TD</a:t>
            </a:r>
            <a:r>
              <a:rPr lang="en-US" sz="2600" b="1" dirty="0">
                <a:solidFill>
                  <a:srgbClr val="1900A5"/>
                </a:solidFill>
              </a:rPr>
              <a:t/>
            </a:r>
            <a:br>
              <a:rPr lang="en-US" sz="2600" b="1" dirty="0">
                <a:solidFill>
                  <a:srgbClr val="1900A5"/>
                </a:solidFill>
              </a:rPr>
            </a:b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MUON COLLIDER INTERACTION REGION DESIGN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I. Alexahin,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Gianfelice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-Wendt, V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V. Kashikhin, N. V.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Mokhov,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V. Zlobin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tabLst>
                <a:tab pos="8004175" algn="r"/>
              </a:tabLst>
            </a:pPr>
            <a:r>
              <a:rPr lang="en-US" sz="2600" b="1" dirty="0" smtClean="0">
                <a:solidFill>
                  <a:srgbClr val="1900A5"/>
                </a:solidFill>
              </a:rPr>
              <a:t>Fermilab-Conf-10-277-APC-TD</a:t>
            </a:r>
            <a:r>
              <a:rPr lang="en-US" sz="2600" b="1" dirty="0">
                <a:solidFill>
                  <a:srgbClr val="1900A5"/>
                </a:solidFill>
              </a:rPr>
              <a:t/>
            </a:r>
            <a:br>
              <a:rPr lang="en-US" sz="2600" b="1" dirty="0">
                <a:solidFill>
                  <a:srgbClr val="1900A5"/>
                </a:solidFill>
              </a:rPr>
            </a:b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CONCEPTUAL DESIGNS OF DIPOLE MAGNET FOR MUON COLLIDER STORAGE RING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Y. I. Alexahin, E.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Gianfelice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-Wendt, V. V. Kashikhin, N. V. Mokhov, A. V.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Zlobin</a:t>
            </a:r>
          </a:p>
          <a:p>
            <a:pPr>
              <a:spcBef>
                <a:spcPts val="0"/>
              </a:spcBef>
              <a:spcAft>
                <a:spcPts val="600"/>
              </a:spcAft>
              <a:tabLst>
                <a:tab pos="8004175" algn="r"/>
              </a:tabLst>
            </a:pPr>
            <a:r>
              <a:rPr lang="en-US" sz="2600" b="1" dirty="0">
                <a:solidFill>
                  <a:srgbClr val="1900A5"/>
                </a:solidFill>
              </a:rPr>
              <a:t>2005 Particle Accelerator Conference at Knoxville, </a:t>
            </a:r>
            <a:r>
              <a:rPr lang="en-US" sz="2600" b="1" dirty="0" smtClean="0">
                <a:solidFill>
                  <a:srgbClr val="1900A5"/>
                </a:solidFill>
              </a:rPr>
              <a:t>Tennessee</a:t>
            </a:r>
            <a:r>
              <a:rPr lang="en-US" sz="2600" b="1" dirty="0">
                <a:solidFill>
                  <a:srgbClr val="1900A5"/>
                </a:solidFill>
              </a:rPr>
              <a:t/>
            </a:r>
            <a:br>
              <a:rPr lang="en-US" sz="2600" b="1" dirty="0">
                <a:solidFill>
                  <a:srgbClr val="1900A5"/>
                </a:solidFill>
              </a:rPr>
            </a:b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OPTIMIZATION OF OPEN MIDPLANE DIPOLE DESIGN FOR LHC IR UPGRADE</a:t>
            </a:r>
            <a:br>
              <a:rPr lang="en-US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R. Gupta, M.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Anerella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A. Ghosh, M. Harrison, J.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Schmalzle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and P. Wanderer, BNL, NY, U.S.A.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N. Mokhov, FNAL, Batavia, IL, U.S.A</a:t>
            </a:r>
            <a:r>
              <a:rPr lang="it-IT" sz="1600" dirty="0" smtClean="0"/>
              <a:t>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600" b="1" dirty="0">
                <a:solidFill>
                  <a:srgbClr val="1900A5"/>
                </a:solidFill>
              </a:rPr>
              <a:t>Proceedings of the 2001 Particle Accelerator Conference, Chicago</a:t>
            </a:r>
            <a:br>
              <a:rPr lang="en-US" sz="2600" b="1" dirty="0">
                <a:solidFill>
                  <a:srgbClr val="1900A5"/>
                </a:solidFill>
              </a:rPr>
            </a:b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DYNAMICS OF DECAY ELECTRONS AND SYNCHROTRON RADIATION </a:t>
            </a:r>
            <a:r>
              <a:rPr lang="it-IT" sz="1800" b="1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it-IT" sz="1800" b="1" dirty="0">
                <a:latin typeface="Times New Roman" pitchFamily="18" charset="0"/>
                <a:cs typeface="Times New Roman" pitchFamily="18" charset="0"/>
              </a:rPr>
              <a:t>A TEV MUON COLLIDER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P. McIntyre. and A.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Sattarov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Texas A&amp;M University, College Station, TX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USA</a:t>
            </a:r>
          </a:p>
          <a:p>
            <a:pPr marL="0" indent="0">
              <a:buNone/>
            </a:pPr>
            <a:r>
              <a:rPr lang="en-US" sz="2000" b="1" i="1" dirty="0">
                <a:solidFill>
                  <a:srgbClr val="960014"/>
                </a:solidFill>
                <a:latin typeface="Times New Roman" pitchFamily="18" charset="0"/>
                <a:cs typeface="Times New Roman" pitchFamily="18" charset="0"/>
              </a:rPr>
              <a:t>Note:  Links to these papers are found on the INDICO page for the Collider Ring Magnets </a:t>
            </a:r>
            <a:r>
              <a:rPr lang="en-US" sz="2000" b="1" i="1" dirty="0" smtClean="0">
                <a:solidFill>
                  <a:srgbClr val="960014"/>
                </a:solidFill>
                <a:latin typeface="Times New Roman" pitchFamily="18" charset="0"/>
                <a:cs typeface="Times New Roman" pitchFamily="18" charset="0"/>
              </a:rPr>
              <a:t>Workshop:  in </a:t>
            </a:r>
            <a:r>
              <a:rPr lang="en-US" sz="2000" b="1" i="1" dirty="0">
                <a:solidFill>
                  <a:srgbClr val="960014"/>
                </a:solidFill>
                <a:latin typeface="Times New Roman" pitchFamily="18" charset="0"/>
                <a:cs typeface="Times New Roman" pitchFamily="18" charset="0"/>
              </a:rPr>
              <a:t>the box labeled ‘slides’ there is a pull-down menu accessed with the arrow (</a:t>
            </a:r>
            <a:r>
              <a:rPr lang="en-US" sz="2000" b="1" i="1" dirty="0" err="1">
                <a:solidFill>
                  <a:srgbClr val="960014"/>
                </a:solidFill>
                <a:latin typeface="Times New Roman" pitchFamily="18" charset="0"/>
                <a:cs typeface="Times New Roman" pitchFamily="18" charset="0"/>
              </a:rPr>
              <a:t>rhs</a:t>
            </a:r>
            <a:r>
              <a:rPr lang="en-US" sz="1400" b="1" i="1" dirty="0" smtClean="0">
                <a:solidFill>
                  <a:srgbClr val="960014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400" b="1" i="1" dirty="0">
              <a:solidFill>
                <a:srgbClr val="96001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6/30/2011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44A4-75F3-40FE-A1BA-AA41BF63E104}" type="slidenum">
              <a:rPr lang="en-US" b="1" smtClean="0">
                <a:solidFill>
                  <a:schemeClr val="tx1"/>
                </a:solidFill>
              </a:rPr>
              <a:pPr/>
              <a:t>4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409700" y="6356349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rgbClr val="C00000"/>
              </a:solidFill>
              <a:latin typeface="Copperplate Gothic Bold" pitchFamily="34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Copperplate Gothic Bold" pitchFamily="34" charset="0"/>
              </a:rPr>
              <a:t>Muon Collider 2011	                                 Physics — Detectors</a:t>
            </a:r>
            <a:r>
              <a:rPr lang="en-US" sz="500" dirty="0" smtClean="0">
                <a:solidFill>
                  <a:srgbClr val="C00000"/>
                </a:solidFill>
                <a:latin typeface="Copperplate Gothic Bold" pitchFamily="34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opperplate Gothic Bold" pitchFamily="34" charset="0"/>
              </a:rPr>
              <a:t>— Accelerators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94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opperplate Gothic Bold" pitchFamily="34" charset="0"/>
              </a:rPr>
              <a:t>Overview of the Workshop</a:t>
            </a:r>
            <a:endParaRPr lang="en-US" sz="3600" dirty="0">
              <a:latin typeface="Copperplate Gothic Bold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6/30/2011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44A4-75F3-40FE-A1BA-AA41BF63E104}" type="slidenum">
              <a:rPr lang="en-US" b="1" smtClean="0">
                <a:solidFill>
                  <a:schemeClr val="tx1"/>
                </a:solidFill>
              </a:rPr>
              <a:pPr/>
              <a:t>5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143000"/>
            <a:ext cx="7924800" cy="4190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400"/>
              </a:spcAft>
              <a:buFontTx/>
              <a:buChar char="•"/>
            </a:pPr>
            <a:r>
              <a:rPr lang="en-US" sz="2000" dirty="0" smtClean="0">
                <a:solidFill>
                  <a:srgbClr val="1900A5"/>
                </a:solidFill>
                <a:latin typeface="Berlin Sans FB" pitchFamily="34" charset="0"/>
              </a:rPr>
              <a:t>Initiated by Bob Palmer, Harold Kirk, and Steve Geer</a:t>
            </a:r>
          </a:p>
          <a:p>
            <a:pPr marL="457200" indent="-457200">
              <a:spcAft>
                <a:spcPts val="400"/>
              </a:spcAft>
              <a:buFontTx/>
              <a:buChar char="•"/>
            </a:pPr>
            <a:r>
              <a:rPr lang="en-US" sz="2000" dirty="0" smtClean="0">
                <a:solidFill>
                  <a:srgbClr val="1900A5"/>
                </a:solidFill>
                <a:latin typeface="Berlin Sans FB" pitchFamily="34" charset="0"/>
              </a:rPr>
              <a:t>Cryogenic efficiency, heat loads, and wall power</a:t>
            </a:r>
          </a:p>
          <a:p>
            <a:pPr marL="914400" lvl="1" indent="-457200">
              <a:lnSpc>
                <a:spcPts val="1800"/>
              </a:lnSpc>
              <a:spcAft>
                <a:spcPts val="400"/>
              </a:spcAft>
              <a:buFont typeface="Berlin Sans FB" pitchFamily="34" charset="0"/>
              <a:buChar char="—"/>
            </a:pPr>
            <a:r>
              <a:rPr lang="en-US" dirty="0" smtClean="0">
                <a:solidFill>
                  <a:srgbClr val="C00000"/>
                </a:solidFill>
                <a:latin typeface="Berlin Sans FB" pitchFamily="34" charset="0"/>
              </a:rPr>
              <a:t>Bob Palmer reviewed </a:t>
            </a:r>
            <a:r>
              <a:rPr lang="en-US" dirty="0" err="1" smtClean="0">
                <a:solidFill>
                  <a:srgbClr val="C00000"/>
                </a:solidFill>
                <a:latin typeface="Berlin Sans FB" pitchFamily="34" charset="0"/>
              </a:rPr>
              <a:t>cryo</a:t>
            </a:r>
            <a:r>
              <a:rPr lang="en-US" dirty="0" smtClean="0">
                <a:solidFill>
                  <a:srgbClr val="C00000"/>
                </a:solidFill>
                <a:latin typeface="Berlin Sans FB" pitchFamily="34" charset="0"/>
              </a:rPr>
              <a:t>-system efficiencies (mostly based on CERN LHC experience) to set target for total power to 4K system</a:t>
            </a:r>
          </a:p>
          <a:p>
            <a:pPr marL="457200" indent="-457200">
              <a:spcAft>
                <a:spcPts val="400"/>
              </a:spcAft>
              <a:buFontTx/>
              <a:buChar char="•"/>
            </a:pPr>
            <a:r>
              <a:rPr lang="en-US" sz="2000" dirty="0" smtClean="0">
                <a:solidFill>
                  <a:srgbClr val="1900A5"/>
                </a:solidFill>
                <a:latin typeface="Berlin Sans FB" pitchFamily="34" charset="0"/>
              </a:rPr>
              <a:t>Magnetic Field Requirements were discussed  by Yuri </a:t>
            </a:r>
            <a:r>
              <a:rPr lang="en-US" sz="2000" dirty="0" err="1" smtClean="0">
                <a:solidFill>
                  <a:srgbClr val="1900A5"/>
                </a:solidFill>
                <a:latin typeface="Berlin Sans FB" pitchFamily="34" charset="0"/>
              </a:rPr>
              <a:t>Alexahin</a:t>
            </a:r>
            <a:endParaRPr lang="en-US" sz="2000" dirty="0" smtClean="0">
              <a:solidFill>
                <a:srgbClr val="C00000"/>
              </a:solidFill>
              <a:latin typeface="Berlin Sans FB" pitchFamily="34" charset="0"/>
            </a:endParaRPr>
          </a:p>
          <a:p>
            <a:pPr marL="457200" indent="-457200">
              <a:spcAft>
                <a:spcPts val="400"/>
              </a:spcAft>
              <a:buFontTx/>
              <a:buChar char="•"/>
            </a:pPr>
            <a:r>
              <a:rPr lang="en-US" sz="2000" dirty="0" smtClean="0">
                <a:solidFill>
                  <a:srgbClr val="1900A5"/>
                </a:solidFill>
                <a:latin typeface="Berlin Sans FB" pitchFamily="34" charset="0"/>
              </a:rPr>
              <a:t>Heat loads in the magnets</a:t>
            </a:r>
            <a:endParaRPr lang="en-US" sz="2000" dirty="0" smtClean="0">
              <a:solidFill>
                <a:srgbClr val="C00000"/>
              </a:solidFill>
              <a:latin typeface="Berlin Sans FB" pitchFamily="34" charset="0"/>
            </a:endParaRPr>
          </a:p>
          <a:p>
            <a:pPr marL="914400" lvl="1" indent="-457200">
              <a:lnSpc>
                <a:spcPts val="1800"/>
              </a:lnSpc>
              <a:spcAft>
                <a:spcPts val="400"/>
              </a:spcAft>
              <a:buFont typeface="Berlin Sans FB" pitchFamily="34" charset="0"/>
              <a:buChar char="—"/>
            </a:pPr>
            <a:r>
              <a:rPr lang="en-US" dirty="0" smtClean="0">
                <a:solidFill>
                  <a:srgbClr val="C00000"/>
                </a:solidFill>
                <a:latin typeface="Berlin Sans FB" pitchFamily="34" charset="0"/>
              </a:rPr>
              <a:t>Mokhov &amp; </a:t>
            </a:r>
            <a:r>
              <a:rPr lang="en-US" dirty="0" err="1" smtClean="0">
                <a:solidFill>
                  <a:srgbClr val="C00000"/>
                </a:solidFill>
                <a:latin typeface="Berlin Sans FB" pitchFamily="34" charset="0"/>
              </a:rPr>
              <a:t>Xiaoyu</a:t>
            </a:r>
            <a:r>
              <a:rPr lang="en-US" dirty="0" smtClean="0">
                <a:solidFill>
                  <a:srgbClr val="C00000"/>
                </a:solidFill>
                <a:latin typeface="Berlin Sans FB" pitchFamily="34" charset="0"/>
              </a:rPr>
              <a:t> Ding gave talks on tracking simulations of the energy deposition</a:t>
            </a:r>
          </a:p>
          <a:p>
            <a:pPr marL="1371600" lvl="2" indent="-457200">
              <a:lnSpc>
                <a:spcPts val="1800"/>
              </a:lnSpc>
              <a:spcAft>
                <a:spcPts val="400"/>
              </a:spcAft>
              <a:buFont typeface="Calibri" pitchFamily="34" charset="0"/>
              <a:buChar char="●"/>
            </a:pPr>
            <a:r>
              <a:rPr lang="en-US" sz="1400" dirty="0">
                <a:latin typeface="Berlin Sans FB" pitchFamily="34" charset="0"/>
              </a:rPr>
              <a:t>They will give talks in today’s </a:t>
            </a:r>
            <a:r>
              <a:rPr lang="en-US" sz="1400" dirty="0" smtClean="0">
                <a:latin typeface="Berlin Sans FB" pitchFamily="34" charset="0"/>
              </a:rPr>
              <a:t>session</a:t>
            </a:r>
            <a:endParaRPr lang="en-US" sz="2000" dirty="0" smtClean="0">
              <a:solidFill>
                <a:srgbClr val="C00000"/>
              </a:solidFill>
              <a:latin typeface="Berlin Sans FB" pitchFamily="34" charset="0"/>
            </a:endParaRPr>
          </a:p>
          <a:p>
            <a:pPr marL="457200" indent="-457200">
              <a:spcAft>
                <a:spcPts val="400"/>
              </a:spcAft>
              <a:buFontTx/>
              <a:buChar char="•"/>
            </a:pPr>
            <a:r>
              <a:rPr lang="en-US" sz="2000" dirty="0" smtClean="0">
                <a:solidFill>
                  <a:srgbClr val="1900A5"/>
                </a:solidFill>
                <a:latin typeface="Berlin Sans FB" pitchFamily="34" charset="0"/>
              </a:rPr>
              <a:t>Magnet designs to manage the heat loads</a:t>
            </a:r>
          </a:p>
          <a:p>
            <a:pPr marL="914400" lvl="1" indent="-457200">
              <a:lnSpc>
                <a:spcPts val="1800"/>
              </a:lnSpc>
              <a:spcAft>
                <a:spcPts val="400"/>
              </a:spcAft>
              <a:buFont typeface="Berlin Sans FB" pitchFamily="34" charset="0"/>
              <a:buChar char="—"/>
            </a:pPr>
            <a:r>
              <a:rPr lang="en-US" b="1" dirty="0" smtClean="0">
                <a:solidFill>
                  <a:srgbClr val="C00000"/>
                </a:solidFill>
                <a:latin typeface="Berlin Sans FB" pitchFamily="34" charset="0"/>
              </a:rPr>
              <a:t>‘</a:t>
            </a:r>
            <a:r>
              <a:rPr lang="en-US" dirty="0" smtClean="0">
                <a:solidFill>
                  <a:srgbClr val="C00000"/>
                </a:solidFill>
                <a:latin typeface="Berlin Sans FB" pitchFamily="34" charset="0"/>
              </a:rPr>
              <a:t>Open </a:t>
            </a:r>
            <a:r>
              <a:rPr lang="en-US" dirty="0" err="1" smtClean="0">
                <a:solidFill>
                  <a:srgbClr val="C00000"/>
                </a:solidFill>
                <a:latin typeface="Berlin Sans FB" pitchFamily="34" charset="0"/>
              </a:rPr>
              <a:t>midplane</a:t>
            </a:r>
            <a:r>
              <a:rPr lang="en-US" dirty="0" smtClean="0">
                <a:solidFill>
                  <a:srgbClr val="C00000"/>
                </a:solidFill>
                <a:latin typeface="Berlin Sans FB" pitchFamily="34" charset="0"/>
              </a:rPr>
              <a:t>’ designs which remove material from the path of decay products and provide space for </a:t>
            </a:r>
            <a:r>
              <a:rPr lang="en-US" dirty="0" err="1" smtClean="0">
                <a:solidFill>
                  <a:srgbClr val="C00000"/>
                </a:solidFill>
                <a:latin typeface="Berlin Sans FB" pitchFamily="34" charset="0"/>
              </a:rPr>
              <a:t>aborbers</a:t>
            </a:r>
            <a:endParaRPr lang="en-US" dirty="0" smtClean="0">
              <a:solidFill>
                <a:srgbClr val="C00000"/>
              </a:solidFill>
              <a:latin typeface="Berlin Sans FB" pitchFamily="34" charset="0"/>
            </a:endParaRPr>
          </a:p>
          <a:p>
            <a:pPr marL="1371600" lvl="2" indent="-457200">
              <a:spcAft>
                <a:spcPts val="400"/>
              </a:spcAft>
              <a:buFontTx/>
              <a:buChar char="•"/>
            </a:pPr>
            <a:r>
              <a:rPr lang="en-US" sz="1400" dirty="0" smtClean="0">
                <a:latin typeface="Berlin Sans FB" pitchFamily="34" charset="0"/>
              </a:rPr>
              <a:t>Bob Palmer reminded us of earlier designs</a:t>
            </a:r>
          </a:p>
          <a:p>
            <a:pPr marL="1371600" lvl="2" indent="-457200">
              <a:spcAft>
                <a:spcPts val="400"/>
              </a:spcAft>
              <a:buFontTx/>
              <a:buChar char="•"/>
            </a:pPr>
            <a:r>
              <a:rPr lang="en-US" sz="1400" dirty="0" smtClean="0">
                <a:latin typeface="Berlin Sans FB" pitchFamily="34" charset="0"/>
              </a:rPr>
              <a:t>Zlobin, Gupta, Weggel, &amp; </a:t>
            </a:r>
            <a:r>
              <a:rPr lang="en-US" sz="1400" dirty="0" err="1" smtClean="0">
                <a:latin typeface="Berlin Sans FB" pitchFamily="34" charset="0"/>
              </a:rPr>
              <a:t>McIntye</a:t>
            </a:r>
            <a:r>
              <a:rPr lang="en-US" sz="1400" dirty="0" smtClean="0">
                <a:latin typeface="Berlin Sans FB" pitchFamily="34" charset="0"/>
              </a:rPr>
              <a:t> presented design solutions</a:t>
            </a: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409700" y="6356349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rgbClr val="C00000"/>
              </a:solidFill>
              <a:latin typeface="Copperplate Gothic Bold" pitchFamily="34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Copperplate Gothic Bold" pitchFamily="34" charset="0"/>
              </a:rPr>
              <a:t>Muon Collider 2011	                                 Physics — Detectors</a:t>
            </a:r>
            <a:r>
              <a:rPr lang="en-US" sz="500" dirty="0" smtClean="0">
                <a:solidFill>
                  <a:srgbClr val="C00000"/>
                </a:solidFill>
                <a:latin typeface="Copperplate Gothic Bold" pitchFamily="34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opperplate Gothic Bold" pitchFamily="34" charset="0"/>
              </a:rPr>
              <a:t>— Accelerators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7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868362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Copperplate Gothic Bold" pitchFamily="34" charset="0"/>
              </a:rPr>
              <a:t>Cryogenic Efficiency and Power in Decay Electrons</a:t>
            </a:r>
            <a:br>
              <a:rPr lang="en-US" sz="2200" dirty="0" smtClean="0">
                <a:latin typeface="Copperplate Gothic Bold" pitchFamily="34" charset="0"/>
              </a:rPr>
            </a:br>
            <a:r>
              <a:rPr lang="en-US" sz="1800" dirty="0" smtClean="0">
                <a:solidFill>
                  <a:srgbClr val="B40000"/>
                </a:solidFill>
                <a:latin typeface="Copperplate Gothic Bold" pitchFamily="34" charset="0"/>
              </a:rPr>
              <a:t>(R. Palmer)</a:t>
            </a:r>
            <a:r>
              <a:rPr lang="en-US" sz="1400" dirty="0" smtClean="0">
                <a:solidFill>
                  <a:srgbClr val="B40000"/>
                </a:solidFill>
                <a:latin typeface="Copperplate Gothic Bold" pitchFamily="34" charset="0"/>
              </a:rPr>
              <a:t> </a:t>
            </a:r>
            <a:endParaRPr lang="en-US" sz="1400" dirty="0">
              <a:solidFill>
                <a:srgbClr val="B40000"/>
              </a:solidFill>
              <a:latin typeface="Copperplate Gothic Bold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6/30/2011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44A4-75F3-40FE-A1BA-AA41BF63E104}" type="slidenum">
              <a:rPr lang="en-US" b="1" smtClean="0">
                <a:solidFill>
                  <a:schemeClr val="tx1"/>
                </a:solidFill>
              </a:rPr>
              <a:pPr/>
              <a:t>6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1409700" y="6356349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rgbClr val="C00000"/>
              </a:solidFill>
              <a:latin typeface="Copperplate Gothic Bold" pitchFamily="34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Copperplate Gothic Bold" pitchFamily="34" charset="0"/>
              </a:rPr>
              <a:t>Muon Collider 2011	                                 Physics — Detectors</a:t>
            </a:r>
            <a:r>
              <a:rPr lang="en-US" sz="500" dirty="0" smtClean="0">
                <a:solidFill>
                  <a:srgbClr val="C00000"/>
                </a:solidFill>
                <a:latin typeface="Copperplate Gothic Bold" pitchFamily="34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opperplate Gothic Bold" pitchFamily="34" charset="0"/>
              </a:rPr>
              <a:t>— Accelerators</a:t>
            </a: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09600" y="1295400"/>
            <a:ext cx="8001000" cy="4633792"/>
            <a:chOff x="304800" y="1080371"/>
            <a:chExt cx="8382000" cy="538922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080372"/>
              <a:ext cx="4924425" cy="3386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334000" y="1080371"/>
              <a:ext cx="3352800" cy="3331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heavy" dirty="0" smtClean="0">
                  <a:solidFill>
                    <a:srgbClr val="C00000"/>
                  </a:solidFill>
                  <a:latin typeface="Berlin Sans FB" pitchFamily="34" charset="0"/>
                </a:rPr>
                <a:t>From R. Palmer </a:t>
              </a:r>
              <a:r>
                <a:rPr lang="en-US" sz="1600" dirty="0" smtClean="0">
                  <a:latin typeface="Berlin Sans FB" pitchFamily="34" charset="0"/>
                </a:rPr>
                <a:t>(</a:t>
              </a:r>
              <a:r>
                <a:rPr lang="en-US" sz="1600" dirty="0" err="1" smtClean="0">
                  <a:latin typeface="Berlin Sans FB" pitchFamily="34" charset="0"/>
                </a:rPr>
                <a:t>cryo</a:t>
              </a:r>
              <a:r>
                <a:rPr lang="en-US" sz="1600" dirty="0" smtClean="0">
                  <a:latin typeface="Berlin Sans FB" pitchFamily="34" charset="0"/>
                </a:rPr>
                <a:t> eff. mostly LHC estimates)</a:t>
              </a:r>
            </a:p>
            <a:p>
              <a:endParaRPr lang="en-US" sz="1000" dirty="0">
                <a:solidFill>
                  <a:srgbClr val="C00000"/>
                </a:solidFill>
                <a:latin typeface="Berlin Sans FB" pitchFamily="34" charset="0"/>
              </a:endParaRPr>
            </a:p>
            <a:p>
              <a:pPr>
                <a:lnSpc>
                  <a:spcPts val="1700"/>
                </a:lnSpc>
              </a:pPr>
              <a:r>
                <a:rPr lang="en-US" sz="1600" dirty="0" smtClean="0">
                  <a:latin typeface="Berlin Sans FB" pitchFamily="34" charset="0"/>
                </a:rPr>
                <a:t>Carnot efficiency ≈ 4K/300K = 0.0133</a:t>
              </a:r>
            </a:p>
            <a:p>
              <a:r>
                <a:rPr lang="en-US" sz="1600" dirty="0" err="1" smtClean="0">
                  <a:latin typeface="Berlin Sans FB" pitchFamily="34" charset="0"/>
                </a:rPr>
                <a:t>Refrig</a:t>
              </a:r>
              <a:r>
                <a:rPr lang="en-US" sz="1600" dirty="0" smtClean="0">
                  <a:latin typeface="Berlin Sans FB" pitchFamily="34" charset="0"/>
                </a:rPr>
                <a:t>. Efficiency  ≈ 25-30%</a:t>
              </a:r>
            </a:p>
            <a:p>
              <a:r>
                <a:rPr lang="en-US" sz="1600" dirty="0" err="1" smtClean="0">
                  <a:latin typeface="Berlin Sans FB" pitchFamily="34" charset="0"/>
                </a:rPr>
                <a:t>Distrib</a:t>
              </a:r>
              <a:r>
                <a:rPr lang="en-US" sz="1600" dirty="0" smtClean="0">
                  <a:latin typeface="Berlin Sans FB" pitchFamily="34" charset="0"/>
                </a:rPr>
                <a:t>. Efficiency ≈ 70%</a:t>
              </a:r>
            </a:p>
            <a:p>
              <a:pPr>
                <a:lnSpc>
                  <a:spcPts val="1700"/>
                </a:lnSpc>
                <a:spcAft>
                  <a:spcPts val="600"/>
                </a:spcAft>
              </a:pPr>
              <a:r>
                <a:rPr lang="en-US" sz="1600" dirty="0" smtClean="0">
                  <a:latin typeface="Berlin Sans FB" pitchFamily="34" charset="0"/>
                </a:rPr>
                <a:t>       4K </a:t>
              </a:r>
              <a:r>
                <a:rPr lang="en-US" sz="1600" dirty="0" err="1" smtClean="0">
                  <a:latin typeface="Berlin Sans FB" pitchFamily="34" charset="0"/>
                </a:rPr>
                <a:t>Eff</a:t>
              </a:r>
              <a:r>
                <a:rPr lang="en-US" sz="1600" dirty="0" smtClean="0">
                  <a:latin typeface="Berlin Sans FB" pitchFamily="34" charset="0"/>
                </a:rPr>
                <a:t>  ≈ 0.0133×0.70×0.30  	   ≈ 0.0028</a:t>
              </a:r>
              <a:endParaRPr lang="en-US" sz="1600" dirty="0">
                <a:latin typeface="Berlin Sans FB" pitchFamily="34" charset="0"/>
              </a:endParaRPr>
            </a:p>
            <a:p>
              <a:pPr>
                <a:lnSpc>
                  <a:spcPts val="1700"/>
                </a:lnSpc>
              </a:pPr>
              <a:r>
                <a:rPr lang="en-US" sz="1600" u="heavy" dirty="0" smtClean="0">
                  <a:solidFill>
                    <a:srgbClr val="1900A5"/>
                  </a:solidFill>
                  <a:latin typeface="Berlin Sans FB" pitchFamily="34" charset="0"/>
                </a:rPr>
                <a:t>Palmer Req.</a:t>
              </a:r>
              <a:r>
                <a:rPr lang="en-US" sz="1600" dirty="0" smtClean="0">
                  <a:solidFill>
                    <a:srgbClr val="1900A5"/>
                  </a:solidFill>
                  <a:latin typeface="Berlin Sans FB" pitchFamily="34" charset="0"/>
                </a:rPr>
                <a:t>:  </a:t>
              </a:r>
              <a:r>
                <a:rPr lang="en-US" sz="1600" dirty="0" smtClean="0">
                  <a:latin typeface="Berlin Sans FB" pitchFamily="34" charset="0"/>
                </a:rPr>
                <a:t>Wall power for 4K operation &lt;10MW =&gt; losses must be less than 28kW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38200" y="4536650"/>
              <a:ext cx="7543800" cy="1932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sz="1600" u="sng" dirty="0" smtClean="0">
                  <a:solidFill>
                    <a:srgbClr val="C00000"/>
                  </a:solidFill>
                  <a:latin typeface="Berlin Sans FB" pitchFamily="34" charset="0"/>
                </a:rPr>
                <a:t>Power in Decay Electrons =&gt; Attenuation Required</a:t>
              </a:r>
              <a:r>
                <a:rPr lang="en-US" dirty="0" smtClean="0">
                  <a:solidFill>
                    <a:srgbClr val="C00000"/>
                  </a:solidFill>
                  <a:latin typeface="Berlin Sans FB" pitchFamily="34" charset="0"/>
                </a:rPr>
                <a:t/>
              </a:r>
              <a:br>
                <a:rPr lang="en-US" dirty="0" smtClean="0">
                  <a:solidFill>
                    <a:srgbClr val="C00000"/>
                  </a:solidFill>
                  <a:latin typeface="Berlin Sans FB" pitchFamily="34" charset="0"/>
                </a:rPr>
              </a:br>
              <a:r>
                <a:rPr lang="en-US" sz="1500" dirty="0" smtClean="0">
                  <a:latin typeface="Berlin Sans FB" pitchFamily="34" charset="0"/>
                </a:rPr>
                <a:t>Beam power:			7.2 MW</a:t>
              </a:r>
              <a:br>
                <a:rPr lang="en-US" sz="1500" dirty="0" smtClean="0">
                  <a:latin typeface="Berlin Sans FB" pitchFamily="34" charset="0"/>
                </a:rPr>
              </a:br>
              <a:r>
                <a:rPr lang="en-US" sz="1500" dirty="0" smtClean="0">
                  <a:latin typeface="Berlin Sans FB" pitchFamily="34" charset="0"/>
                </a:rPr>
                <a:t>Beam power dissipated as electrons:	2.5 MW (from Mokhov)</a:t>
              </a:r>
              <a:br>
                <a:rPr lang="en-US" sz="1500" dirty="0" smtClean="0">
                  <a:latin typeface="Berlin Sans FB" pitchFamily="34" charset="0"/>
                </a:rPr>
              </a:br>
              <a:r>
                <a:rPr lang="en-US" sz="1500" dirty="0" smtClean="0">
                  <a:latin typeface="Berlin Sans FB" pitchFamily="34" charset="0"/>
                </a:rPr>
                <a:t>For 4K loss to be &lt;28kW, attenuation must be = .028/2.5 = 0.011  =&gt; 99% of decay e</a:t>
              </a:r>
              <a:r>
                <a:rPr lang="en-US" sz="1500" baseline="30000" dirty="0" smtClean="0">
                  <a:latin typeface="Berlin Sans FB" pitchFamily="34" charset="0"/>
                </a:rPr>
                <a:t>-</a:t>
              </a:r>
              <a:r>
                <a:rPr lang="en-US" sz="1500" dirty="0" smtClean="0">
                  <a:latin typeface="Berlin Sans FB" pitchFamily="34" charset="0"/>
                </a:rPr>
                <a:t>’s must be ‘removed’ from 4K region</a:t>
              </a:r>
              <a:br>
                <a:rPr lang="en-US" sz="1500" dirty="0" smtClean="0">
                  <a:latin typeface="Berlin Sans FB" pitchFamily="34" charset="0"/>
                </a:rPr>
              </a:br>
              <a:r>
                <a:rPr lang="en-US" sz="1300" i="1" dirty="0" smtClean="0">
                  <a:solidFill>
                    <a:srgbClr val="1900A5"/>
                  </a:solidFill>
                  <a:latin typeface="Berlin Sans FB" pitchFamily="34" charset="0"/>
                </a:rPr>
                <a:t>(Bob’s note:  we </a:t>
              </a:r>
              <a:r>
                <a:rPr lang="en-US" sz="1300" i="1" dirty="0">
                  <a:solidFill>
                    <a:srgbClr val="1900A5"/>
                  </a:solidFill>
                  <a:latin typeface="Berlin Sans FB" pitchFamily="34" charset="0"/>
                </a:rPr>
                <a:t>are assuming the same attenuation for all regions despite </a:t>
              </a:r>
              <a:r>
                <a:rPr lang="en-US" sz="1300" i="1" dirty="0" smtClean="0">
                  <a:solidFill>
                    <a:srgbClr val="1900A5"/>
                  </a:solidFill>
                  <a:latin typeface="Berlin Sans FB" pitchFamily="34" charset="0"/>
                </a:rPr>
                <a:t>the dipoles </a:t>
              </a:r>
              <a:r>
                <a:rPr lang="en-US" sz="1300" i="1" dirty="0">
                  <a:solidFill>
                    <a:srgbClr val="1900A5"/>
                  </a:solidFill>
                  <a:latin typeface="Berlin Sans FB" pitchFamily="34" charset="0"/>
                </a:rPr>
                <a:t>only representing only 67% of the </a:t>
              </a:r>
              <a:r>
                <a:rPr lang="en-US" sz="1300" i="1" dirty="0" smtClean="0">
                  <a:solidFill>
                    <a:srgbClr val="1900A5"/>
                  </a:solidFill>
                  <a:latin typeface="Berlin Sans FB" pitchFamily="34" charset="0"/>
                </a:rPr>
                <a:t>ring)</a:t>
              </a:r>
              <a:endParaRPr lang="en-US" sz="1300" i="1" dirty="0">
                <a:solidFill>
                  <a:srgbClr val="1900A5"/>
                </a:solidFill>
                <a:latin typeface="Berlin Sans FB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330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693738" y="6194425"/>
            <a:ext cx="7696200" cy="0"/>
          </a:xfrm>
          <a:prstGeom prst="line">
            <a:avLst/>
          </a:prstGeom>
          <a:noFill/>
          <a:ln w="57150" cmpd="thickThin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7" name="Line 2"/>
          <p:cNvSpPr>
            <a:spLocks noChangeShapeType="1"/>
          </p:cNvSpPr>
          <p:nvPr/>
        </p:nvSpPr>
        <p:spPr bwMode="auto">
          <a:xfrm>
            <a:off x="685800" y="1143000"/>
            <a:ext cx="7696200" cy="0"/>
          </a:xfrm>
          <a:prstGeom prst="line">
            <a:avLst/>
          </a:prstGeom>
          <a:noFill/>
          <a:ln w="57150" cmpd="thickThin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38175" y="142875"/>
            <a:ext cx="78486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latin typeface="Copperplate Gothic Bold"/>
              </a:rPr>
              <a:t>IR Magnet </a:t>
            </a:r>
            <a:r>
              <a:rPr lang="en-US" sz="3200" b="1" dirty="0" smtClean="0">
                <a:latin typeface="Copperplate Gothic Bold"/>
              </a:rPr>
              <a:t>Requirements</a:t>
            </a:r>
            <a:br>
              <a:rPr lang="en-US" sz="3200" b="1" dirty="0" smtClean="0">
                <a:latin typeface="Copperplate Gothic Bold"/>
              </a:rPr>
            </a:br>
            <a:r>
              <a:rPr lang="en-US" sz="2000" b="1" dirty="0" smtClean="0">
                <a:latin typeface="Copperplate Gothic Bold"/>
              </a:rPr>
              <a:t>(Y. </a:t>
            </a:r>
            <a:r>
              <a:rPr lang="en-US" sz="2000" b="1" dirty="0" err="1" smtClean="0">
                <a:latin typeface="Copperplate Gothic Bold"/>
              </a:rPr>
              <a:t>Alexahin</a:t>
            </a:r>
            <a:r>
              <a:rPr lang="en-US" sz="2000" b="1" dirty="0" smtClean="0">
                <a:solidFill>
                  <a:srgbClr val="FF0000"/>
                </a:solidFill>
                <a:latin typeface="Copperplate Gothic Bold"/>
              </a:rPr>
              <a:t>)</a:t>
            </a:r>
            <a:r>
              <a:rPr lang="en-US" sz="2000" b="1" dirty="0" smtClean="0">
                <a:solidFill>
                  <a:srgbClr val="FF0000"/>
                </a:solidFill>
                <a:latin typeface="Comic Sans MS" charset="0"/>
              </a:rPr>
              <a:t> </a:t>
            </a:r>
            <a:endParaRPr lang="en-US" sz="2000" b="1" dirty="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8589963" y="0"/>
            <a:ext cx="554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rgbClr val="000099"/>
                </a:solidFill>
                <a:latin typeface="Arial" charset="0"/>
              </a:rPr>
              <a:t>4</a:t>
            </a:r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638175" y="1274395"/>
            <a:ext cx="7796213" cy="492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223A9E"/>
                </a:solidFill>
                <a:sym typeface="Symbol" charset="2"/>
              </a:rPr>
              <a:t>Requirements adopted for this design:</a:t>
            </a:r>
          </a:p>
          <a:p>
            <a:pPr marL="285750" indent="-285750">
              <a:spcBef>
                <a:spcPts val="400"/>
              </a:spcBef>
              <a:buFont typeface="Calibri" pitchFamily="34" charset="0"/>
              <a:buChar char="●"/>
            </a:pPr>
            <a:r>
              <a:rPr lang="en-US" sz="1600" dirty="0" smtClean="0">
                <a:solidFill>
                  <a:srgbClr val="000000"/>
                </a:solidFill>
                <a:sym typeface="Symbol" charset="2"/>
              </a:rPr>
              <a:t>Full </a:t>
            </a:r>
            <a:r>
              <a:rPr lang="en-US" sz="1600" dirty="0">
                <a:solidFill>
                  <a:srgbClr val="000000"/>
                </a:solidFill>
                <a:sym typeface="Symbol" charset="2"/>
              </a:rPr>
              <a:t>aperture </a:t>
            </a:r>
            <a:r>
              <a:rPr lang="en-US" sz="1600" b="1" dirty="0">
                <a:solidFill>
                  <a:srgbClr val="FF0000"/>
                </a:solidFill>
                <a:sym typeface="Symbol" charset="2"/>
              </a:rPr>
              <a:t>2A = 10 </a:t>
            </a:r>
            <a:r>
              <a:rPr lang="en-US" sz="1600" b="1" dirty="0" err="1">
                <a:solidFill>
                  <a:srgbClr val="FF0000"/>
                </a:solidFill>
                <a:sym typeface="Symbol" charset="2"/>
              </a:rPr>
              <a:t>sigma_max</a:t>
            </a:r>
            <a:r>
              <a:rPr lang="en-US" sz="1600" b="1" dirty="0">
                <a:solidFill>
                  <a:srgbClr val="FF0000"/>
                </a:solidFill>
                <a:sym typeface="Symbol" charset="2"/>
              </a:rPr>
              <a:t> + 30 mm  </a:t>
            </a:r>
            <a:r>
              <a:rPr lang="en-US" sz="1600" dirty="0">
                <a:solidFill>
                  <a:srgbClr val="000000"/>
                </a:solidFill>
                <a:sym typeface="Symbol" charset="2"/>
              </a:rPr>
              <a:t>- more than in </a:t>
            </a:r>
            <a:r>
              <a:rPr lang="en-US" sz="1600" dirty="0" err="1">
                <a:solidFill>
                  <a:srgbClr val="000000"/>
                </a:solidFill>
                <a:sym typeface="Symbol" charset="2"/>
              </a:rPr>
              <a:t>Oide’s</a:t>
            </a:r>
            <a:r>
              <a:rPr lang="en-US" sz="1600" dirty="0">
                <a:solidFill>
                  <a:srgbClr val="000000"/>
                </a:solidFill>
                <a:sym typeface="Symbol" charset="2"/>
              </a:rPr>
              <a:t> design, where 2A=7.6 </a:t>
            </a:r>
            <a:r>
              <a:rPr lang="en-US" sz="1600" dirty="0" err="1">
                <a:solidFill>
                  <a:srgbClr val="000000"/>
                </a:solidFill>
                <a:sym typeface="Symbol" charset="2"/>
              </a:rPr>
              <a:t>sigma_max</a:t>
            </a:r>
            <a:endParaRPr lang="en-US" sz="1600" dirty="0">
              <a:solidFill>
                <a:srgbClr val="000000"/>
              </a:solidFill>
              <a:sym typeface="Symbol" charset="2"/>
            </a:endParaRPr>
          </a:p>
          <a:p>
            <a:pPr marL="285750" indent="-285750">
              <a:spcBef>
                <a:spcPts val="400"/>
              </a:spcBef>
              <a:buFont typeface="Calibri" pitchFamily="34" charset="0"/>
              <a:buChar char="●"/>
            </a:pPr>
            <a:r>
              <a:rPr lang="en-US" sz="1600" dirty="0" smtClean="0">
                <a:solidFill>
                  <a:srgbClr val="000000"/>
                </a:solidFill>
                <a:sym typeface="Symbol" charset="2"/>
              </a:rPr>
              <a:t>Maximum </a:t>
            </a:r>
            <a:r>
              <a:rPr lang="en-US" sz="1600" dirty="0">
                <a:solidFill>
                  <a:srgbClr val="000000"/>
                </a:solidFill>
                <a:sym typeface="Symbol" charset="2"/>
              </a:rPr>
              <a:t>tip field in quads </a:t>
            </a:r>
            <a:r>
              <a:rPr lang="en-US" sz="1600" b="1" dirty="0" err="1">
                <a:solidFill>
                  <a:srgbClr val="FF0000"/>
                </a:solidFill>
                <a:sym typeface="Symbol" charset="2"/>
              </a:rPr>
              <a:t>B_tip</a:t>
            </a:r>
            <a:r>
              <a:rPr lang="en-US" sz="1600" b="1" dirty="0">
                <a:solidFill>
                  <a:srgbClr val="FF0000"/>
                </a:solidFill>
                <a:sym typeface="Symbol" charset="2"/>
              </a:rPr>
              <a:t> = 10T </a:t>
            </a:r>
            <a:r>
              <a:rPr lang="en-US" sz="1600" dirty="0">
                <a:solidFill>
                  <a:srgbClr val="000000"/>
                </a:solidFill>
                <a:sym typeface="Symbol" charset="2"/>
              </a:rPr>
              <a:t>(G=250T/m for 2A=80 mm) - more than in </a:t>
            </a:r>
            <a:r>
              <a:rPr lang="en-US" sz="1600" dirty="0" err="1">
                <a:solidFill>
                  <a:srgbClr val="000000"/>
                </a:solidFill>
                <a:sym typeface="Symbol" charset="2"/>
              </a:rPr>
              <a:t>Oide’s</a:t>
            </a:r>
            <a:r>
              <a:rPr lang="en-US" sz="1600" dirty="0">
                <a:solidFill>
                  <a:srgbClr val="000000"/>
                </a:solidFill>
                <a:sym typeface="Symbol" charset="2"/>
              </a:rPr>
              <a:t> design (</a:t>
            </a:r>
            <a:r>
              <a:rPr lang="en-US" sz="1600" dirty="0" err="1">
                <a:solidFill>
                  <a:srgbClr val="000000"/>
                </a:solidFill>
                <a:sym typeface="Symbol" charset="2"/>
              </a:rPr>
              <a:t>B_tip</a:t>
            </a:r>
            <a:r>
              <a:rPr lang="en-US" sz="1600" dirty="0">
                <a:solidFill>
                  <a:srgbClr val="000000"/>
                </a:solidFill>
                <a:sym typeface="Symbol" charset="2"/>
              </a:rPr>
              <a:t>=6.5T)</a:t>
            </a:r>
          </a:p>
          <a:p>
            <a:pPr marL="285750" indent="-285750">
              <a:spcBef>
                <a:spcPts val="400"/>
              </a:spcBef>
              <a:buFont typeface="Calibri" pitchFamily="34" charset="0"/>
              <a:buChar char="●"/>
            </a:pPr>
            <a:r>
              <a:rPr lang="en-US" sz="1600" dirty="0" smtClean="0">
                <a:solidFill>
                  <a:srgbClr val="000000"/>
                </a:solidFill>
                <a:sym typeface="Symbol" charset="2"/>
              </a:rPr>
              <a:t>Bending </a:t>
            </a:r>
            <a:r>
              <a:rPr lang="en-US" sz="1600" dirty="0">
                <a:solidFill>
                  <a:srgbClr val="000000"/>
                </a:solidFill>
                <a:sym typeface="Symbol" charset="2"/>
              </a:rPr>
              <a:t>field </a:t>
            </a:r>
            <a:r>
              <a:rPr lang="en-US" sz="1600" b="1" dirty="0">
                <a:solidFill>
                  <a:srgbClr val="FF0000"/>
                </a:solidFill>
                <a:sym typeface="Symbol" charset="2"/>
              </a:rPr>
              <a:t>B = 8T </a:t>
            </a:r>
            <a:r>
              <a:rPr lang="en-US" sz="1600" dirty="0">
                <a:solidFill>
                  <a:srgbClr val="000000"/>
                </a:solidFill>
                <a:sym typeface="Symbol" charset="2"/>
              </a:rPr>
              <a:t>in large-aperture open-</a:t>
            </a:r>
            <a:r>
              <a:rPr lang="en-US" sz="1600" dirty="0" err="1">
                <a:solidFill>
                  <a:srgbClr val="000000"/>
                </a:solidFill>
                <a:sym typeface="Symbol" charset="2"/>
              </a:rPr>
              <a:t>midplane</a:t>
            </a:r>
            <a:r>
              <a:rPr lang="en-US" sz="1600" dirty="0">
                <a:solidFill>
                  <a:srgbClr val="000000"/>
                </a:solidFill>
                <a:sym typeface="Symbol" charset="2"/>
              </a:rPr>
              <a:t> (?) dipoles (B1 and </a:t>
            </a:r>
            <a:r>
              <a:rPr lang="en-US" sz="1600" dirty="0" smtClean="0">
                <a:solidFill>
                  <a:srgbClr val="000000"/>
                </a:solidFill>
                <a:sym typeface="Symbol" charset="2"/>
              </a:rPr>
              <a:t>next four)</a:t>
            </a:r>
          </a:p>
          <a:p>
            <a:pPr marL="285750" indent="-285750">
              <a:spcBef>
                <a:spcPts val="400"/>
              </a:spcBef>
              <a:buFont typeface="Calibri" pitchFamily="34" charset="0"/>
              <a:buChar char="●"/>
            </a:pPr>
            <a:r>
              <a:rPr lang="en-US" sz="1600" dirty="0" smtClean="0">
                <a:solidFill>
                  <a:srgbClr val="000000"/>
                </a:solidFill>
                <a:sym typeface="Symbol" charset="2"/>
              </a:rPr>
              <a:t>IR </a:t>
            </a:r>
            <a:r>
              <a:rPr lang="en-US" sz="1600" dirty="0">
                <a:solidFill>
                  <a:srgbClr val="000000"/>
                </a:solidFill>
                <a:sym typeface="Symbol" charset="2"/>
              </a:rPr>
              <a:t>quad length </a:t>
            </a:r>
            <a:r>
              <a:rPr lang="en-US" sz="1600" b="1" dirty="0" err="1">
                <a:solidFill>
                  <a:srgbClr val="FF0000"/>
                </a:solidFill>
                <a:sym typeface="Symbol" charset="2"/>
              </a:rPr>
              <a:t>L_quad</a:t>
            </a:r>
            <a:r>
              <a:rPr lang="en-US" sz="1600" b="1" dirty="0">
                <a:solidFill>
                  <a:srgbClr val="FF0000"/>
                </a:solidFill>
                <a:sym typeface="Symbol" charset="2"/>
              </a:rPr>
              <a:t> &lt; 2m</a:t>
            </a:r>
            <a:r>
              <a:rPr lang="en-US" sz="1600" dirty="0">
                <a:solidFill>
                  <a:srgbClr val="000000"/>
                </a:solidFill>
                <a:sym typeface="Symbol" charset="2"/>
              </a:rPr>
              <a:t>, dipole length </a:t>
            </a:r>
            <a:r>
              <a:rPr lang="en-US" sz="1600" b="1" dirty="0" err="1">
                <a:solidFill>
                  <a:srgbClr val="FF0000"/>
                </a:solidFill>
                <a:sym typeface="Symbol" charset="2"/>
              </a:rPr>
              <a:t>L_bend</a:t>
            </a:r>
            <a:r>
              <a:rPr lang="en-US" sz="1600" b="1" dirty="0">
                <a:solidFill>
                  <a:srgbClr val="FF0000"/>
                </a:solidFill>
                <a:sym typeface="Symbol" charset="2"/>
              </a:rPr>
              <a:t> &lt; 6m</a:t>
            </a:r>
          </a:p>
          <a:p>
            <a:pPr marL="285750" indent="-285750">
              <a:spcBef>
                <a:spcPts val="400"/>
              </a:spcBef>
              <a:buFont typeface="Calibri" pitchFamily="34" charset="0"/>
              <a:buChar char="●"/>
            </a:pPr>
            <a:r>
              <a:rPr lang="en-US" sz="1600" dirty="0" smtClean="0">
                <a:solidFill>
                  <a:srgbClr val="000000"/>
                </a:solidFill>
                <a:sym typeface="Symbol" charset="2"/>
              </a:rPr>
              <a:t>Quads </a:t>
            </a:r>
            <a:r>
              <a:rPr lang="en-US" sz="1600" dirty="0">
                <a:solidFill>
                  <a:srgbClr val="000000"/>
                </a:solidFill>
                <a:sym typeface="Symbol" charset="2"/>
              </a:rPr>
              <a:t>Q1-Q6 are horizontally displaced by 1/10 aperture to produce a dipole component</a:t>
            </a:r>
          </a:p>
          <a:p>
            <a:pPr>
              <a:spcBef>
                <a:spcPts val="400"/>
              </a:spcBef>
            </a:pPr>
            <a:endParaRPr lang="en-US" sz="1000" dirty="0">
              <a:solidFill>
                <a:srgbClr val="000000"/>
              </a:solidFill>
              <a:sym typeface="Symbol" charset="2"/>
            </a:endParaRPr>
          </a:p>
          <a:p>
            <a:pPr>
              <a:spcBef>
                <a:spcPts val="400"/>
              </a:spcBef>
            </a:pPr>
            <a:r>
              <a:rPr lang="en-US" sz="1600" b="1" dirty="0">
                <a:solidFill>
                  <a:srgbClr val="00359E"/>
                </a:solidFill>
                <a:sym typeface="Symbol" charset="2"/>
              </a:rPr>
              <a:t>Why 10/2 = 5 sigma beam pipe inner radius? </a:t>
            </a:r>
          </a:p>
          <a:p>
            <a:pPr>
              <a:spcBef>
                <a:spcPts val="400"/>
              </a:spcBef>
            </a:pPr>
            <a:r>
              <a:rPr lang="en-US" sz="1600" dirty="0">
                <a:solidFill>
                  <a:srgbClr val="000000"/>
                </a:solidFill>
                <a:sym typeface="Symbol" charset="2"/>
              </a:rPr>
              <a:t>- we may scrape halo particles at &lt; 3 sigma w/o any loss of luminosity ! </a:t>
            </a:r>
          </a:p>
          <a:p>
            <a:pPr>
              <a:spcBef>
                <a:spcPts val="400"/>
              </a:spcBef>
            </a:pPr>
            <a:r>
              <a:rPr lang="en-US" sz="1600" dirty="0">
                <a:solidFill>
                  <a:srgbClr val="000000"/>
                </a:solidFill>
                <a:sym typeface="Symbol" charset="2"/>
              </a:rPr>
              <a:t>However:</a:t>
            </a:r>
          </a:p>
          <a:p>
            <a:pPr>
              <a:spcBef>
                <a:spcPts val="400"/>
              </a:spcBef>
            </a:pPr>
            <a:r>
              <a:rPr lang="en-US" sz="1600" dirty="0">
                <a:solidFill>
                  <a:srgbClr val="000000"/>
                </a:solidFill>
                <a:sym typeface="Symbol" charset="2"/>
              </a:rPr>
              <a:t>Large _max = 50 km (~100 km for 3 </a:t>
            </a:r>
            <a:r>
              <a:rPr lang="en-US" sz="1600" dirty="0" err="1">
                <a:solidFill>
                  <a:srgbClr val="000000"/>
                </a:solidFill>
                <a:sym typeface="Symbol" charset="2"/>
              </a:rPr>
              <a:t>TeV</a:t>
            </a:r>
            <a:r>
              <a:rPr lang="en-US" sz="1600" dirty="0">
                <a:solidFill>
                  <a:srgbClr val="000000"/>
                </a:solidFill>
                <a:sym typeface="Symbol" charset="2"/>
              </a:rPr>
              <a:t>)  extremely high sensitivity to vibrations </a:t>
            </a:r>
          </a:p>
          <a:p>
            <a:pPr>
              <a:spcBef>
                <a:spcPts val="400"/>
              </a:spcBef>
            </a:pPr>
            <a:r>
              <a:rPr lang="en-US" sz="1600" dirty="0">
                <a:solidFill>
                  <a:srgbClr val="000000"/>
                </a:solidFill>
                <a:sym typeface="Symbol" charset="2"/>
              </a:rPr>
              <a:t>Transient orbit excursions and optics errors may force us to do scraping at larger amplitudes, ~4 sigma, + 1 sigma clearance to avoid direct hits by primary </a:t>
            </a:r>
            <a:r>
              <a:rPr lang="en-US" sz="1600" dirty="0" err="1">
                <a:solidFill>
                  <a:srgbClr val="000000"/>
                </a:solidFill>
                <a:sym typeface="Symbol" charset="2"/>
              </a:rPr>
              <a:t>muons</a:t>
            </a:r>
            <a:r>
              <a:rPr lang="en-US" sz="1600" dirty="0">
                <a:solidFill>
                  <a:srgbClr val="000000"/>
                </a:solidFill>
                <a:sym typeface="Symbol" charset="2"/>
              </a:rPr>
              <a:t>  5 sigma total.</a:t>
            </a:r>
          </a:p>
          <a:p>
            <a:pPr>
              <a:spcBef>
                <a:spcPts val="800"/>
              </a:spcBef>
            </a:pPr>
            <a:r>
              <a:rPr lang="en-US" sz="1600" b="1" dirty="0">
                <a:solidFill>
                  <a:srgbClr val="FF0000"/>
                </a:solidFill>
                <a:sym typeface="Symbol" charset="2"/>
              </a:rPr>
              <a:t>If such precautions prove to be unnecessary  reduce * and gain in luminosity!</a:t>
            </a:r>
            <a:endParaRPr lang="en-US" sz="1600" dirty="0">
              <a:solidFill>
                <a:srgbClr val="000000"/>
              </a:solidFill>
              <a:sym typeface="Symbol" charset="2"/>
            </a:endParaRPr>
          </a:p>
        </p:txBody>
      </p:sp>
      <p:sp>
        <p:nvSpPr>
          <p:cNvPr id="16392" name="TextBox 8"/>
          <p:cNvSpPr txBox="1">
            <a:spLocks noChangeArrowheads="1"/>
          </p:cNvSpPr>
          <p:nvPr/>
        </p:nvSpPr>
        <p:spPr bwMode="auto">
          <a:xfrm>
            <a:off x="4476750" y="1457325"/>
            <a:ext cx="3829049" cy="2923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r>
              <a:rPr lang="en-US" sz="1300" dirty="0"/>
              <a:t>to accommodate beam pipe &amp; annular helium channel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086225" y="1638300"/>
            <a:ext cx="384175" cy="153987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6/30/2011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9EE44A4-75F3-40FE-A1BA-AA41BF63E104}" type="slidenum">
              <a:rPr lang="en-US" b="1" smtClean="0">
                <a:solidFill>
                  <a:schemeClr val="tx1"/>
                </a:solidFill>
              </a:rPr>
              <a:pPr/>
              <a:t>7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3" name="Footer Placeholder 4"/>
          <p:cNvSpPr txBox="1">
            <a:spLocks/>
          </p:cNvSpPr>
          <p:nvPr/>
        </p:nvSpPr>
        <p:spPr>
          <a:xfrm>
            <a:off x="1409700" y="6356349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rgbClr val="C00000"/>
              </a:solidFill>
              <a:latin typeface="Copperplate Gothic Bold" pitchFamily="34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Copperplate Gothic Bold" pitchFamily="34" charset="0"/>
              </a:rPr>
              <a:t>Muon Collider 2011	                                 Physics — Detectors</a:t>
            </a:r>
            <a:r>
              <a:rPr lang="en-US" sz="500" dirty="0" smtClean="0">
                <a:solidFill>
                  <a:srgbClr val="C00000"/>
                </a:solidFill>
                <a:latin typeface="Copperplate Gothic Bold" pitchFamily="34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opperplate Gothic Bold" pitchFamily="34" charset="0"/>
              </a:rPr>
              <a:t>— Accelerators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693738" y="6194425"/>
            <a:ext cx="7696200" cy="0"/>
          </a:xfrm>
          <a:prstGeom prst="line">
            <a:avLst/>
          </a:prstGeom>
          <a:noFill/>
          <a:ln w="57150" cmpd="thickThin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59" name="Line 2"/>
          <p:cNvSpPr>
            <a:spLocks noChangeShapeType="1"/>
          </p:cNvSpPr>
          <p:nvPr/>
        </p:nvSpPr>
        <p:spPr bwMode="auto">
          <a:xfrm>
            <a:off x="731838" y="1066800"/>
            <a:ext cx="7696200" cy="0"/>
          </a:xfrm>
          <a:prstGeom prst="line">
            <a:avLst/>
          </a:prstGeom>
          <a:noFill/>
          <a:ln w="57150" cmpd="thickThin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79425" y="168274"/>
            <a:ext cx="7848600" cy="104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Copperplate Gothic Bold" pitchFamily="34" charset="0"/>
              </a:rPr>
              <a:t>IR Quad </a:t>
            </a:r>
            <a:r>
              <a:rPr lang="en-US" sz="2800" b="1" dirty="0" smtClean="0">
                <a:latin typeface="Copperplate Gothic Bold" pitchFamily="34" charset="0"/>
              </a:rPr>
              <a:t>Issues</a:t>
            </a:r>
          </a:p>
          <a:p>
            <a:pPr algn="ctr"/>
            <a:r>
              <a:rPr lang="en-US" sz="2000" b="1" dirty="0" smtClean="0">
                <a:latin typeface="Copperplate Gothic Bold" pitchFamily="34" charset="0"/>
              </a:rPr>
              <a:t>(Y. Alexahin)</a:t>
            </a:r>
          </a:p>
          <a:p>
            <a:pPr algn="ctr">
              <a:lnSpc>
                <a:spcPts val="16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Comic Sans MS" charset="0"/>
              </a:rPr>
              <a:t> </a:t>
            </a:r>
            <a:endParaRPr lang="en-US" sz="2000" b="1" dirty="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8589963" y="0"/>
            <a:ext cx="554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rgbClr val="000099"/>
                </a:solidFill>
                <a:latin typeface="Arial" charset="0"/>
              </a:rPr>
              <a:t>7</a:t>
            </a:r>
          </a:p>
        </p:txBody>
      </p:sp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762000" y="1219200"/>
            <a:ext cx="7566025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359E"/>
                </a:solidFill>
              </a:rPr>
              <a:t>Aperture</a:t>
            </a:r>
          </a:p>
          <a:p>
            <a:r>
              <a:rPr lang="en-US" sz="1600" dirty="0"/>
              <a:t>Are those </a:t>
            </a:r>
            <a:r>
              <a:rPr lang="en-US" sz="1600" b="1" dirty="0">
                <a:solidFill>
                  <a:srgbClr val="FF0000"/>
                </a:solidFill>
              </a:rPr>
              <a:t>+ 30mm </a:t>
            </a:r>
            <a:r>
              <a:rPr lang="en-US" sz="1600" dirty="0"/>
              <a:t>on top of 10 sigma enough to accommodate any absorber at the position of maximum beam size? (Luckily the maximum reached in one plane at a time)</a:t>
            </a:r>
            <a:endParaRPr lang="en-US" sz="1600" dirty="0">
              <a:latin typeface="Arial" charset="0"/>
            </a:endParaRPr>
          </a:p>
          <a:p>
            <a:endParaRPr lang="en-US" sz="1600" dirty="0"/>
          </a:p>
          <a:p>
            <a:r>
              <a:rPr lang="en-US" sz="1600" b="1" dirty="0">
                <a:solidFill>
                  <a:srgbClr val="00359E"/>
                </a:solidFill>
              </a:rPr>
              <a:t>Gradient </a:t>
            </a:r>
            <a:r>
              <a:rPr lang="en-US" sz="1600" b="1" dirty="0" err="1">
                <a:solidFill>
                  <a:srgbClr val="00359E"/>
                </a:solidFill>
              </a:rPr>
              <a:t>vs</a:t>
            </a:r>
            <a:r>
              <a:rPr lang="en-US" sz="1600" b="1" dirty="0">
                <a:solidFill>
                  <a:srgbClr val="00359E"/>
                </a:solidFill>
              </a:rPr>
              <a:t> Aperture</a:t>
            </a:r>
          </a:p>
          <a:p>
            <a:r>
              <a:rPr lang="en-US" sz="1600" dirty="0"/>
              <a:t>We scaled the gradient as (approximately):  G = </a:t>
            </a:r>
            <a:r>
              <a:rPr lang="en-US" sz="1600" dirty="0" err="1"/>
              <a:t>B_tip</a:t>
            </a:r>
            <a:r>
              <a:rPr lang="en-US" sz="1600" dirty="0"/>
              <a:t> / A  (A = bore inner radius)</a:t>
            </a:r>
          </a:p>
          <a:p>
            <a:r>
              <a:rPr lang="en-US" sz="1600" dirty="0"/>
              <a:t>- until what A the tip field can be held at </a:t>
            </a:r>
            <a:r>
              <a:rPr lang="en-US" sz="1600" dirty="0" err="1"/>
              <a:t>B_tip</a:t>
            </a:r>
            <a:r>
              <a:rPr lang="en-US" sz="1600" dirty="0"/>
              <a:t> = 10 T? It would be helpful to have a realistic  G(A) curve for guidance.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rgbClr val="00359E"/>
                </a:solidFill>
              </a:rPr>
              <a:t>Magnet Interconnects</a:t>
            </a:r>
          </a:p>
          <a:p>
            <a:r>
              <a:rPr lang="en-US" sz="1600" dirty="0"/>
              <a:t>Gaps between quads were chosen according to </a:t>
            </a:r>
            <a:r>
              <a:rPr lang="en-US" sz="1600" dirty="0" err="1"/>
              <a:t>A.Zlobin’s</a:t>
            </a:r>
            <a:r>
              <a:rPr lang="en-US" sz="1600" dirty="0"/>
              <a:t> formula:</a:t>
            </a:r>
          </a:p>
          <a:p>
            <a:r>
              <a:rPr lang="en-US" sz="1600" dirty="0"/>
              <a:t>	Minimum coil end length: coil IR + 3cm (end parts) + 5cm (end plate)</a:t>
            </a:r>
          </a:p>
          <a:p>
            <a:r>
              <a:rPr lang="en-US" sz="1600" dirty="0"/>
              <a:t> I added 2 cm to each gap for mask holder/cooler but:</a:t>
            </a:r>
          </a:p>
          <a:p>
            <a:r>
              <a:rPr lang="en-US" sz="1600" u="sng" dirty="0">
                <a:solidFill>
                  <a:srgbClr val="FF0000"/>
                </a:solidFill>
              </a:rPr>
              <a:t>No additional space for splices!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– Is this feasible?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rgbClr val="00359E"/>
                </a:solidFill>
              </a:rPr>
              <a:t>Runaway </a:t>
            </a:r>
            <a:r>
              <a:rPr lang="en-US" sz="1600" b="1" dirty="0">
                <a:solidFill>
                  <a:srgbClr val="00359E"/>
                </a:solidFill>
                <a:sym typeface="Symbol" charset="2"/>
              </a:rPr>
              <a:t>max effect:</a:t>
            </a:r>
            <a:endParaRPr lang="en-US" sz="1600" b="1" dirty="0">
              <a:solidFill>
                <a:srgbClr val="00359E"/>
              </a:solidFill>
            </a:endParaRPr>
          </a:p>
          <a:p>
            <a:r>
              <a:rPr lang="en-US" sz="1600" dirty="0"/>
              <a:t>Any reduction in average gradient </a:t>
            </a:r>
            <a:r>
              <a:rPr lang="en-US" sz="1600" dirty="0">
                <a:solidFill>
                  <a:srgbClr val="000000"/>
                </a:solidFill>
                <a:sym typeface="Symbol" charset="2"/>
              </a:rPr>
              <a:t> increase in max  larger </a:t>
            </a:r>
            <a:r>
              <a:rPr lang="en-US" sz="1600" dirty="0"/>
              <a:t>aperture </a:t>
            </a:r>
            <a:r>
              <a:rPr lang="en-US" sz="1600" dirty="0">
                <a:solidFill>
                  <a:srgbClr val="000000"/>
                </a:solidFill>
                <a:sym typeface="Symbol" charset="2"/>
              </a:rPr>
              <a:t> further </a:t>
            </a:r>
            <a:r>
              <a:rPr lang="en-US" sz="1600" dirty="0"/>
              <a:t>reduction in gradient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44A4-75F3-40FE-A1BA-AA41BF63E10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1409700" y="6356349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rgbClr val="C00000"/>
              </a:solidFill>
              <a:latin typeface="Copperplate Gothic Bold" pitchFamily="34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Copperplate Gothic Bold" pitchFamily="34" charset="0"/>
              </a:rPr>
              <a:t>Muon Collider 2011	                                 Physics — Detectors</a:t>
            </a:r>
            <a:r>
              <a:rPr lang="en-US" sz="500" dirty="0" smtClean="0">
                <a:solidFill>
                  <a:srgbClr val="C00000"/>
                </a:solidFill>
                <a:latin typeface="Copperplate Gothic Bold" pitchFamily="34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opperplate Gothic Bold" pitchFamily="34" charset="0"/>
              </a:rPr>
              <a:t>— Accelerators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693738" y="6194425"/>
            <a:ext cx="7696200" cy="0"/>
          </a:xfrm>
          <a:prstGeom prst="line">
            <a:avLst/>
          </a:prstGeom>
          <a:noFill/>
          <a:ln w="57150" cmpd="thickThin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1" name="Line 2"/>
          <p:cNvSpPr>
            <a:spLocks noChangeShapeType="1"/>
          </p:cNvSpPr>
          <p:nvPr/>
        </p:nvSpPr>
        <p:spPr bwMode="auto">
          <a:xfrm>
            <a:off x="576263" y="1219200"/>
            <a:ext cx="7696200" cy="0"/>
          </a:xfrm>
          <a:prstGeom prst="line">
            <a:avLst/>
          </a:prstGeom>
          <a:noFill/>
          <a:ln w="57150" cmpd="thickThin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76263" y="168274"/>
            <a:ext cx="7772400" cy="88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Copperplate Gothic Bold" pitchFamily="34" charset="0"/>
              </a:rPr>
              <a:t>IR </a:t>
            </a:r>
            <a:r>
              <a:rPr lang="en-US" sz="2800" b="1" dirty="0" smtClean="0">
                <a:latin typeface="Copperplate Gothic Bold" pitchFamily="34" charset="0"/>
              </a:rPr>
              <a:t>Quads</a:t>
            </a:r>
          </a:p>
          <a:p>
            <a:pPr algn="ctr">
              <a:lnSpc>
                <a:spcPts val="2800"/>
              </a:lnSpc>
            </a:pPr>
            <a:r>
              <a:rPr lang="en-US" sz="2200" b="1" dirty="0">
                <a:latin typeface="Copperplate Gothic Bold" pitchFamily="34" charset="0"/>
              </a:rPr>
              <a:t>(Y. Alexahin</a:t>
            </a:r>
            <a:r>
              <a:rPr lang="en-US" sz="2200" b="1" dirty="0" smtClean="0">
                <a:latin typeface="Copperplate Gothic Bold" pitchFamily="34" charset="0"/>
              </a:rPr>
              <a:t>)</a:t>
            </a:r>
            <a:endParaRPr lang="en-US" sz="2200" b="1" dirty="0">
              <a:latin typeface="Copperplate Gothic Bold" pitchFamily="34" charset="0"/>
            </a:endParaRPr>
          </a:p>
        </p:txBody>
      </p:sp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8589963" y="0"/>
            <a:ext cx="554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rgbClr val="000099"/>
                </a:solidFill>
                <a:latin typeface="Arial" charset="0"/>
              </a:rPr>
              <a:t>5</a:t>
            </a: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690563" y="3030538"/>
            <a:ext cx="79248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400"/>
              </a:spcBef>
            </a:pPr>
            <a:r>
              <a:rPr lang="en-US" sz="1400" dirty="0">
                <a:solidFill>
                  <a:srgbClr val="000000"/>
                </a:solidFill>
                <a:cs typeface="Arial" charset="0"/>
                <a:sym typeface="Symbol" charset="2"/>
              </a:rPr>
              <a:t>Gradient (T/m)                    250     187         -131      -131             -89                                                    82</a:t>
            </a:r>
          </a:p>
          <a:p>
            <a:pPr>
              <a:spcBef>
                <a:spcPts val="400"/>
              </a:spcBef>
            </a:pPr>
            <a:r>
              <a:rPr lang="en-US" sz="1400" dirty="0">
                <a:solidFill>
                  <a:srgbClr val="000000"/>
                </a:solidFill>
                <a:cs typeface="Arial" charset="0"/>
                <a:sym typeface="Symbol" charset="2"/>
              </a:rPr>
              <a:t>Quench @ 4.5K                 282     209          146       146</a:t>
            </a:r>
          </a:p>
          <a:p>
            <a:pPr>
              <a:spcBef>
                <a:spcPts val="400"/>
              </a:spcBef>
            </a:pPr>
            <a:r>
              <a:rPr lang="en-US" sz="1400" dirty="0">
                <a:solidFill>
                  <a:srgbClr val="000000"/>
                </a:solidFill>
                <a:cs typeface="Arial" charset="0"/>
                <a:sym typeface="Symbol" charset="2"/>
              </a:rPr>
              <a:t>Quench @ 1.9K                 308     228          160       160</a:t>
            </a:r>
          </a:p>
          <a:p>
            <a:pPr>
              <a:spcBef>
                <a:spcPts val="400"/>
              </a:spcBef>
            </a:pPr>
            <a:r>
              <a:rPr lang="en-US" sz="1400" dirty="0">
                <a:solidFill>
                  <a:srgbClr val="000000"/>
                </a:solidFill>
                <a:cs typeface="Arial" charset="0"/>
                <a:sym typeface="Symbol" charset="2"/>
              </a:rPr>
              <a:t>Margin   @ 4.5K                1.13    1.12         1.12      1.12</a:t>
            </a:r>
          </a:p>
          <a:p>
            <a:pPr>
              <a:spcBef>
                <a:spcPts val="400"/>
              </a:spcBef>
            </a:pPr>
            <a:r>
              <a:rPr lang="en-US" sz="1400" dirty="0">
                <a:solidFill>
                  <a:srgbClr val="000000"/>
                </a:solidFill>
                <a:cs typeface="Arial" charset="0"/>
                <a:sym typeface="Symbol" charset="2"/>
              </a:rPr>
              <a:t>Margin   @ 1.9K                1.23    1.22         1.22      1.22</a:t>
            </a:r>
          </a:p>
          <a:p>
            <a:pPr>
              <a:spcBef>
                <a:spcPts val="400"/>
              </a:spcBef>
            </a:pPr>
            <a:r>
              <a:rPr lang="en-US" sz="1400" dirty="0">
                <a:solidFill>
                  <a:srgbClr val="000000"/>
                </a:solidFill>
                <a:cs typeface="Arial" charset="0"/>
                <a:sym typeface="Symbol" charset="2"/>
              </a:rPr>
              <a:t>Coil aperture (mm)	  80       110         160       160  	- in </a:t>
            </a:r>
            <a:r>
              <a:rPr lang="en-US" sz="1400" dirty="0" err="1">
                <a:solidFill>
                  <a:srgbClr val="000000"/>
                </a:solidFill>
                <a:cs typeface="Arial" charset="0"/>
                <a:sym typeface="Symbol" charset="2"/>
              </a:rPr>
              <a:t>Oide’s</a:t>
            </a:r>
            <a:r>
              <a:rPr lang="en-US" sz="1400" dirty="0">
                <a:solidFill>
                  <a:srgbClr val="000000"/>
                </a:solidFill>
                <a:cs typeface="Arial" charset="0"/>
                <a:sym typeface="Symbol" charset="2"/>
              </a:rPr>
              <a:t> design up to 400 mm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61963" y="1277938"/>
            <a:ext cx="8405018" cy="1679575"/>
            <a:chOff x="388905" y="2609075"/>
            <a:chExt cx="8405018" cy="1679575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388905" y="2609075"/>
              <a:ext cx="8405018" cy="1679575"/>
              <a:chOff x="381000" y="2286000"/>
              <a:chExt cx="8405018" cy="1679575"/>
            </a:xfrm>
          </p:grpSpPr>
          <p:pic>
            <p:nvPicPr>
              <p:cNvPr id="17420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09600" y="2667000"/>
                <a:ext cx="7467600" cy="1298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21" name="Rectangle 8"/>
              <p:cNvSpPr>
                <a:spLocks noChangeArrowheads="1"/>
              </p:cNvSpPr>
              <p:nvPr/>
            </p:nvSpPr>
            <p:spPr bwMode="auto">
              <a:xfrm>
                <a:off x="381000" y="2286000"/>
                <a:ext cx="685800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i="1">
                    <a:solidFill>
                      <a:srgbClr val="000000"/>
                    </a:solidFill>
                    <a:cs typeface="Arial" charset="0"/>
                    <a:sym typeface="Symbol" charset="2"/>
                  </a:rPr>
                  <a:t>a </a:t>
                </a:r>
                <a:r>
                  <a:rPr lang="en-US" sz="1400">
                    <a:solidFill>
                      <a:srgbClr val="000000"/>
                    </a:solidFill>
                    <a:cs typeface="Arial" charset="0"/>
                    <a:sym typeface="Symbol" charset="2"/>
                  </a:rPr>
                  <a:t>(cm)</a:t>
                </a:r>
              </a:p>
            </p:txBody>
          </p:sp>
          <p:sp>
            <p:nvSpPr>
              <p:cNvPr id="17422" name="Rectangle 8"/>
              <p:cNvSpPr>
                <a:spLocks noChangeArrowheads="1"/>
              </p:cNvSpPr>
              <p:nvPr/>
            </p:nvSpPr>
            <p:spPr bwMode="auto">
              <a:xfrm>
                <a:off x="8100218" y="3657600"/>
                <a:ext cx="685800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i="1" dirty="0">
                    <a:solidFill>
                      <a:srgbClr val="000000"/>
                    </a:solidFill>
                    <a:cs typeface="Arial" charset="0"/>
                    <a:sym typeface="Symbol" charset="2"/>
                  </a:rPr>
                  <a:t>z</a:t>
                </a:r>
                <a:r>
                  <a:rPr lang="en-US" sz="1400" dirty="0">
                    <a:solidFill>
                      <a:srgbClr val="000000"/>
                    </a:solidFill>
                    <a:cs typeface="Arial" charset="0"/>
                    <a:sym typeface="Symbol" charset="2"/>
                  </a:rPr>
                  <a:t> (m)</a:t>
                </a:r>
              </a:p>
            </p:txBody>
          </p:sp>
          <p:sp>
            <p:nvSpPr>
              <p:cNvPr id="17423" name="TextBox 11"/>
              <p:cNvSpPr txBox="1">
                <a:spLocks noChangeArrowheads="1"/>
              </p:cNvSpPr>
              <p:nvPr/>
            </p:nvSpPr>
            <p:spPr bwMode="auto">
              <a:xfrm>
                <a:off x="4038600" y="3048000"/>
                <a:ext cx="533400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000000"/>
                    </a:solidFill>
                    <a:latin typeface="Arial" charset="0"/>
                  </a:rPr>
                  <a:t>5</a:t>
                </a:r>
                <a:r>
                  <a:rPr lang="en-US" sz="1400" i="1">
                    <a:solidFill>
                      <a:srgbClr val="000000"/>
                    </a:solidFill>
                    <a:latin typeface="Arial" charset="0"/>
                    <a:sym typeface="Symbol" charset="2"/>
                  </a:rPr>
                  <a:t></a:t>
                </a:r>
                <a:r>
                  <a:rPr lang="en-US" sz="1400" i="1" baseline="-25000">
                    <a:solidFill>
                      <a:srgbClr val="000000"/>
                    </a:solidFill>
                    <a:latin typeface="Arial" charset="0"/>
                  </a:rPr>
                  <a:t>y</a:t>
                </a:r>
                <a:endParaRPr lang="en-US" sz="1400" i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7424" name="TextBox 12"/>
              <p:cNvSpPr txBox="1">
                <a:spLocks noChangeArrowheads="1"/>
              </p:cNvSpPr>
              <p:nvPr/>
            </p:nvSpPr>
            <p:spPr bwMode="auto">
              <a:xfrm>
                <a:off x="5029200" y="3276600"/>
                <a:ext cx="533400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000000"/>
                    </a:solidFill>
                    <a:latin typeface="Arial" charset="0"/>
                  </a:rPr>
                  <a:t>5</a:t>
                </a:r>
                <a:r>
                  <a:rPr lang="en-US" sz="1400" i="1">
                    <a:solidFill>
                      <a:srgbClr val="000000"/>
                    </a:solidFill>
                    <a:latin typeface="Arial" charset="0"/>
                    <a:sym typeface="Symbol" charset="2"/>
                  </a:rPr>
                  <a:t></a:t>
                </a:r>
                <a:r>
                  <a:rPr lang="en-US" sz="1400" i="1" baseline="-25000">
                    <a:solidFill>
                      <a:srgbClr val="000000"/>
                    </a:solidFill>
                    <a:latin typeface="Arial" charset="0"/>
                  </a:rPr>
                  <a:t>x</a:t>
                </a:r>
                <a:endParaRPr lang="en-US" sz="1400" i="1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7419" name="TextBox 11"/>
            <p:cNvSpPr txBox="1">
              <a:spLocks noChangeArrowheads="1"/>
            </p:cNvSpPr>
            <p:nvPr/>
          </p:nvSpPr>
          <p:spPr bwMode="auto">
            <a:xfrm>
              <a:off x="2421320" y="2776115"/>
              <a:ext cx="53340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Arial" charset="0"/>
                </a:rPr>
                <a:t> Q1      Q2        Q3       Q4            Q5               B1                     Q6</a:t>
              </a:r>
            </a:p>
          </p:txBody>
        </p:sp>
      </p:grpSp>
      <p:pic>
        <p:nvPicPr>
          <p:cNvPr id="174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4550" y="4926013"/>
            <a:ext cx="27527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44A4-75F3-40FE-A1BA-AA41BF63E10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0" name="Footer Placeholder 4"/>
          <p:cNvSpPr txBox="1">
            <a:spLocks/>
          </p:cNvSpPr>
          <p:nvPr/>
        </p:nvSpPr>
        <p:spPr>
          <a:xfrm>
            <a:off x="1409700" y="6356349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rgbClr val="C00000"/>
              </a:solidFill>
              <a:latin typeface="Copperplate Gothic Bold" pitchFamily="34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Copperplate Gothic Bold" pitchFamily="34" charset="0"/>
              </a:rPr>
              <a:t>Muon Collider 2011	                                 Physics — Detectors</a:t>
            </a:r>
            <a:r>
              <a:rPr lang="en-US" sz="500" dirty="0" smtClean="0">
                <a:solidFill>
                  <a:srgbClr val="C00000"/>
                </a:solidFill>
                <a:latin typeface="Copperplate Gothic Bold" pitchFamily="34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opperplate Gothic Bold" pitchFamily="34" charset="0"/>
              </a:rPr>
              <a:t>— Accelerators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1990</TotalTime>
  <Words>2409</Words>
  <Application>Microsoft Office PowerPoint</Application>
  <PresentationFormat>On-screen Show (4:3)</PresentationFormat>
  <Paragraphs>402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Brief Overview of the Collider Ring Magnets Mini-Workshop</vt:lpstr>
      <vt:lpstr>Collider Ring Magnets Mini-Workshop</vt:lpstr>
      <vt:lpstr>Evolution of CR Studies (Simplified Version)</vt:lpstr>
      <vt:lpstr>Some Relevant Papers</vt:lpstr>
      <vt:lpstr>Overview of the Workshop</vt:lpstr>
      <vt:lpstr>Cryogenic Efficiency and Power in Decay Electrons (R. Palmer)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Collider Ring Dipoles – Requirements/Issues (Nikolai Mokhov)</vt:lpstr>
      <vt:lpstr>Energy Deposition in Ring Dipoles  (Nikolai Mokhov)</vt:lpstr>
      <vt:lpstr>PowerPoint Presentation</vt:lpstr>
      <vt:lpstr>Power Density Isocontours in Ring Magnets (Nikolai Mokhov)</vt:lpstr>
      <vt:lpstr>Summary Comments  (Nikolai)</vt:lpstr>
      <vt:lpstr>Power Density Study - Open MidPlane Dipole (X. Deng) </vt:lpstr>
      <vt:lpstr>Triple Dipoles (Model II) Middle OMD with Tungsten Rod Absorber Included (X. Deng)</vt:lpstr>
      <vt:lpstr>Power Density - Initial OMD/Model I (X. Deng)</vt:lpstr>
      <vt:lpstr>Magnet Conceptual Designs (Beginning with a reminder from Bob)</vt:lpstr>
      <vt:lpstr>Open MidPlane Concept (R. Gupta, BNL)</vt:lpstr>
      <vt:lpstr>Open-Midplane Dipole Magnet Field Homogeneity Bob Weggel, PBL</vt:lpstr>
      <vt:lpstr>Large Aperture Dipole Mechanical Structure (A. Zlobin)</vt:lpstr>
      <vt:lpstr>Large Aperture Dipole Stress Analysis (A. Zlobin)</vt:lpstr>
      <vt:lpstr>‘OMAR’ Open Midplane Active Return  (P. McIntrye, TAMU)</vt:lpstr>
      <vt:lpstr>‘OMAR’, cont.</vt:lpstr>
      <vt:lpstr>From Bob Palmer’s Summary</vt:lpstr>
      <vt:lpstr>Summary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jct</dc:creator>
  <cp:lastModifiedBy>jct</cp:lastModifiedBy>
  <cp:revision>139</cp:revision>
  <cp:lastPrinted>2011-06-27T19:20:33Z</cp:lastPrinted>
  <dcterms:created xsi:type="dcterms:W3CDTF">2011-06-14T18:50:48Z</dcterms:created>
  <dcterms:modified xsi:type="dcterms:W3CDTF">2011-06-27T22:32:46Z</dcterms:modified>
</cp:coreProperties>
</file>