
<file path=[Content_Types].xml><?xml version="1.0" encoding="utf-8"?>
<Types xmlns="http://schemas.openxmlformats.org/package/2006/content-types"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83" r:id="rId5"/>
    <p:sldId id="270" r:id="rId6"/>
    <p:sldId id="284" r:id="rId7"/>
    <p:sldId id="259" r:id="rId8"/>
    <p:sldId id="260" r:id="rId9"/>
    <p:sldId id="261" r:id="rId10"/>
    <p:sldId id="280" r:id="rId11"/>
    <p:sldId id="285" r:id="rId12"/>
    <p:sldId id="262" r:id="rId13"/>
    <p:sldId id="271" r:id="rId14"/>
    <p:sldId id="263" r:id="rId15"/>
    <p:sldId id="265" r:id="rId16"/>
    <p:sldId id="282" r:id="rId17"/>
    <p:sldId id="264" r:id="rId18"/>
    <p:sldId id="281" r:id="rId19"/>
    <p:sldId id="286" r:id="rId20"/>
    <p:sldId id="266" r:id="rId21"/>
    <p:sldId id="272" r:id="rId22"/>
    <p:sldId id="273" r:id="rId23"/>
    <p:sldId id="274" r:id="rId24"/>
    <p:sldId id="287" r:id="rId25"/>
    <p:sldId id="275" r:id="rId26"/>
    <p:sldId id="288" r:id="rId27"/>
    <p:sldId id="267" r:id="rId28"/>
    <p:sldId id="276" r:id="rId29"/>
    <p:sldId id="277" r:id="rId30"/>
    <p:sldId id="278" r:id="rId31"/>
    <p:sldId id="279" r:id="rId32"/>
    <p:sldId id="268" r:id="rId33"/>
    <p:sldId id="26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DD013"/>
    <a:srgbClr val="4DFE1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72F11-C162-4645-A55D-C5B6179D4845}" type="datetimeFigureOut">
              <a:rPr lang="en-US" smtClean="0"/>
              <a:pPr/>
              <a:t>6/28/11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E44E5-7F83-1848-BC73-0B4354EB5C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FD5C3-5314-1F4B-BDE4-484D650FF38E}" type="datetimeFigureOut">
              <a:rPr lang="en-US" smtClean="0"/>
              <a:pPr/>
              <a:t>6/28/11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947C0-856E-8D45-8032-B9D6B6BEE8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uonsIncLog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47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323850" y="1125538"/>
            <a:ext cx="8496300" cy="5256212"/>
          </a:xfrm>
          <a:prstGeom prst="rect">
            <a:avLst/>
          </a:prstGeom>
          <a:solidFill>
            <a:srgbClr val="BBFFF7">
              <a:alpha val="78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6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58175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9EFE-5476-3D44-A408-129CD1432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5A5C2-52D3-4C47-9F20-73F420D6B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323850" y="1125538"/>
            <a:ext cx="8496300" cy="5256212"/>
          </a:xfrm>
          <a:prstGeom prst="rect">
            <a:avLst/>
          </a:prstGeom>
          <a:solidFill>
            <a:srgbClr val="BBFFF7">
              <a:alpha val="78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5245" y="115888"/>
            <a:ext cx="6707911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4820C0B-5CFC-6848-A9E8-DF05EAE9B8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8" descr="MuonsInc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47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58175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5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emf"/><Relationship Id="rId5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2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5900"/>
            <a:ext cx="7772400" cy="2946401"/>
          </a:xfrm>
        </p:spPr>
        <p:txBody>
          <a:bodyPr/>
          <a:lstStyle/>
          <a:p>
            <a:r>
              <a:rPr lang="en-US" sz="4800" dirty="0" smtClean="0"/>
              <a:t>Cooling</a:t>
            </a:r>
            <a:br>
              <a:rPr lang="en-US" sz="4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General Review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System-Level Considerations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43029"/>
            <a:ext cx="6400800" cy="991540"/>
          </a:xfrm>
        </p:spPr>
        <p:txBody>
          <a:bodyPr/>
          <a:lstStyle/>
          <a:p>
            <a:r>
              <a:rPr lang="en-US" dirty="0" smtClean="0"/>
              <a:t>Tom Roberts</a:t>
            </a:r>
          </a:p>
          <a:p>
            <a:r>
              <a:rPr lang="en-US" i="1" dirty="0" smtClean="0"/>
              <a:t>Muons, Inc.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69EFE-5476-3D44-A408-129CD1432DE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6-D Cooling 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15285"/>
          <a:ext cx="8229600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4386"/>
                <a:gridCol w="1903514"/>
                <a:gridCol w="1695117"/>
                <a:gridCol w="174658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Guggenheim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FOFO Snake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Helix Ratio</a:t>
                      </a:r>
                      <a:r>
                        <a:rPr lang="en-US" baseline="0" dirty="0" smtClean="0"/>
                        <a:t> r : 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10 : 1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almost a 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0.2 :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0.1 : 1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almost straight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Achievable ε</a:t>
                      </a:r>
                      <a:r>
                        <a:rPr lang="en-US" baseline="-25000" dirty="0" smtClean="0"/>
                        <a:t>T</a:t>
                      </a:r>
                      <a:r>
                        <a:rPr lang="en-US" baseline="0" dirty="0" smtClean="0"/>
                        <a:t> (π mr-mrad)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~10,000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Length (meters)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690 + matching</a:t>
                      </a:r>
                    </a:p>
                    <a:p>
                      <a:pPr algn="ctr"/>
                      <a:r>
                        <a:rPr lang="en-US" dirty="0" smtClean="0"/>
                        <a:t>(321 + matching)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Basic Simulations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Tapered Simulations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Engineering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Cools both charges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95245" y="4978400"/>
            <a:ext cx="6350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FOFO Snake will probably be used before the charge separation, as doing that at lower emittance is both easier and more efficient.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9900"/>
            <a:ext cx="8229600" cy="3371850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Final Cooling Techniques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Cooling</a:t>
            </a:r>
            <a:br>
              <a:rPr lang="en-US" dirty="0" smtClean="0"/>
            </a:br>
            <a:r>
              <a:rPr lang="en-US" dirty="0" smtClean="0"/>
              <a:t>High-Field Solenoids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9890"/>
            <a:ext cx="8394700" cy="24018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13 Stages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30-40T HTS </a:t>
            </a:r>
            <a:r>
              <a:rPr lang="en-US" dirty="0" smtClean="0"/>
              <a:t>magnets operating </a:t>
            </a:r>
            <a:r>
              <a:rPr lang="en-US" dirty="0" smtClean="0"/>
              <a:t>@ 4K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RF cavities &amp; Induction linacs needed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LH</a:t>
            </a:r>
            <a:r>
              <a:rPr lang="en-US" baseline="-25000" dirty="0" smtClean="0"/>
              <a:t>2</a:t>
            </a:r>
            <a:r>
              <a:rPr lang="en-US" dirty="0" smtClean="0"/>
              <a:t> forced-flow absorbers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SLAC E158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Only candidate that has </a:t>
            </a:r>
            <a:r>
              <a:rPr lang="en-US" dirty="0" smtClean="0"/>
              <a:t>demonstrated </a:t>
            </a:r>
            <a:r>
              <a:rPr lang="en-US" dirty="0" smtClean="0"/>
              <a:t>ε</a:t>
            </a:r>
            <a:r>
              <a:rPr lang="en-US" baseline="-25000" dirty="0" smtClean="0"/>
              <a:t>⊥</a:t>
            </a:r>
            <a:r>
              <a:rPr lang="en-US" dirty="0" smtClean="0"/>
              <a:t> of 25 mm-mrad</a:t>
            </a:r>
            <a:endParaRPr lang="en-US" baseline="-25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1160729" y="1219200"/>
            <a:ext cx="6687872" cy="2760691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Cooling</a:t>
            </a:r>
            <a:br>
              <a:rPr lang="en-US" dirty="0" smtClean="0"/>
            </a:br>
            <a:r>
              <a:rPr lang="en-US" dirty="0" smtClean="0"/>
              <a:t>High-Field Solenoids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4394"/>
            <a:ext cx="8229600" cy="25973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Designed so the bunch </a:t>
            </a:r>
            <a:r>
              <a:rPr lang="en-US" sz="2000" dirty="0" smtClean="0"/>
              <a:t>length rises from 5 </a:t>
            </a:r>
            <a:r>
              <a:rPr lang="en-US" sz="2000" dirty="0" smtClean="0"/>
              <a:t>cm to 400 </a:t>
            </a:r>
            <a:r>
              <a:rPr lang="en-US" sz="2000" dirty="0" smtClean="0"/>
              <a:t>cm.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And the energy </a:t>
            </a:r>
            <a:r>
              <a:rPr lang="en-US" sz="2000" dirty="0" smtClean="0"/>
              <a:t>falls from 66 MeV to 5 MeV.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dE/dx rises, significantly improving the LH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merit factor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/>
              <a:t>absorber length</a:t>
            </a:r>
            <a:r>
              <a:rPr lang="en-US" sz="2000" dirty="0" smtClean="0"/>
              <a:t> decreases from </a:t>
            </a:r>
            <a:r>
              <a:rPr lang="en-US" sz="2000" dirty="0" smtClean="0"/>
              <a:t>77 cm to 11 cm.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Beta is reduced to 1.5 </a:t>
            </a:r>
            <a:r>
              <a:rPr lang="en-US" sz="2000" dirty="0" smtClean="0"/>
              <a:t>cm; RMS </a:t>
            </a:r>
            <a:r>
              <a:rPr lang="en-US" sz="2000" dirty="0" smtClean="0"/>
              <a:t>beam size of 0.6 mm.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For </a:t>
            </a:r>
            <a:r>
              <a:rPr lang="en-US" sz="2000" dirty="0" smtClean="0"/>
              <a:t>bunches larger than 0.75 m, induction linacs were assumed with gradients of 1 MV/</a:t>
            </a:r>
            <a:r>
              <a:rPr lang="en-US" sz="2000" dirty="0" smtClean="0"/>
              <a:t>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1016556" y="1295400"/>
            <a:ext cx="7086600" cy="248899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oup 259"/>
          <p:cNvGrpSpPr/>
          <p:nvPr/>
        </p:nvGrpSpPr>
        <p:grpSpPr>
          <a:xfrm>
            <a:off x="355345" y="2043970"/>
            <a:ext cx="6806676" cy="1330268"/>
            <a:chOff x="356124" y="1921287"/>
            <a:chExt cx="4219057" cy="583290"/>
          </a:xfrm>
        </p:grpSpPr>
        <p:sp>
          <p:nvSpPr>
            <p:cNvPr id="225" name="Line 74"/>
            <p:cNvSpPr>
              <a:spLocks noChangeShapeType="1"/>
            </p:cNvSpPr>
            <p:nvPr/>
          </p:nvSpPr>
          <p:spPr bwMode="auto">
            <a:xfrm>
              <a:off x="974492" y="2291051"/>
              <a:ext cx="72640" cy="51038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Line 76"/>
            <p:cNvSpPr>
              <a:spLocks noChangeShapeType="1"/>
            </p:cNvSpPr>
            <p:nvPr/>
          </p:nvSpPr>
          <p:spPr bwMode="auto">
            <a:xfrm flipV="1">
              <a:off x="1006900" y="2077526"/>
              <a:ext cx="74502" cy="41664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Line 79"/>
            <p:cNvSpPr>
              <a:spLocks noChangeShapeType="1"/>
            </p:cNvSpPr>
            <p:nvPr/>
          </p:nvSpPr>
          <p:spPr bwMode="auto">
            <a:xfrm flipV="1">
              <a:off x="412373" y="2218140"/>
              <a:ext cx="28277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34" name="Group 83"/>
            <p:cNvGrpSpPr>
              <a:grpSpLocks/>
            </p:cNvGrpSpPr>
            <p:nvPr/>
          </p:nvGrpSpPr>
          <p:grpSpPr bwMode="auto">
            <a:xfrm>
              <a:off x="2740938" y="1936911"/>
              <a:ext cx="53269" cy="567666"/>
              <a:chOff x="3620" y="2690"/>
              <a:chExt cx="143" cy="1090"/>
            </a:xfrm>
          </p:grpSpPr>
          <p:sp>
            <p:nvSpPr>
              <p:cNvPr id="254" name="AutoShape 84"/>
              <p:cNvSpPr>
                <a:spLocks noChangeArrowheads="1"/>
              </p:cNvSpPr>
              <p:nvPr/>
            </p:nvSpPr>
            <p:spPr bwMode="auto">
              <a:xfrm>
                <a:off x="3620" y="3210"/>
                <a:ext cx="143" cy="57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" name="AutoShape 85"/>
              <p:cNvSpPr>
                <a:spLocks noChangeArrowheads="1"/>
              </p:cNvSpPr>
              <p:nvPr/>
            </p:nvSpPr>
            <p:spPr bwMode="auto">
              <a:xfrm rot="10800000">
                <a:off x="3620" y="2690"/>
                <a:ext cx="143" cy="57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5" name="Group 86"/>
            <p:cNvGrpSpPr>
              <a:grpSpLocks/>
            </p:cNvGrpSpPr>
            <p:nvPr/>
          </p:nvGrpSpPr>
          <p:grpSpPr bwMode="auto">
            <a:xfrm>
              <a:off x="1627131" y="1936911"/>
              <a:ext cx="53269" cy="567666"/>
              <a:chOff x="3620" y="2690"/>
              <a:chExt cx="143" cy="1090"/>
            </a:xfrm>
          </p:grpSpPr>
          <p:sp>
            <p:nvSpPr>
              <p:cNvPr id="252" name="AutoShape 87"/>
              <p:cNvSpPr>
                <a:spLocks noChangeArrowheads="1"/>
              </p:cNvSpPr>
              <p:nvPr/>
            </p:nvSpPr>
            <p:spPr bwMode="auto">
              <a:xfrm>
                <a:off x="3620" y="3210"/>
                <a:ext cx="143" cy="57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" name="AutoShape 88"/>
              <p:cNvSpPr>
                <a:spLocks noChangeArrowheads="1"/>
              </p:cNvSpPr>
              <p:nvPr/>
            </p:nvSpPr>
            <p:spPr bwMode="auto">
              <a:xfrm rot="10800000">
                <a:off x="3620" y="2690"/>
                <a:ext cx="143" cy="57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6" name="Group 89"/>
            <p:cNvGrpSpPr>
              <a:grpSpLocks/>
            </p:cNvGrpSpPr>
            <p:nvPr/>
          </p:nvGrpSpPr>
          <p:grpSpPr bwMode="auto">
            <a:xfrm>
              <a:off x="546850" y="1921287"/>
              <a:ext cx="53269" cy="567666"/>
              <a:chOff x="3620" y="2690"/>
              <a:chExt cx="143" cy="1090"/>
            </a:xfrm>
          </p:grpSpPr>
          <p:sp>
            <p:nvSpPr>
              <p:cNvPr id="250" name="AutoShape 90"/>
              <p:cNvSpPr>
                <a:spLocks noChangeArrowheads="1"/>
              </p:cNvSpPr>
              <p:nvPr/>
            </p:nvSpPr>
            <p:spPr bwMode="auto">
              <a:xfrm>
                <a:off x="3620" y="3210"/>
                <a:ext cx="143" cy="57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" name="AutoShape 91"/>
              <p:cNvSpPr>
                <a:spLocks noChangeArrowheads="1"/>
              </p:cNvSpPr>
              <p:nvPr/>
            </p:nvSpPr>
            <p:spPr bwMode="auto">
              <a:xfrm rot="10800000">
                <a:off x="3620" y="2690"/>
                <a:ext cx="143" cy="57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45" name="Freeform 100"/>
            <p:cNvSpPr>
              <a:spLocks/>
            </p:cNvSpPr>
            <p:nvPr/>
          </p:nvSpPr>
          <p:spPr bwMode="auto">
            <a:xfrm rot="10795386">
              <a:off x="356124" y="1968159"/>
              <a:ext cx="4219057" cy="510379"/>
            </a:xfrm>
            <a:custGeom>
              <a:avLst/>
              <a:gdLst>
                <a:gd name="T0" fmla="*/ 135 w 7191375"/>
                <a:gd name="T1" fmla="*/ 9 h 3529012"/>
                <a:gd name="T2" fmla="*/ 315 w 7191375"/>
                <a:gd name="T3" fmla="*/ 33 h 3529012"/>
                <a:gd name="T4" fmla="*/ 435 w 7191375"/>
                <a:gd name="T5" fmla="*/ 67 h 3529012"/>
                <a:gd name="T6" fmla="*/ 600 w 7191375"/>
                <a:gd name="T7" fmla="*/ 117 h 3529012"/>
                <a:gd name="T8" fmla="*/ 810 w 7191375"/>
                <a:gd name="T9" fmla="*/ 199 h 3529012"/>
                <a:gd name="T10" fmla="*/ 1005 w 7191375"/>
                <a:gd name="T11" fmla="*/ 284 h 3529012"/>
                <a:gd name="T12" fmla="*/ 1230 w 7191375"/>
                <a:gd name="T13" fmla="*/ 398 h 3529012"/>
                <a:gd name="T14" fmla="*/ 1410 w 7191375"/>
                <a:gd name="T15" fmla="*/ 485 h 3529012"/>
                <a:gd name="T16" fmla="*/ 1650 w 7191375"/>
                <a:gd name="T17" fmla="*/ 625 h 3529012"/>
                <a:gd name="T18" fmla="*/ 1950 w 7191375"/>
                <a:gd name="T19" fmla="*/ 768 h 3529012"/>
                <a:gd name="T20" fmla="*/ 2265 w 7191375"/>
                <a:gd name="T21" fmla="*/ 887 h 3529012"/>
                <a:gd name="T22" fmla="*/ 2550 w 7191375"/>
                <a:gd name="T23" fmla="*/ 953 h 3529012"/>
                <a:gd name="T24" fmla="*/ 2880 w 7191375"/>
                <a:gd name="T25" fmla="*/ 974 h 3529012"/>
                <a:gd name="T26" fmla="*/ 3195 w 7191375"/>
                <a:gd name="T27" fmla="*/ 937 h 3529012"/>
                <a:gd name="T28" fmla="*/ 3585 w 7191375"/>
                <a:gd name="T29" fmla="*/ 831 h 3529012"/>
                <a:gd name="T30" fmla="*/ 3975 w 7191375"/>
                <a:gd name="T31" fmla="*/ 633 h 3529012"/>
                <a:gd name="T32" fmla="*/ 4410 w 7191375"/>
                <a:gd name="T33" fmla="*/ 406 h 3529012"/>
                <a:gd name="T34" fmla="*/ 4920 w 7191375"/>
                <a:gd name="T35" fmla="*/ 168 h 3529012"/>
                <a:gd name="T36" fmla="*/ 5295 w 7191375"/>
                <a:gd name="T37" fmla="*/ 43 h 3529012"/>
                <a:gd name="T38" fmla="*/ 5701 w 7191375"/>
                <a:gd name="T39" fmla="*/ 1 h 3529012"/>
                <a:gd name="T40" fmla="*/ 6136 w 7191375"/>
                <a:gd name="T41" fmla="*/ 54 h 3529012"/>
                <a:gd name="T42" fmla="*/ 6451 w 7191375"/>
                <a:gd name="T43" fmla="*/ 154 h 3529012"/>
                <a:gd name="T44" fmla="*/ 6826 w 7191375"/>
                <a:gd name="T45" fmla="*/ 324 h 3529012"/>
                <a:gd name="T46" fmla="*/ 7096 w 7191375"/>
                <a:gd name="T47" fmla="*/ 469 h 3529012"/>
                <a:gd name="T48" fmla="*/ 7486 w 7191375"/>
                <a:gd name="T49" fmla="*/ 670 h 3529012"/>
                <a:gd name="T50" fmla="*/ 7831 w 7191375"/>
                <a:gd name="T51" fmla="*/ 829 h 3529012"/>
                <a:gd name="T52" fmla="*/ 8221 w 7191375"/>
                <a:gd name="T53" fmla="*/ 943 h 3529012"/>
                <a:gd name="T54" fmla="*/ 8611 w 7191375"/>
                <a:gd name="T55" fmla="*/ 977 h 3529012"/>
                <a:gd name="T56" fmla="*/ 8971 w 7191375"/>
                <a:gd name="T57" fmla="*/ 929 h 3529012"/>
                <a:gd name="T58" fmla="*/ 9286 w 7191375"/>
                <a:gd name="T59" fmla="*/ 818 h 3529012"/>
                <a:gd name="T60" fmla="*/ 9691 w 7191375"/>
                <a:gd name="T61" fmla="*/ 654 h 3529012"/>
                <a:gd name="T62" fmla="*/ 10066 w 7191375"/>
                <a:gd name="T63" fmla="*/ 458 h 3529012"/>
                <a:gd name="T64" fmla="*/ 10486 w 7191375"/>
                <a:gd name="T65" fmla="*/ 234 h 3529012"/>
                <a:gd name="T66" fmla="*/ 10966 w 7191375"/>
                <a:gd name="T67" fmla="*/ 67 h 3529012"/>
                <a:gd name="T68" fmla="*/ 11326 w 7191375"/>
                <a:gd name="T69" fmla="*/ 4 h 35290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91375"/>
                <a:gd name="T106" fmla="*/ 0 h 3529012"/>
                <a:gd name="T107" fmla="*/ 7191375 w 7191375"/>
                <a:gd name="T108" fmla="*/ 3529012 h 35290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91375" h="3529012">
                  <a:moveTo>
                    <a:pt x="0" y="12700"/>
                  </a:moveTo>
                  <a:cubicBezTo>
                    <a:pt x="30162" y="16669"/>
                    <a:pt x="60325" y="20638"/>
                    <a:pt x="85725" y="31750"/>
                  </a:cubicBezTo>
                  <a:cubicBezTo>
                    <a:pt x="111125" y="42862"/>
                    <a:pt x="133350" y="65088"/>
                    <a:pt x="152400" y="79375"/>
                  </a:cubicBezTo>
                  <a:cubicBezTo>
                    <a:pt x="171450" y="93662"/>
                    <a:pt x="185738" y="101600"/>
                    <a:pt x="200025" y="117475"/>
                  </a:cubicBezTo>
                  <a:cubicBezTo>
                    <a:pt x="214312" y="133350"/>
                    <a:pt x="225425" y="153988"/>
                    <a:pt x="238125" y="174625"/>
                  </a:cubicBezTo>
                  <a:cubicBezTo>
                    <a:pt x="250825" y="195262"/>
                    <a:pt x="260350" y="214312"/>
                    <a:pt x="276225" y="241300"/>
                  </a:cubicBezTo>
                  <a:cubicBezTo>
                    <a:pt x="292100" y="268288"/>
                    <a:pt x="315913" y="306388"/>
                    <a:pt x="333375" y="336550"/>
                  </a:cubicBezTo>
                  <a:cubicBezTo>
                    <a:pt x="350837" y="366712"/>
                    <a:pt x="361950" y="385763"/>
                    <a:pt x="381000" y="422275"/>
                  </a:cubicBezTo>
                  <a:cubicBezTo>
                    <a:pt x="400050" y="458787"/>
                    <a:pt x="425450" y="506413"/>
                    <a:pt x="447675" y="555625"/>
                  </a:cubicBezTo>
                  <a:cubicBezTo>
                    <a:pt x="469900" y="604837"/>
                    <a:pt x="493713" y="668338"/>
                    <a:pt x="514350" y="717550"/>
                  </a:cubicBezTo>
                  <a:cubicBezTo>
                    <a:pt x="534987" y="766762"/>
                    <a:pt x="550863" y="800100"/>
                    <a:pt x="571500" y="850900"/>
                  </a:cubicBezTo>
                  <a:cubicBezTo>
                    <a:pt x="592137" y="901700"/>
                    <a:pt x="617538" y="965200"/>
                    <a:pt x="638175" y="1022350"/>
                  </a:cubicBezTo>
                  <a:cubicBezTo>
                    <a:pt x="658812" y="1079500"/>
                    <a:pt x="671512" y="1125538"/>
                    <a:pt x="695325" y="1193800"/>
                  </a:cubicBezTo>
                  <a:cubicBezTo>
                    <a:pt x="719138" y="1262062"/>
                    <a:pt x="757238" y="1366838"/>
                    <a:pt x="781050" y="1431925"/>
                  </a:cubicBezTo>
                  <a:cubicBezTo>
                    <a:pt x="804862" y="1497012"/>
                    <a:pt x="819150" y="1531938"/>
                    <a:pt x="838200" y="1584325"/>
                  </a:cubicBezTo>
                  <a:cubicBezTo>
                    <a:pt x="857250" y="1636712"/>
                    <a:pt x="876300" y="1677988"/>
                    <a:pt x="895350" y="1746250"/>
                  </a:cubicBezTo>
                  <a:cubicBezTo>
                    <a:pt x="914400" y="1814512"/>
                    <a:pt x="927100" y="1909762"/>
                    <a:pt x="952500" y="1993900"/>
                  </a:cubicBezTo>
                  <a:cubicBezTo>
                    <a:pt x="977900" y="2078038"/>
                    <a:pt x="1016000" y="2160588"/>
                    <a:pt x="1047750" y="2251075"/>
                  </a:cubicBezTo>
                  <a:cubicBezTo>
                    <a:pt x="1079500" y="2341562"/>
                    <a:pt x="1111250" y="2451100"/>
                    <a:pt x="1143000" y="2536825"/>
                  </a:cubicBezTo>
                  <a:cubicBezTo>
                    <a:pt x="1174750" y="2622550"/>
                    <a:pt x="1204913" y="2686050"/>
                    <a:pt x="1238250" y="2765425"/>
                  </a:cubicBezTo>
                  <a:cubicBezTo>
                    <a:pt x="1271587" y="2844800"/>
                    <a:pt x="1309688" y="2941638"/>
                    <a:pt x="1343025" y="3013075"/>
                  </a:cubicBezTo>
                  <a:cubicBezTo>
                    <a:pt x="1376362" y="3084512"/>
                    <a:pt x="1408113" y="3141663"/>
                    <a:pt x="1438275" y="3194050"/>
                  </a:cubicBezTo>
                  <a:cubicBezTo>
                    <a:pt x="1468437" y="3246437"/>
                    <a:pt x="1493838" y="3287712"/>
                    <a:pt x="1524000" y="3327400"/>
                  </a:cubicBezTo>
                  <a:cubicBezTo>
                    <a:pt x="1554162" y="3367088"/>
                    <a:pt x="1585912" y="3403600"/>
                    <a:pt x="1619250" y="3432175"/>
                  </a:cubicBezTo>
                  <a:cubicBezTo>
                    <a:pt x="1652588" y="3460750"/>
                    <a:pt x="1689100" y="3486150"/>
                    <a:pt x="1724025" y="3498850"/>
                  </a:cubicBezTo>
                  <a:cubicBezTo>
                    <a:pt x="1758950" y="3511550"/>
                    <a:pt x="1790700" y="3516312"/>
                    <a:pt x="1828800" y="3508375"/>
                  </a:cubicBezTo>
                  <a:cubicBezTo>
                    <a:pt x="1866900" y="3500438"/>
                    <a:pt x="1919288" y="3473450"/>
                    <a:pt x="1952625" y="3451225"/>
                  </a:cubicBezTo>
                  <a:cubicBezTo>
                    <a:pt x="1985962" y="3429000"/>
                    <a:pt x="1998663" y="3406775"/>
                    <a:pt x="2028825" y="3375025"/>
                  </a:cubicBezTo>
                  <a:cubicBezTo>
                    <a:pt x="2058987" y="3343275"/>
                    <a:pt x="2092325" y="3324225"/>
                    <a:pt x="2133600" y="3260725"/>
                  </a:cubicBezTo>
                  <a:cubicBezTo>
                    <a:pt x="2174875" y="3197225"/>
                    <a:pt x="2230438" y="3095625"/>
                    <a:pt x="2276475" y="2994025"/>
                  </a:cubicBezTo>
                  <a:cubicBezTo>
                    <a:pt x="2322512" y="2892425"/>
                    <a:pt x="2368550" y="2770188"/>
                    <a:pt x="2409825" y="2651125"/>
                  </a:cubicBezTo>
                  <a:cubicBezTo>
                    <a:pt x="2451100" y="2532062"/>
                    <a:pt x="2481262" y="2414588"/>
                    <a:pt x="2524125" y="2279650"/>
                  </a:cubicBezTo>
                  <a:cubicBezTo>
                    <a:pt x="2566988" y="2144712"/>
                    <a:pt x="2620963" y="1978025"/>
                    <a:pt x="2667000" y="1841500"/>
                  </a:cubicBezTo>
                  <a:cubicBezTo>
                    <a:pt x="2713037" y="1704975"/>
                    <a:pt x="2752725" y="1593850"/>
                    <a:pt x="2800350" y="1460500"/>
                  </a:cubicBezTo>
                  <a:cubicBezTo>
                    <a:pt x="2847975" y="1327150"/>
                    <a:pt x="2898775" y="1184275"/>
                    <a:pt x="2952750" y="1041400"/>
                  </a:cubicBezTo>
                  <a:cubicBezTo>
                    <a:pt x="3006725" y="898525"/>
                    <a:pt x="3073400" y="719137"/>
                    <a:pt x="3124200" y="603250"/>
                  </a:cubicBezTo>
                  <a:cubicBezTo>
                    <a:pt x="3175000" y="487363"/>
                    <a:pt x="3217863" y="420687"/>
                    <a:pt x="3257550" y="346075"/>
                  </a:cubicBezTo>
                  <a:cubicBezTo>
                    <a:pt x="3297237" y="271463"/>
                    <a:pt x="3322638" y="206375"/>
                    <a:pt x="3362325" y="155575"/>
                  </a:cubicBezTo>
                  <a:cubicBezTo>
                    <a:pt x="3402012" y="104775"/>
                    <a:pt x="3452813" y="66675"/>
                    <a:pt x="3495675" y="41275"/>
                  </a:cubicBezTo>
                  <a:cubicBezTo>
                    <a:pt x="3538537" y="15875"/>
                    <a:pt x="3571875" y="0"/>
                    <a:pt x="3619500" y="3175"/>
                  </a:cubicBezTo>
                  <a:cubicBezTo>
                    <a:pt x="3667125" y="6350"/>
                    <a:pt x="3735388" y="28575"/>
                    <a:pt x="3781425" y="60325"/>
                  </a:cubicBezTo>
                  <a:cubicBezTo>
                    <a:pt x="3827462" y="92075"/>
                    <a:pt x="3859212" y="138112"/>
                    <a:pt x="3895725" y="193675"/>
                  </a:cubicBezTo>
                  <a:cubicBezTo>
                    <a:pt x="3932238" y="249238"/>
                    <a:pt x="3967162" y="333375"/>
                    <a:pt x="4000500" y="393700"/>
                  </a:cubicBezTo>
                  <a:cubicBezTo>
                    <a:pt x="4033838" y="454025"/>
                    <a:pt x="4059238" y="473075"/>
                    <a:pt x="4095750" y="555625"/>
                  </a:cubicBezTo>
                  <a:cubicBezTo>
                    <a:pt x="4132262" y="638175"/>
                    <a:pt x="4179888" y="787400"/>
                    <a:pt x="4219575" y="889000"/>
                  </a:cubicBezTo>
                  <a:cubicBezTo>
                    <a:pt x="4259262" y="990600"/>
                    <a:pt x="4300537" y="1076325"/>
                    <a:pt x="4333875" y="1165225"/>
                  </a:cubicBezTo>
                  <a:cubicBezTo>
                    <a:pt x="4367213" y="1254125"/>
                    <a:pt x="4391025" y="1335088"/>
                    <a:pt x="4419600" y="1422400"/>
                  </a:cubicBezTo>
                  <a:cubicBezTo>
                    <a:pt x="4448175" y="1509712"/>
                    <a:pt x="4473575" y="1593850"/>
                    <a:pt x="4505325" y="1689100"/>
                  </a:cubicBezTo>
                  <a:cubicBezTo>
                    <a:pt x="4537075" y="1784350"/>
                    <a:pt x="4568825" y="1873250"/>
                    <a:pt x="4610100" y="1993900"/>
                  </a:cubicBezTo>
                  <a:cubicBezTo>
                    <a:pt x="4651375" y="2114550"/>
                    <a:pt x="4708525" y="2286000"/>
                    <a:pt x="4752975" y="2413000"/>
                  </a:cubicBezTo>
                  <a:cubicBezTo>
                    <a:pt x="4797425" y="2540000"/>
                    <a:pt x="4840288" y="2660650"/>
                    <a:pt x="4876800" y="2755900"/>
                  </a:cubicBezTo>
                  <a:cubicBezTo>
                    <a:pt x="4913312" y="2851150"/>
                    <a:pt x="4937125" y="2908300"/>
                    <a:pt x="4972050" y="2984500"/>
                  </a:cubicBezTo>
                  <a:cubicBezTo>
                    <a:pt x="5006975" y="3060700"/>
                    <a:pt x="5045075" y="3144838"/>
                    <a:pt x="5086350" y="3213100"/>
                  </a:cubicBezTo>
                  <a:cubicBezTo>
                    <a:pt x="5127625" y="3281362"/>
                    <a:pt x="5173662" y="3344862"/>
                    <a:pt x="5219700" y="3394075"/>
                  </a:cubicBezTo>
                  <a:cubicBezTo>
                    <a:pt x="5265738" y="3443288"/>
                    <a:pt x="5321300" y="3487738"/>
                    <a:pt x="5362575" y="3508375"/>
                  </a:cubicBezTo>
                  <a:cubicBezTo>
                    <a:pt x="5403850" y="3529012"/>
                    <a:pt x="5430838" y="3525837"/>
                    <a:pt x="5467350" y="3517900"/>
                  </a:cubicBezTo>
                  <a:cubicBezTo>
                    <a:pt x="5503862" y="3509963"/>
                    <a:pt x="5543550" y="3489325"/>
                    <a:pt x="5581650" y="3460750"/>
                  </a:cubicBezTo>
                  <a:cubicBezTo>
                    <a:pt x="5619750" y="3432175"/>
                    <a:pt x="5662612" y="3392488"/>
                    <a:pt x="5695950" y="3346450"/>
                  </a:cubicBezTo>
                  <a:cubicBezTo>
                    <a:pt x="5729288" y="3300412"/>
                    <a:pt x="5748338" y="3251200"/>
                    <a:pt x="5781675" y="3184525"/>
                  </a:cubicBezTo>
                  <a:cubicBezTo>
                    <a:pt x="5815012" y="3117850"/>
                    <a:pt x="5856288" y="3032125"/>
                    <a:pt x="5895975" y="2946400"/>
                  </a:cubicBezTo>
                  <a:cubicBezTo>
                    <a:pt x="5935662" y="2860675"/>
                    <a:pt x="5976937" y="2768600"/>
                    <a:pt x="6019800" y="2670175"/>
                  </a:cubicBezTo>
                  <a:cubicBezTo>
                    <a:pt x="6062663" y="2571750"/>
                    <a:pt x="6113463" y="2460625"/>
                    <a:pt x="6153150" y="2355850"/>
                  </a:cubicBezTo>
                  <a:cubicBezTo>
                    <a:pt x="6192837" y="2251075"/>
                    <a:pt x="6218237" y="2159000"/>
                    <a:pt x="6257925" y="2041525"/>
                  </a:cubicBezTo>
                  <a:cubicBezTo>
                    <a:pt x="6297613" y="1924050"/>
                    <a:pt x="6346825" y="1785937"/>
                    <a:pt x="6391275" y="1651000"/>
                  </a:cubicBezTo>
                  <a:cubicBezTo>
                    <a:pt x="6435725" y="1516063"/>
                    <a:pt x="6480175" y="1366837"/>
                    <a:pt x="6524625" y="1231900"/>
                  </a:cubicBezTo>
                  <a:cubicBezTo>
                    <a:pt x="6569075" y="1096963"/>
                    <a:pt x="6604000" y="973138"/>
                    <a:pt x="6657975" y="841375"/>
                  </a:cubicBezTo>
                  <a:cubicBezTo>
                    <a:pt x="6711950" y="709612"/>
                    <a:pt x="6797675" y="541338"/>
                    <a:pt x="6848475" y="441325"/>
                  </a:cubicBezTo>
                  <a:cubicBezTo>
                    <a:pt x="6899275" y="341312"/>
                    <a:pt x="6919912" y="304800"/>
                    <a:pt x="6962775" y="241300"/>
                  </a:cubicBezTo>
                  <a:cubicBezTo>
                    <a:pt x="7005638" y="177800"/>
                    <a:pt x="7067550" y="98425"/>
                    <a:pt x="7105650" y="60325"/>
                  </a:cubicBezTo>
                  <a:cubicBezTo>
                    <a:pt x="7143750" y="22225"/>
                    <a:pt x="7170738" y="20638"/>
                    <a:pt x="7191375" y="12700"/>
                  </a:cubicBezTo>
                </a:path>
              </a:pathLst>
            </a:cu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6" name="Freeform 101"/>
            <p:cNvSpPr>
              <a:spLocks/>
            </p:cNvSpPr>
            <p:nvPr/>
          </p:nvSpPr>
          <p:spPr bwMode="auto">
            <a:xfrm rot="21597189">
              <a:off x="356124" y="1968159"/>
              <a:ext cx="4219057" cy="510379"/>
            </a:xfrm>
            <a:custGeom>
              <a:avLst/>
              <a:gdLst>
                <a:gd name="T0" fmla="*/ 135 w 7191375"/>
                <a:gd name="T1" fmla="*/ 9 h 3529012"/>
                <a:gd name="T2" fmla="*/ 315 w 7191375"/>
                <a:gd name="T3" fmla="*/ 33 h 3529012"/>
                <a:gd name="T4" fmla="*/ 435 w 7191375"/>
                <a:gd name="T5" fmla="*/ 67 h 3529012"/>
                <a:gd name="T6" fmla="*/ 600 w 7191375"/>
                <a:gd name="T7" fmla="*/ 117 h 3529012"/>
                <a:gd name="T8" fmla="*/ 810 w 7191375"/>
                <a:gd name="T9" fmla="*/ 199 h 3529012"/>
                <a:gd name="T10" fmla="*/ 1005 w 7191375"/>
                <a:gd name="T11" fmla="*/ 284 h 3529012"/>
                <a:gd name="T12" fmla="*/ 1230 w 7191375"/>
                <a:gd name="T13" fmla="*/ 398 h 3529012"/>
                <a:gd name="T14" fmla="*/ 1410 w 7191375"/>
                <a:gd name="T15" fmla="*/ 485 h 3529012"/>
                <a:gd name="T16" fmla="*/ 1650 w 7191375"/>
                <a:gd name="T17" fmla="*/ 625 h 3529012"/>
                <a:gd name="T18" fmla="*/ 1950 w 7191375"/>
                <a:gd name="T19" fmla="*/ 768 h 3529012"/>
                <a:gd name="T20" fmla="*/ 2265 w 7191375"/>
                <a:gd name="T21" fmla="*/ 887 h 3529012"/>
                <a:gd name="T22" fmla="*/ 2550 w 7191375"/>
                <a:gd name="T23" fmla="*/ 953 h 3529012"/>
                <a:gd name="T24" fmla="*/ 2880 w 7191375"/>
                <a:gd name="T25" fmla="*/ 974 h 3529012"/>
                <a:gd name="T26" fmla="*/ 3195 w 7191375"/>
                <a:gd name="T27" fmla="*/ 937 h 3529012"/>
                <a:gd name="T28" fmla="*/ 3585 w 7191375"/>
                <a:gd name="T29" fmla="*/ 831 h 3529012"/>
                <a:gd name="T30" fmla="*/ 3975 w 7191375"/>
                <a:gd name="T31" fmla="*/ 633 h 3529012"/>
                <a:gd name="T32" fmla="*/ 4410 w 7191375"/>
                <a:gd name="T33" fmla="*/ 406 h 3529012"/>
                <a:gd name="T34" fmla="*/ 4920 w 7191375"/>
                <a:gd name="T35" fmla="*/ 168 h 3529012"/>
                <a:gd name="T36" fmla="*/ 5295 w 7191375"/>
                <a:gd name="T37" fmla="*/ 43 h 3529012"/>
                <a:gd name="T38" fmla="*/ 5701 w 7191375"/>
                <a:gd name="T39" fmla="*/ 1 h 3529012"/>
                <a:gd name="T40" fmla="*/ 6136 w 7191375"/>
                <a:gd name="T41" fmla="*/ 54 h 3529012"/>
                <a:gd name="T42" fmla="*/ 6451 w 7191375"/>
                <a:gd name="T43" fmla="*/ 154 h 3529012"/>
                <a:gd name="T44" fmla="*/ 6826 w 7191375"/>
                <a:gd name="T45" fmla="*/ 324 h 3529012"/>
                <a:gd name="T46" fmla="*/ 7096 w 7191375"/>
                <a:gd name="T47" fmla="*/ 469 h 3529012"/>
                <a:gd name="T48" fmla="*/ 7486 w 7191375"/>
                <a:gd name="T49" fmla="*/ 670 h 3529012"/>
                <a:gd name="T50" fmla="*/ 7831 w 7191375"/>
                <a:gd name="T51" fmla="*/ 829 h 3529012"/>
                <a:gd name="T52" fmla="*/ 8221 w 7191375"/>
                <a:gd name="T53" fmla="*/ 943 h 3529012"/>
                <a:gd name="T54" fmla="*/ 8611 w 7191375"/>
                <a:gd name="T55" fmla="*/ 977 h 3529012"/>
                <a:gd name="T56" fmla="*/ 8971 w 7191375"/>
                <a:gd name="T57" fmla="*/ 929 h 3529012"/>
                <a:gd name="T58" fmla="*/ 9286 w 7191375"/>
                <a:gd name="T59" fmla="*/ 818 h 3529012"/>
                <a:gd name="T60" fmla="*/ 9691 w 7191375"/>
                <a:gd name="T61" fmla="*/ 654 h 3529012"/>
                <a:gd name="T62" fmla="*/ 10066 w 7191375"/>
                <a:gd name="T63" fmla="*/ 458 h 3529012"/>
                <a:gd name="T64" fmla="*/ 10486 w 7191375"/>
                <a:gd name="T65" fmla="*/ 234 h 3529012"/>
                <a:gd name="T66" fmla="*/ 10966 w 7191375"/>
                <a:gd name="T67" fmla="*/ 67 h 3529012"/>
                <a:gd name="T68" fmla="*/ 11326 w 7191375"/>
                <a:gd name="T69" fmla="*/ 4 h 35290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91375"/>
                <a:gd name="T106" fmla="*/ 0 h 3529012"/>
                <a:gd name="T107" fmla="*/ 7191375 w 7191375"/>
                <a:gd name="T108" fmla="*/ 3529012 h 35290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91375" h="3529012">
                  <a:moveTo>
                    <a:pt x="0" y="12700"/>
                  </a:moveTo>
                  <a:cubicBezTo>
                    <a:pt x="30162" y="16669"/>
                    <a:pt x="60325" y="20638"/>
                    <a:pt x="85725" y="31750"/>
                  </a:cubicBezTo>
                  <a:cubicBezTo>
                    <a:pt x="111125" y="42862"/>
                    <a:pt x="133350" y="65088"/>
                    <a:pt x="152400" y="79375"/>
                  </a:cubicBezTo>
                  <a:cubicBezTo>
                    <a:pt x="171450" y="93662"/>
                    <a:pt x="185738" y="101600"/>
                    <a:pt x="200025" y="117475"/>
                  </a:cubicBezTo>
                  <a:cubicBezTo>
                    <a:pt x="214312" y="133350"/>
                    <a:pt x="225425" y="153988"/>
                    <a:pt x="238125" y="174625"/>
                  </a:cubicBezTo>
                  <a:cubicBezTo>
                    <a:pt x="250825" y="195262"/>
                    <a:pt x="260350" y="214312"/>
                    <a:pt x="276225" y="241300"/>
                  </a:cubicBezTo>
                  <a:cubicBezTo>
                    <a:pt x="292100" y="268288"/>
                    <a:pt x="315913" y="306388"/>
                    <a:pt x="333375" y="336550"/>
                  </a:cubicBezTo>
                  <a:cubicBezTo>
                    <a:pt x="350837" y="366712"/>
                    <a:pt x="361950" y="385763"/>
                    <a:pt x="381000" y="422275"/>
                  </a:cubicBezTo>
                  <a:cubicBezTo>
                    <a:pt x="400050" y="458787"/>
                    <a:pt x="425450" y="506413"/>
                    <a:pt x="447675" y="555625"/>
                  </a:cubicBezTo>
                  <a:cubicBezTo>
                    <a:pt x="469900" y="604837"/>
                    <a:pt x="493713" y="668338"/>
                    <a:pt x="514350" y="717550"/>
                  </a:cubicBezTo>
                  <a:cubicBezTo>
                    <a:pt x="534987" y="766762"/>
                    <a:pt x="550863" y="800100"/>
                    <a:pt x="571500" y="850900"/>
                  </a:cubicBezTo>
                  <a:cubicBezTo>
                    <a:pt x="592137" y="901700"/>
                    <a:pt x="617538" y="965200"/>
                    <a:pt x="638175" y="1022350"/>
                  </a:cubicBezTo>
                  <a:cubicBezTo>
                    <a:pt x="658812" y="1079500"/>
                    <a:pt x="671512" y="1125538"/>
                    <a:pt x="695325" y="1193800"/>
                  </a:cubicBezTo>
                  <a:cubicBezTo>
                    <a:pt x="719138" y="1262062"/>
                    <a:pt x="757238" y="1366838"/>
                    <a:pt x="781050" y="1431925"/>
                  </a:cubicBezTo>
                  <a:cubicBezTo>
                    <a:pt x="804862" y="1497012"/>
                    <a:pt x="819150" y="1531938"/>
                    <a:pt x="838200" y="1584325"/>
                  </a:cubicBezTo>
                  <a:cubicBezTo>
                    <a:pt x="857250" y="1636712"/>
                    <a:pt x="876300" y="1677988"/>
                    <a:pt x="895350" y="1746250"/>
                  </a:cubicBezTo>
                  <a:cubicBezTo>
                    <a:pt x="914400" y="1814512"/>
                    <a:pt x="927100" y="1909762"/>
                    <a:pt x="952500" y="1993900"/>
                  </a:cubicBezTo>
                  <a:cubicBezTo>
                    <a:pt x="977900" y="2078038"/>
                    <a:pt x="1016000" y="2160588"/>
                    <a:pt x="1047750" y="2251075"/>
                  </a:cubicBezTo>
                  <a:cubicBezTo>
                    <a:pt x="1079500" y="2341562"/>
                    <a:pt x="1111250" y="2451100"/>
                    <a:pt x="1143000" y="2536825"/>
                  </a:cubicBezTo>
                  <a:cubicBezTo>
                    <a:pt x="1174750" y="2622550"/>
                    <a:pt x="1204913" y="2686050"/>
                    <a:pt x="1238250" y="2765425"/>
                  </a:cubicBezTo>
                  <a:cubicBezTo>
                    <a:pt x="1271587" y="2844800"/>
                    <a:pt x="1309688" y="2941638"/>
                    <a:pt x="1343025" y="3013075"/>
                  </a:cubicBezTo>
                  <a:cubicBezTo>
                    <a:pt x="1376362" y="3084512"/>
                    <a:pt x="1408113" y="3141663"/>
                    <a:pt x="1438275" y="3194050"/>
                  </a:cubicBezTo>
                  <a:cubicBezTo>
                    <a:pt x="1468437" y="3246437"/>
                    <a:pt x="1493838" y="3287712"/>
                    <a:pt x="1524000" y="3327400"/>
                  </a:cubicBezTo>
                  <a:cubicBezTo>
                    <a:pt x="1554162" y="3367088"/>
                    <a:pt x="1585912" y="3403600"/>
                    <a:pt x="1619250" y="3432175"/>
                  </a:cubicBezTo>
                  <a:cubicBezTo>
                    <a:pt x="1652588" y="3460750"/>
                    <a:pt x="1689100" y="3486150"/>
                    <a:pt x="1724025" y="3498850"/>
                  </a:cubicBezTo>
                  <a:cubicBezTo>
                    <a:pt x="1758950" y="3511550"/>
                    <a:pt x="1790700" y="3516312"/>
                    <a:pt x="1828800" y="3508375"/>
                  </a:cubicBezTo>
                  <a:cubicBezTo>
                    <a:pt x="1866900" y="3500438"/>
                    <a:pt x="1919288" y="3473450"/>
                    <a:pt x="1952625" y="3451225"/>
                  </a:cubicBezTo>
                  <a:cubicBezTo>
                    <a:pt x="1985962" y="3429000"/>
                    <a:pt x="1998663" y="3406775"/>
                    <a:pt x="2028825" y="3375025"/>
                  </a:cubicBezTo>
                  <a:cubicBezTo>
                    <a:pt x="2058987" y="3343275"/>
                    <a:pt x="2092325" y="3324225"/>
                    <a:pt x="2133600" y="3260725"/>
                  </a:cubicBezTo>
                  <a:cubicBezTo>
                    <a:pt x="2174875" y="3197225"/>
                    <a:pt x="2230438" y="3095625"/>
                    <a:pt x="2276475" y="2994025"/>
                  </a:cubicBezTo>
                  <a:cubicBezTo>
                    <a:pt x="2322512" y="2892425"/>
                    <a:pt x="2368550" y="2770188"/>
                    <a:pt x="2409825" y="2651125"/>
                  </a:cubicBezTo>
                  <a:cubicBezTo>
                    <a:pt x="2451100" y="2532062"/>
                    <a:pt x="2481262" y="2414588"/>
                    <a:pt x="2524125" y="2279650"/>
                  </a:cubicBezTo>
                  <a:cubicBezTo>
                    <a:pt x="2566988" y="2144712"/>
                    <a:pt x="2620963" y="1978025"/>
                    <a:pt x="2667000" y="1841500"/>
                  </a:cubicBezTo>
                  <a:cubicBezTo>
                    <a:pt x="2713037" y="1704975"/>
                    <a:pt x="2752725" y="1593850"/>
                    <a:pt x="2800350" y="1460500"/>
                  </a:cubicBezTo>
                  <a:cubicBezTo>
                    <a:pt x="2847975" y="1327150"/>
                    <a:pt x="2898775" y="1184275"/>
                    <a:pt x="2952750" y="1041400"/>
                  </a:cubicBezTo>
                  <a:cubicBezTo>
                    <a:pt x="3006725" y="898525"/>
                    <a:pt x="3073400" y="719137"/>
                    <a:pt x="3124200" y="603250"/>
                  </a:cubicBezTo>
                  <a:cubicBezTo>
                    <a:pt x="3175000" y="487363"/>
                    <a:pt x="3217863" y="420687"/>
                    <a:pt x="3257550" y="346075"/>
                  </a:cubicBezTo>
                  <a:cubicBezTo>
                    <a:pt x="3297237" y="271463"/>
                    <a:pt x="3322638" y="206375"/>
                    <a:pt x="3362325" y="155575"/>
                  </a:cubicBezTo>
                  <a:cubicBezTo>
                    <a:pt x="3402012" y="104775"/>
                    <a:pt x="3452813" y="66675"/>
                    <a:pt x="3495675" y="41275"/>
                  </a:cubicBezTo>
                  <a:cubicBezTo>
                    <a:pt x="3538537" y="15875"/>
                    <a:pt x="3571875" y="0"/>
                    <a:pt x="3619500" y="3175"/>
                  </a:cubicBezTo>
                  <a:cubicBezTo>
                    <a:pt x="3667125" y="6350"/>
                    <a:pt x="3735388" y="28575"/>
                    <a:pt x="3781425" y="60325"/>
                  </a:cubicBezTo>
                  <a:cubicBezTo>
                    <a:pt x="3827462" y="92075"/>
                    <a:pt x="3859212" y="138112"/>
                    <a:pt x="3895725" y="193675"/>
                  </a:cubicBezTo>
                  <a:cubicBezTo>
                    <a:pt x="3932238" y="249238"/>
                    <a:pt x="3967162" y="333375"/>
                    <a:pt x="4000500" y="393700"/>
                  </a:cubicBezTo>
                  <a:cubicBezTo>
                    <a:pt x="4033838" y="454025"/>
                    <a:pt x="4059238" y="473075"/>
                    <a:pt x="4095750" y="555625"/>
                  </a:cubicBezTo>
                  <a:cubicBezTo>
                    <a:pt x="4132262" y="638175"/>
                    <a:pt x="4179888" y="787400"/>
                    <a:pt x="4219575" y="889000"/>
                  </a:cubicBezTo>
                  <a:cubicBezTo>
                    <a:pt x="4259262" y="990600"/>
                    <a:pt x="4300537" y="1076325"/>
                    <a:pt x="4333875" y="1165225"/>
                  </a:cubicBezTo>
                  <a:cubicBezTo>
                    <a:pt x="4367213" y="1254125"/>
                    <a:pt x="4391025" y="1335088"/>
                    <a:pt x="4419600" y="1422400"/>
                  </a:cubicBezTo>
                  <a:cubicBezTo>
                    <a:pt x="4448175" y="1509712"/>
                    <a:pt x="4473575" y="1593850"/>
                    <a:pt x="4505325" y="1689100"/>
                  </a:cubicBezTo>
                  <a:cubicBezTo>
                    <a:pt x="4537075" y="1784350"/>
                    <a:pt x="4568825" y="1873250"/>
                    <a:pt x="4610100" y="1993900"/>
                  </a:cubicBezTo>
                  <a:cubicBezTo>
                    <a:pt x="4651375" y="2114550"/>
                    <a:pt x="4708525" y="2286000"/>
                    <a:pt x="4752975" y="2413000"/>
                  </a:cubicBezTo>
                  <a:cubicBezTo>
                    <a:pt x="4797425" y="2540000"/>
                    <a:pt x="4840288" y="2660650"/>
                    <a:pt x="4876800" y="2755900"/>
                  </a:cubicBezTo>
                  <a:cubicBezTo>
                    <a:pt x="4913312" y="2851150"/>
                    <a:pt x="4937125" y="2908300"/>
                    <a:pt x="4972050" y="2984500"/>
                  </a:cubicBezTo>
                  <a:cubicBezTo>
                    <a:pt x="5006975" y="3060700"/>
                    <a:pt x="5045075" y="3144838"/>
                    <a:pt x="5086350" y="3213100"/>
                  </a:cubicBezTo>
                  <a:cubicBezTo>
                    <a:pt x="5127625" y="3281362"/>
                    <a:pt x="5173662" y="3344862"/>
                    <a:pt x="5219700" y="3394075"/>
                  </a:cubicBezTo>
                  <a:cubicBezTo>
                    <a:pt x="5265738" y="3443288"/>
                    <a:pt x="5321300" y="3487738"/>
                    <a:pt x="5362575" y="3508375"/>
                  </a:cubicBezTo>
                  <a:cubicBezTo>
                    <a:pt x="5403850" y="3529012"/>
                    <a:pt x="5430838" y="3525837"/>
                    <a:pt x="5467350" y="3517900"/>
                  </a:cubicBezTo>
                  <a:cubicBezTo>
                    <a:pt x="5503862" y="3509963"/>
                    <a:pt x="5543550" y="3489325"/>
                    <a:pt x="5581650" y="3460750"/>
                  </a:cubicBezTo>
                  <a:cubicBezTo>
                    <a:pt x="5619750" y="3432175"/>
                    <a:pt x="5662612" y="3392488"/>
                    <a:pt x="5695950" y="3346450"/>
                  </a:cubicBezTo>
                  <a:cubicBezTo>
                    <a:pt x="5729288" y="3300412"/>
                    <a:pt x="5748338" y="3251200"/>
                    <a:pt x="5781675" y="3184525"/>
                  </a:cubicBezTo>
                  <a:cubicBezTo>
                    <a:pt x="5815012" y="3117850"/>
                    <a:pt x="5856288" y="3032125"/>
                    <a:pt x="5895975" y="2946400"/>
                  </a:cubicBezTo>
                  <a:cubicBezTo>
                    <a:pt x="5935662" y="2860675"/>
                    <a:pt x="5976937" y="2768600"/>
                    <a:pt x="6019800" y="2670175"/>
                  </a:cubicBezTo>
                  <a:cubicBezTo>
                    <a:pt x="6062663" y="2571750"/>
                    <a:pt x="6113463" y="2460625"/>
                    <a:pt x="6153150" y="2355850"/>
                  </a:cubicBezTo>
                  <a:cubicBezTo>
                    <a:pt x="6192837" y="2251075"/>
                    <a:pt x="6218237" y="2159000"/>
                    <a:pt x="6257925" y="2041525"/>
                  </a:cubicBezTo>
                  <a:cubicBezTo>
                    <a:pt x="6297613" y="1924050"/>
                    <a:pt x="6346825" y="1785937"/>
                    <a:pt x="6391275" y="1651000"/>
                  </a:cubicBezTo>
                  <a:cubicBezTo>
                    <a:pt x="6435725" y="1516063"/>
                    <a:pt x="6480175" y="1366837"/>
                    <a:pt x="6524625" y="1231900"/>
                  </a:cubicBezTo>
                  <a:cubicBezTo>
                    <a:pt x="6569075" y="1096963"/>
                    <a:pt x="6604000" y="973138"/>
                    <a:pt x="6657975" y="841375"/>
                  </a:cubicBezTo>
                  <a:cubicBezTo>
                    <a:pt x="6711950" y="709612"/>
                    <a:pt x="6797675" y="541338"/>
                    <a:pt x="6848475" y="441325"/>
                  </a:cubicBezTo>
                  <a:cubicBezTo>
                    <a:pt x="6899275" y="341312"/>
                    <a:pt x="6919912" y="304800"/>
                    <a:pt x="6962775" y="241300"/>
                  </a:cubicBezTo>
                  <a:cubicBezTo>
                    <a:pt x="7005638" y="177800"/>
                    <a:pt x="7067550" y="98425"/>
                    <a:pt x="7105650" y="60325"/>
                  </a:cubicBezTo>
                  <a:cubicBezTo>
                    <a:pt x="7143750" y="22225"/>
                    <a:pt x="7170738" y="20638"/>
                    <a:pt x="7191375" y="12700"/>
                  </a:cubicBezTo>
                </a:path>
              </a:pathLst>
            </a:cu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7" name="Rectangle 102"/>
            <p:cNvSpPr>
              <a:spLocks noChangeArrowheads="1"/>
            </p:cNvSpPr>
            <p:nvPr/>
          </p:nvSpPr>
          <p:spPr bwMode="auto">
            <a:xfrm>
              <a:off x="862366" y="2046278"/>
              <a:ext cx="30918" cy="32289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8" name="Rectangle 103"/>
            <p:cNvSpPr>
              <a:spLocks noChangeArrowheads="1"/>
            </p:cNvSpPr>
            <p:nvPr/>
          </p:nvSpPr>
          <p:spPr bwMode="auto">
            <a:xfrm>
              <a:off x="1917317" y="2077526"/>
              <a:ext cx="30918" cy="32289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9" name="Rectangle 104"/>
            <p:cNvSpPr>
              <a:spLocks noChangeArrowheads="1"/>
            </p:cNvSpPr>
            <p:nvPr/>
          </p:nvSpPr>
          <p:spPr bwMode="auto">
            <a:xfrm>
              <a:off x="2991265" y="2046278"/>
              <a:ext cx="34644" cy="32289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3" name="Rectangle 132"/>
          <p:cNvSpPr/>
          <p:nvPr/>
        </p:nvSpPr>
        <p:spPr>
          <a:xfrm>
            <a:off x="5011159" y="1195183"/>
            <a:ext cx="3683000" cy="2426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115888"/>
            <a:ext cx="7200901" cy="792162"/>
          </a:xfrm>
        </p:spPr>
        <p:txBody>
          <a:bodyPr/>
          <a:lstStyle/>
          <a:p>
            <a:r>
              <a:rPr lang="en-US" sz="4000" dirty="0" smtClean="0"/>
              <a:t>Final Cooling</a:t>
            </a:r>
            <a:br>
              <a:rPr lang="en-US" sz="4000" dirty="0" smtClean="0"/>
            </a:br>
            <a:r>
              <a:rPr lang="en-US" sz="2800" dirty="0" smtClean="0"/>
              <a:t>Parametric Resonance Ionization Cooling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6" y="3799715"/>
            <a:ext cx="8458200" cy="2582035"/>
          </a:xfrm>
        </p:spPr>
        <p:txBody>
          <a:bodyPr/>
          <a:lstStyle/>
          <a:p>
            <a:r>
              <a:rPr lang="en-US" sz="2000" dirty="0" smtClean="0"/>
              <a:t>A half-integer resonance is induced such that normal elliptical motion</a:t>
            </a:r>
            <a:r>
              <a:rPr lang="en-US" sz="2000" dirty="0" smtClean="0"/>
              <a:t> in </a:t>
            </a:r>
            <a:r>
              <a:rPr lang="en-US" sz="2000" dirty="0" smtClean="0"/>
              <a:t>x-x’ phase space becomes </a:t>
            </a:r>
            <a:r>
              <a:rPr lang="en-US" sz="2000" dirty="0" smtClean="0"/>
              <a:t>hyperbolic.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The resonance can give considerably lower </a:t>
            </a:r>
            <a:r>
              <a:rPr lang="en-US" sz="2000" i="1" dirty="0" smtClean="0"/>
              <a:t>β</a:t>
            </a:r>
            <a:r>
              <a:rPr lang="en-US" sz="2000" baseline="-25000" dirty="0" smtClean="0"/>
              <a:t>⊥</a:t>
            </a:r>
            <a:r>
              <a:rPr lang="en-US" sz="2000" dirty="0" smtClean="0"/>
              <a:t> without high fields.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Thin </a:t>
            </a:r>
            <a:r>
              <a:rPr lang="en-US" sz="2000" dirty="0" smtClean="0"/>
              <a:t>absorbers placed at the focal points</a:t>
            </a:r>
            <a:r>
              <a:rPr lang="en-US" sz="2000" dirty="0" smtClean="0"/>
              <a:t> will cool </a:t>
            </a:r>
            <a:r>
              <a:rPr lang="en-US" sz="2000" dirty="0" smtClean="0"/>
              <a:t>the</a:t>
            </a:r>
            <a:r>
              <a:rPr lang="en-US" sz="2000" dirty="0" smtClean="0"/>
              <a:t> beam via </a:t>
            </a:r>
            <a:r>
              <a:rPr lang="en-US" sz="2000" dirty="0" smtClean="0"/>
              <a:t>ionization cooling</a:t>
            </a:r>
            <a:r>
              <a:rPr lang="en-US" sz="2000" dirty="0" smtClean="0"/>
              <a:t> (RF required).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Aberrations and fringe field issues make lumped elements very difficult or infeasible.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7" name="Text Box 4"/>
          <p:cNvSpPr txBox="1">
            <a:spLocks noChangeArrowheads="1"/>
          </p:cNvSpPr>
          <p:nvPr/>
        </p:nvSpPr>
        <p:spPr bwMode="auto">
          <a:xfrm>
            <a:off x="5618123" y="1194759"/>
            <a:ext cx="503153" cy="4578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8" name="Oval 5"/>
          <p:cNvSpPr>
            <a:spLocks noChangeArrowheads="1"/>
          </p:cNvSpPr>
          <p:nvPr/>
        </p:nvSpPr>
        <p:spPr bwMode="auto">
          <a:xfrm>
            <a:off x="5088599" y="1706506"/>
            <a:ext cx="1456714" cy="141869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9" name="Oval 6"/>
          <p:cNvSpPr>
            <a:spLocks noChangeArrowheads="1"/>
          </p:cNvSpPr>
          <p:nvPr/>
        </p:nvSpPr>
        <p:spPr bwMode="auto">
          <a:xfrm flipV="1">
            <a:off x="5292037" y="1935653"/>
            <a:ext cx="1049839" cy="95426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0" name="Oval 7"/>
          <p:cNvSpPr>
            <a:spLocks noChangeArrowheads="1"/>
          </p:cNvSpPr>
          <p:nvPr/>
        </p:nvSpPr>
        <p:spPr bwMode="auto">
          <a:xfrm>
            <a:off x="5481242" y="2174001"/>
            <a:ext cx="671428" cy="48370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Line 8"/>
          <p:cNvSpPr>
            <a:spLocks noChangeShapeType="1"/>
          </p:cNvSpPr>
          <p:nvPr/>
        </p:nvSpPr>
        <p:spPr bwMode="auto">
          <a:xfrm>
            <a:off x="5011159" y="2415854"/>
            <a:ext cx="163671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2" name="Line 9"/>
          <p:cNvSpPr>
            <a:spLocks noChangeShapeType="1"/>
          </p:cNvSpPr>
          <p:nvPr/>
        </p:nvSpPr>
        <p:spPr bwMode="auto">
          <a:xfrm flipV="1">
            <a:off x="5819049" y="1547461"/>
            <a:ext cx="0" cy="168902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Line 10"/>
          <p:cNvSpPr>
            <a:spLocks noChangeShapeType="1"/>
          </p:cNvSpPr>
          <p:nvPr/>
        </p:nvSpPr>
        <p:spPr bwMode="auto">
          <a:xfrm flipH="1">
            <a:off x="5405895" y="1798953"/>
            <a:ext cx="52743" cy="3154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4" name="Line 11"/>
          <p:cNvSpPr>
            <a:spLocks noChangeShapeType="1"/>
          </p:cNvSpPr>
          <p:nvPr/>
        </p:nvSpPr>
        <p:spPr bwMode="auto">
          <a:xfrm flipH="1">
            <a:off x="5472452" y="2024595"/>
            <a:ext cx="43115" cy="2847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Line 12"/>
          <p:cNvSpPr>
            <a:spLocks noChangeShapeType="1"/>
          </p:cNvSpPr>
          <p:nvPr/>
        </p:nvSpPr>
        <p:spPr bwMode="auto">
          <a:xfrm flipH="1">
            <a:off x="5538590" y="2247170"/>
            <a:ext cx="31813" cy="254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Line 16"/>
          <p:cNvSpPr>
            <a:spLocks noChangeShapeType="1"/>
          </p:cNvSpPr>
          <p:nvPr/>
        </p:nvSpPr>
        <p:spPr bwMode="auto">
          <a:xfrm flipV="1">
            <a:off x="7328599" y="1707843"/>
            <a:ext cx="20574" cy="10621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Line 17"/>
          <p:cNvSpPr>
            <a:spLocks noChangeShapeType="1"/>
          </p:cNvSpPr>
          <p:nvPr/>
        </p:nvSpPr>
        <p:spPr bwMode="auto">
          <a:xfrm flipV="1">
            <a:off x="7404296" y="1672968"/>
            <a:ext cx="3106" cy="9234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75" name="Group 18"/>
          <p:cNvGrpSpPr>
            <a:grpSpLocks/>
          </p:cNvGrpSpPr>
          <p:nvPr/>
        </p:nvGrpSpPr>
        <p:grpSpPr bwMode="auto">
          <a:xfrm>
            <a:off x="6769185" y="1192642"/>
            <a:ext cx="1665176" cy="2054859"/>
            <a:chOff x="6525" y="6033"/>
            <a:chExt cx="4290" cy="5185"/>
          </a:xfrm>
        </p:grpSpPr>
        <p:grpSp>
          <p:nvGrpSpPr>
            <p:cNvPr id="76" name="Group 19"/>
            <p:cNvGrpSpPr>
              <a:grpSpLocks/>
            </p:cNvGrpSpPr>
            <p:nvPr/>
          </p:nvGrpSpPr>
          <p:grpSpPr bwMode="auto">
            <a:xfrm flipH="1" flipV="1">
              <a:off x="8694" y="9269"/>
              <a:ext cx="1817" cy="1934"/>
              <a:chOff x="6525" y="6413"/>
              <a:chExt cx="1817" cy="1934"/>
            </a:xfrm>
          </p:grpSpPr>
          <p:sp>
            <p:nvSpPr>
              <p:cNvPr id="115" name="Line 20"/>
              <p:cNvSpPr>
                <a:spLocks noChangeShapeType="1"/>
              </p:cNvSpPr>
              <p:nvPr/>
            </p:nvSpPr>
            <p:spPr bwMode="auto">
              <a:xfrm flipH="1" flipV="1">
                <a:off x="8342" y="6413"/>
                <a:ext cx="0" cy="2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21"/>
              <p:cNvSpPr>
                <a:spLocks/>
              </p:cNvSpPr>
              <p:nvPr/>
            </p:nvSpPr>
            <p:spPr bwMode="auto">
              <a:xfrm>
                <a:off x="6525" y="6463"/>
                <a:ext cx="1817" cy="1884"/>
              </a:xfrm>
              <a:custGeom>
                <a:avLst/>
                <a:gdLst>
                  <a:gd name="T0" fmla="*/ 0 w 2776"/>
                  <a:gd name="T1" fmla="*/ 1884 h 2843"/>
                  <a:gd name="T2" fmla="*/ 367 w 2776"/>
                  <a:gd name="T3" fmla="*/ 1868 h 2843"/>
                  <a:gd name="T4" fmla="*/ 1005 w 2776"/>
                  <a:gd name="T5" fmla="*/ 1812 h 2843"/>
                  <a:gd name="T6" fmla="*/ 1374 w 2776"/>
                  <a:gd name="T7" fmla="*/ 1710 h 2843"/>
                  <a:gd name="T8" fmla="*/ 1617 w 2776"/>
                  <a:gd name="T9" fmla="*/ 1510 h 2843"/>
                  <a:gd name="T10" fmla="*/ 1734 w 2776"/>
                  <a:gd name="T11" fmla="*/ 1178 h 2843"/>
                  <a:gd name="T12" fmla="*/ 1778 w 2776"/>
                  <a:gd name="T13" fmla="*/ 815 h 2843"/>
                  <a:gd name="T14" fmla="*/ 1810 w 2776"/>
                  <a:gd name="T15" fmla="*/ 373 h 2843"/>
                  <a:gd name="T16" fmla="*/ 1816 w 2776"/>
                  <a:gd name="T17" fmla="*/ 0 h 28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76"/>
                  <a:gd name="T28" fmla="*/ 0 h 2843"/>
                  <a:gd name="T29" fmla="*/ 2776 w 2776"/>
                  <a:gd name="T30" fmla="*/ 2843 h 28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76" h="2843">
                    <a:moveTo>
                      <a:pt x="0" y="2843"/>
                    </a:moveTo>
                    <a:cubicBezTo>
                      <a:pt x="152" y="2840"/>
                      <a:pt x="304" y="2837"/>
                      <a:pt x="560" y="2819"/>
                    </a:cubicBezTo>
                    <a:cubicBezTo>
                      <a:pt x="816" y="2801"/>
                      <a:pt x="1279" y="2775"/>
                      <a:pt x="1535" y="2735"/>
                    </a:cubicBezTo>
                    <a:cubicBezTo>
                      <a:pt x="1791" y="2695"/>
                      <a:pt x="1943" y="2657"/>
                      <a:pt x="2099" y="2581"/>
                    </a:cubicBezTo>
                    <a:cubicBezTo>
                      <a:pt x="2255" y="2505"/>
                      <a:pt x="2378" y="2412"/>
                      <a:pt x="2470" y="2278"/>
                    </a:cubicBezTo>
                    <a:cubicBezTo>
                      <a:pt x="2562" y="2144"/>
                      <a:pt x="2608" y="1953"/>
                      <a:pt x="2649" y="1778"/>
                    </a:cubicBezTo>
                    <a:cubicBezTo>
                      <a:pt x="2690" y="1603"/>
                      <a:pt x="2698" y="1432"/>
                      <a:pt x="2717" y="1230"/>
                    </a:cubicBezTo>
                    <a:cubicBezTo>
                      <a:pt x="2736" y="1028"/>
                      <a:pt x="2756" y="768"/>
                      <a:pt x="2766" y="563"/>
                    </a:cubicBezTo>
                    <a:cubicBezTo>
                      <a:pt x="2776" y="358"/>
                      <a:pt x="2774" y="94"/>
                      <a:pt x="2775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7" name="Group 22"/>
            <p:cNvGrpSpPr>
              <a:grpSpLocks/>
            </p:cNvGrpSpPr>
            <p:nvPr/>
          </p:nvGrpSpPr>
          <p:grpSpPr bwMode="auto">
            <a:xfrm>
              <a:off x="6525" y="6033"/>
              <a:ext cx="4290" cy="5185"/>
              <a:chOff x="6525" y="6033"/>
              <a:chExt cx="4290" cy="5185"/>
            </a:xfrm>
          </p:grpSpPr>
          <p:sp>
            <p:nvSpPr>
              <p:cNvPr id="85" name="Text Box 23"/>
              <p:cNvSpPr txBox="1">
                <a:spLocks noChangeArrowheads="1"/>
              </p:cNvSpPr>
              <p:nvPr/>
            </p:nvSpPr>
            <p:spPr bwMode="auto">
              <a:xfrm>
                <a:off x="7976" y="6033"/>
                <a:ext cx="1202" cy="10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Line 24"/>
              <p:cNvSpPr>
                <a:spLocks noChangeShapeType="1"/>
              </p:cNvSpPr>
              <p:nvPr/>
            </p:nvSpPr>
            <p:spPr bwMode="auto">
              <a:xfrm>
                <a:off x="6601" y="9149"/>
                <a:ext cx="421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Line 25"/>
              <p:cNvSpPr>
                <a:spLocks noChangeShapeType="1"/>
              </p:cNvSpPr>
              <p:nvPr/>
            </p:nvSpPr>
            <p:spPr bwMode="auto">
              <a:xfrm flipV="1">
                <a:off x="8531" y="6812"/>
                <a:ext cx="0" cy="421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9" name="Group 27"/>
              <p:cNvGrpSpPr>
                <a:grpSpLocks/>
              </p:cNvGrpSpPr>
              <p:nvPr/>
            </p:nvGrpSpPr>
            <p:grpSpPr bwMode="auto">
              <a:xfrm>
                <a:off x="6525" y="7067"/>
                <a:ext cx="1817" cy="1934"/>
                <a:chOff x="6525" y="6413"/>
                <a:chExt cx="1817" cy="1934"/>
              </a:xfrm>
            </p:grpSpPr>
            <p:sp>
              <p:nvSpPr>
                <p:cNvPr id="113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8342" y="6413"/>
                  <a:ext cx="0" cy="29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" name="Freeform 29"/>
                <p:cNvSpPr>
                  <a:spLocks/>
                </p:cNvSpPr>
                <p:nvPr/>
              </p:nvSpPr>
              <p:spPr bwMode="auto">
                <a:xfrm>
                  <a:off x="6525" y="6463"/>
                  <a:ext cx="1817" cy="1884"/>
                </a:xfrm>
                <a:custGeom>
                  <a:avLst/>
                  <a:gdLst>
                    <a:gd name="T0" fmla="*/ 0 w 2776"/>
                    <a:gd name="T1" fmla="*/ 1884 h 2843"/>
                    <a:gd name="T2" fmla="*/ 367 w 2776"/>
                    <a:gd name="T3" fmla="*/ 1868 h 2843"/>
                    <a:gd name="T4" fmla="*/ 1005 w 2776"/>
                    <a:gd name="T5" fmla="*/ 1812 h 2843"/>
                    <a:gd name="T6" fmla="*/ 1374 w 2776"/>
                    <a:gd name="T7" fmla="*/ 1710 h 2843"/>
                    <a:gd name="T8" fmla="*/ 1617 w 2776"/>
                    <a:gd name="T9" fmla="*/ 1510 h 2843"/>
                    <a:gd name="T10" fmla="*/ 1734 w 2776"/>
                    <a:gd name="T11" fmla="*/ 1178 h 2843"/>
                    <a:gd name="T12" fmla="*/ 1778 w 2776"/>
                    <a:gd name="T13" fmla="*/ 815 h 2843"/>
                    <a:gd name="T14" fmla="*/ 1810 w 2776"/>
                    <a:gd name="T15" fmla="*/ 373 h 2843"/>
                    <a:gd name="T16" fmla="*/ 1816 w 2776"/>
                    <a:gd name="T17" fmla="*/ 0 h 28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76"/>
                    <a:gd name="T28" fmla="*/ 0 h 2843"/>
                    <a:gd name="T29" fmla="*/ 2776 w 2776"/>
                    <a:gd name="T30" fmla="*/ 2843 h 28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76" h="2843">
                      <a:moveTo>
                        <a:pt x="0" y="2843"/>
                      </a:moveTo>
                      <a:cubicBezTo>
                        <a:pt x="152" y="2840"/>
                        <a:pt x="304" y="2837"/>
                        <a:pt x="560" y="2819"/>
                      </a:cubicBezTo>
                      <a:cubicBezTo>
                        <a:pt x="816" y="2801"/>
                        <a:pt x="1279" y="2775"/>
                        <a:pt x="1535" y="2735"/>
                      </a:cubicBezTo>
                      <a:cubicBezTo>
                        <a:pt x="1791" y="2695"/>
                        <a:pt x="1943" y="2657"/>
                        <a:pt x="2099" y="2581"/>
                      </a:cubicBezTo>
                      <a:cubicBezTo>
                        <a:pt x="2255" y="2505"/>
                        <a:pt x="2378" y="2412"/>
                        <a:pt x="2470" y="2278"/>
                      </a:cubicBezTo>
                      <a:cubicBezTo>
                        <a:pt x="2562" y="2144"/>
                        <a:pt x="2608" y="1953"/>
                        <a:pt x="2649" y="1778"/>
                      </a:cubicBezTo>
                      <a:cubicBezTo>
                        <a:pt x="2690" y="1603"/>
                        <a:pt x="2698" y="1432"/>
                        <a:pt x="2717" y="1230"/>
                      </a:cubicBezTo>
                      <a:cubicBezTo>
                        <a:pt x="2736" y="1028"/>
                        <a:pt x="2756" y="768"/>
                        <a:pt x="2766" y="563"/>
                      </a:cubicBezTo>
                      <a:cubicBezTo>
                        <a:pt x="2776" y="358"/>
                        <a:pt x="2774" y="94"/>
                        <a:pt x="2775" y="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90" name="Group 30"/>
              <p:cNvGrpSpPr>
                <a:grpSpLocks/>
              </p:cNvGrpSpPr>
              <p:nvPr/>
            </p:nvGrpSpPr>
            <p:grpSpPr bwMode="auto">
              <a:xfrm flipV="1">
                <a:off x="6540" y="9284"/>
                <a:ext cx="1817" cy="1934"/>
                <a:chOff x="6525" y="6413"/>
                <a:chExt cx="1817" cy="1934"/>
              </a:xfrm>
            </p:grpSpPr>
            <p:sp>
              <p:nvSpPr>
                <p:cNvPr id="111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8342" y="6413"/>
                  <a:ext cx="0" cy="29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" name="Freeform 32"/>
                <p:cNvSpPr>
                  <a:spLocks/>
                </p:cNvSpPr>
                <p:nvPr/>
              </p:nvSpPr>
              <p:spPr bwMode="auto">
                <a:xfrm>
                  <a:off x="6525" y="6463"/>
                  <a:ext cx="1817" cy="1884"/>
                </a:xfrm>
                <a:custGeom>
                  <a:avLst/>
                  <a:gdLst>
                    <a:gd name="T0" fmla="*/ 0 w 2776"/>
                    <a:gd name="T1" fmla="*/ 1884 h 2843"/>
                    <a:gd name="T2" fmla="*/ 367 w 2776"/>
                    <a:gd name="T3" fmla="*/ 1868 h 2843"/>
                    <a:gd name="T4" fmla="*/ 1005 w 2776"/>
                    <a:gd name="T5" fmla="*/ 1812 h 2843"/>
                    <a:gd name="T6" fmla="*/ 1374 w 2776"/>
                    <a:gd name="T7" fmla="*/ 1710 h 2843"/>
                    <a:gd name="T8" fmla="*/ 1617 w 2776"/>
                    <a:gd name="T9" fmla="*/ 1510 h 2843"/>
                    <a:gd name="T10" fmla="*/ 1734 w 2776"/>
                    <a:gd name="T11" fmla="*/ 1178 h 2843"/>
                    <a:gd name="T12" fmla="*/ 1778 w 2776"/>
                    <a:gd name="T13" fmla="*/ 815 h 2843"/>
                    <a:gd name="T14" fmla="*/ 1810 w 2776"/>
                    <a:gd name="T15" fmla="*/ 373 h 2843"/>
                    <a:gd name="T16" fmla="*/ 1816 w 2776"/>
                    <a:gd name="T17" fmla="*/ 0 h 28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76"/>
                    <a:gd name="T28" fmla="*/ 0 h 2843"/>
                    <a:gd name="T29" fmla="*/ 2776 w 2776"/>
                    <a:gd name="T30" fmla="*/ 2843 h 28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76" h="2843">
                      <a:moveTo>
                        <a:pt x="0" y="2843"/>
                      </a:moveTo>
                      <a:cubicBezTo>
                        <a:pt x="152" y="2840"/>
                        <a:pt x="304" y="2837"/>
                        <a:pt x="560" y="2819"/>
                      </a:cubicBezTo>
                      <a:cubicBezTo>
                        <a:pt x="816" y="2801"/>
                        <a:pt x="1279" y="2775"/>
                        <a:pt x="1535" y="2735"/>
                      </a:cubicBezTo>
                      <a:cubicBezTo>
                        <a:pt x="1791" y="2695"/>
                        <a:pt x="1943" y="2657"/>
                        <a:pt x="2099" y="2581"/>
                      </a:cubicBezTo>
                      <a:cubicBezTo>
                        <a:pt x="2255" y="2505"/>
                        <a:pt x="2378" y="2412"/>
                        <a:pt x="2470" y="2278"/>
                      </a:cubicBezTo>
                      <a:cubicBezTo>
                        <a:pt x="2562" y="2144"/>
                        <a:pt x="2608" y="1953"/>
                        <a:pt x="2649" y="1778"/>
                      </a:cubicBezTo>
                      <a:cubicBezTo>
                        <a:pt x="2690" y="1603"/>
                        <a:pt x="2698" y="1432"/>
                        <a:pt x="2717" y="1230"/>
                      </a:cubicBezTo>
                      <a:cubicBezTo>
                        <a:pt x="2736" y="1028"/>
                        <a:pt x="2756" y="768"/>
                        <a:pt x="2766" y="563"/>
                      </a:cubicBezTo>
                      <a:cubicBezTo>
                        <a:pt x="2776" y="358"/>
                        <a:pt x="2774" y="94"/>
                        <a:pt x="2775" y="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91" name="Group 33"/>
              <p:cNvGrpSpPr>
                <a:grpSpLocks/>
              </p:cNvGrpSpPr>
              <p:nvPr/>
            </p:nvGrpSpPr>
            <p:grpSpPr bwMode="auto">
              <a:xfrm flipH="1">
                <a:off x="8694" y="7078"/>
                <a:ext cx="1817" cy="1934"/>
                <a:chOff x="6525" y="6413"/>
                <a:chExt cx="1817" cy="1934"/>
              </a:xfrm>
            </p:grpSpPr>
            <p:sp>
              <p:nvSpPr>
                <p:cNvPr id="109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8342" y="6413"/>
                  <a:ext cx="0" cy="29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35"/>
                <p:cNvSpPr>
                  <a:spLocks/>
                </p:cNvSpPr>
                <p:nvPr/>
              </p:nvSpPr>
              <p:spPr bwMode="auto">
                <a:xfrm>
                  <a:off x="6525" y="6463"/>
                  <a:ext cx="1817" cy="1884"/>
                </a:xfrm>
                <a:custGeom>
                  <a:avLst/>
                  <a:gdLst>
                    <a:gd name="T0" fmla="*/ 0 w 2776"/>
                    <a:gd name="T1" fmla="*/ 1884 h 2843"/>
                    <a:gd name="T2" fmla="*/ 367 w 2776"/>
                    <a:gd name="T3" fmla="*/ 1868 h 2843"/>
                    <a:gd name="T4" fmla="*/ 1005 w 2776"/>
                    <a:gd name="T5" fmla="*/ 1812 h 2843"/>
                    <a:gd name="T6" fmla="*/ 1374 w 2776"/>
                    <a:gd name="T7" fmla="*/ 1710 h 2843"/>
                    <a:gd name="T8" fmla="*/ 1617 w 2776"/>
                    <a:gd name="T9" fmla="*/ 1510 h 2843"/>
                    <a:gd name="T10" fmla="*/ 1734 w 2776"/>
                    <a:gd name="T11" fmla="*/ 1178 h 2843"/>
                    <a:gd name="T12" fmla="*/ 1778 w 2776"/>
                    <a:gd name="T13" fmla="*/ 815 h 2843"/>
                    <a:gd name="T14" fmla="*/ 1810 w 2776"/>
                    <a:gd name="T15" fmla="*/ 373 h 2843"/>
                    <a:gd name="T16" fmla="*/ 1816 w 2776"/>
                    <a:gd name="T17" fmla="*/ 0 h 28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76"/>
                    <a:gd name="T28" fmla="*/ 0 h 2843"/>
                    <a:gd name="T29" fmla="*/ 2776 w 2776"/>
                    <a:gd name="T30" fmla="*/ 2843 h 28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76" h="2843">
                      <a:moveTo>
                        <a:pt x="0" y="2843"/>
                      </a:moveTo>
                      <a:cubicBezTo>
                        <a:pt x="152" y="2840"/>
                        <a:pt x="304" y="2837"/>
                        <a:pt x="560" y="2819"/>
                      </a:cubicBezTo>
                      <a:cubicBezTo>
                        <a:pt x="816" y="2801"/>
                        <a:pt x="1279" y="2775"/>
                        <a:pt x="1535" y="2735"/>
                      </a:cubicBezTo>
                      <a:cubicBezTo>
                        <a:pt x="1791" y="2695"/>
                        <a:pt x="1943" y="2657"/>
                        <a:pt x="2099" y="2581"/>
                      </a:cubicBezTo>
                      <a:cubicBezTo>
                        <a:pt x="2255" y="2505"/>
                        <a:pt x="2378" y="2412"/>
                        <a:pt x="2470" y="2278"/>
                      </a:cubicBezTo>
                      <a:cubicBezTo>
                        <a:pt x="2562" y="2144"/>
                        <a:pt x="2608" y="1953"/>
                        <a:pt x="2649" y="1778"/>
                      </a:cubicBezTo>
                      <a:cubicBezTo>
                        <a:pt x="2690" y="1603"/>
                        <a:pt x="2698" y="1432"/>
                        <a:pt x="2717" y="1230"/>
                      </a:cubicBezTo>
                      <a:cubicBezTo>
                        <a:pt x="2736" y="1028"/>
                        <a:pt x="2756" y="768"/>
                        <a:pt x="2766" y="563"/>
                      </a:cubicBezTo>
                      <a:cubicBezTo>
                        <a:pt x="2776" y="358"/>
                        <a:pt x="2774" y="94"/>
                        <a:pt x="2775" y="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92" name="Group 36"/>
              <p:cNvGrpSpPr>
                <a:grpSpLocks/>
              </p:cNvGrpSpPr>
              <p:nvPr/>
            </p:nvGrpSpPr>
            <p:grpSpPr bwMode="auto">
              <a:xfrm>
                <a:off x="8408" y="7245"/>
                <a:ext cx="2002" cy="2024"/>
                <a:chOff x="8408" y="7245"/>
                <a:chExt cx="2002" cy="2024"/>
              </a:xfrm>
            </p:grpSpPr>
            <p:sp>
              <p:nvSpPr>
                <p:cNvPr id="103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9030" y="7333"/>
                  <a:ext cx="53" cy="2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8880" y="7245"/>
                  <a:ext cx="8" cy="2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5" name="Freeform 39"/>
                <p:cNvSpPr>
                  <a:spLocks/>
                </p:cNvSpPr>
                <p:nvPr/>
              </p:nvSpPr>
              <p:spPr bwMode="auto">
                <a:xfrm>
                  <a:off x="8880" y="7391"/>
                  <a:ext cx="1530" cy="1497"/>
                </a:xfrm>
                <a:custGeom>
                  <a:avLst/>
                  <a:gdLst>
                    <a:gd name="T0" fmla="*/ 1530 w 1530"/>
                    <a:gd name="T1" fmla="*/ 1497 h 1497"/>
                    <a:gd name="T2" fmla="*/ 1238 w 1530"/>
                    <a:gd name="T3" fmla="*/ 1454 h 1497"/>
                    <a:gd name="T4" fmla="*/ 878 w 1530"/>
                    <a:gd name="T5" fmla="*/ 1370 h 1497"/>
                    <a:gd name="T6" fmla="*/ 533 w 1530"/>
                    <a:gd name="T7" fmla="*/ 1212 h 1497"/>
                    <a:gd name="T8" fmla="*/ 298 w 1530"/>
                    <a:gd name="T9" fmla="*/ 972 h 1497"/>
                    <a:gd name="T10" fmla="*/ 150 w 1530"/>
                    <a:gd name="T11" fmla="*/ 692 h 1497"/>
                    <a:gd name="T12" fmla="*/ 45 w 1530"/>
                    <a:gd name="T13" fmla="*/ 327 h 1497"/>
                    <a:gd name="T14" fmla="*/ 0 w 1530"/>
                    <a:gd name="T15" fmla="*/ 0 h 14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30"/>
                    <a:gd name="T25" fmla="*/ 0 h 1497"/>
                    <a:gd name="T26" fmla="*/ 1530 w 1530"/>
                    <a:gd name="T27" fmla="*/ 1497 h 14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30" h="1497">
                      <a:moveTo>
                        <a:pt x="1530" y="1497"/>
                      </a:moveTo>
                      <a:cubicBezTo>
                        <a:pt x="1438" y="1486"/>
                        <a:pt x="1347" y="1475"/>
                        <a:pt x="1238" y="1454"/>
                      </a:cubicBezTo>
                      <a:cubicBezTo>
                        <a:pt x="1129" y="1433"/>
                        <a:pt x="995" y="1410"/>
                        <a:pt x="878" y="1370"/>
                      </a:cubicBezTo>
                      <a:cubicBezTo>
                        <a:pt x="761" y="1330"/>
                        <a:pt x="630" y="1278"/>
                        <a:pt x="533" y="1212"/>
                      </a:cubicBezTo>
                      <a:cubicBezTo>
                        <a:pt x="436" y="1146"/>
                        <a:pt x="362" y="1059"/>
                        <a:pt x="298" y="972"/>
                      </a:cubicBezTo>
                      <a:cubicBezTo>
                        <a:pt x="234" y="885"/>
                        <a:pt x="192" y="799"/>
                        <a:pt x="150" y="692"/>
                      </a:cubicBezTo>
                      <a:cubicBezTo>
                        <a:pt x="108" y="585"/>
                        <a:pt x="70" y="442"/>
                        <a:pt x="45" y="327"/>
                      </a:cubicBezTo>
                      <a:cubicBezTo>
                        <a:pt x="20" y="212"/>
                        <a:pt x="7" y="5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" name="Freeform 40"/>
                <p:cNvSpPr>
                  <a:spLocks/>
                </p:cNvSpPr>
                <p:nvPr/>
              </p:nvSpPr>
              <p:spPr bwMode="auto">
                <a:xfrm>
                  <a:off x="9030" y="7349"/>
                  <a:ext cx="1328" cy="1351"/>
                </a:xfrm>
                <a:custGeom>
                  <a:avLst/>
                  <a:gdLst>
                    <a:gd name="T0" fmla="*/ 1328 w 1328"/>
                    <a:gd name="T1" fmla="*/ 1351 h 1351"/>
                    <a:gd name="T2" fmla="*/ 1178 w 1328"/>
                    <a:gd name="T3" fmla="*/ 1321 h 1351"/>
                    <a:gd name="T4" fmla="*/ 923 w 1328"/>
                    <a:gd name="T5" fmla="*/ 1246 h 1351"/>
                    <a:gd name="T6" fmla="*/ 630 w 1328"/>
                    <a:gd name="T7" fmla="*/ 1096 h 1351"/>
                    <a:gd name="T8" fmla="*/ 420 w 1328"/>
                    <a:gd name="T9" fmla="*/ 920 h 1351"/>
                    <a:gd name="T10" fmla="*/ 270 w 1328"/>
                    <a:gd name="T11" fmla="*/ 711 h 1351"/>
                    <a:gd name="T12" fmla="*/ 90 w 1328"/>
                    <a:gd name="T13" fmla="*/ 385 h 1351"/>
                    <a:gd name="T14" fmla="*/ 0 w 1328"/>
                    <a:gd name="T15" fmla="*/ 0 h 13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8"/>
                    <a:gd name="T25" fmla="*/ 0 h 1351"/>
                    <a:gd name="T26" fmla="*/ 1328 w 1328"/>
                    <a:gd name="T27" fmla="*/ 1351 h 135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8" h="1351">
                      <a:moveTo>
                        <a:pt x="1328" y="1351"/>
                      </a:moveTo>
                      <a:cubicBezTo>
                        <a:pt x="1286" y="1344"/>
                        <a:pt x="1245" y="1338"/>
                        <a:pt x="1178" y="1321"/>
                      </a:cubicBezTo>
                      <a:cubicBezTo>
                        <a:pt x="1111" y="1304"/>
                        <a:pt x="1014" y="1283"/>
                        <a:pt x="923" y="1246"/>
                      </a:cubicBezTo>
                      <a:cubicBezTo>
                        <a:pt x="832" y="1209"/>
                        <a:pt x="714" y="1150"/>
                        <a:pt x="630" y="1096"/>
                      </a:cubicBezTo>
                      <a:cubicBezTo>
                        <a:pt x="546" y="1042"/>
                        <a:pt x="480" y="984"/>
                        <a:pt x="420" y="920"/>
                      </a:cubicBezTo>
                      <a:cubicBezTo>
                        <a:pt x="360" y="856"/>
                        <a:pt x="325" y="800"/>
                        <a:pt x="270" y="711"/>
                      </a:cubicBezTo>
                      <a:cubicBezTo>
                        <a:pt x="215" y="622"/>
                        <a:pt x="135" y="503"/>
                        <a:pt x="90" y="385"/>
                      </a:cubicBezTo>
                      <a:cubicBezTo>
                        <a:pt x="45" y="267"/>
                        <a:pt x="15" y="63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7" name="Line 41"/>
                <p:cNvSpPr>
                  <a:spLocks noChangeShapeType="1"/>
                </p:cNvSpPr>
                <p:nvPr/>
              </p:nvSpPr>
              <p:spPr bwMode="auto">
                <a:xfrm>
                  <a:off x="8408" y="9060"/>
                  <a:ext cx="210" cy="1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408" y="9060"/>
                  <a:ext cx="210" cy="2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3" name="Freeform 43"/>
              <p:cNvSpPr>
                <a:spLocks/>
              </p:cNvSpPr>
              <p:nvPr/>
            </p:nvSpPr>
            <p:spPr bwMode="auto">
              <a:xfrm flipH="1">
                <a:off x="6646" y="7391"/>
                <a:ext cx="1530" cy="1497"/>
              </a:xfrm>
              <a:custGeom>
                <a:avLst/>
                <a:gdLst>
                  <a:gd name="T0" fmla="*/ 1530 w 1530"/>
                  <a:gd name="T1" fmla="*/ 1497 h 1497"/>
                  <a:gd name="T2" fmla="*/ 1238 w 1530"/>
                  <a:gd name="T3" fmla="*/ 1454 h 1497"/>
                  <a:gd name="T4" fmla="*/ 878 w 1530"/>
                  <a:gd name="T5" fmla="*/ 1370 h 1497"/>
                  <a:gd name="T6" fmla="*/ 533 w 1530"/>
                  <a:gd name="T7" fmla="*/ 1212 h 1497"/>
                  <a:gd name="T8" fmla="*/ 298 w 1530"/>
                  <a:gd name="T9" fmla="*/ 972 h 1497"/>
                  <a:gd name="T10" fmla="*/ 150 w 1530"/>
                  <a:gd name="T11" fmla="*/ 692 h 1497"/>
                  <a:gd name="T12" fmla="*/ 45 w 1530"/>
                  <a:gd name="T13" fmla="*/ 327 h 1497"/>
                  <a:gd name="T14" fmla="*/ 0 w 1530"/>
                  <a:gd name="T15" fmla="*/ 0 h 14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30"/>
                  <a:gd name="T25" fmla="*/ 0 h 1497"/>
                  <a:gd name="T26" fmla="*/ 1530 w 1530"/>
                  <a:gd name="T27" fmla="*/ 1497 h 14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30" h="1497">
                    <a:moveTo>
                      <a:pt x="1530" y="1497"/>
                    </a:moveTo>
                    <a:cubicBezTo>
                      <a:pt x="1438" y="1486"/>
                      <a:pt x="1347" y="1475"/>
                      <a:pt x="1238" y="1454"/>
                    </a:cubicBezTo>
                    <a:cubicBezTo>
                      <a:pt x="1129" y="1433"/>
                      <a:pt x="995" y="1410"/>
                      <a:pt x="878" y="1370"/>
                    </a:cubicBezTo>
                    <a:cubicBezTo>
                      <a:pt x="761" y="1330"/>
                      <a:pt x="630" y="1278"/>
                      <a:pt x="533" y="1212"/>
                    </a:cubicBezTo>
                    <a:cubicBezTo>
                      <a:pt x="436" y="1146"/>
                      <a:pt x="362" y="1059"/>
                      <a:pt x="298" y="972"/>
                    </a:cubicBezTo>
                    <a:cubicBezTo>
                      <a:pt x="234" y="885"/>
                      <a:pt x="192" y="799"/>
                      <a:pt x="150" y="692"/>
                    </a:cubicBezTo>
                    <a:cubicBezTo>
                      <a:pt x="108" y="585"/>
                      <a:pt x="70" y="442"/>
                      <a:pt x="45" y="327"/>
                    </a:cubicBezTo>
                    <a:cubicBezTo>
                      <a:pt x="20" y="212"/>
                      <a:pt x="7" y="54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44"/>
              <p:cNvSpPr>
                <a:spLocks/>
              </p:cNvSpPr>
              <p:nvPr/>
            </p:nvSpPr>
            <p:spPr bwMode="auto">
              <a:xfrm flipH="1">
                <a:off x="6698" y="7349"/>
                <a:ext cx="1328" cy="1351"/>
              </a:xfrm>
              <a:custGeom>
                <a:avLst/>
                <a:gdLst>
                  <a:gd name="T0" fmla="*/ 1328 w 1328"/>
                  <a:gd name="T1" fmla="*/ 1351 h 1351"/>
                  <a:gd name="T2" fmla="*/ 1178 w 1328"/>
                  <a:gd name="T3" fmla="*/ 1321 h 1351"/>
                  <a:gd name="T4" fmla="*/ 923 w 1328"/>
                  <a:gd name="T5" fmla="*/ 1246 h 1351"/>
                  <a:gd name="T6" fmla="*/ 630 w 1328"/>
                  <a:gd name="T7" fmla="*/ 1096 h 1351"/>
                  <a:gd name="T8" fmla="*/ 420 w 1328"/>
                  <a:gd name="T9" fmla="*/ 920 h 1351"/>
                  <a:gd name="T10" fmla="*/ 270 w 1328"/>
                  <a:gd name="T11" fmla="*/ 711 h 1351"/>
                  <a:gd name="T12" fmla="*/ 90 w 1328"/>
                  <a:gd name="T13" fmla="*/ 385 h 1351"/>
                  <a:gd name="T14" fmla="*/ 0 w 1328"/>
                  <a:gd name="T15" fmla="*/ 0 h 1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28"/>
                  <a:gd name="T25" fmla="*/ 0 h 1351"/>
                  <a:gd name="T26" fmla="*/ 1328 w 1328"/>
                  <a:gd name="T27" fmla="*/ 1351 h 13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28" h="1351">
                    <a:moveTo>
                      <a:pt x="1328" y="1351"/>
                    </a:moveTo>
                    <a:cubicBezTo>
                      <a:pt x="1286" y="1344"/>
                      <a:pt x="1245" y="1338"/>
                      <a:pt x="1178" y="1321"/>
                    </a:cubicBezTo>
                    <a:cubicBezTo>
                      <a:pt x="1111" y="1304"/>
                      <a:pt x="1014" y="1283"/>
                      <a:pt x="923" y="1246"/>
                    </a:cubicBezTo>
                    <a:cubicBezTo>
                      <a:pt x="832" y="1209"/>
                      <a:pt x="714" y="1150"/>
                      <a:pt x="630" y="1096"/>
                    </a:cubicBezTo>
                    <a:cubicBezTo>
                      <a:pt x="546" y="1042"/>
                      <a:pt x="480" y="984"/>
                      <a:pt x="420" y="920"/>
                    </a:cubicBezTo>
                    <a:cubicBezTo>
                      <a:pt x="360" y="856"/>
                      <a:pt x="325" y="800"/>
                      <a:pt x="270" y="711"/>
                    </a:cubicBezTo>
                    <a:cubicBezTo>
                      <a:pt x="215" y="622"/>
                      <a:pt x="135" y="503"/>
                      <a:pt x="90" y="385"/>
                    </a:cubicBezTo>
                    <a:cubicBezTo>
                      <a:pt x="45" y="267"/>
                      <a:pt x="15" y="63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Line 45"/>
              <p:cNvSpPr>
                <a:spLocks noChangeShapeType="1"/>
              </p:cNvSpPr>
              <p:nvPr/>
            </p:nvSpPr>
            <p:spPr bwMode="auto">
              <a:xfrm>
                <a:off x="8438" y="9060"/>
                <a:ext cx="210" cy="2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96" name="Group 46"/>
              <p:cNvGrpSpPr>
                <a:grpSpLocks/>
              </p:cNvGrpSpPr>
              <p:nvPr/>
            </p:nvGrpSpPr>
            <p:grpSpPr bwMode="auto">
              <a:xfrm flipH="1" flipV="1">
                <a:off x="6646" y="9044"/>
                <a:ext cx="2002" cy="2024"/>
                <a:chOff x="8408" y="7245"/>
                <a:chExt cx="2002" cy="2024"/>
              </a:xfrm>
            </p:grpSpPr>
            <p:sp>
              <p:nvSpPr>
                <p:cNvPr id="97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9030" y="7333"/>
                  <a:ext cx="53" cy="2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" name="Line 48"/>
                <p:cNvSpPr>
                  <a:spLocks noChangeShapeType="1"/>
                </p:cNvSpPr>
                <p:nvPr/>
              </p:nvSpPr>
              <p:spPr bwMode="auto">
                <a:xfrm flipH="1" flipV="1">
                  <a:off x="8880" y="7245"/>
                  <a:ext cx="8" cy="2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Freeform 49"/>
                <p:cNvSpPr>
                  <a:spLocks/>
                </p:cNvSpPr>
                <p:nvPr/>
              </p:nvSpPr>
              <p:spPr bwMode="auto">
                <a:xfrm>
                  <a:off x="8880" y="7391"/>
                  <a:ext cx="1530" cy="1497"/>
                </a:xfrm>
                <a:custGeom>
                  <a:avLst/>
                  <a:gdLst>
                    <a:gd name="T0" fmla="*/ 1530 w 1530"/>
                    <a:gd name="T1" fmla="*/ 1497 h 1497"/>
                    <a:gd name="T2" fmla="*/ 1238 w 1530"/>
                    <a:gd name="T3" fmla="*/ 1454 h 1497"/>
                    <a:gd name="T4" fmla="*/ 878 w 1530"/>
                    <a:gd name="T5" fmla="*/ 1370 h 1497"/>
                    <a:gd name="T6" fmla="*/ 533 w 1530"/>
                    <a:gd name="T7" fmla="*/ 1212 h 1497"/>
                    <a:gd name="T8" fmla="*/ 298 w 1530"/>
                    <a:gd name="T9" fmla="*/ 972 h 1497"/>
                    <a:gd name="T10" fmla="*/ 150 w 1530"/>
                    <a:gd name="T11" fmla="*/ 692 h 1497"/>
                    <a:gd name="T12" fmla="*/ 45 w 1530"/>
                    <a:gd name="T13" fmla="*/ 327 h 1497"/>
                    <a:gd name="T14" fmla="*/ 0 w 1530"/>
                    <a:gd name="T15" fmla="*/ 0 h 14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30"/>
                    <a:gd name="T25" fmla="*/ 0 h 1497"/>
                    <a:gd name="T26" fmla="*/ 1530 w 1530"/>
                    <a:gd name="T27" fmla="*/ 1497 h 14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30" h="1497">
                      <a:moveTo>
                        <a:pt x="1530" y="1497"/>
                      </a:moveTo>
                      <a:cubicBezTo>
                        <a:pt x="1438" y="1486"/>
                        <a:pt x="1347" y="1475"/>
                        <a:pt x="1238" y="1454"/>
                      </a:cubicBezTo>
                      <a:cubicBezTo>
                        <a:pt x="1129" y="1433"/>
                        <a:pt x="995" y="1410"/>
                        <a:pt x="878" y="1370"/>
                      </a:cubicBezTo>
                      <a:cubicBezTo>
                        <a:pt x="761" y="1330"/>
                        <a:pt x="630" y="1278"/>
                        <a:pt x="533" y="1212"/>
                      </a:cubicBezTo>
                      <a:cubicBezTo>
                        <a:pt x="436" y="1146"/>
                        <a:pt x="362" y="1059"/>
                        <a:pt x="298" y="972"/>
                      </a:cubicBezTo>
                      <a:cubicBezTo>
                        <a:pt x="234" y="885"/>
                        <a:pt x="192" y="799"/>
                        <a:pt x="150" y="692"/>
                      </a:cubicBezTo>
                      <a:cubicBezTo>
                        <a:pt x="108" y="585"/>
                        <a:pt x="70" y="442"/>
                        <a:pt x="45" y="327"/>
                      </a:cubicBezTo>
                      <a:cubicBezTo>
                        <a:pt x="20" y="212"/>
                        <a:pt x="7" y="5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Freeform 50"/>
                <p:cNvSpPr>
                  <a:spLocks/>
                </p:cNvSpPr>
                <p:nvPr/>
              </p:nvSpPr>
              <p:spPr bwMode="auto">
                <a:xfrm>
                  <a:off x="9030" y="7349"/>
                  <a:ext cx="1328" cy="1351"/>
                </a:xfrm>
                <a:custGeom>
                  <a:avLst/>
                  <a:gdLst>
                    <a:gd name="T0" fmla="*/ 1328 w 1328"/>
                    <a:gd name="T1" fmla="*/ 1351 h 1351"/>
                    <a:gd name="T2" fmla="*/ 1178 w 1328"/>
                    <a:gd name="T3" fmla="*/ 1321 h 1351"/>
                    <a:gd name="T4" fmla="*/ 923 w 1328"/>
                    <a:gd name="T5" fmla="*/ 1246 h 1351"/>
                    <a:gd name="T6" fmla="*/ 630 w 1328"/>
                    <a:gd name="T7" fmla="*/ 1096 h 1351"/>
                    <a:gd name="T8" fmla="*/ 420 w 1328"/>
                    <a:gd name="T9" fmla="*/ 920 h 1351"/>
                    <a:gd name="T10" fmla="*/ 270 w 1328"/>
                    <a:gd name="T11" fmla="*/ 711 h 1351"/>
                    <a:gd name="T12" fmla="*/ 90 w 1328"/>
                    <a:gd name="T13" fmla="*/ 385 h 1351"/>
                    <a:gd name="T14" fmla="*/ 0 w 1328"/>
                    <a:gd name="T15" fmla="*/ 0 h 13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8"/>
                    <a:gd name="T25" fmla="*/ 0 h 1351"/>
                    <a:gd name="T26" fmla="*/ 1328 w 1328"/>
                    <a:gd name="T27" fmla="*/ 1351 h 135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8" h="1351">
                      <a:moveTo>
                        <a:pt x="1328" y="1351"/>
                      </a:moveTo>
                      <a:cubicBezTo>
                        <a:pt x="1286" y="1344"/>
                        <a:pt x="1245" y="1338"/>
                        <a:pt x="1178" y="1321"/>
                      </a:cubicBezTo>
                      <a:cubicBezTo>
                        <a:pt x="1111" y="1304"/>
                        <a:pt x="1014" y="1283"/>
                        <a:pt x="923" y="1246"/>
                      </a:cubicBezTo>
                      <a:cubicBezTo>
                        <a:pt x="832" y="1209"/>
                        <a:pt x="714" y="1150"/>
                        <a:pt x="630" y="1096"/>
                      </a:cubicBezTo>
                      <a:cubicBezTo>
                        <a:pt x="546" y="1042"/>
                        <a:pt x="480" y="984"/>
                        <a:pt x="420" y="920"/>
                      </a:cubicBezTo>
                      <a:cubicBezTo>
                        <a:pt x="360" y="856"/>
                        <a:pt x="325" y="800"/>
                        <a:pt x="270" y="711"/>
                      </a:cubicBezTo>
                      <a:cubicBezTo>
                        <a:pt x="215" y="622"/>
                        <a:pt x="135" y="503"/>
                        <a:pt x="90" y="385"/>
                      </a:cubicBezTo>
                      <a:cubicBezTo>
                        <a:pt x="45" y="267"/>
                        <a:pt x="15" y="63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" name="Line 51"/>
                <p:cNvSpPr>
                  <a:spLocks noChangeShapeType="1"/>
                </p:cNvSpPr>
                <p:nvPr/>
              </p:nvSpPr>
              <p:spPr bwMode="auto">
                <a:xfrm>
                  <a:off x="8408" y="9060"/>
                  <a:ext cx="210" cy="1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8408" y="9060"/>
                  <a:ext cx="210" cy="2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78" name="Group 53"/>
            <p:cNvGrpSpPr>
              <a:grpSpLocks/>
            </p:cNvGrpSpPr>
            <p:nvPr/>
          </p:nvGrpSpPr>
          <p:grpSpPr bwMode="auto">
            <a:xfrm flipV="1">
              <a:off x="8408" y="9044"/>
              <a:ext cx="2002" cy="2024"/>
              <a:chOff x="8408" y="7245"/>
              <a:chExt cx="2002" cy="2024"/>
            </a:xfrm>
          </p:grpSpPr>
          <p:sp>
            <p:nvSpPr>
              <p:cNvPr id="79" name="Line 54"/>
              <p:cNvSpPr>
                <a:spLocks noChangeShapeType="1"/>
              </p:cNvSpPr>
              <p:nvPr/>
            </p:nvSpPr>
            <p:spPr bwMode="auto">
              <a:xfrm flipH="1" flipV="1">
                <a:off x="9030" y="7333"/>
                <a:ext cx="53" cy="2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Line 55"/>
              <p:cNvSpPr>
                <a:spLocks noChangeShapeType="1"/>
              </p:cNvSpPr>
              <p:nvPr/>
            </p:nvSpPr>
            <p:spPr bwMode="auto">
              <a:xfrm flipH="1" flipV="1">
                <a:off x="8880" y="7245"/>
                <a:ext cx="8" cy="2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56"/>
              <p:cNvSpPr>
                <a:spLocks/>
              </p:cNvSpPr>
              <p:nvPr/>
            </p:nvSpPr>
            <p:spPr bwMode="auto">
              <a:xfrm>
                <a:off x="8880" y="7391"/>
                <a:ext cx="1530" cy="1497"/>
              </a:xfrm>
              <a:custGeom>
                <a:avLst/>
                <a:gdLst>
                  <a:gd name="T0" fmla="*/ 1530 w 1530"/>
                  <a:gd name="T1" fmla="*/ 1497 h 1497"/>
                  <a:gd name="T2" fmla="*/ 1238 w 1530"/>
                  <a:gd name="T3" fmla="*/ 1454 h 1497"/>
                  <a:gd name="T4" fmla="*/ 878 w 1530"/>
                  <a:gd name="T5" fmla="*/ 1370 h 1497"/>
                  <a:gd name="T6" fmla="*/ 533 w 1530"/>
                  <a:gd name="T7" fmla="*/ 1212 h 1497"/>
                  <a:gd name="T8" fmla="*/ 298 w 1530"/>
                  <a:gd name="T9" fmla="*/ 972 h 1497"/>
                  <a:gd name="T10" fmla="*/ 150 w 1530"/>
                  <a:gd name="T11" fmla="*/ 692 h 1497"/>
                  <a:gd name="T12" fmla="*/ 45 w 1530"/>
                  <a:gd name="T13" fmla="*/ 327 h 1497"/>
                  <a:gd name="T14" fmla="*/ 0 w 1530"/>
                  <a:gd name="T15" fmla="*/ 0 h 14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30"/>
                  <a:gd name="T25" fmla="*/ 0 h 1497"/>
                  <a:gd name="T26" fmla="*/ 1530 w 1530"/>
                  <a:gd name="T27" fmla="*/ 1497 h 14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30" h="1497">
                    <a:moveTo>
                      <a:pt x="1530" y="1497"/>
                    </a:moveTo>
                    <a:cubicBezTo>
                      <a:pt x="1438" y="1486"/>
                      <a:pt x="1347" y="1475"/>
                      <a:pt x="1238" y="1454"/>
                    </a:cubicBezTo>
                    <a:cubicBezTo>
                      <a:pt x="1129" y="1433"/>
                      <a:pt x="995" y="1410"/>
                      <a:pt x="878" y="1370"/>
                    </a:cubicBezTo>
                    <a:cubicBezTo>
                      <a:pt x="761" y="1330"/>
                      <a:pt x="630" y="1278"/>
                      <a:pt x="533" y="1212"/>
                    </a:cubicBezTo>
                    <a:cubicBezTo>
                      <a:pt x="436" y="1146"/>
                      <a:pt x="362" y="1059"/>
                      <a:pt x="298" y="972"/>
                    </a:cubicBezTo>
                    <a:cubicBezTo>
                      <a:pt x="234" y="885"/>
                      <a:pt x="192" y="799"/>
                      <a:pt x="150" y="692"/>
                    </a:cubicBezTo>
                    <a:cubicBezTo>
                      <a:pt x="108" y="585"/>
                      <a:pt x="70" y="442"/>
                      <a:pt x="45" y="327"/>
                    </a:cubicBezTo>
                    <a:cubicBezTo>
                      <a:pt x="20" y="212"/>
                      <a:pt x="7" y="54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57"/>
              <p:cNvSpPr>
                <a:spLocks/>
              </p:cNvSpPr>
              <p:nvPr/>
            </p:nvSpPr>
            <p:spPr bwMode="auto">
              <a:xfrm>
                <a:off x="9030" y="7349"/>
                <a:ext cx="1328" cy="1351"/>
              </a:xfrm>
              <a:custGeom>
                <a:avLst/>
                <a:gdLst>
                  <a:gd name="T0" fmla="*/ 1328 w 1328"/>
                  <a:gd name="T1" fmla="*/ 1351 h 1351"/>
                  <a:gd name="T2" fmla="*/ 1178 w 1328"/>
                  <a:gd name="T3" fmla="*/ 1321 h 1351"/>
                  <a:gd name="T4" fmla="*/ 923 w 1328"/>
                  <a:gd name="T5" fmla="*/ 1246 h 1351"/>
                  <a:gd name="T6" fmla="*/ 630 w 1328"/>
                  <a:gd name="T7" fmla="*/ 1096 h 1351"/>
                  <a:gd name="T8" fmla="*/ 420 w 1328"/>
                  <a:gd name="T9" fmla="*/ 920 h 1351"/>
                  <a:gd name="T10" fmla="*/ 270 w 1328"/>
                  <a:gd name="T11" fmla="*/ 711 h 1351"/>
                  <a:gd name="T12" fmla="*/ 90 w 1328"/>
                  <a:gd name="T13" fmla="*/ 385 h 1351"/>
                  <a:gd name="T14" fmla="*/ 0 w 1328"/>
                  <a:gd name="T15" fmla="*/ 0 h 1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28"/>
                  <a:gd name="T25" fmla="*/ 0 h 1351"/>
                  <a:gd name="T26" fmla="*/ 1328 w 1328"/>
                  <a:gd name="T27" fmla="*/ 1351 h 13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28" h="1351">
                    <a:moveTo>
                      <a:pt x="1328" y="1351"/>
                    </a:moveTo>
                    <a:cubicBezTo>
                      <a:pt x="1286" y="1344"/>
                      <a:pt x="1245" y="1338"/>
                      <a:pt x="1178" y="1321"/>
                    </a:cubicBezTo>
                    <a:cubicBezTo>
                      <a:pt x="1111" y="1304"/>
                      <a:pt x="1014" y="1283"/>
                      <a:pt x="923" y="1246"/>
                    </a:cubicBezTo>
                    <a:cubicBezTo>
                      <a:pt x="832" y="1209"/>
                      <a:pt x="714" y="1150"/>
                      <a:pt x="630" y="1096"/>
                    </a:cubicBezTo>
                    <a:cubicBezTo>
                      <a:pt x="546" y="1042"/>
                      <a:pt x="480" y="984"/>
                      <a:pt x="420" y="920"/>
                    </a:cubicBezTo>
                    <a:cubicBezTo>
                      <a:pt x="360" y="856"/>
                      <a:pt x="325" y="800"/>
                      <a:pt x="270" y="711"/>
                    </a:cubicBezTo>
                    <a:cubicBezTo>
                      <a:pt x="215" y="622"/>
                      <a:pt x="135" y="503"/>
                      <a:pt x="90" y="385"/>
                    </a:cubicBezTo>
                    <a:cubicBezTo>
                      <a:pt x="45" y="267"/>
                      <a:pt x="15" y="63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Line 58"/>
              <p:cNvSpPr>
                <a:spLocks noChangeShapeType="1"/>
              </p:cNvSpPr>
              <p:nvPr/>
            </p:nvSpPr>
            <p:spPr bwMode="auto">
              <a:xfrm>
                <a:off x="8408" y="9060"/>
                <a:ext cx="210" cy="1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Line 59"/>
              <p:cNvSpPr>
                <a:spLocks noChangeShapeType="1"/>
              </p:cNvSpPr>
              <p:nvPr/>
            </p:nvSpPr>
            <p:spPr bwMode="auto">
              <a:xfrm flipH="1">
                <a:off x="8408" y="9060"/>
                <a:ext cx="210" cy="2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aphicFrame>
        <p:nvGraphicFramePr>
          <p:cNvPr id="127" name="Object 61"/>
          <p:cNvGraphicFramePr>
            <a:graphicFrameLocks noChangeAspect="1"/>
          </p:cNvGraphicFramePr>
          <p:nvPr/>
        </p:nvGraphicFramePr>
        <p:xfrm>
          <a:off x="5684259" y="1195183"/>
          <a:ext cx="381000" cy="409575"/>
        </p:xfrm>
        <a:graphic>
          <a:graphicData uri="http://schemas.openxmlformats.org/presentationml/2006/ole">
            <p:oleObj spid="_x0000_s37890" name="Equation" r:id="rId3" imgW="164814" imgH="177492" progId="Equation.DSMT4">
              <p:embed/>
            </p:oleObj>
          </a:graphicData>
        </a:graphic>
      </p:graphicFrame>
      <p:graphicFrame>
        <p:nvGraphicFramePr>
          <p:cNvPr id="128" name="Object 63"/>
          <p:cNvGraphicFramePr>
            <a:graphicFrameLocks noChangeAspect="1"/>
          </p:cNvGraphicFramePr>
          <p:nvPr/>
        </p:nvGraphicFramePr>
        <p:xfrm>
          <a:off x="7411459" y="1157083"/>
          <a:ext cx="381000" cy="409575"/>
        </p:xfrm>
        <a:graphic>
          <a:graphicData uri="http://schemas.openxmlformats.org/presentationml/2006/ole">
            <p:oleObj spid="_x0000_s37891" r:id="rId4" imgW="164814" imgH="177492" progId="">
              <p:embed/>
            </p:oleObj>
          </a:graphicData>
        </a:graphic>
      </p:graphicFrame>
      <p:graphicFrame>
        <p:nvGraphicFramePr>
          <p:cNvPr id="129" name="Object 64"/>
          <p:cNvGraphicFramePr>
            <a:graphicFrameLocks noChangeAspect="1"/>
          </p:cNvGraphicFramePr>
          <p:nvPr/>
        </p:nvGraphicFramePr>
        <p:xfrm>
          <a:off x="8376659" y="2249283"/>
          <a:ext cx="304800" cy="333375"/>
        </p:xfrm>
        <a:graphic>
          <a:graphicData uri="http://schemas.openxmlformats.org/presentationml/2006/ole">
            <p:oleObj spid="_x0000_s37892" r:id="rId5" imgW="126835" imgH="139518" progId="">
              <p:embed/>
            </p:oleObj>
          </a:graphicData>
        </a:graphic>
      </p:graphicFrame>
      <p:sp>
        <p:nvSpPr>
          <p:cNvPr id="132" name="TextBox 71"/>
          <p:cNvSpPr txBox="1">
            <a:spLocks noChangeArrowheads="1"/>
          </p:cNvSpPr>
          <p:nvPr/>
        </p:nvSpPr>
        <p:spPr bwMode="auto">
          <a:xfrm>
            <a:off x="5165037" y="3252583"/>
            <a:ext cx="3572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/>
              <a:t>Ordinary   Parametric </a:t>
            </a:r>
            <a:r>
              <a:rPr lang="en-US" dirty="0"/>
              <a:t>resonance</a:t>
            </a:r>
          </a:p>
        </p:txBody>
      </p:sp>
      <p:sp>
        <p:nvSpPr>
          <p:cNvPr id="261" name="Line 95"/>
          <p:cNvSpPr>
            <a:spLocks noChangeShapeType="1"/>
          </p:cNvSpPr>
          <p:nvPr/>
        </p:nvSpPr>
        <p:spPr bwMode="auto">
          <a:xfrm flipH="1">
            <a:off x="1221954" y="1767260"/>
            <a:ext cx="248205" cy="5434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3" name="TextBox 262"/>
          <p:cNvSpPr txBox="1"/>
          <p:nvPr/>
        </p:nvSpPr>
        <p:spPr>
          <a:xfrm>
            <a:off x="879485" y="1432789"/>
            <a:ext cx="134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Absorbers</a:t>
            </a:r>
            <a:endParaRPr lang="en-US" sz="1600" dirty="0"/>
          </a:p>
        </p:txBody>
      </p:sp>
      <p:sp>
        <p:nvSpPr>
          <p:cNvPr id="265" name="Line 95"/>
          <p:cNvSpPr>
            <a:spLocks noChangeShapeType="1"/>
          </p:cNvSpPr>
          <p:nvPr/>
        </p:nvSpPr>
        <p:spPr bwMode="auto">
          <a:xfrm>
            <a:off x="3695869" y="1741516"/>
            <a:ext cx="506936" cy="3465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" name="TextBox 265"/>
          <p:cNvSpPr txBox="1"/>
          <p:nvPr/>
        </p:nvSpPr>
        <p:spPr>
          <a:xfrm>
            <a:off x="2483305" y="1182483"/>
            <a:ext cx="2425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Parametric Resonance</a:t>
            </a:r>
            <a:br>
              <a:rPr lang="en-US" sz="1600" dirty="0" smtClean="0"/>
            </a:br>
            <a:r>
              <a:rPr lang="en-US" sz="1600" dirty="0" smtClean="0"/>
              <a:t>Lenses</a:t>
            </a:r>
            <a:endParaRPr lang="en-US" sz="1600" dirty="0"/>
          </a:p>
        </p:txBody>
      </p:sp>
      <p:sp>
        <p:nvSpPr>
          <p:cNvPr id="267" name="TextBox 266"/>
          <p:cNvSpPr txBox="1"/>
          <p:nvPr/>
        </p:nvSpPr>
        <p:spPr>
          <a:xfrm>
            <a:off x="256646" y="3399638"/>
            <a:ext cx="41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(Regular focusing and RF not </a:t>
            </a:r>
            <a:r>
              <a:rPr lang="en-US" sz="1600" dirty="0" smtClean="0"/>
              <a:t>s</a:t>
            </a:r>
            <a:r>
              <a:rPr lang="en-US" sz="1600" dirty="0" smtClean="0"/>
              <a:t>hown.)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Cooling</a:t>
            </a:r>
            <a:br>
              <a:rPr lang="en-US" dirty="0" smtClean="0"/>
            </a:br>
            <a:r>
              <a:rPr lang="en-US" dirty="0" smtClean="0"/>
              <a:t>Epicyclic 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172725"/>
            <a:ext cx="8229600" cy="3513575"/>
          </a:xfrm>
        </p:spPr>
        <p:txBody>
          <a:bodyPr/>
          <a:lstStyle/>
          <a:p>
            <a:r>
              <a:rPr lang="en-US" dirty="0" smtClean="0"/>
              <a:t>Combine two helical dipoles</a:t>
            </a:r>
            <a:br>
              <a:rPr lang="en-US" dirty="0" smtClean="0"/>
            </a:br>
            <a:r>
              <a:rPr lang="en-US" dirty="0" smtClean="0"/>
              <a:t>and quadrupoles with </a:t>
            </a:r>
            <a:br>
              <a:rPr lang="en-US" dirty="0" smtClean="0"/>
            </a:br>
            <a:r>
              <a:rPr lang="en-US" dirty="0" smtClean="0"/>
              <a:t>different spatial periods, in</a:t>
            </a:r>
            <a:br>
              <a:rPr lang="en-US" dirty="0" smtClean="0"/>
            </a:br>
            <a:r>
              <a:rPr lang="en-US" dirty="0" smtClean="0"/>
              <a:t>the ratio of small integers</a:t>
            </a:r>
          </a:p>
          <a:p>
            <a:r>
              <a:rPr lang="en-US" dirty="0" smtClean="0"/>
              <a:t>See Vasiliy Morozov’s</a:t>
            </a:r>
            <a:br>
              <a:rPr lang="en-US" dirty="0" smtClean="0"/>
            </a:br>
            <a:r>
              <a:rPr lang="en-US" dirty="0" smtClean="0"/>
              <a:t>poster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Many transverse parametric curves are possible: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4815591" y="1172725"/>
            <a:ext cx="3922010" cy="26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06" y="4619625"/>
            <a:ext cx="16383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5606" y="4619625"/>
            <a:ext cx="1666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8806" y="4619625"/>
            <a:ext cx="18478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Cooling</a:t>
            </a:r>
            <a:br>
              <a:rPr lang="en-US" dirty="0" smtClean="0"/>
            </a:br>
            <a:r>
              <a:rPr lang="en-US" dirty="0" smtClean="0"/>
              <a:t>Epicyclic 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9"/>
            <a:ext cx="8229600" cy="179443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The major challenge is identifying and correcting aberrations.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The team is now using Cosy Infinity to tune correctors.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Spherical aberrations have been corrected.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Work is in progress on chromatic aberrations.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039600" y="33127950"/>
            <a:ext cx="19978688" cy="10210800"/>
            <a:chOff x="12039600" y="33127950"/>
            <a:chExt cx="19978688" cy="10210800"/>
          </a:xfrm>
        </p:grpSpPr>
        <p:pic>
          <p:nvPicPr>
            <p:cNvPr id="16" name="Picture 149" descr="unco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39600" y="33127950"/>
              <a:ext cx="15174913" cy="4478338"/>
            </a:xfrm>
            <a:prstGeom prst="rect">
              <a:avLst/>
            </a:prstGeom>
            <a:noFill/>
          </p:spPr>
        </p:pic>
        <p:pic>
          <p:nvPicPr>
            <p:cNvPr id="17" name="Picture 150" descr="comp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39600" y="38509575"/>
              <a:ext cx="15174913" cy="4829175"/>
            </a:xfrm>
            <a:prstGeom prst="rect">
              <a:avLst/>
            </a:prstGeom>
            <a:noFill/>
          </p:spPr>
        </p:pic>
        <p:pic>
          <p:nvPicPr>
            <p:cNvPr id="18" name="Picture 151" descr="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55800" y="33127950"/>
              <a:ext cx="4662488" cy="4481513"/>
            </a:xfrm>
            <a:prstGeom prst="rect">
              <a:avLst/>
            </a:prstGeom>
            <a:noFill/>
          </p:spPr>
        </p:pic>
        <p:pic>
          <p:nvPicPr>
            <p:cNvPr id="19" name="Picture 152" descr="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55800" y="38523863"/>
              <a:ext cx="4662488" cy="4481513"/>
            </a:xfrm>
            <a:prstGeom prst="rect">
              <a:avLst/>
            </a:prstGeom>
            <a:noFill/>
          </p:spPr>
        </p:pic>
        <p:sp>
          <p:nvSpPr>
            <p:cNvPr id="20" name="Line 153"/>
            <p:cNvSpPr>
              <a:spLocks noChangeShapeType="1"/>
            </p:cNvSpPr>
            <p:nvPr/>
          </p:nvSpPr>
          <p:spPr bwMode="auto">
            <a:xfrm flipV="1">
              <a:off x="12420600" y="39762113"/>
              <a:ext cx="1295400" cy="9858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Text Box 154"/>
            <p:cNvSpPr txBox="1">
              <a:spLocks noChangeArrowheads="1"/>
            </p:cNvSpPr>
            <p:nvPr/>
          </p:nvSpPr>
          <p:spPr bwMode="auto">
            <a:xfrm>
              <a:off x="12496800" y="39223950"/>
              <a:ext cx="2971800" cy="519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  <p:sp>
          <p:nvSpPr>
            <p:cNvPr id="22" name="Line 155"/>
            <p:cNvSpPr>
              <a:spLocks noChangeShapeType="1"/>
            </p:cNvSpPr>
            <p:nvPr/>
          </p:nvSpPr>
          <p:spPr bwMode="auto">
            <a:xfrm flipH="1">
              <a:off x="26319163" y="40976550"/>
              <a:ext cx="528638" cy="871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Text Box 157"/>
            <p:cNvSpPr txBox="1">
              <a:spLocks noChangeArrowheads="1"/>
            </p:cNvSpPr>
            <p:nvPr/>
          </p:nvSpPr>
          <p:spPr bwMode="auto">
            <a:xfrm>
              <a:off x="23926800" y="41967150"/>
              <a:ext cx="2971800" cy="519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192000" y="33280350"/>
            <a:ext cx="19978688" cy="10210800"/>
            <a:chOff x="12039600" y="33127950"/>
            <a:chExt cx="19978688" cy="10210800"/>
          </a:xfrm>
        </p:grpSpPr>
        <p:pic>
          <p:nvPicPr>
            <p:cNvPr id="25" name="Picture 149" descr="unco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39600" y="33127950"/>
              <a:ext cx="15174913" cy="4478338"/>
            </a:xfrm>
            <a:prstGeom prst="rect">
              <a:avLst/>
            </a:prstGeom>
            <a:noFill/>
          </p:spPr>
        </p:pic>
        <p:pic>
          <p:nvPicPr>
            <p:cNvPr id="26" name="Picture 150" descr="comp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39600" y="38509575"/>
              <a:ext cx="15174913" cy="4829175"/>
            </a:xfrm>
            <a:prstGeom prst="rect">
              <a:avLst/>
            </a:prstGeom>
            <a:noFill/>
          </p:spPr>
        </p:pic>
        <p:pic>
          <p:nvPicPr>
            <p:cNvPr id="27" name="Picture 151" descr="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55800" y="33127950"/>
              <a:ext cx="4662488" cy="4481513"/>
            </a:xfrm>
            <a:prstGeom prst="rect">
              <a:avLst/>
            </a:prstGeom>
            <a:noFill/>
          </p:spPr>
        </p:pic>
        <p:pic>
          <p:nvPicPr>
            <p:cNvPr id="28" name="Picture 152" descr="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55800" y="38523863"/>
              <a:ext cx="4662488" cy="4481513"/>
            </a:xfrm>
            <a:prstGeom prst="rect">
              <a:avLst/>
            </a:prstGeom>
            <a:noFill/>
          </p:spPr>
        </p:pic>
        <p:sp>
          <p:nvSpPr>
            <p:cNvPr id="29" name="Line 153"/>
            <p:cNvSpPr>
              <a:spLocks noChangeShapeType="1"/>
            </p:cNvSpPr>
            <p:nvPr/>
          </p:nvSpPr>
          <p:spPr bwMode="auto">
            <a:xfrm flipV="1">
              <a:off x="12420600" y="39762113"/>
              <a:ext cx="1295400" cy="9858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Text Box 154"/>
            <p:cNvSpPr txBox="1">
              <a:spLocks noChangeArrowheads="1"/>
            </p:cNvSpPr>
            <p:nvPr/>
          </p:nvSpPr>
          <p:spPr bwMode="auto">
            <a:xfrm>
              <a:off x="12496800" y="39223950"/>
              <a:ext cx="2971800" cy="519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  <p:sp>
          <p:nvSpPr>
            <p:cNvPr id="31" name="Line 155"/>
            <p:cNvSpPr>
              <a:spLocks noChangeShapeType="1"/>
            </p:cNvSpPr>
            <p:nvPr/>
          </p:nvSpPr>
          <p:spPr bwMode="auto">
            <a:xfrm flipH="1">
              <a:off x="26319163" y="40976550"/>
              <a:ext cx="528638" cy="871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Text Box 157"/>
            <p:cNvSpPr txBox="1">
              <a:spLocks noChangeArrowheads="1"/>
            </p:cNvSpPr>
            <p:nvPr/>
          </p:nvSpPr>
          <p:spPr bwMode="auto">
            <a:xfrm>
              <a:off x="23926800" y="41967150"/>
              <a:ext cx="2971800" cy="519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344400" y="33432750"/>
            <a:ext cx="19978688" cy="10210800"/>
            <a:chOff x="12039600" y="33127950"/>
            <a:chExt cx="19978688" cy="10210800"/>
          </a:xfrm>
        </p:grpSpPr>
        <p:pic>
          <p:nvPicPr>
            <p:cNvPr id="34" name="Picture 149" descr="unco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39600" y="33127950"/>
              <a:ext cx="15174913" cy="4478338"/>
            </a:xfrm>
            <a:prstGeom prst="rect">
              <a:avLst/>
            </a:prstGeom>
            <a:noFill/>
          </p:spPr>
        </p:pic>
        <p:pic>
          <p:nvPicPr>
            <p:cNvPr id="35" name="Picture 150" descr="comp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39600" y="38509575"/>
              <a:ext cx="15174913" cy="4829175"/>
            </a:xfrm>
            <a:prstGeom prst="rect">
              <a:avLst/>
            </a:prstGeom>
            <a:noFill/>
          </p:spPr>
        </p:pic>
        <p:pic>
          <p:nvPicPr>
            <p:cNvPr id="36" name="Picture 151" descr="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55800" y="33127950"/>
              <a:ext cx="4662488" cy="4481513"/>
            </a:xfrm>
            <a:prstGeom prst="rect">
              <a:avLst/>
            </a:prstGeom>
            <a:noFill/>
          </p:spPr>
        </p:pic>
        <p:pic>
          <p:nvPicPr>
            <p:cNvPr id="37" name="Picture 152" descr="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55800" y="38523863"/>
              <a:ext cx="4662488" cy="4481513"/>
            </a:xfrm>
            <a:prstGeom prst="rect">
              <a:avLst/>
            </a:prstGeom>
            <a:noFill/>
          </p:spPr>
        </p:pic>
        <p:sp>
          <p:nvSpPr>
            <p:cNvPr id="38" name="Line 153"/>
            <p:cNvSpPr>
              <a:spLocks noChangeShapeType="1"/>
            </p:cNvSpPr>
            <p:nvPr/>
          </p:nvSpPr>
          <p:spPr bwMode="auto">
            <a:xfrm flipV="1">
              <a:off x="12420600" y="39762113"/>
              <a:ext cx="1295400" cy="9858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Text Box 154"/>
            <p:cNvSpPr txBox="1">
              <a:spLocks noChangeArrowheads="1"/>
            </p:cNvSpPr>
            <p:nvPr/>
          </p:nvSpPr>
          <p:spPr bwMode="auto">
            <a:xfrm>
              <a:off x="12496800" y="39223950"/>
              <a:ext cx="2971800" cy="519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  <p:sp>
          <p:nvSpPr>
            <p:cNvPr id="40" name="Line 155"/>
            <p:cNvSpPr>
              <a:spLocks noChangeShapeType="1"/>
            </p:cNvSpPr>
            <p:nvPr/>
          </p:nvSpPr>
          <p:spPr bwMode="auto">
            <a:xfrm flipH="1">
              <a:off x="26319163" y="40976550"/>
              <a:ext cx="528638" cy="871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Text Box 157"/>
            <p:cNvSpPr txBox="1">
              <a:spLocks noChangeArrowheads="1"/>
            </p:cNvSpPr>
            <p:nvPr/>
          </p:nvSpPr>
          <p:spPr bwMode="auto">
            <a:xfrm>
              <a:off x="23926800" y="41967150"/>
              <a:ext cx="2971800" cy="519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496800" y="33585150"/>
            <a:ext cx="19978688" cy="10210800"/>
            <a:chOff x="12039600" y="33127950"/>
            <a:chExt cx="19978688" cy="10210800"/>
          </a:xfrm>
        </p:grpSpPr>
        <p:pic>
          <p:nvPicPr>
            <p:cNvPr id="43" name="Picture 149" descr="unco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39600" y="33127950"/>
              <a:ext cx="15174913" cy="4478338"/>
            </a:xfrm>
            <a:prstGeom prst="rect">
              <a:avLst/>
            </a:prstGeom>
            <a:noFill/>
          </p:spPr>
        </p:pic>
        <p:pic>
          <p:nvPicPr>
            <p:cNvPr id="44" name="Picture 150" descr="comp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39600" y="38509575"/>
              <a:ext cx="15174913" cy="4829175"/>
            </a:xfrm>
            <a:prstGeom prst="rect">
              <a:avLst/>
            </a:prstGeom>
            <a:noFill/>
          </p:spPr>
        </p:pic>
        <p:pic>
          <p:nvPicPr>
            <p:cNvPr id="45" name="Picture 151" descr="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55800" y="33127950"/>
              <a:ext cx="4662488" cy="4481513"/>
            </a:xfrm>
            <a:prstGeom prst="rect">
              <a:avLst/>
            </a:prstGeom>
            <a:noFill/>
          </p:spPr>
        </p:pic>
        <p:pic>
          <p:nvPicPr>
            <p:cNvPr id="46" name="Picture 152" descr="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55800" y="38523863"/>
              <a:ext cx="4662488" cy="4481513"/>
            </a:xfrm>
            <a:prstGeom prst="rect">
              <a:avLst/>
            </a:prstGeom>
            <a:noFill/>
          </p:spPr>
        </p:pic>
        <p:sp>
          <p:nvSpPr>
            <p:cNvPr id="47" name="Line 153"/>
            <p:cNvSpPr>
              <a:spLocks noChangeShapeType="1"/>
            </p:cNvSpPr>
            <p:nvPr/>
          </p:nvSpPr>
          <p:spPr bwMode="auto">
            <a:xfrm flipV="1">
              <a:off x="12420600" y="39762113"/>
              <a:ext cx="1295400" cy="9858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Text Box 154"/>
            <p:cNvSpPr txBox="1">
              <a:spLocks noChangeArrowheads="1"/>
            </p:cNvSpPr>
            <p:nvPr/>
          </p:nvSpPr>
          <p:spPr bwMode="auto">
            <a:xfrm>
              <a:off x="12496800" y="39223950"/>
              <a:ext cx="2971800" cy="519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  <p:sp>
          <p:nvSpPr>
            <p:cNvPr id="49" name="Line 155"/>
            <p:cNvSpPr>
              <a:spLocks noChangeShapeType="1"/>
            </p:cNvSpPr>
            <p:nvPr/>
          </p:nvSpPr>
          <p:spPr bwMode="auto">
            <a:xfrm flipH="1">
              <a:off x="26319163" y="40976550"/>
              <a:ext cx="528638" cy="871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Text Box 157"/>
            <p:cNvSpPr txBox="1">
              <a:spLocks noChangeArrowheads="1"/>
            </p:cNvSpPr>
            <p:nvPr/>
          </p:nvSpPr>
          <p:spPr bwMode="auto">
            <a:xfrm>
              <a:off x="23926800" y="41967150"/>
              <a:ext cx="2971800" cy="519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649200" y="33737550"/>
            <a:ext cx="19978688" cy="10210800"/>
            <a:chOff x="12039600" y="33127950"/>
            <a:chExt cx="19978688" cy="10210800"/>
          </a:xfrm>
        </p:grpSpPr>
        <p:pic>
          <p:nvPicPr>
            <p:cNvPr id="52" name="Picture 149" descr="unco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39600" y="33127950"/>
              <a:ext cx="15174913" cy="4478338"/>
            </a:xfrm>
            <a:prstGeom prst="rect">
              <a:avLst/>
            </a:prstGeom>
            <a:noFill/>
          </p:spPr>
        </p:pic>
        <p:pic>
          <p:nvPicPr>
            <p:cNvPr id="53" name="Picture 150" descr="comp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39600" y="38509575"/>
              <a:ext cx="15174913" cy="4829175"/>
            </a:xfrm>
            <a:prstGeom prst="rect">
              <a:avLst/>
            </a:prstGeom>
            <a:noFill/>
          </p:spPr>
        </p:pic>
        <p:pic>
          <p:nvPicPr>
            <p:cNvPr id="54" name="Picture 151" descr="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55800" y="33127950"/>
              <a:ext cx="4662488" cy="4481513"/>
            </a:xfrm>
            <a:prstGeom prst="rect">
              <a:avLst/>
            </a:prstGeom>
            <a:noFill/>
          </p:spPr>
        </p:pic>
        <p:pic>
          <p:nvPicPr>
            <p:cNvPr id="55" name="Picture 152" descr="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55800" y="38523863"/>
              <a:ext cx="4662488" cy="4481513"/>
            </a:xfrm>
            <a:prstGeom prst="rect">
              <a:avLst/>
            </a:prstGeom>
            <a:noFill/>
          </p:spPr>
        </p:pic>
        <p:sp>
          <p:nvSpPr>
            <p:cNvPr id="56" name="Line 153"/>
            <p:cNvSpPr>
              <a:spLocks noChangeShapeType="1"/>
            </p:cNvSpPr>
            <p:nvPr/>
          </p:nvSpPr>
          <p:spPr bwMode="auto">
            <a:xfrm flipV="1">
              <a:off x="12420600" y="39762113"/>
              <a:ext cx="1295400" cy="9858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Text Box 154"/>
            <p:cNvSpPr txBox="1">
              <a:spLocks noChangeArrowheads="1"/>
            </p:cNvSpPr>
            <p:nvPr/>
          </p:nvSpPr>
          <p:spPr bwMode="auto">
            <a:xfrm>
              <a:off x="12496800" y="39223950"/>
              <a:ext cx="2971800" cy="519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  <p:sp>
          <p:nvSpPr>
            <p:cNvPr id="58" name="Line 155"/>
            <p:cNvSpPr>
              <a:spLocks noChangeShapeType="1"/>
            </p:cNvSpPr>
            <p:nvPr/>
          </p:nvSpPr>
          <p:spPr bwMode="auto">
            <a:xfrm flipH="1">
              <a:off x="26319163" y="40976550"/>
              <a:ext cx="528638" cy="871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Text Box 157"/>
            <p:cNvSpPr txBox="1">
              <a:spLocks noChangeArrowheads="1"/>
            </p:cNvSpPr>
            <p:nvPr/>
          </p:nvSpPr>
          <p:spPr bwMode="auto">
            <a:xfrm>
              <a:off x="23926800" y="41967150"/>
              <a:ext cx="2971800" cy="519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2801600" y="33889950"/>
            <a:ext cx="19978688" cy="10210800"/>
            <a:chOff x="12039600" y="33127950"/>
            <a:chExt cx="19978688" cy="10210800"/>
          </a:xfrm>
        </p:grpSpPr>
        <p:pic>
          <p:nvPicPr>
            <p:cNvPr id="61" name="Picture 149" descr="unco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39600" y="33127950"/>
              <a:ext cx="15174913" cy="4478338"/>
            </a:xfrm>
            <a:prstGeom prst="rect">
              <a:avLst/>
            </a:prstGeom>
            <a:noFill/>
          </p:spPr>
        </p:pic>
        <p:pic>
          <p:nvPicPr>
            <p:cNvPr id="62" name="Picture 150" descr="comp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39600" y="38509575"/>
              <a:ext cx="15174913" cy="4829175"/>
            </a:xfrm>
            <a:prstGeom prst="rect">
              <a:avLst/>
            </a:prstGeom>
            <a:noFill/>
          </p:spPr>
        </p:pic>
        <p:pic>
          <p:nvPicPr>
            <p:cNvPr id="63" name="Picture 151" descr="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55800" y="33127950"/>
              <a:ext cx="4662488" cy="4481513"/>
            </a:xfrm>
            <a:prstGeom prst="rect">
              <a:avLst/>
            </a:prstGeom>
            <a:noFill/>
          </p:spPr>
        </p:pic>
        <p:pic>
          <p:nvPicPr>
            <p:cNvPr id="64" name="Picture 152" descr="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55800" y="38523863"/>
              <a:ext cx="4662488" cy="4481513"/>
            </a:xfrm>
            <a:prstGeom prst="rect">
              <a:avLst/>
            </a:prstGeom>
            <a:noFill/>
          </p:spPr>
        </p:pic>
        <p:sp>
          <p:nvSpPr>
            <p:cNvPr id="65" name="Line 153"/>
            <p:cNvSpPr>
              <a:spLocks noChangeShapeType="1"/>
            </p:cNvSpPr>
            <p:nvPr/>
          </p:nvSpPr>
          <p:spPr bwMode="auto">
            <a:xfrm flipV="1">
              <a:off x="12420600" y="39762113"/>
              <a:ext cx="1295400" cy="9858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Text Box 154"/>
            <p:cNvSpPr txBox="1">
              <a:spLocks noChangeArrowheads="1"/>
            </p:cNvSpPr>
            <p:nvPr/>
          </p:nvSpPr>
          <p:spPr bwMode="auto">
            <a:xfrm>
              <a:off x="12496800" y="39223950"/>
              <a:ext cx="2971800" cy="519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  <p:sp>
          <p:nvSpPr>
            <p:cNvPr id="67" name="Line 155"/>
            <p:cNvSpPr>
              <a:spLocks noChangeShapeType="1"/>
            </p:cNvSpPr>
            <p:nvPr/>
          </p:nvSpPr>
          <p:spPr bwMode="auto">
            <a:xfrm flipH="1">
              <a:off x="26319163" y="40976550"/>
              <a:ext cx="528638" cy="871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Text Box 157"/>
            <p:cNvSpPr txBox="1">
              <a:spLocks noChangeArrowheads="1"/>
            </p:cNvSpPr>
            <p:nvPr/>
          </p:nvSpPr>
          <p:spPr bwMode="auto">
            <a:xfrm>
              <a:off x="23926800" y="41967150"/>
              <a:ext cx="2971800" cy="519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2039600" y="39243000"/>
            <a:ext cx="9448800" cy="4126742"/>
            <a:chOff x="12039600" y="33127950"/>
            <a:chExt cx="19978688" cy="10288064"/>
          </a:xfrm>
        </p:grpSpPr>
        <p:pic>
          <p:nvPicPr>
            <p:cNvPr id="70" name="Picture 149" descr="unco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39600" y="33127950"/>
              <a:ext cx="15174913" cy="4478338"/>
            </a:xfrm>
            <a:prstGeom prst="rect">
              <a:avLst/>
            </a:prstGeom>
            <a:noFill/>
          </p:spPr>
        </p:pic>
        <p:pic>
          <p:nvPicPr>
            <p:cNvPr id="71" name="Picture 150" descr="comp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39600" y="38509575"/>
              <a:ext cx="15174913" cy="4829175"/>
            </a:xfrm>
            <a:prstGeom prst="rect">
              <a:avLst/>
            </a:prstGeom>
            <a:noFill/>
          </p:spPr>
        </p:pic>
        <p:pic>
          <p:nvPicPr>
            <p:cNvPr id="72" name="Picture 151" descr="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55800" y="33127950"/>
              <a:ext cx="4662488" cy="4481513"/>
            </a:xfrm>
            <a:prstGeom prst="rect">
              <a:avLst/>
            </a:prstGeom>
            <a:noFill/>
          </p:spPr>
        </p:pic>
        <p:pic>
          <p:nvPicPr>
            <p:cNvPr id="73" name="Picture 152" descr="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55800" y="38523863"/>
              <a:ext cx="4662488" cy="4481513"/>
            </a:xfrm>
            <a:prstGeom prst="rect">
              <a:avLst/>
            </a:prstGeom>
            <a:noFill/>
          </p:spPr>
        </p:pic>
        <p:sp>
          <p:nvSpPr>
            <p:cNvPr id="74" name="Line 153"/>
            <p:cNvSpPr>
              <a:spLocks noChangeShapeType="1"/>
            </p:cNvSpPr>
            <p:nvPr/>
          </p:nvSpPr>
          <p:spPr bwMode="auto">
            <a:xfrm flipV="1">
              <a:off x="12420600" y="39762113"/>
              <a:ext cx="1295400" cy="9858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Text Box 154"/>
            <p:cNvSpPr txBox="1">
              <a:spLocks noChangeArrowheads="1"/>
            </p:cNvSpPr>
            <p:nvPr/>
          </p:nvSpPr>
          <p:spPr bwMode="auto">
            <a:xfrm>
              <a:off x="12496800" y="38294202"/>
              <a:ext cx="2971800" cy="237861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  <p:sp>
          <p:nvSpPr>
            <p:cNvPr id="76" name="Line 155"/>
            <p:cNvSpPr>
              <a:spLocks noChangeShapeType="1"/>
            </p:cNvSpPr>
            <p:nvPr/>
          </p:nvSpPr>
          <p:spPr bwMode="auto">
            <a:xfrm flipH="1">
              <a:off x="26319163" y="40976550"/>
              <a:ext cx="528638" cy="871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Text Box 157"/>
            <p:cNvSpPr txBox="1">
              <a:spLocks noChangeArrowheads="1"/>
            </p:cNvSpPr>
            <p:nvPr/>
          </p:nvSpPr>
          <p:spPr bwMode="auto">
            <a:xfrm>
              <a:off x="23926801" y="41037403"/>
              <a:ext cx="2971800" cy="237861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2192000" y="39395400"/>
            <a:ext cx="9448800" cy="4126742"/>
            <a:chOff x="12039600" y="33127950"/>
            <a:chExt cx="19978688" cy="10288064"/>
          </a:xfrm>
        </p:grpSpPr>
        <p:pic>
          <p:nvPicPr>
            <p:cNvPr id="80" name="Picture 149" descr="unco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39600" y="33127950"/>
              <a:ext cx="15174913" cy="4478338"/>
            </a:xfrm>
            <a:prstGeom prst="rect">
              <a:avLst/>
            </a:prstGeom>
            <a:noFill/>
          </p:spPr>
        </p:pic>
        <p:pic>
          <p:nvPicPr>
            <p:cNvPr id="81" name="Picture 150" descr="comp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39600" y="38509575"/>
              <a:ext cx="15174913" cy="4829175"/>
            </a:xfrm>
            <a:prstGeom prst="rect">
              <a:avLst/>
            </a:prstGeom>
            <a:noFill/>
          </p:spPr>
        </p:pic>
        <p:pic>
          <p:nvPicPr>
            <p:cNvPr id="82" name="Picture 151" descr="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55800" y="33127950"/>
              <a:ext cx="4662488" cy="4481513"/>
            </a:xfrm>
            <a:prstGeom prst="rect">
              <a:avLst/>
            </a:prstGeom>
            <a:noFill/>
          </p:spPr>
        </p:pic>
        <p:pic>
          <p:nvPicPr>
            <p:cNvPr id="83" name="Picture 152" descr="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55800" y="38523863"/>
              <a:ext cx="4662488" cy="4481513"/>
            </a:xfrm>
            <a:prstGeom prst="rect">
              <a:avLst/>
            </a:prstGeom>
            <a:noFill/>
          </p:spPr>
        </p:pic>
        <p:sp>
          <p:nvSpPr>
            <p:cNvPr id="84" name="Line 153"/>
            <p:cNvSpPr>
              <a:spLocks noChangeShapeType="1"/>
            </p:cNvSpPr>
            <p:nvPr/>
          </p:nvSpPr>
          <p:spPr bwMode="auto">
            <a:xfrm flipV="1">
              <a:off x="12420600" y="39762113"/>
              <a:ext cx="1295400" cy="9858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Text Box 154"/>
            <p:cNvSpPr txBox="1">
              <a:spLocks noChangeArrowheads="1"/>
            </p:cNvSpPr>
            <p:nvPr/>
          </p:nvSpPr>
          <p:spPr bwMode="auto">
            <a:xfrm>
              <a:off x="12496800" y="38294202"/>
              <a:ext cx="2971800" cy="237861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  <p:sp>
          <p:nvSpPr>
            <p:cNvPr id="86" name="Line 155"/>
            <p:cNvSpPr>
              <a:spLocks noChangeShapeType="1"/>
            </p:cNvSpPr>
            <p:nvPr/>
          </p:nvSpPr>
          <p:spPr bwMode="auto">
            <a:xfrm flipH="1">
              <a:off x="26319163" y="40976550"/>
              <a:ext cx="528638" cy="871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Text Box 157"/>
            <p:cNvSpPr txBox="1">
              <a:spLocks noChangeArrowheads="1"/>
            </p:cNvSpPr>
            <p:nvPr/>
          </p:nvSpPr>
          <p:spPr bwMode="auto">
            <a:xfrm>
              <a:off x="23926801" y="41037403"/>
              <a:ext cx="2971800" cy="237861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2344400" y="39547800"/>
            <a:ext cx="9448800" cy="4126742"/>
            <a:chOff x="12039600" y="33127950"/>
            <a:chExt cx="19978688" cy="10288064"/>
          </a:xfrm>
        </p:grpSpPr>
        <p:pic>
          <p:nvPicPr>
            <p:cNvPr id="89" name="Picture 149" descr="unco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39600" y="33127950"/>
              <a:ext cx="15174913" cy="4478338"/>
            </a:xfrm>
            <a:prstGeom prst="rect">
              <a:avLst/>
            </a:prstGeom>
            <a:noFill/>
          </p:spPr>
        </p:pic>
        <p:pic>
          <p:nvPicPr>
            <p:cNvPr id="90" name="Picture 150" descr="comp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39600" y="38509575"/>
              <a:ext cx="15174913" cy="4829175"/>
            </a:xfrm>
            <a:prstGeom prst="rect">
              <a:avLst/>
            </a:prstGeom>
            <a:noFill/>
          </p:spPr>
        </p:pic>
        <p:pic>
          <p:nvPicPr>
            <p:cNvPr id="91" name="Picture 151" descr="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55800" y="33127950"/>
              <a:ext cx="4662488" cy="4481513"/>
            </a:xfrm>
            <a:prstGeom prst="rect">
              <a:avLst/>
            </a:prstGeom>
            <a:noFill/>
          </p:spPr>
        </p:pic>
        <p:pic>
          <p:nvPicPr>
            <p:cNvPr id="92" name="Picture 152" descr="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55800" y="38523863"/>
              <a:ext cx="4662488" cy="4481513"/>
            </a:xfrm>
            <a:prstGeom prst="rect">
              <a:avLst/>
            </a:prstGeom>
            <a:noFill/>
          </p:spPr>
        </p:pic>
        <p:sp>
          <p:nvSpPr>
            <p:cNvPr id="93" name="Line 153"/>
            <p:cNvSpPr>
              <a:spLocks noChangeShapeType="1"/>
            </p:cNvSpPr>
            <p:nvPr/>
          </p:nvSpPr>
          <p:spPr bwMode="auto">
            <a:xfrm flipV="1">
              <a:off x="12420600" y="39762113"/>
              <a:ext cx="1295400" cy="9858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Text Box 154"/>
            <p:cNvSpPr txBox="1">
              <a:spLocks noChangeArrowheads="1"/>
            </p:cNvSpPr>
            <p:nvPr/>
          </p:nvSpPr>
          <p:spPr bwMode="auto">
            <a:xfrm>
              <a:off x="12496800" y="38294202"/>
              <a:ext cx="2971800" cy="237861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  <p:sp>
          <p:nvSpPr>
            <p:cNvPr id="95" name="Line 155"/>
            <p:cNvSpPr>
              <a:spLocks noChangeShapeType="1"/>
            </p:cNvSpPr>
            <p:nvPr/>
          </p:nvSpPr>
          <p:spPr bwMode="auto">
            <a:xfrm flipH="1">
              <a:off x="26319163" y="40976550"/>
              <a:ext cx="528638" cy="871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Text Box 157"/>
            <p:cNvSpPr txBox="1">
              <a:spLocks noChangeArrowheads="1"/>
            </p:cNvSpPr>
            <p:nvPr/>
          </p:nvSpPr>
          <p:spPr bwMode="auto">
            <a:xfrm>
              <a:off x="23926801" y="41037403"/>
              <a:ext cx="2971800" cy="237861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2496800" y="39700200"/>
            <a:ext cx="9448800" cy="4126742"/>
            <a:chOff x="12039600" y="33127950"/>
            <a:chExt cx="19978688" cy="10288064"/>
          </a:xfrm>
        </p:grpSpPr>
        <p:pic>
          <p:nvPicPr>
            <p:cNvPr id="98" name="Picture 149" descr="unco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39600" y="33127950"/>
              <a:ext cx="15174913" cy="4478338"/>
            </a:xfrm>
            <a:prstGeom prst="rect">
              <a:avLst/>
            </a:prstGeom>
            <a:noFill/>
          </p:spPr>
        </p:pic>
        <p:pic>
          <p:nvPicPr>
            <p:cNvPr id="99" name="Picture 150" descr="comp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39600" y="38509575"/>
              <a:ext cx="15174913" cy="4829175"/>
            </a:xfrm>
            <a:prstGeom prst="rect">
              <a:avLst/>
            </a:prstGeom>
            <a:noFill/>
          </p:spPr>
        </p:pic>
        <p:pic>
          <p:nvPicPr>
            <p:cNvPr id="100" name="Picture 151" descr="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55800" y="33127950"/>
              <a:ext cx="4662488" cy="4481513"/>
            </a:xfrm>
            <a:prstGeom prst="rect">
              <a:avLst/>
            </a:prstGeom>
            <a:noFill/>
          </p:spPr>
        </p:pic>
        <p:pic>
          <p:nvPicPr>
            <p:cNvPr id="101" name="Picture 152" descr="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55800" y="38523863"/>
              <a:ext cx="4662488" cy="4481513"/>
            </a:xfrm>
            <a:prstGeom prst="rect">
              <a:avLst/>
            </a:prstGeom>
            <a:noFill/>
          </p:spPr>
        </p:pic>
        <p:sp>
          <p:nvSpPr>
            <p:cNvPr id="102" name="Line 153"/>
            <p:cNvSpPr>
              <a:spLocks noChangeShapeType="1"/>
            </p:cNvSpPr>
            <p:nvPr/>
          </p:nvSpPr>
          <p:spPr bwMode="auto">
            <a:xfrm flipV="1">
              <a:off x="12420600" y="39762113"/>
              <a:ext cx="1295400" cy="9858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Text Box 154"/>
            <p:cNvSpPr txBox="1">
              <a:spLocks noChangeArrowheads="1"/>
            </p:cNvSpPr>
            <p:nvPr/>
          </p:nvSpPr>
          <p:spPr bwMode="auto">
            <a:xfrm>
              <a:off x="12496800" y="38294202"/>
              <a:ext cx="2971800" cy="237861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  <p:sp>
          <p:nvSpPr>
            <p:cNvPr id="104" name="Line 155"/>
            <p:cNvSpPr>
              <a:spLocks noChangeShapeType="1"/>
            </p:cNvSpPr>
            <p:nvPr/>
          </p:nvSpPr>
          <p:spPr bwMode="auto">
            <a:xfrm flipH="1">
              <a:off x="26319163" y="40976550"/>
              <a:ext cx="528638" cy="871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lg" len="lg"/>
            </a:ln>
            <a:effectLst/>
          </p:spPr>
          <p:txBody>
            <a:bodyPr lIns="457200" tIns="502920" rIns="457200" bIns="50292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Text Box 157"/>
            <p:cNvSpPr txBox="1">
              <a:spLocks noChangeArrowheads="1"/>
            </p:cNvSpPr>
            <p:nvPr/>
          </p:nvSpPr>
          <p:spPr bwMode="auto">
            <a:xfrm>
              <a:off x="23926801" y="41037403"/>
              <a:ext cx="2971800" cy="237861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lIns="45720" rIns="4572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Arial Narrow" pitchFamily="-109" charset="0"/>
                </a:rPr>
                <a:t>Absorber location</a:t>
              </a:r>
              <a:endParaRPr lang="ru-RU" b="1">
                <a:latin typeface="Arial Narrow" pitchFamily="-109" charset="0"/>
              </a:endParaRPr>
            </a:p>
          </p:txBody>
        </p:sp>
      </p:grpSp>
      <p:pic>
        <p:nvPicPr>
          <p:cNvPr id="106" name="Picture 149" descr="unco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39600" y="33519873"/>
            <a:ext cx="15048304" cy="2729447"/>
          </a:xfrm>
          <a:prstGeom prst="rect">
            <a:avLst/>
          </a:prstGeom>
          <a:noFill/>
        </p:spPr>
      </p:pic>
      <p:pic>
        <p:nvPicPr>
          <p:cNvPr id="107" name="Picture 149" descr="unco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0" y="33672273"/>
            <a:ext cx="15048304" cy="2729447"/>
          </a:xfrm>
          <a:prstGeom prst="rect">
            <a:avLst/>
          </a:prstGeom>
          <a:noFill/>
        </p:spPr>
      </p:pic>
      <p:pic>
        <p:nvPicPr>
          <p:cNvPr id="108" name="Picture 107" descr="Untitled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5981" y="3456931"/>
            <a:ext cx="5590819" cy="2859349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4857597" y="3101936"/>
            <a:ext cx="98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Tracks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7416960" y="2876070"/>
            <a:ext cx="137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Dynamic</a:t>
            </a:r>
            <a:br>
              <a:rPr lang="en-US" dirty="0" smtClean="0"/>
            </a:br>
            <a:r>
              <a:rPr lang="en-US" dirty="0" smtClean="0"/>
              <a:t>Aperture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457201" y="4056451"/>
            <a:ext cx="263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Before compensation: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57201" y="5287290"/>
            <a:ext cx="263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After compensation:</a:t>
            </a:r>
            <a:endParaRPr lang="en-US" dirty="0"/>
          </a:p>
        </p:txBody>
      </p:sp>
      <p:cxnSp>
        <p:nvCxnSpPr>
          <p:cNvPr id="122" name="Elbow Connector 121"/>
          <p:cNvCxnSpPr/>
          <p:nvPr/>
        </p:nvCxnSpPr>
        <p:spPr>
          <a:xfrm rot="16200000" flipH="1">
            <a:off x="5706047" y="2254780"/>
            <a:ext cx="980701" cy="713608"/>
          </a:xfrm>
          <a:prstGeom prst="bentConnector3">
            <a:avLst>
              <a:gd name="adj1" fmla="val -737"/>
            </a:avLst>
          </a:prstGeom>
          <a:ln>
            <a:solidFill>
              <a:srgbClr val="FF0000"/>
            </a:solidFill>
            <a:prstDash val="dash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Cooling</a:t>
            </a:r>
            <a:br>
              <a:rPr lang="en-US" dirty="0" smtClean="0"/>
            </a:br>
            <a:r>
              <a:rPr lang="en-US" dirty="0" smtClean="0"/>
              <a:t>Lithium Lenses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60900"/>
            <a:ext cx="8229600" cy="1631950"/>
          </a:xfrm>
        </p:spPr>
        <p:txBody>
          <a:bodyPr/>
          <a:lstStyle/>
          <a:p>
            <a:r>
              <a:rPr lang="en-US" dirty="0" smtClean="0"/>
              <a:t>Work in progress.</a:t>
            </a:r>
          </a:p>
          <a:p>
            <a:r>
              <a:rPr lang="en-US" dirty="0" smtClean="0"/>
              <a:t>See Valeri Balbekov’s poster.</a:t>
            </a:r>
          </a:p>
          <a:p>
            <a:r>
              <a:rPr lang="en-US" dirty="0" smtClean="0"/>
              <a:t>Also work by K. Lee et al.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2233"/>
          <a:stretch>
            <a:fillRect/>
          </a:stretch>
        </p:blipFill>
        <p:spPr>
          <a:xfrm>
            <a:off x="389570" y="1214473"/>
            <a:ext cx="6671630" cy="33709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13600" y="1422400"/>
            <a:ext cx="147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 Lenses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Solenoids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RF Cavities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Cooling 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511300"/>
          <a:ext cx="8229600" cy="2108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0262"/>
                <a:gridCol w="2770263"/>
                <a:gridCol w="26890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High-Field Solenoids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Epicyclic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Lithium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Lenses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 algn="l">
                        <a:buFont typeface="Arial"/>
                        <a:buChar char="•"/>
                      </a:pPr>
                      <a:r>
                        <a:rPr lang="en-US" dirty="0" smtClean="0"/>
                        <a:t>Challenging high-field magnets</a:t>
                      </a:r>
                    </a:p>
                    <a:p>
                      <a:pPr marL="177800" indent="-177800" algn="l">
                        <a:buFont typeface="Arial"/>
                        <a:buChar char="•"/>
                      </a:pPr>
                      <a:r>
                        <a:rPr lang="en-US" dirty="0" smtClean="0"/>
                        <a:t>Challenging bunch length</a:t>
                      </a:r>
                    </a:p>
                    <a:p>
                      <a:pPr marL="177800" indent="-177800" algn="l">
                        <a:buFont typeface="Arial"/>
                        <a:buChar char="•"/>
                      </a:pPr>
                      <a:r>
                        <a:rPr lang="en-US" dirty="0" smtClean="0"/>
                        <a:t>Challenging</a:t>
                      </a:r>
                      <a:r>
                        <a:rPr lang="en-US" baseline="0" dirty="0" smtClean="0"/>
                        <a:t> low-energy output (5 MeV)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 algn="l">
                        <a:buFont typeface="Arial"/>
                        <a:buChar char="•"/>
                      </a:pPr>
                      <a:r>
                        <a:rPr lang="en-US" dirty="0" smtClean="0"/>
                        <a:t>Challenging tuning</a:t>
                      </a:r>
                    </a:p>
                    <a:p>
                      <a:pPr marL="177800" indent="-177800" algn="l">
                        <a:buFont typeface="Arial"/>
                        <a:buChar char="•"/>
                      </a:pPr>
                      <a:r>
                        <a:rPr lang="en-US" dirty="0" smtClean="0"/>
                        <a:t>Needs</a:t>
                      </a:r>
                      <a:r>
                        <a:rPr lang="en-US" baseline="0" dirty="0" smtClean="0"/>
                        <a:t> more work before we know it is feasible, and how well it works.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 algn="l">
                        <a:buFont typeface="Arial"/>
                        <a:buChar char="•"/>
                      </a:pPr>
                      <a:r>
                        <a:rPr lang="en-US" dirty="0" smtClean="0"/>
                        <a:t>Challenging lenses</a:t>
                      </a:r>
                    </a:p>
                    <a:p>
                      <a:pPr marL="177800" indent="-177800" algn="l">
                        <a:buFont typeface="Arial"/>
                        <a:buChar char="•"/>
                      </a:pPr>
                      <a:r>
                        <a:rPr lang="en-US" dirty="0" smtClean="0"/>
                        <a:t>Needs more</a:t>
                      </a:r>
                      <a:r>
                        <a:rPr lang="en-US" baseline="0" dirty="0" smtClean="0"/>
                        <a:t> work before we know it is feasible, and how well it works.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92045" y="4597400"/>
            <a:ext cx="6707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final cooling is a major factor in determining whether a muon collider is feasible with useful luminosity. We need to get more people involved and tighten up the simulations.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9900"/>
            <a:ext cx="8229600" cy="3371850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Other Cooling Techniques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Muon Ionization Cooling</a:t>
            </a:r>
          </a:p>
          <a:p>
            <a:pPr lvl="1"/>
            <a:r>
              <a:rPr lang="en-US" dirty="0" smtClean="0"/>
              <a:t>Everything you need to know in 30 seconds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Devil is in the Details</a:t>
            </a:r>
          </a:p>
          <a:p>
            <a:pPr lvl="1"/>
            <a:r>
              <a:rPr lang="en-US" dirty="0" smtClean="0"/>
              <a:t>Brief Descriptions of 6-D Cooling Techniques</a:t>
            </a:r>
          </a:p>
          <a:p>
            <a:pPr lvl="1"/>
            <a:r>
              <a:rPr lang="en-US" dirty="0" smtClean="0"/>
              <a:t>Brief Descriptions of Final Cooling Techniques</a:t>
            </a:r>
          </a:p>
          <a:p>
            <a:pPr lvl="1"/>
            <a:r>
              <a:rPr lang="en-US" dirty="0" smtClean="0"/>
              <a:t>Briefer Descriptions of Other Techniques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God is in the Details</a:t>
            </a:r>
          </a:p>
          <a:p>
            <a:pPr lvl="1"/>
            <a:r>
              <a:rPr lang="en-US" dirty="0" smtClean="0"/>
              <a:t>Putting It All Together</a:t>
            </a:r>
          </a:p>
          <a:p>
            <a:pPr lvl="1"/>
            <a:r>
              <a:rPr lang="en-US" dirty="0" smtClean="0"/>
              <a:t>System-Level Considerations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Details are in the Details</a:t>
            </a:r>
          </a:p>
          <a:p>
            <a:pPr lvl="1"/>
            <a:r>
              <a:rPr lang="en-US" dirty="0" smtClean="0"/>
              <a:t>MAP Cooling Efforts in the Next Year or So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Cooling Techniques</a:t>
            </a:r>
            <a:br>
              <a:rPr lang="en-US" dirty="0" smtClean="0"/>
            </a:br>
            <a:r>
              <a:rPr lang="en-US" sz="3200" dirty="0" smtClean="0"/>
              <a:t>Frictional Cooling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3937000"/>
            <a:ext cx="8394700" cy="244474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smtClean="0">
                <a:ea typeface="ＭＳ Ｐゴシック" pitchFamily="-109" charset="-128"/>
                <a:cs typeface="ＭＳ Ｐゴシック" pitchFamily="-109" charset="-128"/>
              </a:rPr>
              <a:t>Frictional </a:t>
            </a:r>
            <a:r>
              <a:rPr lang="en-US" sz="1800" dirty="0" smtClean="0">
                <a:ea typeface="ＭＳ Ｐゴシック" pitchFamily="-109" charset="-128"/>
                <a:cs typeface="ＭＳ Ｐゴシック" pitchFamily="-109" charset="-128"/>
              </a:rPr>
              <a:t>cooling operates at β ~ 0.01 in a region where the energy loss increases with β, so the channel has an equilibrium β. </a:t>
            </a:r>
            <a:endParaRPr lang="en-US" sz="18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ea typeface="ＭＳ Ｐゴシック" pitchFamily="-109" charset="-128"/>
                <a:cs typeface="ＭＳ Ｐゴシック" pitchFamily="-109" charset="-128"/>
              </a:rPr>
              <a:t>This naturally cools in all 6 dimensions.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ea typeface="ＭＳ Ｐゴシック" pitchFamily="-109" charset="-128"/>
                <a:cs typeface="ＭＳ Ｐゴシック" pitchFamily="-109" charset="-128"/>
              </a:rPr>
              <a:t>In </a:t>
            </a:r>
            <a:r>
              <a:rPr lang="en-US" sz="1800" dirty="0" smtClean="0">
                <a:ea typeface="ＭＳ Ｐゴシック" pitchFamily="-109" charset="-128"/>
                <a:cs typeface="ＭＳ Ｐゴシック" pitchFamily="-109" charset="-128"/>
              </a:rPr>
              <a:t>this regime, gas will break down – use many very thin carbon</a:t>
            </a:r>
            <a:r>
              <a:rPr lang="en-US" sz="1800" dirty="0" smtClean="0">
                <a:ea typeface="ＭＳ Ｐゴシック" pitchFamily="-109" charset="-128"/>
                <a:cs typeface="ＭＳ Ｐゴシック" pitchFamily="-109" charset="-128"/>
              </a:rPr>
              <a:t> or Be foils</a:t>
            </a:r>
            <a:r>
              <a:rPr lang="en-US" sz="1800" dirty="0" smtClean="0">
                <a:ea typeface="ＭＳ Ｐゴシック" pitchFamily="-109" charset="-128"/>
                <a:cs typeface="ＭＳ Ｐゴシック" pitchFamily="-109" charset="-128"/>
              </a:rPr>
              <a:t>.</a:t>
            </a:r>
            <a:endParaRPr lang="en-US" sz="18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Major drawbacks: tiny acceptance, space charge issues; </a:t>
            </a:r>
            <a:br>
              <a:rPr lang="en-US" sz="1800" b="1" dirty="0" smtClean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1800" b="1" dirty="0" smtClean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acceleration is difficult; large delay, not clear high intensity is possible.</a:t>
            </a:r>
          </a:p>
          <a:p>
            <a:pPr algn="ctr">
              <a:spcBef>
                <a:spcPts val="600"/>
              </a:spcBef>
              <a:buFontTx/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Experiments </a:t>
            </a:r>
            <a:r>
              <a:rPr lang="en-US" sz="2000" b="1" dirty="0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on frictional cooling of muons have been</a:t>
            </a:r>
            <a:br>
              <a:rPr lang="en-US" sz="2000" b="1" dirty="0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000" b="1" dirty="0" smtClean="0">
                <a:solidFill>
                  <a:srgbClr val="0000FF"/>
                </a:solidFill>
                <a:ea typeface="ＭＳ Ｐゴシック" pitchFamily="-109" charset="-128"/>
                <a:cs typeface="ＭＳ Ｐゴシック" pitchFamily="-109" charset="-128"/>
              </a:rPr>
              <a:t>performed with 10 foils (25 nm each).</a:t>
            </a:r>
          </a:p>
          <a:p>
            <a:pPr algn="ctr">
              <a:buFontTx/>
              <a:buNone/>
            </a:pPr>
            <a:endParaRPr lang="en-US" sz="900" b="1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8" name="Content Placeholder 6" descr="Untitled1.png"/>
          <p:cNvPicPr>
            <a:picLocks noChangeAspect="1"/>
          </p:cNvPicPr>
          <p:nvPr/>
        </p:nvPicPr>
        <p:blipFill>
          <a:blip r:embed="rId2"/>
          <a:srcRect t="-1894" b="18050"/>
          <a:stretch>
            <a:fillRect/>
          </a:stretch>
        </p:blipFill>
        <p:spPr bwMode="auto">
          <a:xfrm>
            <a:off x="952500" y="1125538"/>
            <a:ext cx="7227888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1608138" y="2979738"/>
            <a:ext cx="931862" cy="15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608138" y="2982913"/>
            <a:ext cx="9921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Frictional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Cooling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9963" y="2979738"/>
            <a:ext cx="657225" cy="15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38513" y="2982913"/>
            <a:ext cx="1022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Ionization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Cooling</a:t>
            </a: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6986588" y="3690938"/>
            <a:ext cx="13112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Particle Data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Cooling </a:t>
            </a:r>
            <a:r>
              <a:rPr lang="en-US" dirty="0" smtClean="0"/>
              <a:t>Techniques</a:t>
            </a:r>
            <a:br>
              <a:rPr lang="en-US" dirty="0" smtClean="0"/>
            </a:br>
            <a:r>
              <a:rPr lang="en-US" sz="3200" dirty="0" smtClean="0"/>
              <a:t>Particle Refrigerator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8825" y="1277938"/>
            <a:ext cx="7620000" cy="3886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 dirty="0">
              <a:latin typeface="Garamond" pitchFamily="-109" charset="0"/>
              <a:ea typeface="MS PGothic" charset="0"/>
              <a:cs typeface="MS PGothic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06625" y="1658938"/>
            <a:ext cx="5715000" cy="3810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000514"/>
                </a:solidFill>
                <a:latin typeface="Garamond" pitchFamily="-109" charset="0"/>
                <a:ea typeface="MS PGothic" charset="0"/>
                <a:cs typeface="MS PGothic" charset="0"/>
              </a:rPr>
              <a:t>Solenoid            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206625" y="4402138"/>
            <a:ext cx="5715000" cy="3810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 dirty="0">
              <a:latin typeface="Garamond" pitchFamily="-109" charset="0"/>
              <a:ea typeface="MS PGothic" charset="0"/>
              <a:cs typeface="MS PGothic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806450" y="2716213"/>
            <a:ext cx="106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Lucida Grande" pitchFamily="-109" charset="0"/>
                <a:ea typeface="MS PGothic" charset="0"/>
                <a:cs typeface="MS PGothic" charset="0"/>
              </a:rPr>
              <a:t>μ</a:t>
            </a:r>
            <a:r>
              <a:rPr lang="en-US" sz="1400" baseline="30000" dirty="0">
                <a:latin typeface="Lucida Grande" pitchFamily="-109" charset="0"/>
                <a:ea typeface="MS PGothic" charset="0"/>
                <a:cs typeface="MS PGothic" charset="0"/>
              </a:rPr>
              <a:t>−</a:t>
            </a:r>
            <a:r>
              <a:rPr lang="en-US" sz="1400" dirty="0">
                <a:latin typeface="Lucida Grande" pitchFamily="-109" charset="0"/>
                <a:ea typeface="MS PGothic" charset="0"/>
                <a:cs typeface="MS PGothic" charset="0"/>
              </a:rPr>
              <a:t> In</a:t>
            </a:r>
            <a:br>
              <a:rPr lang="en-US" sz="1400" dirty="0">
                <a:latin typeface="Lucida Grande" pitchFamily="-109" charset="0"/>
                <a:ea typeface="MS PGothic" charset="0"/>
                <a:cs typeface="MS PGothic" charset="0"/>
              </a:rPr>
            </a:br>
            <a:r>
              <a:rPr lang="en-US" sz="1400" dirty="0">
                <a:latin typeface="Lucida Grande" pitchFamily="-109" charset="0"/>
                <a:ea typeface="MS PGothic" charset="0"/>
                <a:cs typeface="MS PGothic" charset="0"/>
              </a:rPr>
              <a:t>(3-7 MeV</a:t>
            </a:r>
            <a:r>
              <a:rPr lang="en-US" sz="1400" dirty="0">
                <a:solidFill>
                  <a:schemeClr val="bg2"/>
                </a:solidFill>
                <a:latin typeface="Lucida Grande" pitchFamily="-109" charset="0"/>
                <a:ea typeface="MS PGothic" charset="0"/>
                <a:cs typeface="MS PGothic" charset="0"/>
              </a:rPr>
              <a:t>)</a:t>
            </a:r>
            <a:endParaRPr lang="en-US" sz="1400" baseline="30000" dirty="0">
              <a:solidFill>
                <a:schemeClr val="bg2"/>
              </a:solidFill>
              <a:latin typeface="Garamond" pitchFamily="-109" charset="0"/>
              <a:ea typeface="MS PGothic" charset="0"/>
              <a:cs typeface="MS PGothic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771525" y="3259138"/>
            <a:ext cx="10096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Lucida Grande" pitchFamily="-109" charset="0"/>
                <a:ea typeface="MS PGothic" charset="0"/>
                <a:cs typeface="MS PGothic" charset="0"/>
              </a:rPr>
              <a:t>μ</a:t>
            </a:r>
            <a:r>
              <a:rPr lang="en-US" sz="1400" baseline="30000" dirty="0">
                <a:latin typeface="Lucida Grande" pitchFamily="-109" charset="0"/>
                <a:ea typeface="MS PGothic" charset="0"/>
                <a:cs typeface="MS PGothic" charset="0"/>
              </a:rPr>
              <a:t>−</a:t>
            </a:r>
            <a:r>
              <a:rPr lang="en-US" sz="1400" dirty="0">
                <a:latin typeface="Lucida Grande" pitchFamily="-109" charset="0"/>
                <a:ea typeface="MS PGothic" charset="0"/>
                <a:cs typeface="MS PGothic" charset="0"/>
              </a:rPr>
              <a:t> Out</a:t>
            </a:r>
            <a:br>
              <a:rPr lang="en-US" sz="1400" dirty="0">
                <a:latin typeface="Lucida Grande" pitchFamily="-109" charset="0"/>
                <a:ea typeface="MS PGothic" charset="0"/>
                <a:cs typeface="MS PGothic" charset="0"/>
              </a:rPr>
            </a:br>
            <a:r>
              <a:rPr lang="en-US" sz="1400" dirty="0">
                <a:latin typeface="Lucida Grande" pitchFamily="-109" charset="0"/>
                <a:ea typeface="MS PGothic" charset="0"/>
                <a:cs typeface="MS PGothic" charset="0"/>
              </a:rPr>
              <a:t>(2±0.002</a:t>
            </a:r>
            <a:br>
              <a:rPr lang="en-US" sz="1400" dirty="0">
                <a:latin typeface="Lucida Grande" pitchFamily="-109" charset="0"/>
                <a:ea typeface="MS PGothic" charset="0"/>
                <a:cs typeface="MS PGothic" charset="0"/>
              </a:rPr>
            </a:br>
            <a:r>
              <a:rPr lang="en-US" sz="1400" dirty="0">
                <a:latin typeface="Lucida Grande" pitchFamily="-109" charset="0"/>
                <a:ea typeface="MS PGothic" charset="0"/>
                <a:cs typeface="MS PGothic" charset="0"/>
              </a:rPr>
              <a:t>MeV)</a:t>
            </a:r>
            <a:endParaRPr lang="en-US" sz="1400" baseline="30000" dirty="0">
              <a:latin typeface="Garamond" pitchFamily="-109" charset="0"/>
              <a:ea typeface="MS PGothic" charset="0"/>
              <a:cs typeface="MS PGothic" charset="0"/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1825625" y="2954338"/>
            <a:ext cx="3505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" name="Straight Connector 12"/>
          <p:cNvCxnSpPr>
            <a:cxnSpLocks noChangeShapeType="1"/>
            <a:endCxn id="11" idx="3"/>
          </p:cNvCxnSpPr>
          <p:nvPr/>
        </p:nvCxnSpPr>
        <p:spPr bwMode="auto">
          <a:xfrm rot="10800000" flipV="1">
            <a:off x="1781175" y="3259138"/>
            <a:ext cx="3549650" cy="36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4" name="Straight Connector 18"/>
          <p:cNvCxnSpPr>
            <a:cxnSpLocks noChangeShapeType="1"/>
          </p:cNvCxnSpPr>
          <p:nvPr/>
        </p:nvCxnSpPr>
        <p:spPr bwMode="auto">
          <a:xfrm rot="5400000">
            <a:off x="3006726" y="3221037"/>
            <a:ext cx="990600" cy="31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15" name="Straight Connector 19"/>
          <p:cNvCxnSpPr>
            <a:cxnSpLocks noChangeShapeType="1"/>
          </p:cNvCxnSpPr>
          <p:nvPr/>
        </p:nvCxnSpPr>
        <p:spPr bwMode="auto">
          <a:xfrm rot="5400000">
            <a:off x="32361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16" name="Straight Connector 20"/>
          <p:cNvCxnSpPr>
            <a:cxnSpLocks noChangeShapeType="1"/>
          </p:cNvCxnSpPr>
          <p:nvPr/>
        </p:nvCxnSpPr>
        <p:spPr bwMode="auto">
          <a:xfrm rot="5400000">
            <a:off x="34647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17" name="Straight Connector 21"/>
          <p:cNvCxnSpPr>
            <a:cxnSpLocks noChangeShapeType="1"/>
          </p:cNvCxnSpPr>
          <p:nvPr/>
        </p:nvCxnSpPr>
        <p:spPr bwMode="auto">
          <a:xfrm rot="5400000">
            <a:off x="36933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18" name="Straight Connector 22"/>
          <p:cNvCxnSpPr>
            <a:cxnSpLocks noChangeShapeType="1"/>
          </p:cNvCxnSpPr>
          <p:nvPr/>
        </p:nvCxnSpPr>
        <p:spPr bwMode="auto">
          <a:xfrm rot="5400000">
            <a:off x="39219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19" name="Straight Connector 23"/>
          <p:cNvCxnSpPr>
            <a:cxnSpLocks noChangeShapeType="1"/>
          </p:cNvCxnSpPr>
          <p:nvPr/>
        </p:nvCxnSpPr>
        <p:spPr bwMode="auto">
          <a:xfrm rot="5400000">
            <a:off x="41505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20" name="Straight Connector 24"/>
          <p:cNvCxnSpPr>
            <a:cxnSpLocks noChangeShapeType="1"/>
          </p:cNvCxnSpPr>
          <p:nvPr/>
        </p:nvCxnSpPr>
        <p:spPr bwMode="auto">
          <a:xfrm rot="5400000">
            <a:off x="59793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21" name="Straight Connector 25"/>
          <p:cNvCxnSpPr>
            <a:cxnSpLocks noChangeShapeType="1"/>
          </p:cNvCxnSpPr>
          <p:nvPr/>
        </p:nvCxnSpPr>
        <p:spPr bwMode="auto">
          <a:xfrm rot="5400000">
            <a:off x="62079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22" name="Straight Connector 26"/>
          <p:cNvCxnSpPr>
            <a:cxnSpLocks noChangeShapeType="1"/>
          </p:cNvCxnSpPr>
          <p:nvPr/>
        </p:nvCxnSpPr>
        <p:spPr bwMode="auto">
          <a:xfrm rot="5400000">
            <a:off x="64365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23" name="Straight Connector 27"/>
          <p:cNvCxnSpPr>
            <a:cxnSpLocks noChangeShapeType="1"/>
          </p:cNvCxnSpPr>
          <p:nvPr/>
        </p:nvCxnSpPr>
        <p:spPr bwMode="auto">
          <a:xfrm rot="5400000">
            <a:off x="43791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24" name="Straight Connector 28"/>
          <p:cNvCxnSpPr>
            <a:cxnSpLocks noChangeShapeType="1"/>
          </p:cNvCxnSpPr>
          <p:nvPr/>
        </p:nvCxnSpPr>
        <p:spPr bwMode="auto">
          <a:xfrm rot="5400000">
            <a:off x="46077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5483225" y="2725738"/>
            <a:ext cx="6842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900" dirty="0">
                <a:latin typeface="Lucida Grande" pitchFamily="-109" charset="0"/>
                <a:ea typeface="MS PGothic" charset="0"/>
                <a:cs typeface="MS PGothic" charset="0"/>
              </a:rPr>
              <a:t>…</a:t>
            </a: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2206625" y="3716338"/>
            <a:ext cx="5029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000514"/>
                </a:solidFill>
                <a:latin typeface="Garamond" pitchFamily="-109" charset="0"/>
                <a:ea typeface="MS PGothic" charset="0"/>
                <a:cs typeface="MS PGothic" charset="0"/>
              </a:rPr>
              <a:t>Resistor Divider</a:t>
            </a:r>
          </a:p>
        </p:txBody>
      </p:sp>
      <p:cxnSp>
        <p:nvCxnSpPr>
          <p:cNvPr id="27" name="Straight Connector 31"/>
          <p:cNvCxnSpPr>
            <a:cxnSpLocks noChangeShapeType="1"/>
          </p:cNvCxnSpPr>
          <p:nvPr/>
        </p:nvCxnSpPr>
        <p:spPr bwMode="auto">
          <a:xfrm rot="5400000">
            <a:off x="66651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sp>
        <p:nvSpPr>
          <p:cNvPr id="28" name="TextBox 49"/>
          <p:cNvSpPr txBox="1">
            <a:spLocks noChangeArrowheads="1"/>
          </p:cNvSpPr>
          <p:nvPr/>
        </p:nvSpPr>
        <p:spPr bwMode="auto">
          <a:xfrm>
            <a:off x="1749425" y="3665538"/>
            <a:ext cx="538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Lucida Grande" pitchFamily="-109" charset="0"/>
                <a:ea typeface="MS PGothic" charset="0"/>
                <a:cs typeface="MS PGothic" charset="0"/>
              </a:rPr>
              <a:t>Gnd</a:t>
            </a:r>
            <a:endParaRPr lang="en-US" sz="1400" dirty="0">
              <a:latin typeface="Lucida Grande" pitchFamily="-109" charset="0"/>
              <a:ea typeface="MS PGothic" charset="0"/>
              <a:cs typeface="MS PGothic" charset="0"/>
            </a:endParaRPr>
          </a:p>
        </p:txBody>
      </p:sp>
      <p:sp>
        <p:nvSpPr>
          <p:cNvPr id="29" name="Rectangle 50"/>
          <p:cNvSpPr>
            <a:spLocks noChangeArrowheads="1"/>
          </p:cNvSpPr>
          <p:nvPr/>
        </p:nvSpPr>
        <p:spPr bwMode="auto">
          <a:xfrm>
            <a:off x="2206625" y="3944938"/>
            <a:ext cx="5715000" cy="457200"/>
          </a:xfrm>
          <a:prstGeom prst="rect">
            <a:avLst/>
          </a:prstGeom>
          <a:blipFill dpi="0" rotWithShape="1">
            <a:blip r:embed="rId2">
              <a:alphaModFix amt="66000"/>
            </a:blip>
            <a:srcRect/>
            <a:tile tx="0" ty="0" sx="100000" sy="100000" flip="none" algn="tl"/>
          </a:blipFill>
          <a:ln w="19050">
            <a:noFill/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500" dirty="0">
                <a:solidFill>
                  <a:srgbClr val="000514"/>
                </a:solidFill>
                <a:latin typeface="Lucida Grande" pitchFamily="-109" charset="0"/>
                <a:ea typeface="MS PGothic" charset="0"/>
                <a:cs typeface="MS PGothic" charset="0"/>
              </a:rPr>
              <a:t/>
            </a:r>
            <a:br>
              <a:rPr lang="en-US" sz="500" dirty="0">
                <a:solidFill>
                  <a:srgbClr val="000514"/>
                </a:solidFill>
                <a:latin typeface="Lucida Grande" pitchFamily="-109" charset="0"/>
                <a:ea typeface="MS PGothic" charset="0"/>
                <a:cs typeface="MS PGothic" charset="0"/>
              </a:rPr>
            </a:br>
            <a:r>
              <a:rPr lang="en-US" sz="1200" dirty="0">
                <a:solidFill>
                  <a:srgbClr val="000514"/>
                </a:solidFill>
                <a:latin typeface="Lucida Grande" pitchFamily="-109" charset="0"/>
                <a:ea typeface="MS PGothic" charset="0"/>
                <a:cs typeface="MS PGothic" charset="0"/>
              </a:rPr>
              <a:t>HV Insulation              </a:t>
            </a:r>
          </a:p>
        </p:txBody>
      </p:sp>
      <p:sp>
        <p:nvSpPr>
          <p:cNvPr id="30" name="Rectangle 51"/>
          <p:cNvSpPr>
            <a:spLocks noChangeArrowheads="1"/>
          </p:cNvSpPr>
          <p:nvPr/>
        </p:nvSpPr>
        <p:spPr bwMode="auto">
          <a:xfrm>
            <a:off x="2206625" y="2039938"/>
            <a:ext cx="5715000" cy="457200"/>
          </a:xfrm>
          <a:prstGeom prst="rect">
            <a:avLst/>
          </a:prstGeom>
          <a:blipFill dpi="0" rotWithShape="1">
            <a:blip r:embed="rId2">
              <a:alphaModFix amt="66000"/>
            </a:blip>
            <a:srcRect/>
            <a:tile tx="0" ty="0" sx="100000" sy="100000" flip="none" algn="tl"/>
          </a:blipFill>
          <a:ln w="19050">
            <a:noFill/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 dirty="0">
              <a:solidFill>
                <a:srgbClr val="000514"/>
              </a:solidFill>
              <a:latin typeface="Lucida Grande" pitchFamily="-109" charset="0"/>
              <a:ea typeface="MS PGothic" charset="0"/>
              <a:cs typeface="MS PGothic" charset="0"/>
            </a:endParaRPr>
          </a:p>
        </p:txBody>
      </p:sp>
      <p:sp>
        <p:nvSpPr>
          <p:cNvPr id="31" name="Line Callout 1 30"/>
          <p:cNvSpPr/>
          <p:nvPr/>
        </p:nvSpPr>
        <p:spPr bwMode="auto">
          <a:xfrm>
            <a:off x="1063625" y="4097338"/>
            <a:ext cx="1981200" cy="609600"/>
          </a:xfrm>
          <a:prstGeom prst="borderCallout1">
            <a:avLst>
              <a:gd name="adj1" fmla="val -2916"/>
              <a:gd name="adj2" fmla="val 92650"/>
              <a:gd name="adj3" fmla="val -59167"/>
              <a:gd name="adj4" fmla="val 121625"/>
            </a:avLst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200" dirty="0">
                <a:solidFill>
                  <a:srgbClr val="000514"/>
                </a:solidFill>
                <a:latin typeface="Lucida Grande" pitchFamily="26" charset="0"/>
                <a:ea typeface="MS PGothic" pitchFamily="34" charset="-128"/>
                <a:cs typeface="MS PGothic" pitchFamily="34" charset="-128"/>
              </a:rPr>
              <a:t>First foil is at -2 MV, so outgoing </a:t>
            </a:r>
            <a:r>
              <a:rPr lang="en-US" sz="1200" dirty="0">
                <a:solidFill>
                  <a:srgbClr val="000514"/>
                </a:solidFill>
                <a:latin typeface="Lucida Grande" pitchFamily="26" charset="0"/>
                <a:ea typeface="MS PGothic" pitchFamily="34" charset="-128"/>
                <a:cs typeface="MS PGothic" pitchFamily="34" charset="-128"/>
              </a:rPr>
              <a:t>μ</a:t>
            </a:r>
            <a:r>
              <a:rPr lang="en-US" sz="1200" baseline="30000" dirty="0">
                <a:solidFill>
                  <a:srgbClr val="000514"/>
                </a:solidFill>
                <a:latin typeface="Lucida Grande" pitchFamily="26" charset="0"/>
                <a:ea typeface="MS PGothic" pitchFamily="34" charset="-128"/>
                <a:cs typeface="MS PGothic" pitchFamily="34" charset="-128"/>
              </a:rPr>
              <a:t>−</a:t>
            </a:r>
            <a:r>
              <a:rPr lang="en-US" sz="1200" dirty="0">
                <a:solidFill>
                  <a:srgbClr val="000514"/>
                </a:solidFill>
                <a:latin typeface="Lucida Grande" pitchFamily="26" charset="0"/>
                <a:ea typeface="MS PGothic" pitchFamily="34" charset="-128"/>
                <a:cs typeface="MS PGothic" pitchFamily="34" charset="-128"/>
              </a:rPr>
              <a:t> exit with </a:t>
            </a:r>
            <a:br>
              <a:rPr lang="en-US" sz="1200" dirty="0">
                <a:solidFill>
                  <a:srgbClr val="000514"/>
                </a:solidFill>
                <a:latin typeface="Lucida Grande" pitchFamily="26" charset="0"/>
                <a:ea typeface="MS PGothic" pitchFamily="34" charset="-128"/>
                <a:cs typeface="MS PGothic" pitchFamily="34" charset="-128"/>
              </a:rPr>
            </a:br>
            <a:r>
              <a:rPr lang="en-US" sz="1200" dirty="0">
                <a:solidFill>
                  <a:srgbClr val="000514"/>
                </a:solidFill>
                <a:latin typeface="Lucida Grande" pitchFamily="26" charset="0"/>
                <a:ea typeface="MS PGothic" pitchFamily="34" charset="-128"/>
                <a:cs typeface="MS PGothic" pitchFamily="34" charset="-128"/>
              </a:rPr>
              <a:t>2 MeV kinetic energy.</a:t>
            </a:r>
          </a:p>
        </p:txBody>
      </p:sp>
      <p:sp>
        <p:nvSpPr>
          <p:cNvPr id="32" name="Line Callout 1 31"/>
          <p:cNvSpPr/>
          <p:nvPr/>
        </p:nvSpPr>
        <p:spPr bwMode="auto">
          <a:xfrm>
            <a:off x="6626225" y="4249738"/>
            <a:ext cx="1676400" cy="457200"/>
          </a:xfrm>
          <a:prstGeom prst="borderCallout1">
            <a:avLst>
              <a:gd name="adj1" fmla="val 75973"/>
              <a:gd name="adj2" fmla="val 708"/>
              <a:gd name="adj3" fmla="val 84166"/>
              <a:gd name="adj4" fmla="val -42738"/>
            </a:avLst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200" dirty="0">
                <a:solidFill>
                  <a:srgbClr val="000514"/>
                </a:solidFill>
                <a:latin typeface="Lucida Grande" pitchFamily="26" charset="0"/>
                <a:ea typeface="MS PGothic" pitchFamily="34" charset="-128"/>
                <a:cs typeface="MS PGothic" pitchFamily="34" charset="-128"/>
              </a:rPr>
              <a:t>Solenoid maintains transverse focusing.</a:t>
            </a:r>
          </a:p>
        </p:txBody>
      </p:sp>
      <p:sp>
        <p:nvSpPr>
          <p:cNvPr id="33" name="Line Callout 1 32"/>
          <p:cNvSpPr/>
          <p:nvPr/>
        </p:nvSpPr>
        <p:spPr bwMode="auto">
          <a:xfrm>
            <a:off x="911225" y="2116138"/>
            <a:ext cx="2286000" cy="609600"/>
          </a:xfrm>
          <a:prstGeom prst="borderCallout1">
            <a:avLst>
              <a:gd name="adj1" fmla="val 100417"/>
              <a:gd name="adj2" fmla="val 85556"/>
              <a:gd name="adj3" fmla="val 150833"/>
              <a:gd name="adj4" fmla="val 92414"/>
            </a:avLst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200" dirty="0">
                <a:solidFill>
                  <a:srgbClr val="000514"/>
                </a:solidFill>
                <a:latin typeface="Lucida Grande" pitchFamily="26" charset="0"/>
                <a:ea typeface="MS PGothic" pitchFamily="34" charset="-128"/>
                <a:cs typeface="MS PGothic" pitchFamily="34" charset="-128"/>
              </a:rPr>
              <a:t>μ</a:t>
            </a:r>
            <a:r>
              <a:rPr lang="en-US" sz="1200" baseline="30000" dirty="0">
                <a:solidFill>
                  <a:srgbClr val="000514"/>
                </a:solidFill>
                <a:latin typeface="Lucida Grande" pitchFamily="26" charset="0"/>
                <a:ea typeface="MS PGothic" pitchFamily="34" charset="-128"/>
                <a:cs typeface="MS PGothic" pitchFamily="34" charset="-128"/>
              </a:rPr>
              <a:t>−</a:t>
            </a:r>
            <a:r>
              <a:rPr lang="en-US" sz="1200" dirty="0">
                <a:solidFill>
                  <a:srgbClr val="000514"/>
                </a:solidFill>
                <a:latin typeface="Lucida Grande" pitchFamily="26" charset="0"/>
                <a:ea typeface="MS PGothic" pitchFamily="34" charset="-128"/>
                <a:cs typeface="MS PGothic" pitchFamily="34" charset="-128"/>
              </a:rPr>
              <a:t> climb the potential, turn around, and come back out via the frictional channel.</a:t>
            </a:r>
          </a:p>
        </p:txBody>
      </p:sp>
      <p:cxnSp>
        <p:nvCxnSpPr>
          <p:cNvPr id="34" name="Straight Connector 53"/>
          <p:cNvCxnSpPr>
            <a:cxnSpLocks noChangeShapeType="1"/>
          </p:cNvCxnSpPr>
          <p:nvPr/>
        </p:nvCxnSpPr>
        <p:spPr bwMode="auto">
          <a:xfrm>
            <a:off x="2206625" y="1582738"/>
            <a:ext cx="57150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sm" len="sm"/>
            <a:tailEnd type="arrow" w="sm" len="sm"/>
          </a:ln>
        </p:spPr>
      </p:cxnSp>
      <p:sp>
        <p:nvSpPr>
          <p:cNvPr id="35" name="TextBox 54"/>
          <p:cNvSpPr txBox="1">
            <a:spLocks noChangeArrowheads="1"/>
          </p:cNvSpPr>
          <p:nvPr/>
        </p:nvSpPr>
        <p:spPr bwMode="auto">
          <a:xfrm>
            <a:off x="4797425" y="1354138"/>
            <a:ext cx="571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Lucida Grande" pitchFamily="-109" charset="0"/>
                <a:ea typeface="MS PGothic" charset="0"/>
                <a:cs typeface="MS PGothic" charset="0"/>
              </a:rPr>
              <a:t>10 m</a:t>
            </a:r>
          </a:p>
        </p:txBody>
      </p:sp>
      <p:cxnSp>
        <p:nvCxnSpPr>
          <p:cNvPr id="36" name="Straight Connector 55"/>
          <p:cNvCxnSpPr>
            <a:cxnSpLocks noChangeShapeType="1"/>
          </p:cNvCxnSpPr>
          <p:nvPr/>
        </p:nvCxnSpPr>
        <p:spPr bwMode="auto">
          <a:xfrm rot="5400000" flipH="1" flipV="1">
            <a:off x="7543007" y="3221831"/>
            <a:ext cx="9906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sm" len="sm"/>
            <a:tailEnd type="arrow" w="sm" len="sm"/>
          </a:ln>
        </p:spPr>
      </p:cxnSp>
      <p:sp>
        <p:nvSpPr>
          <p:cNvPr id="37" name="TextBox 58"/>
          <p:cNvSpPr txBox="1">
            <a:spLocks noChangeArrowheads="1"/>
          </p:cNvSpPr>
          <p:nvPr/>
        </p:nvSpPr>
        <p:spPr bwMode="auto">
          <a:xfrm>
            <a:off x="7967663" y="2954338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Lucida Grande" pitchFamily="-109" charset="0"/>
                <a:ea typeface="MS PGothic" charset="0"/>
                <a:cs typeface="MS PGothic" charset="0"/>
              </a:rPr>
              <a:t>20</a:t>
            </a:r>
            <a:br>
              <a:rPr lang="en-US" sz="1200" dirty="0">
                <a:latin typeface="Lucida Grande" pitchFamily="-109" charset="0"/>
                <a:ea typeface="MS PGothic" charset="0"/>
                <a:cs typeface="MS PGothic" charset="0"/>
              </a:rPr>
            </a:br>
            <a:r>
              <a:rPr lang="en-US" sz="1200" dirty="0">
                <a:latin typeface="Lucida Grande" pitchFamily="-109" charset="0"/>
                <a:ea typeface="MS PGothic" charset="0"/>
                <a:cs typeface="MS PGothic" charset="0"/>
              </a:rPr>
              <a:t>cm</a:t>
            </a:r>
          </a:p>
        </p:txBody>
      </p:sp>
      <p:sp>
        <p:nvSpPr>
          <p:cNvPr id="38" name="Rectangle 51"/>
          <p:cNvSpPr>
            <a:spLocks noChangeArrowheads="1"/>
          </p:cNvSpPr>
          <p:nvPr/>
        </p:nvSpPr>
        <p:spPr bwMode="auto">
          <a:xfrm>
            <a:off x="7235825" y="2144713"/>
            <a:ext cx="679450" cy="1828800"/>
          </a:xfrm>
          <a:prstGeom prst="rect">
            <a:avLst/>
          </a:prstGeom>
          <a:blipFill dpi="0" rotWithShape="1">
            <a:blip r:embed="rId2">
              <a:alphaModFix amt="66000"/>
            </a:blip>
            <a:srcRect/>
            <a:tile tx="0" ty="0" sx="100000" sy="100000" flip="none" algn="tl"/>
          </a:blipFill>
          <a:ln w="19050">
            <a:noFill/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 dirty="0">
              <a:solidFill>
                <a:srgbClr val="000514"/>
              </a:solidFill>
              <a:latin typeface="Lucida Grande" pitchFamily="-109" charset="0"/>
              <a:ea typeface="MS PGothic" charset="0"/>
              <a:cs typeface="MS PGothic" charset="0"/>
            </a:endParaRPr>
          </a:p>
        </p:txBody>
      </p:sp>
      <p:sp>
        <p:nvSpPr>
          <p:cNvPr id="39" name="Line Callout 1 38"/>
          <p:cNvSpPr/>
          <p:nvPr/>
        </p:nvSpPr>
        <p:spPr bwMode="auto">
          <a:xfrm>
            <a:off x="6397625" y="1887538"/>
            <a:ext cx="1905000" cy="609600"/>
          </a:xfrm>
          <a:prstGeom prst="borderCallout1">
            <a:avLst>
              <a:gd name="adj1" fmla="val 98750"/>
              <a:gd name="adj2" fmla="val 18356"/>
              <a:gd name="adj3" fmla="val 139166"/>
              <a:gd name="adj4" fmla="val 4947"/>
            </a:avLst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200" dirty="0">
                <a:solidFill>
                  <a:srgbClr val="000514"/>
                </a:solidFill>
                <a:latin typeface="Lucida Grande" pitchFamily="26" charset="0"/>
                <a:ea typeface="MS PGothic" pitchFamily="34" charset="-128"/>
                <a:cs typeface="MS PGothic" pitchFamily="34" charset="-128"/>
              </a:rPr>
              <a:t>1,400 thin carbon foils (25 nm), separated by 0.5 cm and 2.4 kV.</a:t>
            </a:r>
          </a:p>
        </p:txBody>
      </p:sp>
      <p:sp>
        <p:nvSpPr>
          <p:cNvPr id="40" name="TextBox 32"/>
          <p:cNvSpPr txBox="1">
            <a:spLocks noChangeArrowheads="1"/>
          </p:cNvSpPr>
          <p:nvPr/>
        </p:nvSpPr>
        <p:spPr bwMode="auto">
          <a:xfrm>
            <a:off x="7185025" y="3656013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Lucida Grande" pitchFamily="-109" charset="0"/>
                <a:ea typeface="MS PGothic" charset="0"/>
                <a:cs typeface="MS PGothic" charset="0"/>
              </a:rPr>
              <a:t>-5.5 MV</a:t>
            </a:r>
          </a:p>
        </p:txBody>
      </p:sp>
      <p:sp>
        <p:nvSpPr>
          <p:cNvPr id="41" name="TextBox 47"/>
          <p:cNvSpPr txBox="1">
            <a:spLocks noChangeArrowheads="1"/>
          </p:cNvSpPr>
          <p:nvPr/>
        </p:nvSpPr>
        <p:spPr bwMode="auto">
          <a:xfrm>
            <a:off x="2816225" y="4905375"/>
            <a:ext cx="5870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Lucida Grande" pitchFamily="-109" charset="0"/>
                <a:ea typeface="MS PGothic" charset="0"/>
                <a:cs typeface="MS PGothic" charset="0"/>
              </a:rPr>
              <a:t>Device is cylindrically symmetric (except divider); diagram is not to scale.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063625" y="5359400"/>
            <a:ext cx="69421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Remember that 1/e transverse cooling occurs by losing and</a:t>
            </a:r>
            <a:br>
              <a:rPr lang="en-US" sz="2000" dirty="0"/>
            </a:br>
            <a:r>
              <a:rPr lang="en-US" sz="2000" dirty="0"/>
              <a:t>re-gaining the particle energy. That occurs every 2 or 3 foils</a:t>
            </a:r>
            <a:br>
              <a:rPr lang="en-US" sz="2000" dirty="0"/>
            </a:br>
            <a:r>
              <a:rPr lang="en-US" sz="2000" dirty="0"/>
              <a:t>in the frictional channel.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Cooling </a:t>
            </a:r>
            <a:r>
              <a:rPr lang="en-US" dirty="0" smtClean="0"/>
              <a:t>Techniques</a:t>
            </a:r>
            <a:br>
              <a:rPr lang="en-US" dirty="0" smtClean="0"/>
            </a:br>
            <a:r>
              <a:rPr lang="en-US" sz="3200" dirty="0" smtClean="0"/>
              <a:t>Spherical Cooler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381000" y="1371600"/>
            <a:ext cx="4487052" cy="457883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0" y="2743200"/>
            <a:ext cx="4504724" cy="196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6721" y="5850523"/>
            <a:ext cx="813043" cy="338554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 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752600"/>
            <a:ext cx="1545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Sphere Cooler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48398" y="4725247"/>
            <a:ext cx="1936749" cy="338554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arXiv:1012.3946v1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2851" y="5063801"/>
            <a:ext cx="199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Caldwell </a:t>
            </a:r>
            <a:r>
              <a:rPr lang="en-US" dirty="0" smtClean="0"/>
              <a:t>&amp; Bao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Cooling </a:t>
            </a:r>
            <a:r>
              <a:rPr lang="en-US" dirty="0" smtClean="0"/>
              <a:t>Techniques</a:t>
            </a:r>
            <a:br>
              <a:rPr lang="en-US" dirty="0" smtClean="0"/>
            </a:br>
            <a:r>
              <a:rPr lang="en-US" sz="3200" dirty="0" smtClean="0"/>
              <a:t>Anti-Cyclotron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1052365" y="1219200"/>
            <a:ext cx="234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G4beamline model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5625" y="1555750"/>
            <a:ext cx="3722980" cy="2180937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525" y="4457977"/>
            <a:ext cx="2210569" cy="177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87992" y="3738317"/>
            <a:ext cx="2115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LiH wedges r=15m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He: r = 5m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67200" y="1447800"/>
            <a:ext cx="4583113" cy="3581400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·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ZapfDingbats" pitchFamily="82" charset="2"/>
              <a:buChar char="u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ZapfDingbats" pitchFamily="82" charset="2"/>
              <a:buChar char="s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Single turn energy loss injection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Muons spiral in and stop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	- LiH wedges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	- 0.1 bar helium          	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Extract muons from helium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0.5 MV/m electric field along +z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Accelerate muons to 100 MeV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1 MV/m over 100 meters through two guiding solenoids</a:t>
            </a:r>
          </a:p>
          <a:p>
            <a:pPr lvl="1"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Results: </a:t>
            </a:r>
            <a:r>
              <a:rPr lang="en-US" dirty="0" smtClean="0">
                <a:solidFill>
                  <a:srgbClr val="FF0000"/>
                </a:solidFill>
              </a:rPr>
              <a:t>See Terry Hart’s poster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54379" y="5181600"/>
            <a:ext cx="2340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Outer B Field:</a:t>
            </a:r>
          </a:p>
          <a:p>
            <a:pPr marL="0" lvl="1" algn="ctr"/>
            <a:r>
              <a:rPr lang="en-US" sz="1800" dirty="0" smtClean="0">
                <a:solidFill>
                  <a:srgbClr val="000000"/>
                </a:solidFill>
              </a:rPr>
              <a:t>8-sector </a:t>
            </a:r>
            <a:r>
              <a:rPr lang="en-US" sz="1800" dirty="0">
                <a:solidFill>
                  <a:srgbClr val="000000"/>
                </a:solidFill>
              </a:rPr>
              <a:t>strong focus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9900"/>
            <a:ext cx="8229600" cy="3371850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Additional Aspects of Cooling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Cooling: Additional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cooling techniques not actively being studied:</a:t>
            </a:r>
          </a:p>
          <a:p>
            <a:pPr lvl="1"/>
            <a:r>
              <a:rPr lang="en-US" dirty="0" smtClean="0"/>
              <a:t>“Potato slicer” emittance exchange</a:t>
            </a:r>
          </a:p>
          <a:p>
            <a:pPr lvl="1"/>
            <a:r>
              <a:rPr lang="en-US" dirty="0" smtClean="0"/>
              <a:t>Optical stochastic cooling</a:t>
            </a:r>
          </a:p>
          <a:p>
            <a:r>
              <a:rPr lang="en-US" dirty="0" smtClean="0"/>
              <a:t>Need matching between every pair of components</a:t>
            </a:r>
          </a:p>
          <a:p>
            <a:r>
              <a:rPr lang="en-US" dirty="0" smtClean="0"/>
              <a:t>Need additional components:</a:t>
            </a:r>
          </a:p>
          <a:p>
            <a:pPr lvl="1"/>
            <a:r>
              <a:rPr lang="en-US" dirty="0" smtClean="0"/>
              <a:t>Charge separation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H</a:t>
            </a:r>
            <a:r>
              <a:rPr lang="en-US" b="1" dirty="0" smtClean="0">
                <a:solidFill>
                  <a:srgbClr val="0000FF"/>
                </a:solidFill>
              </a:rPr>
              <a:t>ave example using bent solenoids</a:t>
            </a:r>
          </a:p>
          <a:p>
            <a:pPr lvl="1"/>
            <a:r>
              <a:rPr lang="en-US" dirty="0" smtClean="0"/>
              <a:t>Bunch merging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H</a:t>
            </a:r>
            <a:r>
              <a:rPr lang="en-US" b="1" dirty="0" smtClean="0">
                <a:solidFill>
                  <a:srgbClr val="0000FF"/>
                </a:solidFill>
              </a:rPr>
              <a:t>ave example using 6-</a:t>
            </a:r>
            <a:r>
              <a:rPr lang="en-US" b="1" dirty="0" smtClean="0">
                <a:solidFill>
                  <a:srgbClr val="0000FF"/>
                </a:solidFill>
              </a:rPr>
              <a:t>D</a:t>
            </a:r>
            <a:r>
              <a:rPr lang="en-US" b="1" dirty="0" smtClean="0">
                <a:solidFill>
                  <a:srgbClr val="0000FF"/>
                </a:solidFill>
              </a:rPr>
              <a:t> merging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Have another example using a helical channel</a:t>
            </a:r>
          </a:p>
          <a:p>
            <a:pPr lvl="1"/>
            <a:r>
              <a:rPr lang="en-US" dirty="0" smtClean="0"/>
              <a:t>Charge recombination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N</a:t>
            </a:r>
            <a:r>
              <a:rPr lang="en-US" b="1" dirty="0" smtClean="0">
                <a:solidFill>
                  <a:srgbClr val="0000FF"/>
                </a:solidFill>
              </a:rPr>
              <a:t>o example at present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5238" y="1651001"/>
            <a:ext cx="234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need someone to look into this.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5245100" y="1816101"/>
            <a:ext cx="1100138" cy="15806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9900"/>
            <a:ext cx="8229600" cy="3371850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Putting it all Together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br>
              <a:rPr lang="en-US" dirty="0" smtClean="0"/>
            </a:br>
            <a:r>
              <a:rPr lang="en-US" dirty="0" smtClean="0"/>
              <a:t>Issues Common to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Design Issues</a:t>
            </a:r>
          </a:p>
          <a:p>
            <a:pPr lvl="1"/>
            <a:r>
              <a:rPr lang="en-US" sz="1800" dirty="0" smtClean="0"/>
              <a:t>Match </a:t>
            </a:r>
            <a:r>
              <a:rPr lang="en-US" sz="1800" dirty="0" smtClean="0"/>
              <a:t>the different sections, with acceptable emittance growth and losses</a:t>
            </a:r>
            <a:r>
              <a:rPr lang="en-US" sz="18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Simulation Issues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Evaluate </a:t>
            </a:r>
            <a:r>
              <a:rPr lang="en-US" sz="1800" dirty="0" smtClean="0"/>
              <a:t>space charge effects </a:t>
            </a:r>
            <a:r>
              <a:rPr lang="en-US" sz="1800" dirty="0" smtClean="0"/>
              <a:t>(primarily final </a:t>
            </a:r>
            <a:r>
              <a:rPr lang="en-US" sz="1800" dirty="0" smtClean="0"/>
              <a:t>cooling)</a:t>
            </a:r>
            <a:r>
              <a:rPr lang="en-US" sz="1800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Analyze</a:t>
            </a:r>
            <a:r>
              <a:rPr lang="en-US" sz="1800" dirty="0" smtClean="0"/>
              <a:t>, understand, and evaluate collective effects in the absorbers </a:t>
            </a:r>
            <a:r>
              <a:rPr lang="en-US" sz="1800" dirty="0" smtClean="0"/>
              <a:t>(primarily final </a:t>
            </a:r>
            <a:r>
              <a:rPr lang="en-US" sz="1800" dirty="0" smtClean="0"/>
              <a:t>cooling)</a:t>
            </a:r>
            <a:r>
              <a:rPr lang="en-US" sz="1800" dirty="0" smtClean="0"/>
              <a:t>.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Plasma </a:t>
            </a:r>
            <a:r>
              <a:rPr lang="en-US" sz="1600" dirty="0" smtClean="0"/>
              <a:t>effects (ionization electrons</a:t>
            </a:r>
            <a:r>
              <a:rPr lang="en-US" sz="1600" dirty="0" smtClean="0"/>
              <a:t>)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Dielectric </a:t>
            </a:r>
            <a:r>
              <a:rPr lang="en-US" sz="1600" dirty="0" smtClean="0"/>
              <a:t>polarization </a:t>
            </a:r>
            <a:r>
              <a:rPr lang="en-US" sz="1600" dirty="0" smtClean="0"/>
              <a:t>effects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Effect </a:t>
            </a:r>
            <a:r>
              <a:rPr lang="en-US" sz="1600" dirty="0" smtClean="0"/>
              <a:t>on space charge, macro-particle interactions, etc</a:t>
            </a:r>
            <a:r>
              <a:rPr lang="en-US" sz="16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Engineering Issues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High </a:t>
            </a:r>
            <a:r>
              <a:rPr lang="en-US" sz="1800" dirty="0" smtClean="0"/>
              <a:t>RF </a:t>
            </a:r>
            <a:r>
              <a:rPr lang="en-US" sz="1800" dirty="0" smtClean="0"/>
              <a:t>gradients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High</a:t>
            </a:r>
            <a:r>
              <a:rPr lang="en-US" sz="1800" dirty="0" smtClean="0"/>
              <a:t>-field </a:t>
            </a:r>
            <a:r>
              <a:rPr lang="en-US" sz="1800" dirty="0" smtClean="0"/>
              <a:t>magnets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High </a:t>
            </a:r>
            <a:r>
              <a:rPr lang="en-US" sz="1800" dirty="0" smtClean="0"/>
              <a:t>beam heat load in </a:t>
            </a:r>
            <a:r>
              <a:rPr lang="en-US" sz="1800" dirty="0" smtClean="0"/>
              <a:t>absorbers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High </a:t>
            </a:r>
            <a:r>
              <a:rPr lang="en-US" sz="1800" dirty="0" smtClean="0"/>
              <a:t>beam loading in RF </a:t>
            </a:r>
            <a:r>
              <a:rPr lang="en-US" sz="1800" dirty="0" smtClean="0"/>
              <a:t>cavities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All aspects of actually constructing the components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9049" y="2680117"/>
            <a:ext cx="765764" cy="978370"/>
          </a:xfrm>
          <a:prstGeom prst="rect">
            <a:avLst/>
          </a:prstGeom>
          <a:solidFill>
            <a:srgbClr val="F79646">
              <a:lumMod val="75000"/>
              <a:alpha val="48000"/>
            </a:srgbClr>
          </a:solidFill>
          <a:ln w="9525" cap="flat" cmpd="sng" algn="ctr">
            <a:solidFill>
              <a:srgbClr val="FFCC66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32369" y="1805054"/>
            <a:ext cx="771408" cy="2749843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Separation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>
            <a:stCxn id="32" idx="3"/>
            <a:endCxn id="33" idx="1"/>
          </p:cNvCxnSpPr>
          <p:nvPr/>
        </p:nvCxnSpPr>
        <p:spPr>
          <a:xfrm>
            <a:off x="1034813" y="3169302"/>
            <a:ext cx="197556" cy="10674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5" name="Rectangle 34"/>
          <p:cNvSpPr/>
          <p:nvPr/>
        </p:nvSpPr>
        <p:spPr>
          <a:xfrm>
            <a:off x="8024517" y="2681705"/>
            <a:ext cx="809036" cy="978370"/>
          </a:xfrm>
          <a:prstGeom prst="rect">
            <a:avLst/>
          </a:prstGeom>
          <a:solidFill>
            <a:srgbClr val="F79646">
              <a:lumMod val="75000"/>
              <a:alpha val="48000"/>
            </a:srgbClr>
          </a:solidFill>
          <a:ln w="9525" cap="flat" cmpd="sng" algn="ctr">
            <a:solidFill>
              <a:srgbClr val="FFCC66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Accel.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33317" y="1811111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6-D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79139" y="1809523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Bunch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Merge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49421" y="1809523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6-D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99006" y="1809523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Cooling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05034" y="1805054"/>
            <a:ext cx="771408" cy="2749843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Recombination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33317" y="3666132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6-D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79139" y="3664544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Bunch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Merge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49421" y="3664544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6-D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99006" y="3664544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Cooling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5" name="Straight Connector 44"/>
          <p:cNvCxnSpPr>
            <a:stCxn id="41" idx="1"/>
          </p:cNvCxnSpPr>
          <p:nvPr/>
        </p:nvCxnSpPr>
        <p:spPr>
          <a:xfrm rot="10800000" flipV="1">
            <a:off x="2003777" y="4110514"/>
            <a:ext cx="229541" cy="1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Straight Connector 45"/>
          <p:cNvCxnSpPr>
            <a:stCxn id="42" idx="1"/>
          </p:cNvCxnSpPr>
          <p:nvPr/>
        </p:nvCxnSpPr>
        <p:spPr>
          <a:xfrm rot="10800000" flipV="1">
            <a:off x="3226741" y="4108926"/>
            <a:ext cx="152399" cy="158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" name="Straight Connector 46"/>
          <p:cNvCxnSpPr/>
          <p:nvPr/>
        </p:nvCxnSpPr>
        <p:spPr>
          <a:xfrm rot="10800000" flipV="1">
            <a:off x="2003777" y="2297119"/>
            <a:ext cx="229541" cy="1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Straight Connector 47"/>
          <p:cNvCxnSpPr/>
          <p:nvPr/>
        </p:nvCxnSpPr>
        <p:spPr>
          <a:xfrm rot="10800000" flipV="1">
            <a:off x="3226739" y="2295530"/>
            <a:ext cx="152399" cy="158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Straight Connector 48"/>
          <p:cNvCxnSpPr/>
          <p:nvPr/>
        </p:nvCxnSpPr>
        <p:spPr>
          <a:xfrm rot="10800000" flipV="1">
            <a:off x="4372561" y="4110515"/>
            <a:ext cx="152399" cy="158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" name="Straight Connector 49"/>
          <p:cNvCxnSpPr/>
          <p:nvPr/>
        </p:nvCxnSpPr>
        <p:spPr>
          <a:xfrm rot="10800000" flipV="1">
            <a:off x="4372561" y="2298711"/>
            <a:ext cx="152399" cy="158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Straight Connector 50"/>
          <p:cNvCxnSpPr/>
          <p:nvPr/>
        </p:nvCxnSpPr>
        <p:spPr>
          <a:xfrm rot="10800000" flipV="1">
            <a:off x="5542843" y="2293941"/>
            <a:ext cx="152399" cy="158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Straight Connector 51"/>
          <p:cNvCxnSpPr/>
          <p:nvPr/>
        </p:nvCxnSpPr>
        <p:spPr>
          <a:xfrm rot="10800000" flipV="1">
            <a:off x="5542842" y="4113695"/>
            <a:ext cx="152399" cy="158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3" name="Straight Connector 52"/>
          <p:cNvCxnSpPr>
            <a:endCxn id="39" idx="3"/>
          </p:cNvCxnSpPr>
          <p:nvPr/>
        </p:nvCxnSpPr>
        <p:spPr>
          <a:xfrm rot="10800000">
            <a:off x="6692428" y="2253907"/>
            <a:ext cx="212606" cy="1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4" name="Straight Connector 53"/>
          <p:cNvCxnSpPr/>
          <p:nvPr/>
        </p:nvCxnSpPr>
        <p:spPr>
          <a:xfrm rot="10800000">
            <a:off x="6692428" y="4115285"/>
            <a:ext cx="212606" cy="1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5" name="Straight Connector 54"/>
          <p:cNvCxnSpPr>
            <a:endCxn id="35" idx="1"/>
          </p:cNvCxnSpPr>
          <p:nvPr/>
        </p:nvCxnSpPr>
        <p:spPr>
          <a:xfrm>
            <a:off x="7676442" y="3167862"/>
            <a:ext cx="348075" cy="302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6" name="TextBox 55"/>
          <p:cNvSpPr txBox="1"/>
          <p:nvPr/>
        </p:nvSpPr>
        <p:spPr>
          <a:xfrm>
            <a:off x="1358940" y="4714199"/>
            <a:ext cx="7327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Requires charge separation at large emittance.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Requires two complete cooling channels.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Space charge problems in final cooling and charge recombination?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“Final Cooling” probably includes some initial acceleration.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68467" y="1141968"/>
            <a:ext cx="40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Current Best-Guess Block Diagram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9050" y="5914528"/>
            <a:ext cx="856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Different techniques have different attributes ⇒ flexibility in block diagram.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132138" y="1326634"/>
            <a:ext cx="319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Alternate Block Diagram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44590" y="2994094"/>
            <a:ext cx="765764" cy="978370"/>
          </a:xfrm>
          <a:prstGeom prst="rect">
            <a:avLst/>
          </a:prstGeom>
          <a:solidFill>
            <a:srgbClr val="F79646">
              <a:lumMod val="75000"/>
              <a:alpha val="48000"/>
            </a:srgbClr>
          </a:solidFill>
          <a:ln w="9525" cap="flat" cmpd="sng" algn="ctr">
            <a:solidFill>
              <a:srgbClr val="FFCC66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430873" y="2106917"/>
            <a:ext cx="771408" cy="2749843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Separation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3" name="Straight Connector 82"/>
          <p:cNvCxnSpPr>
            <a:stCxn id="81" idx="3"/>
          </p:cNvCxnSpPr>
          <p:nvPr/>
        </p:nvCxnSpPr>
        <p:spPr>
          <a:xfrm>
            <a:off x="1010354" y="3483279"/>
            <a:ext cx="227658" cy="158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4" name="Rectangle 83"/>
          <p:cNvSpPr/>
          <p:nvPr/>
        </p:nvSpPr>
        <p:spPr>
          <a:xfrm>
            <a:off x="8000058" y="2995682"/>
            <a:ext cx="809036" cy="978370"/>
          </a:xfrm>
          <a:prstGeom prst="rect">
            <a:avLst/>
          </a:prstGeom>
          <a:solidFill>
            <a:srgbClr val="F79646">
              <a:lumMod val="75000"/>
              <a:alpha val="48000"/>
            </a:srgbClr>
          </a:solidFill>
          <a:ln w="9525" cap="flat" cmpd="sng" algn="ctr">
            <a:solidFill>
              <a:srgbClr val="FFCC66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Accel.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354680" y="2123500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Bunch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Merge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524962" y="2123500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6-D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674547" y="2123500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Cooling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880575" y="2119031"/>
            <a:ext cx="771408" cy="2749843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Recombination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238012" y="3037456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FOFO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Snake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354680" y="3978521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Bunch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Merge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524962" y="3978521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6-D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674547" y="3978521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Cooling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3" name="Straight Connector 92"/>
          <p:cNvCxnSpPr>
            <a:stCxn id="90" idx="1"/>
          </p:cNvCxnSpPr>
          <p:nvPr/>
        </p:nvCxnSpPr>
        <p:spPr>
          <a:xfrm rot="10800000" flipV="1">
            <a:off x="3202282" y="4422903"/>
            <a:ext cx="152399" cy="158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4" name="Straight Connector 93"/>
          <p:cNvCxnSpPr/>
          <p:nvPr/>
        </p:nvCxnSpPr>
        <p:spPr>
          <a:xfrm rot="10800000" flipV="1">
            <a:off x="4348102" y="4424492"/>
            <a:ext cx="152399" cy="158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5" name="Straight Connector 94"/>
          <p:cNvCxnSpPr/>
          <p:nvPr/>
        </p:nvCxnSpPr>
        <p:spPr>
          <a:xfrm rot="10800000" flipV="1">
            <a:off x="4348102" y="2563117"/>
            <a:ext cx="152399" cy="158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6" name="Straight Connector 95"/>
          <p:cNvCxnSpPr/>
          <p:nvPr/>
        </p:nvCxnSpPr>
        <p:spPr>
          <a:xfrm rot="10800000" flipV="1">
            <a:off x="5518382" y="2567885"/>
            <a:ext cx="152399" cy="158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7" name="Straight Connector 96"/>
          <p:cNvCxnSpPr/>
          <p:nvPr/>
        </p:nvCxnSpPr>
        <p:spPr>
          <a:xfrm rot="10800000" flipV="1">
            <a:off x="5518383" y="4427672"/>
            <a:ext cx="152399" cy="158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8" name="Straight Connector 97"/>
          <p:cNvCxnSpPr>
            <a:endCxn id="87" idx="3"/>
          </p:cNvCxnSpPr>
          <p:nvPr/>
        </p:nvCxnSpPr>
        <p:spPr>
          <a:xfrm rot="10800000">
            <a:off x="6667969" y="2567884"/>
            <a:ext cx="212606" cy="1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9" name="Straight Connector 98"/>
          <p:cNvCxnSpPr/>
          <p:nvPr/>
        </p:nvCxnSpPr>
        <p:spPr>
          <a:xfrm rot="10800000">
            <a:off x="6667969" y="4429262"/>
            <a:ext cx="212606" cy="1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0" name="Straight Connector 99"/>
          <p:cNvCxnSpPr>
            <a:endCxn id="84" idx="1"/>
          </p:cNvCxnSpPr>
          <p:nvPr/>
        </p:nvCxnSpPr>
        <p:spPr>
          <a:xfrm>
            <a:off x="7651983" y="3481839"/>
            <a:ext cx="348075" cy="302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1" name="Straight Connector 100"/>
          <p:cNvCxnSpPr/>
          <p:nvPr/>
        </p:nvCxnSpPr>
        <p:spPr>
          <a:xfrm rot="10800000" flipV="1">
            <a:off x="3202279" y="2564706"/>
            <a:ext cx="152399" cy="158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2" name="Straight Connector 101"/>
          <p:cNvCxnSpPr>
            <a:stCxn id="82" idx="1"/>
            <a:endCxn id="89" idx="3"/>
          </p:cNvCxnSpPr>
          <p:nvPr/>
        </p:nvCxnSpPr>
        <p:spPr>
          <a:xfrm rot="10800000">
            <a:off x="2231435" y="3481839"/>
            <a:ext cx="199439" cy="158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3" name="TextBox 102"/>
          <p:cNvSpPr txBox="1"/>
          <p:nvPr/>
        </p:nvSpPr>
        <p:spPr>
          <a:xfrm>
            <a:off x="1334481" y="5271798"/>
            <a:ext cx="7011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Requires two nearly complete cooling channels.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Space charge problems in final cooling and charge recombination?</a:t>
            </a:r>
          </a:p>
          <a:p>
            <a:pPr defTabSz="914400"/>
            <a:r>
              <a:rPr lang="en-US" kern="0" dirty="0" smtClean="0">
                <a:solidFill>
                  <a:sysClr val="windowText" lastClr="000000"/>
                </a:solidFill>
              </a:rPr>
              <a:t>“Final Cooling” probably includes some initial acceleration</a:t>
            </a:r>
            <a:r>
              <a:rPr lang="en-US" kern="0" dirty="0" smtClean="0">
                <a:solidFill>
                  <a:sysClr val="windowText" lastClr="000000"/>
                </a:solidFill>
              </a:rPr>
              <a:t>.</a:t>
            </a:r>
            <a:endParaRPr lang="en-US" kern="0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Muon Ionization Cooling</a:t>
            </a:r>
            <a:br>
              <a:rPr lang="en-US" dirty="0" smtClean="0"/>
            </a:br>
            <a:r>
              <a:rPr lang="en-US" sz="2400" dirty="0" smtClean="0"/>
              <a:t>Everything you need to know in 30 </a:t>
            </a:r>
            <a:r>
              <a:rPr lang="en-US" sz="2400" dirty="0" smtClean="0"/>
              <a:t>seconds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dirty="0" smtClean="0"/>
          </a:p>
          <a:p>
            <a:pPr>
              <a:spcBef>
                <a:spcPts val="3000"/>
              </a:spcBef>
            </a:pPr>
            <a:r>
              <a:rPr lang="en-US" sz="2000" dirty="0" smtClean="0"/>
              <a:t>Liouville: reduced beam emittance ⇒ absorber electrons heated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Every cooling channel has a minimum emittance determined by its design and materials: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900"/>
              </a:spcBef>
            </a:pPr>
            <a:r>
              <a:rPr lang="en-US" sz="2000" dirty="0" smtClean="0"/>
              <a:t>Smaller </a:t>
            </a:r>
            <a:r>
              <a:rPr lang="en-US" sz="2000" i="1" dirty="0" smtClean="0"/>
              <a:t>β</a:t>
            </a:r>
            <a:r>
              <a:rPr lang="en-US" sz="2000" baseline="-25000" dirty="0" smtClean="0"/>
              <a:t>⊥</a:t>
            </a:r>
            <a:r>
              <a:rPr lang="en-US" sz="2000" dirty="0" smtClean="0"/>
              <a:t> </a:t>
            </a:r>
            <a:r>
              <a:rPr lang="en-US" sz="2000" dirty="0" smtClean="0"/>
              <a:t>⇒</a:t>
            </a:r>
            <a:r>
              <a:rPr lang="en-US" sz="2000" dirty="0" smtClean="0"/>
              <a:t> stronger focusing ⇒ lower emittance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Absorber material has a big effect </a:t>
            </a:r>
            <a:br>
              <a:rPr lang="en-US" sz="2000" dirty="0" smtClean="0"/>
            </a:br>
            <a:r>
              <a:rPr lang="en-US" sz="2000" dirty="0" smtClean="0"/>
              <a:t>on the minimum emittance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The energy dependence of dE</a:t>
            </a:r>
            <a:r>
              <a:rPr lang="en-US" sz="2000" baseline="-25000" dirty="0" smtClean="0"/>
              <a:t>μ</a:t>
            </a:r>
            <a:r>
              <a:rPr lang="en-US" sz="2000" dirty="0" smtClean="0"/>
              <a:t>/ds is </a:t>
            </a:r>
            <a:br>
              <a:rPr lang="en-US" sz="2000" dirty="0" smtClean="0"/>
            </a:br>
            <a:r>
              <a:rPr lang="en-US" sz="2000" dirty="0" smtClean="0"/>
              <a:t>stronger than 1/</a:t>
            </a:r>
            <a:r>
              <a:rPr lang="en-US" sz="2000" i="1" dirty="0" smtClean="0"/>
              <a:t>β</a:t>
            </a:r>
            <a:r>
              <a:rPr lang="en-US" sz="2000" dirty="0" smtClean="0"/>
              <a:t>  </a:t>
            </a:r>
            <a:br>
              <a:rPr lang="en-US" sz="2000" dirty="0" smtClean="0"/>
            </a:br>
            <a:r>
              <a:rPr lang="en-US" sz="2000" dirty="0" smtClean="0"/>
              <a:t>⇒ lower energy can give lower emittance</a:t>
            </a:r>
            <a:endParaRPr lang="en-US" sz="2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lum/>
          </a:blip>
          <a:srcRect t="2857"/>
          <a:stretch>
            <a:fillRect/>
          </a:stretch>
        </p:blipFill>
        <p:spPr>
          <a:xfrm>
            <a:off x="3403600" y="3584354"/>
            <a:ext cx="2434476" cy="730689"/>
          </a:xfrm>
          <a:prstGeom prst="rect">
            <a:avLst/>
          </a:prstGeom>
        </p:spPr>
      </p:pic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3"/>
          <a:srcRect t="5205" b="6985"/>
          <a:stretch>
            <a:fillRect/>
          </a:stretch>
        </p:blipFill>
        <p:spPr>
          <a:xfrm>
            <a:off x="5692573" y="4660900"/>
            <a:ext cx="3083128" cy="1676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31100" y="4660900"/>
            <a:ext cx="115570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Cooling Figure of Merit</a:t>
            </a:r>
          </a:p>
          <a:p>
            <a:pPr algn="ctr"/>
            <a:endParaRPr lang="en-US" sz="4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00600" y="4887912"/>
            <a:ext cx="866573" cy="15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040229" y="1296194"/>
            <a:ext cx="395455" cy="1130300"/>
          </a:xfrm>
          <a:prstGeom prst="rect">
            <a:avLst/>
          </a:prstGeom>
          <a:solidFill>
            <a:srgbClr val="008000">
              <a:alpha val="58000"/>
            </a:srgb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444874" y="1296194"/>
            <a:ext cx="395455" cy="1130300"/>
          </a:xfrm>
          <a:prstGeom prst="rect">
            <a:avLst/>
          </a:prstGeom>
          <a:solidFill>
            <a:srgbClr val="FF0000">
              <a:alpha val="78000"/>
            </a:srgb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625600" y="1981994"/>
            <a:ext cx="819274" cy="584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3" idx="3"/>
          </p:cNvCxnSpPr>
          <p:nvPr/>
        </p:nvCxnSpPr>
        <p:spPr>
          <a:xfrm flipV="1">
            <a:off x="2435684" y="1861344"/>
            <a:ext cx="404645" cy="120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3" idx="3"/>
          </p:cNvCxnSpPr>
          <p:nvPr/>
        </p:nvCxnSpPr>
        <p:spPr>
          <a:xfrm flipV="1">
            <a:off x="2840329" y="1676400"/>
            <a:ext cx="664871" cy="1849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656400" y="1074738"/>
            <a:ext cx="537210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Particle loses momentum in all directions in the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Absorber; its longitudinal momentum is restored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by the R.F. After many repetitions its transverse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momentum is greatly reduced. For a beam that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means reduced transverse emittance. Multiple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scattering gives an irreducible minimum (heating).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8000" y="1169194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Absorber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26845" y="2116028"/>
            <a:ext cx="116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</a:t>
            </a:r>
            <a:br>
              <a:rPr lang="en-US" dirty="0" smtClean="0"/>
            </a:br>
            <a:r>
              <a:rPr lang="en-US" dirty="0" smtClean="0"/>
              <a:t>Particle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067050" y="2057162"/>
            <a:ext cx="77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R.F.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1562100" y="1379260"/>
            <a:ext cx="723900" cy="24634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1270000" y="2489994"/>
            <a:ext cx="482600" cy="1143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590800" y="2057400"/>
            <a:ext cx="527050" cy="184428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ight Arrow 86"/>
          <p:cNvSpPr/>
          <p:nvPr/>
        </p:nvSpPr>
        <p:spPr>
          <a:xfrm>
            <a:off x="508000" y="1614726"/>
            <a:ext cx="1054100" cy="576302"/>
          </a:xfrm>
          <a:prstGeom prst="rightArrow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163240" y="1326634"/>
            <a:ext cx="291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Alternate Block Diagram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69049" y="2969562"/>
            <a:ext cx="765764" cy="978370"/>
          </a:xfrm>
          <a:prstGeom prst="rect">
            <a:avLst/>
          </a:prstGeom>
          <a:solidFill>
            <a:srgbClr val="F79646">
              <a:lumMod val="75000"/>
              <a:alpha val="48000"/>
            </a:srgbClr>
          </a:solidFill>
          <a:ln w="9525" cap="flat" cmpd="sng" algn="ctr">
            <a:solidFill>
              <a:srgbClr val="FFCC66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35406" y="2064214"/>
            <a:ext cx="771408" cy="2749843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Separation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9" name="Straight Connector 48"/>
          <p:cNvCxnSpPr>
            <a:stCxn id="47" idx="3"/>
          </p:cNvCxnSpPr>
          <p:nvPr/>
        </p:nvCxnSpPr>
        <p:spPr>
          <a:xfrm>
            <a:off x="1034813" y="3458747"/>
            <a:ext cx="227658" cy="158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0" name="Rectangle 49"/>
          <p:cNvSpPr/>
          <p:nvPr/>
        </p:nvSpPr>
        <p:spPr>
          <a:xfrm>
            <a:off x="8024517" y="2971150"/>
            <a:ext cx="809036" cy="978370"/>
          </a:xfrm>
          <a:prstGeom prst="rect">
            <a:avLst/>
          </a:prstGeom>
          <a:solidFill>
            <a:srgbClr val="F79646">
              <a:lumMod val="75000"/>
              <a:alpha val="48000"/>
            </a:srgbClr>
          </a:solidFill>
          <a:ln w="9525" cap="flat" cmpd="sng" algn="ctr">
            <a:solidFill>
              <a:srgbClr val="FFCC66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Accel.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759213" y="2080797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Bunch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Merge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629379" y="3015952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Cooling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905034" y="2094499"/>
            <a:ext cx="771408" cy="2749843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Recombination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262471" y="3012924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FOFO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Snake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759213" y="3935818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Bunch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Merge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6" name="Straight Connector 55"/>
          <p:cNvCxnSpPr>
            <a:stCxn id="55" idx="1"/>
          </p:cNvCxnSpPr>
          <p:nvPr/>
        </p:nvCxnSpPr>
        <p:spPr>
          <a:xfrm rot="10800000" flipV="1">
            <a:off x="5606815" y="4380200"/>
            <a:ext cx="152399" cy="158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8" name="Straight Connector 57"/>
          <p:cNvCxnSpPr/>
          <p:nvPr/>
        </p:nvCxnSpPr>
        <p:spPr>
          <a:xfrm rot="10800000" flipV="1">
            <a:off x="6752635" y="4381789"/>
            <a:ext cx="152399" cy="158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9" name="Straight Connector 58"/>
          <p:cNvCxnSpPr>
            <a:endCxn id="52" idx="3"/>
          </p:cNvCxnSpPr>
          <p:nvPr/>
        </p:nvCxnSpPr>
        <p:spPr>
          <a:xfrm rot="10800000">
            <a:off x="4622801" y="3460336"/>
            <a:ext cx="212606" cy="1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0" name="Straight Connector 59"/>
          <p:cNvCxnSpPr>
            <a:endCxn id="50" idx="1"/>
          </p:cNvCxnSpPr>
          <p:nvPr/>
        </p:nvCxnSpPr>
        <p:spPr>
          <a:xfrm>
            <a:off x="7676442" y="3457307"/>
            <a:ext cx="348075" cy="302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1" name="Straight Connector 60"/>
          <p:cNvCxnSpPr/>
          <p:nvPr/>
        </p:nvCxnSpPr>
        <p:spPr>
          <a:xfrm rot="10800000" flipV="1">
            <a:off x="5606812" y="2522003"/>
            <a:ext cx="152399" cy="158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2" name="Straight Connector 61"/>
          <p:cNvCxnSpPr>
            <a:stCxn id="52" idx="1"/>
            <a:endCxn id="54" idx="3"/>
          </p:cNvCxnSpPr>
          <p:nvPr/>
        </p:nvCxnSpPr>
        <p:spPr>
          <a:xfrm rot="10800000">
            <a:off x="2255893" y="3457307"/>
            <a:ext cx="1373486" cy="302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Straight Connector 62"/>
          <p:cNvCxnSpPr/>
          <p:nvPr/>
        </p:nvCxnSpPr>
        <p:spPr>
          <a:xfrm rot="10800000" flipV="1">
            <a:off x="6752635" y="2523593"/>
            <a:ext cx="152399" cy="158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4" name="TextBox 63"/>
          <p:cNvSpPr txBox="1"/>
          <p:nvPr/>
        </p:nvSpPr>
        <p:spPr>
          <a:xfrm>
            <a:off x="1195181" y="5124032"/>
            <a:ext cx="7139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Requires final cooling that can handle both signs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– not obvious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Space charge problems in bunch merge and charge recombination?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Can emittance be preserved after final cooling?</a:t>
            </a:r>
          </a:p>
          <a:p>
            <a:pPr defTabSz="914400"/>
            <a:r>
              <a:rPr lang="en-US" kern="0" dirty="0" smtClean="0">
                <a:solidFill>
                  <a:sysClr val="windowText" lastClr="000000"/>
                </a:solidFill>
              </a:rPr>
              <a:t>“Final Cooling” probably includes some initial acceleration</a:t>
            </a:r>
            <a:r>
              <a:rPr lang="en-US" kern="0" dirty="0" smtClean="0">
                <a:solidFill>
                  <a:sysClr val="windowText" lastClr="000000"/>
                </a:solidFill>
              </a:rPr>
              <a:t>.</a:t>
            </a:r>
            <a:endParaRPr lang="en-US" kern="0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201340" y="1326634"/>
            <a:ext cx="284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Alternate Block Diagram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69049" y="2969562"/>
            <a:ext cx="765764" cy="978370"/>
          </a:xfrm>
          <a:prstGeom prst="rect">
            <a:avLst/>
          </a:prstGeom>
          <a:solidFill>
            <a:srgbClr val="F79646">
              <a:lumMod val="75000"/>
              <a:alpha val="48000"/>
            </a:srgbClr>
          </a:solidFill>
          <a:ln w="9525" cap="flat" cmpd="sng" algn="ctr">
            <a:solidFill>
              <a:srgbClr val="FFCC66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>
            <a:stCxn id="36" idx="3"/>
          </p:cNvCxnSpPr>
          <p:nvPr/>
        </p:nvCxnSpPr>
        <p:spPr>
          <a:xfrm>
            <a:off x="1034813" y="3458747"/>
            <a:ext cx="227658" cy="158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8" name="Rectangle 37"/>
          <p:cNvSpPr/>
          <p:nvPr/>
        </p:nvSpPr>
        <p:spPr>
          <a:xfrm>
            <a:off x="8024517" y="2971150"/>
            <a:ext cx="809036" cy="978370"/>
          </a:xfrm>
          <a:prstGeom prst="rect">
            <a:avLst/>
          </a:prstGeom>
          <a:solidFill>
            <a:srgbClr val="F79646">
              <a:lumMod val="75000"/>
              <a:alpha val="48000"/>
            </a:srgbClr>
          </a:solidFill>
          <a:ln w="9525" cap="flat" cmpd="sng" algn="ctr">
            <a:solidFill>
              <a:srgbClr val="FFCC66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Accel.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52635" y="3015955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Bunch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Merge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29379" y="3015952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Cooling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62471" y="3012924"/>
            <a:ext cx="993422" cy="88876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FOFO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Snake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Connector 41"/>
          <p:cNvCxnSpPr>
            <a:stCxn id="65" idx="1"/>
            <a:endCxn id="40" idx="3"/>
          </p:cNvCxnSpPr>
          <p:nvPr/>
        </p:nvCxnSpPr>
        <p:spPr>
          <a:xfrm rot="10800000">
            <a:off x="4622801" y="3460336"/>
            <a:ext cx="1136412" cy="3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Straight Connector 42"/>
          <p:cNvCxnSpPr>
            <a:endCxn id="65" idx="3"/>
          </p:cNvCxnSpPr>
          <p:nvPr/>
        </p:nvCxnSpPr>
        <p:spPr>
          <a:xfrm rot="10800000" flipV="1">
            <a:off x="6568250" y="3455718"/>
            <a:ext cx="184387" cy="462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Connector 43"/>
          <p:cNvCxnSpPr>
            <a:stCxn id="40" idx="1"/>
            <a:endCxn id="41" idx="3"/>
          </p:cNvCxnSpPr>
          <p:nvPr/>
        </p:nvCxnSpPr>
        <p:spPr>
          <a:xfrm rot="10800000">
            <a:off x="2255893" y="3457307"/>
            <a:ext cx="1373486" cy="302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Straight Connector 44"/>
          <p:cNvCxnSpPr>
            <a:stCxn id="38" idx="1"/>
          </p:cNvCxnSpPr>
          <p:nvPr/>
        </p:nvCxnSpPr>
        <p:spPr>
          <a:xfrm rot="10800000" flipV="1">
            <a:off x="7746059" y="3460335"/>
            <a:ext cx="278459" cy="1592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6" name="TextBox 45"/>
          <p:cNvSpPr txBox="1"/>
          <p:nvPr/>
        </p:nvSpPr>
        <p:spPr>
          <a:xfrm>
            <a:off x="1111150" y="4778963"/>
            <a:ext cx="7023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Requires final cooling that can handle both signs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– not obvious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lvl="0" defTabSz="914400"/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Requires bunch merging that can handle both signs</a:t>
            </a:r>
            <a:r>
              <a:rPr lang="en-US" b="1" kern="0" dirty="0" smtClean="0">
                <a:solidFill>
                  <a:srgbClr val="FF0000"/>
                </a:solidFill>
              </a:rPr>
              <a:t>– not obvious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759213" y="2971153"/>
            <a:ext cx="809036" cy="978370"/>
          </a:xfrm>
          <a:prstGeom prst="rect">
            <a:avLst/>
          </a:prstGeom>
          <a:solidFill>
            <a:srgbClr val="F79646">
              <a:lumMod val="75000"/>
              <a:alpha val="48000"/>
            </a:srgbClr>
          </a:solidFill>
          <a:ln w="9525" cap="flat" cmpd="sng" algn="ctr">
            <a:solidFill>
              <a:srgbClr val="FFCC66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Accel.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Cooling Efforts</a:t>
            </a:r>
            <a:br>
              <a:rPr lang="en-US" dirty="0" smtClean="0"/>
            </a:br>
            <a:r>
              <a:rPr lang="en-US" dirty="0" smtClean="0"/>
              <a:t>In the Next Year or 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2038"/>
            <a:ext cx="8229600" cy="52562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Develop </a:t>
            </a:r>
            <a:r>
              <a:rPr lang="en-US" dirty="0" smtClean="0"/>
              <a:t>approach for comparing, assessing, and selecting cooling </a:t>
            </a:r>
            <a:r>
              <a:rPr lang="en-US" dirty="0" smtClean="0"/>
              <a:t>techniques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H</a:t>
            </a:r>
            <a:r>
              <a:rPr lang="en-US" b="1" dirty="0" smtClean="0">
                <a:solidFill>
                  <a:srgbClr val="0000FF"/>
                </a:solidFill>
              </a:rPr>
              <a:t>ave a good start; completion awaits MAP Director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Continue explorations of 6D and Final Cooling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Have </a:t>
            </a:r>
            <a:r>
              <a:rPr lang="en-US" b="1" dirty="0" smtClean="0">
                <a:solidFill>
                  <a:srgbClr val="0000FF"/>
                </a:solidFill>
              </a:rPr>
              <a:t>a good start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Explore auxiliary components </a:t>
            </a:r>
            <a:r>
              <a:rPr lang="en-US" dirty="0" smtClean="0"/>
              <a:t>(charge separation, bunch merging, charge recombination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H</a:t>
            </a:r>
            <a:r>
              <a:rPr lang="en-US" b="1" dirty="0" smtClean="0">
                <a:solidFill>
                  <a:srgbClr val="0000FF"/>
                </a:solidFill>
              </a:rPr>
              <a:t>ave </a:t>
            </a:r>
            <a:r>
              <a:rPr lang="en-US" b="1" dirty="0" smtClean="0">
                <a:solidFill>
                  <a:srgbClr val="0000FF"/>
                </a:solidFill>
              </a:rPr>
              <a:t>a good </a:t>
            </a:r>
            <a:r>
              <a:rPr lang="en-US" b="1" dirty="0" smtClean="0">
                <a:solidFill>
                  <a:srgbClr val="0000FF"/>
                </a:solidFill>
              </a:rPr>
              <a:t>start on most of them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Simulation code development </a:t>
            </a:r>
            <a:r>
              <a:rPr lang="en-US" dirty="0" smtClean="0"/>
              <a:t>(ICOOL, G4beamline, ...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Have an excellent start, ongoing effort</a:t>
            </a:r>
            <a:r>
              <a:rPr lang="en-US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Prepare for the down-selection of cooling techniques (milestone is in 2012)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Requires tapered simulations of all techniques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Prepare for end-to-end simulations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 have mature conceptual designs for three 6-D cooling techniques: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b="1" dirty="0" smtClean="0"/>
              <a:t>Guggenheim</a:t>
            </a:r>
            <a:br>
              <a:rPr lang="en-US" sz="2000" b="1" dirty="0" smtClean="0"/>
            </a:br>
            <a:r>
              <a:rPr lang="en-US" sz="2000" b="1" dirty="0" smtClean="0"/>
              <a:t>	Helical Cooling Channel</a:t>
            </a:r>
            <a:br>
              <a:rPr lang="en-US" sz="2000" b="1" dirty="0" smtClean="0"/>
            </a:br>
            <a:r>
              <a:rPr lang="en-US" sz="2000" b="1" dirty="0" smtClean="0"/>
              <a:t>	FOFO Snake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We have a mature conceptual design for one final cooling technique, albeit with serious challenges: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000000"/>
                </a:solidFill>
              </a:rPr>
              <a:t>High-field solenoids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We have a good start on a promising new final cooling technique: </a:t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0000FF"/>
                </a:solidFill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</a:rPr>
              <a:t>Epicyclic PIC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We have a good start on the additional components.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We need to perform complete simulations of every component, including matching.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details are daunting, and there is a lot of work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remaining to prepare for the cooling down-selection.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Ionization Cooling</a:t>
            </a:r>
            <a:br>
              <a:rPr lang="en-US" dirty="0" smtClean="0"/>
            </a:br>
            <a:r>
              <a:rPr lang="en-US" sz="2400" dirty="0" smtClean="0"/>
              <a:t>Everything you need to know in 30 seconds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900" dirty="0" smtClean="0"/>
          </a:p>
          <a:p>
            <a:pPr marL="63500" indent="0" algn="ctr">
              <a:buNone/>
            </a:pPr>
            <a:r>
              <a:rPr lang="en-US" dirty="0" smtClean="0"/>
              <a:t>Rule of thumb:</a:t>
            </a:r>
          </a:p>
          <a:p>
            <a:pPr marL="63500" indent="0" algn="ctr">
              <a:spcBef>
                <a:spcPts val="600"/>
              </a:spcBef>
              <a:buNone/>
            </a:pPr>
            <a:endParaRPr lang="en-US" sz="600" dirty="0" smtClean="0"/>
          </a:p>
          <a:p>
            <a:pPr marL="6350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Well above equilibrium, losing and re-gaining </a:t>
            </a:r>
          </a:p>
          <a:p>
            <a:pPr marL="6350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beam’s energy will give a 1/e reduction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in its transverse emittance in each plane.</a:t>
            </a:r>
          </a:p>
          <a:p>
            <a:pPr marL="6350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6350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63500" indent="0" algn="ctr">
              <a:spcBef>
                <a:spcPts val="0"/>
              </a:spcBef>
              <a:buNone/>
            </a:pPr>
            <a:r>
              <a:rPr lang="en-US" dirty="0" smtClean="0"/>
              <a:t>So we need a lot of energy loss/gain to achieve</a:t>
            </a:r>
            <a:br>
              <a:rPr lang="en-US" dirty="0" smtClean="0"/>
            </a:br>
            <a:r>
              <a:rPr lang="en-US" dirty="0" smtClean="0"/>
              <a:t>the required factor of ~1/1000 in each plane.</a:t>
            </a:r>
          </a:p>
          <a:p>
            <a:pPr marL="6350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63500" indent="0" algn="ctr">
              <a:spcBef>
                <a:spcPts val="0"/>
              </a:spcBef>
              <a:buNone/>
            </a:pPr>
            <a:r>
              <a:rPr lang="en-US" dirty="0" smtClean="0"/>
              <a:t>This is an aspect of why we work at low energies </a:t>
            </a:r>
            <a:br>
              <a:rPr lang="en-US" dirty="0" smtClean="0"/>
            </a:br>
            <a:r>
              <a:rPr lang="en-US" dirty="0" smtClean="0"/>
              <a:t>(also: a given magnetic lens produces lower </a:t>
            </a:r>
            <a:r>
              <a:rPr lang="en-US" i="1" dirty="0" smtClean="0"/>
              <a:t>β</a:t>
            </a:r>
            <a:r>
              <a:rPr lang="en-US" baseline="-25000" dirty="0" smtClean="0"/>
              <a:t>⊥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and most of the pions/muons are produced there).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Emittance</a:t>
            </a:r>
            <a:br>
              <a:rPr lang="en-US" dirty="0" smtClean="0"/>
            </a:br>
            <a:r>
              <a:rPr lang="en-US" dirty="0" smtClean="0"/>
              <a:t>(Fernow-Neuffer Plot)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 descr="cooling scenario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214438"/>
            <a:ext cx="5930900" cy="45834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10200" y="1295400"/>
            <a:ext cx="2171700" cy="1130300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(Front End)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73900" y="2425700"/>
            <a:ext cx="215900" cy="279400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924034"/>
            <a:ext cx="854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is a generic outline which will be customized for specific cooling techniques.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9900"/>
            <a:ext cx="8229600" cy="3371850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6-D Cooling Techniques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6-D Cooling</a:t>
            </a:r>
            <a:br>
              <a:rPr lang="en-US" dirty="0" smtClean="0"/>
            </a:br>
            <a:r>
              <a:rPr lang="en-US" dirty="0" smtClean="0"/>
              <a:t>Guggenheim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 l="10084" r="3526"/>
          <a:stretch>
            <a:fillRect/>
          </a:stretch>
        </p:blipFill>
        <p:spPr bwMode="auto">
          <a:xfrm rot="16200000">
            <a:off x="-332172" y="2160971"/>
            <a:ext cx="4728344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3683001" y="952500"/>
            <a:ext cx="51561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Basically a cooling ring stretched out vertically to simplify extraction and injection; also reduces heating power in absorbers (from multiple turns).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Liquid hydrogen wedge absorbers (pink), or LiH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Vacuum RF cavities (dark red)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Solenoid magnets, inclined to force the beam to follow the helix (yellow)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latin typeface="Arial"/>
              </a:rPr>
              <a:t>Like most channels, needs to be tapered (smaller apertures with higher fields and higher-frequency RF, as the beam cools)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6-D Cooling</a:t>
            </a:r>
            <a:br>
              <a:rPr lang="en-US" dirty="0" smtClean="0"/>
            </a:br>
            <a:r>
              <a:rPr lang="en-US" dirty="0" smtClean="0"/>
              <a:t>Helical Cooling Channel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6757833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 txBox="1">
            <a:spLocks/>
          </p:cNvSpPr>
          <p:nvPr/>
        </p:nvSpPr>
        <p:spPr bwMode="auto">
          <a:xfrm>
            <a:off x="304800" y="41910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Continuous high-pressure hydrogen gas absorber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latin typeface="Arial"/>
              </a:rPr>
              <a:t>Helical dipole and quadrupole fields greatly improve acceptance, and give flexibility in partitioning the cooling (transverse/longitudinal)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Short solenoids (green) in “helical solenoid” configuration give solenoid, helical dipole, and helical quadrupole fields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Integrated high-pressure RF cavities (orange)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Pressure windows only at the beginning and end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5033" y="3557012"/>
            <a:ext cx="17762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(Outer solenoid</a:t>
            </a:r>
            <a:br>
              <a:rPr lang="en-US" sz="1600" dirty="0" smtClean="0"/>
            </a:br>
            <a:r>
              <a:rPr lang="en-US" sz="1600" dirty="0" smtClean="0"/>
              <a:t>  not </a:t>
            </a:r>
            <a:r>
              <a:rPr lang="en-US" sz="1600" dirty="0" smtClean="0"/>
              <a:t>shown</a:t>
            </a:r>
            <a:r>
              <a:rPr lang="en-US" sz="1600" dirty="0" smtClean="0"/>
              <a:t>.)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6-D Cooling</a:t>
            </a:r>
            <a:br>
              <a:rPr lang="en-US" dirty="0" smtClean="0"/>
            </a:br>
            <a:r>
              <a:rPr lang="en-US" dirty="0" smtClean="0"/>
              <a:t>FOFO Snake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2011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829" y="1203392"/>
            <a:ext cx="6050971" cy="2626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279400" y="3987800"/>
            <a:ext cx="84074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Basically a linear channel with tilted solenoids to give a shallow helix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Lumped liquid hydrogen absorbers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Vacuum RF cavities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cool both positives and negatives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6421</TotalTime>
  <Words>2415</Words>
  <Application>Microsoft Macintosh PowerPoint</Application>
  <PresentationFormat>On-screen Show (4:3)</PresentationFormat>
  <Paragraphs>448</Paragraphs>
  <Slides>33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Default Design</vt:lpstr>
      <vt:lpstr>MathType 6.0 Equation</vt:lpstr>
      <vt:lpstr>Cooling  General Review and System-Level Considerations</vt:lpstr>
      <vt:lpstr>Outline</vt:lpstr>
      <vt:lpstr>Muon Ionization Cooling Everything you need to know in 30 seconds</vt:lpstr>
      <vt:lpstr>Muon Ionization Cooling Everything you need to know in 30 seconds</vt:lpstr>
      <vt:lpstr>Evolution of Emittance (Fernow-Neuffer Plot)</vt:lpstr>
      <vt:lpstr>Slide 6</vt:lpstr>
      <vt:lpstr>6-D Cooling Guggenheim</vt:lpstr>
      <vt:lpstr>6-D Cooling Helical Cooling Channel</vt:lpstr>
      <vt:lpstr>6-D Cooling FOFO Snake</vt:lpstr>
      <vt:lpstr>6-D Cooling Summary</vt:lpstr>
      <vt:lpstr>Slide 11</vt:lpstr>
      <vt:lpstr>Final Cooling High-Field Solenoids</vt:lpstr>
      <vt:lpstr>Final Cooling High-Field Solenoids</vt:lpstr>
      <vt:lpstr>Final Cooling Parametric Resonance Ionization Cooling</vt:lpstr>
      <vt:lpstr>Final Cooling Epicyclic PIC</vt:lpstr>
      <vt:lpstr>Final Cooling Epicyclic PIC</vt:lpstr>
      <vt:lpstr>Final Cooling Lithium Lenses</vt:lpstr>
      <vt:lpstr>Final Cooling Summary</vt:lpstr>
      <vt:lpstr>Slide 19</vt:lpstr>
      <vt:lpstr>Other Cooling Techniques Frictional Cooling</vt:lpstr>
      <vt:lpstr>Other Cooling Techniques Particle Refrigerator</vt:lpstr>
      <vt:lpstr>Other Cooling Techniques Spherical Cooler</vt:lpstr>
      <vt:lpstr>Other Cooling Techniques Anti-Cyclotron</vt:lpstr>
      <vt:lpstr>Slide 24</vt:lpstr>
      <vt:lpstr>Cooling: Additional Aspects</vt:lpstr>
      <vt:lpstr>Slide 26</vt:lpstr>
      <vt:lpstr>Putting It All Together Issues Common to All</vt:lpstr>
      <vt:lpstr>Putting It All Together</vt:lpstr>
      <vt:lpstr>Putting It All Together</vt:lpstr>
      <vt:lpstr>Putting It All Together</vt:lpstr>
      <vt:lpstr>Putting It All Together</vt:lpstr>
      <vt:lpstr>MAP Cooling Efforts In the Next Year or So</vt:lpstr>
      <vt:lpstr>Summary</vt:lpstr>
    </vt:vector>
  </TitlesOfParts>
  <Company>Muons Inc. / IIT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MDI 2</dc:title>
  <dc:creator>Tom Roberts</dc:creator>
  <cp:lastModifiedBy>Tom Roberts</cp:lastModifiedBy>
  <cp:revision>56</cp:revision>
  <dcterms:created xsi:type="dcterms:W3CDTF">2011-06-28T14:34:25Z</dcterms:created>
  <dcterms:modified xsi:type="dcterms:W3CDTF">2011-06-29T16:21:49Z</dcterms:modified>
</cp:coreProperties>
</file>