
<file path=[Content_Types].xml><?xml version="1.0" encoding="utf-8"?>
<Types xmlns="http://schemas.openxmlformats.org/package/2006/content-types">
  <Override PartName="/ppt/charts/chart6.xml" ContentType="application/vnd.openxmlformats-officedocument.drawingml.chart+xml"/>
  <Override PartName="/ppt/slides/slide22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charts/chart7.xml" ContentType="application/vnd.openxmlformats-officedocument.drawingml.chart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slides/slide21.xml" ContentType="application/vnd.openxmlformats-officedocument.presentationml.slide+xml"/>
  <Override PartName="/ppt/slides/slide23.xml" ContentType="application/vnd.openxmlformats-officedocument.presentationml.slide+xml"/>
  <Override PartName="/ppt/charts/chart3.xml" ContentType="application/vnd.openxmlformats-officedocument.drawingml.chart+xml"/>
  <Override PartName="/ppt/charts/chart2.xml" ContentType="application/vnd.openxmlformats-officedocument.drawingml.char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xlsx" ContentType="application/vnd.openxmlformats-officedocument.spreadsheetml.sheet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charts/chart4.xml" ContentType="application/vnd.openxmlformats-officedocument.drawingml.char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harts/chart5.xml" ContentType="application/vnd.openxmlformats-officedocument.drawingml.char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Default Extension="gif" ContentType="image/gif"/>
  <Default Extension="pdf" ContentType="application/pdf"/>
  <Override PartName="/ppt/slides/slide19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51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9" r:id="rId3"/>
    <p:sldId id="260" r:id="rId4"/>
    <p:sldId id="261" r:id="rId5"/>
    <p:sldId id="262" r:id="rId6"/>
    <p:sldId id="263" r:id="rId7"/>
    <p:sldId id="276" r:id="rId8"/>
    <p:sldId id="280" r:id="rId9"/>
    <p:sldId id="266" r:id="rId10"/>
    <p:sldId id="278" r:id="rId11"/>
    <p:sldId id="281" r:id="rId12"/>
    <p:sldId id="285" r:id="rId13"/>
    <p:sldId id="283" r:id="rId14"/>
    <p:sldId id="268" r:id="rId15"/>
    <p:sldId id="275" r:id="rId16"/>
    <p:sldId id="284" r:id="rId17"/>
    <p:sldId id="282" r:id="rId18"/>
    <p:sldId id="279" r:id="rId19"/>
    <p:sldId id="269" r:id="rId20"/>
    <p:sldId id="270" r:id="rId21"/>
    <p:sldId id="271" r:id="rId22"/>
    <p:sldId id="272" r:id="rId23"/>
    <p:sldId id="273" r:id="rId24"/>
    <p:sldId id="258" r:id="rId25"/>
    <p:sldId id="274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4DFE1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4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1" Type="http://schemas.openxmlformats.org/officeDocument/2006/relationships/viewProps" Target="viewProps.xml"/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theme" Target="theme/theme1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notesMaster" Target="notesMasters/notesMaster1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handoutMaster" Target="handoutMasters/handoutMaster1.xml"/><Relationship Id="rId26" Type="http://schemas.openxmlformats.org/officeDocument/2006/relationships/slide" Target="slides/slide25.xml"/><Relationship Id="rId30" Type="http://schemas.openxmlformats.org/officeDocument/2006/relationships/presProps" Target="presProps.xml"/><Relationship Id="rId11" Type="http://schemas.openxmlformats.org/officeDocument/2006/relationships/slide" Target="slides/slide10.xml"/><Relationship Id="rId29" Type="http://schemas.openxmlformats.org/officeDocument/2006/relationships/printerSettings" Target="printerSettings/printerSettings1.bin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MyProjects\MuonCollider\Analysis\FluxPlo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MyProjects\MuonCollider\Analysis\FluxPlot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MyProjects\MuonCollider\Analysis\FluxPlot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MyProjects\MuonCollider\Analysis\FluxPlot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MyProjects\MuonCollider\Analysis\FluxPlot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MyProjects\MuonCollider\Analysis\FluxPlot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title>
      <c:tx>
        <c:rich>
          <a:bodyPr/>
          <a:lstStyle/>
          <a:p>
            <a:pPr>
              <a:defRPr/>
            </a:pPr>
            <a:r>
              <a:rPr lang="en-US" dirty="0"/>
              <a:t>Gammas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99724628171479"/>
          <c:y val="0.194803514144065"/>
          <c:w val="0.716004374453197"/>
          <c:h val="0.556650627004958"/>
        </c:manualLayout>
      </c:layout>
      <c:scatterChart>
        <c:scatterStyle val="smoothMarker"/>
        <c:ser>
          <c:idx val="0"/>
          <c:order val="0"/>
          <c:tx>
            <c:v>G4bl</c:v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noFill/>
              </a:ln>
            </c:spPr>
          </c:marker>
          <c:xVal>
            <c:numRef>
              <c:f>Comparison!$B$7:$B$15</c:f>
              <c:numCache>
                <c:formatCode>General</c:formatCode>
                <c:ptCount val="9"/>
                <c:pt idx="0">
                  <c:v>2.5</c:v>
                </c:pt>
                <c:pt idx="1">
                  <c:v>5.0</c:v>
                </c:pt>
                <c:pt idx="2">
                  <c:v>7.5</c:v>
                </c:pt>
                <c:pt idx="3">
                  <c:v>10.0</c:v>
                </c:pt>
                <c:pt idx="4">
                  <c:v>22.0</c:v>
                </c:pt>
                <c:pt idx="5">
                  <c:v>47.0</c:v>
                </c:pt>
                <c:pt idx="6">
                  <c:v>72.0</c:v>
                </c:pt>
                <c:pt idx="7">
                  <c:v>97.0</c:v>
                </c:pt>
                <c:pt idx="8">
                  <c:v>122.0</c:v>
                </c:pt>
              </c:numCache>
            </c:numRef>
          </c:xVal>
          <c:yVal>
            <c:numRef>
              <c:f>Comparison!$C$7:$C$15</c:f>
              <c:numCache>
                <c:formatCode>General</c:formatCode>
                <c:ptCount val="9"/>
                <c:pt idx="0">
                  <c:v>56988.5</c:v>
                </c:pt>
                <c:pt idx="1">
                  <c:v>22723.6</c:v>
                </c:pt>
                <c:pt idx="2">
                  <c:v>10368.69999999999</c:v>
                </c:pt>
                <c:pt idx="3">
                  <c:v>5870.825000000004</c:v>
                </c:pt>
                <c:pt idx="4">
                  <c:v>2680.975000000002</c:v>
                </c:pt>
                <c:pt idx="5">
                  <c:v>838.04</c:v>
                </c:pt>
                <c:pt idx="6">
                  <c:v>420.94</c:v>
                </c:pt>
                <c:pt idx="7">
                  <c:v>257.1825</c:v>
                </c:pt>
                <c:pt idx="8">
                  <c:v>96.055</c:v>
                </c:pt>
              </c:numCache>
            </c:numRef>
          </c:yVal>
          <c:smooth val="1"/>
        </c:ser>
        <c:ser>
          <c:idx val="1"/>
          <c:order val="1"/>
          <c:tx>
            <c:v>Mars</c:v>
          </c:tx>
          <c:marker>
            <c:spPr>
              <a:ln>
                <a:noFill/>
              </a:ln>
            </c:spPr>
          </c:marker>
          <c:xVal>
            <c:numRef>
              <c:f>Comparison!$B$7:$B$15</c:f>
              <c:numCache>
                <c:formatCode>General</c:formatCode>
                <c:ptCount val="9"/>
                <c:pt idx="0">
                  <c:v>2.5</c:v>
                </c:pt>
                <c:pt idx="1">
                  <c:v>5.0</c:v>
                </c:pt>
                <c:pt idx="2">
                  <c:v>7.5</c:v>
                </c:pt>
                <c:pt idx="3">
                  <c:v>10.0</c:v>
                </c:pt>
                <c:pt idx="4">
                  <c:v>22.0</c:v>
                </c:pt>
                <c:pt idx="5">
                  <c:v>47.0</c:v>
                </c:pt>
                <c:pt idx="6">
                  <c:v>72.0</c:v>
                </c:pt>
                <c:pt idx="7">
                  <c:v>97.0</c:v>
                </c:pt>
                <c:pt idx="8">
                  <c:v>122.0</c:v>
                </c:pt>
              </c:numCache>
            </c:numRef>
          </c:xVal>
          <c:yVal>
            <c:numRef>
              <c:f>Comparison!$E$7:$E$15</c:f>
              <c:numCache>
                <c:formatCode>General</c:formatCode>
                <c:ptCount val="9"/>
                <c:pt idx="0">
                  <c:v>25936.0</c:v>
                </c:pt>
                <c:pt idx="1">
                  <c:v>29851.9</c:v>
                </c:pt>
                <c:pt idx="2">
                  <c:v>13854.4</c:v>
                </c:pt>
                <c:pt idx="3">
                  <c:v>8328.07</c:v>
                </c:pt>
                <c:pt idx="4">
                  <c:v>3523.21</c:v>
                </c:pt>
                <c:pt idx="5">
                  <c:v>1238.71</c:v>
                </c:pt>
                <c:pt idx="6">
                  <c:v>671.8069999999981</c:v>
                </c:pt>
                <c:pt idx="7">
                  <c:v>402.808</c:v>
                </c:pt>
                <c:pt idx="8">
                  <c:v>268.7939999999986</c:v>
                </c:pt>
              </c:numCache>
            </c:numRef>
          </c:yVal>
          <c:smooth val="1"/>
        </c:ser>
        <c:axId val="631898104"/>
        <c:axId val="628329400"/>
      </c:scatterChart>
      <c:valAx>
        <c:axId val="63189810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Radial</a:t>
                </a:r>
                <a:r>
                  <a:rPr lang="en-US" baseline="0" dirty="0"/>
                  <a:t> Position, cm</a:t>
                </a:r>
                <a:endParaRPr lang="en-US" dirty="0"/>
              </a:p>
            </c:rich>
          </c:tx>
          <c:layout/>
        </c:title>
        <c:numFmt formatCode="General" sourceLinked="1"/>
        <c:majorTickMark val="none"/>
        <c:tickLblPos val="nextTo"/>
        <c:crossAx val="628329400"/>
        <c:crosses val="autoZero"/>
        <c:crossBetween val="midCat"/>
      </c:valAx>
      <c:valAx>
        <c:axId val="628329400"/>
        <c:scaling>
          <c:logBase val="10.0"/>
          <c:orientation val="minMax"/>
          <c:min val="10.0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Particle/cm2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63189810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686847112860896"/>
          <c:y val="0.20557669874599"/>
          <c:w val="0.197597375328084"/>
          <c:h val="0.167434383202101"/>
        </c:manualLayout>
      </c:layout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title>
      <c:tx>
        <c:rich>
          <a:bodyPr/>
          <a:lstStyle/>
          <a:p>
            <a:pPr>
              <a:defRPr/>
            </a:pPr>
            <a:r>
              <a:rPr lang="en-US" dirty="0"/>
              <a:t>Neutrons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71557961504812"/>
          <c:y val="0.194803514144065"/>
          <c:w val="0.744171041119861"/>
          <c:h val="0.556650627004958"/>
        </c:manualLayout>
      </c:layout>
      <c:scatterChart>
        <c:scatterStyle val="smoothMarker"/>
        <c:ser>
          <c:idx val="0"/>
          <c:order val="0"/>
          <c:tx>
            <c:v>G4bl</c:v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noFill/>
              </a:ln>
            </c:spPr>
          </c:marker>
          <c:xVal>
            <c:numRef>
              <c:f>Comparison!$B$7:$B$15</c:f>
              <c:numCache>
                <c:formatCode>General</c:formatCode>
                <c:ptCount val="9"/>
                <c:pt idx="0">
                  <c:v>2.5</c:v>
                </c:pt>
                <c:pt idx="1">
                  <c:v>5.0</c:v>
                </c:pt>
                <c:pt idx="2">
                  <c:v>7.5</c:v>
                </c:pt>
                <c:pt idx="3">
                  <c:v>10.0</c:v>
                </c:pt>
                <c:pt idx="4">
                  <c:v>22.0</c:v>
                </c:pt>
                <c:pt idx="5">
                  <c:v>47.0</c:v>
                </c:pt>
                <c:pt idx="6">
                  <c:v>72.0</c:v>
                </c:pt>
                <c:pt idx="7">
                  <c:v>97.0</c:v>
                </c:pt>
                <c:pt idx="8">
                  <c:v>122.0</c:v>
                </c:pt>
              </c:numCache>
            </c:numRef>
          </c:xVal>
          <c:yVal>
            <c:numRef>
              <c:f>Comparison!$G$7:$G$15</c:f>
              <c:numCache>
                <c:formatCode>General</c:formatCode>
                <c:ptCount val="9"/>
                <c:pt idx="0">
                  <c:v>831.2025</c:v>
                </c:pt>
                <c:pt idx="1">
                  <c:v>582.5350000000001</c:v>
                </c:pt>
                <c:pt idx="2">
                  <c:v>443.46</c:v>
                </c:pt>
                <c:pt idx="3">
                  <c:v>392.145</c:v>
                </c:pt>
                <c:pt idx="4">
                  <c:v>299.255</c:v>
                </c:pt>
                <c:pt idx="5">
                  <c:v>348.35</c:v>
                </c:pt>
                <c:pt idx="6">
                  <c:v>311.19</c:v>
                </c:pt>
                <c:pt idx="7">
                  <c:v>267.26</c:v>
                </c:pt>
                <c:pt idx="8">
                  <c:v>125.57625</c:v>
                </c:pt>
              </c:numCache>
            </c:numRef>
          </c:yVal>
          <c:smooth val="1"/>
        </c:ser>
        <c:ser>
          <c:idx val="1"/>
          <c:order val="1"/>
          <c:tx>
            <c:v>Mars</c:v>
          </c:tx>
          <c:marker>
            <c:spPr>
              <a:ln>
                <a:noFill/>
              </a:ln>
            </c:spPr>
          </c:marker>
          <c:xVal>
            <c:numRef>
              <c:f>Comparison!$B$7:$B$15</c:f>
              <c:numCache>
                <c:formatCode>General</c:formatCode>
                <c:ptCount val="9"/>
                <c:pt idx="0">
                  <c:v>2.5</c:v>
                </c:pt>
                <c:pt idx="1">
                  <c:v>5.0</c:v>
                </c:pt>
                <c:pt idx="2">
                  <c:v>7.5</c:v>
                </c:pt>
                <c:pt idx="3">
                  <c:v>10.0</c:v>
                </c:pt>
                <c:pt idx="4">
                  <c:v>22.0</c:v>
                </c:pt>
                <c:pt idx="5">
                  <c:v>47.0</c:v>
                </c:pt>
                <c:pt idx="6">
                  <c:v>72.0</c:v>
                </c:pt>
                <c:pt idx="7">
                  <c:v>97.0</c:v>
                </c:pt>
                <c:pt idx="8">
                  <c:v>122.0</c:v>
                </c:pt>
              </c:numCache>
            </c:numRef>
          </c:xVal>
          <c:yVal>
            <c:numRef>
              <c:f>Comparison!$I$7:$I$15</c:f>
              <c:numCache>
                <c:formatCode>General</c:formatCode>
                <c:ptCount val="9"/>
                <c:pt idx="0">
                  <c:v>596.648</c:v>
                </c:pt>
                <c:pt idx="1">
                  <c:v>10256.79999999999</c:v>
                </c:pt>
                <c:pt idx="2">
                  <c:v>5124.33</c:v>
                </c:pt>
                <c:pt idx="3">
                  <c:v>3175.890000000001</c:v>
                </c:pt>
                <c:pt idx="4">
                  <c:v>1512.16</c:v>
                </c:pt>
                <c:pt idx="5">
                  <c:v>608.097</c:v>
                </c:pt>
                <c:pt idx="6">
                  <c:v>424.274</c:v>
                </c:pt>
                <c:pt idx="7">
                  <c:v>299.324</c:v>
                </c:pt>
                <c:pt idx="8">
                  <c:v>274.2440000000003</c:v>
                </c:pt>
              </c:numCache>
            </c:numRef>
          </c:yVal>
          <c:smooth val="1"/>
        </c:ser>
        <c:axId val="584498488"/>
        <c:axId val="628041656"/>
      </c:scatterChart>
      <c:valAx>
        <c:axId val="58449848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Radial</a:t>
                </a:r>
                <a:r>
                  <a:rPr lang="en-US" baseline="0" dirty="0"/>
                  <a:t> Positions, cm</a:t>
                </a:r>
                <a:endParaRPr lang="en-US" dirty="0"/>
              </a:p>
            </c:rich>
          </c:tx>
          <c:layout/>
        </c:title>
        <c:numFmt formatCode="General" sourceLinked="1"/>
        <c:majorTickMark val="none"/>
        <c:tickLblPos val="nextTo"/>
        <c:crossAx val="628041656"/>
        <c:crosses val="autoZero"/>
        <c:crossBetween val="midCat"/>
      </c:valAx>
      <c:valAx>
        <c:axId val="628041656"/>
        <c:scaling>
          <c:logBase val="10.0"/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Particles/cm2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58449848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639069291338583"/>
          <c:y val="0.590548152634767"/>
          <c:w val="0.204264041994751"/>
          <c:h val="0.167434383202101"/>
        </c:manualLayout>
      </c:layout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title>
      <c:tx>
        <c:rich>
          <a:bodyPr/>
          <a:lstStyle/>
          <a:p>
            <a:pPr>
              <a:defRPr/>
            </a:pPr>
            <a:r>
              <a:rPr lang="en-US" dirty="0"/>
              <a:t>Electrons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85641294838146"/>
          <c:y val="0.194803514144065"/>
          <c:w val="0.724532152230971"/>
          <c:h val="0.617017524233191"/>
        </c:manualLayout>
      </c:layout>
      <c:scatterChart>
        <c:scatterStyle val="smoothMarker"/>
        <c:ser>
          <c:idx val="0"/>
          <c:order val="0"/>
          <c:tx>
            <c:v>G4bl</c:v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noFill/>
              </a:ln>
            </c:spPr>
          </c:marker>
          <c:xVal>
            <c:numRef>
              <c:f>Comparison!$B$7:$B$15</c:f>
              <c:numCache>
                <c:formatCode>General</c:formatCode>
                <c:ptCount val="9"/>
                <c:pt idx="0">
                  <c:v>2.5</c:v>
                </c:pt>
                <c:pt idx="1">
                  <c:v>5.0</c:v>
                </c:pt>
                <c:pt idx="2">
                  <c:v>7.5</c:v>
                </c:pt>
                <c:pt idx="3">
                  <c:v>10.0</c:v>
                </c:pt>
                <c:pt idx="4">
                  <c:v>22.0</c:v>
                </c:pt>
                <c:pt idx="5">
                  <c:v>47.0</c:v>
                </c:pt>
                <c:pt idx="6">
                  <c:v>72.0</c:v>
                </c:pt>
                <c:pt idx="7">
                  <c:v>97.0</c:v>
                </c:pt>
                <c:pt idx="8">
                  <c:v>122.0</c:v>
                </c:pt>
              </c:numCache>
            </c:numRef>
          </c:xVal>
          <c:yVal>
            <c:numRef>
              <c:f>Comparison!$K$7:$K$15</c:f>
              <c:numCache>
                <c:formatCode>General</c:formatCode>
                <c:ptCount val="9"/>
                <c:pt idx="0">
                  <c:v>8885.15</c:v>
                </c:pt>
                <c:pt idx="1">
                  <c:v>1897.265</c:v>
                </c:pt>
                <c:pt idx="2">
                  <c:v>783.415</c:v>
                </c:pt>
                <c:pt idx="3">
                  <c:v>284.4</c:v>
                </c:pt>
                <c:pt idx="4">
                  <c:v>262.2074999999996</c:v>
                </c:pt>
                <c:pt idx="5">
                  <c:v>66.088</c:v>
                </c:pt>
                <c:pt idx="6">
                  <c:v>14.161675</c:v>
                </c:pt>
                <c:pt idx="7">
                  <c:v>13.839275</c:v>
                </c:pt>
                <c:pt idx="8">
                  <c:v>4.22525</c:v>
                </c:pt>
              </c:numCache>
            </c:numRef>
          </c:yVal>
          <c:smooth val="1"/>
        </c:ser>
        <c:ser>
          <c:idx val="1"/>
          <c:order val="1"/>
          <c:tx>
            <c:v>Mars</c:v>
          </c:tx>
          <c:marker>
            <c:spPr>
              <a:ln>
                <a:noFill/>
              </a:ln>
            </c:spPr>
          </c:marker>
          <c:xVal>
            <c:numRef>
              <c:f>Comparison!$B$7:$B$15</c:f>
              <c:numCache>
                <c:formatCode>General</c:formatCode>
                <c:ptCount val="9"/>
                <c:pt idx="0">
                  <c:v>2.5</c:v>
                </c:pt>
                <c:pt idx="1">
                  <c:v>5.0</c:v>
                </c:pt>
                <c:pt idx="2">
                  <c:v>7.5</c:v>
                </c:pt>
                <c:pt idx="3">
                  <c:v>10.0</c:v>
                </c:pt>
                <c:pt idx="4">
                  <c:v>22.0</c:v>
                </c:pt>
                <c:pt idx="5">
                  <c:v>47.0</c:v>
                </c:pt>
                <c:pt idx="6">
                  <c:v>72.0</c:v>
                </c:pt>
                <c:pt idx="7">
                  <c:v>97.0</c:v>
                </c:pt>
                <c:pt idx="8">
                  <c:v>122.0</c:v>
                </c:pt>
              </c:numCache>
            </c:numRef>
          </c:xVal>
          <c:yVal>
            <c:numRef>
              <c:f>Comparison!$M$7:$M$15</c:f>
              <c:numCache>
                <c:formatCode>General</c:formatCode>
                <c:ptCount val="9"/>
                <c:pt idx="0">
                  <c:v>2010.1</c:v>
                </c:pt>
                <c:pt idx="1">
                  <c:v>9608.75</c:v>
                </c:pt>
                <c:pt idx="2">
                  <c:v>9722.389999999968</c:v>
                </c:pt>
                <c:pt idx="3">
                  <c:v>1367.55</c:v>
                </c:pt>
                <c:pt idx="4">
                  <c:v>389.7189999999989</c:v>
                </c:pt>
                <c:pt idx="5">
                  <c:v>24.1916</c:v>
                </c:pt>
                <c:pt idx="6">
                  <c:v>6.84206</c:v>
                </c:pt>
                <c:pt idx="7">
                  <c:v>2.2715</c:v>
                </c:pt>
                <c:pt idx="8">
                  <c:v>1.08877</c:v>
                </c:pt>
              </c:numCache>
            </c:numRef>
          </c:yVal>
          <c:smooth val="1"/>
        </c:ser>
        <c:axId val="632201704"/>
        <c:axId val="661234968"/>
      </c:scatterChart>
      <c:valAx>
        <c:axId val="63220170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Radial</a:t>
                </a:r>
                <a:r>
                  <a:rPr lang="en-US" baseline="0" dirty="0"/>
                  <a:t> Position, cm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396879668887543"/>
              <c:y val="0.916425925072881"/>
            </c:manualLayout>
          </c:layout>
        </c:title>
        <c:numFmt formatCode="General" sourceLinked="1"/>
        <c:majorTickMark val="none"/>
        <c:tickLblPos val="nextTo"/>
        <c:crossAx val="661234968"/>
        <c:crosses val="autoZero"/>
        <c:crossBetween val="midCat"/>
      </c:valAx>
      <c:valAx>
        <c:axId val="661234968"/>
        <c:scaling>
          <c:logBase val="10.0"/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Electrons/cm2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63220170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639624890638676"/>
          <c:y val="0.219465587634879"/>
          <c:w val="0.179392287502524"/>
          <c:h val="0.167434383202101"/>
        </c:manualLayout>
      </c:layout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title>
      <c:layout/>
    </c:title>
    <c:plotArea>
      <c:layout>
        <c:manualLayout>
          <c:layoutTarget val="inner"/>
          <c:xMode val="edge"/>
          <c:yMode val="edge"/>
          <c:x val="0.171557961504812"/>
          <c:y val="0.194803514144065"/>
          <c:w val="0.71472681539808"/>
          <c:h val="0.556650627004958"/>
        </c:manualLayout>
      </c:layout>
      <c:scatterChart>
        <c:scatterStyle val="smoothMarker"/>
        <c:ser>
          <c:idx val="0"/>
          <c:order val="0"/>
          <c:tx>
            <c:v>Gamma</c:v>
          </c:tx>
          <c:spPr>
            <a:ln>
              <a:solidFill>
                <a:srgbClr val="0000FF"/>
              </a:solidFill>
            </a:ln>
          </c:spPr>
          <c:marker>
            <c:spPr>
              <a:solidFill>
                <a:srgbClr val="0000FF"/>
              </a:solidFill>
              <a:ln>
                <a:noFill/>
              </a:ln>
            </c:spPr>
          </c:marker>
          <c:xVal>
            <c:numRef>
              <c:f>G4blAnglePlots!$L$6:$L$12</c:f>
              <c:numCache>
                <c:formatCode>General</c:formatCode>
                <c:ptCount val="7"/>
                <c:pt idx="0">
                  <c:v>6.0</c:v>
                </c:pt>
                <c:pt idx="1">
                  <c:v>8.0</c:v>
                </c:pt>
                <c:pt idx="2">
                  <c:v>10.0</c:v>
                </c:pt>
                <c:pt idx="3">
                  <c:v>12.5</c:v>
                </c:pt>
                <c:pt idx="4">
                  <c:v>15.0</c:v>
                </c:pt>
                <c:pt idx="5">
                  <c:v>17.5</c:v>
                </c:pt>
                <c:pt idx="6">
                  <c:v>20.0</c:v>
                </c:pt>
              </c:numCache>
            </c:numRef>
          </c:xVal>
          <c:yVal>
            <c:numRef>
              <c:f>G4blAnglePlots!$M$6:$M$12</c:f>
              <c:numCache>
                <c:formatCode>General</c:formatCode>
                <c:ptCount val="7"/>
                <c:pt idx="0">
                  <c:v>2568.274999999999</c:v>
                </c:pt>
                <c:pt idx="1">
                  <c:v>1124.55</c:v>
                </c:pt>
                <c:pt idx="2">
                  <c:v>838.04</c:v>
                </c:pt>
                <c:pt idx="3">
                  <c:v>389.33</c:v>
                </c:pt>
                <c:pt idx="4">
                  <c:v>247.9880000000001</c:v>
                </c:pt>
                <c:pt idx="5">
                  <c:v>165.3605</c:v>
                </c:pt>
                <c:pt idx="6">
                  <c:v>108.2972500000001</c:v>
                </c:pt>
              </c:numCache>
            </c:numRef>
          </c:yVal>
          <c:smooth val="1"/>
        </c:ser>
        <c:axId val="666355624"/>
        <c:axId val="585252952"/>
      </c:scatterChart>
      <c:valAx>
        <c:axId val="666355624"/>
        <c:scaling>
          <c:orientation val="minMax"/>
          <c:max val="20.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Cone</a:t>
                </a:r>
                <a:r>
                  <a:rPr lang="en-US" baseline="0" dirty="0"/>
                  <a:t> Angle, degrees</a:t>
                </a:r>
                <a:endParaRPr lang="en-US" dirty="0"/>
              </a:p>
            </c:rich>
          </c:tx>
          <c:layout/>
        </c:title>
        <c:numFmt formatCode="General" sourceLinked="1"/>
        <c:majorTickMark val="none"/>
        <c:tickLblPos val="nextTo"/>
        <c:crossAx val="585252952"/>
        <c:crosses val="autoZero"/>
        <c:crossBetween val="midCat"/>
      </c:valAx>
      <c:valAx>
        <c:axId val="58525295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Gamma/cm2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666355624"/>
        <c:crosses val="autoZero"/>
        <c:crossBetween val="midCat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title>
      <c:layout/>
    </c:title>
    <c:plotArea>
      <c:layout>
        <c:manualLayout>
          <c:layoutTarget val="inner"/>
          <c:xMode val="edge"/>
          <c:yMode val="edge"/>
          <c:x val="0.157474628171479"/>
          <c:y val="0.194803514144065"/>
          <c:w val="0.72578237095363"/>
          <c:h val="0.556650627004958"/>
        </c:manualLayout>
      </c:layout>
      <c:scatterChart>
        <c:scatterStyle val="smoothMarker"/>
        <c:ser>
          <c:idx val="0"/>
          <c:order val="0"/>
          <c:tx>
            <c:v>Neutrons</c:v>
          </c:tx>
          <c:spPr>
            <a:ln>
              <a:solidFill>
                <a:srgbClr val="0000FF"/>
              </a:solidFill>
            </a:ln>
          </c:spPr>
          <c:marker>
            <c:spPr>
              <a:solidFill>
                <a:srgbClr val="0000FF"/>
              </a:solidFill>
              <a:ln>
                <a:noFill/>
              </a:ln>
            </c:spPr>
          </c:marker>
          <c:xVal>
            <c:numRef>
              <c:f>G4blAnglePlots!$L$6:$L$12</c:f>
              <c:numCache>
                <c:formatCode>General</c:formatCode>
                <c:ptCount val="7"/>
                <c:pt idx="0">
                  <c:v>6.0</c:v>
                </c:pt>
                <c:pt idx="1">
                  <c:v>8.0</c:v>
                </c:pt>
                <c:pt idx="2">
                  <c:v>10.0</c:v>
                </c:pt>
                <c:pt idx="3">
                  <c:v>12.5</c:v>
                </c:pt>
                <c:pt idx="4">
                  <c:v>15.0</c:v>
                </c:pt>
                <c:pt idx="5">
                  <c:v>17.5</c:v>
                </c:pt>
                <c:pt idx="6">
                  <c:v>20.0</c:v>
                </c:pt>
              </c:numCache>
            </c:numRef>
          </c:xVal>
          <c:yVal>
            <c:numRef>
              <c:f>G4blAnglePlots!$N$6:$N$12</c:f>
              <c:numCache>
                <c:formatCode>General</c:formatCode>
                <c:ptCount val="7"/>
                <c:pt idx="0">
                  <c:v>779.115</c:v>
                </c:pt>
                <c:pt idx="1">
                  <c:v>494.8175</c:v>
                </c:pt>
                <c:pt idx="2">
                  <c:v>348.35</c:v>
                </c:pt>
                <c:pt idx="3">
                  <c:v>210.063</c:v>
                </c:pt>
                <c:pt idx="4">
                  <c:v>121.21975</c:v>
                </c:pt>
                <c:pt idx="5">
                  <c:v>83.43525</c:v>
                </c:pt>
                <c:pt idx="6">
                  <c:v>54.78075000000001</c:v>
                </c:pt>
              </c:numCache>
            </c:numRef>
          </c:yVal>
          <c:smooth val="1"/>
        </c:ser>
        <c:axId val="628490936"/>
        <c:axId val="557744440"/>
      </c:scatterChart>
      <c:valAx>
        <c:axId val="628490936"/>
        <c:scaling>
          <c:orientation val="minMax"/>
          <c:max val="20.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Cone</a:t>
                </a:r>
                <a:r>
                  <a:rPr lang="en-US" baseline="0" dirty="0"/>
                  <a:t> Angle, degrees</a:t>
                </a:r>
                <a:endParaRPr lang="en-US" dirty="0"/>
              </a:p>
            </c:rich>
          </c:tx>
          <c:layout/>
        </c:title>
        <c:numFmt formatCode="General" sourceLinked="1"/>
        <c:majorTickMark val="none"/>
        <c:tickLblPos val="nextTo"/>
        <c:crossAx val="557744440"/>
        <c:crosses val="autoZero"/>
        <c:crossBetween val="midCat"/>
      </c:valAx>
      <c:valAx>
        <c:axId val="55774444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Neutrons/cm2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628490936"/>
        <c:crosses val="autoZero"/>
        <c:crossBetween val="midCat"/>
      </c:valAx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title>
      <c:layout/>
    </c:title>
    <c:plotArea>
      <c:layout>
        <c:manualLayout>
          <c:layoutTarget val="inner"/>
          <c:xMode val="edge"/>
          <c:yMode val="edge"/>
          <c:x val="0.157474628171479"/>
          <c:y val="0.194803514144065"/>
          <c:w val="0.72383792650919"/>
          <c:h val="0.556650627004958"/>
        </c:manualLayout>
      </c:layout>
      <c:scatterChart>
        <c:scatterStyle val="smoothMarker"/>
        <c:ser>
          <c:idx val="0"/>
          <c:order val="0"/>
          <c:tx>
            <c:v>Electrons</c:v>
          </c:tx>
          <c:spPr>
            <a:ln>
              <a:solidFill>
                <a:srgbClr val="0000FF"/>
              </a:solidFill>
            </a:ln>
          </c:spPr>
          <c:marker>
            <c:spPr>
              <a:solidFill>
                <a:srgbClr val="0000FF"/>
              </a:solidFill>
              <a:ln>
                <a:noFill/>
              </a:ln>
            </c:spPr>
          </c:marker>
          <c:xVal>
            <c:numRef>
              <c:f>G4blAnglePlots!$L$6:$L$12</c:f>
              <c:numCache>
                <c:formatCode>General</c:formatCode>
                <c:ptCount val="7"/>
                <c:pt idx="0">
                  <c:v>6.0</c:v>
                </c:pt>
                <c:pt idx="1">
                  <c:v>8.0</c:v>
                </c:pt>
                <c:pt idx="2">
                  <c:v>10.0</c:v>
                </c:pt>
                <c:pt idx="3">
                  <c:v>12.5</c:v>
                </c:pt>
                <c:pt idx="4">
                  <c:v>15.0</c:v>
                </c:pt>
                <c:pt idx="5">
                  <c:v>17.5</c:v>
                </c:pt>
                <c:pt idx="6">
                  <c:v>20.0</c:v>
                </c:pt>
              </c:numCache>
            </c:numRef>
          </c:xVal>
          <c:yVal>
            <c:numRef>
              <c:f>G4blAnglePlots!$P$6:$P$12</c:f>
              <c:numCache>
                <c:formatCode>General</c:formatCode>
                <c:ptCount val="7"/>
                <c:pt idx="0">
                  <c:v>137.40825</c:v>
                </c:pt>
                <c:pt idx="1">
                  <c:v>36.48525</c:v>
                </c:pt>
                <c:pt idx="2">
                  <c:v>66.088</c:v>
                </c:pt>
                <c:pt idx="3">
                  <c:v>20.96415</c:v>
                </c:pt>
                <c:pt idx="4">
                  <c:v>26.72325</c:v>
                </c:pt>
                <c:pt idx="5">
                  <c:v>7.585024999999995</c:v>
                </c:pt>
                <c:pt idx="6">
                  <c:v>1.439749999999999</c:v>
                </c:pt>
              </c:numCache>
            </c:numRef>
          </c:yVal>
          <c:smooth val="1"/>
        </c:ser>
        <c:axId val="627354488"/>
        <c:axId val="631700648"/>
      </c:scatterChart>
      <c:valAx>
        <c:axId val="627354488"/>
        <c:scaling>
          <c:orientation val="minMax"/>
          <c:max val="20.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Cone</a:t>
                </a:r>
                <a:r>
                  <a:rPr lang="en-US" baseline="0" dirty="0"/>
                  <a:t> Angle, degrees</a:t>
                </a:r>
                <a:endParaRPr lang="en-US" dirty="0"/>
              </a:p>
            </c:rich>
          </c:tx>
          <c:layout/>
        </c:title>
        <c:numFmt formatCode="General" sourceLinked="1"/>
        <c:majorTickMark val="none"/>
        <c:tickLblPos val="nextTo"/>
        <c:crossAx val="631700648"/>
        <c:crosses val="autoZero"/>
        <c:crossBetween val="midCat"/>
      </c:valAx>
      <c:valAx>
        <c:axId val="63170064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electrons/cm2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627354488"/>
        <c:crosses val="autoZero"/>
        <c:crossBetween val="midCat"/>
      </c:valAx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title>
      <c:tx>
        <c:rich>
          <a:bodyPr/>
          <a:lstStyle/>
          <a:p>
            <a:pPr>
              <a:defRPr/>
            </a:pPr>
            <a:r>
              <a:rPr lang="en-US" dirty="0"/>
              <a:t>Particle</a:t>
            </a:r>
            <a:r>
              <a:rPr lang="en-US" baseline="0" dirty="0"/>
              <a:t> Fluxes</a:t>
            </a:r>
            <a:endParaRPr lang="en-US" dirty="0"/>
          </a:p>
        </c:rich>
      </c:tx>
      <c:layout/>
    </c:title>
    <c:plotArea>
      <c:layout>
        <c:manualLayout>
          <c:layoutTarget val="inner"/>
          <c:xMode val="edge"/>
          <c:yMode val="edge"/>
          <c:x val="0.199724628171479"/>
          <c:y val="0.127458620408519"/>
          <c:w val="0.695754374453195"/>
          <c:h val="0.727818587999946"/>
        </c:manualLayout>
      </c:layout>
      <c:scatterChart>
        <c:scatterStyle val="smoothMarker"/>
        <c:ser>
          <c:idx val="0"/>
          <c:order val="0"/>
          <c:tx>
            <c:v>Gammas</c:v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noFill/>
              </a:ln>
            </c:spPr>
          </c:marker>
          <c:xVal>
            <c:numRef>
              <c:f>G4blFluxPlots!$C$4:$C$12</c:f>
              <c:numCache>
                <c:formatCode>General</c:formatCode>
                <c:ptCount val="9"/>
                <c:pt idx="0">
                  <c:v>2.5</c:v>
                </c:pt>
                <c:pt idx="1">
                  <c:v>5.0</c:v>
                </c:pt>
                <c:pt idx="2">
                  <c:v>7.5</c:v>
                </c:pt>
                <c:pt idx="3">
                  <c:v>10.0</c:v>
                </c:pt>
                <c:pt idx="4">
                  <c:v>22.0</c:v>
                </c:pt>
                <c:pt idx="5">
                  <c:v>47.0</c:v>
                </c:pt>
                <c:pt idx="6">
                  <c:v>72.0</c:v>
                </c:pt>
                <c:pt idx="7">
                  <c:v>97.0</c:v>
                </c:pt>
                <c:pt idx="8">
                  <c:v>122.0</c:v>
                </c:pt>
              </c:numCache>
            </c:numRef>
          </c:xVal>
          <c:yVal>
            <c:numRef>
              <c:f>G4blFluxPlots!$D$4:$D$12</c:f>
              <c:numCache>
                <c:formatCode>General</c:formatCode>
                <c:ptCount val="9"/>
                <c:pt idx="0">
                  <c:v>56988.5</c:v>
                </c:pt>
                <c:pt idx="1">
                  <c:v>22723.6</c:v>
                </c:pt>
                <c:pt idx="2">
                  <c:v>10368.7</c:v>
                </c:pt>
                <c:pt idx="3">
                  <c:v>5870.825</c:v>
                </c:pt>
                <c:pt idx="4">
                  <c:v>2680.975</c:v>
                </c:pt>
                <c:pt idx="5">
                  <c:v>838.04</c:v>
                </c:pt>
                <c:pt idx="6">
                  <c:v>420.94</c:v>
                </c:pt>
                <c:pt idx="7">
                  <c:v>257.1825</c:v>
                </c:pt>
                <c:pt idx="8">
                  <c:v>96.055</c:v>
                </c:pt>
              </c:numCache>
            </c:numRef>
          </c:yVal>
          <c:smooth val="1"/>
        </c:ser>
        <c:ser>
          <c:idx val="1"/>
          <c:order val="1"/>
          <c:tx>
            <c:v>Neutrons</c:v>
          </c:tx>
          <c:xVal>
            <c:numRef>
              <c:f>G4blFluxPlots!$C$4:$C$12</c:f>
              <c:numCache>
                <c:formatCode>General</c:formatCode>
                <c:ptCount val="9"/>
                <c:pt idx="0">
                  <c:v>2.5</c:v>
                </c:pt>
                <c:pt idx="1">
                  <c:v>5.0</c:v>
                </c:pt>
                <c:pt idx="2">
                  <c:v>7.5</c:v>
                </c:pt>
                <c:pt idx="3">
                  <c:v>10.0</c:v>
                </c:pt>
                <c:pt idx="4">
                  <c:v>22.0</c:v>
                </c:pt>
                <c:pt idx="5">
                  <c:v>47.0</c:v>
                </c:pt>
                <c:pt idx="6">
                  <c:v>72.0</c:v>
                </c:pt>
                <c:pt idx="7">
                  <c:v>97.0</c:v>
                </c:pt>
                <c:pt idx="8">
                  <c:v>122.0</c:v>
                </c:pt>
              </c:numCache>
            </c:numRef>
          </c:xVal>
          <c:yVal>
            <c:numRef>
              <c:f>G4blFluxPlots!$E$26:$E$34</c:f>
              <c:numCache>
                <c:formatCode>General</c:formatCode>
                <c:ptCount val="9"/>
                <c:pt idx="0">
                  <c:v>332.4809999999994</c:v>
                </c:pt>
                <c:pt idx="1">
                  <c:v>233.014</c:v>
                </c:pt>
                <c:pt idx="2">
                  <c:v>177.384</c:v>
                </c:pt>
                <c:pt idx="3">
                  <c:v>156.858</c:v>
                </c:pt>
                <c:pt idx="4">
                  <c:v>119.702</c:v>
                </c:pt>
                <c:pt idx="5">
                  <c:v>139.34</c:v>
                </c:pt>
                <c:pt idx="6">
                  <c:v>124.476</c:v>
                </c:pt>
                <c:pt idx="7">
                  <c:v>106.904</c:v>
                </c:pt>
                <c:pt idx="8">
                  <c:v>50.2305</c:v>
                </c:pt>
              </c:numCache>
            </c:numRef>
          </c:yVal>
          <c:smooth val="1"/>
        </c:ser>
        <c:ser>
          <c:idx val="2"/>
          <c:order val="2"/>
          <c:tx>
            <c:v>Electrons</c:v>
          </c:tx>
          <c:spPr>
            <a:ln>
              <a:solidFill>
                <a:srgbClr val="008000"/>
              </a:solidFill>
            </a:ln>
          </c:spPr>
          <c:marker>
            <c:spPr>
              <a:solidFill>
                <a:srgbClr val="008000"/>
              </a:solidFill>
              <a:ln>
                <a:noFill/>
              </a:ln>
            </c:spPr>
          </c:marker>
          <c:xVal>
            <c:numRef>
              <c:f>G4blFluxPlots!$C$4:$C$12</c:f>
              <c:numCache>
                <c:formatCode>General</c:formatCode>
                <c:ptCount val="9"/>
                <c:pt idx="0">
                  <c:v>2.5</c:v>
                </c:pt>
                <c:pt idx="1">
                  <c:v>5.0</c:v>
                </c:pt>
                <c:pt idx="2">
                  <c:v>7.5</c:v>
                </c:pt>
                <c:pt idx="3">
                  <c:v>10.0</c:v>
                </c:pt>
                <c:pt idx="4">
                  <c:v>22.0</c:v>
                </c:pt>
                <c:pt idx="5">
                  <c:v>47.0</c:v>
                </c:pt>
                <c:pt idx="6">
                  <c:v>72.0</c:v>
                </c:pt>
                <c:pt idx="7">
                  <c:v>97.0</c:v>
                </c:pt>
                <c:pt idx="8">
                  <c:v>122.0</c:v>
                </c:pt>
              </c:numCache>
            </c:numRef>
          </c:xVal>
          <c:yVal>
            <c:numRef>
              <c:f>G4blFluxPlots!$G$4:$G$12</c:f>
              <c:numCache>
                <c:formatCode>General</c:formatCode>
                <c:ptCount val="9"/>
                <c:pt idx="0">
                  <c:v>8885.15</c:v>
                </c:pt>
                <c:pt idx="1">
                  <c:v>1897.265</c:v>
                </c:pt>
                <c:pt idx="2">
                  <c:v>783.415</c:v>
                </c:pt>
                <c:pt idx="3">
                  <c:v>284.4</c:v>
                </c:pt>
                <c:pt idx="4">
                  <c:v>262.2075</c:v>
                </c:pt>
                <c:pt idx="5">
                  <c:v>66.088</c:v>
                </c:pt>
                <c:pt idx="6">
                  <c:v>14.161675</c:v>
                </c:pt>
                <c:pt idx="7">
                  <c:v>13.839275</c:v>
                </c:pt>
                <c:pt idx="8">
                  <c:v>4.22525</c:v>
                </c:pt>
              </c:numCache>
            </c:numRef>
          </c:yVal>
          <c:smooth val="1"/>
        </c:ser>
        <c:ser>
          <c:idx val="3"/>
          <c:order val="3"/>
          <c:tx>
            <c:v>Charg Hadrons</c:v>
          </c:tx>
          <c:xVal>
            <c:numRef>
              <c:f>G4blFluxPlots!$C$4:$C$10</c:f>
              <c:numCache>
                <c:formatCode>General</c:formatCode>
                <c:ptCount val="7"/>
                <c:pt idx="0">
                  <c:v>2.5</c:v>
                </c:pt>
                <c:pt idx="1">
                  <c:v>5.0</c:v>
                </c:pt>
                <c:pt idx="2">
                  <c:v>7.5</c:v>
                </c:pt>
                <c:pt idx="3">
                  <c:v>10.0</c:v>
                </c:pt>
                <c:pt idx="4">
                  <c:v>22.0</c:v>
                </c:pt>
                <c:pt idx="5">
                  <c:v>47.0</c:v>
                </c:pt>
                <c:pt idx="6">
                  <c:v>72.0</c:v>
                </c:pt>
              </c:numCache>
            </c:numRef>
          </c:xVal>
          <c:yVal>
            <c:numRef>
              <c:f>G4blFluxPlots!$F$4:$F$10</c:f>
              <c:numCache>
                <c:formatCode>General</c:formatCode>
                <c:ptCount val="7"/>
                <c:pt idx="0">
                  <c:v>6.831810000000001</c:v>
                </c:pt>
                <c:pt idx="1">
                  <c:v>1.704975</c:v>
                </c:pt>
                <c:pt idx="2">
                  <c:v>1.009773</c:v>
                </c:pt>
                <c:pt idx="3">
                  <c:v>0.8524905</c:v>
                </c:pt>
                <c:pt idx="4">
                  <c:v>0.3993015</c:v>
                </c:pt>
                <c:pt idx="5">
                  <c:v>0.08427795</c:v>
                </c:pt>
                <c:pt idx="6">
                  <c:v>0.0209544</c:v>
                </c:pt>
              </c:numCache>
            </c:numRef>
          </c:yVal>
          <c:smooth val="1"/>
        </c:ser>
        <c:axId val="584629656"/>
        <c:axId val="666023128"/>
      </c:scatterChart>
      <c:valAx>
        <c:axId val="58462965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Radial</a:t>
                </a:r>
                <a:r>
                  <a:rPr lang="en-US" baseline="0" dirty="0"/>
                  <a:t> Position, cm</a:t>
                </a:r>
                <a:endParaRPr lang="en-US" dirty="0"/>
              </a:p>
            </c:rich>
          </c:tx>
          <c:layout/>
        </c:title>
        <c:numFmt formatCode="General" sourceLinked="1"/>
        <c:majorTickMark val="none"/>
        <c:tickLblPos val="nextTo"/>
        <c:crossAx val="666023128"/>
        <c:crossesAt val="0.01"/>
        <c:crossBetween val="midCat"/>
      </c:valAx>
      <c:valAx>
        <c:axId val="666023128"/>
        <c:scaling>
          <c:logBase val="10.0"/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Flux,</a:t>
                </a:r>
                <a:r>
                  <a:rPr lang="en-US" baseline="0" dirty="0"/>
                  <a:t> cm-2</a:t>
                </a:r>
                <a:endParaRPr lang="en-US" dirty="0"/>
              </a:p>
            </c:rich>
          </c:tx>
          <c:layout/>
        </c:title>
        <c:numFmt formatCode="General" sourceLinked="1"/>
        <c:majorTickMark val="none"/>
        <c:tickLblPos val="nextTo"/>
        <c:crossAx val="58462965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80794692330125"/>
          <c:y val="0.123965662114339"/>
          <c:w val="0.163649752114319"/>
          <c:h val="0.219962690812983"/>
        </c:manualLayout>
      </c:layout>
    </c:legend>
    <c:plotVisOnly val="1"/>
    <c:dispBlanksAs val="gap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E72F11-C162-4645-A55D-C5B6179D4845}" type="datetimeFigureOut">
              <a:rPr lang="en-US" smtClean="0"/>
              <a:pPr/>
              <a:t>6/27/11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E44E5-7F83-1848-BC73-0B4354EB5C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FD5C3-5314-1F4B-BDE4-484D650FF38E}" type="datetimeFigureOut">
              <a:rPr lang="en-US" smtClean="0"/>
              <a:pPr/>
              <a:t>6/27/11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8947C0-856E-8D45-8032-B9D6B6BEE8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MuonsIncLogo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54781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323850" y="1125538"/>
            <a:ext cx="8496300" cy="5256212"/>
          </a:xfrm>
          <a:prstGeom prst="rect">
            <a:avLst/>
          </a:prstGeom>
          <a:solidFill>
            <a:srgbClr val="BBFFF7">
              <a:alpha val="78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pic>
        <p:nvPicPr>
          <p:cNvPr id="6" name="Picture 2" descr="C:\Documents and Settings\sgeer\My Documents\MAP\MAP-LOGO.pn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258175" y="76200"/>
            <a:ext cx="857250" cy="974725"/>
          </a:xfrm>
          <a:prstGeom prst="rect">
            <a:avLst/>
          </a:prstGeom>
          <a:noFill/>
          <a:ln w="38100">
            <a:solidFill>
              <a:schemeClr val="bg1">
                <a:lumMod val="85000"/>
              </a:schemeClr>
            </a:solidFill>
          </a:ln>
        </p:spPr>
      </p:pic>
      <p:sp>
        <p:nvSpPr>
          <p:cNvPr id="153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June 27, 2011  TJR</a:t>
            </a:r>
            <a:endParaRPr lang="en-US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81750"/>
            <a:ext cx="2895600" cy="3397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Machine-Detector Interface 2</a:t>
            </a:r>
            <a:endParaRPr lang="en-US" dirty="0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69EFE-5476-3D44-A408-129CD1432D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June 27, 2011  TJR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Machine-Detector Interface 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35A5C2-52D3-4C47-9F20-73F420D6BF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Relationship Id="rId5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Rectangle 10"/>
          <p:cNvSpPr>
            <a:spLocks noChangeArrowheads="1"/>
          </p:cNvSpPr>
          <p:nvPr userDrawn="1"/>
        </p:nvSpPr>
        <p:spPr bwMode="auto">
          <a:xfrm>
            <a:off x="323850" y="1125538"/>
            <a:ext cx="8496300" cy="5256212"/>
          </a:xfrm>
          <a:prstGeom prst="rect">
            <a:avLst/>
          </a:prstGeom>
          <a:solidFill>
            <a:srgbClr val="BBFFF7">
              <a:alpha val="78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95245" y="115888"/>
            <a:ext cx="6707911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25538"/>
            <a:ext cx="8229600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81750"/>
            <a:ext cx="2133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en-US" dirty="0" smtClean="0"/>
              <a:t>June 27, 2011  TJR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81750"/>
            <a:ext cx="2895600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en-US" dirty="0" smtClean="0"/>
              <a:t>Machine-Detector Interface 2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81750"/>
            <a:ext cx="2133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C4820C0B-5CFC-6848-A9E8-DF05EAE9B8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2" name="Picture 8" descr="MuonsIncLogo.jp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54781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C:\Documents and Settings\sgeer\My Documents\MAP\MAP-LOGO.png"/>
          <p:cNvPicPr>
            <a:picLocks noChangeAspect="1" noChangeArrowheads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8258175" y="76200"/>
            <a:ext cx="857250" cy="974725"/>
          </a:xfrm>
          <a:prstGeom prst="rect">
            <a:avLst/>
          </a:prstGeom>
          <a:noFill/>
          <a:ln w="38100">
            <a:solidFill>
              <a:schemeClr val="bg1">
                <a:lumMod val="85000"/>
              </a:schemeClr>
            </a:solidFill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ＭＳ Ｐゴシック" pitchFamily="4" charset="-128"/>
          <a:cs typeface="ＭＳ Ｐゴシック" pitchFamily="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-112" charset="0"/>
          <a:ea typeface="ＭＳ Ｐゴシック" pitchFamily="4" charset="-128"/>
          <a:cs typeface="ＭＳ Ｐゴシック" pitchFamily="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-112" charset="0"/>
          <a:ea typeface="ＭＳ Ｐゴシック" pitchFamily="4" charset="-128"/>
          <a:cs typeface="ＭＳ Ｐゴシック" pitchFamily="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-112" charset="0"/>
          <a:ea typeface="ＭＳ Ｐゴシック" pitchFamily="4" charset="-128"/>
          <a:cs typeface="ＭＳ Ｐゴシック" pitchFamily="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-112" charset="0"/>
          <a:ea typeface="ＭＳ Ｐゴシック" pitchFamily="4" charset="-128"/>
          <a:cs typeface="ＭＳ Ｐゴシック" pitchFamily="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-11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-11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-11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-112" charset="0"/>
        </a:defRPr>
      </a:lvl9pPr>
    </p:titleStyle>
    <p:bodyStyle>
      <a:lvl1pPr marL="342900" indent="-342900" algn="l" rtl="0" eaLnBrk="0" fontAlgn="base" hangingPunct="0">
        <a:spcBef>
          <a:spcPts val="18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4" charset="-128"/>
          <a:cs typeface="ＭＳ Ｐゴシック" pitchFamily="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gif"/><Relationship Id="rId3" Type="http://schemas.openxmlformats.org/officeDocument/2006/relationships/image" Target="../media/image8.gif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Relationship Id="rId3" Type="http://schemas.openxmlformats.org/officeDocument/2006/relationships/chart" Target="../charts/char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df"/><Relationship Id="rId3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Machine-Detector Interface 2</a:t>
            </a:r>
            <a:br>
              <a:rPr lang="en-US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dirty="0" smtClean="0"/>
              <a:t>Applying G4beamline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47259"/>
            <a:ext cx="6400800" cy="991540"/>
          </a:xfrm>
        </p:spPr>
        <p:txBody>
          <a:bodyPr/>
          <a:lstStyle/>
          <a:p>
            <a:r>
              <a:rPr lang="en-US" dirty="0" smtClean="0"/>
              <a:t>Tom Roberts</a:t>
            </a:r>
          </a:p>
          <a:p>
            <a:r>
              <a:rPr lang="en-US" i="1" dirty="0" smtClean="0"/>
              <a:t>Muons, Inc.</a:t>
            </a:r>
            <a:endParaRPr lang="en-US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June 27, 2011  TJR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969EFE-5476-3D44-A408-129CD1432DE0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Machine-Detector Interface 2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Quick Introduction to G4beamline</a:t>
            </a:r>
          </a:p>
          <a:p>
            <a:pPr lvl="1"/>
            <a:r>
              <a:rPr lang="en-US" dirty="0" smtClean="0"/>
              <a:t>Why use it for MDI simulations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G4beamline Capabilities Relevant to MDI Simulations</a:t>
            </a:r>
          </a:p>
          <a:p>
            <a:pPr lvl="1"/>
            <a:r>
              <a:rPr lang="en-US" dirty="0" smtClean="0"/>
              <a:t>All the major physics processes</a:t>
            </a:r>
          </a:p>
          <a:p>
            <a:pPr lvl="1"/>
            <a:r>
              <a:rPr lang="en-US" dirty="0" smtClean="0"/>
              <a:t>Extensibility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Validation of G4beamline, comparison to MARS</a:t>
            </a:r>
          </a:p>
          <a:p>
            <a:pPr>
              <a:spcBef>
                <a:spcPts val="1200"/>
              </a:spcBef>
            </a:pPr>
            <a:r>
              <a:rPr lang="en-US" b="1" dirty="0" smtClean="0">
                <a:solidFill>
                  <a:srgbClr val="0000FF"/>
                </a:solidFill>
              </a:rPr>
              <a:t>Initial Background Studies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Neutrino-Induced Backgrounds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Neutrino-Induced Physics Opportunities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June 27, 2011  TJR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Machine-Detector Interface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35A5C2-52D3-4C47-9F20-73F420D6BFA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29259" y="1125538"/>
            <a:ext cx="8485482" cy="5256212"/>
          </a:xfrm>
          <a:prstGeom prst="rect">
            <a:avLst/>
          </a:prstGeom>
          <a:solidFill>
            <a:srgbClr val="0000FF">
              <a:alpha val="10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Electrons from muon decays.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8.6×10</a:t>
            </a:r>
            <a:r>
              <a:rPr lang="en-US" sz="1600" baseline="30000" dirty="0" smtClean="0"/>
              <a:t>5</a:t>
            </a:r>
            <a:r>
              <a:rPr lang="en-US" sz="1600" dirty="0" smtClean="0"/>
              <a:t> muon decays per meter for each beam (750+750 GeV, 2×10</a:t>
            </a:r>
            <a:r>
              <a:rPr lang="en-US" sz="1600" baseline="30000" dirty="0" smtClean="0"/>
              <a:t>12</a:t>
            </a:r>
            <a:r>
              <a:rPr lang="en-US" sz="1600" dirty="0" smtClean="0"/>
              <a:t> each).</a:t>
            </a:r>
            <a:endParaRPr lang="en-US" sz="1600" dirty="0" smtClean="0">
              <a:sym typeface="Symbol"/>
            </a:endParaRPr>
          </a:p>
          <a:p>
            <a:pPr lvl="1">
              <a:spcBef>
                <a:spcPts val="0"/>
              </a:spcBef>
            </a:pPr>
            <a:r>
              <a:rPr lang="en-US" sz="1600" dirty="0" smtClean="0">
                <a:sym typeface="Symbol"/>
              </a:rPr>
              <a:t>These electrons are off momentum and will hit beam elements and shower.</a:t>
            </a:r>
          </a:p>
          <a:p>
            <a:pPr>
              <a:spcBef>
                <a:spcPts val="600"/>
              </a:spcBef>
            </a:pPr>
            <a:r>
              <a:rPr lang="en-US" sz="1800" dirty="0" smtClean="0">
                <a:sym typeface="Symbol"/>
              </a:rPr>
              <a:t>Synchrotron radiation from decay electrons.</a:t>
            </a:r>
          </a:p>
          <a:p>
            <a:pPr>
              <a:spcBef>
                <a:spcPts val="600"/>
              </a:spcBef>
            </a:pPr>
            <a:r>
              <a:rPr lang="en-US" sz="1800" dirty="0" smtClean="0">
                <a:sym typeface="Symbol"/>
              </a:rPr>
              <a:t>Photo-nuclear interactions.</a:t>
            </a:r>
          </a:p>
          <a:p>
            <a:pPr lvl="1">
              <a:spcBef>
                <a:spcPts val="0"/>
              </a:spcBef>
            </a:pPr>
            <a:r>
              <a:rPr lang="en-US" sz="1600" dirty="0" smtClean="0">
                <a:sym typeface="Symbol"/>
              </a:rPr>
              <a:t>This is the source of hadron backgrounds.  This is largely neutrons.</a:t>
            </a:r>
          </a:p>
          <a:p>
            <a:pPr>
              <a:spcBef>
                <a:spcPts val="600"/>
              </a:spcBef>
            </a:pPr>
            <a:r>
              <a:rPr lang="en-US" sz="1800" dirty="0" smtClean="0">
                <a:sym typeface="Symbol"/>
              </a:rPr>
              <a:t>Pair production: </a:t>
            </a:r>
            <a:r>
              <a:rPr lang="en-US" sz="1800" dirty="0" smtClean="0">
                <a:latin typeface="Times New Roman"/>
                <a:cs typeface="Times New Roman"/>
                <a:sym typeface="Symbol"/>
              </a:rPr>
              <a:t>γ</a:t>
            </a:r>
            <a:r>
              <a:rPr lang="en-US" sz="1800" dirty="0" smtClean="0">
                <a:sym typeface="Symbol"/>
              </a:rPr>
              <a:t>A ➞ e</a:t>
            </a:r>
            <a:r>
              <a:rPr lang="en-US" sz="1800" baseline="30000" dirty="0" smtClean="0">
                <a:sym typeface="Symbol"/>
              </a:rPr>
              <a:t>+</a:t>
            </a:r>
            <a:r>
              <a:rPr lang="en-US" sz="1800" dirty="0" smtClean="0">
                <a:sym typeface="Symbol"/>
              </a:rPr>
              <a:t>e</a:t>
            </a:r>
            <a:r>
              <a:rPr lang="en-US" sz="1800" baseline="30000" dirty="0" smtClean="0">
                <a:sym typeface="Symbol"/>
              </a:rPr>
              <a:t>− </a:t>
            </a:r>
            <a:r>
              <a:rPr lang="en-US" sz="1800" dirty="0" smtClean="0">
                <a:sym typeface="Symbol"/>
              </a:rPr>
              <a:t>X</a:t>
            </a:r>
          </a:p>
          <a:p>
            <a:pPr lvl="1">
              <a:spcBef>
                <a:spcPts val="0"/>
              </a:spcBef>
            </a:pPr>
            <a:r>
              <a:rPr lang="en-US" sz="1600" dirty="0" smtClean="0">
                <a:sym typeface="Symbol"/>
              </a:rPr>
              <a:t>Source is every surface exposed to </a:t>
            </a:r>
            <a:r>
              <a:rPr lang="en-US" sz="1600" dirty="0" smtClean="0">
                <a:latin typeface="Times New Roman"/>
                <a:cs typeface="Times New Roman"/>
                <a:sym typeface="Symbol"/>
              </a:rPr>
              <a:t>γ</a:t>
            </a:r>
            <a:r>
              <a:rPr lang="en-US" sz="1600" dirty="0" smtClean="0">
                <a:sym typeface="Symbol"/>
              </a:rPr>
              <a:t> from the beam.</a:t>
            </a:r>
          </a:p>
          <a:p>
            <a:pPr lvl="1">
              <a:spcBef>
                <a:spcPts val="0"/>
              </a:spcBef>
            </a:pPr>
            <a:r>
              <a:rPr lang="en-US" sz="1600" dirty="0" smtClean="0">
                <a:sym typeface="Symbol"/>
              </a:rPr>
              <a:t>Geometry and magnetic fields are designed to keep them out of the detector.</a:t>
            </a:r>
          </a:p>
          <a:p>
            <a:pPr>
              <a:spcBef>
                <a:spcPts val="600"/>
              </a:spcBef>
            </a:pPr>
            <a:r>
              <a:rPr lang="en-US" sz="1800" dirty="0" smtClean="0">
                <a:sym typeface="Symbol"/>
              </a:rPr>
              <a:t>Incoherent pair production: µ</a:t>
            </a:r>
            <a:r>
              <a:rPr lang="en-US" sz="1800" baseline="30000" dirty="0" smtClean="0">
                <a:sym typeface="Symbol"/>
              </a:rPr>
              <a:t>+</a:t>
            </a:r>
            <a:r>
              <a:rPr lang="en-US" sz="1800" dirty="0" smtClean="0">
                <a:sym typeface="Symbol"/>
              </a:rPr>
              <a:t>µ</a:t>
            </a:r>
            <a:r>
              <a:rPr lang="en-US" sz="1800" baseline="30000" dirty="0" smtClean="0">
                <a:sym typeface="Symbol"/>
              </a:rPr>
              <a:t>− </a:t>
            </a:r>
            <a:r>
              <a:rPr lang="en-US" sz="1800" dirty="0" smtClean="0">
                <a:sym typeface="Symbol"/>
              </a:rPr>
              <a:t>➞ µ</a:t>
            </a:r>
            <a:r>
              <a:rPr lang="en-US" sz="1800" baseline="30000" dirty="0" smtClean="0">
                <a:sym typeface="Symbol"/>
              </a:rPr>
              <a:t>+</a:t>
            </a:r>
            <a:r>
              <a:rPr lang="en-US" sz="1800" dirty="0" smtClean="0">
                <a:sym typeface="Symbol"/>
              </a:rPr>
              <a:t>µ</a:t>
            </a:r>
            <a:r>
              <a:rPr lang="en-US" sz="1800" baseline="30000" dirty="0" smtClean="0">
                <a:sym typeface="Symbol"/>
              </a:rPr>
              <a:t>− </a:t>
            </a:r>
            <a:r>
              <a:rPr lang="en-US" sz="1800" dirty="0" smtClean="0">
                <a:sym typeface="Symbol"/>
              </a:rPr>
              <a:t>e</a:t>
            </a:r>
            <a:r>
              <a:rPr lang="en-US" sz="1800" baseline="30000" dirty="0" smtClean="0">
                <a:sym typeface="Symbol"/>
              </a:rPr>
              <a:t>+</a:t>
            </a:r>
            <a:r>
              <a:rPr lang="en-US" sz="1800" dirty="0" smtClean="0">
                <a:sym typeface="Symbol"/>
              </a:rPr>
              <a:t>e</a:t>
            </a:r>
            <a:r>
              <a:rPr lang="en-US" sz="1800" baseline="30000" dirty="0" smtClean="0">
                <a:sym typeface="Symbol"/>
              </a:rPr>
              <a:t>−</a:t>
            </a:r>
          </a:p>
          <a:p>
            <a:pPr lvl="1">
              <a:spcBef>
                <a:spcPts val="0"/>
              </a:spcBef>
            </a:pPr>
            <a:r>
              <a:rPr lang="en-US" sz="1600" dirty="0" smtClean="0">
                <a:sym typeface="Symbol"/>
              </a:rPr>
              <a:t>Source is the intersecting beams</a:t>
            </a:r>
          </a:p>
          <a:p>
            <a:pPr lvl="1">
              <a:spcBef>
                <a:spcPts val="0"/>
              </a:spcBef>
            </a:pPr>
            <a:r>
              <a:rPr lang="en-US" sz="1600" dirty="0" smtClean="0">
                <a:sym typeface="Symbol"/>
              </a:rPr>
              <a:t>~3×10</a:t>
            </a:r>
            <a:r>
              <a:rPr lang="en-US" sz="1600" baseline="30000" dirty="0" smtClean="0">
                <a:sym typeface="Symbol"/>
              </a:rPr>
              <a:t>4</a:t>
            </a:r>
            <a:r>
              <a:rPr lang="en-US" sz="1600" dirty="0" smtClean="0">
                <a:sym typeface="Symbol"/>
              </a:rPr>
              <a:t> pairs expected per beam crossing.</a:t>
            </a:r>
          </a:p>
          <a:p>
            <a:pPr lvl="1">
              <a:spcBef>
                <a:spcPts val="0"/>
              </a:spcBef>
            </a:pPr>
            <a:r>
              <a:rPr lang="en-US" sz="1600" dirty="0" smtClean="0">
                <a:sym typeface="Symbol"/>
              </a:rPr>
              <a:t>Detector magnetic field should trap most of these.</a:t>
            </a:r>
            <a:endParaRPr lang="en-US" sz="1800" dirty="0" smtClean="0">
              <a:sym typeface="Symbol"/>
            </a:endParaRPr>
          </a:p>
          <a:p>
            <a:pPr>
              <a:spcBef>
                <a:spcPts val="600"/>
              </a:spcBef>
            </a:pPr>
            <a:r>
              <a:rPr lang="en-US" sz="1800" dirty="0" smtClean="0">
                <a:sym typeface="Symbol"/>
              </a:rPr>
              <a:t>Beam halo.</a:t>
            </a:r>
          </a:p>
          <a:p>
            <a:pPr>
              <a:spcBef>
                <a:spcPts val="600"/>
              </a:spcBef>
            </a:pPr>
            <a:r>
              <a:rPr lang="en-US" sz="1800" dirty="0" smtClean="0">
                <a:sym typeface="Symbol"/>
              </a:rPr>
              <a:t>Bethe-Heitler muon production: </a:t>
            </a:r>
            <a:r>
              <a:rPr lang="en-US" sz="1800" dirty="0" smtClean="0">
                <a:latin typeface="Times New Roman"/>
                <a:cs typeface="Times New Roman"/>
                <a:sym typeface="Symbol"/>
              </a:rPr>
              <a:t>γ</a:t>
            </a:r>
            <a:r>
              <a:rPr lang="en-US" sz="1800" dirty="0" smtClean="0">
                <a:sym typeface="Symbol"/>
              </a:rPr>
              <a:t>A ➞ µ</a:t>
            </a:r>
            <a:r>
              <a:rPr lang="en-US" sz="1800" baseline="30000" dirty="0" smtClean="0">
                <a:sym typeface="Symbol"/>
              </a:rPr>
              <a:t>+</a:t>
            </a:r>
            <a:r>
              <a:rPr lang="en-US" sz="1800" dirty="0" smtClean="0">
                <a:sym typeface="Symbol"/>
              </a:rPr>
              <a:t>µ</a:t>
            </a:r>
            <a:r>
              <a:rPr lang="en-US" sz="1800" baseline="30000" dirty="0" smtClean="0">
                <a:sym typeface="Symbol"/>
              </a:rPr>
              <a:t>− </a:t>
            </a:r>
            <a:r>
              <a:rPr lang="en-US" sz="1800" dirty="0" smtClean="0">
                <a:sym typeface="Symbol"/>
              </a:rPr>
              <a:t>X</a:t>
            </a:r>
          </a:p>
          <a:p>
            <a:pPr lvl="1">
              <a:spcBef>
                <a:spcPts val="0"/>
              </a:spcBef>
            </a:pPr>
            <a:r>
              <a:rPr lang="en-US" sz="1600" dirty="0" smtClean="0">
                <a:sym typeface="Symbol"/>
              </a:rPr>
              <a:t>Source is energetic photons on beam elements and shielding material.</a:t>
            </a:r>
          </a:p>
          <a:p>
            <a:pPr>
              <a:spcBef>
                <a:spcPts val="600"/>
              </a:spcBef>
            </a:pPr>
            <a:r>
              <a:rPr lang="en-US" sz="1800" dirty="0" smtClean="0">
                <a:sym typeface="Symbol"/>
              </a:rPr>
              <a:t>Neutrinos from muon decays interacting in the detector and surrounding shielding.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June 27, 2011  TJR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Machine-Detector Interface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35A5C2-52D3-4C47-9F20-73F420D6BFA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Strawman Detector Concept</a:t>
            </a:r>
            <a:endParaRPr lang="en-US" dirty="0"/>
          </a:p>
        </p:txBody>
      </p:sp>
      <p:pic>
        <p:nvPicPr>
          <p:cNvPr id="7" name="Content Placeholder 6" descr="Screenshot-001758.png"/>
          <p:cNvPicPr>
            <a:picLocks noGrp="1" noChangeAspect="1"/>
          </p:cNvPicPr>
          <p:nvPr>
            <p:ph idx="1"/>
          </p:nvPr>
        </p:nvPicPr>
        <p:blipFill>
          <a:blip r:embed="rId2"/>
          <a:srcRect l="-2040" r="-2040"/>
          <a:stretch>
            <a:fillRect/>
          </a:stretch>
        </p:blipFill>
        <p:spPr>
          <a:xfrm>
            <a:off x="939800" y="1255321"/>
            <a:ext cx="7163356" cy="4575207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June 27, 2011  TJR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Machine-Detector Interface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35A5C2-52D3-4C47-9F20-73F420D6BFA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979738" y="5962134"/>
            <a:ext cx="322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One quadrant is shown.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TOF Histograms at </a:t>
            </a:r>
            <a:br>
              <a:rPr lang="en-US" dirty="0" smtClean="0"/>
            </a:br>
            <a:r>
              <a:rPr lang="en-US" dirty="0" smtClean="0"/>
              <a:t>Selected Planes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6076" y="4180794"/>
            <a:ext cx="4240724" cy="2200956"/>
          </a:xfrm>
        </p:spPr>
        <p:txBody>
          <a:bodyPr/>
          <a:lstStyle/>
          <a:p>
            <a:r>
              <a:rPr lang="en-US" dirty="0" smtClean="0"/>
              <a:t>TOF for particles at planes</a:t>
            </a:r>
          </a:p>
          <a:p>
            <a:pPr lvl="1"/>
            <a:r>
              <a:rPr lang="en-US" dirty="0" smtClean="0"/>
              <a:t>N2 (r=5) near nose cone</a:t>
            </a:r>
          </a:p>
          <a:p>
            <a:pPr lvl="1"/>
            <a:r>
              <a:rPr lang="en-US" dirty="0" smtClean="0"/>
              <a:t>N6 (r=47) in middle of tracker</a:t>
            </a:r>
          </a:p>
          <a:p>
            <a:pPr lvl="1"/>
            <a:r>
              <a:rPr lang="en-US" dirty="0" smtClean="0"/>
              <a:t>N9 just inside calorimeter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June 27, 2011  TJR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Machine-Detector Interface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35A5C2-52D3-4C47-9F20-73F420D6BFA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457200" y="1600200"/>
            <a:ext cx="4038600" cy="2362200"/>
          </a:xfrm>
          <a:prstGeom prst="rect">
            <a:avLst/>
          </a:prstGeom>
        </p:spPr>
      </p:pic>
      <p:pic>
        <p:nvPicPr>
          <p:cNvPr id="8" name="Content Placeholder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4495800" y="1600200"/>
            <a:ext cx="4038600" cy="2362200"/>
          </a:xfrm>
          <a:prstGeom prst="rect">
            <a:avLst/>
          </a:prstGeom>
        </p:spPr>
      </p:pic>
      <p:pic>
        <p:nvPicPr>
          <p:cNvPr id="9" name="Picture 2" descr="C:\MyProjects\MuonCollider\Analysis\s9time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457200" y="3962400"/>
            <a:ext cx="3988876" cy="2209800"/>
          </a:xfrm>
          <a:prstGeom prst="rect">
            <a:avLst/>
          </a:prstGeom>
          <a:noFill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482068" y="2195333"/>
            <a:ext cx="404131" cy="12003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r>
              <a:rPr lang="en-US" baseline="30000" dirty="0" smtClean="0"/>
              <a:t>+</a:t>
            </a:r>
          </a:p>
          <a:p>
            <a:r>
              <a:rPr lang="en-US" dirty="0" smtClean="0"/>
              <a:t>e</a:t>
            </a:r>
            <a:r>
              <a:rPr lang="en-US" baseline="30000" dirty="0" smtClean="0"/>
              <a:t>−</a:t>
            </a:r>
          </a:p>
          <a:p>
            <a:r>
              <a:rPr lang="en-US" dirty="0" smtClean="0"/>
              <a:t>γ</a:t>
            </a:r>
          </a:p>
          <a:p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rot="10800000">
            <a:off x="1371600" y="2273301"/>
            <a:ext cx="2110473" cy="123879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>
            <a:off x="1371600" y="2381250"/>
            <a:ext cx="2110472" cy="301534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>
            <a:off x="1371600" y="2514601"/>
            <a:ext cx="2110474" cy="439073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0800000" flipV="1">
            <a:off x="2925510" y="3210506"/>
            <a:ext cx="556561" cy="185155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203450" y="1167368"/>
            <a:ext cx="4584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(Vertical axis is particle type: e</a:t>
            </a:r>
            <a:r>
              <a:rPr lang="en-US" baseline="30000" dirty="0" smtClean="0"/>
              <a:t>+</a:t>
            </a:r>
            <a:r>
              <a:rPr lang="en-US" dirty="0" smtClean="0"/>
              <a:t>, e</a:t>
            </a:r>
            <a:r>
              <a:rPr lang="en-US" baseline="30000" dirty="0" smtClean="0"/>
              <a:t>−</a:t>
            </a:r>
            <a:r>
              <a:rPr lang="en-US" dirty="0" smtClean="0"/>
              <a:t>, </a:t>
            </a:r>
            <a:r>
              <a:rPr lang="en-US" dirty="0" smtClean="0">
                <a:latin typeface="Times New Roman"/>
                <a:cs typeface="Times New Roman"/>
              </a:rPr>
              <a:t>γ</a:t>
            </a:r>
            <a:r>
              <a:rPr lang="en-US" dirty="0" smtClean="0"/>
              <a:t>, n.)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Particle Fluxes (r=47 cm)</a:t>
            </a:r>
            <a:br>
              <a:rPr lang="en-US" dirty="0" smtClean="0"/>
            </a:br>
            <a:r>
              <a:rPr lang="en-US" dirty="0" smtClean="0"/>
              <a:t>as a Function of Cone Angle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June 27, 2011  TJR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Machine-Detector Interface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35A5C2-52D3-4C47-9F20-73F420D6BFA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29200" y="4419600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Particle fluxes at r=47 cm</a:t>
            </a:r>
          </a:p>
          <a:p>
            <a:r>
              <a:rPr lang="en-US" sz="1400" dirty="0" smtClean="0"/>
              <a:t>Minimum particle kinetic energy: 200 keV </a:t>
            </a:r>
            <a:endParaRPr lang="en-US" sz="1400" dirty="0"/>
          </a:p>
        </p:txBody>
      </p:sp>
      <p:graphicFrame>
        <p:nvGraphicFramePr>
          <p:cNvPr id="8" name="Chart 7"/>
          <p:cNvGraphicFramePr/>
          <p:nvPr/>
        </p:nvGraphicFramePr>
        <p:xfrm>
          <a:off x="685800" y="1524000"/>
          <a:ext cx="3962400" cy="220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4876800" y="1524000"/>
          <a:ext cx="3462866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/>
          <p:nvPr/>
        </p:nvGraphicFramePr>
        <p:xfrm>
          <a:off x="685800" y="3886200"/>
          <a:ext cx="3962400" cy="220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Particle Fluxes vs. Radius</a:t>
            </a:r>
            <a:br>
              <a:rPr lang="en-US" dirty="0" smtClean="0"/>
            </a:br>
            <a:r>
              <a:rPr lang="en-US" dirty="0" smtClean="0"/>
              <a:t>for a 10° Cone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June 27, 2011  TJR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Machine-Detector Interface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35A5C2-52D3-4C47-9F20-73F420D6BFA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graphicFrame>
        <p:nvGraphicFramePr>
          <p:cNvPr id="7" name="Content Placeholder 6"/>
          <p:cNvGraphicFramePr>
            <a:graphicFrameLocks/>
          </p:cNvGraphicFramePr>
          <p:nvPr/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Synchrotron Radiation</a:t>
            </a:r>
            <a:br>
              <a:rPr lang="en-US" dirty="0" smtClean="0"/>
            </a:br>
            <a:r>
              <a:rPr lang="en-US" dirty="0" smtClean="0"/>
              <a:t>from 500 GeV Electrons</a:t>
            </a:r>
            <a:endParaRPr lang="en-US" dirty="0"/>
          </a:p>
        </p:txBody>
      </p:sp>
      <p:pic>
        <p:nvPicPr>
          <p:cNvPr id="7" name="Content Placeholder 6" descr="SR.eps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2466" r="-2466"/>
              <a:stretch>
                <a:fillRect/>
              </a:stretch>
            </p:blipFill>
          </mc:Choice>
          <mc:Fallback>
            <p:blipFill>
              <a:blip r:embed="rId3"/>
              <a:srcRect l="-2466" r="-2466"/>
              <a:stretch>
                <a:fillRect/>
              </a:stretch>
            </p:blipFill>
          </mc:Fallback>
        </mc:AlternateContent>
        <p:spPr>
          <a:xfrm>
            <a:off x="1676400" y="1247211"/>
            <a:ext cx="6083300" cy="3885379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June 27, 2011  TJR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Machine-Detector Interface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35A5C2-52D3-4C47-9F20-73F420D6BFA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7201" y="5308600"/>
            <a:ext cx="82295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There will be ~8.6×10</a:t>
            </a:r>
            <a:r>
              <a:rPr lang="en-US" baseline="30000" dirty="0" smtClean="0"/>
              <a:t>5</a:t>
            </a:r>
            <a:r>
              <a:rPr lang="en-US" dirty="0" smtClean="0"/>
              <a:t> muon decays per meter for each beam, </a:t>
            </a:r>
            <a:r>
              <a:rPr lang="en-US" b="1" dirty="0" smtClean="0"/>
              <a:t>per crossing</a:t>
            </a:r>
            <a:r>
              <a:rPr lang="en-US" dirty="0" smtClean="0"/>
              <a:t>.</a:t>
            </a:r>
          </a:p>
          <a:p>
            <a:pPr algn="ctr"/>
            <a:r>
              <a:rPr lang="en-US" dirty="0" smtClean="0"/>
              <a:t>Fortunately, they are highly collimated and good design can control them.</a:t>
            </a:r>
          </a:p>
          <a:p>
            <a:pPr algn="ctr"/>
            <a:r>
              <a:rPr lang="en-US" dirty="0" smtClean="0"/>
              <a:t>This is a major reason for the tungsten cones in the forward directions.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There is </a:t>
            </a:r>
            <a:r>
              <a:rPr lang="en-US" u="sng" dirty="0" smtClean="0"/>
              <a:t>LOTS</a:t>
            </a:r>
            <a:r>
              <a:rPr lang="en-US" dirty="0" smtClean="0"/>
              <a:t> more to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a major, ongoing effort that is just starting.</a:t>
            </a:r>
          </a:p>
          <a:p>
            <a:r>
              <a:rPr lang="en-US" dirty="0" smtClean="0"/>
              <a:t>MANY details need to be explored.</a:t>
            </a:r>
          </a:p>
          <a:p>
            <a:r>
              <a:rPr lang="en-US" dirty="0" smtClean="0"/>
              <a:t>Some background sources still need to be examined.</a:t>
            </a:r>
          </a:p>
          <a:p>
            <a:r>
              <a:rPr lang="en-US" dirty="0" smtClean="0"/>
              <a:t>Halo muons are particularly challenging</a:t>
            </a:r>
          </a:p>
          <a:p>
            <a:pPr lvl="1"/>
            <a:r>
              <a:rPr lang="en-US" dirty="0" smtClean="0"/>
              <a:t>They penetrate</a:t>
            </a:r>
            <a:r>
              <a:rPr lang="en-US" dirty="0" smtClean="0"/>
              <a:t> anything in their path</a:t>
            </a:r>
          </a:p>
          <a:p>
            <a:pPr lvl="1"/>
            <a:r>
              <a:rPr lang="en-US" dirty="0" smtClean="0"/>
              <a:t>They depend on the details of the storage-ring lattice</a:t>
            </a:r>
          </a:p>
          <a:p>
            <a:pPr lvl="1"/>
            <a:r>
              <a:rPr lang="en-US" dirty="0" smtClean="0"/>
              <a:t>The fields in magnet return yokes are important</a:t>
            </a:r>
          </a:p>
          <a:p>
            <a:pPr lvl="1"/>
            <a:r>
              <a:rPr lang="en-US" dirty="0" smtClean="0"/>
              <a:t>Need to consider several hundred meters around the crossing, perhaps the entire ring</a:t>
            </a:r>
          </a:p>
          <a:p>
            <a:r>
              <a:rPr lang="en-US" dirty="0" smtClean="0"/>
              <a:t>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June 27, 2011  TJR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Machine-Detector Interface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35A5C2-52D3-4C47-9F20-73F420D6BFA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Quick Introduction to G4beamline</a:t>
            </a:r>
          </a:p>
          <a:p>
            <a:pPr lvl="1"/>
            <a:r>
              <a:rPr lang="en-US" dirty="0" smtClean="0"/>
              <a:t>Why use it for MDI simulations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G4beamline Capabilities Relevant to MDI Simulations</a:t>
            </a:r>
          </a:p>
          <a:p>
            <a:pPr lvl="1"/>
            <a:r>
              <a:rPr lang="en-US" dirty="0" smtClean="0"/>
              <a:t>All the major physics processes</a:t>
            </a:r>
          </a:p>
          <a:p>
            <a:pPr lvl="1"/>
            <a:r>
              <a:rPr lang="en-US" dirty="0" smtClean="0"/>
              <a:t>Extensibility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Validation of G4beamline, comparison to MARS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Initial Background Studies</a:t>
            </a:r>
          </a:p>
          <a:p>
            <a:pPr>
              <a:spcBef>
                <a:spcPts val="1200"/>
              </a:spcBef>
            </a:pPr>
            <a:r>
              <a:rPr lang="en-US" b="1" dirty="0" smtClean="0">
                <a:solidFill>
                  <a:srgbClr val="0000FF"/>
                </a:solidFill>
              </a:rPr>
              <a:t>Neutrino-Induced Backgrounds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Neutrino-Induced Physics Opportunities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June 27, 2011  TJR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Machine-Detector Interface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35A5C2-52D3-4C47-9F20-73F420D6BFA9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29259" y="1125538"/>
            <a:ext cx="8485482" cy="5256212"/>
          </a:xfrm>
          <a:prstGeom prst="rect">
            <a:avLst/>
          </a:prstGeom>
          <a:solidFill>
            <a:srgbClr val="0000FF">
              <a:alpha val="10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Neutrino-Induced Backgrounds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physics process in G4beamline: </a:t>
            </a:r>
            <a:br>
              <a:rPr lang="en-US" dirty="0" smtClean="0"/>
            </a:br>
            <a:r>
              <a:rPr lang="en-US" dirty="0" smtClean="0"/>
              <a:t>		neutrino interactions</a:t>
            </a:r>
          </a:p>
          <a:p>
            <a:r>
              <a:rPr lang="en-US" dirty="0" smtClean="0"/>
              <a:t>It interfaces to the Genie Monte-Carlo generator</a:t>
            </a:r>
            <a:br>
              <a:rPr lang="en-US" dirty="0" smtClean="0"/>
            </a:br>
            <a:r>
              <a:rPr lang="en-US" dirty="0" smtClean="0"/>
              <a:t>		</a:t>
            </a:r>
            <a:r>
              <a:rPr lang="en-US" b="1" dirty="0" smtClean="0">
                <a:solidFill>
                  <a:srgbClr val="0000FF"/>
                </a:solidFill>
              </a:rPr>
              <a:t>http://genie-mc.org</a:t>
            </a:r>
          </a:p>
          <a:p>
            <a:r>
              <a:rPr lang="en-US" dirty="0" smtClean="0"/>
              <a:t>It applies an artificial interaction length to specified materials, and sets the weight appropriately.</a:t>
            </a:r>
          </a:p>
          <a:p>
            <a:r>
              <a:rPr lang="en-US" dirty="0" smtClean="0"/>
              <a:t>This code can also model neutrino-induced radiation, energy deposit in magnets, etc.</a:t>
            </a:r>
          </a:p>
          <a:p>
            <a:pPr algn="ctr">
              <a:buNone/>
            </a:pPr>
            <a:endParaRPr lang="en-US" sz="600" b="1" dirty="0" smtClean="0">
              <a:solidFill>
                <a:srgbClr val="0000FF"/>
              </a:solidFill>
            </a:endParaRPr>
          </a:p>
          <a:p>
            <a:pPr marL="169863" indent="0" algn="ctr">
              <a:buNone/>
            </a:pPr>
            <a:r>
              <a:rPr lang="en-US" b="1" dirty="0" smtClean="0">
                <a:solidFill>
                  <a:srgbClr val="0000FF"/>
                </a:solidFill>
              </a:rPr>
              <a:t>A 1,000 GeV  </a:t>
            </a:r>
            <a:r>
              <a:rPr lang="en-US" b="1" dirty="0" smtClean="0">
                <a:solidFill>
                  <a:srgbClr val="0000FF"/>
                </a:solidFill>
                <a:latin typeface="Times New Roman"/>
              </a:rPr>
              <a:t>ν</a:t>
            </a:r>
            <a:r>
              <a:rPr lang="en-US" b="1" baseline="-25000" dirty="0" smtClean="0">
                <a:solidFill>
                  <a:srgbClr val="0000FF"/>
                </a:solidFill>
                <a:latin typeface="Times New Roman"/>
              </a:rPr>
              <a:t>μ</a:t>
            </a:r>
            <a:r>
              <a:rPr lang="en-US" b="1" dirty="0" smtClean="0">
                <a:solidFill>
                  <a:srgbClr val="0000FF"/>
                </a:solidFill>
              </a:rPr>
              <a:t> has a mean free path in Pb about </a:t>
            </a:r>
            <a:br>
              <a:rPr lang="en-US" b="1" dirty="0" smtClean="0">
                <a:solidFill>
                  <a:srgbClr val="0000FF"/>
                </a:solidFill>
              </a:rPr>
            </a:br>
            <a:r>
              <a:rPr lang="en-US" b="1" dirty="0" smtClean="0">
                <a:solidFill>
                  <a:srgbClr val="0000FF"/>
                </a:solidFill>
              </a:rPr>
              <a:t>10 earth diameters (large, but not light years!).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June 27, 2011  TJR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Machine-Detector Interface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35A5C2-52D3-4C47-9F20-73F420D6BFA9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Quick Introduction to G4beamline</a:t>
            </a:r>
          </a:p>
          <a:p>
            <a:pPr lvl="1"/>
            <a:r>
              <a:rPr lang="en-US" b="1" dirty="0" smtClean="0">
                <a:solidFill>
                  <a:srgbClr val="0000FF"/>
                </a:solidFill>
              </a:rPr>
              <a:t>Why use it for MDI simulations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G4beamline Capabilities Relevant to MDI Simulations</a:t>
            </a:r>
          </a:p>
          <a:p>
            <a:pPr lvl="1"/>
            <a:r>
              <a:rPr lang="en-US" dirty="0" smtClean="0"/>
              <a:t>All the major physics processes</a:t>
            </a:r>
          </a:p>
          <a:p>
            <a:pPr lvl="1"/>
            <a:r>
              <a:rPr lang="en-US" dirty="0" smtClean="0"/>
              <a:t>Extensibility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Validation of G4beamline, comparison to MARS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Initial Background Studies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Neutrino-Induced Backgrounds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Neutrino-Induced Physics Opportunities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June 27, 2011  TJR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Machine-Detector Interface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35A5C2-52D3-4C47-9F20-73F420D6BFA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29259" y="1125538"/>
            <a:ext cx="8485482" cy="5256212"/>
          </a:xfrm>
          <a:prstGeom prst="rect">
            <a:avLst/>
          </a:prstGeom>
          <a:solidFill>
            <a:srgbClr val="0000FF">
              <a:alpha val="10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Neutrino Interaction Rate Estimate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125537"/>
            <a:ext cx="8357541" cy="3512827"/>
          </a:xfrm>
        </p:spPr>
        <p:txBody>
          <a:bodyPr/>
          <a:lstStyle/>
          <a:p>
            <a:r>
              <a:rPr lang="en-US" dirty="0" smtClean="0"/>
              <a:t>Simple geometry: a ring with a 10 T uniform field.</a:t>
            </a:r>
          </a:p>
          <a:p>
            <a:r>
              <a:rPr lang="en-US" dirty="0" smtClean="0"/>
              <a:t>Assume a detector 5 meters in radius and 12 meters long, 50% iron (this is mostly the calorimeter).</a:t>
            </a:r>
          </a:p>
          <a:p>
            <a:r>
              <a:rPr lang="en-US" dirty="0" smtClean="0"/>
              <a:t>Assume 2×10</a:t>
            </a:r>
            <a:r>
              <a:rPr lang="en-US" baseline="30000" dirty="0" smtClean="0"/>
              <a:t>12</a:t>
            </a:r>
            <a:r>
              <a:rPr lang="en-US" dirty="0" smtClean="0"/>
              <a:t> muons per beam.</a:t>
            </a:r>
          </a:p>
          <a:p>
            <a:r>
              <a:rPr lang="en-US" dirty="0" smtClean="0"/>
              <a:t>Muon-decay neutrinos are tracked into the iron cylinder, accounting for the ring’s path length pointing at the detector, and the weights of interactions.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June 27, 2011  TJR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Machine-Detector Interface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35A5C2-52D3-4C47-9F20-73F420D6BFA9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45745" y="4638365"/>
          <a:ext cx="7782759" cy="1381760"/>
        </p:xfrm>
        <a:graphic>
          <a:graphicData uri="http://schemas.openxmlformats.org/drawingml/2006/table">
            <a:tbl>
              <a:tblPr firstRow="1">
                <a:tableStyleId>{10A1B5D5-9B99-4C35-A422-299274C87663}</a:tableStyleId>
              </a:tblPr>
              <a:tblGrid>
                <a:gridCol w="2594253"/>
                <a:gridCol w="2594253"/>
                <a:gridCol w="259425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Beam Energy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Ring Radius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Neutrino Interactions per Crossing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750+750 GeV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250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1.5+1.5 TeV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500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Characteristics of the Neutrino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125538"/>
            <a:ext cx="8443301" cy="5256212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200" dirty="0" smtClean="0"/>
              <a:t>Interactions appear anywhere near the midplane, proportional to mass (including calorimeter, rock, supports, shielding, etc.).</a:t>
            </a:r>
          </a:p>
          <a:p>
            <a:pPr>
              <a:spcBef>
                <a:spcPts val="1200"/>
              </a:spcBef>
            </a:pPr>
            <a:r>
              <a:rPr lang="en-US" sz="2200" dirty="0" smtClean="0"/>
              <a:t>They cannot be shielded.</a:t>
            </a:r>
          </a:p>
          <a:p>
            <a:pPr>
              <a:spcBef>
                <a:spcPts val="1200"/>
              </a:spcBef>
            </a:pPr>
            <a:r>
              <a:rPr lang="en-US" sz="2200" dirty="0" smtClean="0"/>
              <a:t>They are in-time with the crossing to within tens of ns.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Actual timing depends on the detailed geometry.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All are early, but some can be very close to in time.</a:t>
            </a:r>
          </a:p>
          <a:p>
            <a:pPr>
              <a:spcBef>
                <a:spcPts val="1200"/>
              </a:spcBef>
            </a:pPr>
            <a:r>
              <a:rPr lang="en-US" sz="2200" dirty="0" smtClean="0"/>
              <a:t>They are centered on the plane of the storage ring, with a vertical sigma of ~1.3 cm at 1.5 TeV (~1.8 cm at 750 GeV), </a:t>
            </a:r>
            <a:br>
              <a:rPr lang="en-US" sz="2200" dirty="0" smtClean="0"/>
            </a:br>
            <a:r>
              <a:rPr lang="en-US" sz="2200" dirty="0" smtClean="0"/>
              <a:t>plus the beam divergence.</a:t>
            </a:r>
          </a:p>
          <a:p>
            <a:pPr>
              <a:spcBef>
                <a:spcPts val="1200"/>
              </a:spcBef>
            </a:pPr>
            <a:r>
              <a:rPr lang="en-US" sz="2200" dirty="0" smtClean="0"/>
              <a:t>The neutrinos come in from the end caps, and do not point at the crossing; they can interact anywhere, not just the end caps.</a:t>
            </a:r>
          </a:p>
          <a:p>
            <a:pPr>
              <a:spcBef>
                <a:spcPts val="1200"/>
              </a:spcBef>
            </a:pPr>
            <a:r>
              <a:rPr lang="en-US" sz="2200" dirty="0" smtClean="0"/>
              <a:t>Every one I looked at has a hadronic + EM shower.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June 27, 2011  TJR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Machine-Detector Interface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35A5C2-52D3-4C47-9F20-73F420D6BFA9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7334559" y="2777509"/>
            <a:ext cx="1403412" cy="120032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“Typical” 1 TeV Neutrino Interaction in 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169863" indent="1588">
              <a:buNone/>
            </a:pPr>
            <a:r>
              <a:rPr lang="en-US" dirty="0" smtClean="0"/>
              <a:t>This is a 1.090 TeV  </a:t>
            </a:r>
            <a:r>
              <a:rPr lang="en-US" dirty="0" smtClean="0">
                <a:latin typeface="Times New Roman"/>
              </a:rPr>
              <a:t>ν</a:t>
            </a:r>
            <a:r>
              <a:rPr lang="en-US" baseline="-25000" dirty="0" smtClean="0">
                <a:latin typeface="Times New Roman"/>
              </a:rPr>
              <a:t>μ</a:t>
            </a:r>
            <a:r>
              <a:rPr lang="en-US" dirty="0" smtClean="0"/>
              <a:t> coming in from the left. Its shower is ~3 meters long, ~½ meter in diameter, and contains ½ million tracks. This is a charged-current interaction, with 56% of the energy leaving in a single muon. It has 39 delayed neutrinos from stopping </a:t>
            </a:r>
            <a:r>
              <a:rPr lang="en-US" dirty="0" smtClean="0">
                <a:latin typeface="Times New Roman"/>
              </a:rPr>
              <a:t>π</a:t>
            </a:r>
            <a:r>
              <a:rPr lang="en-US" baseline="30000" dirty="0" smtClean="0"/>
              <a:t>+</a:t>
            </a:r>
            <a:r>
              <a:rPr lang="en-US" dirty="0" smtClean="0"/>
              <a:t> decay (green tracks). </a:t>
            </a:r>
            <a:r>
              <a:rPr lang="en-US" b="1" dirty="0" smtClean="0"/>
              <a:t>All neutrons are omitted.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June 27, 2011  TJR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Machine-Detector Interface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35A5C2-52D3-4C47-9F20-73F420D6BFA9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pic>
        <p:nvPicPr>
          <p:cNvPr id="7" name="Picture 6" descr="Screenshot-1.png"/>
          <p:cNvPicPr>
            <a:picLocks noChangeAspect="1"/>
          </p:cNvPicPr>
          <p:nvPr/>
        </p:nvPicPr>
        <p:blipFill>
          <a:blip r:embed="rId2"/>
          <a:srcRect l="10373" t="12136" b="5966"/>
          <a:stretch>
            <a:fillRect/>
          </a:stretch>
        </p:blipFill>
        <p:spPr>
          <a:xfrm>
            <a:off x="753368" y="1388281"/>
            <a:ext cx="6054798" cy="2589557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 flipV="1">
            <a:off x="3515096" y="4262500"/>
            <a:ext cx="247535" cy="10762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ounded Rectangular Callout 9"/>
          <p:cNvSpPr/>
          <p:nvPr/>
        </p:nvSpPr>
        <p:spPr>
          <a:xfrm>
            <a:off x="7334559" y="1388281"/>
            <a:ext cx="1108527" cy="624189"/>
          </a:xfrm>
          <a:prstGeom prst="wedgeRoundRectCallout">
            <a:avLst>
              <a:gd name="adj1" fmla="val -97533"/>
              <a:gd name="adj2" fmla="val 174570"/>
              <a:gd name="adj3" fmla="val 16667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612 GeV μ</a:t>
            </a:r>
            <a:r>
              <a:rPr lang="en-US" baseline="30000" dirty="0" smtClean="0"/>
              <a:t>+</a:t>
            </a:r>
            <a:endParaRPr lang="en-US" baseline="30000" dirty="0"/>
          </a:p>
        </p:txBody>
      </p:sp>
      <p:sp>
        <p:nvSpPr>
          <p:cNvPr id="11" name="TextBox 10"/>
          <p:cNvSpPr txBox="1"/>
          <p:nvPr/>
        </p:nvSpPr>
        <p:spPr>
          <a:xfrm>
            <a:off x="7334559" y="2777509"/>
            <a:ext cx="1403412" cy="1200329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Tracks:</a:t>
            </a:r>
          </a:p>
          <a:p>
            <a:r>
              <a:rPr lang="en-US" dirty="0" smtClean="0"/>
              <a:t>    </a:t>
            </a:r>
            <a:r>
              <a:rPr lang="en-US" b="1" dirty="0" smtClean="0">
                <a:solidFill>
                  <a:srgbClr val="0000FF"/>
                </a:solidFill>
              </a:rPr>
              <a:t>Positive</a:t>
            </a:r>
          </a:p>
          <a:p>
            <a:r>
              <a:rPr lang="en-US" dirty="0" smtClean="0"/>
              <a:t>    </a:t>
            </a:r>
            <a:r>
              <a:rPr lang="en-US" b="1" dirty="0" smtClean="0">
                <a:solidFill>
                  <a:srgbClr val="4DFE13"/>
                </a:solidFill>
              </a:rPr>
              <a:t>Neutral</a:t>
            </a:r>
          </a:p>
          <a:p>
            <a:r>
              <a:rPr lang="en-US" dirty="0" smtClean="0"/>
              <a:t>    </a:t>
            </a:r>
            <a:r>
              <a:rPr lang="en-US" b="1" dirty="0" smtClean="0">
                <a:solidFill>
                  <a:srgbClr val="FF0000"/>
                </a:solidFill>
              </a:rPr>
              <a:t>Negative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Dealing with the Neutrino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Good timing will help a lot – a 1 ns cut will identify most of them.</a:t>
            </a:r>
          </a:p>
          <a:p>
            <a:r>
              <a:rPr lang="en-US" sz="2000" dirty="0" smtClean="0"/>
              <a:t>Location will also identify most of them – essentially all are within a few cm of the midplane, on the outer side.</a:t>
            </a:r>
          </a:p>
          <a:p>
            <a:r>
              <a:rPr lang="en-US" sz="2000" dirty="0" smtClean="0"/>
              <a:t>Interactions that occur in the downstream end cap with small radius will be challenging:</a:t>
            </a:r>
          </a:p>
          <a:p>
            <a:pPr lvl="1"/>
            <a:r>
              <a:rPr lang="en-US" sz="1600" dirty="0" smtClean="0"/>
              <a:t>Very close to in time</a:t>
            </a:r>
          </a:p>
          <a:p>
            <a:pPr lvl="1"/>
            <a:r>
              <a:rPr lang="en-US" sz="1600" dirty="0" smtClean="0"/>
              <a:t>Point reasonably close to the crossing</a:t>
            </a:r>
          </a:p>
          <a:p>
            <a:pPr lvl="1"/>
            <a:r>
              <a:rPr lang="en-US" sz="1600" dirty="0" smtClean="0"/>
              <a:t>The only clue may be that they are near the outer midplane</a:t>
            </a:r>
          </a:p>
          <a:p>
            <a:r>
              <a:rPr lang="en-US" sz="2000" dirty="0" smtClean="0"/>
              <a:t>Robustness of the detectors should be considered, as these multi-hundred-GeV showers could approach MHz rates, in a relatively small volume near the midplane.</a:t>
            </a:r>
          </a:p>
          <a:p>
            <a:r>
              <a:rPr lang="en-US" sz="2000" dirty="0" smtClean="0"/>
              <a:t>Need to apply the background Monte Carlo to various detector design(s).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June 27, 2011  TJR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Machine-Detector Interface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35A5C2-52D3-4C47-9F20-73F420D6BFA9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dirty="0" smtClean="0"/>
              <a:t>Neutrino-Induced Physics 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muon collider is also a neutrino factory on steroids.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But it’s difficult to get significant L/E for oscillations.</a:t>
            </a:r>
          </a:p>
          <a:p>
            <a:r>
              <a:rPr lang="en-US" dirty="0" smtClean="0"/>
              <a:t>A small neutrino detector near a muon collider could exceed the world’s supply of events in just a few hours.</a:t>
            </a:r>
          </a:p>
          <a:p>
            <a:r>
              <a:rPr lang="en-US" dirty="0" smtClean="0"/>
              <a:t>These</a:t>
            </a:r>
            <a:r>
              <a:rPr lang="en-US" dirty="0" smtClean="0"/>
              <a:t> will be </a:t>
            </a:r>
            <a:r>
              <a:rPr lang="en-US" dirty="0" smtClean="0"/>
              <a:t>very high-energy neutrino events, in significant numbers</a:t>
            </a:r>
          </a:p>
          <a:p>
            <a:pPr lvl="1"/>
            <a:r>
              <a:rPr lang="en-US" dirty="0" smtClean="0"/>
              <a:t>For a 1.5+1.5 TeV collider, 19% are above 1 TeV.</a:t>
            </a:r>
          </a:p>
          <a:p>
            <a:r>
              <a:rPr lang="en-US" dirty="0" smtClean="0"/>
              <a:t>Indeed the calorimeters of the muon collider detector(s) may be all that is needed (with a neutrino trigger).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June 27, 2011  TJR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35A5C2-52D3-4C47-9F20-73F420D6BFA9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Machine-Detector Interface 2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125538"/>
            <a:ext cx="8305801" cy="5256212"/>
          </a:xfrm>
        </p:spPr>
        <p:txBody>
          <a:bodyPr/>
          <a:lstStyle/>
          <a:p>
            <a:r>
              <a:rPr lang="en-US" dirty="0" smtClean="0"/>
              <a:t>G4beamline is a useful tool for exploring backgrounds in a muon collider detector.</a:t>
            </a:r>
          </a:p>
          <a:p>
            <a:r>
              <a:rPr lang="en-US" dirty="0" smtClean="0"/>
              <a:t>G4beamline (Geant4) is reasonably accurate and realistic, and getting better.</a:t>
            </a:r>
          </a:p>
          <a:p>
            <a:r>
              <a:rPr lang="en-US" b="1" dirty="0" smtClean="0">
                <a:solidFill>
                  <a:srgbClr val="0000FF"/>
                </a:solidFill>
              </a:rPr>
              <a:t>The backgrounds at a muon collider are highly challenging, and need to be well understood early enough to influence many aspects of detector design.</a:t>
            </a:r>
          </a:p>
          <a:p>
            <a:r>
              <a:rPr lang="en-US" dirty="0" smtClean="0"/>
              <a:t>Neutrino interactions can be studied at very high energies with high statistics using a muon collider as a source.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June 27, 2011  TJR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Machine-Detector Interface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35A5C2-52D3-4C47-9F20-73F420D6BFA9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Introduction to G4beamline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sz="2000" dirty="0" smtClean="0"/>
              <a:t>G4beamline is a particle-tracking simulation program based on the Geant4 toolkit [</a:t>
            </a:r>
            <a:r>
              <a:rPr lang="en-US" sz="2000" b="1" dirty="0" smtClean="0">
                <a:solidFill>
                  <a:srgbClr val="0000FF"/>
                </a:solidFill>
              </a:rPr>
              <a:t>http://geant4.cern.ch</a:t>
            </a:r>
            <a:r>
              <a:rPr lang="en-US" sz="2000" dirty="0" smtClean="0"/>
              <a:t>].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All of the Geant4 physics lists are available, modeling most of what is known about particle interactions with matter.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It is capable of very realistic simulations, but of course the effort required increases with the detail involved.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G4beamline is considerably easier to use than setting up a</a:t>
            </a:r>
            <a:r>
              <a:rPr lang="en-US" sz="2000" dirty="0" smtClean="0"/>
              <a:t> C</a:t>
            </a:r>
            <a:r>
              <a:rPr lang="en-US" sz="2000" dirty="0" smtClean="0"/>
              <a:t>++ program using the Geant4 toolkit.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The program is optimized to model and evaluate the performance of beam lines.</a:t>
            </a:r>
          </a:p>
          <a:p>
            <a:pPr lvl="1"/>
            <a:r>
              <a:rPr lang="en-US" sz="1600" dirty="0" smtClean="0"/>
              <a:t>It has a rich repertoire of beam-line elements.</a:t>
            </a:r>
          </a:p>
          <a:p>
            <a:pPr lvl="1"/>
            <a:r>
              <a:rPr lang="en-US" sz="1600" dirty="0" smtClean="0"/>
              <a:t>It has general-purpose geometrical solids and fields so you can construct custom elements (e.g. an electrostatic septum, multi-function magnets, complex absorbers)</a:t>
            </a:r>
            <a:r>
              <a:rPr lang="en-US" sz="1600" dirty="0" smtClean="0"/>
              <a:t>.</a:t>
            </a:r>
          </a:p>
          <a:p>
            <a:pPr lvl="1"/>
            <a:r>
              <a:rPr lang="en-US" sz="1600" dirty="0" smtClean="0"/>
              <a:t>It lets you easily lay out elements along the beam centerline.</a:t>
            </a:r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June 27, 2011  TJR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Machine-Detector Interface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35A5C2-52D3-4C47-9F20-73F420D6BFA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Introduction to G4beamline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5538"/>
            <a:ext cx="3832578" cy="5256212"/>
          </a:xfrm>
        </p:spPr>
        <p:txBody>
          <a:bodyPr/>
          <a:lstStyle/>
          <a:p>
            <a:r>
              <a:rPr lang="en-US" sz="1800" dirty="0" smtClean="0"/>
              <a:t>The system is described in a simple ASCII file:</a:t>
            </a:r>
          </a:p>
          <a:p>
            <a:pPr marL="4763" indent="-4763">
              <a:spcBef>
                <a:spcPts val="0"/>
              </a:spcBef>
              <a:buNone/>
            </a:pPr>
            <a:endParaRPr lang="en-US" sz="1100" dirty="0" smtClean="0"/>
          </a:p>
          <a:p>
            <a:pPr marL="4763" indent="-4763">
              <a:spcBef>
                <a:spcPts val="0"/>
              </a:spcBef>
              <a:buNone/>
            </a:pPr>
            <a:r>
              <a:rPr lang="en-US" sz="1400" dirty="0" smtClean="0"/>
              <a:t># example1.in</a:t>
            </a:r>
          </a:p>
          <a:p>
            <a:pPr marL="4763" indent="-4763">
              <a:spcBef>
                <a:spcPts val="0"/>
              </a:spcBef>
              <a:buNone/>
            </a:pPr>
            <a:r>
              <a:rPr lang="en-US" sz="1400" dirty="0" smtClean="0"/>
              <a:t>physics QGSP_BERT</a:t>
            </a:r>
          </a:p>
          <a:p>
            <a:pPr marL="4763" indent="-4763">
              <a:spcBef>
                <a:spcPts val="0"/>
              </a:spcBef>
              <a:buNone/>
            </a:pPr>
            <a:r>
              <a:rPr lang="en-US" sz="1400" dirty="0" smtClean="0"/>
              <a:t>beam gaussian particle=mu+ nEvents=1000 \</a:t>
            </a:r>
          </a:p>
          <a:p>
            <a:pPr marL="4763" indent="-4763">
              <a:spcBef>
                <a:spcPts val="0"/>
              </a:spcBef>
              <a:buNone/>
            </a:pPr>
            <a:r>
              <a:rPr lang="en-US" sz="1400" dirty="0" smtClean="0"/>
              <a:t>    meanMomentum=200 \</a:t>
            </a:r>
          </a:p>
          <a:p>
            <a:pPr marL="4763" indent="-4763">
              <a:spcBef>
                <a:spcPts val="0"/>
              </a:spcBef>
              <a:buNone/>
            </a:pPr>
            <a:r>
              <a:rPr lang="en-US" sz="1400" dirty="0" smtClean="0"/>
              <a:t>    sigmaX=10.0  sigmaY=10.0 \</a:t>
            </a:r>
          </a:p>
          <a:p>
            <a:pPr marL="4763" indent="-4763">
              <a:spcBef>
                <a:spcPts val="0"/>
              </a:spcBef>
              <a:buNone/>
            </a:pPr>
            <a:r>
              <a:rPr lang="en-US" sz="1400" dirty="0" smtClean="0"/>
              <a:t>    sigmaXp=0.100 sigmaYp=0.100 </a:t>
            </a:r>
          </a:p>
          <a:p>
            <a:pPr marL="4763" indent="-4763">
              <a:spcBef>
                <a:spcPts val="0"/>
              </a:spcBef>
              <a:buNone/>
            </a:pPr>
            <a:r>
              <a:rPr lang="en-US" sz="1400" dirty="0" smtClean="0"/>
              <a:t># BeamVis just shows where the beam starts</a:t>
            </a:r>
          </a:p>
          <a:p>
            <a:pPr marL="4763" indent="-4763">
              <a:spcBef>
                <a:spcPts val="0"/>
              </a:spcBef>
              <a:buNone/>
            </a:pPr>
            <a:r>
              <a:rPr lang="en-US" sz="1400" dirty="0" smtClean="0"/>
              <a:t>box BeamVis width=100.0 height=100.0 \</a:t>
            </a:r>
          </a:p>
          <a:p>
            <a:pPr marL="4763" indent="-4763">
              <a:spcBef>
                <a:spcPts val="0"/>
              </a:spcBef>
              <a:buNone/>
            </a:pPr>
            <a:r>
              <a:rPr lang="en-US" sz="1400" dirty="0" smtClean="0"/>
              <a:t>     length=0.1 material=Vacuum color=1,0,0</a:t>
            </a:r>
          </a:p>
          <a:p>
            <a:pPr marL="4763" indent="-4763">
              <a:spcBef>
                <a:spcPts val="0"/>
              </a:spcBef>
              <a:buNone/>
            </a:pPr>
            <a:r>
              <a:rPr lang="en-US" sz="1400" dirty="0" smtClean="0"/>
              <a:t>place BeamVis z=0</a:t>
            </a:r>
          </a:p>
          <a:p>
            <a:pPr marL="4763" indent="-4763">
              <a:spcBef>
                <a:spcPts val="0"/>
              </a:spcBef>
              <a:buNone/>
            </a:pPr>
            <a:r>
              <a:rPr lang="en-US" sz="1400" dirty="0" smtClean="0"/>
              <a:t>virtualdetector Det radius=1000.0 color=0,1,0</a:t>
            </a:r>
          </a:p>
          <a:p>
            <a:pPr marL="4763" indent="-4763">
              <a:spcBef>
                <a:spcPts val="0"/>
              </a:spcBef>
              <a:buNone/>
            </a:pPr>
            <a:r>
              <a:rPr lang="en-US" sz="1400" dirty="0" smtClean="0"/>
              <a:t>place Det z=1000.0 rename=Det1</a:t>
            </a:r>
          </a:p>
          <a:p>
            <a:pPr marL="4763" indent="-4763">
              <a:spcBef>
                <a:spcPts val="0"/>
              </a:spcBef>
              <a:buNone/>
            </a:pPr>
            <a:r>
              <a:rPr lang="en-US" sz="1400" dirty="0" smtClean="0"/>
              <a:t>place Det z=2000.0 rename=Det2</a:t>
            </a:r>
          </a:p>
          <a:p>
            <a:pPr marL="4763" indent="-4763">
              <a:spcBef>
                <a:spcPts val="0"/>
              </a:spcBef>
              <a:buNone/>
            </a:pPr>
            <a:r>
              <a:rPr lang="en-US" sz="1400" dirty="0" smtClean="0"/>
              <a:t>place Det z=3000.0 rename=Det3</a:t>
            </a:r>
          </a:p>
          <a:p>
            <a:pPr marL="4763" indent="-4763">
              <a:spcBef>
                <a:spcPts val="0"/>
              </a:spcBef>
              <a:buNone/>
            </a:pPr>
            <a:r>
              <a:rPr lang="en-US" sz="1400" dirty="0" smtClean="0"/>
              <a:t>place Det z=4000.0 rename=Det4</a:t>
            </a:r>
          </a:p>
          <a:p>
            <a:pPr>
              <a:spcBef>
                <a:spcPts val="600"/>
              </a:spcBef>
            </a:pPr>
            <a:r>
              <a:rPr lang="en-US" sz="1800" dirty="0" smtClean="0"/>
              <a:t>Visualization is included </a:t>
            </a:r>
            <a:br>
              <a:rPr lang="en-US" sz="1800" dirty="0" smtClean="0"/>
            </a:br>
            <a:r>
              <a:rPr lang="en-US" sz="1800" dirty="0" smtClean="0"/>
              <a:t>out-of-the-box</a:t>
            </a:r>
          </a:p>
          <a:p>
            <a:pPr>
              <a:spcBef>
                <a:spcPts val="600"/>
              </a:spcBef>
            </a:pPr>
            <a:r>
              <a:rPr lang="en-US" sz="1800" dirty="0" smtClean="0"/>
              <a:t>Includes a user-friendly histogram tool: HistoRoot.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June 27, 2011  TJR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Machine-Detector Interface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35A5C2-52D3-4C47-9F20-73F420D6BFA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8" name="Picture 7" descr="Screensho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5100" y="1181981"/>
            <a:ext cx="4241422" cy="2910240"/>
          </a:xfrm>
          <a:prstGeom prst="rect">
            <a:avLst/>
          </a:prstGeom>
        </p:spPr>
      </p:pic>
      <p:pic>
        <p:nvPicPr>
          <p:cNvPr id="12" name="Picture 11" descr="Screenshot-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7341" y="4167481"/>
            <a:ext cx="3256493" cy="2163106"/>
          </a:xfrm>
          <a:prstGeom prst="rect">
            <a:avLst/>
          </a:prstGeom>
        </p:spPr>
      </p:pic>
      <p:cxnSp>
        <p:nvCxnSpPr>
          <p:cNvPr id="14" name="Straight Arrow Connector 13"/>
          <p:cNvCxnSpPr/>
          <p:nvPr/>
        </p:nvCxnSpPr>
        <p:spPr>
          <a:xfrm rot="5400000">
            <a:off x="7017928" y="3678294"/>
            <a:ext cx="874889" cy="423334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276600" y="3358444"/>
            <a:ext cx="4239921" cy="1645356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Introduction to G4beamline - 3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5538"/>
            <a:ext cx="4005674" cy="5256212"/>
          </a:xfrm>
        </p:spPr>
        <p:txBody>
          <a:bodyPr/>
          <a:lstStyle/>
          <a:p>
            <a:pPr>
              <a:spcBef>
                <a:spcPts val="900"/>
              </a:spcBef>
            </a:pPr>
            <a:r>
              <a:rPr lang="en-US" sz="2000" dirty="0" smtClean="0"/>
              <a:t>Several tutorials and many examples are available on the website.</a:t>
            </a:r>
          </a:p>
          <a:p>
            <a:pPr>
              <a:spcBef>
                <a:spcPts val="900"/>
              </a:spcBef>
            </a:pPr>
            <a:r>
              <a:rPr lang="en-US" sz="2000" dirty="0" smtClean="0"/>
              <a:t>Extensive documentation and online help.</a:t>
            </a:r>
          </a:p>
          <a:p>
            <a:pPr>
              <a:spcBef>
                <a:spcPts val="900"/>
              </a:spcBef>
            </a:pPr>
            <a:r>
              <a:rPr lang="en-US" sz="2000" dirty="0" smtClean="0"/>
              <a:t>Its user interface is designed to be easy to use by physicists.</a:t>
            </a:r>
          </a:p>
          <a:p>
            <a:pPr>
              <a:spcBef>
                <a:spcPts val="900"/>
              </a:spcBef>
            </a:pPr>
            <a:r>
              <a:rPr lang="en-US" sz="2000" dirty="0" smtClean="0"/>
              <a:t>G4beamline is Open Source, and is distributed for Windows, Linux, and Mac.</a:t>
            </a:r>
          </a:p>
          <a:p>
            <a:pPr>
              <a:spcBef>
                <a:spcPts val="900"/>
              </a:spcBef>
            </a:pPr>
            <a:r>
              <a:rPr lang="en-US" sz="2000" dirty="0" smtClean="0"/>
              <a:t>It is currently in use by hundreds of users around the world.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June 27, 2011  TJR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Machine-Detector Interface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35A5C2-52D3-4C47-9F20-73F420D6BFA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7" name="Picture 6" descr="Screenshot.png.AMRenameFinderItemsPlaceholderTex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8130" y="2096867"/>
            <a:ext cx="4223926" cy="332532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043171" y="5850545"/>
            <a:ext cx="49899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http://g4beamline.muonsinc.com</a:t>
            </a:r>
            <a:endParaRPr lang="en-US" sz="2400" b="1" dirty="0">
              <a:solidFill>
                <a:srgbClr val="0000FF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333037" y="2681113"/>
            <a:ext cx="2205093" cy="301035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G4beamline to Simulate Backgrounds?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It provides a new perspective independent of MARS.</a:t>
            </a:r>
          </a:p>
          <a:p>
            <a:r>
              <a:rPr lang="en-US" dirty="0" smtClean="0"/>
              <a:t>Its input is flexible and straightforward, designed to make it easy to explore alternatives.</a:t>
            </a:r>
          </a:p>
          <a:p>
            <a:pPr lvl="1"/>
            <a:r>
              <a:rPr lang="en-US" dirty="0" smtClean="0"/>
              <a:t>Command-line parameters make it easy to scan values</a:t>
            </a:r>
          </a:p>
          <a:p>
            <a:r>
              <a:rPr lang="en-US" dirty="0" smtClean="0"/>
              <a:t>Geant4, and thus G4beamline, already has the major physics processes.</a:t>
            </a:r>
          </a:p>
          <a:p>
            <a:pPr lvl="1"/>
            <a:r>
              <a:rPr lang="en-US" dirty="0" smtClean="0"/>
              <a:t>Missing are</a:t>
            </a:r>
            <a:r>
              <a:rPr lang="en-US" dirty="0" smtClean="0"/>
              <a:t> those related </a:t>
            </a:r>
            <a:r>
              <a:rPr lang="en-US" dirty="0" smtClean="0"/>
              <a:t>to the intersecting beams.</a:t>
            </a:r>
          </a:p>
          <a:p>
            <a:r>
              <a:rPr lang="en-US" dirty="0" smtClean="0"/>
              <a:t>G4beamline is highly extensible:</a:t>
            </a:r>
          </a:p>
          <a:p>
            <a:pPr lvl="1"/>
            <a:r>
              <a:rPr lang="en-US" dirty="0" smtClean="0"/>
              <a:t>Detailed and complete internal documentation</a:t>
            </a:r>
          </a:p>
          <a:p>
            <a:pPr lvl="1"/>
            <a:r>
              <a:rPr lang="en-US" dirty="0" smtClean="0"/>
              <a:t>Internal modularity makes it easy to add new features</a:t>
            </a:r>
          </a:p>
          <a:p>
            <a:pPr lvl="1"/>
            <a:r>
              <a:rPr lang="en-US" dirty="0" smtClean="0"/>
              <a:t>Register/callback structure – most new features are wholly contained in a single source file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June 27, 2011  TJR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Machine-Detector Interface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35A5C2-52D3-4C47-9F20-73F420D6BFA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Quick Introduction to G4beamline</a:t>
            </a:r>
          </a:p>
          <a:p>
            <a:pPr lvl="1"/>
            <a:r>
              <a:rPr lang="en-US" dirty="0" smtClean="0"/>
              <a:t>Why use it for MDI simulations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G4beamline Capabilities Relevant to MDI Simulations</a:t>
            </a:r>
          </a:p>
          <a:p>
            <a:pPr lvl="1"/>
            <a:r>
              <a:rPr lang="en-US" dirty="0" smtClean="0"/>
              <a:t>All the major physics processes</a:t>
            </a:r>
          </a:p>
          <a:p>
            <a:pPr lvl="1"/>
            <a:r>
              <a:rPr lang="en-US" dirty="0" smtClean="0"/>
              <a:t>Extensibility</a:t>
            </a:r>
          </a:p>
          <a:p>
            <a:pPr>
              <a:spcBef>
                <a:spcPts val="1200"/>
              </a:spcBef>
            </a:pPr>
            <a:r>
              <a:rPr lang="en-US" b="1" dirty="0" smtClean="0">
                <a:solidFill>
                  <a:srgbClr val="0000FF"/>
                </a:solidFill>
              </a:rPr>
              <a:t>Validation of G4beamline, comparison to MARS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Initial Background Studies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Neutrino-Induced Backgrounds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Neutrino-Induced Physics Opportunities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June 27, 2011  TJR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Machine-Detector Interface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35A5C2-52D3-4C47-9F20-73F420D6BFA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29259" y="1125538"/>
            <a:ext cx="8485482" cy="5256212"/>
          </a:xfrm>
          <a:prstGeom prst="rect">
            <a:avLst/>
          </a:prstGeom>
          <a:solidFill>
            <a:srgbClr val="0000FF">
              <a:alpha val="10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Validation of G4beamline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dirty="0" smtClean="0"/>
              <a:t>G4beamline is based on Geant4, which has extensive validation efforts.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G4beamline Validation is documented in</a:t>
            </a:r>
            <a:br>
              <a:rPr lang="en-US" dirty="0" smtClean="0"/>
            </a:br>
            <a:r>
              <a:rPr lang="en-US" sz="2000" b="1" dirty="0" smtClean="0">
                <a:solidFill>
                  <a:srgbClr val="0000FF"/>
                </a:solidFill>
              </a:rPr>
              <a:t>http://muonsinc.com/g4beamline/G4beamlineValidation.pdf</a:t>
            </a:r>
            <a:endParaRPr lang="en-US" b="1" dirty="0" smtClean="0">
              <a:solidFill>
                <a:srgbClr val="0000FF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 smtClean="0"/>
              <a:t>The physics processes most important to modeling backgrounds have been validated in various ways: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/>
              <a:t>		Particle transport		Neutron transport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/>
              <a:t>		Hadronic interactions		Electromagnetic interactions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/>
              <a:t>		Particle decays			Synchrotron radiation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/>
              <a:t>		Photo-nuclear interactions	Pair production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/>
              <a:t>		Bethe-Heitler mu pairs		Neutrino interactions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Minor discrepancies remain for some physics processes.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This is an ongoing effort.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June 27, 2011  TJR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Machine-Detector Interface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35A5C2-52D3-4C47-9F20-73F420D6BFA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G4beamline</a:t>
            </a:r>
            <a:br>
              <a:rPr lang="en-US" dirty="0" smtClean="0"/>
            </a:br>
            <a:r>
              <a:rPr lang="en-US" dirty="0" smtClean="0"/>
              <a:t>and MARS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June 27, 2011  TJR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Machine-Detector Interface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35A5C2-52D3-4C47-9F20-73F420D6BFA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" name="Text Placeholder 7"/>
          <p:cNvSpPr txBox="1">
            <a:spLocks/>
          </p:cNvSpPr>
          <p:nvPr/>
        </p:nvSpPr>
        <p:spPr bwMode="auto">
          <a:xfrm>
            <a:off x="4648200" y="4562592"/>
            <a:ext cx="3810000" cy="1533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4" charset="-128"/>
                <a:cs typeface="ＭＳ Ｐゴシック" pitchFamily="4" charset="-128"/>
                <a:sym typeface="Symbol"/>
              </a:rPr>
              <a:t>G4BL neutron data should fall off as</a:t>
            </a:r>
            <a:r>
              <a:rPr lang="en-US" sz="1600" kern="0" dirty="0" smtClean="0">
                <a:ea typeface="ＭＳ Ｐゴシック" pitchFamily="4" charset="-128"/>
                <a:cs typeface="ＭＳ Ｐゴシック" pitchFamily="4" charset="-128"/>
                <a:sym typeface="Symbol"/>
              </a:rPr>
              <a:t>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4" charset="-128"/>
                <a:cs typeface="ＭＳ Ｐゴシック" pitchFamily="4" charset="-128"/>
                <a:sym typeface="Symbol"/>
              </a:rPr>
              <a:t>the Mars data does.  We are looking into this.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1600" kern="0" dirty="0" smtClean="0">
                <a:ea typeface="ＭＳ Ｐゴシック" pitchFamily="4" charset="-128"/>
                <a:cs typeface="ＭＳ Ｐゴシック" pitchFamily="4" charset="-128"/>
                <a:sym typeface="Symbol"/>
              </a:rPr>
              <a:t>Work in progress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4" charset="-128"/>
              <a:cs typeface="ＭＳ Ｐゴシック" pitchFamily="4" charset="-128"/>
              <a:sym typeface="Symbol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-112" charset="-128"/>
            </a:endParaRPr>
          </a:p>
        </p:txBody>
      </p:sp>
      <p:graphicFrame>
        <p:nvGraphicFramePr>
          <p:cNvPr id="8" name="Content Placeholder 11"/>
          <p:cNvGraphicFramePr>
            <a:graphicFrameLocks/>
          </p:cNvGraphicFramePr>
          <p:nvPr/>
        </p:nvGraphicFramePr>
        <p:xfrm>
          <a:off x="685800" y="1804340"/>
          <a:ext cx="3810000" cy="198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ontent Placeholder 13"/>
          <p:cNvGraphicFramePr>
            <a:graphicFrameLocks/>
          </p:cNvGraphicFramePr>
          <p:nvPr/>
        </p:nvGraphicFramePr>
        <p:xfrm>
          <a:off x="685800" y="4114800"/>
          <a:ext cx="3810000" cy="198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/>
          <p:nvPr/>
        </p:nvGraphicFramePr>
        <p:xfrm>
          <a:off x="4572000" y="1756832"/>
          <a:ext cx="3962400" cy="22794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400300" y="1136793"/>
            <a:ext cx="502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Particle fluxes as a function of radial position.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4874</TotalTime>
  <Words>2304</Words>
  <Application>Microsoft Macintosh PowerPoint</Application>
  <PresentationFormat>On-screen Show (4:3)</PresentationFormat>
  <Paragraphs>315</Paragraphs>
  <Slides>25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Default Design</vt:lpstr>
      <vt:lpstr>Machine-Detector Interface 2  Applying G4beamline</vt:lpstr>
      <vt:lpstr>Outline</vt:lpstr>
      <vt:lpstr>Quick Introduction to G4beamline - 1</vt:lpstr>
      <vt:lpstr>Quick Introduction to G4beamline - 2</vt:lpstr>
      <vt:lpstr>Quick Introduction to G4beamline - 3</vt:lpstr>
      <vt:lpstr>Why Use G4beamline to Simulate Backgrounds?</vt:lpstr>
      <vt:lpstr>Outline</vt:lpstr>
      <vt:lpstr>Validation of G4beamline</vt:lpstr>
      <vt:lpstr>Comparison of G4beamline and MARS</vt:lpstr>
      <vt:lpstr>Outline</vt:lpstr>
      <vt:lpstr>Background Sources</vt:lpstr>
      <vt:lpstr>Strawman Detector Concept</vt:lpstr>
      <vt:lpstr>TOF Histograms at  Selected Planes</vt:lpstr>
      <vt:lpstr>Particle Fluxes (r=47 cm) as a Function of Cone Angle</vt:lpstr>
      <vt:lpstr>Particle Fluxes vs. Radius for a 10° Cone</vt:lpstr>
      <vt:lpstr>Synchrotron Radiation from 500 GeV Electrons</vt:lpstr>
      <vt:lpstr>There is LOTS more to do</vt:lpstr>
      <vt:lpstr>Outline</vt:lpstr>
      <vt:lpstr>Neutrino-Induced Backgrounds</vt:lpstr>
      <vt:lpstr>Neutrino Interaction Rate Estimate</vt:lpstr>
      <vt:lpstr>Basic Characteristics of the Neutrino Background</vt:lpstr>
      <vt:lpstr>A “Typical” 1 TeV Neutrino Interaction in Fe</vt:lpstr>
      <vt:lpstr>Dealing with the Neutrino Background</vt:lpstr>
      <vt:lpstr>Neutrino-Induced Physics Opportunities</vt:lpstr>
      <vt:lpstr>Conclusions</vt:lpstr>
    </vt:vector>
  </TitlesOfParts>
  <Company>Muons Inc. / IIT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MDI 2</dc:title>
  <dc:creator>Tom Roberts</dc:creator>
  <cp:lastModifiedBy>Tom Roberts</cp:lastModifiedBy>
  <cp:revision>32</cp:revision>
  <dcterms:created xsi:type="dcterms:W3CDTF">2011-06-27T13:31:01Z</dcterms:created>
  <dcterms:modified xsi:type="dcterms:W3CDTF">2011-06-27T13:50:11Z</dcterms:modified>
</cp:coreProperties>
</file>