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40"/>
  </p:notesMasterIdLst>
  <p:handoutMasterIdLst>
    <p:handoutMasterId r:id="rId41"/>
  </p:handoutMasterIdLst>
  <p:sldIdLst>
    <p:sldId id="257" r:id="rId2"/>
    <p:sldId id="275" r:id="rId3"/>
    <p:sldId id="276" r:id="rId4"/>
    <p:sldId id="277" r:id="rId5"/>
    <p:sldId id="266" r:id="rId6"/>
    <p:sldId id="296" r:id="rId7"/>
    <p:sldId id="258" r:id="rId8"/>
    <p:sldId id="259" r:id="rId9"/>
    <p:sldId id="278" r:id="rId10"/>
    <p:sldId id="261" r:id="rId11"/>
    <p:sldId id="262" r:id="rId12"/>
    <p:sldId id="280" r:id="rId13"/>
    <p:sldId id="264" r:id="rId14"/>
    <p:sldId id="263" r:id="rId15"/>
    <p:sldId id="268" r:id="rId16"/>
    <p:sldId id="265" r:id="rId17"/>
    <p:sldId id="298" r:id="rId18"/>
    <p:sldId id="269" r:id="rId19"/>
    <p:sldId id="295" r:id="rId20"/>
    <p:sldId id="291" r:id="rId21"/>
    <p:sldId id="292" r:id="rId22"/>
    <p:sldId id="293" r:id="rId23"/>
    <p:sldId id="270" r:id="rId24"/>
    <p:sldId id="271" r:id="rId25"/>
    <p:sldId id="267" r:id="rId26"/>
    <p:sldId id="286" r:id="rId27"/>
    <p:sldId id="287" r:id="rId28"/>
    <p:sldId id="288" r:id="rId29"/>
    <p:sldId id="290" r:id="rId30"/>
    <p:sldId id="272" r:id="rId31"/>
    <p:sldId id="273" r:id="rId32"/>
    <p:sldId id="283" r:id="rId33"/>
    <p:sldId id="282" r:id="rId34"/>
    <p:sldId id="297" r:id="rId35"/>
    <p:sldId id="285" r:id="rId36"/>
    <p:sldId id="279" r:id="rId37"/>
    <p:sldId id="289" r:id="rId38"/>
    <p:sldId id="284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45" autoAdjust="0"/>
    <p:restoredTop sz="97492" autoAdjust="0"/>
  </p:normalViewPr>
  <p:slideViewPr>
    <p:cSldViewPr snapToGrid="0" snapToObjects="1">
      <p:cViewPr varScale="1">
        <p:scale>
          <a:sx n="116" d="100"/>
          <a:sy n="116" d="100"/>
        </p:scale>
        <p:origin x="-1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07575-FE4C-704F-93BE-3DC43DF682E8}" type="datetimeFigureOut">
              <a:rPr lang="en-US" smtClean="0"/>
              <a:t>6/29/11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C1AA0-05C6-A647-824F-1A207E765C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942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236BD-AB33-D640-9394-2790D586DC7F}" type="datetimeFigureOut">
              <a:rPr lang="en-US" smtClean="0"/>
              <a:t>6/29/11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451FE-528A-9B46-B199-53F5108A3A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187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F98E-F863-D24B-B0FF-92355931704E}" type="datetime1">
              <a:rPr lang="en-US" smtClean="0"/>
              <a:t>6/29/11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Ronald Lipton, Fermilab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44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D761-AEFD-4646-ACFF-5B8CB6CEB89E}" type="datetime1">
              <a:rPr lang="en-US" smtClean="0"/>
              <a:t>6/29/11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Ronald Lipton, Fermilab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453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72A2-39FC-DE4B-A1FA-FB1EE7B14392}" type="datetime1">
              <a:rPr lang="en-US" smtClean="0"/>
              <a:t>6/29/11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Ronald Lipton, Fermilab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0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8D62-5754-6A40-ADCE-8BFB42B405E5}" type="datetime1">
              <a:rPr lang="en-US" smtClean="0"/>
              <a:t>6/29/11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Ronald Lipton, Fermilab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03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027B-7295-A540-ACD0-99C290E5D311}" type="datetime1">
              <a:rPr lang="en-US" smtClean="0"/>
              <a:t>6/29/11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Ronald Lipton, Fermilab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03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4733-F839-1144-9346-E61189913AEE}" type="datetime1">
              <a:rPr lang="en-US" smtClean="0"/>
              <a:t>6/29/11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Ronald Lipton, Fermilab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7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1F41-D73B-DC41-A717-FE7911014D4E}" type="datetime1">
              <a:rPr lang="en-US" smtClean="0"/>
              <a:t>6/29/11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Ronald Lipton, Fermilab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3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41EB-9098-E44E-8446-05107F26B374}" type="datetime1">
              <a:rPr lang="en-US" smtClean="0"/>
              <a:t>6/29/11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Ronald Lipton, Fermilab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281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D9C62-3AB4-9F48-AF76-299890CAC857}" type="datetime1">
              <a:rPr lang="en-US" smtClean="0"/>
              <a:t>6/29/11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Ronald Lipton, Fermilab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64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0189-D561-664D-9964-218E9073C6BB}" type="datetime1">
              <a:rPr lang="en-US" smtClean="0"/>
              <a:t>6/29/11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Ronald Lipton, Fermilab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8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C251-1E2C-6E4C-8B63-D31C89468EAF}" type="datetime1">
              <a:rPr lang="en-US" smtClean="0"/>
              <a:t>6/29/11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Ronald Lipton, Fermilab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02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57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165407"/>
            <a:ext cx="8386481" cy="5093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1FE25-A1C7-694D-9DB3-AA28DD1C4554}" type="datetime1">
              <a:rPr lang="en-US" smtClean="0"/>
              <a:t>6/29/11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Ronald Lipton, Fermilab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54EC2-389D-4D40-9737-84108530A8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88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rgbClr val="FF66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366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66006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12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emf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5" Type="http://schemas.openxmlformats.org/officeDocument/2006/relationships/image" Target="../media/image50.png"/><Relationship Id="rId6" Type="http://schemas.openxmlformats.org/officeDocument/2006/relationships/oleObject" Target="../embeddings/oleObject4.bin"/><Relationship Id="rId7" Type="http://schemas.openxmlformats.org/officeDocument/2006/relationships/image" Target="../media/image47.png"/><Relationship Id="rId8" Type="http://schemas.openxmlformats.org/officeDocument/2006/relationships/image" Target="NULL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(and old) Detectors for the </a:t>
            </a:r>
            <a:r>
              <a:rPr lang="en-US" dirty="0" err="1" smtClean="0"/>
              <a:t>Muon</a:t>
            </a:r>
            <a:r>
              <a:rPr lang="en-US" dirty="0" smtClean="0"/>
              <a:t> Collider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Or … random thoughts on detector technology</a:t>
            </a:r>
          </a:p>
          <a:p>
            <a:r>
              <a:rPr lang="en-US" dirty="0" smtClean="0"/>
              <a:t>Detector Requirements and tools</a:t>
            </a:r>
          </a:p>
          <a:p>
            <a:r>
              <a:rPr lang="en-US" dirty="0" smtClean="0"/>
              <a:t>Some basics</a:t>
            </a:r>
          </a:p>
          <a:p>
            <a:r>
              <a:rPr lang="en-US" dirty="0" smtClean="0"/>
              <a:t>Tracking</a:t>
            </a:r>
          </a:p>
          <a:p>
            <a:r>
              <a:rPr lang="en-US" dirty="0" err="1" smtClean="0"/>
              <a:t>Calorimetry</a:t>
            </a:r>
            <a:endParaRPr lang="en-US" dirty="0" smtClean="0"/>
          </a:p>
          <a:p>
            <a:r>
              <a:rPr lang="en-US" dirty="0" smtClean="0"/>
              <a:t>Conclusions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Happy to have folks in the audience comment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B5C-B536-EB4E-B03A-82E911277205}" type="datetime1">
              <a:rPr lang="en-US" smtClean="0"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Lipton,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16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Track 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65407"/>
            <a:ext cx="8067990" cy="5093323"/>
          </a:xfrm>
        </p:spPr>
        <p:txBody>
          <a:bodyPr>
            <a:normAutofit/>
          </a:bodyPr>
          <a:lstStyle/>
          <a:p>
            <a:r>
              <a:rPr lang="en-US" dirty="0" smtClean="0"/>
              <a:t>Naively one would expect the time resolution requirement to be set by path length variations, particle velocity differences and bunch crossing time (100 </a:t>
            </a:r>
            <a:r>
              <a:rPr lang="en-US" dirty="0" err="1" smtClean="0"/>
              <a:t>ps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“optimal” track fit would include time stamp information which could then be used as part of the </a:t>
            </a:r>
            <a:r>
              <a:rPr lang="en-US" dirty="0" err="1" smtClean="0"/>
              <a:t>Kalman</a:t>
            </a:r>
            <a:r>
              <a:rPr lang="en-US" dirty="0" smtClean="0"/>
              <a:t> filter</a:t>
            </a:r>
          </a:p>
          <a:p>
            <a:pPr lvl="1"/>
            <a:r>
              <a:rPr lang="en-US" dirty="0" smtClean="0"/>
              <a:t>This means that we would want the best possible time resolution with acceptable power, 100 </a:t>
            </a:r>
            <a:r>
              <a:rPr lang="en-US" dirty="0" err="1" smtClean="0"/>
              <a:t>ps</a:t>
            </a:r>
            <a:r>
              <a:rPr lang="en-US" dirty="0" smtClean="0"/>
              <a:t> or even less</a:t>
            </a:r>
          </a:p>
          <a:p>
            <a:pPr lvl="1"/>
            <a:r>
              <a:rPr lang="en-US" dirty="0" smtClean="0"/>
              <a:t>Occupancy must be small to avoid out of time background</a:t>
            </a:r>
          </a:p>
          <a:p>
            <a:pPr lvl="1"/>
            <a:r>
              <a:rPr lang="en-US" dirty="0" smtClean="0"/>
              <a:t>Hits would need a time stamp rather than a time gate – more complex electronics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8D62-5754-6A40-ADCE-8BFB42B405E5}" type="datetime1">
              <a:rPr lang="en-US" smtClean="0"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Lipton,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42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65407"/>
            <a:ext cx="8386481" cy="519094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overall non-ionizing flux is similar to s-LHC</a:t>
            </a:r>
          </a:p>
          <a:p>
            <a:pPr lvl="1"/>
            <a:r>
              <a:rPr lang="en-US" dirty="0" smtClean="0"/>
              <a:t>We know what is needed to operate silicon in this environment</a:t>
            </a:r>
          </a:p>
          <a:p>
            <a:pPr lvl="2"/>
            <a:r>
              <a:rPr lang="en-US" dirty="0" smtClean="0"/>
              <a:t>Low temperatures (-10 </a:t>
            </a:r>
            <a:r>
              <a:rPr lang="en-US" dirty="0" err="1" smtClean="0"/>
              <a:t>deg</a:t>
            </a:r>
            <a:r>
              <a:rPr lang="en-US" dirty="0" smtClean="0"/>
              <a:t> C) – also helps mobility</a:t>
            </a:r>
          </a:p>
          <a:p>
            <a:pPr lvl="2"/>
            <a:r>
              <a:rPr lang="en-US" dirty="0" smtClean="0"/>
              <a:t>Thin sensors – also helps collection time, but lower s/n hurts time resolution</a:t>
            </a:r>
          </a:p>
          <a:p>
            <a:pPr lvl="2"/>
            <a:r>
              <a:rPr lang="en-US" dirty="0" smtClean="0"/>
              <a:t>Single sided n-on-p preferred</a:t>
            </a:r>
          </a:p>
          <a:p>
            <a:r>
              <a:rPr lang="en-US" dirty="0" smtClean="0"/>
              <a:t>Ionizing radiation causes positive charge in IC insulating layers</a:t>
            </a:r>
          </a:p>
          <a:p>
            <a:pPr lvl="1"/>
            <a:r>
              <a:rPr lang="en-US" dirty="0" smtClean="0"/>
              <a:t>Density tends to saturate</a:t>
            </a:r>
          </a:p>
          <a:p>
            <a:pPr lvl="1"/>
            <a:r>
              <a:rPr lang="en-US" dirty="0" smtClean="0"/>
              <a:t>In deep submicron technologies these charges tunnel out of the thin oxide layers – naturally radiation hard</a:t>
            </a:r>
          </a:p>
          <a:p>
            <a:pPr marL="457200" lvl="1" indent="0">
              <a:buNone/>
            </a:pPr>
            <a:r>
              <a:rPr lang="en-US" dirty="0" smtClean="0"/>
              <a:t>Future generations of electronics should be OK unless there are significant changes in the technology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8D62-5754-6A40-ADCE-8BFB42B405E5}" type="datetime1">
              <a:rPr lang="en-US" smtClean="0"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Lipton,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93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Tracker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usual 50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 pitch in r-</a:t>
            </a:r>
            <a:r>
              <a:rPr lang="en-US" dirty="0" smtClean="0">
                <a:latin typeface="Symbol" charset="2"/>
                <a:cs typeface="Symbol" charset="2"/>
              </a:rPr>
              <a:t>f</a:t>
            </a:r>
            <a:r>
              <a:rPr lang="en-US" dirty="0" smtClean="0"/>
              <a:t> is probably sufficient to provide good </a:t>
            </a:r>
            <a:r>
              <a:rPr lang="en-US" dirty="0" err="1" smtClean="0"/>
              <a:t>pt</a:t>
            </a:r>
            <a:r>
              <a:rPr lang="en-US" dirty="0" smtClean="0"/>
              <a:t> resolution in the tracker.</a:t>
            </a:r>
          </a:p>
          <a:p>
            <a:r>
              <a:rPr lang="en-US" dirty="0" smtClean="0"/>
              <a:t>We can consider the sea of soft background a kind of noise when we think about time resolution, so we need to keep the occupancy low enough to give us good </a:t>
            </a:r>
            <a:br>
              <a:rPr lang="en-US" dirty="0" smtClean="0"/>
            </a:b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t</a:t>
            </a:r>
            <a:endParaRPr lang="en-US" baseline="-25000" dirty="0"/>
          </a:p>
          <a:p>
            <a:r>
              <a:rPr lang="en-US" dirty="0" smtClean="0"/>
              <a:t>50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 square pixels is a convenient guess, but we need to optimize this to minimize power and cost. Should be able to use existing simulations.</a:t>
            </a:r>
          </a:p>
          <a:p>
            <a:r>
              <a:rPr lang="en-US" dirty="0" smtClean="0"/>
              <a:t>Smaller pixels provide lower capacitive load – lower noise and power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8D62-5754-6A40-ADCE-8BFB42B405E5}" type="datetime1">
              <a:rPr lang="en-US" smtClean="0"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Lipton,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307329"/>
              </p:ext>
            </p:extLst>
          </p:nvPr>
        </p:nvGraphicFramePr>
        <p:xfrm>
          <a:off x="5995535" y="2752771"/>
          <a:ext cx="2635028" cy="705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3" imgW="1612900" imgH="431800" progId="Equation.3">
                  <p:embed/>
                </p:oleObj>
              </mc:Choice>
              <mc:Fallback>
                <p:oleObj name="Equation" r:id="rId3" imgW="16129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95535" y="2752771"/>
                        <a:ext cx="2635028" cy="705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7061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37210" cy="7457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Segmentation </a:t>
            </a:r>
            <a:r>
              <a:rPr lang="en-US" dirty="0"/>
              <a:t>and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319" y="1190264"/>
            <a:ext cx="8636431" cy="516608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Cambria" charset="0"/>
                <a:ea typeface="ヒラギノ角ゴ ProN W3" charset="0"/>
              </a:rPr>
              <a:t>Noise scales as C and </a:t>
            </a:r>
            <a:br>
              <a:rPr lang="en-US" dirty="0">
                <a:latin typeface="Cambria" charset="0"/>
                <a:ea typeface="ヒラギノ角ゴ ProN W3" charset="0"/>
              </a:rPr>
            </a:br>
            <a:r>
              <a:rPr lang="en-US" dirty="0">
                <a:latin typeface="Cambria" charset="0"/>
                <a:ea typeface="ヒラギノ角ゴ ProN W3" charset="0"/>
              </a:rPr>
              <a:t>1/</a:t>
            </a:r>
            <a:r>
              <a:rPr lang="en-US" dirty="0" err="1">
                <a:latin typeface="Cambria" charset="0"/>
                <a:ea typeface="ヒラギノ角ゴ ProN W3" charset="0"/>
              </a:rPr>
              <a:t>sqrt</a:t>
            </a:r>
            <a:r>
              <a:rPr lang="en-US" dirty="0">
                <a:latin typeface="Cambria" charset="0"/>
                <a:ea typeface="ヒラギノ角ゴ ProN W3" charset="0"/>
              </a:rPr>
              <a:t>[</a:t>
            </a:r>
            <a:r>
              <a:rPr lang="en-US" dirty="0" err="1">
                <a:latin typeface="Cambria" charset="0"/>
                <a:ea typeface="ヒラギノ角ゴ ProN W3" charset="0"/>
              </a:rPr>
              <a:t>g</a:t>
            </a:r>
            <a:r>
              <a:rPr lang="en-US" baseline="-25000" dirty="0" err="1">
                <a:latin typeface="Cambria" charset="0"/>
                <a:ea typeface="ヒラギノ角ゴ ProN W3" charset="0"/>
              </a:rPr>
              <a:t>m</a:t>
            </a:r>
            <a:r>
              <a:rPr lang="en-US" dirty="0" err="1">
                <a:latin typeface="Symbol" charset="0"/>
                <a:ea typeface="ヒラギノ角ゴ ProN W3" charset="0"/>
                <a:cs typeface="Symbol" charset="0"/>
              </a:rPr>
              <a:t>t</a:t>
            </a:r>
            <a:r>
              <a:rPr lang="en-US" dirty="0">
                <a:latin typeface="Cambria" charset="0"/>
                <a:ea typeface="ヒラギノ角ゴ ProN W3" charset="0"/>
              </a:rPr>
              <a:t>], </a:t>
            </a:r>
            <a:r>
              <a:rPr lang="en-US" dirty="0" err="1">
                <a:latin typeface="Cambria" charset="0"/>
                <a:ea typeface="ヒラギノ角ゴ ProN W3" charset="0"/>
              </a:rPr>
              <a:t>g</a:t>
            </a:r>
            <a:r>
              <a:rPr lang="en-US" baseline="-25000" dirty="0" err="1">
                <a:latin typeface="Cambria" charset="0"/>
                <a:ea typeface="ヒラギノ角ゴ ProN W3" charset="0"/>
              </a:rPr>
              <a:t>m</a:t>
            </a:r>
            <a:r>
              <a:rPr lang="en-US" dirty="0" smtClean="0">
                <a:latin typeface="Cambria" charset="0"/>
                <a:ea typeface="ヒラギノ角ゴ ProN W3" charset="0"/>
              </a:rPr>
              <a:t>~ I</a:t>
            </a:r>
            <a:r>
              <a:rPr lang="en-US" baseline="-25000" dirty="0" smtClean="0">
                <a:latin typeface="Cambria" charset="0"/>
                <a:ea typeface="ヒラギノ角ゴ ProN W3" charset="0"/>
              </a:rPr>
              <a:t>d</a:t>
            </a:r>
            <a:r>
              <a:rPr lang="en-US" dirty="0" smtClean="0">
                <a:latin typeface="Cambria" charset="0"/>
                <a:ea typeface="ヒラギノ角ゴ ProN W3" charset="0"/>
              </a:rPr>
              <a:t>. </a:t>
            </a:r>
            <a:endParaRPr lang="en-US" dirty="0">
              <a:latin typeface="Cambria" charset="0"/>
              <a:ea typeface="ヒラギノ角ゴ ProN W3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mbria" charset="0"/>
                <a:ea typeface="ヒラギノ角ゴ ProN W3" charset="0"/>
              </a:rPr>
              <a:t>For a strip or pixel detector for a given noise</a:t>
            </a:r>
          </a:p>
          <a:p>
            <a:pPr marL="782638" lvl="1">
              <a:lnSpc>
                <a:spcPct val="90000"/>
              </a:lnSpc>
            </a:pPr>
            <a:r>
              <a:rPr lang="en-US" dirty="0">
                <a:latin typeface="Cambria" charset="0"/>
                <a:ea typeface="ヒラギノ角ゴ ProN W3" charset="0"/>
              </a:rPr>
              <a:t>I ~ C</a:t>
            </a:r>
            <a:r>
              <a:rPr lang="en-US" baseline="32000" dirty="0">
                <a:latin typeface="Cambria" charset="0"/>
                <a:ea typeface="ヒラギノ角ゴ ProN W3" charset="0"/>
              </a:rPr>
              <a:t>2</a:t>
            </a:r>
            <a:r>
              <a:rPr lang="en-US" dirty="0">
                <a:latin typeface="Cambria" charset="0"/>
                <a:ea typeface="ヒラギノ角ゴ ProN W3" charset="0"/>
              </a:rPr>
              <a:t>, P ~ C</a:t>
            </a:r>
            <a:r>
              <a:rPr lang="en-US" baseline="32000" dirty="0">
                <a:latin typeface="Cambria" charset="0"/>
                <a:ea typeface="ヒラギノ角ゴ ProN W3" charset="0"/>
              </a:rPr>
              <a:t>2</a:t>
            </a:r>
            <a:r>
              <a:rPr lang="en-US" dirty="0">
                <a:latin typeface="Cambria" charset="0"/>
                <a:ea typeface="ヒラギノ角ゴ ProN W3" charset="0"/>
              </a:rPr>
              <a:t> </a:t>
            </a:r>
          </a:p>
          <a:p>
            <a:pPr marL="782638" lvl="1">
              <a:lnSpc>
                <a:spcPct val="90000"/>
              </a:lnSpc>
            </a:pPr>
            <a:r>
              <a:rPr lang="en-US" dirty="0">
                <a:latin typeface="Cambria" charset="0"/>
                <a:ea typeface="ヒラギノ角ゴ ProN W3" charset="0"/>
              </a:rPr>
              <a:t>C ~ (width/pitch) x length (modulo edge effects)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mbria" charset="0"/>
                <a:ea typeface="ヒラギノ角ゴ ProN W3" charset="0"/>
              </a:rPr>
              <a:t>If divided into n pixels/strip of spacing p x p (ignoring perimeter effects)</a:t>
            </a:r>
            <a:br>
              <a:rPr lang="en-US" dirty="0">
                <a:latin typeface="Cambria" charset="0"/>
                <a:ea typeface="ヒラギノ角ゴ ProN W3" charset="0"/>
              </a:rPr>
            </a:br>
            <a:r>
              <a:rPr lang="en-US" dirty="0">
                <a:latin typeface="Cambria" charset="0"/>
                <a:ea typeface="ヒラギノ角ゴ ProN W3" charset="0"/>
              </a:rPr>
              <a:t/>
            </a:r>
            <a:br>
              <a:rPr lang="en-US" dirty="0">
                <a:latin typeface="Cambria" charset="0"/>
                <a:ea typeface="ヒラギノ角ゴ ProN W3" charset="0"/>
              </a:rPr>
            </a:br>
            <a:r>
              <a:rPr lang="en-US" dirty="0">
                <a:latin typeface="Cambria" charset="0"/>
                <a:ea typeface="ヒラギノ角ゴ ProN W3" charset="0"/>
              </a:rPr>
              <a:t/>
            </a:r>
            <a:br>
              <a:rPr lang="en-US" dirty="0">
                <a:latin typeface="Cambria" charset="0"/>
                <a:ea typeface="ヒラギノ角ゴ ProN W3" charset="0"/>
              </a:rPr>
            </a:br>
            <a:r>
              <a:rPr lang="en-US" dirty="0">
                <a:latin typeface="Cambria" charset="0"/>
                <a:ea typeface="ヒラギノ角ゴ ProN W3" charset="0"/>
              </a:rPr>
              <a:t/>
            </a:r>
            <a:br>
              <a:rPr lang="en-US" dirty="0">
                <a:latin typeface="Cambria" charset="0"/>
                <a:ea typeface="ヒラギノ角ゴ ProN W3" charset="0"/>
              </a:rPr>
            </a:br>
            <a:r>
              <a:rPr lang="en-US" dirty="0">
                <a:latin typeface="Cambria" charset="0"/>
                <a:ea typeface="ヒラギノ角ゴ ProN W3" charset="0"/>
              </a:rPr>
              <a:t/>
            </a:r>
            <a:br>
              <a:rPr lang="en-US" dirty="0">
                <a:latin typeface="Cambria" charset="0"/>
                <a:ea typeface="ヒラギノ角ゴ ProN W3" charset="0"/>
              </a:rPr>
            </a:br>
            <a:r>
              <a:rPr lang="en-US" dirty="0">
                <a:latin typeface="Cambria" charset="0"/>
                <a:ea typeface="ヒラギノ角ゴ ProN W3" charset="0"/>
              </a:rPr>
              <a:t/>
            </a:r>
            <a:br>
              <a:rPr lang="en-US" dirty="0">
                <a:latin typeface="Cambria" charset="0"/>
                <a:ea typeface="ヒラギノ角ゴ ProN W3" charset="0"/>
              </a:rPr>
            </a:br>
            <a:r>
              <a:rPr lang="en-US" dirty="0">
                <a:latin typeface="Cambria" charset="0"/>
                <a:ea typeface="ヒラギノ角ゴ ProN W3" charset="0"/>
              </a:rPr>
              <a:t/>
            </a:r>
            <a:br>
              <a:rPr lang="en-US" dirty="0">
                <a:latin typeface="Cambria" charset="0"/>
                <a:ea typeface="ヒラギノ角ゴ ProN W3" charset="0"/>
              </a:rPr>
            </a:br>
            <a:r>
              <a:rPr lang="en-US" dirty="0">
                <a:latin typeface="Cambria" charset="0"/>
                <a:ea typeface="ヒラギノ角ゴ ProN W3" charset="0"/>
              </a:rPr>
              <a:t/>
            </a:r>
            <a:br>
              <a:rPr lang="en-US" dirty="0">
                <a:latin typeface="Cambria" charset="0"/>
                <a:ea typeface="ヒラギノ角ゴ ProN W3" charset="0"/>
              </a:rPr>
            </a:br>
            <a:r>
              <a:rPr lang="en-US" dirty="0">
                <a:latin typeface="Cambria" charset="0"/>
                <a:ea typeface="ヒラギノ角ゴ ProN W3" charset="0"/>
              </a:rPr>
              <a:t>where factor depends on edge effects, overhead, and non front-end power. (</a:t>
            </a:r>
            <a:r>
              <a:rPr lang="en-US" dirty="0" err="1" smtClean="0">
                <a:latin typeface="Cambria" charset="0"/>
                <a:ea typeface="ヒラギノ角ゴ ProN W3" charset="0"/>
              </a:rPr>
              <a:t>Spieler</a:t>
            </a:r>
            <a:r>
              <a:rPr lang="en-US" dirty="0" smtClean="0">
                <a:latin typeface="Cambria" charset="0"/>
                <a:ea typeface="ヒラギノ角ゴ ProN W3" charset="0"/>
              </a:rPr>
              <a:t>)</a:t>
            </a:r>
            <a:endParaRPr lang="en-US" dirty="0">
              <a:latin typeface="Cambria" charset="0"/>
              <a:ea typeface="ヒラギノ角ゴ ProN W3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mbria" charset="0"/>
                <a:ea typeface="ヒラギノ角ゴ ProN W3" charset="0"/>
              </a:rPr>
              <a:t>SOI and 3D technologies can have very low node capacitance - </a:t>
            </a:r>
            <a:br>
              <a:rPr lang="en-US" dirty="0">
                <a:latin typeface="Cambria" charset="0"/>
                <a:ea typeface="ヒラギノ角ゴ ProN W3" charset="0"/>
              </a:rPr>
            </a:br>
            <a:r>
              <a:rPr lang="en-US" dirty="0" err="1">
                <a:latin typeface="Cambria" charset="0"/>
                <a:ea typeface="ヒラギノ角ゴ ProN W3" charset="0"/>
              </a:rPr>
              <a:t>C</a:t>
            </a:r>
            <a:r>
              <a:rPr lang="en-US" baseline="-6000" dirty="0" err="1">
                <a:latin typeface="Cambria" charset="0"/>
                <a:ea typeface="ヒラギノ角ゴ ProN W3" charset="0"/>
              </a:rPr>
              <a:t>pixel</a:t>
            </a:r>
            <a:r>
              <a:rPr lang="en-US" dirty="0">
                <a:latin typeface="Cambria" charset="0"/>
                <a:ea typeface="ヒラギノ角ゴ ProN W3" charset="0"/>
              </a:rPr>
              <a:t> &lt; </a:t>
            </a:r>
            <a:r>
              <a:rPr lang="en-US" dirty="0" err="1">
                <a:latin typeface="Cambria" charset="0"/>
                <a:ea typeface="ヒラギノ角ゴ ProN W3" charset="0"/>
              </a:rPr>
              <a:t>C</a:t>
            </a:r>
            <a:r>
              <a:rPr lang="en-US" baseline="-6000" dirty="0" err="1">
                <a:latin typeface="Cambria" charset="0"/>
                <a:ea typeface="ヒラギノ角ゴ ProN W3" charset="0"/>
              </a:rPr>
              <a:t>strip</a:t>
            </a:r>
            <a:r>
              <a:rPr lang="en-US" dirty="0">
                <a:latin typeface="Cambria" charset="0"/>
                <a:ea typeface="ヒラギノ角ゴ ProN W3" charset="0"/>
              </a:rPr>
              <a:t>/n even with perimeter effects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Cambria" charset="0"/>
                <a:ea typeface="ヒラギノ角ゴ ProN W3" charset="0"/>
              </a:rPr>
              <a:t>Can build high resolution low power high speed pixelated devices </a:t>
            </a:r>
            <a:r>
              <a:rPr lang="en-US" dirty="0">
                <a:latin typeface="Cambria" charset="0"/>
                <a:ea typeface="ヒラギノ角ゴ ProN W3" charset="0"/>
              </a:rPr>
              <a:t>– if we are careful. Digital power may dominate in many applications.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8D62-5754-6A40-ADCE-8BFB42B405E5}" type="datetime1">
              <a:rPr lang="en-US" smtClean="0"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Lipton,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0"/>
            <a:ext cx="48323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66" y="3076709"/>
            <a:ext cx="4495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29843" y="1905076"/>
            <a:ext cx="1867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 generation ~ </a:t>
            </a:r>
          </a:p>
          <a:p>
            <a:r>
              <a:rPr lang="en-US" dirty="0" smtClean="0"/>
              <a:t>40 </a:t>
            </a:r>
            <a:r>
              <a:rPr lang="en-US" dirty="0" err="1" smtClean="0"/>
              <a:t>mW</a:t>
            </a:r>
            <a:r>
              <a:rPr lang="en-US" dirty="0" smtClean="0"/>
              <a:t>/cm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019046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and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65407"/>
            <a:ext cx="8386481" cy="5419214"/>
          </a:xfrm>
        </p:spPr>
        <p:txBody>
          <a:bodyPr>
            <a:normAutofit/>
          </a:bodyPr>
          <a:lstStyle/>
          <a:p>
            <a:r>
              <a:rPr lang="en-US" dirty="0" smtClean="0"/>
              <a:t>Tracker mass is usually dominated by cooling and interconnects, both are related to power dissipation</a:t>
            </a:r>
          </a:p>
          <a:p>
            <a:r>
              <a:rPr lang="en-US" dirty="0" smtClean="0"/>
              <a:t>If we use silicon, the sensors must be kept cold (~-10 </a:t>
            </a:r>
            <a:r>
              <a:rPr lang="en-US" dirty="0" err="1" smtClean="0"/>
              <a:t>deg</a:t>
            </a:r>
            <a:r>
              <a:rPr lang="en-US" dirty="0" smtClean="0"/>
              <a:t> C) to minimize radiation effects.</a:t>
            </a:r>
          </a:p>
          <a:p>
            <a:r>
              <a:rPr lang="en-US" dirty="0" smtClean="0"/>
              <a:t>Losses in cables can be huge –2-3x power delivered in CMS/ATLAS. Requires lots of copper (mass).</a:t>
            </a:r>
          </a:p>
          <a:p>
            <a:r>
              <a:rPr lang="en-US" dirty="0"/>
              <a:t>V</a:t>
            </a:r>
            <a:r>
              <a:rPr lang="en-US" dirty="0" smtClean="0"/>
              <a:t>oltage conversion using DC-DC converters (CMS) or serial powering (ATLAS) will be necessary</a:t>
            </a:r>
          </a:p>
          <a:p>
            <a:r>
              <a:rPr lang="en-US" dirty="0" smtClean="0"/>
              <a:t>For ILC and CLIC power pulsing is the baseline – this can save a factor of ~ 100 for ILC.  With 10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err="1" smtClean="0"/>
              <a:t>s</a:t>
            </a:r>
            <a:r>
              <a:rPr lang="en-US" dirty="0" smtClean="0"/>
              <a:t> crossing interval this is not practical for the </a:t>
            </a:r>
            <a:r>
              <a:rPr lang="en-US" dirty="0" err="1" smtClean="0"/>
              <a:t>muon</a:t>
            </a:r>
            <a:r>
              <a:rPr lang="en-US" dirty="0" smtClean="0"/>
              <a:t> collider (cycle time ~ </a:t>
            </a:r>
            <a:r>
              <a:rPr lang="en-US" dirty="0" err="1" smtClean="0">
                <a:latin typeface="Symbol" charset="2"/>
                <a:cs typeface="Symbol" charset="2"/>
              </a:rPr>
              <a:t>gt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 contrast to ILC liquid cooling will probably be needed – this adds mass, but not as much as LHC detectors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8D62-5754-6A40-ADCE-8BFB42B405E5}" type="datetime1">
              <a:rPr lang="en-US" smtClean="0"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Lipton,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45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486960" y="74959"/>
            <a:ext cx="4699037" cy="3401074"/>
            <a:chOff x="2971800" y="2895600"/>
            <a:chExt cx="5895024" cy="3962400"/>
          </a:xfrm>
        </p:grpSpPr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2971800" y="2895600"/>
              <a:ext cx="5867400" cy="3962400"/>
              <a:chOff x="228600" y="2133600"/>
              <a:chExt cx="8915400" cy="4419599"/>
            </a:xfrm>
          </p:grpSpPr>
          <p:pic>
            <p:nvPicPr>
              <p:cNvPr id="8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" y="2133600"/>
                <a:ext cx="8915400" cy="4419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Oval 10"/>
              <p:cNvSpPr>
                <a:spLocks noChangeArrowheads="1"/>
              </p:cNvSpPr>
              <p:nvPr/>
            </p:nvSpPr>
            <p:spPr bwMode="auto">
              <a:xfrm rot="-1792797">
                <a:off x="4919210" y="5220535"/>
                <a:ext cx="931636" cy="443414"/>
              </a:xfrm>
              <a:prstGeom prst="ellips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r"/>
                <a:endParaRPr lang="en-US" sz="1600">
                  <a:solidFill>
                    <a:srgbClr val="00FF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" name="Oval 7"/>
              <p:cNvSpPr>
                <a:spLocks noChangeArrowheads="1"/>
              </p:cNvSpPr>
              <p:nvPr/>
            </p:nvSpPr>
            <p:spPr bwMode="auto">
              <a:xfrm>
                <a:off x="5638800" y="2895600"/>
                <a:ext cx="990600" cy="228600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r"/>
                <a:endParaRPr lang="en-US" sz="1600"/>
              </a:p>
            </p:txBody>
          </p:sp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 rot="-6410960">
                <a:off x="2653319" y="3627516"/>
                <a:ext cx="3386830" cy="57676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r"/>
                <a:endParaRPr lang="en-US" sz="1600"/>
              </a:p>
            </p:txBody>
          </p:sp>
        </p:grpSp>
        <p:sp>
          <p:nvSpPr>
            <p:cNvPr id="12" name="TextBox 20"/>
            <p:cNvSpPr txBox="1">
              <a:spLocks noChangeArrowheads="1"/>
            </p:cNvSpPr>
            <p:nvPr/>
          </p:nvSpPr>
          <p:spPr bwMode="auto">
            <a:xfrm>
              <a:off x="7619353" y="4572000"/>
              <a:ext cx="1247471" cy="394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FF0000"/>
                  </a:solidFill>
                </a:rPr>
                <a:t>ILC Goal</a:t>
              </a:r>
            </a:p>
          </p:txBody>
        </p:sp>
        <p:sp>
          <p:nvSpPr>
            <p:cNvPr id="14" name="TextBox 14"/>
            <p:cNvSpPr txBox="1">
              <a:spLocks noChangeArrowheads="1"/>
            </p:cNvSpPr>
            <p:nvPr/>
          </p:nvSpPr>
          <p:spPr bwMode="auto">
            <a:xfrm>
              <a:off x="3759993" y="3116810"/>
              <a:ext cx="1690770" cy="394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US" sz="1600" dirty="0"/>
                <a:t>CMS as built</a:t>
              </a:r>
            </a:p>
          </p:txBody>
        </p:sp>
        <p:graphicFrame>
          <p:nvGraphicFramePr>
            <p:cNvPr id="15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1716305"/>
                </p:ext>
              </p:extLst>
            </p:nvPr>
          </p:nvGraphicFramePr>
          <p:xfrm>
            <a:off x="6000509" y="6001591"/>
            <a:ext cx="16002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1" r:id="rId4" imgW="1597020" imgH="682696" progId="Excel.Chart.8">
                    <p:embed/>
                  </p:oleObj>
                </mc:Choice>
                <mc:Fallback>
                  <p:oleObj r:id="rId4" imgW="1597020" imgH="682696" progId="Excel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0509" y="6001591"/>
                          <a:ext cx="1600200" cy="6858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36" y="121781"/>
            <a:ext cx="3364436" cy="745785"/>
          </a:xfrm>
        </p:spPr>
        <p:txBody>
          <a:bodyPr/>
          <a:lstStyle/>
          <a:p>
            <a:r>
              <a:rPr lang="en-US" dirty="0" smtClean="0"/>
              <a:t>Cooling and Mass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90800" y="6356350"/>
            <a:ext cx="2133600" cy="365125"/>
          </a:xfrm>
        </p:spPr>
        <p:txBody>
          <a:bodyPr/>
          <a:lstStyle/>
          <a:p>
            <a:fld id="{77F98D62-5754-6A40-ADCE-8BFB42B405E5}" type="datetime1">
              <a:rPr lang="en-US" smtClean="0"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356350"/>
            <a:ext cx="2895600" cy="365125"/>
          </a:xfrm>
        </p:spPr>
        <p:txBody>
          <a:bodyPr/>
          <a:lstStyle/>
          <a:p>
            <a:r>
              <a:rPr lang="en-US" smtClean="0"/>
              <a:t>Ronald Lipton,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15</a:t>
            </a:fld>
            <a:endParaRPr lang="en-US"/>
          </a:p>
        </p:txBody>
      </p:sp>
      <p:cxnSp>
        <p:nvCxnSpPr>
          <p:cNvPr id="13" name="Straight Arrow Connector 22"/>
          <p:cNvCxnSpPr>
            <a:cxnSpLocks noChangeShapeType="1"/>
          </p:cNvCxnSpPr>
          <p:nvPr/>
        </p:nvCxnSpPr>
        <p:spPr bwMode="auto">
          <a:xfrm rot="5400000">
            <a:off x="7503342" y="1894229"/>
            <a:ext cx="1066800" cy="91440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5020" y="3512325"/>
            <a:ext cx="4272364" cy="32091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46937" y="1144543"/>
            <a:ext cx="4477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Radiation length reduction in CMS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Switch to CO2 cooling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Ultra light mechanics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DC-DC conversion</a:t>
            </a:r>
          </a:p>
          <a:p>
            <a:r>
              <a:rPr lang="en-US" sz="2400" dirty="0" smtClean="0"/>
              <a:t>Next generation cooling will cost less in mass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589769"/>
            <a:ext cx="4579242" cy="28925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3589" y="5502862"/>
            <a:ext cx="2205653" cy="46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01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75799" cy="745785"/>
          </a:xfrm>
        </p:spPr>
        <p:txBody>
          <a:bodyPr/>
          <a:lstStyle/>
          <a:p>
            <a:r>
              <a:rPr lang="en-US" dirty="0" smtClean="0"/>
              <a:t>Layer 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65407"/>
            <a:ext cx="4434496" cy="50933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20th Century studies assumed 300 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/>
              <a:t>m square pixels</a:t>
            </a:r>
          </a:p>
          <a:p>
            <a:r>
              <a:rPr lang="en-US" dirty="0"/>
              <a:t>ILC studies now assume ~ 20 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/>
              <a:t>m square pixels x 225 less occupancy/pixel</a:t>
            </a:r>
          </a:p>
          <a:p>
            <a:r>
              <a:rPr lang="en-US" dirty="0"/>
              <a:t>S. Geer suggested a stacked layer design to reduce occupancy based on inter-layer correlations for the </a:t>
            </a:r>
            <a:r>
              <a:rPr lang="en-US" dirty="0" err="1"/>
              <a:t>muon</a:t>
            </a:r>
            <a:r>
              <a:rPr lang="en-US" dirty="0"/>
              <a:t> collider in 1998</a:t>
            </a:r>
          </a:p>
          <a:p>
            <a:r>
              <a:rPr lang="en-US" dirty="0"/>
              <a:t>This technology looks very much like what we are developing for the CMS upgrade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8D62-5754-6A40-ADCE-8BFB42B405E5}" type="datetime1">
              <a:rPr lang="en-US" smtClean="0"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Lipton,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25413"/>
            <a:ext cx="2938463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7535863" y="814388"/>
            <a:ext cx="13414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600" dirty="0"/>
              <a:t>1999 </a:t>
            </a:r>
            <a:r>
              <a:rPr lang="en-US" sz="1600" dirty="0" err="1">
                <a:latin typeface="Symbol" charset="0"/>
                <a:cs typeface="Symbol" charset="0"/>
              </a:rPr>
              <a:t>m</a:t>
            </a:r>
            <a:r>
              <a:rPr lang="en-US" sz="1600" dirty="0" err="1"/>
              <a:t>Col</a:t>
            </a:r>
            <a:endParaRPr lang="en-US" sz="1600" dirty="0"/>
          </a:p>
          <a:p>
            <a:pPr eaLnBrk="1" hangingPunct="1"/>
            <a:r>
              <a:rPr lang="en-US" sz="1600" dirty="0"/>
              <a:t>Track correlation module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858" y="3077357"/>
            <a:ext cx="4107750" cy="327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324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5407"/>
            <a:ext cx="4059584" cy="5093323"/>
          </a:xfrm>
        </p:spPr>
        <p:txBody>
          <a:bodyPr/>
          <a:lstStyle/>
          <a:p>
            <a:r>
              <a:rPr lang="en-US" dirty="0" smtClean="0"/>
              <a:t>Technology to use wafer bonding and thinning to produce </a:t>
            </a:r>
            <a:r>
              <a:rPr lang="en-US" dirty="0" err="1" smtClean="0"/>
              <a:t>mult</a:t>
            </a:r>
            <a:r>
              <a:rPr lang="en-US" dirty="0" smtClean="0"/>
              <a:t>-layer “monolithic” devices</a:t>
            </a:r>
          </a:p>
          <a:p>
            <a:r>
              <a:rPr lang="en-US" dirty="0" smtClean="0"/>
              <a:t>Chip-wafer or wafer to wafer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8D62-5754-6A40-ADCE-8BFB42B405E5}" type="datetime1">
              <a:rPr lang="en-US" smtClean="0"/>
              <a:t>6/29/11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Lipton, Fermilab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784" y="1238250"/>
            <a:ext cx="44196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11613"/>
            <a:ext cx="361315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854450"/>
            <a:ext cx="4095750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4578350"/>
            <a:ext cx="1270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856038"/>
            <a:ext cx="22987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49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22537" cy="745785"/>
          </a:xfrm>
        </p:spPr>
        <p:txBody>
          <a:bodyPr>
            <a:normAutofit/>
          </a:bodyPr>
          <a:lstStyle/>
          <a:p>
            <a:r>
              <a:rPr lang="en-US" dirty="0" smtClean="0"/>
              <a:t>3D Track Trigger Design for CMS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75" y="998071"/>
            <a:ext cx="5339928" cy="5093323"/>
          </a:xfrm>
        </p:spPr>
        <p:txBody>
          <a:bodyPr/>
          <a:lstStyle/>
          <a:p>
            <a:r>
              <a:rPr lang="en-US" dirty="0" smtClean="0"/>
              <a:t>Designed for 2.5 </a:t>
            </a:r>
            <a:r>
              <a:rPr lang="en-US" dirty="0" err="1" smtClean="0"/>
              <a:t>GeV</a:t>
            </a:r>
            <a:r>
              <a:rPr lang="en-US" dirty="0" smtClean="0"/>
              <a:t> threshold</a:t>
            </a:r>
          </a:p>
          <a:p>
            <a:r>
              <a:rPr lang="en-US" dirty="0" smtClean="0"/>
              <a:t>Lower threshold means less sensor separation</a:t>
            </a:r>
          </a:p>
          <a:p>
            <a:r>
              <a:rPr lang="en-US" dirty="0" smtClean="0"/>
              <a:t>Uses 3D chip integration to allow ROIC to “see” top and bottom sensors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8D62-5754-6A40-ADCE-8BFB42B405E5}" type="datetime1">
              <a:rPr lang="en-US" smtClean="0"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Lipton,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18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834778" y="529121"/>
            <a:ext cx="3089275" cy="5976454"/>
            <a:chOff x="5840413" y="0"/>
            <a:chExt cx="3303587" cy="6505575"/>
          </a:xfrm>
        </p:grpSpPr>
        <p:pic>
          <p:nvPicPr>
            <p:cNvPr id="10" name="Picture 1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054725" y="4286250"/>
              <a:ext cx="2241550" cy="146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17"/>
            <p:cNvSpPr>
              <a:spLocks noChangeArrowheads="1"/>
            </p:cNvSpPr>
            <p:nvPr/>
          </p:nvSpPr>
          <p:spPr bwMode="auto">
            <a:xfrm flipV="1">
              <a:off x="6054725" y="5808663"/>
              <a:ext cx="2249488" cy="696912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18"/>
            <p:cNvSpPr>
              <a:spLocks noChangeArrowheads="1"/>
            </p:cNvSpPr>
            <p:nvPr/>
          </p:nvSpPr>
          <p:spPr bwMode="auto">
            <a:xfrm flipV="1">
              <a:off x="7446963" y="5808663"/>
              <a:ext cx="322262" cy="539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8" charset="0"/>
                <a:ea typeface="ヒラギノ角ゴ ProN W3" pitchFamily="-108" charset="-128"/>
                <a:cs typeface="ヒラギノ角ゴ ProN W3" pitchFamily="-108" charset="-128"/>
                <a:sym typeface="Arial" pitchFamily="-108" charset="0"/>
              </a:endParaRPr>
            </a:p>
          </p:txBody>
        </p:sp>
        <p:sp>
          <p:nvSpPr>
            <p:cNvPr id="13" name="Rectangle 119"/>
            <p:cNvSpPr>
              <a:spLocks noChangeArrowheads="1"/>
            </p:cNvSpPr>
            <p:nvPr/>
          </p:nvSpPr>
          <p:spPr bwMode="auto">
            <a:xfrm flipV="1">
              <a:off x="6161088" y="5808663"/>
              <a:ext cx="322262" cy="539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8" charset="0"/>
                <a:ea typeface="ヒラギノ角ゴ ProN W3" pitchFamily="-108" charset="-128"/>
                <a:cs typeface="ヒラギノ角ゴ ProN W3" pitchFamily="-108" charset="-128"/>
                <a:sym typeface="Arial" pitchFamily="-108" charset="0"/>
              </a:endParaRPr>
            </a:p>
          </p:txBody>
        </p:sp>
        <p:sp>
          <p:nvSpPr>
            <p:cNvPr id="14" name="Rectangle 120"/>
            <p:cNvSpPr>
              <a:spLocks noChangeArrowheads="1"/>
            </p:cNvSpPr>
            <p:nvPr/>
          </p:nvSpPr>
          <p:spPr bwMode="auto">
            <a:xfrm flipV="1">
              <a:off x="6054725" y="5754688"/>
              <a:ext cx="2249488" cy="53975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21"/>
            <p:cNvSpPr>
              <a:spLocks noChangeArrowheads="1"/>
            </p:cNvSpPr>
            <p:nvPr/>
          </p:nvSpPr>
          <p:spPr bwMode="auto">
            <a:xfrm flipV="1">
              <a:off x="6269038" y="5754688"/>
              <a:ext cx="106362" cy="53975"/>
            </a:xfrm>
            <a:prstGeom prst="rect">
              <a:avLst/>
            </a:prstGeom>
            <a:solidFill>
              <a:srgbClr val="2D1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22"/>
            <p:cNvSpPr>
              <a:spLocks noChangeArrowheads="1"/>
            </p:cNvSpPr>
            <p:nvPr/>
          </p:nvSpPr>
          <p:spPr bwMode="auto">
            <a:xfrm flipV="1">
              <a:off x="7554913" y="5754688"/>
              <a:ext cx="106362" cy="53975"/>
            </a:xfrm>
            <a:prstGeom prst="rect">
              <a:avLst/>
            </a:prstGeom>
            <a:solidFill>
              <a:srgbClr val="2D1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23"/>
            <p:cNvSpPr>
              <a:spLocks noChangeArrowheads="1"/>
            </p:cNvSpPr>
            <p:nvPr/>
          </p:nvSpPr>
          <p:spPr bwMode="auto">
            <a:xfrm>
              <a:off x="6054725" y="4286250"/>
              <a:ext cx="1125538" cy="803275"/>
            </a:xfrm>
            <a:prstGeom prst="rect">
              <a:avLst/>
            </a:prstGeom>
            <a:solidFill>
              <a:srgbClr val="B4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24"/>
            <p:cNvSpPr>
              <a:spLocks noChangeArrowheads="1"/>
            </p:cNvSpPr>
            <p:nvPr/>
          </p:nvSpPr>
          <p:spPr bwMode="auto">
            <a:xfrm>
              <a:off x="7500938" y="4286250"/>
              <a:ext cx="696912" cy="750888"/>
            </a:xfrm>
            <a:prstGeom prst="rect">
              <a:avLst/>
            </a:prstGeom>
            <a:solidFill>
              <a:srgbClr val="B4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28"/>
            <p:cNvSpPr>
              <a:spLocks noChangeArrowheads="1"/>
            </p:cNvSpPr>
            <p:nvPr/>
          </p:nvSpPr>
          <p:spPr bwMode="auto">
            <a:xfrm>
              <a:off x="5894388" y="4232275"/>
              <a:ext cx="2517775" cy="214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25"/>
            <p:cNvSpPr>
              <a:spLocks noChangeArrowheads="1"/>
            </p:cNvSpPr>
            <p:nvPr/>
          </p:nvSpPr>
          <p:spPr bwMode="auto">
            <a:xfrm>
              <a:off x="7126288" y="4394200"/>
              <a:ext cx="588962" cy="523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4291" tIns="32146" rIns="64291" bIns="32146" anchor="ctr"/>
            <a:lstStyle/>
            <a:p>
              <a:pPr defTabSz="642938" eaLnBrk="0" hangingPunct="0"/>
              <a:endParaRPr lang="en-US" sz="1300">
                <a:solidFill>
                  <a:srgbClr val="2D13CC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" name="Text Box 126"/>
            <p:cNvSpPr txBox="1">
              <a:spLocks noChangeArrowheads="1"/>
            </p:cNvSpPr>
            <p:nvPr/>
          </p:nvSpPr>
          <p:spPr bwMode="auto">
            <a:xfrm>
              <a:off x="6537325" y="6054725"/>
              <a:ext cx="1322388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>
              <a:spAutoFit/>
            </a:bodyPr>
            <a:lstStyle>
              <a:lvl1pPr defTabSz="642938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defTabSz="642938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300">
                  <a:solidFill>
                    <a:schemeClr val="bg1"/>
                  </a:solidFill>
                  <a:ea typeface="ＭＳ Ｐゴシック" charset="0"/>
                  <a:cs typeface="ＭＳ Ｐゴシック" charset="0"/>
                </a:rPr>
                <a:t>Sensor</a:t>
              </a:r>
            </a:p>
          </p:txBody>
        </p:sp>
        <p:grpSp>
          <p:nvGrpSpPr>
            <p:cNvPr id="22" name="Group 142"/>
            <p:cNvGrpSpPr>
              <a:grpSpLocks/>
            </p:cNvGrpSpPr>
            <p:nvPr/>
          </p:nvGrpSpPr>
          <p:grpSpPr bwMode="auto">
            <a:xfrm flipV="1">
              <a:off x="6054725" y="0"/>
              <a:ext cx="2249488" cy="2219325"/>
              <a:chOff x="5616" y="432"/>
              <a:chExt cx="2016" cy="1988"/>
            </a:xfrm>
          </p:grpSpPr>
          <p:pic>
            <p:nvPicPr>
              <p:cNvPr id="30" name="Picture 12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616" y="432"/>
                <a:ext cx="2009" cy="1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Rectangle 130"/>
              <p:cNvSpPr>
                <a:spLocks noChangeArrowheads="1"/>
              </p:cNvSpPr>
              <p:nvPr/>
            </p:nvSpPr>
            <p:spPr bwMode="auto">
              <a:xfrm flipV="1">
                <a:off x="5616" y="1796"/>
                <a:ext cx="2016" cy="624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64291" tIns="32146" rIns="64291" bIns="3214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" name="Rectangle 131"/>
              <p:cNvSpPr>
                <a:spLocks noChangeArrowheads="1"/>
              </p:cNvSpPr>
              <p:nvPr/>
            </p:nvSpPr>
            <p:spPr bwMode="auto">
              <a:xfrm flipV="1">
                <a:off x="6864" y="1796"/>
                <a:ext cx="289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lIns="64291" tIns="32146" rIns="64291" bIns="32146">
                <a:spAutoFit/>
              </a:bodyPr>
              <a:lstStyle/>
              <a:p>
                <a:pPr>
                  <a:defRPr/>
                </a:pPr>
                <a:endParaRPr lang="en-US">
                  <a:latin typeface="Arial" pitchFamily="-108" charset="0"/>
                  <a:ea typeface="ヒラギノ角ゴ ProN W3" pitchFamily="-108" charset="-128"/>
                  <a:cs typeface="ヒラギノ角ゴ ProN W3" pitchFamily="-108" charset="-128"/>
                  <a:sym typeface="Arial" pitchFamily="-108" charset="0"/>
                </a:endParaRPr>
              </a:p>
            </p:txBody>
          </p:sp>
          <p:sp>
            <p:nvSpPr>
              <p:cNvPr id="33" name="Rectangle 132"/>
              <p:cNvSpPr>
                <a:spLocks noChangeArrowheads="1"/>
              </p:cNvSpPr>
              <p:nvPr/>
            </p:nvSpPr>
            <p:spPr bwMode="auto">
              <a:xfrm flipV="1">
                <a:off x="5711" y="1796"/>
                <a:ext cx="289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lIns="64291" tIns="32146" rIns="64291" bIns="32146">
                <a:spAutoFit/>
              </a:bodyPr>
              <a:lstStyle/>
              <a:p>
                <a:pPr>
                  <a:defRPr/>
                </a:pPr>
                <a:endParaRPr lang="en-US">
                  <a:latin typeface="Arial" pitchFamily="-108" charset="0"/>
                  <a:ea typeface="ヒラギノ角ゴ ProN W3" pitchFamily="-108" charset="-128"/>
                  <a:cs typeface="ヒラギノ角ゴ ProN W3" pitchFamily="-108" charset="-128"/>
                  <a:sym typeface="Arial" pitchFamily="-108" charset="0"/>
                </a:endParaRPr>
              </a:p>
            </p:txBody>
          </p:sp>
          <p:sp>
            <p:nvSpPr>
              <p:cNvPr id="34" name="Rectangle 133"/>
              <p:cNvSpPr>
                <a:spLocks noChangeArrowheads="1"/>
              </p:cNvSpPr>
              <p:nvPr/>
            </p:nvSpPr>
            <p:spPr bwMode="auto">
              <a:xfrm flipV="1">
                <a:off x="5616" y="1748"/>
                <a:ext cx="2016" cy="48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64291" tIns="32146" rIns="64291" bIns="3214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" name="Rectangle 134"/>
              <p:cNvSpPr>
                <a:spLocks noChangeArrowheads="1"/>
              </p:cNvSpPr>
              <p:nvPr/>
            </p:nvSpPr>
            <p:spPr bwMode="auto">
              <a:xfrm flipV="1">
                <a:off x="5808" y="1748"/>
                <a:ext cx="96" cy="48"/>
              </a:xfrm>
              <a:prstGeom prst="rect">
                <a:avLst/>
              </a:prstGeom>
              <a:solidFill>
                <a:srgbClr val="2D1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64291" tIns="32146" rIns="64291" bIns="3214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" name="Rectangle 135"/>
              <p:cNvSpPr>
                <a:spLocks noChangeArrowheads="1"/>
              </p:cNvSpPr>
              <p:nvPr/>
            </p:nvSpPr>
            <p:spPr bwMode="auto">
              <a:xfrm flipV="1">
                <a:off x="6960" y="1748"/>
                <a:ext cx="96" cy="48"/>
              </a:xfrm>
              <a:prstGeom prst="rect">
                <a:avLst/>
              </a:prstGeom>
              <a:solidFill>
                <a:srgbClr val="2D1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64291" tIns="32146" rIns="64291" bIns="3214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" name="Rectangle 136"/>
              <p:cNvSpPr>
                <a:spLocks noChangeArrowheads="1"/>
              </p:cNvSpPr>
              <p:nvPr/>
            </p:nvSpPr>
            <p:spPr bwMode="auto">
              <a:xfrm>
                <a:off x="5616" y="432"/>
                <a:ext cx="1008" cy="720"/>
              </a:xfrm>
              <a:prstGeom prst="rect">
                <a:avLst/>
              </a:pr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4291" tIns="32146" rIns="64291" bIns="3214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" name="Rectangle 137"/>
              <p:cNvSpPr>
                <a:spLocks noChangeArrowheads="1"/>
              </p:cNvSpPr>
              <p:nvPr/>
            </p:nvSpPr>
            <p:spPr bwMode="auto">
              <a:xfrm>
                <a:off x="6912" y="432"/>
                <a:ext cx="624" cy="672"/>
              </a:xfrm>
              <a:prstGeom prst="rect">
                <a:avLst/>
              </a:pr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4291" tIns="32146" rIns="64291" bIns="3214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" name="Text Box 140"/>
              <p:cNvSpPr txBox="1">
                <a:spLocks noChangeArrowheads="1"/>
              </p:cNvSpPr>
              <p:nvPr/>
            </p:nvSpPr>
            <p:spPr bwMode="auto">
              <a:xfrm>
                <a:off x="6049" y="601"/>
                <a:ext cx="1185" cy="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4291" tIns="32146" rIns="64291" bIns="32146">
                <a:spAutoFit/>
              </a:bodyPr>
              <a:lstStyle>
                <a:lvl1pPr defTabSz="642938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defTabSz="642938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300">
                    <a:solidFill>
                      <a:schemeClr val="bg1"/>
                    </a:solidFill>
                    <a:ea typeface="ＭＳ Ｐゴシック" charset="0"/>
                    <a:cs typeface="ＭＳ Ｐゴシック" charset="0"/>
                  </a:rPr>
                  <a:t>Sensor</a:t>
                </a:r>
              </a:p>
            </p:txBody>
          </p:sp>
        </p:grpSp>
        <p:grpSp>
          <p:nvGrpSpPr>
            <p:cNvPr id="23" name="Group 141"/>
            <p:cNvGrpSpPr>
              <a:grpSpLocks/>
            </p:cNvGrpSpPr>
            <p:nvPr/>
          </p:nvGrpSpPr>
          <p:grpSpPr bwMode="auto">
            <a:xfrm flipV="1">
              <a:off x="5894388" y="2036763"/>
              <a:ext cx="2517775" cy="214312"/>
              <a:chOff x="5472" y="384"/>
              <a:chExt cx="2256" cy="192"/>
            </a:xfrm>
          </p:grpSpPr>
          <p:sp>
            <p:nvSpPr>
              <p:cNvPr id="28" name="Rectangle 138"/>
              <p:cNvSpPr>
                <a:spLocks noChangeArrowheads="1"/>
              </p:cNvSpPr>
              <p:nvPr/>
            </p:nvSpPr>
            <p:spPr bwMode="auto">
              <a:xfrm>
                <a:off x="5472" y="384"/>
                <a:ext cx="2256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lIns="64291" tIns="32146" rIns="64291" bIns="32146" anchor="ctr"/>
              <a:lstStyle/>
              <a:p>
                <a:endParaRPr lang="en-US"/>
              </a:p>
            </p:txBody>
          </p:sp>
          <p:sp>
            <p:nvSpPr>
              <p:cNvPr id="29" name="Rectangle 139"/>
              <p:cNvSpPr>
                <a:spLocks noChangeArrowheads="1"/>
              </p:cNvSpPr>
              <p:nvPr/>
            </p:nvSpPr>
            <p:spPr bwMode="auto">
              <a:xfrm>
                <a:off x="6576" y="528"/>
                <a:ext cx="528" cy="4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lIns="64291" tIns="32146" rIns="64291" bIns="32146" anchor="ctr"/>
              <a:lstStyle/>
              <a:p>
                <a:pPr defTabSz="642938" eaLnBrk="0" hangingPunct="0"/>
                <a:endParaRPr lang="en-US" sz="1300">
                  <a:solidFill>
                    <a:srgbClr val="2D13CC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4" name="Rectangle 144"/>
            <p:cNvSpPr>
              <a:spLocks/>
            </p:cNvSpPr>
            <p:nvPr/>
          </p:nvSpPr>
          <p:spPr bwMode="auto">
            <a:xfrm>
              <a:off x="5840413" y="2143125"/>
              <a:ext cx="3106737" cy="21971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4291" tIns="32146" rIns="64291" bIns="32146" anchor="ctr"/>
            <a:lstStyle/>
            <a:p>
              <a:pPr defTabSz="642938"/>
              <a:endParaRPr lang="en-US" sz="1400"/>
            </a:p>
          </p:txBody>
        </p:sp>
        <p:sp>
          <p:nvSpPr>
            <p:cNvPr id="25" name="Rectangle 147"/>
            <p:cNvSpPr>
              <a:spLocks/>
            </p:cNvSpPr>
            <p:nvPr/>
          </p:nvSpPr>
          <p:spPr bwMode="auto">
            <a:xfrm>
              <a:off x="7394575" y="2143125"/>
              <a:ext cx="106363" cy="2197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149"/>
            <p:cNvSpPr txBox="1">
              <a:spLocks/>
            </p:cNvSpPr>
            <p:nvPr/>
          </p:nvSpPr>
          <p:spPr bwMode="auto">
            <a:xfrm>
              <a:off x="6172200" y="2895600"/>
              <a:ext cx="21796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>
              <a:spAutoFit/>
            </a:bodyPr>
            <a:lstStyle>
              <a:lvl1pPr defTabSz="642938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defTabSz="642938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>
                  <a:solidFill>
                    <a:schemeClr val="accent2"/>
                  </a:solidFill>
                </a:rPr>
                <a:t>Interposer</a:t>
              </a:r>
            </a:p>
          </p:txBody>
        </p:sp>
        <p:sp>
          <p:nvSpPr>
            <p:cNvPr id="27" name="TextBox 78"/>
            <p:cNvSpPr txBox="1">
              <a:spLocks noChangeArrowheads="1"/>
            </p:cNvSpPr>
            <p:nvPr/>
          </p:nvSpPr>
          <p:spPr bwMode="auto">
            <a:xfrm>
              <a:off x="8370888" y="4343400"/>
              <a:ext cx="773112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cs typeface="Arial" charset="0"/>
                </a:rPr>
                <a:t>Bump</a:t>
              </a:r>
            </a:p>
            <a:p>
              <a:pPr eaLnBrk="1" hangingPunct="1"/>
              <a:r>
                <a:rPr lang="en-US" sz="1400" dirty="0">
                  <a:cs typeface="Arial" charset="0"/>
                </a:rPr>
                <a:t>Bond</a:t>
              </a:r>
            </a:p>
            <a:p>
              <a:pPr eaLnBrk="1" hangingPunct="1"/>
              <a:r>
                <a:rPr lang="en-US" sz="1400" dirty="0">
                  <a:cs typeface="Arial" charset="0"/>
                </a:rPr>
                <a:t>module</a:t>
              </a:r>
            </a:p>
          </p:txBody>
        </p: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" y="3189212"/>
            <a:ext cx="4914594" cy="35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107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CMS Track Trigger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5407"/>
            <a:ext cx="4000310" cy="5093323"/>
          </a:xfrm>
        </p:spPr>
        <p:txBody>
          <a:bodyPr/>
          <a:lstStyle/>
          <a:p>
            <a:r>
              <a:rPr lang="en-US" sz="2000" dirty="0"/>
              <a:t>Power locations</a:t>
            </a:r>
          </a:p>
          <a:p>
            <a:pPr lvl="1"/>
            <a:r>
              <a:rPr lang="en-US" sz="2000" dirty="0"/>
              <a:t>Module bottom chips</a:t>
            </a:r>
          </a:p>
          <a:p>
            <a:pPr lvl="2"/>
            <a:r>
              <a:rPr lang="en-US" sz="2000" dirty="0"/>
              <a:t>Analog power</a:t>
            </a:r>
          </a:p>
          <a:p>
            <a:pPr lvl="2"/>
            <a:r>
              <a:rPr lang="en-US" sz="2000" dirty="0"/>
              <a:t>Digital Power</a:t>
            </a:r>
          </a:p>
          <a:p>
            <a:pPr lvl="1"/>
            <a:r>
              <a:rPr lang="en-US" sz="2000" dirty="0"/>
              <a:t>Module -&gt; GBT transfer</a:t>
            </a:r>
          </a:p>
          <a:p>
            <a:pPr lvl="1"/>
            <a:r>
              <a:rPr lang="en-US" sz="2000" dirty="0"/>
              <a:t>GBT data transmission</a:t>
            </a:r>
          </a:p>
          <a:p>
            <a:pPr lvl="1"/>
            <a:r>
              <a:rPr lang="en-US" sz="2000" dirty="0"/>
              <a:t>DC-DC </a:t>
            </a:r>
            <a:r>
              <a:rPr lang="en-US" sz="2000" dirty="0" smtClean="0"/>
              <a:t>conversion</a:t>
            </a:r>
          </a:p>
          <a:p>
            <a:r>
              <a:rPr lang="en-US" sz="2000" dirty="0" smtClean="0"/>
              <a:t>Barrel only design</a:t>
            </a:r>
          </a:p>
          <a:p>
            <a:r>
              <a:rPr lang="en-US" sz="2000" dirty="0" smtClean="0"/>
              <a:t>0.02 radiation lengths </a:t>
            </a:r>
            <a:r>
              <a:rPr lang="en-US" sz="2000" dirty="0"/>
              <a:t>for </a:t>
            </a:r>
            <a:br>
              <a:rPr lang="en-US" sz="2000" dirty="0"/>
            </a:br>
            <a:r>
              <a:rPr lang="en-US" sz="2000" dirty="0"/>
              <a:t>2 full layers (8x200μm Si) of long barrel design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8D62-5754-6A40-ADCE-8BFB42B405E5}" type="datetime1">
              <a:rPr lang="en-US" smtClean="0"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Lipton,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123091"/>
              </p:ext>
            </p:extLst>
          </p:nvPr>
        </p:nvGraphicFramePr>
        <p:xfrm>
          <a:off x="4334055" y="1412202"/>
          <a:ext cx="4717144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Document" r:id="rId3" imgW="4292600" imgH="2311400" progId="Word.Document.8">
                  <p:link updateAutomatic="1"/>
                </p:oleObj>
              </mc:Choice>
              <mc:Fallback>
                <p:oleObj name="Document" r:id="rId3" imgW="4292600" imgH="2311400" progId="Word.Document.8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4055" y="1412202"/>
                        <a:ext cx="4717144" cy="2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3602899" y="1831302"/>
            <a:ext cx="1638300" cy="266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702278" y="2397637"/>
            <a:ext cx="3824015" cy="5385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602899" y="2752337"/>
            <a:ext cx="2859407" cy="5267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221899" y="2752337"/>
            <a:ext cx="3240407" cy="8696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4" descr="Screen shot 2010-05-21 at 10.45.21 AM.png"/>
          <p:cNvPicPr>
            <a:picLocks noChangeAspect="1"/>
          </p:cNvPicPr>
          <p:nvPr/>
        </p:nvPicPr>
        <p:blipFill>
          <a:blip r:embed="rId5"/>
          <a:srcRect l="-16438" r="-16438"/>
          <a:stretch>
            <a:fillRect/>
          </a:stretch>
        </p:blipFill>
        <p:spPr bwMode="auto">
          <a:xfrm>
            <a:off x="3621543" y="3952202"/>
            <a:ext cx="5782258" cy="2939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15" name="Group 6"/>
          <p:cNvGrpSpPr>
            <a:grpSpLocks/>
          </p:cNvGrpSpPr>
          <p:nvPr/>
        </p:nvGrpSpPr>
        <p:grpSpPr bwMode="auto">
          <a:xfrm>
            <a:off x="4886060" y="4258310"/>
            <a:ext cx="2490201" cy="1210967"/>
            <a:chOff x="2133600" y="2133600"/>
            <a:chExt cx="2667000" cy="1752600"/>
          </a:xfrm>
        </p:grpSpPr>
        <p:grpSp>
          <p:nvGrpSpPr>
            <p:cNvPr id="16" name="Group 19"/>
            <p:cNvGrpSpPr>
              <a:grpSpLocks/>
            </p:cNvGrpSpPr>
            <p:nvPr/>
          </p:nvGrpSpPr>
          <p:grpSpPr bwMode="auto">
            <a:xfrm>
              <a:off x="2255520" y="2194123"/>
              <a:ext cx="2535646" cy="307777"/>
              <a:chOff x="2255520" y="2422726"/>
              <a:chExt cx="2535646" cy="307777"/>
            </a:xfrm>
          </p:grpSpPr>
          <p:sp>
            <p:nvSpPr>
              <p:cNvPr id="30" name="Rectangle 21"/>
              <p:cNvSpPr>
                <a:spLocks noChangeAspect="1"/>
              </p:cNvSpPr>
              <p:nvPr/>
            </p:nvSpPr>
            <p:spPr bwMode="auto">
              <a:xfrm>
                <a:off x="2255520" y="2485171"/>
                <a:ext cx="182880" cy="182880"/>
              </a:xfrm>
              <a:prstGeom prst="rect">
                <a:avLst/>
              </a:prstGeom>
              <a:solidFill>
                <a:srgbClr val="FC0201"/>
              </a:solidFill>
              <a:ln w="12700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TextBox 22"/>
              <p:cNvSpPr txBox="1">
                <a:spLocks noChangeArrowheads="1"/>
              </p:cNvSpPr>
              <p:nvPr/>
            </p:nvSpPr>
            <p:spPr bwMode="auto">
              <a:xfrm>
                <a:off x="2451100" y="2422726"/>
                <a:ext cx="234006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dirty="0">
                    <a:latin typeface="Arial" charset="0"/>
                    <a:ea typeface="Arial" charset="0"/>
                    <a:cs typeface="Arial" charset="0"/>
                  </a:rPr>
                  <a:t>Stack material excluding Si</a:t>
                </a:r>
              </a:p>
            </p:txBody>
          </p:sp>
        </p:grpSp>
        <p:grpSp>
          <p:nvGrpSpPr>
            <p:cNvPr id="17" name="Group 17"/>
            <p:cNvGrpSpPr>
              <a:grpSpLocks/>
            </p:cNvGrpSpPr>
            <p:nvPr/>
          </p:nvGrpSpPr>
          <p:grpSpPr bwMode="auto">
            <a:xfrm>
              <a:off x="2255519" y="2514798"/>
              <a:ext cx="909125" cy="307777"/>
              <a:chOff x="2255519" y="2730504"/>
              <a:chExt cx="909125" cy="307777"/>
            </a:xfrm>
          </p:grpSpPr>
          <p:sp>
            <p:nvSpPr>
              <p:cNvPr id="28" name="Rectangle 19"/>
              <p:cNvSpPr>
                <a:spLocks noChangeAspect="1"/>
              </p:cNvSpPr>
              <p:nvPr/>
            </p:nvSpPr>
            <p:spPr bwMode="auto">
              <a:xfrm>
                <a:off x="2255519" y="2792948"/>
                <a:ext cx="182880" cy="182880"/>
              </a:xfrm>
              <a:prstGeom prst="rect">
                <a:avLst/>
              </a:prstGeom>
              <a:solidFill>
                <a:srgbClr val="FFFF04"/>
              </a:solidFill>
              <a:ln w="12700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TextBox 20"/>
              <p:cNvSpPr txBox="1">
                <a:spLocks noChangeArrowheads="1"/>
              </p:cNvSpPr>
              <p:nvPr/>
            </p:nvSpPr>
            <p:spPr bwMode="auto">
              <a:xfrm>
                <a:off x="2451100" y="2730504"/>
                <a:ext cx="71354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latin typeface="Arial" charset="0"/>
                    <a:ea typeface="Arial" charset="0"/>
                    <a:cs typeface="Arial" charset="0"/>
                  </a:rPr>
                  <a:t>Silicon</a:t>
                </a:r>
              </a:p>
            </p:txBody>
          </p:sp>
        </p:grpSp>
        <p:grpSp>
          <p:nvGrpSpPr>
            <p:cNvPr id="18" name="Group 18"/>
            <p:cNvGrpSpPr>
              <a:grpSpLocks/>
            </p:cNvGrpSpPr>
            <p:nvPr/>
          </p:nvGrpSpPr>
          <p:grpSpPr bwMode="auto">
            <a:xfrm>
              <a:off x="2255519" y="2835473"/>
              <a:ext cx="2166405" cy="307777"/>
              <a:chOff x="2255519" y="3035304"/>
              <a:chExt cx="2166405" cy="307777"/>
            </a:xfrm>
          </p:grpSpPr>
          <p:sp>
            <p:nvSpPr>
              <p:cNvPr id="26" name="Rectangle 17"/>
              <p:cNvSpPr>
                <a:spLocks noChangeAspect="1"/>
              </p:cNvSpPr>
              <p:nvPr/>
            </p:nvSpPr>
            <p:spPr bwMode="auto">
              <a:xfrm>
                <a:off x="2255519" y="3097748"/>
                <a:ext cx="182880" cy="182880"/>
              </a:xfrm>
              <a:prstGeom prst="rect">
                <a:avLst/>
              </a:prstGeom>
              <a:solidFill>
                <a:srgbClr val="26FF04"/>
              </a:solidFill>
              <a:ln w="12700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TextBox 18"/>
              <p:cNvSpPr txBox="1">
                <a:spLocks noChangeArrowheads="1"/>
              </p:cNvSpPr>
              <p:nvPr/>
            </p:nvSpPr>
            <p:spPr bwMode="auto">
              <a:xfrm>
                <a:off x="2451100" y="3035304"/>
                <a:ext cx="197082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dirty="0">
                    <a:latin typeface="Arial" charset="0"/>
                    <a:ea typeface="Arial" charset="0"/>
                    <a:cs typeface="Arial" charset="0"/>
                  </a:rPr>
                  <a:t>CF box, cooling, mesh</a:t>
                </a:r>
              </a:p>
            </p:txBody>
          </p:sp>
        </p:grpSp>
        <p:grpSp>
          <p:nvGrpSpPr>
            <p:cNvPr id="19" name="Group 20"/>
            <p:cNvGrpSpPr>
              <a:grpSpLocks/>
            </p:cNvGrpSpPr>
            <p:nvPr/>
          </p:nvGrpSpPr>
          <p:grpSpPr bwMode="auto">
            <a:xfrm>
              <a:off x="2255519" y="3156148"/>
              <a:ext cx="2385391" cy="307777"/>
              <a:chOff x="2255519" y="3340106"/>
              <a:chExt cx="2385391" cy="307777"/>
            </a:xfrm>
          </p:grpSpPr>
          <p:sp>
            <p:nvSpPr>
              <p:cNvPr id="24" name="Rectangle 15"/>
              <p:cNvSpPr>
                <a:spLocks noChangeAspect="1"/>
              </p:cNvSpPr>
              <p:nvPr/>
            </p:nvSpPr>
            <p:spPr bwMode="auto">
              <a:xfrm>
                <a:off x="2255519" y="3402549"/>
                <a:ext cx="182880" cy="182880"/>
              </a:xfrm>
              <a:prstGeom prst="rect">
                <a:avLst/>
              </a:prstGeom>
              <a:solidFill>
                <a:srgbClr val="0003FF"/>
              </a:solidFill>
              <a:ln w="12700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TextBox 16"/>
              <p:cNvSpPr txBox="1">
                <a:spLocks noChangeArrowheads="1"/>
              </p:cNvSpPr>
              <p:nvPr/>
            </p:nvSpPr>
            <p:spPr bwMode="auto">
              <a:xfrm>
                <a:off x="2451100" y="3340106"/>
                <a:ext cx="218981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latin typeface="Arial" charset="0"/>
                    <a:ea typeface="Arial" charset="0"/>
                    <a:cs typeface="Arial" charset="0"/>
                  </a:rPr>
                  <a:t>GBTs, DC-DC converters</a:t>
                </a:r>
              </a:p>
            </p:txBody>
          </p:sp>
        </p:grp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2133600" y="2133600"/>
              <a:ext cx="2667000" cy="17526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1" name="Group 25"/>
            <p:cNvGrpSpPr>
              <a:grpSpLocks/>
            </p:cNvGrpSpPr>
            <p:nvPr/>
          </p:nvGrpSpPr>
          <p:grpSpPr bwMode="auto">
            <a:xfrm>
              <a:off x="2260600" y="3476823"/>
              <a:ext cx="2166230" cy="307777"/>
              <a:chOff x="2260600" y="3476823"/>
              <a:chExt cx="2166230" cy="307777"/>
            </a:xfrm>
          </p:grpSpPr>
          <p:sp>
            <p:nvSpPr>
              <p:cNvPr id="22" name="Rectangle 13"/>
              <p:cNvSpPr>
                <a:spLocks noChangeAspect="1"/>
              </p:cNvSpPr>
              <p:nvPr/>
            </p:nvSpPr>
            <p:spPr bwMode="auto">
              <a:xfrm>
                <a:off x="2260600" y="3539266"/>
                <a:ext cx="182880" cy="182880"/>
              </a:xfrm>
              <a:prstGeom prst="rect">
                <a:avLst/>
              </a:prstGeom>
              <a:solidFill>
                <a:srgbClr val="FB00FF"/>
              </a:solidFill>
              <a:ln w="12700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TextBox 14"/>
              <p:cNvSpPr txBox="1">
                <a:spLocks noChangeArrowheads="1"/>
              </p:cNvSpPr>
              <p:nvPr/>
            </p:nvSpPr>
            <p:spPr bwMode="auto">
              <a:xfrm>
                <a:off x="2456181" y="3476823"/>
                <a:ext cx="1970649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latin typeface="Arial" charset="0"/>
                    <a:ea typeface="Arial" charset="0"/>
                    <a:cs typeface="Arial" charset="0"/>
                  </a:rPr>
                  <a:t>LV, HV, GBT wires (Al)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950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About the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4989"/>
            <a:ext cx="8386481" cy="1373035"/>
          </a:xfrm>
        </p:spPr>
        <p:txBody>
          <a:bodyPr>
            <a:normAutofit/>
          </a:bodyPr>
          <a:lstStyle/>
          <a:p>
            <a:r>
              <a:rPr lang="en-US" dirty="0" smtClean="0"/>
              <a:t>The central question is whether we can do precision physics in the huge </a:t>
            </a:r>
            <a:r>
              <a:rPr lang="en-US" dirty="0" err="1" smtClean="0"/>
              <a:t>muon</a:t>
            </a:r>
            <a:r>
              <a:rPr lang="en-US" dirty="0" smtClean="0"/>
              <a:t> collider background.</a:t>
            </a:r>
          </a:p>
          <a:p>
            <a:r>
              <a:rPr lang="en-US" dirty="0" smtClean="0"/>
              <a:t>Hundreds of </a:t>
            </a:r>
            <a:r>
              <a:rPr lang="en-US" dirty="0" err="1" smtClean="0"/>
              <a:t>TeV</a:t>
            </a:r>
            <a:r>
              <a:rPr lang="en-US" dirty="0" smtClean="0"/>
              <a:t> entering the detector/crossing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8D62-5754-6A40-ADCE-8BFB42B405E5}" type="datetime1">
              <a:rPr lang="en-US" smtClean="0"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Lipton,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7" descr="fl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64" y="2433958"/>
            <a:ext cx="5199128" cy="381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255" y="2433958"/>
            <a:ext cx="3623395" cy="30587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44263" y="5726268"/>
            <a:ext cx="2817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4% of an event (</a:t>
            </a:r>
            <a:r>
              <a:rPr lang="en-US" dirty="0" err="1" smtClean="0"/>
              <a:t>Mazzacane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021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41148" cy="745785"/>
          </a:xfrm>
        </p:spPr>
        <p:txBody>
          <a:bodyPr/>
          <a:lstStyle/>
          <a:p>
            <a:r>
              <a:rPr lang="en-US" dirty="0" smtClean="0"/>
              <a:t>Large Area Arrays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8D62-5754-6A40-ADCE-8BFB42B405E5}" type="datetime1">
              <a:rPr lang="en-US" smtClean="0"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Lipton,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 descr="Rod_xr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479" y="0"/>
            <a:ext cx="4958521" cy="2780517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31" y="1163636"/>
            <a:ext cx="5386947" cy="5557839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Can we build large area, complex</a:t>
            </a:r>
            <a:br>
              <a:rPr lang="en-US" sz="2200" dirty="0" smtClean="0"/>
            </a:br>
            <a:r>
              <a:rPr lang="en-US" sz="2200" dirty="0" smtClean="0"/>
              <a:t>pixelated systems?</a:t>
            </a:r>
          </a:p>
          <a:p>
            <a:r>
              <a:rPr lang="en-US" sz="2200" dirty="0" smtClean="0"/>
              <a:t>Yield </a:t>
            </a:r>
            <a:r>
              <a:rPr lang="en-US" sz="2200" dirty="0"/>
              <a:t>is (chip yield)</a:t>
            </a:r>
            <a:r>
              <a:rPr lang="en-US" sz="2200" baseline="30000" dirty="0"/>
              <a:t>30</a:t>
            </a:r>
          </a:p>
          <a:p>
            <a:pPr lvl="1"/>
            <a:r>
              <a:rPr lang="en-US" sz="2200" dirty="0"/>
              <a:t>Use tested die</a:t>
            </a:r>
          </a:p>
          <a:p>
            <a:pPr lvl="1"/>
            <a:r>
              <a:rPr lang="en-US" sz="2200" dirty="0"/>
              <a:t>IC to sensor bond yield is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crucial</a:t>
            </a:r>
            <a:endParaRPr lang="en-US" sz="2200" dirty="0"/>
          </a:p>
          <a:p>
            <a:pPr lvl="1"/>
            <a:r>
              <a:rPr lang="en-US" sz="2200" dirty="0"/>
              <a:t>Large pitch (&gt;500 </a:t>
            </a:r>
            <a:r>
              <a:rPr lang="en-US" sz="2200" dirty="0">
                <a:latin typeface="Symbol" charset="2"/>
                <a:cs typeface="Symbol" charset="2"/>
              </a:rPr>
              <a:t>m</a:t>
            </a:r>
            <a:r>
              <a:rPr lang="en-US" sz="2200" dirty="0"/>
              <a:t>m) bump bond yield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can </a:t>
            </a:r>
            <a:r>
              <a:rPr lang="en-US" sz="2200" dirty="0"/>
              <a:t>be very high, and cost is low. </a:t>
            </a:r>
            <a:endParaRPr lang="en-US" sz="2200" dirty="0" smtClean="0"/>
          </a:p>
          <a:p>
            <a:r>
              <a:rPr lang="en-US" sz="2200" dirty="0" smtClean="0"/>
              <a:t>Use </a:t>
            </a:r>
            <a:r>
              <a:rPr lang="en-US" sz="2200" dirty="0"/>
              <a:t>active edge </a:t>
            </a:r>
            <a:r>
              <a:rPr lang="en-US" sz="2200" dirty="0" smtClean="0"/>
              <a:t>sensor and 3D technologies </a:t>
            </a:r>
            <a:r>
              <a:rPr lang="en-US" sz="2200" dirty="0"/>
              <a:t>to </a:t>
            </a:r>
            <a:r>
              <a:rPr lang="en-US" sz="2200" dirty="0" smtClean="0"/>
              <a:t>create </a:t>
            </a:r>
            <a:br>
              <a:rPr lang="en-US" sz="2200" dirty="0" smtClean="0"/>
            </a:br>
            <a:r>
              <a:rPr lang="en-US" sz="2200" dirty="0" smtClean="0"/>
              <a:t>know </a:t>
            </a:r>
            <a:r>
              <a:rPr lang="en-US" sz="2200" dirty="0"/>
              <a:t>good tested ROIC/sensor </a:t>
            </a:r>
            <a:r>
              <a:rPr lang="en-US" sz="2200" dirty="0" smtClean="0"/>
              <a:t>tiles</a:t>
            </a:r>
            <a:endParaRPr lang="en-US" sz="2200" dirty="0"/>
          </a:p>
          <a:p>
            <a:r>
              <a:rPr lang="en-US" sz="2200" dirty="0"/>
              <a:t>Technology provides only few micron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loss </a:t>
            </a:r>
            <a:r>
              <a:rPr lang="en-US" sz="2200" dirty="0"/>
              <a:t>at edges</a:t>
            </a:r>
          </a:p>
          <a:p>
            <a:pPr lvl="1"/>
            <a:r>
              <a:rPr lang="en-US" sz="2200" dirty="0"/>
              <a:t>Can then test integrated die/sensor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before </a:t>
            </a:r>
            <a:r>
              <a:rPr lang="en-US" sz="2200" dirty="0"/>
              <a:t>placement</a:t>
            </a:r>
          </a:p>
          <a:p>
            <a:pPr lvl="1"/>
            <a:r>
              <a:rPr lang="en-US" sz="2200" dirty="0"/>
              <a:t>Large pitch bump bond yield should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be </a:t>
            </a:r>
            <a:r>
              <a:rPr lang="en-US" sz="2200" dirty="0"/>
              <a:t>high, parts </a:t>
            </a:r>
            <a:r>
              <a:rPr lang="en-US" sz="2200" dirty="0" err="1"/>
              <a:t>reworkable</a:t>
            </a:r>
            <a:endParaRPr lang="en-US" sz="2200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858" y="3092174"/>
            <a:ext cx="3820142" cy="28551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23153" y="5100084"/>
            <a:ext cx="54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847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0885"/>
            <a:ext cx="5007065" cy="283316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Readout – triggered or all events</a:t>
            </a:r>
          </a:p>
          <a:p>
            <a:pPr lvl="1"/>
            <a:r>
              <a:rPr lang="en-US" dirty="0" smtClean="0"/>
              <a:t>Is data load acceptable?</a:t>
            </a:r>
          </a:p>
          <a:p>
            <a:pPr lvl="1"/>
            <a:r>
              <a:rPr lang="en-US" dirty="0" smtClean="0"/>
              <a:t>Is power acceptable?</a:t>
            </a:r>
          </a:p>
          <a:p>
            <a:r>
              <a:rPr lang="en-US" dirty="0" smtClean="0"/>
              <a:t>How do we trigger, given the large backgrounds?</a:t>
            </a:r>
            <a:endParaRPr lang="en-US" dirty="0"/>
          </a:p>
          <a:p>
            <a:r>
              <a:rPr lang="en-US" dirty="0"/>
              <a:t>O</a:t>
            </a:r>
            <a:r>
              <a:rPr lang="en-US" dirty="0" smtClean="0"/>
              <a:t>ptical </a:t>
            </a:r>
            <a:r>
              <a:rPr lang="en-US" dirty="0"/>
              <a:t>links </a:t>
            </a:r>
            <a:r>
              <a:rPr lang="en-US" dirty="0" smtClean="0"/>
              <a:t>– current technology </a:t>
            </a:r>
          </a:p>
          <a:p>
            <a:pPr lvl="1"/>
            <a:r>
              <a:rPr lang="en-US" dirty="0" smtClean="0"/>
              <a:t>10 </a:t>
            </a:r>
            <a:r>
              <a:rPr lang="en-US" dirty="0" err="1"/>
              <a:t>pj</a:t>
            </a:r>
            <a:r>
              <a:rPr lang="en-US" dirty="0"/>
              <a:t>/</a:t>
            </a:r>
            <a:r>
              <a:rPr lang="en-US" dirty="0" smtClean="0"/>
              <a:t>bit</a:t>
            </a:r>
          </a:p>
          <a:p>
            <a:pPr lvl="1"/>
            <a:r>
              <a:rPr lang="en-US" dirty="0" smtClean="0"/>
              <a:t>10 </a:t>
            </a:r>
            <a:r>
              <a:rPr lang="en-US" dirty="0" err="1" smtClean="0"/>
              <a:t>Gbit</a:t>
            </a:r>
            <a:r>
              <a:rPr lang="en-US" dirty="0" smtClean="0"/>
              <a:t>/sec per interconnect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8D62-5754-6A40-ADCE-8BFB42B405E5}" type="datetime1">
              <a:rPr lang="en-US" smtClean="0"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Lipton, Fermilab</a:t>
            </a:r>
            <a:endParaRPr lang="en-US"/>
          </a:p>
        </p:txBody>
      </p:sp>
      <p:pic>
        <p:nvPicPr>
          <p:cNvPr id="10" name="Picture 5" descr="optical form factor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86" y="3957299"/>
            <a:ext cx="4088063" cy="284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4bdec3ef6b98e_News_EPDee_0310_Avago_MicroPOD_Tx-Rx_di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4194" y="4504300"/>
            <a:ext cx="1065384" cy="699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304674"/>
              </p:ext>
            </p:extLst>
          </p:nvPr>
        </p:nvGraphicFramePr>
        <p:xfrm>
          <a:off x="5821674" y="1275578"/>
          <a:ext cx="2781300" cy="3505200"/>
        </p:xfrm>
        <a:graphic>
          <a:graphicData uri="http://schemas.openxmlformats.org/drawingml/2006/table">
            <a:tbl>
              <a:tblPr/>
              <a:tblGrid>
                <a:gridCol w="977900"/>
                <a:gridCol w="1803400"/>
              </a:tblGrid>
              <a:tr h="2921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Silicon Tracker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21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Load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hits/event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cluster factor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bits/hit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1.00E+05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crossings/sec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1.50E+12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bits/sec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Optical Readout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1.00E-11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j/bit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1.50E+01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Watts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1.00E+10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bits/channel x sec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1.50E+02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encoders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450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65408"/>
            <a:ext cx="7714975" cy="4292908"/>
          </a:xfrm>
        </p:spPr>
        <p:txBody>
          <a:bodyPr/>
          <a:lstStyle/>
          <a:p>
            <a:r>
              <a:rPr lang="en-US" dirty="0" smtClean="0"/>
              <a:t>This is strongly correlated to mass</a:t>
            </a:r>
          </a:p>
          <a:p>
            <a:r>
              <a:rPr lang="en-US" dirty="0" smtClean="0"/>
              <a:t>CMS tracker total power ~ 33kW (*~2 for cable losses)</a:t>
            </a:r>
          </a:p>
          <a:p>
            <a:r>
              <a:rPr lang="en-US" dirty="0" smtClean="0"/>
              <a:t>Given requirements for radiation hardness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8D62-5754-6A40-ADCE-8BFB42B405E5}" type="datetime1">
              <a:rPr lang="en-US" smtClean="0"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Lipton,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150595"/>
              </p:ext>
            </p:extLst>
          </p:nvPr>
        </p:nvGraphicFramePr>
        <p:xfrm>
          <a:off x="698672" y="3106738"/>
          <a:ext cx="6578600" cy="2540000"/>
        </p:xfrm>
        <a:graphic>
          <a:graphicData uri="http://schemas.openxmlformats.org/drawingml/2006/table">
            <a:tbl>
              <a:tblPr/>
              <a:tblGrid>
                <a:gridCol w="1320800"/>
                <a:gridCol w="2133600"/>
                <a:gridCol w="3124200"/>
              </a:tblGrid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Silicon area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3.00E+05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cm^2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chip power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Tracker Power (kw)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CMS 0.25 micron vertex chip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CMS Upgrade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NA62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GUESS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806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Calorimetery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Major thrusts for ILC</a:t>
            </a:r>
          </a:p>
          <a:p>
            <a:r>
              <a:rPr lang="en-US" dirty="0" smtClean="0"/>
              <a:t>PFA-based “imaging” calorimeter</a:t>
            </a:r>
          </a:p>
          <a:p>
            <a:pPr lvl="1"/>
            <a:r>
              <a:rPr lang="en-US" dirty="0" smtClean="0"/>
              <a:t>Fine </a:t>
            </a:r>
            <a:r>
              <a:rPr lang="en-US" dirty="0" err="1" smtClean="0"/>
              <a:t>sementation</a:t>
            </a:r>
            <a:endParaRPr lang="en-US" dirty="0" smtClean="0"/>
          </a:p>
          <a:p>
            <a:pPr lvl="1"/>
            <a:r>
              <a:rPr lang="en-US" dirty="0" smtClean="0"/>
              <a:t>Use tracking to measure charged component of shower</a:t>
            </a:r>
          </a:p>
          <a:p>
            <a:pPr lvl="1"/>
            <a:r>
              <a:rPr lang="en-US" dirty="0" smtClean="0"/>
              <a:t>In-calorimeter pattern recognition</a:t>
            </a:r>
          </a:p>
          <a:p>
            <a:r>
              <a:rPr lang="en-US" dirty="0" smtClean="0"/>
              <a:t>Dual readout</a:t>
            </a:r>
          </a:p>
          <a:p>
            <a:pPr lvl="1"/>
            <a:r>
              <a:rPr lang="en-US" dirty="0" smtClean="0"/>
              <a:t>Separate readout of scintillation and Cerenkov light gives information on </a:t>
            </a:r>
            <a:r>
              <a:rPr lang="en-US" dirty="0" err="1" smtClean="0"/>
              <a:t>hadronic</a:t>
            </a:r>
            <a:r>
              <a:rPr lang="en-US" dirty="0" smtClean="0"/>
              <a:t> and electromagnetic parts of a shower</a:t>
            </a:r>
          </a:p>
          <a:p>
            <a:pPr lvl="1"/>
            <a:r>
              <a:rPr lang="en-US" dirty="0" smtClean="0"/>
              <a:t>Can use this to compensate for missing energy in nuclear breakup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8D62-5754-6A40-ADCE-8BFB42B405E5}" type="datetime1">
              <a:rPr lang="en-US" smtClean="0"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Lipton,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98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Calorimetery</a:t>
            </a:r>
            <a:r>
              <a:rPr lang="en-US" dirty="0" smtClean="0"/>
              <a:t> Issues (I’m no expert)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shower propagation time affect background rejection?</a:t>
            </a:r>
          </a:p>
          <a:p>
            <a:pPr lvl="1"/>
            <a:r>
              <a:rPr lang="en-US" dirty="0" smtClean="0"/>
              <a:t>Segmented crystal calorimeter</a:t>
            </a:r>
          </a:p>
          <a:p>
            <a:pPr lvl="1"/>
            <a:r>
              <a:rPr lang="en-US" dirty="0" smtClean="0"/>
              <a:t>Sampling calorimeter</a:t>
            </a:r>
          </a:p>
          <a:p>
            <a:r>
              <a:rPr lang="en-US" dirty="0" smtClean="0"/>
              <a:t>Can we use layer correlations?</a:t>
            </a:r>
          </a:p>
          <a:p>
            <a:pPr lvl="1"/>
            <a:r>
              <a:rPr lang="en-US" dirty="0" smtClean="0"/>
              <a:t>EM showers have well defined development – can fit to shower shape</a:t>
            </a:r>
          </a:p>
          <a:p>
            <a:r>
              <a:rPr lang="en-US" dirty="0" smtClean="0"/>
              <a:t>Can we reject the soft photons in the first layers without compromising EM resolution?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8D62-5754-6A40-ADCE-8BFB42B405E5}" type="datetime1">
              <a:rPr lang="en-US" smtClean="0"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Lipton,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80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41" y="274638"/>
            <a:ext cx="8229600" cy="745785"/>
          </a:xfrm>
        </p:spPr>
        <p:txBody>
          <a:bodyPr/>
          <a:lstStyle/>
          <a:p>
            <a:r>
              <a:rPr lang="en-US" dirty="0" smtClean="0"/>
              <a:t>EM Timing - LCSIM Background Study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8D62-5754-6A40-ADCE-8BFB42B405E5}" type="datetime1">
              <a:rPr lang="en-US" smtClean="0"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Lipton,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25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62000" y="-501650"/>
            <a:ext cx="7493441" cy="6858000"/>
            <a:chOff x="381000" y="-381000"/>
            <a:chExt cx="7493441" cy="6858000"/>
          </a:xfrm>
        </p:grpSpPr>
        <p:pic>
          <p:nvPicPr>
            <p:cNvPr id="8" name="Picture 7" descr="Elayer_bkd_emcal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-381000"/>
              <a:ext cx="5158673" cy="6858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09600" y="2209800"/>
              <a:ext cx="24384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dirty="0" err="1"/>
                <a:t>ECal</a:t>
              </a:r>
              <a:r>
                <a:rPr lang="en-US" dirty="0"/>
                <a:t>: Tungsten, 10 </a:t>
              </a:r>
              <a:r>
                <a:rPr lang="en-US" dirty="0" smtClean="0"/>
                <a:t>x 1cm layers </a:t>
              </a:r>
              <a:r>
                <a:rPr lang="en-US" dirty="0"/>
                <a:t>1x1x1cm </a:t>
              </a:r>
              <a:r>
                <a:rPr lang="en-US" dirty="0" smtClean="0"/>
                <a:t>cells</a:t>
              </a:r>
            </a:p>
            <a:p>
              <a:pPr lvl="1"/>
              <a:r>
                <a:rPr lang="en-US" dirty="0" smtClean="0"/>
                <a:t>Background</a:t>
              </a:r>
              <a:endParaRPr lang="en-US" dirty="0"/>
            </a:p>
            <a:p>
              <a:pPr lvl="1"/>
              <a:r>
                <a:rPr lang="en-US" dirty="0" smtClean="0"/>
                <a:t>1ns timing cut</a:t>
              </a:r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  <p:pic>
          <p:nvPicPr>
            <p:cNvPr id="10" name="Picture 9" descr="Elayer_10GeVe_emcal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7811" r="47811"/>
            <a:stretch/>
          </p:blipFill>
          <p:spPr>
            <a:xfrm>
              <a:off x="2715768" y="-381000"/>
              <a:ext cx="5158673" cy="68580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886200" y="208915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No timing Cut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45720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EM </a:t>
            </a:r>
            <a:r>
              <a:rPr lang="en-US" dirty="0" err="1" smtClean="0">
                <a:solidFill>
                  <a:schemeClr val="tx2"/>
                </a:solidFill>
              </a:rPr>
              <a:t>cal</a:t>
            </a:r>
            <a:r>
              <a:rPr lang="en-US" dirty="0" smtClean="0">
                <a:solidFill>
                  <a:schemeClr val="tx2"/>
                </a:solidFill>
              </a:rPr>
              <a:t> layer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4800600"/>
            <a:ext cx="4852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Reduction: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EM – 	23% of energy survives a 1 ns timing cut</a:t>
            </a:r>
          </a:p>
          <a:p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tx2"/>
                </a:solidFill>
              </a:rPr>
              <a:t>	6% of that energy is beyond 1</a:t>
            </a:r>
            <a:r>
              <a:rPr lang="en-US" baseline="30000" dirty="0" smtClean="0">
                <a:solidFill>
                  <a:schemeClr val="tx2"/>
                </a:solidFill>
              </a:rPr>
              <a:t>st</a:t>
            </a:r>
            <a:r>
              <a:rPr lang="en-US" dirty="0" smtClean="0">
                <a:solidFill>
                  <a:schemeClr val="tx2"/>
                </a:solidFill>
              </a:rPr>
              <a:t> EM cell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138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Hadron Shower Time 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8D62-5754-6A40-ADCE-8BFB42B405E5}" type="datetime1">
              <a:rPr lang="en-US" smtClean="0"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Lipton,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9818"/>
            <a:ext cx="9144000" cy="56884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61215" y="2912358"/>
            <a:ext cx="1486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(Frank Simon)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603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8D62-5754-6A40-ADCE-8BFB42B405E5}" type="datetime1">
              <a:rPr lang="en-US" smtClean="0"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Lipton,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27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30196" y="6171684"/>
            <a:ext cx="1486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(Frank Simon)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0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45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Beam analysis from TIPP Conference </a:t>
            </a:r>
            <a:br>
              <a:rPr lang="en-US" dirty="0" smtClean="0"/>
            </a:br>
            <a:r>
              <a:rPr lang="en-US" dirty="0" smtClean="0"/>
              <a:t>Frank </a:t>
            </a:r>
            <a:r>
              <a:rPr lang="en-US" dirty="0" err="1" smtClean="0"/>
              <a:t>simon</a:t>
            </a:r>
            <a:r>
              <a:rPr lang="en-US" dirty="0" smtClean="0"/>
              <a:t>/CALICE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8D62-5754-6A40-ADCE-8BFB42B405E5}" type="datetime1">
              <a:rPr lang="en-US" smtClean="0"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Lipton,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1501775"/>
            <a:ext cx="84074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42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Timing Calorimeter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Seems to me to be a subject ripe for R&amp;D</a:t>
            </a:r>
          </a:p>
          <a:p>
            <a:pPr lvl="1"/>
            <a:r>
              <a:rPr lang="en-US" dirty="0" smtClean="0"/>
              <a:t>Absorber material to minimize slow components</a:t>
            </a:r>
          </a:p>
          <a:p>
            <a:pPr lvl="1"/>
            <a:r>
              <a:rPr lang="en-US" dirty="0" smtClean="0"/>
              <a:t>Active material with fast response</a:t>
            </a:r>
          </a:p>
          <a:p>
            <a:r>
              <a:rPr lang="en-US" dirty="0" smtClean="0"/>
              <a:t>Needs to be fast and </a:t>
            </a:r>
            <a:r>
              <a:rPr lang="en-US" smtClean="0"/>
              <a:t>preserve resolution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8D62-5754-6A40-ADCE-8BFB42B405E5}" type="datetime1">
              <a:rPr lang="en-US" smtClean="0"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Lipton,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26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70068" cy="7457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65408"/>
            <a:ext cx="8386481" cy="774704"/>
          </a:xfrm>
        </p:spPr>
        <p:txBody>
          <a:bodyPr/>
          <a:lstStyle/>
          <a:p>
            <a:r>
              <a:rPr lang="en-US" dirty="0" smtClean="0"/>
              <a:t>Much of the background is soft.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8D62-5754-6A40-ADCE-8BFB42B405E5}" type="datetime1">
              <a:rPr lang="en-US" smtClean="0"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Lipton,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3</a:t>
            </a:fld>
            <a:endParaRPr lang="en-US"/>
          </a:p>
        </p:txBody>
      </p:sp>
      <p:pic>
        <p:nvPicPr>
          <p:cNvPr id="9" name="Content Placeholder 10" descr="spectr-ne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861" y="550276"/>
            <a:ext cx="7729122" cy="64658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98495" y="6378469"/>
            <a:ext cx="2356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Striganov</a:t>
            </a:r>
            <a:r>
              <a:rPr lang="en-US" dirty="0" smtClean="0"/>
              <a:t> – TIPP 2011)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33600" y="2057400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164 </a:t>
            </a:r>
            <a:r>
              <a:rPr lang="en-US" sz="1400" dirty="0" err="1" smtClean="0"/>
              <a:t>TeV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0" y="2057400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5.8 </a:t>
            </a:r>
            <a:r>
              <a:rPr lang="en-US" sz="1400" dirty="0" err="1" smtClean="0"/>
              <a:t>TeV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467600" y="2057400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92 </a:t>
            </a:r>
            <a:r>
              <a:rPr lang="en-US" sz="1400" dirty="0" err="1" smtClean="0"/>
              <a:t>TeV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0" y="4495800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92 </a:t>
            </a:r>
            <a:r>
              <a:rPr lang="en-US" sz="1400" dirty="0" err="1" smtClean="0"/>
              <a:t>TeV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876800" y="4495800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172 </a:t>
            </a:r>
            <a:r>
              <a:rPr lang="en-US" sz="1400" dirty="0" err="1" smtClean="0"/>
              <a:t>TeV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467600" y="4495800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12 </a:t>
            </a:r>
            <a:r>
              <a:rPr lang="en-US" sz="1400" dirty="0" err="1" smtClean="0"/>
              <a:t>TeV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5834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Terapixel</a:t>
            </a:r>
            <a:r>
              <a:rPr lang="en-US" dirty="0" smtClean="0"/>
              <a:t> Calorimeter -UK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65408"/>
            <a:ext cx="2000407" cy="3302728"/>
          </a:xfrm>
        </p:spPr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8D62-5754-6A40-ADCE-8BFB42B405E5}" type="datetime1">
              <a:rPr lang="en-US" smtClean="0"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Lipton,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30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13343" y="1165408"/>
            <a:ext cx="8229600" cy="682625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GB" sz="3600" smtClean="0">
                <a:latin typeface="Times New Roman" charset="0"/>
              </a:rPr>
              <a:t>Basic scale for full DECAL</a:t>
            </a:r>
            <a:endParaRPr lang="en-US" sz="3600" baseline="-25000" dirty="0">
              <a:latin typeface="Times New Roman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70468" y="2178050"/>
            <a:ext cx="4454525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69863" indent="-169863" algn="l">
              <a:buFontTx/>
              <a:buChar char="•"/>
              <a:tabLst>
                <a:tab pos="1704975" algn="l"/>
              </a:tabLst>
            </a:pPr>
            <a:r>
              <a:rPr lang="en-US" sz="2000" dirty="0"/>
              <a:t>Typical ILC </a:t>
            </a:r>
            <a:r>
              <a:rPr lang="en-US" sz="2000" dirty="0" err="1"/>
              <a:t>SiW</a:t>
            </a:r>
            <a:r>
              <a:rPr lang="en-US" sz="2000" dirty="0"/>
              <a:t> ECAL calorimeter</a:t>
            </a:r>
          </a:p>
          <a:p>
            <a:pPr marL="627063" lvl="1" indent="-169863" algn="l">
              <a:buFontTx/>
              <a:buChar char="•"/>
              <a:tabLst>
                <a:tab pos="1704975" algn="l"/>
              </a:tabLst>
            </a:pPr>
            <a:r>
              <a:rPr lang="en-GB" sz="2000" dirty="0"/>
              <a:t>30 layers, each a cylinder of ~ 5m×10m ~ 50m</a:t>
            </a:r>
            <a:r>
              <a:rPr lang="en-GB" sz="2000" baseline="30000" dirty="0"/>
              <a:t>2</a:t>
            </a:r>
            <a:r>
              <a:rPr lang="en-GB" sz="2000" dirty="0"/>
              <a:t> surface area</a:t>
            </a:r>
          </a:p>
          <a:p>
            <a:pPr marL="627063" lvl="1" indent="-169863" algn="l">
              <a:buFontTx/>
              <a:buChar char="•"/>
              <a:tabLst>
                <a:tab pos="1704975" algn="l"/>
              </a:tabLst>
            </a:pPr>
            <a:r>
              <a:rPr lang="en-GB" sz="2000" dirty="0"/>
              <a:t>Total sensor surface area including </a:t>
            </a:r>
            <a:r>
              <a:rPr lang="en-GB" sz="2000" dirty="0" err="1"/>
              <a:t>endcaps</a:t>
            </a:r>
            <a:r>
              <a:rPr lang="en-GB" sz="2000" dirty="0"/>
              <a:t> ~ </a:t>
            </a:r>
            <a:r>
              <a:rPr lang="en-GB" sz="2000" dirty="0">
                <a:solidFill>
                  <a:srgbClr val="0000CC"/>
                </a:solidFill>
              </a:rPr>
              <a:t>2000m</a:t>
            </a:r>
            <a:r>
              <a:rPr lang="en-GB" sz="2000" baseline="30000" dirty="0">
                <a:solidFill>
                  <a:srgbClr val="0000CC"/>
                </a:solidFill>
              </a:rPr>
              <a:t>2</a:t>
            </a:r>
            <a:r>
              <a:rPr lang="en-GB" sz="2000" dirty="0"/>
              <a:t> needed</a:t>
            </a:r>
          </a:p>
          <a:p>
            <a:pPr marL="169863" indent="-169863" algn="l">
              <a:buFontTx/>
              <a:buChar char="•"/>
              <a:tabLst>
                <a:tab pos="1704975" algn="l"/>
              </a:tabLst>
            </a:pPr>
            <a:r>
              <a:rPr lang="en-GB" sz="2000" dirty="0"/>
              <a:t>DECAL sensor aims to be “swap-in” for AECAL silicon</a:t>
            </a:r>
            <a:endParaRPr lang="en-US" sz="2000" dirty="0"/>
          </a:p>
          <a:p>
            <a:pPr marL="169863" indent="-169863" algn="l">
              <a:buFontTx/>
              <a:buChar char="•"/>
              <a:tabLst>
                <a:tab pos="1704975" algn="l"/>
              </a:tabLst>
            </a:pPr>
            <a:r>
              <a:rPr lang="en-US" sz="2000" dirty="0"/>
              <a:t>For DECAL, with pixels ~50</a:t>
            </a:r>
            <a:r>
              <a:rPr lang="en-GB" sz="2000" dirty="0"/>
              <a:t>×</a:t>
            </a:r>
            <a:r>
              <a:rPr lang="en-US" sz="2000" dirty="0"/>
              <a:t>50</a:t>
            </a:r>
            <a:r>
              <a:rPr lang="en-US" sz="2000" dirty="0">
                <a:latin typeface="Symbol" charset="0"/>
              </a:rPr>
              <a:t>m</a:t>
            </a:r>
            <a:r>
              <a:rPr lang="en-US" sz="2000" dirty="0"/>
              <a:t>m</a:t>
            </a:r>
            <a:r>
              <a:rPr lang="en-US" sz="2000" baseline="30000" dirty="0"/>
              <a:t>2</a:t>
            </a:r>
            <a:r>
              <a:rPr lang="en-US" sz="2000" dirty="0"/>
              <a:t>  i.e. ~2.5</a:t>
            </a:r>
            <a:r>
              <a:rPr lang="en-GB" sz="2000" dirty="0"/>
              <a:t>×</a:t>
            </a:r>
            <a:r>
              <a:rPr lang="en-US" sz="2000" dirty="0"/>
              <a:t>10</a:t>
            </a:r>
            <a:r>
              <a:rPr lang="en-US" sz="2000" baseline="30000" dirty="0"/>
              <a:t>−9</a:t>
            </a:r>
            <a:r>
              <a:rPr lang="en-GB" sz="2000" dirty="0"/>
              <a:t>m</a:t>
            </a:r>
            <a:r>
              <a:rPr lang="en-GB" sz="2000" baseline="30000" dirty="0"/>
              <a:t>2</a:t>
            </a:r>
          </a:p>
          <a:p>
            <a:pPr marL="627063" lvl="1" indent="-169863" algn="l">
              <a:buFontTx/>
              <a:buChar char="•"/>
              <a:tabLst>
                <a:tab pos="1704975" algn="l"/>
              </a:tabLst>
            </a:pPr>
            <a:r>
              <a:rPr lang="en-GB" sz="2000" dirty="0"/>
              <a:t>Need </a:t>
            </a:r>
            <a:r>
              <a:rPr lang="en-GB" sz="2000" dirty="0">
                <a:solidFill>
                  <a:srgbClr val="FF0000"/>
                </a:solidFill>
              </a:rPr>
              <a:t>~10</a:t>
            </a:r>
            <a:r>
              <a:rPr lang="en-GB" sz="2000" baseline="30000" dirty="0">
                <a:solidFill>
                  <a:srgbClr val="FF0000"/>
                </a:solidFill>
              </a:rPr>
              <a:t>12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pixels in total</a:t>
            </a:r>
          </a:p>
          <a:p>
            <a:pPr marL="627063" lvl="1" indent="-169863" algn="l">
              <a:buFontTx/>
              <a:buChar char="•"/>
              <a:tabLst>
                <a:tab pos="1704975" algn="l"/>
              </a:tabLst>
            </a:pPr>
            <a:r>
              <a:rPr lang="en-GB" sz="2000" dirty="0">
                <a:solidFill>
                  <a:srgbClr val="FF0000"/>
                </a:solidFill>
              </a:rPr>
              <a:t>“</a:t>
            </a:r>
            <a:r>
              <a:rPr lang="en-GB" sz="2000" dirty="0" err="1">
                <a:solidFill>
                  <a:srgbClr val="FF0000"/>
                </a:solidFill>
              </a:rPr>
              <a:t>Tera</a:t>
            </a:r>
            <a:r>
              <a:rPr lang="en-GB" sz="2000" dirty="0">
                <a:solidFill>
                  <a:srgbClr val="FF0000"/>
                </a:solidFill>
              </a:rPr>
              <a:t>-pixel calorimeter”</a:t>
            </a:r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4809131" y="2112963"/>
            <a:ext cx="4067175" cy="4243387"/>
            <a:chOff x="3560" y="890"/>
            <a:chExt cx="2104" cy="2449"/>
          </a:xfrm>
        </p:grpSpPr>
        <p:pic>
          <p:nvPicPr>
            <p:cNvPr id="11" name="Picture 8" descr="flc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890"/>
              <a:ext cx="2058" cy="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560" y="3203"/>
              <a:ext cx="1044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439506" y="5813766"/>
            <a:ext cx="1478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(Paul </a:t>
            </a:r>
            <a:r>
              <a:rPr lang="en-US" dirty="0" err="1" smtClean="0"/>
              <a:t>Dauncy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788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117725" y="925327"/>
            <a:ext cx="6870700" cy="2362200"/>
            <a:chOff x="1027113" y="893763"/>
            <a:chExt cx="6870700" cy="2362200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07" t="20555" r="13701" b="43764"/>
            <a:stretch>
              <a:fillRect/>
            </a:stretch>
          </p:blipFill>
          <p:spPr bwMode="auto">
            <a:xfrm>
              <a:off x="1490663" y="893763"/>
              <a:ext cx="6407150" cy="235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87" t="29175" r="75591" b="43764"/>
            <a:stretch>
              <a:fillRect/>
            </a:stretch>
          </p:blipFill>
          <p:spPr bwMode="auto">
            <a:xfrm>
              <a:off x="1155700" y="1473200"/>
              <a:ext cx="334963" cy="178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Connector 9"/>
            <p:cNvCxnSpPr>
              <a:cxnSpLocks noChangeShapeType="1"/>
            </p:cNvCxnSpPr>
            <p:nvPr/>
          </p:nvCxnSpPr>
          <p:spPr bwMode="auto">
            <a:xfrm>
              <a:off x="1238250" y="2109788"/>
              <a:ext cx="561975" cy="1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027113" y="1982788"/>
              <a:ext cx="196850" cy="239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571500" indent="-571500"/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125538" y="2039938"/>
              <a:ext cx="731837" cy="717550"/>
            </a:xfrm>
            <a:prstGeom prst="rect">
              <a:avLst/>
            </a:prstGeom>
            <a:solidFill>
              <a:srgbClr val="00B050">
                <a:alpha val="1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571500" indent="-571500"/>
              <a:endParaRPr lang="en-US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1854200" y="1390650"/>
              <a:ext cx="790575" cy="973138"/>
            </a:xfrm>
            <a:prstGeom prst="rect">
              <a:avLst/>
            </a:prstGeom>
            <a:solidFill>
              <a:srgbClr val="FF0000">
                <a:alpha val="1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571500" indent="-571500"/>
              <a:endParaRPr lang="en-US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3103563" y="1401763"/>
              <a:ext cx="849312" cy="1116012"/>
            </a:xfrm>
            <a:prstGeom prst="rect">
              <a:avLst/>
            </a:prstGeom>
            <a:solidFill>
              <a:srgbClr val="0000CC">
                <a:alpha val="1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571500" indent="-571500"/>
              <a:endParaRPr lang="en-US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4256088" y="1666875"/>
              <a:ext cx="1806575" cy="1455738"/>
            </a:xfrm>
            <a:prstGeom prst="rect">
              <a:avLst/>
            </a:prstGeom>
            <a:solidFill>
              <a:srgbClr val="FFFF00">
                <a:alpha val="1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571500" indent="-571500"/>
              <a:endParaRPr lang="en-US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6119813" y="1819275"/>
              <a:ext cx="595312" cy="473075"/>
            </a:xfrm>
            <a:prstGeom prst="rect">
              <a:avLst/>
            </a:prstGeom>
            <a:solidFill>
              <a:schemeClr val="accent1">
                <a:alpha val="1098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571500" indent="-571500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46"/>
            <a:ext cx="8229600" cy="745785"/>
          </a:xfrm>
        </p:spPr>
        <p:txBody>
          <a:bodyPr/>
          <a:lstStyle/>
          <a:p>
            <a:r>
              <a:rPr lang="en-US" dirty="0" smtClean="0"/>
              <a:t>MAPS Calorimeter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5408"/>
            <a:ext cx="2517798" cy="1597782"/>
          </a:xfrm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8D62-5754-6A40-ADCE-8BFB42B405E5}" type="datetime1">
              <a:rPr lang="en-US" smtClean="0"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Lipton,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31</a:t>
            </a:fld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5900" y="3034034"/>
            <a:ext cx="36385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69863" indent="-169863" algn="l">
              <a:buFontTx/>
              <a:buChar char="•"/>
              <a:tabLst>
                <a:tab pos="1704975" algn="l"/>
              </a:tabLst>
            </a:pPr>
            <a:r>
              <a:rPr lang="en-GB" sz="2000" dirty="0"/>
              <a:t>Sensor has an </a:t>
            </a:r>
            <a:r>
              <a:rPr lang="en-GB" sz="2000" dirty="0">
                <a:solidFill>
                  <a:srgbClr val="FF0000"/>
                </a:solidFill>
              </a:rPr>
              <a:t>“epitaxial layer”</a:t>
            </a:r>
          </a:p>
          <a:p>
            <a:pPr marL="627063" lvl="1" indent="-169863" algn="l">
              <a:buFontTx/>
              <a:buChar char="•"/>
              <a:tabLst>
                <a:tab pos="1704975" algn="l"/>
              </a:tabLst>
            </a:pPr>
            <a:r>
              <a:rPr lang="en-GB" sz="2000" dirty="0"/>
              <a:t>Region of silicon just below circuit</a:t>
            </a:r>
          </a:p>
          <a:p>
            <a:pPr marL="169863" indent="-169863" algn="l">
              <a:buFontTx/>
              <a:buChar char="•"/>
              <a:tabLst>
                <a:tab pos="1704975" algn="l"/>
              </a:tabLst>
            </a:pPr>
            <a:r>
              <a:rPr lang="en-GB" sz="2000" dirty="0"/>
              <a:t>Typically is manufactured to be 5-20</a:t>
            </a:r>
            <a:r>
              <a:rPr lang="en-GB" sz="2000" dirty="0">
                <a:latin typeface="Symbol" charset="0"/>
              </a:rPr>
              <a:t>m</a:t>
            </a:r>
            <a:r>
              <a:rPr lang="en-GB" sz="2000" dirty="0"/>
              <a:t>m thick</a:t>
            </a:r>
          </a:p>
          <a:p>
            <a:pPr marL="627063" lvl="1" indent="-169863" algn="l">
              <a:buFontTx/>
              <a:buChar char="•"/>
              <a:tabLst>
                <a:tab pos="1704975" algn="l"/>
              </a:tabLst>
            </a:pPr>
            <a:r>
              <a:rPr lang="en-GB" sz="2000" dirty="0"/>
              <a:t>We use 12</a:t>
            </a:r>
            <a:r>
              <a:rPr lang="en-GB" sz="2000" dirty="0">
                <a:latin typeface="Symbol" charset="0"/>
              </a:rPr>
              <a:t>m</a:t>
            </a:r>
            <a:r>
              <a:rPr lang="en-GB" sz="2000" dirty="0"/>
              <a:t>m</a:t>
            </a:r>
          </a:p>
          <a:p>
            <a:pPr marL="169863" indent="-169863" algn="l">
              <a:buFontTx/>
              <a:buChar char="•"/>
              <a:tabLst>
                <a:tab pos="1704975" algn="l"/>
              </a:tabLst>
            </a:pPr>
            <a:r>
              <a:rPr lang="en-GB" sz="2000" dirty="0"/>
              <a:t>Only ionised electrons within this region can be detected</a:t>
            </a:r>
          </a:p>
        </p:txBody>
      </p:sp>
      <p:pic>
        <p:nvPicPr>
          <p:cNvPr id="8" name="Picture 7" descr="dec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3000696"/>
            <a:ext cx="51054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750807" y="5986075"/>
            <a:ext cx="1592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(Paul </a:t>
            </a:r>
            <a:r>
              <a:rPr lang="en-US" dirty="0" err="1" smtClean="0"/>
              <a:t>Dauncey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569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8D62-5754-6A40-ADCE-8BFB42B405E5}" type="datetime1">
              <a:rPr lang="en-US" smtClean="0"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Lipton,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32</a:t>
            </a:fld>
            <a:endParaRPr lang="en-US"/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1116013" y="274638"/>
            <a:ext cx="6696075" cy="549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1484313" y="190501"/>
            <a:ext cx="58197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blurRad="63500" dist="46662" dir="2115817" algn="ctr" rotWithShape="0">
                    <a:srgbClr val="9999FF">
                      <a:alpha val="74998"/>
                    </a:srgbClr>
                  </a:outerShdw>
                </a:effectLst>
                <a:latin typeface="Arial"/>
                <a:ea typeface="Arial"/>
                <a:cs typeface="Arial"/>
              </a:rPr>
              <a:t>Multi-Gap RPC for ALICE Experiment</a:t>
            </a: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388938" y="1704976"/>
            <a:ext cx="3849687" cy="2286000"/>
            <a:chOff x="144" y="672"/>
            <a:chExt cx="2236" cy="1218"/>
          </a:xfrm>
        </p:grpSpPr>
        <p:pic>
          <p:nvPicPr>
            <p:cNvPr id="10" name="Picture 6" descr="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672"/>
              <a:ext cx="1428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662" y="710"/>
              <a:ext cx="1718" cy="988"/>
              <a:chOff x="618" y="710"/>
              <a:chExt cx="1718" cy="988"/>
            </a:xfrm>
          </p:grpSpPr>
          <p:sp>
            <p:nvSpPr>
              <p:cNvPr id="12" name="Text Box 8"/>
              <p:cNvSpPr txBox="1">
                <a:spLocks noChangeArrowheads="1"/>
              </p:cNvSpPr>
              <p:nvPr/>
            </p:nvSpPr>
            <p:spPr bwMode="auto">
              <a:xfrm>
                <a:off x="1564" y="710"/>
                <a:ext cx="107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US" sz="2000"/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1526" y="950"/>
                <a:ext cx="800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400" b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2 mm Bakelite</a:t>
                </a:r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1536" y="1138"/>
                <a:ext cx="794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400" b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2 mm gas gap</a:t>
                </a:r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780" y="960"/>
                <a:ext cx="697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Symbol" pitchFamily="18" charset="2"/>
                    <a:ea typeface="+mn-ea"/>
                  </a:rPr>
                  <a:t>r ~ 10</a:t>
                </a:r>
                <a:r>
                  <a:rPr lang="en-US" sz="1400" b="1" baseline="300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Symbol" pitchFamily="18" charset="2"/>
                    <a:ea typeface="+mn-ea"/>
                  </a:rPr>
                  <a:t>10</a:t>
                </a:r>
                <a:r>
                  <a:rPr lang="en-US" sz="14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Symbol" pitchFamily="18" charset="2"/>
                    <a:ea typeface="+mn-ea"/>
                  </a:rPr>
                  <a:t> W</a:t>
                </a:r>
                <a:r>
                  <a:rPr lang="en-US" sz="14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pitchFamily="34" charset="0"/>
                    <a:ea typeface="+mn-ea"/>
                  </a:rPr>
                  <a:t>cm</a:t>
                </a:r>
                <a:endParaRPr lang="en-US" sz="1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pitchFamily="18" charset="2"/>
                  <a:ea typeface="+mn-ea"/>
                </a:endParaRPr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1536" y="1344"/>
                <a:ext cx="800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400" b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2 mm Bakelite</a:t>
                </a:r>
              </a:p>
            </p:txBody>
          </p:sp>
          <p:sp>
            <p:nvSpPr>
              <p:cNvPr id="17" name="Text Box 13"/>
              <p:cNvSpPr txBox="1">
                <a:spLocks noChangeArrowheads="1"/>
              </p:cNvSpPr>
              <p:nvPr/>
            </p:nvSpPr>
            <p:spPr bwMode="auto">
              <a:xfrm>
                <a:off x="618" y="768"/>
                <a:ext cx="891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X readout strips</a:t>
                </a:r>
              </a:p>
            </p:txBody>
          </p:sp>
          <p:sp>
            <p:nvSpPr>
              <p:cNvPr id="18" name="Text Box 14"/>
              <p:cNvSpPr txBox="1">
                <a:spLocks noChangeArrowheads="1"/>
              </p:cNvSpPr>
              <p:nvPr/>
            </p:nvSpPr>
            <p:spPr bwMode="auto">
              <a:xfrm>
                <a:off x="618" y="1536"/>
                <a:ext cx="891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Y readout strips</a:t>
                </a:r>
              </a:p>
            </p:txBody>
          </p:sp>
        </p:grpSp>
      </p:grp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914650" y="1857376"/>
            <a:ext cx="968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6633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 ~ 50 kV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07950" y="4064001"/>
            <a:ext cx="4133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rgbClr val="CC33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Timing and Multi-Gap RPC </a:t>
            </a:r>
            <a:r>
              <a:rPr lang="en-US" sz="1600" b="1">
                <a:solidFill>
                  <a:srgbClr val="CC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0"/>
              </a:rPr>
              <a:t> ALICE TOF</a:t>
            </a:r>
          </a:p>
          <a:p>
            <a:pPr algn="ctr" eaLnBrk="1" hangingPunct="1"/>
            <a:r>
              <a:rPr lang="en-US" sz="1600" b="1">
                <a:solidFill>
                  <a:srgbClr val="CC33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P. Fonte, V. Peskov, C. Williams (~50 ps)</a:t>
            </a:r>
          </a:p>
        </p:txBody>
      </p:sp>
      <p:grpSp>
        <p:nvGrpSpPr>
          <p:cNvPr id="21" name="Group 17"/>
          <p:cNvGrpSpPr>
            <a:grpSpLocks/>
          </p:cNvGrpSpPr>
          <p:nvPr/>
        </p:nvGrpSpPr>
        <p:grpSpPr bwMode="auto">
          <a:xfrm>
            <a:off x="268288" y="4716463"/>
            <a:ext cx="3810000" cy="2155825"/>
            <a:chOff x="192" y="2352"/>
            <a:chExt cx="2400" cy="1358"/>
          </a:xfrm>
        </p:grpSpPr>
        <p:pic>
          <p:nvPicPr>
            <p:cNvPr id="22" name="Picture 18" descr="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352"/>
              <a:ext cx="1584" cy="1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1774" y="2544"/>
              <a:ext cx="81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>
                  <a:solidFill>
                    <a:srgbClr val="0000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0.4 mm glass</a:t>
              </a:r>
            </a:p>
            <a:p>
              <a:pPr algn="ctr" eaLnBrk="1" hangingPunct="1"/>
              <a:r>
                <a:rPr lang="en-US" sz="1400" b="1">
                  <a:solidFill>
                    <a:srgbClr val="0000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plates</a:t>
              </a: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1776" y="2880"/>
              <a:ext cx="72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>
                  <a:solidFill>
                    <a:srgbClr val="0000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0.3 mm gas</a:t>
              </a:r>
            </a:p>
            <a:p>
              <a:pPr algn="ctr" eaLnBrk="1" hangingPunct="1"/>
              <a:r>
                <a:rPr lang="en-US" sz="1400" b="1">
                  <a:solidFill>
                    <a:srgbClr val="0000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gaps</a:t>
              </a: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672" y="2400"/>
              <a:ext cx="10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Pickup electrodes</a:t>
              </a:r>
            </a:p>
          </p:txBody>
        </p:sp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192" y="3312"/>
              <a:ext cx="10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Pickup electrodes</a:t>
              </a:r>
            </a:p>
          </p:txBody>
        </p:sp>
      </p:grp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163513" y="790576"/>
            <a:ext cx="40481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rgbClr val="CC33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Trigger RPC: R. </a:t>
            </a:r>
            <a:r>
              <a:rPr lang="en-US" sz="1600" b="1" dirty="0" err="1">
                <a:solidFill>
                  <a:srgbClr val="CC33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Cardarelli</a:t>
            </a:r>
            <a:r>
              <a:rPr lang="en-US" sz="1600" b="1" dirty="0">
                <a:solidFill>
                  <a:srgbClr val="CC33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, R. </a:t>
            </a:r>
            <a:r>
              <a:rPr lang="en-US" sz="1600" b="1" dirty="0" err="1">
                <a:solidFill>
                  <a:srgbClr val="CC33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Santonico</a:t>
            </a:r>
            <a:endParaRPr lang="en-US" sz="1600" b="1" dirty="0">
              <a:solidFill>
                <a:srgbClr val="CC3399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 eaLnBrk="1" hangingPunct="1">
              <a:buFont typeface="Wingdings" charset="0"/>
              <a:buChar char="à"/>
            </a:pPr>
            <a:r>
              <a:rPr lang="en-US" sz="1600" b="1" dirty="0">
                <a:solidFill>
                  <a:srgbClr val="CC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0"/>
              </a:rPr>
              <a:t> ATLAS, CMS (~ 2000 – 4000 m</a:t>
            </a:r>
            <a:r>
              <a:rPr lang="en-US" sz="1600" b="1" baseline="30000" dirty="0">
                <a:solidFill>
                  <a:srgbClr val="CC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0"/>
              </a:rPr>
              <a:t>2</a:t>
            </a:r>
            <a:r>
              <a:rPr lang="en-US" sz="1600" b="1" dirty="0">
                <a:solidFill>
                  <a:srgbClr val="CC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0"/>
              </a:rPr>
              <a:t>)</a:t>
            </a:r>
          </a:p>
          <a:p>
            <a:pPr algn="ctr" eaLnBrk="1" hangingPunct="1">
              <a:buFont typeface="Wingdings" charset="0"/>
              <a:buNone/>
            </a:pPr>
            <a:r>
              <a:rPr lang="en-US" sz="1600" b="1" dirty="0">
                <a:solidFill>
                  <a:srgbClr val="CC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0"/>
              </a:rPr>
              <a:t> timing resolution ~ 1-5 ns (MIPs)</a:t>
            </a:r>
            <a:endParaRPr lang="en-US" sz="1600" b="1" dirty="0">
              <a:solidFill>
                <a:srgbClr val="CC3399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2782888" y="6392863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6633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 ~ 100 kV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748213" y="5435601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2000"/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4525963" y="790576"/>
            <a:ext cx="4510087" cy="6000750"/>
          </a:xfrm>
          <a:prstGeom prst="rect">
            <a:avLst/>
          </a:prstGeom>
          <a:solidFill>
            <a:srgbClr val="FFFF99"/>
          </a:solidFill>
          <a:ln w="1587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`Renaissance of particle identification’</a:t>
            </a:r>
          </a:p>
          <a:p>
            <a:pPr algn="ctr" eaLnBrk="1" hangingPunct="1"/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using Multi-Gap RPC in ALICE:</a:t>
            </a:r>
          </a:p>
          <a:p>
            <a:pPr algn="ctr" eaLnBrk="1" hangingPunct="1"/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/>
            <a:r>
              <a:rPr lang="en-US" sz="1600" b="1" dirty="0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600" b="1" baseline="30000" dirty="0">
              <a:solidFill>
                <a:srgbClr val="CC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/>
            <a:endParaRPr lang="en-US" sz="1600" b="1" baseline="30000" dirty="0">
              <a:solidFill>
                <a:srgbClr val="CC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/>
            <a:endParaRPr lang="en-US" b="1" baseline="30000" dirty="0">
              <a:solidFill>
                <a:srgbClr val="CC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/>
            <a:endParaRPr lang="en-US" b="1" baseline="30000" dirty="0">
              <a:solidFill>
                <a:srgbClr val="CC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/>
            <a:endParaRPr lang="en-US" b="1" baseline="30000" dirty="0">
              <a:solidFill>
                <a:srgbClr val="CC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/>
            <a:endParaRPr lang="en-US" b="1" baseline="30000" dirty="0">
              <a:solidFill>
                <a:srgbClr val="CC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/>
            <a:endParaRPr lang="en-US" b="1" baseline="30000" dirty="0">
              <a:solidFill>
                <a:srgbClr val="CC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/>
            <a:endParaRPr lang="en-US" b="1" baseline="30000" dirty="0">
              <a:solidFill>
                <a:srgbClr val="CC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/>
            <a:endParaRPr lang="en-US" b="1" baseline="30000" dirty="0">
              <a:solidFill>
                <a:srgbClr val="CC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/>
            <a:endParaRPr lang="en-US" b="1" baseline="30000" dirty="0">
              <a:solidFill>
                <a:srgbClr val="CC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/>
            <a:endParaRPr lang="en-US" b="1" baseline="30000" dirty="0">
              <a:solidFill>
                <a:srgbClr val="CC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/>
            <a:endParaRPr lang="en-US" b="1" baseline="30000" dirty="0">
              <a:solidFill>
                <a:srgbClr val="CC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/>
            <a:endParaRPr lang="en-US" b="1" baseline="30000" dirty="0">
              <a:solidFill>
                <a:srgbClr val="CC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/>
            <a:endParaRPr lang="en-US" b="1" baseline="30000" dirty="0">
              <a:solidFill>
                <a:srgbClr val="CC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/>
            <a:endParaRPr lang="en-US" b="1" baseline="30000" dirty="0">
              <a:solidFill>
                <a:srgbClr val="CC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/>
            <a:endParaRPr lang="en-US" b="1" baseline="30000" dirty="0">
              <a:solidFill>
                <a:srgbClr val="CC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/>
            <a:endParaRPr lang="en-US" b="1" baseline="30000" dirty="0">
              <a:solidFill>
                <a:srgbClr val="CC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/>
            <a:endParaRPr lang="en-US" b="1" baseline="30000" dirty="0">
              <a:solidFill>
                <a:srgbClr val="CC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/>
            <a:endParaRPr lang="en-US" b="1" baseline="30000" dirty="0">
              <a:solidFill>
                <a:srgbClr val="CC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/>
            <a:endParaRPr lang="en-US" b="1" baseline="30000" dirty="0">
              <a:solidFill>
                <a:srgbClr val="CC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/>
            <a:endParaRPr lang="en-US" b="1" baseline="30000" dirty="0">
              <a:solidFill>
                <a:srgbClr val="CC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/>
            <a:endParaRPr lang="en-US" b="1" baseline="30000" dirty="0">
              <a:solidFill>
                <a:srgbClr val="CC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/>
            <a:endParaRPr lang="en-US" b="1" baseline="30000" dirty="0">
              <a:solidFill>
                <a:srgbClr val="CC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/>
            <a:endParaRPr lang="en-US" b="1" baseline="30000" dirty="0">
              <a:solidFill>
                <a:srgbClr val="CC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/>
            <a:endParaRPr lang="en-US" b="1" baseline="30000" dirty="0">
              <a:solidFill>
                <a:srgbClr val="CC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/>
            <a:endParaRPr lang="en-US" b="1" baseline="30000" dirty="0">
              <a:solidFill>
                <a:srgbClr val="CC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/>
            <a:endParaRPr lang="en-US" b="1" baseline="30000" dirty="0">
              <a:solidFill>
                <a:srgbClr val="CC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/>
            <a:endParaRPr lang="en-US" b="1" baseline="30000" dirty="0">
              <a:solidFill>
                <a:srgbClr val="CC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1831976"/>
            <a:ext cx="3995738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9318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8D62-5754-6A40-ADCE-8BFB42B405E5}" type="datetime1">
              <a:rPr lang="en-US" smtClean="0"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Lipton,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33</a:t>
            </a:fld>
            <a:endParaRPr lang="en-US"/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684213" y="248898"/>
            <a:ext cx="77247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blurRad="63500" dist="46662" dir="2115817" algn="ctr" rotWithShape="0">
                    <a:srgbClr val="9999FF">
                      <a:alpha val="74998"/>
                    </a:srgbClr>
                  </a:outerShdw>
                </a:effectLst>
                <a:latin typeface="Arial"/>
                <a:ea typeface="Arial"/>
                <a:cs typeface="Arial"/>
              </a:rPr>
              <a:t>Limits on Timing Resolution in Gaseous Detectors</a:t>
            </a:r>
          </a:p>
        </p:txBody>
      </p:sp>
      <p:graphicFrame>
        <p:nvGraphicFramePr>
          <p:cNvPr id="8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006129"/>
              </p:ext>
            </p:extLst>
          </p:nvPr>
        </p:nvGraphicFramePr>
        <p:xfrm>
          <a:off x="1333500" y="1020423"/>
          <a:ext cx="6551613" cy="5529263"/>
        </p:xfrm>
        <a:graphic>
          <a:graphicData uri="http://schemas.openxmlformats.org/drawingml/2006/table">
            <a:tbl>
              <a:tblPr/>
              <a:tblGrid>
                <a:gridCol w="3333750"/>
                <a:gridCol w="3217863"/>
              </a:tblGrid>
              <a:tr h="640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Detector Technology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Typical time resolution*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1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Pestov Counter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(High pressure,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streamer discharge mode)</a:t>
                      </a: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30-50 (ps)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3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Resistive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Plate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Chambers (RPC)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MultiGap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RPC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~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1-5 ns (MIPs)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/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~ 50 ps (MIPs)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0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Gas Electron Multiplier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 UV photons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 - MIPs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~ 1-2 ns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~ 5-10 ns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Micromesh Gaseous Structures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 UV photons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- MIPs 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~ 700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/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~ 1-10 ns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002711" y="1237205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8653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had significant progress in understanding how to </a:t>
            </a:r>
            <a:r>
              <a:rPr lang="en-US" dirty="0" err="1" smtClean="0"/>
              <a:t>dea</a:t>
            </a:r>
            <a:r>
              <a:rPr lang="en-US" dirty="0" smtClean="0"/>
              <a:t>; with </a:t>
            </a:r>
            <a:r>
              <a:rPr lang="en-US" dirty="0" err="1" smtClean="0"/>
              <a:t>muon</a:t>
            </a:r>
            <a:r>
              <a:rPr lang="en-US" dirty="0" smtClean="0"/>
              <a:t> collider backgrounds</a:t>
            </a:r>
          </a:p>
          <a:p>
            <a:r>
              <a:rPr lang="en-US" dirty="0" smtClean="0"/>
              <a:t>Timing is Crucial</a:t>
            </a:r>
          </a:p>
          <a:p>
            <a:pPr lvl="1"/>
            <a:r>
              <a:rPr lang="en-US" dirty="0" smtClean="0"/>
              <a:t>We need to understand how this effects hadron </a:t>
            </a:r>
            <a:r>
              <a:rPr lang="en-US" dirty="0" err="1" smtClean="0"/>
              <a:t>calorimetery</a:t>
            </a:r>
            <a:r>
              <a:rPr lang="en-US" dirty="0" smtClean="0"/>
              <a:t> – possibly a </a:t>
            </a:r>
            <a:r>
              <a:rPr lang="en-US" dirty="0" err="1" smtClean="0"/>
              <a:t>signficant</a:t>
            </a:r>
            <a:r>
              <a:rPr lang="en-US" dirty="0" smtClean="0"/>
              <a:t> R&amp;D program</a:t>
            </a:r>
          </a:p>
          <a:p>
            <a:pPr lvl="1"/>
            <a:r>
              <a:rPr lang="en-US" dirty="0" smtClean="0"/>
              <a:t>Timing will cost power (and mass) in tracking.</a:t>
            </a:r>
          </a:p>
          <a:p>
            <a:pPr lvl="1"/>
            <a:r>
              <a:rPr lang="en-US" dirty="0" smtClean="0"/>
              <a:t>Lots of folks are interested (Fast timing project, CLIC, NA62, PET …)</a:t>
            </a:r>
          </a:p>
          <a:p>
            <a:endParaRPr lang="en-US" dirty="0" smtClean="0"/>
          </a:p>
          <a:p>
            <a:r>
              <a:rPr lang="en-US" dirty="0"/>
              <a:t>There is a huge amount left to understand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8D62-5754-6A40-ADCE-8BFB42B405E5}" type="datetime1">
              <a:rPr lang="en-US" smtClean="0"/>
              <a:t>6/29/11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Ronald Lipton, Fermilab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1382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Scintillator timing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8D62-5754-6A40-ADCE-8BFB42B405E5}" type="datetime1">
              <a:rPr lang="en-US" smtClean="0"/>
              <a:t>6/29/11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Ronald Lipton, Fermilab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35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" y="1020423"/>
            <a:ext cx="8657771" cy="57308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08596" y="1357640"/>
            <a:ext cx="67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(Zhu)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0227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Simpler version for low momentum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 false hits can be rejected with minimal material and modest power penalty using 3D bonded monolithic active pixel ICs</a:t>
            </a:r>
          </a:p>
          <a:p>
            <a:r>
              <a:rPr lang="en-US" dirty="0"/>
              <a:t>We could almost do this </a:t>
            </a:r>
            <a:br>
              <a:rPr lang="en-US" dirty="0"/>
            </a:br>
            <a:r>
              <a:rPr lang="en-US" dirty="0"/>
              <a:t>now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8D62-5754-6A40-ADCE-8BFB42B405E5}" type="datetime1">
              <a:rPr lang="en-US" smtClean="0"/>
              <a:t>6/29/11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Ronald Lipton, Fermilab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36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868" y="3210280"/>
            <a:ext cx="3154363" cy="320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 r="50012"/>
          <a:stretch>
            <a:fillRect/>
          </a:stretch>
        </p:blipFill>
        <p:spPr bwMode="auto">
          <a:xfrm>
            <a:off x="4280718" y="2238375"/>
            <a:ext cx="4562962" cy="448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48228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76913" cy="7457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Vertex Technologies Developed for ILC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8D62-5754-6A40-ADCE-8BFB42B405E5}" type="datetime1">
              <a:rPr lang="en-US" smtClean="0"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Lipton,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37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FB571B-1928-3441-B4E3-3841E9606F9F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Rectangle 1027"/>
          <p:cNvSpPr txBox="1">
            <a:spLocks noChangeArrowheads="1"/>
          </p:cNvSpPr>
          <p:nvPr/>
        </p:nvSpPr>
        <p:spPr>
          <a:xfrm>
            <a:off x="0" y="1219200"/>
            <a:ext cx="2463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366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/>
              <a:t>CCDs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Readout too slow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CMOS Active Pixels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Possible, radiation hardness?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Speed?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Improved with high resistivity bulk (</a:t>
            </a:r>
            <a:r>
              <a:rPr lang="en-US" sz="1800" dirty="0" err="1" smtClean="0"/>
              <a:t>Lepix</a:t>
            </a:r>
            <a:r>
              <a:rPr lang="en-US" sz="1800" dirty="0" smtClean="0"/>
              <a:t>), </a:t>
            </a:r>
            <a:r>
              <a:rPr lang="en-US" sz="1800" dirty="0" err="1" smtClean="0"/>
              <a:t>chronopix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SOI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Possible, radiation hardness?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3D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Yes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DEPFET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Probably too slow not rad hard</a:t>
            </a:r>
            <a:endParaRPr lang="en-US" sz="1800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030FDD-1A8C-5649-BC6F-E432B5D6C2C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" name="Picture 9" descr="Linear_ISIS_Sket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0"/>
            <a:ext cx="4283075" cy="1951038"/>
          </a:xfrm>
          <a:prstGeom prst="rect">
            <a:avLst/>
          </a:prstGeom>
          <a:noFill/>
        </p:spPr>
      </p:pic>
      <p:pic>
        <p:nvPicPr>
          <p:cNvPr id="11" name="Picture 4" descr="pixe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8900" y="1585913"/>
            <a:ext cx="3390900" cy="2120900"/>
          </a:xfrm>
          <a:prstGeom prst="rect">
            <a:avLst/>
          </a:prstGeom>
          <a:noFill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6275" y="3121025"/>
            <a:ext cx="3240088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2463800" y="4535488"/>
          <a:ext cx="32670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Drawing" r:id="rId6" imgW="4427145" imgH="1702051" progId="">
                  <p:embed/>
                </p:oleObj>
              </mc:Choice>
              <mc:Fallback>
                <p:oleObj name="Drawing" r:id="rId6" imgW="4427145" imgH="170205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4535488"/>
                        <a:ext cx="3267075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5499100" y="5216525"/>
            <a:ext cx="3644900" cy="1641475"/>
            <a:chOff x="964" y="1389"/>
            <a:chExt cx="3686" cy="1841"/>
          </a:xfrm>
        </p:grpSpPr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532" y="1661"/>
              <a:ext cx="2722" cy="1296"/>
            </a:xfrm>
            <a:prstGeom prst="rect">
              <a:avLst/>
            </a:prstGeom>
            <a:solidFill>
              <a:srgbClr val="CCFF66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532" y="1645"/>
              <a:ext cx="2714" cy="1376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1543" y="1646"/>
              <a:ext cx="2703" cy="44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543" y="1646"/>
              <a:ext cx="2703" cy="44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1543" y="1689"/>
              <a:ext cx="1661" cy="262"/>
            </a:xfrm>
            <a:custGeom>
              <a:avLst/>
              <a:gdLst/>
              <a:ahLst/>
              <a:cxnLst>
                <a:cxn ang="0">
                  <a:pos x="3322" y="437"/>
                </a:cxn>
                <a:cxn ang="0">
                  <a:pos x="3322" y="0"/>
                </a:cxn>
                <a:cxn ang="0">
                  <a:pos x="0" y="0"/>
                </a:cxn>
                <a:cxn ang="0">
                  <a:pos x="0" y="437"/>
                </a:cxn>
                <a:cxn ang="0">
                  <a:pos x="0" y="445"/>
                </a:cxn>
                <a:cxn ang="0">
                  <a:pos x="2" y="455"/>
                </a:cxn>
                <a:cxn ang="0">
                  <a:pos x="4" y="463"/>
                </a:cxn>
                <a:cxn ang="0">
                  <a:pos x="7" y="471"/>
                </a:cxn>
                <a:cxn ang="0">
                  <a:pos x="11" y="478"/>
                </a:cxn>
                <a:cxn ang="0">
                  <a:pos x="15" y="486"/>
                </a:cxn>
                <a:cxn ang="0">
                  <a:pos x="21" y="493"/>
                </a:cxn>
                <a:cxn ang="0">
                  <a:pos x="26" y="499"/>
                </a:cxn>
                <a:cxn ang="0">
                  <a:pos x="33" y="504"/>
                </a:cxn>
                <a:cxn ang="0">
                  <a:pos x="40" y="509"/>
                </a:cxn>
                <a:cxn ang="0">
                  <a:pos x="47" y="514"/>
                </a:cxn>
                <a:cxn ang="0">
                  <a:pos x="55" y="518"/>
                </a:cxn>
                <a:cxn ang="0">
                  <a:pos x="63" y="520"/>
                </a:cxn>
                <a:cxn ang="0">
                  <a:pos x="71" y="523"/>
                </a:cxn>
                <a:cxn ang="0">
                  <a:pos x="81" y="524"/>
                </a:cxn>
                <a:cxn ang="0">
                  <a:pos x="90" y="524"/>
                </a:cxn>
                <a:cxn ang="0">
                  <a:pos x="90" y="524"/>
                </a:cxn>
                <a:cxn ang="0">
                  <a:pos x="3234" y="524"/>
                </a:cxn>
                <a:cxn ang="0">
                  <a:pos x="3242" y="524"/>
                </a:cxn>
                <a:cxn ang="0">
                  <a:pos x="3251" y="523"/>
                </a:cxn>
                <a:cxn ang="0">
                  <a:pos x="3260" y="520"/>
                </a:cxn>
                <a:cxn ang="0">
                  <a:pos x="3268" y="518"/>
                </a:cxn>
                <a:cxn ang="0">
                  <a:pos x="3276" y="514"/>
                </a:cxn>
                <a:cxn ang="0">
                  <a:pos x="3283" y="509"/>
                </a:cxn>
                <a:cxn ang="0">
                  <a:pos x="3291" y="504"/>
                </a:cxn>
                <a:cxn ang="0">
                  <a:pos x="3296" y="499"/>
                </a:cxn>
                <a:cxn ang="0">
                  <a:pos x="3302" y="493"/>
                </a:cxn>
                <a:cxn ang="0">
                  <a:pos x="3307" y="486"/>
                </a:cxn>
                <a:cxn ang="0">
                  <a:pos x="3311" y="478"/>
                </a:cxn>
                <a:cxn ang="0">
                  <a:pos x="3316" y="471"/>
                </a:cxn>
                <a:cxn ang="0">
                  <a:pos x="3318" y="463"/>
                </a:cxn>
                <a:cxn ang="0">
                  <a:pos x="3321" y="455"/>
                </a:cxn>
                <a:cxn ang="0">
                  <a:pos x="3322" y="445"/>
                </a:cxn>
                <a:cxn ang="0">
                  <a:pos x="3322" y="437"/>
                </a:cxn>
                <a:cxn ang="0">
                  <a:pos x="3322" y="437"/>
                </a:cxn>
                <a:cxn ang="0">
                  <a:pos x="3322" y="437"/>
                </a:cxn>
              </a:cxnLst>
              <a:rect l="0" t="0" r="r" b="b"/>
              <a:pathLst>
                <a:path w="3322" h="524">
                  <a:moveTo>
                    <a:pt x="3322" y="437"/>
                  </a:moveTo>
                  <a:lnTo>
                    <a:pt x="3322" y="0"/>
                  </a:lnTo>
                  <a:lnTo>
                    <a:pt x="0" y="0"/>
                  </a:lnTo>
                  <a:lnTo>
                    <a:pt x="0" y="437"/>
                  </a:lnTo>
                  <a:lnTo>
                    <a:pt x="0" y="445"/>
                  </a:lnTo>
                  <a:lnTo>
                    <a:pt x="2" y="455"/>
                  </a:lnTo>
                  <a:lnTo>
                    <a:pt x="4" y="463"/>
                  </a:lnTo>
                  <a:lnTo>
                    <a:pt x="7" y="471"/>
                  </a:lnTo>
                  <a:lnTo>
                    <a:pt x="11" y="478"/>
                  </a:lnTo>
                  <a:lnTo>
                    <a:pt x="15" y="486"/>
                  </a:lnTo>
                  <a:lnTo>
                    <a:pt x="21" y="493"/>
                  </a:lnTo>
                  <a:lnTo>
                    <a:pt x="26" y="499"/>
                  </a:lnTo>
                  <a:lnTo>
                    <a:pt x="33" y="504"/>
                  </a:lnTo>
                  <a:lnTo>
                    <a:pt x="40" y="509"/>
                  </a:lnTo>
                  <a:lnTo>
                    <a:pt x="47" y="514"/>
                  </a:lnTo>
                  <a:lnTo>
                    <a:pt x="55" y="518"/>
                  </a:lnTo>
                  <a:lnTo>
                    <a:pt x="63" y="520"/>
                  </a:lnTo>
                  <a:lnTo>
                    <a:pt x="71" y="523"/>
                  </a:lnTo>
                  <a:lnTo>
                    <a:pt x="81" y="524"/>
                  </a:lnTo>
                  <a:lnTo>
                    <a:pt x="90" y="524"/>
                  </a:lnTo>
                  <a:lnTo>
                    <a:pt x="90" y="524"/>
                  </a:lnTo>
                  <a:lnTo>
                    <a:pt x="3234" y="524"/>
                  </a:lnTo>
                  <a:lnTo>
                    <a:pt x="3242" y="524"/>
                  </a:lnTo>
                  <a:lnTo>
                    <a:pt x="3251" y="523"/>
                  </a:lnTo>
                  <a:lnTo>
                    <a:pt x="3260" y="520"/>
                  </a:lnTo>
                  <a:lnTo>
                    <a:pt x="3268" y="518"/>
                  </a:lnTo>
                  <a:lnTo>
                    <a:pt x="3276" y="514"/>
                  </a:lnTo>
                  <a:lnTo>
                    <a:pt x="3283" y="509"/>
                  </a:lnTo>
                  <a:lnTo>
                    <a:pt x="3291" y="504"/>
                  </a:lnTo>
                  <a:lnTo>
                    <a:pt x="3296" y="499"/>
                  </a:lnTo>
                  <a:lnTo>
                    <a:pt x="3302" y="493"/>
                  </a:lnTo>
                  <a:lnTo>
                    <a:pt x="3307" y="486"/>
                  </a:lnTo>
                  <a:lnTo>
                    <a:pt x="3311" y="478"/>
                  </a:lnTo>
                  <a:lnTo>
                    <a:pt x="3316" y="471"/>
                  </a:lnTo>
                  <a:lnTo>
                    <a:pt x="3318" y="463"/>
                  </a:lnTo>
                  <a:lnTo>
                    <a:pt x="3321" y="455"/>
                  </a:lnTo>
                  <a:lnTo>
                    <a:pt x="3322" y="445"/>
                  </a:lnTo>
                  <a:lnTo>
                    <a:pt x="3322" y="437"/>
                  </a:lnTo>
                  <a:lnTo>
                    <a:pt x="3322" y="437"/>
                  </a:lnTo>
                  <a:lnTo>
                    <a:pt x="3322" y="437"/>
                  </a:lnTo>
                  <a:close/>
                </a:path>
              </a:pathLst>
            </a:custGeom>
            <a:blipFill dpi="0" rotWithShape="0">
              <a:blip r:embed="rId8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1543" y="1689"/>
              <a:ext cx="1661" cy="262"/>
            </a:xfrm>
            <a:custGeom>
              <a:avLst/>
              <a:gdLst/>
              <a:ahLst/>
              <a:cxnLst>
                <a:cxn ang="0">
                  <a:pos x="3322" y="437"/>
                </a:cxn>
                <a:cxn ang="0">
                  <a:pos x="3322" y="0"/>
                </a:cxn>
                <a:cxn ang="0">
                  <a:pos x="0" y="0"/>
                </a:cxn>
                <a:cxn ang="0">
                  <a:pos x="0" y="437"/>
                </a:cxn>
                <a:cxn ang="0">
                  <a:pos x="0" y="445"/>
                </a:cxn>
                <a:cxn ang="0">
                  <a:pos x="2" y="455"/>
                </a:cxn>
                <a:cxn ang="0">
                  <a:pos x="4" y="463"/>
                </a:cxn>
                <a:cxn ang="0">
                  <a:pos x="7" y="471"/>
                </a:cxn>
                <a:cxn ang="0">
                  <a:pos x="11" y="478"/>
                </a:cxn>
                <a:cxn ang="0">
                  <a:pos x="15" y="486"/>
                </a:cxn>
                <a:cxn ang="0">
                  <a:pos x="21" y="493"/>
                </a:cxn>
                <a:cxn ang="0">
                  <a:pos x="26" y="499"/>
                </a:cxn>
                <a:cxn ang="0">
                  <a:pos x="33" y="504"/>
                </a:cxn>
                <a:cxn ang="0">
                  <a:pos x="40" y="509"/>
                </a:cxn>
                <a:cxn ang="0">
                  <a:pos x="47" y="514"/>
                </a:cxn>
                <a:cxn ang="0">
                  <a:pos x="55" y="518"/>
                </a:cxn>
                <a:cxn ang="0">
                  <a:pos x="63" y="520"/>
                </a:cxn>
                <a:cxn ang="0">
                  <a:pos x="71" y="523"/>
                </a:cxn>
                <a:cxn ang="0">
                  <a:pos x="81" y="524"/>
                </a:cxn>
                <a:cxn ang="0">
                  <a:pos x="90" y="524"/>
                </a:cxn>
                <a:cxn ang="0">
                  <a:pos x="90" y="524"/>
                </a:cxn>
                <a:cxn ang="0">
                  <a:pos x="3234" y="524"/>
                </a:cxn>
                <a:cxn ang="0">
                  <a:pos x="3242" y="524"/>
                </a:cxn>
                <a:cxn ang="0">
                  <a:pos x="3251" y="523"/>
                </a:cxn>
                <a:cxn ang="0">
                  <a:pos x="3260" y="520"/>
                </a:cxn>
                <a:cxn ang="0">
                  <a:pos x="3268" y="518"/>
                </a:cxn>
                <a:cxn ang="0">
                  <a:pos x="3276" y="514"/>
                </a:cxn>
                <a:cxn ang="0">
                  <a:pos x="3283" y="509"/>
                </a:cxn>
                <a:cxn ang="0">
                  <a:pos x="3291" y="504"/>
                </a:cxn>
                <a:cxn ang="0">
                  <a:pos x="3296" y="499"/>
                </a:cxn>
                <a:cxn ang="0">
                  <a:pos x="3302" y="493"/>
                </a:cxn>
                <a:cxn ang="0">
                  <a:pos x="3307" y="486"/>
                </a:cxn>
                <a:cxn ang="0">
                  <a:pos x="3311" y="478"/>
                </a:cxn>
                <a:cxn ang="0">
                  <a:pos x="3316" y="471"/>
                </a:cxn>
                <a:cxn ang="0">
                  <a:pos x="3318" y="463"/>
                </a:cxn>
                <a:cxn ang="0">
                  <a:pos x="3321" y="455"/>
                </a:cxn>
                <a:cxn ang="0">
                  <a:pos x="3322" y="445"/>
                </a:cxn>
                <a:cxn ang="0">
                  <a:pos x="3322" y="437"/>
                </a:cxn>
                <a:cxn ang="0">
                  <a:pos x="3322" y="437"/>
                </a:cxn>
                <a:cxn ang="0">
                  <a:pos x="3322" y="437"/>
                </a:cxn>
              </a:cxnLst>
              <a:rect l="0" t="0" r="r" b="b"/>
              <a:pathLst>
                <a:path w="3322" h="524">
                  <a:moveTo>
                    <a:pt x="3322" y="437"/>
                  </a:moveTo>
                  <a:lnTo>
                    <a:pt x="3322" y="0"/>
                  </a:lnTo>
                  <a:lnTo>
                    <a:pt x="0" y="0"/>
                  </a:lnTo>
                  <a:lnTo>
                    <a:pt x="0" y="437"/>
                  </a:lnTo>
                  <a:lnTo>
                    <a:pt x="0" y="445"/>
                  </a:lnTo>
                  <a:lnTo>
                    <a:pt x="2" y="455"/>
                  </a:lnTo>
                  <a:lnTo>
                    <a:pt x="4" y="463"/>
                  </a:lnTo>
                  <a:lnTo>
                    <a:pt x="7" y="471"/>
                  </a:lnTo>
                  <a:lnTo>
                    <a:pt x="11" y="478"/>
                  </a:lnTo>
                  <a:lnTo>
                    <a:pt x="15" y="486"/>
                  </a:lnTo>
                  <a:lnTo>
                    <a:pt x="21" y="493"/>
                  </a:lnTo>
                  <a:lnTo>
                    <a:pt x="26" y="499"/>
                  </a:lnTo>
                  <a:lnTo>
                    <a:pt x="33" y="504"/>
                  </a:lnTo>
                  <a:lnTo>
                    <a:pt x="40" y="509"/>
                  </a:lnTo>
                  <a:lnTo>
                    <a:pt x="47" y="514"/>
                  </a:lnTo>
                  <a:lnTo>
                    <a:pt x="55" y="518"/>
                  </a:lnTo>
                  <a:lnTo>
                    <a:pt x="63" y="520"/>
                  </a:lnTo>
                  <a:lnTo>
                    <a:pt x="71" y="523"/>
                  </a:lnTo>
                  <a:lnTo>
                    <a:pt x="81" y="524"/>
                  </a:lnTo>
                  <a:lnTo>
                    <a:pt x="90" y="524"/>
                  </a:lnTo>
                  <a:lnTo>
                    <a:pt x="90" y="524"/>
                  </a:lnTo>
                  <a:lnTo>
                    <a:pt x="3234" y="524"/>
                  </a:lnTo>
                  <a:lnTo>
                    <a:pt x="3242" y="524"/>
                  </a:lnTo>
                  <a:lnTo>
                    <a:pt x="3251" y="523"/>
                  </a:lnTo>
                  <a:lnTo>
                    <a:pt x="3260" y="520"/>
                  </a:lnTo>
                  <a:lnTo>
                    <a:pt x="3268" y="518"/>
                  </a:lnTo>
                  <a:lnTo>
                    <a:pt x="3276" y="514"/>
                  </a:lnTo>
                  <a:lnTo>
                    <a:pt x="3283" y="509"/>
                  </a:lnTo>
                  <a:lnTo>
                    <a:pt x="3291" y="504"/>
                  </a:lnTo>
                  <a:lnTo>
                    <a:pt x="3296" y="499"/>
                  </a:lnTo>
                  <a:lnTo>
                    <a:pt x="3302" y="493"/>
                  </a:lnTo>
                  <a:lnTo>
                    <a:pt x="3307" y="486"/>
                  </a:lnTo>
                  <a:lnTo>
                    <a:pt x="3311" y="478"/>
                  </a:lnTo>
                  <a:lnTo>
                    <a:pt x="3316" y="471"/>
                  </a:lnTo>
                  <a:lnTo>
                    <a:pt x="3318" y="463"/>
                  </a:lnTo>
                  <a:lnTo>
                    <a:pt x="3321" y="455"/>
                  </a:lnTo>
                  <a:lnTo>
                    <a:pt x="3322" y="445"/>
                  </a:lnTo>
                  <a:lnTo>
                    <a:pt x="3322" y="437"/>
                  </a:lnTo>
                  <a:lnTo>
                    <a:pt x="3322" y="437"/>
                  </a:lnTo>
                  <a:lnTo>
                    <a:pt x="3322" y="43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544" y="1863"/>
              <a:ext cx="96" cy="87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501" y="1689"/>
              <a:ext cx="263" cy="131"/>
            </a:xfrm>
            <a:custGeom>
              <a:avLst/>
              <a:gdLst/>
              <a:ahLst/>
              <a:cxnLst>
                <a:cxn ang="0">
                  <a:pos x="526" y="0"/>
                </a:cxn>
                <a:cxn ang="0">
                  <a:pos x="0" y="0"/>
                </a:cxn>
                <a:cxn ang="0">
                  <a:pos x="0" y="175"/>
                </a:cxn>
                <a:cxn ang="0">
                  <a:pos x="0" y="183"/>
                </a:cxn>
                <a:cxn ang="0">
                  <a:pos x="2" y="193"/>
                </a:cxn>
                <a:cxn ang="0">
                  <a:pos x="4" y="201"/>
                </a:cxn>
                <a:cxn ang="0">
                  <a:pos x="7" y="209"/>
                </a:cxn>
                <a:cxn ang="0">
                  <a:pos x="10" y="216"/>
                </a:cxn>
                <a:cxn ang="0">
                  <a:pos x="15" y="224"/>
                </a:cxn>
                <a:cxn ang="0">
                  <a:pos x="20" y="231"/>
                </a:cxn>
                <a:cxn ang="0">
                  <a:pos x="26" y="237"/>
                </a:cxn>
                <a:cxn ang="0">
                  <a:pos x="32" y="242"/>
                </a:cxn>
                <a:cxn ang="0">
                  <a:pos x="39" y="247"/>
                </a:cxn>
                <a:cxn ang="0">
                  <a:pos x="46" y="252"/>
                </a:cxn>
                <a:cxn ang="0">
                  <a:pos x="54" y="256"/>
                </a:cxn>
                <a:cxn ang="0">
                  <a:pos x="62" y="258"/>
                </a:cxn>
                <a:cxn ang="0">
                  <a:pos x="70" y="261"/>
                </a:cxn>
                <a:cxn ang="0">
                  <a:pos x="78" y="262"/>
                </a:cxn>
                <a:cxn ang="0">
                  <a:pos x="88" y="262"/>
                </a:cxn>
                <a:cxn ang="0">
                  <a:pos x="88" y="262"/>
                </a:cxn>
                <a:cxn ang="0">
                  <a:pos x="438" y="262"/>
                </a:cxn>
                <a:cxn ang="0">
                  <a:pos x="446" y="262"/>
                </a:cxn>
                <a:cxn ang="0">
                  <a:pos x="456" y="261"/>
                </a:cxn>
                <a:cxn ang="0">
                  <a:pos x="464" y="258"/>
                </a:cxn>
                <a:cxn ang="0">
                  <a:pos x="472" y="256"/>
                </a:cxn>
                <a:cxn ang="0">
                  <a:pos x="479" y="252"/>
                </a:cxn>
                <a:cxn ang="0">
                  <a:pos x="487" y="247"/>
                </a:cxn>
                <a:cxn ang="0">
                  <a:pos x="493" y="242"/>
                </a:cxn>
                <a:cxn ang="0">
                  <a:pos x="500" y="237"/>
                </a:cxn>
                <a:cxn ang="0">
                  <a:pos x="505" y="231"/>
                </a:cxn>
                <a:cxn ang="0">
                  <a:pos x="511" y="224"/>
                </a:cxn>
                <a:cxn ang="0">
                  <a:pos x="515" y="216"/>
                </a:cxn>
                <a:cxn ang="0">
                  <a:pos x="519" y="209"/>
                </a:cxn>
                <a:cxn ang="0">
                  <a:pos x="522" y="201"/>
                </a:cxn>
                <a:cxn ang="0">
                  <a:pos x="523" y="193"/>
                </a:cxn>
                <a:cxn ang="0">
                  <a:pos x="524" y="183"/>
                </a:cxn>
                <a:cxn ang="0">
                  <a:pos x="526" y="175"/>
                </a:cxn>
                <a:cxn ang="0">
                  <a:pos x="526" y="175"/>
                </a:cxn>
                <a:cxn ang="0">
                  <a:pos x="526" y="175"/>
                </a:cxn>
                <a:cxn ang="0">
                  <a:pos x="526" y="0"/>
                </a:cxn>
                <a:cxn ang="0">
                  <a:pos x="526" y="0"/>
                </a:cxn>
              </a:cxnLst>
              <a:rect l="0" t="0" r="r" b="b"/>
              <a:pathLst>
                <a:path w="526" h="262">
                  <a:moveTo>
                    <a:pt x="526" y="0"/>
                  </a:moveTo>
                  <a:lnTo>
                    <a:pt x="0" y="0"/>
                  </a:lnTo>
                  <a:lnTo>
                    <a:pt x="0" y="175"/>
                  </a:lnTo>
                  <a:lnTo>
                    <a:pt x="0" y="183"/>
                  </a:lnTo>
                  <a:lnTo>
                    <a:pt x="2" y="193"/>
                  </a:lnTo>
                  <a:lnTo>
                    <a:pt x="4" y="201"/>
                  </a:lnTo>
                  <a:lnTo>
                    <a:pt x="7" y="209"/>
                  </a:lnTo>
                  <a:lnTo>
                    <a:pt x="10" y="216"/>
                  </a:lnTo>
                  <a:lnTo>
                    <a:pt x="15" y="224"/>
                  </a:lnTo>
                  <a:lnTo>
                    <a:pt x="20" y="231"/>
                  </a:lnTo>
                  <a:lnTo>
                    <a:pt x="26" y="237"/>
                  </a:lnTo>
                  <a:lnTo>
                    <a:pt x="32" y="242"/>
                  </a:lnTo>
                  <a:lnTo>
                    <a:pt x="39" y="247"/>
                  </a:lnTo>
                  <a:lnTo>
                    <a:pt x="46" y="252"/>
                  </a:lnTo>
                  <a:lnTo>
                    <a:pt x="54" y="256"/>
                  </a:lnTo>
                  <a:lnTo>
                    <a:pt x="62" y="258"/>
                  </a:lnTo>
                  <a:lnTo>
                    <a:pt x="70" y="261"/>
                  </a:lnTo>
                  <a:lnTo>
                    <a:pt x="78" y="262"/>
                  </a:lnTo>
                  <a:lnTo>
                    <a:pt x="88" y="262"/>
                  </a:lnTo>
                  <a:lnTo>
                    <a:pt x="88" y="262"/>
                  </a:lnTo>
                  <a:lnTo>
                    <a:pt x="438" y="262"/>
                  </a:lnTo>
                  <a:lnTo>
                    <a:pt x="446" y="262"/>
                  </a:lnTo>
                  <a:lnTo>
                    <a:pt x="456" y="261"/>
                  </a:lnTo>
                  <a:lnTo>
                    <a:pt x="464" y="258"/>
                  </a:lnTo>
                  <a:lnTo>
                    <a:pt x="472" y="256"/>
                  </a:lnTo>
                  <a:lnTo>
                    <a:pt x="479" y="252"/>
                  </a:lnTo>
                  <a:lnTo>
                    <a:pt x="487" y="247"/>
                  </a:lnTo>
                  <a:lnTo>
                    <a:pt x="493" y="242"/>
                  </a:lnTo>
                  <a:lnTo>
                    <a:pt x="500" y="237"/>
                  </a:lnTo>
                  <a:lnTo>
                    <a:pt x="505" y="231"/>
                  </a:lnTo>
                  <a:lnTo>
                    <a:pt x="511" y="224"/>
                  </a:lnTo>
                  <a:lnTo>
                    <a:pt x="515" y="216"/>
                  </a:lnTo>
                  <a:lnTo>
                    <a:pt x="519" y="209"/>
                  </a:lnTo>
                  <a:lnTo>
                    <a:pt x="522" y="201"/>
                  </a:lnTo>
                  <a:lnTo>
                    <a:pt x="523" y="193"/>
                  </a:lnTo>
                  <a:lnTo>
                    <a:pt x="524" y="183"/>
                  </a:lnTo>
                  <a:lnTo>
                    <a:pt x="526" y="175"/>
                  </a:lnTo>
                  <a:lnTo>
                    <a:pt x="526" y="175"/>
                  </a:lnTo>
                  <a:lnTo>
                    <a:pt x="526" y="175"/>
                  </a:lnTo>
                  <a:lnTo>
                    <a:pt x="526" y="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2501" y="1689"/>
              <a:ext cx="263" cy="131"/>
            </a:xfrm>
            <a:custGeom>
              <a:avLst/>
              <a:gdLst/>
              <a:ahLst/>
              <a:cxnLst>
                <a:cxn ang="0">
                  <a:pos x="526" y="0"/>
                </a:cxn>
                <a:cxn ang="0">
                  <a:pos x="0" y="0"/>
                </a:cxn>
                <a:cxn ang="0">
                  <a:pos x="0" y="175"/>
                </a:cxn>
                <a:cxn ang="0">
                  <a:pos x="0" y="183"/>
                </a:cxn>
                <a:cxn ang="0">
                  <a:pos x="2" y="193"/>
                </a:cxn>
                <a:cxn ang="0">
                  <a:pos x="4" y="201"/>
                </a:cxn>
                <a:cxn ang="0">
                  <a:pos x="7" y="209"/>
                </a:cxn>
                <a:cxn ang="0">
                  <a:pos x="10" y="216"/>
                </a:cxn>
                <a:cxn ang="0">
                  <a:pos x="15" y="224"/>
                </a:cxn>
                <a:cxn ang="0">
                  <a:pos x="20" y="231"/>
                </a:cxn>
                <a:cxn ang="0">
                  <a:pos x="26" y="237"/>
                </a:cxn>
                <a:cxn ang="0">
                  <a:pos x="32" y="242"/>
                </a:cxn>
                <a:cxn ang="0">
                  <a:pos x="39" y="247"/>
                </a:cxn>
                <a:cxn ang="0">
                  <a:pos x="46" y="252"/>
                </a:cxn>
                <a:cxn ang="0">
                  <a:pos x="54" y="256"/>
                </a:cxn>
                <a:cxn ang="0">
                  <a:pos x="62" y="258"/>
                </a:cxn>
                <a:cxn ang="0">
                  <a:pos x="70" y="261"/>
                </a:cxn>
                <a:cxn ang="0">
                  <a:pos x="78" y="262"/>
                </a:cxn>
                <a:cxn ang="0">
                  <a:pos x="88" y="262"/>
                </a:cxn>
                <a:cxn ang="0">
                  <a:pos x="88" y="262"/>
                </a:cxn>
                <a:cxn ang="0">
                  <a:pos x="438" y="262"/>
                </a:cxn>
                <a:cxn ang="0">
                  <a:pos x="446" y="262"/>
                </a:cxn>
                <a:cxn ang="0">
                  <a:pos x="456" y="261"/>
                </a:cxn>
                <a:cxn ang="0">
                  <a:pos x="464" y="258"/>
                </a:cxn>
                <a:cxn ang="0">
                  <a:pos x="472" y="256"/>
                </a:cxn>
                <a:cxn ang="0">
                  <a:pos x="479" y="252"/>
                </a:cxn>
                <a:cxn ang="0">
                  <a:pos x="487" y="247"/>
                </a:cxn>
                <a:cxn ang="0">
                  <a:pos x="493" y="242"/>
                </a:cxn>
                <a:cxn ang="0">
                  <a:pos x="500" y="237"/>
                </a:cxn>
                <a:cxn ang="0">
                  <a:pos x="505" y="231"/>
                </a:cxn>
                <a:cxn ang="0">
                  <a:pos x="511" y="224"/>
                </a:cxn>
                <a:cxn ang="0">
                  <a:pos x="515" y="216"/>
                </a:cxn>
                <a:cxn ang="0">
                  <a:pos x="519" y="209"/>
                </a:cxn>
                <a:cxn ang="0">
                  <a:pos x="522" y="201"/>
                </a:cxn>
                <a:cxn ang="0">
                  <a:pos x="523" y="193"/>
                </a:cxn>
                <a:cxn ang="0">
                  <a:pos x="524" y="183"/>
                </a:cxn>
                <a:cxn ang="0">
                  <a:pos x="526" y="175"/>
                </a:cxn>
                <a:cxn ang="0">
                  <a:pos x="526" y="175"/>
                </a:cxn>
                <a:cxn ang="0">
                  <a:pos x="526" y="175"/>
                </a:cxn>
                <a:cxn ang="0">
                  <a:pos x="526" y="0"/>
                </a:cxn>
                <a:cxn ang="0">
                  <a:pos x="526" y="0"/>
                </a:cxn>
              </a:cxnLst>
              <a:rect l="0" t="0" r="r" b="b"/>
              <a:pathLst>
                <a:path w="526" h="262">
                  <a:moveTo>
                    <a:pt x="526" y="0"/>
                  </a:moveTo>
                  <a:lnTo>
                    <a:pt x="0" y="0"/>
                  </a:lnTo>
                  <a:lnTo>
                    <a:pt x="0" y="175"/>
                  </a:lnTo>
                  <a:lnTo>
                    <a:pt x="0" y="183"/>
                  </a:lnTo>
                  <a:lnTo>
                    <a:pt x="2" y="193"/>
                  </a:lnTo>
                  <a:lnTo>
                    <a:pt x="4" y="201"/>
                  </a:lnTo>
                  <a:lnTo>
                    <a:pt x="7" y="209"/>
                  </a:lnTo>
                  <a:lnTo>
                    <a:pt x="10" y="216"/>
                  </a:lnTo>
                  <a:lnTo>
                    <a:pt x="15" y="224"/>
                  </a:lnTo>
                  <a:lnTo>
                    <a:pt x="20" y="231"/>
                  </a:lnTo>
                  <a:lnTo>
                    <a:pt x="26" y="237"/>
                  </a:lnTo>
                  <a:lnTo>
                    <a:pt x="32" y="242"/>
                  </a:lnTo>
                  <a:lnTo>
                    <a:pt x="39" y="247"/>
                  </a:lnTo>
                  <a:lnTo>
                    <a:pt x="46" y="252"/>
                  </a:lnTo>
                  <a:lnTo>
                    <a:pt x="54" y="256"/>
                  </a:lnTo>
                  <a:lnTo>
                    <a:pt x="62" y="258"/>
                  </a:lnTo>
                  <a:lnTo>
                    <a:pt x="70" y="261"/>
                  </a:lnTo>
                  <a:lnTo>
                    <a:pt x="78" y="262"/>
                  </a:lnTo>
                  <a:lnTo>
                    <a:pt x="88" y="262"/>
                  </a:lnTo>
                  <a:lnTo>
                    <a:pt x="88" y="262"/>
                  </a:lnTo>
                  <a:lnTo>
                    <a:pt x="438" y="262"/>
                  </a:lnTo>
                  <a:lnTo>
                    <a:pt x="446" y="262"/>
                  </a:lnTo>
                  <a:lnTo>
                    <a:pt x="456" y="261"/>
                  </a:lnTo>
                  <a:lnTo>
                    <a:pt x="464" y="258"/>
                  </a:lnTo>
                  <a:lnTo>
                    <a:pt x="472" y="256"/>
                  </a:lnTo>
                  <a:lnTo>
                    <a:pt x="479" y="252"/>
                  </a:lnTo>
                  <a:lnTo>
                    <a:pt x="487" y="247"/>
                  </a:lnTo>
                  <a:lnTo>
                    <a:pt x="493" y="242"/>
                  </a:lnTo>
                  <a:lnTo>
                    <a:pt x="500" y="237"/>
                  </a:lnTo>
                  <a:lnTo>
                    <a:pt x="505" y="231"/>
                  </a:lnTo>
                  <a:lnTo>
                    <a:pt x="511" y="224"/>
                  </a:lnTo>
                  <a:lnTo>
                    <a:pt x="515" y="216"/>
                  </a:lnTo>
                  <a:lnTo>
                    <a:pt x="519" y="209"/>
                  </a:lnTo>
                  <a:lnTo>
                    <a:pt x="522" y="201"/>
                  </a:lnTo>
                  <a:lnTo>
                    <a:pt x="523" y="193"/>
                  </a:lnTo>
                  <a:lnTo>
                    <a:pt x="524" y="183"/>
                  </a:lnTo>
                  <a:lnTo>
                    <a:pt x="526" y="175"/>
                  </a:lnTo>
                  <a:lnTo>
                    <a:pt x="526" y="175"/>
                  </a:lnTo>
                  <a:lnTo>
                    <a:pt x="526" y="175"/>
                  </a:lnTo>
                  <a:lnTo>
                    <a:pt x="526" y="0"/>
                  </a:lnTo>
                  <a:lnTo>
                    <a:pt x="526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885" y="1689"/>
              <a:ext cx="262" cy="131"/>
            </a:xfrm>
            <a:custGeom>
              <a:avLst/>
              <a:gdLst/>
              <a:ahLst/>
              <a:cxnLst>
                <a:cxn ang="0">
                  <a:pos x="526" y="0"/>
                </a:cxn>
                <a:cxn ang="0">
                  <a:pos x="0" y="0"/>
                </a:cxn>
                <a:cxn ang="0">
                  <a:pos x="0" y="175"/>
                </a:cxn>
                <a:cxn ang="0">
                  <a:pos x="0" y="183"/>
                </a:cxn>
                <a:cxn ang="0">
                  <a:pos x="2" y="193"/>
                </a:cxn>
                <a:cxn ang="0">
                  <a:pos x="4" y="201"/>
                </a:cxn>
                <a:cxn ang="0">
                  <a:pos x="7" y="209"/>
                </a:cxn>
                <a:cxn ang="0">
                  <a:pos x="11" y="216"/>
                </a:cxn>
                <a:cxn ang="0">
                  <a:pos x="15" y="224"/>
                </a:cxn>
                <a:cxn ang="0">
                  <a:pos x="21" y="231"/>
                </a:cxn>
                <a:cxn ang="0">
                  <a:pos x="26" y="237"/>
                </a:cxn>
                <a:cxn ang="0">
                  <a:pos x="32" y="242"/>
                </a:cxn>
                <a:cxn ang="0">
                  <a:pos x="39" y="247"/>
                </a:cxn>
                <a:cxn ang="0">
                  <a:pos x="47" y="252"/>
                </a:cxn>
                <a:cxn ang="0">
                  <a:pos x="54" y="256"/>
                </a:cxn>
                <a:cxn ang="0">
                  <a:pos x="62" y="258"/>
                </a:cxn>
                <a:cxn ang="0">
                  <a:pos x="70" y="261"/>
                </a:cxn>
                <a:cxn ang="0">
                  <a:pos x="78" y="262"/>
                </a:cxn>
                <a:cxn ang="0">
                  <a:pos x="88" y="262"/>
                </a:cxn>
                <a:cxn ang="0">
                  <a:pos x="88" y="262"/>
                </a:cxn>
                <a:cxn ang="0">
                  <a:pos x="438" y="262"/>
                </a:cxn>
                <a:cxn ang="0">
                  <a:pos x="448" y="262"/>
                </a:cxn>
                <a:cxn ang="0">
                  <a:pos x="456" y="261"/>
                </a:cxn>
                <a:cxn ang="0">
                  <a:pos x="464" y="258"/>
                </a:cxn>
                <a:cxn ang="0">
                  <a:pos x="472" y="256"/>
                </a:cxn>
                <a:cxn ang="0">
                  <a:pos x="480" y="252"/>
                </a:cxn>
                <a:cxn ang="0">
                  <a:pos x="487" y="247"/>
                </a:cxn>
                <a:cxn ang="0">
                  <a:pos x="494" y="242"/>
                </a:cxn>
                <a:cxn ang="0">
                  <a:pos x="500" y="237"/>
                </a:cxn>
                <a:cxn ang="0">
                  <a:pos x="505" y="231"/>
                </a:cxn>
                <a:cxn ang="0">
                  <a:pos x="511" y="224"/>
                </a:cxn>
                <a:cxn ang="0">
                  <a:pos x="515" y="216"/>
                </a:cxn>
                <a:cxn ang="0">
                  <a:pos x="519" y="209"/>
                </a:cxn>
                <a:cxn ang="0">
                  <a:pos x="521" y="201"/>
                </a:cxn>
                <a:cxn ang="0">
                  <a:pos x="524" y="193"/>
                </a:cxn>
                <a:cxn ang="0">
                  <a:pos x="526" y="183"/>
                </a:cxn>
                <a:cxn ang="0">
                  <a:pos x="526" y="175"/>
                </a:cxn>
                <a:cxn ang="0">
                  <a:pos x="526" y="175"/>
                </a:cxn>
                <a:cxn ang="0">
                  <a:pos x="526" y="175"/>
                </a:cxn>
                <a:cxn ang="0">
                  <a:pos x="526" y="0"/>
                </a:cxn>
                <a:cxn ang="0">
                  <a:pos x="526" y="0"/>
                </a:cxn>
              </a:cxnLst>
              <a:rect l="0" t="0" r="r" b="b"/>
              <a:pathLst>
                <a:path w="526" h="262">
                  <a:moveTo>
                    <a:pt x="526" y="0"/>
                  </a:moveTo>
                  <a:lnTo>
                    <a:pt x="0" y="0"/>
                  </a:lnTo>
                  <a:lnTo>
                    <a:pt x="0" y="175"/>
                  </a:lnTo>
                  <a:lnTo>
                    <a:pt x="0" y="183"/>
                  </a:lnTo>
                  <a:lnTo>
                    <a:pt x="2" y="193"/>
                  </a:lnTo>
                  <a:lnTo>
                    <a:pt x="4" y="201"/>
                  </a:lnTo>
                  <a:lnTo>
                    <a:pt x="7" y="209"/>
                  </a:lnTo>
                  <a:lnTo>
                    <a:pt x="11" y="216"/>
                  </a:lnTo>
                  <a:lnTo>
                    <a:pt x="15" y="224"/>
                  </a:lnTo>
                  <a:lnTo>
                    <a:pt x="21" y="231"/>
                  </a:lnTo>
                  <a:lnTo>
                    <a:pt x="26" y="237"/>
                  </a:lnTo>
                  <a:lnTo>
                    <a:pt x="32" y="242"/>
                  </a:lnTo>
                  <a:lnTo>
                    <a:pt x="39" y="247"/>
                  </a:lnTo>
                  <a:lnTo>
                    <a:pt x="47" y="252"/>
                  </a:lnTo>
                  <a:lnTo>
                    <a:pt x="54" y="256"/>
                  </a:lnTo>
                  <a:lnTo>
                    <a:pt x="62" y="258"/>
                  </a:lnTo>
                  <a:lnTo>
                    <a:pt x="70" y="261"/>
                  </a:lnTo>
                  <a:lnTo>
                    <a:pt x="78" y="262"/>
                  </a:lnTo>
                  <a:lnTo>
                    <a:pt x="88" y="262"/>
                  </a:lnTo>
                  <a:lnTo>
                    <a:pt x="88" y="262"/>
                  </a:lnTo>
                  <a:lnTo>
                    <a:pt x="438" y="262"/>
                  </a:lnTo>
                  <a:lnTo>
                    <a:pt x="448" y="262"/>
                  </a:lnTo>
                  <a:lnTo>
                    <a:pt x="456" y="261"/>
                  </a:lnTo>
                  <a:lnTo>
                    <a:pt x="464" y="258"/>
                  </a:lnTo>
                  <a:lnTo>
                    <a:pt x="472" y="256"/>
                  </a:lnTo>
                  <a:lnTo>
                    <a:pt x="480" y="252"/>
                  </a:lnTo>
                  <a:lnTo>
                    <a:pt x="487" y="247"/>
                  </a:lnTo>
                  <a:lnTo>
                    <a:pt x="494" y="242"/>
                  </a:lnTo>
                  <a:lnTo>
                    <a:pt x="500" y="237"/>
                  </a:lnTo>
                  <a:lnTo>
                    <a:pt x="505" y="231"/>
                  </a:lnTo>
                  <a:lnTo>
                    <a:pt x="511" y="224"/>
                  </a:lnTo>
                  <a:lnTo>
                    <a:pt x="515" y="216"/>
                  </a:lnTo>
                  <a:lnTo>
                    <a:pt x="519" y="209"/>
                  </a:lnTo>
                  <a:lnTo>
                    <a:pt x="521" y="201"/>
                  </a:lnTo>
                  <a:lnTo>
                    <a:pt x="524" y="193"/>
                  </a:lnTo>
                  <a:lnTo>
                    <a:pt x="526" y="183"/>
                  </a:lnTo>
                  <a:lnTo>
                    <a:pt x="526" y="175"/>
                  </a:lnTo>
                  <a:lnTo>
                    <a:pt x="526" y="175"/>
                  </a:lnTo>
                  <a:lnTo>
                    <a:pt x="526" y="175"/>
                  </a:lnTo>
                  <a:lnTo>
                    <a:pt x="526" y="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3885" y="1689"/>
              <a:ext cx="262" cy="131"/>
            </a:xfrm>
            <a:custGeom>
              <a:avLst/>
              <a:gdLst/>
              <a:ahLst/>
              <a:cxnLst>
                <a:cxn ang="0">
                  <a:pos x="526" y="0"/>
                </a:cxn>
                <a:cxn ang="0">
                  <a:pos x="0" y="0"/>
                </a:cxn>
                <a:cxn ang="0">
                  <a:pos x="0" y="175"/>
                </a:cxn>
                <a:cxn ang="0">
                  <a:pos x="0" y="183"/>
                </a:cxn>
                <a:cxn ang="0">
                  <a:pos x="2" y="193"/>
                </a:cxn>
                <a:cxn ang="0">
                  <a:pos x="4" y="201"/>
                </a:cxn>
                <a:cxn ang="0">
                  <a:pos x="7" y="209"/>
                </a:cxn>
                <a:cxn ang="0">
                  <a:pos x="11" y="216"/>
                </a:cxn>
                <a:cxn ang="0">
                  <a:pos x="15" y="224"/>
                </a:cxn>
                <a:cxn ang="0">
                  <a:pos x="21" y="231"/>
                </a:cxn>
                <a:cxn ang="0">
                  <a:pos x="26" y="237"/>
                </a:cxn>
                <a:cxn ang="0">
                  <a:pos x="32" y="242"/>
                </a:cxn>
                <a:cxn ang="0">
                  <a:pos x="39" y="247"/>
                </a:cxn>
                <a:cxn ang="0">
                  <a:pos x="47" y="252"/>
                </a:cxn>
                <a:cxn ang="0">
                  <a:pos x="54" y="256"/>
                </a:cxn>
                <a:cxn ang="0">
                  <a:pos x="62" y="258"/>
                </a:cxn>
                <a:cxn ang="0">
                  <a:pos x="70" y="261"/>
                </a:cxn>
                <a:cxn ang="0">
                  <a:pos x="78" y="262"/>
                </a:cxn>
                <a:cxn ang="0">
                  <a:pos x="88" y="262"/>
                </a:cxn>
                <a:cxn ang="0">
                  <a:pos x="88" y="262"/>
                </a:cxn>
                <a:cxn ang="0">
                  <a:pos x="438" y="262"/>
                </a:cxn>
                <a:cxn ang="0">
                  <a:pos x="448" y="262"/>
                </a:cxn>
                <a:cxn ang="0">
                  <a:pos x="456" y="261"/>
                </a:cxn>
                <a:cxn ang="0">
                  <a:pos x="464" y="258"/>
                </a:cxn>
                <a:cxn ang="0">
                  <a:pos x="472" y="256"/>
                </a:cxn>
                <a:cxn ang="0">
                  <a:pos x="480" y="252"/>
                </a:cxn>
                <a:cxn ang="0">
                  <a:pos x="487" y="247"/>
                </a:cxn>
                <a:cxn ang="0">
                  <a:pos x="494" y="242"/>
                </a:cxn>
                <a:cxn ang="0">
                  <a:pos x="500" y="237"/>
                </a:cxn>
                <a:cxn ang="0">
                  <a:pos x="505" y="231"/>
                </a:cxn>
                <a:cxn ang="0">
                  <a:pos x="511" y="224"/>
                </a:cxn>
                <a:cxn ang="0">
                  <a:pos x="515" y="216"/>
                </a:cxn>
                <a:cxn ang="0">
                  <a:pos x="519" y="209"/>
                </a:cxn>
                <a:cxn ang="0">
                  <a:pos x="521" y="201"/>
                </a:cxn>
                <a:cxn ang="0">
                  <a:pos x="524" y="193"/>
                </a:cxn>
                <a:cxn ang="0">
                  <a:pos x="526" y="183"/>
                </a:cxn>
                <a:cxn ang="0">
                  <a:pos x="526" y="175"/>
                </a:cxn>
                <a:cxn ang="0">
                  <a:pos x="526" y="175"/>
                </a:cxn>
                <a:cxn ang="0">
                  <a:pos x="526" y="175"/>
                </a:cxn>
                <a:cxn ang="0">
                  <a:pos x="526" y="0"/>
                </a:cxn>
                <a:cxn ang="0">
                  <a:pos x="526" y="0"/>
                </a:cxn>
              </a:cxnLst>
              <a:rect l="0" t="0" r="r" b="b"/>
              <a:pathLst>
                <a:path w="526" h="262">
                  <a:moveTo>
                    <a:pt x="526" y="0"/>
                  </a:moveTo>
                  <a:lnTo>
                    <a:pt x="0" y="0"/>
                  </a:lnTo>
                  <a:lnTo>
                    <a:pt x="0" y="175"/>
                  </a:lnTo>
                  <a:lnTo>
                    <a:pt x="0" y="183"/>
                  </a:lnTo>
                  <a:lnTo>
                    <a:pt x="2" y="193"/>
                  </a:lnTo>
                  <a:lnTo>
                    <a:pt x="4" y="201"/>
                  </a:lnTo>
                  <a:lnTo>
                    <a:pt x="7" y="209"/>
                  </a:lnTo>
                  <a:lnTo>
                    <a:pt x="11" y="216"/>
                  </a:lnTo>
                  <a:lnTo>
                    <a:pt x="15" y="224"/>
                  </a:lnTo>
                  <a:lnTo>
                    <a:pt x="21" y="231"/>
                  </a:lnTo>
                  <a:lnTo>
                    <a:pt x="26" y="237"/>
                  </a:lnTo>
                  <a:lnTo>
                    <a:pt x="32" y="242"/>
                  </a:lnTo>
                  <a:lnTo>
                    <a:pt x="39" y="247"/>
                  </a:lnTo>
                  <a:lnTo>
                    <a:pt x="47" y="252"/>
                  </a:lnTo>
                  <a:lnTo>
                    <a:pt x="54" y="256"/>
                  </a:lnTo>
                  <a:lnTo>
                    <a:pt x="62" y="258"/>
                  </a:lnTo>
                  <a:lnTo>
                    <a:pt x="70" y="261"/>
                  </a:lnTo>
                  <a:lnTo>
                    <a:pt x="78" y="262"/>
                  </a:lnTo>
                  <a:lnTo>
                    <a:pt x="88" y="262"/>
                  </a:lnTo>
                  <a:lnTo>
                    <a:pt x="88" y="262"/>
                  </a:lnTo>
                  <a:lnTo>
                    <a:pt x="438" y="262"/>
                  </a:lnTo>
                  <a:lnTo>
                    <a:pt x="448" y="262"/>
                  </a:lnTo>
                  <a:lnTo>
                    <a:pt x="456" y="261"/>
                  </a:lnTo>
                  <a:lnTo>
                    <a:pt x="464" y="258"/>
                  </a:lnTo>
                  <a:lnTo>
                    <a:pt x="472" y="256"/>
                  </a:lnTo>
                  <a:lnTo>
                    <a:pt x="480" y="252"/>
                  </a:lnTo>
                  <a:lnTo>
                    <a:pt x="487" y="247"/>
                  </a:lnTo>
                  <a:lnTo>
                    <a:pt x="494" y="242"/>
                  </a:lnTo>
                  <a:lnTo>
                    <a:pt x="500" y="237"/>
                  </a:lnTo>
                  <a:lnTo>
                    <a:pt x="505" y="231"/>
                  </a:lnTo>
                  <a:lnTo>
                    <a:pt x="511" y="224"/>
                  </a:lnTo>
                  <a:lnTo>
                    <a:pt x="515" y="216"/>
                  </a:lnTo>
                  <a:lnTo>
                    <a:pt x="519" y="209"/>
                  </a:lnTo>
                  <a:lnTo>
                    <a:pt x="521" y="201"/>
                  </a:lnTo>
                  <a:lnTo>
                    <a:pt x="524" y="193"/>
                  </a:lnTo>
                  <a:lnTo>
                    <a:pt x="526" y="183"/>
                  </a:lnTo>
                  <a:lnTo>
                    <a:pt x="526" y="175"/>
                  </a:lnTo>
                  <a:lnTo>
                    <a:pt x="526" y="175"/>
                  </a:lnTo>
                  <a:lnTo>
                    <a:pt x="526" y="175"/>
                  </a:lnTo>
                  <a:lnTo>
                    <a:pt x="526" y="0"/>
                  </a:lnTo>
                  <a:lnTo>
                    <a:pt x="526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3163" y="1689"/>
              <a:ext cx="108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2529" y="1645"/>
              <a:ext cx="214" cy="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529" y="1645"/>
              <a:ext cx="214" cy="44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507" y="1612"/>
              <a:ext cx="251" cy="3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507" y="1612"/>
              <a:ext cx="251" cy="33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3912" y="1645"/>
              <a:ext cx="215" cy="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3912" y="1645"/>
              <a:ext cx="215" cy="44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3890" y="1612"/>
              <a:ext cx="252" cy="3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3890" y="1612"/>
              <a:ext cx="252" cy="33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1543" y="2988"/>
              <a:ext cx="2701" cy="3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1543" y="2988"/>
              <a:ext cx="2701" cy="33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1543" y="2912"/>
              <a:ext cx="2703" cy="8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1543" y="2912"/>
              <a:ext cx="2703" cy="87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3993" y="2923"/>
              <a:ext cx="219" cy="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4054" y="2912"/>
              <a:ext cx="117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800">
                  <a:solidFill>
                    <a:srgbClr val="000000"/>
                  </a:solidFill>
                </a:rPr>
                <a:t>p+</a:t>
              </a:r>
              <a:endParaRPr lang="en-GB" sz="800">
                <a:latin typeface="Times New Roman" charset="0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2545" y="1702"/>
              <a:ext cx="175" cy="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2584" y="1699"/>
              <a:ext cx="117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800">
                  <a:solidFill>
                    <a:srgbClr val="000000"/>
                  </a:solidFill>
                </a:rPr>
                <a:t>p+</a:t>
              </a:r>
              <a:endParaRPr lang="en-GB" sz="800">
                <a:latin typeface="Times New Roman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979" y="1708"/>
              <a:ext cx="117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800">
                  <a:solidFill>
                    <a:srgbClr val="000000"/>
                  </a:solidFill>
                </a:rPr>
                <a:t>n+</a:t>
              </a:r>
              <a:endParaRPr lang="en-GB" sz="800">
                <a:latin typeface="Times New Roman" charset="0"/>
              </a:endParaRPr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>
              <a:off x="2637" y="3010"/>
              <a:ext cx="1" cy="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2361" y="3093"/>
              <a:ext cx="542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800">
                  <a:solidFill>
                    <a:srgbClr val="000000"/>
                  </a:solidFill>
                </a:rPr>
                <a:t>rear contact</a:t>
              </a:r>
              <a:endParaRPr lang="en-GB" sz="800">
                <a:latin typeface="Times New Roman" charset="0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2507" y="1417"/>
              <a:ext cx="228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800">
                  <a:solidFill>
                    <a:srgbClr val="000000"/>
                  </a:solidFill>
                </a:rPr>
                <a:t>drain</a:t>
              </a:r>
              <a:endParaRPr lang="en-GB" sz="800">
                <a:latin typeface="Times New Roman" charset="0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3895" y="1417"/>
              <a:ext cx="188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800">
                  <a:solidFill>
                    <a:srgbClr val="000000"/>
                  </a:solidFill>
                </a:rPr>
                <a:t>bulk</a:t>
              </a:r>
              <a:endParaRPr lang="en-GB" sz="800">
                <a:latin typeface="Times New Roman" charset="0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1535" y="1645"/>
              <a:ext cx="198" cy="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1535" y="1645"/>
              <a:ext cx="198" cy="44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1536" y="1612"/>
              <a:ext cx="212" cy="3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1536" y="1612"/>
              <a:ext cx="212" cy="33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1556" y="1417"/>
              <a:ext cx="309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800">
                  <a:solidFill>
                    <a:srgbClr val="000000"/>
                  </a:solidFill>
                </a:rPr>
                <a:t>source</a:t>
              </a:r>
              <a:endParaRPr lang="en-GB" sz="800">
                <a:latin typeface="Times New Roman" charset="0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1850" y="1799"/>
              <a:ext cx="58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800">
                  <a:solidFill>
                    <a:srgbClr val="000000"/>
                  </a:solidFill>
                </a:rPr>
                <a:t>p</a:t>
              </a:r>
              <a:endParaRPr lang="en-GB" sz="800">
                <a:latin typeface="Times New Roman" charset="0"/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 rot="16200000">
              <a:off x="1426" y="2415"/>
              <a:ext cx="57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800">
                  <a:solidFill>
                    <a:srgbClr val="000000"/>
                  </a:solidFill>
                </a:rPr>
                <a:t>s</a:t>
              </a:r>
              <a:endParaRPr lang="en-GB" sz="800">
                <a:latin typeface="Times New Roman" charset="0"/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 rot="16200000">
              <a:off x="1426" y="2374"/>
              <a:ext cx="57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800">
                  <a:solidFill>
                    <a:srgbClr val="000000"/>
                  </a:solidFill>
                </a:rPr>
                <a:t>y</a:t>
              </a:r>
              <a:endParaRPr lang="en-GB" sz="800">
                <a:latin typeface="Times New Roman" charset="0"/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 rot="16200000">
              <a:off x="1408" y="2314"/>
              <a:ext cx="94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800">
                  <a:solidFill>
                    <a:srgbClr val="000000"/>
                  </a:solidFill>
                </a:rPr>
                <a:t>m</a:t>
              </a:r>
              <a:endParaRPr lang="en-GB" sz="800">
                <a:latin typeface="Times New Roman" charset="0"/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 rot="16200000">
              <a:off x="1408" y="2243"/>
              <a:ext cx="94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800">
                  <a:solidFill>
                    <a:srgbClr val="000000"/>
                  </a:solidFill>
                </a:rPr>
                <a:t>m</a:t>
              </a:r>
              <a:endParaRPr lang="en-GB" sz="800">
                <a:latin typeface="Times New Roman" charset="0"/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 rot="16200000">
              <a:off x="1423" y="2187"/>
              <a:ext cx="64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800">
                  <a:solidFill>
                    <a:srgbClr val="000000"/>
                  </a:solidFill>
                </a:rPr>
                <a:t>e</a:t>
              </a:r>
              <a:endParaRPr lang="en-GB" sz="800">
                <a:latin typeface="Times New Roman" charset="0"/>
              </a:endParaRPr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 rot="16200000">
              <a:off x="1439" y="2157"/>
              <a:ext cx="32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800">
                  <a:solidFill>
                    <a:srgbClr val="000000"/>
                  </a:solidFill>
                </a:rPr>
                <a:t>t</a:t>
              </a:r>
              <a:endParaRPr lang="en-GB" sz="800">
                <a:latin typeface="Times New Roman" charset="0"/>
              </a:endParaRPr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 rot="16200000">
              <a:off x="1436" y="2131"/>
              <a:ext cx="38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800">
                  <a:solidFill>
                    <a:srgbClr val="000000"/>
                  </a:solidFill>
                </a:rPr>
                <a:t>r</a:t>
              </a:r>
              <a:endParaRPr lang="en-GB" sz="800">
                <a:latin typeface="Times New Roman" charset="0"/>
              </a:endParaRPr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 rot="16200000">
              <a:off x="1426" y="2095"/>
              <a:ext cx="57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800">
                  <a:solidFill>
                    <a:srgbClr val="000000"/>
                  </a:solidFill>
                </a:rPr>
                <a:t>y</a:t>
              </a:r>
              <a:endParaRPr lang="en-GB" sz="800">
                <a:latin typeface="Times New Roman" charset="0"/>
              </a:endParaRPr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 rot="16200000">
              <a:off x="1439" y="2064"/>
              <a:ext cx="32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800">
                  <a:solidFill>
                    <a:srgbClr val="000000"/>
                  </a:solidFill>
                </a:rPr>
                <a:t> </a:t>
              </a:r>
              <a:endParaRPr lang="en-GB" sz="800">
                <a:latin typeface="Times New Roman" charset="0"/>
              </a:endParaRPr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 rot="16200000">
              <a:off x="1423" y="2023"/>
              <a:ext cx="64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800">
                  <a:solidFill>
                    <a:srgbClr val="000000"/>
                  </a:solidFill>
                </a:rPr>
                <a:t>a</a:t>
              </a:r>
              <a:endParaRPr lang="en-GB" sz="800">
                <a:latin typeface="Times New Roman" charset="0"/>
              </a:endParaRPr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 rot="16200000">
              <a:off x="1426" y="1981"/>
              <a:ext cx="57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800">
                  <a:solidFill>
                    <a:srgbClr val="000000"/>
                  </a:solidFill>
                </a:rPr>
                <a:t>x</a:t>
              </a:r>
              <a:endParaRPr lang="en-GB" sz="800">
                <a:latin typeface="Times New Roman" charset="0"/>
              </a:endParaRPr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 rot="16200000">
              <a:off x="1442" y="1952"/>
              <a:ext cx="25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800">
                  <a:solidFill>
                    <a:srgbClr val="000000"/>
                  </a:solidFill>
                </a:rPr>
                <a:t>i</a:t>
              </a:r>
              <a:endParaRPr lang="en-GB" sz="800">
                <a:latin typeface="Times New Roman" charset="0"/>
              </a:endParaRPr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 rot="16200000">
              <a:off x="1426" y="1917"/>
              <a:ext cx="57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800">
                  <a:solidFill>
                    <a:srgbClr val="000000"/>
                  </a:solidFill>
                </a:rPr>
                <a:t>s</a:t>
              </a:r>
              <a:endParaRPr lang="en-GB" sz="800">
                <a:latin typeface="Times New Roman" charset="0"/>
              </a:endParaRPr>
            </a:p>
          </p:txBody>
        </p:sp>
        <p:sp>
          <p:nvSpPr>
            <p:cNvPr id="67" name="Line 65"/>
            <p:cNvSpPr>
              <a:spLocks noChangeShapeType="1"/>
            </p:cNvSpPr>
            <p:nvPr/>
          </p:nvSpPr>
          <p:spPr bwMode="auto">
            <a:xfrm flipH="1">
              <a:off x="1543" y="1951"/>
              <a:ext cx="11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980" y="1951"/>
              <a:ext cx="259" cy="65"/>
            </a:xfrm>
            <a:custGeom>
              <a:avLst/>
              <a:gdLst/>
              <a:ahLst/>
              <a:cxnLst>
                <a:cxn ang="0">
                  <a:pos x="517" y="0"/>
                </a:cxn>
                <a:cxn ang="0">
                  <a:pos x="0" y="0"/>
                </a:cxn>
                <a:cxn ang="0">
                  <a:pos x="0" y="88"/>
                </a:cxn>
                <a:cxn ang="0">
                  <a:pos x="0" y="92"/>
                </a:cxn>
                <a:cxn ang="0">
                  <a:pos x="2" y="96"/>
                </a:cxn>
                <a:cxn ang="0">
                  <a:pos x="4" y="100"/>
                </a:cxn>
                <a:cxn ang="0">
                  <a:pos x="7" y="104"/>
                </a:cxn>
                <a:cxn ang="0">
                  <a:pos x="11" y="108"/>
                </a:cxn>
                <a:cxn ang="0">
                  <a:pos x="15" y="112"/>
                </a:cxn>
                <a:cxn ang="0">
                  <a:pos x="21" y="115"/>
                </a:cxn>
                <a:cxn ang="0">
                  <a:pos x="26" y="118"/>
                </a:cxn>
                <a:cxn ang="0">
                  <a:pos x="32" y="122"/>
                </a:cxn>
                <a:cxn ang="0">
                  <a:pos x="38" y="123"/>
                </a:cxn>
                <a:cxn ang="0">
                  <a:pos x="45" y="126"/>
                </a:cxn>
                <a:cxn ang="0">
                  <a:pos x="53" y="127"/>
                </a:cxn>
                <a:cxn ang="0">
                  <a:pos x="60" y="129"/>
                </a:cxn>
                <a:cxn ang="0">
                  <a:pos x="69" y="130"/>
                </a:cxn>
                <a:cxn ang="0">
                  <a:pos x="78" y="131"/>
                </a:cxn>
                <a:cxn ang="0">
                  <a:pos x="86" y="131"/>
                </a:cxn>
                <a:cxn ang="0">
                  <a:pos x="86" y="131"/>
                </a:cxn>
                <a:cxn ang="0">
                  <a:pos x="431" y="131"/>
                </a:cxn>
                <a:cxn ang="0">
                  <a:pos x="439" y="131"/>
                </a:cxn>
                <a:cxn ang="0">
                  <a:pos x="449" y="130"/>
                </a:cxn>
                <a:cxn ang="0">
                  <a:pos x="457" y="129"/>
                </a:cxn>
                <a:cxn ang="0">
                  <a:pos x="464" y="127"/>
                </a:cxn>
                <a:cxn ang="0">
                  <a:pos x="472" y="126"/>
                </a:cxn>
                <a:cxn ang="0">
                  <a:pos x="479" y="123"/>
                </a:cxn>
                <a:cxn ang="0">
                  <a:pos x="486" y="122"/>
                </a:cxn>
                <a:cxn ang="0">
                  <a:pos x="491" y="118"/>
                </a:cxn>
                <a:cxn ang="0">
                  <a:pos x="497" y="115"/>
                </a:cxn>
                <a:cxn ang="0">
                  <a:pos x="502" y="112"/>
                </a:cxn>
                <a:cxn ang="0">
                  <a:pos x="506" y="108"/>
                </a:cxn>
                <a:cxn ang="0">
                  <a:pos x="510" y="104"/>
                </a:cxn>
                <a:cxn ang="0">
                  <a:pos x="513" y="100"/>
                </a:cxn>
                <a:cxn ang="0">
                  <a:pos x="514" y="96"/>
                </a:cxn>
                <a:cxn ang="0">
                  <a:pos x="516" y="92"/>
                </a:cxn>
                <a:cxn ang="0">
                  <a:pos x="517" y="88"/>
                </a:cxn>
                <a:cxn ang="0">
                  <a:pos x="517" y="88"/>
                </a:cxn>
                <a:cxn ang="0">
                  <a:pos x="517" y="88"/>
                </a:cxn>
                <a:cxn ang="0">
                  <a:pos x="517" y="0"/>
                </a:cxn>
                <a:cxn ang="0">
                  <a:pos x="517" y="0"/>
                </a:cxn>
              </a:cxnLst>
              <a:rect l="0" t="0" r="r" b="b"/>
              <a:pathLst>
                <a:path w="517" h="131">
                  <a:moveTo>
                    <a:pt x="517" y="0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0" y="92"/>
                  </a:lnTo>
                  <a:lnTo>
                    <a:pt x="2" y="96"/>
                  </a:lnTo>
                  <a:lnTo>
                    <a:pt x="4" y="100"/>
                  </a:lnTo>
                  <a:lnTo>
                    <a:pt x="7" y="104"/>
                  </a:lnTo>
                  <a:lnTo>
                    <a:pt x="11" y="108"/>
                  </a:lnTo>
                  <a:lnTo>
                    <a:pt x="15" y="112"/>
                  </a:lnTo>
                  <a:lnTo>
                    <a:pt x="21" y="115"/>
                  </a:lnTo>
                  <a:lnTo>
                    <a:pt x="26" y="118"/>
                  </a:lnTo>
                  <a:lnTo>
                    <a:pt x="32" y="122"/>
                  </a:lnTo>
                  <a:lnTo>
                    <a:pt x="38" y="123"/>
                  </a:lnTo>
                  <a:lnTo>
                    <a:pt x="45" y="126"/>
                  </a:lnTo>
                  <a:lnTo>
                    <a:pt x="53" y="127"/>
                  </a:lnTo>
                  <a:lnTo>
                    <a:pt x="60" y="129"/>
                  </a:lnTo>
                  <a:lnTo>
                    <a:pt x="69" y="130"/>
                  </a:lnTo>
                  <a:lnTo>
                    <a:pt x="78" y="131"/>
                  </a:lnTo>
                  <a:lnTo>
                    <a:pt x="86" y="131"/>
                  </a:lnTo>
                  <a:lnTo>
                    <a:pt x="86" y="131"/>
                  </a:lnTo>
                  <a:lnTo>
                    <a:pt x="431" y="131"/>
                  </a:lnTo>
                  <a:lnTo>
                    <a:pt x="439" y="131"/>
                  </a:lnTo>
                  <a:lnTo>
                    <a:pt x="449" y="130"/>
                  </a:lnTo>
                  <a:lnTo>
                    <a:pt x="457" y="129"/>
                  </a:lnTo>
                  <a:lnTo>
                    <a:pt x="464" y="127"/>
                  </a:lnTo>
                  <a:lnTo>
                    <a:pt x="472" y="126"/>
                  </a:lnTo>
                  <a:lnTo>
                    <a:pt x="479" y="123"/>
                  </a:lnTo>
                  <a:lnTo>
                    <a:pt x="486" y="122"/>
                  </a:lnTo>
                  <a:lnTo>
                    <a:pt x="491" y="118"/>
                  </a:lnTo>
                  <a:lnTo>
                    <a:pt x="497" y="115"/>
                  </a:lnTo>
                  <a:lnTo>
                    <a:pt x="502" y="112"/>
                  </a:lnTo>
                  <a:lnTo>
                    <a:pt x="506" y="108"/>
                  </a:lnTo>
                  <a:lnTo>
                    <a:pt x="510" y="104"/>
                  </a:lnTo>
                  <a:lnTo>
                    <a:pt x="513" y="100"/>
                  </a:lnTo>
                  <a:lnTo>
                    <a:pt x="514" y="96"/>
                  </a:lnTo>
                  <a:lnTo>
                    <a:pt x="516" y="92"/>
                  </a:lnTo>
                  <a:lnTo>
                    <a:pt x="517" y="88"/>
                  </a:lnTo>
                  <a:lnTo>
                    <a:pt x="517" y="88"/>
                  </a:lnTo>
                  <a:lnTo>
                    <a:pt x="517" y="88"/>
                  </a:lnTo>
                  <a:lnTo>
                    <a:pt x="517" y="0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980" y="1951"/>
              <a:ext cx="259" cy="65"/>
            </a:xfrm>
            <a:custGeom>
              <a:avLst/>
              <a:gdLst/>
              <a:ahLst/>
              <a:cxnLst>
                <a:cxn ang="0">
                  <a:pos x="517" y="0"/>
                </a:cxn>
                <a:cxn ang="0">
                  <a:pos x="0" y="0"/>
                </a:cxn>
                <a:cxn ang="0">
                  <a:pos x="0" y="88"/>
                </a:cxn>
                <a:cxn ang="0">
                  <a:pos x="0" y="92"/>
                </a:cxn>
                <a:cxn ang="0">
                  <a:pos x="2" y="96"/>
                </a:cxn>
                <a:cxn ang="0">
                  <a:pos x="4" y="100"/>
                </a:cxn>
                <a:cxn ang="0">
                  <a:pos x="7" y="104"/>
                </a:cxn>
                <a:cxn ang="0">
                  <a:pos x="11" y="108"/>
                </a:cxn>
                <a:cxn ang="0">
                  <a:pos x="15" y="112"/>
                </a:cxn>
                <a:cxn ang="0">
                  <a:pos x="21" y="115"/>
                </a:cxn>
                <a:cxn ang="0">
                  <a:pos x="26" y="118"/>
                </a:cxn>
                <a:cxn ang="0">
                  <a:pos x="32" y="122"/>
                </a:cxn>
                <a:cxn ang="0">
                  <a:pos x="38" y="123"/>
                </a:cxn>
                <a:cxn ang="0">
                  <a:pos x="45" y="126"/>
                </a:cxn>
                <a:cxn ang="0">
                  <a:pos x="53" y="127"/>
                </a:cxn>
                <a:cxn ang="0">
                  <a:pos x="60" y="129"/>
                </a:cxn>
                <a:cxn ang="0">
                  <a:pos x="69" y="130"/>
                </a:cxn>
                <a:cxn ang="0">
                  <a:pos x="78" y="131"/>
                </a:cxn>
                <a:cxn ang="0">
                  <a:pos x="86" y="131"/>
                </a:cxn>
                <a:cxn ang="0">
                  <a:pos x="86" y="131"/>
                </a:cxn>
                <a:cxn ang="0">
                  <a:pos x="431" y="131"/>
                </a:cxn>
                <a:cxn ang="0">
                  <a:pos x="439" y="131"/>
                </a:cxn>
                <a:cxn ang="0">
                  <a:pos x="449" y="130"/>
                </a:cxn>
                <a:cxn ang="0">
                  <a:pos x="457" y="129"/>
                </a:cxn>
                <a:cxn ang="0">
                  <a:pos x="464" y="127"/>
                </a:cxn>
                <a:cxn ang="0">
                  <a:pos x="472" y="126"/>
                </a:cxn>
                <a:cxn ang="0">
                  <a:pos x="479" y="123"/>
                </a:cxn>
                <a:cxn ang="0">
                  <a:pos x="486" y="122"/>
                </a:cxn>
                <a:cxn ang="0">
                  <a:pos x="491" y="118"/>
                </a:cxn>
                <a:cxn ang="0">
                  <a:pos x="497" y="115"/>
                </a:cxn>
                <a:cxn ang="0">
                  <a:pos x="502" y="112"/>
                </a:cxn>
                <a:cxn ang="0">
                  <a:pos x="506" y="108"/>
                </a:cxn>
                <a:cxn ang="0">
                  <a:pos x="510" y="104"/>
                </a:cxn>
                <a:cxn ang="0">
                  <a:pos x="513" y="100"/>
                </a:cxn>
                <a:cxn ang="0">
                  <a:pos x="514" y="96"/>
                </a:cxn>
                <a:cxn ang="0">
                  <a:pos x="516" y="92"/>
                </a:cxn>
                <a:cxn ang="0">
                  <a:pos x="517" y="88"/>
                </a:cxn>
                <a:cxn ang="0">
                  <a:pos x="517" y="88"/>
                </a:cxn>
                <a:cxn ang="0">
                  <a:pos x="517" y="88"/>
                </a:cxn>
                <a:cxn ang="0">
                  <a:pos x="517" y="0"/>
                </a:cxn>
                <a:cxn ang="0">
                  <a:pos x="517" y="0"/>
                </a:cxn>
              </a:cxnLst>
              <a:rect l="0" t="0" r="r" b="b"/>
              <a:pathLst>
                <a:path w="517" h="131">
                  <a:moveTo>
                    <a:pt x="517" y="0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0" y="92"/>
                  </a:lnTo>
                  <a:lnTo>
                    <a:pt x="2" y="96"/>
                  </a:lnTo>
                  <a:lnTo>
                    <a:pt x="4" y="100"/>
                  </a:lnTo>
                  <a:lnTo>
                    <a:pt x="7" y="104"/>
                  </a:lnTo>
                  <a:lnTo>
                    <a:pt x="11" y="108"/>
                  </a:lnTo>
                  <a:lnTo>
                    <a:pt x="15" y="112"/>
                  </a:lnTo>
                  <a:lnTo>
                    <a:pt x="21" y="115"/>
                  </a:lnTo>
                  <a:lnTo>
                    <a:pt x="26" y="118"/>
                  </a:lnTo>
                  <a:lnTo>
                    <a:pt x="32" y="122"/>
                  </a:lnTo>
                  <a:lnTo>
                    <a:pt x="38" y="123"/>
                  </a:lnTo>
                  <a:lnTo>
                    <a:pt x="45" y="126"/>
                  </a:lnTo>
                  <a:lnTo>
                    <a:pt x="53" y="127"/>
                  </a:lnTo>
                  <a:lnTo>
                    <a:pt x="60" y="129"/>
                  </a:lnTo>
                  <a:lnTo>
                    <a:pt x="69" y="130"/>
                  </a:lnTo>
                  <a:lnTo>
                    <a:pt x="78" y="131"/>
                  </a:lnTo>
                  <a:lnTo>
                    <a:pt x="86" y="131"/>
                  </a:lnTo>
                  <a:lnTo>
                    <a:pt x="86" y="131"/>
                  </a:lnTo>
                  <a:lnTo>
                    <a:pt x="431" y="131"/>
                  </a:lnTo>
                  <a:lnTo>
                    <a:pt x="439" y="131"/>
                  </a:lnTo>
                  <a:lnTo>
                    <a:pt x="449" y="130"/>
                  </a:lnTo>
                  <a:lnTo>
                    <a:pt x="457" y="129"/>
                  </a:lnTo>
                  <a:lnTo>
                    <a:pt x="464" y="127"/>
                  </a:lnTo>
                  <a:lnTo>
                    <a:pt x="472" y="126"/>
                  </a:lnTo>
                  <a:lnTo>
                    <a:pt x="479" y="123"/>
                  </a:lnTo>
                  <a:lnTo>
                    <a:pt x="486" y="122"/>
                  </a:lnTo>
                  <a:lnTo>
                    <a:pt x="491" y="118"/>
                  </a:lnTo>
                  <a:lnTo>
                    <a:pt x="497" y="115"/>
                  </a:lnTo>
                  <a:lnTo>
                    <a:pt x="502" y="112"/>
                  </a:lnTo>
                  <a:lnTo>
                    <a:pt x="506" y="108"/>
                  </a:lnTo>
                  <a:lnTo>
                    <a:pt x="510" y="104"/>
                  </a:lnTo>
                  <a:lnTo>
                    <a:pt x="513" y="100"/>
                  </a:lnTo>
                  <a:lnTo>
                    <a:pt x="514" y="96"/>
                  </a:lnTo>
                  <a:lnTo>
                    <a:pt x="516" y="92"/>
                  </a:lnTo>
                  <a:lnTo>
                    <a:pt x="517" y="88"/>
                  </a:lnTo>
                  <a:lnTo>
                    <a:pt x="517" y="88"/>
                  </a:lnTo>
                  <a:lnTo>
                    <a:pt x="517" y="88"/>
                  </a:lnTo>
                  <a:lnTo>
                    <a:pt x="517" y="0"/>
                  </a:lnTo>
                  <a:lnTo>
                    <a:pt x="51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1980" y="1689"/>
              <a:ext cx="259" cy="87"/>
            </a:xfrm>
            <a:custGeom>
              <a:avLst/>
              <a:gdLst/>
              <a:ahLst/>
              <a:cxnLst>
                <a:cxn ang="0">
                  <a:pos x="517" y="0"/>
                </a:cxn>
                <a:cxn ang="0">
                  <a:pos x="0" y="0"/>
                </a:cxn>
                <a:cxn ang="0">
                  <a:pos x="0" y="116"/>
                </a:cxn>
                <a:cxn ang="0">
                  <a:pos x="0" y="123"/>
                </a:cxn>
                <a:cxn ang="0">
                  <a:pos x="2" y="129"/>
                </a:cxn>
                <a:cxn ang="0">
                  <a:pos x="4" y="134"/>
                </a:cxn>
                <a:cxn ang="0">
                  <a:pos x="7" y="140"/>
                </a:cxn>
                <a:cxn ang="0">
                  <a:pos x="11" y="145"/>
                </a:cxn>
                <a:cxn ang="0">
                  <a:pos x="15" y="149"/>
                </a:cxn>
                <a:cxn ang="0">
                  <a:pos x="21" y="153"/>
                </a:cxn>
                <a:cxn ang="0">
                  <a:pos x="26" y="157"/>
                </a:cxn>
                <a:cxn ang="0">
                  <a:pos x="32" y="161"/>
                </a:cxn>
                <a:cxn ang="0">
                  <a:pos x="38" y="166"/>
                </a:cxn>
                <a:cxn ang="0">
                  <a:pos x="45" y="168"/>
                </a:cxn>
                <a:cxn ang="0">
                  <a:pos x="53" y="171"/>
                </a:cxn>
                <a:cxn ang="0">
                  <a:pos x="60" y="172"/>
                </a:cxn>
                <a:cxn ang="0">
                  <a:pos x="69" y="174"/>
                </a:cxn>
                <a:cxn ang="0">
                  <a:pos x="78" y="175"/>
                </a:cxn>
                <a:cxn ang="0">
                  <a:pos x="86" y="175"/>
                </a:cxn>
                <a:cxn ang="0">
                  <a:pos x="86" y="175"/>
                </a:cxn>
                <a:cxn ang="0">
                  <a:pos x="431" y="175"/>
                </a:cxn>
                <a:cxn ang="0">
                  <a:pos x="439" y="175"/>
                </a:cxn>
                <a:cxn ang="0">
                  <a:pos x="449" y="174"/>
                </a:cxn>
                <a:cxn ang="0">
                  <a:pos x="457" y="172"/>
                </a:cxn>
                <a:cxn ang="0">
                  <a:pos x="464" y="171"/>
                </a:cxn>
                <a:cxn ang="0">
                  <a:pos x="472" y="168"/>
                </a:cxn>
                <a:cxn ang="0">
                  <a:pos x="479" y="166"/>
                </a:cxn>
                <a:cxn ang="0">
                  <a:pos x="486" y="161"/>
                </a:cxn>
                <a:cxn ang="0">
                  <a:pos x="491" y="157"/>
                </a:cxn>
                <a:cxn ang="0">
                  <a:pos x="497" y="153"/>
                </a:cxn>
                <a:cxn ang="0">
                  <a:pos x="502" y="149"/>
                </a:cxn>
                <a:cxn ang="0">
                  <a:pos x="506" y="145"/>
                </a:cxn>
                <a:cxn ang="0">
                  <a:pos x="510" y="140"/>
                </a:cxn>
                <a:cxn ang="0">
                  <a:pos x="513" y="134"/>
                </a:cxn>
                <a:cxn ang="0">
                  <a:pos x="514" y="129"/>
                </a:cxn>
                <a:cxn ang="0">
                  <a:pos x="516" y="123"/>
                </a:cxn>
                <a:cxn ang="0">
                  <a:pos x="517" y="116"/>
                </a:cxn>
                <a:cxn ang="0">
                  <a:pos x="517" y="116"/>
                </a:cxn>
                <a:cxn ang="0">
                  <a:pos x="517" y="116"/>
                </a:cxn>
                <a:cxn ang="0">
                  <a:pos x="517" y="0"/>
                </a:cxn>
                <a:cxn ang="0">
                  <a:pos x="517" y="0"/>
                </a:cxn>
              </a:cxnLst>
              <a:rect l="0" t="0" r="r" b="b"/>
              <a:pathLst>
                <a:path w="517" h="175">
                  <a:moveTo>
                    <a:pt x="517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0" y="123"/>
                  </a:lnTo>
                  <a:lnTo>
                    <a:pt x="2" y="129"/>
                  </a:lnTo>
                  <a:lnTo>
                    <a:pt x="4" y="134"/>
                  </a:lnTo>
                  <a:lnTo>
                    <a:pt x="7" y="140"/>
                  </a:lnTo>
                  <a:lnTo>
                    <a:pt x="11" y="145"/>
                  </a:lnTo>
                  <a:lnTo>
                    <a:pt x="15" y="149"/>
                  </a:lnTo>
                  <a:lnTo>
                    <a:pt x="21" y="153"/>
                  </a:lnTo>
                  <a:lnTo>
                    <a:pt x="26" y="157"/>
                  </a:lnTo>
                  <a:lnTo>
                    <a:pt x="32" y="161"/>
                  </a:lnTo>
                  <a:lnTo>
                    <a:pt x="38" y="166"/>
                  </a:lnTo>
                  <a:lnTo>
                    <a:pt x="45" y="168"/>
                  </a:lnTo>
                  <a:lnTo>
                    <a:pt x="53" y="171"/>
                  </a:lnTo>
                  <a:lnTo>
                    <a:pt x="60" y="172"/>
                  </a:lnTo>
                  <a:lnTo>
                    <a:pt x="69" y="174"/>
                  </a:lnTo>
                  <a:lnTo>
                    <a:pt x="78" y="175"/>
                  </a:lnTo>
                  <a:lnTo>
                    <a:pt x="86" y="175"/>
                  </a:lnTo>
                  <a:lnTo>
                    <a:pt x="86" y="175"/>
                  </a:lnTo>
                  <a:lnTo>
                    <a:pt x="431" y="175"/>
                  </a:lnTo>
                  <a:lnTo>
                    <a:pt x="439" y="175"/>
                  </a:lnTo>
                  <a:lnTo>
                    <a:pt x="449" y="174"/>
                  </a:lnTo>
                  <a:lnTo>
                    <a:pt x="457" y="172"/>
                  </a:lnTo>
                  <a:lnTo>
                    <a:pt x="464" y="171"/>
                  </a:lnTo>
                  <a:lnTo>
                    <a:pt x="472" y="168"/>
                  </a:lnTo>
                  <a:lnTo>
                    <a:pt x="479" y="166"/>
                  </a:lnTo>
                  <a:lnTo>
                    <a:pt x="486" y="161"/>
                  </a:lnTo>
                  <a:lnTo>
                    <a:pt x="491" y="157"/>
                  </a:lnTo>
                  <a:lnTo>
                    <a:pt x="497" y="153"/>
                  </a:lnTo>
                  <a:lnTo>
                    <a:pt x="502" y="149"/>
                  </a:lnTo>
                  <a:lnTo>
                    <a:pt x="506" y="145"/>
                  </a:lnTo>
                  <a:lnTo>
                    <a:pt x="510" y="140"/>
                  </a:lnTo>
                  <a:lnTo>
                    <a:pt x="513" y="134"/>
                  </a:lnTo>
                  <a:lnTo>
                    <a:pt x="514" y="129"/>
                  </a:lnTo>
                  <a:lnTo>
                    <a:pt x="516" y="123"/>
                  </a:lnTo>
                  <a:lnTo>
                    <a:pt x="517" y="116"/>
                  </a:lnTo>
                  <a:lnTo>
                    <a:pt x="517" y="116"/>
                  </a:lnTo>
                  <a:lnTo>
                    <a:pt x="517" y="116"/>
                  </a:lnTo>
                  <a:lnTo>
                    <a:pt x="517" y="0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980" y="1689"/>
              <a:ext cx="259" cy="87"/>
            </a:xfrm>
            <a:custGeom>
              <a:avLst/>
              <a:gdLst/>
              <a:ahLst/>
              <a:cxnLst>
                <a:cxn ang="0">
                  <a:pos x="517" y="0"/>
                </a:cxn>
                <a:cxn ang="0">
                  <a:pos x="0" y="0"/>
                </a:cxn>
                <a:cxn ang="0">
                  <a:pos x="0" y="116"/>
                </a:cxn>
                <a:cxn ang="0">
                  <a:pos x="0" y="123"/>
                </a:cxn>
                <a:cxn ang="0">
                  <a:pos x="2" y="129"/>
                </a:cxn>
                <a:cxn ang="0">
                  <a:pos x="4" y="134"/>
                </a:cxn>
                <a:cxn ang="0">
                  <a:pos x="7" y="140"/>
                </a:cxn>
                <a:cxn ang="0">
                  <a:pos x="11" y="145"/>
                </a:cxn>
                <a:cxn ang="0">
                  <a:pos x="15" y="149"/>
                </a:cxn>
                <a:cxn ang="0">
                  <a:pos x="21" y="153"/>
                </a:cxn>
                <a:cxn ang="0">
                  <a:pos x="26" y="157"/>
                </a:cxn>
                <a:cxn ang="0">
                  <a:pos x="32" y="161"/>
                </a:cxn>
                <a:cxn ang="0">
                  <a:pos x="38" y="166"/>
                </a:cxn>
                <a:cxn ang="0">
                  <a:pos x="45" y="168"/>
                </a:cxn>
                <a:cxn ang="0">
                  <a:pos x="53" y="171"/>
                </a:cxn>
                <a:cxn ang="0">
                  <a:pos x="60" y="172"/>
                </a:cxn>
                <a:cxn ang="0">
                  <a:pos x="69" y="174"/>
                </a:cxn>
                <a:cxn ang="0">
                  <a:pos x="78" y="175"/>
                </a:cxn>
                <a:cxn ang="0">
                  <a:pos x="86" y="175"/>
                </a:cxn>
                <a:cxn ang="0">
                  <a:pos x="86" y="175"/>
                </a:cxn>
                <a:cxn ang="0">
                  <a:pos x="431" y="175"/>
                </a:cxn>
                <a:cxn ang="0">
                  <a:pos x="439" y="175"/>
                </a:cxn>
                <a:cxn ang="0">
                  <a:pos x="449" y="174"/>
                </a:cxn>
                <a:cxn ang="0">
                  <a:pos x="457" y="172"/>
                </a:cxn>
                <a:cxn ang="0">
                  <a:pos x="464" y="171"/>
                </a:cxn>
                <a:cxn ang="0">
                  <a:pos x="472" y="168"/>
                </a:cxn>
                <a:cxn ang="0">
                  <a:pos x="479" y="166"/>
                </a:cxn>
                <a:cxn ang="0">
                  <a:pos x="486" y="161"/>
                </a:cxn>
                <a:cxn ang="0">
                  <a:pos x="491" y="157"/>
                </a:cxn>
                <a:cxn ang="0">
                  <a:pos x="497" y="153"/>
                </a:cxn>
                <a:cxn ang="0">
                  <a:pos x="502" y="149"/>
                </a:cxn>
                <a:cxn ang="0">
                  <a:pos x="506" y="145"/>
                </a:cxn>
                <a:cxn ang="0">
                  <a:pos x="510" y="140"/>
                </a:cxn>
                <a:cxn ang="0">
                  <a:pos x="513" y="134"/>
                </a:cxn>
                <a:cxn ang="0">
                  <a:pos x="514" y="129"/>
                </a:cxn>
                <a:cxn ang="0">
                  <a:pos x="516" y="123"/>
                </a:cxn>
                <a:cxn ang="0">
                  <a:pos x="517" y="116"/>
                </a:cxn>
                <a:cxn ang="0">
                  <a:pos x="517" y="116"/>
                </a:cxn>
                <a:cxn ang="0">
                  <a:pos x="517" y="116"/>
                </a:cxn>
                <a:cxn ang="0">
                  <a:pos x="517" y="0"/>
                </a:cxn>
                <a:cxn ang="0">
                  <a:pos x="517" y="0"/>
                </a:cxn>
              </a:cxnLst>
              <a:rect l="0" t="0" r="r" b="b"/>
              <a:pathLst>
                <a:path w="517" h="175">
                  <a:moveTo>
                    <a:pt x="517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0" y="123"/>
                  </a:lnTo>
                  <a:lnTo>
                    <a:pt x="2" y="129"/>
                  </a:lnTo>
                  <a:lnTo>
                    <a:pt x="4" y="134"/>
                  </a:lnTo>
                  <a:lnTo>
                    <a:pt x="7" y="140"/>
                  </a:lnTo>
                  <a:lnTo>
                    <a:pt x="11" y="145"/>
                  </a:lnTo>
                  <a:lnTo>
                    <a:pt x="15" y="149"/>
                  </a:lnTo>
                  <a:lnTo>
                    <a:pt x="21" y="153"/>
                  </a:lnTo>
                  <a:lnTo>
                    <a:pt x="26" y="157"/>
                  </a:lnTo>
                  <a:lnTo>
                    <a:pt x="32" y="161"/>
                  </a:lnTo>
                  <a:lnTo>
                    <a:pt x="38" y="166"/>
                  </a:lnTo>
                  <a:lnTo>
                    <a:pt x="45" y="168"/>
                  </a:lnTo>
                  <a:lnTo>
                    <a:pt x="53" y="171"/>
                  </a:lnTo>
                  <a:lnTo>
                    <a:pt x="60" y="172"/>
                  </a:lnTo>
                  <a:lnTo>
                    <a:pt x="69" y="174"/>
                  </a:lnTo>
                  <a:lnTo>
                    <a:pt x="78" y="175"/>
                  </a:lnTo>
                  <a:lnTo>
                    <a:pt x="86" y="175"/>
                  </a:lnTo>
                  <a:lnTo>
                    <a:pt x="86" y="175"/>
                  </a:lnTo>
                  <a:lnTo>
                    <a:pt x="431" y="175"/>
                  </a:lnTo>
                  <a:lnTo>
                    <a:pt x="439" y="175"/>
                  </a:lnTo>
                  <a:lnTo>
                    <a:pt x="449" y="174"/>
                  </a:lnTo>
                  <a:lnTo>
                    <a:pt x="457" y="172"/>
                  </a:lnTo>
                  <a:lnTo>
                    <a:pt x="464" y="171"/>
                  </a:lnTo>
                  <a:lnTo>
                    <a:pt x="472" y="168"/>
                  </a:lnTo>
                  <a:lnTo>
                    <a:pt x="479" y="166"/>
                  </a:lnTo>
                  <a:lnTo>
                    <a:pt x="486" y="161"/>
                  </a:lnTo>
                  <a:lnTo>
                    <a:pt x="491" y="157"/>
                  </a:lnTo>
                  <a:lnTo>
                    <a:pt x="497" y="153"/>
                  </a:lnTo>
                  <a:lnTo>
                    <a:pt x="502" y="149"/>
                  </a:lnTo>
                  <a:lnTo>
                    <a:pt x="506" y="145"/>
                  </a:lnTo>
                  <a:lnTo>
                    <a:pt x="510" y="140"/>
                  </a:lnTo>
                  <a:lnTo>
                    <a:pt x="513" y="134"/>
                  </a:lnTo>
                  <a:lnTo>
                    <a:pt x="514" y="129"/>
                  </a:lnTo>
                  <a:lnTo>
                    <a:pt x="516" y="123"/>
                  </a:lnTo>
                  <a:lnTo>
                    <a:pt x="517" y="116"/>
                  </a:lnTo>
                  <a:lnTo>
                    <a:pt x="517" y="116"/>
                  </a:lnTo>
                  <a:lnTo>
                    <a:pt x="517" y="116"/>
                  </a:lnTo>
                  <a:lnTo>
                    <a:pt x="517" y="0"/>
                  </a:lnTo>
                  <a:lnTo>
                    <a:pt x="51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70"/>
            <p:cNvSpPr>
              <a:spLocks noChangeArrowheads="1"/>
            </p:cNvSpPr>
            <p:nvPr/>
          </p:nvSpPr>
          <p:spPr bwMode="auto">
            <a:xfrm>
              <a:off x="2059" y="1683"/>
              <a:ext cx="117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800">
                  <a:solidFill>
                    <a:srgbClr val="000000"/>
                  </a:solidFill>
                </a:rPr>
                <a:t>n+</a:t>
              </a:r>
              <a:endParaRPr lang="en-GB" sz="800">
                <a:latin typeface="Times New Roman" charset="0"/>
              </a:endParaRPr>
            </a:p>
          </p:txBody>
        </p:sp>
        <p:sp>
          <p:nvSpPr>
            <p:cNvPr id="73" name="Rectangle 71"/>
            <p:cNvSpPr>
              <a:spLocks noChangeArrowheads="1"/>
            </p:cNvSpPr>
            <p:nvPr/>
          </p:nvSpPr>
          <p:spPr bwMode="auto">
            <a:xfrm>
              <a:off x="2094" y="1932"/>
              <a:ext cx="58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800">
                  <a:solidFill>
                    <a:srgbClr val="000000"/>
                  </a:solidFill>
                </a:rPr>
                <a:t>n</a:t>
              </a:r>
              <a:endParaRPr lang="en-GB" sz="800">
                <a:latin typeface="Times New Roman" charset="0"/>
              </a:endParaRPr>
            </a:p>
          </p:txBody>
        </p:sp>
        <p:sp>
          <p:nvSpPr>
            <p:cNvPr id="74" name="Rectangle 72"/>
            <p:cNvSpPr>
              <a:spLocks noChangeArrowheads="1"/>
            </p:cNvSpPr>
            <p:nvPr/>
          </p:nvSpPr>
          <p:spPr bwMode="auto">
            <a:xfrm>
              <a:off x="2197" y="1998"/>
              <a:ext cx="565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800">
                  <a:solidFill>
                    <a:srgbClr val="000000"/>
                  </a:solidFill>
                </a:rPr>
                <a:t>internal gate</a:t>
              </a:r>
              <a:endParaRPr lang="en-GB" sz="800">
                <a:latin typeface="Times New Roman" charset="0"/>
              </a:endParaRPr>
            </a:p>
          </p:txBody>
        </p:sp>
        <p:sp>
          <p:nvSpPr>
            <p:cNvPr id="75" name="Rectangle 73"/>
            <p:cNvSpPr>
              <a:spLocks noChangeArrowheads="1"/>
            </p:cNvSpPr>
            <p:nvPr/>
          </p:nvSpPr>
          <p:spPr bwMode="auto">
            <a:xfrm>
              <a:off x="1959" y="1417"/>
              <a:ext cx="371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800">
                  <a:solidFill>
                    <a:srgbClr val="000000"/>
                  </a:solidFill>
                </a:rPr>
                <a:t>top gate</a:t>
              </a:r>
              <a:endParaRPr lang="en-GB" sz="800">
                <a:latin typeface="Times New Roman" charset="0"/>
              </a:endParaRPr>
            </a:p>
          </p:txBody>
        </p:sp>
        <p:sp>
          <p:nvSpPr>
            <p:cNvPr id="76" name="Rectangle 74"/>
            <p:cNvSpPr>
              <a:spLocks noChangeArrowheads="1"/>
            </p:cNvSpPr>
            <p:nvPr/>
          </p:nvSpPr>
          <p:spPr bwMode="auto">
            <a:xfrm>
              <a:off x="2005" y="1644"/>
              <a:ext cx="214" cy="4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5"/>
            <p:cNvSpPr>
              <a:spLocks noChangeArrowheads="1"/>
            </p:cNvSpPr>
            <p:nvPr/>
          </p:nvSpPr>
          <p:spPr bwMode="auto">
            <a:xfrm>
              <a:off x="2005" y="1644"/>
              <a:ext cx="214" cy="43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6"/>
            <p:cNvSpPr>
              <a:spLocks noChangeArrowheads="1"/>
            </p:cNvSpPr>
            <p:nvPr/>
          </p:nvSpPr>
          <p:spPr bwMode="auto">
            <a:xfrm>
              <a:off x="1983" y="1611"/>
              <a:ext cx="252" cy="3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1983" y="1611"/>
              <a:ext cx="252" cy="33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1542" y="1689"/>
              <a:ext cx="203" cy="131"/>
            </a:xfrm>
            <a:custGeom>
              <a:avLst/>
              <a:gdLst/>
              <a:ahLst/>
              <a:cxnLst>
                <a:cxn ang="0">
                  <a:pos x="355" y="262"/>
                </a:cxn>
                <a:cxn ang="0">
                  <a:pos x="360" y="260"/>
                </a:cxn>
                <a:cxn ang="0">
                  <a:pos x="366" y="259"/>
                </a:cxn>
                <a:cxn ang="0">
                  <a:pos x="370" y="256"/>
                </a:cxn>
                <a:cxn ang="0">
                  <a:pos x="375" y="254"/>
                </a:cxn>
                <a:cxn ang="0">
                  <a:pos x="379" y="251"/>
                </a:cxn>
                <a:cxn ang="0">
                  <a:pos x="383" y="247"/>
                </a:cxn>
                <a:cxn ang="0">
                  <a:pos x="387" y="243"/>
                </a:cxn>
                <a:cxn ang="0">
                  <a:pos x="392" y="237"/>
                </a:cxn>
                <a:cxn ang="0">
                  <a:pos x="394" y="232"/>
                </a:cxn>
                <a:cxn ang="0">
                  <a:pos x="397" y="226"/>
                </a:cxn>
                <a:cxn ang="0">
                  <a:pos x="400" y="221"/>
                </a:cxn>
                <a:cxn ang="0">
                  <a:pos x="403" y="214"/>
                </a:cxn>
                <a:cxn ang="0">
                  <a:pos x="404" y="207"/>
                </a:cxn>
                <a:cxn ang="0">
                  <a:pos x="405" y="200"/>
                </a:cxn>
                <a:cxn ang="0">
                  <a:pos x="407" y="192"/>
                </a:cxn>
                <a:cxn ang="0">
                  <a:pos x="407" y="185"/>
                </a:cxn>
                <a:cxn ang="0">
                  <a:pos x="407" y="185"/>
                </a:cxn>
                <a:cxn ang="0">
                  <a:pos x="407" y="0"/>
                </a:cxn>
                <a:cxn ang="0">
                  <a:pos x="0" y="0"/>
                </a:cxn>
                <a:cxn ang="0">
                  <a:pos x="0" y="262"/>
                </a:cxn>
                <a:cxn ang="0">
                  <a:pos x="355" y="262"/>
                </a:cxn>
                <a:cxn ang="0">
                  <a:pos x="355" y="262"/>
                </a:cxn>
              </a:cxnLst>
              <a:rect l="0" t="0" r="r" b="b"/>
              <a:pathLst>
                <a:path w="407" h="262">
                  <a:moveTo>
                    <a:pt x="355" y="262"/>
                  </a:moveTo>
                  <a:lnTo>
                    <a:pt x="360" y="260"/>
                  </a:lnTo>
                  <a:lnTo>
                    <a:pt x="366" y="259"/>
                  </a:lnTo>
                  <a:lnTo>
                    <a:pt x="370" y="256"/>
                  </a:lnTo>
                  <a:lnTo>
                    <a:pt x="375" y="254"/>
                  </a:lnTo>
                  <a:lnTo>
                    <a:pt x="379" y="251"/>
                  </a:lnTo>
                  <a:lnTo>
                    <a:pt x="383" y="247"/>
                  </a:lnTo>
                  <a:lnTo>
                    <a:pt x="387" y="243"/>
                  </a:lnTo>
                  <a:lnTo>
                    <a:pt x="392" y="237"/>
                  </a:lnTo>
                  <a:lnTo>
                    <a:pt x="394" y="232"/>
                  </a:lnTo>
                  <a:lnTo>
                    <a:pt x="397" y="226"/>
                  </a:lnTo>
                  <a:lnTo>
                    <a:pt x="400" y="221"/>
                  </a:lnTo>
                  <a:lnTo>
                    <a:pt x="403" y="214"/>
                  </a:lnTo>
                  <a:lnTo>
                    <a:pt x="404" y="207"/>
                  </a:lnTo>
                  <a:lnTo>
                    <a:pt x="405" y="200"/>
                  </a:lnTo>
                  <a:lnTo>
                    <a:pt x="407" y="192"/>
                  </a:lnTo>
                  <a:lnTo>
                    <a:pt x="407" y="185"/>
                  </a:lnTo>
                  <a:lnTo>
                    <a:pt x="407" y="185"/>
                  </a:lnTo>
                  <a:lnTo>
                    <a:pt x="407" y="0"/>
                  </a:lnTo>
                  <a:lnTo>
                    <a:pt x="0" y="0"/>
                  </a:lnTo>
                  <a:lnTo>
                    <a:pt x="0" y="262"/>
                  </a:lnTo>
                  <a:lnTo>
                    <a:pt x="355" y="262"/>
                  </a:lnTo>
                  <a:lnTo>
                    <a:pt x="355" y="2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1542" y="1689"/>
              <a:ext cx="203" cy="131"/>
            </a:xfrm>
            <a:custGeom>
              <a:avLst/>
              <a:gdLst/>
              <a:ahLst/>
              <a:cxnLst>
                <a:cxn ang="0">
                  <a:pos x="355" y="262"/>
                </a:cxn>
                <a:cxn ang="0">
                  <a:pos x="360" y="260"/>
                </a:cxn>
                <a:cxn ang="0">
                  <a:pos x="366" y="259"/>
                </a:cxn>
                <a:cxn ang="0">
                  <a:pos x="370" y="256"/>
                </a:cxn>
                <a:cxn ang="0">
                  <a:pos x="375" y="254"/>
                </a:cxn>
                <a:cxn ang="0">
                  <a:pos x="379" y="251"/>
                </a:cxn>
                <a:cxn ang="0">
                  <a:pos x="383" y="247"/>
                </a:cxn>
                <a:cxn ang="0">
                  <a:pos x="387" y="243"/>
                </a:cxn>
                <a:cxn ang="0">
                  <a:pos x="392" y="237"/>
                </a:cxn>
                <a:cxn ang="0">
                  <a:pos x="394" y="232"/>
                </a:cxn>
                <a:cxn ang="0">
                  <a:pos x="397" y="226"/>
                </a:cxn>
                <a:cxn ang="0">
                  <a:pos x="400" y="221"/>
                </a:cxn>
                <a:cxn ang="0">
                  <a:pos x="403" y="214"/>
                </a:cxn>
                <a:cxn ang="0">
                  <a:pos x="404" y="207"/>
                </a:cxn>
                <a:cxn ang="0">
                  <a:pos x="405" y="200"/>
                </a:cxn>
                <a:cxn ang="0">
                  <a:pos x="407" y="192"/>
                </a:cxn>
                <a:cxn ang="0">
                  <a:pos x="407" y="185"/>
                </a:cxn>
                <a:cxn ang="0">
                  <a:pos x="407" y="185"/>
                </a:cxn>
                <a:cxn ang="0">
                  <a:pos x="407" y="0"/>
                </a:cxn>
                <a:cxn ang="0">
                  <a:pos x="0" y="0"/>
                </a:cxn>
                <a:cxn ang="0">
                  <a:pos x="0" y="262"/>
                </a:cxn>
                <a:cxn ang="0">
                  <a:pos x="355" y="262"/>
                </a:cxn>
                <a:cxn ang="0">
                  <a:pos x="355" y="262"/>
                </a:cxn>
              </a:cxnLst>
              <a:rect l="0" t="0" r="r" b="b"/>
              <a:pathLst>
                <a:path w="407" h="262">
                  <a:moveTo>
                    <a:pt x="355" y="262"/>
                  </a:moveTo>
                  <a:lnTo>
                    <a:pt x="360" y="260"/>
                  </a:lnTo>
                  <a:lnTo>
                    <a:pt x="366" y="259"/>
                  </a:lnTo>
                  <a:lnTo>
                    <a:pt x="370" y="256"/>
                  </a:lnTo>
                  <a:lnTo>
                    <a:pt x="375" y="254"/>
                  </a:lnTo>
                  <a:lnTo>
                    <a:pt x="379" y="251"/>
                  </a:lnTo>
                  <a:lnTo>
                    <a:pt x="383" y="247"/>
                  </a:lnTo>
                  <a:lnTo>
                    <a:pt x="387" y="243"/>
                  </a:lnTo>
                  <a:lnTo>
                    <a:pt x="392" y="237"/>
                  </a:lnTo>
                  <a:lnTo>
                    <a:pt x="394" y="232"/>
                  </a:lnTo>
                  <a:lnTo>
                    <a:pt x="397" y="226"/>
                  </a:lnTo>
                  <a:lnTo>
                    <a:pt x="400" y="221"/>
                  </a:lnTo>
                  <a:lnTo>
                    <a:pt x="403" y="214"/>
                  </a:lnTo>
                  <a:lnTo>
                    <a:pt x="404" y="207"/>
                  </a:lnTo>
                  <a:lnTo>
                    <a:pt x="405" y="200"/>
                  </a:lnTo>
                  <a:lnTo>
                    <a:pt x="407" y="192"/>
                  </a:lnTo>
                  <a:lnTo>
                    <a:pt x="407" y="185"/>
                  </a:lnTo>
                  <a:lnTo>
                    <a:pt x="407" y="185"/>
                  </a:lnTo>
                  <a:lnTo>
                    <a:pt x="407" y="0"/>
                  </a:lnTo>
                  <a:lnTo>
                    <a:pt x="0" y="0"/>
                  </a:lnTo>
                  <a:lnTo>
                    <a:pt x="0" y="262"/>
                  </a:lnTo>
                  <a:lnTo>
                    <a:pt x="355" y="262"/>
                  </a:lnTo>
                  <a:lnTo>
                    <a:pt x="355" y="2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80"/>
            <p:cNvSpPr>
              <a:spLocks noChangeArrowheads="1"/>
            </p:cNvSpPr>
            <p:nvPr/>
          </p:nvSpPr>
          <p:spPr bwMode="auto">
            <a:xfrm>
              <a:off x="3219" y="1417"/>
              <a:ext cx="224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800">
                  <a:solidFill>
                    <a:srgbClr val="000000"/>
                  </a:solidFill>
                </a:rPr>
                <a:t>clear</a:t>
              </a:r>
              <a:endParaRPr lang="en-GB" sz="800">
                <a:latin typeface="Times New Roman" charset="0"/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/>
          </p:nvSpPr>
          <p:spPr bwMode="auto">
            <a:xfrm>
              <a:off x="3234" y="1646"/>
              <a:ext cx="214" cy="4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2"/>
            <p:cNvSpPr>
              <a:spLocks noChangeArrowheads="1"/>
            </p:cNvSpPr>
            <p:nvPr/>
          </p:nvSpPr>
          <p:spPr bwMode="auto">
            <a:xfrm>
              <a:off x="3234" y="1646"/>
              <a:ext cx="214" cy="43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83"/>
            <p:cNvSpPr>
              <a:spLocks noChangeArrowheads="1"/>
            </p:cNvSpPr>
            <p:nvPr/>
          </p:nvSpPr>
          <p:spPr bwMode="auto">
            <a:xfrm>
              <a:off x="3212" y="1613"/>
              <a:ext cx="251" cy="3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4"/>
            <p:cNvSpPr>
              <a:spLocks noChangeArrowheads="1"/>
            </p:cNvSpPr>
            <p:nvPr/>
          </p:nvSpPr>
          <p:spPr bwMode="auto">
            <a:xfrm>
              <a:off x="3212" y="1613"/>
              <a:ext cx="251" cy="33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85"/>
            <p:cNvSpPr>
              <a:spLocks noChangeShapeType="1"/>
            </p:cNvSpPr>
            <p:nvPr/>
          </p:nvSpPr>
          <p:spPr bwMode="auto">
            <a:xfrm flipV="1">
              <a:off x="4201" y="2256"/>
              <a:ext cx="87" cy="2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86"/>
            <p:cNvSpPr>
              <a:spLocks noChangeShapeType="1"/>
            </p:cNvSpPr>
            <p:nvPr/>
          </p:nvSpPr>
          <p:spPr bwMode="auto">
            <a:xfrm flipV="1">
              <a:off x="4201" y="2289"/>
              <a:ext cx="87" cy="2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87"/>
            <p:cNvSpPr>
              <a:spLocks noChangeShapeType="1"/>
            </p:cNvSpPr>
            <p:nvPr/>
          </p:nvSpPr>
          <p:spPr bwMode="auto">
            <a:xfrm>
              <a:off x="4244" y="2274"/>
              <a:ext cx="1" cy="19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88"/>
            <p:cNvSpPr>
              <a:spLocks noChangeArrowheads="1"/>
            </p:cNvSpPr>
            <p:nvPr/>
          </p:nvSpPr>
          <p:spPr bwMode="auto">
            <a:xfrm>
              <a:off x="3555" y="2523"/>
              <a:ext cx="85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800">
                  <a:solidFill>
                    <a:srgbClr val="000000"/>
                  </a:solidFill>
                </a:rPr>
                <a:t>n </a:t>
              </a:r>
              <a:endParaRPr lang="en-GB" sz="800">
                <a:latin typeface="Times New Roman" charset="0"/>
              </a:endParaRPr>
            </a:p>
          </p:txBody>
        </p:sp>
        <p:sp>
          <p:nvSpPr>
            <p:cNvPr id="91" name="Rectangle 89"/>
            <p:cNvSpPr>
              <a:spLocks noChangeArrowheads="1"/>
            </p:cNvSpPr>
            <p:nvPr/>
          </p:nvSpPr>
          <p:spPr bwMode="auto">
            <a:xfrm>
              <a:off x="3626" y="2521"/>
              <a:ext cx="3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800">
                  <a:solidFill>
                    <a:srgbClr val="000000"/>
                  </a:solidFill>
                </a:rPr>
                <a:t>-</a:t>
              </a:r>
              <a:endParaRPr lang="en-GB" sz="800">
                <a:latin typeface="Times New Roman" charset="0"/>
              </a:endParaRPr>
            </a:p>
          </p:txBody>
        </p:sp>
        <p:sp>
          <p:nvSpPr>
            <p:cNvPr id="92" name="Freeform 90"/>
            <p:cNvSpPr>
              <a:spLocks/>
            </p:cNvSpPr>
            <p:nvPr/>
          </p:nvSpPr>
          <p:spPr bwMode="auto">
            <a:xfrm>
              <a:off x="3204" y="1689"/>
              <a:ext cx="263" cy="131"/>
            </a:xfrm>
            <a:custGeom>
              <a:avLst/>
              <a:gdLst/>
              <a:ahLst/>
              <a:cxnLst>
                <a:cxn ang="0">
                  <a:pos x="526" y="0"/>
                </a:cxn>
                <a:cxn ang="0">
                  <a:pos x="0" y="0"/>
                </a:cxn>
                <a:cxn ang="0">
                  <a:pos x="0" y="175"/>
                </a:cxn>
                <a:cxn ang="0">
                  <a:pos x="2" y="183"/>
                </a:cxn>
                <a:cxn ang="0">
                  <a:pos x="3" y="193"/>
                </a:cxn>
                <a:cxn ang="0">
                  <a:pos x="5" y="201"/>
                </a:cxn>
                <a:cxn ang="0">
                  <a:pos x="7" y="209"/>
                </a:cxn>
                <a:cxn ang="0">
                  <a:pos x="11" y="216"/>
                </a:cxn>
                <a:cxn ang="0">
                  <a:pos x="15" y="224"/>
                </a:cxn>
                <a:cxn ang="0">
                  <a:pos x="21" y="231"/>
                </a:cxn>
                <a:cxn ang="0">
                  <a:pos x="26" y="237"/>
                </a:cxn>
                <a:cxn ang="0">
                  <a:pos x="33" y="242"/>
                </a:cxn>
                <a:cxn ang="0">
                  <a:pos x="40" y="247"/>
                </a:cxn>
                <a:cxn ang="0">
                  <a:pos x="47" y="252"/>
                </a:cxn>
                <a:cxn ang="0">
                  <a:pos x="54" y="256"/>
                </a:cxn>
                <a:cxn ang="0">
                  <a:pos x="62" y="258"/>
                </a:cxn>
                <a:cxn ang="0">
                  <a:pos x="70" y="261"/>
                </a:cxn>
                <a:cxn ang="0">
                  <a:pos x="80" y="262"/>
                </a:cxn>
                <a:cxn ang="0">
                  <a:pos x="88" y="262"/>
                </a:cxn>
                <a:cxn ang="0">
                  <a:pos x="88" y="262"/>
                </a:cxn>
                <a:cxn ang="0">
                  <a:pos x="438" y="262"/>
                </a:cxn>
                <a:cxn ang="0">
                  <a:pos x="448" y="262"/>
                </a:cxn>
                <a:cxn ang="0">
                  <a:pos x="456" y="261"/>
                </a:cxn>
                <a:cxn ang="0">
                  <a:pos x="464" y="258"/>
                </a:cxn>
                <a:cxn ang="0">
                  <a:pos x="472" y="256"/>
                </a:cxn>
                <a:cxn ang="0">
                  <a:pos x="481" y="252"/>
                </a:cxn>
                <a:cxn ang="0">
                  <a:pos x="487" y="247"/>
                </a:cxn>
                <a:cxn ang="0">
                  <a:pos x="494" y="242"/>
                </a:cxn>
                <a:cxn ang="0">
                  <a:pos x="501" y="237"/>
                </a:cxn>
                <a:cxn ang="0">
                  <a:pos x="507" y="231"/>
                </a:cxn>
                <a:cxn ang="0">
                  <a:pos x="511" y="224"/>
                </a:cxn>
                <a:cxn ang="0">
                  <a:pos x="516" y="216"/>
                </a:cxn>
                <a:cxn ang="0">
                  <a:pos x="519" y="209"/>
                </a:cxn>
                <a:cxn ang="0">
                  <a:pos x="523" y="201"/>
                </a:cxn>
                <a:cxn ang="0">
                  <a:pos x="524" y="193"/>
                </a:cxn>
                <a:cxn ang="0">
                  <a:pos x="526" y="183"/>
                </a:cxn>
                <a:cxn ang="0">
                  <a:pos x="526" y="175"/>
                </a:cxn>
                <a:cxn ang="0">
                  <a:pos x="526" y="175"/>
                </a:cxn>
                <a:cxn ang="0">
                  <a:pos x="526" y="175"/>
                </a:cxn>
                <a:cxn ang="0">
                  <a:pos x="526" y="0"/>
                </a:cxn>
                <a:cxn ang="0">
                  <a:pos x="526" y="0"/>
                </a:cxn>
              </a:cxnLst>
              <a:rect l="0" t="0" r="r" b="b"/>
              <a:pathLst>
                <a:path w="526" h="262">
                  <a:moveTo>
                    <a:pt x="526" y="0"/>
                  </a:moveTo>
                  <a:lnTo>
                    <a:pt x="0" y="0"/>
                  </a:lnTo>
                  <a:lnTo>
                    <a:pt x="0" y="175"/>
                  </a:lnTo>
                  <a:lnTo>
                    <a:pt x="2" y="183"/>
                  </a:lnTo>
                  <a:lnTo>
                    <a:pt x="3" y="193"/>
                  </a:lnTo>
                  <a:lnTo>
                    <a:pt x="5" y="201"/>
                  </a:lnTo>
                  <a:lnTo>
                    <a:pt x="7" y="209"/>
                  </a:lnTo>
                  <a:lnTo>
                    <a:pt x="11" y="216"/>
                  </a:lnTo>
                  <a:lnTo>
                    <a:pt x="15" y="224"/>
                  </a:lnTo>
                  <a:lnTo>
                    <a:pt x="21" y="231"/>
                  </a:lnTo>
                  <a:lnTo>
                    <a:pt x="26" y="237"/>
                  </a:lnTo>
                  <a:lnTo>
                    <a:pt x="33" y="242"/>
                  </a:lnTo>
                  <a:lnTo>
                    <a:pt x="40" y="247"/>
                  </a:lnTo>
                  <a:lnTo>
                    <a:pt x="47" y="252"/>
                  </a:lnTo>
                  <a:lnTo>
                    <a:pt x="54" y="256"/>
                  </a:lnTo>
                  <a:lnTo>
                    <a:pt x="62" y="258"/>
                  </a:lnTo>
                  <a:lnTo>
                    <a:pt x="70" y="261"/>
                  </a:lnTo>
                  <a:lnTo>
                    <a:pt x="80" y="262"/>
                  </a:lnTo>
                  <a:lnTo>
                    <a:pt x="88" y="262"/>
                  </a:lnTo>
                  <a:lnTo>
                    <a:pt x="88" y="262"/>
                  </a:lnTo>
                  <a:lnTo>
                    <a:pt x="438" y="262"/>
                  </a:lnTo>
                  <a:lnTo>
                    <a:pt x="448" y="262"/>
                  </a:lnTo>
                  <a:lnTo>
                    <a:pt x="456" y="261"/>
                  </a:lnTo>
                  <a:lnTo>
                    <a:pt x="464" y="258"/>
                  </a:lnTo>
                  <a:lnTo>
                    <a:pt x="472" y="256"/>
                  </a:lnTo>
                  <a:lnTo>
                    <a:pt x="481" y="252"/>
                  </a:lnTo>
                  <a:lnTo>
                    <a:pt x="487" y="247"/>
                  </a:lnTo>
                  <a:lnTo>
                    <a:pt x="494" y="242"/>
                  </a:lnTo>
                  <a:lnTo>
                    <a:pt x="501" y="237"/>
                  </a:lnTo>
                  <a:lnTo>
                    <a:pt x="507" y="231"/>
                  </a:lnTo>
                  <a:lnTo>
                    <a:pt x="511" y="224"/>
                  </a:lnTo>
                  <a:lnTo>
                    <a:pt x="516" y="216"/>
                  </a:lnTo>
                  <a:lnTo>
                    <a:pt x="519" y="209"/>
                  </a:lnTo>
                  <a:lnTo>
                    <a:pt x="523" y="201"/>
                  </a:lnTo>
                  <a:lnTo>
                    <a:pt x="524" y="193"/>
                  </a:lnTo>
                  <a:lnTo>
                    <a:pt x="526" y="183"/>
                  </a:lnTo>
                  <a:lnTo>
                    <a:pt x="526" y="175"/>
                  </a:lnTo>
                  <a:lnTo>
                    <a:pt x="526" y="175"/>
                  </a:lnTo>
                  <a:lnTo>
                    <a:pt x="526" y="175"/>
                  </a:lnTo>
                  <a:lnTo>
                    <a:pt x="526" y="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auto">
            <a:xfrm>
              <a:off x="3204" y="1689"/>
              <a:ext cx="263" cy="131"/>
            </a:xfrm>
            <a:custGeom>
              <a:avLst/>
              <a:gdLst/>
              <a:ahLst/>
              <a:cxnLst>
                <a:cxn ang="0">
                  <a:pos x="526" y="0"/>
                </a:cxn>
                <a:cxn ang="0">
                  <a:pos x="0" y="0"/>
                </a:cxn>
                <a:cxn ang="0">
                  <a:pos x="0" y="175"/>
                </a:cxn>
                <a:cxn ang="0">
                  <a:pos x="2" y="183"/>
                </a:cxn>
                <a:cxn ang="0">
                  <a:pos x="3" y="193"/>
                </a:cxn>
                <a:cxn ang="0">
                  <a:pos x="5" y="201"/>
                </a:cxn>
                <a:cxn ang="0">
                  <a:pos x="7" y="209"/>
                </a:cxn>
                <a:cxn ang="0">
                  <a:pos x="11" y="216"/>
                </a:cxn>
                <a:cxn ang="0">
                  <a:pos x="15" y="224"/>
                </a:cxn>
                <a:cxn ang="0">
                  <a:pos x="21" y="231"/>
                </a:cxn>
                <a:cxn ang="0">
                  <a:pos x="26" y="237"/>
                </a:cxn>
                <a:cxn ang="0">
                  <a:pos x="33" y="242"/>
                </a:cxn>
                <a:cxn ang="0">
                  <a:pos x="40" y="247"/>
                </a:cxn>
                <a:cxn ang="0">
                  <a:pos x="47" y="252"/>
                </a:cxn>
                <a:cxn ang="0">
                  <a:pos x="54" y="256"/>
                </a:cxn>
                <a:cxn ang="0">
                  <a:pos x="62" y="258"/>
                </a:cxn>
                <a:cxn ang="0">
                  <a:pos x="70" y="261"/>
                </a:cxn>
                <a:cxn ang="0">
                  <a:pos x="80" y="262"/>
                </a:cxn>
                <a:cxn ang="0">
                  <a:pos x="88" y="262"/>
                </a:cxn>
                <a:cxn ang="0">
                  <a:pos x="88" y="262"/>
                </a:cxn>
                <a:cxn ang="0">
                  <a:pos x="438" y="262"/>
                </a:cxn>
                <a:cxn ang="0">
                  <a:pos x="448" y="262"/>
                </a:cxn>
                <a:cxn ang="0">
                  <a:pos x="456" y="261"/>
                </a:cxn>
                <a:cxn ang="0">
                  <a:pos x="464" y="258"/>
                </a:cxn>
                <a:cxn ang="0">
                  <a:pos x="472" y="256"/>
                </a:cxn>
                <a:cxn ang="0">
                  <a:pos x="481" y="252"/>
                </a:cxn>
                <a:cxn ang="0">
                  <a:pos x="487" y="247"/>
                </a:cxn>
                <a:cxn ang="0">
                  <a:pos x="494" y="242"/>
                </a:cxn>
                <a:cxn ang="0">
                  <a:pos x="501" y="237"/>
                </a:cxn>
                <a:cxn ang="0">
                  <a:pos x="507" y="231"/>
                </a:cxn>
                <a:cxn ang="0">
                  <a:pos x="511" y="224"/>
                </a:cxn>
                <a:cxn ang="0">
                  <a:pos x="516" y="216"/>
                </a:cxn>
                <a:cxn ang="0">
                  <a:pos x="519" y="209"/>
                </a:cxn>
                <a:cxn ang="0">
                  <a:pos x="523" y="201"/>
                </a:cxn>
                <a:cxn ang="0">
                  <a:pos x="524" y="193"/>
                </a:cxn>
                <a:cxn ang="0">
                  <a:pos x="526" y="183"/>
                </a:cxn>
                <a:cxn ang="0">
                  <a:pos x="526" y="175"/>
                </a:cxn>
                <a:cxn ang="0">
                  <a:pos x="526" y="175"/>
                </a:cxn>
                <a:cxn ang="0">
                  <a:pos x="526" y="175"/>
                </a:cxn>
                <a:cxn ang="0">
                  <a:pos x="526" y="0"/>
                </a:cxn>
                <a:cxn ang="0">
                  <a:pos x="526" y="0"/>
                </a:cxn>
              </a:cxnLst>
              <a:rect l="0" t="0" r="r" b="b"/>
              <a:pathLst>
                <a:path w="526" h="262">
                  <a:moveTo>
                    <a:pt x="526" y="0"/>
                  </a:moveTo>
                  <a:lnTo>
                    <a:pt x="0" y="0"/>
                  </a:lnTo>
                  <a:lnTo>
                    <a:pt x="0" y="175"/>
                  </a:lnTo>
                  <a:lnTo>
                    <a:pt x="2" y="183"/>
                  </a:lnTo>
                  <a:lnTo>
                    <a:pt x="3" y="193"/>
                  </a:lnTo>
                  <a:lnTo>
                    <a:pt x="5" y="201"/>
                  </a:lnTo>
                  <a:lnTo>
                    <a:pt x="7" y="209"/>
                  </a:lnTo>
                  <a:lnTo>
                    <a:pt x="11" y="216"/>
                  </a:lnTo>
                  <a:lnTo>
                    <a:pt x="15" y="224"/>
                  </a:lnTo>
                  <a:lnTo>
                    <a:pt x="21" y="231"/>
                  </a:lnTo>
                  <a:lnTo>
                    <a:pt x="26" y="237"/>
                  </a:lnTo>
                  <a:lnTo>
                    <a:pt x="33" y="242"/>
                  </a:lnTo>
                  <a:lnTo>
                    <a:pt x="40" y="247"/>
                  </a:lnTo>
                  <a:lnTo>
                    <a:pt x="47" y="252"/>
                  </a:lnTo>
                  <a:lnTo>
                    <a:pt x="54" y="256"/>
                  </a:lnTo>
                  <a:lnTo>
                    <a:pt x="62" y="258"/>
                  </a:lnTo>
                  <a:lnTo>
                    <a:pt x="70" y="261"/>
                  </a:lnTo>
                  <a:lnTo>
                    <a:pt x="80" y="262"/>
                  </a:lnTo>
                  <a:lnTo>
                    <a:pt x="88" y="262"/>
                  </a:lnTo>
                  <a:lnTo>
                    <a:pt x="88" y="262"/>
                  </a:lnTo>
                  <a:lnTo>
                    <a:pt x="438" y="262"/>
                  </a:lnTo>
                  <a:lnTo>
                    <a:pt x="448" y="262"/>
                  </a:lnTo>
                  <a:lnTo>
                    <a:pt x="456" y="261"/>
                  </a:lnTo>
                  <a:lnTo>
                    <a:pt x="464" y="258"/>
                  </a:lnTo>
                  <a:lnTo>
                    <a:pt x="472" y="256"/>
                  </a:lnTo>
                  <a:lnTo>
                    <a:pt x="481" y="252"/>
                  </a:lnTo>
                  <a:lnTo>
                    <a:pt x="487" y="247"/>
                  </a:lnTo>
                  <a:lnTo>
                    <a:pt x="494" y="242"/>
                  </a:lnTo>
                  <a:lnTo>
                    <a:pt x="501" y="237"/>
                  </a:lnTo>
                  <a:lnTo>
                    <a:pt x="507" y="231"/>
                  </a:lnTo>
                  <a:lnTo>
                    <a:pt x="511" y="224"/>
                  </a:lnTo>
                  <a:lnTo>
                    <a:pt x="516" y="216"/>
                  </a:lnTo>
                  <a:lnTo>
                    <a:pt x="519" y="209"/>
                  </a:lnTo>
                  <a:lnTo>
                    <a:pt x="523" y="201"/>
                  </a:lnTo>
                  <a:lnTo>
                    <a:pt x="524" y="193"/>
                  </a:lnTo>
                  <a:lnTo>
                    <a:pt x="526" y="183"/>
                  </a:lnTo>
                  <a:lnTo>
                    <a:pt x="526" y="175"/>
                  </a:lnTo>
                  <a:lnTo>
                    <a:pt x="526" y="175"/>
                  </a:lnTo>
                  <a:lnTo>
                    <a:pt x="526" y="175"/>
                  </a:lnTo>
                  <a:lnTo>
                    <a:pt x="526" y="0"/>
                  </a:lnTo>
                  <a:lnTo>
                    <a:pt x="526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92"/>
            <p:cNvSpPr>
              <a:spLocks noChangeArrowheads="1"/>
            </p:cNvSpPr>
            <p:nvPr/>
          </p:nvSpPr>
          <p:spPr bwMode="auto">
            <a:xfrm>
              <a:off x="3298" y="1708"/>
              <a:ext cx="117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800">
                  <a:solidFill>
                    <a:srgbClr val="000000"/>
                  </a:solidFill>
                </a:rPr>
                <a:t>n+</a:t>
              </a:r>
              <a:endParaRPr lang="en-GB" sz="800">
                <a:latin typeface="Times New Roman" charset="0"/>
              </a:endParaRPr>
            </a:p>
          </p:txBody>
        </p:sp>
        <p:sp>
          <p:nvSpPr>
            <p:cNvPr id="95" name="Freeform 93"/>
            <p:cNvSpPr>
              <a:spLocks/>
            </p:cNvSpPr>
            <p:nvPr/>
          </p:nvSpPr>
          <p:spPr bwMode="auto">
            <a:xfrm>
              <a:off x="3461" y="1689"/>
              <a:ext cx="274" cy="262"/>
            </a:xfrm>
            <a:custGeom>
              <a:avLst/>
              <a:gdLst/>
              <a:ahLst/>
              <a:cxnLst>
                <a:cxn ang="0">
                  <a:pos x="0" y="419"/>
                </a:cxn>
                <a:cxn ang="0">
                  <a:pos x="0" y="0"/>
                </a:cxn>
                <a:cxn ang="0">
                  <a:pos x="547" y="0"/>
                </a:cxn>
                <a:cxn ang="0">
                  <a:pos x="547" y="419"/>
                </a:cxn>
                <a:cxn ang="0">
                  <a:pos x="547" y="430"/>
                </a:cxn>
                <a:cxn ang="0">
                  <a:pos x="545" y="441"/>
                </a:cxn>
                <a:cxn ang="0">
                  <a:pos x="544" y="451"/>
                </a:cxn>
                <a:cxn ang="0">
                  <a:pos x="543" y="460"/>
                </a:cxn>
                <a:cxn ang="0">
                  <a:pos x="540" y="470"/>
                </a:cxn>
                <a:cxn ang="0">
                  <a:pos x="536" y="478"/>
                </a:cxn>
                <a:cxn ang="0">
                  <a:pos x="532" y="486"/>
                </a:cxn>
                <a:cxn ang="0">
                  <a:pos x="528" y="493"/>
                </a:cxn>
                <a:cxn ang="0">
                  <a:pos x="524" y="500"/>
                </a:cxn>
                <a:cxn ang="0">
                  <a:pos x="518" y="507"/>
                </a:cxn>
                <a:cxn ang="0">
                  <a:pos x="513" y="512"/>
                </a:cxn>
                <a:cxn ang="0">
                  <a:pos x="507" y="516"/>
                </a:cxn>
                <a:cxn ang="0">
                  <a:pos x="502" y="519"/>
                </a:cxn>
                <a:cxn ang="0">
                  <a:pos x="495" y="522"/>
                </a:cxn>
                <a:cxn ang="0">
                  <a:pos x="488" y="523"/>
                </a:cxn>
                <a:cxn ang="0">
                  <a:pos x="481" y="524"/>
                </a:cxn>
                <a:cxn ang="0">
                  <a:pos x="481" y="524"/>
                </a:cxn>
                <a:cxn ang="0">
                  <a:pos x="481" y="524"/>
                </a:cxn>
                <a:cxn ang="0">
                  <a:pos x="65" y="524"/>
                </a:cxn>
                <a:cxn ang="0">
                  <a:pos x="59" y="523"/>
                </a:cxn>
                <a:cxn ang="0">
                  <a:pos x="53" y="520"/>
                </a:cxn>
                <a:cxn ang="0">
                  <a:pos x="46" y="518"/>
                </a:cxn>
                <a:cxn ang="0">
                  <a:pos x="41" y="514"/>
                </a:cxn>
                <a:cxn ang="0">
                  <a:pos x="34" y="509"/>
                </a:cxn>
                <a:cxn ang="0">
                  <a:pos x="28" y="504"/>
                </a:cxn>
                <a:cxn ang="0">
                  <a:pos x="24" y="499"/>
                </a:cxn>
                <a:cxn ang="0">
                  <a:pos x="19" y="492"/>
                </a:cxn>
                <a:cxn ang="0">
                  <a:pos x="15" y="484"/>
                </a:cxn>
                <a:cxn ang="0">
                  <a:pos x="11" y="475"/>
                </a:cxn>
                <a:cxn ang="0">
                  <a:pos x="8" y="467"/>
                </a:cxn>
                <a:cxn ang="0">
                  <a:pos x="5" y="459"/>
                </a:cxn>
                <a:cxn ang="0">
                  <a:pos x="4" y="449"/>
                </a:cxn>
                <a:cxn ang="0">
                  <a:pos x="1" y="440"/>
                </a:cxn>
                <a:cxn ang="0">
                  <a:pos x="1" y="430"/>
                </a:cxn>
                <a:cxn ang="0">
                  <a:pos x="0" y="419"/>
                </a:cxn>
                <a:cxn ang="0">
                  <a:pos x="0" y="419"/>
                </a:cxn>
              </a:cxnLst>
              <a:rect l="0" t="0" r="r" b="b"/>
              <a:pathLst>
                <a:path w="547" h="524">
                  <a:moveTo>
                    <a:pt x="0" y="419"/>
                  </a:moveTo>
                  <a:lnTo>
                    <a:pt x="0" y="0"/>
                  </a:lnTo>
                  <a:lnTo>
                    <a:pt x="547" y="0"/>
                  </a:lnTo>
                  <a:lnTo>
                    <a:pt x="547" y="419"/>
                  </a:lnTo>
                  <a:lnTo>
                    <a:pt x="547" y="430"/>
                  </a:lnTo>
                  <a:lnTo>
                    <a:pt x="545" y="441"/>
                  </a:lnTo>
                  <a:lnTo>
                    <a:pt x="544" y="451"/>
                  </a:lnTo>
                  <a:lnTo>
                    <a:pt x="543" y="460"/>
                  </a:lnTo>
                  <a:lnTo>
                    <a:pt x="540" y="470"/>
                  </a:lnTo>
                  <a:lnTo>
                    <a:pt x="536" y="478"/>
                  </a:lnTo>
                  <a:lnTo>
                    <a:pt x="532" y="486"/>
                  </a:lnTo>
                  <a:lnTo>
                    <a:pt x="528" y="493"/>
                  </a:lnTo>
                  <a:lnTo>
                    <a:pt x="524" y="500"/>
                  </a:lnTo>
                  <a:lnTo>
                    <a:pt x="518" y="507"/>
                  </a:lnTo>
                  <a:lnTo>
                    <a:pt x="513" y="512"/>
                  </a:lnTo>
                  <a:lnTo>
                    <a:pt x="507" y="516"/>
                  </a:lnTo>
                  <a:lnTo>
                    <a:pt x="502" y="519"/>
                  </a:lnTo>
                  <a:lnTo>
                    <a:pt x="495" y="522"/>
                  </a:lnTo>
                  <a:lnTo>
                    <a:pt x="488" y="523"/>
                  </a:lnTo>
                  <a:lnTo>
                    <a:pt x="481" y="524"/>
                  </a:lnTo>
                  <a:lnTo>
                    <a:pt x="481" y="524"/>
                  </a:lnTo>
                  <a:lnTo>
                    <a:pt x="481" y="524"/>
                  </a:lnTo>
                  <a:lnTo>
                    <a:pt x="65" y="524"/>
                  </a:lnTo>
                  <a:lnTo>
                    <a:pt x="59" y="523"/>
                  </a:lnTo>
                  <a:lnTo>
                    <a:pt x="53" y="520"/>
                  </a:lnTo>
                  <a:lnTo>
                    <a:pt x="46" y="518"/>
                  </a:lnTo>
                  <a:lnTo>
                    <a:pt x="41" y="514"/>
                  </a:lnTo>
                  <a:lnTo>
                    <a:pt x="34" y="509"/>
                  </a:lnTo>
                  <a:lnTo>
                    <a:pt x="28" y="504"/>
                  </a:lnTo>
                  <a:lnTo>
                    <a:pt x="24" y="499"/>
                  </a:lnTo>
                  <a:lnTo>
                    <a:pt x="19" y="492"/>
                  </a:lnTo>
                  <a:lnTo>
                    <a:pt x="15" y="484"/>
                  </a:lnTo>
                  <a:lnTo>
                    <a:pt x="11" y="475"/>
                  </a:lnTo>
                  <a:lnTo>
                    <a:pt x="8" y="467"/>
                  </a:lnTo>
                  <a:lnTo>
                    <a:pt x="5" y="459"/>
                  </a:lnTo>
                  <a:lnTo>
                    <a:pt x="4" y="449"/>
                  </a:lnTo>
                  <a:lnTo>
                    <a:pt x="1" y="440"/>
                  </a:lnTo>
                  <a:lnTo>
                    <a:pt x="1" y="430"/>
                  </a:lnTo>
                  <a:lnTo>
                    <a:pt x="0" y="419"/>
                  </a:lnTo>
                  <a:lnTo>
                    <a:pt x="0" y="419"/>
                  </a:lnTo>
                  <a:close/>
                </a:path>
              </a:pathLst>
            </a:custGeom>
            <a:blipFill dpi="0" rotWithShape="0">
              <a:blip r:embed="rId8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4"/>
            <p:cNvSpPr>
              <a:spLocks/>
            </p:cNvSpPr>
            <p:nvPr/>
          </p:nvSpPr>
          <p:spPr bwMode="auto">
            <a:xfrm>
              <a:off x="3461" y="1689"/>
              <a:ext cx="274" cy="262"/>
            </a:xfrm>
            <a:custGeom>
              <a:avLst/>
              <a:gdLst/>
              <a:ahLst/>
              <a:cxnLst>
                <a:cxn ang="0">
                  <a:pos x="0" y="419"/>
                </a:cxn>
                <a:cxn ang="0">
                  <a:pos x="0" y="0"/>
                </a:cxn>
                <a:cxn ang="0">
                  <a:pos x="547" y="0"/>
                </a:cxn>
                <a:cxn ang="0">
                  <a:pos x="547" y="419"/>
                </a:cxn>
                <a:cxn ang="0">
                  <a:pos x="547" y="430"/>
                </a:cxn>
                <a:cxn ang="0">
                  <a:pos x="545" y="441"/>
                </a:cxn>
                <a:cxn ang="0">
                  <a:pos x="544" y="451"/>
                </a:cxn>
                <a:cxn ang="0">
                  <a:pos x="543" y="460"/>
                </a:cxn>
                <a:cxn ang="0">
                  <a:pos x="540" y="470"/>
                </a:cxn>
                <a:cxn ang="0">
                  <a:pos x="536" y="478"/>
                </a:cxn>
                <a:cxn ang="0">
                  <a:pos x="532" y="486"/>
                </a:cxn>
                <a:cxn ang="0">
                  <a:pos x="528" y="493"/>
                </a:cxn>
                <a:cxn ang="0">
                  <a:pos x="524" y="500"/>
                </a:cxn>
                <a:cxn ang="0">
                  <a:pos x="518" y="507"/>
                </a:cxn>
                <a:cxn ang="0">
                  <a:pos x="513" y="512"/>
                </a:cxn>
                <a:cxn ang="0">
                  <a:pos x="507" y="516"/>
                </a:cxn>
                <a:cxn ang="0">
                  <a:pos x="502" y="519"/>
                </a:cxn>
                <a:cxn ang="0">
                  <a:pos x="495" y="522"/>
                </a:cxn>
                <a:cxn ang="0">
                  <a:pos x="488" y="523"/>
                </a:cxn>
                <a:cxn ang="0">
                  <a:pos x="481" y="524"/>
                </a:cxn>
                <a:cxn ang="0">
                  <a:pos x="481" y="524"/>
                </a:cxn>
                <a:cxn ang="0">
                  <a:pos x="481" y="524"/>
                </a:cxn>
                <a:cxn ang="0">
                  <a:pos x="65" y="524"/>
                </a:cxn>
                <a:cxn ang="0">
                  <a:pos x="59" y="523"/>
                </a:cxn>
                <a:cxn ang="0">
                  <a:pos x="53" y="520"/>
                </a:cxn>
                <a:cxn ang="0">
                  <a:pos x="46" y="518"/>
                </a:cxn>
                <a:cxn ang="0">
                  <a:pos x="41" y="514"/>
                </a:cxn>
                <a:cxn ang="0">
                  <a:pos x="34" y="509"/>
                </a:cxn>
                <a:cxn ang="0">
                  <a:pos x="28" y="504"/>
                </a:cxn>
                <a:cxn ang="0">
                  <a:pos x="24" y="499"/>
                </a:cxn>
                <a:cxn ang="0">
                  <a:pos x="19" y="492"/>
                </a:cxn>
                <a:cxn ang="0">
                  <a:pos x="15" y="484"/>
                </a:cxn>
                <a:cxn ang="0">
                  <a:pos x="11" y="475"/>
                </a:cxn>
                <a:cxn ang="0">
                  <a:pos x="8" y="467"/>
                </a:cxn>
                <a:cxn ang="0">
                  <a:pos x="5" y="459"/>
                </a:cxn>
                <a:cxn ang="0">
                  <a:pos x="4" y="449"/>
                </a:cxn>
                <a:cxn ang="0">
                  <a:pos x="1" y="440"/>
                </a:cxn>
                <a:cxn ang="0">
                  <a:pos x="1" y="430"/>
                </a:cxn>
                <a:cxn ang="0">
                  <a:pos x="0" y="419"/>
                </a:cxn>
                <a:cxn ang="0">
                  <a:pos x="0" y="419"/>
                </a:cxn>
              </a:cxnLst>
              <a:rect l="0" t="0" r="r" b="b"/>
              <a:pathLst>
                <a:path w="547" h="524">
                  <a:moveTo>
                    <a:pt x="0" y="419"/>
                  </a:moveTo>
                  <a:lnTo>
                    <a:pt x="0" y="0"/>
                  </a:lnTo>
                  <a:lnTo>
                    <a:pt x="547" y="0"/>
                  </a:lnTo>
                  <a:lnTo>
                    <a:pt x="547" y="419"/>
                  </a:lnTo>
                  <a:lnTo>
                    <a:pt x="547" y="430"/>
                  </a:lnTo>
                  <a:lnTo>
                    <a:pt x="545" y="441"/>
                  </a:lnTo>
                  <a:lnTo>
                    <a:pt x="544" y="451"/>
                  </a:lnTo>
                  <a:lnTo>
                    <a:pt x="543" y="460"/>
                  </a:lnTo>
                  <a:lnTo>
                    <a:pt x="540" y="470"/>
                  </a:lnTo>
                  <a:lnTo>
                    <a:pt x="536" y="478"/>
                  </a:lnTo>
                  <a:lnTo>
                    <a:pt x="532" y="486"/>
                  </a:lnTo>
                  <a:lnTo>
                    <a:pt x="528" y="493"/>
                  </a:lnTo>
                  <a:lnTo>
                    <a:pt x="524" y="500"/>
                  </a:lnTo>
                  <a:lnTo>
                    <a:pt x="518" y="507"/>
                  </a:lnTo>
                  <a:lnTo>
                    <a:pt x="513" y="512"/>
                  </a:lnTo>
                  <a:lnTo>
                    <a:pt x="507" y="516"/>
                  </a:lnTo>
                  <a:lnTo>
                    <a:pt x="502" y="519"/>
                  </a:lnTo>
                  <a:lnTo>
                    <a:pt x="495" y="522"/>
                  </a:lnTo>
                  <a:lnTo>
                    <a:pt x="488" y="523"/>
                  </a:lnTo>
                  <a:lnTo>
                    <a:pt x="481" y="524"/>
                  </a:lnTo>
                  <a:lnTo>
                    <a:pt x="481" y="524"/>
                  </a:lnTo>
                  <a:lnTo>
                    <a:pt x="481" y="524"/>
                  </a:lnTo>
                  <a:lnTo>
                    <a:pt x="65" y="524"/>
                  </a:lnTo>
                  <a:lnTo>
                    <a:pt x="59" y="523"/>
                  </a:lnTo>
                  <a:lnTo>
                    <a:pt x="53" y="520"/>
                  </a:lnTo>
                  <a:lnTo>
                    <a:pt x="46" y="518"/>
                  </a:lnTo>
                  <a:lnTo>
                    <a:pt x="41" y="514"/>
                  </a:lnTo>
                  <a:lnTo>
                    <a:pt x="34" y="509"/>
                  </a:lnTo>
                  <a:lnTo>
                    <a:pt x="28" y="504"/>
                  </a:lnTo>
                  <a:lnTo>
                    <a:pt x="24" y="499"/>
                  </a:lnTo>
                  <a:lnTo>
                    <a:pt x="19" y="492"/>
                  </a:lnTo>
                  <a:lnTo>
                    <a:pt x="15" y="484"/>
                  </a:lnTo>
                  <a:lnTo>
                    <a:pt x="11" y="475"/>
                  </a:lnTo>
                  <a:lnTo>
                    <a:pt x="8" y="467"/>
                  </a:lnTo>
                  <a:lnTo>
                    <a:pt x="5" y="459"/>
                  </a:lnTo>
                  <a:lnTo>
                    <a:pt x="4" y="449"/>
                  </a:lnTo>
                  <a:lnTo>
                    <a:pt x="1" y="440"/>
                  </a:lnTo>
                  <a:lnTo>
                    <a:pt x="1" y="430"/>
                  </a:lnTo>
                  <a:lnTo>
                    <a:pt x="0" y="419"/>
                  </a:lnTo>
                  <a:lnTo>
                    <a:pt x="0" y="41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95"/>
            <p:cNvSpPr>
              <a:spLocks noChangeArrowheads="1"/>
            </p:cNvSpPr>
            <p:nvPr/>
          </p:nvSpPr>
          <p:spPr bwMode="auto">
            <a:xfrm>
              <a:off x="1556" y="1704"/>
              <a:ext cx="163" cy="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96"/>
            <p:cNvSpPr>
              <a:spLocks noChangeArrowheads="1"/>
            </p:cNvSpPr>
            <p:nvPr/>
          </p:nvSpPr>
          <p:spPr bwMode="auto">
            <a:xfrm>
              <a:off x="1588" y="1701"/>
              <a:ext cx="118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800">
                  <a:solidFill>
                    <a:srgbClr val="000000"/>
                  </a:solidFill>
                </a:rPr>
                <a:t>p+</a:t>
              </a:r>
              <a:endParaRPr lang="en-GB" sz="800">
                <a:latin typeface="Times New Roman" charset="0"/>
              </a:endParaRPr>
            </a:p>
          </p:txBody>
        </p:sp>
        <p:grpSp>
          <p:nvGrpSpPr>
            <p:cNvPr id="99" name="Group 97"/>
            <p:cNvGrpSpPr>
              <a:grpSpLocks/>
            </p:cNvGrpSpPr>
            <p:nvPr/>
          </p:nvGrpSpPr>
          <p:grpSpPr bwMode="auto">
            <a:xfrm>
              <a:off x="1924" y="2116"/>
              <a:ext cx="336" cy="768"/>
              <a:chOff x="1200" y="1632"/>
              <a:chExt cx="336" cy="768"/>
            </a:xfrm>
          </p:grpSpPr>
          <p:sp>
            <p:nvSpPr>
              <p:cNvPr id="120" name="Line 98"/>
              <p:cNvSpPr>
                <a:spLocks noChangeShapeType="1"/>
              </p:cNvSpPr>
              <p:nvPr/>
            </p:nvSpPr>
            <p:spPr bwMode="auto">
              <a:xfrm flipV="1">
                <a:off x="1296" y="1680"/>
                <a:ext cx="10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Line 99"/>
              <p:cNvSpPr>
                <a:spLocks noChangeShapeType="1"/>
              </p:cNvSpPr>
              <p:nvPr/>
            </p:nvSpPr>
            <p:spPr bwMode="auto">
              <a:xfrm flipV="1">
                <a:off x="1200" y="1632"/>
                <a:ext cx="108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Line 100"/>
              <p:cNvSpPr>
                <a:spLocks noChangeShapeType="1"/>
              </p:cNvSpPr>
              <p:nvPr/>
            </p:nvSpPr>
            <p:spPr bwMode="auto">
              <a:xfrm flipH="1" flipV="1">
                <a:off x="1440" y="1680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0" name="Group 101"/>
            <p:cNvGrpSpPr>
              <a:grpSpLocks/>
            </p:cNvGrpSpPr>
            <p:nvPr/>
          </p:nvGrpSpPr>
          <p:grpSpPr bwMode="auto">
            <a:xfrm>
              <a:off x="1731" y="2126"/>
              <a:ext cx="869" cy="922"/>
              <a:chOff x="959" y="1786"/>
              <a:chExt cx="869" cy="922"/>
            </a:xfrm>
          </p:grpSpPr>
          <p:sp>
            <p:nvSpPr>
              <p:cNvPr id="113" name="Text Box 102"/>
              <p:cNvSpPr txBox="1">
                <a:spLocks noChangeArrowheads="1"/>
              </p:cNvSpPr>
              <p:nvPr/>
            </p:nvSpPr>
            <p:spPr bwMode="auto">
              <a:xfrm>
                <a:off x="1104" y="2468"/>
                <a:ext cx="220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800">
                    <a:solidFill>
                      <a:srgbClr val="0000CC"/>
                    </a:solidFill>
                    <a:latin typeface="Times New Roman" charset="0"/>
                  </a:rPr>
                  <a:t>-</a:t>
                </a:r>
                <a:endParaRPr lang="en-GB" sz="800">
                  <a:latin typeface="Times New Roman" charset="0"/>
                </a:endParaRPr>
              </a:p>
            </p:txBody>
          </p:sp>
          <p:sp>
            <p:nvSpPr>
              <p:cNvPr id="114" name="Text Box 103"/>
              <p:cNvSpPr txBox="1">
                <a:spLocks noChangeArrowheads="1"/>
              </p:cNvSpPr>
              <p:nvPr/>
            </p:nvSpPr>
            <p:spPr bwMode="auto">
              <a:xfrm>
                <a:off x="1200" y="2180"/>
                <a:ext cx="220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800">
                    <a:solidFill>
                      <a:srgbClr val="0000CC"/>
                    </a:solidFill>
                    <a:latin typeface="Times New Roman" charset="0"/>
                  </a:rPr>
                  <a:t>-</a:t>
                </a:r>
                <a:endParaRPr lang="en-GB" sz="800">
                  <a:latin typeface="Times New Roman" charset="0"/>
                </a:endParaRPr>
              </a:p>
            </p:txBody>
          </p:sp>
          <p:sp>
            <p:nvSpPr>
              <p:cNvPr id="115" name="Text Box 104"/>
              <p:cNvSpPr txBox="1">
                <a:spLocks noChangeArrowheads="1"/>
              </p:cNvSpPr>
              <p:nvPr/>
            </p:nvSpPr>
            <p:spPr bwMode="auto">
              <a:xfrm>
                <a:off x="1537" y="1786"/>
                <a:ext cx="2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800">
                    <a:solidFill>
                      <a:schemeClr val="bg2"/>
                    </a:solidFill>
                    <a:latin typeface="Times New Roman" charset="0"/>
                  </a:rPr>
                  <a:t>+</a:t>
                </a:r>
              </a:p>
            </p:txBody>
          </p:sp>
          <p:sp>
            <p:nvSpPr>
              <p:cNvPr id="116" name="Text Box 105"/>
              <p:cNvSpPr txBox="1">
                <a:spLocks noChangeArrowheads="1"/>
              </p:cNvSpPr>
              <p:nvPr/>
            </p:nvSpPr>
            <p:spPr bwMode="auto">
              <a:xfrm>
                <a:off x="1584" y="1977"/>
                <a:ext cx="2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800">
                    <a:solidFill>
                      <a:schemeClr val="bg2"/>
                    </a:solidFill>
                    <a:latin typeface="Times New Roman" charset="0"/>
                  </a:rPr>
                  <a:t>+</a:t>
                </a:r>
                <a:endParaRPr lang="en-GB" sz="800">
                  <a:latin typeface="Times New Roman" charset="0"/>
                </a:endParaRPr>
              </a:p>
            </p:txBody>
          </p:sp>
          <p:sp>
            <p:nvSpPr>
              <p:cNvPr id="117" name="Text Box 106"/>
              <p:cNvSpPr txBox="1">
                <a:spLocks noChangeArrowheads="1"/>
              </p:cNvSpPr>
              <p:nvPr/>
            </p:nvSpPr>
            <p:spPr bwMode="auto">
              <a:xfrm>
                <a:off x="1296" y="2219"/>
                <a:ext cx="2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800">
                    <a:solidFill>
                      <a:schemeClr val="bg2"/>
                    </a:solidFill>
                    <a:latin typeface="Times New Roman" charset="0"/>
                  </a:rPr>
                  <a:t>+</a:t>
                </a:r>
              </a:p>
            </p:txBody>
          </p:sp>
          <p:sp>
            <p:nvSpPr>
              <p:cNvPr id="118" name="Text Box 107"/>
              <p:cNvSpPr txBox="1">
                <a:spLocks noChangeArrowheads="1"/>
              </p:cNvSpPr>
              <p:nvPr/>
            </p:nvSpPr>
            <p:spPr bwMode="auto">
              <a:xfrm>
                <a:off x="959" y="2265"/>
                <a:ext cx="2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800">
                    <a:solidFill>
                      <a:schemeClr val="bg2"/>
                    </a:solidFill>
                    <a:latin typeface="Times New Roman" charset="0"/>
                  </a:rPr>
                  <a:t>+</a:t>
                </a:r>
              </a:p>
            </p:txBody>
          </p:sp>
          <p:sp>
            <p:nvSpPr>
              <p:cNvPr id="119" name="Text Box 108"/>
              <p:cNvSpPr txBox="1">
                <a:spLocks noChangeArrowheads="1"/>
              </p:cNvSpPr>
              <p:nvPr/>
            </p:nvSpPr>
            <p:spPr bwMode="auto">
              <a:xfrm>
                <a:off x="1439" y="2035"/>
                <a:ext cx="220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800">
                    <a:solidFill>
                      <a:srgbClr val="0000CC"/>
                    </a:solidFill>
                    <a:latin typeface="Times New Roman" charset="0"/>
                  </a:rPr>
                  <a:t>-</a:t>
                </a:r>
                <a:endParaRPr lang="en-GB" sz="800">
                  <a:latin typeface="Times New Roman" charset="0"/>
                </a:endParaRPr>
              </a:p>
            </p:txBody>
          </p:sp>
        </p:grpSp>
        <p:sp>
          <p:nvSpPr>
            <p:cNvPr id="101" name="Line 109"/>
            <p:cNvSpPr>
              <a:spLocks noChangeShapeType="1"/>
            </p:cNvSpPr>
            <p:nvPr/>
          </p:nvSpPr>
          <p:spPr bwMode="auto">
            <a:xfrm>
              <a:off x="1300" y="1636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110"/>
            <p:cNvSpPr>
              <a:spLocks noChangeShapeType="1"/>
            </p:cNvSpPr>
            <p:nvPr/>
          </p:nvSpPr>
          <p:spPr bwMode="auto">
            <a:xfrm flipV="1">
              <a:off x="4372" y="1684"/>
              <a:ext cx="0" cy="1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Text Box 111"/>
            <p:cNvSpPr txBox="1">
              <a:spLocks noChangeArrowheads="1"/>
            </p:cNvSpPr>
            <p:nvPr/>
          </p:nvSpPr>
          <p:spPr bwMode="auto">
            <a:xfrm>
              <a:off x="964" y="1645"/>
              <a:ext cx="411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800"/>
                <a:t>~1µm</a:t>
              </a:r>
            </a:p>
          </p:txBody>
        </p:sp>
        <p:sp>
          <p:nvSpPr>
            <p:cNvPr id="104" name="Text Box 112"/>
            <p:cNvSpPr txBox="1">
              <a:spLocks noChangeArrowheads="1"/>
            </p:cNvSpPr>
            <p:nvPr/>
          </p:nvSpPr>
          <p:spPr bwMode="auto">
            <a:xfrm rot="16200000">
              <a:off x="4279" y="2122"/>
              <a:ext cx="52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800"/>
                <a:t>50 µm</a:t>
              </a:r>
            </a:p>
          </p:txBody>
        </p:sp>
        <p:grpSp>
          <p:nvGrpSpPr>
            <p:cNvPr id="105" name="Group 113"/>
            <p:cNvGrpSpPr>
              <a:grpSpLocks/>
            </p:cNvGrpSpPr>
            <p:nvPr/>
          </p:nvGrpSpPr>
          <p:grpSpPr bwMode="auto">
            <a:xfrm>
              <a:off x="1919" y="2087"/>
              <a:ext cx="397" cy="322"/>
              <a:chOff x="3026" y="1981"/>
              <a:chExt cx="423" cy="385"/>
            </a:xfrm>
          </p:grpSpPr>
          <p:sp>
            <p:nvSpPr>
              <p:cNvPr id="107" name="Text Box 114"/>
              <p:cNvSpPr txBox="1">
                <a:spLocks noChangeArrowheads="1"/>
              </p:cNvSpPr>
              <p:nvPr/>
            </p:nvSpPr>
            <p:spPr bwMode="auto">
              <a:xfrm>
                <a:off x="3026" y="2030"/>
                <a:ext cx="234" cy="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800">
                    <a:solidFill>
                      <a:srgbClr val="0000CC"/>
                    </a:solidFill>
                    <a:latin typeface="Times New Roman" charset="0"/>
                  </a:rPr>
                  <a:t>-</a:t>
                </a:r>
                <a:endParaRPr lang="en-GB" sz="800">
                  <a:latin typeface="Times New Roman" charset="0"/>
                </a:endParaRPr>
              </a:p>
            </p:txBody>
          </p:sp>
          <p:sp>
            <p:nvSpPr>
              <p:cNvPr id="108" name="Text Box 115"/>
              <p:cNvSpPr txBox="1">
                <a:spLocks noChangeArrowheads="1"/>
              </p:cNvSpPr>
              <p:nvPr/>
            </p:nvSpPr>
            <p:spPr bwMode="auto">
              <a:xfrm>
                <a:off x="3122" y="2079"/>
                <a:ext cx="233" cy="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800">
                    <a:solidFill>
                      <a:srgbClr val="0000CC"/>
                    </a:solidFill>
                    <a:latin typeface="Times New Roman" charset="0"/>
                  </a:rPr>
                  <a:t>-</a:t>
                </a:r>
                <a:endParaRPr lang="en-GB" sz="800">
                  <a:latin typeface="Times New Roman" charset="0"/>
                </a:endParaRPr>
              </a:p>
            </p:txBody>
          </p:sp>
          <p:sp>
            <p:nvSpPr>
              <p:cNvPr id="109" name="Text Box 116"/>
              <p:cNvSpPr txBox="1">
                <a:spLocks noChangeArrowheads="1"/>
              </p:cNvSpPr>
              <p:nvPr/>
            </p:nvSpPr>
            <p:spPr bwMode="auto">
              <a:xfrm>
                <a:off x="3122" y="2030"/>
                <a:ext cx="233" cy="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800">
                    <a:solidFill>
                      <a:srgbClr val="0000CC"/>
                    </a:solidFill>
                    <a:latin typeface="Times New Roman" charset="0"/>
                  </a:rPr>
                  <a:t>-</a:t>
                </a:r>
                <a:endParaRPr lang="en-GB" sz="800">
                  <a:latin typeface="Times New Roman" charset="0"/>
                </a:endParaRPr>
              </a:p>
            </p:txBody>
          </p:sp>
          <p:sp>
            <p:nvSpPr>
              <p:cNvPr id="110" name="Text Box 117"/>
              <p:cNvSpPr txBox="1">
                <a:spLocks noChangeArrowheads="1"/>
              </p:cNvSpPr>
              <p:nvPr/>
            </p:nvSpPr>
            <p:spPr bwMode="auto">
              <a:xfrm>
                <a:off x="3215" y="2030"/>
                <a:ext cx="234" cy="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800">
                    <a:solidFill>
                      <a:srgbClr val="0000CC"/>
                    </a:solidFill>
                    <a:latin typeface="Times New Roman" charset="0"/>
                  </a:rPr>
                  <a:t>-</a:t>
                </a:r>
                <a:endParaRPr lang="en-GB" sz="800">
                  <a:latin typeface="Times New Roman" charset="0"/>
                </a:endParaRPr>
              </a:p>
            </p:txBody>
          </p:sp>
          <p:sp>
            <p:nvSpPr>
              <p:cNvPr id="111" name="Text Box 118"/>
              <p:cNvSpPr txBox="1">
                <a:spLocks noChangeArrowheads="1"/>
              </p:cNvSpPr>
              <p:nvPr/>
            </p:nvSpPr>
            <p:spPr bwMode="auto">
              <a:xfrm>
                <a:off x="3171" y="1981"/>
                <a:ext cx="234" cy="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800">
                    <a:solidFill>
                      <a:srgbClr val="0000CC"/>
                    </a:solidFill>
                    <a:latin typeface="Times New Roman" charset="0"/>
                  </a:rPr>
                  <a:t>-</a:t>
                </a:r>
                <a:endParaRPr lang="en-GB" sz="800">
                  <a:latin typeface="Times New Roman" charset="0"/>
                </a:endParaRPr>
              </a:p>
            </p:txBody>
          </p:sp>
          <p:sp>
            <p:nvSpPr>
              <p:cNvPr id="112" name="Text Box 119"/>
              <p:cNvSpPr txBox="1">
                <a:spLocks noChangeArrowheads="1"/>
              </p:cNvSpPr>
              <p:nvPr/>
            </p:nvSpPr>
            <p:spPr bwMode="auto">
              <a:xfrm>
                <a:off x="3072" y="1981"/>
                <a:ext cx="233" cy="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800">
                    <a:solidFill>
                      <a:srgbClr val="0000CC"/>
                    </a:solidFill>
                    <a:latin typeface="Times New Roman" charset="0"/>
                  </a:rPr>
                  <a:t>-</a:t>
                </a:r>
                <a:endParaRPr lang="en-GB" sz="800">
                  <a:latin typeface="Times New Roman" charset="0"/>
                </a:endParaRPr>
              </a:p>
            </p:txBody>
          </p:sp>
        </p:grpSp>
        <p:sp>
          <p:nvSpPr>
            <p:cNvPr id="106" name="Line 120"/>
            <p:cNvSpPr>
              <a:spLocks noChangeShapeType="1"/>
            </p:cNvSpPr>
            <p:nvPr/>
          </p:nvSpPr>
          <p:spPr bwMode="auto">
            <a:xfrm>
              <a:off x="1532" y="1389"/>
              <a:ext cx="0" cy="18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3" name="Rectangle 121"/>
          <p:cNvSpPr>
            <a:spLocks noChangeArrowheads="1"/>
          </p:cNvSpPr>
          <p:nvPr/>
        </p:nvSpPr>
        <p:spPr bwMode="auto">
          <a:xfrm>
            <a:off x="6630988" y="1814513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CCD</a:t>
            </a:r>
          </a:p>
        </p:txBody>
      </p:sp>
      <p:sp>
        <p:nvSpPr>
          <p:cNvPr id="124" name="Rectangle 122"/>
          <p:cNvSpPr>
            <a:spLocks noChangeArrowheads="1"/>
          </p:cNvSpPr>
          <p:nvPr/>
        </p:nvSpPr>
        <p:spPr bwMode="auto">
          <a:xfrm>
            <a:off x="3082925" y="3505200"/>
            <a:ext cx="222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CMOS Active Pixels</a:t>
            </a:r>
          </a:p>
        </p:txBody>
      </p:sp>
      <p:sp>
        <p:nvSpPr>
          <p:cNvPr id="125" name="Rectangle 123"/>
          <p:cNvSpPr>
            <a:spLocks noChangeArrowheads="1"/>
          </p:cNvSpPr>
          <p:nvPr/>
        </p:nvSpPr>
        <p:spPr bwMode="auto">
          <a:xfrm>
            <a:off x="6975475" y="4651375"/>
            <a:ext cx="5778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</a:rPr>
              <a:t>SOI</a:t>
            </a:r>
          </a:p>
        </p:txBody>
      </p:sp>
      <p:sp>
        <p:nvSpPr>
          <p:cNvPr id="126" name="Rectangle 124"/>
          <p:cNvSpPr>
            <a:spLocks noChangeArrowheads="1"/>
          </p:cNvSpPr>
          <p:nvPr/>
        </p:nvSpPr>
        <p:spPr bwMode="auto">
          <a:xfrm>
            <a:off x="3775075" y="577373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3D</a:t>
            </a:r>
          </a:p>
        </p:txBody>
      </p:sp>
      <p:sp>
        <p:nvSpPr>
          <p:cNvPr id="127" name="Rectangle 125"/>
          <p:cNvSpPr>
            <a:spLocks noChangeArrowheads="1"/>
          </p:cNvSpPr>
          <p:nvPr/>
        </p:nvSpPr>
        <p:spPr bwMode="auto">
          <a:xfrm>
            <a:off x="7207250" y="5983288"/>
            <a:ext cx="108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DEPFET</a:t>
            </a:r>
          </a:p>
        </p:txBody>
      </p:sp>
      <p:sp>
        <p:nvSpPr>
          <p:cNvPr id="128" name="&quot;No&quot; Symbol 127"/>
          <p:cNvSpPr/>
          <p:nvPr/>
        </p:nvSpPr>
        <p:spPr bwMode="auto">
          <a:xfrm>
            <a:off x="6329361" y="551763"/>
            <a:ext cx="1330806" cy="1247541"/>
          </a:xfrm>
          <a:prstGeom prst="noSmoking">
            <a:avLst/>
          </a:prstGeom>
          <a:solidFill>
            <a:srgbClr val="FF0000">
              <a:alpha val="3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29" name="&quot;No&quot; Symbol 128"/>
          <p:cNvSpPr/>
          <p:nvPr/>
        </p:nvSpPr>
        <p:spPr bwMode="auto">
          <a:xfrm>
            <a:off x="6679553" y="5434347"/>
            <a:ext cx="1330806" cy="1275013"/>
          </a:xfrm>
          <a:prstGeom prst="noSmoking">
            <a:avLst/>
          </a:prstGeom>
          <a:solidFill>
            <a:srgbClr val="FF0000">
              <a:alpha val="3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778878" y="1978020"/>
            <a:ext cx="7552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?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887756" y="3181893"/>
            <a:ext cx="7552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?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323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8D62-5754-6A40-ADCE-8BFB42B405E5}" type="datetime1">
              <a:rPr lang="en-US" smtClean="0"/>
              <a:t>6/29/11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Ronald Lipton, Fermilab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38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7428"/>
            <a:ext cx="9144000" cy="467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60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70068" cy="7457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65407"/>
            <a:ext cx="8386481" cy="5556067"/>
          </a:xfrm>
        </p:spPr>
        <p:txBody>
          <a:bodyPr>
            <a:normAutofit/>
          </a:bodyPr>
          <a:lstStyle/>
          <a:p>
            <a:r>
              <a:rPr lang="en-US" dirty="0" smtClean="0"/>
              <a:t>And out of time – track time with respect to  photon from IP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gives us some guidelines for detector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8D62-5754-6A40-ADCE-8BFB42B405E5}" type="datetime1">
              <a:rPr lang="en-US" smtClean="0"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Lipton,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52052" y="5487033"/>
            <a:ext cx="1165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Terentev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835" y="1617813"/>
            <a:ext cx="5746246" cy="399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24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781" y="1165407"/>
            <a:ext cx="8820558" cy="50933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goal is to reduce the huge background to manageable levels. Our tools include: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Timing – much of the background will be out of time with particles from the bunch crossing. This can buy a factor of 10-100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Energy – much of the energy deposit from photons and neutrons is soft, much less than a MIP – useful in reducing tracking background and EM shower discrimination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Segmentation - sufficient to limit occupancy in tracking and define shower shapes in the calorimeter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Correlations – background can be removed by requiring local correlations between tracking or calorimeter layers consistent with a high energy shower.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8D62-5754-6A40-ADCE-8BFB42B405E5}" type="datetime1">
              <a:rPr lang="en-US" smtClean="0"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Lipton,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37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ILCROOT Track Reconstruction Study (</a:t>
            </a:r>
            <a:r>
              <a:rPr lang="en-US" dirty="0" err="1" smtClean="0"/>
              <a:t>Mazzacane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65407"/>
            <a:ext cx="8386481" cy="1485028"/>
          </a:xfrm>
        </p:spPr>
        <p:txBody>
          <a:bodyPr>
            <a:normAutofit/>
          </a:bodyPr>
          <a:lstStyle/>
          <a:p>
            <a:r>
              <a:rPr lang="en-US" dirty="0" smtClean="0"/>
              <a:t>Fresh (and encouraging) results of reconstructed tracks in full background events: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8D62-5754-6A40-ADCE-8BFB42B405E5}" type="datetime1">
              <a:rPr lang="en-US" smtClean="0"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Lipton,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8" y="3245505"/>
            <a:ext cx="9144000" cy="3110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00" y="1645305"/>
            <a:ext cx="3429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85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basic formula is:</a:t>
            </a:r>
          </a:p>
          <a:p>
            <a:endParaRPr lang="en-US" dirty="0" smtClean="0"/>
          </a:p>
          <a:p>
            <a:r>
              <a:rPr lang="en-US" dirty="0" smtClean="0"/>
              <a:t>For silicon detectors the rise time due to signal formation in the silicon is 5-10 ns (collect electrons) and will probably dominate. The  mobility is voltage dependent – so we want to </a:t>
            </a:r>
            <a:r>
              <a:rPr lang="en-US" dirty="0" err="1" smtClean="0"/>
              <a:t>overbias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signal/noise is set by the detector capacitance, thickness, and front-end power. Typically 15-20:1</a:t>
            </a:r>
          </a:p>
          <a:p>
            <a:r>
              <a:rPr lang="en-US" dirty="0" smtClean="0"/>
              <a:t>Rise time and noise depend on front-end transistor </a:t>
            </a:r>
            <a:r>
              <a:rPr lang="en-US" dirty="0" err="1" smtClean="0"/>
              <a:t>transductance</a:t>
            </a:r>
            <a:r>
              <a:rPr lang="en-US" dirty="0" smtClean="0"/>
              <a:t> (</a:t>
            </a:r>
            <a:r>
              <a:rPr lang="en-US" dirty="0" err="1" smtClean="0"/>
              <a:t>g</a:t>
            </a:r>
            <a:r>
              <a:rPr lang="en-US" sz="2000" dirty="0" err="1" smtClean="0"/>
              <a:t>m</a:t>
            </a:r>
            <a:r>
              <a:rPr lang="en-US" dirty="0" smtClean="0"/>
              <a:t>) ~ transistor current – the basic tradeoff</a:t>
            </a:r>
            <a:endParaRPr lang="en-US" dirty="0"/>
          </a:p>
          <a:p>
            <a:r>
              <a:rPr lang="en-US" dirty="0" smtClean="0"/>
              <a:t>Time resolutions of 200ps – 1 ns are reasonable with </a:t>
            </a:r>
            <a:r>
              <a:rPr lang="en-US" i="1" dirty="0" smtClean="0"/>
              <a:t>proper time walk compensation and signal processing</a:t>
            </a:r>
          </a:p>
          <a:p>
            <a:r>
              <a:rPr lang="en-US" dirty="0" smtClean="0"/>
              <a:t>There will be tails due to straggling, delta rays and overlaps with out of time background.</a:t>
            </a:r>
          </a:p>
          <a:p>
            <a:r>
              <a:rPr lang="en-US" dirty="0" smtClean="0"/>
              <a:t>Transistor bandwidth in weak inversion ~</a:t>
            </a:r>
            <a:r>
              <a:rPr lang="en-US" dirty="0" err="1" smtClean="0"/>
              <a:t>g</a:t>
            </a:r>
            <a:r>
              <a:rPr lang="en-US" baseline="-25000" dirty="0" err="1" smtClean="0"/>
              <a:t>m</a:t>
            </a:r>
            <a:r>
              <a:rPr lang="en-US" dirty="0" smtClean="0"/>
              <a:t> ~ I</a:t>
            </a:r>
            <a:r>
              <a:rPr lang="en-US" baseline="-25000" dirty="0" smtClean="0"/>
              <a:t>d</a:t>
            </a:r>
            <a:r>
              <a:rPr lang="en-US" dirty="0" smtClean="0"/>
              <a:t>  power</a:t>
            </a:r>
            <a:endParaRPr lang="en-US" baseline="-25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8D62-5754-6A40-ADCE-8BFB42B405E5}" type="datetime1">
              <a:rPr lang="en-US" smtClean="0"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Lipton,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727254"/>
              </p:ext>
            </p:extLst>
          </p:nvPr>
        </p:nvGraphicFramePr>
        <p:xfrm>
          <a:off x="3777445" y="1165407"/>
          <a:ext cx="2635028" cy="705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3" imgW="1612900" imgH="431800" progId="Equation.3">
                  <p:embed/>
                </p:oleObj>
              </mc:Choice>
              <mc:Fallback>
                <p:oleObj name="Equation" r:id="rId3" imgW="16129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77445" y="1165407"/>
                        <a:ext cx="2635028" cy="705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6148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79749" cy="745785"/>
          </a:xfrm>
        </p:spPr>
        <p:txBody>
          <a:bodyPr/>
          <a:lstStyle/>
          <a:p>
            <a:r>
              <a:rPr lang="en-US" dirty="0" smtClean="0"/>
              <a:t>Example – NA62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65408"/>
            <a:ext cx="3670167" cy="296225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Gigatracker</a:t>
            </a:r>
            <a:r>
              <a:rPr lang="en-US" dirty="0" smtClean="0"/>
              <a:t>” aims for 100 </a:t>
            </a:r>
            <a:r>
              <a:rPr lang="en-US" dirty="0" err="1" smtClean="0"/>
              <a:t>ps</a:t>
            </a:r>
            <a:r>
              <a:rPr lang="en-US" dirty="0" smtClean="0"/>
              <a:t> resolution for K beam telescope</a:t>
            </a:r>
          </a:p>
          <a:p>
            <a:r>
              <a:rPr lang="en-US" dirty="0" smtClean="0"/>
              <a:t>200 (600) micron silicon with 300 V </a:t>
            </a:r>
            <a:r>
              <a:rPr lang="en-US" dirty="0" err="1" smtClean="0"/>
              <a:t>overbias</a:t>
            </a:r>
            <a:r>
              <a:rPr lang="en-US" dirty="0" smtClean="0"/>
              <a:t> – short collection time</a:t>
            </a:r>
          </a:p>
          <a:p>
            <a:r>
              <a:rPr lang="en-US" dirty="0" smtClean="0"/>
              <a:t>TDC in-chip processor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 W/cm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–high power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8D62-5754-6A40-ADCE-8BFB42B405E5}" type="datetime1">
              <a:rPr lang="en-US" smtClean="0"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Lipton,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136" y="166334"/>
            <a:ext cx="4764864" cy="34820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020" y="3648350"/>
            <a:ext cx="4403937" cy="307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55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Tracker Sensor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Needs to be fully depleted – MAPS devices which collect charge by diffusion won’t work</a:t>
            </a:r>
          </a:p>
          <a:p>
            <a:r>
              <a:rPr lang="en-US" dirty="0" smtClean="0"/>
              <a:t>Many technological options using commercial CMOS:</a:t>
            </a:r>
          </a:p>
          <a:p>
            <a:pPr lvl="1"/>
            <a:r>
              <a:rPr lang="en-US" dirty="0" smtClean="0"/>
              <a:t>3D</a:t>
            </a:r>
          </a:p>
          <a:p>
            <a:pPr lvl="1"/>
            <a:r>
              <a:rPr lang="en-US" dirty="0" smtClean="0"/>
              <a:t>SOI (need to improve radiation hardness)</a:t>
            </a:r>
          </a:p>
          <a:p>
            <a:pPr lvl="1"/>
            <a:r>
              <a:rPr lang="en-US" dirty="0" smtClean="0"/>
              <a:t>Hybrid</a:t>
            </a:r>
          </a:p>
          <a:p>
            <a:pPr lvl="1"/>
            <a:r>
              <a:rPr lang="en-US" dirty="0" smtClean="0"/>
              <a:t>High resistivity epitaxial (</a:t>
            </a:r>
            <a:r>
              <a:rPr lang="en-US" dirty="0" err="1" smtClean="0"/>
              <a:t>LePix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Note that the cost of CMOS is less than silicon strip detectors</a:t>
            </a:r>
          </a:p>
          <a:p>
            <a:pPr lvl="1"/>
            <a:r>
              <a:rPr lang="en-US" dirty="0" smtClean="0"/>
              <a:t>~$3/cm</a:t>
            </a:r>
            <a:r>
              <a:rPr lang="en-US" baseline="30000" dirty="0" smtClean="0"/>
              <a:t>2</a:t>
            </a:r>
            <a:r>
              <a:rPr lang="en-US" dirty="0" smtClean="0"/>
              <a:t> for 8” wafer (w/o yield)</a:t>
            </a:r>
          </a:p>
          <a:p>
            <a:pPr lvl="1"/>
            <a:r>
              <a:rPr lang="en-US" dirty="0" smtClean="0"/>
              <a:t>$10/cm</a:t>
            </a:r>
            <a:r>
              <a:rPr lang="en-US" baseline="30000" dirty="0" smtClean="0"/>
              <a:t>2</a:t>
            </a:r>
            <a:r>
              <a:rPr lang="en-US" dirty="0" smtClean="0"/>
              <a:t> for Hamamatsu SSDs (tested)</a:t>
            </a:r>
          </a:p>
          <a:p>
            <a:r>
              <a:rPr lang="en-US" dirty="0" smtClean="0"/>
              <a:t>Float zone 8” SOI wafers have been produced by OKI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8D62-5754-6A40-ADCE-8BFB42B405E5}" type="datetime1">
              <a:rPr lang="en-US" smtClean="0"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Lipton,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EC2-389D-4D40-9737-84108530A8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20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4864</TotalTime>
  <Words>2272</Words>
  <Application>Microsoft Macintosh PowerPoint</Application>
  <PresentationFormat>On-screen Show (4:3)</PresentationFormat>
  <Paragraphs>524</Paragraphs>
  <Slides>38</Slides>
  <Notes>0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Office Theme</vt:lpstr>
      <vt:lpstr>???</vt:lpstr>
      <vt:lpstr>Equation</vt:lpstr>
      <vt:lpstr>Excel.Chart.8</vt:lpstr>
      <vt:lpstr>Drawing</vt:lpstr>
      <vt:lpstr>New (and old) Detectors for the Muon Collider</vt:lpstr>
      <vt:lpstr>It’s About the Background</vt:lpstr>
      <vt:lpstr>Background Characteristics</vt:lpstr>
      <vt:lpstr>Background Characteristics</vt:lpstr>
      <vt:lpstr>Tools</vt:lpstr>
      <vt:lpstr>ILCROOT Track Reconstruction Study (Mazzacane)</vt:lpstr>
      <vt:lpstr>Time Resolution</vt:lpstr>
      <vt:lpstr>Example – NA62</vt:lpstr>
      <vt:lpstr>Tracker Sensor requirements</vt:lpstr>
      <vt:lpstr>Optimal Track Fit</vt:lpstr>
      <vt:lpstr>Radiation</vt:lpstr>
      <vt:lpstr>Tracker Segmentation</vt:lpstr>
      <vt:lpstr>Segmentation and Power</vt:lpstr>
      <vt:lpstr>Mass and Power</vt:lpstr>
      <vt:lpstr>Cooling and Mass</vt:lpstr>
      <vt:lpstr>Layer Correlations</vt:lpstr>
      <vt:lpstr>3D Integration</vt:lpstr>
      <vt:lpstr>3D Track Trigger Design for CMS</vt:lpstr>
      <vt:lpstr>CMS Track Trigger Mass</vt:lpstr>
      <vt:lpstr>Large Area Arrays</vt:lpstr>
      <vt:lpstr>Data Flow</vt:lpstr>
      <vt:lpstr>Power Consumption</vt:lpstr>
      <vt:lpstr>Calorimetery</vt:lpstr>
      <vt:lpstr>Calorimetery Issues (I’m no expert)</vt:lpstr>
      <vt:lpstr>EM Timing - LCSIM Background Study</vt:lpstr>
      <vt:lpstr>Hadron Shower Time Structure</vt:lpstr>
      <vt:lpstr>PowerPoint Presentation</vt:lpstr>
      <vt:lpstr>Test Beam analysis from TIPP Conference  Frank simon/CALICE</vt:lpstr>
      <vt:lpstr>Fast Timing Calorimeter</vt:lpstr>
      <vt:lpstr>Terapixel Calorimeter -UK</vt:lpstr>
      <vt:lpstr>MAPS Calorimeter Design</vt:lpstr>
      <vt:lpstr>PowerPoint Presentation</vt:lpstr>
      <vt:lpstr>PowerPoint Presentation</vt:lpstr>
      <vt:lpstr>Conclusions</vt:lpstr>
      <vt:lpstr>Scintillator timing</vt:lpstr>
      <vt:lpstr>Simpler version for low momentum</vt:lpstr>
      <vt:lpstr>Vertex Technologies Developed for ILC</vt:lpstr>
      <vt:lpstr>PowerPoint Presentation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Detectors for the Muon Collider</dc:title>
  <dc:creator>Ronald Lipton</dc:creator>
  <cp:lastModifiedBy>Ronald Lipton</cp:lastModifiedBy>
  <cp:revision>61</cp:revision>
  <dcterms:created xsi:type="dcterms:W3CDTF">2011-06-17T13:42:23Z</dcterms:created>
  <dcterms:modified xsi:type="dcterms:W3CDTF">2011-06-29T20:05:44Z</dcterms:modified>
</cp:coreProperties>
</file>