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tags/tag15.xml" ContentType="application/vnd.openxmlformats-officedocument.presentationml.tag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Default Extension="wdp" ContentType="image/vnd.ms-photo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55.xml" ContentType="application/vnd.openxmlformats-officedocument.presentationml.slide+xml"/>
  <Override PartName="/ppt/tags/tag6.xml" ContentType="application/vnd.openxmlformats-officedocument.presentationml.tags+xml"/>
  <Override PartName="/ppt/slides/slide67.xml" ContentType="application/vnd.openxmlformats-officedocument.presentationml.slide+xml"/>
  <Override PartName="/ppt/tags/tag11.xml" ContentType="application/vnd.openxmlformats-officedocument.presentationml.tags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Default Extension="xls" ContentType="application/vnd.ms-exce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Default Extension="xlsx" ContentType="application/vnd.openxmlformats-officedocument.spreadsheetml.shee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  <p:sldMasterId id="2147483649" r:id="rId2"/>
  </p:sldMasterIdLst>
  <p:notesMasterIdLst>
    <p:notesMasterId r:id="rId78"/>
  </p:notesMasterIdLst>
  <p:handoutMasterIdLst>
    <p:handoutMasterId r:id="rId79"/>
  </p:handoutMasterIdLst>
  <p:sldIdLst>
    <p:sldId id="1357" r:id="rId3"/>
    <p:sldId id="1358" r:id="rId4"/>
    <p:sldId id="1187" r:id="rId5"/>
    <p:sldId id="1321" r:id="rId6"/>
    <p:sldId id="1236" r:id="rId7"/>
    <p:sldId id="1222" r:id="rId8"/>
    <p:sldId id="1188" r:id="rId9"/>
    <p:sldId id="1419" r:id="rId10"/>
    <p:sldId id="1197" r:id="rId11"/>
    <p:sldId id="1417" r:id="rId12"/>
    <p:sldId id="1418" r:id="rId13"/>
    <p:sldId id="1198" r:id="rId14"/>
    <p:sldId id="1403" r:id="rId15"/>
    <p:sldId id="1238" r:id="rId16"/>
    <p:sldId id="1331" r:id="rId17"/>
    <p:sldId id="1359" r:id="rId18"/>
    <p:sldId id="1253" r:id="rId19"/>
    <p:sldId id="1281" r:id="rId20"/>
    <p:sldId id="1212" r:id="rId21"/>
    <p:sldId id="1254" r:id="rId22"/>
    <p:sldId id="1367" r:id="rId23"/>
    <p:sldId id="1373" r:id="rId24"/>
    <p:sldId id="1402" r:id="rId25"/>
    <p:sldId id="1368" r:id="rId26"/>
    <p:sldId id="1078" r:id="rId27"/>
    <p:sldId id="1398" r:id="rId28"/>
    <p:sldId id="1301" r:id="rId29"/>
    <p:sldId id="1258" r:id="rId30"/>
    <p:sldId id="1313" r:id="rId31"/>
    <p:sldId id="1278" r:id="rId32"/>
    <p:sldId id="1400" r:id="rId33"/>
    <p:sldId id="1369" r:id="rId34"/>
    <p:sldId id="1323" r:id="rId35"/>
    <p:sldId id="1381" r:id="rId36"/>
    <p:sldId id="1380" r:id="rId37"/>
    <p:sldId id="1378" r:id="rId38"/>
    <p:sldId id="1379" r:id="rId39"/>
    <p:sldId id="1048" r:id="rId40"/>
    <p:sldId id="1248" r:id="rId41"/>
    <p:sldId id="1383" r:id="rId42"/>
    <p:sldId id="1384" r:id="rId43"/>
    <p:sldId id="1389" r:id="rId44"/>
    <p:sldId id="1390" r:id="rId45"/>
    <p:sldId id="1371" r:id="rId46"/>
    <p:sldId id="1332" r:id="rId47"/>
    <p:sldId id="1406" r:id="rId48"/>
    <p:sldId id="1397" r:id="rId49"/>
    <p:sldId id="1097" r:id="rId50"/>
    <p:sldId id="1206" r:id="rId51"/>
    <p:sldId id="1232" r:id="rId52"/>
    <p:sldId id="1099" r:id="rId53"/>
    <p:sldId id="1100" r:id="rId54"/>
    <p:sldId id="1135" r:id="rId55"/>
    <p:sldId id="1317" r:id="rId56"/>
    <p:sldId id="1352" r:id="rId57"/>
    <p:sldId id="1256" r:id="rId58"/>
    <p:sldId id="1377" r:id="rId59"/>
    <p:sldId id="1325" r:id="rId60"/>
    <p:sldId id="1385" r:id="rId61"/>
    <p:sldId id="1412" r:id="rId62"/>
    <p:sldId id="1386" r:id="rId63"/>
    <p:sldId id="1391" r:id="rId64"/>
    <p:sldId id="1392" r:id="rId65"/>
    <p:sldId id="1393" r:id="rId66"/>
    <p:sldId id="1408" r:id="rId67"/>
    <p:sldId id="1399" r:id="rId68"/>
    <p:sldId id="1407" r:id="rId69"/>
    <p:sldId id="1409" r:id="rId70"/>
    <p:sldId id="1410" r:id="rId71"/>
    <p:sldId id="1411" r:id="rId72"/>
    <p:sldId id="1415" r:id="rId73"/>
    <p:sldId id="1401" r:id="rId74"/>
    <p:sldId id="1394" r:id="rId75"/>
    <p:sldId id="1413" r:id="rId76"/>
    <p:sldId id="1414" r:id="rId77"/>
  </p:sldIdLst>
  <p:sldSz cx="9144000" cy="6858000" type="letter"/>
  <p:notesSz cx="9928225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114FFB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3366FF"/>
    <a:srgbClr val="FFFBFF"/>
    <a:srgbClr val="FF3300"/>
    <a:srgbClr val="3333FF"/>
    <a:srgbClr val="FF00FF"/>
    <a:srgbClr val="9966FF"/>
    <a:srgbClr val="9999FF"/>
    <a:srgbClr val="66FFFF"/>
    <a:srgbClr val="FFFF00"/>
    <a:srgbClr val="FF99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327" autoAdjust="0"/>
    <p:restoredTop sz="94270" autoAdjust="0"/>
  </p:normalViewPr>
  <p:slideViewPr>
    <p:cSldViewPr snapToGrid="0">
      <p:cViewPr varScale="1">
        <p:scale>
          <a:sx n="103" d="100"/>
          <a:sy n="103" d="100"/>
        </p:scale>
        <p:origin x="-464" y="-104"/>
      </p:cViewPr>
      <p:guideLst>
        <p:guide orient="horz"/>
        <p:guide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notesViewPr>
    <p:cSldViewPr snapToGrid="0">
      <p:cViewPr varScale="1">
        <p:scale>
          <a:sx n="55" d="100"/>
          <a:sy n="55" d="100"/>
        </p:scale>
        <p:origin x="-624" y="-67"/>
      </p:cViewPr>
      <p:guideLst>
        <p:guide orient="horz" pos="2177"/>
        <p:guide pos="289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2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74" Type="http://schemas.openxmlformats.org/officeDocument/2006/relationships/slide" Target="slides/slide72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77" Type="http://schemas.openxmlformats.org/officeDocument/2006/relationships/slide" Target="slides/slide75.xml"/><Relationship Id="rId63" Type="http://schemas.openxmlformats.org/officeDocument/2006/relationships/slide" Target="slides/slide61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71" Type="http://schemas.openxmlformats.org/officeDocument/2006/relationships/slide" Target="slides/slide69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73" Type="http://schemas.openxmlformats.org/officeDocument/2006/relationships/slide" Target="slides/slide71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82" Type="http://schemas.openxmlformats.org/officeDocument/2006/relationships/viewProps" Target="viewProps.xml"/><Relationship Id="rId69" Type="http://schemas.openxmlformats.org/officeDocument/2006/relationships/slide" Target="slides/slide67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slide" Target="slides/slide60.xml"/><Relationship Id="rId66" Type="http://schemas.openxmlformats.org/officeDocument/2006/relationships/slide" Target="slides/slide64.xml"/><Relationship Id="rId36" Type="http://schemas.openxmlformats.org/officeDocument/2006/relationships/slide" Target="slides/slide34.xml"/><Relationship Id="rId72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75" Type="http://schemas.openxmlformats.org/officeDocument/2006/relationships/slide" Target="slides/slide7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slide" Target="slides/slide63.xml"/><Relationship Id="rId67" Type="http://schemas.openxmlformats.org/officeDocument/2006/relationships/slide" Target="slides/slide65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76" Type="http://schemas.openxmlformats.org/officeDocument/2006/relationships/slide" Target="slides/slide74.xml"/><Relationship Id="rId79" Type="http://schemas.openxmlformats.org/officeDocument/2006/relationships/handoutMaster" Target="handoutMasters/handoutMaster1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slide" Target="slides/slide59.xml"/><Relationship Id="rId53" Type="http://schemas.openxmlformats.org/officeDocument/2006/relationships/slide" Target="slides/slide51.xml"/><Relationship Id="rId84" Type="http://schemas.openxmlformats.org/officeDocument/2006/relationships/tableStyles" Target="tableStyles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68" Type="http://schemas.openxmlformats.org/officeDocument/2006/relationships/slide" Target="slides/slide66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83" Type="http://schemas.openxmlformats.org/officeDocument/2006/relationships/theme" Target="theme/theme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78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w\wuenschw\Documents\MyDocs\Calculations%20and%20experiments\gradient%20summary\gradient%20summary%20data%202011-3-15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Users\w\wuenschw\Documents\MyDocs\Calculations%20and%20experiments\gradient%20summary\gradient%20summary%20data%202011-3-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FFC000"/>
            </a:solidFill>
          </c:spPr>
          <c:val>
            <c:numRef>
              <c:f>Sheet1!$N$2:$N$10</c:f>
              <c:numCache>
                <c:formatCode>General</c:formatCode>
                <c:ptCount val="9"/>
                <c:pt idx="0">
                  <c:v>-2.0</c:v>
                </c:pt>
                <c:pt idx="1">
                  <c:v>-7.827550191399244</c:v>
                </c:pt>
                <c:pt idx="2">
                  <c:v>-4.40860112992285</c:v>
                </c:pt>
                <c:pt idx="3">
                  <c:v>-5.833917123808562</c:v>
                </c:pt>
                <c:pt idx="4">
                  <c:v>-4.651463062290643</c:v>
                </c:pt>
                <c:pt idx="5">
                  <c:v>-5.091366076005015</c:v>
                </c:pt>
                <c:pt idx="6">
                  <c:v>-5.84617379898748</c:v>
                </c:pt>
                <c:pt idx="7">
                  <c:v>-7.076955172494857</c:v>
                </c:pt>
                <c:pt idx="8">
                  <c:v>-6.944346129821613</c:v>
                </c:pt>
              </c:numCache>
            </c:numRef>
          </c:val>
        </c:ser>
        <c:axId val="466935752"/>
        <c:axId val="467549032"/>
      </c:barChart>
      <c:catAx>
        <c:axId val="466935752"/>
        <c:scaling>
          <c:orientation val="minMax"/>
        </c:scaling>
        <c:axPos val="b"/>
        <c:tickLblPos val="none"/>
        <c:crossAx val="467549032"/>
        <c:crosses val="autoZero"/>
        <c:auto val="1"/>
        <c:lblAlgn val="ctr"/>
        <c:lblOffset val="100"/>
      </c:catAx>
      <c:valAx>
        <c:axId val="467549032"/>
        <c:scaling>
          <c:orientation val="minMax"/>
          <c:min val="-8.0"/>
        </c:scaling>
        <c:axPos val="l"/>
        <c:majorGridlines/>
        <c:numFmt formatCode="General" sourceLinked="1"/>
        <c:tickLblPos val="nextTo"/>
        <c:crossAx val="466935752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FFC000"/>
            </a:solidFill>
          </c:spPr>
          <c:val>
            <c:numRef>
              <c:f>Sheet1!$M$3:$M$10</c:f>
              <c:numCache>
                <c:formatCode>0</c:formatCode>
                <c:ptCount val="8"/>
                <c:pt idx="0">
                  <c:v>121.2667495990368</c:v>
                </c:pt>
                <c:pt idx="1">
                  <c:v>85.26882832080975</c:v>
                </c:pt>
                <c:pt idx="2">
                  <c:v>87.05054837271986</c:v>
                </c:pt>
                <c:pt idx="3">
                  <c:v>83.2393497888166</c:v>
                </c:pt>
                <c:pt idx="4">
                  <c:v>90.01894404774313</c:v>
                </c:pt>
                <c:pt idx="5">
                  <c:v>95.57884250045109</c:v>
                </c:pt>
                <c:pt idx="6">
                  <c:v>105.335436603263</c:v>
                </c:pt>
                <c:pt idx="7">
                  <c:v>104.2869048484395</c:v>
                </c:pt>
              </c:numCache>
            </c:numRef>
          </c:val>
        </c:ser>
        <c:axId val="467689816"/>
        <c:axId val="467694520"/>
      </c:barChart>
      <c:catAx>
        <c:axId val="467689816"/>
        <c:scaling>
          <c:orientation val="minMax"/>
        </c:scaling>
        <c:delete val="1"/>
        <c:axPos val="l"/>
        <c:tickLblPos val="none"/>
        <c:crossAx val="467694520"/>
        <c:crosses val="autoZero"/>
        <c:auto val="1"/>
        <c:lblAlgn val="ctr"/>
        <c:lblOffset val="100"/>
      </c:catAx>
      <c:valAx>
        <c:axId val="467694520"/>
        <c:scaling>
          <c:orientation val="minMax"/>
          <c:max val="130.0"/>
          <c:min val="60.0"/>
        </c:scaling>
        <c:axPos val="b"/>
        <c:majorGridlines/>
        <c:numFmt formatCode="0" sourceLinked="1"/>
        <c:tickLblPos val="nextTo"/>
        <c:crossAx val="467689816"/>
        <c:crosses val="autoZero"/>
        <c:crossBetween val="between"/>
        <c:majorUnit val="10.0"/>
      </c:valAx>
      <c:spPr>
        <a:ln>
          <a:solidFill>
            <a:schemeClr val="tx1"/>
          </a:solidFill>
        </a:ln>
      </c:spPr>
    </c:plotArea>
    <c:plotVisOnly val="1"/>
    <c:dispBlanksAs val="gap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image" Target="../media/image61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</cdr:x>
      <cdr:y>0.03533</cdr:y>
    </cdr:from>
    <cdr:to>
      <cdr:x>0.56711</cdr:x>
      <cdr:y>0.92517</cdr:y>
    </cdr:to>
    <cdr:sp macro="" textlink="">
      <cdr:nvSpPr>
        <cdr:cNvPr id="2" name="Straight Connector 1"/>
        <cdr:cNvSpPr/>
      </cdr:nvSpPr>
      <cdr:spPr bwMode="auto">
        <a:xfrm xmlns:a="http://schemas.openxmlformats.org/drawingml/2006/main" rot="5400000">
          <a:off x="3003117" y="2445183"/>
          <a:ext cx="4557494" cy="29078"/>
        </a:xfrm>
        <a:prstGeom xmlns:a="http://schemas.openxmlformats.org/drawingml/2006/main" prst="line">
          <a:avLst/>
        </a:prstGeom>
        <a:solidFill xmlns:a="http://schemas.openxmlformats.org/drawingml/2006/main">
          <a:srgbClr val="CBCBCB"/>
        </a:solidFill>
        <a:ln xmlns:a="http://schemas.openxmlformats.org/drawingml/2006/main" w="38100" cap="flat" cmpd="sng" algn="ctr">
          <a:solidFill>
            <a:srgbClr val="FF00FF"/>
          </a:solidFill>
          <a:prstDash val="sysDash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0.61601</cdr:x>
      <cdr:y>0.37752</cdr:y>
    </cdr:from>
    <cdr:to>
      <cdr:x>0.86792</cdr:x>
      <cdr:y>0.50212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753101" y="1933576"/>
          <a:ext cx="2352674" cy="638174"/>
        </a:xfrm>
        <a:prstGeom xmlns:a="http://schemas.openxmlformats.org/drawingml/2006/main" prst="rect">
          <a:avLst/>
        </a:prstGeom>
        <a:solidFill xmlns:a="http://schemas.openxmlformats.org/drawingml/2006/main">
          <a:srgbClr val="CC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FF"/>
              </a:solidFill>
            </a:rPr>
            <a:t>Nominal </a:t>
          </a:r>
          <a:r>
            <a:rPr lang="en-US" sz="1800" b="1" dirty="0" smtClean="0">
              <a:solidFill>
                <a:srgbClr val="FF00FF"/>
              </a:solidFill>
            </a:rPr>
            <a:t>CLIC </a:t>
          </a:r>
        </a:p>
        <a:p xmlns:a="http://schemas.openxmlformats.org/drawingml/2006/main">
          <a:r>
            <a:rPr lang="en-US" sz="1800" b="1" dirty="0" smtClean="0">
              <a:solidFill>
                <a:srgbClr val="FF00FF"/>
              </a:solidFill>
            </a:rPr>
            <a:t>Accelerating Gradient</a:t>
          </a:r>
          <a:endParaRPr lang="en-US" sz="1800" dirty="0">
            <a:solidFill>
              <a:srgbClr val="FF00FF"/>
            </a:solidFill>
          </a:endParaRPr>
        </a:p>
      </cdr:txBody>
    </cdr:sp>
  </cdr:relSizeAnchor>
  <cdr:relSizeAnchor xmlns:cdr="http://schemas.openxmlformats.org/drawingml/2006/chartDrawing">
    <cdr:from>
      <cdr:x>0.56604</cdr:x>
      <cdr:y>0.44075</cdr:y>
    </cdr:from>
    <cdr:to>
      <cdr:x>0.63641</cdr:x>
      <cdr:y>0.45767</cdr:y>
    </cdr:to>
    <cdr:sp macro="" textlink="">
      <cdr:nvSpPr>
        <cdr:cNvPr id="4" name="Straight Arrow Connector 3"/>
        <cdr:cNvSpPr/>
      </cdr:nvSpPr>
      <cdr:spPr bwMode="auto">
        <a:xfrm xmlns:a="http://schemas.openxmlformats.org/drawingml/2006/main" rot="5400000">
          <a:off x="5571673" y="1972126"/>
          <a:ext cx="86627" cy="657225"/>
        </a:xfrm>
        <a:prstGeom xmlns:a="http://schemas.openxmlformats.org/drawingml/2006/main" prst="straightConnector1">
          <a:avLst/>
        </a:prstGeom>
        <a:solidFill xmlns:a="http://schemas.openxmlformats.org/drawingml/2006/main">
          <a:srgbClr val="CBCBCB"/>
        </a:solidFill>
        <a:ln xmlns:a="http://schemas.openxmlformats.org/drawingml/2006/main" w="25400" cap="flat" cmpd="sng" algn="ctr">
          <a:solidFill>
            <a:srgbClr val="FF00FF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0.68195</cdr:x>
      <cdr:y>0.0519</cdr:y>
    </cdr:from>
    <cdr:to>
      <cdr:x>0.87506</cdr:x>
      <cdr:y>0.37008</cdr:y>
    </cdr:to>
    <cdr:pic>
      <cdr:nvPicPr>
        <cdr:cNvPr id="5" name="Picture 4" descr="IMGP5479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68884" y="273846"/>
          <a:ext cx="1803566" cy="16790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0.67823</cdr:x>
      <cdr:y>0.5025</cdr:y>
    </cdr:from>
    <cdr:to>
      <cdr:x>0.88118</cdr:x>
      <cdr:y>0.83315</cdr:y>
    </cdr:to>
    <cdr:pic>
      <cdr:nvPicPr>
        <cdr:cNvPr id="6" name="Picture 5" descr="DSC03747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34125" y="2651609"/>
          <a:ext cx="1895475" cy="17448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525" y="0"/>
            <a:ext cx="4257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t" anchorCtr="0" compatLnSpc="1">
            <a:prstTxWarp prst="textNoShape">
              <a:avLst/>
            </a:prstTxWarp>
          </a:bodyPr>
          <a:lstStyle>
            <a:lvl1pPr defTabSz="942975">
              <a:defRPr sz="1000" b="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61025" y="0"/>
            <a:ext cx="4257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000" b="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525" y="6418263"/>
            <a:ext cx="425767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b" anchorCtr="0" compatLnSpc="1">
            <a:prstTxWarp prst="textNoShape">
              <a:avLst/>
            </a:prstTxWarp>
          </a:bodyPr>
          <a:lstStyle>
            <a:lvl1pPr defTabSz="942975">
              <a:defRPr sz="1000" b="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1025" y="6418263"/>
            <a:ext cx="425767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000" b="0" i="1" smtClean="0"/>
            </a:lvl1pPr>
          </a:lstStyle>
          <a:p>
            <a:pPr>
              <a:defRPr/>
            </a:pPr>
            <a:fld id="{7B6F98FD-13BA-4637-8B6A-01B06C19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96838" y="65088"/>
            <a:ext cx="69691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defTabSz="942975">
              <a:defRPr/>
            </a:pPr>
            <a:r>
              <a:rPr lang="en-US" sz="1400" b="0">
                <a:solidFill>
                  <a:schemeClr val="tx1"/>
                </a:solidFill>
                <a:latin typeface="Arial" pitchFamily="34" charset="0"/>
              </a:rPr>
              <a:t>CERN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96838" y="6423025"/>
            <a:ext cx="8064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defTabSz="942975">
              <a:defRPr/>
            </a:pPr>
            <a:fld id="{172EAC2A-7675-4D25-8E15-A1E20BFFDF5D}" type="datetime1">
              <a:rPr lang="en-US" sz="1400" b="0">
                <a:solidFill>
                  <a:schemeClr val="tx1"/>
                </a:solidFill>
                <a:latin typeface="Arial" pitchFamily="34" charset="0"/>
              </a:rPr>
              <a:pPr defTabSz="942975">
                <a:defRPr/>
              </a:pPr>
              <a:t>6/29/11</a:t>
            </a:fld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9423400" y="6423025"/>
            <a:ext cx="4079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algn="r" defTabSz="942975">
              <a:defRPr/>
            </a:pPr>
            <a:fld id="{60B9D855-D349-4D3C-8FD0-4028B98E5196}" type="slidenum">
              <a:rPr lang="en-US" sz="1400" b="0">
                <a:solidFill>
                  <a:schemeClr val="tx1"/>
                </a:solidFill>
                <a:latin typeface="Arial" pitchFamily="34" charset="0"/>
              </a:rPr>
              <a:pPr algn="r" defTabSz="942975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8818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525" y="0"/>
            <a:ext cx="4257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t" anchorCtr="0" compatLnSpc="1">
            <a:prstTxWarp prst="textNoShape">
              <a:avLst/>
            </a:prstTxWarp>
          </a:bodyPr>
          <a:lstStyle>
            <a:lvl1pPr defTabSz="942975">
              <a:defRPr sz="1000" b="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61025" y="0"/>
            <a:ext cx="4257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000" b="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525" y="6418263"/>
            <a:ext cx="425767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b" anchorCtr="0" compatLnSpc="1">
            <a:prstTxWarp prst="textNoShape">
              <a:avLst/>
            </a:prstTxWarp>
          </a:bodyPr>
          <a:lstStyle>
            <a:lvl1pPr defTabSz="942975">
              <a:defRPr sz="1000" b="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61025" y="6418263"/>
            <a:ext cx="425767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174" tIns="0" rIns="19174" bIns="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000" b="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0ADB751-885E-460B-90DA-D350E932B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3227388"/>
            <a:ext cx="7280275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71" tIns="46338" rIns="94271" bIns="46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511175"/>
            <a:ext cx="3395662" cy="2546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96838" y="65088"/>
            <a:ext cx="69691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defTabSz="942975">
              <a:defRPr/>
            </a:pPr>
            <a:r>
              <a:rPr lang="en-US" sz="1400" b="0">
                <a:solidFill>
                  <a:schemeClr val="tx1"/>
                </a:solidFill>
                <a:latin typeface="Arial" pitchFamily="34" charset="0"/>
              </a:rPr>
              <a:t>CERN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96838" y="6423025"/>
            <a:ext cx="8064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defTabSz="942975">
              <a:defRPr/>
            </a:pPr>
            <a:fld id="{5F87A089-2F44-4EEF-8196-7D9C119BD6F7}" type="datetime1">
              <a:rPr lang="en-US" sz="1400" b="0">
                <a:solidFill>
                  <a:schemeClr val="tx1"/>
                </a:solidFill>
                <a:latin typeface="Arial" pitchFamily="34" charset="0"/>
              </a:rPr>
              <a:pPr defTabSz="942975">
                <a:defRPr/>
              </a:pPr>
              <a:t>6/29/11</a:t>
            </a:fld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9424988" y="6424613"/>
            <a:ext cx="40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271" tIns="46338" rIns="94271" bIns="46338" anchor="ctr">
            <a:spAutoFit/>
          </a:bodyPr>
          <a:lstStyle/>
          <a:p>
            <a:pPr algn="r" defTabSz="942975">
              <a:defRPr/>
            </a:pPr>
            <a:fld id="{827D8C8A-E294-436C-A4B8-82D39C448CF3}" type="slidenum">
              <a:rPr lang="en-US" sz="1400" b="0">
                <a:solidFill>
                  <a:schemeClr val="tx1"/>
                </a:solidFill>
                <a:latin typeface="Arial" pitchFamily="34" charset="0"/>
              </a:rPr>
              <a:pPr algn="r" defTabSz="942975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747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6196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2551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87475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4626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EE2B2-09D2-4711-8EE7-8507203492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E4DD5-1BCA-417A-A021-99F141A5EC1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126980" name="Slide Number Placeholder 3"/>
          <p:cNvSpPr txBox="1">
            <a:spLocks noGrp="1"/>
          </p:cNvSpPr>
          <p:nvPr/>
        </p:nvSpPr>
        <p:spPr bwMode="auto">
          <a:xfrm>
            <a:off x="5624913" y="6457466"/>
            <a:ext cx="4303312" cy="34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4" tIns="46022" rIns="92044" bIns="46022" anchor="b"/>
          <a:lstStyle/>
          <a:p>
            <a:pPr algn="r"/>
            <a:fld id="{605760CE-2206-4E6E-B58C-F8D706BCF71C}" type="slidenum">
              <a:rPr lang="sv-SE" sz="1200"/>
              <a:pPr algn="r"/>
              <a:t>39</a:t>
            </a:fld>
            <a:endParaRPr lang="sv-SE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5623337" y="6456040"/>
            <a:ext cx="4302544" cy="3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11" tIns="45606" rIns="91211" bIns="45606" anchor="b"/>
          <a:lstStyle/>
          <a:p>
            <a:pPr algn="r" defTabSz="912813" eaLnBrk="0" hangingPunct="0"/>
            <a:fld id="{1313DA72-E7B0-40F6-83C2-8AD6CC76D20E}" type="slidenum">
              <a:rPr lang="en-US" sz="1200">
                <a:ea typeface="ＭＳ Ｐゴシック"/>
                <a:cs typeface="ＭＳ Ｐゴシック"/>
              </a:rPr>
              <a:pPr algn="r" defTabSz="912813" eaLnBrk="0" hangingPunct="0"/>
              <a:t>5</a:t>
            </a:fld>
            <a:endParaRPr lang="en-US" sz="12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65488" y="509588"/>
            <a:ext cx="3398837" cy="2549525"/>
          </a:xfrm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28975"/>
            <a:ext cx="7940675" cy="3059113"/>
          </a:xfrm>
          <a:noFill/>
          <a:ln/>
        </p:spPr>
        <p:txBody>
          <a:bodyPr lIns="92044" tIns="46022" rIns="92044" bIns="46022"/>
          <a:lstStyle/>
          <a:p>
            <a:pPr defTabSz="914400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4" tIns="46022" rIns="92044" bIns="46022" anchor="b"/>
          <a:lstStyle/>
          <a:p>
            <a:pPr algn="r" defTabSz="920750" eaLnBrk="1" hangingPunct="1"/>
            <a:fld id="{0D7E4BB0-BCA3-4B9C-81A7-A077E06CD652}" type="slidenum">
              <a:rPr lang="en-US" sz="1200" b="0">
                <a:solidFill>
                  <a:schemeClr val="tx1"/>
                </a:solidFill>
                <a:latin typeface="Calibri" pitchFamily="34" charset="0"/>
              </a:rPr>
              <a:pPr algn="r" defTabSz="920750" eaLnBrk="1" hangingPunct="1"/>
              <a:t>50</a:t>
            </a:fld>
            <a:endParaRPr lang="en-US" sz="12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EE2B2-09D2-4711-8EE7-85072034926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6CCA8-0D5C-46D8-9CD1-344B1B2C020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475DA-C5F8-4EB6-80FB-E2E5CCE2E74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9763" y="0"/>
            <a:ext cx="2154237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0"/>
            <a:ext cx="631190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5463" y="0"/>
            <a:ext cx="8618537" cy="6500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363" y="0"/>
            <a:ext cx="5684837" cy="871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5463" y="849313"/>
            <a:ext cx="4232275" cy="565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138" y="849313"/>
            <a:ext cx="4233862" cy="565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1F569-F574-4EDC-8314-B6D8BEC6AD6F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21C9-FA1A-4CFC-88E8-0FC2C409512E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F5E4A-EB3A-4535-928A-76A052619E1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26BE-437F-4413-8C09-90562E763B1E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9E7CB-18FF-4FC4-88CD-C00A71C968E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BAEA-45F4-4F78-AA7B-F1AC5196503B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E0A36-FBE8-4BCC-93A1-77D8DAB60DC5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3CE6-FD46-4227-AA25-7FC9A0C0E745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8583-EA62-46BF-9E49-4AC1DBF96F6A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9BB7-B01B-4DBF-B452-052150AA8094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81000"/>
            <a:ext cx="1981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791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C281-BBAA-4A64-A027-77200701E526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849313"/>
            <a:ext cx="4232275" cy="565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138" y="849313"/>
            <a:ext cx="4233862" cy="565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849313"/>
            <a:ext cx="8618537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154247" y="6641914"/>
            <a:ext cx="9144000" cy="2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800" b="0" i="1" dirty="0" smtClean="0">
                <a:solidFill>
                  <a:schemeClr val="tx1"/>
                </a:solidFill>
                <a:latin typeface="Comic Sans MS" pitchFamily="66" charset="0"/>
              </a:rPr>
              <a:t>Erik Adli</a:t>
            </a:r>
            <a:r>
              <a:rPr lang="en-US" sz="800" b="0" i="1" dirty="0" smtClean="0">
                <a:solidFill>
                  <a:srgbClr val="0000FF"/>
                </a:solidFill>
                <a:latin typeface="Comic Sans MS" pitchFamily="66" charset="0"/>
              </a:rPr>
              <a:t>                      	         </a:t>
            </a:r>
            <a:r>
              <a:rPr lang="en-US" sz="800" b="0" i="1" baseline="0" dirty="0" smtClean="0">
                <a:solidFill>
                  <a:srgbClr val="0000FF"/>
                </a:solidFill>
                <a:latin typeface="Comic Sans MS" pitchFamily="66" charset="0"/>
              </a:rPr>
              <a:t>      </a:t>
            </a:r>
            <a:r>
              <a:rPr lang="en-US" sz="800" b="0" i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800" b="0" i="1" dirty="0" err="1" smtClean="0">
                <a:solidFill>
                  <a:srgbClr val="0000FF"/>
                </a:solidFill>
                <a:latin typeface="Comic Sans MS" pitchFamily="66" charset="0"/>
              </a:rPr>
              <a:t>Muon</a:t>
            </a:r>
            <a:r>
              <a:rPr lang="en-US" sz="800" b="0" i="1" dirty="0" smtClean="0">
                <a:solidFill>
                  <a:srgbClr val="0000FF"/>
                </a:solidFill>
                <a:latin typeface="Comic Sans MS" pitchFamily="66" charset="0"/>
              </a:rPr>
              <a:t> Collider 2011, June 29, Telluride,</a:t>
            </a:r>
            <a:r>
              <a:rPr lang="en-US" sz="800" b="0" i="1" baseline="0" dirty="0" smtClean="0">
                <a:solidFill>
                  <a:srgbClr val="0000FF"/>
                </a:solidFill>
                <a:latin typeface="Comic Sans MS" pitchFamily="66" charset="0"/>
              </a:rPr>
              <a:t> CO, USA			  	         </a:t>
            </a:r>
            <a:fld id="{83218CD4-B2E3-4800-BE8C-CB938F7E5647}" type="slidenum">
              <a:rPr lang="en-US" sz="800" b="0" i="1" smtClean="0">
                <a:solidFill>
                  <a:schemeClr val="tx1"/>
                </a:solidFill>
                <a:latin typeface="Comic Sans MS" pitchFamily="66" charset="0"/>
              </a:rPr>
              <a:pPr>
                <a:defRPr/>
              </a:pPr>
              <a:t>‹#›</a:t>
            </a:fld>
            <a:r>
              <a:rPr lang="en-US" sz="800" b="0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2630488" y="549275"/>
            <a:ext cx="5943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sz="3200" i="1">
                <a:solidFill>
                  <a:srgbClr val="FF3300"/>
                </a:solidFill>
              </a:rPr>
              <a:t/>
            </a:r>
            <a:br>
              <a:rPr lang="en-US" sz="3200" i="1">
                <a:solidFill>
                  <a:srgbClr val="FF3300"/>
                </a:solidFill>
              </a:rPr>
            </a:br>
            <a:endParaRPr lang="en-US" sz="3200" i="1">
              <a:solidFill>
                <a:srgbClr val="FF3300"/>
              </a:solidFill>
            </a:endParaRPr>
          </a:p>
        </p:txBody>
      </p:sp>
      <p:sp>
        <p:nvSpPr>
          <p:cNvPr id="5125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27733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7" name="Picture 2" descr="\\CERN\dfs\Workspaces\w\Wuensch\Photographs, logo\artwork\CLIC logos\CLIC-Logo-Color-BB.jp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577" t="12706" r="12437" b="14308"/>
          <a:stretch>
            <a:fillRect/>
          </a:stretch>
        </p:blipFill>
        <p:spPr bwMode="auto">
          <a:xfrm>
            <a:off x="0" y="0"/>
            <a:ext cx="908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830263"/>
            <a:ext cx="9144000" cy="46037"/>
          </a:xfrm>
          <a:prstGeom prst="rect">
            <a:avLst/>
          </a:prstGeom>
          <a:gradFill flip="none" rotWithShape="1">
            <a:gsLst>
              <a:gs pos="80000">
                <a:srgbClr val="FF66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glow rad="12700">
              <a:srgbClr val="000090">
                <a:alpha val="4000"/>
              </a:srgbClr>
            </a:glo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77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3300"/>
          </a:solidFill>
          <a:latin typeface="Times New Roman" pitchFamily="18" charset="0"/>
        </a:defRPr>
      </a:lvl9pPr>
    </p:titleStyle>
    <p:bodyStyle>
      <a:lvl1pPr marL="342900" indent="-1111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Char char="•"/>
        <a:defRPr sz="2800" b="1">
          <a:solidFill>
            <a:srgbClr val="3366FF"/>
          </a:solidFill>
          <a:latin typeface="+mn-lt"/>
          <a:ea typeface="+mn-ea"/>
          <a:cs typeface="+mn-cs"/>
        </a:defRPr>
      </a:lvl1pPr>
      <a:lvl2pPr marL="463550" indent="1666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b="1">
          <a:solidFill>
            <a:schemeClr val="tx1"/>
          </a:solidFill>
          <a:latin typeface="Arial" pitchFamily="34" charset="0"/>
        </a:defRPr>
      </a:lvl2pPr>
      <a:lvl3pPr marL="79851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3pPr>
      <a:lvl4pPr marL="1030288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126206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5pPr>
      <a:lvl6pPr marL="171926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6pPr>
      <a:lvl7pPr marL="217646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7pPr>
      <a:lvl8pPr marL="263366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8pPr>
      <a:lvl9pPr marL="3090863" indent="115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2600" y="62484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E3AFDFB6-12D3-4EAF-BDED-532D47B32511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3810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92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49" name="Picture 8" descr="logoss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3810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defRPr sz="2400" b="1">
          <a:solidFill>
            <a:srgbClr val="0000FF"/>
          </a:solidFill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tx1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0000FF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hyperlink" Target="http://project-clic-cdr.web.cern.ch/project-CLIC-CDR/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microsoft.com/office/2007/relationships/hdphoto" Target="../media/hdphoto1.wd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7" Type="http://schemas.openxmlformats.org/officeDocument/2006/relationships/image" Target="../media/image4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6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5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Relationship Id="rId5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5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1.png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5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hyperlink" Target="http://clic-study.org/" TargetMode="External"/><Relationship Id="rId4" Type="http://schemas.openxmlformats.org/officeDocument/2006/relationships/hyperlink" Target="http://clicphysics.web.cern.ch/CLICphysic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clicphysics.web.cern.ch/CLICphysics" TargetMode="External"/><Relationship Id="rId5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microsoft.com/office/2007/relationships/hdphoto" Target="../media/hdphoto2.wd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81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Relationship Id="rId5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87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5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8.png"/><Relationship Id="rId5" Type="http://schemas.openxmlformats.org/officeDocument/2006/relationships/image" Target="../media/image9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7" Type="http://schemas.openxmlformats.org/officeDocument/2006/relationships/image" Target="../media/image94.w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Relationship Id="rId6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lcd.web.cern.ch/LCD" TargetMode="Externa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jpeg"/><Relationship Id="rId5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6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1" Type="http://schemas.openxmlformats.org/officeDocument/2006/relationships/vmlDrawing" Target="../drawings/vmlDrawing1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2.xml"/><Relationship Id="rId5" Type="http://schemas.openxmlformats.org/officeDocument/2006/relationships/package" Target="../embeddings/Microsoft_Excel_Sheet1.xlsx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0.xml"/><Relationship Id="rId5" Type="http://schemas.openxmlformats.org/officeDocument/2006/relationships/oleObject" Target="../embeddings/Microsoft_Excel_97_-_2004_Worksheet2.xls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7.png"/><Relationship Id="rId25" Type="http://schemas.openxmlformats.org/officeDocument/2006/relationships/image" Target="../media/image28.jpeg"/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0" Type="http://schemas.openxmlformats.org/officeDocument/2006/relationships/image" Target="../media/image13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9" Type="http://schemas.openxmlformats.org/officeDocument/2006/relationships/image" Target="../media/image12.png"/><Relationship Id="rId18" Type="http://schemas.openxmlformats.org/officeDocument/2006/relationships/image" Target="../media/image21.gif"/><Relationship Id="rId3" Type="http://schemas.openxmlformats.org/officeDocument/2006/relationships/image" Target="../media/image6.png"/><Relationship Id="rId27" Type="http://schemas.openxmlformats.org/officeDocument/2006/relationships/image" Target="../media/image30.jpeg"/><Relationship Id="rId14" Type="http://schemas.openxmlformats.org/officeDocument/2006/relationships/image" Target="../media/image17.gif"/><Relationship Id="rId23" Type="http://schemas.openxmlformats.org/officeDocument/2006/relationships/image" Target="../media/image26.png"/><Relationship Id="rId4" Type="http://schemas.openxmlformats.org/officeDocument/2006/relationships/image" Target="../media/image7.png"/><Relationship Id="rId28" Type="http://schemas.openxmlformats.org/officeDocument/2006/relationships/image" Target="../media/image31.jpeg"/><Relationship Id="rId26" Type="http://schemas.openxmlformats.org/officeDocument/2006/relationships/image" Target="../media/image29.jpeg"/><Relationship Id="rId11" Type="http://schemas.openxmlformats.org/officeDocument/2006/relationships/image" Target="../media/image14.png"/><Relationship Id="rId6" Type="http://schemas.openxmlformats.org/officeDocument/2006/relationships/image" Target="../media/image9.png"/><Relationship Id="rId16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9" Type="http://schemas.openxmlformats.org/officeDocument/2006/relationships/image" Target="../media/image22.gif"/><Relationship Id="rId20" Type="http://schemas.openxmlformats.org/officeDocument/2006/relationships/image" Target="../media/image23.gif"/><Relationship Id="rId22" Type="http://schemas.openxmlformats.org/officeDocument/2006/relationships/image" Target="../media/image25.png"/><Relationship Id="rId21" Type="http://schemas.openxmlformats.org/officeDocument/2006/relationships/image" Target="../media/image24.png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0.jpe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7.png"/><Relationship Id="rId5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7" Type="http://schemas.openxmlformats.org/officeDocument/2006/relationships/image" Target="../media/image132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8.jpeg"/><Relationship Id="rId6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6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3.jpeg"/><Relationship Id="rId5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9" Type="http://schemas.openxmlformats.org/officeDocument/2006/relationships/image" Target="../media/image144.png"/><Relationship Id="rId3" Type="http://schemas.openxmlformats.org/officeDocument/2006/relationships/image" Target="../media/image138.png"/><Relationship Id="rId6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7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7.jpeg"/><Relationship Id="rId6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7" Type="http://schemas.openxmlformats.org/officeDocument/2006/relationships/image" Target="../media/image155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8.xml"/><Relationship Id="rId6" Type="http://schemas.openxmlformats.org/officeDocument/2006/relationships/image" Target="../media/image15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7" Type="http://schemas.openxmlformats.org/officeDocument/2006/relationships/image" Target="../media/image16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7.jpeg"/><Relationship Id="rId6" Type="http://schemas.openxmlformats.org/officeDocument/2006/relationships/image" Target="../media/image160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5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tags" Target="../tags/tag14.xml"/><Relationship Id="rId3" Type="http://schemas.openxmlformats.org/officeDocument/2006/relationships/slideLayout" Target="../slideLayouts/slideLayout2.xml"/><Relationship Id="rId5" Type="http://schemas.openxmlformats.org/officeDocument/2006/relationships/image" Target="../media/image164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3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4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6.xls"/><Relationship Id="rId1" Type="http://schemas.openxmlformats.org/officeDocument/2006/relationships/vmlDrawing" Target="../drawings/vmlDrawing6.v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Sheet2.xlsx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000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Status of the CLIC project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1600" i="0" dirty="0" err="1"/>
              <a:t>Muon</a:t>
            </a:r>
            <a:r>
              <a:rPr lang="en-US" sz="1600" i="0" dirty="0"/>
              <a:t> Collider 2011</a:t>
            </a:r>
            <a:br>
              <a:rPr lang="en-US" sz="1600" i="0" dirty="0"/>
            </a:br>
            <a:r>
              <a:rPr lang="en-US" sz="1600" i="0" dirty="0"/>
              <a:t>Telluride, Colorado, CO, USA</a:t>
            </a:r>
            <a:endParaRPr lang="nb-NO" sz="1600" i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b-NO" sz="1800" b="0" dirty="0">
                <a:solidFill>
                  <a:srgbClr val="0000FF"/>
                </a:solidFill>
              </a:rPr>
              <a:t>Erik Adli, University </a:t>
            </a:r>
            <a:r>
              <a:rPr lang="nb-NO" sz="1800" b="0" dirty="0" err="1">
                <a:solidFill>
                  <a:srgbClr val="0000FF"/>
                </a:solidFill>
              </a:rPr>
              <a:t>of</a:t>
            </a:r>
            <a:r>
              <a:rPr lang="nb-NO" sz="1800" b="0" dirty="0">
                <a:solidFill>
                  <a:srgbClr val="0000FF"/>
                </a:solidFill>
              </a:rPr>
              <a:t> Oslo, </a:t>
            </a:r>
            <a:r>
              <a:rPr lang="nb-NO" sz="1800" b="0" dirty="0" err="1" smtClean="0">
                <a:solidFill>
                  <a:srgbClr val="0000FF"/>
                </a:solidFill>
              </a:rPr>
              <a:t>Norway</a:t>
            </a:r>
            <a:r>
              <a:rPr lang="nb-NO" sz="1800" b="0" dirty="0" smtClean="0">
                <a:solidFill>
                  <a:srgbClr val="0000FF"/>
                </a:solidFill>
              </a:rPr>
              <a:t> and SLAC</a:t>
            </a:r>
          </a:p>
          <a:p>
            <a:pPr eaLnBrk="1" hangingPunct="1">
              <a:defRPr/>
            </a:pPr>
            <a:r>
              <a:rPr lang="nb-NO" sz="1800" dirty="0">
                <a:solidFill>
                  <a:srgbClr val="0000FF"/>
                </a:solidFill>
              </a:rPr>
              <a:t>For </a:t>
            </a:r>
            <a:r>
              <a:rPr lang="nb-NO" sz="1800" dirty="0" err="1">
                <a:solidFill>
                  <a:srgbClr val="0000FF"/>
                </a:solidFill>
              </a:rPr>
              <a:t>the</a:t>
            </a:r>
            <a:r>
              <a:rPr lang="nb-NO" sz="1800" dirty="0">
                <a:solidFill>
                  <a:srgbClr val="0000FF"/>
                </a:solidFill>
              </a:rPr>
              <a:t> CLIC/CTF3 </a:t>
            </a:r>
            <a:r>
              <a:rPr lang="nb-NO" sz="1800" dirty="0" err="1" smtClean="0">
                <a:solidFill>
                  <a:srgbClr val="0000FF"/>
                </a:solidFill>
              </a:rPr>
              <a:t>collaboration</a:t>
            </a:r>
            <a:endParaRPr lang="nb-NO" sz="18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nb-NO" sz="1800" b="0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nb-NO" sz="1800" b="0" dirty="0">
                <a:solidFill>
                  <a:srgbClr val="0000FF"/>
                </a:solidFill>
              </a:rPr>
              <a:t>June 29, 2011</a:t>
            </a:r>
          </a:p>
          <a:p>
            <a:pPr eaLnBrk="1" hangingPunct="1">
              <a:defRPr/>
            </a:pPr>
            <a:endParaRPr lang="nb-NO" sz="1800" b="0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nb-NO" sz="1800" b="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7529" y="0"/>
            <a:ext cx="896471" cy="92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0" y="577450"/>
            <a:ext cx="1522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FF3300"/>
                </a:solidFill>
              </a:rPr>
              <a:t>http://</a:t>
            </a:r>
            <a:r>
              <a:rPr lang="cs-CZ" sz="1200" dirty="0" err="1">
                <a:solidFill>
                  <a:srgbClr val="FF3300"/>
                </a:solidFill>
              </a:rPr>
              <a:t>clic-study.org</a:t>
            </a:r>
            <a:r>
              <a:rPr lang="cs-CZ" sz="1200" dirty="0">
                <a:solidFill>
                  <a:srgbClr val="FF3300"/>
                </a:solidFill>
              </a:rPr>
              <a:t>/</a:t>
            </a:r>
            <a:endParaRPr lang="en-US" sz="1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0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Freeform 4"/>
          <p:cNvSpPr>
            <a:spLocks/>
          </p:cNvSpPr>
          <p:nvPr/>
        </p:nvSpPr>
        <p:spPr bwMode="auto">
          <a:xfrm>
            <a:off x="5325341" y="1710036"/>
            <a:ext cx="186171" cy="147339"/>
          </a:xfrm>
          <a:custGeom>
            <a:avLst/>
            <a:gdLst>
              <a:gd name="T0" fmla="*/ 71 w 117"/>
              <a:gd name="T1" fmla="*/ 21 h 90"/>
              <a:gd name="T2" fmla="*/ 83 w 117"/>
              <a:gd name="T3" fmla="*/ 25 h 90"/>
              <a:gd name="T4" fmla="*/ 90 w 117"/>
              <a:gd name="T5" fmla="*/ 28 h 90"/>
              <a:gd name="T6" fmla="*/ 93 w 117"/>
              <a:gd name="T7" fmla="*/ 35 h 90"/>
              <a:gd name="T8" fmla="*/ 97 w 117"/>
              <a:gd name="T9" fmla="*/ 45 h 90"/>
              <a:gd name="T10" fmla="*/ 93 w 117"/>
              <a:gd name="T11" fmla="*/ 55 h 90"/>
              <a:gd name="T12" fmla="*/ 90 w 117"/>
              <a:gd name="T13" fmla="*/ 62 h 90"/>
              <a:gd name="T14" fmla="*/ 83 w 117"/>
              <a:gd name="T15" fmla="*/ 66 h 90"/>
              <a:gd name="T16" fmla="*/ 73 w 117"/>
              <a:gd name="T17" fmla="*/ 69 h 90"/>
              <a:gd name="T18" fmla="*/ 62 w 117"/>
              <a:gd name="T19" fmla="*/ 68 h 90"/>
              <a:gd name="T20" fmla="*/ 55 w 117"/>
              <a:gd name="T21" fmla="*/ 64 h 90"/>
              <a:gd name="T22" fmla="*/ 52 w 117"/>
              <a:gd name="T23" fmla="*/ 57 h 90"/>
              <a:gd name="T24" fmla="*/ 48 w 117"/>
              <a:gd name="T25" fmla="*/ 45 h 90"/>
              <a:gd name="T26" fmla="*/ 45 w 117"/>
              <a:gd name="T27" fmla="*/ 28 h 90"/>
              <a:gd name="T28" fmla="*/ 35 w 117"/>
              <a:gd name="T29" fmla="*/ 14 h 90"/>
              <a:gd name="T30" fmla="*/ 19 w 117"/>
              <a:gd name="T31" fmla="*/ 2 h 90"/>
              <a:gd name="T32" fmla="*/ 4 w 117"/>
              <a:gd name="T33" fmla="*/ 0 h 90"/>
              <a:gd name="T34" fmla="*/ 0 w 117"/>
              <a:gd name="T35" fmla="*/ 21 h 90"/>
              <a:gd name="T36" fmla="*/ 12 w 117"/>
              <a:gd name="T37" fmla="*/ 23 h 90"/>
              <a:gd name="T38" fmla="*/ 21 w 117"/>
              <a:gd name="T39" fmla="*/ 28 h 90"/>
              <a:gd name="T40" fmla="*/ 24 w 117"/>
              <a:gd name="T41" fmla="*/ 35 h 90"/>
              <a:gd name="T42" fmla="*/ 28 w 117"/>
              <a:gd name="T43" fmla="*/ 49 h 90"/>
              <a:gd name="T44" fmla="*/ 31 w 117"/>
              <a:gd name="T45" fmla="*/ 64 h 90"/>
              <a:gd name="T46" fmla="*/ 42 w 117"/>
              <a:gd name="T47" fmla="*/ 78 h 90"/>
              <a:gd name="T48" fmla="*/ 55 w 117"/>
              <a:gd name="T49" fmla="*/ 88 h 90"/>
              <a:gd name="T50" fmla="*/ 73 w 117"/>
              <a:gd name="T51" fmla="*/ 90 h 90"/>
              <a:gd name="T52" fmla="*/ 90 w 117"/>
              <a:gd name="T53" fmla="*/ 86 h 90"/>
              <a:gd name="T54" fmla="*/ 103 w 117"/>
              <a:gd name="T55" fmla="*/ 76 h 90"/>
              <a:gd name="T56" fmla="*/ 114 w 117"/>
              <a:gd name="T57" fmla="*/ 62 h 90"/>
              <a:gd name="T58" fmla="*/ 117 w 117"/>
              <a:gd name="T59" fmla="*/ 45 h 90"/>
              <a:gd name="T60" fmla="*/ 114 w 117"/>
              <a:gd name="T61" fmla="*/ 28 h 90"/>
              <a:gd name="T62" fmla="*/ 103 w 117"/>
              <a:gd name="T63" fmla="*/ 14 h 90"/>
              <a:gd name="T64" fmla="*/ 90 w 117"/>
              <a:gd name="T65" fmla="*/ 4 h 90"/>
              <a:gd name="T66" fmla="*/ 74 w 117"/>
              <a:gd name="T67" fmla="*/ 0 h 90"/>
              <a:gd name="T68" fmla="*/ 71 w 117"/>
              <a:gd name="T69" fmla="*/ 21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90">
                <a:moveTo>
                  <a:pt x="71" y="21"/>
                </a:moveTo>
                <a:lnTo>
                  <a:pt x="83" y="25"/>
                </a:lnTo>
                <a:lnTo>
                  <a:pt x="90" y="28"/>
                </a:lnTo>
                <a:lnTo>
                  <a:pt x="93" y="35"/>
                </a:lnTo>
                <a:lnTo>
                  <a:pt x="97" y="45"/>
                </a:lnTo>
                <a:lnTo>
                  <a:pt x="93" y="55"/>
                </a:lnTo>
                <a:lnTo>
                  <a:pt x="90" y="62"/>
                </a:lnTo>
                <a:lnTo>
                  <a:pt x="83" y="66"/>
                </a:lnTo>
                <a:lnTo>
                  <a:pt x="73" y="69"/>
                </a:lnTo>
                <a:lnTo>
                  <a:pt x="62" y="68"/>
                </a:lnTo>
                <a:lnTo>
                  <a:pt x="55" y="64"/>
                </a:lnTo>
                <a:lnTo>
                  <a:pt x="52" y="57"/>
                </a:lnTo>
                <a:lnTo>
                  <a:pt x="48" y="45"/>
                </a:lnTo>
                <a:lnTo>
                  <a:pt x="45" y="28"/>
                </a:lnTo>
                <a:lnTo>
                  <a:pt x="35" y="14"/>
                </a:lnTo>
                <a:lnTo>
                  <a:pt x="19" y="2"/>
                </a:lnTo>
                <a:lnTo>
                  <a:pt x="4" y="0"/>
                </a:lnTo>
                <a:lnTo>
                  <a:pt x="0" y="21"/>
                </a:lnTo>
                <a:lnTo>
                  <a:pt x="12" y="23"/>
                </a:lnTo>
                <a:lnTo>
                  <a:pt x="21" y="28"/>
                </a:lnTo>
                <a:lnTo>
                  <a:pt x="24" y="35"/>
                </a:lnTo>
                <a:lnTo>
                  <a:pt x="28" y="49"/>
                </a:lnTo>
                <a:lnTo>
                  <a:pt x="31" y="64"/>
                </a:lnTo>
                <a:lnTo>
                  <a:pt x="42" y="78"/>
                </a:lnTo>
                <a:lnTo>
                  <a:pt x="55" y="88"/>
                </a:lnTo>
                <a:lnTo>
                  <a:pt x="73" y="90"/>
                </a:lnTo>
                <a:lnTo>
                  <a:pt x="90" y="86"/>
                </a:lnTo>
                <a:lnTo>
                  <a:pt x="103" y="76"/>
                </a:lnTo>
                <a:lnTo>
                  <a:pt x="114" y="62"/>
                </a:lnTo>
                <a:lnTo>
                  <a:pt x="117" y="45"/>
                </a:lnTo>
                <a:lnTo>
                  <a:pt x="114" y="28"/>
                </a:lnTo>
                <a:lnTo>
                  <a:pt x="103" y="14"/>
                </a:lnTo>
                <a:lnTo>
                  <a:pt x="90" y="4"/>
                </a:lnTo>
                <a:lnTo>
                  <a:pt x="74" y="0"/>
                </a:lnTo>
                <a:lnTo>
                  <a:pt x="71" y="21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2895600" y="5334000"/>
            <a:ext cx="9267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300" noProof="1">
                <a:solidFill>
                  <a:srgbClr val="0000FF"/>
                </a:solidFill>
                <a:latin typeface="Arial Unicode MS" charset="0"/>
              </a:rPr>
              <a:t>3 TeV Stage</a:t>
            </a:r>
            <a:endParaRPr sz="2400" b="0" noProof="1">
              <a:latin typeface="Arial Unicode MS" charset="0"/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668694" y="5744766"/>
            <a:ext cx="5773" cy="744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36" name="Freeform 8"/>
          <p:cNvSpPr>
            <a:spLocks/>
          </p:cNvSpPr>
          <p:nvPr/>
        </p:nvSpPr>
        <p:spPr bwMode="auto">
          <a:xfrm>
            <a:off x="451717" y="5659934"/>
            <a:ext cx="8390659" cy="35719"/>
          </a:xfrm>
          <a:custGeom>
            <a:avLst/>
            <a:gdLst>
              <a:gd name="T0" fmla="*/ 0 w 5275"/>
              <a:gd name="T1" fmla="*/ 22 h 22"/>
              <a:gd name="T2" fmla="*/ 5275 w 5275"/>
              <a:gd name="T3" fmla="*/ 21 h 22"/>
              <a:gd name="T4" fmla="*/ 5275 w 5275"/>
              <a:gd name="T5" fmla="*/ 0 h 22"/>
              <a:gd name="T6" fmla="*/ 0 w 5275"/>
              <a:gd name="T7" fmla="*/ 2 h 22"/>
              <a:gd name="T8" fmla="*/ 0 w 5275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5" h="22">
                <a:moveTo>
                  <a:pt x="0" y="22"/>
                </a:moveTo>
                <a:lnTo>
                  <a:pt x="5275" y="21"/>
                </a:lnTo>
                <a:lnTo>
                  <a:pt x="5275" y="0"/>
                </a:lnTo>
                <a:lnTo>
                  <a:pt x="0" y="2"/>
                </a:lnTo>
                <a:lnTo>
                  <a:pt x="0" y="22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81603" y="5662911"/>
            <a:ext cx="3007591" cy="3274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1945409" y="5319118"/>
            <a:ext cx="44137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1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7117773" y="5319118"/>
            <a:ext cx="46396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2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4079876" y="6066235"/>
            <a:ext cx="5659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41" name="Rectangle 13"/>
          <p:cNvSpPr>
            <a:spLocks noChangeArrowheads="1"/>
          </p:cNvSpPr>
          <p:nvPr/>
        </p:nvSpPr>
        <p:spPr bwMode="auto">
          <a:xfrm>
            <a:off x="4667251" y="6066235"/>
            <a:ext cx="5433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4584990" y="5319118"/>
            <a:ext cx="2207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43" name="Line 15"/>
          <p:cNvSpPr>
            <a:spLocks noChangeShapeType="1"/>
          </p:cNvSpPr>
          <p:nvPr/>
        </p:nvSpPr>
        <p:spPr bwMode="auto">
          <a:xfrm flipH="1" flipV="1">
            <a:off x="4540250" y="5710535"/>
            <a:ext cx="27421" cy="163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4" name="Freeform 16"/>
          <p:cNvSpPr>
            <a:spLocks/>
          </p:cNvSpPr>
          <p:nvPr/>
        </p:nvSpPr>
        <p:spPr bwMode="auto">
          <a:xfrm>
            <a:off x="4540250" y="5710536"/>
            <a:ext cx="57727" cy="50602"/>
          </a:xfrm>
          <a:custGeom>
            <a:avLst/>
            <a:gdLst>
              <a:gd name="T0" fmla="*/ 19 w 37"/>
              <a:gd name="T1" fmla="*/ 31 h 31"/>
              <a:gd name="T2" fmla="*/ 0 w 37"/>
              <a:gd name="T3" fmla="*/ 0 h 31"/>
              <a:gd name="T4" fmla="*/ 37 w 37"/>
              <a:gd name="T5" fmla="*/ 5 h 31"/>
              <a:gd name="T6" fmla="*/ 14 w 37"/>
              <a:gd name="T7" fmla="*/ 9 h 31"/>
              <a:gd name="T8" fmla="*/ 19 w 37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31">
                <a:moveTo>
                  <a:pt x="19" y="31"/>
                </a:moveTo>
                <a:lnTo>
                  <a:pt x="0" y="0"/>
                </a:lnTo>
                <a:lnTo>
                  <a:pt x="37" y="5"/>
                </a:lnTo>
                <a:lnTo>
                  <a:pt x="14" y="9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5" name="Rectangle 17"/>
          <p:cNvSpPr>
            <a:spLocks noChangeArrowheads="1"/>
          </p:cNvSpPr>
          <p:nvPr/>
        </p:nvSpPr>
        <p:spPr bwMode="auto">
          <a:xfrm>
            <a:off x="4644159" y="5612309"/>
            <a:ext cx="23091" cy="13245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6" name="Line 18"/>
          <p:cNvSpPr>
            <a:spLocks noChangeShapeType="1"/>
          </p:cNvSpPr>
          <p:nvPr/>
        </p:nvSpPr>
        <p:spPr bwMode="auto">
          <a:xfrm>
            <a:off x="4655704" y="6380262"/>
            <a:ext cx="1444" cy="1934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7" name="Line 19"/>
          <p:cNvSpPr>
            <a:spLocks noChangeShapeType="1"/>
          </p:cNvSpPr>
          <p:nvPr/>
        </p:nvSpPr>
        <p:spPr bwMode="auto">
          <a:xfrm flipV="1">
            <a:off x="4651375" y="6471047"/>
            <a:ext cx="1067955" cy="29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8" name="Rectangle 20"/>
          <p:cNvSpPr>
            <a:spLocks noChangeArrowheads="1"/>
          </p:cNvSpPr>
          <p:nvPr/>
        </p:nvSpPr>
        <p:spPr bwMode="auto">
          <a:xfrm>
            <a:off x="5092989" y="6415981"/>
            <a:ext cx="318943" cy="1324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49" name="Rectangle 21"/>
          <p:cNvSpPr>
            <a:spLocks noChangeArrowheads="1"/>
          </p:cNvSpPr>
          <p:nvPr/>
        </p:nvSpPr>
        <p:spPr bwMode="auto">
          <a:xfrm>
            <a:off x="5092990" y="6415981"/>
            <a:ext cx="262659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900" b="0">
                <a:solidFill>
                  <a:srgbClr val="000000"/>
                </a:solidFill>
                <a:latin typeface="Times New Roman" charset="0"/>
              </a:rPr>
              <a:t> 3</a:t>
            </a:r>
            <a:r>
              <a:rPr sz="9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50" name="Line 22"/>
          <p:cNvSpPr>
            <a:spLocks noChangeShapeType="1"/>
          </p:cNvSpPr>
          <p:nvPr/>
        </p:nvSpPr>
        <p:spPr bwMode="auto">
          <a:xfrm flipH="1">
            <a:off x="568614" y="6380262"/>
            <a:ext cx="0" cy="20240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1" name="Line 23"/>
          <p:cNvSpPr>
            <a:spLocks noChangeShapeType="1"/>
          </p:cNvSpPr>
          <p:nvPr/>
        </p:nvSpPr>
        <p:spPr bwMode="auto">
          <a:xfrm>
            <a:off x="3589194" y="6380262"/>
            <a:ext cx="1443" cy="20240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2" name="Line 24"/>
          <p:cNvSpPr>
            <a:spLocks noChangeShapeType="1"/>
          </p:cNvSpPr>
          <p:nvPr/>
        </p:nvSpPr>
        <p:spPr bwMode="auto">
          <a:xfrm>
            <a:off x="567171" y="6478489"/>
            <a:ext cx="3022023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3" name="Freeform 25"/>
          <p:cNvSpPr>
            <a:spLocks/>
          </p:cNvSpPr>
          <p:nvPr/>
        </p:nvSpPr>
        <p:spPr bwMode="auto">
          <a:xfrm>
            <a:off x="567171" y="6451700"/>
            <a:ext cx="49068" cy="50602"/>
          </a:xfrm>
          <a:custGeom>
            <a:avLst/>
            <a:gdLst>
              <a:gd name="T0" fmla="*/ 31 w 31"/>
              <a:gd name="T1" fmla="*/ 0 h 31"/>
              <a:gd name="T2" fmla="*/ 0 w 31"/>
              <a:gd name="T3" fmla="*/ 16 h 31"/>
              <a:gd name="T4" fmla="*/ 31 w 31"/>
              <a:gd name="T5" fmla="*/ 31 h 31"/>
              <a:gd name="T6" fmla="*/ 16 w 31"/>
              <a:gd name="T7" fmla="*/ 16 h 31"/>
              <a:gd name="T8" fmla="*/ 31 w 31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1" y="0"/>
                </a:moveTo>
                <a:lnTo>
                  <a:pt x="0" y="16"/>
                </a:lnTo>
                <a:lnTo>
                  <a:pt x="31" y="31"/>
                </a:lnTo>
                <a:lnTo>
                  <a:pt x="16" y="1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4" name="Freeform 26"/>
          <p:cNvSpPr>
            <a:spLocks/>
          </p:cNvSpPr>
          <p:nvPr/>
        </p:nvSpPr>
        <p:spPr bwMode="auto">
          <a:xfrm>
            <a:off x="3535796" y="6451700"/>
            <a:ext cx="53398" cy="50602"/>
          </a:xfrm>
          <a:custGeom>
            <a:avLst/>
            <a:gdLst>
              <a:gd name="T0" fmla="*/ 0 w 33"/>
              <a:gd name="T1" fmla="*/ 0 h 31"/>
              <a:gd name="T2" fmla="*/ 33 w 33"/>
              <a:gd name="T3" fmla="*/ 16 h 31"/>
              <a:gd name="T4" fmla="*/ 0 w 33"/>
              <a:gd name="T5" fmla="*/ 31 h 31"/>
              <a:gd name="T6" fmla="*/ 15 w 33"/>
              <a:gd name="T7" fmla="*/ 16 h 31"/>
              <a:gd name="T8" fmla="*/ 0 w 33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0"/>
                </a:moveTo>
                <a:lnTo>
                  <a:pt x="33" y="16"/>
                </a:lnTo>
                <a:lnTo>
                  <a:pt x="0" y="31"/>
                </a:lnTo>
                <a:lnTo>
                  <a:pt x="15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5" name="Rectangle 27"/>
          <p:cNvSpPr>
            <a:spLocks noChangeArrowheads="1"/>
          </p:cNvSpPr>
          <p:nvPr/>
        </p:nvSpPr>
        <p:spPr bwMode="auto">
          <a:xfrm>
            <a:off x="2069523" y="6423422"/>
            <a:ext cx="373785" cy="1369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6" name="Rectangle 28"/>
          <p:cNvSpPr>
            <a:spLocks noChangeArrowheads="1"/>
          </p:cNvSpPr>
          <p:nvPr/>
        </p:nvSpPr>
        <p:spPr bwMode="auto">
          <a:xfrm>
            <a:off x="2069523" y="6423422"/>
            <a:ext cx="378114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900" b="0">
                <a:solidFill>
                  <a:srgbClr val="000000"/>
                </a:solidFill>
                <a:latin typeface="Times New Roman" charset="0"/>
              </a:rPr>
              <a:t>20.8</a:t>
            </a:r>
            <a:r>
              <a:rPr sz="9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57" name="Line 29"/>
          <p:cNvSpPr>
            <a:spLocks noChangeShapeType="1"/>
          </p:cNvSpPr>
          <p:nvPr/>
        </p:nvSpPr>
        <p:spPr bwMode="auto">
          <a:xfrm>
            <a:off x="5719330" y="6375797"/>
            <a:ext cx="0" cy="20240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>
            <a:off x="8726921" y="6384727"/>
            <a:ext cx="0" cy="21133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59" name="Line 31"/>
          <p:cNvSpPr>
            <a:spLocks noChangeShapeType="1"/>
          </p:cNvSpPr>
          <p:nvPr/>
        </p:nvSpPr>
        <p:spPr bwMode="auto">
          <a:xfrm>
            <a:off x="5719330" y="6478489"/>
            <a:ext cx="3007591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0" name="Freeform 32"/>
          <p:cNvSpPr>
            <a:spLocks/>
          </p:cNvSpPr>
          <p:nvPr/>
        </p:nvSpPr>
        <p:spPr bwMode="auto">
          <a:xfrm>
            <a:off x="5719331" y="6451700"/>
            <a:ext cx="53397" cy="50602"/>
          </a:xfrm>
          <a:custGeom>
            <a:avLst/>
            <a:gdLst>
              <a:gd name="T0" fmla="*/ 33 w 33"/>
              <a:gd name="T1" fmla="*/ 0 h 31"/>
              <a:gd name="T2" fmla="*/ 0 w 33"/>
              <a:gd name="T3" fmla="*/ 16 h 31"/>
              <a:gd name="T4" fmla="*/ 33 w 33"/>
              <a:gd name="T5" fmla="*/ 31 h 31"/>
              <a:gd name="T6" fmla="*/ 17 w 33"/>
              <a:gd name="T7" fmla="*/ 16 h 31"/>
              <a:gd name="T8" fmla="*/ 33 w 33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33" y="0"/>
                </a:moveTo>
                <a:lnTo>
                  <a:pt x="0" y="16"/>
                </a:lnTo>
                <a:lnTo>
                  <a:pt x="33" y="31"/>
                </a:lnTo>
                <a:lnTo>
                  <a:pt x="17" y="16"/>
                </a:lnTo>
                <a:lnTo>
                  <a:pt x="3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1" name="Freeform 33"/>
          <p:cNvSpPr>
            <a:spLocks/>
          </p:cNvSpPr>
          <p:nvPr/>
        </p:nvSpPr>
        <p:spPr bwMode="auto">
          <a:xfrm>
            <a:off x="8674966" y="6451700"/>
            <a:ext cx="51955" cy="50602"/>
          </a:xfrm>
          <a:custGeom>
            <a:avLst/>
            <a:gdLst>
              <a:gd name="T0" fmla="*/ 0 w 33"/>
              <a:gd name="T1" fmla="*/ 0 h 31"/>
              <a:gd name="T2" fmla="*/ 33 w 33"/>
              <a:gd name="T3" fmla="*/ 16 h 31"/>
              <a:gd name="T4" fmla="*/ 0 w 33"/>
              <a:gd name="T5" fmla="*/ 31 h 31"/>
              <a:gd name="T6" fmla="*/ 16 w 33"/>
              <a:gd name="T7" fmla="*/ 16 h 31"/>
              <a:gd name="T8" fmla="*/ 0 w 33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0"/>
                </a:moveTo>
                <a:lnTo>
                  <a:pt x="33" y="16"/>
                </a:lnTo>
                <a:lnTo>
                  <a:pt x="0" y="31"/>
                </a:lnTo>
                <a:lnTo>
                  <a:pt x="16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2" name="Rectangle 34"/>
          <p:cNvSpPr>
            <a:spLocks noChangeArrowheads="1"/>
          </p:cNvSpPr>
          <p:nvPr/>
        </p:nvSpPr>
        <p:spPr bwMode="auto">
          <a:xfrm>
            <a:off x="7213023" y="6423422"/>
            <a:ext cx="375227" cy="1369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3" name="Rectangle 35"/>
          <p:cNvSpPr>
            <a:spLocks noChangeArrowheads="1"/>
          </p:cNvSpPr>
          <p:nvPr/>
        </p:nvSpPr>
        <p:spPr bwMode="auto">
          <a:xfrm>
            <a:off x="7213023" y="6423422"/>
            <a:ext cx="378114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900" b="0">
                <a:solidFill>
                  <a:srgbClr val="000000"/>
                </a:solidFill>
                <a:latin typeface="Times New Roman" charset="0"/>
              </a:rPr>
              <a:t>20.8</a:t>
            </a:r>
            <a:r>
              <a:rPr sz="9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589194" y="6380262"/>
            <a:ext cx="1443" cy="1934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655704" y="6380262"/>
            <a:ext cx="1444" cy="1934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6" name="Line 38"/>
          <p:cNvSpPr>
            <a:spLocks noChangeShapeType="1"/>
          </p:cNvSpPr>
          <p:nvPr/>
        </p:nvSpPr>
        <p:spPr bwMode="auto">
          <a:xfrm flipV="1">
            <a:off x="3593523" y="6471047"/>
            <a:ext cx="1062182" cy="29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7" name="Rectangle 39"/>
          <p:cNvSpPr>
            <a:spLocks noChangeArrowheads="1"/>
          </p:cNvSpPr>
          <p:nvPr/>
        </p:nvSpPr>
        <p:spPr bwMode="auto">
          <a:xfrm>
            <a:off x="4026477" y="6415981"/>
            <a:ext cx="317500" cy="1324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68" name="Rectangle 40"/>
          <p:cNvSpPr>
            <a:spLocks noChangeArrowheads="1"/>
          </p:cNvSpPr>
          <p:nvPr/>
        </p:nvSpPr>
        <p:spPr bwMode="auto">
          <a:xfrm>
            <a:off x="4026478" y="6415981"/>
            <a:ext cx="262659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900" b="0">
                <a:solidFill>
                  <a:srgbClr val="000000"/>
                </a:solidFill>
                <a:latin typeface="Times New Roman" charset="0"/>
              </a:rPr>
              <a:t> 3</a:t>
            </a:r>
            <a:r>
              <a:rPr sz="9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69" name="Rectangle 41"/>
          <p:cNvSpPr>
            <a:spLocks noChangeArrowheads="1"/>
          </p:cNvSpPr>
          <p:nvPr/>
        </p:nvSpPr>
        <p:spPr bwMode="auto">
          <a:xfrm>
            <a:off x="5719330" y="5662911"/>
            <a:ext cx="3007591" cy="3274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0" name="Freeform 42"/>
          <p:cNvSpPr>
            <a:spLocks/>
          </p:cNvSpPr>
          <p:nvPr/>
        </p:nvSpPr>
        <p:spPr bwMode="auto">
          <a:xfrm>
            <a:off x="395432" y="5662911"/>
            <a:ext cx="186171" cy="145852"/>
          </a:xfrm>
          <a:custGeom>
            <a:avLst/>
            <a:gdLst>
              <a:gd name="T0" fmla="*/ 43 w 117"/>
              <a:gd name="T1" fmla="*/ 0 h 89"/>
              <a:gd name="T2" fmla="*/ 27 w 117"/>
              <a:gd name="T3" fmla="*/ 3 h 89"/>
              <a:gd name="T4" fmla="*/ 13 w 117"/>
              <a:gd name="T5" fmla="*/ 13 h 89"/>
              <a:gd name="T6" fmla="*/ 3 w 117"/>
              <a:gd name="T7" fmla="*/ 27 h 89"/>
              <a:gd name="T8" fmla="*/ 0 w 117"/>
              <a:gd name="T9" fmla="*/ 44 h 89"/>
              <a:gd name="T10" fmla="*/ 3 w 117"/>
              <a:gd name="T11" fmla="*/ 62 h 89"/>
              <a:gd name="T12" fmla="*/ 13 w 117"/>
              <a:gd name="T13" fmla="*/ 75 h 89"/>
              <a:gd name="T14" fmla="*/ 27 w 117"/>
              <a:gd name="T15" fmla="*/ 86 h 89"/>
              <a:gd name="T16" fmla="*/ 44 w 117"/>
              <a:gd name="T17" fmla="*/ 89 h 89"/>
              <a:gd name="T18" fmla="*/ 62 w 117"/>
              <a:gd name="T19" fmla="*/ 86 h 89"/>
              <a:gd name="T20" fmla="*/ 74 w 117"/>
              <a:gd name="T21" fmla="*/ 77 h 89"/>
              <a:gd name="T22" fmla="*/ 84 w 117"/>
              <a:gd name="T23" fmla="*/ 63 h 89"/>
              <a:gd name="T24" fmla="*/ 89 w 117"/>
              <a:gd name="T25" fmla="*/ 50 h 89"/>
              <a:gd name="T26" fmla="*/ 89 w 117"/>
              <a:gd name="T27" fmla="*/ 48 h 89"/>
              <a:gd name="T28" fmla="*/ 93 w 117"/>
              <a:gd name="T29" fmla="*/ 34 h 89"/>
              <a:gd name="T30" fmla="*/ 96 w 117"/>
              <a:gd name="T31" fmla="*/ 26 h 89"/>
              <a:gd name="T32" fmla="*/ 105 w 117"/>
              <a:gd name="T33" fmla="*/ 22 h 89"/>
              <a:gd name="T34" fmla="*/ 117 w 117"/>
              <a:gd name="T35" fmla="*/ 20 h 89"/>
              <a:gd name="T36" fmla="*/ 113 w 117"/>
              <a:gd name="T37" fmla="*/ 0 h 89"/>
              <a:gd name="T38" fmla="*/ 98 w 117"/>
              <a:gd name="T39" fmla="*/ 1 h 89"/>
              <a:gd name="T40" fmla="*/ 82 w 117"/>
              <a:gd name="T41" fmla="*/ 12 h 89"/>
              <a:gd name="T42" fmla="*/ 72 w 117"/>
              <a:gd name="T43" fmla="*/ 27 h 89"/>
              <a:gd name="T44" fmla="*/ 68 w 117"/>
              <a:gd name="T45" fmla="*/ 44 h 89"/>
              <a:gd name="T46" fmla="*/ 67 w 117"/>
              <a:gd name="T47" fmla="*/ 53 h 89"/>
              <a:gd name="T48" fmla="*/ 60 w 117"/>
              <a:gd name="T49" fmla="*/ 62 h 89"/>
              <a:gd name="T50" fmla="*/ 51 w 117"/>
              <a:gd name="T51" fmla="*/ 65 h 89"/>
              <a:gd name="T52" fmla="*/ 44 w 117"/>
              <a:gd name="T53" fmla="*/ 69 h 89"/>
              <a:gd name="T54" fmla="*/ 34 w 117"/>
              <a:gd name="T55" fmla="*/ 65 h 89"/>
              <a:gd name="T56" fmla="*/ 27 w 117"/>
              <a:gd name="T57" fmla="*/ 62 h 89"/>
              <a:gd name="T58" fmla="*/ 24 w 117"/>
              <a:gd name="T59" fmla="*/ 55 h 89"/>
              <a:gd name="T60" fmla="*/ 20 w 117"/>
              <a:gd name="T61" fmla="*/ 44 h 89"/>
              <a:gd name="T62" fmla="*/ 24 w 117"/>
              <a:gd name="T63" fmla="*/ 34 h 89"/>
              <a:gd name="T64" fmla="*/ 27 w 117"/>
              <a:gd name="T65" fmla="*/ 27 h 89"/>
              <a:gd name="T66" fmla="*/ 34 w 117"/>
              <a:gd name="T67" fmla="*/ 24 h 89"/>
              <a:gd name="T68" fmla="*/ 46 w 117"/>
              <a:gd name="T69" fmla="*/ 20 h 89"/>
              <a:gd name="T70" fmla="*/ 43 w 117"/>
              <a:gd name="T71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" h="89">
                <a:moveTo>
                  <a:pt x="43" y="0"/>
                </a:moveTo>
                <a:lnTo>
                  <a:pt x="27" y="3"/>
                </a:lnTo>
                <a:lnTo>
                  <a:pt x="13" y="13"/>
                </a:lnTo>
                <a:lnTo>
                  <a:pt x="3" y="27"/>
                </a:lnTo>
                <a:lnTo>
                  <a:pt x="0" y="44"/>
                </a:lnTo>
                <a:lnTo>
                  <a:pt x="3" y="62"/>
                </a:lnTo>
                <a:lnTo>
                  <a:pt x="13" y="75"/>
                </a:lnTo>
                <a:lnTo>
                  <a:pt x="27" y="86"/>
                </a:lnTo>
                <a:lnTo>
                  <a:pt x="44" y="89"/>
                </a:lnTo>
                <a:lnTo>
                  <a:pt x="62" y="86"/>
                </a:lnTo>
                <a:lnTo>
                  <a:pt x="74" y="77"/>
                </a:lnTo>
                <a:lnTo>
                  <a:pt x="84" y="63"/>
                </a:lnTo>
                <a:lnTo>
                  <a:pt x="89" y="50"/>
                </a:lnTo>
                <a:lnTo>
                  <a:pt x="89" y="48"/>
                </a:lnTo>
                <a:lnTo>
                  <a:pt x="93" y="34"/>
                </a:lnTo>
                <a:lnTo>
                  <a:pt x="96" y="26"/>
                </a:lnTo>
                <a:lnTo>
                  <a:pt x="105" y="22"/>
                </a:lnTo>
                <a:lnTo>
                  <a:pt x="117" y="20"/>
                </a:lnTo>
                <a:lnTo>
                  <a:pt x="113" y="0"/>
                </a:lnTo>
                <a:lnTo>
                  <a:pt x="98" y="1"/>
                </a:lnTo>
                <a:lnTo>
                  <a:pt x="82" y="12"/>
                </a:lnTo>
                <a:lnTo>
                  <a:pt x="72" y="27"/>
                </a:lnTo>
                <a:lnTo>
                  <a:pt x="68" y="44"/>
                </a:lnTo>
                <a:lnTo>
                  <a:pt x="67" y="53"/>
                </a:lnTo>
                <a:lnTo>
                  <a:pt x="60" y="62"/>
                </a:lnTo>
                <a:lnTo>
                  <a:pt x="51" y="65"/>
                </a:lnTo>
                <a:lnTo>
                  <a:pt x="44" y="69"/>
                </a:lnTo>
                <a:lnTo>
                  <a:pt x="34" y="65"/>
                </a:lnTo>
                <a:lnTo>
                  <a:pt x="27" y="62"/>
                </a:lnTo>
                <a:lnTo>
                  <a:pt x="24" y="55"/>
                </a:lnTo>
                <a:lnTo>
                  <a:pt x="20" y="44"/>
                </a:lnTo>
                <a:lnTo>
                  <a:pt x="24" y="34"/>
                </a:lnTo>
                <a:lnTo>
                  <a:pt x="27" y="27"/>
                </a:lnTo>
                <a:lnTo>
                  <a:pt x="34" y="24"/>
                </a:lnTo>
                <a:lnTo>
                  <a:pt x="46" y="20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1" name="Freeform 43"/>
          <p:cNvSpPr>
            <a:spLocks/>
          </p:cNvSpPr>
          <p:nvPr/>
        </p:nvSpPr>
        <p:spPr bwMode="auto">
          <a:xfrm>
            <a:off x="8722591" y="5662911"/>
            <a:ext cx="186171" cy="148828"/>
          </a:xfrm>
          <a:custGeom>
            <a:avLst/>
            <a:gdLst>
              <a:gd name="T0" fmla="*/ 70 w 117"/>
              <a:gd name="T1" fmla="*/ 20 h 91"/>
              <a:gd name="T2" fmla="*/ 82 w 117"/>
              <a:gd name="T3" fmla="*/ 24 h 91"/>
              <a:gd name="T4" fmla="*/ 89 w 117"/>
              <a:gd name="T5" fmla="*/ 27 h 91"/>
              <a:gd name="T6" fmla="*/ 92 w 117"/>
              <a:gd name="T7" fmla="*/ 36 h 91"/>
              <a:gd name="T8" fmla="*/ 96 w 117"/>
              <a:gd name="T9" fmla="*/ 46 h 91"/>
              <a:gd name="T10" fmla="*/ 92 w 117"/>
              <a:gd name="T11" fmla="*/ 56 h 91"/>
              <a:gd name="T12" fmla="*/ 89 w 117"/>
              <a:gd name="T13" fmla="*/ 63 h 91"/>
              <a:gd name="T14" fmla="*/ 82 w 117"/>
              <a:gd name="T15" fmla="*/ 67 h 91"/>
              <a:gd name="T16" fmla="*/ 72 w 117"/>
              <a:gd name="T17" fmla="*/ 70 h 91"/>
              <a:gd name="T18" fmla="*/ 61 w 117"/>
              <a:gd name="T19" fmla="*/ 67 h 91"/>
              <a:gd name="T20" fmla="*/ 55 w 117"/>
              <a:gd name="T21" fmla="*/ 63 h 91"/>
              <a:gd name="T22" fmla="*/ 51 w 117"/>
              <a:gd name="T23" fmla="*/ 56 h 91"/>
              <a:gd name="T24" fmla="*/ 48 w 117"/>
              <a:gd name="T25" fmla="*/ 44 h 91"/>
              <a:gd name="T26" fmla="*/ 44 w 117"/>
              <a:gd name="T27" fmla="*/ 27 h 91"/>
              <a:gd name="T28" fmla="*/ 34 w 117"/>
              <a:gd name="T29" fmla="*/ 12 h 91"/>
              <a:gd name="T30" fmla="*/ 18 w 117"/>
              <a:gd name="T31" fmla="*/ 3 h 91"/>
              <a:gd name="T32" fmla="*/ 3 w 117"/>
              <a:gd name="T33" fmla="*/ 1 h 91"/>
              <a:gd name="T34" fmla="*/ 0 w 117"/>
              <a:gd name="T35" fmla="*/ 22 h 91"/>
              <a:gd name="T36" fmla="*/ 12 w 117"/>
              <a:gd name="T37" fmla="*/ 24 h 91"/>
              <a:gd name="T38" fmla="*/ 20 w 117"/>
              <a:gd name="T39" fmla="*/ 29 h 91"/>
              <a:gd name="T40" fmla="*/ 24 w 117"/>
              <a:gd name="T41" fmla="*/ 34 h 91"/>
              <a:gd name="T42" fmla="*/ 27 w 117"/>
              <a:gd name="T43" fmla="*/ 48 h 91"/>
              <a:gd name="T44" fmla="*/ 31 w 117"/>
              <a:gd name="T45" fmla="*/ 63 h 91"/>
              <a:gd name="T46" fmla="*/ 41 w 117"/>
              <a:gd name="T47" fmla="*/ 77 h 91"/>
              <a:gd name="T48" fmla="*/ 55 w 117"/>
              <a:gd name="T49" fmla="*/ 87 h 91"/>
              <a:gd name="T50" fmla="*/ 72 w 117"/>
              <a:gd name="T51" fmla="*/ 91 h 91"/>
              <a:gd name="T52" fmla="*/ 89 w 117"/>
              <a:gd name="T53" fmla="*/ 87 h 91"/>
              <a:gd name="T54" fmla="*/ 103 w 117"/>
              <a:gd name="T55" fmla="*/ 77 h 91"/>
              <a:gd name="T56" fmla="*/ 113 w 117"/>
              <a:gd name="T57" fmla="*/ 63 h 91"/>
              <a:gd name="T58" fmla="*/ 117 w 117"/>
              <a:gd name="T59" fmla="*/ 46 h 91"/>
              <a:gd name="T60" fmla="*/ 113 w 117"/>
              <a:gd name="T61" fmla="*/ 29 h 91"/>
              <a:gd name="T62" fmla="*/ 105 w 117"/>
              <a:gd name="T63" fmla="*/ 13 h 91"/>
              <a:gd name="T64" fmla="*/ 89 w 117"/>
              <a:gd name="T65" fmla="*/ 3 h 91"/>
              <a:gd name="T66" fmla="*/ 74 w 117"/>
              <a:gd name="T67" fmla="*/ 0 h 91"/>
              <a:gd name="T68" fmla="*/ 70 w 117"/>
              <a:gd name="T69" fmla="*/ 2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91">
                <a:moveTo>
                  <a:pt x="70" y="20"/>
                </a:moveTo>
                <a:lnTo>
                  <a:pt x="82" y="24"/>
                </a:lnTo>
                <a:lnTo>
                  <a:pt x="89" y="27"/>
                </a:lnTo>
                <a:lnTo>
                  <a:pt x="92" y="36"/>
                </a:lnTo>
                <a:lnTo>
                  <a:pt x="96" y="46"/>
                </a:lnTo>
                <a:lnTo>
                  <a:pt x="92" y="56"/>
                </a:lnTo>
                <a:lnTo>
                  <a:pt x="89" y="63"/>
                </a:lnTo>
                <a:lnTo>
                  <a:pt x="82" y="67"/>
                </a:lnTo>
                <a:lnTo>
                  <a:pt x="72" y="70"/>
                </a:lnTo>
                <a:lnTo>
                  <a:pt x="61" y="67"/>
                </a:lnTo>
                <a:lnTo>
                  <a:pt x="55" y="63"/>
                </a:lnTo>
                <a:lnTo>
                  <a:pt x="51" y="56"/>
                </a:lnTo>
                <a:lnTo>
                  <a:pt x="48" y="44"/>
                </a:lnTo>
                <a:lnTo>
                  <a:pt x="44" y="27"/>
                </a:lnTo>
                <a:lnTo>
                  <a:pt x="34" y="12"/>
                </a:lnTo>
                <a:lnTo>
                  <a:pt x="18" y="3"/>
                </a:lnTo>
                <a:lnTo>
                  <a:pt x="3" y="1"/>
                </a:lnTo>
                <a:lnTo>
                  <a:pt x="0" y="22"/>
                </a:lnTo>
                <a:lnTo>
                  <a:pt x="12" y="24"/>
                </a:lnTo>
                <a:lnTo>
                  <a:pt x="20" y="29"/>
                </a:lnTo>
                <a:lnTo>
                  <a:pt x="24" y="34"/>
                </a:lnTo>
                <a:lnTo>
                  <a:pt x="27" y="48"/>
                </a:lnTo>
                <a:lnTo>
                  <a:pt x="31" y="63"/>
                </a:lnTo>
                <a:lnTo>
                  <a:pt x="41" y="77"/>
                </a:lnTo>
                <a:lnTo>
                  <a:pt x="55" y="87"/>
                </a:lnTo>
                <a:lnTo>
                  <a:pt x="72" y="91"/>
                </a:lnTo>
                <a:lnTo>
                  <a:pt x="89" y="87"/>
                </a:lnTo>
                <a:lnTo>
                  <a:pt x="103" y="77"/>
                </a:lnTo>
                <a:lnTo>
                  <a:pt x="113" y="63"/>
                </a:lnTo>
                <a:lnTo>
                  <a:pt x="117" y="46"/>
                </a:lnTo>
                <a:lnTo>
                  <a:pt x="113" y="29"/>
                </a:lnTo>
                <a:lnTo>
                  <a:pt x="105" y="13"/>
                </a:lnTo>
                <a:lnTo>
                  <a:pt x="89" y="3"/>
                </a:lnTo>
                <a:lnTo>
                  <a:pt x="74" y="0"/>
                </a:lnTo>
                <a:lnTo>
                  <a:pt x="70" y="2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2" name="Rectangle 44"/>
          <p:cNvSpPr>
            <a:spLocks noChangeArrowheads="1"/>
          </p:cNvSpPr>
          <p:nvPr/>
        </p:nvSpPr>
        <p:spPr bwMode="auto">
          <a:xfrm>
            <a:off x="4494069" y="5912942"/>
            <a:ext cx="326159" cy="105668"/>
          </a:xfrm>
          <a:prstGeom prst="rect">
            <a:avLst/>
          </a:prstGeom>
          <a:solidFill>
            <a:srgbClr val="A1A1A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3" name="Arc 45"/>
          <p:cNvSpPr>
            <a:spLocks/>
          </p:cNvSpPr>
          <p:nvPr/>
        </p:nvSpPr>
        <p:spPr bwMode="auto">
          <a:xfrm>
            <a:off x="4429126" y="5679282"/>
            <a:ext cx="228023" cy="241102"/>
          </a:xfrm>
          <a:custGeom>
            <a:avLst/>
            <a:gdLst>
              <a:gd name="G0" fmla="+- 150 0 0"/>
              <a:gd name="G1" fmla="+- 21600 0 0"/>
              <a:gd name="G2" fmla="+- 21600 0 0"/>
              <a:gd name="T0" fmla="*/ 0 w 21742"/>
              <a:gd name="T1" fmla="*/ 1 h 21600"/>
              <a:gd name="T2" fmla="*/ 21742 w 21742"/>
              <a:gd name="T3" fmla="*/ 21004 h 21600"/>
              <a:gd name="T4" fmla="*/ 150 w 2174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42" h="21600" fill="none" extrusionOk="0">
                <a:moveTo>
                  <a:pt x="-1" y="0"/>
                </a:moveTo>
                <a:cubicBezTo>
                  <a:pt x="49" y="0"/>
                  <a:pt x="99" y="-1"/>
                  <a:pt x="150" y="-1"/>
                </a:cubicBezTo>
                <a:cubicBezTo>
                  <a:pt x="11847" y="-1"/>
                  <a:pt x="21419" y="9311"/>
                  <a:pt x="21741" y="21004"/>
                </a:cubicBezTo>
              </a:path>
              <a:path w="21742" h="21600" stroke="0" extrusionOk="0">
                <a:moveTo>
                  <a:pt x="-1" y="0"/>
                </a:moveTo>
                <a:cubicBezTo>
                  <a:pt x="49" y="0"/>
                  <a:pt x="99" y="-1"/>
                  <a:pt x="150" y="-1"/>
                </a:cubicBezTo>
                <a:cubicBezTo>
                  <a:pt x="11847" y="-1"/>
                  <a:pt x="21419" y="9311"/>
                  <a:pt x="21741" y="21004"/>
                </a:cubicBezTo>
                <a:lnTo>
                  <a:pt x="150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4" name="Arc 46"/>
          <p:cNvSpPr>
            <a:spLocks/>
          </p:cNvSpPr>
          <p:nvPr/>
        </p:nvSpPr>
        <p:spPr bwMode="auto">
          <a:xfrm>
            <a:off x="4657149" y="5680770"/>
            <a:ext cx="226579" cy="239613"/>
          </a:xfrm>
          <a:custGeom>
            <a:avLst/>
            <a:gdLst>
              <a:gd name="G0" fmla="+- 21592 0 0"/>
              <a:gd name="G1" fmla="+- 21598 0 0"/>
              <a:gd name="G2" fmla="+- 21600 0 0"/>
              <a:gd name="T0" fmla="*/ 0 w 21592"/>
              <a:gd name="T1" fmla="*/ 21011 h 21598"/>
              <a:gd name="T2" fmla="*/ 21290 w 21592"/>
              <a:gd name="T3" fmla="*/ 0 h 21598"/>
              <a:gd name="T4" fmla="*/ 21592 w 21592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2" h="21598" fill="none" extrusionOk="0">
                <a:moveTo>
                  <a:pt x="-1" y="21010"/>
                </a:moveTo>
                <a:cubicBezTo>
                  <a:pt x="314" y="9431"/>
                  <a:pt x="9707" y="162"/>
                  <a:pt x="21290" y="0"/>
                </a:cubicBezTo>
              </a:path>
              <a:path w="21592" h="21598" stroke="0" extrusionOk="0">
                <a:moveTo>
                  <a:pt x="-1" y="21010"/>
                </a:moveTo>
                <a:cubicBezTo>
                  <a:pt x="314" y="9431"/>
                  <a:pt x="9707" y="162"/>
                  <a:pt x="21290" y="0"/>
                </a:cubicBezTo>
                <a:lnTo>
                  <a:pt x="21592" y="21598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5" name="Line 47"/>
          <p:cNvSpPr>
            <a:spLocks noChangeShapeType="1"/>
          </p:cNvSpPr>
          <p:nvPr/>
        </p:nvSpPr>
        <p:spPr bwMode="auto">
          <a:xfrm flipV="1">
            <a:off x="4745182" y="5710536"/>
            <a:ext cx="28864" cy="14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6" name="Freeform 48"/>
          <p:cNvSpPr>
            <a:spLocks/>
          </p:cNvSpPr>
          <p:nvPr/>
        </p:nvSpPr>
        <p:spPr bwMode="auto">
          <a:xfrm>
            <a:off x="4716318" y="5710536"/>
            <a:ext cx="57727" cy="47625"/>
          </a:xfrm>
          <a:custGeom>
            <a:avLst/>
            <a:gdLst>
              <a:gd name="T0" fmla="*/ 0 w 36"/>
              <a:gd name="T1" fmla="*/ 2 h 29"/>
              <a:gd name="T2" fmla="*/ 36 w 36"/>
              <a:gd name="T3" fmla="*/ 0 h 29"/>
              <a:gd name="T4" fmla="*/ 15 w 36"/>
              <a:gd name="T5" fmla="*/ 29 h 29"/>
              <a:gd name="T6" fmla="*/ 22 w 36"/>
              <a:gd name="T7" fmla="*/ 7 h 29"/>
              <a:gd name="T8" fmla="*/ 0 w 36"/>
              <a:gd name="T9" fmla="*/ 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9">
                <a:moveTo>
                  <a:pt x="0" y="2"/>
                </a:moveTo>
                <a:lnTo>
                  <a:pt x="36" y="0"/>
                </a:lnTo>
                <a:lnTo>
                  <a:pt x="15" y="29"/>
                </a:lnTo>
                <a:lnTo>
                  <a:pt x="22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7" name="Line 49"/>
          <p:cNvSpPr>
            <a:spLocks noChangeShapeType="1"/>
          </p:cNvSpPr>
          <p:nvPr/>
        </p:nvSpPr>
        <p:spPr bwMode="auto">
          <a:xfrm>
            <a:off x="445944" y="6645176"/>
            <a:ext cx="1443" cy="2128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8" name="Line 50"/>
          <p:cNvSpPr>
            <a:spLocks noChangeShapeType="1"/>
          </p:cNvSpPr>
          <p:nvPr/>
        </p:nvSpPr>
        <p:spPr bwMode="auto">
          <a:xfrm>
            <a:off x="8848149" y="6645176"/>
            <a:ext cx="2886" cy="2128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>
            <a:off x="469035" y="6752333"/>
            <a:ext cx="8367568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80" name="Rectangle 52"/>
          <p:cNvSpPr>
            <a:spLocks noChangeArrowheads="1"/>
          </p:cNvSpPr>
          <p:nvPr/>
        </p:nvSpPr>
        <p:spPr bwMode="auto">
          <a:xfrm>
            <a:off x="4492626" y="6686848"/>
            <a:ext cx="378114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900" b="0">
                <a:solidFill>
                  <a:srgbClr val="000000"/>
                </a:solidFill>
                <a:latin typeface="Times New Roman" charset="0"/>
              </a:rPr>
              <a:t>48.2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1" name="Oval 53"/>
          <p:cNvSpPr>
            <a:spLocks noChangeArrowheads="1"/>
          </p:cNvSpPr>
          <p:nvPr/>
        </p:nvSpPr>
        <p:spPr bwMode="auto">
          <a:xfrm>
            <a:off x="4687455" y="3735586"/>
            <a:ext cx="7216" cy="893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82" name="Rectangle 54"/>
          <p:cNvSpPr>
            <a:spLocks noChangeArrowheads="1"/>
          </p:cNvSpPr>
          <p:nvPr/>
        </p:nvSpPr>
        <p:spPr bwMode="auto">
          <a:xfrm>
            <a:off x="2962853" y="3637360"/>
            <a:ext cx="3369829" cy="34231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83" name="Rectangle 55"/>
          <p:cNvSpPr>
            <a:spLocks noChangeArrowheads="1"/>
          </p:cNvSpPr>
          <p:nvPr/>
        </p:nvSpPr>
        <p:spPr bwMode="auto">
          <a:xfrm>
            <a:off x="3099954" y="3637360"/>
            <a:ext cx="1067955" cy="342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84" name="Rectangle 56"/>
          <p:cNvSpPr>
            <a:spLocks noChangeArrowheads="1"/>
          </p:cNvSpPr>
          <p:nvPr/>
        </p:nvSpPr>
        <p:spPr bwMode="auto">
          <a:xfrm>
            <a:off x="3355398" y="3360539"/>
            <a:ext cx="44137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1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5" name="Rectangle 57"/>
          <p:cNvSpPr>
            <a:spLocks noChangeArrowheads="1"/>
          </p:cNvSpPr>
          <p:nvPr/>
        </p:nvSpPr>
        <p:spPr bwMode="auto">
          <a:xfrm>
            <a:off x="5489864" y="3360539"/>
            <a:ext cx="46396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2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6" name="Rectangle 58"/>
          <p:cNvSpPr>
            <a:spLocks noChangeArrowheads="1"/>
          </p:cNvSpPr>
          <p:nvPr/>
        </p:nvSpPr>
        <p:spPr bwMode="auto">
          <a:xfrm>
            <a:off x="4088535" y="4057055"/>
            <a:ext cx="5659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7" name="Rectangle 59"/>
          <p:cNvSpPr>
            <a:spLocks noChangeArrowheads="1"/>
          </p:cNvSpPr>
          <p:nvPr/>
        </p:nvSpPr>
        <p:spPr bwMode="auto">
          <a:xfrm>
            <a:off x="4675910" y="4057055"/>
            <a:ext cx="5433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8" name="Rectangle 60"/>
          <p:cNvSpPr>
            <a:spLocks noChangeArrowheads="1"/>
          </p:cNvSpPr>
          <p:nvPr/>
        </p:nvSpPr>
        <p:spPr bwMode="auto">
          <a:xfrm>
            <a:off x="4540251" y="3360539"/>
            <a:ext cx="2207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589" name="Rectangle 61"/>
          <p:cNvSpPr>
            <a:spLocks noChangeArrowheads="1"/>
          </p:cNvSpPr>
          <p:nvPr/>
        </p:nvSpPr>
        <p:spPr bwMode="auto">
          <a:xfrm>
            <a:off x="4641273" y="3589734"/>
            <a:ext cx="23091" cy="13245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0" name="Rectangle 62"/>
          <p:cNvSpPr>
            <a:spLocks noChangeArrowheads="1"/>
          </p:cNvSpPr>
          <p:nvPr/>
        </p:nvSpPr>
        <p:spPr bwMode="auto">
          <a:xfrm>
            <a:off x="5137727" y="3637360"/>
            <a:ext cx="1067955" cy="342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1" name="Arc 63"/>
          <p:cNvSpPr>
            <a:spLocks/>
          </p:cNvSpPr>
          <p:nvPr/>
        </p:nvSpPr>
        <p:spPr bwMode="auto">
          <a:xfrm>
            <a:off x="4652819" y="3655219"/>
            <a:ext cx="228023" cy="239614"/>
          </a:xfrm>
          <a:custGeom>
            <a:avLst/>
            <a:gdLst>
              <a:gd name="G0" fmla="+- 21592 0 0"/>
              <a:gd name="G1" fmla="+- 21598 0 0"/>
              <a:gd name="G2" fmla="+- 21600 0 0"/>
              <a:gd name="T0" fmla="*/ 0 w 21592"/>
              <a:gd name="T1" fmla="*/ 21008 h 21598"/>
              <a:gd name="T2" fmla="*/ 21291 w 21592"/>
              <a:gd name="T3" fmla="*/ 0 h 21598"/>
              <a:gd name="T4" fmla="*/ 21592 w 21592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2" h="21598" fill="none" extrusionOk="0">
                <a:moveTo>
                  <a:pt x="0" y="21008"/>
                </a:moveTo>
                <a:cubicBezTo>
                  <a:pt x="316" y="9429"/>
                  <a:pt x="9709" y="161"/>
                  <a:pt x="21291" y="0"/>
                </a:cubicBezTo>
              </a:path>
              <a:path w="21592" h="21598" stroke="0" extrusionOk="0">
                <a:moveTo>
                  <a:pt x="0" y="21008"/>
                </a:moveTo>
                <a:cubicBezTo>
                  <a:pt x="316" y="9429"/>
                  <a:pt x="9709" y="161"/>
                  <a:pt x="21291" y="0"/>
                </a:cubicBezTo>
                <a:lnTo>
                  <a:pt x="21592" y="21598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2" name="Arc 64"/>
          <p:cNvSpPr>
            <a:spLocks/>
          </p:cNvSpPr>
          <p:nvPr/>
        </p:nvSpPr>
        <p:spPr bwMode="auto">
          <a:xfrm>
            <a:off x="4424796" y="3653731"/>
            <a:ext cx="230909" cy="241102"/>
          </a:xfrm>
          <a:custGeom>
            <a:avLst/>
            <a:gdLst>
              <a:gd name="G0" fmla="+- 149 0 0"/>
              <a:gd name="G1" fmla="+- 21600 0 0"/>
              <a:gd name="G2" fmla="+- 21600 0 0"/>
              <a:gd name="T0" fmla="*/ 0 w 21741"/>
              <a:gd name="T1" fmla="*/ 1 h 21600"/>
              <a:gd name="T2" fmla="*/ 21741 w 21741"/>
              <a:gd name="T3" fmla="*/ 21002 h 21600"/>
              <a:gd name="T4" fmla="*/ 149 w 2174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41" h="21600" fill="none" extrusionOk="0">
                <a:moveTo>
                  <a:pt x="-1" y="0"/>
                </a:moveTo>
                <a:cubicBezTo>
                  <a:pt x="49" y="0"/>
                  <a:pt x="99" y="-1"/>
                  <a:pt x="149" y="-1"/>
                </a:cubicBezTo>
                <a:cubicBezTo>
                  <a:pt x="11845" y="-1"/>
                  <a:pt x="21416" y="9310"/>
                  <a:pt x="21740" y="21002"/>
                </a:cubicBezTo>
              </a:path>
              <a:path w="21741" h="21600" stroke="0" extrusionOk="0">
                <a:moveTo>
                  <a:pt x="-1" y="0"/>
                </a:moveTo>
                <a:cubicBezTo>
                  <a:pt x="49" y="0"/>
                  <a:pt x="99" y="-1"/>
                  <a:pt x="149" y="-1"/>
                </a:cubicBezTo>
                <a:cubicBezTo>
                  <a:pt x="11845" y="-1"/>
                  <a:pt x="21416" y="9310"/>
                  <a:pt x="21740" y="21002"/>
                </a:cubicBezTo>
                <a:lnTo>
                  <a:pt x="149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3" name="Line 65"/>
          <p:cNvSpPr>
            <a:spLocks noChangeShapeType="1"/>
          </p:cNvSpPr>
          <p:nvPr/>
        </p:nvSpPr>
        <p:spPr bwMode="auto">
          <a:xfrm flipH="1" flipV="1">
            <a:off x="4543136" y="3692427"/>
            <a:ext cx="24535" cy="1934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4" name="Freeform 66"/>
          <p:cNvSpPr>
            <a:spLocks/>
          </p:cNvSpPr>
          <p:nvPr/>
        </p:nvSpPr>
        <p:spPr bwMode="auto">
          <a:xfrm>
            <a:off x="4543137" y="3692426"/>
            <a:ext cx="57727" cy="52089"/>
          </a:xfrm>
          <a:custGeom>
            <a:avLst/>
            <a:gdLst>
              <a:gd name="T0" fmla="*/ 17 w 36"/>
              <a:gd name="T1" fmla="*/ 31 h 31"/>
              <a:gd name="T2" fmla="*/ 0 w 36"/>
              <a:gd name="T3" fmla="*/ 0 h 31"/>
              <a:gd name="T4" fmla="*/ 36 w 36"/>
              <a:gd name="T5" fmla="*/ 4 h 31"/>
              <a:gd name="T6" fmla="*/ 14 w 36"/>
              <a:gd name="T7" fmla="*/ 9 h 31"/>
              <a:gd name="T8" fmla="*/ 17 w 36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1">
                <a:moveTo>
                  <a:pt x="17" y="31"/>
                </a:moveTo>
                <a:lnTo>
                  <a:pt x="0" y="0"/>
                </a:lnTo>
                <a:lnTo>
                  <a:pt x="36" y="4"/>
                </a:lnTo>
                <a:lnTo>
                  <a:pt x="14" y="9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5" name="Line 67"/>
          <p:cNvSpPr>
            <a:spLocks noChangeShapeType="1"/>
          </p:cNvSpPr>
          <p:nvPr/>
        </p:nvSpPr>
        <p:spPr bwMode="auto">
          <a:xfrm flipV="1">
            <a:off x="4743739" y="3687961"/>
            <a:ext cx="23091" cy="14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6" name="Freeform 68"/>
          <p:cNvSpPr>
            <a:spLocks/>
          </p:cNvSpPr>
          <p:nvPr/>
        </p:nvSpPr>
        <p:spPr bwMode="auto">
          <a:xfrm>
            <a:off x="4710546" y="3687961"/>
            <a:ext cx="56285" cy="50602"/>
          </a:xfrm>
          <a:custGeom>
            <a:avLst/>
            <a:gdLst>
              <a:gd name="T0" fmla="*/ 0 w 36"/>
              <a:gd name="T1" fmla="*/ 2 h 31"/>
              <a:gd name="T2" fmla="*/ 36 w 36"/>
              <a:gd name="T3" fmla="*/ 0 h 31"/>
              <a:gd name="T4" fmla="*/ 17 w 36"/>
              <a:gd name="T5" fmla="*/ 31 h 31"/>
              <a:gd name="T6" fmla="*/ 22 w 36"/>
              <a:gd name="T7" fmla="*/ 9 h 31"/>
              <a:gd name="T8" fmla="*/ 0 w 36"/>
              <a:gd name="T9" fmla="*/ 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1">
                <a:moveTo>
                  <a:pt x="0" y="2"/>
                </a:moveTo>
                <a:lnTo>
                  <a:pt x="36" y="0"/>
                </a:lnTo>
                <a:lnTo>
                  <a:pt x="17" y="31"/>
                </a:lnTo>
                <a:lnTo>
                  <a:pt x="22" y="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7" name="Freeform 69"/>
          <p:cNvSpPr>
            <a:spLocks/>
          </p:cNvSpPr>
          <p:nvPr/>
        </p:nvSpPr>
        <p:spPr bwMode="auto">
          <a:xfrm>
            <a:off x="2909455" y="3637359"/>
            <a:ext cx="186171" cy="148828"/>
          </a:xfrm>
          <a:custGeom>
            <a:avLst/>
            <a:gdLst>
              <a:gd name="T0" fmla="*/ 43 w 117"/>
              <a:gd name="T1" fmla="*/ 0 h 91"/>
              <a:gd name="T2" fmla="*/ 27 w 117"/>
              <a:gd name="T3" fmla="*/ 3 h 91"/>
              <a:gd name="T4" fmla="*/ 14 w 117"/>
              <a:gd name="T5" fmla="*/ 14 h 91"/>
              <a:gd name="T6" fmla="*/ 3 w 117"/>
              <a:gd name="T7" fmla="*/ 27 h 91"/>
              <a:gd name="T8" fmla="*/ 0 w 117"/>
              <a:gd name="T9" fmla="*/ 45 h 91"/>
              <a:gd name="T10" fmla="*/ 3 w 117"/>
              <a:gd name="T11" fmla="*/ 62 h 91"/>
              <a:gd name="T12" fmla="*/ 12 w 117"/>
              <a:gd name="T13" fmla="*/ 77 h 91"/>
              <a:gd name="T14" fmla="*/ 27 w 117"/>
              <a:gd name="T15" fmla="*/ 88 h 91"/>
              <a:gd name="T16" fmla="*/ 45 w 117"/>
              <a:gd name="T17" fmla="*/ 91 h 91"/>
              <a:gd name="T18" fmla="*/ 62 w 117"/>
              <a:gd name="T19" fmla="*/ 88 h 91"/>
              <a:gd name="T20" fmla="*/ 74 w 117"/>
              <a:gd name="T21" fmla="*/ 79 h 91"/>
              <a:gd name="T22" fmla="*/ 84 w 117"/>
              <a:gd name="T23" fmla="*/ 65 h 91"/>
              <a:gd name="T24" fmla="*/ 89 w 117"/>
              <a:gd name="T25" fmla="*/ 48 h 91"/>
              <a:gd name="T26" fmla="*/ 93 w 117"/>
              <a:gd name="T27" fmla="*/ 34 h 91"/>
              <a:gd name="T28" fmla="*/ 96 w 117"/>
              <a:gd name="T29" fmla="*/ 29 h 91"/>
              <a:gd name="T30" fmla="*/ 105 w 117"/>
              <a:gd name="T31" fmla="*/ 24 h 91"/>
              <a:gd name="T32" fmla="*/ 117 w 117"/>
              <a:gd name="T33" fmla="*/ 22 h 91"/>
              <a:gd name="T34" fmla="*/ 113 w 117"/>
              <a:gd name="T35" fmla="*/ 2 h 91"/>
              <a:gd name="T36" fmla="*/ 98 w 117"/>
              <a:gd name="T37" fmla="*/ 3 h 91"/>
              <a:gd name="T38" fmla="*/ 83 w 117"/>
              <a:gd name="T39" fmla="*/ 12 h 91"/>
              <a:gd name="T40" fmla="*/ 72 w 117"/>
              <a:gd name="T41" fmla="*/ 27 h 91"/>
              <a:gd name="T42" fmla="*/ 69 w 117"/>
              <a:gd name="T43" fmla="*/ 45 h 91"/>
              <a:gd name="T44" fmla="*/ 67 w 117"/>
              <a:gd name="T45" fmla="*/ 55 h 91"/>
              <a:gd name="T46" fmla="*/ 60 w 117"/>
              <a:gd name="T47" fmla="*/ 64 h 91"/>
              <a:gd name="T48" fmla="*/ 52 w 117"/>
              <a:gd name="T49" fmla="*/ 67 h 91"/>
              <a:gd name="T50" fmla="*/ 45 w 117"/>
              <a:gd name="T51" fmla="*/ 70 h 91"/>
              <a:gd name="T52" fmla="*/ 34 w 117"/>
              <a:gd name="T53" fmla="*/ 67 h 91"/>
              <a:gd name="T54" fmla="*/ 29 w 117"/>
              <a:gd name="T55" fmla="*/ 64 h 91"/>
              <a:gd name="T56" fmla="*/ 24 w 117"/>
              <a:gd name="T57" fmla="*/ 55 h 91"/>
              <a:gd name="T58" fmla="*/ 21 w 117"/>
              <a:gd name="T59" fmla="*/ 45 h 91"/>
              <a:gd name="T60" fmla="*/ 24 w 117"/>
              <a:gd name="T61" fmla="*/ 34 h 91"/>
              <a:gd name="T62" fmla="*/ 27 w 117"/>
              <a:gd name="T63" fmla="*/ 27 h 91"/>
              <a:gd name="T64" fmla="*/ 34 w 117"/>
              <a:gd name="T65" fmla="*/ 24 h 91"/>
              <a:gd name="T66" fmla="*/ 46 w 117"/>
              <a:gd name="T67" fmla="*/ 21 h 91"/>
              <a:gd name="T68" fmla="*/ 43 w 117"/>
              <a:gd name="T6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91">
                <a:moveTo>
                  <a:pt x="43" y="0"/>
                </a:moveTo>
                <a:lnTo>
                  <a:pt x="27" y="3"/>
                </a:lnTo>
                <a:lnTo>
                  <a:pt x="14" y="14"/>
                </a:lnTo>
                <a:lnTo>
                  <a:pt x="3" y="27"/>
                </a:lnTo>
                <a:lnTo>
                  <a:pt x="0" y="45"/>
                </a:lnTo>
                <a:lnTo>
                  <a:pt x="3" y="62"/>
                </a:lnTo>
                <a:lnTo>
                  <a:pt x="12" y="77"/>
                </a:lnTo>
                <a:lnTo>
                  <a:pt x="27" y="88"/>
                </a:lnTo>
                <a:lnTo>
                  <a:pt x="45" y="91"/>
                </a:lnTo>
                <a:lnTo>
                  <a:pt x="62" y="88"/>
                </a:lnTo>
                <a:lnTo>
                  <a:pt x="74" y="79"/>
                </a:lnTo>
                <a:lnTo>
                  <a:pt x="84" y="65"/>
                </a:lnTo>
                <a:lnTo>
                  <a:pt x="89" y="48"/>
                </a:lnTo>
                <a:lnTo>
                  <a:pt x="93" y="34"/>
                </a:lnTo>
                <a:lnTo>
                  <a:pt x="96" y="29"/>
                </a:lnTo>
                <a:lnTo>
                  <a:pt x="105" y="24"/>
                </a:lnTo>
                <a:lnTo>
                  <a:pt x="117" y="22"/>
                </a:lnTo>
                <a:lnTo>
                  <a:pt x="113" y="2"/>
                </a:lnTo>
                <a:lnTo>
                  <a:pt x="98" y="3"/>
                </a:lnTo>
                <a:lnTo>
                  <a:pt x="83" y="12"/>
                </a:lnTo>
                <a:lnTo>
                  <a:pt x="72" y="27"/>
                </a:lnTo>
                <a:lnTo>
                  <a:pt x="69" y="45"/>
                </a:lnTo>
                <a:lnTo>
                  <a:pt x="67" y="55"/>
                </a:lnTo>
                <a:lnTo>
                  <a:pt x="60" y="64"/>
                </a:lnTo>
                <a:lnTo>
                  <a:pt x="52" y="67"/>
                </a:lnTo>
                <a:lnTo>
                  <a:pt x="45" y="70"/>
                </a:lnTo>
                <a:lnTo>
                  <a:pt x="34" y="67"/>
                </a:lnTo>
                <a:lnTo>
                  <a:pt x="29" y="64"/>
                </a:lnTo>
                <a:lnTo>
                  <a:pt x="24" y="55"/>
                </a:lnTo>
                <a:lnTo>
                  <a:pt x="21" y="45"/>
                </a:lnTo>
                <a:lnTo>
                  <a:pt x="24" y="34"/>
                </a:lnTo>
                <a:lnTo>
                  <a:pt x="27" y="27"/>
                </a:lnTo>
                <a:lnTo>
                  <a:pt x="34" y="24"/>
                </a:lnTo>
                <a:lnTo>
                  <a:pt x="46" y="21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8" name="Freeform 70"/>
          <p:cNvSpPr>
            <a:spLocks/>
          </p:cNvSpPr>
          <p:nvPr/>
        </p:nvSpPr>
        <p:spPr bwMode="auto">
          <a:xfrm>
            <a:off x="6201353" y="3637359"/>
            <a:ext cx="183284" cy="148828"/>
          </a:xfrm>
          <a:custGeom>
            <a:avLst/>
            <a:gdLst>
              <a:gd name="T0" fmla="*/ 69 w 115"/>
              <a:gd name="T1" fmla="*/ 21 h 91"/>
              <a:gd name="T2" fmla="*/ 81 w 115"/>
              <a:gd name="T3" fmla="*/ 24 h 91"/>
              <a:gd name="T4" fmla="*/ 89 w 115"/>
              <a:gd name="T5" fmla="*/ 29 h 91"/>
              <a:gd name="T6" fmla="*/ 93 w 115"/>
              <a:gd name="T7" fmla="*/ 34 h 91"/>
              <a:gd name="T8" fmla="*/ 94 w 115"/>
              <a:gd name="T9" fmla="*/ 45 h 91"/>
              <a:gd name="T10" fmla="*/ 93 w 115"/>
              <a:gd name="T11" fmla="*/ 55 h 91"/>
              <a:gd name="T12" fmla="*/ 89 w 115"/>
              <a:gd name="T13" fmla="*/ 64 h 91"/>
              <a:gd name="T14" fmla="*/ 81 w 115"/>
              <a:gd name="T15" fmla="*/ 67 h 91"/>
              <a:gd name="T16" fmla="*/ 70 w 115"/>
              <a:gd name="T17" fmla="*/ 70 h 91"/>
              <a:gd name="T18" fmla="*/ 64 w 115"/>
              <a:gd name="T19" fmla="*/ 67 h 91"/>
              <a:gd name="T20" fmla="*/ 55 w 115"/>
              <a:gd name="T21" fmla="*/ 64 h 91"/>
              <a:gd name="T22" fmla="*/ 48 w 115"/>
              <a:gd name="T23" fmla="*/ 55 h 91"/>
              <a:gd name="T24" fmla="*/ 46 w 115"/>
              <a:gd name="T25" fmla="*/ 45 h 91"/>
              <a:gd name="T26" fmla="*/ 43 w 115"/>
              <a:gd name="T27" fmla="*/ 27 h 91"/>
              <a:gd name="T28" fmla="*/ 33 w 115"/>
              <a:gd name="T29" fmla="*/ 12 h 91"/>
              <a:gd name="T30" fmla="*/ 17 w 115"/>
              <a:gd name="T31" fmla="*/ 3 h 91"/>
              <a:gd name="T32" fmla="*/ 3 w 115"/>
              <a:gd name="T33" fmla="*/ 2 h 91"/>
              <a:gd name="T34" fmla="*/ 0 w 115"/>
              <a:gd name="T35" fmla="*/ 22 h 91"/>
              <a:gd name="T36" fmla="*/ 10 w 115"/>
              <a:gd name="T37" fmla="*/ 24 h 91"/>
              <a:gd name="T38" fmla="*/ 19 w 115"/>
              <a:gd name="T39" fmla="*/ 29 h 91"/>
              <a:gd name="T40" fmla="*/ 22 w 115"/>
              <a:gd name="T41" fmla="*/ 34 h 91"/>
              <a:gd name="T42" fmla="*/ 26 w 115"/>
              <a:gd name="T43" fmla="*/ 48 h 91"/>
              <a:gd name="T44" fmla="*/ 31 w 115"/>
              <a:gd name="T45" fmla="*/ 65 h 91"/>
              <a:gd name="T46" fmla="*/ 41 w 115"/>
              <a:gd name="T47" fmla="*/ 79 h 91"/>
              <a:gd name="T48" fmla="*/ 53 w 115"/>
              <a:gd name="T49" fmla="*/ 88 h 91"/>
              <a:gd name="T50" fmla="*/ 70 w 115"/>
              <a:gd name="T51" fmla="*/ 91 h 91"/>
              <a:gd name="T52" fmla="*/ 88 w 115"/>
              <a:gd name="T53" fmla="*/ 88 h 91"/>
              <a:gd name="T54" fmla="*/ 103 w 115"/>
              <a:gd name="T55" fmla="*/ 77 h 91"/>
              <a:gd name="T56" fmla="*/ 113 w 115"/>
              <a:gd name="T57" fmla="*/ 62 h 91"/>
              <a:gd name="T58" fmla="*/ 115 w 115"/>
              <a:gd name="T59" fmla="*/ 45 h 91"/>
              <a:gd name="T60" fmla="*/ 113 w 115"/>
              <a:gd name="T61" fmla="*/ 27 h 91"/>
              <a:gd name="T62" fmla="*/ 103 w 115"/>
              <a:gd name="T63" fmla="*/ 12 h 91"/>
              <a:gd name="T64" fmla="*/ 88 w 115"/>
              <a:gd name="T65" fmla="*/ 3 h 91"/>
              <a:gd name="T66" fmla="*/ 72 w 115"/>
              <a:gd name="T67" fmla="*/ 0 h 91"/>
              <a:gd name="T68" fmla="*/ 69 w 115"/>
              <a:gd name="T69" fmla="*/ 2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5" h="91">
                <a:moveTo>
                  <a:pt x="69" y="21"/>
                </a:moveTo>
                <a:lnTo>
                  <a:pt x="81" y="24"/>
                </a:lnTo>
                <a:lnTo>
                  <a:pt x="89" y="29"/>
                </a:lnTo>
                <a:lnTo>
                  <a:pt x="93" y="34"/>
                </a:lnTo>
                <a:lnTo>
                  <a:pt x="94" y="45"/>
                </a:lnTo>
                <a:lnTo>
                  <a:pt x="93" y="55"/>
                </a:lnTo>
                <a:lnTo>
                  <a:pt x="89" y="64"/>
                </a:lnTo>
                <a:lnTo>
                  <a:pt x="81" y="67"/>
                </a:lnTo>
                <a:lnTo>
                  <a:pt x="70" y="70"/>
                </a:lnTo>
                <a:lnTo>
                  <a:pt x="64" y="67"/>
                </a:lnTo>
                <a:lnTo>
                  <a:pt x="55" y="64"/>
                </a:lnTo>
                <a:lnTo>
                  <a:pt x="48" y="55"/>
                </a:lnTo>
                <a:lnTo>
                  <a:pt x="46" y="45"/>
                </a:lnTo>
                <a:lnTo>
                  <a:pt x="43" y="27"/>
                </a:lnTo>
                <a:lnTo>
                  <a:pt x="33" y="12"/>
                </a:lnTo>
                <a:lnTo>
                  <a:pt x="17" y="3"/>
                </a:lnTo>
                <a:lnTo>
                  <a:pt x="3" y="2"/>
                </a:lnTo>
                <a:lnTo>
                  <a:pt x="0" y="22"/>
                </a:lnTo>
                <a:lnTo>
                  <a:pt x="10" y="24"/>
                </a:lnTo>
                <a:lnTo>
                  <a:pt x="19" y="29"/>
                </a:lnTo>
                <a:lnTo>
                  <a:pt x="22" y="34"/>
                </a:lnTo>
                <a:lnTo>
                  <a:pt x="26" y="48"/>
                </a:lnTo>
                <a:lnTo>
                  <a:pt x="31" y="65"/>
                </a:lnTo>
                <a:lnTo>
                  <a:pt x="41" y="79"/>
                </a:lnTo>
                <a:lnTo>
                  <a:pt x="53" y="88"/>
                </a:lnTo>
                <a:lnTo>
                  <a:pt x="70" y="91"/>
                </a:lnTo>
                <a:lnTo>
                  <a:pt x="88" y="88"/>
                </a:lnTo>
                <a:lnTo>
                  <a:pt x="103" y="77"/>
                </a:lnTo>
                <a:lnTo>
                  <a:pt x="113" y="62"/>
                </a:lnTo>
                <a:lnTo>
                  <a:pt x="115" y="45"/>
                </a:lnTo>
                <a:lnTo>
                  <a:pt x="113" y="27"/>
                </a:lnTo>
                <a:lnTo>
                  <a:pt x="103" y="12"/>
                </a:lnTo>
                <a:lnTo>
                  <a:pt x="88" y="3"/>
                </a:lnTo>
                <a:lnTo>
                  <a:pt x="72" y="0"/>
                </a:lnTo>
                <a:lnTo>
                  <a:pt x="69" y="21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599" name="Line 71"/>
          <p:cNvSpPr>
            <a:spLocks noChangeShapeType="1"/>
          </p:cNvSpPr>
          <p:nvPr/>
        </p:nvSpPr>
        <p:spPr bwMode="auto">
          <a:xfrm>
            <a:off x="5134841" y="4272856"/>
            <a:ext cx="1444" cy="22770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0" name="Rectangle 72"/>
          <p:cNvSpPr>
            <a:spLocks noChangeArrowheads="1"/>
          </p:cNvSpPr>
          <p:nvPr/>
        </p:nvSpPr>
        <p:spPr bwMode="auto">
          <a:xfrm>
            <a:off x="4766830" y="4342805"/>
            <a:ext cx="288636" cy="117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1" name="Line 73"/>
          <p:cNvSpPr>
            <a:spLocks noChangeShapeType="1"/>
          </p:cNvSpPr>
          <p:nvPr/>
        </p:nvSpPr>
        <p:spPr bwMode="auto">
          <a:xfrm>
            <a:off x="4176568" y="4295180"/>
            <a:ext cx="1444" cy="19198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2" name="Line 74"/>
          <p:cNvSpPr>
            <a:spLocks noChangeShapeType="1"/>
          </p:cNvSpPr>
          <p:nvPr/>
        </p:nvSpPr>
        <p:spPr bwMode="auto">
          <a:xfrm>
            <a:off x="3099954" y="4272857"/>
            <a:ext cx="1444" cy="22324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3" name="Line 75"/>
          <p:cNvSpPr>
            <a:spLocks noChangeShapeType="1"/>
          </p:cNvSpPr>
          <p:nvPr/>
        </p:nvSpPr>
        <p:spPr bwMode="auto">
          <a:xfrm>
            <a:off x="3099955" y="4388942"/>
            <a:ext cx="1076614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4" name="Rectangle 76"/>
          <p:cNvSpPr>
            <a:spLocks noChangeArrowheads="1"/>
          </p:cNvSpPr>
          <p:nvPr/>
        </p:nvSpPr>
        <p:spPr bwMode="auto">
          <a:xfrm>
            <a:off x="3511262" y="4342805"/>
            <a:ext cx="287193" cy="117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5" name="Rectangle 77"/>
          <p:cNvSpPr>
            <a:spLocks noChangeArrowheads="1"/>
          </p:cNvSpPr>
          <p:nvPr/>
        </p:nvSpPr>
        <p:spPr bwMode="auto">
          <a:xfrm>
            <a:off x="3511262" y="4342805"/>
            <a:ext cx="29495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7.0</a:t>
            </a:r>
            <a:r>
              <a:rPr sz="8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06" name="Line 78"/>
          <p:cNvSpPr>
            <a:spLocks noChangeShapeType="1"/>
          </p:cNvSpPr>
          <p:nvPr/>
        </p:nvSpPr>
        <p:spPr bwMode="auto">
          <a:xfrm flipH="1">
            <a:off x="6207126" y="4272857"/>
            <a:ext cx="2886" cy="22324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7" name="Line 79"/>
          <p:cNvSpPr>
            <a:spLocks noChangeShapeType="1"/>
          </p:cNvSpPr>
          <p:nvPr/>
        </p:nvSpPr>
        <p:spPr bwMode="auto">
          <a:xfrm>
            <a:off x="5137727" y="4388942"/>
            <a:ext cx="1067955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8" name="Rectangle 80"/>
          <p:cNvSpPr>
            <a:spLocks noChangeArrowheads="1"/>
          </p:cNvSpPr>
          <p:nvPr/>
        </p:nvSpPr>
        <p:spPr bwMode="auto">
          <a:xfrm>
            <a:off x="5544705" y="4342805"/>
            <a:ext cx="288636" cy="117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09" name="Rectangle 81"/>
          <p:cNvSpPr>
            <a:spLocks noChangeArrowheads="1"/>
          </p:cNvSpPr>
          <p:nvPr/>
        </p:nvSpPr>
        <p:spPr bwMode="auto">
          <a:xfrm>
            <a:off x="5544705" y="4342805"/>
            <a:ext cx="29495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7.0</a:t>
            </a:r>
            <a:r>
              <a:rPr sz="8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10" name="Rectangle 82"/>
          <p:cNvSpPr>
            <a:spLocks noChangeArrowheads="1"/>
          </p:cNvSpPr>
          <p:nvPr/>
        </p:nvSpPr>
        <p:spPr bwMode="auto">
          <a:xfrm>
            <a:off x="4489740" y="3888880"/>
            <a:ext cx="326159" cy="104180"/>
          </a:xfrm>
          <a:prstGeom prst="rect">
            <a:avLst/>
          </a:prstGeom>
          <a:solidFill>
            <a:srgbClr val="A1A1A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12" name="Rectangle 84"/>
          <p:cNvSpPr>
            <a:spLocks noChangeArrowheads="1"/>
          </p:cNvSpPr>
          <p:nvPr/>
        </p:nvSpPr>
        <p:spPr bwMode="auto">
          <a:xfrm>
            <a:off x="2895600" y="3886200"/>
            <a:ext cx="9267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300" noProof="1">
                <a:solidFill>
                  <a:srgbClr val="0000FF"/>
                </a:solidFill>
                <a:latin typeface="Arial Unicode MS" charset="0"/>
              </a:rPr>
              <a:t>1 TeV Stage</a:t>
            </a:r>
            <a:endParaRPr sz="2400" b="0" noProof="1">
              <a:latin typeface="Arial Unicode MS" charset="0"/>
            </a:endParaRPr>
          </a:p>
        </p:txBody>
      </p:sp>
      <p:sp>
        <p:nvSpPr>
          <p:cNvPr id="150614" name="Rectangle 86"/>
          <p:cNvSpPr>
            <a:spLocks noChangeArrowheads="1"/>
          </p:cNvSpPr>
          <p:nvPr/>
        </p:nvSpPr>
        <p:spPr bwMode="auto">
          <a:xfrm>
            <a:off x="2895600" y="1905000"/>
            <a:ext cx="106580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300" noProof="1">
                <a:solidFill>
                  <a:srgbClr val="0000FF"/>
                </a:solidFill>
                <a:latin typeface="Arial Unicode MS" charset="0"/>
              </a:rPr>
              <a:t>0.</a:t>
            </a:r>
            <a:r>
              <a:rPr lang="en-US" sz="1300" dirty="0">
                <a:solidFill>
                  <a:srgbClr val="0000FF"/>
                </a:solidFill>
                <a:latin typeface="Arial Unicode MS" charset="0"/>
              </a:rPr>
              <a:t>5</a:t>
            </a:r>
            <a:r>
              <a:rPr sz="1300" noProof="1">
                <a:solidFill>
                  <a:srgbClr val="0000FF"/>
                </a:solidFill>
                <a:latin typeface="Arial Unicode MS" charset="0"/>
              </a:rPr>
              <a:t> TeV Stage</a:t>
            </a:r>
            <a:endParaRPr sz="2400" b="0" noProof="1">
              <a:latin typeface="Arial Unicode MS" charset="0"/>
            </a:endParaRPr>
          </a:p>
        </p:txBody>
      </p:sp>
      <p:sp>
        <p:nvSpPr>
          <p:cNvPr id="150615" name="Oval 87"/>
          <p:cNvSpPr>
            <a:spLocks noChangeArrowheads="1"/>
          </p:cNvSpPr>
          <p:nvPr/>
        </p:nvSpPr>
        <p:spPr bwMode="auto">
          <a:xfrm>
            <a:off x="4687455" y="1806774"/>
            <a:ext cx="7216" cy="893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16" name="Rectangle 88"/>
          <p:cNvSpPr>
            <a:spLocks noChangeArrowheads="1"/>
          </p:cNvSpPr>
          <p:nvPr/>
        </p:nvSpPr>
        <p:spPr bwMode="auto">
          <a:xfrm>
            <a:off x="3810000" y="1713012"/>
            <a:ext cx="1648114" cy="35719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17" name="Rectangle 89"/>
          <p:cNvSpPr>
            <a:spLocks noChangeArrowheads="1"/>
          </p:cNvSpPr>
          <p:nvPr/>
        </p:nvSpPr>
        <p:spPr bwMode="auto">
          <a:xfrm>
            <a:off x="3919682" y="1713012"/>
            <a:ext cx="437285" cy="3571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18" name="Rectangle 90"/>
          <p:cNvSpPr>
            <a:spLocks noChangeArrowheads="1"/>
          </p:cNvSpPr>
          <p:nvPr/>
        </p:nvSpPr>
        <p:spPr bwMode="auto">
          <a:xfrm>
            <a:off x="3775363" y="1400473"/>
            <a:ext cx="44137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1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19" name="Rectangle 91"/>
          <p:cNvSpPr>
            <a:spLocks noChangeArrowheads="1"/>
          </p:cNvSpPr>
          <p:nvPr/>
        </p:nvSpPr>
        <p:spPr bwMode="auto">
          <a:xfrm>
            <a:off x="5036705" y="1400473"/>
            <a:ext cx="46396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FF0000"/>
                </a:solidFill>
                <a:latin typeface="Comic Sans MS" charset="0"/>
              </a:rPr>
              <a:t>Linac 2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20" name="Rectangle 92"/>
          <p:cNvSpPr>
            <a:spLocks noChangeArrowheads="1"/>
          </p:cNvSpPr>
          <p:nvPr/>
        </p:nvSpPr>
        <p:spPr bwMode="auto">
          <a:xfrm>
            <a:off x="4139045" y="2117825"/>
            <a:ext cx="5659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21" name="Rectangle 93"/>
          <p:cNvSpPr>
            <a:spLocks noChangeArrowheads="1"/>
          </p:cNvSpPr>
          <p:nvPr/>
        </p:nvSpPr>
        <p:spPr bwMode="auto">
          <a:xfrm>
            <a:off x="4727864" y="2117825"/>
            <a:ext cx="5433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22" name="Rectangle 94"/>
          <p:cNvSpPr>
            <a:spLocks noChangeArrowheads="1"/>
          </p:cNvSpPr>
          <p:nvPr/>
        </p:nvSpPr>
        <p:spPr bwMode="auto">
          <a:xfrm>
            <a:off x="4570558" y="1400473"/>
            <a:ext cx="2207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sz="1100" b="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23" name="Rectangle 95"/>
          <p:cNvSpPr>
            <a:spLocks noChangeArrowheads="1"/>
          </p:cNvSpPr>
          <p:nvPr/>
        </p:nvSpPr>
        <p:spPr bwMode="auto">
          <a:xfrm>
            <a:off x="4638387" y="1662411"/>
            <a:ext cx="21648" cy="13394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4" name="Rectangle 96"/>
          <p:cNvSpPr>
            <a:spLocks noChangeArrowheads="1"/>
          </p:cNvSpPr>
          <p:nvPr/>
        </p:nvSpPr>
        <p:spPr bwMode="auto">
          <a:xfrm>
            <a:off x="4906819" y="1713012"/>
            <a:ext cx="430068" cy="3571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5" name="Arc 97"/>
          <p:cNvSpPr>
            <a:spLocks/>
          </p:cNvSpPr>
          <p:nvPr/>
        </p:nvSpPr>
        <p:spPr bwMode="auto">
          <a:xfrm>
            <a:off x="4649932" y="1727895"/>
            <a:ext cx="228023" cy="239613"/>
          </a:xfrm>
          <a:custGeom>
            <a:avLst/>
            <a:gdLst>
              <a:gd name="G0" fmla="+- 21595 0 0"/>
              <a:gd name="G1" fmla="+- 21599 0 0"/>
              <a:gd name="G2" fmla="+- 21600 0 0"/>
              <a:gd name="T0" fmla="*/ 0 w 21595"/>
              <a:gd name="T1" fmla="*/ 21155 h 21599"/>
              <a:gd name="T2" fmla="*/ 21445 w 21595"/>
              <a:gd name="T3" fmla="*/ 0 h 21599"/>
              <a:gd name="T4" fmla="*/ 21595 w 21595"/>
              <a:gd name="T5" fmla="*/ 21599 h 21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5" h="21599" fill="none" extrusionOk="0">
                <a:moveTo>
                  <a:pt x="-1" y="21154"/>
                </a:moveTo>
                <a:cubicBezTo>
                  <a:pt x="240" y="9459"/>
                  <a:pt x="9747" y="80"/>
                  <a:pt x="21444" y="-1"/>
                </a:cubicBezTo>
              </a:path>
              <a:path w="21595" h="21599" stroke="0" extrusionOk="0">
                <a:moveTo>
                  <a:pt x="-1" y="21154"/>
                </a:moveTo>
                <a:cubicBezTo>
                  <a:pt x="240" y="9459"/>
                  <a:pt x="9747" y="80"/>
                  <a:pt x="21444" y="-1"/>
                </a:cubicBezTo>
                <a:lnTo>
                  <a:pt x="21595" y="21599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6" name="Arc 98"/>
          <p:cNvSpPr>
            <a:spLocks/>
          </p:cNvSpPr>
          <p:nvPr/>
        </p:nvSpPr>
        <p:spPr bwMode="auto">
          <a:xfrm>
            <a:off x="4421909" y="1727895"/>
            <a:ext cx="230909" cy="239613"/>
          </a:xfrm>
          <a:custGeom>
            <a:avLst/>
            <a:gdLst>
              <a:gd name="G0" fmla="+- 302 0 0"/>
              <a:gd name="G1" fmla="+- 21600 0 0"/>
              <a:gd name="G2" fmla="+- 21600 0 0"/>
              <a:gd name="T0" fmla="*/ 0 w 21897"/>
              <a:gd name="T1" fmla="*/ 2 h 21600"/>
              <a:gd name="T2" fmla="*/ 21897 w 21897"/>
              <a:gd name="T3" fmla="*/ 21147 h 21600"/>
              <a:gd name="T4" fmla="*/ 302 w 218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97" h="21600" fill="none" extrusionOk="0">
                <a:moveTo>
                  <a:pt x="0" y="2"/>
                </a:moveTo>
                <a:cubicBezTo>
                  <a:pt x="100" y="0"/>
                  <a:pt x="201" y="-1"/>
                  <a:pt x="302" y="-1"/>
                </a:cubicBezTo>
                <a:cubicBezTo>
                  <a:pt x="12054" y="-1"/>
                  <a:pt x="21650" y="9396"/>
                  <a:pt x="21897" y="21146"/>
                </a:cubicBezTo>
              </a:path>
              <a:path w="21897" h="21600" stroke="0" extrusionOk="0">
                <a:moveTo>
                  <a:pt x="0" y="2"/>
                </a:moveTo>
                <a:cubicBezTo>
                  <a:pt x="100" y="0"/>
                  <a:pt x="201" y="-1"/>
                  <a:pt x="302" y="-1"/>
                </a:cubicBezTo>
                <a:cubicBezTo>
                  <a:pt x="12054" y="-1"/>
                  <a:pt x="21650" y="9396"/>
                  <a:pt x="21897" y="21146"/>
                </a:cubicBezTo>
                <a:lnTo>
                  <a:pt x="302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7" name="Line 99"/>
          <p:cNvSpPr>
            <a:spLocks noChangeShapeType="1"/>
          </p:cNvSpPr>
          <p:nvPr/>
        </p:nvSpPr>
        <p:spPr bwMode="auto">
          <a:xfrm flipH="1" flipV="1">
            <a:off x="4540250" y="1765102"/>
            <a:ext cx="27421" cy="1934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8" name="Freeform 100"/>
          <p:cNvSpPr>
            <a:spLocks/>
          </p:cNvSpPr>
          <p:nvPr/>
        </p:nvSpPr>
        <p:spPr bwMode="auto">
          <a:xfrm>
            <a:off x="4540250" y="1765102"/>
            <a:ext cx="57727" cy="50602"/>
          </a:xfrm>
          <a:custGeom>
            <a:avLst/>
            <a:gdLst>
              <a:gd name="T0" fmla="*/ 18 w 37"/>
              <a:gd name="T1" fmla="*/ 31 h 31"/>
              <a:gd name="T2" fmla="*/ 0 w 37"/>
              <a:gd name="T3" fmla="*/ 0 h 31"/>
              <a:gd name="T4" fmla="*/ 37 w 37"/>
              <a:gd name="T5" fmla="*/ 5 h 31"/>
              <a:gd name="T6" fmla="*/ 14 w 37"/>
              <a:gd name="T7" fmla="*/ 9 h 31"/>
              <a:gd name="T8" fmla="*/ 18 w 37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31">
                <a:moveTo>
                  <a:pt x="18" y="31"/>
                </a:moveTo>
                <a:lnTo>
                  <a:pt x="0" y="0"/>
                </a:lnTo>
                <a:lnTo>
                  <a:pt x="37" y="5"/>
                </a:lnTo>
                <a:lnTo>
                  <a:pt x="14" y="9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29" name="Line 101"/>
          <p:cNvSpPr>
            <a:spLocks noChangeShapeType="1"/>
          </p:cNvSpPr>
          <p:nvPr/>
        </p:nvSpPr>
        <p:spPr bwMode="auto">
          <a:xfrm flipV="1">
            <a:off x="4740853" y="1760638"/>
            <a:ext cx="25977" cy="14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0" name="Freeform 102"/>
          <p:cNvSpPr>
            <a:spLocks/>
          </p:cNvSpPr>
          <p:nvPr/>
        </p:nvSpPr>
        <p:spPr bwMode="auto">
          <a:xfrm>
            <a:off x="4710546" y="1760637"/>
            <a:ext cx="56285" cy="50602"/>
          </a:xfrm>
          <a:custGeom>
            <a:avLst/>
            <a:gdLst>
              <a:gd name="T0" fmla="*/ 0 w 36"/>
              <a:gd name="T1" fmla="*/ 2 h 30"/>
              <a:gd name="T2" fmla="*/ 36 w 36"/>
              <a:gd name="T3" fmla="*/ 0 h 30"/>
              <a:gd name="T4" fmla="*/ 16 w 36"/>
              <a:gd name="T5" fmla="*/ 30 h 30"/>
              <a:gd name="T6" fmla="*/ 22 w 36"/>
              <a:gd name="T7" fmla="*/ 7 h 30"/>
              <a:gd name="T8" fmla="*/ 0 w 36"/>
              <a:gd name="T9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0">
                <a:moveTo>
                  <a:pt x="0" y="2"/>
                </a:moveTo>
                <a:lnTo>
                  <a:pt x="36" y="0"/>
                </a:lnTo>
                <a:lnTo>
                  <a:pt x="16" y="30"/>
                </a:lnTo>
                <a:lnTo>
                  <a:pt x="22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1" name="Freeform 103"/>
          <p:cNvSpPr>
            <a:spLocks/>
          </p:cNvSpPr>
          <p:nvPr/>
        </p:nvSpPr>
        <p:spPr bwMode="auto">
          <a:xfrm>
            <a:off x="3749386" y="1713012"/>
            <a:ext cx="186171" cy="148828"/>
          </a:xfrm>
          <a:custGeom>
            <a:avLst/>
            <a:gdLst>
              <a:gd name="T0" fmla="*/ 43 w 117"/>
              <a:gd name="T1" fmla="*/ 0 h 90"/>
              <a:gd name="T2" fmla="*/ 28 w 117"/>
              <a:gd name="T3" fmla="*/ 4 h 90"/>
              <a:gd name="T4" fmla="*/ 14 w 117"/>
              <a:gd name="T5" fmla="*/ 14 h 90"/>
              <a:gd name="T6" fmla="*/ 4 w 117"/>
              <a:gd name="T7" fmla="*/ 28 h 90"/>
              <a:gd name="T8" fmla="*/ 0 w 117"/>
              <a:gd name="T9" fmla="*/ 45 h 90"/>
              <a:gd name="T10" fmla="*/ 4 w 117"/>
              <a:gd name="T11" fmla="*/ 62 h 90"/>
              <a:gd name="T12" fmla="*/ 14 w 117"/>
              <a:gd name="T13" fmla="*/ 76 h 90"/>
              <a:gd name="T14" fmla="*/ 28 w 117"/>
              <a:gd name="T15" fmla="*/ 86 h 90"/>
              <a:gd name="T16" fmla="*/ 45 w 117"/>
              <a:gd name="T17" fmla="*/ 90 h 90"/>
              <a:gd name="T18" fmla="*/ 62 w 117"/>
              <a:gd name="T19" fmla="*/ 86 h 90"/>
              <a:gd name="T20" fmla="*/ 76 w 117"/>
              <a:gd name="T21" fmla="*/ 76 h 90"/>
              <a:gd name="T22" fmla="*/ 86 w 117"/>
              <a:gd name="T23" fmla="*/ 64 h 90"/>
              <a:gd name="T24" fmla="*/ 90 w 117"/>
              <a:gd name="T25" fmla="*/ 50 h 90"/>
              <a:gd name="T26" fmla="*/ 90 w 117"/>
              <a:gd name="T27" fmla="*/ 48 h 90"/>
              <a:gd name="T28" fmla="*/ 93 w 117"/>
              <a:gd name="T29" fmla="*/ 36 h 90"/>
              <a:gd name="T30" fmla="*/ 98 w 117"/>
              <a:gd name="T31" fmla="*/ 28 h 90"/>
              <a:gd name="T32" fmla="*/ 107 w 117"/>
              <a:gd name="T33" fmla="*/ 23 h 90"/>
              <a:gd name="T34" fmla="*/ 117 w 117"/>
              <a:gd name="T35" fmla="*/ 21 h 90"/>
              <a:gd name="T36" fmla="*/ 114 w 117"/>
              <a:gd name="T37" fmla="*/ 0 h 90"/>
              <a:gd name="T38" fmla="*/ 100 w 117"/>
              <a:gd name="T39" fmla="*/ 2 h 90"/>
              <a:gd name="T40" fmla="*/ 84 w 117"/>
              <a:gd name="T41" fmla="*/ 14 h 90"/>
              <a:gd name="T42" fmla="*/ 72 w 117"/>
              <a:gd name="T43" fmla="*/ 26 h 90"/>
              <a:gd name="T44" fmla="*/ 69 w 117"/>
              <a:gd name="T45" fmla="*/ 45 h 90"/>
              <a:gd name="T46" fmla="*/ 62 w 117"/>
              <a:gd name="T47" fmla="*/ 62 h 90"/>
              <a:gd name="T48" fmla="*/ 55 w 117"/>
              <a:gd name="T49" fmla="*/ 66 h 90"/>
              <a:gd name="T50" fmla="*/ 45 w 117"/>
              <a:gd name="T51" fmla="*/ 69 h 90"/>
              <a:gd name="T52" fmla="*/ 35 w 117"/>
              <a:gd name="T53" fmla="*/ 66 h 90"/>
              <a:gd name="T54" fmla="*/ 28 w 117"/>
              <a:gd name="T55" fmla="*/ 62 h 90"/>
              <a:gd name="T56" fmla="*/ 24 w 117"/>
              <a:gd name="T57" fmla="*/ 55 h 90"/>
              <a:gd name="T58" fmla="*/ 21 w 117"/>
              <a:gd name="T59" fmla="*/ 45 h 90"/>
              <a:gd name="T60" fmla="*/ 24 w 117"/>
              <a:gd name="T61" fmla="*/ 35 h 90"/>
              <a:gd name="T62" fmla="*/ 28 w 117"/>
              <a:gd name="T63" fmla="*/ 28 h 90"/>
              <a:gd name="T64" fmla="*/ 35 w 117"/>
              <a:gd name="T65" fmla="*/ 24 h 90"/>
              <a:gd name="T66" fmla="*/ 47 w 117"/>
              <a:gd name="T67" fmla="*/ 21 h 90"/>
              <a:gd name="T68" fmla="*/ 43 w 117"/>
              <a:gd name="T6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90">
                <a:moveTo>
                  <a:pt x="43" y="0"/>
                </a:moveTo>
                <a:lnTo>
                  <a:pt x="28" y="4"/>
                </a:lnTo>
                <a:lnTo>
                  <a:pt x="14" y="14"/>
                </a:lnTo>
                <a:lnTo>
                  <a:pt x="4" y="28"/>
                </a:lnTo>
                <a:lnTo>
                  <a:pt x="0" y="45"/>
                </a:lnTo>
                <a:lnTo>
                  <a:pt x="4" y="62"/>
                </a:lnTo>
                <a:lnTo>
                  <a:pt x="14" y="76"/>
                </a:lnTo>
                <a:lnTo>
                  <a:pt x="28" y="86"/>
                </a:lnTo>
                <a:lnTo>
                  <a:pt x="45" y="90"/>
                </a:lnTo>
                <a:lnTo>
                  <a:pt x="62" y="86"/>
                </a:lnTo>
                <a:lnTo>
                  <a:pt x="76" y="76"/>
                </a:lnTo>
                <a:lnTo>
                  <a:pt x="86" y="64"/>
                </a:lnTo>
                <a:lnTo>
                  <a:pt x="90" y="50"/>
                </a:lnTo>
                <a:lnTo>
                  <a:pt x="90" y="48"/>
                </a:lnTo>
                <a:lnTo>
                  <a:pt x="93" y="36"/>
                </a:lnTo>
                <a:lnTo>
                  <a:pt x="98" y="28"/>
                </a:lnTo>
                <a:lnTo>
                  <a:pt x="107" y="23"/>
                </a:lnTo>
                <a:lnTo>
                  <a:pt x="117" y="21"/>
                </a:lnTo>
                <a:lnTo>
                  <a:pt x="114" y="0"/>
                </a:lnTo>
                <a:lnTo>
                  <a:pt x="100" y="2"/>
                </a:lnTo>
                <a:lnTo>
                  <a:pt x="84" y="14"/>
                </a:lnTo>
                <a:lnTo>
                  <a:pt x="72" y="26"/>
                </a:lnTo>
                <a:lnTo>
                  <a:pt x="69" y="45"/>
                </a:lnTo>
                <a:lnTo>
                  <a:pt x="62" y="62"/>
                </a:lnTo>
                <a:lnTo>
                  <a:pt x="55" y="66"/>
                </a:lnTo>
                <a:lnTo>
                  <a:pt x="45" y="69"/>
                </a:lnTo>
                <a:lnTo>
                  <a:pt x="35" y="66"/>
                </a:lnTo>
                <a:lnTo>
                  <a:pt x="28" y="62"/>
                </a:lnTo>
                <a:lnTo>
                  <a:pt x="24" y="55"/>
                </a:lnTo>
                <a:lnTo>
                  <a:pt x="21" y="45"/>
                </a:lnTo>
                <a:lnTo>
                  <a:pt x="24" y="35"/>
                </a:lnTo>
                <a:lnTo>
                  <a:pt x="28" y="28"/>
                </a:lnTo>
                <a:lnTo>
                  <a:pt x="35" y="24"/>
                </a:lnTo>
                <a:lnTo>
                  <a:pt x="47" y="21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2" name="Rectangle 104"/>
          <p:cNvSpPr>
            <a:spLocks noChangeArrowheads="1"/>
          </p:cNvSpPr>
          <p:nvPr/>
        </p:nvSpPr>
        <p:spPr bwMode="auto">
          <a:xfrm>
            <a:off x="4488296" y="1963043"/>
            <a:ext cx="324716" cy="101203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3" name="Line 105"/>
          <p:cNvSpPr>
            <a:spLocks noChangeShapeType="1"/>
          </p:cNvSpPr>
          <p:nvPr/>
        </p:nvSpPr>
        <p:spPr bwMode="auto">
          <a:xfrm>
            <a:off x="3896591" y="2363391"/>
            <a:ext cx="1444" cy="20687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4" name="Line 106"/>
          <p:cNvSpPr>
            <a:spLocks noChangeShapeType="1"/>
          </p:cNvSpPr>
          <p:nvPr/>
        </p:nvSpPr>
        <p:spPr bwMode="auto">
          <a:xfrm flipH="1">
            <a:off x="4302125" y="2363391"/>
            <a:ext cx="0" cy="20687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5" name="Line 107"/>
          <p:cNvSpPr>
            <a:spLocks noChangeShapeType="1"/>
          </p:cNvSpPr>
          <p:nvPr/>
        </p:nvSpPr>
        <p:spPr bwMode="auto">
          <a:xfrm>
            <a:off x="3909580" y="2454177"/>
            <a:ext cx="404091" cy="14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6" name="Rectangle 108"/>
          <p:cNvSpPr>
            <a:spLocks noChangeArrowheads="1"/>
          </p:cNvSpPr>
          <p:nvPr/>
        </p:nvSpPr>
        <p:spPr bwMode="auto">
          <a:xfrm>
            <a:off x="3987512" y="2418458"/>
            <a:ext cx="243656" cy="1231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4 </a:t>
            </a:r>
            <a:r>
              <a:rPr sz="8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37" name="Line 109"/>
          <p:cNvSpPr>
            <a:spLocks noChangeShapeType="1"/>
          </p:cNvSpPr>
          <p:nvPr/>
        </p:nvSpPr>
        <p:spPr bwMode="auto">
          <a:xfrm flipH="1">
            <a:off x="3799899" y="2591099"/>
            <a:ext cx="2886" cy="20389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8" name="Line 110"/>
          <p:cNvSpPr>
            <a:spLocks noChangeShapeType="1"/>
          </p:cNvSpPr>
          <p:nvPr/>
        </p:nvSpPr>
        <p:spPr bwMode="auto">
          <a:xfrm flipH="1">
            <a:off x="5433580" y="2591099"/>
            <a:ext cx="0" cy="20389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39" name="Line 111"/>
          <p:cNvSpPr>
            <a:spLocks noChangeShapeType="1"/>
          </p:cNvSpPr>
          <p:nvPr/>
        </p:nvSpPr>
        <p:spPr bwMode="auto">
          <a:xfrm flipV="1">
            <a:off x="3807114" y="2687836"/>
            <a:ext cx="1626466" cy="148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40" name="Rectangle 112"/>
          <p:cNvSpPr>
            <a:spLocks noChangeArrowheads="1"/>
          </p:cNvSpPr>
          <p:nvPr/>
        </p:nvSpPr>
        <p:spPr bwMode="auto">
          <a:xfrm>
            <a:off x="4443558" y="2628305"/>
            <a:ext cx="346249" cy="1231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 ~14</a:t>
            </a:r>
            <a:r>
              <a:rPr sz="8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 </a:t>
            </a:r>
            <a:endParaRPr sz="2400" b="0" noProof="1">
              <a:latin typeface="Times New Roman" charset="0"/>
            </a:endParaRPr>
          </a:p>
        </p:txBody>
      </p:sp>
      <p:sp>
        <p:nvSpPr>
          <p:cNvPr id="150641" name="Line 113"/>
          <p:cNvSpPr>
            <a:spLocks noChangeShapeType="1"/>
          </p:cNvSpPr>
          <p:nvPr/>
        </p:nvSpPr>
        <p:spPr bwMode="auto">
          <a:xfrm>
            <a:off x="4890944" y="2373809"/>
            <a:ext cx="1443" cy="2068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42" name="Line 114"/>
          <p:cNvSpPr>
            <a:spLocks noChangeShapeType="1"/>
          </p:cNvSpPr>
          <p:nvPr/>
        </p:nvSpPr>
        <p:spPr bwMode="auto">
          <a:xfrm flipH="1">
            <a:off x="5296477" y="2373809"/>
            <a:ext cx="0" cy="2068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43" name="Line 115"/>
          <p:cNvSpPr>
            <a:spLocks noChangeShapeType="1"/>
          </p:cNvSpPr>
          <p:nvPr/>
        </p:nvSpPr>
        <p:spPr bwMode="auto">
          <a:xfrm>
            <a:off x="4903932" y="2464594"/>
            <a:ext cx="404091" cy="148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50644" name="Rectangle 116"/>
          <p:cNvSpPr>
            <a:spLocks noChangeArrowheads="1"/>
          </p:cNvSpPr>
          <p:nvPr/>
        </p:nvSpPr>
        <p:spPr bwMode="auto">
          <a:xfrm>
            <a:off x="4981864" y="2428876"/>
            <a:ext cx="243656" cy="1231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28426"/>
            <a:r>
              <a:rPr lang="en-US" sz="800" b="0">
                <a:solidFill>
                  <a:srgbClr val="000000"/>
                </a:solidFill>
                <a:latin typeface="Times New Roman" charset="0"/>
              </a:rPr>
              <a:t>4 </a:t>
            </a:r>
            <a:r>
              <a:rPr sz="800" b="0" noProof="1">
                <a:solidFill>
                  <a:srgbClr val="000000"/>
                </a:solidFill>
                <a:latin typeface="Times New Roman" charset="0"/>
              </a:rPr>
              <a:t> km</a:t>
            </a:r>
            <a:endParaRPr sz="2400" b="0" noProof="1">
              <a:latin typeface="Times New Roman" charset="0"/>
            </a:endParaRPr>
          </a:p>
        </p:txBody>
      </p:sp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2925330" y="4557117"/>
            <a:ext cx="3456420" cy="156270"/>
            <a:chOff x="2027" y="2912"/>
            <a:chExt cx="2395" cy="105"/>
          </a:xfrm>
        </p:grpSpPr>
        <p:sp>
          <p:nvSpPr>
            <p:cNvPr id="150646" name="Line 118"/>
            <p:cNvSpPr>
              <a:spLocks noChangeShapeType="1"/>
            </p:cNvSpPr>
            <p:nvPr/>
          </p:nvSpPr>
          <p:spPr bwMode="auto">
            <a:xfrm>
              <a:off x="2027" y="2912"/>
              <a:ext cx="2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47" name="Line 119"/>
            <p:cNvSpPr>
              <a:spLocks noChangeShapeType="1"/>
            </p:cNvSpPr>
            <p:nvPr/>
          </p:nvSpPr>
          <p:spPr bwMode="auto">
            <a:xfrm flipH="1">
              <a:off x="4422" y="2912"/>
              <a:ext cx="0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48" name="Line 120"/>
            <p:cNvSpPr>
              <a:spLocks noChangeShapeType="1"/>
            </p:cNvSpPr>
            <p:nvPr/>
          </p:nvSpPr>
          <p:spPr bwMode="auto">
            <a:xfrm>
              <a:off x="2027" y="2961"/>
              <a:ext cx="239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49" name="Rectangle 121"/>
            <p:cNvSpPr>
              <a:spLocks noChangeArrowheads="1"/>
            </p:cNvSpPr>
            <p:nvPr/>
          </p:nvSpPr>
          <p:spPr bwMode="auto">
            <a:xfrm>
              <a:off x="3146" y="2923"/>
              <a:ext cx="240" cy="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28426"/>
              <a:r>
                <a:rPr lang="en-US" sz="800" b="0">
                  <a:solidFill>
                    <a:srgbClr val="000000"/>
                  </a:solidFill>
                  <a:latin typeface="Times New Roman" charset="0"/>
                </a:rPr>
                <a:t> ~20</a:t>
              </a:r>
              <a:r>
                <a:rPr sz="800" b="0" noProof="1">
                  <a:solidFill>
                    <a:srgbClr val="000000"/>
                  </a:solidFill>
                  <a:latin typeface="Times New Roman" charset="0"/>
                </a:rPr>
                <a:t> km</a:t>
              </a:r>
              <a:r>
                <a:rPr lang="en-US" sz="800" b="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sz="2400" b="0" noProof="1">
                <a:latin typeface="Times New Roman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0" y="1219200"/>
            <a:ext cx="26968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CLIC two-beam scheme : </a:t>
            </a:r>
          </a:p>
          <a:p>
            <a:r>
              <a:rPr lang="en-US" sz="1800" dirty="0" smtClean="0"/>
              <a:t>energy staging is straight-forward.</a:t>
            </a:r>
          </a:p>
          <a:p>
            <a:endParaRPr lang="en-US" sz="1800" dirty="0"/>
          </a:p>
          <a:p>
            <a:r>
              <a:rPr lang="en-US" sz="1800" dirty="0" smtClean="0"/>
              <a:t>Lower energy machines can run most of the time during the construction of the next stage.</a:t>
            </a:r>
          </a:p>
          <a:p>
            <a:endParaRPr lang="en-US" sz="1800" dirty="0"/>
          </a:p>
          <a:p>
            <a:r>
              <a:rPr lang="en-US" sz="1800" dirty="0"/>
              <a:t>Physics results will determine the energies of the stages.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477000" y="903943"/>
            <a:ext cx="2590800" cy="2372658"/>
          </a:xfrm>
          <a:prstGeom prst="rect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477000" y="2667000"/>
            <a:ext cx="26968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drive beam complex will stay the same for all stages.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 bwMode="auto">
          <a:xfrm>
            <a:off x="27733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energy stages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990600"/>
            <a:ext cx="2495550" cy="1600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82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CLIC energy scans (for a single stage)   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246529" y="1016000"/>
            <a:ext cx="8314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Requirement from physics : vary the </a:t>
            </a:r>
            <a:r>
              <a:rPr lang="en-US" sz="1600" dirty="0" err="1" smtClean="0"/>
              <a:t>c.m</a:t>
            </a:r>
            <a:r>
              <a:rPr lang="en-US" sz="1600" dirty="0" smtClean="0"/>
              <a:t>. energy for a given CLIC machine.  Main options :</a:t>
            </a:r>
          </a:p>
          <a:p>
            <a:pPr marL="285750" indent="-285750">
              <a:buFontTx/>
              <a:buChar char="•"/>
            </a:pPr>
            <a:r>
              <a:rPr lang="en-US" sz="1600" dirty="0" smtClean="0"/>
              <a:t>Early extraction lines : expensive, large hardware modifications needed</a:t>
            </a:r>
          </a:p>
          <a:p>
            <a:pPr marL="285750" indent="-285750">
              <a:buFontTx/>
              <a:buChar char="•"/>
            </a:pPr>
            <a:r>
              <a:rPr lang="en-US" sz="1600" dirty="0" smtClean="0"/>
              <a:t>Reduce gradient : disadvantage: need to scale down bunch charge linearly with gradient for stability, leading to a significant luminosity loss (green)</a:t>
            </a:r>
          </a:p>
          <a:p>
            <a:pPr marL="285750" indent="-285750">
              <a:buFontTx/>
              <a:buChar char="•"/>
            </a:pPr>
            <a:r>
              <a:rPr lang="en-US" sz="1600" dirty="0" smtClean="0"/>
              <a:t>CLIC drive beam scheme: gradient can be reduced while increasing pulse length.  </a:t>
            </a:r>
            <a:r>
              <a:rPr lang="en-US" sz="1600" i="1" dirty="0" smtClean="0"/>
              <a:t>A large fraction of the luminosity loss is recovered </a:t>
            </a:r>
            <a:r>
              <a:rPr lang="en-US" sz="1600" dirty="0" smtClean="0"/>
              <a:t>(black)</a:t>
            </a:r>
            <a:r>
              <a:rPr lang="en-US" sz="1600" i="1" dirty="0" smtClean="0"/>
              <a:t>. </a:t>
            </a:r>
            <a:r>
              <a:rPr lang="en-US" sz="1600" dirty="0" smtClean="0"/>
              <a:t>Modifications to drive beam generation are minimal.</a:t>
            </a:r>
          </a:p>
          <a:p>
            <a:pPr marL="285750" indent="-285750">
              <a:buFontTx/>
              <a:buChar char="•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495800"/>
            <a:ext cx="2819400" cy="2014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19400"/>
            <a:ext cx="1324954" cy="1288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38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Lower gradient can be achieved by switching of phase of incoming drive beam bunches :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4770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Drive beam energy after extraction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590800"/>
            <a:ext cx="5286420" cy="3865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6400800"/>
            <a:ext cx="3415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Luminosity loss during energy scan</a:t>
            </a:r>
            <a:endParaRPr lang="en-GB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8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862263" y="152400"/>
            <a:ext cx="54721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200" i="1">
                <a:solidFill>
                  <a:srgbClr val="FF3300"/>
                </a:solidFill>
              </a:rPr>
              <a:t>CLIC main parameters</a:t>
            </a:r>
          </a:p>
        </p:txBody>
      </p:sp>
      <p:graphicFrame>
        <p:nvGraphicFramePr>
          <p:cNvPr id="13387" name="Group 75"/>
          <p:cNvGraphicFramePr>
            <a:graphicFrameLocks noGrp="1"/>
          </p:cNvGraphicFramePr>
          <p:nvPr/>
        </p:nvGraphicFramePr>
        <p:xfrm>
          <a:off x="266700" y="727075"/>
          <a:ext cx="8712200" cy="5857240"/>
        </p:xfrm>
        <a:graphic>
          <a:graphicData uri="http://schemas.openxmlformats.org/drawingml/2006/table">
            <a:tbl>
              <a:tblPr/>
              <a:tblGrid>
                <a:gridCol w="3797300"/>
                <a:gridCol w="2549525"/>
                <a:gridCol w="2365375"/>
              </a:tblGrid>
              <a:tr h="3429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Centre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-of-mass energy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500 GeV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 TeV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(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Peak 1%)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luminosity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2.3(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1.4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5.9(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2.0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site length (km)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Loaded accel. gradient (MV/m)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Main linac RF frequency (GHz)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power/beam (MW)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charge (10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9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e+/-)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separation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60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pulse duration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Repetition rate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norm. emitt (10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-6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/10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-9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4.8/25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0.66/20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IP beam size (nm)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202 / 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40 /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Hadronic events/crossing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Coherent pairs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3.8 10</a:t>
                      </a: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Wall plug to beam transfer eff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power consumption (MW)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240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560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6477000" y="838200"/>
            <a:ext cx="11557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Wall Plug</a:t>
            </a:r>
          </a:p>
        </p:txBody>
      </p:sp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7478713" y="476250"/>
            <a:ext cx="1171575" cy="58578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>
            <a:off x="2263775" y="2195513"/>
            <a:ext cx="0" cy="400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684338" y="5708650"/>
            <a:ext cx="1116012" cy="571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4313238" y="5697538"/>
            <a:ext cx="1411287" cy="584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356100" y="5805488"/>
            <a:ext cx="1439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tabLst>
                <a:tab pos="1244600" algn="l"/>
                <a:tab pos="1905000" algn="l"/>
              </a:tabLst>
            </a:pPr>
            <a:r>
              <a:rPr lang="en-US" sz="2000" b="0"/>
              <a:t>28 MW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924300" y="1285875"/>
            <a:ext cx="414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8064500" y="1062038"/>
            <a:ext cx="0" cy="223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2259013" y="1285875"/>
            <a:ext cx="0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6173788" y="1285875"/>
            <a:ext cx="0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5454650" y="1466850"/>
            <a:ext cx="2430463" cy="882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3436938" y="3606800"/>
            <a:ext cx="1114425" cy="569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2854325" y="3921125"/>
            <a:ext cx="571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5219700" y="1557338"/>
            <a:ext cx="30257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Main beam injection, magnets,  services, infrastructure</a:t>
            </a:r>
          </a:p>
          <a:p>
            <a:pPr algn="ctr"/>
            <a:r>
              <a:rPr lang="en-US" sz="1400" b="0">
                <a:solidFill>
                  <a:schemeClr val="tx1"/>
                </a:solidFill>
              </a:rPr>
              <a:t>and detector</a:t>
            </a: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636963" y="3757613"/>
            <a:ext cx="6985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Dumps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1962150" y="5740400"/>
            <a:ext cx="560388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Main</a:t>
            </a:r>
          </a:p>
          <a:p>
            <a:pPr algn="ctr"/>
            <a:r>
              <a:rPr lang="en-US" sz="1400" b="0">
                <a:solidFill>
                  <a:schemeClr val="tx1"/>
                </a:solidFill>
              </a:rPr>
              <a:t>linac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1703388" y="4613275"/>
            <a:ext cx="1116012" cy="571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1943100" y="4751388"/>
            <a:ext cx="5969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PETS</a:t>
            </a: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1711325" y="2568575"/>
            <a:ext cx="1114425" cy="569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1681163" y="2598738"/>
            <a:ext cx="1127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Drive beam</a:t>
            </a:r>
          </a:p>
          <a:p>
            <a:pPr algn="ctr"/>
            <a:r>
              <a:rPr lang="en-US" sz="1400" b="0">
                <a:solidFill>
                  <a:schemeClr val="tx1"/>
                </a:solidFill>
              </a:rPr>
              <a:t>acceleration</a:t>
            </a:r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2789238" y="5980113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4332288" y="866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endParaRPr lang="en-US" sz="1800" b="0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1358900" y="1106488"/>
            <a:ext cx="839974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dirty="0" smtClean="0"/>
              <a:t>253 </a:t>
            </a:r>
            <a:r>
              <a:rPr lang="en-US" sz="1400" b="0" dirty="0"/>
              <a:t>MW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2251075"/>
            <a:ext cx="2220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>
                <a:solidFill>
                  <a:srgbClr val="CC3300"/>
                </a:solidFill>
              </a:rPr>
              <a:t>148.0 MW 1 GHz RF power</a:t>
            </a: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0" y="3208338"/>
            <a:ext cx="2363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>
                <a:solidFill>
                  <a:srgbClr val="CC3300"/>
                </a:solidFill>
              </a:rPr>
              <a:t>137.4 MW Drive Beam Power</a:t>
            </a: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1358900" y="4256088"/>
            <a:ext cx="839974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dirty="0" smtClean="0">
                <a:solidFill>
                  <a:srgbClr val="0000FF"/>
                </a:solidFill>
              </a:rPr>
              <a:t>107 </a:t>
            </a:r>
            <a:r>
              <a:rPr lang="en-US" sz="1400" b="0" dirty="0">
                <a:solidFill>
                  <a:srgbClr val="0000FF"/>
                </a:solidFill>
              </a:rPr>
              <a:t>MW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5402263" y="2960688"/>
            <a:ext cx="237720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b="0" noProof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US" b="0" baseline="-25000" noProof="1">
                <a:solidFill>
                  <a:srgbClr val="CC3300"/>
                </a:solidFill>
              </a:rPr>
              <a:t>plug/RF</a:t>
            </a:r>
            <a:r>
              <a:rPr lang="en-US" b="0" baseline="-25000" dirty="0">
                <a:solidFill>
                  <a:srgbClr val="CC3300"/>
                </a:solidFill>
              </a:rPr>
              <a:t> </a:t>
            </a:r>
            <a:r>
              <a:rPr lang="en-US" b="0" noProof="1" smtClean="0">
                <a:solidFill>
                  <a:srgbClr val="CC3300"/>
                </a:solidFill>
              </a:rPr>
              <a:t> ~ </a:t>
            </a:r>
            <a:r>
              <a:rPr lang="en-US" b="0" dirty="0" smtClean="0">
                <a:solidFill>
                  <a:srgbClr val="CC3300"/>
                </a:solidFill>
              </a:rPr>
              <a:t>40</a:t>
            </a:r>
            <a:r>
              <a:rPr lang="en-US" b="0" noProof="1" smtClean="0">
                <a:solidFill>
                  <a:srgbClr val="CC3300"/>
                </a:solidFill>
              </a:rPr>
              <a:t> </a:t>
            </a:r>
            <a:r>
              <a:rPr lang="en-US" b="0" noProof="1">
                <a:solidFill>
                  <a:srgbClr val="CC3300"/>
                </a:solidFill>
              </a:rPr>
              <a:t>%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323850" y="1646238"/>
            <a:ext cx="97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292100" algn="l"/>
                <a:tab pos="381000" algn="l"/>
                <a:tab pos="571500" algn="l"/>
              </a:tabLst>
            </a:pPr>
            <a:r>
              <a:rPr lang="en-US" sz="1400" b="0" noProof="1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chemeClr val="tx2"/>
                </a:solidFill>
              </a:rPr>
              <a:t>M	</a:t>
            </a:r>
            <a:r>
              <a:rPr lang="en-US" sz="1400" b="0" noProof="1">
                <a:solidFill>
                  <a:schemeClr val="tx2"/>
                </a:solidFill>
              </a:rPr>
              <a:t> = 	.90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2889250" y="2816225"/>
            <a:ext cx="874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noProof="1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chemeClr val="tx2"/>
                </a:solidFill>
              </a:rPr>
              <a:t>A</a:t>
            </a:r>
            <a:r>
              <a:rPr lang="en-US" sz="1400" b="0" noProof="1">
                <a:solidFill>
                  <a:schemeClr val="tx2"/>
                </a:solidFill>
              </a:rPr>
              <a:t> = .977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2889250" y="4597400"/>
            <a:ext cx="941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noProof="1">
                <a:solidFill>
                  <a:srgbClr val="0000FF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rgbClr val="0000FF"/>
                </a:solidFill>
              </a:rPr>
              <a:t>TRS </a:t>
            </a:r>
            <a:r>
              <a:rPr lang="en-US" sz="1400" b="0" noProof="1">
                <a:solidFill>
                  <a:srgbClr val="0000FF"/>
                </a:solidFill>
              </a:rPr>
              <a:t> = .98</a:t>
            </a:r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2889250" y="4846638"/>
            <a:ext cx="773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noProof="1">
                <a:solidFill>
                  <a:srgbClr val="0000FF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rgbClr val="0000FF"/>
                </a:solidFill>
              </a:rPr>
              <a:t>T</a:t>
            </a:r>
            <a:r>
              <a:rPr lang="en-US" sz="1400" b="0" noProof="1">
                <a:solidFill>
                  <a:srgbClr val="0000FF"/>
                </a:solidFill>
              </a:rPr>
              <a:t> = .96</a:t>
            </a: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341313" y="3598863"/>
            <a:ext cx="98745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381000" algn="l"/>
                <a:tab pos="571500" algn="l"/>
              </a:tabLst>
            </a:pPr>
            <a:endParaRPr lang="en-US" sz="1400" b="0" noProof="1" smtClean="0">
              <a:solidFill>
                <a:srgbClr val="FF3300"/>
              </a:solidFill>
            </a:endParaRPr>
          </a:p>
          <a:p>
            <a:pPr>
              <a:tabLst>
                <a:tab pos="381000" algn="l"/>
                <a:tab pos="571500" algn="l"/>
              </a:tabLst>
            </a:pPr>
            <a:r>
              <a:rPr lang="en-US" sz="1400" b="0" noProof="1">
                <a:solidFill>
                  <a:srgbClr val="FF3300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rgbClr val="FF3300"/>
                </a:solidFill>
              </a:rPr>
              <a:t>D</a:t>
            </a:r>
            <a:r>
              <a:rPr lang="en-US" sz="1400" b="0" noProof="1">
                <a:solidFill>
                  <a:srgbClr val="FF3300"/>
                </a:solidFill>
              </a:rPr>
              <a:t> 	= 	.84</a:t>
            </a:r>
          </a:p>
        </p:txBody>
      </p:sp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1727200" y="3594100"/>
            <a:ext cx="1114425" cy="569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1766888" y="3625850"/>
            <a:ext cx="102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400" b="0" noProof="1">
                <a:solidFill>
                  <a:schemeClr val="tx1"/>
                </a:solidFill>
              </a:rPr>
              <a:t>Drive </a:t>
            </a:r>
            <a:r>
              <a:rPr lang="en-US" sz="1400" b="0">
                <a:solidFill>
                  <a:schemeClr val="tx1"/>
                </a:solidFill>
              </a:rPr>
              <a:t>b</a:t>
            </a:r>
            <a:r>
              <a:rPr lang="en-US" sz="1400" b="0" noProof="1">
                <a:solidFill>
                  <a:schemeClr val="tx1"/>
                </a:solidFill>
              </a:rPr>
              <a:t>eam</a:t>
            </a:r>
          </a:p>
          <a:p>
            <a:pPr algn="ctr"/>
            <a:r>
              <a:rPr lang="en-US" sz="1400" b="0">
                <a:solidFill>
                  <a:schemeClr val="tx1"/>
                </a:solidFill>
              </a:rPr>
              <a:t>p</a:t>
            </a:r>
            <a:r>
              <a:rPr lang="en-US" sz="1400" b="0" noProof="1">
                <a:solidFill>
                  <a:schemeClr val="tx1"/>
                </a:solidFill>
              </a:rPr>
              <a:t>ower </a:t>
            </a:r>
            <a:r>
              <a:rPr lang="en-US" sz="1400" b="0">
                <a:solidFill>
                  <a:schemeClr val="tx1"/>
                </a:solidFill>
              </a:rPr>
              <a:t>e</a:t>
            </a:r>
            <a:r>
              <a:rPr lang="en-US" sz="1400" b="0" noProof="1">
                <a:solidFill>
                  <a:schemeClr val="tx1"/>
                </a:solidFill>
              </a:rPr>
              <a:t>xtr.</a:t>
            </a:r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1703388" y="1630363"/>
            <a:ext cx="1185862" cy="5730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Rectangle 37"/>
          <p:cNvSpPr>
            <a:spLocks noChangeArrowheads="1"/>
          </p:cNvSpPr>
          <p:nvPr/>
        </p:nvSpPr>
        <p:spPr bwMode="auto">
          <a:xfrm>
            <a:off x="1679575" y="1657350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Power supplies</a:t>
            </a:r>
          </a:p>
          <a:p>
            <a:pPr algn="ctr"/>
            <a:r>
              <a:rPr lang="en-US" sz="1400" b="0">
                <a:solidFill>
                  <a:schemeClr val="tx1"/>
                </a:solidFill>
              </a:rPr>
              <a:t>klystrons</a:t>
            </a: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5407025" y="3554413"/>
            <a:ext cx="2773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b="0" noProof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US" b="0" baseline="-25000" noProof="1">
                <a:solidFill>
                  <a:srgbClr val="CC3300"/>
                </a:solidFill>
              </a:rPr>
              <a:t>RF/main</a:t>
            </a:r>
            <a:r>
              <a:rPr lang="en-US" b="0" noProof="1" smtClean="0">
                <a:solidFill>
                  <a:srgbClr val="CC3300"/>
                </a:solidFill>
              </a:rPr>
              <a:t> ~ 30 </a:t>
            </a:r>
            <a:r>
              <a:rPr lang="en-US" b="0" noProof="1">
                <a:solidFill>
                  <a:srgbClr val="CC3300"/>
                </a:solidFill>
              </a:rPr>
              <a:t>%</a:t>
            </a:r>
          </a:p>
        </p:txBody>
      </p:sp>
      <p:sp>
        <p:nvSpPr>
          <p:cNvPr id="50215" name="Rectangle 39"/>
          <p:cNvSpPr>
            <a:spLocks noChangeArrowheads="1"/>
          </p:cNvSpPr>
          <p:nvPr/>
        </p:nvSpPr>
        <p:spPr bwMode="auto">
          <a:xfrm>
            <a:off x="5530850" y="4781550"/>
            <a:ext cx="15974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b="0" noProof="1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b="0" baseline="-25000" noProof="1">
                <a:solidFill>
                  <a:schemeClr val="tx1"/>
                </a:solidFill>
              </a:rPr>
              <a:t>tot</a:t>
            </a:r>
            <a:r>
              <a:rPr lang="en-US" b="0" noProof="1" smtClean="0">
                <a:solidFill>
                  <a:schemeClr val="tx1"/>
                </a:solidFill>
              </a:rPr>
              <a:t> ~ </a:t>
            </a:r>
            <a:r>
              <a:rPr lang="en-US" b="0" dirty="0" smtClean="0">
                <a:solidFill>
                  <a:schemeClr val="tx1"/>
                </a:solidFill>
              </a:rPr>
              <a:t>5</a:t>
            </a:r>
            <a:r>
              <a:rPr lang="en-US" b="0" noProof="1" smtClean="0">
                <a:solidFill>
                  <a:schemeClr val="tx1"/>
                </a:solidFill>
              </a:rPr>
              <a:t> </a:t>
            </a:r>
            <a:r>
              <a:rPr lang="en-US" b="0" noProof="1">
                <a:solidFill>
                  <a:schemeClr val="tx1"/>
                </a:solidFill>
              </a:rPr>
              <a:t>%</a:t>
            </a:r>
          </a:p>
        </p:txBody>
      </p:sp>
      <p:sp>
        <p:nvSpPr>
          <p:cNvPr id="1146920" name="AutoShape 40"/>
          <p:cNvSpPr>
            <a:spLocks noChangeArrowheads="1"/>
          </p:cNvSpPr>
          <p:nvPr/>
        </p:nvSpPr>
        <p:spPr bwMode="auto">
          <a:xfrm>
            <a:off x="6529388" y="4224338"/>
            <a:ext cx="292100" cy="428625"/>
          </a:xfrm>
          <a:prstGeom prst="downArrow">
            <a:avLst>
              <a:gd name="adj1" fmla="val 50000"/>
              <a:gd name="adj2" fmla="val 73376"/>
            </a:avLst>
          </a:prstGeom>
          <a:solidFill>
            <a:srgbClr val="3333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accent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217" name="AutoShape 41"/>
          <p:cNvSpPr>
            <a:spLocks noChangeArrowheads="1"/>
          </p:cNvSpPr>
          <p:nvPr/>
        </p:nvSpPr>
        <p:spPr bwMode="auto">
          <a:xfrm>
            <a:off x="5183188" y="2816225"/>
            <a:ext cx="2959100" cy="2576513"/>
          </a:xfrm>
          <a:prstGeom prst="roundRect">
            <a:avLst>
              <a:gd name="adj" fmla="val 12495"/>
            </a:avLst>
          </a:prstGeom>
          <a:noFill/>
          <a:ln w="38100" cmpd="dbl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Rectangle 42"/>
          <p:cNvSpPr>
            <a:spLocks noChangeArrowheads="1"/>
          </p:cNvSpPr>
          <p:nvPr/>
        </p:nvSpPr>
        <p:spPr bwMode="auto">
          <a:xfrm>
            <a:off x="2889250" y="2547938"/>
            <a:ext cx="776221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noProof="1">
                <a:solidFill>
                  <a:srgbClr val="FF3300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rgbClr val="FF3300"/>
                </a:solidFill>
              </a:rPr>
              <a:t>S</a:t>
            </a:r>
            <a:r>
              <a:rPr lang="en-US" sz="1400" b="0" noProof="1">
                <a:solidFill>
                  <a:srgbClr val="FF3300"/>
                </a:solidFill>
              </a:rPr>
              <a:t> = .95</a:t>
            </a:r>
          </a:p>
        </p:txBody>
      </p:sp>
      <p:sp>
        <p:nvSpPr>
          <p:cNvPr id="50219" name="Rectangle 43"/>
          <p:cNvSpPr>
            <a:spLocks noChangeArrowheads="1"/>
          </p:cNvSpPr>
          <p:nvPr/>
        </p:nvSpPr>
        <p:spPr bwMode="auto">
          <a:xfrm>
            <a:off x="3232150" y="5667375"/>
            <a:ext cx="946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noProof="1">
                <a:solidFill>
                  <a:srgbClr val="0000FF"/>
                </a:solidFill>
                <a:latin typeface="Symbol" pitchFamily="18" charset="2"/>
              </a:rPr>
              <a:t>h</a:t>
            </a:r>
            <a:r>
              <a:rPr lang="en-US" sz="1400" baseline="-25000" noProof="1">
                <a:solidFill>
                  <a:srgbClr val="0000FF"/>
                </a:solidFill>
              </a:rPr>
              <a:t>RF</a:t>
            </a:r>
            <a:r>
              <a:rPr lang="en-US" sz="1400" noProof="1">
                <a:solidFill>
                  <a:srgbClr val="0000FF"/>
                </a:solidFill>
              </a:rPr>
              <a:t> = .2</a:t>
            </a:r>
            <a:r>
              <a:rPr lang="en-US" sz="1400">
                <a:solidFill>
                  <a:srgbClr val="0000FF"/>
                </a:solidFill>
              </a:rPr>
              <a:t>77</a:t>
            </a:r>
            <a:endParaRPr lang="en-US" sz="1400" noProof="1">
              <a:solidFill>
                <a:srgbClr val="0000FF"/>
              </a:solidFill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0" y="5202238"/>
            <a:ext cx="2354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tabLst>
                <a:tab pos="1244600" algn="l"/>
                <a:tab pos="1905000" algn="l"/>
              </a:tabLst>
            </a:pPr>
            <a:r>
              <a:rPr lang="en-US" sz="1400" b="0">
                <a:solidFill>
                  <a:srgbClr val="CC3300"/>
                </a:solidFill>
              </a:rPr>
              <a:t>101.1 MW 12 GHz RF power </a:t>
            </a:r>
          </a:p>
          <a:p>
            <a:pPr algn="ctr">
              <a:tabLst>
                <a:tab pos="1244600" algn="l"/>
                <a:tab pos="1905000" algn="l"/>
              </a:tabLst>
            </a:pPr>
            <a:r>
              <a:rPr lang="en-US" sz="1400" b="0">
                <a:solidFill>
                  <a:srgbClr val="CC3300"/>
                </a:solidFill>
              </a:rPr>
              <a:t>(2 x 101 kJ </a:t>
            </a:r>
            <a:r>
              <a:rPr lang="en-US" sz="1400" b="0">
                <a:solidFill>
                  <a:srgbClr val="CC3300"/>
                </a:solidFill>
                <a:latin typeface="Courier" pitchFamily="49" charset="0"/>
              </a:rPr>
              <a:t>x</a:t>
            </a:r>
            <a:r>
              <a:rPr lang="en-US" sz="1400" b="0">
                <a:solidFill>
                  <a:srgbClr val="CC3300"/>
                </a:solidFill>
              </a:rPr>
              <a:t> </a:t>
            </a:r>
            <a:r>
              <a:rPr lang="en-US" sz="1400">
                <a:solidFill>
                  <a:srgbClr val="CC3300"/>
                </a:solidFill>
              </a:rPr>
              <a:t>50 Hz</a:t>
            </a:r>
            <a:r>
              <a:rPr lang="en-US" sz="1400" b="0">
                <a:solidFill>
                  <a:srgbClr val="CC3300"/>
                </a:solidFill>
              </a:rPr>
              <a:t>)</a:t>
            </a:r>
          </a:p>
        </p:txBody>
      </p:sp>
      <p:sp>
        <p:nvSpPr>
          <p:cNvPr id="50221" name="Rectangle 45"/>
          <p:cNvSpPr>
            <a:spLocks noChangeArrowheads="1"/>
          </p:cNvSpPr>
          <p:nvPr/>
        </p:nvSpPr>
        <p:spPr bwMode="auto">
          <a:xfrm>
            <a:off x="5940425" y="5876925"/>
            <a:ext cx="1295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Main beam</a:t>
            </a:r>
          </a:p>
        </p:txBody>
      </p:sp>
      <p:sp>
        <p:nvSpPr>
          <p:cNvPr id="50223" name="Rectangle 47"/>
          <p:cNvSpPr>
            <a:spLocks noChangeArrowheads="1"/>
          </p:cNvSpPr>
          <p:nvPr/>
        </p:nvSpPr>
        <p:spPr bwMode="auto">
          <a:xfrm>
            <a:off x="341313" y="1933575"/>
            <a:ext cx="97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292100" algn="l"/>
                <a:tab pos="381000" algn="l"/>
                <a:tab pos="571500" algn="l"/>
              </a:tabLst>
            </a:pPr>
            <a:r>
              <a:rPr lang="en-US" sz="1400" b="0" noProof="1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1400" b="0" baseline="-25000" noProof="1">
                <a:solidFill>
                  <a:schemeClr val="tx2"/>
                </a:solidFill>
              </a:rPr>
              <a:t>K	</a:t>
            </a:r>
            <a:r>
              <a:rPr lang="en-US" sz="1400" b="0" noProof="1">
                <a:solidFill>
                  <a:schemeClr val="tx2"/>
                </a:solidFill>
              </a:rPr>
              <a:t> = 	.70</a:t>
            </a:r>
          </a:p>
        </p:txBody>
      </p:sp>
      <p:sp>
        <p:nvSpPr>
          <p:cNvPr id="50224" name="Rectangle 48"/>
          <p:cNvSpPr>
            <a:spLocks noChangeArrowheads="1"/>
          </p:cNvSpPr>
          <p:nvPr/>
        </p:nvSpPr>
        <p:spPr bwMode="auto">
          <a:xfrm>
            <a:off x="7451725" y="549275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000" b="0" dirty="0" smtClean="0"/>
              <a:t>~560 </a:t>
            </a:r>
            <a:r>
              <a:rPr lang="en-US" sz="2000" b="0" dirty="0"/>
              <a:t>MW</a:t>
            </a:r>
            <a:endParaRPr lang="en-US" sz="2000" b="0" baseline="30000" dirty="0">
              <a:cs typeface="Times New Roman" pitchFamily="18" charset="0"/>
            </a:endParaRP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259013" y="1285875"/>
            <a:ext cx="3713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Rectangle 50"/>
          <p:cNvSpPr>
            <a:spLocks noChangeArrowheads="1"/>
          </p:cNvSpPr>
          <p:nvPr/>
        </p:nvSpPr>
        <p:spPr bwMode="auto">
          <a:xfrm>
            <a:off x="2528888" y="925513"/>
            <a:ext cx="1079500" cy="5730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7" name="Rectangle 51"/>
          <p:cNvSpPr>
            <a:spLocks noChangeArrowheads="1"/>
          </p:cNvSpPr>
          <p:nvPr/>
        </p:nvSpPr>
        <p:spPr bwMode="auto">
          <a:xfrm>
            <a:off x="2573338" y="925513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Modulator auxiliaries</a:t>
            </a:r>
          </a:p>
        </p:txBody>
      </p:sp>
      <p:sp>
        <p:nvSpPr>
          <p:cNvPr id="50228" name="Rectangle 52"/>
          <p:cNvSpPr>
            <a:spLocks noChangeArrowheads="1"/>
          </p:cNvSpPr>
          <p:nvPr/>
        </p:nvSpPr>
        <p:spPr bwMode="auto">
          <a:xfrm>
            <a:off x="3789363" y="971550"/>
            <a:ext cx="160941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dirty="0" smtClean="0"/>
              <a:t>260 </a:t>
            </a:r>
            <a:r>
              <a:rPr lang="en-US" sz="1400" b="0" dirty="0"/>
              <a:t>MW AC power</a:t>
            </a:r>
          </a:p>
        </p:txBody>
      </p:sp>
      <p:sp>
        <p:nvSpPr>
          <p:cNvPr id="50229" name="Rectangle 53"/>
          <p:cNvSpPr>
            <a:spLocks noChangeArrowheads="1"/>
          </p:cNvSpPr>
          <p:nvPr/>
        </p:nvSpPr>
        <p:spPr bwMode="auto">
          <a:xfrm>
            <a:off x="323850" y="1331913"/>
            <a:ext cx="97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tabLst>
                <a:tab pos="292100" algn="l"/>
                <a:tab pos="381000" algn="l"/>
                <a:tab pos="571500" algn="l"/>
              </a:tabLst>
            </a:pPr>
            <a:r>
              <a:rPr lang="en-US" sz="1400" b="0" noProof="1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1400" b="0" baseline="-25000">
                <a:solidFill>
                  <a:schemeClr val="tx2"/>
                </a:solidFill>
              </a:rPr>
              <a:t>REL</a:t>
            </a:r>
            <a:r>
              <a:rPr lang="en-US" sz="1400" b="0" baseline="-25000" noProof="1">
                <a:solidFill>
                  <a:schemeClr val="tx2"/>
                </a:solidFill>
              </a:rPr>
              <a:t>	</a:t>
            </a:r>
            <a:r>
              <a:rPr lang="en-US" sz="1400" b="0" noProof="1">
                <a:solidFill>
                  <a:schemeClr val="tx2"/>
                </a:solidFill>
              </a:rPr>
              <a:t> = 	.9</a:t>
            </a:r>
            <a:r>
              <a:rPr lang="en-US" sz="1400" b="0">
                <a:solidFill>
                  <a:schemeClr val="tx2"/>
                </a:solidFill>
              </a:rPr>
              <a:t>3</a:t>
            </a:r>
            <a:endParaRPr lang="en-US" sz="1400" b="0" noProof="1">
              <a:solidFill>
                <a:schemeClr val="tx2"/>
              </a:solidFill>
            </a:endParaRPr>
          </a:p>
        </p:txBody>
      </p:sp>
      <p:sp>
        <p:nvSpPr>
          <p:cNvPr id="50230" name="Rectangle 54"/>
          <p:cNvSpPr>
            <a:spLocks noChangeArrowheads="1"/>
          </p:cNvSpPr>
          <p:nvPr/>
        </p:nvSpPr>
        <p:spPr bwMode="auto">
          <a:xfrm>
            <a:off x="3068638" y="1511300"/>
            <a:ext cx="982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Arial" pitchFamily="34" charset="0"/>
              </a:rPr>
              <a:t>aux = </a:t>
            </a:r>
            <a:r>
              <a:rPr lang="en-US" sz="1400" b="0">
                <a:solidFill>
                  <a:schemeClr val="tx1"/>
                </a:solidFill>
              </a:rPr>
              <a:t>0.97</a:t>
            </a:r>
          </a:p>
        </p:txBody>
      </p:sp>
      <p:sp>
        <p:nvSpPr>
          <p:cNvPr id="50231" name="Rectangle 55"/>
          <p:cNvSpPr>
            <a:spLocks noChangeArrowheads="1"/>
          </p:cNvSpPr>
          <p:nvPr/>
        </p:nvSpPr>
        <p:spPr bwMode="auto">
          <a:xfrm>
            <a:off x="6011863" y="2349500"/>
            <a:ext cx="94256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400" b="0" dirty="0" smtClean="0"/>
              <a:t>~300 </a:t>
            </a:r>
            <a:r>
              <a:rPr lang="en-US" sz="1400" b="0" dirty="0"/>
              <a:t>MW</a:t>
            </a:r>
          </a:p>
        </p:txBody>
      </p:sp>
      <p:sp>
        <p:nvSpPr>
          <p:cNvPr id="57" name="Rectangle 22"/>
          <p:cNvSpPr txBox="1">
            <a:spLocks noChangeArrowheads="1"/>
          </p:cNvSpPr>
          <p:nvPr/>
        </p:nvSpPr>
        <p:spPr bwMode="auto">
          <a:xfrm>
            <a:off x="27733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Power flow 3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TeV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95400" y="76200"/>
            <a:ext cx="2326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Exact numbers are under revision </a:t>
            </a:r>
            <a:r>
              <a:rPr lang="en-US" sz="1400" i="1" dirty="0" smtClean="0"/>
              <a:t>–</a:t>
            </a:r>
            <a:r>
              <a:rPr lang="en-GB" sz="1400" i="1" dirty="0" smtClean="0"/>
              <a:t> chart included for illustration  </a:t>
            </a:r>
            <a:endParaRPr lang="en-GB" sz="1400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72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 CLIC Feasibility Issues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idx="1"/>
          </p:nvPr>
        </p:nvSpPr>
        <p:spPr>
          <a:xfrm>
            <a:off x="203200" y="749300"/>
            <a:ext cx="8636000" cy="5861050"/>
          </a:xfrm>
        </p:spPr>
        <p:txBody>
          <a:bodyPr/>
          <a:lstStyle/>
          <a:p>
            <a:pPr marL="533400" indent="-533400"/>
            <a:r>
              <a:rPr lang="en-GB" sz="2400" dirty="0"/>
              <a:t>Two Beam Acceleration:</a:t>
            </a:r>
          </a:p>
          <a:p>
            <a:pPr marL="914400" lvl="1" indent="-457200"/>
            <a:r>
              <a:rPr lang="en-GB" sz="1800" dirty="0"/>
              <a:t>Drive beam generation</a:t>
            </a:r>
          </a:p>
          <a:p>
            <a:pPr marL="914400" lvl="1" indent="-457200"/>
            <a:r>
              <a:rPr lang="en-GB" sz="1800" dirty="0"/>
              <a:t>Beam Driven RF power generation</a:t>
            </a:r>
          </a:p>
          <a:p>
            <a:pPr marL="914400" lvl="1" indent="-457200"/>
            <a:r>
              <a:rPr lang="en-GB" sz="1800" dirty="0"/>
              <a:t>Two Beam Module</a:t>
            </a:r>
          </a:p>
          <a:p>
            <a:pPr marL="533400" indent="-533400"/>
            <a:r>
              <a:rPr lang="en-GB" sz="2400" dirty="0"/>
              <a:t>RF Structures:</a:t>
            </a:r>
          </a:p>
          <a:p>
            <a:pPr marL="914400" lvl="1" indent="-457200"/>
            <a:r>
              <a:rPr lang="en-GB" sz="1800" dirty="0"/>
              <a:t>Accelerating Structures (CAS)</a:t>
            </a:r>
          </a:p>
          <a:p>
            <a:pPr marL="914400" lvl="1" indent="-457200"/>
            <a:r>
              <a:rPr lang="en-GB" sz="1800" dirty="0"/>
              <a:t>Power Production Structures (PETS)</a:t>
            </a:r>
          </a:p>
          <a:p>
            <a:pPr marL="533400" indent="-533400"/>
            <a:r>
              <a:rPr lang="en-GB" sz="2400" dirty="0"/>
              <a:t>Ultra low beam </a:t>
            </a:r>
            <a:r>
              <a:rPr lang="en-GB" sz="2400" dirty="0" err="1"/>
              <a:t>emittance</a:t>
            </a:r>
            <a:r>
              <a:rPr lang="en-GB" sz="2400" dirty="0"/>
              <a:t> and beam sizes</a:t>
            </a:r>
          </a:p>
          <a:p>
            <a:pPr marL="914400" lvl="1" indent="-457200"/>
            <a:r>
              <a:rPr lang="en-GB" sz="1800" dirty="0" err="1"/>
              <a:t>Emittance</a:t>
            </a:r>
            <a:r>
              <a:rPr lang="en-GB" sz="1800" dirty="0"/>
              <a:t> preservation during generation, acceleration and focusing</a:t>
            </a:r>
          </a:p>
          <a:p>
            <a:pPr marL="914400" lvl="1" indent="-457200"/>
            <a:r>
              <a:rPr lang="en-GB" sz="1800" dirty="0"/>
              <a:t>Alignment and stabilisation</a:t>
            </a:r>
          </a:p>
          <a:p>
            <a:pPr marL="533400" indent="-533400"/>
            <a:r>
              <a:rPr lang="en-GB" sz="2400" dirty="0" smtClean="0"/>
              <a:t>Operation and Machine Protection System (MPS)</a:t>
            </a:r>
          </a:p>
          <a:p>
            <a:pPr marL="533400" indent="-533400"/>
            <a:r>
              <a:rPr lang="en-GB" sz="2400" dirty="0" smtClean="0"/>
              <a:t>Detector</a:t>
            </a:r>
          </a:p>
          <a:p>
            <a:pPr marL="914400" lvl="1" indent="-457200"/>
            <a:r>
              <a:rPr lang="en-GB" sz="1800" dirty="0" smtClean="0"/>
              <a:t>Adaptation to short interval between bunches</a:t>
            </a:r>
          </a:p>
          <a:p>
            <a:pPr marL="914400" lvl="1" indent="-457200"/>
            <a:r>
              <a:rPr lang="en-GB" sz="1800" dirty="0" smtClean="0"/>
              <a:t>Adaptation to large background at high beam collision energy</a:t>
            </a:r>
          </a:p>
          <a:p>
            <a:pPr marL="533400" indent="-533400"/>
            <a:endParaRPr lang="en-US" sz="2400" dirty="0"/>
          </a:p>
        </p:txBody>
      </p:sp>
      <p:sp>
        <p:nvSpPr>
          <p:cNvPr id="1069060" name="Rectangle 4"/>
          <p:cNvSpPr>
            <a:spLocks noChangeArrowheads="1"/>
          </p:cNvSpPr>
          <p:nvPr/>
        </p:nvSpPr>
        <p:spPr bwMode="auto">
          <a:xfrm>
            <a:off x="5638800" y="1200150"/>
            <a:ext cx="1828800" cy="5334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pitchFamily="34" charset="0"/>
              </a:rPr>
              <a:t>CLIC specific</a:t>
            </a:r>
          </a:p>
        </p:txBody>
      </p:sp>
      <p:sp>
        <p:nvSpPr>
          <p:cNvPr id="1069061" name="Rectangle 5"/>
          <p:cNvSpPr>
            <a:spLocks noChangeArrowheads="1"/>
          </p:cNvSpPr>
          <p:nvPr/>
        </p:nvSpPr>
        <p:spPr bwMode="auto">
          <a:xfrm>
            <a:off x="4887913" y="2111375"/>
            <a:ext cx="4256087" cy="5334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CLIC ILC Common Issues</a:t>
            </a:r>
          </a:p>
          <a:p>
            <a:pPr eaLnBrk="1" hangingPunct="1"/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CLIC more challenging requirements</a:t>
            </a:r>
          </a:p>
        </p:txBody>
      </p:sp>
      <p:sp>
        <p:nvSpPr>
          <p:cNvPr id="1069062" name="Line 6"/>
          <p:cNvSpPr>
            <a:spLocks noChangeShapeType="1"/>
          </p:cNvSpPr>
          <p:nvPr/>
        </p:nvSpPr>
        <p:spPr bwMode="auto">
          <a:xfrm flipH="1" flipV="1">
            <a:off x="4021138" y="1033462"/>
            <a:ext cx="1703387" cy="3381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9063" name="Line 7"/>
          <p:cNvSpPr>
            <a:spLocks noChangeShapeType="1"/>
          </p:cNvSpPr>
          <p:nvPr/>
        </p:nvSpPr>
        <p:spPr bwMode="auto">
          <a:xfrm flipH="1">
            <a:off x="2670174" y="1657350"/>
            <a:ext cx="3044825" cy="812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9064" name="Line 8"/>
          <p:cNvSpPr>
            <a:spLocks noChangeShapeType="1"/>
          </p:cNvSpPr>
          <p:nvPr/>
        </p:nvSpPr>
        <p:spPr bwMode="auto">
          <a:xfrm flipH="1">
            <a:off x="5076825" y="2628899"/>
            <a:ext cx="866775" cy="962026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9065" name="Line 9"/>
          <p:cNvSpPr>
            <a:spLocks noChangeShapeType="1"/>
          </p:cNvSpPr>
          <p:nvPr/>
        </p:nvSpPr>
        <p:spPr bwMode="auto">
          <a:xfrm flipH="1">
            <a:off x="4743450" y="2635249"/>
            <a:ext cx="1576388" cy="2041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9066" name="Line 10"/>
          <p:cNvSpPr>
            <a:spLocks noChangeShapeType="1"/>
          </p:cNvSpPr>
          <p:nvPr/>
        </p:nvSpPr>
        <p:spPr bwMode="auto">
          <a:xfrm flipH="1">
            <a:off x="5057775" y="2628900"/>
            <a:ext cx="1857375" cy="30956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9067" name="Line 11"/>
          <p:cNvSpPr>
            <a:spLocks noChangeShapeType="1"/>
          </p:cNvSpPr>
          <p:nvPr/>
        </p:nvSpPr>
        <p:spPr bwMode="auto">
          <a:xfrm flipH="1">
            <a:off x="2000250" y="1704975"/>
            <a:ext cx="3771900" cy="379095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199" y="6019800"/>
            <a:ext cx="84253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Feasibility issues planned to be addressed by end 2011 (CDR)</a:t>
            </a:r>
          </a:p>
          <a:p>
            <a:r>
              <a:rPr lang="en-US" sz="1600" dirty="0" smtClean="0"/>
              <a:t>* Consolidated performance, power and cost issues </a:t>
            </a:r>
            <a:r>
              <a:rPr lang="en-US" sz="1600" dirty="0" err="1" smtClean="0"/>
              <a:t>adressed</a:t>
            </a:r>
            <a:r>
              <a:rPr lang="en-US" sz="1600" dirty="0" smtClean="0"/>
              <a:t> by 2016 (planned date for PIP)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725714" y="0"/>
            <a:ext cx="8418286" cy="972457"/>
          </a:xfrm>
        </p:spPr>
        <p:txBody>
          <a:bodyPr anchor="b"/>
          <a:lstStyle/>
          <a:p>
            <a:r>
              <a:rPr lang="en-GB" dirty="0" smtClean="0"/>
              <a:t>Conceptual Design Report: </a:t>
            </a:r>
            <a:br>
              <a:rPr lang="en-GB" dirty="0" smtClean="0"/>
            </a:br>
            <a:r>
              <a:rPr lang="en-GB" sz="2800" dirty="0" smtClean="0"/>
              <a:t>Towards European Strategy for HEP (mid 2012)</a:t>
            </a:r>
            <a:endParaRPr lang="en-US" sz="2800" i="0" dirty="0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>
          <a:xfrm>
            <a:off x="0" y="1001486"/>
            <a:ext cx="9766300" cy="5638800"/>
          </a:xfrm>
        </p:spPr>
        <p:txBody>
          <a:bodyPr lIns="91440" tIns="45720" rIns="91440" bIns="45720">
            <a:normAutofit lnSpcReduction="10000"/>
          </a:bodyPr>
          <a:lstStyle/>
          <a:p>
            <a:pPr marL="0" indent="231775">
              <a:buFontTx/>
              <a:buNone/>
              <a:defRPr/>
            </a:pPr>
            <a:r>
              <a:rPr lang="en-US" sz="2800" dirty="0" smtClean="0">
                <a:solidFill>
                  <a:srgbClr val="3333FF"/>
                </a:solidFill>
              </a:rPr>
              <a:t>3 volumes:</a:t>
            </a:r>
            <a:r>
              <a:rPr lang="en-US" sz="2800" dirty="0" smtClean="0">
                <a:hlinkClick r:id="rId4"/>
              </a:rPr>
              <a:t> </a:t>
            </a:r>
            <a:r>
              <a:rPr lang="en-US" sz="2200" dirty="0" smtClean="0">
                <a:hlinkClick r:id="rId4"/>
              </a:rPr>
              <a:t>http://project-clic-cdr.web.cern.ch/project-CLIC-CDR/</a:t>
            </a:r>
            <a:endParaRPr lang="en-US" sz="2200" dirty="0" smtClean="0">
              <a:solidFill>
                <a:srgbClr val="3333FF"/>
              </a:solidFill>
            </a:endParaRPr>
          </a:p>
          <a:p>
            <a:pPr lvl="1">
              <a:defRPr/>
            </a:pPr>
            <a:r>
              <a:rPr kumimoji="1" lang="en-US" sz="2200" b="1" dirty="0" err="1" smtClean="0">
                <a:solidFill>
                  <a:srgbClr val="0000FF"/>
                </a:solidFill>
              </a:rPr>
              <a:t>Vol</a:t>
            </a:r>
            <a:r>
              <a:rPr kumimoji="1" lang="en-US" sz="2200" b="1" dirty="0" smtClean="0">
                <a:solidFill>
                  <a:srgbClr val="0000FF"/>
                </a:solidFill>
              </a:rPr>
              <a:t> 1:  The CLIC accelerator and site facilities</a:t>
            </a:r>
            <a:endParaRPr kumimoji="1" lang="en-US" sz="2200" b="1" dirty="0" smtClean="0">
              <a:solidFill>
                <a:srgbClr val="FF00FF"/>
              </a:solidFill>
            </a:endParaRPr>
          </a:p>
          <a:p>
            <a:pPr lvl="2">
              <a:defRPr/>
            </a:pPr>
            <a:r>
              <a:rPr kumimoji="1" lang="en-US" sz="1900" b="1" dirty="0" smtClean="0"/>
              <a:t>CLIC concept with exploration over multi-</a:t>
            </a:r>
            <a:r>
              <a:rPr kumimoji="1" lang="en-US" sz="1900" b="1" dirty="0" err="1" smtClean="0"/>
              <a:t>TeV</a:t>
            </a:r>
            <a:r>
              <a:rPr kumimoji="1" lang="en-US" sz="1900" b="1" dirty="0" smtClean="0"/>
              <a:t> energy range up to 3 </a:t>
            </a:r>
            <a:r>
              <a:rPr kumimoji="1" lang="en-US" sz="1900" b="1" dirty="0" err="1" smtClean="0"/>
              <a:t>TeV</a:t>
            </a:r>
            <a:endParaRPr kumimoji="1" lang="en-US" sz="1900" b="1" dirty="0" smtClean="0"/>
          </a:p>
          <a:p>
            <a:pPr lvl="2">
              <a:defRPr/>
            </a:pPr>
            <a:r>
              <a:rPr kumimoji="1" lang="en-US" sz="1900" b="1" dirty="0" smtClean="0"/>
              <a:t>Feasibility study of CLIC parameters optimized at 3 </a:t>
            </a:r>
            <a:r>
              <a:rPr kumimoji="1" lang="en-US" sz="1900" b="1" dirty="0" err="1" smtClean="0"/>
              <a:t>TeV</a:t>
            </a:r>
            <a:r>
              <a:rPr kumimoji="1" lang="en-US" sz="1700" b="1" dirty="0" smtClean="0"/>
              <a:t>(most demanding)</a:t>
            </a:r>
          </a:p>
          <a:p>
            <a:pPr lvl="2">
              <a:defRPr/>
            </a:pPr>
            <a:r>
              <a:rPr kumimoji="1" lang="en-US" sz="1900" b="1" dirty="0" smtClean="0"/>
              <a:t>Application to 500 </a:t>
            </a:r>
            <a:r>
              <a:rPr kumimoji="1" lang="en-US" sz="1900" b="1" dirty="0" err="1" smtClean="0"/>
              <a:t>GeV</a:t>
            </a:r>
            <a:r>
              <a:rPr kumimoji="1" lang="en-US" sz="1900" b="1" dirty="0" smtClean="0"/>
              <a:t> as first stage and intermediate energy range </a:t>
            </a:r>
          </a:p>
          <a:p>
            <a:pPr lvl="1">
              <a:defRPr/>
            </a:pPr>
            <a:r>
              <a:rPr kumimoji="1" lang="en-US" sz="2200" b="1" dirty="0" err="1" smtClean="0">
                <a:solidFill>
                  <a:srgbClr val="0000FF"/>
                </a:solidFill>
              </a:rPr>
              <a:t>Vol</a:t>
            </a:r>
            <a:r>
              <a:rPr kumimoji="1" lang="en-US" sz="2200" b="1" dirty="0" smtClean="0">
                <a:solidFill>
                  <a:srgbClr val="0000FF"/>
                </a:solidFill>
              </a:rPr>
              <a:t> 2:  The CLIC physics and detectors</a:t>
            </a:r>
          </a:p>
          <a:p>
            <a:pPr lvl="2">
              <a:defRPr/>
            </a:pPr>
            <a:r>
              <a:rPr kumimoji="1" lang="en-US" sz="1900" b="1" dirty="0" smtClean="0"/>
              <a:t> Exploration over multi-</a:t>
            </a:r>
            <a:r>
              <a:rPr kumimoji="1" lang="en-US" sz="1900" b="1" dirty="0" err="1" smtClean="0"/>
              <a:t>TeV</a:t>
            </a:r>
            <a:r>
              <a:rPr kumimoji="1" lang="en-US" sz="1900" b="1" dirty="0" smtClean="0"/>
              <a:t> energy range up to 3 </a:t>
            </a:r>
            <a:r>
              <a:rPr kumimoji="1" lang="en-US" sz="1900" b="1" dirty="0" err="1" smtClean="0"/>
              <a:t>TeV</a:t>
            </a:r>
            <a:endParaRPr kumimoji="1" lang="en-US" sz="1900" b="1" dirty="0" smtClean="0"/>
          </a:p>
          <a:p>
            <a:pPr lvl="1">
              <a:defRPr/>
            </a:pPr>
            <a:r>
              <a:rPr kumimoji="1" lang="en-US" sz="2200" b="1" dirty="0" err="1" smtClean="0">
                <a:solidFill>
                  <a:srgbClr val="0000FF"/>
                </a:solidFill>
              </a:rPr>
              <a:t>Vol</a:t>
            </a:r>
            <a:r>
              <a:rPr kumimoji="1" lang="en-US" sz="2200" b="1" dirty="0" smtClean="0">
                <a:solidFill>
                  <a:srgbClr val="0000FF"/>
                </a:solidFill>
              </a:rPr>
              <a:t> 3:  CLIC study summary</a:t>
            </a:r>
            <a:endParaRPr kumimoji="1" lang="en-US" sz="1600" b="1" dirty="0" smtClean="0">
              <a:solidFill>
                <a:srgbClr val="FF33CC"/>
              </a:solidFill>
            </a:endParaRPr>
          </a:p>
          <a:p>
            <a:pPr lvl="2">
              <a:defRPr/>
            </a:pPr>
            <a:r>
              <a:rPr kumimoji="1" lang="en-US" sz="1900" b="1" dirty="0" smtClean="0"/>
              <a:t>Comprehensive summary for European Strategy</a:t>
            </a:r>
          </a:p>
          <a:p>
            <a:pPr lvl="2">
              <a:defRPr/>
            </a:pPr>
            <a:r>
              <a:rPr kumimoji="1" lang="en-US" sz="1900" b="1" dirty="0" smtClean="0"/>
              <a:t>Staging scenario compatible with LHC Physics</a:t>
            </a:r>
          </a:p>
          <a:p>
            <a:pPr lvl="2">
              <a:defRPr/>
            </a:pPr>
            <a:r>
              <a:rPr kumimoji="1" lang="en-US" sz="1900" b="1" dirty="0" smtClean="0"/>
              <a:t>Including cost &amp; power drivers &amp; issues (R&amp;D mitigation in next phase)</a:t>
            </a:r>
          </a:p>
          <a:p>
            <a:pPr lvl="2">
              <a:defRPr/>
            </a:pPr>
            <a:r>
              <a:rPr kumimoji="1" lang="en-US" sz="1900" b="1" dirty="0" smtClean="0"/>
              <a:t>Proposing objectives and work plan of post-CDR phase </a:t>
            </a:r>
            <a:r>
              <a:rPr lang="en-US" sz="1900" dirty="0" smtClean="0"/>
              <a:t>	</a:t>
            </a:r>
          </a:p>
          <a:p>
            <a:pPr marL="0" indent="231775">
              <a:buFontTx/>
              <a:buNone/>
              <a:defRPr/>
            </a:pPr>
            <a:r>
              <a:rPr lang="en-US" sz="2800" dirty="0" smtClean="0">
                <a:solidFill>
                  <a:srgbClr val="3333FF"/>
                </a:solidFill>
              </a:rPr>
              <a:t>Schedule: </a:t>
            </a:r>
          </a:p>
          <a:p>
            <a:pPr marL="400050" lvl="1" indent="231775">
              <a:buFontTx/>
              <a:buNone/>
              <a:defRPr/>
            </a:pPr>
            <a:r>
              <a:rPr lang="en-US" b="1" dirty="0" smtClean="0">
                <a:solidFill>
                  <a:srgbClr val="FF33CC"/>
                </a:solidFill>
              </a:rPr>
              <a:t>December 2011</a:t>
            </a:r>
            <a:r>
              <a:rPr lang="en-US" b="1" dirty="0" smtClean="0"/>
              <a:t>: Drafts </a:t>
            </a:r>
            <a:r>
              <a:rPr lang="en-US" b="1" dirty="0" err="1" smtClean="0"/>
              <a:t>Vol</a:t>
            </a:r>
            <a:r>
              <a:rPr lang="en-US" b="1" dirty="0" smtClean="0"/>
              <a:t> 1 </a:t>
            </a:r>
            <a:r>
              <a:rPr lang="en-US" dirty="0" smtClean="0"/>
              <a:t>&amp; 2 presented </a:t>
            </a:r>
            <a:r>
              <a:rPr lang="en-US" b="1" dirty="0" smtClean="0"/>
              <a:t>@ SPC for comments</a:t>
            </a:r>
          </a:p>
          <a:p>
            <a:pPr marL="400050" lvl="1" indent="231775">
              <a:buFontTx/>
              <a:buNone/>
              <a:defRPr/>
            </a:pPr>
            <a:r>
              <a:rPr lang="en-US" b="1" dirty="0" smtClean="0">
                <a:solidFill>
                  <a:srgbClr val="FF33CC"/>
                </a:solidFill>
              </a:rPr>
              <a:t>Spring 2012: </a:t>
            </a:r>
            <a:r>
              <a:rPr lang="en-US" b="1" dirty="0" smtClean="0"/>
              <a:t>Final </a:t>
            </a:r>
            <a:r>
              <a:rPr lang="en-US" b="1" dirty="0" err="1" smtClean="0"/>
              <a:t>Vol</a:t>
            </a:r>
            <a:r>
              <a:rPr lang="en-US" b="1" dirty="0" smtClean="0"/>
              <a:t> 1, 2 &amp; 3 to European Strategy for PP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alphaModFix amt="75000"/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93259" y="2830675"/>
            <a:ext cx="5009256" cy="33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1600200"/>
            <a:ext cx="75901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Status of CLIC machine studies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from the main beam injectors to the IP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52600" y="4202275"/>
            <a:ext cx="5638800" cy="2057400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37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752600"/>
            <a:ext cx="6129251" cy="2472680"/>
          </a:xfrm>
          <a:prstGeom prst="rect">
            <a:avLst/>
          </a:prstGeom>
        </p:spPr>
      </p:pic>
      <p:pic>
        <p:nvPicPr>
          <p:cNvPr id="8" name="Picture 2" descr="C:\Documents and Settings\takahasi\My Documents\ILC\研究会\PosiPol2009\hybrid\kekb4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934" y="4348289"/>
            <a:ext cx="2938041" cy="211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1912" y="4123935"/>
            <a:ext cx="1683488" cy="161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93371" y="143381"/>
            <a:ext cx="7039429" cy="5847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smtClean="0"/>
              <a:t>Main </a:t>
            </a:r>
            <a:r>
              <a:rPr lang="en-US" sz="3200" b="1" i="1" dirty="0"/>
              <a:t>Beam Injector </a:t>
            </a:r>
            <a:r>
              <a:rPr lang="en-US" sz="3200" b="1" i="1" dirty="0" smtClean="0"/>
              <a:t>Sources</a:t>
            </a:r>
            <a:endParaRPr lang="en-US" sz="3200" b="1" i="1" dirty="0"/>
          </a:p>
        </p:txBody>
      </p:sp>
      <p:pic>
        <p:nvPicPr>
          <p:cNvPr id="2080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0010" y="4114799"/>
            <a:ext cx="1682672" cy="159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66800" y="4495800"/>
            <a:ext cx="1570282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Tests @ KEK of </a:t>
            </a:r>
            <a:r>
              <a:rPr lang="en-US" sz="1600" b="1" dirty="0" err="1" smtClean="0"/>
              <a:t>unpolarised</a:t>
            </a:r>
            <a:r>
              <a:rPr lang="en-US" sz="1600" b="1" dirty="0" smtClean="0"/>
              <a:t> positrons from hybrid target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5791200"/>
            <a:ext cx="4274289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Tests @ KEK of </a:t>
            </a:r>
            <a:r>
              <a:rPr lang="en-GB" sz="1600" b="1" dirty="0" smtClean="0">
                <a:solidFill>
                  <a:srgbClr val="1822FB"/>
                </a:solidFill>
              </a:rPr>
              <a:t>Optical cavity using Compton backscattering for ILC and CLIC polarized e</a:t>
            </a:r>
            <a:r>
              <a:rPr lang="en-GB" sz="1600" b="1" baseline="30000" dirty="0" smtClean="0">
                <a:solidFill>
                  <a:srgbClr val="1822FB"/>
                </a:solidFill>
              </a:rPr>
              <a:t>+</a:t>
            </a:r>
          </a:p>
          <a:p>
            <a:r>
              <a:rPr lang="en-GB" sz="1600" b="1" dirty="0" smtClean="0">
                <a:solidFill>
                  <a:srgbClr val="1822FB"/>
                </a:solidFill>
              </a:rPr>
              <a:t>(Collaboration  CERN/LAL/KEK) </a:t>
            </a:r>
          </a:p>
        </p:txBody>
      </p:sp>
      <p:pic>
        <p:nvPicPr>
          <p:cNvPr id="15" name="Picture 1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572000"/>
            <a:ext cx="1821992" cy="108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45"/>
          <p:cNvSpPr txBox="1">
            <a:spLocks noChangeArrowheads="1"/>
          </p:cNvSpPr>
          <p:nvPr/>
        </p:nvSpPr>
        <p:spPr bwMode="auto">
          <a:xfrm>
            <a:off x="3657600" y="1676400"/>
            <a:ext cx="1787531" cy="64633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 b="1" dirty="0">
                <a:solidFill>
                  <a:srgbClr val="0066FF"/>
                </a:solidFill>
                <a:latin typeface="Arial" pitchFamily="34" charset="0"/>
              </a:rPr>
              <a:t>3 </a:t>
            </a:r>
            <a:r>
              <a:rPr lang="en-US" sz="900" b="1" dirty="0" err="1" smtClean="0">
                <a:solidFill>
                  <a:srgbClr val="0066FF"/>
                </a:solidFill>
                <a:latin typeface="Arial" pitchFamily="34" charset="0"/>
              </a:rPr>
              <a:t>TeV</a:t>
            </a:r>
            <a:r>
              <a:rPr lang="en-US" sz="900" b="1" dirty="0" smtClean="0">
                <a:solidFill>
                  <a:srgbClr val="0066FF"/>
                </a:solidFill>
                <a:latin typeface="Arial" pitchFamily="34" charset="0"/>
              </a:rPr>
              <a:t> Baseline :</a:t>
            </a:r>
          </a:p>
          <a:p>
            <a:pPr eaLnBrk="1" hangingPunct="1">
              <a:spcBef>
                <a:spcPct val="50000"/>
              </a:spcBef>
            </a:pPr>
            <a:r>
              <a:rPr lang="en-US" sz="900" dirty="0" smtClean="0">
                <a:solidFill>
                  <a:srgbClr val="0066FF"/>
                </a:solidFill>
                <a:latin typeface="Arial" pitchFamily="34" charset="0"/>
              </a:rPr>
              <a:t>* Polarized e-</a:t>
            </a:r>
          </a:p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solidFill>
                  <a:srgbClr val="0066FF"/>
                </a:solidFill>
                <a:latin typeface="Arial" pitchFamily="34" charset="0"/>
              </a:rPr>
              <a:t>* </a:t>
            </a:r>
            <a:r>
              <a:rPr lang="en-US" sz="900" b="1" dirty="0" err="1" smtClean="0">
                <a:solidFill>
                  <a:srgbClr val="0066FF"/>
                </a:solidFill>
                <a:latin typeface="Arial" pitchFamily="34" charset="0"/>
              </a:rPr>
              <a:t>Unpolarized</a:t>
            </a:r>
            <a:r>
              <a:rPr lang="en-US" sz="900" b="1" dirty="0" smtClean="0">
                <a:solidFill>
                  <a:srgbClr val="0066FF"/>
                </a:solidFill>
                <a:latin typeface="Arial" pitchFamily="34" charset="0"/>
              </a:rPr>
              <a:t> </a:t>
            </a:r>
            <a:r>
              <a:rPr lang="en-US" sz="900" b="1" dirty="0" err="1" smtClean="0">
                <a:solidFill>
                  <a:srgbClr val="0066FF"/>
                </a:solidFill>
                <a:latin typeface="Arial" pitchFamily="34" charset="0"/>
              </a:rPr>
              <a:t>e</a:t>
            </a:r>
            <a:r>
              <a:rPr lang="en-US" sz="900" b="1" dirty="0" smtClean="0">
                <a:solidFill>
                  <a:srgbClr val="0066FF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18" name="Text Box 145"/>
          <p:cNvSpPr txBox="1">
            <a:spLocks noChangeArrowheads="1"/>
          </p:cNvSpPr>
          <p:nvPr/>
        </p:nvSpPr>
        <p:spPr bwMode="auto">
          <a:xfrm>
            <a:off x="3505200" y="4495800"/>
            <a:ext cx="1787531" cy="43858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 dirty="0" smtClean="0">
                <a:solidFill>
                  <a:srgbClr val="0066FF"/>
                </a:solidFill>
                <a:latin typeface="Arial" pitchFamily="34" charset="0"/>
              </a:rPr>
              <a:t>* Options </a:t>
            </a:r>
            <a:r>
              <a:rPr lang="en-US" sz="900" dirty="0">
                <a:solidFill>
                  <a:srgbClr val="0066FF"/>
                </a:solidFill>
                <a:latin typeface="Arial" pitchFamily="34" charset="0"/>
              </a:rPr>
              <a:t>for polarized e</a:t>
            </a:r>
            <a:r>
              <a:rPr lang="en-US" sz="900" dirty="0" smtClean="0">
                <a:solidFill>
                  <a:srgbClr val="0066FF"/>
                </a:solidFill>
                <a:latin typeface="Arial" pitchFamily="34" charset="0"/>
              </a:rPr>
              <a:t>+</a:t>
            </a:r>
          </a:p>
          <a:p>
            <a:pPr marL="171450" indent="-171450" eaLnBrk="1" hangingPunct="1">
              <a:spcBef>
                <a:spcPct val="50000"/>
              </a:spcBef>
              <a:buFontTx/>
              <a:buChar char="•"/>
            </a:pPr>
            <a:endParaRPr lang="en-US" sz="900" dirty="0">
              <a:solidFill>
                <a:srgbClr val="0066FF"/>
              </a:solidFill>
              <a:latin typeface="Arial" pitchFamily="34" charset="0"/>
            </a:endParaRPr>
          </a:p>
        </p:txBody>
      </p:sp>
      <p:pic>
        <p:nvPicPr>
          <p:cNvPr id="20807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8133" y="762002"/>
            <a:ext cx="3768249" cy="236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20000" y="2057400"/>
            <a:ext cx="1371600" cy="7386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Tests @ SLAC of </a:t>
            </a:r>
            <a:r>
              <a:rPr lang="en-US" sz="1400" b="1" dirty="0" err="1" smtClean="0"/>
              <a:t>polarised</a:t>
            </a:r>
            <a:r>
              <a:rPr lang="en-US" sz="1400" b="1" dirty="0" smtClean="0"/>
              <a:t> electrons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304800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156 ns </a:t>
            </a:r>
            <a:r>
              <a:rPr lang="en-US" sz="1200" dirty="0" smtClean="0"/>
              <a:t>pulse </a:t>
            </a:r>
            <a:r>
              <a:rPr lang="en-US" sz="1200" dirty="0"/>
              <a:t>using a 120 kV DC </a:t>
            </a:r>
            <a:r>
              <a:rPr lang="en-US" sz="1200" dirty="0" smtClean="0"/>
              <a:t>gun, </a:t>
            </a:r>
            <a:r>
              <a:rPr lang="en-US" sz="1200" dirty="0" err="1" smtClean="0"/>
              <a:t>GaAs</a:t>
            </a:r>
            <a:r>
              <a:rPr lang="en-US" sz="1200" dirty="0" smtClean="0"/>
              <a:t> cathode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340360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990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Injector charge of N = 4 </a:t>
            </a:r>
            <a:r>
              <a:rPr lang="en-GB" sz="1800" dirty="0" err="1" smtClean="0">
                <a:solidFill>
                  <a:srgbClr val="000000"/>
                </a:solidFill>
              </a:rPr>
              <a:t>x</a:t>
            </a:r>
            <a:r>
              <a:rPr lang="en-GB" sz="1800" dirty="0" smtClean="0">
                <a:solidFill>
                  <a:srgbClr val="000000"/>
                </a:solidFill>
              </a:rPr>
              <a:t> 10</a:t>
            </a:r>
            <a:r>
              <a:rPr lang="en-GB" sz="1800" baseline="30000" dirty="0" smtClean="0">
                <a:solidFill>
                  <a:srgbClr val="000000"/>
                </a:solidFill>
              </a:rPr>
              <a:t>9 </a:t>
            </a:r>
            <a:r>
              <a:rPr lang="en-GB" sz="1800" dirty="0" smtClean="0">
                <a:solidFill>
                  <a:srgbClr val="000000"/>
                </a:solidFill>
              </a:rPr>
              <a:t>polarized electrons and positrons considered feasible.  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714" name="Picture 2"/>
          <p:cNvPicPr>
            <a:picLocks noChangeAspect="1" noChangeArrowheads="1"/>
          </p:cNvPicPr>
          <p:nvPr/>
        </p:nvPicPr>
        <p:blipFill>
          <a:blip r:embed="rId3" cstate="print"/>
          <a:srcRect l="787" t="417" r="1575" b="3004"/>
          <a:stretch>
            <a:fillRect/>
          </a:stretch>
        </p:blipFill>
        <p:spPr bwMode="auto">
          <a:xfrm>
            <a:off x="228600" y="2438400"/>
            <a:ext cx="4838700" cy="408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18976" name="Group 41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9363686"/>
              </p:ext>
            </p:extLst>
          </p:nvPr>
        </p:nvGraphicFramePr>
        <p:xfrm>
          <a:off x="5334000" y="1752600"/>
          <a:ext cx="3619500" cy="3627439"/>
        </p:xfrm>
        <a:graphic>
          <a:graphicData uri="http://schemas.openxmlformats.org/drawingml/2006/table">
            <a:tbl>
              <a:tblPr/>
              <a:tblGrid>
                <a:gridCol w="2711450"/>
                <a:gridCol w="908050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Energy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[GeV]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2.86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Circumference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[m]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493.05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Number of arc cells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Number of wigglers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RF voltage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[MV]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Damping time x / s [ms]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1.87 / 0.94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IBS growth factor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Hor. Norm. Emittance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 [nm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.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rad]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Ver. Norm. Emittance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 [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nm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.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rad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]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Bunch length [mm]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Longitudinal emittance [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eVm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0"/>
                        </a:rPr>
                        <a:t>]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990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31775"/>
            <a:r>
              <a:rPr lang="en-US" dirty="0" smtClean="0">
                <a:solidFill>
                  <a:schemeClr val="tx1"/>
                </a:solidFill>
              </a:rPr>
              <a:t>Ultra low emittance: </a:t>
            </a:r>
          </a:p>
          <a:p>
            <a:pPr marL="0" indent="231775"/>
            <a:r>
              <a:rPr lang="en-US" sz="2000" dirty="0" smtClean="0">
                <a:solidFill>
                  <a:schemeClr val="tx1"/>
                </a:solidFill>
              </a:rPr>
              <a:t>Key </a:t>
            </a:r>
            <a:r>
              <a:rPr lang="en-US" sz="2000" dirty="0">
                <a:solidFill>
                  <a:schemeClr val="tx1"/>
                </a:solidFill>
              </a:rPr>
              <a:t>parameter to achieve high luminosity with limited </a:t>
            </a:r>
            <a:r>
              <a:rPr lang="en-US" sz="2000" dirty="0" smtClean="0">
                <a:solidFill>
                  <a:schemeClr val="tx1"/>
                </a:solidFill>
              </a:rPr>
              <a:t>beam power. CLIC damping ring design challenging.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5486400"/>
            <a:ext cx="351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CLIC 3 </a:t>
            </a:r>
            <a:r>
              <a:rPr lang="en-US" sz="1600" dirty="0" err="1" smtClean="0"/>
              <a:t>TeV</a:t>
            </a:r>
            <a:r>
              <a:rPr lang="en-US" sz="1600" dirty="0" smtClean="0"/>
              <a:t> damping ring parameters</a:t>
            </a:r>
            <a:endParaRPr lang="en-US" sz="16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87563" y="0"/>
            <a:ext cx="7056437" cy="871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endParaRPr lang="en-US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39963" y="152400"/>
            <a:ext cx="7056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3200" i="1" kern="0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56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en-US" kern="0" dirty="0" smtClean="0"/>
              <a:t>Ultra low Beam </a:t>
            </a:r>
            <a:r>
              <a:rPr lang="en-US" kern="0" dirty="0" err="1" smtClean="0"/>
              <a:t>Emittance</a:t>
            </a:r>
            <a:r>
              <a:rPr lang="en-US" kern="0" dirty="0" smtClean="0"/>
              <a:t> Generation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3" y="0"/>
            <a:ext cx="7056437" cy="871538"/>
          </a:xfrm>
        </p:spPr>
        <p:txBody>
          <a:bodyPr/>
          <a:lstStyle/>
          <a:p>
            <a:r>
              <a:rPr lang="en-GB" dirty="0" smtClean="0"/>
              <a:t>DR: comparison to other projects</a:t>
            </a:r>
            <a:endParaRPr lang="en-US" dirty="0" smtClean="0"/>
          </a:p>
        </p:txBody>
      </p:sp>
      <p:sp>
        <p:nvSpPr>
          <p:cNvPr id="31747" name="Rectangle 5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231775"/>
            <a:endParaRPr lang="en-US" sz="2000" smtClean="0"/>
          </a:p>
        </p:txBody>
      </p:sp>
      <p:sp>
        <p:nvSpPr>
          <p:cNvPr id="31748" name="Rectangle 51"/>
          <p:cNvSpPr>
            <a:spLocks noGrp="1" noChangeArrowheads="1"/>
          </p:cNvSpPr>
          <p:nvPr>
            <p:ph type="body" sz="half" idx="2"/>
          </p:nvPr>
        </p:nvSpPr>
        <p:spPr>
          <a:xfrm>
            <a:off x="5126038" y="950913"/>
            <a:ext cx="4017962" cy="5651500"/>
          </a:xfrm>
        </p:spPr>
        <p:txBody>
          <a:bodyPr/>
          <a:lstStyle/>
          <a:p>
            <a:pPr marL="0" indent="231775"/>
            <a:endParaRPr lang="en-US" sz="800" dirty="0" smtClean="0">
              <a:solidFill>
                <a:schemeClr val="tx1"/>
              </a:solidFill>
            </a:endParaRPr>
          </a:p>
          <a:p>
            <a:pPr marL="0" indent="231775"/>
            <a:r>
              <a:rPr lang="en-US" sz="2000" dirty="0" smtClean="0">
                <a:solidFill>
                  <a:schemeClr val="tx1"/>
                </a:solidFill>
              </a:rPr>
              <a:t>CLIC requirements close to new generation synchrotron light sources (</a:t>
            </a:r>
            <a:r>
              <a:rPr lang="en-US" sz="2000" dirty="0" smtClean="0">
                <a:solidFill>
                  <a:srgbClr val="FF0000"/>
                </a:solidFill>
              </a:rPr>
              <a:t>Operation</a:t>
            </a:r>
            <a:r>
              <a:rPr lang="en-US" sz="2000" dirty="0" smtClean="0">
                <a:solidFill>
                  <a:schemeClr val="tx1"/>
                </a:solidFill>
              </a:rPr>
              <a:t>- </a:t>
            </a:r>
            <a:r>
              <a:rPr lang="en-US" sz="2000" dirty="0" smtClean="0">
                <a:solidFill>
                  <a:srgbClr val="0000FF"/>
                </a:solidFill>
              </a:rPr>
              <a:t>Projects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indent="231775"/>
            <a:endParaRPr lang="en-US" sz="800" dirty="0" smtClean="0">
              <a:solidFill>
                <a:schemeClr val="tx1"/>
              </a:solidFill>
            </a:endParaRPr>
          </a:p>
          <a:p>
            <a:pPr marL="0" indent="231775"/>
            <a:r>
              <a:rPr lang="en-US" sz="2000" dirty="0" smtClean="0">
                <a:solidFill>
                  <a:schemeClr val="tx1"/>
                </a:solidFill>
              </a:rPr>
              <a:t>CLIC 500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similar as ILC and demonstrated in ATF/KEK (normalized emittance)</a:t>
            </a:r>
          </a:p>
          <a:p>
            <a:pPr marL="0" indent="231775"/>
            <a:endParaRPr lang="en-US" sz="800" dirty="0" smtClean="0">
              <a:solidFill>
                <a:schemeClr val="tx1"/>
              </a:solidFill>
            </a:endParaRPr>
          </a:p>
          <a:p>
            <a:pPr marL="0" indent="231775"/>
            <a:r>
              <a:rPr lang="en-US" sz="2000" dirty="0" smtClean="0">
                <a:solidFill>
                  <a:schemeClr val="tx1"/>
                </a:solidFill>
              </a:rPr>
              <a:t>CLIC 3 </a:t>
            </a:r>
            <a:r>
              <a:rPr lang="en-US" sz="2000" dirty="0" err="1" smtClean="0">
                <a:solidFill>
                  <a:schemeClr val="tx1"/>
                </a:solidFill>
              </a:rPr>
              <a:t>TeV</a:t>
            </a:r>
            <a:r>
              <a:rPr lang="en-US" sz="2000" dirty="0" smtClean="0">
                <a:solidFill>
                  <a:schemeClr val="tx1"/>
                </a:solidFill>
              </a:rPr>
              <a:t> similar as PEPX/SLAC project.</a:t>
            </a:r>
          </a:p>
          <a:p>
            <a:pPr marL="0" indent="231775"/>
            <a:endParaRPr lang="en-US" sz="800" dirty="0" smtClean="0">
              <a:solidFill>
                <a:schemeClr val="tx1"/>
              </a:solidFill>
            </a:endParaRPr>
          </a:p>
          <a:p>
            <a:pPr marL="0" indent="231775"/>
            <a:r>
              <a:rPr lang="en-US" sz="2000" dirty="0" smtClean="0">
                <a:solidFill>
                  <a:schemeClr val="tx1"/>
                </a:solidFill>
              </a:rPr>
              <a:t>Close collaboration with ATF/KEK (small emittances) and CESRTA/Cornell (electron clouds)</a:t>
            </a:r>
          </a:p>
        </p:txBody>
      </p:sp>
      <p:pic>
        <p:nvPicPr>
          <p:cNvPr id="31749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889000"/>
            <a:ext cx="4638675" cy="3098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1750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06838"/>
            <a:ext cx="4702175" cy="29511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5847" name="Oval 52"/>
          <p:cNvSpPr>
            <a:spLocks noChangeArrowheads="1"/>
          </p:cNvSpPr>
          <p:nvPr/>
        </p:nvSpPr>
        <p:spPr bwMode="auto">
          <a:xfrm>
            <a:off x="1625600" y="2705100"/>
            <a:ext cx="2336800" cy="3810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53"/>
          <p:cNvSpPr>
            <a:spLocks noChangeArrowheads="1"/>
          </p:cNvSpPr>
          <p:nvPr/>
        </p:nvSpPr>
        <p:spPr bwMode="auto">
          <a:xfrm>
            <a:off x="1981200" y="5905500"/>
            <a:ext cx="1955800" cy="6223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52"/>
          <p:cNvSpPr>
            <a:spLocks noChangeArrowheads="1"/>
          </p:cNvSpPr>
          <p:nvPr/>
        </p:nvSpPr>
        <p:spPr bwMode="auto">
          <a:xfrm>
            <a:off x="2489200" y="2527300"/>
            <a:ext cx="1066800" cy="4953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5852" name="Oval 52"/>
          <p:cNvSpPr>
            <a:spLocks noChangeArrowheads="1"/>
          </p:cNvSpPr>
          <p:nvPr/>
        </p:nvSpPr>
        <p:spPr bwMode="auto">
          <a:xfrm>
            <a:off x="2692400" y="5727700"/>
            <a:ext cx="1181100" cy="5080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52"/>
          <p:cNvSpPr>
            <a:spLocks noChangeArrowheads="1"/>
          </p:cNvSpPr>
          <p:nvPr/>
        </p:nvSpPr>
        <p:spPr bwMode="auto">
          <a:xfrm>
            <a:off x="1384300" y="2628900"/>
            <a:ext cx="711200" cy="4064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5854" name="Oval 52"/>
          <p:cNvSpPr>
            <a:spLocks noChangeArrowheads="1"/>
          </p:cNvSpPr>
          <p:nvPr/>
        </p:nvSpPr>
        <p:spPr bwMode="auto">
          <a:xfrm>
            <a:off x="1651000" y="6032500"/>
            <a:ext cx="711200" cy="4064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700" dirty="0" smtClean="0">
              <a:solidFill>
                <a:srgbClr val="0000FF"/>
              </a:solidFill>
            </a:endParaRPr>
          </a:p>
          <a:p>
            <a:pPr marL="231775" indent="0">
              <a:buNone/>
            </a:pPr>
            <a:r>
              <a:rPr lang="en-US" sz="2700" dirty="0" smtClean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r>
              <a:rPr lang="en-US" sz="2700" dirty="0" smtClean="0">
                <a:solidFill>
                  <a:srgbClr val="0000FF"/>
                </a:solidFill>
              </a:rPr>
              <a:t>General overview and review of the CLIC project</a:t>
            </a:r>
          </a:p>
          <a:p>
            <a:pPr>
              <a:buNone/>
            </a:pPr>
            <a:endParaRPr lang="en-US" sz="27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700" dirty="0" smtClean="0">
                <a:solidFill>
                  <a:srgbClr val="0000FF"/>
                </a:solidFill>
              </a:rPr>
              <a:t>Status of the CLIC machine studies (main beam)</a:t>
            </a:r>
          </a:p>
          <a:p>
            <a:pPr>
              <a:buNone/>
            </a:pPr>
            <a:endParaRPr lang="en-US" sz="27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700" dirty="0" smtClean="0">
                <a:solidFill>
                  <a:srgbClr val="0000FF"/>
                </a:solidFill>
              </a:rPr>
              <a:t>Status of the CLIC </a:t>
            </a:r>
            <a:r>
              <a:rPr lang="en-US" sz="2700" dirty="0" err="1" smtClean="0">
                <a:solidFill>
                  <a:srgbClr val="0000FF"/>
                </a:solidFill>
              </a:rPr>
              <a:t>rf</a:t>
            </a:r>
            <a:r>
              <a:rPr lang="en-US" sz="2700" dirty="0" smtClean="0">
                <a:solidFill>
                  <a:srgbClr val="0000FF"/>
                </a:solidFill>
              </a:rPr>
              <a:t> power source studies and CTF3</a:t>
            </a:r>
          </a:p>
          <a:p>
            <a:pPr>
              <a:buNone/>
            </a:pPr>
            <a:endParaRPr lang="en-US" sz="27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700" dirty="0" smtClean="0">
                <a:solidFill>
                  <a:srgbClr val="0000FF"/>
                </a:solidFill>
              </a:rPr>
              <a:t>Conclusions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88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015" y="1"/>
            <a:ext cx="3934045" cy="857250"/>
          </a:xfrm>
        </p:spPr>
        <p:txBody>
          <a:bodyPr/>
          <a:lstStyle/>
          <a:p>
            <a:r>
              <a:rPr lang="en-GB" sz="2800" dirty="0" smtClean="0">
                <a:ea typeface="ＭＳ Ｐゴシック" charset="-128"/>
                <a:cs typeface="ＭＳ Ｐゴシック" charset="-128"/>
              </a:rPr>
              <a:t>DR technology and experimental program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60" name="Rectangle 3"/>
          <p:cNvSpPr txBox="1">
            <a:spLocks noChangeArrowheads="1"/>
          </p:cNvSpPr>
          <p:nvPr/>
        </p:nvSpPr>
        <p:spPr bwMode="auto">
          <a:xfrm>
            <a:off x="0" y="1003003"/>
            <a:ext cx="4419600" cy="563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</a:pPr>
            <a:r>
              <a:rPr lang="en-US" sz="2400" b="1" dirty="0" smtClean="0">
                <a:solidFill>
                  <a:srgbClr val="0000FF"/>
                </a:solidFill>
                <a:latin typeface="Garamond" charset="0"/>
              </a:rPr>
              <a:t>Super-conducting wigglers</a:t>
            </a:r>
            <a:endParaRPr lang="en-GB" sz="2400" b="1" dirty="0" smtClean="0">
              <a:solidFill>
                <a:srgbClr val="0000FF"/>
              </a:solidFill>
              <a:latin typeface="Garamond" charset="0"/>
            </a:endParaRPr>
          </a:p>
          <a:p>
            <a:pPr marL="742950" lvl="1" indent="-34290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1800" b="1" dirty="0">
                <a:solidFill>
                  <a:srgbClr val="000000"/>
                </a:solidFill>
                <a:latin typeface="Garamond" charset="0"/>
                <a:ea typeface="ＭＳ Ｐゴシック" charset="-128"/>
                <a:cs typeface="ＭＳ Ｐゴシック" charset="-128"/>
              </a:rPr>
              <a:t>Demanding magnet technology combined with cryogenics and high heat load from synchrotron radiation (absorption)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</a:pPr>
            <a:r>
              <a:rPr lang="en-GB" sz="2400" b="1" dirty="0" smtClean="0">
                <a:solidFill>
                  <a:srgbClr val="0000FF"/>
                </a:solidFill>
                <a:latin typeface="Garamond" charset="0"/>
              </a:rPr>
              <a:t>High frequency RF system</a:t>
            </a:r>
          </a:p>
          <a:p>
            <a:pPr marL="742950" lvl="1" indent="-342900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GB" sz="1800" b="1" dirty="0" smtClean="0">
                <a:solidFill>
                  <a:srgbClr val="000000"/>
                </a:solidFill>
                <a:latin typeface="Garamond" charset="0"/>
              </a:rPr>
              <a:t>1 GHz RF system respecting power </a:t>
            </a:r>
          </a:p>
          <a:p>
            <a:pPr marL="742950" lvl="1" indent="-342900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GB" sz="1800" b="1" dirty="0" smtClean="0">
                <a:solidFill>
                  <a:srgbClr val="000000"/>
                </a:solidFill>
                <a:latin typeface="Garamond" charset="0"/>
              </a:rPr>
              <a:t>and transient beam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charset="2"/>
              <a:buChar char="n"/>
            </a:pPr>
            <a:r>
              <a:rPr lang="en-GB" sz="2400" b="1" dirty="0" smtClean="0">
                <a:solidFill>
                  <a:srgbClr val="0000FF"/>
                </a:solidFill>
                <a:latin typeface="Garamond" charset="0"/>
              </a:rPr>
              <a:t>Coatings, chamber design and ultra-low vacuum</a:t>
            </a:r>
          </a:p>
          <a:p>
            <a:pPr marL="285750" indent="-342900">
              <a:spcBef>
                <a:spcPct val="20000"/>
              </a:spcBef>
              <a:buClr>
                <a:srgbClr val="9999CC"/>
              </a:buClr>
              <a:buSzPct val="80000"/>
              <a:buFont typeface="Arial" pitchFamily="34" charset="0"/>
              <a:buChar char="•"/>
            </a:pPr>
            <a:r>
              <a:rPr lang="en-GB" sz="2000" b="1" dirty="0" smtClean="0">
                <a:solidFill>
                  <a:srgbClr val="000000"/>
                </a:solidFill>
                <a:latin typeface="Garamond" charset="0"/>
              </a:rPr>
              <a:t>Electron cloud mitigation, low-impedance, fast-ion instability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charset="2"/>
              <a:buChar char="n"/>
            </a:pPr>
            <a:r>
              <a:rPr lang="en-US" sz="2200" b="1" dirty="0" smtClean="0">
                <a:solidFill>
                  <a:srgbClr val="0000FF"/>
                </a:solidFill>
                <a:latin typeface="Garamond" charset="0"/>
              </a:rPr>
              <a:t>Kicker technology</a:t>
            </a:r>
          </a:p>
          <a:p>
            <a:pPr marL="742950" lvl="1" indent="-342900" eaLnBrk="0" hangingPunct="0">
              <a:spcBef>
                <a:spcPct val="20000"/>
              </a:spcBef>
              <a:buClr>
                <a:srgbClr val="9999CC"/>
              </a:buClr>
              <a:buSzPct val="80000"/>
              <a:buFont typeface="Wingdings" charset="2"/>
              <a:buChar char="¨"/>
            </a:pPr>
            <a:r>
              <a:rPr lang="en-US" sz="1800" b="1" dirty="0" smtClean="0">
                <a:solidFill>
                  <a:srgbClr val="000000"/>
                </a:solidFill>
                <a:latin typeface="Garamond" charset="0"/>
              </a:rPr>
              <a:t>Extracted beam stability</a:t>
            </a:r>
            <a:endParaRPr lang="en-GB" b="1" dirty="0" smtClean="0">
              <a:solidFill>
                <a:srgbClr val="000000"/>
              </a:solidFill>
              <a:latin typeface="Garamond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charset="2"/>
              <a:buChar char="n"/>
            </a:pPr>
            <a:r>
              <a:rPr lang="en-US" sz="2200" b="1" dirty="0" smtClean="0">
                <a:solidFill>
                  <a:srgbClr val="0000FF"/>
                </a:solidFill>
                <a:latin typeface="Garamond" charset="0"/>
              </a:rPr>
              <a:t>Diagnostics for low emittance</a:t>
            </a:r>
            <a:endParaRPr lang="en-US" sz="1800" b="1" dirty="0" smtClean="0">
              <a:solidFill>
                <a:srgbClr val="0000FF"/>
              </a:solidFill>
              <a:latin typeface="Garamond" charset="0"/>
            </a:endParaRPr>
          </a:p>
          <a:p>
            <a:pPr marL="285750" indent="-342900" eaLnBrk="0" hangingPunct="0">
              <a:spcBef>
                <a:spcPct val="20000"/>
              </a:spcBef>
              <a:buClr>
                <a:srgbClr val="9999CC"/>
              </a:buClr>
              <a:buSzPct val="80000"/>
              <a:buFont typeface="Wingdings" charset="2"/>
              <a:buChar char="¨"/>
            </a:pPr>
            <a:endParaRPr lang="en-US" b="1" dirty="0" smtClean="0">
              <a:solidFill>
                <a:srgbClr val="000000"/>
              </a:solidFill>
              <a:latin typeface="Garamond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charset="2"/>
              <a:buChar char="n"/>
            </a:pPr>
            <a:endParaRPr lang="en-US" b="1" dirty="0">
              <a:solidFill>
                <a:srgbClr val="000000"/>
              </a:solidFill>
              <a:latin typeface="Garamond" charset="0"/>
            </a:endParaRPr>
          </a:p>
          <a:p>
            <a:pPr marL="742950" lvl="1" indent="-342900" eaLnBrk="0" hangingPunct="0">
              <a:spcBef>
                <a:spcPct val="20000"/>
              </a:spcBef>
              <a:buClr>
                <a:srgbClr val="9999CC"/>
              </a:buClr>
              <a:buSzPct val="80000"/>
              <a:buFont typeface="Wingdings" charset="2"/>
              <a:buChar char="¨"/>
            </a:pPr>
            <a:endParaRPr lang="en-GB" sz="2000" b="1" dirty="0">
              <a:solidFill>
                <a:srgbClr val="FF0000"/>
              </a:solidFill>
              <a:latin typeface="Garamond" charset="0"/>
            </a:endParaRPr>
          </a:p>
          <a:p>
            <a:pPr marL="742950" lvl="1" indent="-3429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</a:pPr>
            <a:endParaRPr lang="en-US" sz="1800" b="1" dirty="0">
              <a:latin typeface="Garamond" charset="0"/>
            </a:endParaRPr>
          </a:p>
          <a:p>
            <a:pPr marL="742950" lvl="1" indent="-3429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</a:pPr>
            <a:endParaRPr lang="en-GB" sz="2000" b="1" dirty="0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4263669" y="1185805"/>
            <a:ext cx="978067" cy="5289423"/>
          </a:xfrm>
          <a:prstGeom prst="rightBrac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78326" y="3593045"/>
            <a:ext cx="4465674" cy="313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b="1" dirty="0" smtClean="0">
                <a:solidFill>
                  <a:srgbClr val="0000FF"/>
                </a:solidFill>
                <a:latin typeface="Garamond" charset="0"/>
              </a:rPr>
              <a:t>      Experimental program set-up for measurements in storage rings and test facilities:</a:t>
            </a:r>
            <a:endParaRPr lang="en-GB" sz="2400" b="1" dirty="0" smtClean="0">
              <a:solidFill>
                <a:srgbClr val="0000FF"/>
              </a:solidFill>
              <a:latin typeface="Garamond" charset="0"/>
            </a:endParaRPr>
          </a:p>
          <a:p>
            <a:pPr marL="1200150" lvl="2" indent="-34290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1800" b="1" dirty="0" smtClean="0">
                <a:solidFill>
                  <a:srgbClr val="000000"/>
                </a:solidFill>
                <a:latin typeface="Garamond" charset="0"/>
              </a:rPr>
              <a:t>ALBA (Spain), ANKA (Germany),</a:t>
            </a:r>
          </a:p>
          <a:p>
            <a:pPr marL="1200150" lvl="2" indent="-34290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1800" b="1" dirty="0" smtClean="0">
                <a:solidFill>
                  <a:srgbClr val="000000"/>
                </a:solidFill>
                <a:latin typeface="Garamond" charset="0"/>
              </a:rPr>
              <a:t> ATF (Japan), CESRTA (USA),</a:t>
            </a:r>
          </a:p>
          <a:p>
            <a:pPr marL="1200150" lvl="2" indent="-34290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1800" b="1" dirty="0" smtClean="0">
                <a:solidFill>
                  <a:srgbClr val="000000"/>
                </a:solidFill>
                <a:latin typeface="Garamond" charset="0"/>
              </a:rPr>
              <a:t> Synchrotron (Australia), </a:t>
            </a:r>
          </a:p>
          <a:p>
            <a:pPr marL="1200150" lvl="2" indent="-34290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1800" b="1" dirty="0" smtClean="0">
                <a:solidFill>
                  <a:srgbClr val="000000"/>
                </a:solidFill>
                <a:latin typeface="Garamond" charset="0"/>
              </a:rPr>
              <a:t>SOLEIL (France)..</a:t>
            </a:r>
            <a:endParaRPr lang="en-GB" sz="2400" b="1" dirty="0">
              <a:solidFill>
                <a:srgbClr val="FF0000"/>
              </a:solidFill>
              <a:latin typeface="Garamond" charset="0"/>
            </a:endParaRPr>
          </a:p>
          <a:p>
            <a:pPr marL="742950" lvl="1" indent="-3429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</a:pPr>
            <a:endParaRPr lang="en-US" sz="2400" b="1" dirty="0">
              <a:latin typeface="Garamond" charset="0"/>
            </a:endParaRPr>
          </a:p>
          <a:p>
            <a:pPr marL="742950" lvl="1" indent="-3429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</a:pPr>
            <a:endParaRPr lang="en-GB" sz="2400" b="1" dirty="0">
              <a:solidFill>
                <a:srgbClr val="FF0000"/>
              </a:solidFill>
              <a:latin typeface="Garamond" charset="0"/>
            </a:endParaRP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055" y="1816285"/>
            <a:ext cx="21732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060" y="1798343"/>
            <a:ext cx="220094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73"/>
          <p:cNvGraphicFramePr>
            <a:graphicFrameLocks noGrp="1"/>
          </p:cNvGraphicFramePr>
          <p:nvPr/>
        </p:nvGraphicFramePr>
        <p:xfrm>
          <a:off x="4660900" y="138223"/>
          <a:ext cx="4483100" cy="1645920"/>
        </p:xfrm>
        <a:graphic>
          <a:graphicData uri="http://schemas.openxmlformats.org/drawingml/2006/table">
            <a:tbl>
              <a:tblPr/>
              <a:tblGrid>
                <a:gridCol w="2197100"/>
                <a:gridCol w="754912"/>
                <a:gridCol w="1531088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Parameters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BINP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CERN/Karlsruhe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peak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 [T]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λ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W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 [mm]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Beam aperture full gap [mm]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Conductor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NbTi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NbSn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Operating temperature [K]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4.2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4.2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76200" y="3352800"/>
            <a:ext cx="4294909" cy="299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0000FF"/>
                </a:solidFill>
                <a:latin typeface="Arial Unicode MS" charset="0"/>
              </a:rPr>
              <a:t>RTML includes: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 Unicode MS" charset="0"/>
              </a:rPr>
              <a:t>BC1 stage</a:t>
            </a:r>
            <a:r>
              <a:rPr lang="en-US" sz="1800" b="0" dirty="0">
                <a:latin typeface="Arial Unicode MS" charset="0"/>
              </a:rPr>
              <a:t>: </a:t>
            </a: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bunch length from 5 mm to 1.5 mm at 2.4 </a:t>
            </a:r>
            <a:r>
              <a:rPr lang="en-US" sz="1800" b="0" dirty="0" err="1">
                <a:solidFill>
                  <a:srgbClr val="3366FF"/>
                </a:solidFill>
                <a:latin typeface="Arial Unicode MS" charset="0"/>
              </a:rPr>
              <a:t>GeV</a:t>
            </a:r>
            <a:endParaRPr lang="en-US" sz="1800" b="0" dirty="0">
              <a:solidFill>
                <a:srgbClr val="3366FF"/>
              </a:solidFill>
              <a:latin typeface="Arial Unicode MS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 Unicode MS" charset="0"/>
              </a:rPr>
              <a:t>Booster</a:t>
            </a:r>
            <a:r>
              <a:rPr lang="en-US" sz="1800" b="0" dirty="0">
                <a:latin typeface="Arial Unicode MS" charset="0"/>
              </a:rPr>
              <a:t> </a:t>
            </a: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linac from 2.4 to 9 </a:t>
            </a:r>
            <a:r>
              <a:rPr lang="en-US" sz="1800" b="0" dirty="0" err="1">
                <a:solidFill>
                  <a:srgbClr val="3366FF"/>
                </a:solidFill>
                <a:latin typeface="Arial Unicode MS" charset="0"/>
              </a:rPr>
              <a:t>GeV</a:t>
            </a:r>
            <a:endParaRPr lang="en-US" sz="1800" b="0" dirty="0">
              <a:solidFill>
                <a:srgbClr val="3366FF"/>
              </a:solidFill>
              <a:latin typeface="Arial Unicode MS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 Unicode MS" charset="0"/>
              </a:rPr>
              <a:t>Transfer line</a:t>
            </a:r>
            <a:r>
              <a:rPr lang="en-US" sz="1800" b="0" dirty="0">
                <a:latin typeface="Arial Unicode MS" charset="0"/>
              </a:rPr>
              <a:t> </a:t>
            </a: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and</a:t>
            </a:r>
            <a:r>
              <a:rPr lang="en-US" sz="1800" b="0" dirty="0">
                <a:latin typeface="Arial Unicode MS" charset="0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Arial Unicode MS" charset="0"/>
              </a:rPr>
              <a:t>turnaround</a:t>
            </a:r>
            <a:r>
              <a:rPr lang="en-US" sz="1800" b="0" dirty="0">
                <a:latin typeface="Arial Unicode MS" charset="0"/>
              </a:rPr>
              <a:t> </a:t>
            </a: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loops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 Unicode MS" charset="0"/>
              </a:rPr>
              <a:t>BC2 stage</a:t>
            </a:r>
            <a:r>
              <a:rPr lang="en-US" sz="1800" b="0" dirty="0">
                <a:latin typeface="Arial Unicode MS" charset="0"/>
              </a:rPr>
              <a:t>: </a:t>
            </a: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from 1.5 mm to 44 </a:t>
            </a:r>
            <a:r>
              <a:rPr lang="en-US" sz="1800" b="0" dirty="0" smtClean="0">
                <a:solidFill>
                  <a:srgbClr val="3366FF"/>
                </a:solidFill>
                <a:latin typeface="Arial Unicode MS" charset="0"/>
              </a:rPr>
              <a:t>um</a:t>
            </a:r>
            <a:endParaRPr lang="en-US" sz="1800" b="0" dirty="0">
              <a:solidFill>
                <a:srgbClr val="3366FF"/>
              </a:solidFill>
              <a:latin typeface="Arial Unicode MS" charset="0"/>
            </a:endParaRPr>
          </a:p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3366FF"/>
                </a:solidFill>
                <a:latin typeface="Arial Unicode MS" charset="0"/>
              </a:rPr>
              <a:t>=&gt; max 5 nm vertical emittance growth is allowed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4267200" y="5638800"/>
            <a:ext cx="4953000" cy="100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216" tIns="42108" rIns="84216" bIns="4210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0" dirty="0" smtClean="0">
                <a:solidFill>
                  <a:srgbClr val="0000FF"/>
                </a:solidFill>
                <a:latin typeface="Arial Unicode MS" charset="0"/>
              </a:rPr>
              <a:t>Beam dynamics studies : full start to end simulations including ISR, CSR and wakefields show acceptable emittance growth.  Effects of imperfections still under study, but no major issues are expected.</a:t>
            </a:r>
            <a:endParaRPr lang="en-US" sz="1500" b="0" dirty="0">
              <a:solidFill>
                <a:srgbClr val="0000FF"/>
              </a:solidFill>
              <a:latin typeface="Arial Unicode M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87563" y="0"/>
            <a:ext cx="7056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r>
              <a:rPr lang="en-GB" dirty="0" smtClean="0"/>
              <a:t>Rings to Main </a:t>
            </a:r>
            <a:r>
              <a:rPr lang="en-GB" dirty="0" err="1" smtClean="0"/>
              <a:t>Linac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00601" y="502577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RTML final phase space simulated with ISR, CSR and wake fields effects included</a:t>
            </a:r>
            <a:endParaRPr lang="en-GB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31300" cy="1908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819400"/>
            <a:ext cx="3022600" cy="227563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5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1775" indent="0">
              <a:buNone/>
            </a:pPr>
            <a:r>
              <a:rPr lang="en-US" sz="1600" dirty="0" smtClean="0"/>
              <a:t>Main linac design and requirement is driven by structures. Requirements 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Gradient:  100 </a:t>
            </a:r>
            <a:r>
              <a:rPr lang="en-US" sz="1400" dirty="0"/>
              <a:t>MV/m </a:t>
            </a:r>
            <a:r>
              <a:rPr lang="en-US" sz="1400" dirty="0" smtClean="0"/>
              <a:t>loaded</a:t>
            </a:r>
            <a:endParaRPr lang="en-US" sz="1400" dirty="0"/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Pulse length: 156 </a:t>
            </a:r>
            <a:r>
              <a:rPr lang="en-US" sz="1400" dirty="0"/>
              <a:t>(flat top)/240 (full) </a:t>
            </a:r>
            <a:r>
              <a:rPr lang="en-US" sz="1400" dirty="0" smtClean="0"/>
              <a:t>ns</a:t>
            </a:r>
            <a:endParaRPr lang="en-US" sz="1400" dirty="0"/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Break down rate: less </a:t>
            </a:r>
            <a:r>
              <a:rPr lang="en-US" sz="1400" dirty="0"/>
              <a:t>than 3x10</a:t>
            </a:r>
            <a:r>
              <a:rPr lang="en-US" sz="1400" baseline="30000" dirty="0"/>
              <a:t>-7</a:t>
            </a:r>
            <a:r>
              <a:rPr lang="en-US" sz="1400" dirty="0"/>
              <a:t> breakdowns/pulse/</a:t>
            </a:r>
            <a:r>
              <a:rPr lang="en-US" sz="1400" dirty="0" smtClean="0"/>
              <a:t>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Single bunch and multi-bunch </a:t>
            </a:r>
            <a:r>
              <a:rPr lang="en-US" sz="1400" dirty="0" err="1" smtClean="0"/>
              <a:t>wakefield</a:t>
            </a:r>
            <a:r>
              <a:rPr lang="en-US" sz="1400" dirty="0" smtClean="0"/>
              <a:t> tolerances (</a:t>
            </a:r>
            <a:r>
              <a:rPr lang="en-US" sz="1400" dirty="0"/>
              <a:t>&lt; 1 V/</a:t>
            </a:r>
            <a:r>
              <a:rPr lang="en-US" sz="1400" dirty="0" err="1"/>
              <a:t>pC</a:t>
            </a:r>
            <a:r>
              <a:rPr lang="en-US" sz="1400" dirty="0"/>
              <a:t>/mm/m </a:t>
            </a:r>
            <a:r>
              <a:rPr lang="en-US" sz="1400" dirty="0" smtClean="0"/>
              <a:t>residual wake on second bunch)</a:t>
            </a:r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 smtClean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 smtClean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 smtClean="0"/>
          </a:p>
          <a:p>
            <a:pPr marL="231775" indent="0">
              <a:buNone/>
            </a:pPr>
            <a:endParaRPr lang="en-US" sz="1200" dirty="0" smtClean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 smtClean="0"/>
          </a:p>
          <a:p>
            <a:pPr marL="231775" indent="0">
              <a:buNone/>
            </a:pPr>
            <a:endParaRPr lang="en-US" sz="1200" dirty="0"/>
          </a:p>
          <a:p>
            <a:pPr marL="231775" indent="0">
              <a:buNone/>
            </a:pPr>
            <a:endParaRPr lang="en-US" sz="1200" dirty="0" smtClean="0"/>
          </a:p>
        </p:txBody>
      </p:sp>
      <p:pic>
        <p:nvPicPr>
          <p:cNvPr id="10" name="Picture 9" descr="TD18#2 before installation to Nextef IMG_0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00" y="2271796"/>
            <a:ext cx="3084960" cy="1766804"/>
          </a:xfrm>
          <a:prstGeom prst="rect">
            <a:avLst/>
          </a:prstGeom>
        </p:spPr>
      </p:pic>
      <p:pic>
        <p:nvPicPr>
          <p:cNvPr id="11" name="Picture 10" descr="CIMG1980_DiskDampCell-CupS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9700" y="2276390"/>
            <a:ext cx="2351026" cy="1762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038600"/>
            <a:ext cx="822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Current design : NC Cu, tapered wave-guide damped structures. Constructed in disks, bonded together.</a:t>
            </a:r>
            <a:endParaRPr lang="en-US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22" y="4827830"/>
            <a:ext cx="4747199" cy="103957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667000" cy="194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5562600"/>
            <a:ext cx="1828800" cy="359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105400"/>
            <a:ext cx="188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Balances wakes and dispersion :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61722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One 2 m module (girder) has up to 8 acc. structures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6400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Beta function along the main linac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18665" y="5912830"/>
            <a:ext cx="2143535" cy="30770"/>
          </a:xfrm>
          <a:prstGeom prst="straightConnector1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362200" y="5943600"/>
            <a:ext cx="2077830" cy="0"/>
          </a:xfrm>
          <a:prstGeom prst="straightConnector1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1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/>
          <p:cNvGraphicFramePr/>
          <p:nvPr/>
        </p:nvGraphicFramePr>
        <p:xfrm>
          <a:off x="395536" y="1480457"/>
          <a:ext cx="8352928" cy="439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728302" y="3157473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log(BDR/m)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100789" y="2543140"/>
            <a:ext cx="20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T18 – strong tapering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36693" y="2528625"/>
            <a:ext cx="20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T18 – strong tapering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372597" y="2586682"/>
            <a:ext cx="20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T18 – strong tapering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139099" y="2805815"/>
            <a:ext cx="2848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T18 (CERN) – strong tapering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375257" y="2600984"/>
            <a:ext cx="26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TD18 – waveguide damping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476037" y="2847727"/>
            <a:ext cx="26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TD18 – waveguide damping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1825484" y="2444504"/>
            <a:ext cx="22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T24 – Higher efficiency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975903" y="2676733"/>
            <a:ext cx="22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T24 – Higher efficiency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877532" y="1989645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TD24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1062" y="5013739"/>
            <a:ext cx="7848872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DSC037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5178474"/>
            <a:ext cx="1447800" cy="1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 descr="IMGP54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321016"/>
            <a:ext cx="1676400" cy="138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220686" y="4537586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CLIC BDR specification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899593" y="1538514"/>
            <a:ext cx="2743493" cy="827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xplosion 1 28"/>
          <p:cNvSpPr/>
          <p:nvPr/>
        </p:nvSpPr>
        <p:spPr>
          <a:xfrm>
            <a:off x="1494969" y="1142076"/>
            <a:ext cx="1654629" cy="7200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1008000" y="2769230"/>
            <a:ext cx="360040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1872000" y="5805264"/>
            <a:ext cx="360040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2771800" y="4006191"/>
            <a:ext cx="360040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6242699" y="4827308"/>
            <a:ext cx="360040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62000" y="3200400"/>
            <a:ext cx="82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CTF3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28600" y="609600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Interrupted by earthquake in Japan – last estimate available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278743" y="0"/>
            <a:ext cx="6865257" cy="8563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Accelerating structures: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Achieved  &lt; nominal  Break down 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b="1" i="1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657600" y="936170"/>
            <a:ext cx="5065483" cy="6023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r" fontAlgn="auto">
              <a:spcAft>
                <a:spcPts val="0"/>
              </a:spcAft>
              <a:defRPr/>
            </a:pPr>
            <a:r>
              <a:rPr kumimoji="0" lang="en-US" sz="1600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Scaled @ 100 MV/m  (unloaded ) Accelerating Gradient </a:t>
            </a:r>
            <a:r>
              <a:rPr lang="en-US" sz="1600" b="1" i="1" dirty="0" smtClean="0">
                <a:solidFill>
                  <a:srgbClr val="0000FF"/>
                </a:solidFill>
              </a:rPr>
              <a:t> and 180 ns pulse length)</a:t>
            </a:r>
            <a:endParaRPr kumimoji="0" lang="en-US" sz="16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1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363" y="0"/>
            <a:ext cx="6142037" cy="871538"/>
          </a:xfrm>
        </p:spPr>
        <p:txBody>
          <a:bodyPr/>
          <a:lstStyle/>
          <a:p>
            <a:r>
              <a:rPr lang="en-US" dirty="0" smtClean="0"/>
              <a:t>Main linac emittance preservation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962400"/>
            <a:ext cx="6501758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19200"/>
            <a:ext cx="3437644" cy="2442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647" y="920376"/>
            <a:ext cx="537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219200"/>
            <a:ext cx="2398442" cy="2209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1775" indent="0">
              <a:buNone/>
            </a:pPr>
            <a:r>
              <a:rPr lang="en-US" sz="2000" dirty="0"/>
              <a:t>Challenge: emittance preservation over 21 km of </a:t>
            </a:r>
            <a:r>
              <a:rPr lang="en-US" sz="2000" dirty="0" smtClean="0"/>
              <a:t>linac </a:t>
            </a:r>
            <a:r>
              <a:rPr lang="en-US" sz="2000" dirty="0" err="1" smtClean="0">
                <a:latin typeface="Symbol" charset="2"/>
                <a:cs typeface="Symbol" charset="2"/>
              </a:rPr>
              <a:t>De</a:t>
            </a:r>
            <a:r>
              <a:rPr lang="en-US" sz="2000" baseline="-25000" dirty="0" err="1" smtClean="0">
                <a:latin typeface="Calibri"/>
                <a:cs typeface="Calibri"/>
              </a:rPr>
              <a:t>y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,N</a:t>
            </a:r>
            <a:r>
              <a:rPr lang="en-US" sz="2000" dirty="0" smtClean="0"/>
              <a:t> </a:t>
            </a:r>
            <a:r>
              <a:rPr lang="en-US" sz="2000" dirty="0"/>
              <a:t>&lt;= 10 nm</a:t>
            </a:r>
          </a:p>
          <a:p>
            <a:pPr marL="231775" indent="0">
              <a:buNone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600200"/>
            <a:ext cx="3257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Tuning strategy :</a:t>
            </a:r>
          </a:p>
          <a:p>
            <a:pPr marL="457200" indent="-457200">
              <a:buAutoNum type="arabicParenR"/>
            </a:pPr>
            <a:r>
              <a:rPr lang="en-US" sz="1400" dirty="0" smtClean="0"/>
              <a:t>Beam-based alignment (dispersion-free steering, ballistic </a:t>
            </a:r>
            <a:r>
              <a:rPr lang="en-US" sz="1400" dirty="0" err="1" smtClean="0"/>
              <a:t>algnment</a:t>
            </a:r>
            <a:r>
              <a:rPr lang="en-US" sz="1400" dirty="0" smtClean="0"/>
              <a:t>)</a:t>
            </a:r>
          </a:p>
          <a:p>
            <a:pPr marL="457200" indent="-457200">
              <a:buAutoNum type="arabicParenR"/>
            </a:pPr>
            <a:r>
              <a:rPr lang="en-US" sz="1400" dirty="0" smtClean="0"/>
              <a:t>Wake field compensation using dedicated wake monitors</a:t>
            </a:r>
          </a:p>
          <a:p>
            <a:pPr marL="457200" indent="-457200">
              <a:buAutoNum type="arabicParenR"/>
            </a:pPr>
            <a:r>
              <a:rPr lang="en-US" sz="1400" dirty="0" smtClean="0"/>
              <a:t>Luminosity tuning bumps (global corrections)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6019800"/>
            <a:ext cx="400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Effects on </a:t>
            </a:r>
            <a:r>
              <a:rPr lang="en-US" sz="1200" dirty="0" err="1" smtClean="0"/>
              <a:t>emitt</a:t>
            </a:r>
            <a:r>
              <a:rPr lang="en-US" sz="1200" dirty="0" smtClean="0"/>
              <a:t>. growth due to misalignment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3505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Structure misalignment before and after wake tuning using wake monitors and girder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35814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 on luminosity tuning bumps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844" y="6266086"/>
            <a:ext cx="8942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CLIC main linac design fulfills emittance requirements. Tight, but feasible component specification.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41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15" name="Group 27"/>
          <p:cNvGraphicFramePr>
            <a:graphicFrameLocks noGrp="1"/>
          </p:cNvGraphicFramePr>
          <p:nvPr/>
        </p:nvGraphicFramePr>
        <p:xfrm>
          <a:off x="1693863" y="5307013"/>
          <a:ext cx="6183312" cy="1205230"/>
        </p:xfrm>
        <a:graphic>
          <a:graphicData uri="http://schemas.openxmlformats.org/drawingml/2006/table">
            <a:tbl>
              <a:tblPr/>
              <a:tblGrid>
                <a:gridCol w="2767012"/>
                <a:gridCol w="1463675"/>
                <a:gridCol w="1952625"/>
              </a:tblGrid>
              <a:tr h="3810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Quadrupole Magnets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Horizontal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Vertical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Linac (2600 quads)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14nm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1.5 nm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</a:rPr>
                        <a:t>Final Focus (2quads)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 nm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0.5 nm</a:t>
                      </a:r>
                      <a:endParaRPr kumimoji="0" lang="en-US" sz="2000" b="1" i="0" u="none" strike="noStrike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0" y="1066800"/>
            <a:ext cx="91440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200" dirty="0" smtClean="0">
                <a:solidFill>
                  <a:srgbClr val="3333CC"/>
                </a:solidFill>
                <a:latin typeface="Arial" pitchFamily="34" charset="0"/>
              </a:rPr>
              <a:t>Pre-alignment of beam line components :</a:t>
            </a:r>
            <a:endParaRPr lang="en-US" sz="1600" dirty="0" smtClean="0">
              <a:solidFill>
                <a:srgbClr val="3333CC"/>
              </a:solidFill>
              <a:latin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1600" dirty="0" err="1" smtClean="0">
                <a:solidFill>
                  <a:srgbClr val="3333CC"/>
                </a:solidFill>
                <a:latin typeface="Arial" pitchFamily="34" charset="0"/>
              </a:rPr>
              <a:t>Rf</a:t>
            </a:r>
            <a:r>
              <a:rPr lang="en-US" sz="1600" dirty="0" smtClean="0">
                <a:solidFill>
                  <a:srgbClr val="3333CC"/>
                </a:solidFill>
                <a:latin typeface="Arial" pitchFamily="34" charset="0"/>
              </a:rPr>
              <a:t> structures, quadrupoles (main and drive beam)</a:t>
            </a:r>
          </a:p>
          <a:p>
            <a:pPr eaLnBrk="1" hangingPunct="1">
              <a:buFontTx/>
              <a:buChar char="-"/>
            </a:pPr>
            <a:r>
              <a:rPr lang="en-US" sz="1600" dirty="0" smtClean="0">
                <a:solidFill>
                  <a:srgbClr val="3333CC"/>
                </a:solidFill>
                <a:latin typeface="Arial" pitchFamily="34" charset="0"/>
              </a:rPr>
              <a:t> Wire Positioning System, then independent pre-alignment by movers with respect to wires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</a:br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/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</a:rPr>
              <a:t>Beam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</a:rPr>
              <a:t>stability by quadrupole stabilisation: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0.2nm beam-beam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</a:rPr>
              <a:t>stability@IP</a:t>
            </a:r>
            <a:endParaRPr lang="en-US" sz="2000" dirty="0">
              <a:solidFill>
                <a:srgbClr val="FF0000"/>
              </a:solidFill>
              <a:latin typeface="Arial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</a:rPr>
              <a:t>quadrupole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 passive and active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</a:rPr>
              <a:t>stabilisation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  beam feedback (pulse to pulse) and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</a:rPr>
              <a:t>Intrabeam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 feedback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003691" cy="2209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773363" y="0"/>
            <a:ext cx="61420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i="1" dirty="0" smtClean="0">
                <a:solidFill>
                  <a:srgbClr val="FF3300"/>
                </a:solidFill>
              </a:rPr>
              <a:t>Pre-alignment and </a:t>
            </a:r>
            <a:r>
              <a:rPr lang="en-US" sz="3200" i="1" dirty="0" err="1" smtClean="0">
                <a:solidFill>
                  <a:srgbClr val="FF3300"/>
                </a:solidFill>
              </a:rPr>
              <a:t>stabilisation</a:t>
            </a:r>
            <a:endParaRPr lang="en-US" sz="3200" i="1" noProof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1371600"/>
            <a:ext cx="6393307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95800"/>
            <a:ext cx="3663316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5715000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400" dirty="0" smtClean="0"/>
              <a:t>CLIC </a:t>
            </a:r>
            <a:r>
              <a:rPr lang="en-US" sz="1400" dirty="0"/>
              <a:t>BDS </a:t>
            </a:r>
            <a:r>
              <a:rPr lang="en-US" sz="1400" dirty="0" smtClean="0"/>
              <a:t>study is well advanced.  No remaining feasibility issues identified.</a:t>
            </a:r>
          </a:p>
          <a:p>
            <a:pPr marL="285750" indent="-285750">
              <a:buFontTx/>
              <a:buChar char="•"/>
            </a:pPr>
            <a:r>
              <a:rPr lang="en-US" sz="1400" dirty="0" smtClean="0"/>
              <a:t>Alignment </a:t>
            </a:r>
            <a:r>
              <a:rPr lang="en-US" sz="1400" dirty="0"/>
              <a:t>and tuning</a:t>
            </a:r>
            <a:r>
              <a:rPr lang="en-US" sz="1400" dirty="0" smtClean="0"/>
              <a:t> are considered the </a:t>
            </a:r>
            <a:r>
              <a:rPr lang="en-US" sz="1400" dirty="0"/>
              <a:t>biggest </a:t>
            </a:r>
            <a:r>
              <a:rPr lang="en-US" sz="1400" dirty="0" smtClean="0"/>
              <a:t>challenges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416" y="932350"/>
            <a:ext cx="8929993" cy="584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CLIC BDS: focus to a beam spot of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1600" dirty="0" smtClean="0">
                <a:solidFill>
                  <a:srgbClr val="0000FF"/>
                </a:solidFill>
              </a:rPr>
              <a:t>=45 nm (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1600" dirty="0" smtClean="0">
                <a:solidFill>
                  <a:srgbClr val="0000FF"/>
                </a:solidFill>
              </a:rPr>
              <a:t>=10 mm),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1600" dirty="0" smtClean="0">
                <a:solidFill>
                  <a:srgbClr val="0000FF"/>
                </a:solidFill>
              </a:rPr>
              <a:t>=1 nm (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</a:rPr>
              <a:t>y</a:t>
            </a:r>
            <a:r>
              <a:rPr lang="en-US" sz="1600" dirty="0" smtClean="0">
                <a:solidFill>
                  <a:srgbClr val="0000FF"/>
                </a:solidFill>
              </a:rPr>
              <a:t>=0.1 mm). Design uses local chromatic correction (proposed by A. </a:t>
            </a:r>
            <a:r>
              <a:rPr lang="en-US" sz="1600" dirty="0" err="1" smtClean="0">
                <a:solidFill>
                  <a:srgbClr val="0000FF"/>
                </a:solidFill>
              </a:rPr>
              <a:t>Seryi</a:t>
            </a:r>
            <a:r>
              <a:rPr lang="en-US" sz="1600" dirty="0" smtClean="0">
                <a:solidFill>
                  <a:srgbClr val="0000FF"/>
                </a:solidFill>
              </a:rPr>
              <a:t>). BDS length depends on 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cm</a:t>
            </a:r>
            <a:r>
              <a:rPr lang="en-US" sz="1600" baseline="-25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41148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BDS layout for </a:t>
            </a:r>
            <a:r>
              <a:rPr lang="en-US" sz="1200" dirty="0" err="1" smtClean="0"/>
              <a:t>E</a:t>
            </a:r>
            <a:r>
              <a:rPr lang="en-US" sz="1200" baseline="-25000" dirty="0" err="1" smtClean="0"/>
              <a:t>cm</a:t>
            </a:r>
            <a:r>
              <a:rPr lang="en-US" sz="1200" dirty="0" smtClean="0"/>
              <a:t> = 3 </a:t>
            </a:r>
            <a:r>
              <a:rPr lang="en-US" sz="1200" dirty="0" err="1" smtClean="0"/>
              <a:t>TeV</a:t>
            </a:r>
            <a:r>
              <a:rPr lang="en-US" sz="1200" dirty="0" smtClean="0"/>
              <a:t> and </a:t>
            </a:r>
            <a:r>
              <a:rPr lang="en-US" sz="1200" dirty="0" err="1" smtClean="0"/>
              <a:t>E</a:t>
            </a:r>
            <a:r>
              <a:rPr lang="en-US" sz="1200" baseline="-25000" dirty="0" err="1" smtClean="0"/>
              <a:t>cm</a:t>
            </a:r>
            <a:r>
              <a:rPr lang="en-US" sz="1200" dirty="0" smtClean="0"/>
              <a:t> = 0.5 </a:t>
            </a:r>
            <a:r>
              <a:rPr lang="en-US" sz="1200" dirty="0" err="1" smtClean="0"/>
              <a:t>TeV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4495800"/>
            <a:ext cx="4611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Nominal L</a:t>
            </a:r>
            <a:r>
              <a:rPr lang="en-US" sz="1800" dirty="0"/>
              <a:t>* = 3.5 </a:t>
            </a:r>
            <a:r>
              <a:rPr lang="en-US" sz="1800" dirty="0" smtClean="0"/>
              <a:t>(QD0 inside detector)</a:t>
            </a:r>
          </a:p>
          <a:p>
            <a:r>
              <a:rPr lang="en-US" sz="1800" dirty="0" smtClean="0"/>
              <a:t>Nominal crossing </a:t>
            </a:r>
            <a:r>
              <a:rPr lang="en-US" sz="1800" dirty="0"/>
              <a:t>angle is 20 </a:t>
            </a:r>
            <a:r>
              <a:rPr lang="en-US" sz="1800" dirty="0" err="1" smtClean="0"/>
              <a:t>mrad</a:t>
            </a:r>
            <a:r>
              <a:rPr lang="en-US" sz="1800" dirty="0" smtClean="0"/>
              <a:t> (crab cavities required )</a:t>
            </a:r>
            <a:endParaRPr lang="en-US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73363" y="0"/>
            <a:ext cx="61420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i="1" dirty="0" smtClean="0">
                <a:solidFill>
                  <a:srgbClr val="FF3300"/>
                </a:solidFill>
              </a:rPr>
              <a:t>Beam Delivery System</a:t>
            </a:r>
            <a:endParaRPr lang="en-US" sz="3200" i="1" noProof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91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 txBox="1">
            <a:spLocks noGrp="1"/>
          </p:cNvSpPr>
          <p:nvPr/>
        </p:nvSpPr>
        <p:spPr bwMode="auto">
          <a:xfrm>
            <a:off x="6802438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3" rIns="91385" bIns="45693"/>
          <a:lstStyle/>
          <a:p>
            <a:pPr algn="r" eaLnBrk="1" hangingPunct="1">
              <a:lnSpc>
                <a:spcPct val="125000"/>
              </a:lnSpc>
            </a:pPr>
            <a:fld id="{38A07FD5-BA6A-441C-8B18-D7EBFDDC40A4}" type="slidenum">
              <a:rPr lang="en-US" sz="1400" b="0">
                <a:solidFill>
                  <a:schemeClr val="tx1"/>
                </a:solidFill>
                <a:latin typeface="Arial" pitchFamily="34" charset="0"/>
              </a:rPr>
              <a:pPr algn="r" eaLnBrk="1" hangingPunct="1">
                <a:lnSpc>
                  <a:spcPct val="125000"/>
                </a:lnSpc>
              </a:pPr>
              <a:t>27</a:t>
            </a:fld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1047750"/>
            <a:ext cx="9144000" cy="552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Close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collaboration with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ILC :</a:t>
            </a:r>
            <a:endParaRPr lang="en-US" sz="1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sz="1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CLIC detector  concepts based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sz="1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on validated ILC  detectors </a:t>
            </a:r>
          </a:p>
          <a:p>
            <a:pPr algn="ctr" eaLnBrk="1" hangingPunct="1">
              <a:lnSpc>
                <a:spcPct val="125000"/>
              </a:lnSpc>
            </a:pPr>
            <a:endParaRPr lang="en-US" sz="12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sz="1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Push-pull concept from ILC</a:t>
            </a:r>
          </a:p>
          <a:p>
            <a:pPr algn="ctr" eaLnBrk="1" hangingPunct="1">
              <a:lnSpc>
                <a:spcPct val="125000"/>
              </a:lnSpc>
            </a:pP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Modified to address specific CLIC issues: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400" dirty="0" smtClean="0">
                <a:solidFill>
                  <a:srgbClr val="FF0000"/>
                </a:solidFill>
              </a:rPr>
              <a:t>ILC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CLIC </a:t>
            </a:r>
          </a:p>
          <a:p>
            <a:pPr lvl="1" eaLnBrk="1" hangingPunct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  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interval between bunches   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369 ns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0.5 ns</a:t>
            </a:r>
          </a:p>
          <a:p>
            <a:pPr lvl="2"/>
            <a:r>
              <a:rPr lang="en-US" sz="2400" b="0" dirty="0" smtClean="0">
                <a:solidFill>
                  <a:schemeClr val="accent2"/>
                </a:solidFill>
              </a:rPr>
              <a:t>      </a:t>
            </a:r>
            <a:r>
              <a:rPr lang="en-US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Time stamping             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bunch length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30 mm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40 µm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Multi-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operation (beam-beam background)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-457200" y="838200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lnSpc>
                <a:spcPct val="125000"/>
              </a:lnSpc>
              <a:defRPr/>
            </a:pPr>
            <a:r>
              <a:rPr lang="en-US" sz="1200" b="0" dirty="0">
                <a:solidFill>
                  <a:schemeClr val="tx1">
                    <a:tint val="75000"/>
                  </a:schemeClr>
                </a:solidFill>
                <a:latin typeface="Times New Roman" pitchFamily="-112" charset="0"/>
              </a:rPr>
              <a:t>http://www.cern.ch/</a:t>
            </a:r>
            <a:r>
              <a:rPr lang="en-US" sz="1200" b="0" dirty="0" err="1" smtClean="0">
                <a:solidFill>
                  <a:schemeClr val="tx1">
                    <a:tint val="75000"/>
                  </a:schemeClr>
                </a:solidFill>
                <a:latin typeface="Times New Roman" pitchFamily="-112" charset="0"/>
              </a:rPr>
              <a:t>lcd</a:t>
            </a:r>
            <a:endParaRPr lang="en-US" sz="1200" b="0" dirty="0">
              <a:solidFill>
                <a:schemeClr val="tx1">
                  <a:tint val="75000"/>
                </a:schemeClr>
              </a:solidFill>
              <a:latin typeface="Times New Roman" pitchFamily="-112" charset="0"/>
            </a:endParaRPr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7969"/>
            <a:ext cx="3181350" cy="323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167" y="1581150"/>
            <a:ext cx="3323833" cy="32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oplat"/>
          <p:cNvPicPr>
            <a:picLocks noChangeAspect="1" noChangeArrowheads="1"/>
          </p:cNvPicPr>
          <p:nvPr/>
        </p:nvPicPr>
        <p:blipFill>
          <a:blip r:embed="rId5" cstate="print"/>
          <a:srcRect l="19298" r="18420"/>
          <a:stretch>
            <a:fillRect/>
          </a:stretch>
        </p:blipFill>
        <p:spPr bwMode="auto">
          <a:xfrm>
            <a:off x="3505200" y="2514600"/>
            <a:ext cx="206363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3363" y="0"/>
            <a:ext cx="61420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i="1" dirty="0" smtClean="0">
                <a:solidFill>
                  <a:srgbClr val="FF3300"/>
                </a:solidFill>
              </a:rPr>
              <a:t>Detectors : derived from ILC</a:t>
            </a:r>
            <a:endParaRPr lang="en-US" sz="3200" i="1" noProof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10-06_17045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4622"/>
            <a:ext cx="9144000" cy="5416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58972"/>
            <a:ext cx="4385175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Integration of QD0 magnets</a:t>
            </a:r>
          </a:p>
          <a:p>
            <a:r>
              <a:rPr lang="en-US" sz="2400" b="1" dirty="0" smtClean="0"/>
              <a:t> and IP Feedback systems  in IR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65697" y="5783198"/>
            <a:ext cx="8835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QD0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05500" y="5314950"/>
            <a:ext cx="1200150" cy="5905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34933" y="5801119"/>
            <a:ext cx="11608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6788770" y="4512297"/>
            <a:ext cx="1089221" cy="2493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82699" y="3488663"/>
            <a:ext cx="9428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409750" y="4632531"/>
            <a:ext cx="1387975" cy="3578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31279" y="3868828"/>
            <a:ext cx="1867820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Spent beam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5378482" y="3595524"/>
            <a:ext cx="981241" cy="293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87689" y="2888766"/>
            <a:ext cx="137890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Lumical</a:t>
            </a:r>
            <a:endParaRPr lang="en-US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812800" y="188913"/>
            <a:ext cx="5167087" cy="4905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Detector Interface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867400" y="245836"/>
            <a:ext cx="3276600" cy="2246769"/>
          </a:xfrm>
          <a:prstGeom prst="rect">
            <a:avLst/>
          </a:prstGeom>
          <a:solidFill>
            <a:srgbClr val="FFFF00">
              <a:alpha val="7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ctr"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FD sub-nm jitter tolerance</a:t>
            </a:r>
          </a:p>
          <a:p>
            <a:pPr algn="l" fontAlgn="ctr"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Intra-train feedback within 150 </a:t>
            </a: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ns </a:t>
            </a:r>
            <a:r>
              <a:rPr lang="en-US" sz="2000" dirty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train  </a:t>
            </a:r>
          </a:p>
          <a:p>
            <a:pPr algn="l" fontAlgn="ctr"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Active mechanical stabilization of </a:t>
            </a: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FD</a:t>
            </a:r>
          </a:p>
          <a:p>
            <a:pPr algn="l" fontAlgn="ctr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Anti-solenoid</a:t>
            </a:r>
            <a:endParaRPr lang="en-US" sz="2000" dirty="0">
              <a:solidFill>
                <a:schemeClr val="accent2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4886" y="5231916"/>
            <a:ext cx="14366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Beamcal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43553" y="5248275"/>
            <a:ext cx="1047747" cy="200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248525" y="5800725"/>
            <a:ext cx="590550" cy="133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0743"/>
            <a:ext cx="4648200" cy="309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106" y="3821569"/>
            <a:ext cx="4389894" cy="25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7150"/>
            <a:ext cx="4610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38351" y="0"/>
            <a:ext cx="6419850" cy="871538"/>
          </a:xfrm>
        </p:spPr>
        <p:txBody>
          <a:bodyPr/>
          <a:lstStyle/>
          <a:p>
            <a:r>
              <a:rPr lang="en-US" dirty="0" smtClean="0"/>
              <a:t>Final doublet integration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" y="35433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238500"/>
            <a:ext cx="32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QD0 inside detector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499" t="19531" r="4375" b="9375"/>
          <a:stretch>
            <a:fillRect/>
          </a:stretch>
        </p:blipFill>
        <p:spPr bwMode="auto">
          <a:xfrm>
            <a:off x="4590381" y="703036"/>
            <a:ext cx="4553619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47772" y="6027003"/>
            <a:ext cx="4078514" cy="83099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Supported by cantilever from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tunnel with minimum length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2937" y="2920946"/>
            <a:ext cx="3938899" cy="83099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QD0  </a:t>
            </a:r>
            <a:r>
              <a:rPr lang="en-US" sz="2400" dirty="0" err="1" smtClean="0">
                <a:solidFill>
                  <a:schemeClr val="bg1"/>
                </a:solidFill>
              </a:rPr>
              <a:t>Hybride</a:t>
            </a:r>
            <a:r>
              <a:rPr lang="en-US" sz="2400" dirty="0" smtClean="0">
                <a:solidFill>
                  <a:schemeClr val="bg1"/>
                </a:solidFill>
              </a:rPr>
              <a:t> Permanent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Magnet for high stability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76950"/>
            <a:ext cx="4567341" cy="83099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Final doublet on 80 tons isolator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reducing vibrations by factor 30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ChangeArrowheads="1"/>
          </p:cNvSpPr>
          <p:nvPr/>
        </p:nvSpPr>
        <p:spPr bwMode="auto">
          <a:xfrm>
            <a:off x="207963" y="989013"/>
            <a:ext cx="8936037" cy="5668962"/>
          </a:xfrm>
          <a:prstGeom prst="rect">
            <a:avLst/>
          </a:prstGeom>
          <a:solidFill>
            <a:srgbClr val="B7F1FF">
              <a:alpha val="30196"/>
            </a:srgbClr>
          </a:solidFill>
          <a:ln w="9525" algn="ctr">
            <a:solidFill>
              <a:srgbClr val="00187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Objective: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explore possible extension of e</a:t>
            </a:r>
            <a:r>
              <a:rPr lang="en-US" sz="2400" baseline="30000" dirty="0">
                <a:solidFill>
                  <a:srgbClr val="0033CC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/e</a:t>
            </a:r>
            <a:r>
              <a:rPr lang="en-US" sz="2400" baseline="30000" dirty="0">
                <a:solidFill>
                  <a:srgbClr val="0033CC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 linear colliders into the Multi-</a:t>
            </a:r>
            <a:r>
              <a:rPr lang="en-US" sz="2400" dirty="0" err="1">
                <a:solidFill>
                  <a:srgbClr val="0033CC"/>
                </a:solidFill>
                <a:latin typeface="Arial" pitchFamily="34" charset="0"/>
              </a:rPr>
              <a:t>TeV</a:t>
            </a:r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 colliding beam energy range by developing most appropriate technology :</a:t>
            </a:r>
            <a:endParaRPr lang="en-US" sz="800" dirty="0">
              <a:solidFill>
                <a:srgbClr val="E329C0"/>
              </a:solidFill>
              <a:latin typeface="Arial" pitchFamily="34" charset="0"/>
            </a:endParaRPr>
          </a:p>
          <a:p>
            <a:pPr marL="7159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i="1" dirty="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sz="2000" i="1" baseline="-25000" dirty="0">
                <a:solidFill>
                  <a:schemeClr val="tx1"/>
                </a:solidFill>
                <a:latin typeface="Arial" pitchFamily="34" charset="0"/>
              </a:rPr>
              <a:t>CM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energy range complementary to LHC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=&gt;</a:t>
            </a:r>
            <a:r>
              <a:rPr lang="en-US" sz="2000" i="1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E</a:t>
            </a:r>
            <a:r>
              <a:rPr lang="en-US" sz="2000" i="1" baseline="-25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 = 0.5- 3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TeV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                                                  </a:t>
            </a:r>
          </a:p>
          <a:p>
            <a:pPr marL="715963" lvl="1" indent="-273050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000" i="1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&gt; few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34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-2</a:t>
            </a:r>
            <a:r>
              <a:rPr lang="en-US" sz="2000" baseline="30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with acceptable background &amp; energy spread</a:t>
            </a:r>
            <a:endParaRPr lang="en-US" sz="2000" dirty="0">
              <a:solidFill>
                <a:srgbClr val="FF0000"/>
              </a:solidFill>
              <a:latin typeface="Arial" pitchFamily="34" charset="0"/>
              <a:sym typeface="Symbol" pitchFamily="18" charset="2"/>
            </a:endParaRPr>
          </a:p>
          <a:p>
            <a:pPr marL="715963" lvl="1" indent="-273050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Affordable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cost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and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power consumption</a:t>
            </a:r>
          </a:p>
          <a:p>
            <a:pPr marL="715963" lvl="1" indent="-273050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</a:pPr>
            <a:endParaRPr lang="en-US" sz="800" dirty="0">
              <a:solidFill>
                <a:srgbClr val="FF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Physics motivation:</a:t>
            </a:r>
          </a:p>
          <a:p>
            <a:pPr marL="715963" lvl="1" indent="-27305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Consensus supported by ICFA of Lepton Collider</a:t>
            </a:r>
          </a:p>
          <a:p>
            <a:pPr marL="715963" lvl="1" indent="-273050">
              <a:buFont typeface="Wingdings" pitchFamily="2" charset="2"/>
              <a:buNone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 (precision) favored facility to complement the LHC</a:t>
            </a:r>
          </a:p>
          <a:p>
            <a:pPr marL="715963" lvl="1" indent="-273050">
              <a:buFont typeface="Wingdings" pitchFamily="2" charset="2"/>
              <a:buNone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 (discovery) in future</a:t>
            </a:r>
          </a:p>
          <a:p>
            <a:pPr marL="715963" lvl="1" indent="-27305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"Physics at the CLIC Multi-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</a:rPr>
              <a:t>TeV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Linear Collider:</a:t>
            </a:r>
          </a:p>
          <a:p>
            <a:pPr marL="715963" lvl="1" indent="-273050"/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   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hlinkClick r:id="rId3"/>
              </a:rPr>
              <a:t>http://clicphysics.web.cern.ch/CLICphysics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hlinkClick r:id="rId4"/>
              </a:rPr>
              <a:t>/</a:t>
            </a:r>
            <a:endParaRPr lang="en-US" sz="2000" dirty="0">
              <a:solidFill>
                <a:schemeClr val="tx1"/>
              </a:solidFill>
              <a:latin typeface="Arial" pitchFamily="34" charset="0"/>
            </a:endParaRPr>
          </a:p>
          <a:p>
            <a:endParaRPr lang="en-US" sz="800" dirty="0">
              <a:solidFill>
                <a:srgbClr val="0033CC"/>
              </a:solidFill>
              <a:latin typeface="Arial" pitchFamily="34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Arial" pitchFamily="34" charset="0"/>
              </a:rPr>
              <a:t>Present 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</a:rPr>
              <a:t>status:</a:t>
            </a:r>
            <a:endParaRPr lang="en-US" sz="2400" dirty="0">
              <a:solidFill>
                <a:srgbClr val="0033CC"/>
              </a:solidFill>
              <a:latin typeface="Arial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      R&amp;D addressing Feasibility Issues</a:t>
            </a:r>
          </a:p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      Conceptual Design (Accelerator &amp; Detector) with preliminary performance &amp; cost estimations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314575" y="1"/>
            <a:ext cx="5842000" cy="84772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90"/>
                </a:solidFill>
              </a:rPr>
              <a:t>C</a:t>
            </a:r>
            <a:r>
              <a:rPr lang="en-US" dirty="0" smtClean="0"/>
              <a:t>OMPACT </a:t>
            </a:r>
            <a:r>
              <a:rPr lang="en-US" dirty="0" smtClean="0">
                <a:solidFill>
                  <a:srgbClr val="000090"/>
                </a:solidFill>
              </a:rPr>
              <a:t>LI</a:t>
            </a:r>
            <a:r>
              <a:rPr lang="en-US" dirty="0" smtClean="0"/>
              <a:t>NEAR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C</a:t>
            </a:r>
            <a:r>
              <a:rPr lang="en-US" dirty="0" smtClean="0"/>
              <a:t>OLLIDER STUDY (</a:t>
            </a:r>
            <a:r>
              <a:rPr lang="en-US" dirty="0" smtClean="0">
                <a:solidFill>
                  <a:srgbClr val="000090"/>
                </a:solidFill>
              </a:rPr>
              <a:t>CLIC</a:t>
            </a:r>
            <a:r>
              <a:rPr lang="en-US" dirty="0" smtClean="0"/>
              <a:t>)</a:t>
            </a:r>
            <a:endParaRPr lang="en-US" i="0" dirty="0" smtClean="0">
              <a:solidFill>
                <a:srgbClr val="114FFB"/>
              </a:solidFill>
            </a:endParaRPr>
          </a:p>
        </p:txBody>
      </p:sp>
      <p:pic>
        <p:nvPicPr>
          <p:cNvPr id="1276933" name="Picture 5" descr="lhc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563" y="3098800"/>
            <a:ext cx="1951037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5228303" y="6318250"/>
            <a:ext cx="3314700" cy="311150"/>
          </a:xfrm>
          <a:prstGeom prst="rect">
            <a:avLst/>
          </a:prstGeom>
          <a:solidFill>
            <a:srgbClr val="FFFF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hlinkClick r:id="rId6"/>
              </a:rPr>
              <a:t>http://clic-study.org/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514350"/>
            <a:ext cx="8648700" cy="63436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5" name="Line 34"/>
          <p:cNvSpPr>
            <a:spLocks noChangeShapeType="1"/>
          </p:cNvSpPr>
          <p:nvPr/>
        </p:nvSpPr>
        <p:spPr bwMode="auto">
          <a:xfrm flipH="1">
            <a:off x="4572000" y="952500"/>
            <a:ext cx="1371600" cy="10795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5394325" y="2303462"/>
            <a:ext cx="15875" cy="14112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5440363" y="2390775"/>
            <a:ext cx="1438275" cy="7016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Mechanical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feedback</a:t>
            </a:r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>
            <a:off x="4159250" y="2490788"/>
            <a:ext cx="1588" cy="8715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2484438" y="2266950"/>
            <a:ext cx="1220787" cy="7016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Beam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feedback</a:t>
            </a:r>
          </a:p>
        </p:txBody>
      </p:sp>
      <p:sp>
        <p:nvSpPr>
          <p:cNvPr id="40" name="Line 27"/>
          <p:cNvSpPr>
            <a:spLocks noChangeShapeType="1"/>
          </p:cNvSpPr>
          <p:nvPr/>
        </p:nvSpPr>
        <p:spPr bwMode="auto">
          <a:xfrm>
            <a:off x="4171949" y="3467100"/>
            <a:ext cx="4763" cy="519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343113" y="3363913"/>
            <a:ext cx="1658937" cy="396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Feed forward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46715" y="4098778"/>
            <a:ext cx="1127125" cy="94615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CLIC</a:t>
            </a:r>
          </a:p>
          <a:p>
            <a:pPr algn="ctr"/>
            <a:r>
              <a:rPr lang="en-US" b="0" dirty="0"/>
              <a:t> </a:t>
            </a:r>
            <a:r>
              <a:rPr lang="en-US" dirty="0"/>
              <a:t>target</a:t>
            </a:r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 flipV="1">
            <a:off x="1181100" y="4040188"/>
            <a:ext cx="906463" cy="3206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2181538" y="480830"/>
            <a:ext cx="61420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 bwMode="auto">
          <a:xfrm>
            <a:off x="3224899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Final doublet </a:t>
            </a:r>
            <a:r>
              <a:rPr lang="en-US" sz="3200" i="1" kern="0" dirty="0" err="1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stabilisation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integrated simulations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8407537" cy="564939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83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00200"/>
            <a:ext cx="7894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Status of CLIC rf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ow</a:t>
            </a:r>
            <a:r>
              <a:rPr lang="en-US" dirty="0" err="1" smtClean="0">
                <a:solidFill>
                  <a:srgbClr val="FF0000"/>
                </a:solidFill>
              </a:rPr>
              <a:t>er</a:t>
            </a:r>
            <a:r>
              <a:rPr lang="en-US" dirty="0" smtClean="0">
                <a:solidFill>
                  <a:srgbClr val="FF0000"/>
                </a:solidFill>
              </a:rPr>
              <a:t> source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Feasibility studies including the CLIC Test Facility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alphaModFix amt="75000"/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93259" y="2830675"/>
            <a:ext cx="5009256" cy="33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 flipV="1">
            <a:off x="1752600" y="2780975"/>
            <a:ext cx="5638800" cy="1638624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65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23" y="990600"/>
            <a:ext cx="585567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Line 5"/>
          <p:cNvSpPr>
            <a:spLocks noChangeShapeType="1"/>
          </p:cNvSpPr>
          <p:nvPr/>
        </p:nvSpPr>
        <p:spPr bwMode="auto">
          <a:xfrm flipH="1" flipV="1">
            <a:off x="1688123" y="2514600"/>
            <a:ext cx="773723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844061" y="4343400"/>
            <a:ext cx="16177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73723" y="4038600"/>
            <a:ext cx="15152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ON/OFF mechanism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108" y="4343400"/>
            <a:ext cx="287508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723" y="4495800"/>
            <a:ext cx="156356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5"/>
          <p:cNvPicPr>
            <a:picLocks noChangeAspect="1" noChangeArrowheads="1"/>
          </p:cNvPicPr>
          <p:nvPr/>
        </p:nvPicPr>
        <p:blipFill>
          <a:blip r:embed="rId6" cstate="print"/>
          <a:srcRect l="3404" t="3810" r="4681" b="4762"/>
          <a:stretch>
            <a:fillRect/>
          </a:stretch>
        </p:blipFill>
        <p:spPr bwMode="auto">
          <a:xfrm>
            <a:off x="6019800" y="914400"/>
            <a:ext cx="1201412" cy="115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897587"/>
            <a:ext cx="1547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high-power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as short as possible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low longitudinal and transverse impedance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411760" y="4869160"/>
            <a:ext cx="1296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On/ramp/off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necessary (?) to react to breakdown and/or failure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213285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Choke mode flange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independent alignment of main and drive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5936" y="4797152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Accelerating structure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high-gradient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as long as possible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micron precision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transverse wakefield suppression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0" y="60960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Waveguide network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high power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precise phase length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405585" y="0"/>
            <a:ext cx="7052616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two-beam acceleration </a:t>
            </a:r>
            <a:r>
              <a:rPr lang="en-US" sz="3200" i="1" kern="0" dirty="0" err="1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rf</a:t>
            </a:r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6617802" cy="4792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943" y="5747814"/>
            <a:ext cx="842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3D FEM simulations of entire drive beam-rf power-main beam chain with SLAC/ACD ACE3P codes (Courtesy of A. </a:t>
            </a:r>
            <a:r>
              <a:rPr lang="en-US" sz="1600" dirty="0" err="1" smtClean="0"/>
              <a:t>Candel</a:t>
            </a:r>
            <a:r>
              <a:rPr lang="en-US" sz="1600" dirty="0" smtClean="0"/>
              <a:t>, SLAC). Allows for detailed studies of power production efficiency and potential HOM coupling drive beam to main beam.</a:t>
            </a:r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Simulation status: full 3D </a:t>
            </a:r>
            <a:r>
              <a:rPr lang="en-US" sz="3200" i="1" kern="0" dirty="0" err="1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e.m</a:t>
            </a:r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. simulations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9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53839" y="5151516"/>
            <a:ext cx="9429750" cy="1427162"/>
            <a:chOff x="54" y="3310"/>
            <a:chExt cx="5706" cy="95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solidFill>
              <a:srgbClr val="CCEC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 train length - 24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7263" eaLnBrk="0" hangingPunct="0">
                <a:buFont typeface="StarSymbol" charset="0"/>
                <a:buNone/>
              </a:pPr>
              <a:r>
                <a:rPr lang="en-US" sz="1100" b="1">
                  <a:latin typeface="Comic Sans MS" charset="0"/>
                </a:rPr>
                <a:t>4.2 A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- 2.4 GeV – 60 cm between bunches</a:t>
              </a:r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</p:grpSpPr>
          <p:sp>
            <p:nvSpPr>
              <p:cNvPr id="217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</p:grpSpPr>
          <p:sp>
            <p:nvSpPr>
              <p:cNvPr id="209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</p:grpSpPr>
          <p:sp>
            <p:nvSpPr>
              <p:cNvPr id="201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</p:grpSpPr>
          <p:sp>
            <p:nvSpPr>
              <p:cNvPr id="193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</p:grpSpPr>
          <p:sp>
            <p:nvSpPr>
              <p:cNvPr id="185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5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54"/>
            <p:cNvSpPr>
              <a:spLocks noChangeArrowheads="1"/>
            </p:cNvSpPr>
            <p:nvPr/>
          </p:nvSpPr>
          <p:spPr bwMode="auto">
            <a:xfrm>
              <a:off x="1527" y="3581"/>
              <a:ext cx="392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17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 eaLnBrk="0" hangingPunct="0">
                <a:buFont typeface="StarSymbol" charset="0"/>
                <a:buNone/>
              </a:pP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 dirty="0">
                  <a:latin typeface="Comic Sans MS" charset="0"/>
                </a:rPr>
                <a:t>101 A </a:t>
              </a:r>
              <a:r>
                <a:rPr lang="en-US" sz="1100" dirty="0">
                  <a:solidFill>
                    <a:schemeClr val="tx1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19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3312" y="3621"/>
              <a:ext cx="392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2" name="Rectangle 60"/>
            <p:cNvSpPr>
              <a:spLocks noChangeArrowheads="1"/>
            </p:cNvSpPr>
            <p:nvPr/>
          </p:nvSpPr>
          <p:spPr bwMode="auto">
            <a:xfrm>
              <a:off x="4133" y="3685"/>
              <a:ext cx="366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4" name="Group 62"/>
            <p:cNvGrpSpPr>
              <a:grpSpLocks/>
            </p:cNvGrpSpPr>
            <p:nvPr/>
          </p:nvGrpSpPr>
          <p:grpSpPr bwMode="auto">
            <a:xfrm>
              <a:off x="3294" y="3913"/>
              <a:ext cx="299" cy="96"/>
              <a:chOff x="1425" y="3360"/>
              <a:chExt cx="596" cy="96"/>
            </a:xfrm>
          </p:grpSpPr>
          <p:grpSp>
            <p:nvGrpSpPr>
              <p:cNvPr id="107" name="Group 63"/>
              <p:cNvGrpSpPr>
                <a:grpSpLocks/>
              </p:cNvGrpSpPr>
              <p:nvPr/>
            </p:nvGrpSpPr>
            <p:grpSpPr bwMode="auto">
              <a:xfrm>
                <a:off x="1425" y="3360"/>
                <a:ext cx="260" cy="96"/>
                <a:chOff x="922" y="1968"/>
                <a:chExt cx="515" cy="96"/>
              </a:xfrm>
            </p:grpSpPr>
            <p:grpSp>
              <p:nvGrpSpPr>
                <p:cNvPr id="147" name="Group 64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167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77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8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9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0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1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2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3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68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6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0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1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3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4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5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6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48" name="Group 83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149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59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0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1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2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3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4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5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6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50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5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2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3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4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08" name="Group 102"/>
              <p:cNvGrpSpPr>
                <a:grpSpLocks/>
              </p:cNvGrpSpPr>
              <p:nvPr/>
            </p:nvGrpSpPr>
            <p:grpSpPr bwMode="auto">
              <a:xfrm>
                <a:off x="1761" y="3360"/>
                <a:ext cx="260" cy="96"/>
                <a:chOff x="922" y="1968"/>
                <a:chExt cx="515" cy="96"/>
              </a:xfrm>
            </p:grpSpPr>
            <p:grpSp>
              <p:nvGrpSpPr>
                <p:cNvPr id="109" name="Group 103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129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39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0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1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2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4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6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31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2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3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4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5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6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8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10" name="Group 122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111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21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2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4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5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6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7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12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13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5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7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8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9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5" name="Group 141"/>
            <p:cNvGrpSpPr>
              <a:grpSpLocks/>
            </p:cNvGrpSpPr>
            <p:nvPr/>
          </p:nvGrpSpPr>
          <p:grpSpPr bwMode="auto">
            <a:xfrm>
              <a:off x="5022" y="3913"/>
              <a:ext cx="299" cy="96"/>
              <a:chOff x="1425" y="3360"/>
              <a:chExt cx="596" cy="96"/>
            </a:xfrm>
          </p:grpSpPr>
          <p:grpSp>
            <p:nvGrpSpPr>
              <p:cNvPr id="29" name="Group 142"/>
              <p:cNvGrpSpPr>
                <a:grpSpLocks/>
              </p:cNvGrpSpPr>
              <p:nvPr/>
            </p:nvGrpSpPr>
            <p:grpSpPr bwMode="auto">
              <a:xfrm>
                <a:off x="1425" y="3360"/>
                <a:ext cx="260" cy="96"/>
                <a:chOff x="922" y="1968"/>
                <a:chExt cx="515" cy="96"/>
              </a:xfrm>
            </p:grpSpPr>
            <p:grpSp>
              <p:nvGrpSpPr>
                <p:cNvPr id="69" name="Group 143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89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99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0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1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2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3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5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6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0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91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2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4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6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7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8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70" name="Group 162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71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81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2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3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4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5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6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7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8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72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73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4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5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6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7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8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9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0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30" name="Group 181"/>
              <p:cNvGrpSpPr>
                <a:grpSpLocks/>
              </p:cNvGrpSpPr>
              <p:nvPr/>
            </p:nvGrpSpPr>
            <p:grpSpPr bwMode="auto">
              <a:xfrm>
                <a:off x="1761" y="3360"/>
                <a:ext cx="260" cy="96"/>
                <a:chOff x="922" y="1968"/>
                <a:chExt cx="515" cy="96"/>
              </a:xfrm>
            </p:grpSpPr>
            <p:grpSp>
              <p:nvGrpSpPr>
                <p:cNvPr id="31" name="Group 182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51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61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4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5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6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2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53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5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6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7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32" name="Group 201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33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43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4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7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4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35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9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0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1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26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27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6" cy="2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initial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  <p:sp>
          <p:nvSpPr>
            <p:cNvPr id="28" name="Rectangle 222"/>
            <p:cNvSpPr>
              <a:spLocks noChangeArrowheads="1"/>
            </p:cNvSpPr>
            <p:nvPr/>
          </p:nvSpPr>
          <p:spPr bwMode="auto">
            <a:xfrm>
              <a:off x="3264" y="3320"/>
              <a:ext cx="2496" cy="2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final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</p:grpSp>
      <p:grpSp>
        <p:nvGrpSpPr>
          <p:cNvPr id="225" name="Group 223"/>
          <p:cNvGrpSpPr>
            <a:grpSpLocks/>
          </p:cNvGrpSpPr>
          <p:nvPr/>
        </p:nvGrpSpPr>
        <p:grpSpPr bwMode="auto">
          <a:xfrm>
            <a:off x="436699" y="881141"/>
            <a:ext cx="8939212" cy="4040187"/>
            <a:chOff x="483" y="559"/>
            <a:chExt cx="5729" cy="2807"/>
          </a:xfrm>
        </p:grpSpPr>
        <p:grpSp>
          <p:nvGrpSpPr>
            <p:cNvPr id="226" name="Group 224"/>
            <p:cNvGrpSpPr>
              <a:grpSpLocks/>
            </p:cNvGrpSpPr>
            <p:nvPr/>
          </p:nvGrpSpPr>
          <p:grpSpPr bwMode="auto">
            <a:xfrm>
              <a:off x="483" y="559"/>
              <a:ext cx="5728" cy="2807"/>
              <a:chOff x="351" y="454"/>
              <a:chExt cx="5409" cy="2702"/>
            </a:xfrm>
          </p:grpSpPr>
          <p:pic>
            <p:nvPicPr>
              <p:cNvPr id="250" name="Picture 22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1" y="454"/>
                <a:ext cx="4267" cy="270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251" name="Rectangle 226"/>
              <p:cNvSpPr>
                <a:spLocks noChangeArrowheads="1"/>
              </p:cNvSpPr>
              <p:nvPr/>
            </p:nvSpPr>
            <p:spPr bwMode="auto">
              <a:xfrm>
                <a:off x="682" y="657"/>
                <a:ext cx="1454" cy="333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en-US"/>
              </a:p>
            </p:txBody>
          </p:sp>
          <p:sp>
            <p:nvSpPr>
              <p:cNvPr id="252" name="Rectangle 227"/>
              <p:cNvSpPr>
                <a:spLocks noChangeArrowheads="1"/>
              </p:cNvSpPr>
              <p:nvPr/>
            </p:nvSpPr>
            <p:spPr bwMode="auto">
              <a:xfrm>
                <a:off x="2322" y="678"/>
                <a:ext cx="486" cy="31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en-US"/>
              </a:p>
            </p:txBody>
          </p:sp>
          <p:sp>
            <p:nvSpPr>
              <p:cNvPr id="253" name="Rectangle 228"/>
              <p:cNvSpPr>
                <a:spLocks noChangeArrowheads="1"/>
              </p:cNvSpPr>
              <p:nvPr/>
            </p:nvSpPr>
            <p:spPr bwMode="auto">
              <a:xfrm>
                <a:off x="2625" y="2211"/>
                <a:ext cx="3135" cy="26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900" i="1" u="sng">
                    <a:solidFill>
                      <a:srgbClr val="FF3300"/>
                    </a:solidFill>
                    <a:latin typeface="Comic Sans MS" charset="0"/>
                  </a:rPr>
                  <a:t>CLIC RF POWER SOURCE LAYOUT</a:t>
                </a:r>
                <a:endParaRPr lang="en-US" sz="1900" i="1" u="sng">
                  <a:solidFill>
                    <a:srgbClr val="FF3300"/>
                  </a:solidFill>
                  <a:latin typeface="Comic Sans MS" charset="0"/>
                  <a:sym typeface="Symbol" charset="2"/>
                </a:endParaRPr>
              </a:p>
            </p:txBody>
          </p:sp>
        </p:grpSp>
        <p:grpSp>
          <p:nvGrpSpPr>
            <p:cNvPr id="227" name="Group 229"/>
            <p:cNvGrpSpPr>
              <a:grpSpLocks/>
            </p:cNvGrpSpPr>
            <p:nvPr/>
          </p:nvGrpSpPr>
          <p:grpSpPr bwMode="auto">
            <a:xfrm>
              <a:off x="489" y="586"/>
              <a:ext cx="5593" cy="2594"/>
              <a:chOff x="489" y="586"/>
              <a:chExt cx="5593" cy="2594"/>
            </a:xfrm>
          </p:grpSpPr>
          <p:sp>
            <p:nvSpPr>
              <p:cNvPr id="228" name="Rectangle 230"/>
              <p:cNvSpPr>
                <a:spLocks noChangeArrowheads="1"/>
              </p:cNvSpPr>
              <p:nvPr/>
            </p:nvSpPr>
            <p:spPr bwMode="auto">
              <a:xfrm>
                <a:off x="562" y="666"/>
                <a:ext cx="2526" cy="38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</a:rPr>
                  <a:t>Drive Beam Accelerator</a:t>
                </a:r>
                <a:endParaRPr lang="en-US" sz="1700" dirty="0">
                  <a:solidFill>
                    <a:schemeClr val="tx1"/>
                  </a:solidFill>
                  <a:latin typeface="Comic Sans MS" charset="0"/>
                </a:endParaRPr>
              </a:p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200" dirty="0">
                    <a:solidFill>
                      <a:srgbClr val="0000FF"/>
                    </a:solidFill>
                    <a:latin typeface="Comic Sans MS" charset="0"/>
                  </a:rPr>
                  <a:t>efficient acceleration in fully loaded </a:t>
                </a:r>
                <a:r>
                  <a:rPr lang="en-US" sz="1200" dirty="0" err="1">
                    <a:solidFill>
                      <a:srgbClr val="0000FF"/>
                    </a:solidFill>
                    <a:latin typeface="Comic Sans MS" charset="0"/>
                  </a:rPr>
                  <a:t>linac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charset="0"/>
                  </a:rPr>
                  <a:t> </a:t>
                </a:r>
                <a:endParaRPr lang="en-US" sz="1400" dirty="0">
                  <a:solidFill>
                    <a:srgbClr val="0000FF"/>
                  </a:solidFill>
                  <a:latin typeface="Comic Sans MS" charset="0"/>
                  <a:sym typeface="Symbol" charset="2"/>
                </a:endParaRPr>
              </a:p>
            </p:txBody>
          </p:sp>
          <p:grpSp>
            <p:nvGrpSpPr>
              <p:cNvPr id="229" name="Group 231"/>
              <p:cNvGrpSpPr>
                <a:grpSpLocks/>
              </p:cNvGrpSpPr>
              <p:nvPr/>
            </p:nvGrpSpPr>
            <p:grpSpPr bwMode="auto">
              <a:xfrm>
                <a:off x="1939" y="2729"/>
                <a:ext cx="3994" cy="451"/>
                <a:chOff x="1726" y="2552"/>
                <a:chExt cx="3771" cy="435"/>
              </a:xfrm>
            </p:grpSpPr>
            <p:sp>
              <p:nvSpPr>
                <p:cNvPr id="247" name="Rectangle 232"/>
                <p:cNvSpPr>
                  <a:spLocks noChangeArrowheads="1"/>
                </p:cNvSpPr>
                <p:nvPr/>
              </p:nvSpPr>
              <p:spPr bwMode="auto">
                <a:xfrm>
                  <a:off x="2450" y="2786"/>
                  <a:ext cx="1523" cy="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200">
                      <a:solidFill>
                        <a:srgbClr val="0000FF"/>
                      </a:solidFill>
                      <a:latin typeface="Comic Sans MS" charset="0"/>
                    </a:rPr>
                    <a:t>Power Extraction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248" name="Rectangle 233"/>
                <p:cNvSpPr>
                  <a:spLocks noChangeArrowheads="1"/>
                </p:cNvSpPr>
                <p:nvPr/>
              </p:nvSpPr>
              <p:spPr bwMode="auto">
                <a:xfrm>
                  <a:off x="1726" y="2552"/>
                  <a:ext cx="3131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</a:rPr>
                    <a:t>Drive Beam Decelerator Section (2 </a:t>
                  </a:r>
                  <a:r>
                    <a:rPr lang="en-US" sz="1100">
                      <a:solidFill>
                        <a:srgbClr val="000000"/>
                      </a:solidFill>
                      <a:latin typeface="Comic Sans MS" charset="0"/>
                      <a:sym typeface="Symbol" charset="2"/>
                    </a:rPr>
                    <a:t></a:t>
                  </a: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</a:rPr>
                    <a:t> 24 in total)</a:t>
                  </a:r>
                </a:p>
              </p:txBody>
            </p:sp>
            <p:sp>
              <p:nvSpPr>
                <p:cNvPr id="249" name="Rectangle 234"/>
                <p:cNvSpPr>
                  <a:spLocks noChangeArrowheads="1"/>
                </p:cNvSpPr>
                <p:nvPr/>
              </p:nvSpPr>
              <p:spPr bwMode="auto">
                <a:xfrm>
                  <a:off x="4371" y="2775"/>
                  <a:ext cx="1126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endParaRPr lang="en-US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</p:grpSp>
          <p:grpSp>
            <p:nvGrpSpPr>
              <p:cNvPr id="230" name="Group 235"/>
              <p:cNvGrpSpPr>
                <a:grpSpLocks/>
              </p:cNvGrpSpPr>
              <p:nvPr/>
            </p:nvGrpSpPr>
            <p:grpSpPr bwMode="auto">
              <a:xfrm>
                <a:off x="489" y="586"/>
                <a:ext cx="5593" cy="1871"/>
                <a:chOff x="358" y="481"/>
                <a:chExt cx="5281" cy="1803"/>
              </a:xfrm>
            </p:grpSpPr>
            <p:grpSp>
              <p:nvGrpSpPr>
                <p:cNvPr id="231" name="Group 236"/>
                <p:cNvGrpSpPr>
                  <a:grpSpLocks/>
                </p:cNvGrpSpPr>
                <p:nvPr/>
              </p:nvGrpSpPr>
              <p:grpSpPr bwMode="auto">
                <a:xfrm>
                  <a:off x="358" y="1396"/>
                  <a:ext cx="5281" cy="888"/>
                  <a:chOff x="358" y="1396"/>
                  <a:chExt cx="5281" cy="888"/>
                </a:xfrm>
              </p:grpSpPr>
              <p:sp>
                <p:nvSpPr>
                  <p:cNvPr id="243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254" y="1396"/>
                    <a:ext cx="1385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Comic Sans MS" charset="0"/>
                      </a:rPr>
                      <a:t>Combiner Ring </a:t>
                    </a:r>
                    <a:r>
                      <a:rPr lang="en-US" sz="1400" b="1" dirty="0" err="1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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 3</a:t>
                    </a:r>
                  </a:p>
                </p:txBody>
              </p:sp>
              <p:sp>
                <p:nvSpPr>
                  <p:cNvPr id="244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552" y="1734"/>
                    <a:ext cx="1175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</a:rPr>
                      <a:t>Combiner Ring </a:t>
                    </a: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 4</a:t>
                    </a:r>
                  </a:p>
                </p:txBody>
              </p:sp>
              <p:sp>
                <p:nvSpPr>
                  <p:cNvPr id="245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229" y="1630"/>
                    <a:ext cx="1391" cy="32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  <p:sp>
                <p:nvSpPr>
                  <p:cNvPr id="246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358" y="1959"/>
                    <a:ext cx="1523" cy="32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</p:grpSp>
            <p:sp>
              <p:nvSpPr>
                <p:cNvPr id="232" name="Rectangle 241"/>
                <p:cNvSpPr>
                  <a:spLocks noChangeArrowheads="1"/>
                </p:cNvSpPr>
                <p:nvPr/>
              </p:nvSpPr>
              <p:spPr bwMode="auto">
                <a:xfrm>
                  <a:off x="3447" y="481"/>
                  <a:ext cx="1394" cy="5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400" b="1" dirty="0">
                      <a:solidFill>
                        <a:schemeClr val="tx1"/>
                      </a:solidFill>
                      <a:latin typeface="Comic Sans MS" charset="0"/>
                    </a:rPr>
                    <a:t>Delay Loop </a:t>
                  </a:r>
                  <a:r>
                    <a:rPr lang="en-US" sz="1400" b="1" dirty="0">
                      <a:solidFill>
                        <a:schemeClr val="tx1"/>
                      </a:solidFill>
                      <a:latin typeface="Comic Sans MS" charset="0"/>
                      <a:sym typeface="Symbol" charset="2"/>
                    </a:rPr>
                    <a:t> 2</a:t>
                  </a:r>
                  <a:endParaRPr lang="en-US" sz="1400" dirty="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200" dirty="0">
                      <a:solidFill>
                        <a:srgbClr val="0000FF"/>
                      </a:solidFill>
                      <a:latin typeface="Comic Sans MS" charset="0"/>
                      <a:sym typeface="Symbol" charset="2"/>
                    </a:rPr>
                    <a:t>gap creation, pulse compression &amp; frequency multiplication</a:t>
                  </a:r>
                  <a:endParaRPr lang="en-US" sz="1400" dirty="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</p:txBody>
            </p:sp>
            <p:grpSp>
              <p:nvGrpSpPr>
                <p:cNvPr id="233" name="Group 242"/>
                <p:cNvGrpSpPr>
                  <a:grpSpLocks/>
                </p:cNvGrpSpPr>
                <p:nvPr/>
              </p:nvGrpSpPr>
              <p:grpSpPr bwMode="auto">
                <a:xfrm>
                  <a:off x="990" y="990"/>
                  <a:ext cx="3008" cy="567"/>
                  <a:chOff x="990" y="990"/>
                  <a:chExt cx="3008" cy="567"/>
                </a:xfrm>
              </p:grpSpPr>
              <p:grpSp>
                <p:nvGrpSpPr>
                  <p:cNvPr id="234" name="Group 243"/>
                  <p:cNvGrpSpPr>
                    <a:grpSpLocks/>
                  </p:cNvGrpSpPr>
                  <p:nvPr/>
                </p:nvGrpSpPr>
                <p:grpSpPr bwMode="auto">
                  <a:xfrm>
                    <a:off x="990" y="990"/>
                    <a:ext cx="3008" cy="567"/>
                    <a:chOff x="990" y="990"/>
                    <a:chExt cx="3008" cy="567"/>
                  </a:xfrm>
                </p:grpSpPr>
                <p:sp>
                  <p:nvSpPr>
                    <p:cNvPr id="236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1" y="99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7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990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8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3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9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2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0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1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2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3" y="1201"/>
                      <a:ext cx="1290" cy="356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100772" tIns="50387" rIns="100772" bIns="50387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 defTabSz="957263" eaLnBrk="0" hangingPunct="0">
                        <a:buFont typeface="StarSymbol" charset="0"/>
                        <a:buNone/>
                      </a:pPr>
                      <a:r>
                        <a:rPr lang="en-US" sz="1400" b="1">
                          <a:solidFill>
                            <a:srgbClr val="33CCCC"/>
                          </a:solidFill>
                          <a:latin typeface="Comic Sans MS" charset="0"/>
                        </a:rPr>
                        <a:t>RF Transverse Deflectors</a:t>
                      </a:r>
                      <a:endParaRPr lang="en-US" sz="1400" b="1">
                        <a:solidFill>
                          <a:srgbClr val="33CCCC"/>
                        </a:solidFill>
                        <a:latin typeface="Comic Sans MS" charset="0"/>
                        <a:sym typeface="Symbol" charset="2"/>
                      </a:endParaRPr>
                    </a:p>
                  </p:txBody>
                </p:sp>
              </p:grpSp>
              <p:sp>
                <p:nvSpPr>
                  <p:cNvPr id="23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1263"/>
                    <a:ext cx="56" cy="56"/>
                  </a:xfrm>
                  <a:prstGeom prst="rect">
                    <a:avLst/>
                  </a:prstGeom>
                  <a:solidFill>
                    <a:srgbClr val="33CCCC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hangingPunct="0">
                      <a:lnSpc>
                        <a:spcPct val="93000"/>
                      </a:lnSpc>
                      <a:spcBef>
                        <a:spcPct val="50000"/>
                      </a:spcBef>
                      <a:spcAft>
                        <a:spcPts val="1075"/>
                      </a:spcAft>
                      <a:buClr>
                        <a:srgbClr val="000000"/>
                      </a:buClr>
                      <a:buSzPct val="68000"/>
                      <a:buFont typeface="StarSymbol" charset="0"/>
                      <a:buNone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254" name="Group 253"/>
          <p:cNvGrpSpPr>
            <a:grpSpLocks/>
          </p:cNvGrpSpPr>
          <p:nvPr/>
        </p:nvGrpSpPr>
        <p:grpSpPr bwMode="auto">
          <a:xfrm>
            <a:off x="644770" y="2109213"/>
            <a:ext cx="2413440" cy="2048311"/>
            <a:chOff x="476" y="1373"/>
            <a:chExt cx="1775" cy="1633"/>
          </a:xfrm>
        </p:grpSpPr>
        <p:sp>
          <p:nvSpPr>
            <p:cNvPr id="255" name="Line 254"/>
            <p:cNvSpPr>
              <a:spLocks noChangeShapeType="1"/>
            </p:cNvSpPr>
            <p:nvPr/>
          </p:nvSpPr>
          <p:spPr bwMode="auto">
            <a:xfrm>
              <a:off x="481" y="1373"/>
              <a:ext cx="1768" cy="1633"/>
            </a:xfrm>
            <a:prstGeom prst="line">
              <a:avLst/>
            </a:prstGeom>
            <a:noFill/>
            <a:ln w="133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56" name="Line 255"/>
            <p:cNvSpPr>
              <a:spLocks noChangeShapeType="1"/>
            </p:cNvSpPr>
            <p:nvPr/>
          </p:nvSpPr>
          <p:spPr bwMode="auto">
            <a:xfrm flipH="1">
              <a:off x="476" y="1375"/>
              <a:ext cx="1775" cy="1610"/>
            </a:xfrm>
            <a:prstGeom prst="line">
              <a:avLst/>
            </a:prstGeom>
            <a:noFill/>
            <a:ln w="133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57" name="Group 256"/>
          <p:cNvGrpSpPr>
            <a:grpSpLocks/>
          </p:cNvGrpSpPr>
          <p:nvPr/>
        </p:nvGrpSpPr>
        <p:grpSpPr bwMode="auto">
          <a:xfrm>
            <a:off x="3563256" y="3208604"/>
            <a:ext cx="2182072" cy="1851948"/>
            <a:chOff x="2459" y="2385"/>
            <a:chExt cx="1775" cy="1633"/>
          </a:xfrm>
        </p:grpSpPr>
        <p:sp>
          <p:nvSpPr>
            <p:cNvPr id="258" name="Line 257"/>
            <p:cNvSpPr>
              <a:spLocks noChangeShapeType="1"/>
            </p:cNvSpPr>
            <p:nvPr/>
          </p:nvSpPr>
          <p:spPr bwMode="auto">
            <a:xfrm>
              <a:off x="2464" y="2385"/>
              <a:ext cx="1768" cy="1633"/>
            </a:xfrm>
            <a:prstGeom prst="line">
              <a:avLst/>
            </a:prstGeom>
            <a:noFill/>
            <a:ln w="133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59" name="Line 258"/>
            <p:cNvSpPr>
              <a:spLocks noChangeShapeType="1"/>
            </p:cNvSpPr>
            <p:nvPr/>
          </p:nvSpPr>
          <p:spPr bwMode="auto">
            <a:xfrm flipH="1">
              <a:off x="2459" y="2387"/>
              <a:ext cx="1775" cy="1610"/>
            </a:xfrm>
            <a:prstGeom prst="line">
              <a:avLst/>
            </a:prstGeom>
            <a:noFill/>
            <a:ln w="133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8" name="TextBox 267"/>
          <p:cNvSpPr txBox="1"/>
          <p:nvPr/>
        </p:nvSpPr>
        <p:spPr>
          <a:xfrm>
            <a:off x="7467600" y="4267200"/>
            <a:ext cx="147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1"/>
                </a:solidFill>
              </a:rPr>
              <a:t>CTF3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261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versus CLIC Test Facility 3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78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47800" y="685800"/>
            <a:ext cx="6131337" cy="4420900"/>
            <a:chOff x="1182688" y="1200150"/>
            <a:chExt cx="6832600" cy="51577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2688" y="1200150"/>
              <a:ext cx="6832600" cy="515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V="1">
              <a:off x="1825625" y="2773363"/>
              <a:ext cx="3759200" cy="30749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 rot="-2247610">
              <a:off x="4687888" y="2595563"/>
              <a:ext cx="758825" cy="5270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456238" y="1530350"/>
              <a:ext cx="1649412" cy="1355725"/>
            </a:xfrm>
            <a:custGeom>
              <a:avLst/>
              <a:gdLst>
                <a:gd name="T0" fmla="*/ 0 w 1039"/>
                <a:gd name="T1" fmla="*/ 2147483647 h 854"/>
                <a:gd name="T2" fmla="*/ 2147483647 w 1039"/>
                <a:gd name="T3" fmla="*/ 2147483647 h 854"/>
                <a:gd name="T4" fmla="*/ 2147483647 w 1039"/>
                <a:gd name="T5" fmla="*/ 2147483647 h 854"/>
                <a:gd name="T6" fmla="*/ 2147483647 w 1039"/>
                <a:gd name="T7" fmla="*/ 2147483647 h 854"/>
                <a:gd name="T8" fmla="*/ 2147483647 w 1039"/>
                <a:gd name="T9" fmla="*/ 2147483647 h 854"/>
                <a:gd name="T10" fmla="*/ 2147483647 w 1039"/>
                <a:gd name="T11" fmla="*/ 2147483647 h 854"/>
                <a:gd name="T12" fmla="*/ 2147483647 w 1039"/>
                <a:gd name="T13" fmla="*/ 2147483647 h 854"/>
                <a:gd name="T14" fmla="*/ 2147483647 w 1039"/>
                <a:gd name="T15" fmla="*/ 2147483647 h 854"/>
                <a:gd name="T16" fmla="*/ 2147483647 w 1039"/>
                <a:gd name="T17" fmla="*/ 2147483647 h 854"/>
                <a:gd name="T18" fmla="*/ 2147483647 w 1039"/>
                <a:gd name="T19" fmla="*/ 2147483647 h 854"/>
                <a:gd name="T20" fmla="*/ 2147483647 w 1039"/>
                <a:gd name="T21" fmla="*/ 2147483647 h 854"/>
                <a:gd name="T22" fmla="*/ 2147483647 w 1039"/>
                <a:gd name="T23" fmla="*/ 2147483647 h 854"/>
                <a:gd name="T24" fmla="*/ 2147483647 w 1039"/>
                <a:gd name="T25" fmla="*/ 2147483647 h 854"/>
                <a:gd name="T26" fmla="*/ 2147483647 w 1039"/>
                <a:gd name="T27" fmla="*/ 2147483647 h 854"/>
                <a:gd name="T28" fmla="*/ 2147483647 w 1039"/>
                <a:gd name="T29" fmla="*/ 2147483647 h 854"/>
                <a:gd name="T30" fmla="*/ 2147483647 w 1039"/>
                <a:gd name="T31" fmla="*/ 2147483647 h 854"/>
                <a:gd name="T32" fmla="*/ 2147483647 w 1039"/>
                <a:gd name="T33" fmla="*/ 2147483647 h 854"/>
                <a:gd name="T34" fmla="*/ 2147483647 w 1039"/>
                <a:gd name="T35" fmla="*/ 2147483647 h 8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9"/>
                <a:gd name="T55" fmla="*/ 0 h 854"/>
                <a:gd name="T56" fmla="*/ 1039 w 1039"/>
                <a:gd name="T57" fmla="*/ 854 h 8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9" h="854">
                  <a:moveTo>
                    <a:pt x="0" y="854"/>
                  </a:moveTo>
                  <a:cubicBezTo>
                    <a:pt x="12" y="833"/>
                    <a:pt x="69" y="795"/>
                    <a:pt x="72" y="728"/>
                  </a:cubicBezTo>
                  <a:cubicBezTo>
                    <a:pt x="75" y="661"/>
                    <a:pt x="11" y="516"/>
                    <a:pt x="18" y="449"/>
                  </a:cubicBezTo>
                  <a:cubicBezTo>
                    <a:pt x="25" y="382"/>
                    <a:pt x="74" y="359"/>
                    <a:pt x="114" y="323"/>
                  </a:cubicBezTo>
                  <a:cubicBezTo>
                    <a:pt x="154" y="287"/>
                    <a:pt x="200" y="278"/>
                    <a:pt x="260" y="235"/>
                  </a:cubicBezTo>
                  <a:cubicBezTo>
                    <a:pt x="320" y="192"/>
                    <a:pt x="408" y="103"/>
                    <a:pt x="474" y="65"/>
                  </a:cubicBezTo>
                  <a:cubicBezTo>
                    <a:pt x="540" y="27"/>
                    <a:pt x="593" y="0"/>
                    <a:pt x="657" y="8"/>
                  </a:cubicBezTo>
                  <a:cubicBezTo>
                    <a:pt x="721" y="16"/>
                    <a:pt x="801" y="75"/>
                    <a:pt x="861" y="116"/>
                  </a:cubicBezTo>
                  <a:cubicBezTo>
                    <a:pt x="921" y="157"/>
                    <a:pt x="995" y="194"/>
                    <a:pt x="1017" y="254"/>
                  </a:cubicBezTo>
                  <a:cubicBezTo>
                    <a:pt x="1039" y="314"/>
                    <a:pt x="1037" y="400"/>
                    <a:pt x="993" y="473"/>
                  </a:cubicBezTo>
                  <a:cubicBezTo>
                    <a:pt x="949" y="546"/>
                    <a:pt x="824" y="638"/>
                    <a:pt x="753" y="695"/>
                  </a:cubicBezTo>
                  <a:cubicBezTo>
                    <a:pt x="682" y="752"/>
                    <a:pt x="632" y="797"/>
                    <a:pt x="567" y="818"/>
                  </a:cubicBezTo>
                  <a:cubicBezTo>
                    <a:pt x="502" y="839"/>
                    <a:pt x="421" y="837"/>
                    <a:pt x="360" y="821"/>
                  </a:cubicBezTo>
                  <a:cubicBezTo>
                    <a:pt x="299" y="805"/>
                    <a:pt x="243" y="756"/>
                    <a:pt x="201" y="722"/>
                  </a:cubicBezTo>
                  <a:cubicBezTo>
                    <a:pt x="159" y="688"/>
                    <a:pt x="128" y="655"/>
                    <a:pt x="108" y="614"/>
                  </a:cubicBezTo>
                  <a:cubicBezTo>
                    <a:pt x="88" y="573"/>
                    <a:pt x="77" y="518"/>
                    <a:pt x="78" y="476"/>
                  </a:cubicBezTo>
                  <a:cubicBezTo>
                    <a:pt x="79" y="434"/>
                    <a:pt x="90" y="394"/>
                    <a:pt x="114" y="359"/>
                  </a:cubicBezTo>
                  <a:cubicBezTo>
                    <a:pt x="138" y="324"/>
                    <a:pt x="202" y="283"/>
                    <a:pt x="225" y="26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565775" y="2733675"/>
              <a:ext cx="142875" cy="50800"/>
            </a:xfrm>
            <a:custGeom>
              <a:avLst/>
              <a:gdLst>
                <a:gd name="T0" fmla="*/ 0 w 90"/>
                <a:gd name="T1" fmla="*/ 2147483647 h 32"/>
                <a:gd name="T2" fmla="*/ 2147483647 w 90"/>
                <a:gd name="T3" fmla="*/ 2147483647 h 32"/>
                <a:gd name="T4" fmla="*/ 2147483647 w 90"/>
                <a:gd name="T5" fmla="*/ 0 h 32"/>
                <a:gd name="T6" fmla="*/ 0 60000 65536"/>
                <a:gd name="T7" fmla="*/ 0 60000 65536"/>
                <a:gd name="T8" fmla="*/ 0 60000 65536"/>
                <a:gd name="T9" fmla="*/ 0 w 90"/>
                <a:gd name="T10" fmla="*/ 0 h 32"/>
                <a:gd name="T11" fmla="*/ 90 w 9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32">
                  <a:moveTo>
                    <a:pt x="0" y="32"/>
                  </a:moveTo>
                  <a:lnTo>
                    <a:pt x="42" y="12"/>
                  </a:lnTo>
                  <a:lnTo>
                    <a:pt x="9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646488" y="2576513"/>
              <a:ext cx="3076575" cy="2257425"/>
            </a:xfrm>
            <a:custGeom>
              <a:avLst/>
              <a:gdLst>
                <a:gd name="T0" fmla="*/ 2147483647 w 1938"/>
                <a:gd name="T1" fmla="*/ 0 h 1422"/>
                <a:gd name="T2" fmla="*/ 2147483647 w 1938"/>
                <a:gd name="T3" fmla="*/ 2147483647 h 1422"/>
                <a:gd name="T4" fmla="*/ 2147483647 w 1938"/>
                <a:gd name="T5" fmla="*/ 2147483647 h 1422"/>
                <a:gd name="T6" fmla="*/ 2147483647 w 1938"/>
                <a:gd name="T7" fmla="*/ 2147483647 h 1422"/>
                <a:gd name="T8" fmla="*/ 2147483647 w 1938"/>
                <a:gd name="T9" fmla="*/ 2147483647 h 1422"/>
                <a:gd name="T10" fmla="*/ 0 w 1938"/>
                <a:gd name="T11" fmla="*/ 2147483647 h 14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38"/>
                <a:gd name="T19" fmla="*/ 0 h 1422"/>
                <a:gd name="T20" fmla="*/ 1938 w 1938"/>
                <a:gd name="T21" fmla="*/ 1422 h 14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38" h="1422">
                  <a:moveTo>
                    <a:pt x="1938" y="0"/>
                  </a:moveTo>
                  <a:cubicBezTo>
                    <a:pt x="1910" y="25"/>
                    <a:pt x="1829" y="98"/>
                    <a:pt x="1767" y="150"/>
                  </a:cubicBezTo>
                  <a:cubicBezTo>
                    <a:pt x="1705" y="202"/>
                    <a:pt x="1650" y="243"/>
                    <a:pt x="1563" y="312"/>
                  </a:cubicBezTo>
                  <a:cubicBezTo>
                    <a:pt x="1476" y="381"/>
                    <a:pt x="1346" y="508"/>
                    <a:pt x="1242" y="564"/>
                  </a:cubicBezTo>
                  <a:cubicBezTo>
                    <a:pt x="1138" y="620"/>
                    <a:pt x="1143" y="508"/>
                    <a:pt x="936" y="651"/>
                  </a:cubicBezTo>
                  <a:cubicBezTo>
                    <a:pt x="729" y="794"/>
                    <a:pt x="195" y="1261"/>
                    <a:pt x="0" y="142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812925" y="3622675"/>
              <a:ext cx="1986491" cy="809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bg1"/>
                  </a:solidFill>
                </a:rPr>
                <a:t>DRIVE BEAM </a:t>
              </a:r>
            </a:p>
            <a:p>
              <a:r>
                <a:rPr lang="en-US" sz="2100">
                  <a:solidFill>
                    <a:schemeClr val="bg1"/>
                  </a:solidFill>
                </a:rPr>
                <a:t>LINAC</a:t>
              </a:r>
              <a:endParaRPr sz="2100" noProof="1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060825" y="3857625"/>
              <a:ext cx="746125" cy="731838"/>
            </a:xfrm>
            <a:custGeom>
              <a:avLst/>
              <a:gdLst>
                <a:gd name="T0" fmla="*/ 2147483647 w 470"/>
                <a:gd name="T1" fmla="*/ 0 h 461"/>
                <a:gd name="T2" fmla="*/ 2147483647 w 470"/>
                <a:gd name="T3" fmla="*/ 2147483647 h 461"/>
                <a:gd name="T4" fmla="*/ 2147483647 w 470"/>
                <a:gd name="T5" fmla="*/ 2147483647 h 461"/>
                <a:gd name="T6" fmla="*/ 2147483647 w 470"/>
                <a:gd name="T7" fmla="*/ 2147483647 h 461"/>
                <a:gd name="T8" fmla="*/ 0 w 470"/>
                <a:gd name="T9" fmla="*/ 2147483647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0"/>
                <a:gd name="T16" fmla="*/ 0 h 461"/>
                <a:gd name="T17" fmla="*/ 470 w 470"/>
                <a:gd name="T18" fmla="*/ 461 h 4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0" h="461">
                  <a:moveTo>
                    <a:pt x="470" y="0"/>
                  </a:moveTo>
                  <a:cubicBezTo>
                    <a:pt x="462" y="8"/>
                    <a:pt x="433" y="27"/>
                    <a:pt x="420" y="50"/>
                  </a:cubicBezTo>
                  <a:cubicBezTo>
                    <a:pt x="407" y="73"/>
                    <a:pt x="421" y="103"/>
                    <a:pt x="389" y="141"/>
                  </a:cubicBezTo>
                  <a:cubicBezTo>
                    <a:pt x="357" y="179"/>
                    <a:pt x="294" y="225"/>
                    <a:pt x="229" y="278"/>
                  </a:cubicBezTo>
                  <a:cubicBezTo>
                    <a:pt x="164" y="331"/>
                    <a:pt x="48" y="423"/>
                    <a:pt x="0" y="46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148138" y="3897313"/>
              <a:ext cx="890587" cy="733425"/>
            </a:xfrm>
            <a:custGeom>
              <a:avLst/>
              <a:gdLst>
                <a:gd name="T0" fmla="*/ 2147483647 w 561"/>
                <a:gd name="T1" fmla="*/ 0 h 462"/>
                <a:gd name="T2" fmla="*/ 0 w 561"/>
                <a:gd name="T3" fmla="*/ 2147483647 h 462"/>
                <a:gd name="T4" fmla="*/ 0 60000 65536"/>
                <a:gd name="T5" fmla="*/ 0 60000 65536"/>
                <a:gd name="T6" fmla="*/ 0 w 561"/>
                <a:gd name="T7" fmla="*/ 0 h 462"/>
                <a:gd name="T8" fmla="*/ 561 w 561"/>
                <a:gd name="T9" fmla="*/ 462 h 4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1" h="462">
                  <a:moveTo>
                    <a:pt x="561" y="0"/>
                  </a:moveTo>
                  <a:lnTo>
                    <a:pt x="0" y="46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2825750" y="4733925"/>
              <a:ext cx="225425" cy="304800"/>
            </a:xfrm>
            <a:custGeom>
              <a:avLst/>
              <a:gdLst>
                <a:gd name="T0" fmla="*/ 0 w 142"/>
                <a:gd name="T1" fmla="*/ 2147483647 h 192"/>
                <a:gd name="T2" fmla="*/ 2147483647 w 142"/>
                <a:gd name="T3" fmla="*/ 2147483647 h 192"/>
                <a:gd name="T4" fmla="*/ 2147483647 w 142"/>
                <a:gd name="T5" fmla="*/ 2147483647 h 192"/>
                <a:gd name="T6" fmla="*/ 2147483647 w 142"/>
                <a:gd name="T7" fmla="*/ 2147483647 h 192"/>
                <a:gd name="T8" fmla="*/ 2147483647 w 142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192"/>
                <a:gd name="T17" fmla="*/ 142 w 14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192">
                  <a:moveTo>
                    <a:pt x="0" y="192"/>
                  </a:moveTo>
                  <a:cubicBezTo>
                    <a:pt x="12" y="180"/>
                    <a:pt x="56" y="143"/>
                    <a:pt x="72" y="119"/>
                  </a:cubicBezTo>
                  <a:cubicBezTo>
                    <a:pt x="88" y="95"/>
                    <a:pt x="89" y="63"/>
                    <a:pt x="96" y="48"/>
                  </a:cubicBezTo>
                  <a:cubicBezTo>
                    <a:pt x="103" y="33"/>
                    <a:pt x="104" y="35"/>
                    <a:pt x="112" y="27"/>
                  </a:cubicBezTo>
                  <a:cubicBezTo>
                    <a:pt x="120" y="19"/>
                    <a:pt x="137" y="4"/>
                    <a:pt x="14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310063" y="3538538"/>
              <a:ext cx="206375" cy="284162"/>
            </a:xfrm>
            <a:custGeom>
              <a:avLst/>
              <a:gdLst>
                <a:gd name="T0" fmla="*/ 0 w 130"/>
                <a:gd name="T1" fmla="*/ 2147483647 h 179"/>
                <a:gd name="T2" fmla="*/ 2147483647 w 130"/>
                <a:gd name="T3" fmla="*/ 2147483647 h 179"/>
                <a:gd name="T4" fmla="*/ 2147483647 w 130"/>
                <a:gd name="T5" fmla="*/ 2147483647 h 179"/>
                <a:gd name="T6" fmla="*/ 2147483647 w 130"/>
                <a:gd name="T7" fmla="*/ 2147483647 h 179"/>
                <a:gd name="T8" fmla="*/ 2147483647 w 130"/>
                <a:gd name="T9" fmla="*/ 0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79"/>
                <a:gd name="T17" fmla="*/ 130 w 130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79">
                  <a:moveTo>
                    <a:pt x="0" y="179"/>
                  </a:moveTo>
                  <a:cubicBezTo>
                    <a:pt x="12" y="167"/>
                    <a:pt x="56" y="129"/>
                    <a:pt x="72" y="106"/>
                  </a:cubicBezTo>
                  <a:cubicBezTo>
                    <a:pt x="88" y="83"/>
                    <a:pt x="88" y="54"/>
                    <a:pt x="94" y="39"/>
                  </a:cubicBezTo>
                  <a:cubicBezTo>
                    <a:pt x="100" y="24"/>
                    <a:pt x="104" y="24"/>
                    <a:pt x="110" y="17"/>
                  </a:cubicBezTo>
                  <a:cubicBezTo>
                    <a:pt x="116" y="10"/>
                    <a:pt x="126" y="4"/>
                    <a:pt x="13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478338" y="3390900"/>
              <a:ext cx="352425" cy="180975"/>
            </a:xfrm>
            <a:custGeom>
              <a:avLst/>
              <a:gdLst>
                <a:gd name="T0" fmla="*/ 2147483647 w 222"/>
                <a:gd name="T1" fmla="*/ 0 h 114"/>
                <a:gd name="T2" fmla="*/ 2147483647 w 222"/>
                <a:gd name="T3" fmla="*/ 2147483647 h 114"/>
                <a:gd name="T4" fmla="*/ 2147483647 w 222"/>
                <a:gd name="T5" fmla="*/ 2147483647 h 114"/>
                <a:gd name="T6" fmla="*/ 2147483647 w 222"/>
                <a:gd name="T7" fmla="*/ 2147483647 h 114"/>
                <a:gd name="T8" fmla="*/ 0 w 222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14"/>
                <a:gd name="T17" fmla="*/ 222 w 22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14">
                  <a:moveTo>
                    <a:pt x="222" y="0"/>
                  </a:moveTo>
                  <a:cubicBezTo>
                    <a:pt x="207" y="10"/>
                    <a:pt x="163" y="50"/>
                    <a:pt x="136" y="62"/>
                  </a:cubicBezTo>
                  <a:cubicBezTo>
                    <a:pt x="109" y="74"/>
                    <a:pt x="75" y="68"/>
                    <a:pt x="58" y="72"/>
                  </a:cubicBezTo>
                  <a:cubicBezTo>
                    <a:pt x="41" y="76"/>
                    <a:pt x="41" y="82"/>
                    <a:pt x="31" y="89"/>
                  </a:cubicBezTo>
                  <a:cubicBezTo>
                    <a:pt x="21" y="96"/>
                    <a:pt x="6" y="109"/>
                    <a:pt x="0" y="11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787740" y="4676924"/>
              <a:ext cx="2303209" cy="67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de-CH" sz="2100" dirty="0">
                  <a:solidFill>
                    <a:schemeClr val="bg1"/>
                  </a:solidFill>
                </a:rPr>
                <a:t>CLEX</a:t>
              </a:r>
            </a:p>
            <a:p>
              <a:r>
                <a:rPr lang="de-CH" sz="1400" dirty="0">
                  <a:solidFill>
                    <a:schemeClr val="bg1"/>
                  </a:solidFill>
                </a:rPr>
                <a:t>CLIC Experimental </a:t>
              </a:r>
              <a:r>
                <a:rPr lang="de-CH" sz="1400" dirty="0" err="1">
                  <a:solidFill>
                    <a:schemeClr val="bg1"/>
                  </a:solidFill>
                </a:rPr>
                <a:t>Area</a:t>
              </a:r>
              <a:endParaRPr sz="1400" noProof="1">
                <a:solidFill>
                  <a:schemeClr val="bg1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2895600" y="4821238"/>
              <a:ext cx="344488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3011488" y="4713288"/>
              <a:ext cx="0" cy="619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2892425" y="4714875"/>
              <a:ext cx="119063" cy="106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3236913" y="5118100"/>
              <a:ext cx="3175" cy="1222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>
              <a:off x="3140075" y="5227638"/>
              <a:ext cx="109538" cy="873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903608" y="2051311"/>
              <a:ext cx="1027543" cy="809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bg1"/>
                  </a:solidFill>
                </a:rPr>
                <a:t>DELAY </a:t>
              </a:r>
            </a:p>
            <a:p>
              <a:r>
                <a:rPr lang="en-US" sz="2100">
                  <a:solidFill>
                    <a:schemeClr val="bg1"/>
                  </a:solidFill>
                </a:rPr>
                <a:t>LOOP</a:t>
              </a:r>
              <a:endParaRPr sz="2100" noProof="1">
                <a:solidFill>
                  <a:schemeClr val="bg1"/>
                </a:solidFill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228635" y="3091883"/>
              <a:ext cx="1735663" cy="809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bg1"/>
                  </a:solidFill>
                </a:rPr>
                <a:t>COMBINER</a:t>
              </a:r>
              <a:br>
                <a:rPr lang="en-US" sz="2100">
                  <a:solidFill>
                    <a:schemeClr val="bg1"/>
                  </a:solidFill>
                </a:rPr>
              </a:br>
              <a:r>
                <a:rPr lang="en-US" sz="2100">
                  <a:solidFill>
                    <a:schemeClr val="bg1"/>
                  </a:solidFill>
                </a:rPr>
                <a:t>RING</a:t>
              </a:r>
              <a:endParaRPr sz="2100" noProof="1">
                <a:solidFill>
                  <a:schemeClr val="bg1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1182688" y="1200150"/>
              <a:ext cx="3856038" cy="55374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300" dirty="0">
                  <a:solidFill>
                    <a:schemeClr val="bg1"/>
                  </a:solidFill>
                </a:rPr>
                <a:t>CTF3 – Layout</a:t>
              </a: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497013" y="4900613"/>
              <a:ext cx="384175" cy="3175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diamond" w="med" len="med"/>
              <a:tailEnd type="diamond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1384300" y="4841875"/>
              <a:ext cx="375046" cy="21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10 m</a:t>
              </a:r>
              <a:endParaRPr sz="1100" noProof="1">
                <a:solidFill>
                  <a:schemeClr val="bg1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3495675" y="3032125"/>
              <a:ext cx="1128713" cy="38100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2468563" y="2733675"/>
              <a:ext cx="1448351" cy="693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9900"/>
                  </a:solidFill>
                </a:rPr>
                <a:t>4 A – 1.2 </a:t>
              </a:r>
              <a:r>
                <a:rPr lang="en-US" sz="1800">
                  <a:solidFill>
                    <a:srgbClr val="FF9900"/>
                  </a:solidFill>
                  <a:latin typeface="Symbol" charset="2"/>
                </a:rPr>
                <a:t>m</a:t>
              </a:r>
              <a:r>
                <a:rPr lang="en-US" sz="1800">
                  <a:solidFill>
                    <a:srgbClr val="FF9900"/>
                  </a:solidFill>
                </a:rPr>
                <a:t>s</a:t>
              </a:r>
            </a:p>
            <a:p>
              <a:r>
                <a:rPr lang="de-CH" sz="1800">
                  <a:solidFill>
                    <a:srgbClr val="FF9900"/>
                  </a:solidFill>
                </a:rPr>
                <a:t>150 Mev</a:t>
              </a:r>
              <a:endParaRPr sz="1800" noProof="1">
                <a:solidFill>
                  <a:srgbClr val="FF9900"/>
                </a:solidFill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6210300" y="3927476"/>
              <a:ext cx="1502937" cy="69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rgbClr val="FF9900"/>
                  </a:solidFill>
                </a:rPr>
                <a:t>28 </a:t>
              </a:r>
              <a:r>
                <a:rPr lang="en-US" sz="1800" dirty="0">
                  <a:solidFill>
                    <a:srgbClr val="FF9900"/>
                  </a:solidFill>
                </a:rPr>
                <a:t>A – 140 ns</a:t>
              </a:r>
            </a:p>
            <a:p>
              <a:r>
                <a:rPr lang="de-CH" sz="1800" dirty="0">
                  <a:solidFill>
                    <a:srgbClr val="FF9900"/>
                  </a:solidFill>
                </a:rPr>
                <a:t>150 </a:t>
              </a:r>
              <a:r>
                <a:rPr lang="de-CH" sz="1800" dirty="0" err="1">
                  <a:solidFill>
                    <a:srgbClr val="FF9900"/>
                  </a:solidFill>
                </a:rPr>
                <a:t>Mev</a:t>
              </a:r>
              <a:endParaRPr sz="1800" noProof="1">
                <a:solidFill>
                  <a:srgbClr val="FF9900"/>
                </a:solidFill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 flipV="1">
              <a:off x="5565775" y="3822700"/>
              <a:ext cx="644525" cy="34925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5105400"/>
            <a:ext cx="89368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CLIC Test Facility 3 : designed to test key concept of the two-beam scheme.  Main parts :</a:t>
            </a:r>
          </a:p>
          <a:p>
            <a:pPr>
              <a:buFont typeface="Arial"/>
              <a:buChar char="•"/>
            </a:pPr>
            <a:r>
              <a:rPr lang="en-GB" sz="1700" i="1" dirty="0" smtClean="0"/>
              <a:t> </a:t>
            </a:r>
            <a:r>
              <a:rPr lang="en-GB" sz="1700" b="1" i="1" dirty="0" smtClean="0"/>
              <a:t>Drive Beam generation</a:t>
            </a:r>
            <a:r>
              <a:rPr lang="en-GB" sz="1700" dirty="0" smtClean="0"/>
              <a:t>: acceleration in a fully loaded </a:t>
            </a:r>
            <a:r>
              <a:rPr lang="en-GB" sz="1700" dirty="0" err="1" smtClean="0"/>
              <a:t>linac</a:t>
            </a:r>
            <a:r>
              <a:rPr lang="en-GB" sz="1700" dirty="0" smtClean="0"/>
              <a:t> with 95 % efficiency and bunch </a:t>
            </a:r>
            <a:r>
              <a:rPr lang="en-GB" sz="1700" b="1" dirty="0" smtClean="0"/>
              <a:t>frequency multiplication </a:t>
            </a:r>
            <a:r>
              <a:rPr lang="en-GB" sz="1700" dirty="0" smtClean="0"/>
              <a:t>by a factor x 2 x 4 (from 1.5 GHz to 12 GHz)</a:t>
            </a:r>
          </a:p>
          <a:p>
            <a:pPr>
              <a:buFont typeface="Arial"/>
              <a:buChar char="•"/>
            </a:pPr>
            <a:r>
              <a:rPr lang="en-GB" sz="1700" b="1" i="1" dirty="0" smtClean="0"/>
              <a:t> Two-Beam Acceleration </a:t>
            </a:r>
            <a:r>
              <a:rPr lang="en-GB" sz="1700" b="1" dirty="0" smtClean="0"/>
              <a:t>experiment </a:t>
            </a:r>
            <a:r>
              <a:rPr lang="en-US" sz="1700" b="1" dirty="0" smtClean="0"/>
              <a:t>–</a:t>
            </a:r>
            <a:r>
              <a:rPr lang="en-GB" sz="1700" b="1" dirty="0" smtClean="0"/>
              <a:t> reach nominal CLIC gradient and pulse length</a:t>
            </a:r>
          </a:p>
          <a:p>
            <a:pPr>
              <a:buFont typeface="Arial"/>
              <a:buChar char="•"/>
            </a:pPr>
            <a:r>
              <a:rPr lang="en-GB" sz="1700" i="1" dirty="0"/>
              <a:t> </a:t>
            </a:r>
            <a:r>
              <a:rPr lang="en-GB" sz="1700" i="1" dirty="0" smtClean="0"/>
              <a:t>Deceleration</a:t>
            </a:r>
            <a:r>
              <a:rPr lang="en-GB" sz="1700" dirty="0" smtClean="0"/>
              <a:t> experiment </a:t>
            </a:r>
            <a:r>
              <a:rPr lang="en-US" sz="1700" dirty="0" smtClean="0"/>
              <a:t>–</a:t>
            </a:r>
            <a:r>
              <a:rPr lang="en-GB" sz="1700" dirty="0" smtClean="0"/>
              <a:t> heavy deceleration of intense electron beam (&gt;50 %)</a:t>
            </a:r>
          </a:p>
          <a:p>
            <a:pPr>
              <a:buFont typeface="Arial"/>
              <a:buChar char="•"/>
            </a:pPr>
            <a:r>
              <a:rPr lang="en-GB" sz="1700" dirty="0"/>
              <a:t> </a:t>
            </a:r>
            <a:r>
              <a:rPr lang="en-GB" sz="1700" dirty="0" smtClean="0"/>
              <a:t>Instrumentation tests</a:t>
            </a:r>
            <a:endParaRPr lang="en-GB" sz="1700" dirty="0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916357" y="4163427"/>
            <a:ext cx="233721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de-CH" sz="2100" dirty="0" err="1" smtClean="0">
                <a:solidFill>
                  <a:schemeClr val="bg1"/>
                </a:solidFill>
              </a:rPr>
              <a:t>Two-Beam</a:t>
            </a:r>
            <a:r>
              <a:rPr lang="de-CH" sz="2100" dirty="0" smtClean="0">
                <a:solidFill>
                  <a:schemeClr val="bg1"/>
                </a:solidFill>
              </a:rPr>
              <a:t> Test Stand</a:t>
            </a:r>
            <a:endParaRPr sz="1400" noProof="1">
              <a:solidFill>
                <a:schemeClr val="bg1"/>
              </a:solidFill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 flipV="1">
            <a:off x="4380049" y="3291322"/>
            <a:ext cx="129314" cy="78337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1828800" y="1219200"/>
            <a:ext cx="11798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Total length: 140 </a:t>
            </a:r>
            <a:r>
              <a:rPr lang="en-US" sz="1100" dirty="0">
                <a:solidFill>
                  <a:schemeClr val="bg1"/>
                </a:solidFill>
              </a:rPr>
              <a:t>m</a:t>
            </a:r>
            <a:endParaRPr sz="1100" noProof="1">
              <a:solidFill>
                <a:schemeClr val="bg1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Test Facility 3 (CTF3) at CERN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77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910021509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49" y="3657600"/>
            <a:ext cx="3609951" cy="3040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562600" y="685800"/>
            <a:ext cx="3453926" cy="132343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GB" sz="1600" dirty="0">
                <a:solidFill>
                  <a:schemeClr val="tx1"/>
                </a:solidFill>
              </a:rPr>
              <a:t>Fully loaded </a:t>
            </a:r>
            <a:r>
              <a:rPr lang="en-GB" sz="1600" dirty="0" smtClean="0">
                <a:solidFill>
                  <a:schemeClr val="tx1"/>
                </a:solidFill>
              </a:rPr>
              <a:t>acceleration RF </a:t>
            </a:r>
            <a:r>
              <a:rPr lang="en-GB" sz="1600" dirty="0">
                <a:solidFill>
                  <a:schemeClr val="tx1"/>
                </a:solidFill>
              </a:rPr>
              <a:t>to beam transfer</a:t>
            </a:r>
            <a:r>
              <a:rPr lang="en-GB" sz="1600" dirty="0" smtClean="0">
                <a:solidFill>
                  <a:schemeClr val="tx1"/>
                </a:solidFill>
              </a:rPr>
              <a:t>: 95.3 </a:t>
            </a:r>
            <a:r>
              <a:rPr lang="en-GB" sz="1600" dirty="0">
                <a:solidFill>
                  <a:schemeClr val="tx1"/>
                </a:solidFill>
              </a:rPr>
              <a:t>% </a:t>
            </a:r>
            <a:r>
              <a:rPr lang="en-GB" sz="1600" dirty="0" smtClean="0">
                <a:solidFill>
                  <a:schemeClr val="tx1"/>
                </a:solidFill>
              </a:rPr>
              <a:t>measured.</a:t>
            </a:r>
          </a:p>
          <a:p>
            <a:pPr algn="l" eaLnBrk="1" hangingPunct="1"/>
            <a:r>
              <a:rPr lang="en-GB" sz="1600" dirty="0" smtClean="0"/>
              <a:t>No issues found with transverse wakes in structures. </a:t>
            </a:r>
            <a:r>
              <a:rPr lang="en-GB" sz="1600" dirty="0" smtClean="0">
                <a:solidFill>
                  <a:schemeClr val="tx1"/>
                </a:solidFill>
              </a:rPr>
              <a:t>Operation is </a:t>
            </a:r>
            <a:r>
              <a:rPr lang="en-GB" sz="1600" dirty="0" smtClean="0"/>
              <a:t>routinely with full loading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690110"/>
            <a:ext cx="2819400" cy="1900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114800" y="3429000"/>
            <a:ext cx="2209800" cy="646331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GB" sz="1800" dirty="0" smtClean="0">
                <a:solidFill>
                  <a:schemeClr val="tx1"/>
                </a:solidFill>
              </a:rPr>
              <a:t>Full commissioning of </a:t>
            </a:r>
            <a:r>
              <a:rPr lang="en-GB" sz="1800" dirty="0" smtClean="0"/>
              <a:t>x 4 combiner ring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6200" y="762001"/>
            <a:ext cx="2514600" cy="1752600"/>
            <a:chOff x="1182688" y="1200150"/>
            <a:chExt cx="6832600" cy="515778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82688" y="1200150"/>
              <a:ext cx="6832600" cy="515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V="1">
              <a:off x="1825625" y="2773363"/>
              <a:ext cx="3759200" cy="30749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 rot="-2247610">
              <a:off x="4687888" y="2595563"/>
              <a:ext cx="758825" cy="5270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456238" y="1530350"/>
              <a:ext cx="1649412" cy="1355725"/>
            </a:xfrm>
            <a:custGeom>
              <a:avLst/>
              <a:gdLst>
                <a:gd name="T0" fmla="*/ 0 w 1039"/>
                <a:gd name="T1" fmla="*/ 2147483647 h 854"/>
                <a:gd name="T2" fmla="*/ 2147483647 w 1039"/>
                <a:gd name="T3" fmla="*/ 2147483647 h 854"/>
                <a:gd name="T4" fmla="*/ 2147483647 w 1039"/>
                <a:gd name="T5" fmla="*/ 2147483647 h 854"/>
                <a:gd name="T6" fmla="*/ 2147483647 w 1039"/>
                <a:gd name="T7" fmla="*/ 2147483647 h 854"/>
                <a:gd name="T8" fmla="*/ 2147483647 w 1039"/>
                <a:gd name="T9" fmla="*/ 2147483647 h 854"/>
                <a:gd name="T10" fmla="*/ 2147483647 w 1039"/>
                <a:gd name="T11" fmla="*/ 2147483647 h 854"/>
                <a:gd name="T12" fmla="*/ 2147483647 w 1039"/>
                <a:gd name="T13" fmla="*/ 2147483647 h 854"/>
                <a:gd name="T14" fmla="*/ 2147483647 w 1039"/>
                <a:gd name="T15" fmla="*/ 2147483647 h 854"/>
                <a:gd name="T16" fmla="*/ 2147483647 w 1039"/>
                <a:gd name="T17" fmla="*/ 2147483647 h 854"/>
                <a:gd name="T18" fmla="*/ 2147483647 w 1039"/>
                <a:gd name="T19" fmla="*/ 2147483647 h 854"/>
                <a:gd name="T20" fmla="*/ 2147483647 w 1039"/>
                <a:gd name="T21" fmla="*/ 2147483647 h 854"/>
                <a:gd name="T22" fmla="*/ 2147483647 w 1039"/>
                <a:gd name="T23" fmla="*/ 2147483647 h 854"/>
                <a:gd name="T24" fmla="*/ 2147483647 w 1039"/>
                <a:gd name="T25" fmla="*/ 2147483647 h 854"/>
                <a:gd name="T26" fmla="*/ 2147483647 w 1039"/>
                <a:gd name="T27" fmla="*/ 2147483647 h 854"/>
                <a:gd name="T28" fmla="*/ 2147483647 w 1039"/>
                <a:gd name="T29" fmla="*/ 2147483647 h 854"/>
                <a:gd name="T30" fmla="*/ 2147483647 w 1039"/>
                <a:gd name="T31" fmla="*/ 2147483647 h 854"/>
                <a:gd name="T32" fmla="*/ 2147483647 w 1039"/>
                <a:gd name="T33" fmla="*/ 2147483647 h 854"/>
                <a:gd name="T34" fmla="*/ 2147483647 w 1039"/>
                <a:gd name="T35" fmla="*/ 2147483647 h 8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9"/>
                <a:gd name="T55" fmla="*/ 0 h 854"/>
                <a:gd name="T56" fmla="*/ 1039 w 1039"/>
                <a:gd name="T57" fmla="*/ 854 h 8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9" h="854">
                  <a:moveTo>
                    <a:pt x="0" y="854"/>
                  </a:moveTo>
                  <a:cubicBezTo>
                    <a:pt x="12" y="833"/>
                    <a:pt x="69" y="795"/>
                    <a:pt x="72" y="728"/>
                  </a:cubicBezTo>
                  <a:cubicBezTo>
                    <a:pt x="75" y="661"/>
                    <a:pt x="11" y="516"/>
                    <a:pt x="18" y="449"/>
                  </a:cubicBezTo>
                  <a:cubicBezTo>
                    <a:pt x="25" y="382"/>
                    <a:pt x="74" y="359"/>
                    <a:pt x="114" y="323"/>
                  </a:cubicBezTo>
                  <a:cubicBezTo>
                    <a:pt x="154" y="287"/>
                    <a:pt x="200" y="278"/>
                    <a:pt x="260" y="235"/>
                  </a:cubicBezTo>
                  <a:cubicBezTo>
                    <a:pt x="320" y="192"/>
                    <a:pt x="408" y="103"/>
                    <a:pt x="474" y="65"/>
                  </a:cubicBezTo>
                  <a:cubicBezTo>
                    <a:pt x="540" y="27"/>
                    <a:pt x="593" y="0"/>
                    <a:pt x="657" y="8"/>
                  </a:cubicBezTo>
                  <a:cubicBezTo>
                    <a:pt x="721" y="16"/>
                    <a:pt x="801" y="75"/>
                    <a:pt x="861" y="116"/>
                  </a:cubicBezTo>
                  <a:cubicBezTo>
                    <a:pt x="921" y="157"/>
                    <a:pt x="995" y="194"/>
                    <a:pt x="1017" y="254"/>
                  </a:cubicBezTo>
                  <a:cubicBezTo>
                    <a:pt x="1039" y="314"/>
                    <a:pt x="1037" y="400"/>
                    <a:pt x="993" y="473"/>
                  </a:cubicBezTo>
                  <a:cubicBezTo>
                    <a:pt x="949" y="546"/>
                    <a:pt x="824" y="638"/>
                    <a:pt x="753" y="695"/>
                  </a:cubicBezTo>
                  <a:cubicBezTo>
                    <a:pt x="682" y="752"/>
                    <a:pt x="632" y="797"/>
                    <a:pt x="567" y="818"/>
                  </a:cubicBezTo>
                  <a:cubicBezTo>
                    <a:pt x="502" y="839"/>
                    <a:pt x="421" y="837"/>
                    <a:pt x="360" y="821"/>
                  </a:cubicBezTo>
                  <a:cubicBezTo>
                    <a:pt x="299" y="805"/>
                    <a:pt x="243" y="756"/>
                    <a:pt x="201" y="722"/>
                  </a:cubicBezTo>
                  <a:cubicBezTo>
                    <a:pt x="159" y="688"/>
                    <a:pt x="128" y="655"/>
                    <a:pt x="108" y="614"/>
                  </a:cubicBezTo>
                  <a:cubicBezTo>
                    <a:pt x="88" y="573"/>
                    <a:pt x="77" y="518"/>
                    <a:pt x="78" y="476"/>
                  </a:cubicBezTo>
                  <a:cubicBezTo>
                    <a:pt x="79" y="434"/>
                    <a:pt x="90" y="394"/>
                    <a:pt x="114" y="359"/>
                  </a:cubicBezTo>
                  <a:cubicBezTo>
                    <a:pt x="138" y="324"/>
                    <a:pt x="202" y="283"/>
                    <a:pt x="225" y="26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565775" y="2733675"/>
              <a:ext cx="142875" cy="50800"/>
            </a:xfrm>
            <a:custGeom>
              <a:avLst/>
              <a:gdLst>
                <a:gd name="T0" fmla="*/ 0 w 90"/>
                <a:gd name="T1" fmla="*/ 2147483647 h 32"/>
                <a:gd name="T2" fmla="*/ 2147483647 w 90"/>
                <a:gd name="T3" fmla="*/ 2147483647 h 32"/>
                <a:gd name="T4" fmla="*/ 2147483647 w 90"/>
                <a:gd name="T5" fmla="*/ 0 h 32"/>
                <a:gd name="T6" fmla="*/ 0 60000 65536"/>
                <a:gd name="T7" fmla="*/ 0 60000 65536"/>
                <a:gd name="T8" fmla="*/ 0 60000 65536"/>
                <a:gd name="T9" fmla="*/ 0 w 90"/>
                <a:gd name="T10" fmla="*/ 0 h 32"/>
                <a:gd name="T11" fmla="*/ 90 w 9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32">
                  <a:moveTo>
                    <a:pt x="0" y="32"/>
                  </a:moveTo>
                  <a:lnTo>
                    <a:pt x="42" y="12"/>
                  </a:lnTo>
                  <a:lnTo>
                    <a:pt x="9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646488" y="2576513"/>
              <a:ext cx="3076575" cy="2257425"/>
            </a:xfrm>
            <a:custGeom>
              <a:avLst/>
              <a:gdLst>
                <a:gd name="T0" fmla="*/ 2147483647 w 1938"/>
                <a:gd name="T1" fmla="*/ 0 h 1422"/>
                <a:gd name="T2" fmla="*/ 2147483647 w 1938"/>
                <a:gd name="T3" fmla="*/ 2147483647 h 1422"/>
                <a:gd name="T4" fmla="*/ 2147483647 w 1938"/>
                <a:gd name="T5" fmla="*/ 2147483647 h 1422"/>
                <a:gd name="T6" fmla="*/ 2147483647 w 1938"/>
                <a:gd name="T7" fmla="*/ 2147483647 h 1422"/>
                <a:gd name="T8" fmla="*/ 2147483647 w 1938"/>
                <a:gd name="T9" fmla="*/ 2147483647 h 1422"/>
                <a:gd name="T10" fmla="*/ 0 w 1938"/>
                <a:gd name="T11" fmla="*/ 2147483647 h 14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38"/>
                <a:gd name="T19" fmla="*/ 0 h 1422"/>
                <a:gd name="T20" fmla="*/ 1938 w 1938"/>
                <a:gd name="T21" fmla="*/ 1422 h 14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38" h="1422">
                  <a:moveTo>
                    <a:pt x="1938" y="0"/>
                  </a:moveTo>
                  <a:cubicBezTo>
                    <a:pt x="1910" y="25"/>
                    <a:pt x="1829" y="98"/>
                    <a:pt x="1767" y="150"/>
                  </a:cubicBezTo>
                  <a:cubicBezTo>
                    <a:pt x="1705" y="202"/>
                    <a:pt x="1650" y="243"/>
                    <a:pt x="1563" y="312"/>
                  </a:cubicBezTo>
                  <a:cubicBezTo>
                    <a:pt x="1476" y="381"/>
                    <a:pt x="1346" y="508"/>
                    <a:pt x="1242" y="564"/>
                  </a:cubicBezTo>
                  <a:cubicBezTo>
                    <a:pt x="1138" y="620"/>
                    <a:pt x="1143" y="508"/>
                    <a:pt x="936" y="651"/>
                  </a:cubicBezTo>
                  <a:cubicBezTo>
                    <a:pt x="729" y="794"/>
                    <a:pt x="195" y="1261"/>
                    <a:pt x="0" y="142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812926" y="3622675"/>
              <a:ext cx="0" cy="86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sz="2100" noProof="1">
                <a:solidFill>
                  <a:schemeClr val="bg1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4060825" y="3857625"/>
              <a:ext cx="746125" cy="731838"/>
            </a:xfrm>
            <a:custGeom>
              <a:avLst/>
              <a:gdLst>
                <a:gd name="T0" fmla="*/ 2147483647 w 470"/>
                <a:gd name="T1" fmla="*/ 0 h 461"/>
                <a:gd name="T2" fmla="*/ 2147483647 w 470"/>
                <a:gd name="T3" fmla="*/ 2147483647 h 461"/>
                <a:gd name="T4" fmla="*/ 2147483647 w 470"/>
                <a:gd name="T5" fmla="*/ 2147483647 h 461"/>
                <a:gd name="T6" fmla="*/ 2147483647 w 470"/>
                <a:gd name="T7" fmla="*/ 2147483647 h 461"/>
                <a:gd name="T8" fmla="*/ 0 w 470"/>
                <a:gd name="T9" fmla="*/ 2147483647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0"/>
                <a:gd name="T16" fmla="*/ 0 h 461"/>
                <a:gd name="T17" fmla="*/ 470 w 470"/>
                <a:gd name="T18" fmla="*/ 461 h 4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0" h="461">
                  <a:moveTo>
                    <a:pt x="470" y="0"/>
                  </a:moveTo>
                  <a:cubicBezTo>
                    <a:pt x="462" y="8"/>
                    <a:pt x="433" y="27"/>
                    <a:pt x="420" y="50"/>
                  </a:cubicBezTo>
                  <a:cubicBezTo>
                    <a:pt x="407" y="73"/>
                    <a:pt x="421" y="103"/>
                    <a:pt x="389" y="141"/>
                  </a:cubicBezTo>
                  <a:cubicBezTo>
                    <a:pt x="357" y="179"/>
                    <a:pt x="294" y="225"/>
                    <a:pt x="229" y="278"/>
                  </a:cubicBezTo>
                  <a:cubicBezTo>
                    <a:pt x="164" y="331"/>
                    <a:pt x="48" y="423"/>
                    <a:pt x="0" y="46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4148138" y="3897313"/>
              <a:ext cx="890587" cy="733425"/>
            </a:xfrm>
            <a:custGeom>
              <a:avLst/>
              <a:gdLst>
                <a:gd name="T0" fmla="*/ 2147483647 w 561"/>
                <a:gd name="T1" fmla="*/ 0 h 462"/>
                <a:gd name="T2" fmla="*/ 0 w 561"/>
                <a:gd name="T3" fmla="*/ 2147483647 h 462"/>
                <a:gd name="T4" fmla="*/ 0 60000 65536"/>
                <a:gd name="T5" fmla="*/ 0 60000 65536"/>
                <a:gd name="T6" fmla="*/ 0 w 561"/>
                <a:gd name="T7" fmla="*/ 0 h 462"/>
                <a:gd name="T8" fmla="*/ 561 w 561"/>
                <a:gd name="T9" fmla="*/ 462 h 4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1" h="462">
                  <a:moveTo>
                    <a:pt x="561" y="0"/>
                  </a:moveTo>
                  <a:lnTo>
                    <a:pt x="0" y="46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825750" y="4733925"/>
              <a:ext cx="225425" cy="304800"/>
            </a:xfrm>
            <a:custGeom>
              <a:avLst/>
              <a:gdLst>
                <a:gd name="T0" fmla="*/ 0 w 142"/>
                <a:gd name="T1" fmla="*/ 2147483647 h 192"/>
                <a:gd name="T2" fmla="*/ 2147483647 w 142"/>
                <a:gd name="T3" fmla="*/ 2147483647 h 192"/>
                <a:gd name="T4" fmla="*/ 2147483647 w 142"/>
                <a:gd name="T5" fmla="*/ 2147483647 h 192"/>
                <a:gd name="T6" fmla="*/ 2147483647 w 142"/>
                <a:gd name="T7" fmla="*/ 2147483647 h 192"/>
                <a:gd name="T8" fmla="*/ 2147483647 w 142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192"/>
                <a:gd name="T17" fmla="*/ 142 w 14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192">
                  <a:moveTo>
                    <a:pt x="0" y="192"/>
                  </a:moveTo>
                  <a:cubicBezTo>
                    <a:pt x="12" y="180"/>
                    <a:pt x="56" y="143"/>
                    <a:pt x="72" y="119"/>
                  </a:cubicBezTo>
                  <a:cubicBezTo>
                    <a:pt x="88" y="95"/>
                    <a:pt x="89" y="63"/>
                    <a:pt x="96" y="48"/>
                  </a:cubicBezTo>
                  <a:cubicBezTo>
                    <a:pt x="103" y="33"/>
                    <a:pt x="104" y="35"/>
                    <a:pt x="112" y="27"/>
                  </a:cubicBezTo>
                  <a:cubicBezTo>
                    <a:pt x="120" y="19"/>
                    <a:pt x="137" y="4"/>
                    <a:pt x="14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4310063" y="3538538"/>
              <a:ext cx="206375" cy="284162"/>
            </a:xfrm>
            <a:custGeom>
              <a:avLst/>
              <a:gdLst>
                <a:gd name="T0" fmla="*/ 0 w 130"/>
                <a:gd name="T1" fmla="*/ 2147483647 h 179"/>
                <a:gd name="T2" fmla="*/ 2147483647 w 130"/>
                <a:gd name="T3" fmla="*/ 2147483647 h 179"/>
                <a:gd name="T4" fmla="*/ 2147483647 w 130"/>
                <a:gd name="T5" fmla="*/ 2147483647 h 179"/>
                <a:gd name="T6" fmla="*/ 2147483647 w 130"/>
                <a:gd name="T7" fmla="*/ 2147483647 h 179"/>
                <a:gd name="T8" fmla="*/ 2147483647 w 130"/>
                <a:gd name="T9" fmla="*/ 0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79"/>
                <a:gd name="T17" fmla="*/ 130 w 130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79">
                  <a:moveTo>
                    <a:pt x="0" y="179"/>
                  </a:moveTo>
                  <a:cubicBezTo>
                    <a:pt x="12" y="167"/>
                    <a:pt x="56" y="129"/>
                    <a:pt x="72" y="106"/>
                  </a:cubicBezTo>
                  <a:cubicBezTo>
                    <a:pt x="88" y="83"/>
                    <a:pt x="88" y="54"/>
                    <a:pt x="94" y="39"/>
                  </a:cubicBezTo>
                  <a:cubicBezTo>
                    <a:pt x="100" y="24"/>
                    <a:pt x="104" y="24"/>
                    <a:pt x="110" y="17"/>
                  </a:cubicBezTo>
                  <a:cubicBezTo>
                    <a:pt x="116" y="10"/>
                    <a:pt x="126" y="4"/>
                    <a:pt x="13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4478338" y="3390900"/>
              <a:ext cx="352425" cy="180975"/>
            </a:xfrm>
            <a:custGeom>
              <a:avLst/>
              <a:gdLst>
                <a:gd name="T0" fmla="*/ 2147483647 w 222"/>
                <a:gd name="T1" fmla="*/ 0 h 114"/>
                <a:gd name="T2" fmla="*/ 2147483647 w 222"/>
                <a:gd name="T3" fmla="*/ 2147483647 h 114"/>
                <a:gd name="T4" fmla="*/ 2147483647 w 222"/>
                <a:gd name="T5" fmla="*/ 2147483647 h 114"/>
                <a:gd name="T6" fmla="*/ 2147483647 w 222"/>
                <a:gd name="T7" fmla="*/ 2147483647 h 114"/>
                <a:gd name="T8" fmla="*/ 0 w 222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14"/>
                <a:gd name="T17" fmla="*/ 222 w 22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14">
                  <a:moveTo>
                    <a:pt x="222" y="0"/>
                  </a:moveTo>
                  <a:cubicBezTo>
                    <a:pt x="207" y="10"/>
                    <a:pt x="163" y="50"/>
                    <a:pt x="136" y="62"/>
                  </a:cubicBezTo>
                  <a:cubicBezTo>
                    <a:pt x="109" y="74"/>
                    <a:pt x="75" y="68"/>
                    <a:pt x="58" y="72"/>
                  </a:cubicBezTo>
                  <a:cubicBezTo>
                    <a:pt x="41" y="76"/>
                    <a:pt x="41" y="82"/>
                    <a:pt x="31" y="89"/>
                  </a:cubicBezTo>
                  <a:cubicBezTo>
                    <a:pt x="21" y="96"/>
                    <a:pt x="6" y="109"/>
                    <a:pt x="0" y="11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2895600" y="4821238"/>
              <a:ext cx="344488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011488" y="4713288"/>
              <a:ext cx="0" cy="619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H="1">
              <a:off x="2892425" y="4714875"/>
              <a:ext cx="119063" cy="106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H="1">
              <a:off x="3236913" y="5118100"/>
              <a:ext cx="3175" cy="1222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>
              <a:off x="3140075" y="5227638"/>
              <a:ext cx="109538" cy="873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3903609" y="2051312"/>
              <a:ext cx="0" cy="86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sz="2100" noProof="1">
                <a:solidFill>
                  <a:schemeClr val="bg1"/>
                </a:solidFill>
              </a:endParaRPr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1182688" y="1200150"/>
              <a:ext cx="3856037" cy="1189628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23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2468562" y="2733674"/>
              <a:ext cx="0" cy="738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sz="1800" noProof="1">
                <a:solidFill>
                  <a:srgbClr val="FF9900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057400"/>
            <a:ext cx="2819400" cy="1486593"/>
          </a:xfrm>
          <a:prstGeom prst="rect">
            <a:avLst/>
          </a:prstGeom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0" y="2819400"/>
            <a:ext cx="3886200" cy="92333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sz="1800" dirty="0" smtClean="0">
                <a:solidFill>
                  <a:schemeClr val="tx1"/>
                </a:solidFill>
              </a:rPr>
              <a:t>Drive beam current stability at the end of the fully loaded linac : </a:t>
            </a:r>
            <a:r>
              <a:rPr lang="en-US" sz="1800" dirty="0" smtClean="0">
                <a:solidFill>
                  <a:schemeClr val="tx1"/>
                </a:solidFill>
              </a:rPr>
              <a:t>better </a:t>
            </a:r>
            <a:r>
              <a:rPr lang="en-US" sz="1800" dirty="0">
                <a:solidFill>
                  <a:schemeClr val="tx1"/>
                </a:solidFill>
              </a:rPr>
              <a:t>than CLIC specification: 0.75 10</a:t>
            </a:r>
            <a:r>
              <a:rPr lang="en-US" sz="1800" baseline="30000" dirty="0">
                <a:solidFill>
                  <a:schemeClr val="tx1"/>
                </a:solidFill>
              </a:rPr>
              <a:t>-3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endParaRPr lang="en-GB" sz="1800" dirty="0" smtClean="0"/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377916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4093442" y="2731780"/>
            <a:ext cx="502543" cy="0"/>
          </a:xfrm>
          <a:prstGeom prst="straightConnector1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038600" y="2819400"/>
            <a:ext cx="1719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1.2 us drive beam pulse </a:t>
            </a:r>
            <a:endParaRPr lang="en-US" sz="1200" dirty="0"/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CTF3 milestones : drive beam generation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41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" y="942975"/>
            <a:ext cx="535781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93688" y="1635125"/>
            <a:ext cx="3157537" cy="144463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36925" y="1265238"/>
            <a:ext cx="2070100" cy="14287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348038" y="2398713"/>
            <a:ext cx="2071687" cy="1524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60400" y="2312988"/>
            <a:ext cx="1160463" cy="13017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 rot="-5400000">
            <a:off x="4837907" y="1854994"/>
            <a:ext cx="1004887" cy="11112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 rot="-5400000">
            <a:off x="3185320" y="2126456"/>
            <a:ext cx="442912" cy="13017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808163" y="1960563"/>
            <a:ext cx="1538287" cy="13652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 rot="-5400000">
            <a:off x="216694" y="1869281"/>
            <a:ext cx="293688" cy="12382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 rot="-5400000">
            <a:off x="542131" y="2080419"/>
            <a:ext cx="358775" cy="122238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 rot="-5400000">
            <a:off x="1574007" y="2085181"/>
            <a:ext cx="350838" cy="12382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 rot="-5400000">
            <a:off x="3282951" y="1452562"/>
            <a:ext cx="222250" cy="123825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 rot="10800000">
            <a:off x="431800" y="1922463"/>
            <a:ext cx="231775" cy="144462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 rot="10800000">
            <a:off x="782638" y="1965325"/>
            <a:ext cx="900112" cy="144463"/>
          </a:xfrm>
          <a:prstGeom prst="rect">
            <a:avLst/>
          </a:prstGeom>
          <a:solidFill>
            <a:srgbClr val="CC99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490538" y="2146300"/>
            <a:ext cx="1344612" cy="109537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3244850" y="2136775"/>
            <a:ext cx="5478463" cy="107315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990600" y="5638800"/>
            <a:ext cx="3377848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 dirty="0">
                <a:solidFill>
                  <a:srgbClr val="0000FF"/>
                </a:solidFill>
              </a:rPr>
              <a:t>Installation </a:t>
            </a:r>
            <a:r>
              <a:rPr lang="en-GB" sz="2000" dirty="0" smtClean="0">
                <a:solidFill>
                  <a:srgbClr val="0000FF"/>
                </a:solidFill>
              </a:rPr>
              <a:t>completed (2010) </a:t>
            </a:r>
            <a:endParaRPr lang="en-GB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GB" sz="2000" dirty="0">
                <a:solidFill>
                  <a:srgbClr val="0000FF"/>
                </a:solidFill>
              </a:rPr>
              <a:t>except for</a:t>
            </a:r>
            <a:r>
              <a:rPr lang="en-GB" sz="2000" dirty="0" smtClean="0">
                <a:solidFill>
                  <a:srgbClr val="0000FF"/>
                </a:solidFill>
              </a:rPr>
              <a:t> all PETS </a:t>
            </a:r>
            <a:r>
              <a:rPr lang="en-GB" sz="2000" dirty="0">
                <a:solidFill>
                  <a:srgbClr val="0000FF"/>
                </a:solidFill>
              </a:rPr>
              <a:t>in TBL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1523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2071688"/>
            <a:ext cx="154463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3198813"/>
            <a:ext cx="83566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Rectangle 22"/>
          <p:cNvSpPr>
            <a:spLocks noChangeArrowheads="1"/>
          </p:cNvSpPr>
          <p:nvPr/>
        </p:nvSpPr>
        <p:spPr bwMode="auto">
          <a:xfrm>
            <a:off x="1835150" y="2085975"/>
            <a:ext cx="1482725" cy="471488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25000"/>
              </a:lnSpc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3043238" y="275113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>
                <a:solidFill>
                  <a:srgbClr val="FF0000"/>
                </a:solidFill>
              </a:rPr>
              <a:t>Test Beam Line TBL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>
            <a:off x="1035050" y="5199063"/>
            <a:ext cx="2576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>
                <a:solidFill>
                  <a:srgbClr val="FF0000"/>
                </a:solidFill>
              </a:rPr>
              <a:t>Two Beam Test Stand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6397625" y="5199063"/>
            <a:ext cx="151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>
                <a:solidFill>
                  <a:srgbClr val="FF0000"/>
                </a:solidFill>
              </a:rPr>
              <a:t>Probe Beam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529" name="Line 26"/>
          <p:cNvSpPr>
            <a:spLocks noChangeShapeType="1"/>
          </p:cNvSpPr>
          <p:nvPr/>
        </p:nvSpPr>
        <p:spPr bwMode="auto">
          <a:xfrm>
            <a:off x="5075238" y="2998788"/>
            <a:ext cx="304800" cy="325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0" name="Line 27"/>
          <p:cNvSpPr>
            <a:spLocks noChangeShapeType="1"/>
          </p:cNvSpPr>
          <p:nvPr/>
        </p:nvSpPr>
        <p:spPr bwMode="auto">
          <a:xfrm flipV="1">
            <a:off x="2049463" y="4175125"/>
            <a:ext cx="809625" cy="1104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1" name="Line 28"/>
          <p:cNvSpPr>
            <a:spLocks noChangeShapeType="1"/>
          </p:cNvSpPr>
          <p:nvPr/>
        </p:nvSpPr>
        <p:spPr bwMode="auto">
          <a:xfrm flipH="1" flipV="1">
            <a:off x="6808788" y="4489450"/>
            <a:ext cx="161925" cy="9477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5516563" y="5610225"/>
            <a:ext cx="3049587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>
                <a:solidFill>
                  <a:srgbClr val="0000FF"/>
                </a:solidFill>
              </a:rPr>
              <a:t>Drive and probe beams</a:t>
            </a:r>
          </a:p>
          <a:p>
            <a:pPr eaLnBrk="1" hangingPunct="1"/>
            <a:r>
              <a:rPr lang="en-GB" sz="2000">
                <a:solidFill>
                  <a:srgbClr val="0000FF"/>
                </a:solidFill>
              </a:rPr>
              <a:t> in CLEX from  June 2008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21534" name="Rectangle 31"/>
          <p:cNvSpPr>
            <a:spLocks noChangeArrowheads="1"/>
          </p:cNvSpPr>
          <p:nvPr/>
        </p:nvSpPr>
        <p:spPr bwMode="auto">
          <a:xfrm>
            <a:off x="5562600" y="762000"/>
            <a:ext cx="358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* </a:t>
            </a:r>
            <a:r>
              <a:rPr lang="en-US" sz="1600" i="1" dirty="0">
                <a:solidFill>
                  <a:srgbClr val="0000FF"/>
                </a:solidFill>
                <a:latin typeface="Arial" pitchFamily="34" charset="0"/>
              </a:rPr>
              <a:t>Two Beam Test Stand </a:t>
            </a: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: all aspect of two beam acceleration</a:t>
            </a:r>
          </a:p>
          <a:p>
            <a:pPr eaLnBrk="1" hangingPunct="1"/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* Test </a:t>
            </a:r>
            <a:r>
              <a:rPr lang="en-US" sz="1600" i="1" dirty="0">
                <a:solidFill>
                  <a:srgbClr val="0000FF"/>
                </a:solidFill>
                <a:latin typeface="Arial" pitchFamily="34" charset="0"/>
              </a:rPr>
              <a:t>beam line (TBL)</a:t>
            </a: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 : study </a:t>
            </a:r>
            <a:r>
              <a:rPr lang="en-US" sz="1600" i="1" dirty="0">
                <a:solidFill>
                  <a:srgbClr val="0000FF"/>
                </a:solidFill>
                <a:latin typeface="Arial" pitchFamily="34" charset="0"/>
              </a:rPr>
              <a:t>RF power </a:t>
            </a: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production </a:t>
            </a:r>
            <a:r>
              <a:rPr lang="en-US" sz="1600" i="1" dirty="0">
                <a:solidFill>
                  <a:srgbClr val="0000FF"/>
                </a:solidFill>
                <a:latin typeface="Arial" pitchFamily="34" charset="0"/>
              </a:rPr>
              <a:t>and</a:t>
            </a: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</a:rPr>
              <a:t> decelerator </a:t>
            </a:r>
            <a:r>
              <a:rPr lang="en-US" sz="1600" i="1" dirty="0">
                <a:solidFill>
                  <a:srgbClr val="0000FF"/>
                </a:solidFill>
                <a:latin typeface="Arial" pitchFamily="34" charset="0"/>
              </a:rPr>
              <a:t>dynamics, stability &amp; losses </a:t>
            </a:r>
          </a:p>
        </p:txBody>
      </p:sp>
      <p:sp>
        <p:nvSpPr>
          <p:cNvPr id="21536" name="Oval 32"/>
          <p:cNvSpPr>
            <a:spLocks noChangeArrowheads="1"/>
          </p:cNvSpPr>
          <p:nvPr/>
        </p:nvSpPr>
        <p:spPr bwMode="auto">
          <a:xfrm>
            <a:off x="1524000" y="3289300"/>
            <a:ext cx="6946900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7" name="Oval 33"/>
          <p:cNvSpPr>
            <a:spLocks noChangeArrowheads="1"/>
          </p:cNvSpPr>
          <p:nvPr/>
        </p:nvSpPr>
        <p:spPr bwMode="auto">
          <a:xfrm>
            <a:off x="2616200" y="3759200"/>
            <a:ext cx="622300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Oval 34"/>
          <p:cNvSpPr>
            <a:spLocks noChangeArrowheads="1"/>
          </p:cNvSpPr>
          <p:nvPr/>
        </p:nvSpPr>
        <p:spPr bwMode="auto">
          <a:xfrm>
            <a:off x="5105400" y="3848100"/>
            <a:ext cx="3619500" cy="63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Experimental Area - CLEX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TBTS-de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4250" y="1663072"/>
            <a:ext cx="68897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Line 4"/>
          <p:cNvSpPr>
            <a:spLocks noChangeShapeType="1"/>
          </p:cNvSpPr>
          <p:nvPr/>
        </p:nvSpPr>
        <p:spPr bwMode="auto">
          <a:xfrm flipH="1" flipV="1">
            <a:off x="6861175" y="3657600"/>
            <a:ext cx="2028825" cy="935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 rot="1464374">
            <a:off x="6804025" y="3790950"/>
            <a:ext cx="217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CTF3 drive-beam</a:t>
            </a: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5584825" y="3876675"/>
            <a:ext cx="1641475" cy="595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237288" y="2959100"/>
            <a:ext cx="2182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Experimental area</a:t>
            </a:r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 flipH="1">
            <a:off x="6488112" y="3352800"/>
            <a:ext cx="369887" cy="833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430656" y="1988547"/>
            <a:ext cx="1973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Spectrometers and beam dumps</a:t>
            </a:r>
          </a:p>
        </p:txBody>
      </p:sp>
      <p:sp>
        <p:nvSpPr>
          <p:cNvPr id="125963" name="Text Box 13"/>
          <p:cNvSpPr txBox="1">
            <a:spLocks noChangeArrowheads="1"/>
          </p:cNvSpPr>
          <p:nvPr/>
        </p:nvSpPr>
        <p:spPr bwMode="auto">
          <a:xfrm rot="1612462">
            <a:off x="6418608" y="5676906"/>
            <a:ext cx="261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CALIFES probe-beam</a:t>
            </a:r>
          </a:p>
        </p:txBody>
      </p:sp>
      <p:pic>
        <p:nvPicPr>
          <p:cNvPr id="12596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300" y="80963"/>
            <a:ext cx="41275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7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13200"/>
            <a:ext cx="3317358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72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100" y="908050"/>
            <a:ext cx="26860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73" name="Oval 6"/>
          <p:cNvSpPr>
            <a:spLocks noChangeArrowheads="1"/>
          </p:cNvSpPr>
          <p:nvPr/>
        </p:nvSpPr>
        <p:spPr bwMode="auto">
          <a:xfrm>
            <a:off x="841375" y="1371600"/>
            <a:ext cx="966788" cy="3508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01749" y="0"/>
            <a:ext cx="4274289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Two Beam Test Stand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(TBTS) in CTF3</a:t>
            </a:r>
            <a:endParaRPr kumimoji="0" lang="en-US" b="1" i="1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 flipV="1">
            <a:off x="6610350" y="1371600"/>
            <a:ext cx="4953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200" y="2743200"/>
            <a:ext cx="2533650" cy="1171722"/>
          </a:xfrm>
          <a:prstGeom prst="rect">
            <a:avLst/>
          </a:prstGeom>
          <a:solidFill>
            <a:srgbClr val="FFFECE"/>
          </a:solidFill>
          <a:ln w="28575" algn="ctr">
            <a:solidFill>
              <a:srgbClr val="FF3300"/>
            </a:solidFill>
            <a:miter lim="800000"/>
            <a:headEnd/>
            <a:tailEnd/>
          </a:ln>
        </p:spPr>
        <p:txBody>
          <a:bodyPr wrap="square" lIns="89991" tIns="46795" rIns="89991" bIns="46795">
            <a:spAutoFit/>
          </a:bodyPr>
          <a:lstStyle/>
          <a:p>
            <a:pPr algn="l" eaLnBrk="1" hangingPunct="1"/>
            <a:r>
              <a:rPr lang="en-GB" sz="1400" b="1" dirty="0">
                <a:solidFill>
                  <a:schemeClr val="tx1"/>
                </a:solidFill>
              </a:rPr>
              <a:t>All hardware </a:t>
            </a:r>
            <a:r>
              <a:rPr lang="en-GB" sz="1400" b="1" dirty="0" smtClean="0">
                <a:solidFill>
                  <a:schemeClr val="tx1"/>
                </a:solidFill>
              </a:rPr>
              <a:t>installed </a:t>
            </a:r>
            <a:endParaRPr lang="en-GB" sz="1400" b="1" dirty="0">
              <a:solidFill>
                <a:schemeClr val="tx1"/>
              </a:solidFill>
            </a:endParaRPr>
          </a:p>
          <a:p>
            <a:pPr algn="l" eaLnBrk="1" hangingPunct="1"/>
            <a:r>
              <a:rPr lang="en-GB" sz="1400" b="1" dirty="0">
                <a:solidFill>
                  <a:schemeClr val="tx1"/>
                </a:solidFill>
              </a:rPr>
              <a:t>Beam in both lines up to </a:t>
            </a:r>
            <a:r>
              <a:rPr lang="en-GB" sz="1400" b="1" dirty="0" smtClean="0">
                <a:solidFill>
                  <a:schemeClr val="tx1"/>
                </a:solidFill>
              </a:rPr>
              <a:t>end</a:t>
            </a:r>
            <a:endParaRPr lang="en-GB" sz="1400" b="1" dirty="0">
              <a:solidFill>
                <a:schemeClr val="tx1"/>
              </a:solidFill>
            </a:endParaRPr>
          </a:p>
          <a:p>
            <a:pPr algn="l" eaLnBrk="1" hangingPunct="1"/>
            <a:r>
              <a:rPr lang="en-GB" sz="1400" b="1" dirty="0">
                <a:solidFill>
                  <a:schemeClr val="tx1"/>
                </a:solidFill>
              </a:rPr>
              <a:t>Commissioning with beam: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GB" sz="1400" b="1" dirty="0" smtClean="0">
                <a:solidFill>
                  <a:schemeClr val="tx1"/>
                </a:solidFill>
              </a:rPr>
              <a:t>PETS </a:t>
            </a:r>
            <a:r>
              <a:rPr lang="en-GB" sz="1400" b="1" dirty="0">
                <a:solidFill>
                  <a:schemeClr val="tx1"/>
                </a:solidFill>
              </a:rPr>
              <a:t>2009, 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GB" sz="1400" b="1" dirty="0" smtClean="0">
                <a:solidFill>
                  <a:schemeClr val="tx1"/>
                </a:solidFill>
              </a:rPr>
              <a:t>Two </a:t>
            </a:r>
            <a:r>
              <a:rPr lang="en-GB" sz="1400" b="1" dirty="0">
                <a:solidFill>
                  <a:schemeClr val="tx1"/>
                </a:solidFill>
              </a:rPr>
              <a:t>Beam Acceleration </a:t>
            </a:r>
            <a:r>
              <a:rPr lang="en-GB" sz="1400" b="1" dirty="0" smtClean="0">
                <a:solidFill>
                  <a:schemeClr val="tx1"/>
                </a:solidFill>
              </a:rPr>
              <a:t>2010-&gt;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7992" y="4582634"/>
            <a:ext cx="3200400" cy="227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Line 8"/>
          <p:cNvSpPr>
            <a:spLocks noChangeShapeType="1"/>
          </p:cNvSpPr>
          <p:nvPr/>
        </p:nvSpPr>
        <p:spPr bwMode="auto">
          <a:xfrm flipV="1">
            <a:off x="5114924" y="4219575"/>
            <a:ext cx="1276349" cy="1171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H="1" flipV="1">
            <a:off x="6378575" y="4967140"/>
            <a:ext cx="2214563" cy="1144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 flipV="1">
            <a:off x="1275907" y="1552353"/>
            <a:ext cx="1509823" cy="6698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0"/>
          <p:cNvSpPr>
            <a:spLocks noChangeArrowheads="1"/>
          </p:cNvSpPr>
          <p:nvPr/>
        </p:nvSpPr>
        <p:spPr bwMode="auto">
          <a:xfrm>
            <a:off x="876300" y="152400"/>
            <a:ext cx="7854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200" i="1" dirty="0">
                <a:solidFill>
                  <a:srgbClr val="FF3300"/>
                </a:solidFill>
              </a:rPr>
              <a:t>CLIC physics up to 3 </a:t>
            </a:r>
            <a:r>
              <a:rPr lang="en-US" sz="3200" i="1" dirty="0" err="1">
                <a:solidFill>
                  <a:srgbClr val="FF3300"/>
                </a:solidFill>
              </a:rPr>
              <a:t>TeV</a:t>
            </a:r>
            <a:endParaRPr lang="en-US" sz="3200" i="1" dirty="0">
              <a:solidFill>
                <a:srgbClr val="FF3300"/>
              </a:solidFill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28600" y="762000"/>
            <a:ext cx="89154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LHC will indicate what physics, and at which energy scale</a:t>
            </a:r>
          </a:p>
          <a:p>
            <a:endParaRPr lang="en-US" sz="1000" dirty="0"/>
          </a:p>
          <a:p>
            <a:pPr algn="ctr"/>
            <a:r>
              <a:rPr lang="en-US" sz="2000" dirty="0">
                <a:solidFill>
                  <a:srgbClr val="FF00FF"/>
                </a:solidFill>
                <a:ea typeface="Arial" charset="0"/>
                <a:cs typeface="Arial" charset="0"/>
              </a:rPr>
              <a:t>Potential Physics in 0.5-3 </a:t>
            </a:r>
            <a:r>
              <a:rPr lang="en-US" sz="2000" dirty="0" err="1">
                <a:solidFill>
                  <a:srgbClr val="FF00FF"/>
                </a:solidFill>
                <a:ea typeface="Arial" charset="0"/>
                <a:cs typeface="Arial" charset="0"/>
              </a:rPr>
              <a:t>TeV</a:t>
            </a:r>
            <a:r>
              <a:rPr lang="en-US" sz="2000" dirty="0">
                <a:solidFill>
                  <a:srgbClr val="FF00FF"/>
                </a:solidFill>
                <a:ea typeface="Arial" charset="0"/>
                <a:cs typeface="Arial" charset="0"/>
              </a:rPr>
              <a:t> range?</a:t>
            </a:r>
          </a:p>
          <a:p>
            <a:endParaRPr lang="en-US" sz="1800" dirty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Higgs physics</a:t>
            </a:r>
            <a:r>
              <a:rPr lang="en-US" sz="2000" dirty="0">
                <a:ea typeface="Arial" charset="0"/>
                <a:cs typeface="Arial" charset="0"/>
              </a:rPr>
              <a:t>: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Complete study of the light standard-model Higgs boson, including rare decay modes (rates factor ~5 higher at 3 </a:t>
            </a:r>
            <a:r>
              <a:rPr lang="en-US" sz="1600" dirty="0" err="1">
                <a:ea typeface="Arial" charset="0"/>
                <a:cs typeface="Arial" charset="0"/>
              </a:rPr>
              <a:t>TeV</a:t>
            </a:r>
            <a:r>
              <a:rPr lang="en-US" sz="1600" dirty="0">
                <a:ea typeface="Arial" charset="0"/>
                <a:cs typeface="Arial" charset="0"/>
              </a:rPr>
              <a:t> than at 500 </a:t>
            </a:r>
            <a:r>
              <a:rPr lang="en-US" sz="1600" dirty="0" err="1">
                <a:ea typeface="Arial" charset="0"/>
                <a:cs typeface="Arial" charset="0"/>
              </a:rPr>
              <a:t>GeV</a:t>
            </a:r>
            <a:r>
              <a:rPr lang="en-US" sz="1600" dirty="0">
                <a:ea typeface="Arial" charset="0"/>
                <a:cs typeface="Arial" charset="0"/>
              </a:rPr>
              <a:t>)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Higgs coupling to </a:t>
            </a:r>
            <a:r>
              <a:rPr lang="en-US" sz="1600" dirty="0" smtClean="0">
                <a:ea typeface="Arial" charset="0"/>
                <a:cs typeface="Arial" charset="0"/>
              </a:rPr>
              <a:t>leptons (universality)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1600" dirty="0" smtClean="0">
                <a:ea typeface="Arial" charset="0"/>
                <a:cs typeface="Arial" charset="0"/>
              </a:rPr>
              <a:t>Study </a:t>
            </a:r>
            <a:r>
              <a:rPr lang="en-US" sz="1600" dirty="0">
                <a:ea typeface="Arial" charset="0"/>
                <a:cs typeface="Arial" charset="0"/>
              </a:rPr>
              <a:t>of triple Higgs coupling using double Higgs </a:t>
            </a:r>
            <a:r>
              <a:rPr lang="en-US" sz="1600" dirty="0" smtClean="0">
                <a:ea typeface="Arial" charset="0"/>
                <a:cs typeface="Arial" charset="0"/>
              </a:rPr>
              <a:t>production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1600" dirty="0" smtClean="0">
                <a:ea typeface="Arial" charset="0"/>
                <a:cs typeface="Arial" charset="0"/>
              </a:rPr>
              <a:t>Higgs spin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Study of heavy </a:t>
            </a:r>
            <a:r>
              <a:rPr lang="en-US" sz="1600" dirty="0" smtClean="0">
                <a:ea typeface="Arial" charset="0"/>
                <a:cs typeface="Arial" charset="0"/>
              </a:rPr>
              <a:t>Higgs bosons</a:t>
            </a:r>
          </a:p>
          <a:p>
            <a:pPr marL="800100" lvl="1" indent="-342900">
              <a:buFont typeface="Wingdings" charset="2"/>
              <a:buChar char="§"/>
            </a:pPr>
            <a:endParaRPr lang="en-US" sz="1600" dirty="0" smtClean="0">
              <a:ea typeface="Arial" charset="0"/>
              <a:cs typeface="Arial" charset="0"/>
            </a:endParaRPr>
          </a:p>
          <a:p>
            <a:r>
              <a:rPr lang="en-US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Supersymmetry</a:t>
            </a:r>
            <a:r>
              <a:rPr lang="en-US" sz="2000" dirty="0">
                <a:ea typeface="Arial" charset="0"/>
                <a:cs typeface="Arial" charset="0"/>
              </a:rPr>
              <a:t>: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Extensive reach to measure SUSY particles</a:t>
            </a:r>
          </a:p>
          <a:p>
            <a:pPr marL="800100" lvl="1" indent="-342900"/>
            <a:endParaRPr lang="en-US" sz="16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In 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addition</a:t>
            </a:r>
            <a:r>
              <a:rPr lang="en-US" sz="2000" dirty="0">
                <a:ea typeface="Arial" charset="0"/>
                <a:cs typeface="Arial" charset="0"/>
              </a:rPr>
              <a:t>: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Probe for theories of extra dimensions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New heavy gauge bosons (e.g. Z’)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>
                <a:ea typeface="Arial" charset="0"/>
                <a:cs typeface="Arial" charset="0"/>
              </a:rPr>
              <a:t>Excited quarks or leptons</a:t>
            </a:r>
          </a:p>
          <a:p>
            <a:endParaRPr lang="en-US" sz="16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94677" y="5793593"/>
            <a:ext cx="4287186" cy="562237"/>
          </a:xfrm>
          <a:prstGeom prst="rect">
            <a:avLst/>
          </a:prstGeom>
          <a:solidFill>
            <a:srgbClr val="FF00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66FFFF"/>
                </a:solidFill>
                <a:hlinkClick r:id="rId2"/>
              </a:rPr>
              <a:t>http://lcd.web.cern.ch/LCD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185" y="3210613"/>
            <a:ext cx="3816815" cy="328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6553200"/>
            <a:ext cx="28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SUSY reach for an </a:t>
            </a:r>
            <a:r>
              <a:rPr lang="en-US" sz="1400" dirty="0" err="1" smtClean="0"/>
              <a:t>e+e</a:t>
            </a:r>
            <a:r>
              <a:rPr lang="en-US" sz="1400" dirty="0" smtClean="0"/>
              <a:t>- collider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90600"/>
            <a:ext cx="2971800" cy="2634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54" y="3676060"/>
            <a:ext cx="6781800" cy="29731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495800" y="2590800"/>
            <a:ext cx="440267" cy="30903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75751" y="1097280"/>
            <a:ext cx="2285892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i="1" dirty="0" err="1" smtClean="0"/>
              <a:t>December</a:t>
            </a:r>
            <a:r>
              <a:rPr lang="nb-NO" sz="1400" b="1" i="1" dirty="0" smtClean="0"/>
              <a:t> 14, 2010:</a:t>
            </a:r>
          </a:p>
          <a:p>
            <a:endParaRPr lang="nb-NO" sz="1400" dirty="0" smtClean="0"/>
          </a:p>
          <a:p>
            <a:r>
              <a:rPr lang="nb-NO" sz="1400" dirty="0" err="1" smtClean="0"/>
              <a:t>Probe</a:t>
            </a:r>
            <a:r>
              <a:rPr lang="nb-NO" sz="1400" dirty="0" smtClean="0"/>
              <a:t> beam </a:t>
            </a:r>
            <a:r>
              <a:rPr lang="nb-NO" sz="1400" dirty="0" err="1" smtClean="0"/>
              <a:t>accelerated</a:t>
            </a:r>
            <a:r>
              <a:rPr lang="nb-NO" sz="1400" dirty="0" smtClean="0"/>
              <a:t> by </a:t>
            </a:r>
            <a:br>
              <a:rPr lang="nb-NO" sz="1400" dirty="0" smtClean="0"/>
            </a:br>
            <a:r>
              <a:rPr lang="nb-NO" sz="1400" dirty="0" smtClean="0"/>
              <a:t>23 MV in a TD24 </a:t>
            </a:r>
            <a:r>
              <a:rPr lang="nb-NO" sz="1400" dirty="0" err="1" smtClean="0"/>
              <a:t>accelerating</a:t>
            </a:r>
            <a:r>
              <a:rPr lang="nb-NO" sz="1400" dirty="0" smtClean="0"/>
              <a:t> </a:t>
            </a:r>
            <a:r>
              <a:rPr lang="nb-NO" sz="1400" dirty="0" err="1" smtClean="0"/>
              <a:t>structure</a:t>
            </a:r>
            <a:r>
              <a:rPr lang="nb-NO" sz="1400" dirty="0" smtClean="0">
                <a:solidFill>
                  <a:srgbClr val="FF0000"/>
                </a:solidFill>
              </a:rPr>
              <a:t>, </a:t>
            </a:r>
            <a:r>
              <a:rPr lang="nb-NO" sz="1400" dirty="0" err="1" smtClean="0">
                <a:solidFill>
                  <a:srgbClr val="FF0000"/>
                </a:solidFill>
              </a:rPr>
              <a:t>corresponding</a:t>
            </a:r>
            <a:r>
              <a:rPr lang="nb-NO" sz="1400" dirty="0" smtClean="0">
                <a:solidFill>
                  <a:srgbClr val="FF0000"/>
                </a:solidFill>
              </a:rPr>
              <a:t> to a gradient </a:t>
            </a:r>
            <a:r>
              <a:rPr lang="nb-NO" sz="1400" dirty="0" err="1" smtClean="0">
                <a:solidFill>
                  <a:srgbClr val="FF0000"/>
                </a:solidFill>
              </a:rPr>
              <a:t>of</a:t>
            </a:r>
            <a:r>
              <a:rPr lang="nb-NO" sz="1400" dirty="0" smtClean="0">
                <a:solidFill>
                  <a:srgbClr val="FF0000"/>
                </a:solidFill>
              </a:rPr>
              <a:t> 106 MV/m</a:t>
            </a:r>
            <a:r>
              <a:rPr lang="nb-NO" sz="1400" dirty="0" smtClean="0"/>
              <a:t>, in a </a:t>
            </a:r>
            <a:r>
              <a:rPr lang="nb-NO" sz="1400" dirty="0" err="1" smtClean="0"/>
              <a:t>reproducible</a:t>
            </a:r>
            <a:r>
              <a:rPr lang="nb-NO" sz="1400" dirty="0" smtClean="0"/>
              <a:t> </a:t>
            </a:r>
            <a:r>
              <a:rPr lang="nb-NO" sz="1400" dirty="0" err="1" smtClean="0"/>
              <a:t>way</a:t>
            </a:r>
            <a:r>
              <a:rPr lang="nb-NO" sz="1400" dirty="0" smtClean="0"/>
              <a:t>.</a:t>
            </a:r>
          </a:p>
          <a:p>
            <a:endParaRPr lang="nb-NO" sz="1400" dirty="0" smtClean="0"/>
          </a:p>
          <a:p>
            <a:r>
              <a:rPr lang="nb-NO" sz="1400" dirty="0" smtClean="0"/>
              <a:t>PETS </a:t>
            </a:r>
            <a:r>
              <a:rPr lang="nb-NO" sz="1400" dirty="0" err="1" smtClean="0"/>
              <a:t>power</a:t>
            </a:r>
            <a:r>
              <a:rPr lang="nb-NO" sz="1400" dirty="0" smtClean="0"/>
              <a:t> input to </a:t>
            </a:r>
            <a:r>
              <a:rPr lang="nb-NO" sz="1400" dirty="0" err="1" smtClean="0"/>
              <a:t>structure</a:t>
            </a:r>
            <a:r>
              <a:rPr lang="nb-NO" sz="1400" dirty="0" smtClean="0"/>
              <a:t> ~ 80 MW (</a:t>
            </a:r>
            <a:r>
              <a:rPr lang="nb-NO" sz="1400" dirty="0" smtClean="0">
                <a:solidFill>
                  <a:srgbClr val="FF0000"/>
                </a:solidFill>
              </a:rPr>
              <a:t>~200 MW </a:t>
            </a:r>
            <a:r>
              <a:rPr lang="nb-NO" sz="1400" dirty="0" smtClean="0"/>
              <a:t>in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resonant</a:t>
            </a:r>
            <a:r>
              <a:rPr lang="nb-NO" sz="1400" dirty="0" smtClean="0"/>
              <a:t> loop)</a:t>
            </a:r>
          </a:p>
          <a:p>
            <a:endParaRPr lang="nb-NO" sz="1400" dirty="0" smtClean="0"/>
          </a:p>
          <a:p>
            <a:endParaRPr lang="nb-NO" sz="1400" dirty="0" smtClean="0"/>
          </a:p>
          <a:p>
            <a:endParaRPr lang="nb-NO" sz="1400" dirty="0" smtClean="0"/>
          </a:p>
          <a:p>
            <a:endParaRPr lang="nb-NO" sz="1200" dirty="0" smtClean="0"/>
          </a:p>
          <a:p>
            <a:r>
              <a:rPr lang="nb-NO" sz="1200" b="1" dirty="0" smtClean="0"/>
              <a:t>Drive beam: </a:t>
            </a:r>
            <a:r>
              <a:rPr lang="nb-NO" sz="1200" dirty="0" smtClean="0"/>
              <a:t>12.5 A, 113 MV, 12 GHz in CLEX (1.5 GHz beam </a:t>
            </a:r>
            <a:r>
              <a:rPr lang="nb-NO" sz="1200" dirty="0" err="1" smtClean="0"/>
              <a:t>combined</a:t>
            </a:r>
            <a:r>
              <a:rPr lang="nb-NO" sz="1200" dirty="0" smtClean="0"/>
              <a:t> </a:t>
            </a:r>
            <a:r>
              <a:rPr lang="nb-NO" sz="1200" dirty="0" err="1" smtClean="0"/>
              <a:t>factor</a:t>
            </a:r>
            <a:r>
              <a:rPr lang="nb-NO" sz="1200" dirty="0" smtClean="0"/>
              <a:t> 8), 140 </a:t>
            </a:r>
            <a:r>
              <a:rPr lang="nb-NO" sz="1200" dirty="0" err="1" smtClean="0"/>
              <a:t>ns</a:t>
            </a:r>
            <a:r>
              <a:rPr lang="nb-NO" sz="1200" dirty="0" smtClean="0"/>
              <a:t> pulse </a:t>
            </a:r>
            <a:r>
              <a:rPr lang="nb-NO" sz="1200" dirty="0" err="1" smtClean="0"/>
              <a:t>length</a:t>
            </a:r>
            <a:r>
              <a:rPr lang="nb-NO" sz="1200" dirty="0" smtClean="0"/>
              <a:t> </a:t>
            </a:r>
          </a:p>
          <a:p>
            <a:endParaRPr lang="nb-NO" sz="1200" dirty="0" smtClean="0"/>
          </a:p>
          <a:p>
            <a:endParaRPr lang="nb-NO" sz="1200" dirty="0" smtClean="0"/>
          </a:p>
          <a:p>
            <a:endParaRPr lang="nb-NO" sz="1200" dirty="0" smtClean="0"/>
          </a:p>
          <a:p>
            <a:endParaRPr lang="nb-NO" sz="1200" dirty="0" smtClean="0"/>
          </a:p>
          <a:p>
            <a:endParaRPr lang="nb-NO" sz="1200" dirty="0" smtClean="0"/>
          </a:p>
          <a:p>
            <a:r>
              <a:rPr lang="nb-NO" sz="1200" b="1" dirty="0" err="1" smtClean="0"/>
              <a:t>Probe</a:t>
            </a:r>
            <a:r>
              <a:rPr lang="nb-NO" sz="1200" b="1" dirty="0" smtClean="0"/>
              <a:t> beam: </a:t>
            </a:r>
            <a:r>
              <a:rPr lang="nb-NO" sz="1200" dirty="0" smtClean="0"/>
              <a:t>0.08 A, 173 MV, 1.5 GHz,  8 </a:t>
            </a:r>
            <a:r>
              <a:rPr lang="nb-NO" sz="1200" dirty="0" err="1" smtClean="0"/>
              <a:t>ns</a:t>
            </a:r>
            <a:r>
              <a:rPr lang="nb-NO" sz="1200" dirty="0" smtClean="0"/>
              <a:t> pulse </a:t>
            </a:r>
            <a:r>
              <a:rPr lang="nb-NO" sz="1200" dirty="0" err="1" smtClean="0"/>
              <a:t>length</a:t>
            </a:r>
            <a:endParaRPr lang="nb-NO" sz="1200" dirty="0" smtClean="0"/>
          </a:p>
          <a:p>
            <a:endParaRPr lang="nb-NO" sz="1200" dirty="0" smtClean="0"/>
          </a:p>
          <a:p>
            <a:endParaRPr lang="nb-NO" sz="1200" dirty="0" smtClean="0"/>
          </a:p>
          <a:p>
            <a:endParaRPr lang="nb-NO" sz="1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8200"/>
            <a:ext cx="2895600" cy="313602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7089806" y="4222248"/>
            <a:ext cx="386870" cy="841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162800" y="6019800"/>
            <a:ext cx="386870" cy="841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 flipV="1">
            <a:off x="843510" y="2286000"/>
            <a:ext cx="147090" cy="38862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1405584" y="0"/>
            <a:ext cx="758601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2010 two-beam acceleration : 106 MV/</a:t>
            </a:r>
            <a:r>
              <a:rPr lang="en-US" sz="3200" i="1" kern="0" dirty="0" err="1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m</a:t>
            </a:r>
            <a:endParaRPr lang="en-US" sz="3200" i="1" kern="0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0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Two-beam Test Stand results 2011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32" b="2532"/>
          <a:stretch>
            <a:fillRect/>
          </a:stretch>
        </p:blipFill>
        <p:spPr>
          <a:xfrm>
            <a:off x="3293420" y="3006951"/>
            <a:ext cx="2896495" cy="18993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3195142" cy="425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334000"/>
            <a:ext cx="4975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2011 : CTF3 TBTS running for full after winter shut-down.  Gradients of 110 – 120 MV/m are routinely reached (</a:t>
            </a:r>
            <a:r>
              <a:rPr lang="en-US" sz="2000" i="1" dirty="0" smtClean="0"/>
              <a:t>20% above CLIC target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869" y="939130"/>
            <a:ext cx="2815458" cy="2004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90600"/>
            <a:ext cx="3035381" cy="3519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53340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Rf power in PETS routinely reaches 300 MW (</a:t>
            </a:r>
            <a:r>
              <a:rPr lang="en-US" sz="2000" i="1" dirty="0" smtClean="0"/>
              <a:t>two times the CLIC target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6121400" y="914400"/>
            <a:ext cx="2946400" cy="5791200"/>
          </a:xfrm>
          <a:prstGeom prst="rect">
            <a:avLst/>
          </a:prstGeom>
          <a:solidFill>
            <a:srgbClr val="008000">
              <a:alpha val="8000"/>
            </a:srgbClr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12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75090" y="920644"/>
            <a:ext cx="8728671" cy="5728447"/>
          </a:xfrm>
        </p:spPr>
        <p:txBody>
          <a:bodyPr/>
          <a:lstStyle/>
          <a:p>
            <a:pPr>
              <a:buFont typeface="Wingdings 2" charset="0"/>
              <a:buNone/>
            </a:pPr>
            <a:r>
              <a:rPr lang="en-GB" sz="3600">
                <a:latin typeface="Verdana" charset="0"/>
                <a:ea typeface="ＭＳ Ｐゴシック" charset="0"/>
              </a:rPr>
              <a:t> </a:t>
            </a: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2520"/>
            <a:ext cx="9144000" cy="52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8422" y="3009741"/>
            <a:ext cx="690855" cy="361629"/>
          </a:xfrm>
          <a:prstGeom prst="rect">
            <a:avLst/>
          </a:pr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/>
            <a:endParaRPr lang="en-GB">
              <a:solidFill>
                <a:srgbClr val="FFFFFF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8" name="Picture 7" descr="Imag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3400"/>
            <a:ext cx="3352800" cy="2501583"/>
          </a:xfrm>
          <a:prstGeom prst="rect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0800000" flipV="1">
            <a:off x="-152400" y="6019800"/>
            <a:ext cx="1759036" cy="153008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152400" y="4419600"/>
            <a:ext cx="1097248" cy="57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FF0000"/>
                </a:solidFill>
              </a:rPr>
              <a:t>1 km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359" y="4317665"/>
            <a:ext cx="2852282" cy="2025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191000"/>
            <a:ext cx="2936635" cy="2165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6010" y="6282546"/>
            <a:ext cx="527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The drive beam is decelerated to 10% energy. The high energy transient must be equally well transported to the end of each 1 km decelerator.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>
            <a:stCxn id="6" idx="2"/>
          </p:cNvCxnSpPr>
          <p:nvPr/>
        </p:nvCxnSpPr>
        <p:spPr bwMode="auto">
          <a:xfrm>
            <a:off x="973850" y="3371370"/>
            <a:ext cx="825935" cy="23480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34591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0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The CLIC decelerator</a:t>
            </a:r>
            <a:endParaRPr kumimoji="0" lang="en-US" sz="30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76200" y="914400"/>
            <a:ext cx="9040847" cy="2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srgbClr val="000090"/>
                </a:solidFill>
              </a:rPr>
              <a:t>Decelerator: Transports the 101A, 2.4 </a:t>
            </a:r>
            <a:r>
              <a:rPr lang="en-GB" sz="1400" dirty="0" err="1" smtClean="0">
                <a:solidFill>
                  <a:srgbClr val="000090"/>
                </a:solidFill>
              </a:rPr>
              <a:t>GeV</a:t>
            </a:r>
            <a:r>
              <a:rPr lang="en-GB" sz="1400" dirty="0" smtClean="0">
                <a:solidFill>
                  <a:srgbClr val="000090"/>
                </a:solidFill>
              </a:rPr>
              <a:t> CLIC </a:t>
            </a:r>
            <a:r>
              <a:rPr lang="en-GB" sz="1400" dirty="0">
                <a:solidFill>
                  <a:srgbClr val="000090"/>
                </a:solidFill>
              </a:rPr>
              <a:t>Drive </a:t>
            </a:r>
            <a:r>
              <a:rPr lang="en-GB" sz="1400" dirty="0" err="1">
                <a:solidFill>
                  <a:srgbClr val="000090"/>
                </a:solidFill>
              </a:rPr>
              <a:t>Beam</a:t>
            </a:r>
            <a:r>
              <a:rPr lang="en-GB" sz="1400" dirty="0" err="1" smtClean="0">
                <a:solidFill>
                  <a:srgbClr val="000090"/>
                </a:solidFill>
              </a:rPr>
              <a:t>,extracting</a:t>
            </a:r>
            <a:r>
              <a:rPr lang="en-GB" sz="1400" dirty="0" smtClean="0">
                <a:solidFill>
                  <a:srgbClr val="000090"/>
                </a:solidFill>
              </a:rPr>
              <a:t> </a:t>
            </a:r>
            <a:r>
              <a:rPr lang="en-GB" sz="1400" dirty="0">
                <a:solidFill>
                  <a:srgbClr val="000090"/>
                </a:solidFill>
              </a:rPr>
              <a:t>more than</a:t>
            </a:r>
            <a:r>
              <a:rPr lang="en-GB" sz="1400" dirty="0" smtClean="0">
                <a:solidFill>
                  <a:srgbClr val="000090"/>
                </a:solidFill>
              </a:rPr>
              <a:t> 80</a:t>
            </a:r>
            <a:r>
              <a:rPr lang="en-GB" sz="1400" dirty="0">
                <a:solidFill>
                  <a:srgbClr val="000090"/>
                </a:solidFill>
              </a:rPr>
              <a:t>% of the </a:t>
            </a:r>
            <a:r>
              <a:rPr lang="en-GB" sz="1400" dirty="0" smtClean="0">
                <a:solidFill>
                  <a:srgbClr val="000090"/>
                </a:solidFill>
              </a:rPr>
              <a:t>energy</a:t>
            </a:r>
            <a:endParaRPr lang="en-GB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70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441" y="1373041"/>
            <a:ext cx="8947194" cy="92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24"/>
          <p:cNvSpPr txBox="1">
            <a:spLocks noChangeArrowheads="1"/>
          </p:cNvSpPr>
          <p:nvPr/>
        </p:nvSpPr>
        <p:spPr bwMode="auto">
          <a:xfrm>
            <a:off x="76200" y="914400"/>
            <a:ext cx="9040847" cy="5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rgbClr val="000090"/>
                </a:solidFill>
              </a:rPr>
              <a:t>Test Beam Line: Transport of the </a:t>
            </a:r>
            <a:r>
              <a:rPr lang="en-GB" sz="1400" dirty="0" smtClean="0">
                <a:solidFill>
                  <a:srgbClr val="000090"/>
                </a:solidFill>
              </a:rPr>
              <a:t>28A, 150 MeV </a:t>
            </a:r>
            <a:r>
              <a:rPr lang="en-GB" sz="1400" dirty="0">
                <a:solidFill>
                  <a:srgbClr val="000090"/>
                </a:solidFill>
              </a:rPr>
              <a:t>CTF3 Drive Beam, while extracting more than 50% of the energy using 16 PETS, each producing CLIC level rf power, with small loss level.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467507" y="2183527"/>
            <a:ext cx="377478" cy="1425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301" y="2733115"/>
            <a:ext cx="3725736" cy="392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190" y="2260265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Current status: 4 out of max. 16 PETS (&gt; 50% deceleration) are currently installed. End of year: 8 PETS.</a:t>
            </a:r>
            <a:endParaRPr lang="en-US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5726" y="45720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5" y="4724399"/>
            <a:ext cx="1371600" cy="1184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4724400"/>
            <a:ext cx="1457325" cy="1219200"/>
          </a:xfrm>
          <a:prstGeom prst="rect">
            <a:avLst/>
          </a:prstGeom>
        </p:spPr>
      </p:pic>
      <p:pic>
        <p:nvPicPr>
          <p:cNvPr id="21" name="Picture 4" descr="http://elogbook.cern.ch/eLogbook/attach_reader?attach_id=117178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1" y="2590801"/>
            <a:ext cx="2030037" cy="1752599"/>
          </a:xfrm>
          <a:prstGeom prst="rect">
            <a:avLst/>
          </a:prstGeom>
          <a:noFill/>
        </p:spPr>
      </p:pic>
      <p:pic>
        <p:nvPicPr>
          <p:cNvPr id="22" name="Picture 4" descr="http://elogbook.cern.ch/eLogbook/attach_reader?attach_id=117107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2514600"/>
            <a:ext cx="2057400" cy="18247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4267200"/>
            <a:ext cx="2329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Beamline</a:t>
            </a:r>
            <a:r>
              <a:rPr lang="en-US" sz="1200" dirty="0" smtClean="0"/>
              <a:t>/optics almost fully commissioned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391759" y="4307361"/>
            <a:ext cx="267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PETS power production as expected.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114800" y="6400800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2011 deceleration measurements: 7 MeV deceleration (</a:t>
            </a:r>
            <a:r>
              <a:rPr lang="en-US" sz="1100" dirty="0">
                <a:solidFill>
                  <a:srgbClr val="0000FF"/>
                </a:solidFill>
              </a:rPr>
              <a:t>s</a:t>
            </a:r>
            <a:r>
              <a:rPr lang="en-US" sz="1100" dirty="0" smtClean="0">
                <a:solidFill>
                  <a:srgbClr val="0000FF"/>
                </a:solidFill>
              </a:rPr>
              <a:t>table beam transport)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5943600"/>
            <a:ext cx="267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Energy before TBL     /  after TBL</a:t>
            </a:r>
            <a:endParaRPr lang="en-US" sz="12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4591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0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Decelerator Test Beam Line</a:t>
            </a:r>
            <a:endParaRPr kumimoji="0" lang="en-US" sz="30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23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00200"/>
            <a:ext cx="789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 IV) Summary and conclusions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1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83" name="AutoShape 7"/>
          <p:cNvSpPr>
            <a:spLocks noChangeArrowheads="1"/>
          </p:cNvSpPr>
          <p:nvPr/>
        </p:nvSpPr>
        <p:spPr bwMode="auto">
          <a:xfrm>
            <a:off x="5429049" y="2426188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36D682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6D682"/>
              </a:solidFill>
            </a:endParaRPr>
          </a:p>
        </p:txBody>
      </p:sp>
      <p:sp>
        <p:nvSpPr>
          <p:cNvPr id="41989" name="Rectangle 9"/>
          <p:cNvSpPr>
            <a:spLocks noChangeArrowheads="1"/>
          </p:cNvSpPr>
          <p:nvPr/>
        </p:nvSpPr>
        <p:spPr bwMode="auto">
          <a:xfrm>
            <a:off x="3017410" y="5269401"/>
            <a:ext cx="2516416" cy="954087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 b="1" dirty="0">
                <a:solidFill>
                  <a:srgbClr val="3333FF"/>
                </a:solidFill>
              </a:rPr>
              <a:t>Draft Conceptual</a:t>
            </a:r>
          </a:p>
          <a:p>
            <a:pPr algn="ctr"/>
            <a:r>
              <a:rPr lang="en-GB" sz="2000" b="1" dirty="0">
                <a:solidFill>
                  <a:srgbClr val="3333FF"/>
                </a:solidFill>
              </a:rPr>
              <a:t>Design </a:t>
            </a:r>
            <a:r>
              <a:rPr lang="en-GB" sz="2000" b="1" dirty="0" smtClean="0">
                <a:solidFill>
                  <a:srgbClr val="3333FF"/>
                </a:solidFill>
              </a:rPr>
              <a:t>Report(CDR)</a:t>
            </a:r>
          </a:p>
          <a:p>
            <a:pPr algn="ctr"/>
            <a:r>
              <a:rPr lang="en-GB" sz="2000" b="1" dirty="0" smtClean="0">
                <a:solidFill>
                  <a:srgbClr val="3333FF"/>
                </a:solidFill>
              </a:rPr>
              <a:t>(</a:t>
            </a:r>
            <a:r>
              <a:rPr lang="en-GB" sz="2000" b="1" dirty="0" err="1" smtClean="0">
                <a:solidFill>
                  <a:srgbClr val="3333FF"/>
                </a:solidFill>
              </a:rPr>
              <a:t>Acc.&amp;Det</a:t>
            </a:r>
            <a:r>
              <a:rPr lang="en-GB" sz="2000" b="1" dirty="0" smtClean="0">
                <a:solidFill>
                  <a:srgbClr val="3333FF"/>
                </a:solidFill>
              </a:rPr>
              <a:t>.) to SPC</a:t>
            </a:r>
            <a:endParaRPr lang="en-GB" sz="2000" b="1" dirty="0">
              <a:solidFill>
                <a:srgbClr val="3333FF"/>
              </a:solidFill>
            </a:endParaRPr>
          </a:p>
        </p:txBody>
      </p:sp>
      <p:sp>
        <p:nvSpPr>
          <p:cNvPr id="1224846" name="Rectangle 2190"/>
          <p:cNvSpPr>
            <a:spLocks noChangeArrowheads="1"/>
          </p:cNvSpPr>
          <p:nvPr/>
        </p:nvSpPr>
        <p:spPr bwMode="auto">
          <a:xfrm>
            <a:off x="2465866" y="1522674"/>
            <a:ext cx="3129871" cy="9144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 b="1" dirty="0" smtClean="0">
                <a:solidFill>
                  <a:srgbClr val="3333FF"/>
                </a:solidFill>
              </a:rPr>
              <a:t>Final CLIC </a:t>
            </a:r>
            <a:r>
              <a:rPr lang="en-GB" sz="2000" b="1" dirty="0">
                <a:solidFill>
                  <a:srgbClr val="3333FF"/>
                </a:solidFill>
              </a:rPr>
              <a:t>CDR </a:t>
            </a:r>
            <a:r>
              <a:rPr lang="en-GB" sz="2000" b="1" dirty="0" smtClean="0">
                <a:solidFill>
                  <a:srgbClr val="3333FF"/>
                </a:solidFill>
              </a:rPr>
              <a:t>&amp; prop.</a:t>
            </a:r>
            <a:endParaRPr lang="en-GB" sz="2000" b="1" dirty="0">
              <a:solidFill>
                <a:srgbClr val="3333FF"/>
              </a:solidFill>
            </a:endParaRPr>
          </a:p>
          <a:p>
            <a:pPr algn="ctr"/>
            <a:r>
              <a:rPr lang="en-GB" sz="2000" b="1" dirty="0" smtClean="0">
                <a:solidFill>
                  <a:srgbClr val="3333FF"/>
                </a:solidFill>
              </a:rPr>
              <a:t>Project Preparation Phase </a:t>
            </a:r>
          </a:p>
          <a:p>
            <a:pPr algn="ctr"/>
            <a:r>
              <a:rPr lang="en-GB" sz="2000" b="1" dirty="0" smtClean="0">
                <a:solidFill>
                  <a:srgbClr val="3333FF"/>
                </a:solidFill>
              </a:rPr>
              <a:t>(PPP) </a:t>
            </a:r>
            <a:r>
              <a:rPr lang="en-GB" sz="2000" b="1" dirty="0">
                <a:solidFill>
                  <a:srgbClr val="3333FF"/>
                </a:solidFill>
              </a:rPr>
              <a:t>@ </a:t>
            </a:r>
            <a:r>
              <a:rPr lang="en-GB" sz="2000" b="1" dirty="0" smtClean="0">
                <a:solidFill>
                  <a:srgbClr val="3333FF"/>
                </a:solidFill>
              </a:rPr>
              <a:t>European Strategy</a:t>
            </a:r>
            <a:endParaRPr lang="en-GB" sz="2000" b="1" dirty="0">
              <a:solidFill>
                <a:srgbClr val="3333FF"/>
              </a:solidFill>
            </a:endParaRPr>
          </a:p>
        </p:txBody>
      </p:sp>
      <p:sp>
        <p:nvSpPr>
          <p:cNvPr id="1224850" name="AutoShape 2194"/>
          <p:cNvSpPr>
            <a:spLocks noChangeArrowheads="1"/>
          </p:cNvSpPr>
          <p:nvPr/>
        </p:nvSpPr>
        <p:spPr bwMode="auto">
          <a:xfrm>
            <a:off x="5625899" y="2423013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36D682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6D682"/>
              </a:solidFill>
            </a:endParaRPr>
          </a:p>
        </p:txBody>
      </p:sp>
      <p:sp>
        <p:nvSpPr>
          <p:cNvPr id="1225608" name="Rectangle 2952"/>
          <p:cNvSpPr>
            <a:spLocks noChangeArrowheads="1"/>
          </p:cNvSpPr>
          <p:nvPr/>
        </p:nvSpPr>
        <p:spPr bwMode="auto">
          <a:xfrm>
            <a:off x="5675112" y="1575288"/>
            <a:ext cx="2473325" cy="8382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 b="1" dirty="0">
                <a:solidFill>
                  <a:srgbClr val="3333FF"/>
                </a:solidFill>
              </a:rPr>
              <a:t>European Strategy</a:t>
            </a:r>
          </a:p>
          <a:p>
            <a:pPr algn="ctr"/>
            <a:r>
              <a:rPr lang="en-GB" sz="2000" b="1" dirty="0">
                <a:solidFill>
                  <a:srgbClr val="3333FF"/>
                </a:solidFill>
              </a:rPr>
              <a:t>for Particle Physics</a:t>
            </a:r>
          </a:p>
          <a:p>
            <a:pPr algn="ctr"/>
            <a:r>
              <a:rPr lang="en-GB" sz="2000" b="1" dirty="0">
                <a:solidFill>
                  <a:srgbClr val="3333FF"/>
                </a:solidFill>
              </a:rPr>
              <a:t> @ CERN Council </a:t>
            </a:r>
          </a:p>
        </p:txBody>
      </p:sp>
      <p:sp>
        <p:nvSpPr>
          <p:cNvPr id="12" name="Rectangle 2197"/>
          <p:cNvSpPr>
            <a:spLocks noChangeArrowheads="1"/>
          </p:cNvSpPr>
          <p:nvPr/>
        </p:nvSpPr>
        <p:spPr bwMode="auto">
          <a:xfrm>
            <a:off x="5916412" y="5404338"/>
            <a:ext cx="2595562" cy="822325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Project Implementation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Plan (PIP) </a:t>
            </a:r>
            <a:r>
              <a:rPr lang="en-US" sz="2000" b="1" dirty="0" smtClean="0">
                <a:solidFill>
                  <a:srgbClr val="0000FF"/>
                </a:solidFill>
              </a:rPr>
              <a:t>&amp; proposal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for next phase</a:t>
            </a:r>
          </a:p>
        </p:txBody>
      </p:sp>
      <p:sp>
        <p:nvSpPr>
          <p:cNvPr id="13" name="AutoShape 2188"/>
          <p:cNvSpPr>
            <a:spLocks noChangeArrowheads="1"/>
          </p:cNvSpPr>
          <p:nvPr/>
        </p:nvSpPr>
        <p:spPr bwMode="auto">
          <a:xfrm flipV="1">
            <a:off x="7692824" y="4940788"/>
            <a:ext cx="223838" cy="495300"/>
          </a:xfrm>
          <a:prstGeom prst="downArrow">
            <a:avLst>
              <a:gd name="adj1" fmla="val 50000"/>
              <a:gd name="adj2" fmla="val 32710"/>
            </a:avLst>
          </a:prstGeom>
          <a:solidFill>
            <a:srgbClr val="36D682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36D682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flipV="1">
            <a:off x="5329037" y="4953488"/>
            <a:ext cx="242887" cy="317500"/>
          </a:xfrm>
          <a:prstGeom prst="downArrow">
            <a:avLst>
              <a:gd name="adj1" fmla="val 50000"/>
              <a:gd name="adj2" fmla="val 32680"/>
            </a:avLst>
          </a:prstGeom>
          <a:solidFill>
            <a:srgbClr val="36D682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36D682"/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3805875"/>
              </p:ext>
            </p:extLst>
          </p:nvPr>
        </p:nvGraphicFramePr>
        <p:xfrm>
          <a:off x="314124" y="2734163"/>
          <a:ext cx="8462963" cy="2217738"/>
        </p:xfrm>
        <a:graphic>
          <a:graphicData uri="http://schemas.openxmlformats.org/presentationml/2006/ole">
            <p:oleObj spid="_x0000_s434337" name="Worksheet" r:id="rId5" imgW="6350000" imgH="1168400" progId="Excel.Sheet.12">
              <p:embed/>
            </p:oleObj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34591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0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Tentative Schedule</a:t>
            </a:r>
            <a:endParaRPr kumimoji="0" lang="en-US" sz="30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54742"/>
            <a:ext cx="9144001" cy="5762171"/>
          </a:xfrm>
        </p:spPr>
        <p:txBody>
          <a:bodyPr/>
          <a:lstStyle/>
          <a:p>
            <a:pPr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  </a:t>
            </a:r>
            <a:r>
              <a:rPr lang="en-US" dirty="0" smtClean="0"/>
              <a:t>Conceptual Design Report (End 2011):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CDR study well advanced for all parts of the CLIC machine. All identified feasibility issues will be </a:t>
            </a:r>
            <a:r>
              <a:rPr lang="en-US" sz="1400" dirty="0" err="1" smtClean="0">
                <a:solidFill>
                  <a:srgbClr val="0000FF"/>
                </a:solidFill>
              </a:rPr>
              <a:t>adressed</a:t>
            </a:r>
            <a:r>
              <a:rPr lang="en-US" sz="1400" dirty="0" smtClean="0">
                <a:solidFill>
                  <a:srgbClr val="0000FF"/>
                </a:solidFill>
              </a:rPr>
              <a:t>. 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Vol1&amp;2 describing machine technical design optimized at 3 </a:t>
            </a:r>
            <a:r>
              <a:rPr lang="en-US" sz="1400" dirty="0" err="1" smtClean="0">
                <a:solidFill>
                  <a:srgbClr val="0000FF"/>
                </a:solidFill>
              </a:rPr>
              <a:t>TeV</a:t>
            </a:r>
            <a:r>
              <a:rPr lang="en-US" sz="1400" dirty="0" smtClean="0">
                <a:solidFill>
                  <a:srgbClr val="0000FF"/>
                </a:solidFill>
              </a:rPr>
              <a:t> (most demanding) and corresponding Physics scaled down at intermediate energies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 Vol3 for information to European Strategy for PP (mid 2012) indicating by Spring 2012 the CLIC cost in an energy band including 500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r>
              <a:rPr lang="en-US" sz="1400" dirty="0" smtClean="0">
                <a:solidFill>
                  <a:srgbClr val="0000FF"/>
                </a:solidFill>
              </a:rPr>
              <a:t> up to an intermediate energy (1 to 2 </a:t>
            </a:r>
            <a:r>
              <a:rPr lang="en-US" sz="1400" dirty="0" err="1" smtClean="0">
                <a:solidFill>
                  <a:srgbClr val="0000FF"/>
                </a:solidFill>
              </a:rPr>
              <a:t>TeV</a:t>
            </a:r>
            <a:r>
              <a:rPr lang="en-US" sz="1400" dirty="0" smtClean="0">
                <a:solidFill>
                  <a:srgbClr val="0000FF"/>
                </a:solidFill>
              </a:rPr>
              <a:t>?) consistent with Physics needs deduced from LHC results as known at the time.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dirty="0" smtClean="0"/>
              <a:t>Anticipating CLIC CDR conclusions @ end 2011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 CLIC novel technology although challenging demonstrated to be feasible up to 3 </a:t>
            </a:r>
            <a:r>
              <a:rPr lang="en-US" sz="1400" dirty="0" err="1" smtClean="0">
                <a:solidFill>
                  <a:srgbClr val="0000FF"/>
                </a:solidFill>
              </a:rPr>
              <a:t>TeV</a:t>
            </a:r>
            <a:r>
              <a:rPr lang="en-US" sz="1400" dirty="0" smtClean="0">
                <a:solidFill>
                  <a:srgbClr val="0000FF"/>
                </a:solidFill>
              </a:rPr>
              <a:t> and therefore allows to extend LC into Multi-</a:t>
            </a:r>
            <a:r>
              <a:rPr lang="en-US" sz="1400" dirty="0" err="1" smtClean="0">
                <a:solidFill>
                  <a:srgbClr val="0000FF"/>
                </a:solidFill>
              </a:rPr>
              <a:t>TeV</a:t>
            </a:r>
            <a:r>
              <a:rPr lang="en-US" sz="1400" dirty="0" smtClean="0">
                <a:solidFill>
                  <a:srgbClr val="0000FF"/>
                </a:solidFill>
              </a:rPr>
              <a:t> energy range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 Realistic extension in energy and luminosity will certainly be limited by practical considerations like power consumption or cost </a:t>
            </a:r>
          </a:p>
          <a:p>
            <a:pPr>
              <a:buNone/>
            </a:pPr>
            <a:r>
              <a:rPr lang="en-US" dirty="0" smtClean="0"/>
              <a:t> Next CLIC phase: 2012-2016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 Reviewed for adaptation to Physics needs deduced from LHC results 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 R&amp;D focused on Performance </a:t>
            </a:r>
            <a:r>
              <a:rPr lang="en-US" sz="1400" dirty="0" err="1" smtClean="0">
                <a:solidFill>
                  <a:srgbClr val="0000FF"/>
                </a:solidFill>
              </a:rPr>
              <a:t>optimisation</a:t>
            </a:r>
            <a:r>
              <a:rPr lang="en-US" sz="1400" dirty="0" smtClean="0">
                <a:solidFill>
                  <a:srgbClr val="0000FF"/>
                </a:solidFill>
              </a:rPr>
              <a:t> with Cost and Power consumption mitigation, Transfer to Industry &amp; </a:t>
            </a:r>
            <a:r>
              <a:rPr lang="en-US" sz="1400" dirty="0" err="1" smtClean="0">
                <a:solidFill>
                  <a:srgbClr val="0000FF"/>
                </a:solidFill>
              </a:rPr>
              <a:t>Industrialisation</a:t>
            </a:r>
            <a:endParaRPr lang="en-US" sz="1400" dirty="0" smtClean="0">
              <a:solidFill>
                <a:srgbClr val="0000FF"/>
              </a:solidFill>
            </a:endParaRP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Preparation of  a Project Implementation Plan (PIP)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4591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0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Conclusions</a:t>
            </a:r>
            <a:endParaRPr kumimoji="0" lang="en-US" sz="30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04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3363" y="0"/>
            <a:ext cx="7640637" cy="846138"/>
          </a:xfrm>
        </p:spPr>
        <p:txBody>
          <a:bodyPr/>
          <a:lstStyle/>
          <a:p>
            <a:r>
              <a:rPr lang="en-US" dirty="0" smtClean="0"/>
              <a:t>We are seeking collaboration with you!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150" y="871538"/>
            <a:ext cx="8832850" cy="4670425"/>
          </a:xfrm>
        </p:spPr>
        <p:txBody>
          <a:bodyPr/>
          <a:lstStyle/>
          <a:p>
            <a:pPr marL="0" indent="231775"/>
            <a:r>
              <a:rPr lang="en-US" dirty="0" smtClean="0">
                <a:solidFill>
                  <a:srgbClr val="0000FF"/>
                </a:solidFill>
              </a:rPr>
              <a:t>CLIC already has very fruitful collaboration with ILC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First joint CLIC &amp; ILC workshop (October 18-22/2010 @ CERN)  &gt; 500 participants (acc. + </a:t>
            </a:r>
            <a:r>
              <a:rPr lang="en-US" sz="1400" dirty="0" err="1">
                <a:solidFill>
                  <a:srgbClr val="0000FF"/>
                </a:solidFill>
                <a:latin typeface="Arial" pitchFamily="34" charset="0"/>
              </a:rPr>
              <a:t>detec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.)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Next Linear Collider Workshop (LCWS11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):September 26-30/2011@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Granada</a:t>
            </a:r>
          </a:p>
          <a:p>
            <a:pPr eaLnBrk="1" hangingPunct="1"/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231775"/>
            <a:r>
              <a:rPr lang="en-US" dirty="0" smtClean="0">
                <a:solidFill>
                  <a:srgbClr val="0000FF"/>
                </a:solidFill>
              </a:rPr>
              <a:t>We are equally interested in identifying subjects of collaboration with great synergy between the CLIC and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Collider studies</a:t>
            </a:r>
          </a:p>
          <a:p>
            <a:pPr marL="0" indent="231775"/>
            <a:endParaRPr lang="en-US" dirty="0" smtClean="0">
              <a:solidFill>
                <a:srgbClr val="0000FF"/>
              </a:solidFill>
            </a:endParaRPr>
          </a:p>
          <a:p>
            <a:pPr marL="0" indent="231775"/>
            <a:r>
              <a:rPr lang="en-US" dirty="0" smtClean="0">
                <a:solidFill>
                  <a:srgbClr val="0000FF"/>
                </a:solidFill>
              </a:rPr>
              <a:t>Let us use make us of this workshop as a good occasion for this, and do not hesitate to contact the following persons for collaboration in the future :</a:t>
            </a:r>
          </a:p>
          <a:p>
            <a:pPr marL="120650" lvl="1" indent="231775"/>
            <a:r>
              <a:rPr lang="en-US" sz="1400" dirty="0" smtClean="0">
                <a:solidFill>
                  <a:srgbClr val="0000FF"/>
                </a:solidFill>
              </a:rPr>
              <a:t>Roberto </a:t>
            </a:r>
            <a:r>
              <a:rPr lang="en-US" sz="1400" dirty="0" err="1" smtClean="0">
                <a:solidFill>
                  <a:srgbClr val="0000FF"/>
                </a:solidFill>
              </a:rPr>
              <a:t>Corsini</a:t>
            </a:r>
            <a:r>
              <a:rPr lang="en-US" sz="1400" dirty="0" smtClean="0">
                <a:solidFill>
                  <a:srgbClr val="0000FF"/>
                </a:solidFill>
              </a:rPr>
              <a:t>, CLIC/CTF3 collaboration spokesperson</a:t>
            </a:r>
          </a:p>
          <a:p>
            <a:pPr marL="120650" lvl="1" indent="231775"/>
            <a:r>
              <a:rPr lang="en-US" sz="1400" dirty="0" err="1" smtClean="0">
                <a:solidFill>
                  <a:srgbClr val="0000FF"/>
                </a:solidFill>
              </a:rPr>
              <a:t>Steinar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Stapnes</a:t>
            </a:r>
            <a:r>
              <a:rPr lang="en-US" sz="1400" dirty="0" smtClean="0">
                <a:solidFill>
                  <a:srgbClr val="0000FF"/>
                </a:solidFill>
              </a:rPr>
              <a:t>, CERN Linear Collider Study Leader</a:t>
            </a:r>
          </a:p>
          <a:p>
            <a:pPr marL="120650" lvl="1" indent="231775"/>
            <a:r>
              <a:rPr lang="en-US" sz="1400" dirty="0" smtClean="0">
                <a:solidFill>
                  <a:srgbClr val="0000FF"/>
                </a:solidFill>
              </a:rPr>
              <a:t>Ken Peach, CLIC/CTF3 board chairman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2200" y="6096000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http://</a:t>
            </a:r>
            <a:r>
              <a:rPr lang="cs-CZ" sz="2400" dirty="0" err="1">
                <a:solidFill>
                  <a:srgbClr val="FF0000"/>
                </a:solidFill>
              </a:rPr>
              <a:t>clic-study.org</a:t>
            </a:r>
            <a:r>
              <a:rPr lang="cs-CZ" sz="2400" dirty="0">
                <a:solidFill>
                  <a:srgbClr val="FF0000"/>
                </a:solidFill>
              </a:rPr>
              <a:t>/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67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Spares</a:t>
            </a:r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96863" y="830263"/>
            <a:ext cx="8618537" cy="5513387"/>
          </a:xfrm>
        </p:spPr>
        <p:txBody>
          <a:bodyPr/>
          <a:lstStyle/>
          <a:p>
            <a:pPr marL="0" indent="231775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6570663" cy="871538"/>
          </a:xfrm>
        </p:spPr>
        <p:txBody>
          <a:bodyPr/>
          <a:lstStyle/>
          <a:p>
            <a:r>
              <a:rPr lang="en-US" smtClean="0"/>
              <a:t>Accelerating Structure Performances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81000" y="903288"/>
          <a:ext cx="8439150" cy="5954712"/>
        </p:xfrm>
        <a:graphic>
          <a:graphicData uri="http://schemas.openxmlformats.org/presentationml/2006/ole">
            <p:oleObj spid="_x0000_s3385" name="Chart" r:id="rId4" imgW="5651500" imgH="5740400" progId="Excel.Sheet.8">
              <p:embed/>
            </p:oleObj>
          </a:graphicData>
        </a:graphic>
      </p:graphicFrame>
      <p:sp>
        <p:nvSpPr>
          <p:cNvPr id="1299460" name="Rectangle 4"/>
          <p:cNvSpPr>
            <a:spLocks noChangeArrowheads="1"/>
          </p:cNvSpPr>
          <p:nvPr/>
        </p:nvSpPr>
        <p:spPr bwMode="auto">
          <a:xfrm>
            <a:off x="2736850" y="3608388"/>
            <a:ext cx="3067050" cy="1463675"/>
          </a:xfrm>
          <a:prstGeom prst="rect">
            <a:avLst/>
          </a:prstGeom>
          <a:solidFill>
            <a:srgbClr val="CC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>
            <a:off x="2709863" y="3581400"/>
            <a:ext cx="3084512" cy="15525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World record</a:t>
            </a:r>
          </a:p>
          <a:p>
            <a:pPr algn="ctr"/>
            <a:r>
              <a:rPr lang="en-US" sz="2400"/>
              <a:t>Accelerating Gradient</a:t>
            </a:r>
          </a:p>
          <a:p>
            <a:pPr algn="ctr"/>
            <a:r>
              <a:rPr lang="en-US" sz="2400"/>
              <a:t>Multicell Structures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(no damping yet)</a:t>
            </a:r>
          </a:p>
        </p:txBody>
      </p:sp>
      <p:sp>
        <p:nvSpPr>
          <p:cNvPr id="1299462" name="Line 6"/>
          <p:cNvSpPr>
            <a:spLocks noChangeShapeType="1"/>
          </p:cNvSpPr>
          <p:nvPr/>
        </p:nvSpPr>
        <p:spPr bwMode="auto">
          <a:xfrm>
            <a:off x="5208588" y="4297363"/>
            <a:ext cx="1914525" cy="396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99463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392113" y="906463"/>
          <a:ext cx="8412162" cy="5951537"/>
        </p:xfrm>
        <a:graphic>
          <a:graphicData uri="http://schemas.openxmlformats.org/presentationml/2006/ole">
            <p:oleObj spid="_x0000_s3386" name="Chart" r:id="rId5" imgW="5651500" imgH="5740400" progId="Excel.Sheet.8">
              <p:embed/>
            </p:oleObj>
          </a:graphicData>
        </a:graphic>
      </p:graphicFrame>
      <p:sp>
        <p:nvSpPr>
          <p:cNvPr id="1299464" name="Rectangle 8"/>
          <p:cNvSpPr>
            <a:spLocks noChangeArrowheads="1"/>
          </p:cNvSpPr>
          <p:nvPr/>
        </p:nvSpPr>
        <p:spPr bwMode="auto">
          <a:xfrm>
            <a:off x="5033963" y="3070225"/>
            <a:ext cx="3619500" cy="914400"/>
          </a:xfrm>
          <a:prstGeom prst="rect">
            <a:avLst/>
          </a:prstGeom>
          <a:solidFill>
            <a:srgbClr val="CC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1299465" name="Text Box 9"/>
          <p:cNvSpPr txBox="1">
            <a:spLocks noChangeArrowheads="1"/>
          </p:cNvSpPr>
          <p:nvPr/>
        </p:nvSpPr>
        <p:spPr bwMode="auto">
          <a:xfrm>
            <a:off x="5095875" y="3051175"/>
            <a:ext cx="3568700" cy="9461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World record</a:t>
            </a:r>
          </a:p>
          <a:p>
            <a:pPr algn="ctr"/>
            <a:r>
              <a:rPr lang="en-US"/>
              <a:t>Accelerating Gradient</a:t>
            </a:r>
          </a:p>
        </p:txBody>
      </p:sp>
      <p:sp>
        <p:nvSpPr>
          <p:cNvPr id="1299466" name="Line 10"/>
          <p:cNvSpPr>
            <a:spLocks noChangeShapeType="1"/>
          </p:cNvSpPr>
          <p:nvPr/>
        </p:nvSpPr>
        <p:spPr bwMode="auto">
          <a:xfrm>
            <a:off x="6769100" y="3913188"/>
            <a:ext cx="384175" cy="1539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9467" name="Rectangle 11"/>
          <p:cNvSpPr>
            <a:spLocks noChangeArrowheads="1"/>
          </p:cNvSpPr>
          <p:nvPr/>
        </p:nvSpPr>
        <p:spPr bwMode="auto">
          <a:xfrm>
            <a:off x="4702175" y="1481138"/>
            <a:ext cx="3403600" cy="914400"/>
          </a:xfrm>
          <a:prstGeom prst="rect">
            <a:avLst/>
          </a:prstGeom>
          <a:solidFill>
            <a:srgbClr val="CC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1299468" name="Text Box 12"/>
          <p:cNvSpPr txBox="1">
            <a:spLocks noChangeArrowheads="1"/>
          </p:cNvSpPr>
          <p:nvPr/>
        </p:nvSpPr>
        <p:spPr bwMode="auto">
          <a:xfrm>
            <a:off x="4638675" y="1473200"/>
            <a:ext cx="3606800" cy="9461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World record</a:t>
            </a:r>
          </a:p>
          <a:p>
            <a:pPr algn="ctr"/>
            <a:r>
              <a:rPr lang="en-US"/>
              <a:t>RF to beam efficiency</a:t>
            </a:r>
          </a:p>
        </p:txBody>
      </p:sp>
      <p:sp>
        <p:nvSpPr>
          <p:cNvPr id="1299469" name="Line 13"/>
          <p:cNvSpPr>
            <a:spLocks noChangeShapeType="1"/>
          </p:cNvSpPr>
          <p:nvPr/>
        </p:nvSpPr>
        <p:spPr bwMode="auto">
          <a:xfrm flipH="1">
            <a:off x="2001838" y="1901825"/>
            <a:ext cx="3195637" cy="873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9460" grpId="0" animBg="1"/>
      <p:bldP spid="1299461" grpId="0"/>
      <p:bldP spid="1299462" grpId="0" animBg="1"/>
      <p:bldOleChart spid="1299463" grpId="0"/>
      <p:bldP spid="1299464" grpId="0" animBg="1"/>
      <p:bldP spid="1299465" grpId="0"/>
      <p:bldP spid="1299466" grpId="0" animBg="1"/>
      <p:bldP spid="12994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98663" y="1023938"/>
            <a:ext cx="169862" cy="519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800">
              <a:solidFill>
                <a:srgbClr val="0066FF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773238"/>
            <a:ext cx="7620000" cy="396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2268538" y="5537200"/>
            <a:ext cx="2420937" cy="1320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Helsinki Institute of Physics (Finland)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NASU (Ukraine)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IHEP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INFN / LNF (Italy)</a:t>
            </a:r>
          </a:p>
          <a:p>
            <a:pPr eaLnBrk="0" hangingPunct="0"/>
            <a:r>
              <a:rPr lang="pt-BR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Instituto de Fisica Corpuscular (Spain)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IRFU / </a:t>
            </a:r>
            <a:r>
              <a:rPr lang="en-US" sz="900" b="1" noProof="1">
                <a:solidFill>
                  <a:srgbClr val="FFFD2E"/>
                </a:solidFill>
                <a:ea typeface="ＭＳ Ｐゴシック"/>
                <a:cs typeface="ＭＳ Ｐゴシック"/>
              </a:rPr>
              <a:t>Saclay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(France)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Jefferson Lab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John Adams Institute/Oxford (UK)</a:t>
            </a:r>
          </a:p>
        </p:txBody>
      </p:sp>
      <p:pic>
        <p:nvPicPr>
          <p:cNvPr id="15366" name="Picture 8" descr="fi-flag1"/>
          <p:cNvPicPr preferRelativeResize="0"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993775"/>
            <a:ext cx="4778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it-flag1"/>
          <p:cNvPicPr preferRelativeResize="0"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0728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jp-flag1"/>
          <p:cNvPicPr preferRelativeResize="0"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980728"/>
            <a:ext cx="4762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se-flag1"/>
          <p:cNvPicPr preferRelativeResize="0"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5813" y="952500"/>
            <a:ext cx="477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uk-flag1"/>
          <p:cNvPicPr preferRelativeResize="0"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8363" y="3430588"/>
            <a:ext cx="4746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 descr="us-flag1"/>
          <p:cNvPicPr preferRelativeResize="0"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7888" y="4002088"/>
            <a:ext cx="477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4" descr="fr-flag1"/>
          <p:cNvPicPr preferRelativeResize="0"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9963" y="979488"/>
            <a:ext cx="442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179388" y="2781300"/>
            <a:ext cx="484187" cy="328613"/>
            <a:chOff x="360" y="1398"/>
            <a:chExt cx="1718" cy="1170"/>
          </a:xfrm>
        </p:grpSpPr>
        <p:pic>
          <p:nvPicPr>
            <p:cNvPr id="15374" name="Picture 16" descr="3dflagsdotcom_european_union_2fawm"/>
            <p:cNvPicPr preferRelativeResize="0"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" y="1398"/>
              <a:ext cx="171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7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7" y="1620"/>
              <a:ext cx="808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6588125" y="5400675"/>
            <a:ext cx="2555875" cy="14573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Polytech. University of Catalonia (Spain)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PSI (Switzerland)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RAL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RRCAT / Indore (India)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SLAC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Thrace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Tsinghua University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University of Oslo (Norway)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Uppsala University (Sweden)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UCSC SCIPP (USA)</a:t>
            </a:r>
          </a:p>
        </p:txBody>
      </p:sp>
      <p:pic>
        <p:nvPicPr>
          <p:cNvPr id="15377" name="Picture 19" descr="3dflagsdotcom_india_2fawm"/>
          <p:cNvPicPr preferRelativeResize="0"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980728"/>
            <a:ext cx="4635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0" y="5085185"/>
            <a:ext cx="2528888" cy="17543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ACAS (</a:t>
            </a:r>
            <a:r>
              <a:rPr lang="fr-CH" sz="900" b="1" dirty="0" err="1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Australia</a:t>
            </a:r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Aarhus 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University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 (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Denmark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Ankara University (Turkey)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Argonne National Laboratory (USA)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Athens University (Greece)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BINP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CERN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CIEMAT (Spain)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Cockcroft Institute (UK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ETHZurich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(Switzerland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FNAL (USA)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Gazi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Universities (Turkey)</a:t>
            </a:r>
          </a:p>
        </p:txBody>
      </p:sp>
      <p:sp>
        <p:nvSpPr>
          <p:cNvPr id="15379" name="Rectangle 21"/>
          <p:cNvSpPr>
            <a:spLocks noChangeArrowheads="1"/>
          </p:cNvSpPr>
          <p:nvPr/>
        </p:nvSpPr>
        <p:spPr bwMode="auto">
          <a:xfrm>
            <a:off x="4572000" y="5445224"/>
            <a:ext cx="2447925" cy="1615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 dirty="0">
                <a:solidFill>
                  <a:srgbClr val="FFFD2E"/>
                </a:solidFill>
              </a:rPr>
              <a:t>John Adams Institute/RHUL (UK)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JINR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Karlsruhe University (Germany)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KEK (Japan)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(France)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LAPP / ESIA (France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NIKHEF/Amsterdam (Netherland)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de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NCP (Pakistan)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North-West. Univ. Illinois (USA)</a:t>
            </a: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</a:rPr>
              <a:t>Patras</a:t>
            </a:r>
            <a:r>
              <a:rPr lang="en-US" sz="900" b="1" dirty="0">
                <a:solidFill>
                  <a:srgbClr val="FFFD2E"/>
                </a:solidFill>
              </a:rPr>
              <a:t> University (Greece)</a:t>
            </a:r>
          </a:p>
          <a:p>
            <a:pPr eaLnBrk="0" hangingPunct="0"/>
            <a:endParaRPr lang="en-US" sz="900" b="1" dirty="0">
              <a:solidFill>
                <a:srgbClr val="FFFD2E"/>
              </a:solidFill>
            </a:endParaRPr>
          </a:p>
        </p:txBody>
      </p:sp>
      <p:pic>
        <p:nvPicPr>
          <p:cNvPr id="15381" name="Picture 23" descr="3dflagsdotcom_turke_2fawm"/>
          <p:cNvPicPr preferRelativeResize="0"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2488" y="2138363"/>
            <a:ext cx="5095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4" descr="de-flag1"/>
          <p:cNvPicPr preferRelativeResize="0"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62113" y="982663"/>
            <a:ext cx="4778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5" descr="ru-flag1"/>
          <p:cNvPicPr preferRelativeResize="0"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10413" y="9683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6" descr="3dflagsdotcom_spnat_2fawm"/>
          <p:cNvPicPr preferRelativeResize="0"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89863" y="955675"/>
            <a:ext cx="4810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5" name="Oval 27"/>
          <p:cNvSpPr>
            <a:spLocks noChangeArrowheads="1"/>
          </p:cNvSpPr>
          <p:nvPr/>
        </p:nvSpPr>
        <p:spPr bwMode="auto">
          <a:xfrm>
            <a:off x="4725988" y="29606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6" name="Oval 28"/>
          <p:cNvSpPr>
            <a:spLocks noChangeArrowheads="1"/>
          </p:cNvSpPr>
          <p:nvPr/>
        </p:nvSpPr>
        <p:spPr bwMode="auto">
          <a:xfrm>
            <a:off x="4305300" y="2887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7" name="Oval 29"/>
          <p:cNvSpPr>
            <a:spLocks noChangeArrowheads="1"/>
          </p:cNvSpPr>
          <p:nvPr/>
        </p:nvSpPr>
        <p:spPr bwMode="auto">
          <a:xfrm>
            <a:off x="3978275" y="27146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8" name="Oval 30"/>
          <p:cNvSpPr>
            <a:spLocks noChangeArrowheads="1"/>
          </p:cNvSpPr>
          <p:nvPr/>
        </p:nvSpPr>
        <p:spPr bwMode="auto">
          <a:xfrm>
            <a:off x="4044950" y="2714625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9" name="Oval 31"/>
          <p:cNvSpPr>
            <a:spLocks noChangeArrowheads="1"/>
          </p:cNvSpPr>
          <p:nvPr/>
        </p:nvSpPr>
        <p:spPr bwMode="auto">
          <a:xfrm>
            <a:off x="3911600" y="25685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0" name="Oval 32"/>
          <p:cNvSpPr>
            <a:spLocks noChangeArrowheads="1"/>
          </p:cNvSpPr>
          <p:nvPr/>
        </p:nvSpPr>
        <p:spPr bwMode="auto">
          <a:xfrm>
            <a:off x="4286250" y="23828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1" name="Oval 33"/>
          <p:cNvSpPr>
            <a:spLocks noChangeArrowheads="1"/>
          </p:cNvSpPr>
          <p:nvPr/>
        </p:nvSpPr>
        <p:spPr bwMode="auto">
          <a:xfrm>
            <a:off x="857250" y="29876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2" name="Oval 34"/>
          <p:cNvSpPr>
            <a:spLocks noChangeArrowheads="1"/>
          </p:cNvSpPr>
          <p:nvPr/>
        </p:nvSpPr>
        <p:spPr bwMode="auto">
          <a:xfrm>
            <a:off x="3881438" y="29352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981450" y="294481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4240213" y="262572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1776413" y="29114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4148138" y="27495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1736725" y="2857500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4176713" y="23574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4629150" y="22447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096000" y="24733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4972050" y="242570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5067300" y="25352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5848350" y="34496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4" name="Oval 49"/>
          <p:cNvSpPr>
            <a:spLocks noChangeArrowheads="1"/>
          </p:cNvSpPr>
          <p:nvPr/>
        </p:nvSpPr>
        <p:spPr bwMode="auto">
          <a:xfrm>
            <a:off x="7545388" y="30162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5" name="Oval 50"/>
          <p:cNvSpPr>
            <a:spLocks noChangeArrowheads="1"/>
          </p:cNvSpPr>
          <p:nvPr/>
        </p:nvSpPr>
        <p:spPr bwMode="auto">
          <a:xfrm>
            <a:off x="4191000" y="274955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06" name="Picture 51" descr="3dflagsdotcom_switz_2fabm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86775" y="1549400"/>
            <a:ext cx="508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52" descr="3dflagsdotcom_pakis_2fabm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48325" y="9874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2" name="Oval 58"/>
          <p:cNvSpPr>
            <a:spLocks noChangeArrowheads="1"/>
          </p:cNvSpPr>
          <p:nvPr/>
        </p:nvSpPr>
        <p:spPr bwMode="auto">
          <a:xfrm>
            <a:off x="4044950" y="2786063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3" name="Oval 59"/>
          <p:cNvSpPr>
            <a:spLocks noChangeArrowheads="1"/>
          </p:cNvSpPr>
          <p:nvPr/>
        </p:nvSpPr>
        <p:spPr bwMode="auto">
          <a:xfrm>
            <a:off x="4767263" y="29797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4" name="Oval 60"/>
          <p:cNvSpPr>
            <a:spLocks noChangeArrowheads="1"/>
          </p:cNvSpPr>
          <p:nvPr/>
        </p:nvSpPr>
        <p:spPr bwMode="auto">
          <a:xfrm>
            <a:off x="2014538" y="29908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5" name="Oval 61"/>
          <p:cNvSpPr>
            <a:spLocks noChangeArrowheads="1"/>
          </p:cNvSpPr>
          <p:nvPr/>
        </p:nvSpPr>
        <p:spPr bwMode="auto">
          <a:xfrm>
            <a:off x="3954463" y="25860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6" name="Rectangle 62"/>
          <p:cNvSpPr>
            <a:spLocks noChangeArrowheads="1"/>
          </p:cNvSpPr>
          <p:nvPr/>
        </p:nvSpPr>
        <p:spPr bwMode="auto">
          <a:xfrm>
            <a:off x="800100" y="0"/>
            <a:ext cx="83439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i="1" dirty="0" smtClean="0">
                <a:solidFill>
                  <a:srgbClr val="FF3300"/>
                </a:solidFill>
              </a:rPr>
              <a:t>		The CLIC collaboration</a:t>
            </a:r>
            <a:endParaRPr lang="en-US" sz="2400" i="1" dirty="0">
              <a:solidFill>
                <a:srgbClr val="FF3300"/>
              </a:solidFill>
            </a:endParaRPr>
          </a:p>
        </p:txBody>
      </p:sp>
      <p:pic>
        <p:nvPicPr>
          <p:cNvPr id="15418" name="Picture 64" descr="3dflags_ukr0001-000fa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24875" y="2755900"/>
            <a:ext cx="419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9" name="Picture 65" descr="3dflags_nor0001-000fa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89700" y="946150"/>
            <a:ext cx="422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0" name="Picture 66" descr="3dflags_grc0001-000fa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39752" y="980728"/>
            <a:ext cx="490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1" name="Picture 65" descr="\\cern.ch\dfs\Users\r\rinolfi\Desktop\3dflags_dnk0001-0003a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075" y="1643063"/>
            <a:ext cx="4048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2" name="Oval 59"/>
          <p:cNvSpPr>
            <a:spLocks noChangeArrowheads="1"/>
          </p:cNvSpPr>
          <p:nvPr/>
        </p:nvSpPr>
        <p:spPr bwMode="auto">
          <a:xfrm>
            <a:off x="4505325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3" name="Oval 59"/>
          <p:cNvSpPr>
            <a:spLocks noChangeArrowheads="1"/>
          </p:cNvSpPr>
          <p:nvPr/>
        </p:nvSpPr>
        <p:spPr bwMode="auto">
          <a:xfrm>
            <a:off x="4572000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4" name="Oval 59"/>
          <p:cNvSpPr>
            <a:spLocks noChangeArrowheads="1"/>
          </p:cNvSpPr>
          <p:nvPr/>
        </p:nvSpPr>
        <p:spPr bwMode="auto">
          <a:xfrm>
            <a:off x="4638675" y="29289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5" name="Oval 59"/>
          <p:cNvSpPr>
            <a:spLocks noChangeArrowheads="1"/>
          </p:cNvSpPr>
          <p:nvPr/>
        </p:nvSpPr>
        <p:spPr bwMode="auto">
          <a:xfrm>
            <a:off x="4176713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6" name="Oval 59"/>
          <p:cNvSpPr>
            <a:spLocks noChangeArrowheads="1"/>
          </p:cNvSpPr>
          <p:nvPr/>
        </p:nvSpPr>
        <p:spPr bwMode="auto">
          <a:xfrm>
            <a:off x="3913188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7" name="Oval 59"/>
          <p:cNvSpPr>
            <a:spLocks noChangeArrowheads="1"/>
          </p:cNvSpPr>
          <p:nvPr/>
        </p:nvSpPr>
        <p:spPr bwMode="auto">
          <a:xfrm>
            <a:off x="4703763" y="2571750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8" name="Oval 59"/>
          <p:cNvSpPr>
            <a:spLocks noChangeArrowheads="1"/>
          </p:cNvSpPr>
          <p:nvPr/>
        </p:nvSpPr>
        <p:spPr bwMode="auto">
          <a:xfrm>
            <a:off x="5692775" y="321468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9" name="Oval 59"/>
          <p:cNvSpPr>
            <a:spLocks noChangeArrowheads="1"/>
          </p:cNvSpPr>
          <p:nvPr/>
        </p:nvSpPr>
        <p:spPr bwMode="auto">
          <a:xfrm>
            <a:off x="3913188" y="28575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30" name="Rectangle 70"/>
          <p:cNvSpPr>
            <a:spLocks noChangeArrowheads="1"/>
          </p:cNvSpPr>
          <p:nvPr/>
        </p:nvSpPr>
        <p:spPr bwMode="auto">
          <a:xfrm>
            <a:off x="2123728" y="3821203"/>
            <a:ext cx="4752528" cy="718394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Text Box 63"/>
          <p:cNvSpPr txBox="1">
            <a:spLocks noChangeArrowheads="1"/>
          </p:cNvSpPr>
          <p:nvPr/>
        </p:nvSpPr>
        <p:spPr bwMode="auto">
          <a:xfrm>
            <a:off x="2267744" y="3749195"/>
            <a:ext cx="4507965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CLIC multi-lateral collaboration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41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Institutes from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21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countries</a:t>
            </a:r>
          </a:p>
        </p:txBody>
      </p:sp>
      <p:pic>
        <p:nvPicPr>
          <p:cNvPr id="15435" name="Picture 75" descr="MPj04008010000[1]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7950" y="2205038"/>
            <a:ext cx="431800" cy="346075"/>
          </a:xfrm>
          <a:prstGeom prst="rect">
            <a:avLst/>
          </a:prstGeom>
          <a:noFill/>
        </p:spPr>
      </p:pic>
      <p:sp>
        <p:nvSpPr>
          <p:cNvPr id="15436" name="Oval 49"/>
          <p:cNvSpPr>
            <a:spLocks noChangeArrowheads="1"/>
          </p:cNvSpPr>
          <p:nvPr/>
        </p:nvSpPr>
        <p:spPr bwMode="auto">
          <a:xfrm>
            <a:off x="7019925" y="29241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37" name="Picture 77" descr="MPj03994060000[1]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532813" y="4567238"/>
            <a:ext cx="438150" cy="350837"/>
          </a:xfrm>
          <a:prstGeom prst="rect">
            <a:avLst/>
          </a:prstGeom>
          <a:noFill/>
        </p:spPr>
      </p:pic>
      <p:sp>
        <p:nvSpPr>
          <p:cNvPr id="15439" name="Oval 33"/>
          <p:cNvSpPr>
            <a:spLocks noChangeArrowheads="1"/>
          </p:cNvSpPr>
          <p:nvPr/>
        </p:nvSpPr>
        <p:spPr bwMode="auto">
          <a:xfrm>
            <a:off x="971550" y="3141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0" name="Oval 33"/>
          <p:cNvSpPr>
            <a:spLocks noChangeArrowheads="1"/>
          </p:cNvSpPr>
          <p:nvPr/>
        </p:nvSpPr>
        <p:spPr bwMode="auto">
          <a:xfrm>
            <a:off x="4211638" y="27082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1" name="Oval 33"/>
          <p:cNvSpPr>
            <a:spLocks noChangeArrowheads="1"/>
          </p:cNvSpPr>
          <p:nvPr/>
        </p:nvSpPr>
        <p:spPr bwMode="auto">
          <a:xfrm>
            <a:off x="6948488" y="29972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43" name="Picture 83" descr="http://www.australian-flag.org/australian-flag-640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9512" y="3212976"/>
            <a:ext cx="450957" cy="360039"/>
          </a:xfrm>
          <a:prstGeom prst="rect">
            <a:avLst/>
          </a:prstGeom>
          <a:noFill/>
        </p:spPr>
      </p:pic>
      <p:pic>
        <p:nvPicPr>
          <p:cNvPr id="15445" name="Picture 85" descr="Netherlands Fla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32040" y="980728"/>
            <a:ext cx="476772" cy="317848"/>
          </a:xfrm>
          <a:prstGeom prst="rect">
            <a:avLst/>
          </a:prstGeom>
          <a:noFill/>
        </p:spPr>
      </p:pic>
      <p:sp>
        <p:nvSpPr>
          <p:cNvPr id="79" name="Oval 49"/>
          <p:cNvSpPr>
            <a:spLocks noChangeArrowheads="1"/>
          </p:cNvSpPr>
          <p:nvPr/>
        </p:nvSpPr>
        <p:spPr bwMode="auto">
          <a:xfrm flipV="1">
            <a:off x="7736206" y="5085183"/>
            <a:ext cx="76154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1" name="Oval 59"/>
          <p:cNvSpPr>
            <a:spLocks noChangeArrowheads="1"/>
          </p:cNvSpPr>
          <p:nvPr/>
        </p:nvSpPr>
        <p:spPr bwMode="auto">
          <a:xfrm flipV="1">
            <a:off x="4139952" y="2636912"/>
            <a:ext cx="72008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3" name="Oval 40"/>
          <p:cNvSpPr>
            <a:spLocks noChangeArrowheads="1"/>
          </p:cNvSpPr>
          <p:nvPr/>
        </p:nvSpPr>
        <p:spPr bwMode="auto">
          <a:xfrm flipH="1" flipV="1">
            <a:off x="1835695" y="2852937"/>
            <a:ext cx="72008" cy="7200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 t="706" r="3958" b="2252"/>
          <a:stretch>
            <a:fillRect/>
          </a:stretch>
        </p:blipFill>
        <p:spPr bwMode="auto">
          <a:xfrm>
            <a:off x="4371975" y="1285875"/>
            <a:ext cx="477202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42938"/>
            <a:ext cx="466725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Box 3"/>
          <p:cNvSpPr txBox="1">
            <a:spLocks noChangeArrowheads="1"/>
          </p:cNvSpPr>
          <p:nvPr/>
        </p:nvSpPr>
        <p:spPr bwMode="auto">
          <a:xfrm>
            <a:off x="5929313" y="0"/>
            <a:ext cx="3071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chemeClr val="tx1"/>
                </a:solidFill>
                <a:latin typeface="Calibri" pitchFamily="34" charset="0"/>
              </a:rPr>
              <a:t>Achieved results to prototype CLIC structure</a:t>
            </a:r>
          </a:p>
        </p:txBody>
      </p:sp>
      <p:pic>
        <p:nvPicPr>
          <p:cNvPr id="5" name="Picture 2" descr="IMGP5687"/>
          <p:cNvPicPr>
            <a:picLocks noChangeAspect="1" noChangeArrowheads="1"/>
          </p:cNvPicPr>
          <p:nvPr/>
        </p:nvPicPr>
        <p:blipFill>
          <a:blip r:embed="rId5" cstate="print"/>
          <a:srcRect l="10596" r="11258"/>
          <a:stretch>
            <a:fillRect/>
          </a:stretch>
        </p:blipFill>
        <p:spPr bwMode="auto">
          <a:xfrm>
            <a:off x="5000628" y="5001090"/>
            <a:ext cx="1785950" cy="171405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42342" name="TextBox 5"/>
          <p:cNvSpPr txBox="1">
            <a:spLocks noChangeArrowheads="1"/>
          </p:cNvSpPr>
          <p:nvPr/>
        </p:nvSpPr>
        <p:spPr bwMode="auto">
          <a:xfrm>
            <a:off x="142875" y="5500688"/>
            <a:ext cx="1846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chemeClr val="tx1"/>
                </a:solidFill>
                <a:latin typeface="Calibri" pitchFamily="34" charset="0"/>
              </a:rPr>
              <a:t>T18 test structure</a:t>
            </a:r>
          </a:p>
        </p:txBody>
      </p:sp>
      <p:sp>
        <p:nvSpPr>
          <p:cNvPr id="142343" name="TextBox 6"/>
          <p:cNvSpPr txBox="1">
            <a:spLocks noChangeArrowheads="1"/>
          </p:cNvSpPr>
          <p:nvPr/>
        </p:nvSpPr>
        <p:spPr bwMode="auto">
          <a:xfrm>
            <a:off x="7069138" y="5429250"/>
            <a:ext cx="157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chemeClr val="tx1"/>
                </a:solidFill>
                <a:latin typeface="Calibri" pitchFamily="34" charset="0"/>
              </a:rPr>
              <a:t>CLIC prototype</a:t>
            </a:r>
          </a:p>
        </p:txBody>
      </p:sp>
      <p:sp>
        <p:nvSpPr>
          <p:cNvPr id="9" name="Circular Arrow 8"/>
          <p:cNvSpPr/>
          <p:nvPr/>
        </p:nvSpPr>
        <p:spPr>
          <a:xfrm>
            <a:off x="3786188" y="0"/>
            <a:ext cx="2000250" cy="157162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</a:endParaRPr>
          </a:p>
        </p:txBody>
      </p:sp>
      <p:pic>
        <p:nvPicPr>
          <p:cNvPr id="1026" name="Picture 2" descr="IMGP5479"/>
          <p:cNvPicPr>
            <a:picLocks noChangeAspect="1" noChangeArrowheads="1"/>
          </p:cNvPicPr>
          <p:nvPr/>
        </p:nvPicPr>
        <p:blipFill>
          <a:blip r:embed="rId6" cstate="print"/>
          <a:srcRect l="3125" r="6250"/>
          <a:stretch>
            <a:fillRect/>
          </a:stretch>
        </p:blipFill>
        <p:spPr bwMode="auto">
          <a:xfrm>
            <a:off x="2143108" y="5000636"/>
            <a:ext cx="2071702" cy="171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363" y="0"/>
            <a:ext cx="6269037" cy="1243013"/>
          </a:xfrm>
        </p:spPr>
        <p:txBody>
          <a:bodyPr/>
          <a:lstStyle/>
          <a:p>
            <a:r>
              <a:rPr lang="en-US" sz="2400" smtClean="0"/>
              <a:t>CLIC performances (FoM) and cost (relative) </a:t>
            </a:r>
            <a:br>
              <a:rPr lang="en-US" sz="2400" smtClean="0"/>
            </a:br>
            <a:r>
              <a:rPr lang="en-US" sz="2400" smtClean="0"/>
              <a:t> as a function of the accelerating gradient</a:t>
            </a:r>
          </a:p>
        </p:txBody>
      </p:sp>
      <p:pic>
        <p:nvPicPr>
          <p:cNvPr id="47107" name="Picture 3" descr="CosTopt_PCtpcr83f1_tr1_FoM_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1450"/>
            <a:ext cx="48514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osTopt_PCtpcr83f1_tr1_Ct_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5" y="1450975"/>
            <a:ext cx="45243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54013" y="4651375"/>
            <a:ext cx="8391525" cy="1614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Performances increasing with lower accelerating gradient (mainly due to higher efficiency)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00FF"/>
                </a:solidFill>
              </a:rPr>
              <a:t>    Flat cost variation in 100 to 130 MV/m with a minimum around 120 MV/m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87838" y="1087438"/>
            <a:ext cx="42481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sz="1800" b="0" baseline="-25000">
                <a:solidFill>
                  <a:schemeClr val="tx1"/>
                </a:solidFill>
                <a:latin typeface="Arial" pitchFamily="34" charset="0"/>
              </a:rPr>
              <a:t>cms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= 3 TeV       L</a:t>
            </a:r>
            <a:r>
              <a:rPr lang="en-US" sz="1800" b="0" baseline="-25000">
                <a:solidFill>
                  <a:schemeClr val="tx1"/>
                </a:solidFill>
                <a:latin typeface="Arial" pitchFamily="34" charset="0"/>
              </a:rPr>
              <a:t>(1%)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= 2.0 10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34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cm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-2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s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-1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097088" y="1019175"/>
            <a:ext cx="184150" cy="5191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 flipV="1">
            <a:off x="4394200" y="42418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H="1" flipV="1">
            <a:off x="1244600" y="42164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 flipV="1">
            <a:off x="8724900" y="42164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 flipV="1">
            <a:off x="5803900" y="42418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975100" y="4435475"/>
            <a:ext cx="8699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Previous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8064500" y="4435475"/>
            <a:ext cx="8699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Previous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977900" y="4460875"/>
            <a:ext cx="5651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New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5549900" y="4460875"/>
            <a:ext cx="5651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New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H="1" flipV="1">
            <a:off x="6959600" y="4165600"/>
            <a:ext cx="12700" cy="444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6540500" y="4448175"/>
            <a:ext cx="9334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Optimum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2768600" y="1689100"/>
            <a:ext cx="1600200" cy="5334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i="1">
                <a:solidFill>
                  <a:schemeClr val="tx1"/>
                </a:solidFill>
              </a:rPr>
              <a:t>Figure of Merit</a:t>
            </a:r>
          </a:p>
          <a:p>
            <a:pPr algn="ctr"/>
            <a:r>
              <a:rPr lang="en-US" sz="2000" i="1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6883400" y="1676400"/>
            <a:ext cx="914400" cy="3302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47638"/>
            <a:ext cx="8820150" cy="977900"/>
          </a:xfrm>
        </p:spPr>
        <p:txBody>
          <a:bodyPr/>
          <a:lstStyle/>
          <a:p>
            <a:r>
              <a:rPr lang="en-US" sz="2800" smtClean="0"/>
              <a:t>CLIC performances (FoM) and cost optimisation</a:t>
            </a:r>
            <a:br>
              <a:rPr lang="en-US" sz="2800" smtClean="0"/>
            </a:br>
            <a:r>
              <a:rPr lang="en-US" sz="2800" smtClean="0"/>
              <a:t>as function of RF frequency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400550" y="1366838"/>
            <a:ext cx="42481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sz="1800" b="0" baseline="-25000">
                <a:solidFill>
                  <a:schemeClr val="tx1"/>
                </a:solidFill>
                <a:latin typeface="Arial" pitchFamily="34" charset="0"/>
              </a:rPr>
              <a:t>cms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= 3 TeV       L</a:t>
            </a:r>
            <a:r>
              <a:rPr lang="en-US" sz="1800" b="0" baseline="-25000">
                <a:solidFill>
                  <a:schemeClr val="tx1"/>
                </a:solidFill>
                <a:latin typeface="Arial" pitchFamily="34" charset="0"/>
              </a:rPr>
              <a:t>(1%)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= 2.0 10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34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cm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-2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s</a:t>
            </a:r>
            <a:r>
              <a:rPr lang="en-US" sz="1800" b="0" baseline="30000">
                <a:solidFill>
                  <a:schemeClr val="tx1"/>
                </a:solidFill>
                <a:latin typeface="Arial" pitchFamily="34" charset="0"/>
              </a:rPr>
              <a:t>-1</a:t>
            </a: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48132" name="Picture 4" descr="CosTopt_PCtpcr83f1_tr1_FoM_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4525"/>
            <a:ext cx="4572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CosTopt_PCtpcr83f1_tr1_Ct_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8923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79413" y="4968875"/>
            <a:ext cx="8391525" cy="12493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Maximum Performance around 14 GHz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00FF"/>
                </a:solidFill>
              </a:rPr>
              <a:t>   Flat cost variation in 12 to 16 GHz frequency range with a minimum around 14 GHz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4102100" y="44958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927100" y="43561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5245100" y="45212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 flipV="1">
            <a:off x="8407400" y="4686300"/>
            <a:ext cx="0" cy="355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609600" y="4689475"/>
            <a:ext cx="5651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New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4826000" y="4765675"/>
            <a:ext cx="7048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New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3429000" y="4740275"/>
            <a:ext cx="8699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Previous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7594600" y="4765675"/>
            <a:ext cx="8699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Previous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 flipV="1">
            <a:off x="5626100" y="4508500"/>
            <a:ext cx="12700" cy="444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H="1" flipV="1">
            <a:off x="1270000" y="4356100"/>
            <a:ext cx="12700" cy="444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5511800" y="4752975"/>
            <a:ext cx="9334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Optimum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1168400" y="4702175"/>
            <a:ext cx="93345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>
                <a:solidFill>
                  <a:srgbClr val="FF3300"/>
                </a:solidFill>
              </a:rPr>
              <a:t>Optimum</a:t>
            </a:r>
            <a:endParaRPr lang="en-US" sz="1400">
              <a:solidFill>
                <a:srgbClr val="FF3300"/>
              </a:solidFill>
            </a:endParaRP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1352550" y="1776413"/>
            <a:ext cx="1593850" cy="396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6381750" y="1776413"/>
            <a:ext cx="677863" cy="396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60400" y="0"/>
            <a:ext cx="831215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200" i="1">
                <a:solidFill>
                  <a:srgbClr val="FF3300"/>
                </a:solidFill>
              </a:rPr>
              <a:t>           LC 500 GeV Main parameters</a:t>
            </a:r>
            <a:endParaRPr lang="en-US" sz="2000" i="1">
              <a:solidFill>
                <a:srgbClr val="FF3300"/>
              </a:solidFill>
            </a:endParaRPr>
          </a:p>
        </p:txBody>
      </p:sp>
      <p:graphicFrame>
        <p:nvGraphicFramePr>
          <p:cNvPr id="49269" name="Group 117"/>
          <p:cNvGraphicFramePr>
            <a:graphicFrameLocks noGrp="1"/>
          </p:cNvGraphicFramePr>
          <p:nvPr/>
        </p:nvGraphicFramePr>
        <p:xfrm>
          <a:off x="252413" y="615950"/>
          <a:ext cx="8891587" cy="6167437"/>
        </p:xfrm>
        <a:graphic>
          <a:graphicData uri="http://schemas.openxmlformats.org/drawingml/2006/table">
            <a:tbl>
              <a:tblPr/>
              <a:tblGrid>
                <a:gridCol w="3100387"/>
                <a:gridCol w="1422400"/>
                <a:gridCol w="1460500"/>
                <a:gridCol w="1270000"/>
                <a:gridCol w="182563"/>
                <a:gridCol w="1455737"/>
              </a:tblGrid>
              <a:tr h="59848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Centre-of-mass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NLC</a:t>
                      </a:r>
                    </a:p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500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ILC</a:t>
                      </a:r>
                    </a:p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CLIC 500 G</a:t>
                      </a:r>
                    </a:p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Relaxed</a:t>
                      </a:r>
                    </a:p>
                  </a:txBody>
                  <a:tcPr marL="18000" marR="18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CLIC 500 G</a:t>
                      </a:r>
                    </a:p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Nominal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(Peak 1%) luminosity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2.0(1.3)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2.0(1.5)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0.9(0.6)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2.3(1.4)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Arial" pitchFamily="34" charset="0"/>
                        </a:rPr>
                        <a:t>·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Repetition rate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Loaded accel. gradient MV/m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Main linac RF frequency GHz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1.3 (SC)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charge10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separation 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pulse duration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power/linac (MWatts)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norm. emitt (10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-6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/10</a:t>
                      </a:r>
                      <a:r>
                        <a:rPr kumimoji="0" lang="en-GB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-9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3.6/40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7.5 / 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4.8 / 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Hor/Vert FF focusing (mm)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/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20/0.4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4/0.4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/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length (microns)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IP beam size (nm)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243/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640/5.7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248 / 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202/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511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Soft Hadronic event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Coherent pairs/crossing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BDS length (km)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3.5 (1 TeV)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2.23 (1 TeV)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site length (km)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Wall plug to beam transfer eff.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7.1%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9.4%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power consumption MW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240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63" y="183126"/>
            <a:ext cx="6815137" cy="761114"/>
          </a:xfrm>
        </p:spPr>
        <p:txBody>
          <a:bodyPr/>
          <a:lstStyle/>
          <a:p>
            <a:r>
              <a:rPr lang="en-US" sz="2800" dirty="0" smtClean="0"/>
              <a:t>Operation </a:t>
            </a:r>
            <a:r>
              <a:rPr lang="en-US" sz="2800" dirty="0"/>
              <a:t>&amp; Machine Protection System</a:t>
            </a:r>
          </a:p>
        </p:txBody>
      </p:sp>
      <p:pic>
        <p:nvPicPr>
          <p:cNvPr id="193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758" y="3466214"/>
            <a:ext cx="4544242" cy="32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2179" y="1318438"/>
            <a:ext cx="8618537" cy="1903227"/>
          </a:xfrm>
        </p:spPr>
        <p:txBody>
          <a:bodyPr/>
          <a:lstStyle/>
          <a:p>
            <a:r>
              <a:rPr lang="en-US" dirty="0" smtClean="0"/>
              <a:t>Issues: 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Main beam: 2*14 MW @ 1.5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TeV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(50Hz)</a:t>
            </a:r>
          </a:p>
          <a:p>
            <a:pPr lvl="4">
              <a:buNone/>
            </a:pPr>
            <a:r>
              <a:rPr lang="en-US" b="1" dirty="0" smtClean="0">
                <a:latin typeface="+mj-lt"/>
              </a:rPr>
              <a:t> Drive Beams: 2*70 MW @ 2.4 </a:t>
            </a:r>
            <a:r>
              <a:rPr lang="en-US" b="1" dirty="0" err="1" smtClean="0">
                <a:latin typeface="+mj-lt"/>
              </a:rPr>
              <a:t>GeV</a:t>
            </a:r>
            <a:r>
              <a:rPr lang="en-US" b="1" dirty="0" smtClean="0">
                <a:latin typeface="+mj-lt"/>
              </a:rPr>
              <a:t>   (50Hz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/>
              <a:t>Protection strategy: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Static protection by construction (2 ms)</a:t>
            </a:r>
          </a:p>
          <a:p>
            <a:pPr lvl="1">
              <a:buNone/>
            </a:pPr>
            <a:r>
              <a:rPr lang="en-US" dirty="0" smtClean="0">
                <a:latin typeface="+mj-lt"/>
              </a:rPr>
              <a:t>                                           Next cycle permit system (from LHC)</a:t>
            </a:r>
          </a:p>
          <a:p>
            <a:pPr lvl="1">
              <a:buNone/>
            </a:pPr>
            <a:r>
              <a:rPr lang="en-US" dirty="0" smtClean="0">
                <a:latin typeface="+mj-lt"/>
              </a:rPr>
              <a:t>                                            Post cycle analysis</a:t>
            </a:r>
          </a:p>
          <a:p>
            <a:pPr lvl="1"/>
            <a:endParaRPr lang="en-US" dirty="0"/>
          </a:p>
        </p:txBody>
      </p:sp>
      <p:pic>
        <p:nvPicPr>
          <p:cNvPr id="208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9289"/>
            <a:ext cx="4474368" cy="351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6311" y="3749747"/>
            <a:ext cx="8077200" cy="1752600"/>
          </a:xfrm>
          <a:prstGeom prst="rect">
            <a:avLst/>
          </a:prstGeom>
          <a:solidFill>
            <a:srgbClr val="FF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</a:rPr>
              <a:t>Taking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</a:rPr>
              <a:t>advantage of LHC experience !</a:t>
            </a:r>
          </a:p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</a:rPr>
              <a:t>Great synergy with ILC main beam (11MW @  500GeV)</a:t>
            </a:r>
          </a:p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</a:rPr>
              <a:t>Common reflection on reliability &amp; availability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8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3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16" y="0"/>
            <a:ext cx="9205716" cy="690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ClicStab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77788"/>
            <a:ext cx="15843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26466" y="0"/>
            <a:ext cx="5360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</a:rPr>
              <a:t>MBQ Stabilisation Feasibility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70" y="204917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2.5 kg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552107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Stabilisation </a:t>
            </a:r>
            <a:r>
              <a:rPr lang="en-GB" sz="2000" b="1" dirty="0" smtClean="0">
                <a:solidFill>
                  <a:schemeClr val="tx1"/>
                </a:solidFill>
              </a:rPr>
              <a:t>two degrees of freedom </a:t>
            </a:r>
            <a:r>
              <a:rPr lang="en-GB" sz="2000" b="1" dirty="0">
                <a:solidFill>
                  <a:schemeClr val="tx1"/>
                </a:solidFill>
              </a:rPr>
              <a:t>with </a:t>
            </a:r>
            <a:r>
              <a:rPr lang="en-GB" sz="2000" b="1" dirty="0" smtClean="0">
                <a:solidFill>
                  <a:schemeClr val="tx1"/>
                </a:solidFill>
              </a:rPr>
              <a:t>MBQ type 1 mass (100kg): </a:t>
            </a:r>
            <a:r>
              <a:rPr lang="en-GB" sz="2000" dirty="0" smtClean="0">
                <a:solidFill>
                  <a:srgbClr val="000000"/>
                </a:solidFill>
              </a:rPr>
              <a:t>“</a:t>
            </a:r>
            <a:r>
              <a:rPr lang="en-GB" sz="2000" dirty="0" err="1" smtClean="0">
                <a:solidFill>
                  <a:srgbClr val="000000"/>
                </a:solidFill>
              </a:rPr>
              <a:t>quadriped</a:t>
            </a:r>
            <a:r>
              <a:rPr lang="en-GB" sz="2000" dirty="0" smtClean="0">
                <a:solidFill>
                  <a:srgbClr val="000000"/>
                </a:solidFill>
              </a:rPr>
              <a:t>”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986" y="1048544"/>
            <a:ext cx="1733857" cy="17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1" y="1048543"/>
            <a:ext cx="4857749" cy="31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873249" y="1066800"/>
            <a:ext cx="2867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Specification: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1.5 nm@ 1 Hz </a:t>
            </a:r>
          </a:p>
          <a:p>
            <a:endParaRPr lang="en-GB" sz="8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Achieved (in lab):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Vertical 0.9 nm @ 1 Hz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78235"/>
            <a:ext cx="3743325" cy="417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r="46164"/>
          <a:stretch>
            <a:fillRect/>
          </a:stretch>
        </p:blipFill>
        <p:spPr bwMode="auto">
          <a:xfrm>
            <a:off x="6435849" y="4055158"/>
            <a:ext cx="2708151" cy="247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464221" y="4551855"/>
            <a:ext cx="3334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Simultaneous</a:t>
            </a:r>
          </a:p>
          <a:p>
            <a:r>
              <a:rPr lang="en-GB" b="1" dirty="0" smtClean="0"/>
              <a:t> vertical and lateral</a:t>
            </a:r>
          </a:p>
          <a:p>
            <a:r>
              <a:rPr lang="en-GB" b="1" dirty="0" smtClean="0"/>
              <a:t> stabilisation</a:t>
            </a:r>
            <a:endParaRPr lang="en-GB" b="1" dirty="0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4816549" y="3192721"/>
            <a:ext cx="1816100" cy="635000"/>
          </a:xfrm>
          <a:prstGeom prst="rect">
            <a:avLst/>
          </a:prstGeom>
          <a:solidFill>
            <a:srgbClr val="FFCC66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Main </a:t>
            </a:r>
            <a:r>
              <a:rPr lang="en-US" sz="1800" dirty="0" err="1">
                <a:solidFill>
                  <a:srgbClr val="0000FF"/>
                </a:solidFill>
              </a:rPr>
              <a:t>linac</a:t>
            </a:r>
            <a:r>
              <a:rPr lang="en-US" sz="1800" dirty="0">
                <a:solidFill>
                  <a:srgbClr val="0000FF"/>
                </a:solidFill>
              </a:rPr>
              <a:t> Quad.</a:t>
            </a:r>
          </a:p>
          <a:p>
            <a:pPr algn="ctr"/>
            <a:r>
              <a:rPr lang="en-US" sz="1800" dirty="0">
                <a:solidFill>
                  <a:srgbClr val="0000FF"/>
                </a:solidFill>
              </a:rPr>
              <a:t>specification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flipV="1">
            <a:off x="5694917" y="2886149"/>
            <a:ext cx="495300" cy="3937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9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AutoShape 2"/>
          <p:cNvSpPr>
            <a:spLocks noChangeArrowheads="1"/>
          </p:cNvSpPr>
          <p:nvPr/>
        </p:nvSpPr>
        <p:spPr bwMode="auto">
          <a:xfrm rot="-5400000">
            <a:off x="4607719" y="3131344"/>
            <a:ext cx="382587" cy="485775"/>
          </a:xfrm>
          <a:prstGeom prst="downArrow">
            <a:avLst>
              <a:gd name="adj1" fmla="val 51389"/>
              <a:gd name="adj2" fmla="val 51664"/>
            </a:avLst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  <a:defRPr/>
            </a:pPr>
            <a:endParaRPr lang="fr-FR" sz="2500" b="0">
              <a:solidFill>
                <a:srgbClr val="FF0000"/>
              </a:solidFill>
              <a:latin typeface="Times New Roman" pitchFamily="-109" charset="0"/>
            </a:endParaRPr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1052513" y="1706563"/>
            <a:ext cx="4286250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/>
              <a:buNone/>
            </a:pPr>
            <a:endParaRPr lang="fr-FR" sz="2500" b="0">
              <a:solidFill>
                <a:srgbClr val="FF0000"/>
              </a:solidFill>
            </a:endParaRPr>
          </a:p>
        </p:txBody>
      </p:sp>
      <p:grpSp>
        <p:nvGrpSpPr>
          <p:cNvPr id="36868" name="Group 33"/>
          <p:cNvGrpSpPr>
            <a:grpSpLocks/>
          </p:cNvGrpSpPr>
          <p:nvPr/>
        </p:nvGrpSpPr>
        <p:grpSpPr bwMode="auto">
          <a:xfrm>
            <a:off x="174625" y="4030663"/>
            <a:ext cx="8504238" cy="2827337"/>
            <a:chOff x="83" y="2246"/>
            <a:chExt cx="6189" cy="2315"/>
          </a:xfrm>
        </p:grpSpPr>
        <p:pic>
          <p:nvPicPr>
            <p:cNvPr id="36874" name="Picture 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" y="2246"/>
              <a:ext cx="6189" cy="2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sp>
          <p:nvSpPr>
            <p:cNvPr id="36875" name="Rectangle 35"/>
            <p:cNvSpPr>
              <a:spLocks noChangeArrowheads="1"/>
            </p:cNvSpPr>
            <p:nvPr/>
          </p:nvSpPr>
          <p:spPr bwMode="auto">
            <a:xfrm>
              <a:off x="2228" y="2421"/>
              <a:ext cx="1874" cy="315"/>
            </a:xfrm>
            <a:prstGeom prst="rect">
              <a:avLst/>
            </a:prstGeom>
            <a:solidFill>
              <a:srgbClr val="0066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95785" tIns="47892" rIns="95785" bIns="47892">
              <a:spAutoFit/>
            </a:bodyPr>
            <a:lstStyle/>
            <a:p>
              <a:pPr algn="ctr" defTabSz="957263"/>
              <a:r>
                <a:rPr lang="en-US" sz="1900">
                  <a:solidFill>
                    <a:srgbClr val="FFCC00"/>
                  </a:solidFill>
                  <a:latin typeface="Comic Sans MS" pitchFamily="66" charset="0"/>
                </a:rPr>
                <a:t>Vibration test stand</a:t>
              </a:r>
            </a:p>
          </p:txBody>
        </p:sp>
      </p:grpSp>
      <p:sp>
        <p:nvSpPr>
          <p:cNvPr id="36869" name="Rectangle 36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r>
              <a:rPr lang="en-US" sz="2800" smtClean="0"/>
              <a:t>Nanometer Stabilisation</a:t>
            </a:r>
          </a:p>
        </p:txBody>
      </p:sp>
      <p:pic>
        <p:nvPicPr>
          <p:cNvPr id="36870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8" y="850900"/>
            <a:ext cx="4576762" cy="34591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6871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925" y="1997075"/>
            <a:ext cx="3028950" cy="2044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6872" name="Text Box 39"/>
          <p:cNvSpPr txBox="1">
            <a:spLocks noChangeArrowheads="1"/>
          </p:cNvSpPr>
          <p:nvPr/>
        </p:nvSpPr>
        <p:spPr bwMode="auto">
          <a:xfrm>
            <a:off x="4530725" y="931863"/>
            <a:ext cx="4360863" cy="10064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CLIC small quadrupole stabilized</a:t>
            </a:r>
          </a:p>
          <a:p>
            <a:pPr algn="ctr"/>
            <a:r>
              <a:rPr lang="en-US" sz="2000">
                <a:latin typeface="Comic Sans MS" pitchFamily="66" charset="0"/>
              </a:rPr>
              <a:t>to nanometer level by active</a:t>
            </a:r>
          </a:p>
          <a:p>
            <a:pPr algn="ctr"/>
            <a:r>
              <a:rPr lang="en-US" sz="2000">
                <a:latin typeface="Comic Sans MS" pitchFamily="66" charset="0"/>
              </a:rPr>
              <a:t>damping of natural floor vibration</a:t>
            </a:r>
          </a:p>
        </p:txBody>
      </p:sp>
      <p:pic>
        <p:nvPicPr>
          <p:cNvPr id="1233962" name="Picture 42" descr="BD21298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025775"/>
            <a:ext cx="10683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0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2" y="4062412"/>
            <a:ext cx="6400798" cy="2447926"/>
          </a:xfrm>
          <a:solidFill>
            <a:srgbClr val="F7FFC2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/>
              <a:t>Components under construction</a:t>
            </a:r>
          </a:p>
          <a:p>
            <a:r>
              <a:rPr lang="en-US" dirty="0" smtClean="0"/>
              <a:t>High power tests of components &amp; concept </a:t>
            </a:r>
            <a:r>
              <a:rPr lang="en-US" dirty="0" smtClean="0">
                <a:solidFill>
                  <a:srgbClr val="FF0000"/>
                </a:solidFill>
              </a:rPr>
              <a:t>validation</a:t>
            </a:r>
            <a:r>
              <a:rPr lang="en-US" dirty="0" smtClean="0"/>
              <a:t> (slow movement, external reflector at input coupler)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from summer 2011</a:t>
            </a:r>
            <a:r>
              <a:rPr lang="en-US" dirty="0" smtClean="0"/>
              <a:t> in the TBTS PETS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4" y="914399"/>
            <a:ext cx="4256878" cy="140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 cstate="print"/>
          <a:srcRect l="10516" t="16292" r="18037" b="24158"/>
          <a:stretch>
            <a:fillRect/>
          </a:stretch>
        </p:blipFill>
        <p:spPr bwMode="auto">
          <a:xfrm>
            <a:off x="4329902" y="883882"/>
            <a:ext cx="2032798" cy="14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266250" y="2261800"/>
            <a:ext cx="207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PETS coupler design with integrated RF reflector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6311900" y="769582"/>
            <a:ext cx="2833688" cy="1905355"/>
            <a:chOff x="6019800" y="769582"/>
            <a:chExt cx="2833688" cy="1905355"/>
          </a:xfrm>
        </p:grpSpPr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t="6580"/>
            <a:stretch>
              <a:fillRect/>
            </a:stretch>
          </p:blipFill>
          <p:spPr bwMode="auto">
            <a:xfrm>
              <a:off x="6019800" y="769582"/>
              <a:ext cx="2833688" cy="1905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t="14941" r="91933" b="17821"/>
            <a:stretch>
              <a:fillRect/>
            </a:stretch>
          </p:blipFill>
          <p:spPr bwMode="auto">
            <a:xfrm>
              <a:off x="6019800" y="1028700"/>
              <a:ext cx="228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oup 38"/>
          <p:cNvGrpSpPr/>
          <p:nvPr/>
        </p:nvGrpSpPr>
        <p:grpSpPr>
          <a:xfrm>
            <a:off x="6311900" y="2649537"/>
            <a:ext cx="2833688" cy="1943101"/>
            <a:chOff x="6019800" y="2725737"/>
            <a:chExt cx="2833688" cy="1943101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 t="4747"/>
            <a:stretch>
              <a:fillRect/>
            </a:stretch>
          </p:blipFill>
          <p:spPr bwMode="auto">
            <a:xfrm>
              <a:off x="6019800" y="2725737"/>
              <a:ext cx="2833688" cy="194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8077200" y="4000500"/>
              <a:ext cx="5746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FF"/>
                  </a:solidFill>
                </a:rPr>
                <a:t>OFF, full</a:t>
              </a: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7924800" y="2781300"/>
              <a:ext cx="3651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3300"/>
                  </a:solidFill>
                </a:rPr>
                <a:t>ON </a:t>
              </a: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8001000" y="3086100"/>
              <a:ext cx="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diamond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7086600" y="3900488"/>
              <a:ext cx="40005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9900"/>
                  </a:solidFill>
                </a:rPr>
                <a:t>-6dB</a:t>
              </a: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858000" y="2781300"/>
              <a:ext cx="90805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3300"/>
                  </a:solidFill>
                </a:rPr>
                <a:t>Reflection=0 dB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7086600" y="3314700"/>
              <a:ext cx="4286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</a:rPr>
                <a:t>-1 dB</a:t>
              </a:r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7086600" y="3695700"/>
              <a:ext cx="4286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00FF"/>
                  </a:solidFill>
                </a:rPr>
                <a:t>-3 dB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 rot="16200000">
              <a:off x="7575550" y="3359150"/>
              <a:ext cx="10795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dirty="0">
                  <a:latin typeface="Comic Sans MS" pitchFamily="66" charset="0"/>
                </a:rPr>
                <a:t>Stroke 7.7 mm</a:t>
              </a:r>
            </a:p>
          </p:txBody>
        </p:sp>
      </p:grp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4648200" y="3035300"/>
            <a:ext cx="1504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Power attenuation vs. piston position 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full reflection in OFF position)</a:t>
            </a:r>
          </a:p>
        </p:txBody>
      </p:sp>
      <p:grpSp>
        <p:nvGrpSpPr>
          <p:cNvPr id="28" name="Group 39"/>
          <p:cNvGrpSpPr/>
          <p:nvPr/>
        </p:nvGrpSpPr>
        <p:grpSpPr>
          <a:xfrm>
            <a:off x="6388100" y="4559300"/>
            <a:ext cx="2860675" cy="2027238"/>
            <a:chOff x="6096000" y="4559300"/>
            <a:chExt cx="2860675" cy="2027238"/>
          </a:xfrm>
        </p:grpSpPr>
        <p:pic>
          <p:nvPicPr>
            <p:cNvPr id="17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 t="3622"/>
            <a:stretch>
              <a:fillRect/>
            </a:stretch>
          </p:blipFill>
          <p:spPr bwMode="auto">
            <a:xfrm>
              <a:off x="6096000" y="4559300"/>
              <a:ext cx="2743200" cy="2027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7543800" y="5168900"/>
              <a:ext cx="838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 dirty="0">
                  <a:solidFill>
                    <a:srgbClr val="FF3300"/>
                  </a:solidFill>
                </a:rPr>
                <a:t>PETS output (steady state)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34200" y="5778500"/>
              <a:ext cx="838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0033CC"/>
                  </a:solidFill>
                </a:rPr>
                <a:t>Structure input</a:t>
              </a:r>
            </a:p>
          </p:txBody>
        </p:sp>
        <p:sp>
          <p:nvSpPr>
            <p:cNvPr id="21" name="Line 28"/>
            <p:cNvSpPr>
              <a:spLocks noChangeShapeType="1"/>
            </p:cNvSpPr>
            <p:nvPr/>
          </p:nvSpPr>
          <p:spPr bwMode="auto">
            <a:xfrm>
              <a:off x="6738938" y="46355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8421688" y="463550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6553200" y="4940300"/>
              <a:ext cx="3651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3300"/>
                  </a:solidFill>
                </a:rPr>
                <a:t>ON 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8382000" y="5930900"/>
              <a:ext cx="5746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FF"/>
                  </a:solidFill>
                </a:rPr>
                <a:t>OFF, full</a:t>
              </a:r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6781800" y="486410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7010400" y="4635500"/>
              <a:ext cx="11557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>
                  <a:latin typeface="Comic Sans MS" pitchFamily="66" charset="0"/>
                </a:rPr>
                <a:t>Stroke 7.7 mm</a:t>
              </a:r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8382000" y="5626100"/>
              <a:ext cx="41275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FF3300"/>
                  </a:solidFill>
                </a:rPr>
                <a:t>0.26 </a:t>
              </a:r>
            </a:p>
          </p:txBody>
        </p:sp>
      </p:grpSp>
      <p:grpSp>
        <p:nvGrpSpPr>
          <p:cNvPr id="30" name="Group 40"/>
          <p:cNvGrpSpPr/>
          <p:nvPr/>
        </p:nvGrpSpPr>
        <p:grpSpPr>
          <a:xfrm>
            <a:off x="145486" y="2400300"/>
            <a:ext cx="1828800" cy="1435100"/>
            <a:chOff x="381000" y="5032375"/>
            <a:chExt cx="1828800" cy="143510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12640" t="28651" r="25621" b="8427"/>
            <a:stretch>
              <a:fillRect/>
            </a:stretch>
          </p:blipFill>
          <p:spPr bwMode="auto">
            <a:xfrm>
              <a:off x="457200" y="5032375"/>
              <a:ext cx="175260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381000" y="5718175"/>
              <a:ext cx="3746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FF"/>
                  </a:solidFill>
                </a:rPr>
                <a:t>ON</a:t>
              </a:r>
            </a:p>
          </p:txBody>
        </p:sp>
      </p:grpSp>
      <p:grpSp>
        <p:nvGrpSpPr>
          <p:cNvPr id="36" name="Group 41"/>
          <p:cNvGrpSpPr/>
          <p:nvPr/>
        </p:nvGrpSpPr>
        <p:grpSpPr>
          <a:xfrm>
            <a:off x="2371725" y="2390775"/>
            <a:ext cx="1828800" cy="1506538"/>
            <a:chOff x="2692400" y="4994275"/>
            <a:chExt cx="1828800" cy="1506538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 l="12979" t="28651" r="25621" b="8427"/>
            <a:stretch>
              <a:fillRect/>
            </a:stretch>
          </p:blipFill>
          <p:spPr bwMode="auto">
            <a:xfrm>
              <a:off x="2692400" y="4994275"/>
              <a:ext cx="1828800" cy="150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2768600" y="5908675"/>
              <a:ext cx="4381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</a:rPr>
                <a:t>OFF</a:t>
              </a:r>
            </a:p>
          </p:txBody>
        </p:sp>
      </p:grpSp>
      <p:sp>
        <p:nvSpPr>
          <p:cNvPr id="35" name="Right Arrow 34"/>
          <p:cNvSpPr/>
          <p:nvPr/>
        </p:nvSpPr>
        <p:spPr bwMode="auto">
          <a:xfrm>
            <a:off x="5448300" y="3778250"/>
            <a:ext cx="228600" cy="1905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51543" y="-41284"/>
            <a:ext cx="85924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PETS ON/OFF CONCEPT </a:t>
            </a:r>
            <a:r>
              <a:rPr lang="en-US" sz="2800" b="1" dirty="0" smtClean="0">
                <a:solidFill>
                  <a:srgbClr val="FF0000"/>
                </a:solidFill>
              </a:rPr>
              <a:t>WITH EXTERNAL COMMUTATION &amp; </a:t>
            </a:r>
            <a:r>
              <a:rPr lang="en-US" sz="2800" b="1" dirty="0">
                <a:solidFill>
                  <a:srgbClr val="FF0000"/>
                </a:solidFill>
              </a:rPr>
              <a:t>INTERNAL RECIRCULATION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/>
          <p:nvPr/>
        </p:nvGraphicFramePr>
        <p:xfrm>
          <a:off x="0" y="1038225"/>
          <a:ext cx="9339263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6088807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Unloaded gradient  (MV/m) scaled at 4*10</a:t>
            </a:r>
            <a:r>
              <a:rPr lang="en-US" sz="2200" baseline="30000" dirty="0" smtClean="0">
                <a:solidFill>
                  <a:srgbClr val="0000FF"/>
                </a:solidFill>
              </a:rPr>
              <a:t>-7</a:t>
            </a:r>
            <a:r>
              <a:rPr lang="en-US" sz="2200" dirty="0" smtClean="0">
                <a:solidFill>
                  <a:srgbClr val="0000FF"/>
                </a:solidFill>
              </a:rPr>
              <a:t> BDR and 180 ns pulse length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72602"/>
            <a:ext cx="30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T18 – strong tapering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62" y="1758191"/>
            <a:ext cx="30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T18 – strong tapering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391405"/>
            <a:ext cx="547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T18 – strong tapering </a:t>
            </a:r>
            <a:r>
              <a:rPr lang="en-US" sz="1800" dirty="0" smtClean="0">
                <a:solidFill>
                  <a:schemeClr val="tx1"/>
                </a:solidFill>
              </a:rPr>
              <a:t>(now with recirculation)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987" y="2996044"/>
            <a:ext cx="495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T18 – strong tapering (CERN built)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571875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TD18 – waveguide damping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562" y="4739094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T24 – high efficiency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562" y="4195564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TD18 – waveguide damping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562" y="5372308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T24 – high efficiency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46373" y="13384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1400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46373" y="192011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3900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40903" y="319073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550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46373" y="38049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1300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46373" y="446249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3200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59953" y="2581905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280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0903" y="491473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600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96014" y="710952"/>
            <a:ext cx="126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conditioning </a:t>
            </a:r>
          </a:p>
          <a:p>
            <a:r>
              <a:rPr lang="en-US" sz="1600" dirty="0" smtClean="0"/>
              <a:t>time [hr]</a:t>
            </a:r>
            <a:endParaRPr lang="en-US" sz="1600" dirty="0"/>
          </a:p>
        </p:txBody>
      </p:sp>
      <p:sp>
        <p:nvSpPr>
          <p:cNvPr id="32" name="Down Arrow 31"/>
          <p:cNvSpPr/>
          <p:nvPr/>
        </p:nvSpPr>
        <p:spPr>
          <a:xfrm rot="16200000">
            <a:off x="5558594" y="2503376"/>
            <a:ext cx="360040" cy="288032"/>
          </a:xfrm>
          <a:prstGeom prst="downArrow">
            <a:avLst>
              <a:gd name="adj1" fmla="val 60582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6200000">
            <a:off x="3518359" y="4864782"/>
            <a:ext cx="360040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16200000">
            <a:off x="8054863" y="5465229"/>
            <a:ext cx="360040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00425" y="5402163"/>
            <a:ext cx="4391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Interrupted by earthquake in Japan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51912" y="541040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1570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57250" y="0"/>
            <a:ext cx="8286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</a:rPr>
              <a:t>Accelerating structures: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</a:rPr>
              <a:t>                  Achieved &gt;100 MV/m Accelerating Gradient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FF00FF"/>
                </a:solidFill>
              </a:rPr>
              <a:t>(      Fruitful collaboration  CERN-KEK-SLAC</a:t>
            </a:r>
            <a:r>
              <a:rPr lang="en-US" sz="2400" i="1" u="sng" dirty="0" smtClean="0">
                <a:solidFill>
                  <a:srgbClr val="FF00FF"/>
                </a:solidFill>
              </a:rPr>
              <a:t> </a:t>
            </a:r>
            <a:endParaRPr lang="en-US" sz="2400" i="1" u="sng" dirty="0">
              <a:solidFill>
                <a:srgbClr val="FF00FF"/>
              </a:solidFill>
            </a:endParaRPr>
          </a:p>
        </p:txBody>
      </p:sp>
      <p:pic>
        <p:nvPicPr>
          <p:cNvPr id="36" name="Picture 8" descr="T18_VG2"/>
          <p:cNvPicPr>
            <a:picLocks noChangeAspect="1" noChangeArrowheads="1"/>
          </p:cNvPicPr>
          <p:nvPr/>
        </p:nvPicPr>
        <p:blipFill>
          <a:blip r:embed="rId4" cstate="print"/>
          <a:srcRect l="14198" t="24121" r="21259" b="16884"/>
          <a:stretch>
            <a:fillRect/>
          </a:stretch>
        </p:blipFill>
        <p:spPr bwMode="auto">
          <a:xfrm>
            <a:off x="0" y="0"/>
            <a:ext cx="2458387" cy="12591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6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4325" y="3022600"/>
            <a:ext cx="6811963" cy="1030288"/>
            <a:chOff x="205" y="1998"/>
            <a:chExt cx="4291" cy="649"/>
          </a:xfrm>
        </p:grpSpPr>
        <p:sp>
          <p:nvSpPr>
            <p:cNvPr id="9299" name="Rectangle 4"/>
            <p:cNvSpPr>
              <a:spLocks noChangeArrowheads="1"/>
            </p:cNvSpPr>
            <p:nvPr/>
          </p:nvSpPr>
          <p:spPr bwMode="auto">
            <a:xfrm>
              <a:off x="205" y="2180"/>
              <a:ext cx="910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FF"/>
                  </a:solidFill>
                  <a:latin typeface="Comic Sans MS" pitchFamily="66" charset="0"/>
                </a:rPr>
                <a:t>Luminosity</a:t>
              </a:r>
            </a:p>
          </p:txBody>
        </p:sp>
        <p:pic>
          <p:nvPicPr>
            <p:cNvPr id="930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4" y="1998"/>
              <a:ext cx="2992" cy="64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sp>
        <p:nvSpPr>
          <p:cNvPr id="1325065" name="Rectangle 9"/>
          <p:cNvSpPr>
            <a:spLocks noChangeArrowheads="1"/>
          </p:cNvSpPr>
          <p:nvPr/>
        </p:nvSpPr>
        <p:spPr bwMode="auto">
          <a:xfrm>
            <a:off x="0" y="4229100"/>
            <a:ext cx="9144000" cy="23812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Beam acceleration:</a:t>
            </a:r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MW of beam power with high gradient and high efficiency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800">
              <a:solidFill>
                <a:srgbClr val="0000FF"/>
              </a:solidFill>
              <a:latin typeface="Comic Sans MS" pitchFamily="66" charset="0"/>
            </a:endParaRP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Generation of ultra-low emittances: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micron rad-m in H, nano rad-m in V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800">
              <a:solidFill>
                <a:srgbClr val="FF00FF"/>
              </a:solidFill>
              <a:latin typeface="Comic Sans MS" pitchFamily="66" charset="0"/>
            </a:endParaRP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Preservation of low emittances in strong wake field environment</a:t>
            </a:r>
          </a:p>
          <a:p>
            <a:pPr marL="182563" indent="-182563"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                      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  Alignment (micron range)</a:t>
            </a:r>
          </a:p>
          <a:p>
            <a:pPr marL="182563" indent="-182563">
              <a:tabLst>
                <a:tab pos="3230563" algn="l"/>
              </a:tabLst>
            </a:pP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                         Stability (nano-meter range)</a:t>
            </a:r>
          </a:p>
          <a:p>
            <a:pPr marL="182563" indent="-182563">
              <a:tabLst>
                <a:tab pos="3230563" algn="l"/>
              </a:tabLst>
            </a:pPr>
            <a:endParaRPr lang="en-US" sz="800">
              <a:solidFill>
                <a:srgbClr val="FF00FF"/>
              </a:solidFill>
              <a:latin typeface="Comic Sans MS" pitchFamily="66" charset="0"/>
            </a:endParaRP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Small beam sizes at Interaction Point: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Focusing to nm beam sizes</a:t>
            </a:r>
          </a:p>
          <a:p>
            <a:pPr marL="182563" indent="-182563">
              <a:tabLst>
                <a:tab pos="3230563" algn="l"/>
              </a:tabLst>
            </a:pP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                                              Stability to sub nano-meter</a:t>
            </a:r>
            <a:endParaRPr lang="en-US" sz="1800" b="0">
              <a:solidFill>
                <a:srgbClr val="FF00FF"/>
              </a:solidFill>
              <a:latin typeface="Comic Sans MS" pitchFamily="66" charset="0"/>
            </a:endParaRPr>
          </a:p>
        </p:txBody>
      </p:sp>
      <p:sp>
        <p:nvSpPr>
          <p:cNvPr id="1325066" name="AutoShape 10"/>
          <p:cNvSpPr>
            <a:spLocks noChangeArrowheads="1"/>
          </p:cNvSpPr>
          <p:nvPr/>
        </p:nvSpPr>
        <p:spPr bwMode="auto">
          <a:xfrm rot="-5400000">
            <a:off x="7749381" y="3286919"/>
            <a:ext cx="379413" cy="384175"/>
          </a:xfrm>
          <a:prstGeom prst="downArrow">
            <a:avLst>
              <a:gd name="adj1" fmla="val 59000"/>
              <a:gd name="adj2" fmla="val 40169"/>
            </a:avLst>
          </a:prstGeom>
          <a:solidFill>
            <a:srgbClr val="009999"/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11150" y="1706563"/>
            <a:ext cx="4903788" cy="581025"/>
            <a:chOff x="160" y="1184"/>
            <a:chExt cx="3089" cy="366"/>
          </a:xfrm>
        </p:grpSpPr>
        <p:sp>
          <p:nvSpPr>
            <p:cNvPr id="9295" name="Rectangle 12"/>
            <p:cNvSpPr>
              <a:spLocks noChangeArrowheads="1"/>
            </p:cNvSpPr>
            <p:nvPr/>
          </p:nvSpPr>
          <p:spPr bwMode="auto">
            <a:xfrm>
              <a:off x="160" y="1225"/>
              <a:ext cx="1137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FF"/>
                  </a:solidFill>
                  <a:latin typeface="Comic Sans MS" pitchFamily="66" charset="0"/>
                </a:rPr>
                <a:t>Energy reach</a:t>
              </a:r>
            </a:p>
          </p:txBody>
        </p:sp>
        <p:pic>
          <p:nvPicPr>
            <p:cNvPr id="929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4" y="1184"/>
              <a:ext cx="1745" cy="36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473075"/>
            <a:ext cx="9002713" cy="1222375"/>
            <a:chOff x="2" y="1912"/>
            <a:chExt cx="5671" cy="770"/>
          </a:xfrm>
        </p:grpSpPr>
        <p:sp>
          <p:nvSpPr>
            <p:cNvPr id="9226" name="Line 15"/>
            <p:cNvSpPr>
              <a:spLocks noChangeShapeType="1"/>
            </p:cNvSpPr>
            <p:nvPr/>
          </p:nvSpPr>
          <p:spPr bwMode="auto">
            <a:xfrm>
              <a:off x="2640" y="1912"/>
              <a:ext cx="237" cy="367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" name="Line 16"/>
            <p:cNvSpPr>
              <a:spLocks noChangeShapeType="1"/>
            </p:cNvSpPr>
            <p:nvPr/>
          </p:nvSpPr>
          <p:spPr bwMode="auto">
            <a:xfrm flipH="1" flipV="1">
              <a:off x="2877" y="2279"/>
              <a:ext cx="161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" name="Line 17"/>
            <p:cNvSpPr>
              <a:spLocks noChangeShapeType="1"/>
            </p:cNvSpPr>
            <p:nvPr/>
          </p:nvSpPr>
          <p:spPr bwMode="auto">
            <a:xfrm>
              <a:off x="2705" y="2279"/>
              <a:ext cx="172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Line 18"/>
            <p:cNvSpPr>
              <a:spLocks noChangeShapeType="1"/>
            </p:cNvSpPr>
            <p:nvPr/>
          </p:nvSpPr>
          <p:spPr bwMode="auto">
            <a:xfrm>
              <a:off x="2640" y="2041"/>
              <a:ext cx="237" cy="238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19"/>
            <p:cNvSpPr>
              <a:spLocks noChangeShapeType="1"/>
            </p:cNvSpPr>
            <p:nvPr/>
          </p:nvSpPr>
          <p:spPr bwMode="auto">
            <a:xfrm>
              <a:off x="2793" y="1996"/>
              <a:ext cx="84" cy="283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Line 20"/>
            <p:cNvSpPr>
              <a:spLocks noChangeShapeType="1"/>
            </p:cNvSpPr>
            <p:nvPr/>
          </p:nvSpPr>
          <p:spPr bwMode="auto">
            <a:xfrm flipH="1">
              <a:off x="2793" y="2279"/>
              <a:ext cx="84" cy="1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Line 21"/>
            <p:cNvSpPr>
              <a:spLocks noChangeShapeType="1"/>
            </p:cNvSpPr>
            <p:nvPr/>
          </p:nvSpPr>
          <p:spPr bwMode="auto">
            <a:xfrm>
              <a:off x="2877" y="2279"/>
              <a:ext cx="102" cy="21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2877" y="2279"/>
              <a:ext cx="102" cy="95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23"/>
            <p:cNvSpPr>
              <a:spLocks noChangeArrowheads="1"/>
            </p:cNvSpPr>
            <p:nvPr/>
          </p:nvSpPr>
          <p:spPr bwMode="auto">
            <a:xfrm>
              <a:off x="2360" y="1945"/>
              <a:ext cx="215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solidFill>
                    <a:srgbClr val="009999"/>
                  </a:solidFill>
                  <a:latin typeface="Comic Sans MS" pitchFamily="66" charset="0"/>
                </a:rPr>
                <a:t>e+</a:t>
              </a:r>
            </a:p>
          </p:txBody>
        </p:sp>
        <p:sp>
          <p:nvSpPr>
            <p:cNvPr id="9235" name="Rectangle 24"/>
            <p:cNvSpPr>
              <a:spLocks noChangeArrowheads="1"/>
            </p:cNvSpPr>
            <p:nvPr/>
          </p:nvSpPr>
          <p:spPr bwMode="auto">
            <a:xfrm>
              <a:off x="3046" y="1934"/>
              <a:ext cx="20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solidFill>
                    <a:srgbClr val="FF6600"/>
                  </a:solidFill>
                  <a:latin typeface="Comic Sans MS" pitchFamily="66" charset="0"/>
                </a:rPr>
                <a:t>e-</a:t>
              </a:r>
            </a:p>
          </p:txBody>
        </p:sp>
        <p:sp>
          <p:nvSpPr>
            <p:cNvPr id="9236" name="Rectangle 25"/>
            <p:cNvSpPr>
              <a:spLocks noChangeArrowheads="1"/>
            </p:cNvSpPr>
            <p:nvPr/>
          </p:nvSpPr>
          <p:spPr bwMode="auto">
            <a:xfrm>
              <a:off x="2548" y="2265"/>
              <a:ext cx="170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Line 26"/>
            <p:cNvSpPr>
              <a:spLocks noChangeShapeType="1"/>
            </p:cNvSpPr>
            <p:nvPr/>
          </p:nvSpPr>
          <p:spPr bwMode="auto">
            <a:xfrm>
              <a:off x="364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Rectangle 27"/>
            <p:cNvSpPr>
              <a:spLocks noChangeArrowheads="1"/>
            </p:cNvSpPr>
            <p:nvPr/>
          </p:nvSpPr>
          <p:spPr bwMode="auto">
            <a:xfrm>
              <a:off x="251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5084" name="AutoShape 28"/>
            <p:cNvSpPr>
              <a:spLocks noChangeArrowheads="1"/>
            </p:cNvSpPr>
            <p:nvPr/>
          </p:nvSpPr>
          <p:spPr bwMode="auto">
            <a:xfrm>
              <a:off x="2548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5085" name="AutoShape 29"/>
            <p:cNvSpPr>
              <a:spLocks noChangeArrowheads="1"/>
            </p:cNvSpPr>
            <p:nvPr/>
          </p:nvSpPr>
          <p:spPr bwMode="auto">
            <a:xfrm>
              <a:off x="2633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41" name="AutoShape 30"/>
            <p:cNvSpPr>
              <a:spLocks noChangeArrowheads="1"/>
            </p:cNvSpPr>
            <p:nvPr/>
          </p:nvSpPr>
          <p:spPr bwMode="auto">
            <a:xfrm>
              <a:off x="336" y="2010"/>
              <a:ext cx="283" cy="28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0 w 21600"/>
                <a:gd name="T5" fmla="*/ 2 h 21600"/>
                <a:gd name="T6" fmla="*/ 1 w 21600"/>
                <a:gd name="T7" fmla="*/ 3 h 21600"/>
                <a:gd name="T8" fmla="*/ 2 w 21600"/>
                <a:gd name="T9" fmla="*/ 4 h 21600"/>
                <a:gd name="T10" fmla="*/ 3 w 21600"/>
                <a:gd name="T11" fmla="*/ 3 h 21600"/>
                <a:gd name="T12" fmla="*/ 4 w 21600"/>
                <a:gd name="T13" fmla="*/ 2 h 21600"/>
                <a:gd name="T14" fmla="*/ 3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AutoShape 31"/>
            <p:cNvSpPr>
              <a:spLocks noChangeArrowheads="1"/>
            </p:cNvSpPr>
            <p:nvPr/>
          </p:nvSpPr>
          <p:spPr bwMode="auto">
            <a:xfrm>
              <a:off x="138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Rectangle 32"/>
            <p:cNvSpPr>
              <a:spLocks noChangeArrowheads="1"/>
            </p:cNvSpPr>
            <p:nvPr/>
          </p:nvSpPr>
          <p:spPr bwMode="auto">
            <a:xfrm>
              <a:off x="3030" y="2265"/>
              <a:ext cx="113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5089" name="AutoShape 33"/>
            <p:cNvSpPr>
              <a:spLocks noChangeArrowheads="1"/>
            </p:cNvSpPr>
            <p:nvPr/>
          </p:nvSpPr>
          <p:spPr bwMode="auto">
            <a:xfrm>
              <a:off x="3143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5090" name="AutoShape 34"/>
            <p:cNvSpPr>
              <a:spLocks noChangeArrowheads="1"/>
            </p:cNvSpPr>
            <p:nvPr/>
          </p:nvSpPr>
          <p:spPr bwMode="auto">
            <a:xfrm>
              <a:off x="3058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46" name="Line 35"/>
            <p:cNvSpPr>
              <a:spLocks noChangeShapeType="1"/>
            </p:cNvSpPr>
            <p:nvPr/>
          </p:nvSpPr>
          <p:spPr bwMode="auto">
            <a:xfrm flipH="1">
              <a:off x="5100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Rectangle 36"/>
            <p:cNvSpPr>
              <a:spLocks noChangeArrowheads="1"/>
            </p:cNvSpPr>
            <p:nvPr/>
          </p:nvSpPr>
          <p:spPr bwMode="auto">
            <a:xfrm flipH="1">
              <a:off x="5128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8" name="AutoShape 37"/>
            <p:cNvSpPr>
              <a:spLocks noChangeArrowheads="1"/>
            </p:cNvSpPr>
            <p:nvPr/>
          </p:nvSpPr>
          <p:spPr bwMode="auto">
            <a:xfrm flipH="1">
              <a:off x="5157" y="2010"/>
              <a:ext cx="283" cy="28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0 w 21600"/>
                <a:gd name="T5" fmla="*/ 2 h 21600"/>
                <a:gd name="T6" fmla="*/ 1 w 21600"/>
                <a:gd name="T7" fmla="*/ 3 h 21600"/>
                <a:gd name="T8" fmla="*/ 2 w 21600"/>
                <a:gd name="T9" fmla="*/ 4 h 21600"/>
                <a:gd name="T10" fmla="*/ 3 w 21600"/>
                <a:gd name="T11" fmla="*/ 3 h 21600"/>
                <a:gd name="T12" fmla="*/ 4 w 21600"/>
                <a:gd name="T13" fmla="*/ 2 h 21600"/>
                <a:gd name="T14" fmla="*/ 3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9" name="AutoShape 38"/>
            <p:cNvSpPr>
              <a:spLocks noChangeArrowheads="1"/>
            </p:cNvSpPr>
            <p:nvPr/>
          </p:nvSpPr>
          <p:spPr bwMode="auto">
            <a:xfrm flipH="1">
              <a:off x="5496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0" name="Rectangle 39"/>
            <p:cNvSpPr>
              <a:spLocks noChangeArrowheads="1"/>
            </p:cNvSpPr>
            <p:nvPr/>
          </p:nvSpPr>
          <p:spPr bwMode="auto">
            <a:xfrm>
              <a:off x="2" y="2374"/>
              <a:ext cx="362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source</a:t>
              </a:r>
            </a:p>
          </p:txBody>
        </p:sp>
        <p:sp>
          <p:nvSpPr>
            <p:cNvPr id="9251" name="Rectangle 40"/>
            <p:cNvSpPr>
              <a:spLocks noChangeArrowheads="1"/>
            </p:cNvSpPr>
            <p:nvPr/>
          </p:nvSpPr>
          <p:spPr bwMode="auto">
            <a:xfrm>
              <a:off x="5090" y="2334"/>
              <a:ext cx="583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b="0" dirty="0">
                  <a:solidFill>
                    <a:srgbClr val="000000"/>
                  </a:solidFill>
                  <a:latin typeface="Comic Sans MS" pitchFamily="66" charset="0"/>
                </a:rPr>
                <a:t>damping ring</a:t>
              </a:r>
            </a:p>
          </p:txBody>
        </p:sp>
        <p:sp>
          <p:nvSpPr>
            <p:cNvPr id="9252" name="Rectangle 41"/>
            <p:cNvSpPr>
              <a:spLocks noChangeArrowheads="1"/>
            </p:cNvSpPr>
            <p:nvPr/>
          </p:nvSpPr>
          <p:spPr bwMode="auto">
            <a:xfrm>
              <a:off x="3785" y="2374"/>
              <a:ext cx="583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main linac</a:t>
              </a:r>
            </a:p>
          </p:txBody>
        </p:sp>
        <p:sp>
          <p:nvSpPr>
            <p:cNvPr id="9253" name="Rectangle 42"/>
            <p:cNvSpPr>
              <a:spLocks noChangeArrowheads="1"/>
            </p:cNvSpPr>
            <p:nvPr/>
          </p:nvSpPr>
          <p:spPr bwMode="auto">
            <a:xfrm>
              <a:off x="2433" y="2528"/>
              <a:ext cx="888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beam delivery</a:t>
              </a:r>
            </a:p>
          </p:txBody>
        </p:sp>
        <p:grpSp>
          <p:nvGrpSpPr>
            <p:cNvPr id="9254" name="Group 43"/>
            <p:cNvGrpSpPr>
              <a:grpSpLocks/>
            </p:cNvGrpSpPr>
            <p:nvPr/>
          </p:nvGrpSpPr>
          <p:grpSpPr bwMode="auto">
            <a:xfrm>
              <a:off x="619" y="2209"/>
              <a:ext cx="1929" cy="133"/>
              <a:chOff x="619" y="2209"/>
              <a:chExt cx="1929" cy="133"/>
            </a:xfrm>
          </p:grpSpPr>
          <p:sp>
            <p:nvSpPr>
              <p:cNvPr id="9275" name="Rectangle 44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276" name="Group 45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9280" name="Group 46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29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4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81" name="Group 49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291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2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82" name="Group 52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289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0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83" name="Group 55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287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8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84" name="Group 58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285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6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277" name="Group 61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9278" name="Rectangle 6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9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255" name="Group 64"/>
            <p:cNvGrpSpPr>
              <a:grpSpLocks/>
            </p:cNvGrpSpPr>
            <p:nvPr/>
          </p:nvGrpSpPr>
          <p:grpSpPr bwMode="auto">
            <a:xfrm>
              <a:off x="3200" y="2209"/>
              <a:ext cx="1929" cy="133"/>
              <a:chOff x="3200" y="2209"/>
              <a:chExt cx="1929" cy="133"/>
            </a:xfrm>
          </p:grpSpPr>
          <p:sp>
            <p:nvSpPr>
              <p:cNvPr id="9256" name="Rectangle 65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257" name="Group 66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9273" name="Rectangle 6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4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58" name="Group 69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9271" name="Rectangle 7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2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59" name="Group 72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9269" name="Rectangle 7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0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0" name="Group 75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9267" name="Rectangle 7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8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1" name="Group 78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9265" name="Rectangle 7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2" name="Group 81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9263" name="Rectangle 8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4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325140" name="Rectangle 84"/>
          <p:cNvSpPr>
            <a:spLocks noChangeArrowheads="1"/>
          </p:cNvSpPr>
          <p:nvPr/>
        </p:nvSpPr>
        <p:spPr bwMode="auto">
          <a:xfrm>
            <a:off x="266700" y="2197100"/>
            <a:ext cx="8877300" cy="7635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Accelerating structures: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large accelerating fields with low breakdown rate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800">
              <a:solidFill>
                <a:srgbClr val="FF00FF"/>
              </a:solidFill>
              <a:latin typeface="Comic Sans MS" pitchFamily="66" charset="0"/>
            </a:endParaRP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RF power source: </a:t>
            </a:r>
            <a:r>
              <a:rPr lang="en-US" sz="1800">
                <a:solidFill>
                  <a:srgbClr val="FF00FF"/>
                </a:solidFill>
                <a:latin typeface="Comic Sans MS" pitchFamily="66" charset="0"/>
              </a:rPr>
              <a:t>high peak power with high efficiency</a:t>
            </a:r>
            <a:endParaRPr lang="en-US" sz="1800" b="0">
              <a:solidFill>
                <a:srgbClr val="FF00FF"/>
              </a:solidFill>
              <a:latin typeface="Comic Sans MS" pitchFamily="66" charset="0"/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 rot="-5400000">
            <a:off x="6250781" y="1750219"/>
            <a:ext cx="379413" cy="384175"/>
          </a:xfrm>
          <a:prstGeom prst="downArrow">
            <a:avLst>
              <a:gd name="adj1" fmla="val 59000"/>
              <a:gd name="adj2" fmla="val 40169"/>
            </a:avLst>
          </a:prstGeom>
          <a:solidFill>
            <a:srgbClr val="009999"/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 bwMode="auto">
          <a:xfrm>
            <a:off x="2157695" y="0"/>
            <a:ext cx="6300506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i="1" dirty="0" smtClean="0">
                <a:solidFill>
                  <a:srgbClr val="FF3300"/>
                </a:solidFill>
              </a:rPr>
              <a:t>Multi-</a:t>
            </a:r>
            <a:r>
              <a:rPr lang="en-US" i="1" dirty="0" err="1" smtClean="0">
                <a:solidFill>
                  <a:srgbClr val="FF3300"/>
                </a:solidFill>
              </a:rPr>
              <a:t>TeV</a:t>
            </a:r>
            <a:r>
              <a:rPr lang="en-US" i="1" dirty="0" smtClean="0">
                <a:solidFill>
                  <a:srgbClr val="FF3300"/>
                </a:solidFill>
              </a:rPr>
              <a:t> Linear Colliders challenges</a:t>
            </a:r>
            <a:endParaRPr lang="en-US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489" y="-71437"/>
            <a:ext cx="8229023" cy="1143000"/>
          </a:xfrm>
        </p:spPr>
        <p:txBody>
          <a:bodyPr/>
          <a:lstStyle/>
          <a:p>
            <a:r>
              <a:rPr lang="en-US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Why 100 MV/m at 12 GHz?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364" y="1546325"/>
            <a:ext cx="8382000" cy="51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Higo\2010\Reports_Papers_Conferences_Talks\100707 for Yoshida KEK大学院勧誘ポスター\Cover page Nextef inside shie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980728"/>
            <a:ext cx="4788024" cy="2233915"/>
          </a:xfrm>
          <a:prstGeom prst="rect">
            <a:avLst/>
          </a:prstGeom>
          <a:noFill/>
        </p:spPr>
      </p:pic>
      <p:pic>
        <p:nvPicPr>
          <p:cNvPr id="3" name="Picture 4" descr="C:\Higo\2010\Reports_Papers_Conferences_Talks\100913-17_LINAC10\Higo\Oral Presentation\NLCTA Accelerator Structure set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3142571" cy="2520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188640"/>
            <a:ext cx="6385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Prototype accelerating structure test areas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028890"/>
            <a:ext cx="16785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NLCTA at SLAC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2780928"/>
            <a:ext cx="158799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Nextef</a:t>
            </a:r>
            <a:r>
              <a:rPr lang="en-US" sz="2000" dirty="0" smtClean="0">
                <a:solidFill>
                  <a:srgbClr val="FFFF00"/>
                </a:solidFill>
              </a:rPr>
              <a:t> at KEK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" name="Picture 2" descr="\\CERN\dfs\Workspaces\w\Wuensch\Talks, papers and notes from others\2010\LC plenary\IMG_26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04530" y="3885051"/>
            <a:ext cx="3072341" cy="2304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3" y="6021288"/>
            <a:ext cx="243509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New klystron at CERN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" name="Picture 11" descr="1006091_06-A4-at-144-d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429000"/>
            <a:ext cx="3921369" cy="28289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64088" y="5805264"/>
            <a:ext cx="325929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Two-beam test stand at CERN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2" name="Picture 3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284984"/>
            <a:ext cx="19753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965472" y="3316922"/>
            <a:ext cx="153721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ASTA at SLAC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1981200" y="0"/>
            <a:ext cx="7162800" cy="639763"/>
          </a:xfrm>
        </p:spPr>
        <p:txBody>
          <a:bodyPr/>
          <a:lstStyle/>
          <a:p>
            <a:r>
              <a:rPr lang="en-US" smtClean="0"/>
              <a:t>Two Beam Module tests in CTF3/CLEX </a:t>
            </a: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B6F27BE-67B7-4EDC-B92F-A451BE55D0C8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Footer Placeholder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t>G. Riddone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 cstate="print"/>
          <a:srcRect t="-4831" b="7246"/>
          <a:stretch>
            <a:fillRect/>
          </a:stretch>
        </p:blipFill>
        <p:spPr bwMode="auto">
          <a:xfrm>
            <a:off x="4912242" y="317500"/>
            <a:ext cx="4082902" cy="227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TextBox 6"/>
          <p:cNvGrpSpPr>
            <a:grpSpLocks/>
          </p:cNvGrpSpPr>
          <p:nvPr/>
        </p:nvGrpSpPr>
        <p:grpSpPr bwMode="auto">
          <a:xfrm>
            <a:off x="-159488" y="6080684"/>
            <a:ext cx="9303488" cy="777320"/>
            <a:chOff x="50" y="3627"/>
            <a:chExt cx="5403" cy="263"/>
          </a:xfrm>
        </p:grpSpPr>
        <p:pic>
          <p:nvPicPr>
            <p:cNvPr id="44041" name="TextBox 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" y="3627"/>
              <a:ext cx="5403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2" name="Text Box 17"/>
            <p:cNvSpPr txBox="1">
              <a:spLocks noChangeArrowheads="1"/>
            </p:cNvSpPr>
            <p:nvPr/>
          </p:nvSpPr>
          <p:spPr bwMode="auto">
            <a:xfrm>
              <a:off x="143" y="3650"/>
              <a:ext cx="522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000" b="1" dirty="0">
                  <a:solidFill>
                    <a:schemeClr val="bg1"/>
                  </a:solidFill>
                  <a:latin typeface="Calibri" pitchFamily="34" charset="0"/>
                </a:rPr>
                <a:t>Test module  representing all module types &amp; integrating all various components: RF structures, </a:t>
              </a:r>
              <a:r>
                <a:rPr lang="en-US" sz="2000" b="1" dirty="0" err="1">
                  <a:solidFill>
                    <a:schemeClr val="bg1"/>
                  </a:solidFill>
                  <a:latin typeface="Calibri" pitchFamily="34" charset="0"/>
                </a:rPr>
                <a:t>quadrupoles</a:t>
              </a:r>
              <a:r>
                <a:rPr lang="en-US" sz="2000" b="1" dirty="0">
                  <a:solidFill>
                    <a:schemeClr val="bg1"/>
                  </a:solidFill>
                  <a:latin typeface="Calibri" pitchFamily="34" charset="0"/>
                </a:rPr>
                <a:t>, instrumentation, alignment, stabilization, vacuum,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</a:rPr>
                <a:t>etc</a:t>
              </a:r>
              <a:endParaRPr 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0" y="841280"/>
            <a:ext cx="4848225" cy="3083020"/>
            <a:chOff x="304800" y="1143000"/>
            <a:chExt cx="5638800" cy="405457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001" y="1219200"/>
              <a:ext cx="5562599" cy="3978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04800" y="1143000"/>
              <a:ext cx="107433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 smtClean="0">
                  <a:solidFill>
                    <a:srgbClr val="FF0000"/>
                  </a:solidFill>
                </a:rPr>
                <a:t>A. Samoshkin</a:t>
              </a:r>
              <a:endParaRPr lang="en-US" sz="105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4735033" y="2545613"/>
            <a:ext cx="4408965" cy="3664090"/>
            <a:chOff x="400504" y="1535580"/>
            <a:chExt cx="5712380" cy="500073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0504" y="1535580"/>
              <a:ext cx="5417637" cy="436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980133" y="5276154"/>
              <a:ext cx="4132751" cy="126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Integration of all technical systems for tests without beam in laboratory: 2010-11</a:t>
              </a:r>
              <a:endParaRPr lang="en-US" sz="1800" b="1" dirty="0"/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138693" y="3876675"/>
            <a:ext cx="4198663" cy="2186941"/>
            <a:chOff x="2136176" y="2757705"/>
            <a:chExt cx="7056577" cy="333036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4233" t="21167" r="4750" b="18155"/>
            <a:stretch>
              <a:fillRect/>
            </a:stretch>
          </p:blipFill>
          <p:spPr bwMode="auto">
            <a:xfrm>
              <a:off x="2607448" y="2757705"/>
              <a:ext cx="6585305" cy="3292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136176" y="4260160"/>
              <a:ext cx="3716511" cy="182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Integration of test modules for  tests with beam in CLEX</a:t>
              </a:r>
            </a:p>
            <a:p>
              <a:r>
                <a:rPr lang="en-US" sz="1800" b="1" dirty="0" smtClean="0"/>
                <a:t>2012-132</a:t>
              </a:r>
              <a:endParaRPr lang="en-US" sz="1800" b="1" dirty="0"/>
            </a:p>
          </p:txBody>
        </p:sp>
      </p:grpSp>
      <p:sp>
        <p:nvSpPr>
          <p:cNvPr id="24" name="Striped Right Arrow 23"/>
          <p:cNvSpPr/>
          <p:nvPr/>
        </p:nvSpPr>
        <p:spPr>
          <a:xfrm rot="5400000">
            <a:off x="5629275" y="2661241"/>
            <a:ext cx="838200" cy="609600"/>
          </a:xfrm>
          <a:prstGeom prst="strip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 bwMode="auto">
          <a:xfrm>
            <a:off x="3819525" y="4086225"/>
            <a:ext cx="978408" cy="665607"/>
          </a:xfrm>
          <a:prstGeom prst="leftArrow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4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8673" y="3487479"/>
            <a:ext cx="4795327" cy="3370521"/>
          </a:xfrm>
          <a:prstGeom prst="rect">
            <a:avLst/>
          </a:prstGeom>
          <a:effectLst>
            <a:outerShdw blurRad="4191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26513" y="-1109663"/>
            <a:ext cx="1774825" cy="650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b="1">
                <a:solidFill>
                  <a:srgbClr val="000000"/>
                </a:solidFill>
              </a:rPr>
              <a:t>Standard tunnel </a:t>
            </a:r>
          </a:p>
          <a:p>
            <a:pPr algn="l" eaLnBrk="1" hangingPunct="1">
              <a:defRPr/>
            </a:pPr>
            <a:r>
              <a:rPr lang="en-US" sz="1800" b="1">
                <a:solidFill>
                  <a:srgbClr val="000000"/>
                </a:solidFill>
              </a:rPr>
              <a:t>with modules</a:t>
            </a:r>
          </a:p>
        </p:txBody>
      </p:sp>
      <p:sp>
        <p:nvSpPr>
          <p:cNvPr id="19" name="Date Placeholder 1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0" name="Slide Number Placeholder 19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2FA2271-A66D-4BED-B3C6-3A7B8C885ED8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1247245" name="Picture 5" descr="Imag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81154"/>
            <a:ext cx="2296632" cy="165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7246" name="Title 157"/>
          <p:cNvSpPr>
            <a:spLocks/>
          </p:cNvSpPr>
          <p:nvPr/>
        </p:nvSpPr>
        <p:spPr bwMode="auto">
          <a:xfrm>
            <a:off x="4818743" y="0"/>
            <a:ext cx="4325256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3200" b="1" i="1" dirty="0">
                <a:solidFill>
                  <a:srgbClr val="FF3300"/>
                </a:solidFill>
              </a:rPr>
              <a:t>Tunnel integration </a:t>
            </a:r>
            <a:r>
              <a:rPr lang="en-US" sz="3200" b="1" i="1" dirty="0" smtClean="0">
                <a:solidFill>
                  <a:srgbClr val="FF3300"/>
                </a:solidFill>
              </a:rPr>
              <a:t>&amp;</a:t>
            </a:r>
          </a:p>
          <a:p>
            <a:pPr algn="r"/>
            <a:r>
              <a:rPr lang="en-US" sz="3200" b="1" i="1" dirty="0" smtClean="0">
                <a:solidFill>
                  <a:srgbClr val="FF3300"/>
                </a:solidFill>
              </a:rPr>
              <a:t>Conventional Facilities</a:t>
            </a:r>
            <a:endParaRPr lang="en-US" sz="3200" b="1" i="1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" y="4349750"/>
            <a:ext cx="1046163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DB dump</a:t>
            </a: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 rot="16200000" flipH="1">
            <a:off x="477043" y="4904582"/>
            <a:ext cx="468313" cy="635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6288" y="4027488"/>
            <a:ext cx="1639887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DB turn-around</a:t>
            </a: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rot="16200000" flipH="1">
            <a:off x="1626394" y="4455319"/>
            <a:ext cx="392112" cy="2413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0756" y="4377477"/>
            <a:ext cx="808037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UTRA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cavern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b="2483"/>
          <a:stretch>
            <a:fillRect/>
          </a:stretch>
        </p:blipFill>
        <p:spPr bwMode="auto">
          <a:xfrm>
            <a:off x="1" y="0"/>
            <a:ext cx="4954771" cy="34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933507" y="1397074"/>
            <a:ext cx="4210493" cy="156520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5.6m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tunnel diameter</a:t>
            </a: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l" defTabSz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+mj-lt"/>
                <a:ea typeface="+mj-ea"/>
                <a:cs typeface="+mj-cs"/>
              </a:rPr>
              <a:t>‘standard’ metro diameter in Europe</a:t>
            </a:r>
          </a:p>
          <a:p>
            <a:pPr algn="l" defTabSz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Space for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power converters &amp; other services</a:t>
            </a:r>
          </a:p>
          <a:p>
            <a:pPr algn="l" defTabSz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baseline="0" dirty="0" smtClean="0">
                <a:latin typeface="+mj-lt"/>
                <a:ea typeface="+mj-ea"/>
                <a:cs typeface="+mj-cs"/>
              </a:rPr>
              <a:t>CV</a:t>
            </a:r>
            <a:r>
              <a:rPr lang="en-US" sz="1600" b="1" dirty="0" smtClean="0">
                <a:latin typeface="+mj-lt"/>
                <a:ea typeface="+mj-ea"/>
                <a:cs typeface="+mj-cs"/>
              </a:rPr>
              <a:t> pipes now isolated via compressible filler</a:t>
            </a:r>
          </a:p>
          <a:p>
            <a:pPr algn="l" defTabSz="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Transversal ventilation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adopted for CDR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5" descr="Image4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61098"/>
            <a:ext cx="2286000" cy="1796902"/>
          </a:xfrm>
          <a:prstGeom prst="rect">
            <a:avLst/>
          </a:prstGeom>
          <a:noFill/>
        </p:spPr>
      </p:pic>
      <p:pic>
        <p:nvPicPr>
          <p:cNvPr id="22" name="Picture 4" descr="Image7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6633" y="5050465"/>
            <a:ext cx="2036133" cy="1807535"/>
          </a:xfrm>
          <a:prstGeom prst="rect">
            <a:avLst/>
          </a:prstGeom>
          <a:noFill/>
        </p:spPr>
      </p:pic>
      <p:pic>
        <p:nvPicPr>
          <p:cNvPr id="23" name="Picture 13" descr="Image19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2656" y="3444210"/>
            <a:ext cx="1972266" cy="158499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4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436913"/>
          <a:ext cx="4865217" cy="5065487"/>
        </p:xfrm>
        <a:graphic>
          <a:graphicData uri="http://schemas.openxmlformats.org/presentationml/2006/ole">
            <p:oleObj spid="_x0000_s440390" name="Acrobat Document" r:id="rId4" imgW="23469600" imgH="12865100" progId="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5177" y="180975"/>
            <a:ext cx="4168823" cy="292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48224" y="3257550"/>
            <a:ext cx="4295775" cy="3179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792" y="420914"/>
            <a:ext cx="3845027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Tunnel implementation </a:t>
            </a:r>
          </a:p>
          <a:p>
            <a:pPr algn="ctr"/>
            <a:r>
              <a:rPr lang="en-US" b="1" dirty="0" smtClean="0"/>
              <a:t>(laser straight)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57568" y="2790825"/>
            <a:ext cx="29404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Central Injector complex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87316" y="6153150"/>
            <a:ext cx="401424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Central MDI &amp; Interaction Region</a:t>
            </a:r>
            <a:endParaRPr lang="en-US" sz="20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14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Relative cost of Linear Colliders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25463" y="1444625"/>
          <a:ext cx="7970837" cy="4459288"/>
        </p:xfrm>
        <a:graphic>
          <a:graphicData uri="http://schemas.openxmlformats.org/presentationml/2006/ole">
            <p:oleObj spid="_x0000_s441364" name="Chart" r:id="rId4" imgW="4686300" imgH="2489200" progId="Excel.Sheet.8">
              <p:embed/>
            </p:oleObj>
          </a:graphicData>
        </a:graphic>
      </p:graphicFrame>
      <p:sp>
        <p:nvSpPr>
          <p:cNvPr id="1275908" name="Rectangle 4"/>
          <p:cNvSpPr>
            <a:spLocks noChangeArrowheads="1"/>
          </p:cNvSpPr>
          <p:nvPr/>
        </p:nvSpPr>
        <p:spPr bwMode="auto">
          <a:xfrm>
            <a:off x="0" y="5638800"/>
            <a:ext cx="2971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Additional CLIC offset</a:t>
            </a:r>
          </a:p>
          <a:p>
            <a:pPr algn="ctr"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due to drive beam injectors</a:t>
            </a:r>
          </a:p>
        </p:txBody>
      </p:sp>
      <p:sp>
        <p:nvSpPr>
          <p:cNvPr id="1275909" name="Line 5"/>
          <p:cNvSpPr>
            <a:spLocks noChangeShapeType="1"/>
          </p:cNvSpPr>
          <p:nvPr/>
        </p:nvSpPr>
        <p:spPr bwMode="auto">
          <a:xfrm flipV="1">
            <a:off x="762000" y="4267200"/>
            <a:ext cx="381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5910" name="Rectangle 6"/>
          <p:cNvSpPr>
            <a:spLocks noChangeArrowheads="1"/>
          </p:cNvSpPr>
          <p:nvPr/>
        </p:nvSpPr>
        <p:spPr bwMode="auto">
          <a:xfrm>
            <a:off x="4572000" y="5562600"/>
            <a:ext cx="4267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Reduced CLIC cost/GeV due to</a:t>
            </a:r>
          </a:p>
          <a:p>
            <a:pPr algn="ctr"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- reduced tunnel length (by 4)</a:t>
            </a:r>
          </a:p>
          <a:p>
            <a:pPr algn="ctr" eaLnBrk="1" hangingPunct="1"/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- reduced equipment per meter of tunnel</a:t>
            </a:r>
          </a:p>
        </p:txBody>
      </p:sp>
      <p:sp>
        <p:nvSpPr>
          <p:cNvPr id="1275911" name="Line 7"/>
          <p:cNvSpPr>
            <a:spLocks noChangeShapeType="1"/>
          </p:cNvSpPr>
          <p:nvPr/>
        </p:nvSpPr>
        <p:spPr bwMode="auto">
          <a:xfrm flipH="1" flipV="1">
            <a:off x="5791200" y="3352800"/>
            <a:ext cx="7620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68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5908" grpId="0" animBg="1"/>
      <p:bldP spid="1275909" grpId="0" animBg="1"/>
      <p:bldP spid="1275910" grpId="0" animBg="1"/>
      <p:bldP spid="12759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angular_distrib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942" b="1358"/>
          <a:stretch>
            <a:fillRect/>
          </a:stretch>
        </p:blipFill>
        <p:spPr bwMode="auto">
          <a:xfrm>
            <a:off x="2150712" y="2054475"/>
            <a:ext cx="3460750" cy="289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CLIC crossing angle</a:t>
            </a:r>
          </a:p>
        </p:txBody>
      </p:sp>
      <p:sp>
        <p:nvSpPr>
          <p:cNvPr id="31748" name="Content Placeholder 5"/>
          <p:cNvSpPr>
            <a:spLocks noGrp="1"/>
          </p:cNvSpPr>
          <p:nvPr>
            <p:ph idx="1"/>
          </p:nvPr>
        </p:nvSpPr>
        <p:spPr>
          <a:xfrm>
            <a:off x="2971800" y="1219200"/>
            <a:ext cx="3238500" cy="381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800" dirty="0">
                <a:latin typeface="Comic Sans MS" charset="0"/>
              </a:rPr>
              <a:t>10 </a:t>
            </a:r>
            <a:r>
              <a:rPr lang="en-US" sz="1800" dirty="0" err="1">
                <a:latin typeface="Comic Sans MS" charset="0"/>
              </a:rPr>
              <a:t>mrad</a:t>
            </a:r>
            <a:r>
              <a:rPr lang="en-US" sz="1800" dirty="0">
                <a:latin typeface="Comic Sans MS" charset="0"/>
              </a:rPr>
              <a:t> half crossing angle 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98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1775" indent="0">
              <a:buNone/>
            </a:pPr>
            <a:endParaRPr lang="en-US" sz="1400" dirty="0"/>
          </a:p>
          <a:p>
            <a:pPr marL="231775" indent="0">
              <a:buNone/>
            </a:pPr>
            <a:r>
              <a:rPr lang="en-US" sz="1400" dirty="0"/>
              <a:t>Req. Beam dynamics: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5.8 mm diameter minimum average aperture (short range transverse wake)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&lt; 1 V/</a:t>
            </a:r>
            <a:r>
              <a:rPr lang="en-US" sz="1400" dirty="0" err="1"/>
              <a:t>pC</a:t>
            </a:r>
            <a:r>
              <a:rPr lang="en-US" sz="1400" dirty="0"/>
              <a:t>/mm/m long-range transverse </a:t>
            </a:r>
            <a:r>
              <a:rPr lang="en-US" sz="1400" dirty="0" err="1"/>
              <a:t>wakefield</a:t>
            </a:r>
            <a:r>
              <a:rPr lang="en-US" sz="1400" dirty="0"/>
              <a:t> at second bunch (approximately x50 suppression).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Req. Rf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err="1"/>
              <a:t>E</a:t>
            </a:r>
            <a:r>
              <a:rPr lang="en-US" sz="1400" baseline="-25000" dirty="0" err="1"/>
              <a:t>max,surf</a:t>
            </a:r>
            <a:r>
              <a:rPr lang="en-US" sz="1400" baseline="-25000" dirty="0"/>
              <a:t> </a:t>
            </a:r>
            <a:r>
              <a:rPr lang="en-US" sz="1400" dirty="0"/>
              <a:t>&lt; ~ 250 MV/m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Pulsed surface heating: </a:t>
            </a:r>
            <a:r>
              <a:rPr lang="en-US" sz="1400" dirty="0">
                <a:latin typeface="Symbol" charset="2"/>
                <a:cs typeface="Symbol" charset="2"/>
              </a:rPr>
              <a:t>D</a:t>
            </a:r>
            <a:r>
              <a:rPr lang="en-US" sz="1400" dirty="0"/>
              <a:t>T &lt; ~30 K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231775" indent="0">
              <a:buNone/>
            </a:pPr>
            <a:endParaRPr lang="en-US" sz="1400" dirty="0"/>
          </a:p>
          <a:p>
            <a:endParaRPr lang="en-US" sz="1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4282138"/>
              </p:ext>
            </p:extLst>
          </p:nvPr>
        </p:nvGraphicFramePr>
        <p:xfrm>
          <a:off x="2209800" y="4114800"/>
          <a:ext cx="899085" cy="472265"/>
        </p:xfrm>
        <a:graphic>
          <a:graphicData uri="http://schemas.openxmlformats.org/presentationml/2006/ole">
            <p:oleObj spid="_x0000_s1062" name="Equation" r:id="rId3" imgW="749160" imgH="39348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5996407"/>
              </p:ext>
            </p:extLst>
          </p:nvPr>
        </p:nvGraphicFramePr>
        <p:xfrm>
          <a:off x="3962400" y="4267200"/>
          <a:ext cx="1501793" cy="273394"/>
        </p:xfrm>
        <a:graphic>
          <a:graphicData uri="http://schemas.openxmlformats.org/presentationml/2006/ole">
            <p:oleObj spid="_x0000_s1063" name="Equation" r:id="rId4" imgW="1257120" imgH="228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0" y="4724400"/>
            <a:ext cx="1353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global power flow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24400"/>
            <a:ext cx="184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local complex power flow</a:t>
            </a:r>
            <a:endParaRPr lang="en-US" sz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59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" y="838597"/>
            <a:ext cx="9076732" cy="5482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67" y="76200"/>
            <a:ext cx="890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err="1" smtClean="0"/>
              <a:t>Planned</a:t>
            </a:r>
            <a:r>
              <a:rPr lang="nb-NO" sz="2400" b="1" dirty="0" smtClean="0"/>
              <a:t> kick and break </a:t>
            </a:r>
            <a:r>
              <a:rPr lang="nb-NO" sz="2400" b="1" dirty="0" err="1" smtClean="0"/>
              <a:t>down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measurements</a:t>
            </a:r>
            <a:r>
              <a:rPr lang="nb-NO" sz="2400" b="1" dirty="0" smtClean="0"/>
              <a:t> </a:t>
            </a:r>
            <a:endParaRPr lang="nb-NO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712" y="6494303"/>
            <a:ext cx="4039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Andrea </a:t>
            </a:r>
            <a:r>
              <a:rPr lang="en-GB" sz="1400" dirty="0" err="1" smtClean="0"/>
              <a:t>Palaia</a:t>
            </a:r>
            <a:r>
              <a:rPr lang="en-GB" sz="1400" dirty="0" smtClean="0"/>
              <a:t> et al. Uppsala University</a:t>
            </a:r>
            <a:endParaRPr lang="en-GB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59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76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/>
              <a:t>CTF3+ : first </a:t>
            </a:r>
            <a:r>
              <a:rPr lang="nb-NO" sz="2400" b="1" dirty="0" err="1" smtClean="0"/>
              <a:t>update</a:t>
            </a:r>
            <a:r>
              <a:rPr lang="nb-NO" sz="2400" b="1" dirty="0" smtClean="0"/>
              <a:t> plans (2012)</a:t>
            </a:r>
            <a:endParaRPr lang="nb-NO" sz="24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0875" y="655053"/>
            <a:ext cx="9033125" cy="6311900"/>
          </a:xfrm>
        </p:spPr>
        <p:txBody>
          <a:bodyPr/>
          <a:lstStyle/>
          <a:p>
            <a:r>
              <a:rPr lang="en-US" sz="2400" dirty="0" smtClean="0"/>
              <a:t>First upgrade of CTF3 two-beam acceleration test: </a:t>
            </a:r>
            <a:r>
              <a:rPr lang="en-US" sz="2400" b="1" dirty="0" smtClean="0"/>
              <a:t>adding one full CLIC-type module</a:t>
            </a:r>
            <a:r>
              <a:rPr lang="en-US" sz="2400" dirty="0" smtClean="0"/>
              <a:t>, in addition to TBTS.</a:t>
            </a:r>
          </a:p>
          <a:p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nb-NO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714706" y="7297738"/>
            <a:ext cx="890587" cy="258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7C9BF1-2027-B642-A058-21B31C527B6E}" type="slidenum">
              <a:rPr lang="nb-NO" smtClean="0"/>
              <a:pPr>
                <a:defRPr/>
              </a:pPr>
              <a:t>69</a:t>
            </a:fld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218252" y="5658403"/>
            <a:ext cx="8852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 Realistic beam </a:t>
            </a:r>
            <a:r>
              <a:rPr lang="en-US" sz="2200" b="1" dirty="0" smtClean="0"/>
              <a:t>tests of a module </a:t>
            </a:r>
            <a:r>
              <a:rPr lang="en-US" sz="2200" dirty="0" smtClean="0"/>
              <a:t>with all relevant components in CLEX.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Next step after this: 3 CLIC modules chained together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Then: N CLIC modules</a:t>
            </a:r>
          </a:p>
          <a:p>
            <a:pPr>
              <a:buFont typeface="Arial"/>
              <a:buChar char="•"/>
            </a:pPr>
            <a:endParaRPr lang="en-US" sz="2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" y="1607501"/>
            <a:ext cx="6449258" cy="3649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86" y="1877906"/>
            <a:ext cx="2546370" cy="30168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35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CLIC: specific features</a:t>
            </a:r>
            <a:r>
              <a:rPr lang="en-US" sz="2800" smtClean="0"/>
              <a:t> </a:t>
            </a:r>
          </a:p>
        </p:txBody>
      </p:sp>
      <p:sp>
        <p:nvSpPr>
          <p:cNvPr id="1277957" name="Rectangle 5"/>
          <p:cNvSpPr>
            <a:spLocks noChangeArrowheads="1"/>
          </p:cNvSpPr>
          <p:nvPr/>
        </p:nvSpPr>
        <p:spPr bwMode="auto">
          <a:xfrm>
            <a:off x="5867400" y="4114800"/>
            <a:ext cx="3581400" cy="26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 defTabSz="828675"/>
            <a:r>
              <a:rPr lang="en-US" sz="1200" b="0" dirty="0">
                <a:solidFill>
                  <a:srgbClr val="00187E"/>
                </a:solidFill>
                <a:latin typeface="Arial" pitchFamily="34" charset="0"/>
              </a:rPr>
              <a:t>CLIC </a:t>
            </a:r>
            <a:r>
              <a:rPr lang="en-US" sz="1200" b="0" dirty="0" smtClean="0">
                <a:solidFill>
                  <a:srgbClr val="00187E"/>
                </a:solidFill>
                <a:latin typeface="Arial" pitchFamily="34" charset="0"/>
              </a:rPr>
              <a:t>TUNNEL CROSS-SECTION</a:t>
            </a:r>
            <a:endParaRPr lang="en-US" sz="1200" b="0" dirty="0">
              <a:solidFill>
                <a:srgbClr val="00187E"/>
              </a:solidFill>
              <a:latin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32499" y="4495800"/>
            <a:ext cx="5138476" cy="2230437"/>
            <a:chOff x="266" y="951"/>
            <a:chExt cx="3811" cy="1655"/>
          </a:xfrm>
        </p:grpSpPr>
        <p:sp>
          <p:nvSpPr>
            <p:cNvPr id="10255" name="AutoShape 9"/>
            <p:cNvSpPr>
              <a:spLocks noChangeAspect="1" noChangeArrowheads="1" noTextEdit="1"/>
            </p:cNvSpPr>
            <p:nvPr/>
          </p:nvSpPr>
          <p:spPr bwMode="auto">
            <a:xfrm>
              <a:off x="266" y="951"/>
              <a:ext cx="3811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56" name="Group 10"/>
            <p:cNvGrpSpPr>
              <a:grpSpLocks/>
            </p:cNvGrpSpPr>
            <p:nvPr/>
          </p:nvGrpSpPr>
          <p:grpSpPr bwMode="auto">
            <a:xfrm>
              <a:off x="2469" y="1748"/>
              <a:ext cx="182" cy="81"/>
              <a:chOff x="2469" y="1748"/>
              <a:chExt cx="182" cy="81"/>
            </a:xfrm>
          </p:grpSpPr>
          <p:sp>
            <p:nvSpPr>
              <p:cNvPr id="11993" name="Line 11"/>
              <p:cNvSpPr>
                <a:spLocks noChangeShapeType="1"/>
              </p:cNvSpPr>
              <p:nvPr/>
            </p:nvSpPr>
            <p:spPr bwMode="auto">
              <a:xfrm flipV="1">
                <a:off x="2523" y="1770"/>
                <a:ext cx="128" cy="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4" name="Freeform 12"/>
              <p:cNvSpPr>
                <a:spLocks/>
              </p:cNvSpPr>
              <p:nvPr/>
            </p:nvSpPr>
            <p:spPr bwMode="auto">
              <a:xfrm>
                <a:off x="2469" y="1748"/>
                <a:ext cx="88" cy="81"/>
              </a:xfrm>
              <a:custGeom>
                <a:avLst/>
                <a:gdLst>
                  <a:gd name="T0" fmla="*/ 74 w 176"/>
                  <a:gd name="T1" fmla="*/ 0 h 162"/>
                  <a:gd name="T2" fmla="*/ 0 w 176"/>
                  <a:gd name="T3" fmla="*/ 55 h 162"/>
                  <a:gd name="T4" fmla="*/ 88 w 176"/>
                  <a:gd name="T5" fmla="*/ 81 h 162"/>
                  <a:gd name="T6" fmla="*/ 55 w 176"/>
                  <a:gd name="T7" fmla="*/ 45 h 162"/>
                  <a:gd name="T8" fmla="*/ 74 w 176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62"/>
                  <a:gd name="T17" fmla="*/ 176 w 176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62">
                    <a:moveTo>
                      <a:pt x="148" y="0"/>
                    </a:moveTo>
                    <a:lnTo>
                      <a:pt x="0" y="111"/>
                    </a:lnTo>
                    <a:lnTo>
                      <a:pt x="176" y="162"/>
                    </a:lnTo>
                    <a:lnTo>
                      <a:pt x="111" y="91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7" name="Group 13"/>
            <p:cNvGrpSpPr>
              <a:grpSpLocks/>
            </p:cNvGrpSpPr>
            <p:nvPr/>
          </p:nvGrpSpPr>
          <p:grpSpPr bwMode="auto">
            <a:xfrm>
              <a:off x="3027" y="1958"/>
              <a:ext cx="209" cy="81"/>
              <a:chOff x="3027" y="1958"/>
              <a:chExt cx="209" cy="81"/>
            </a:xfrm>
          </p:grpSpPr>
          <p:sp>
            <p:nvSpPr>
              <p:cNvPr id="11991" name="Line 14"/>
              <p:cNvSpPr>
                <a:spLocks noChangeShapeType="1"/>
              </p:cNvSpPr>
              <p:nvPr/>
            </p:nvSpPr>
            <p:spPr bwMode="auto">
              <a:xfrm flipH="1" flipV="1">
                <a:off x="3027" y="1958"/>
                <a:ext cx="157" cy="4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2" name="Freeform 15"/>
              <p:cNvSpPr>
                <a:spLocks/>
              </p:cNvSpPr>
              <p:nvPr/>
            </p:nvSpPr>
            <p:spPr bwMode="auto">
              <a:xfrm>
                <a:off x="3145" y="1960"/>
                <a:ext cx="91" cy="79"/>
              </a:xfrm>
              <a:custGeom>
                <a:avLst/>
                <a:gdLst>
                  <a:gd name="T0" fmla="*/ 0 w 182"/>
                  <a:gd name="T1" fmla="*/ 79 h 156"/>
                  <a:gd name="T2" fmla="*/ 91 w 182"/>
                  <a:gd name="T3" fmla="*/ 65 h 156"/>
                  <a:gd name="T4" fmla="*/ 25 w 182"/>
                  <a:gd name="T5" fmla="*/ 0 h 156"/>
                  <a:gd name="T6" fmla="*/ 37 w 182"/>
                  <a:gd name="T7" fmla="*/ 47 h 156"/>
                  <a:gd name="T8" fmla="*/ 0 w 182"/>
                  <a:gd name="T9" fmla="*/ 79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156"/>
                  <a:gd name="T17" fmla="*/ 182 w 182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156">
                    <a:moveTo>
                      <a:pt x="0" y="156"/>
                    </a:moveTo>
                    <a:lnTo>
                      <a:pt x="182" y="128"/>
                    </a:lnTo>
                    <a:lnTo>
                      <a:pt x="51" y="0"/>
                    </a:lnTo>
                    <a:lnTo>
                      <a:pt x="74" y="93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8" name="Line 16"/>
            <p:cNvSpPr>
              <a:spLocks noChangeShapeType="1"/>
            </p:cNvSpPr>
            <p:nvPr/>
          </p:nvSpPr>
          <p:spPr bwMode="auto">
            <a:xfrm>
              <a:off x="272" y="1412"/>
              <a:ext cx="3017" cy="972"/>
            </a:xfrm>
            <a:prstGeom prst="line">
              <a:avLst/>
            </a:prstGeom>
            <a:noFill/>
            <a:ln w="11113">
              <a:solidFill>
                <a:srgbClr val="FC012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7"/>
            <p:cNvSpPr>
              <a:spLocks noChangeShapeType="1"/>
            </p:cNvSpPr>
            <p:nvPr/>
          </p:nvSpPr>
          <p:spPr bwMode="auto">
            <a:xfrm>
              <a:off x="695" y="1241"/>
              <a:ext cx="2507" cy="423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0" name="Group 18"/>
            <p:cNvGrpSpPr>
              <a:grpSpLocks/>
            </p:cNvGrpSpPr>
            <p:nvPr/>
          </p:nvGrpSpPr>
          <p:grpSpPr bwMode="auto">
            <a:xfrm>
              <a:off x="745" y="1128"/>
              <a:ext cx="260" cy="257"/>
              <a:chOff x="745" y="1128"/>
              <a:chExt cx="260" cy="257"/>
            </a:xfrm>
          </p:grpSpPr>
          <p:sp>
            <p:nvSpPr>
              <p:cNvPr id="11929" name="Freeform 19"/>
              <p:cNvSpPr>
                <a:spLocks/>
              </p:cNvSpPr>
              <p:nvPr/>
            </p:nvSpPr>
            <p:spPr bwMode="auto">
              <a:xfrm>
                <a:off x="751" y="1336"/>
                <a:ext cx="92" cy="17"/>
              </a:xfrm>
              <a:custGeom>
                <a:avLst/>
                <a:gdLst>
                  <a:gd name="T0" fmla="*/ 86 w 185"/>
                  <a:gd name="T1" fmla="*/ 16 h 35"/>
                  <a:gd name="T2" fmla="*/ 92 w 185"/>
                  <a:gd name="T3" fmla="*/ 17 h 35"/>
                  <a:gd name="T4" fmla="*/ 6 w 185"/>
                  <a:gd name="T5" fmla="*/ 2 h 35"/>
                  <a:gd name="T6" fmla="*/ 0 w 185"/>
                  <a:gd name="T7" fmla="*/ 0 h 35"/>
                  <a:gd name="T8" fmla="*/ 86 w 185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5"/>
                  <a:gd name="T17" fmla="*/ 185 w 18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5">
                    <a:moveTo>
                      <a:pt x="173" y="32"/>
                    </a:moveTo>
                    <a:lnTo>
                      <a:pt x="185" y="35"/>
                    </a:lnTo>
                    <a:lnTo>
                      <a:pt x="12" y="4"/>
                    </a:lnTo>
                    <a:lnTo>
                      <a:pt x="0" y="0"/>
                    </a:lnTo>
                    <a:lnTo>
                      <a:pt x="173" y="32"/>
                    </a:lnTo>
                    <a:close/>
                  </a:path>
                </a:pathLst>
              </a:custGeom>
              <a:solidFill>
                <a:srgbClr val="6A6A6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0" name="Freeform 20"/>
              <p:cNvSpPr>
                <a:spLocks/>
              </p:cNvSpPr>
              <p:nvPr/>
            </p:nvSpPr>
            <p:spPr bwMode="auto">
              <a:xfrm>
                <a:off x="757" y="1337"/>
                <a:ext cx="91" cy="19"/>
              </a:xfrm>
              <a:custGeom>
                <a:avLst/>
                <a:gdLst>
                  <a:gd name="T0" fmla="*/ 86 w 183"/>
                  <a:gd name="T1" fmla="*/ 16 h 36"/>
                  <a:gd name="T2" fmla="*/ 91 w 183"/>
                  <a:gd name="T3" fmla="*/ 19 h 36"/>
                  <a:gd name="T4" fmla="*/ 5 w 183"/>
                  <a:gd name="T5" fmla="*/ 3 h 36"/>
                  <a:gd name="T6" fmla="*/ 0 w 183"/>
                  <a:gd name="T7" fmla="*/ 0 h 36"/>
                  <a:gd name="T8" fmla="*/ 86 w 183"/>
                  <a:gd name="T9" fmla="*/ 1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6"/>
                  <a:gd name="T17" fmla="*/ 183 w 18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6">
                    <a:moveTo>
                      <a:pt x="173" y="31"/>
                    </a:moveTo>
                    <a:lnTo>
                      <a:pt x="183" y="36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7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1" name="Freeform 21"/>
              <p:cNvSpPr>
                <a:spLocks/>
              </p:cNvSpPr>
              <p:nvPr/>
            </p:nvSpPr>
            <p:spPr bwMode="auto">
              <a:xfrm>
                <a:off x="762" y="1340"/>
                <a:ext cx="91" cy="20"/>
              </a:xfrm>
              <a:custGeom>
                <a:avLst/>
                <a:gdLst>
                  <a:gd name="T0" fmla="*/ 87 w 181"/>
                  <a:gd name="T1" fmla="*/ 15 h 40"/>
                  <a:gd name="T2" fmla="*/ 91 w 181"/>
                  <a:gd name="T3" fmla="*/ 20 h 40"/>
                  <a:gd name="T4" fmla="*/ 4 w 181"/>
                  <a:gd name="T5" fmla="*/ 4 h 40"/>
                  <a:gd name="T6" fmla="*/ 0 w 181"/>
                  <a:gd name="T7" fmla="*/ 0 h 40"/>
                  <a:gd name="T8" fmla="*/ 87 w 181"/>
                  <a:gd name="T9" fmla="*/ 15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40"/>
                  <a:gd name="T17" fmla="*/ 181 w 18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40">
                    <a:moveTo>
                      <a:pt x="173" y="31"/>
                    </a:moveTo>
                    <a:lnTo>
                      <a:pt x="181" y="4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2" name="Freeform 22"/>
              <p:cNvSpPr>
                <a:spLocks/>
              </p:cNvSpPr>
              <p:nvPr/>
            </p:nvSpPr>
            <p:spPr bwMode="auto">
              <a:xfrm>
                <a:off x="762" y="1340"/>
                <a:ext cx="89" cy="17"/>
              </a:xfrm>
              <a:custGeom>
                <a:avLst/>
                <a:gdLst>
                  <a:gd name="T0" fmla="*/ 87 w 178"/>
                  <a:gd name="T1" fmla="*/ 15 h 35"/>
                  <a:gd name="T2" fmla="*/ 89 w 178"/>
                  <a:gd name="T3" fmla="*/ 17 h 35"/>
                  <a:gd name="T4" fmla="*/ 3 w 178"/>
                  <a:gd name="T5" fmla="*/ 1 h 35"/>
                  <a:gd name="T6" fmla="*/ 0 w 178"/>
                  <a:gd name="T7" fmla="*/ 0 h 35"/>
                  <a:gd name="T8" fmla="*/ 87 w 178"/>
                  <a:gd name="T9" fmla="*/ 1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35"/>
                  <a:gd name="T17" fmla="*/ 178 w 17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35">
                    <a:moveTo>
                      <a:pt x="173" y="31"/>
                    </a:moveTo>
                    <a:lnTo>
                      <a:pt x="178" y="35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3" name="Freeform 23"/>
              <p:cNvSpPr>
                <a:spLocks/>
              </p:cNvSpPr>
              <p:nvPr/>
            </p:nvSpPr>
            <p:spPr bwMode="auto">
              <a:xfrm>
                <a:off x="764" y="1341"/>
                <a:ext cx="89" cy="19"/>
              </a:xfrm>
              <a:custGeom>
                <a:avLst/>
                <a:gdLst>
                  <a:gd name="T0" fmla="*/ 87 w 176"/>
                  <a:gd name="T1" fmla="*/ 16 h 37"/>
                  <a:gd name="T2" fmla="*/ 89 w 176"/>
                  <a:gd name="T3" fmla="*/ 19 h 37"/>
                  <a:gd name="T4" fmla="*/ 2 w 176"/>
                  <a:gd name="T5" fmla="*/ 3 h 37"/>
                  <a:gd name="T6" fmla="*/ 0 w 176"/>
                  <a:gd name="T7" fmla="*/ 0 h 37"/>
                  <a:gd name="T8" fmla="*/ 87 w 176"/>
                  <a:gd name="T9" fmla="*/ 1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37"/>
                  <a:gd name="T17" fmla="*/ 176 w 17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37">
                    <a:moveTo>
                      <a:pt x="173" y="32"/>
                    </a:moveTo>
                    <a:lnTo>
                      <a:pt x="176" y="37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173" y="32"/>
                    </a:lnTo>
                    <a:close/>
                  </a:path>
                </a:pathLst>
              </a:custGeom>
              <a:solidFill>
                <a:srgbClr val="8B8B8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4" name="Freeform 24"/>
              <p:cNvSpPr>
                <a:spLocks/>
              </p:cNvSpPr>
              <p:nvPr/>
            </p:nvSpPr>
            <p:spPr bwMode="auto">
              <a:xfrm>
                <a:off x="766" y="1344"/>
                <a:ext cx="91" cy="21"/>
              </a:xfrm>
              <a:custGeom>
                <a:avLst/>
                <a:gdLst>
                  <a:gd name="T0" fmla="*/ 87 w 181"/>
                  <a:gd name="T1" fmla="*/ 16 h 42"/>
                  <a:gd name="T2" fmla="*/ 91 w 181"/>
                  <a:gd name="T3" fmla="*/ 21 h 42"/>
                  <a:gd name="T4" fmla="*/ 5 w 181"/>
                  <a:gd name="T5" fmla="*/ 5 h 42"/>
                  <a:gd name="T6" fmla="*/ 0 w 181"/>
                  <a:gd name="T7" fmla="*/ 0 h 42"/>
                  <a:gd name="T8" fmla="*/ 87 w 181"/>
                  <a:gd name="T9" fmla="*/ 16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42"/>
                  <a:gd name="T17" fmla="*/ 181 w 181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42">
                    <a:moveTo>
                      <a:pt x="173" y="32"/>
                    </a:moveTo>
                    <a:lnTo>
                      <a:pt x="181" y="42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173" y="32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5" name="Freeform 25"/>
              <p:cNvSpPr>
                <a:spLocks/>
              </p:cNvSpPr>
              <p:nvPr/>
            </p:nvSpPr>
            <p:spPr bwMode="auto">
              <a:xfrm>
                <a:off x="766" y="1344"/>
                <a:ext cx="88" cy="17"/>
              </a:xfrm>
              <a:custGeom>
                <a:avLst/>
                <a:gdLst>
                  <a:gd name="T0" fmla="*/ 87 w 176"/>
                  <a:gd name="T1" fmla="*/ 16 h 35"/>
                  <a:gd name="T2" fmla="*/ 88 w 176"/>
                  <a:gd name="T3" fmla="*/ 17 h 35"/>
                  <a:gd name="T4" fmla="*/ 2 w 176"/>
                  <a:gd name="T5" fmla="*/ 1 h 35"/>
                  <a:gd name="T6" fmla="*/ 0 w 176"/>
                  <a:gd name="T7" fmla="*/ 0 h 35"/>
                  <a:gd name="T8" fmla="*/ 87 w 176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35"/>
                  <a:gd name="T17" fmla="*/ 176 w 17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35">
                    <a:moveTo>
                      <a:pt x="173" y="32"/>
                    </a:moveTo>
                    <a:lnTo>
                      <a:pt x="176" y="3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73" y="32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6" name="Freeform 26"/>
              <p:cNvSpPr>
                <a:spLocks/>
              </p:cNvSpPr>
              <p:nvPr/>
            </p:nvSpPr>
            <p:spPr bwMode="auto">
              <a:xfrm>
                <a:off x="768" y="1346"/>
                <a:ext cx="87" cy="17"/>
              </a:xfrm>
              <a:custGeom>
                <a:avLst/>
                <a:gdLst>
                  <a:gd name="T0" fmla="*/ 86 w 174"/>
                  <a:gd name="T1" fmla="*/ 16 h 35"/>
                  <a:gd name="T2" fmla="*/ 87 w 174"/>
                  <a:gd name="T3" fmla="*/ 17 h 35"/>
                  <a:gd name="T4" fmla="*/ 1 w 174"/>
                  <a:gd name="T5" fmla="*/ 2 h 35"/>
                  <a:gd name="T6" fmla="*/ 0 w 174"/>
                  <a:gd name="T7" fmla="*/ 0 h 35"/>
                  <a:gd name="T8" fmla="*/ 86 w 174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35"/>
                  <a:gd name="T17" fmla="*/ 174 w 174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35">
                    <a:moveTo>
                      <a:pt x="172" y="32"/>
                    </a:moveTo>
                    <a:lnTo>
                      <a:pt x="174" y="3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72" y="32"/>
                    </a:lnTo>
                    <a:close/>
                  </a:path>
                </a:pathLst>
              </a:custGeom>
              <a:solidFill>
                <a:srgbClr val="9595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7" name="Freeform 27"/>
              <p:cNvSpPr>
                <a:spLocks/>
              </p:cNvSpPr>
              <p:nvPr/>
            </p:nvSpPr>
            <p:spPr bwMode="auto">
              <a:xfrm>
                <a:off x="769" y="1347"/>
                <a:ext cx="88" cy="18"/>
              </a:xfrm>
              <a:custGeom>
                <a:avLst/>
                <a:gdLst>
                  <a:gd name="T0" fmla="*/ 87 w 176"/>
                  <a:gd name="T1" fmla="*/ 16 h 35"/>
                  <a:gd name="T2" fmla="*/ 88 w 176"/>
                  <a:gd name="T3" fmla="*/ 18 h 35"/>
                  <a:gd name="T4" fmla="*/ 2 w 176"/>
                  <a:gd name="T5" fmla="*/ 2 h 35"/>
                  <a:gd name="T6" fmla="*/ 0 w 176"/>
                  <a:gd name="T7" fmla="*/ 0 h 35"/>
                  <a:gd name="T8" fmla="*/ 87 w 176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35"/>
                  <a:gd name="T17" fmla="*/ 176 w 17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35">
                    <a:moveTo>
                      <a:pt x="173" y="31"/>
                    </a:moveTo>
                    <a:lnTo>
                      <a:pt x="176" y="3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8" name="Freeform 28"/>
              <p:cNvSpPr>
                <a:spLocks/>
              </p:cNvSpPr>
              <p:nvPr/>
            </p:nvSpPr>
            <p:spPr bwMode="auto">
              <a:xfrm>
                <a:off x="770" y="1349"/>
                <a:ext cx="89" cy="22"/>
              </a:xfrm>
              <a:custGeom>
                <a:avLst/>
                <a:gdLst>
                  <a:gd name="T0" fmla="*/ 86 w 177"/>
                  <a:gd name="T1" fmla="*/ 16 h 43"/>
                  <a:gd name="T2" fmla="*/ 89 w 177"/>
                  <a:gd name="T3" fmla="*/ 22 h 43"/>
                  <a:gd name="T4" fmla="*/ 3 w 177"/>
                  <a:gd name="T5" fmla="*/ 6 h 43"/>
                  <a:gd name="T6" fmla="*/ 0 w 177"/>
                  <a:gd name="T7" fmla="*/ 0 h 43"/>
                  <a:gd name="T8" fmla="*/ 86 w 177"/>
                  <a:gd name="T9" fmla="*/ 1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43"/>
                  <a:gd name="T17" fmla="*/ 177 w 17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43">
                    <a:moveTo>
                      <a:pt x="172" y="32"/>
                    </a:moveTo>
                    <a:lnTo>
                      <a:pt x="177" y="43"/>
                    </a:lnTo>
                    <a:lnTo>
                      <a:pt x="5" y="12"/>
                    </a:lnTo>
                    <a:lnTo>
                      <a:pt x="0" y="0"/>
                    </a:lnTo>
                    <a:lnTo>
                      <a:pt x="172" y="32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9" name="Freeform 29"/>
              <p:cNvSpPr>
                <a:spLocks/>
              </p:cNvSpPr>
              <p:nvPr/>
            </p:nvSpPr>
            <p:spPr bwMode="auto">
              <a:xfrm>
                <a:off x="770" y="1349"/>
                <a:ext cx="87" cy="17"/>
              </a:xfrm>
              <a:custGeom>
                <a:avLst/>
                <a:gdLst>
                  <a:gd name="T0" fmla="*/ 87 w 172"/>
                  <a:gd name="T1" fmla="*/ 16 h 33"/>
                  <a:gd name="T2" fmla="*/ 87 w 172"/>
                  <a:gd name="T3" fmla="*/ 17 h 33"/>
                  <a:gd name="T4" fmla="*/ 1 w 172"/>
                  <a:gd name="T5" fmla="*/ 1 h 33"/>
                  <a:gd name="T6" fmla="*/ 0 w 172"/>
                  <a:gd name="T7" fmla="*/ 0 h 33"/>
                  <a:gd name="T8" fmla="*/ 87 w 172"/>
                  <a:gd name="T9" fmla="*/ 16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33"/>
                  <a:gd name="T17" fmla="*/ 172 w 17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33">
                    <a:moveTo>
                      <a:pt x="172" y="32"/>
                    </a:moveTo>
                    <a:lnTo>
                      <a:pt x="172" y="3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72" y="32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0" name="Freeform 30"/>
              <p:cNvSpPr>
                <a:spLocks/>
              </p:cNvSpPr>
              <p:nvPr/>
            </p:nvSpPr>
            <p:spPr bwMode="auto">
              <a:xfrm>
                <a:off x="771" y="1350"/>
                <a:ext cx="87" cy="17"/>
              </a:xfrm>
              <a:custGeom>
                <a:avLst/>
                <a:gdLst>
                  <a:gd name="T0" fmla="*/ 86 w 173"/>
                  <a:gd name="T1" fmla="*/ 15 h 34"/>
                  <a:gd name="T2" fmla="*/ 87 w 173"/>
                  <a:gd name="T3" fmla="*/ 17 h 34"/>
                  <a:gd name="T4" fmla="*/ 0 w 173"/>
                  <a:gd name="T5" fmla="*/ 1 h 34"/>
                  <a:gd name="T6" fmla="*/ 0 w 173"/>
                  <a:gd name="T7" fmla="*/ 0 h 34"/>
                  <a:gd name="T8" fmla="*/ 86 w 173"/>
                  <a:gd name="T9" fmla="*/ 1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34"/>
                  <a:gd name="T17" fmla="*/ 173 w 173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34">
                    <a:moveTo>
                      <a:pt x="171" y="31"/>
                    </a:moveTo>
                    <a:lnTo>
                      <a:pt x="173" y="3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1" y="31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1" name="Freeform 31"/>
              <p:cNvSpPr>
                <a:spLocks/>
              </p:cNvSpPr>
              <p:nvPr/>
            </p:nvSpPr>
            <p:spPr bwMode="auto">
              <a:xfrm>
                <a:off x="771" y="1351"/>
                <a:ext cx="87" cy="18"/>
              </a:xfrm>
              <a:custGeom>
                <a:avLst/>
                <a:gdLst>
                  <a:gd name="T0" fmla="*/ 86 w 175"/>
                  <a:gd name="T1" fmla="*/ 16 h 35"/>
                  <a:gd name="T2" fmla="*/ 87 w 175"/>
                  <a:gd name="T3" fmla="*/ 18 h 35"/>
                  <a:gd name="T4" fmla="*/ 1 w 175"/>
                  <a:gd name="T5" fmla="*/ 2 h 35"/>
                  <a:gd name="T6" fmla="*/ 0 w 175"/>
                  <a:gd name="T7" fmla="*/ 0 h 35"/>
                  <a:gd name="T8" fmla="*/ 86 w 175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35"/>
                  <a:gd name="T17" fmla="*/ 175 w 17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35">
                    <a:moveTo>
                      <a:pt x="173" y="31"/>
                    </a:moveTo>
                    <a:lnTo>
                      <a:pt x="175" y="3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2" name="Freeform 32"/>
              <p:cNvSpPr>
                <a:spLocks/>
              </p:cNvSpPr>
              <p:nvPr/>
            </p:nvSpPr>
            <p:spPr bwMode="auto">
              <a:xfrm>
                <a:off x="772" y="1353"/>
                <a:ext cx="87" cy="18"/>
              </a:xfrm>
              <a:custGeom>
                <a:avLst/>
                <a:gdLst>
                  <a:gd name="T0" fmla="*/ 87 w 174"/>
                  <a:gd name="T1" fmla="*/ 16 h 35"/>
                  <a:gd name="T2" fmla="*/ 87 w 174"/>
                  <a:gd name="T3" fmla="*/ 18 h 35"/>
                  <a:gd name="T4" fmla="*/ 1 w 174"/>
                  <a:gd name="T5" fmla="*/ 2 h 35"/>
                  <a:gd name="T6" fmla="*/ 0 w 174"/>
                  <a:gd name="T7" fmla="*/ 0 h 35"/>
                  <a:gd name="T8" fmla="*/ 87 w 174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35"/>
                  <a:gd name="T17" fmla="*/ 174 w 174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35">
                    <a:moveTo>
                      <a:pt x="173" y="32"/>
                    </a:moveTo>
                    <a:lnTo>
                      <a:pt x="174" y="3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73" y="32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3" name="Freeform 33"/>
              <p:cNvSpPr>
                <a:spLocks/>
              </p:cNvSpPr>
              <p:nvPr/>
            </p:nvSpPr>
            <p:spPr bwMode="auto">
              <a:xfrm>
                <a:off x="773" y="1355"/>
                <a:ext cx="88" cy="22"/>
              </a:xfrm>
              <a:custGeom>
                <a:avLst/>
                <a:gdLst>
                  <a:gd name="T0" fmla="*/ 86 w 176"/>
                  <a:gd name="T1" fmla="*/ 15 h 44"/>
                  <a:gd name="T2" fmla="*/ 88 w 176"/>
                  <a:gd name="T3" fmla="*/ 22 h 44"/>
                  <a:gd name="T4" fmla="*/ 1 w 176"/>
                  <a:gd name="T5" fmla="*/ 6 h 44"/>
                  <a:gd name="T6" fmla="*/ 0 w 176"/>
                  <a:gd name="T7" fmla="*/ 0 h 44"/>
                  <a:gd name="T8" fmla="*/ 86 w 176"/>
                  <a:gd name="T9" fmla="*/ 15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44"/>
                  <a:gd name="T17" fmla="*/ 176 w 17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44">
                    <a:moveTo>
                      <a:pt x="172" y="31"/>
                    </a:moveTo>
                    <a:lnTo>
                      <a:pt x="176" y="44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172" y="31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4" name="Freeform 34"/>
              <p:cNvSpPr>
                <a:spLocks/>
              </p:cNvSpPr>
              <p:nvPr/>
            </p:nvSpPr>
            <p:spPr bwMode="auto">
              <a:xfrm>
                <a:off x="773" y="1355"/>
                <a:ext cx="86" cy="16"/>
              </a:xfrm>
              <a:custGeom>
                <a:avLst/>
                <a:gdLst>
                  <a:gd name="T0" fmla="*/ 86 w 172"/>
                  <a:gd name="T1" fmla="*/ 15 h 33"/>
                  <a:gd name="T2" fmla="*/ 86 w 172"/>
                  <a:gd name="T3" fmla="*/ 16 h 33"/>
                  <a:gd name="T4" fmla="*/ 0 w 172"/>
                  <a:gd name="T5" fmla="*/ 0 h 33"/>
                  <a:gd name="T6" fmla="*/ 0 w 172"/>
                  <a:gd name="T7" fmla="*/ 0 h 33"/>
                  <a:gd name="T8" fmla="*/ 86 w 172"/>
                  <a:gd name="T9" fmla="*/ 15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33"/>
                  <a:gd name="T17" fmla="*/ 172 w 17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33">
                    <a:moveTo>
                      <a:pt x="172" y="31"/>
                    </a:moveTo>
                    <a:lnTo>
                      <a:pt x="172" y="3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72" y="31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5" name="Freeform 35"/>
              <p:cNvSpPr>
                <a:spLocks/>
              </p:cNvSpPr>
              <p:nvPr/>
            </p:nvSpPr>
            <p:spPr bwMode="auto">
              <a:xfrm>
                <a:off x="773" y="1356"/>
                <a:ext cx="87" cy="17"/>
              </a:xfrm>
              <a:custGeom>
                <a:avLst/>
                <a:gdLst>
                  <a:gd name="T0" fmla="*/ 86 w 174"/>
                  <a:gd name="T1" fmla="*/ 16 h 35"/>
                  <a:gd name="T2" fmla="*/ 87 w 174"/>
                  <a:gd name="T3" fmla="*/ 17 h 35"/>
                  <a:gd name="T4" fmla="*/ 1 w 174"/>
                  <a:gd name="T5" fmla="*/ 2 h 35"/>
                  <a:gd name="T6" fmla="*/ 0 w 174"/>
                  <a:gd name="T7" fmla="*/ 0 h 35"/>
                  <a:gd name="T8" fmla="*/ 86 w 174"/>
                  <a:gd name="T9" fmla="*/ 1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35"/>
                  <a:gd name="T17" fmla="*/ 174 w 174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35">
                    <a:moveTo>
                      <a:pt x="172" y="32"/>
                    </a:moveTo>
                    <a:lnTo>
                      <a:pt x="174" y="3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72" y="32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6" name="Freeform 36"/>
              <p:cNvSpPr>
                <a:spLocks/>
              </p:cNvSpPr>
              <p:nvPr/>
            </p:nvSpPr>
            <p:spPr bwMode="auto">
              <a:xfrm>
                <a:off x="774" y="1357"/>
                <a:ext cx="86" cy="18"/>
              </a:xfrm>
              <a:custGeom>
                <a:avLst/>
                <a:gdLst>
                  <a:gd name="T0" fmla="*/ 86 w 173"/>
                  <a:gd name="T1" fmla="*/ 16 h 34"/>
                  <a:gd name="T2" fmla="*/ 86 w 173"/>
                  <a:gd name="T3" fmla="*/ 18 h 34"/>
                  <a:gd name="T4" fmla="*/ 0 w 173"/>
                  <a:gd name="T5" fmla="*/ 2 h 34"/>
                  <a:gd name="T6" fmla="*/ 0 w 173"/>
                  <a:gd name="T7" fmla="*/ 0 h 34"/>
                  <a:gd name="T8" fmla="*/ 86 w 173"/>
                  <a:gd name="T9" fmla="*/ 16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34"/>
                  <a:gd name="T17" fmla="*/ 173 w 173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34">
                    <a:moveTo>
                      <a:pt x="173" y="31"/>
                    </a:moveTo>
                    <a:lnTo>
                      <a:pt x="173" y="3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7" name="Freeform 37"/>
              <p:cNvSpPr>
                <a:spLocks/>
              </p:cNvSpPr>
              <p:nvPr/>
            </p:nvSpPr>
            <p:spPr bwMode="auto">
              <a:xfrm>
                <a:off x="774" y="1359"/>
                <a:ext cx="87" cy="17"/>
              </a:xfrm>
              <a:custGeom>
                <a:avLst/>
                <a:gdLst>
                  <a:gd name="T0" fmla="*/ 86 w 175"/>
                  <a:gd name="T1" fmla="*/ 16 h 33"/>
                  <a:gd name="T2" fmla="*/ 87 w 175"/>
                  <a:gd name="T3" fmla="*/ 17 h 33"/>
                  <a:gd name="T4" fmla="*/ 1 w 175"/>
                  <a:gd name="T5" fmla="*/ 1 h 33"/>
                  <a:gd name="T6" fmla="*/ 0 w 175"/>
                  <a:gd name="T7" fmla="*/ 0 h 33"/>
                  <a:gd name="T8" fmla="*/ 86 w 175"/>
                  <a:gd name="T9" fmla="*/ 16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33"/>
                  <a:gd name="T17" fmla="*/ 175 w 17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33">
                    <a:moveTo>
                      <a:pt x="173" y="31"/>
                    </a:moveTo>
                    <a:lnTo>
                      <a:pt x="175" y="3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8" name="Freeform 38"/>
              <p:cNvSpPr>
                <a:spLocks/>
              </p:cNvSpPr>
              <p:nvPr/>
            </p:nvSpPr>
            <p:spPr bwMode="auto">
              <a:xfrm>
                <a:off x="774" y="1360"/>
                <a:ext cx="87" cy="17"/>
              </a:xfrm>
              <a:custGeom>
                <a:avLst/>
                <a:gdLst>
                  <a:gd name="T0" fmla="*/ 87 w 173"/>
                  <a:gd name="T1" fmla="*/ 15 h 34"/>
                  <a:gd name="T2" fmla="*/ 87 w 173"/>
                  <a:gd name="T3" fmla="*/ 17 h 34"/>
                  <a:gd name="T4" fmla="*/ 0 w 173"/>
                  <a:gd name="T5" fmla="*/ 1 h 34"/>
                  <a:gd name="T6" fmla="*/ 0 w 173"/>
                  <a:gd name="T7" fmla="*/ 0 h 34"/>
                  <a:gd name="T8" fmla="*/ 87 w 173"/>
                  <a:gd name="T9" fmla="*/ 1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34"/>
                  <a:gd name="T17" fmla="*/ 173 w 173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34">
                    <a:moveTo>
                      <a:pt x="173" y="31"/>
                    </a:moveTo>
                    <a:lnTo>
                      <a:pt x="173" y="3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9" name="Freeform 39"/>
              <p:cNvSpPr>
                <a:spLocks/>
              </p:cNvSpPr>
              <p:nvPr/>
            </p:nvSpPr>
            <p:spPr bwMode="auto">
              <a:xfrm>
                <a:off x="774" y="1361"/>
                <a:ext cx="88" cy="24"/>
              </a:xfrm>
              <a:custGeom>
                <a:avLst/>
                <a:gdLst>
                  <a:gd name="T0" fmla="*/ 87 w 174"/>
                  <a:gd name="T1" fmla="*/ 16 h 46"/>
                  <a:gd name="T2" fmla="*/ 88 w 174"/>
                  <a:gd name="T3" fmla="*/ 24 h 46"/>
                  <a:gd name="T4" fmla="*/ 1 w 174"/>
                  <a:gd name="T5" fmla="*/ 8 h 46"/>
                  <a:gd name="T6" fmla="*/ 0 w 174"/>
                  <a:gd name="T7" fmla="*/ 0 h 46"/>
                  <a:gd name="T8" fmla="*/ 87 w 174"/>
                  <a:gd name="T9" fmla="*/ 1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46"/>
                  <a:gd name="T17" fmla="*/ 174 w 17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46">
                    <a:moveTo>
                      <a:pt x="173" y="31"/>
                    </a:moveTo>
                    <a:lnTo>
                      <a:pt x="174" y="46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0" name="Freeform 40"/>
              <p:cNvSpPr>
                <a:spLocks/>
              </p:cNvSpPr>
              <p:nvPr/>
            </p:nvSpPr>
            <p:spPr bwMode="auto">
              <a:xfrm>
                <a:off x="774" y="1143"/>
                <a:ext cx="88" cy="20"/>
              </a:xfrm>
              <a:custGeom>
                <a:avLst/>
                <a:gdLst>
                  <a:gd name="T0" fmla="*/ 88 w 174"/>
                  <a:gd name="T1" fmla="*/ 12 h 40"/>
                  <a:gd name="T2" fmla="*/ 87 w 174"/>
                  <a:gd name="T3" fmla="*/ 20 h 40"/>
                  <a:gd name="T4" fmla="*/ 0 w 174"/>
                  <a:gd name="T5" fmla="*/ 8 h 40"/>
                  <a:gd name="T6" fmla="*/ 1 w 174"/>
                  <a:gd name="T7" fmla="*/ 0 h 40"/>
                  <a:gd name="T8" fmla="*/ 88 w 174"/>
                  <a:gd name="T9" fmla="*/ 12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40"/>
                  <a:gd name="T17" fmla="*/ 174 w 17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40">
                    <a:moveTo>
                      <a:pt x="174" y="25"/>
                    </a:moveTo>
                    <a:lnTo>
                      <a:pt x="173" y="40"/>
                    </a:lnTo>
                    <a:lnTo>
                      <a:pt x="0" y="16"/>
                    </a:lnTo>
                    <a:lnTo>
                      <a:pt x="2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AC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1" name="Freeform 41"/>
              <p:cNvSpPr>
                <a:spLocks/>
              </p:cNvSpPr>
              <p:nvPr/>
            </p:nvSpPr>
            <p:spPr bwMode="auto">
              <a:xfrm>
                <a:off x="773" y="1151"/>
                <a:ext cx="88" cy="19"/>
              </a:xfrm>
              <a:custGeom>
                <a:avLst/>
                <a:gdLst>
                  <a:gd name="T0" fmla="*/ 88 w 176"/>
                  <a:gd name="T1" fmla="*/ 12 h 39"/>
                  <a:gd name="T2" fmla="*/ 86 w 176"/>
                  <a:gd name="T3" fmla="*/ 19 h 39"/>
                  <a:gd name="T4" fmla="*/ 0 w 176"/>
                  <a:gd name="T5" fmla="*/ 7 h 39"/>
                  <a:gd name="T6" fmla="*/ 1 w 176"/>
                  <a:gd name="T7" fmla="*/ 0 h 39"/>
                  <a:gd name="T8" fmla="*/ 88 w 176"/>
                  <a:gd name="T9" fmla="*/ 12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39"/>
                  <a:gd name="T17" fmla="*/ 176 w 176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39">
                    <a:moveTo>
                      <a:pt x="176" y="24"/>
                    </a:moveTo>
                    <a:lnTo>
                      <a:pt x="172" y="39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176" y="24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2" name="Freeform 42"/>
              <p:cNvSpPr>
                <a:spLocks/>
              </p:cNvSpPr>
              <p:nvPr/>
            </p:nvSpPr>
            <p:spPr bwMode="auto">
              <a:xfrm>
                <a:off x="774" y="1151"/>
                <a:ext cx="87" cy="14"/>
              </a:xfrm>
              <a:custGeom>
                <a:avLst/>
                <a:gdLst>
                  <a:gd name="T0" fmla="*/ 87 w 173"/>
                  <a:gd name="T1" fmla="*/ 12 h 27"/>
                  <a:gd name="T2" fmla="*/ 87 w 173"/>
                  <a:gd name="T3" fmla="*/ 14 h 27"/>
                  <a:gd name="T4" fmla="*/ 0 w 173"/>
                  <a:gd name="T5" fmla="*/ 1 h 27"/>
                  <a:gd name="T6" fmla="*/ 0 w 173"/>
                  <a:gd name="T7" fmla="*/ 0 h 27"/>
                  <a:gd name="T8" fmla="*/ 87 w 173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27"/>
                  <a:gd name="T17" fmla="*/ 173 w 17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27">
                    <a:moveTo>
                      <a:pt x="173" y="24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3" y="24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3" name="Freeform 43"/>
              <p:cNvSpPr>
                <a:spLocks/>
              </p:cNvSpPr>
              <p:nvPr/>
            </p:nvSpPr>
            <p:spPr bwMode="auto">
              <a:xfrm>
                <a:off x="774" y="1152"/>
                <a:ext cx="87" cy="14"/>
              </a:xfrm>
              <a:custGeom>
                <a:avLst/>
                <a:gdLst>
                  <a:gd name="T0" fmla="*/ 87 w 175"/>
                  <a:gd name="T1" fmla="*/ 13 h 28"/>
                  <a:gd name="T2" fmla="*/ 86 w 175"/>
                  <a:gd name="T3" fmla="*/ 14 h 28"/>
                  <a:gd name="T4" fmla="*/ 0 w 175"/>
                  <a:gd name="T5" fmla="*/ 2 h 28"/>
                  <a:gd name="T6" fmla="*/ 1 w 175"/>
                  <a:gd name="T7" fmla="*/ 0 h 28"/>
                  <a:gd name="T8" fmla="*/ 87 w 175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8"/>
                  <a:gd name="T17" fmla="*/ 175 w 175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8">
                    <a:moveTo>
                      <a:pt x="175" y="25"/>
                    </a:moveTo>
                    <a:lnTo>
                      <a:pt x="173" y="2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4" name="Freeform 44"/>
              <p:cNvSpPr>
                <a:spLocks/>
              </p:cNvSpPr>
              <p:nvPr/>
            </p:nvSpPr>
            <p:spPr bwMode="auto">
              <a:xfrm>
                <a:off x="774" y="1154"/>
                <a:ext cx="86" cy="14"/>
              </a:xfrm>
              <a:custGeom>
                <a:avLst/>
                <a:gdLst>
                  <a:gd name="T0" fmla="*/ 86 w 173"/>
                  <a:gd name="T1" fmla="*/ 12 h 29"/>
                  <a:gd name="T2" fmla="*/ 86 w 173"/>
                  <a:gd name="T3" fmla="*/ 14 h 29"/>
                  <a:gd name="T4" fmla="*/ 0 w 173"/>
                  <a:gd name="T5" fmla="*/ 2 h 29"/>
                  <a:gd name="T6" fmla="*/ 0 w 173"/>
                  <a:gd name="T7" fmla="*/ 0 h 29"/>
                  <a:gd name="T8" fmla="*/ 86 w 173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29"/>
                  <a:gd name="T17" fmla="*/ 173 w 173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29">
                    <a:moveTo>
                      <a:pt x="173" y="25"/>
                    </a:moveTo>
                    <a:lnTo>
                      <a:pt x="173" y="2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73" y="25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5" name="Freeform 45"/>
              <p:cNvSpPr>
                <a:spLocks/>
              </p:cNvSpPr>
              <p:nvPr/>
            </p:nvSpPr>
            <p:spPr bwMode="auto">
              <a:xfrm>
                <a:off x="773" y="1155"/>
                <a:ext cx="87" cy="14"/>
              </a:xfrm>
              <a:custGeom>
                <a:avLst/>
                <a:gdLst>
                  <a:gd name="T0" fmla="*/ 87 w 174"/>
                  <a:gd name="T1" fmla="*/ 13 h 26"/>
                  <a:gd name="T2" fmla="*/ 86 w 174"/>
                  <a:gd name="T3" fmla="*/ 14 h 26"/>
                  <a:gd name="T4" fmla="*/ 0 w 174"/>
                  <a:gd name="T5" fmla="*/ 2 h 26"/>
                  <a:gd name="T6" fmla="*/ 1 w 174"/>
                  <a:gd name="T7" fmla="*/ 0 h 26"/>
                  <a:gd name="T8" fmla="*/ 87 w 174"/>
                  <a:gd name="T9" fmla="*/ 1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6"/>
                  <a:gd name="T17" fmla="*/ 174 w 17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6">
                    <a:moveTo>
                      <a:pt x="174" y="25"/>
                    </a:moveTo>
                    <a:lnTo>
                      <a:pt x="172" y="2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6" name="Freeform 46"/>
              <p:cNvSpPr>
                <a:spLocks/>
              </p:cNvSpPr>
              <p:nvPr/>
            </p:nvSpPr>
            <p:spPr bwMode="auto">
              <a:xfrm>
                <a:off x="773" y="1157"/>
                <a:ext cx="86" cy="13"/>
              </a:xfrm>
              <a:custGeom>
                <a:avLst/>
                <a:gdLst>
                  <a:gd name="T0" fmla="*/ 86 w 172"/>
                  <a:gd name="T1" fmla="*/ 11 h 27"/>
                  <a:gd name="T2" fmla="*/ 86 w 172"/>
                  <a:gd name="T3" fmla="*/ 13 h 27"/>
                  <a:gd name="T4" fmla="*/ 0 w 172"/>
                  <a:gd name="T5" fmla="*/ 1 h 27"/>
                  <a:gd name="T6" fmla="*/ 0 w 172"/>
                  <a:gd name="T7" fmla="*/ 0 h 27"/>
                  <a:gd name="T8" fmla="*/ 86 w 172"/>
                  <a:gd name="T9" fmla="*/ 1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27"/>
                  <a:gd name="T17" fmla="*/ 172 w 17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27">
                    <a:moveTo>
                      <a:pt x="172" y="23"/>
                    </a:moveTo>
                    <a:lnTo>
                      <a:pt x="172" y="2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2" y="23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7" name="Freeform 47"/>
              <p:cNvSpPr>
                <a:spLocks/>
              </p:cNvSpPr>
              <p:nvPr/>
            </p:nvSpPr>
            <p:spPr bwMode="auto">
              <a:xfrm>
                <a:off x="770" y="1158"/>
                <a:ext cx="89" cy="19"/>
              </a:xfrm>
              <a:custGeom>
                <a:avLst/>
                <a:gdLst>
                  <a:gd name="T0" fmla="*/ 89 w 177"/>
                  <a:gd name="T1" fmla="*/ 12 h 38"/>
                  <a:gd name="T2" fmla="*/ 86 w 177"/>
                  <a:gd name="T3" fmla="*/ 19 h 38"/>
                  <a:gd name="T4" fmla="*/ 0 w 177"/>
                  <a:gd name="T5" fmla="*/ 7 h 38"/>
                  <a:gd name="T6" fmla="*/ 3 w 177"/>
                  <a:gd name="T7" fmla="*/ 0 h 38"/>
                  <a:gd name="T8" fmla="*/ 89 w 177"/>
                  <a:gd name="T9" fmla="*/ 12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38"/>
                  <a:gd name="T17" fmla="*/ 177 w 17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38">
                    <a:moveTo>
                      <a:pt x="177" y="25"/>
                    </a:moveTo>
                    <a:lnTo>
                      <a:pt x="172" y="38"/>
                    </a:lnTo>
                    <a:lnTo>
                      <a:pt x="0" y="15"/>
                    </a:lnTo>
                    <a:lnTo>
                      <a:pt x="5" y="0"/>
                    </a:lnTo>
                    <a:lnTo>
                      <a:pt x="177" y="25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8" name="Freeform 48"/>
              <p:cNvSpPr>
                <a:spLocks/>
              </p:cNvSpPr>
              <p:nvPr/>
            </p:nvSpPr>
            <p:spPr bwMode="auto">
              <a:xfrm>
                <a:off x="772" y="1158"/>
                <a:ext cx="87" cy="14"/>
              </a:xfrm>
              <a:custGeom>
                <a:avLst/>
                <a:gdLst>
                  <a:gd name="T0" fmla="*/ 87 w 174"/>
                  <a:gd name="T1" fmla="*/ 13 h 28"/>
                  <a:gd name="T2" fmla="*/ 87 w 174"/>
                  <a:gd name="T3" fmla="*/ 14 h 28"/>
                  <a:gd name="T4" fmla="*/ 0 w 174"/>
                  <a:gd name="T5" fmla="*/ 2 h 28"/>
                  <a:gd name="T6" fmla="*/ 1 w 174"/>
                  <a:gd name="T7" fmla="*/ 0 h 28"/>
                  <a:gd name="T8" fmla="*/ 87 w 174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8"/>
                  <a:gd name="T17" fmla="*/ 174 w 17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8">
                    <a:moveTo>
                      <a:pt x="174" y="25"/>
                    </a:moveTo>
                    <a:lnTo>
                      <a:pt x="173" y="2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9" name="Freeform 49"/>
              <p:cNvSpPr>
                <a:spLocks/>
              </p:cNvSpPr>
              <p:nvPr/>
            </p:nvSpPr>
            <p:spPr bwMode="auto">
              <a:xfrm>
                <a:off x="772" y="1160"/>
                <a:ext cx="86" cy="13"/>
              </a:xfrm>
              <a:custGeom>
                <a:avLst/>
                <a:gdLst>
                  <a:gd name="T0" fmla="*/ 86 w 173"/>
                  <a:gd name="T1" fmla="*/ 12 h 27"/>
                  <a:gd name="T2" fmla="*/ 86 w 173"/>
                  <a:gd name="T3" fmla="*/ 13 h 27"/>
                  <a:gd name="T4" fmla="*/ 0 w 173"/>
                  <a:gd name="T5" fmla="*/ 1 h 27"/>
                  <a:gd name="T6" fmla="*/ 0 w 173"/>
                  <a:gd name="T7" fmla="*/ 0 h 27"/>
                  <a:gd name="T8" fmla="*/ 86 w 173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27"/>
                  <a:gd name="T17" fmla="*/ 173 w 17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27">
                    <a:moveTo>
                      <a:pt x="173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3" y="25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0" name="Freeform 50"/>
              <p:cNvSpPr>
                <a:spLocks/>
              </p:cNvSpPr>
              <p:nvPr/>
            </p:nvSpPr>
            <p:spPr bwMode="auto">
              <a:xfrm>
                <a:off x="771" y="1160"/>
                <a:ext cx="87" cy="14"/>
              </a:xfrm>
              <a:custGeom>
                <a:avLst/>
                <a:gdLst>
                  <a:gd name="T0" fmla="*/ 87 w 175"/>
                  <a:gd name="T1" fmla="*/ 13 h 26"/>
                  <a:gd name="T2" fmla="*/ 86 w 175"/>
                  <a:gd name="T3" fmla="*/ 14 h 26"/>
                  <a:gd name="T4" fmla="*/ 0 w 175"/>
                  <a:gd name="T5" fmla="*/ 1 h 26"/>
                  <a:gd name="T6" fmla="*/ 1 w 175"/>
                  <a:gd name="T7" fmla="*/ 0 h 26"/>
                  <a:gd name="T8" fmla="*/ 87 w 175"/>
                  <a:gd name="T9" fmla="*/ 1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6"/>
                  <a:gd name="T17" fmla="*/ 175 w 175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6">
                    <a:moveTo>
                      <a:pt x="175" y="25"/>
                    </a:moveTo>
                    <a:lnTo>
                      <a:pt x="173" y="2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1" name="Freeform 51"/>
              <p:cNvSpPr>
                <a:spLocks/>
              </p:cNvSpPr>
              <p:nvPr/>
            </p:nvSpPr>
            <p:spPr bwMode="auto">
              <a:xfrm>
                <a:off x="771" y="1161"/>
                <a:ext cx="87" cy="14"/>
              </a:xfrm>
              <a:custGeom>
                <a:avLst/>
                <a:gdLst>
                  <a:gd name="T0" fmla="*/ 87 w 173"/>
                  <a:gd name="T1" fmla="*/ 12 h 29"/>
                  <a:gd name="T2" fmla="*/ 87 w 173"/>
                  <a:gd name="T3" fmla="*/ 14 h 29"/>
                  <a:gd name="T4" fmla="*/ 0 w 173"/>
                  <a:gd name="T5" fmla="*/ 2 h 29"/>
                  <a:gd name="T6" fmla="*/ 0 w 173"/>
                  <a:gd name="T7" fmla="*/ 0 h 29"/>
                  <a:gd name="T8" fmla="*/ 87 w 173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29"/>
                  <a:gd name="T17" fmla="*/ 173 w 173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29">
                    <a:moveTo>
                      <a:pt x="173" y="25"/>
                    </a:moveTo>
                    <a:lnTo>
                      <a:pt x="173" y="2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73" y="25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2" name="Freeform 52"/>
              <p:cNvSpPr>
                <a:spLocks/>
              </p:cNvSpPr>
              <p:nvPr/>
            </p:nvSpPr>
            <p:spPr bwMode="auto">
              <a:xfrm>
                <a:off x="770" y="1163"/>
                <a:ext cx="88" cy="13"/>
              </a:xfrm>
              <a:custGeom>
                <a:avLst/>
                <a:gdLst>
                  <a:gd name="T0" fmla="*/ 88 w 174"/>
                  <a:gd name="T1" fmla="*/ 13 h 26"/>
                  <a:gd name="T2" fmla="*/ 87 w 174"/>
                  <a:gd name="T3" fmla="*/ 13 h 26"/>
                  <a:gd name="T4" fmla="*/ 0 w 174"/>
                  <a:gd name="T5" fmla="*/ 1 h 26"/>
                  <a:gd name="T6" fmla="*/ 1 w 174"/>
                  <a:gd name="T7" fmla="*/ 0 h 26"/>
                  <a:gd name="T8" fmla="*/ 88 w 174"/>
                  <a:gd name="T9" fmla="*/ 1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6"/>
                  <a:gd name="T17" fmla="*/ 174 w 17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6">
                    <a:moveTo>
                      <a:pt x="174" y="25"/>
                    </a:moveTo>
                    <a:lnTo>
                      <a:pt x="172" y="26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3" name="Freeform 53"/>
              <p:cNvSpPr>
                <a:spLocks/>
              </p:cNvSpPr>
              <p:nvPr/>
            </p:nvSpPr>
            <p:spPr bwMode="auto">
              <a:xfrm>
                <a:off x="770" y="1164"/>
                <a:ext cx="87" cy="13"/>
              </a:xfrm>
              <a:custGeom>
                <a:avLst/>
                <a:gdLst>
                  <a:gd name="T0" fmla="*/ 87 w 172"/>
                  <a:gd name="T1" fmla="*/ 12 h 27"/>
                  <a:gd name="T2" fmla="*/ 87 w 172"/>
                  <a:gd name="T3" fmla="*/ 13 h 27"/>
                  <a:gd name="T4" fmla="*/ 0 w 172"/>
                  <a:gd name="T5" fmla="*/ 2 h 27"/>
                  <a:gd name="T6" fmla="*/ 0 w 172"/>
                  <a:gd name="T7" fmla="*/ 0 h 27"/>
                  <a:gd name="T8" fmla="*/ 87 w 172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27"/>
                  <a:gd name="T17" fmla="*/ 172 w 17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27">
                    <a:moveTo>
                      <a:pt x="172" y="25"/>
                    </a:moveTo>
                    <a:lnTo>
                      <a:pt x="172" y="2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72" y="25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4" name="Freeform 54"/>
              <p:cNvSpPr>
                <a:spLocks/>
              </p:cNvSpPr>
              <p:nvPr/>
            </p:nvSpPr>
            <p:spPr bwMode="auto">
              <a:xfrm>
                <a:off x="766" y="1165"/>
                <a:ext cx="91" cy="19"/>
              </a:xfrm>
              <a:custGeom>
                <a:avLst/>
                <a:gdLst>
                  <a:gd name="T0" fmla="*/ 91 w 181"/>
                  <a:gd name="T1" fmla="*/ 12 h 36"/>
                  <a:gd name="T2" fmla="*/ 87 w 181"/>
                  <a:gd name="T3" fmla="*/ 19 h 36"/>
                  <a:gd name="T4" fmla="*/ 0 w 181"/>
                  <a:gd name="T5" fmla="*/ 6 h 36"/>
                  <a:gd name="T6" fmla="*/ 5 w 181"/>
                  <a:gd name="T7" fmla="*/ 0 h 36"/>
                  <a:gd name="T8" fmla="*/ 91 w 181"/>
                  <a:gd name="T9" fmla="*/ 12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36"/>
                  <a:gd name="T17" fmla="*/ 181 w 18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36">
                    <a:moveTo>
                      <a:pt x="181" y="23"/>
                    </a:moveTo>
                    <a:lnTo>
                      <a:pt x="173" y="36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181" y="23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5" name="Freeform 55"/>
              <p:cNvSpPr>
                <a:spLocks/>
              </p:cNvSpPr>
              <p:nvPr/>
            </p:nvSpPr>
            <p:spPr bwMode="auto">
              <a:xfrm>
                <a:off x="769" y="1165"/>
                <a:ext cx="88" cy="14"/>
              </a:xfrm>
              <a:custGeom>
                <a:avLst/>
                <a:gdLst>
                  <a:gd name="T0" fmla="*/ 88 w 174"/>
                  <a:gd name="T1" fmla="*/ 12 h 26"/>
                  <a:gd name="T2" fmla="*/ 87 w 174"/>
                  <a:gd name="T3" fmla="*/ 14 h 26"/>
                  <a:gd name="T4" fmla="*/ 0 w 174"/>
                  <a:gd name="T5" fmla="*/ 1 h 26"/>
                  <a:gd name="T6" fmla="*/ 1 w 174"/>
                  <a:gd name="T7" fmla="*/ 0 h 26"/>
                  <a:gd name="T8" fmla="*/ 88 w 174"/>
                  <a:gd name="T9" fmla="*/ 1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6"/>
                  <a:gd name="T17" fmla="*/ 174 w 17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6">
                    <a:moveTo>
                      <a:pt x="174" y="23"/>
                    </a:moveTo>
                    <a:lnTo>
                      <a:pt x="173" y="2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74" y="23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6" name="Freeform 56"/>
              <p:cNvSpPr>
                <a:spLocks/>
              </p:cNvSpPr>
              <p:nvPr/>
            </p:nvSpPr>
            <p:spPr bwMode="auto">
              <a:xfrm>
                <a:off x="769" y="1166"/>
                <a:ext cx="87" cy="13"/>
              </a:xfrm>
              <a:custGeom>
                <a:avLst/>
                <a:gdLst>
                  <a:gd name="T0" fmla="*/ 87 w 175"/>
                  <a:gd name="T1" fmla="*/ 12 h 27"/>
                  <a:gd name="T2" fmla="*/ 86 w 175"/>
                  <a:gd name="T3" fmla="*/ 13 h 27"/>
                  <a:gd name="T4" fmla="*/ 0 w 175"/>
                  <a:gd name="T5" fmla="*/ 1 h 27"/>
                  <a:gd name="T6" fmla="*/ 1 w 175"/>
                  <a:gd name="T7" fmla="*/ 0 h 27"/>
                  <a:gd name="T8" fmla="*/ 87 w 175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7"/>
                  <a:gd name="T17" fmla="*/ 175 w 175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7">
                    <a:moveTo>
                      <a:pt x="175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7" name="Freeform 57"/>
              <p:cNvSpPr>
                <a:spLocks/>
              </p:cNvSpPr>
              <p:nvPr/>
            </p:nvSpPr>
            <p:spPr bwMode="auto">
              <a:xfrm>
                <a:off x="768" y="1167"/>
                <a:ext cx="87" cy="14"/>
              </a:xfrm>
              <a:custGeom>
                <a:avLst/>
                <a:gdLst>
                  <a:gd name="T0" fmla="*/ 87 w 174"/>
                  <a:gd name="T1" fmla="*/ 13 h 28"/>
                  <a:gd name="T2" fmla="*/ 86 w 174"/>
                  <a:gd name="T3" fmla="*/ 14 h 28"/>
                  <a:gd name="T4" fmla="*/ 0 w 174"/>
                  <a:gd name="T5" fmla="*/ 2 h 28"/>
                  <a:gd name="T6" fmla="*/ 1 w 174"/>
                  <a:gd name="T7" fmla="*/ 0 h 28"/>
                  <a:gd name="T8" fmla="*/ 87 w 174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8"/>
                  <a:gd name="T17" fmla="*/ 174 w 17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8">
                    <a:moveTo>
                      <a:pt x="174" y="25"/>
                    </a:moveTo>
                    <a:lnTo>
                      <a:pt x="172" y="2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9898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8" name="Freeform 58"/>
              <p:cNvSpPr>
                <a:spLocks/>
              </p:cNvSpPr>
              <p:nvPr/>
            </p:nvSpPr>
            <p:spPr bwMode="auto">
              <a:xfrm>
                <a:off x="767" y="1169"/>
                <a:ext cx="87" cy="13"/>
              </a:xfrm>
              <a:custGeom>
                <a:avLst/>
                <a:gdLst>
                  <a:gd name="T0" fmla="*/ 87 w 174"/>
                  <a:gd name="T1" fmla="*/ 12 h 27"/>
                  <a:gd name="T2" fmla="*/ 87 w 174"/>
                  <a:gd name="T3" fmla="*/ 13 h 27"/>
                  <a:gd name="T4" fmla="*/ 0 w 174"/>
                  <a:gd name="T5" fmla="*/ 1 h 27"/>
                  <a:gd name="T6" fmla="*/ 1 w 174"/>
                  <a:gd name="T7" fmla="*/ 0 h 27"/>
                  <a:gd name="T8" fmla="*/ 87 w 174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7"/>
                  <a:gd name="T17" fmla="*/ 174 w 17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7">
                    <a:moveTo>
                      <a:pt x="174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9" name="Freeform 59"/>
              <p:cNvSpPr>
                <a:spLocks/>
              </p:cNvSpPr>
              <p:nvPr/>
            </p:nvSpPr>
            <p:spPr bwMode="auto">
              <a:xfrm>
                <a:off x="766" y="1170"/>
                <a:ext cx="87" cy="14"/>
              </a:xfrm>
              <a:custGeom>
                <a:avLst/>
                <a:gdLst>
                  <a:gd name="T0" fmla="*/ 87 w 175"/>
                  <a:gd name="T1" fmla="*/ 13 h 28"/>
                  <a:gd name="T2" fmla="*/ 86 w 175"/>
                  <a:gd name="T3" fmla="*/ 14 h 28"/>
                  <a:gd name="T4" fmla="*/ 0 w 175"/>
                  <a:gd name="T5" fmla="*/ 2 h 28"/>
                  <a:gd name="T6" fmla="*/ 1 w 175"/>
                  <a:gd name="T7" fmla="*/ 0 h 28"/>
                  <a:gd name="T8" fmla="*/ 87 w 175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8"/>
                  <a:gd name="T17" fmla="*/ 175 w 175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8">
                    <a:moveTo>
                      <a:pt x="175" y="25"/>
                    </a:moveTo>
                    <a:lnTo>
                      <a:pt x="173" y="2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0" name="Freeform 60"/>
              <p:cNvSpPr>
                <a:spLocks/>
              </p:cNvSpPr>
              <p:nvPr/>
            </p:nvSpPr>
            <p:spPr bwMode="auto">
              <a:xfrm>
                <a:off x="762" y="1171"/>
                <a:ext cx="91" cy="18"/>
              </a:xfrm>
              <a:custGeom>
                <a:avLst/>
                <a:gdLst>
                  <a:gd name="T0" fmla="*/ 91 w 181"/>
                  <a:gd name="T1" fmla="*/ 13 h 35"/>
                  <a:gd name="T2" fmla="*/ 87 w 181"/>
                  <a:gd name="T3" fmla="*/ 18 h 35"/>
                  <a:gd name="T4" fmla="*/ 0 w 181"/>
                  <a:gd name="T5" fmla="*/ 5 h 35"/>
                  <a:gd name="T6" fmla="*/ 4 w 181"/>
                  <a:gd name="T7" fmla="*/ 0 h 35"/>
                  <a:gd name="T8" fmla="*/ 91 w 181"/>
                  <a:gd name="T9" fmla="*/ 1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35"/>
                  <a:gd name="T17" fmla="*/ 181 w 18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35">
                    <a:moveTo>
                      <a:pt x="181" y="25"/>
                    </a:moveTo>
                    <a:lnTo>
                      <a:pt x="173" y="35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181" y="25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1" name="Freeform 61"/>
              <p:cNvSpPr>
                <a:spLocks/>
              </p:cNvSpPr>
              <p:nvPr/>
            </p:nvSpPr>
            <p:spPr bwMode="auto">
              <a:xfrm>
                <a:off x="765" y="1171"/>
                <a:ext cx="88" cy="14"/>
              </a:xfrm>
              <a:custGeom>
                <a:avLst/>
                <a:gdLst>
                  <a:gd name="T0" fmla="*/ 88 w 174"/>
                  <a:gd name="T1" fmla="*/ 12 h 29"/>
                  <a:gd name="T2" fmla="*/ 87 w 174"/>
                  <a:gd name="T3" fmla="*/ 14 h 29"/>
                  <a:gd name="T4" fmla="*/ 0 w 174"/>
                  <a:gd name="T5" fmla="*/ 1 h 29"/>
                  <a:gd name="T6" fmla="*/ 1 w 174"/>
                  <a:gd name="T7" fmla="*/ 0 h 29"/>
                  <a:gd name="T8" fmla="*/ 88 w 174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9"/>
                  <a:gd name="T17" fmla="*/ 174 w 17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9">
                    <a:moveTo>
                      <a:pt x="174" y="25"/>
                    </a:moveTo>
                    <a:lnTo>
                      <a:pt x="172" y="2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2" name="Freeform 62"/>
              <p:cNvSpPr>
                <a:spLocks/>
              </p:cNvSpPr>
              <p:nvPr/>
            </p:nvSpPr>
            <p:spPr bwMode="auto">
              <a:xfrm>
                <a:off x="764" y="1172"/>
                <a:ext cx="88" cy="14"/>
              </a:xfrm>
              <a:custGeom>
                <a:avLst/>
                <a:gdLst>
                  <a:gd name="T0" fmla="*/ 88 w 174"/>
                  <a:gd name="T1" fmla="*/ 14 h 28"/>
                  <a:gd name="T2" fmla="*/ 87 w 174"/>
                  <a:gd name="T3" fmla="*/ 14 h 28"/>
                  <a:gd name="T4" fmla="*/ 0 w 174"/>
                  <a:gd name="T5" fmla="*/ 2 h 28"/>
                  <a:gd name="T6" fmla="*/ 1 w 174"/>
                  <a:gd name="T7" fmla="*/ 0 h 28"/>
                  <a:gd name="T8" fmla="*/ 88 w 174"/>
                  <a:gd name="T9" fmla="*/ 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8"/>
                  <a:gd name="T17" fmla="*/ 174 w 17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8">
                    <a:moveTo>
                      <a:pt x="174" y="27"/>
                    </a:moveTo>
                    <a:lnTo>
                      <a:pt x="173" y="2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4" y="27"/>
                    </a:lnTo>
                    <a:close/>
                  </a:path>
                </a:pathLst>
              </a:custGeom>
              <a:solidFill>
                <a:srgbClr val="8E8E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3" name="Freeform 63"/>
              <p:cNvSpPr>
                <a:spLocks/>
              </p:cNvSpPr>
              <p:nvPr/>
            </p:nvSpPr>
            <p:spPr bwMode="auto">
              <a:xfrm>
                <a:off x="763" y="1174"/>
                <a:ext cx="88" cy="14"/>
              </a:xfrm>
              <a:custGeom>
                <a:avLst/>
                <a:gdLst>
                  <a:gd name="T0" fmla="*/ 88 w 176"/>
                  <a:gd name="T1" fmla="*/ 12 h 29"/>
                  <a:gd name="T2" fmla="*/ 86 w 176"/>
                  <a:gd name="T3" fmla="*/ 14 h 29"/>
                  <a:gd name="T4" fmla="*/ 0 w 176"/>
                  <a:gd name="T5" fmla="*/ 2 h 29"/>
                  <a:gd name="T6" fmla="*/ 1 w 176"/>
                  <a:gd name="T7" fmla="*/ 0 h 29"/>
                  <a:gd name="T8" fmla="*/ 88 w 176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29"/>
                  <a:gd name="T17" fmla="*/ 176 w 17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29">
                    <a:moveTo>
                      <a:pt x="176" y="25"/>
                    </a:moveTo>
                    <a:lnTo>
                      <a:pt x="172" y="2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176" y="25"/>
                    </a:lnTo>
                    <a:close/>
                  </a:path>
                </a:pathLst>
              </a:custGeom>
              <a:solidFill>
                <a:srgbClr val="8B8B8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4" name="Freeform 64"/>
              <p:cNvSpPr>
                <a:spLocks/>
              </p:cNvSpPr>
              <p:nvPr/>
            </p:nvSpPr>
            <p:spPr bwMode="auto">
              <a:xfrm>
                <a:off x="762" y="1175"/>
                <a:ext cx="87" cy="14"/>
              </a:xfrm>
              <a:custGeom>
                <a:avLst/>
                <a:gdLst>
                  <a:gd name="T0" fmla="*/ 87 w 174"/>
                  <a:gd name="T1" fmla="*/ 13 h 26"/>
                  <a:gd name="T2" fmla="*/ 87 w 174"/>
                  <a:gd name="T3" fmla="*/ 14 h 26"/>
                  <a:gd name="T4" fmla="*/ 0 w 174"/>
                  <a:gd name="T5" fmla="*/ 1 h 26"/>
                  <a:gd name="T6" fmla="*/ 1 w 174"/>
                  <a:gd name="T7" fmla="*/ 0 h 26"/>
                  <a:gd name="T8" fmla="*/ 87 w 174"/>
                  <a:gd name="T9" fmla="*/ 1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6"/>
                  <a:gd name="T17" fmla="*/ 174 w 17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6">
                    <a:moveTo>
                      <a:pt x="174" y="25"/>
                    </a:moveTo>
                    <a:lnTo>
                      <a:pt x="173" y="2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74" y="25"/>
                    </a:lnTo>
                    <a:close/>
                  </a:path>
                </a:pathLst>
              </a:custGeom>
              <a:solidFill>
                <a:srgbClr val="87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5" name="Freeform 65"/>
              <p:cNvSpPr>
                <a:spLocks/>
              </p:cNvSpPr>
              <p:nvPr/>
            </p:nvSpPr>
            <p:spPr bwMode="auto">
              <a:xfrm>
                <a:off x="757" y="1176"/>
                <a:ext cx="91" cy="17"/>
              </a:xfrm>
              <a:custGeom>
                <a:avLst/>
                <a:gdLst>
                  <a:gd name="T0" fmla="*/ 91 w 183"/>
                  <a:gd name="T1" fmla="*/ 12 h 34"/>
                  <a:gd name="T2" fmla="*/ 86 w 183"/>
                  <a:gd name="T3" fmla="*/ 17 h 34"/>
                  <a:gd name="T4" fmla="*/ 0 w 183"/>
                  <a:gd name="T5" fmla="*/ 4 h 34"/>
                  <a:gd name="T6" fmla="*/ 5 w 183"/>
                  <a:gd name="T7" fmla="*/ 0 h 34"/>
                  <a:gd name="T8" fmla="*/ 91 w 183"/>
                  <a:gd name="T9" fmla="*/ 12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4"/>
                  <a:gd name="T17" fmla="*/ 183 w 183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4">
                    <a:moveTo>
                      <a:pt x="183" y="25"/>
                    </a:moveTo>
                    <a:lnTo>
                      <a:pt x="173" y="34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83" y="25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6" name="Freeform 66"/>
              <p:cNvSpPr>
                <a:spLocks/>
              </p:cNvSpPr>
              <p:nvPr/>
            </p:nvSpPr>
            <p:spPr bwMode="auto">
              <a:xfrm>
                <a:off x="761" y="1176"/>
                <a:ext cx="87" cy="14"/>
              </a:xfrm>
              <a:custGeom>
                <a:avLst/>
                <a:gdLst>
                  <a:gd name="T0" fmla="*/ 87 w 175"/>
                  <a:gd name="T1" fmla="*/ 12 h 29"/>
                  <a:gd name="T2" fmla="*/ 85 w 175"/>
                  <a:gd name="T3" fmla="*/ 14 h 29"/>
                  <a:gd name="T4" fmla="*/ 0 w 175"/>
                  <a:gd name="T5" fmla="*/ 1 h 29"/>
                  <a:gd name="T6" fmla="*/ 1 w 175"/>
                  <a:gd name="T7" fmla="*/ 0 h 29"/>
                  <a:gd name="T8" fmla="*/ 87 w 175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9"/>
                  <a:gd name="T17" fmla="*/ 175 w 175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9">
                    <a:moveTo>
                      <a:pt x="175" y="25"/>
                    </a:moveTo>
                    <a:lnTo>
                      <a:pt x="171" y="2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7" name="Freeform 67"/>
              <p:cNvSpPr>
                <a:spLocks/>
              </p:cNvSpPr>
              <p:nvPr/>
            </p:nvSpPr>
            <p:spPr bwMode="auto">
              <a:xfrm>
                <a:off x="760" y="1177"/>
                <a:ext cx="87" cy="14"/>
              </a:xfrm>
              <a:custGeom>
                <a:avLst/>
                <a:gdLst>
                  <a:gd name="T0" fmla="*/ 87 w 174"/>
                  <a:gd name="T1" fmla="*/ 14 h 28"/>
                  <a:gd name="T2" fmla="*/ 87 w 174"/>
                  <a:gd name="T3" fmla="*/ 14 h 28"/>
                  <a:gd name="T4" fmla="*/ 0 w 174"/>
                  <a:gd name="T5" fmla="*/ 2 h 28"/>
                  <a:gd name="T6" fmla="*/ 1 w 174"/>
                  <a:gd name="T7" fmla="*/ 0 h 28"/>
                  <a:gd name="T8" fmla="*/ 87 w 174"/>
                  <a:gd name="T9" fmla="*/ 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8"/>
                  <a:gd name="T17" fmla="*/ 174 w 17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8">
                    <a:moveTo>
                      <a:pt x="174" y="27"/>
                    </a:moveTo>
                    <a:lnTo>
                      <a:pt x="173" y="2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74" y="27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8" name="Freeform 68"/>
              <p:cNvSpPr>
                <a:spLocks/>
              </p:cNvSpPr>
              <p:nvPr/>
            </p:nvSpPr>
            <p:spPr bwMode="auto">
              <a:xfrm>
                <a:off x="758" y="1179"/>
                <a:ext cx="88" cy="13"/>
              </a:xfrm>
              <a:custGeom>
                <a:avLst/>
                <a:gdLst>
                  <a:gd name="T0" fmla="*/ 88 w 176"/>
                  <a:gd name="T1" fmla="*/ 12 h 27"/>
                  <a:gd name="T2" fmla="*/ 87 w 176"/>
                  <a:gd name="T3" fmla="*/ 13 h 27"/>
                  <a:gd name="T4" fmla="*/ 0 w 176"/>
                  <a:gd name="T5" fmla="*/ 1 h 27"/>
                  <a:gd name="T6" fmla="*/ 1 w 176"/>
                  <a:gd name="T7" fmla="*/ 0 h 27"/>
                  <a:gd name="T8" fmla="*/ 88 w 176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27"/>
                  <a:gd name="T17" fmla="*/ 176 w 17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27">
                    <a:moveTo>
                      <a:pt x="176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76" y="25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9" name="Freeform 69"/>
              <p:cNvSpPr>
                <a:spLocks/>
              </p:cNvSpPr>
              <p:nvPr/>
            </p:nvSpPr>
            <p:spPr bwMode="auto">
              <a:xfrm>
                <a:off x="757" y="1179"/>
                <a:ext cx="87" cy="14"/>
              </a:xfrm>
              <a:custGeom>
                <a:avLst/>
                <a:gdLst>
                  <a:gd name="T0" fmla="*/ 87 w 175"/>
                  <a:gd name="T1" fmla="*/ 13 h 27"/>
                  <a:gd name="T2" fmla="*/ 86 w 175"/>
                  <a:gd name="T3" fmla="*/ 14 h 27"/>
                  <a:gd name="T4" fmla="*/ 0 w 175"/>
                  <a:gd name="T5" fmla="*/ 1 h 27"/>
                  <a:gd name="T6" fmla="*/ 1 w 175"/>
                  <a:gd name="T7" fmla="*/ 0 h 27"/>
                  <a:gd name="T8" fmla="*/ 87 w 175"/>
                  <a:gd name="T9" fmla="*/ 1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7"/>
                  <a:gd name="T17" fmla="*/ 175 w 175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7">
                    <a:moveTo>
                      <a:pt x="175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7878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0" name="Freeform 70"/>
              <p:cNvSpPr>
                <a:spLocks/>
              </p:cNvSpPr>
              <p:nvPr/>
            </p:nvSpPr>
            <p:spPr bwMode="auto">
              <a:xfrm>
                <a:off x="751" y="1180"/>
                <a:ext cx="92" cy="16"/>
              </a:xfrm>
              <a:custGeom>
                <a:avLst/>
                <a:gdLst>
                  <a:gd name="T0" fmla="*/ 92 w 185"/>
                  <a:gd name="T1" fmla="*/ 13 h 31"/>
                  <a:gd name="T2" fmla="*/ 86 w 185"/>
                  <a:gd name="T3" fmla="*/ 16 h 31"/>
                  <a:gd name="T4" fmla="*/ 0 w 185"/>
                  <a:gd name="T5" fmla="*/ 3 h 31"/>
                  <a:gd name="T6" fmla="*/ 6 w 185"/>
                  <a:gd name="T7" fmla="*/ 0 h 31"/>
                  <a:gd name="T8" fmla="*/ 92 w 185"/>
                  <a:gd name="T9" fmla="*/ 13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1"/>
                  <a:gd name="T17" fmla="*/ 185 w 185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1">
                    <a:moveTo>
                      <a:pt x="185" y="25"/>
                    </a:moveTo>
                    <a:lnTo>
                      <a:pt x="173" y="31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5" y="25"/>
                    </a:lnTo>
                    <a:close/>
                  </a:path>
                </a:pathLst>
              </a:custGeom>
              <a:solidFill>
                <a:srgbClr val="7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1" name="Freeform 71"/>
              <p:cNvSpPr>
                <a:spLocks/>
              </p:cNvSpPr>
              <p:nvPr/>
            </p:nvSpPr>
            <p:spPr bwMode="auto">
              <a:xfrm>
                <a:off x="755" y="1180"/>
                <a:ext cx="88" cy="14"/>
              </a:xfrm>
              <a:custGeom>
                <a:avLst/>
                <a:gdLst>
                  <a:gd name="T0" fmla="*/ 88 w 176"/>
                  <a:gd name="T1" fmla="*/ 13 h 28"/>
                  <a:gd name="T2" fmla="*/ 87 w 176"/>
                  <a:gd name="T3" fmla="*/ 14 h 28"/>
                  <a:gd name="T4" fmla="*/ 0 w 176"/>
                  <a:gd name="T5" fmla="*/ 1 h 28"/>
                  <a:gd name="T6" fmla="*/ 1 w 176"/>
                  <a:gd name="T7" fmla="*/ 0 h 28"/>
                  <a:gd name="T8" fmla="*/ 88 w 176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28"/>
                  <a:gd name="T17" fmla="*/ 176 w 17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28">
                    <a:moveTo>
                      <a:pt x="176" y="25"/>
                    </a:moveTo>
                    <a:lnTo>
                      <a:pt x="173" y="28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76" y="25"/>
                    </a:lnTo>
                    <a:close/>
                  </a:path>
                </a:pathLst>
              </a:custGeom>
              <a:solidFill>
                <a:srgbClr val="7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2" name="Freeform 72"/>
              <p:cNvSpPr>
                <a:spLocks/>
              </p:cNvSpPr>
              <p:nvPr/>
            </p:nvSpPr>
            <p:spPr bwMode="auto">
              <a:xfrm>
                <a:off x="753" y="1181"/>
                <a:ext cx="89" cy="14"/>
              </a:xfrm>
              <a:custGeom>
                <a:avLst/>
                <a:gdLst>
                  <a:gd name="T0" fmla="*/ 89 w 178"/>
                  <a:gd name="T1" fmla="*/ 13 h 29"/>
                  <a:gd name="T2" fmla="*/ 87 w 178"/>
                  <a:gd name="T3" fmla="*/ 14 h 29"/>
                  <a:gd name="T4" fmla="*/ 0 w 178"/>
                  <a:gd name="T5" fmla="*/ 2 h 29"/>
                  <a:gd name="T6" fmla="*/ 3 w 178"/>
                  <a:gd name="T7" fmla="*/ 0 h 29"/>
                  <a:gd name="T8" fmla="*/ 89 w 178"/>
                  <a:gd name="T9" fmla="*/ 1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9"/>
                  <a:gd name="T17" fmla="*/ 178 w 17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9">
                    <a:moveTo>
                      <a:pt x="178" y="27"/>
                    </a:moveTo>
                    <a:lnTo>
                      <a:pt x="173" y="29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F6F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3" name="Freeform 73"/>
              <p:cNvSpPr>
                <a:spLocks/>
              </p:cNvSpPr>
              <p:nvPr/>
            </p:nvSpPr>
            <p:spPr bwMode="auto">
              <a:xfrm>
                <a:off x="751" y="1183"/>
                <a:ext cx="88" cy="13"/>
              </a:xfrm>
              <a:custGeom>
                <a:avLst/>
                <a:gdLst>
                  <a:gd name="T0" fmla="*/ 88 w 177"/>
                  <a:gd name="T1" fmla="*/ 13 h 26"/>
                  <a:gd name="T2" fmla="*/ 86 w 177"/>
                  <a:gd name="T3" fmla="*/ 13 h 26"/>
                  <a:gd name="T4" fmla="*/ 0 w 177"/>
                  <a:gd name="T5" fmla="*/ 1 h 26"/>
                  <a:gd name="T6" fmla="*/ 2 w 177"/>
                  <a:gd name="T7" fmla="*/ 0 h 26"/>
                  <a:gd name="T8" fmla="*/ 88 w 177"/>
                  <a:gd name="T9" fmla="*/ 1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26"/>
                  <a:gd name="T17" fmla="*/ 177 w 177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26">
                    <a:moveTo>
                      <a:pt x="177" y="25"/>
                    </a:moveTo>
                    <a:lnTo>
                      <a:pt x="173" y="2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77" y="25"/>
                    </a:lnTo>
                    <a:close/>
                  </a:path>
                </a:pathLst>
              </a:custGeom>
              <a:solidFill>
                <a:srgbClr val="696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4" name="Freeform 74"/>
              <p:cNvSpPr>
                <a:spLocks/>
              </p:cNvSpPr>
              <p:nvPr/>
            </p:nvSpPr>
            <p:spPr bwMode="auto">
              <a:xfrm>
                <a:off x="745" y="1184"/>
                <a:ext cx="93" cy="14"/>
              </a:xfrm>
              <a:custGeom>
                <a:avLst/>
                <a:gdLst>
                  <a:gd name="T0" fmla="*/ 93 w 184"/>
                  <a:gd name="T1" fmla="*/ 12 h 29"/>
                  <a:gd name="T2" fmla="*/ 87 w 184"/>
                  <a:gd name="T3" fmla="*/ 14 h 29"/>
                  <a:gd name="T4" fmla="*/ 0 w 184"/>
                  <a:gd name="T5" fmla="*/ 2 h 29"/>
                  <a:gd name="T6" fmla="*/ 6 w 184"/>
                  <a:gd name="T7" fmla="*/ 0 h 29"/>
                  <a:gd name="T8" fmla="*/ 93 w 184"/>
                  <a:gd name="T9" fmla="*/ 1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9"/>
                  <a:gd name="T17" fmla="*/ 184 w 18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9">
                    <a:moveTo>
                      <a:pt x="184" y="25"/>
                    </a:moveTo>
                    <a:lnTo>
                      <a:pt x="173" y="29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84" y="25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5" name="Freeform 75"/>
              <p:cNvSpPr>
                <a:spLocks/>
              </p:cNvSpPr>
              <p:nvPr/>
            </p:nvSpPr>
            <p:spPr bwMode="auto">
              <a:xfrm>
                <a:off x="748" y="1184"/>
                <a:ext cx="90" cy="13"/>
              </a:xfrm>
              <a:custGeom>
                <a:avLst/>
                <a:gdLst>
                  <a:gd name="T0" fmla="*/ 90 w 179"/>
                  <a:gd name="T1" fmla="*/ 12 h 27"/>
                  <a:gd name="T2" fmla="*/ 87 w 179"/>
                  <a:gd name="T3" fmla="*/ 13 h 27"/>
                  <a:gd name="T4" fmla="*/ 0 w 179"/>
                  <a:gd name="T5" fmla="*/ 1 h 27"/>
                  <a:gd name="T6" fmla="*/ 3 w 179"/>
                  <a:gd name="T7" fmla="*/ 0 h 27"/>
                  <a:gd name="T8" fmla="*/ 90 w 179"/>
                  <a:gd name="T9" fmla="*/ 1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"/>
                  <a:gd name="T16" fmla="*/ 0 h 27"/>
                  <a:gd name="T17" fmla="*/ 179 w 179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" h="27">
                    <a:moveTo>
                      <a:pt x="179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79" y="25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6" name="Freeform 76"/>
              <p:cNvSpPr>
                <a:spLocks/>
              </p:cNvSpPr>
              <p:nvPr/>
            </p:nvSpPr>
            <p:spPr bwMode="auto">
              <a:xfrm>
                <a:off x="745" y="1184"/>
                <a:ext cx="89" cy="14"/>
              </a:xfrm>
              <a:custGeom>
                <a:avLst/>
                <a:gdLst>
                  <a:gd name="T0" fmla="*/ 89 w 178"/>
                  <a:gd name="T1" fmla="*/ 13 h 27"/>
                  <a:gd name="T2" fmla="*/ 87 w 178"/>
                  <a:gd name="T3" fmla="*/ 14 h 27"/>
                  <a:gd name="T4" fmla="*/ 0 w 178"/>
                  <a:gd name="T5" fmla="*/ 1 h 27"/>
                  <a:gd name="T6" fmla="*/ 3 w 178"/>
                  <a:gd name="T7" fmla="*/ 0 h 27"/>
                  <a:gd name="T8" fmla="*/ 89 w 178"/>
                  <a:gd name="T9" fmla="*/ 1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7"/>
                  <a:gd name="T17" fmla="*/ 178 w 17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7">
                    <a:moveTo>
                      <a:pt x="178" y="25"/>
                    </a:moveTo>
                    <a:lnTo>
                      <a:pt x="173" y="27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78" y="2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7" name="Freeform 77"/>
              <p:cNvSpPr>
                <a:spLocks/>
              </p:cNvSpPr>
              <p:nvPr/>
            </p:nvSpPr>
            <p:spPr bwMode="auto">
              <a:xfrm>
                <a:off x="745" y="1185"/>
                <a:ext cx="87" cy="167"/>
              </a:xfrm>
              <a:custGeom>
                <a:avLst/>
                <a:gdLst>
                  <a:gd name="T0" fmla="*/ 87 w 173"/>
                  <a:gd name="T1" fmla="*/ 12 h 334"/>
                  <a:gd name="T2" fmla="*/ 87 w 173"/>
                  <a:gd name="T3" fmla="*/ 167 h 334"/>
                  <a:gd name="T4" fmla="*/ 0 w 173"/>
                  <a:gd name="T5" fmla="*/ 151 h 334"/>
                  <a:gd name="T6" fmla="*/ 0 w 173"/>
                  <a:gd name="T7" fmla="*/ 0 h 334"/>
                  <a:gd name="T8" fmla="*/ 87 w 173"/>
                  <a:gd name="T9" fmla="*/ 12 h 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334"/>
                  <a:gd name="T17" fmla="*/ 173 w 173"/>
                  <a:gd name="T18" fmla="*/ 334 h 3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334">
                    <a:moveTo>
                      <a:pt x="173" y="25"/>
                    </a:moveTo>
                    <a:lnTo>
                      <a:pt x="173" y="334"/>
                    </a:lnTo>
                    <a:lnTo>
                      <a:pt x="0" y="302"/>
                    </a:lnTo>
                    <a:lnTo>
                      <a:pt x="0" y="0"/>
                    </a:lnTo>
                    <a:lnTo>
                      <a:pt x="173" y="25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8" name="Freeform 78"/>
              <p:cNvSpPr>
                <a:spLocks/>
              </p:cNvSpPr>
              <p:nvPr/>
            </p:nvSpPr>
            <p:spPr bwMode="auto">
              <a:xfrm>
                <a:off x="914" y="1160"/>
                <a:ext cx="91" cy="12"/>
              </a:xfrm>
              <a:custGeom>
                <a:avLst/>
                <a:gdLst>
                  <a:gd name="T0" fmla="*/ 91 w 183"/>
                  <a:gd name="T1" fmla="*/ 12 h 23"/>
                  <a:gd name="T2" fmla="*/ 86 w 183"/>
                  <a:gd name="T3" fmla="*/ 12 h 23"/>
                  <a:gd name="T4" fmla="*/ 0 w 183"/>
                  <a:gd name="T5" fmla="*/ 0 h 23"/>
                  <a:gd name="T6" fmla="*/ 6 w 183"/>
                  <a:gd name="T7" fmla="*/ 0 h 23"/>
                  <a:gd name="T8" fmla="*/ 91 w 183"/>
                  <a:gd name="T9" fmla="*/ 12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23"/>
                  <a:gd name="T17" fmla="*/ 183 w 18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23">
                    <a:moveTo>
                      <a:pt x="183" y="23"/>
                    </a:moveTo>
                    <a:lnTo>
                      <a:pt x="173" y="2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83" y="23"/>
                    </a:lnTo>
                    <a:close/>
                  </a:path>
                </a:pathLst>
              </a:custGeom>
              <a:solidFill>
                <a:srgbClr val="4E4E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9" name="Freeform 79"/>
              <p:cNvSpPr>
                <a:spLocks/>
              </p:cNvSpPr>
              <p:nvPr/>
            </p:nvSpPr>
            <p:spPr bwMode="auto">
              <a:xfrm>
                <a:off x="775" y="1128"/>
                <a:ext cx="203" cy="27"/>
              </a:xfrm>
              <a:custGeom>
                <a:avLst/>
                <a:gdLst>
                  <a:gd name="T0" fmla="*/ 203 w 405"/>
                  <a:gd name="T1" fmla="*/ 11 h 55"/>
                  <a:gd name="T2" fmla="*/ 86 w 405"/>
                  <a:gd name="T3" fmla="*/ 27 h 55"/>
                  <a:gd name="T4" fmla="*/ 0 w 405"/>
                  <a:gd name="T5" fmla="*/ 15 h 55"/>
                  <a:gd name="T6" fmla="*/ 116 w 405"/>
                  <a:gd name="T7" fmla="*/ 0 h 55"/>
                  <a:gd name="T8" fmla="*/ 203 w 405"/>
                  <a:gd name="T9" fmla="*/ 1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5"/>
                  <a:gd name="T16" fmla="*/ 0 h 55"/>
                  <a:gd name="T17" fmla="*/ 405 w 4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5" h="55">
                    <a:moveTo>
                      <a:pt x="405" y="22"/>
                    </a:moveTo>
                    <a:lnTo>
                      <a:pt x="172" y="55"/>
                    </a:lnTo>
                    <a:lnTo>
                      <a:pt x="0" y="30"/>
                    </a:lnTo>
                    <a:lnTo>
                      <a:pt x="232" y="0"/>
                    </a:lnTo>
                    <a:lnTo>
                      <a:pt x="405" y="22"/>
                    </a:lnTo>
                    <a:close/>
                  </a:path>
                </a:pathLst>
              </a:custGeom>
              <a:solidFill>
                <a:srgbClr val="51515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0" name="Freeform 80"/>
              <p:cNvSpPr>
                <a:spLocks/>
              </p:cNvSpPr>
              <p:nvPr/>
            </p:nvSpPr>
            <p:spPr bwMode="auto">
              <a:xfrm>
                <a:off x="832" y="1139"/>
                <a:ext cx="173" cy="246"/>
              </a:xfrm>
              <a:custGeom>
                <a:avLst/>
                <a:gdLst>
                  <a:gd name="T0" fmla="*/ 29 w 347"/>
                  <a:gd name="T1" fmla="*/ 17 h 491"/>
                  <a:gd name="T2" fmla="*/ 29 w 347"/>
                  <a:gd name="T3" fmla="*/ 24 h 491"/>
                  <a:gd name="T4" fmla="*/ 27 w 347"/>
                  <a:gd name="T5" fmla="*/ 32 h 491"/>
                  <a:gd name="T6" fmla="*/ 24 w 347"/>
                  <a:gd name="T7" fmla="*/ 38 h 491"/>
                  <a:gd name="T8" fmla="*/ 20 w 347"/>
                  <a:gd name="T9" fmla="*/ 45 h 491"/>
                  <a:gd name="T10" fmla="*/ 16 w 347"/>
                  <a:gd name="T11" fmla="*/ 50 h 491"/>
                  <a:gd name="T12" fmla="*/ 11 w 347"/>
                  <a:gd name="T13" fmla="*/ 54 h 491"/>
                  <a:gd name="T14" fmla="*/ 5 w 347"/>
                  <a:gd name="T15" fmla="*/ 57 h 491"/>
                  <a:gd name="T16" fmla="*/ 0 w 347"/>
                  <a:gd name="T17" fmla="*/ 59 h 491"/>
                  <a:gd name="T18" fmla="*/ 0 w 347"/>
                  <a:gd name="T19" fmla="*/ 214 h 491"/>
                  <a:gd name="T20" fmla="*/ 5 w 347"/>
                  <a:gd name="T21" fmla="*/ 213 h 491"/>
                  <a:gd name="T22" fmla="*/ 11 w 347"/>
                  <a:gd name="T23" fmla="*/ 214 h 491"/>
                  <a:gd name="T24" fmla="*/ 16 w 347"/>
                  <a:gd name="T25" fmla="*/ 217 h 491"/>
                  <a:gd name="T26" fmla="*/ 20 w 347"/>
                  <a:gd name="T27" fmla="*/ 221 h 491"/>
                  <a:gd name="T28" fmla="*/ 24 w 347"/>
                  <a:gd name="T29" fmla="*/ 226 h 491"/>
                  <a:gd name="T30" fmla="*/ 27 w 347"/>
                  <a:gd name="T31" fmla="*/ 232 h 491"/>
                  <a:gd name="T32" fmla="*/ 29 w 347"/>
                  <a:gd name="T33" fmla="*/ 238 h 491"/>
                  <a:gd name="T34" fmla="*/ 29 w 347"/>
                  <a:gd name="T35" fmla="*/ 246 h 491"/>
                  <a:gd name="T36" fmla="*/ 146 w 347"/>
                  <a:gd name="T37" fmla="*/ 224 h 491"/>
                  <a:gd name="T38" fmla="*/ 146 w 347"/>
                  <a:gd name="T39" fmla="*/ 217 h 491"/>
                  <a:gd name="T40" fmla="*/ 147 w 347"/>
                  <a:gd name="T41" fmla="*/ 209 h 491"/>
                  <a:gd name="T42" fmla="*/ 150 w 347"/>
                  <a:gd name="T43" fmla="*/ 203 h 491"/>
                  <a:gd name="T44" fmla="*/ 153 w 347"/>
                  <a:gd name="T45" fmla="*/ 197 h 491"/>
                  <a:gd name="T46" fmla="*/ 158 w 347"/>
                  <a:gd name="T47" fmla="*/ 191 h 491"/>
                  <a:gd name="T48" fmla="*/ 162 w 347"/>
                  <a:gd name="T49" fmla="*/ 187 h 491"/>
                  <a:gd name="T50" fmla="*/ 168 w 347"/>
                  <a:gd name="T51" fmla="*/ 184 h 491"/>
                  <a:gd name="T52" fmla="*/ 173 w 347"/>
                  <a:gd name="T53" fmla="*/ 182 h 491"/>
                  <a:gd name="T54" fmla="*/ 173 w 347"/>
                  <a:gd name="T55" fmla="*/ 33 h 491"/>
                  <a:gd name="T56" fmla="*/ 168 w 347"/>
                  <a:gd name="T57" fmla="*/ 33 h 491"/>
                  <a:gd name="T58" fmla="*/ 162 w 347"/>
                  <a:gd name="T59" fmla="*/ 32 h 491"/>
                  <a:gd name="T60" fmla="*/ 158 w 347"/>
                  <a:gd name="T61" fmla="*/ 30 h 491"/>
                  <a:gd name="T62" fmla="*/ 153 w 347"/>
                  <a:gd name="T63" fmla="*/ 26 h 491"/>
                  <a:gd name="T64" fmla="*/ 150 w 347"/>
                  <a:gd name="T65" fmla="*/ 21 h 491"/>
                  <a:gd name="T66" fmla="*/ 147 w 347"/>
                  <a:gd name="T67" fmla="*/ 15 h 491"/>
                  <a:gd name="T68" fmla="*/ 146 w 347"/>
                  <a:gd name="T69" fmla="*/ 7 h 491"/>
                  <a:gd name="T70" fmla="*/ 146 w 347"/>
                  <a:gd name="T71" fmla="*/ 0 h 491"/>
                  <a:gd name="T72" fmla="*/ 29 w 347"/>
                  <a:gd name="T73" fmla="*/ 17 h 4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7"/>
                  <a:gd name="T112" fmla="*/ 0 h 491"/>
                  <a:gd name="T113" fmla="*/ 347 w 347"/>
                  <a:gd name="T114" fmla="*/ 491 h 4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7" h="491">
                    <a:moveTo>
                      <a:pt x="59" y="33"/>
                    </a:moveTo>
                    <a:lnTo>
                      <a:pt x="58" y="48"/>
                    </a:lnTo>
                    <a:lnTo>
                      <a:pt x="54" y="63"/>
                    </a:lnTo>
                    <a:lnTo>
                      <a:pt x="49" y="76"/>
                    </a:lnTo>
                    <a:lnTo>
                      <a:pt x="41" y="89"/>
                    </a:lnTo>
                    <a:lnTo>
                      <a:pt x="33" y="99"/>
                    </a:lnTo>
                    <a:lnTo>
                      <a:pt x="23" y="108"/>
                    </a:lnTo>
                    <a:lnTo>
                      <a:pt x="11" y="114"/>
                    </a:lnTo>
                    <a:lnTo>
                      <a:pt x="0" y="118"/>
                    </a:lnTo>
                    <a:lnTo>
                      <a:pt x="0" y="427"/>
                    </a:lnTo>
                    <a:lnTo>
                      <a:pt x="11" y="425"/>
                    </a:lnTo>
                    <a:lnTo>
                      <a:pt x="23" y="428"/>
                    </a:lnTo>
                    <a:lnTo>
                      <a:pt x="33" y="433"/>
                    </a:lnTo>
                    <a:lnTo>
                      <a:pt x="41" y="442"/>
                    </a:lnTo>
                    <a:lnTo>
                      <a:pt x="49" y="452"/>
                    </a:lnTo>
                    <a:lnTo>
                      <a:pt x="54" y="463"/>
                    </a:lnTo>
                    <a:lnTo>
                      <a:pt x="58" y="476"/>
                    </a:lnTo>
                    <a:lnTo>
                      <a:pt x="59" y="491"/>
                    </a:lnTo>
                    <a:lnTo>
                      <a:pt x="292" y="448"/>
                    </a:lnTo>
                    <a:lnTo>
                      <a:pt x="292" y="433"/>
                    </a:lnTo>
                    <a:lnTo>
                      <a:pt x="295" y="418"/>
                    </a:lnTo>
                    <a:lnTo>
                      <a:pt x="300" y="405"/>
                    </a:lnTo>
                    <a:lnTo>
                      <a:pt x="307" y="393"/>
                    </a:lnTo>
                    <a:lnTo>
                      <a:pt x="317" y="382"/>
                    </a:lnTo>
                    <a:lnTo>
                      <a:pt x="325" y="373"/>
                    </a:lnTo>
                    <a:lnTo>
                      <a:pt x="337" y="367"/>
                    </a:lnTo>
                    <a:lnTo>
                      <a:pt x="347" y="363"/>
                    </a:lnTo>
                    <a:lnTo>
                      <a:pt x="347" y="66"/>
                    </a:lnTo>
                    <a:lnTo>
                      <a:pt x="337" y="66"/>
                    </a:lnTo>
                    <a:lnTo>
                      <a:pt x="325" y="64"/>
                    </a:lnTo>
                    <a:lnTo>
                      <a:pt x="317" y="59"/>
                    </a:lnTo>
                    <a:lnTo>
                      <a:pt x="307" y="51"/>
                    </a:lnTo>
                    <a:lnTo>
                      <a:pt x="300" y="41"/>
                    </a:lnTo>
                    <a:lnTo>
                      <a:pt x="295" y="29"/>
                    </a:lnTo>
                    <a:lnTo>
                      <a:pt x="292" y="14"/>
                    </a:lnTo>
                    <a:lnTo>
                      <a:pt x="292" y="0"/>
                    </a:lnTo>
                    <a:lnTo>
                      <a:pt x="59" y="33"/>
                    </a:lnTo>
                    <a:close/>
                  </a:path>
                </a:pathLst>
              </a:custGeom>
              <a:solidFill>
                <a:srgbClr val="9393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61" name="Freeform 81"/>
            <p:cNvSpPr>
              <a:spLocks/>
            </p:cNvSpPr>
            <p:nvPr/>
          </p:nvSpPr>
          <p:spPr bwMode="auto">
            <a:xfrm>
              <a:off x="1273" y="1641"/>
              <a:ext cx="282" cy="58"/>
            </a:xfrm>
            <a:custGeom>
              <a:avLst/>
              <a:gdLst>
                <a:gd name="T0" fmla="*/ 282 w 565"/>
                <a:gd name="T1" fmla="*/ 19 h 114"/>
                <a:gd name="T2" fmla="*/ 280 w 565"/>
                <a:gd name="T3" fmla="*/ 0 h 114"/>
                <a:gd name="T4" fmla="*/ 0 w 565"/>
                <a:gd name="T5" fmla="*/ 39 h 114"/>
                <a:gd name="T6" fmla="*/ 2 w 565"/>
                <a:gd name="T7" fmla="*/ 58 h 114"/>
                <a:gd name="T8" fmla="*/ 282 w 565"/>
                <a:gd name="T9" fmla="*/ 19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5"/>
                <a:gd name="T16" fmla="*/ 0 h 114"/>
                <a:gd name="T17" fmla="*/ 565 w 565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5" h="114">
                  <a:moveTo>
                    <a:pt x="565" y="38"/>
                  </a:moveTo>
                  <a:lnTo>
                    <a:pt x="560" y="0"/>
                  </a:lnTo>
                  <a:lnTo>
                    <a:pt x="0" y="76"/>
                  </a:lnTo>
                  <a:lnTo>
                    <a:pt x="5" y="114"/>
                  </a:lnTo>
                  <a:lnTo>
                    <a:pt x="565" y="38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Rectangle 82"/>
            <p:cNvSpPr>
              <a:spLocks noChangeArrowheads="1"/>
            </p:cNvSpPr>
            <p:nvPr/>
          </p:nvSpPr>
          <p:spPr bwMode="auto">
            <a:xfrm>
              <a:off x="1812" y="1098"/>
              <a:ext cx="45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Rectangle 83"/>
            <p:cNvSpPr>
              <a:spLocks noChangeArrowheads="1"/>
            </p:cNvSpPr>
            <p:nvPr/>
          </p:nvSpPr>
          <p:spPr bwMode="auto">
            <a:xfrm>
              <a:off x="1939" y="1109"/>
              <a:ext cx="23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QUAD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0264" name="Rectangle 84"/>
            <p:cNvSpPr>
              <a:spLocks noChangeArrowheads="1"/>
            </p:cNvSpPr>
            <p:nvPr/>
          </p:nvSpPr>
          <p:spPr bwMode="auto">
            <a:xfrm>
              <a:off x="732" y="953"/>
              <a:ext cx="44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Rectangle 85"/>
            <p:cNvSpPr>
              <a:spLocks noChangeArrowheads="1"/>
            </p:cNvSpPr>
            <p:nvPr/>
          </p:nvSpPr>
          <p:spPr bwMode="auto">
            <a:xfrm>
              <a:off x="858" y="963"/>
              <a:ext cx="23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QUAD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0266" name="Rectangle 86"/>
            <p:cNvSpPr>
              <a:spLocks noChangeArrowheads="1"/>
            </p:cNvSpPr>
            <p:nvPr/>
          </p:nvSpPr>
          <p:spPr bwMode="auto">
            <a:xfrm>
              <a:off x="2548" y="1149"/>
              <a:ext cx="95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Rectangle 87"/>
            <p:cNvSpPr>
              <a:spLocks noChangeArrowheads="1"/>
            </p:cNvSpPr>
            <p:nvPr/>
          </p:nvSpPr>
          <p:spPr bwMode="auto">
            <a:xfrm>
              <a:off x="2624" y="1159"/>
              <a:ext cx="834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POWER EXTRACTION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0268" name="Rectangle 88"/>
            <p:cNvSpPr>
              <a:spLocks noChangeArrowheads="1"/>
            </p:cNvSpPr>
            <p:nvPr/>
          </p:nvSpPr>
          <p:spPr bwMode="auto">
            <a:xfrm>
              <a:off x="2799" y="1255"/>
              <a:ext cx="489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STRUCTURE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0269" name="Rectangle 89"/>
            <p:cNvSpPr>
              <a:spLocks noChangeArrowheads="1"/>
            </p:cNvSpPr>
            <p:nvPr/>
          </p:nvSpPr>
          <p:spPr bwMode="auto">
            <a:xfrm>
              <a:off x="3292" y="1978"/>
              <a:ext cx="7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70" name="Group 90"/>
            <p:cNvGrpSpPr>
              <a:grpSpLocks/>
            </p:cNvGrpSpPr>
            <p:nvPr/>
          </p:nvGrpSpPr>
          <p:grpSpPr bwMode="auto">
            <a:xfrm>
              <a:off x="295" y="1385"/>
              <a:ext cx="298" cy="163"/>
              <a:chOff x="295" y="1385"/>
              <a:chExt cx="298" cy="163"/>
            </a:xfrm>
          </p:grpSpPr>
          <p:sp>
            <p:nvSpPr>
              <p:cNvPr id="11858" name="Freeform 91"/>
              <p:cNvSpPr>
                <a:spLocks/>
              </p:cNvSpPr>
              <p:nvPr/>
            </p:nvSpPr>
            <p:spPr bwMode="auto">
              <a:xfrm>
                <a:off x="319" y="1386"/>
                <a:ext cx="245" cy="77"/>
              </a:xfrm>
              <a:custGeom>
                <a:avLst/>
                <a:gdLst>
                  <a:gd name="T0" fmla="*/ 245 w 491"/>
                  <a:gd name="T1" fmla="*/ 75 h 155"/>
                  <a:gd name="T2" fmla="*/ 239 w 491"/>
                  <a:gd name="T3" fmla="*/ 77 h 155"/>
                  <a:gd name="T4" fmla="*/ 0 w 491"/>
                  <a:gd name="T5" fmla="*/ 1 h 155"/>
                  <a:gd name="T6" fmla="*/ 7 w 491"/>
                  <a:gd name="T7" fmla="*/ 0 h 155"/>
                  <a:gd name="T8" fmla="*/ 245 w 491"/>
                  <a:gd name="T9" fmla="*/ 7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1"/>
                  <a:gd name="T16" fmla="*/ 0 h 155"/>
                  <a:gd name="T17" fmla="*/ 491 w 491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1" h="155">
                    <a:moveTo>
                      <a:pt x="491" y="150"/>
                    </a:moveTo>
                    <a:lnTo>
                      <a:pt x="479" y="155"/>
                    </a:lnTo>
                    <a:lnTo>
                      <a:pt x="0" y="3"/>
                    </a:lnTo>
                    <a:lnTo>
                      <a:pt x="14" y="0"/>
                    </a:lnTo>
                    <a:lnTo>
                      <a:pt x="491" y="15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9" name="Freeform 92"/>
              <p:cNvSpPr>
                <a:spLocks/>
              </p:cNvSpPr>
              <p:nvPr/>
            </p:nvSpPr>
            <p:spPr bwMode="auto">
              <a:xfrm>
                <a:off x="323" y="1386"/>
                <a:ext cx="241" cy="75"/>
              </a:xfrm>
              <a:custGeom>
                <a:avLst/>
                <a:gdLst>
                  <a:gd name="T0" fmla="*/ 241 w 482"/>
                  <a:gd name="T1" fmla="*/ 75 h 151"/>
                  <a:gd name="T2" fmla="*/ 239 w 482"/>
                  <a:gd name="T3" fmla="*/ 75 h 151"/>
                  <a:gd name="T4" fmla="*/ 0 w 482"/>
                  <a:gd name="T5" fmla="*/ 1 h 151"/>
                  <a:gd name="T6" fmla="*/ 3 w 482"/>
                  <a:gd name="T7" fmla="*/ 0 h 151"/>
                  <a:gd name="T8" fmla="*/ 241 w 482"/>
                  <a:gd name="T9" fmla="*/ 75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151"/>
                  <a:gd name="T17" fmla="*/ 482 w 482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151">
                    <a:moveTo>
                      <a:pt x="482" y="150"/>
                    </a:moveTo>
                    <a:lnTo>
                      <a:pt x="477" y="151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482" y="15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0" name="Freeform 93"/>
              <p:cNvSpPr>
                <a:spLocks/>
              </p:cNvSpPr>
              <p:nvPr/>
            </p:nvSpPr>
            <p:spPr bwMode="auto">
              <a:xfrm>
                <a:off x="322" y="1386"/>
                <a:ext cx="240" cy="76"/>
              </a:xfrm>
              <a:custGeom>
                <a:avLst/>
                <a:gdLst>
                  <a:gd name="T0" fmla="*/ 240 w 481"/>
                  <a:gd name="T1" fmla="*/ 75 h 151"/>
                  <a:gd name="T2" fmla="*/ 238 w 481"/>
                  <a:gd name="T3" fmla="*/ 76 h 151"/>
                  <a:gd name="T4" fmla="*/ 0 w 481"/>
                  <a:gd name="T5" fmla="*/ 1 h 151"/>
                  <a:gd name="T6" fmla="*/ 2 w 481"/>
                  <a:gd name="T7" fmla="*/ 0 h 151"/>
                  <a:gd name="T8" fmla="*/ 240 w 481"/>
                  <a:gd name="T9" fmla="*/ 75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151"/>
                  <a:gd name="T17" fmla="*/ 481 w 481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151">
                    <a:moveTo>
                      <a:pt x="481" y="149"/>
                    </a:moveTo>
                    <a:lnTo>
                      <a:pt x="477" y="151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81" y="149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1" name="Freeform 94"/>
              <p:cNvSpPr>
                <a:spLocks/>
              </p:cNvSpPr>
              <p:nvPr/>
            </p:nvSpPr>
            <p:spPr bwMode="auto">
              <a:xfrm>
                <a:off x="319" y="1387"/>
                <a:ext cx="241" cy="76"/>
              </a:xfrm>
              <a:custGeom>
                <a:avLst/>
                <a:gdLst>
                  <a:gd name="T0" fmla="*/ 241 w 482"/>
                  <a:gd name="T1" fmla="*/ 75 h 152"/>
                  <a:gd name="T2" fmla="*/ 240 w 482"/>
                  <a:gd name="T3" fmla="*/ 76 h 152"/>
                  <a:gd name="T4" fmla="*/ 0 w 482"/>
                  <a:gd name="T5" fmla="*/ 0 h 152"/>
                  <a:gd name="T6" fmla="*/ 3 w 482"/>
                  <a:gd name="T7" fmla="*/ 0 h 152"/>
                  <a:gd name="T8" fmla="*/ 241 w 482"/>
                  <a:gd name="T9" fmla="*/ 75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152"/>
                  <a:gd name="T17" fmla="*/ 482 w 48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152">
                    <a:moveTo>
                      <a:pt x="482" y="150"/>
                    </a:moveTo>
                    <a:lnTo>
                      <a:pt x="479" y="15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482" y="150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2" name="Freeform 95"/>
              <p:cNvSpPr>
                <a:spLocks/>
              </p:cNvSpPr>
              <p:nvPr/>
            </p:nvSpPr>
            <p:spPr bwMode="auto">
              <a:xfrm>
                <a:off x="314" y="1387"/>
                <a:ext cx="244" cy="80"/>
              </a:xfrm>
              <a:custGeom>
                <a:avLst/>
                <a:gdLst>
                  <a:gd name="T0" fmla="*/ 244 w 489"/>
                  <a:gd name="T1" fmla="*/ 76 h 160"/>
                  <a:gd name="T2" fmla="*/ 238 w 489"/>
                  <a:gd name="T3" fmla="*/ 80 h 160"/>
                  <a:gd name="T4" fmla="*/ 0 w 489"/>
                  <a:gd name="T5" fmla="*/ 5 h 160"/>
                  <a:gd name="T6" fmla="*/ 5 w 489"/>
                  <a:gd name="T7" fmla="*/ 0 h 160"/>
                  <a:gd name="T8" fmla="*/ 244 w 489"/>
                  <a:gd name="T9" fmla="*/ 76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160"/>
                  <a:gd name="T17" fmla="*/ 489 w 48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160">
                    <a:moveTo>
                      <a:pt x="489" y="152"/>
                    </a:moveTo>
                    <a:lnTo>
                      <a:pt x="477" y="160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489" y="152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3" name="Freeform 96"/>
              <p:cNvSpPr>
                <a:spLocks/>
              </p:cNvSpPr>
              <p:nvPr/>
            </p:nvSpPr>
            <p:spPr bwMode="auto">
              <a:xfrm>
                <a:off x="318" y="1387"/>
                <a:ext cx="240" cy="77"/>
              </a:xfrm>
              <a:custGeom>
                <a:avLst/>
                <a:gdLst>
                  <a:gd name="T0" fmla="*/ 240 w 480"/>
                  <a:gd name="T1" fmla="*/ 76 h 155"/>
                  <a:gd name="T2" fmla="*/ 239 w 480"/>
                  <a:gd name="T3" fmla="*/ 77 h 155"/>
                  <a:gd name="T4" fmla="*/ 0 w 480"/>
                  <a:gd name="T5" fmla="*/ 2 h 155"/>
                  <a:gd name="T6" fmla="*/ 1 w 480"/>
                  <a:gd name="T7" fmla="*/ 0 h 155"/>
                  <a:gd name="T8" fmla="*/ 240 w 480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55"/>
                  <a:gd name="T17" fmla="*/ 480 w 480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55">
                    <a:moveTo>
                      <a:pt x="480" y="152"/>
                    </a:moveTo>
                    <a:lnTo>
                      <a:pt x="477" y="15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480" y="152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4" name="Freeform 97"/>
              <p:cNvSpPr>
                <a:spLocks/>
              </p:cNvSpPr>
              <p:nvPr/>
            </p:nvSpPr>
            <p:spPr bwMode="auto">
              <a:xfrm>
                <a:off x="317" y="1389"/>
                <a:ext cx="240" cy="76"/>
              </a:xfrm>
              <a:custGeom>
                <a:avLst/>
                <a:gdLst>
                  <a:gd name="T0" fmla="*/ 240 w 481"/>
                  <a:gd name="T1" fmla="*/ 75 h 153"/>
                  <a:gd name="T2" fmla="*/ 238 w 481"/>
                  <a:gd name="T3" fmla="*/ 76 h 153"/>
                  <a:gd name="T4" fmla="*/ 0 w 481"/>
                  <a:gd name="T5" fmla="*/ 0 h 153"/>
                  <a:gd name="T6" fmla="*/ 2 w 481"/>
                  <a:gd name="T7" fmla="*/ 0 h 153"/>
                  <a:gd name="T8" fmla="*/ 240 w 481"/>
                  <a:gd name="T9" fmla="*/ 75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153"/>
                  <a:gd name="T17" fmla="*/ 481 w 48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153">
                    <a:moveTo>
                      <a:pt x="481" y="151"/>
                    </a:moveTo>
                    <a:lnTo>
                      <a:pt x="477" y="153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81" y="151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5" name="Freeform 98"/>
              <p:cNvSpPr>
                <a:spLocks/>
              </p:cNvSpPr>
              <p:nvPr/>
            </p:nvSpPr>
            <p:spPr bwMode="auto">
              <a:xfrm>
                <a:off x="315" y="1390"/>
                <a:ext cx="240" cy="76"/>
              </a:xfrm>
              <a:custGeom>
                <a:avLst/>
                <a:gdLst>
                  <a:gd name="T0" fmla="*/ 240 w 480"/>
                  <a:gd name="T1" fmla="*/ 76 h 153"/>
                  <a:gd name="T2" fmla="*/ 239 w 480"/>
                  <a:gd name="T3" fmla="*/ 76 h 153"/>
                  <a:gd name="T4" fmla="*/ 0 w 480"/>
                  <a:gd name="T5" fmla="*/ 1 h 153"/>
                  <a:gd name="T6" fmla="*/ 2 w 480"/>
                  <a:gd name="T7" fmla="*/ 0 h 153"/>
                  <a:gd name="T8" fmla="*/ 240 w 480"/>
                  <a:gd name="T9" fmla="*/ 76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53"/>
                  <a:gd name="T17" fmla="*/ 480 w 480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53">
                    <a:moveTo>
                      <a:pt x="480" y="152"/>
                    </a:moveTo>
                    <a:lnTo>
                      <a:pt x="477" y="15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80" y="152"/>
                    </a:lnTo>
                    <a:close/>
                  </a:path>
                </a:pathLst>
              </a:custGeom>
              <a:solidFill>
                <a:srgbClr val="B7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6" name="Freeform 99"/>
              <p:cNvSpPr>
                <a:spLocks/>
              </p:cNvSpPr>
              <p:nvPr/>
            </p:nvSpPr>
            <p:spPr bwMode="auto">
              <a:xfrm>
                <a:off x="314" y="1391"/>
                <a:ext cx="239" cy="76"/>
              </a:xfrm>
              <a:custGeom>
                <a:avLst/>
                <a:gdLst>
                  <a:gd name="T0" fmla="*/ 239 w 479"/>
                  <a:gd name="T1" fmla="*/ 75 h 153"/>
                  <a:gd name="T2" fmla="*/ 238 w 479"/>
                  <a:gd name="T3" fmla="*/ 76 h 153"/>
                  <a:gd name="T4" fmla="*/ 0 w 479"/>
                  <a:gd name="T5" fmla="*/ 1 h 153"/>
                  <a:gd name="T6" fmla="*/ 1 w 479"/>
                  <a:gd name="T7" fmla="*/ 0 h 153"/>
                  <a:gd name="T8" fmla="*/ 239 w 479"/>
                  <a:gd name="T9" fmla="*/ 75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3"/>
                  <a:gd name="T17" fmla="*/ 479 w 479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3">
                    <a:moveTo>
                      <a:pt x="479" y="151"/>
                    </a:moveTo>
                    <a:lnTo>
                      <a:pt x="477" y="15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79" y="151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7" name="Freeform 100"/>
              <p:cNvSpPr>
                <a:spLocks/>
              </p:cNvSpPr>
              <p:nvPr/>
            </p:nvSpPr>
            <p:spPr bwMode="auto">
              <a:xfrm>
                <a:off x="308" y="1391"/>
                <a:ext cx="245" cy="82"/>
              </a:xfrm>
              <a:custGeom>
                <a:avLst/>
                <a:gdLst>
                  <a:gd name="T0" fmla="*/ 245 w 488"/>
                  <a:gd name="T1" fmla="*/ 76 h 163"/>
                  <a:gd name="T2" fmla="*/ 239 w 488"/>
                  <a:gd name="T3" fmla="*/ 82 h 163"/>
                  <a:gd name="T4" fmla="*/ 0 w 488"/>
                  <a:gd name="T5" fmla="*/ 5 h 163"/>
                  <a:gd name="T6" fmla="*/ 6 w 488"/>
                  <a:gd name="T7" fmla="*/ 0 h 163"/>
                  <a:gd name="T8" fmla="*/ 245 w 488"/>
                  <a:gd name="T9" fmla="*/ 76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8"/>
                  <a:gd name="T16" fmla="*/ 0 h 163"/>
                  <a:gd name="T17" fmla="*/ 488 w 488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8" h="163">
                    <a:moveTo>
                      <a:pt x="488" y="151"/>
                    </a:moveTo>
                    <a:lnTo>
                      <a:pt x="477" y="163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488" y="151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8" name="Freeform 101"/>
              <p:cNvSpPr>
                <a:spLocks/>
              </p:cNvSpPr>
              <p:nvPr/>
            </p:nvSpPr>
            <p:spPr bwMode="auto">
              <a:xfrm>
                <a:off x="313" y="1391"/>
                <a:ext cx="240" cy="78"/>
              </a:xfrm>
              <a:custGeom>
                <a:avLst/>
                <a:gdLst>
                  <a:gd name="T0" fmla="*/ 240 w 480"/>
                  <a:gd name="T1" fmla="*/ 76 h 154"/>
                  <a:gd name="T2" fmla="*/ 239 w 480"/>
                  <a:gd name="T3" fmla="*/ 78 h 154"/>
                  <a:gd name="T4" fmla="*/ 0 w 480"/>
                  <a:gd name="T5" fmla="*/ 1 h 154"/>
                  <a:gd name="T6" fmla="*/ 2 w 480"/>
                  <a:gd name="T7" fmla="*/ 0 h 154"/>
                  <a:gd name="T8" fmla="*/ 240 w 480"/>
                  <a:gd name="T9" fmla="*/ 76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54"/>
                  <a:gd name="T17" fmla="*/ 480 w 480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54">
                    <a:moveTo>
                      <a:pt x="480" y="151"/>
                    </a:moveTo>
                    <a:lnTo>
                      <a:pt x="477" y="15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80" y="151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9" name="Freeform 102"/>
              <p:cNvSpPr>
                <a:spLocks/>
              </p:cNvSpPr>
              <p:nvPr/>
            </p:nvSpPr>
            <p:spPr bwMode="auto">
              <a:xfrm>
                <a:off x="312" y="1392"/>
                <a:ext cx="239" cy="77"/>
              </a:xfrm>
              <a:custGeom>
                <a:avLst/>
                <a:gdLst>
                  <a:gd name="T0" fmla="*/ 239 w 479"/>
                  <a:gd name="T1" fmla="*/ 76 h 155"/>
                  <a:gd name="T2" fmla="*/ 238 w 479"/>
                  <a:gd name="T3" fmla="*/ 77 h 155"/>
                  <a:gd name="T4" fmla="*/ 0 w 479"/>
                  <a:gd name="T5" fmla="*/ 2 h 155"/>
                  <a:gd name="T6" fmla="*/ 1 w 479"/>
                  <a:gd name="T7" fmla="*/ 0 h 155"/>
                  <a:gd name="T8" fmla="*/ 239 w 479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5"/>
                  <a:gd name="T17" fmla="*/ 479 w 479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5">
                    <a:moveTo>
                      <a:pt x="479" y="153"/>
                    </a:moveTo>
                    <a:lnTo>
                      <a:pt x="477" y="15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79" y="153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0" name="Freeform 103"/>
              <p:cNvSpPr>
                <a:spLocks/>
              </p:cNvSpPr>
              <p:nvPr/>
            </p:nvSpPr>
            <p:spPr bwMode="auto">
              <a:xfrm>
                <a:off x="311" y="1394"/>
                <a:ext cx="239" cy="76"/>
              </a:xfrm>
              <a:custGeom>
                <a:avLst/>
                <a:gdLst>
                  <a:gd name="T0" fmla="*/ 239 w 478"/>
                  <a:gd name="T1" fmla="*/ 75 h 153"/>
                  <a:gd name="T2" fmla="*/ 239 w 478"/>
                  <a:gd name="T3" fmla="*/ 76 h 153"/>
                  <a:gd name="T4" fmla="*/ 0 w 478"/>
                  <a:gd name="T5" fmla="*/ 0 h 153"/>
                  <a:gd name="T6" fmla="*/ 1 w 478"/>
                  <a:gd name="T7" fmla="*/ 0 h 153"/>
                  <a:gd name="T8" fmla="*/ 239 w 478"/>
                  <a:gd name="T9" fmla="*/ 75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53"/>
                  <a:gd name="T17" fmla="*/ 478 w 478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53">
                    <a:moveTo>
                      <a:pt x="478" y="151"/>
                    </a:moveTo>
                    <a:lnTo>
                      <a:pt x="477" y="15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78" y="151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1" name="Freeform 104"/>
              <p:cNvSpPr>
                <a:spLocks/>
              </p:cNvSpPr>
              <p:nvPr/>
            </p:nvSpPr>
            <p:spPr bwMode="auto">
              <a:xfrm>
                <a:off x="310" y="1395"/>
                <a:ext cx="239" cy="77"/>
              </a:xfrm>
              <a:custGeom>
                <a:avLst/>
                <a:gdLst>
                  <a:gd name="T0" fmla="*/ 239 w 479"/>
                  <a:gd name="T1" fmla="*/ 76 h 155"/>
                  <a:gd name="T2" fmla="*/ 238 w 479"/>
                  <a:gd name="T3" fmla="*/ 77 h 155"/>
                  <a:gd name="T4" fmla="*/ 0 w 479"/>
                  <a:gd name="T5" fmla="*/ 1 h 155"/>
                  <a:gd name="T6" fmla="*/ 1 w 479"/>
                  <a:gd name="T7" fmla="*/ 0 h 155"/>
                  <a:gd name="T8" fmla="*/ 239 w 479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5"/>
                  <a:gd name="T17" fmla="*/ 479 w 479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5">
                    <a:moveTo>
                      <a:pt x="479" y="152"/>
                    </a:moveTo>
                    <a:lnTo>
                      <a:pt x="477" y="15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79" y="152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2" name="Freeform 105"/>
              <p:cNvSpPr>
                <a:spLocks/>
              </p:cNvSpPr>
              <p:nvPr/>
            </p:nvSpPr>
            <p:spPr bwMode="auto">
              <a:xfrm>
                <a:off x="308" y="1395"/>
                <a:ext cx="240" cy="78"/>
              </a:xfrm>
              <a:custGeom>
                <a:avLst/>
                <a:gdLst>
                  <a:gd name="T0" fmla="*/ 240 w 480"/>
                  <a:gd name="T1" fmla="*/ 77 h 155"/>
                  <a:gd name="T2" fmla="*/ 239 w 480"/>
                  <a:gd name="T3" fmla="*/ 78 h 155"/>
                  <a:gd name="T4" fmla="*/ 0 w 480"/>
                  <a:gd name="T5" fmla="*/ 1 h 155"/>
                  <a:gd name="T6" fmla="*/ 2 w 480"/>
                  <a:gd name="T7" fmla="*/ 0 h 155"/>
                  <a:gd name="T8" fmla="*/ 240 w 480"/>
                  <a:gd name="T9" fmla="*/ 77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55"/>
                  <a:gd name="T17" fmla="*/ 480 w 480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55">
                    <a:moveTo>
                      <a:pt x="480" y="153"/>
                    </a:moveTo>
                    <a:lnTo>
                      <a:pt x="477" y="15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80" y="153"/>
                    </a:lnTo>
                    <a:close/>
                  </a:path>
                </a:pathLst>
              </a:custGeom>
              <a:solidFill>
                <a:srgbClr val="CE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3" name="Freeform 106"/>
              <p:cNvSpPr>
                <a:spLocks/>
              </p:cNvSpPr>
              <p:nvPr/>
            </p:nvSpPr>
            <p:spPr bwMode="auto">
              <a:xfrm>
                <a:off x="304" y="1396"/>
                <a:ext cx="243" cy="83"/>
              </a:xfrm>
              <a:custGeom>
                <a:avLst/>
                <a:gdLst>
                  <a:gd name="T0" fmla="*/ 243 w 486"/>
                  <a:gd name="T1" fmla="*/ 77 h 166"/>
                  <a:gd name="T2" fmla="*/ 239 w 486"/>
                  <a:gd name="T3" fmla="*/ 83 h 166"/>
                  <a:gd name="T4" fmla="*/ 0 w 486"/>
                  <a:gd name="T5" fmla="*/ 6 h 166"/>
                  <a:gd name="T6" fmla="*/ 5 w 486"/>
                  <a:gd name="T7" fmla="*/ 0 h 166"/>
                  <a:gd name="T8" fmla="*/ 243 w 486"/>
                  <a:gd name="T9" fmla="*/ 77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6"/>
                  <a:gd name="T16" fmla="*/ 0 h 166"/>
                  <a:gd name="T17" fmla="*/ 486 w 486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6" h="166">
                    <a:moveTo>
                      <a:pt x="486" y="153"/>
                    </a:moveTo>
                    <a:lnTo>
                      <a:pt x="477" y="166"/>
                    </a:lnTo>
                    <a:lnTo>
                      <a:pt x="0" y="13"/>
                    </a:lnTo>
                    <a:lnTo>
                      <a:pt x="9" y="0"/>
                    </a:lnTo>
                    <a:lnTo>
                      <a:pt x="486" y="153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4" name="Freeform 107"/>
              <p:cNvSpPr>
                <a:spLocks/>
              </p:cNvSpPr>
              <p:nvPr/>
            </p:nvSpPr>
            <p:spPr bwMode="auto">
              <a:xfrm>
                <a:off x="308" y="1396"/>
                <a:ext cx="239" cy="78"/>
              </a:xfrm>
              <a:custGeom>
                <a:avLst/>
                <a:gdLst>
                  <a:gd name="T0" fmla="*/ 239 w 477"/>
                  <a:gd name="T1" fmla="*/ 77 h 154"/>
                  <a:gd name="T2" fmla="*/ 239 w 477"/>
                  <a:gd name="T3" fmla="*/ 78 h 154"/>
                  <a:gd name="T4" fmla="*/ 0 w 477"/>
                  <a:gd name="T5" fmla="*/ 2 h 154"/>
                  <a:gd name="T6" fmla="*/ 0 w 477"/>
                  <a:gd name="T7" fmla="*/ 0 h 154"/>
                  <a:gd name="T8" fmla="*/ 239 w 477"/>
                  <a:gd name="T9" fmla="*/ 77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4"/>
                  <a:gd name="T17" fmla="*/ 477 w 47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4">
                    <a:moveTo>
                      <a:pt x="477" y="153"/>
                    </a:moveTo>
                    <a:lnTo>
                      <a:pt x="477" y="15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7" y="153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5" name="Freeform 108"/>
              <p:cNvSpPr>
                <a:spLocks/>
              </p:cNvSpPr>
              <p:nvPr/>
            </p:nvSpPr>
            <p:spPr bwMode="auto">
              <a:xfrm>
                <a:off x="308" y="1398"/>
                <a:ext cx="239" cy="77"/>
              </a:xfrm>
              <a:custGeom>
                <a:avLst/>
                <a:gdLst>
                  <a:gd name="T0" fmla="*/ 239 w 479"/>
                  <a:gd name="T1" fmla="*/ 76 h 154"/>
                  <a:gd name="T2" fmla="*/ 238 w 479"/>
                  <a:gd name="T3" fmla="*/ 77 h 154"/>
                  <a:gd name="T4" fmla="*/ 0 w 479"/>
                  <a:gd name="T5" fmla="*/ 1 h 154"/>
                  <a:gd name="T6" fmla="*/ 1 w 479"/>
                  <a:gd name="T7" fmla="*/ 0 h 154"/>
                  <a:gd name="T8" fmla="*/ 239 w 479"/>
                  <a:gd name="T9" fmla="*/ 76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4"/>
                  <a:gd name="T17" fmla="*/ 479 w 479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4">
                    <a:moveTo>
                      <a:pt x="479" y="151"/>
                    </a:moveTo>
                    <a:lnTo>
                      <a:pt x="477" y="15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79" y="15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6" name="Freeform 109"/>
              <p:cNvSpPr>
                <a:spLocks/>
              </p:cNvSpPr>
              <p:nvPr/>
            </p:nvSpPr>
            <p:spPr bwMode="auto">
              <a:xfrm>
                <a:off x="307" y="1399"/>
                <a:ext cx="239" cy="77"/>
              </a:xfrm>
              <a:custGeom>
                <a:avLst/>
                <a:gdLst>
                  <a:gd name="T0" fmla="*/ 239 w 479"/>
                  <a:gd name="T1" fmla="*/ 76 h 154"/>
                  <a:gd name="T2" fmla="*/ 238 w 479"/>
                  <a:gd name="T3" fmla="*/ 77 h 154"/>
                  <a:gd name="T4" fmla="*/ 0 w 479"/>
                  <a:gd name="T5" fmla="*/ 1 h 154"/>
                  <a:gd name="T6" fmla="*/ 1 w 479"/>
                  <a:gd name="T7" fmla="*/ 0 h 154"/>
                  <a:gd name="T8" fmla="*/ 239 w 479"/>
                  <a:gd name="T9" fmla="*/ 76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4"/>
                  <a:gd name="T17" fmla="*/ 479 w 479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4">
                    <a:moveTo>
                      <a:pt x="479" y="152"/>
                    </a:moveTo>
                    <a:lnTo>
                      <a:pt x="477" y="15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79" y="152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7" name="Freeform 110"/>
              <p:cNvSpPr>
                <a:spLocks/>
              </p:cNvSpPr>
              <p:nvPr/>
            </p:nvSpPr>
            <p:spPr bwMode="auto">
              <a:xfrm>
                <a:off x="306" y="1400"/>
                <a:ext cx="239" cy="77"/>
              </a:xfrm>
              <a:custGeom>
                <a:avLst/>
                <a:gdLst>
                  <a:gd name="T0" fmla="*/ 239 w 478"/>
                  <a:gd name="T1" fmla="*/ 76 h 155"/>
                  <a:gd name="T2" fmla="*/ 239 w 478"/>
                  <a:gd name="T3" fmla="*/ 77 h 155"/>
                  <a:gd name="T4" fmla="*/ 0 w 478"/>
                  <a:gd name="T5" fmla="*/ 1 h 155"/>
                  <a:gd name="T6" fmla="*/ 1 w 478"/>
                  <a:gd name="T7" fmla="*/ 0 h 155"/>
                  <a:gd name="T8" fmla="*/ 239 w 478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55"/>
                  <a:gd name="T17" fmla="*/ 478 w 478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55">
                    <a:moveTo>
                      <a:pt x="478" y="153"/>
                    </a:moveTo>
                    <a:lnTo>
                      <a:pt x="477" y="15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78" y="153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8" name="Freeform 111"/>
              <p:cNvSpPr>
                <a:spLocks/>
              </p:cNvSpPr>
              <p:nvPr/>
            </p:nvSpPr>
            <p:spPr bwMode="auto">
              <a:xfrm>
                <a:off x="305" y="1400"/>
                <a:ext cx="239" cy="79"/>
              </a:xfrm>
              <a:custGeom>
                <a:avLst/>
                <a:gdLst>
                  <a:gd name="T0" fmla="*/ 239 w 479"/>
                  <a:gd name="T1" fmla="*/ 77 h 156"/>
                  <a:gd name="T2" fmla="*/ 238 w 479"/>
                  <a:gd name="T3" fmla="*/ 79 h 156"/>
                  <a:gd name="T4" fmla="*/ 0 w 479"/>
                  <a:gd name="T5" fmla="*/ 2 h 156"/>
                  <a:gd name="T6" fmla="*/ 1 w 479"/>
                  <a:gd name="T7" fmla="*/ 0 h 156"/>
                  <a:gd name="T8" fmla="*/ 239 w 479"/>
                  <a:gd name="T9" fmla="*/ 77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6"/>
                  <a:gd name="T17" fmla="*/ 479 w 479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6">
                    <a:moveTo>
                      <a:pt x="479" y="153"/>
                    </a:moveTo>
                    <a:lnTo>
                      <a:pt x="477" y="15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79" y="153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9" name="Freeform 112"/>
              <p:cNvSpPr>
                <a:spLocks/>
              </p:cNvSpPr>
              <p:nvPr/>
            </p:nvSpPr>
            <p:spPr bwMode="auto">
              <a:xfrm>
                <a:off x="304" y="1402"/>
                <a:ext cx="239" cy="77"/>
              </a:xfrm>
              <a:custGeom>
                <a:avLst/>
                <a:gdLst>
                  <a:gd name="T0" fmla="*/ 239 w 479"/>
                  <a:gd name="T1" fmla="*/ 76 h 155"/>
                  <a:gd name="T2" fmla="*/ 238 w 479"/>
                  <a:gd name="T3" fmla="*/ 77 h 155"/>
                  <a:gd name="T4" fmla="*/ 0 w 479"/>
                  <a:gd name="T5" fmla="*/ 1 h 155"/>
                  <a:gd name="T6" fmla="*/ 1 w 479"/>
                  <a:gd name="T7" fmla="*/ 0 h 155"/>
                  <a:gd name="T8" fmla="*/ 239 w 479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5"/>
                  <a:gd name="T17" fmla="*/ 479 w 479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5">
                    <a:moveTo>
                      <a:pt x="479" y="153"/>
                    </a:moveTo>
                    <a:lnTo>
                      <a:pt x="477" y="15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79" y="153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0" name="Freeform 113"/>
              <p:cNvSpPr>
                <a:spLocks/>
              </p:cNvSpPr>
              <p:nvPr/>
            </p:nvSpPr>
            <p:spPr bwMode="auto">
              <a:xfrm>
                <a:off x="301" y="1403"/>
                <a:ext cx="242" cy="84"/>
              </a:xfrm>
              <a:custGeom>
                <a:avLst/>
                <a:gdLst>
                  <a:gd name="T0" fmla="*/ 242 w 483"/>
                  <a:gd name="T1" fmla="*/ 77 h 168"/>
                  <a:gd name="T2" fmla="*/ 238 w 483"/>
                  <a:gd name="T3" fmla="*/ 84 h 168"/>
                  <a:gd name="T4" fmla="*/ 0 w 483"/>
                  <a:gd name="T5" fmla="*/ 6 h 168"/>
                  <a:gd name="T6" fmla="*/ 3 w 483"/>
                  <a:gd name="T7" fmla="*/ 0 h 168"/>
                  <a:gd name="T8" fmla="*/ 242 w 483"/>
                  <a:gd name="T9" fmla="*/ 77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3"/>
                  <a:gd name="T16" fmla="*/ 0 h 168"/>
                  <a:gd name="T17" fmla="*/ 483 w 483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3" h="168">
                    <a:moveTo>
                      <a:pt x="483" y="153"/>
                    </a:moveTo>
                    <a:lnTo>
                      <a:pt x="475" y="168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483" y="153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1" name="Freeform 114"/>
              <p:cNvSpPr>
                <a:spLocks/>
              </p:cNvSpPr>
              <p:nvPr/>
            </p:nvSpPr>
            <p:spPr bwMode="auto">
              <a:xfrm>
                <a:off x="303" y="1403"/>
                <a:ext cx="240" cy="77"/>
              </a:xfrm>
              <a:custGeom>
                <a:avLst/>
                <a:gdLst>
                  <a:gd name="T0" fmla="*/ 240 w 478"/>
                  <a:gd name="T1" fmla="*/ 77 h 154"/>
                  <a:gd name="T2" fmla="*/ 239 w 478"/>
                  <a:gd name="T3" fmla="*/ 77 h 154"/>
                  <a:gd name="T4" fmla="*/ 0 w 478"/>
                  <a:gd name="T5" fmla="*/ 1 h 154"/>
                  <a:gd name="T6" fmla="*/ 1 w 478"/>
                  <a:gd name="T7" fmla="*/ 0 h 154"/>
                  <a:gd name="T8" fmla="*/ 240 w 478"/>
                  <a:gd name="T9" fmla="*/ 77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54"/>
                  <a:gd name="T17" fmla="*/ 478 w 478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54">
                    <a:moveTo>
                      <a:pt x="478" y="153"/>
                    </a:moveTo>
                    <a:lnTo>
                      <a:pt x="477" y="15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78" y="153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2" name="Freeform 115"/>
              <p:cNvSpPr>
                <a:spLocks/>
              </p:cNvSpPr>
              <p:nvPr/>
            </p:nvSpPr>
            <p:spPr bwMode="auto">
              <a:xfrm>
                <a:off x="303" y="1404"/>
                <a:ext cx="239" cy="78"/>
              </a:xfrm>
              <a:custGeom>
                <a:avLst/>
                <a:gdLst>
                  <a:gd name="T0" fmla="*/ 239 w 477"/>
                  <a:gd name="T1" fmla="*/ 76 h 156"/>
                  <a:gd name="T2" fmla="*/ 239 w 477"/>
                  <a:gd name="T3" fmla="*/ 78 h 156"/>
                  <a:gd name="T4" fmla="*/ 0 w 477"/>
                  <a:gd name="T5" fmla="*/ 1 h 156"/>
                  <a:gd name="T6" fmla="*/ 0 w 477"/>
                  <a:gd name="T7" fmla="*/ 0 h 156"/>
                  <a:gd name="T8" fmla="*/ 239 w 477"/>
                  <a:gd name="T9" fmla="*/ 7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6"/>
                  <a:gd name="T17" fmla="*/ 477 w 477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6">
                    <a:moveTo>
                      <a:pt x="477" y="152"/>
                    </a:moveTo>
                    <a:lnTo>
                      <a:pt x="477" y="15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77" y="152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3" name="Freeform 116"/>
              <p:cNvSpPr>
                <a:spLocks/>
              </p:cNvSpPr>
              <p:nvPr/>
            </p:nvSpPr>
            <p:spPr bwMode="auto">
              <a:xfrm>
                <a:off x="303" y="1405"/>
                <a:ext cx="239" cy="78"/>
              </a:xfrm>
              <a:custGeom>
                <a:avLst/>
                <a:gdLst>
                  <a:gd name="T0" fmla="*/ 239 w 479"/>
                  <a:gd name="T1" fmla="*/ 78 h 156"/>
                  <a:gd name="T2" fmla="*/ 238 w 479"/>
                  <a:gd name="T3" fmla="*/ 78 h 156"/>
                  <a:gd name="T4" fmla="*/ 0 w 479"/>
                  <a:gd name="T5" fmla="*/ 2 h 156"/>
                  <a:gd name="T6" fmla="*/ 1 w 479"/>
                  <a:gd name="T7" fmla="*/ 0 h 156"/>
                  <a:gd name="T8" fmla="*/ 239 w 479"/>
                  <a:gd name="T9" fmla="*/ 78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6"/>
                  <a:gd name="T17" fmla="*/ 479 w 479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6">
                    <a:moveTo>
                      <a:pt x="479" y="155"/>
                    </a:moveTo>
                    <a:lnTo>
                      <a:pt x="477" y="15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79" y="155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4" name="Freeform 117"/>
              <p:cNvSpPr>
                <a:spLocks/>
              </p:cNvSpPr>
              <p:nvPr/>
            </p:nvSpPr>
            <p:spPr bwMode="auto">
              <a:xfrm>
                <a:off x="302" y="1406"/>
                <a:ext cx="239" cy="78"/>
              </a:xfrm>
              <a:custGeom>
                <a:avLst/>
                <a:gdLst>
                  <a:gd name="T0" fmla="*/ 239 w 479"/>
                  <a:gd name="T1" fmla="*/ 77 h 154"/>
                  <a:gd name="T2" fmla="*/ 238 w 479"/>
                  <a:gd name="T3" fmla="*/ 78 h 154"/>
                  <a:gd name="T4" fmla="*/ 0 w 479"/>
                  <a:gd name="T5" fmla="*/ 1 h 154"/>
                  <a:gd name="T6" fmla="*/ 1 w 479"/>
                  <a:gd name="T7" fmla="*/ 0 h 154"/>
                  <a:gd name="T8" fmla="*/ 239 w 479"/>
                  <a:gd name="T9" fmla="*/ 77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4"/>
                  <a:gd name="T17" fmla="*/ 479 w 479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4">
                    <a:moveTo>
                      <a:pt x="479" y="152"/>
                    </a:moveTo>
                    <a:lnTo>
                      <a:pt x="477" y="15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79" y="152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5" name="Freeform 118"/>
              <p:cNvSpPr>
                <a:spLocks/>
              </p:cNvSpPr>
              <p:nvPr/>
            </p:nvSpPr>
            <p:spPr bwMode="auto">
              <a:xfrm>
                <a:off x="302" y="1407"/>
                <a:ext cx="238" cy="77"/>
              </a:xfrm>
              <a:custGeom>
                <a:avLst/>
                <a:gdLst>
                  <a:gd name="T0" fmla="*/ 238 w 477"/>
                  <a:gd name="T1" fmla="*/ 76 h 155"/>
                  <a:gd name="T2" fmla="*/ 238 w 477"/>
                  <a:gd name="T3" fmla="*/ 77 h 155"/>
                  <a:gd name="T4" fmla="*/ 0 w 477"/>
                  <a:gd name="T5" fmla="*/ 1 h 155"/>
                  <a:gd name="T6" fmla="*/ 0 w 477"/>
                  <a:gd name="T7" fmla="*/ 0 h 155"/>
                  <a:gd name="T8" fmla="*/ 238 w 477"/>
                  <a:gd name="T9" fmla="*/ 76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5"/>
                  <a:gd name="T17" fmla="*/ 477 w 477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5">
                    <a:moveTo>
                      <a:pt x="477" y="153"/>
                    </a:moveTo>
                    <a:lnTo>
                      <a:pt x="477" y="15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7" y="153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6" name="Freeform 119"/>
              <p:cNvSpPr>
                <a:spLocks/>
              </p:cNvSpPr>
              <p:nvPr/>
            </p:nvSpPr>
            <p:spPr bwMode="auto">
              <a:xfrm>
                <a:off x="301" y="1408"/>
                <a:ext cx="239" cy="78"/>
              </a:xfrm>
              <a:custGeom>
                <a:avLst/>
                <a:gdLst>
                  <a:gd name="T0" fmla="*/ 239 w 478"/>
                  <a:gd name="T1" fmla="*/ 77 h 156"/>
                  <a:gd name="T2" fmla="*/ 239 w 478"/>
                  <a:gd name="T3" fmla="*/ 78 h 156"/>
                  <a:gd name="T4" fmla="*/ 0 w 478"/>
                  <a:gd name="T5" fmla="*/ 1 h 156"/>
                  <a:gd name="T6" fmla="*/ 1 w 478"/>
                  <a:gd name="T7" fmla="*/ 0 h 156"/>
                  <a:gd name="T8" fmla="*/ 239 w 478"/>
                  <a:gd name="T9" fmla="*/ 77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56"/>
                  <a:gd name="T17" fmla="*/ 478 w 478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56">
                    <a:moveTo>
                      <a:pt x="478" y="153"/>
                    </a:moveTo>
                    <a:lnTo>
                      <a:pt x="477" y="15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78" y="153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7" name="Freeform 120"/>
              <p:cNvSpPr>
                <a:spLocks/>
              </p:cNvSpPr>
              <p:nvPr/>
            </p:nvSpPr>
            <p:spPr bwMode="auto">
              <a:xfrm>
                <a:off x="301" y="1409"/>
                <a:ext cx="238" cy="78"/>
              </a:xfrm>
              <a:custGeom>
                <a:avLst/>
                <a:gdLst>
                  <a:gd name="T0" fmla="*/ 238 w 477"/>
                  <a:gd name="T1" fmla="*/ 77 h 156"/>
                  <a:gd name="T2" fmla="*/ 237 w 477"/>
                  <a:gd name="T3" fmla="*/ 78 h 156"/>
                  <a:gd name="T4" fmla="*/ 0 w 477"/>
                  <a:gd name="T5" fmla="*/ 1 h 156"/>
                  <a:gd name="T6" fmla="*/ 0 w 477"/>
                  <a:gd name="T7" fmla="*/ 0 h 156"/>
                  <a:gd name="T8" fmla="*/ 238 w 477"/>
                  <a:gd name="T9" fmla="*/ 77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6"/>
                  <a:gd name="T17" fmla="*/ 477 w 477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6">
                    <a:moveTo>
                      <a:pt x="477" y="154"/>
                    </a:moveTo>
                    <a:lnTo>
                      <a:pt x="475" y="15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77" y="154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8" name="Freeform 121"/>
              <p:cNvSpPr>
                <a:spLocks/>
              </p:cNvSpPr>
              <p:nvPr/>
            </p:nvSpPr>
            <p:spPr bwMode="auto">
              <a:xfrm>
                <a:off x="298" y="1410"/>
                <a:ext cx="241" cy="85"/>
              </a:xfrm>
              <a:custGeom>
                <a:avLst/>
                <a:gdLst>
                  <a:gd name="T0" fmla="*/ 241 w 482"/>
                  <a:gd name="T1" fmla="*/ 77 h 171"/>
                  <a:gd name="T2" fmla="*/ 239 w 482"/>
                  <a:gd name="T3" fmla="*/ 85 h 171"/>
                  <a:gd name="T4" fmla="*/ 0 w 482"/>
                  <a:gd name="T5" fmla="*/ 8 h 171"/>
                  <a:gd name="T6" fmla="*/ 4 w 482"/>
                  <a:gd name="T7" fmla="*/ 0 h 171"/>
                  <a:gd name="T8" fmla="*/ 241 w 482"/>
                  <a:gd name="T9" fmla="*/ 77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171"/>
                  <a:gd name="T17" fmla="*/ 482 w 482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171">
                    <a:moveTo>
                      <a:pt x="482" y="155"/>
                    </a:moveTo>
                    <a:lnTo>
                      <a:pt x="477" y="171"/>
                    </a:lnTo>
                    <a:lnTo>
                      <a:pt x="0" y="17"/>
                    </a:lnTo>
                    <a:lnTo>
                      <a:pt x="7" y="0"/>
                    </a:lnTo>
                    <a:lnTo>
                      <a:pt x="482" y="15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9" name="Freeform 122"/>
              <p:cNvSpPr>
                <a:spLocks/>
              </p:cNvSpPr>
              <p:nvPr/>
            </p:nvSpPr>
            <p:spPr bwMode="auto">
              <a:xfrm>
                <a:off x="300" y="1410"/>
                <a:ext cx="239" cy="79"/>
              </a:xfrm>
              <a:custGeom>
                <a:avLst/>
                <a:gdLst>
                  <a:gd name="T0" fmla="*/ 239 w 477"/>
                  <a:gd name="T1" fmla="*/ 78 h 158"/>
                  <a:gd name="T2" fmla="*/ 239 w 477"/>
                  <a:gd name="T3" fmla="*/ 79 h 158"/>
                  <a:gd name="T4" fmla="*/ 0 w 477"/>
                  <a:gd name="T5" fmla="*/ 2 h 158"/>
                  <a:gd name="T6" fmla="*/ 1 w 477"/>
                  <a:gd name="T7" fmla="*/ 0 h 158"/>
                  <a:gd name="T8" fmla="*/ 239 w 477"/>
                  <a:gd name="T9" fmla="*/ 78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8"/>
                  <a:gd name="T17" fmla="*/ 477 w 477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8">
                    <a:moveTo>
                      <a:pt x="477" y="155"/>
                    </a:moveTo>
                    <a:lnTo>
                      <a:pt x="477" y="15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77" y="15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0" name="Freeform 123"/>
              <p:cNvSpPr>
                <a:spLocks/>
              </p:cNvSpPr>
              <p:nvPr/>
            </p:nvSpPr>
            <p:spPr bwMode="auto">
              <a:xfrm>
                <a:off x="299" y="1411"/>
                <a:ext cx="240" cy="79"/>
              </a:xfrm>
              <a:custGeom>
                <a:avLst/>
                <a:gdLst>
                  <a:gd name="T0" fmla="*/ 240 w 479"/>
                  <a:gd name="T1" fmla="*/ 77 h 157"/>
                  <a:gd name="T2" fmla="*/ 239 w 479"/>
                  <a:gd name="T3" fmla="*/ 79 h 157"/>
                  <a:gd name="T4" fmla="*/ 0 w 479"/>
                  <a:gd name="T5" fmla="*/ 2 h 157"/>
                  <a:gd name="T6" fmla="*/ 1 w 479"/>
                  <a:gd name="T7" fmla="*/ 0 h 157"/>
                  <a:gd name="T8" fmla="*/ 240 w 479"/>
                  <a:gd name="T9" fmla="*/ 7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57"/>
                  <a:gd name="T17" fmla="*/ 479 w 47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57">
                    <a:moveTo>
                      <a:pt x="479" y="154"/>
                    </a:moveTo>
                    <a:lnTo>
                      <a:pt x="477" y="15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79" y="154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1" name="Freeform 124"/>
              <p:cNvSpPr>
                <a:spLocks/>
              </p:cNvSpPr>
              <p:nvPr/>
            </p:nvSpPr>
            <p:spPr bwMode="auto">
              <a:xfrm>
                <a:off x="298" y="1413"/>
                <a:ext cx="240" cy="79"/>
              </a:xfrm>
              <a:custGeom>
                <a:avLst/>
                <a:gdLst>
                  <a:gd name="T0" fmla="*/ 240 w 478"/>
                  <a:gd name="T1" fmla="*/ 77 h 158"/>
                  <a:gd name="T2" fmla="*/ 239 w 478"/>
                  <a:gd name="T3" fmla="*/ 79 h 158"/>
                  <a:gd name="T4" fmla="*/ 0 w 478"/>
                  <a:gd name="T5" fmla="*/ 1 h 158"/>
                  <a:gd name="T6" fmla="*/ 1 w 478"/>
                  <a:gd name="T7" fmla="*/ 0 h 158"/>
                  <a:gd name="T8" fmla="*/ 240 w 478"/>
                  <a:gd name="T9" fmla="*/ 77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58"/>
                  <a:gd name="T17" fmla="*/ 478 w 478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58">
                    <a:moveTo>
                      <a:pt x="478" y="154"/>
                    </a:moveTo>
                    <a:lnTo>
                      <a:pt x="477" y="15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478" y="154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2" name="Freeform 125"/>
              <p:cNvSpPr>
                <a:spLocks/>
              </p:cNvSpPr>
              <p:nvPr/>
            </p:nvSpPr>
            <p:spPr bwMode="auto">
              <a:xfrm>
                <a:off x="298" y="1415"/>
                <a:ext cx="239" cy="79"/>
              </a:xfrm>
              <a:custGeom>
                <a:avLst/>
                <a:gdLst>
                  <a:gd name="T0" fmla="*/ 239 w 477"/>
                  <a:gd name="T1" fmla="*/ 78 h 158"/>
                  <a:gd name="T2" fmla="*/ 238 w 477"/>
                  <a:gd name="T3" fmla="*/ 79 h 158"/>
                  <a:gd name="T4" fmla="*/ 0 w 477"/>
                  <a:gd name="T5" fmla="*/ 2 h 158"/>
                  <a:gd name="T6" fmla="*/ 0 w 477"/>
                  <a:gd name="T7" fmla="*/ 0 h 158"/>
                  <a:gd name="T8" fmla="*/ 239 w 477"/>
                  <a:gd name="T9" fmla="*/ 78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8"/>
                  <a:gd name="T17" fmla="*/ 477 w 477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8">
                    <a:moveTo>
                      <a:pt x="477" y="155"/>
                    </a:moveTo>
                    <a:lnTo>
                      <a:pt x="475" y="15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7" y="155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3" name="Freeform 126"/>
              <p:cNvSpPr>
                <a:spLocks/>
              </p:cNvSpPr>
              <p:nvPr/>
            </p:nvSpPr>
            <p:spPr bwMode="auto">
              <a:xfrm>
                <a:off x="298" y="1416"/>
                <a:ext cx="238" cy="79"/>
              </a:xfrm>
              <a:custGeom>
                <a:avLst/>
                <a:gdLst>
                  <a:gd name="T0" fmla="*/ 238 w 477"/>
                  <a:gd name="T1" fmla="*/ 77 h 157"/>
                  <a:gd name="T2" fmla="*/ 238 w 477"/>
                  <a:gd name="T3" fmla="*/ 79 h 157"/>
                  <a:gd name="T4" fmla="*/ 0 w 477"/>
                  <a:gd name="T5" fmla="*/ 2 h 157"/>
                  <a:gd name="T6" fmla="*/ 1 w 477"/>
                  <a:gd name="T7" fmla="*/ 0 h 157"/>
                  <a:gd name="T8" fmla="*/ 238 w 477"/>
                  <a:gd name="T9" fmla="*/ 7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7"/>
                  <a:gd name="T17" fmla="*/ 477 w 477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7">
                    <a:moveTo>
                      <a:pt x="477" y="154"/>
                    </a:moveTo>
                    <a:lnTo>
                      <a:pt x="477" y="15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77" y="154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4" name="Freeform 127"/>
              <p:cNvSpPr>
                <a:spLocks/>
              </p:cNvSpPr>
              <p:nvPr/>
            </p:nvSpPr>
            <p:spPr bwMode="auto">
              <a:xfrm>
                <a:off x="296" y="1418"/>
                <a:ext cx="240" cy="85"/>
              </a:xfrm>
              <a:custGeom>
                <a:avLst/>
                <a:gdLst>
                  <a:gd name="T0" fmla="*/ 240 w 480"/>
                  <a:gd name="T1" fmla="*/ 77 h 171"/>
                  <a:gd name="T2" fmla="*/ 238 w 480"/>
                  <a:gd name="T3" fmla="*/ 85 h 171"/>
                  <a:gd name="T4" fmla="*/ 0 w 480"/>
                  <a:gd name="T5" fmla="*/ 8 h 171"/>
                  <a:gd name="T6" fmla="*/ 2 w 480"/>
                  <a:gd name="T7" fmla="*/ 0 h 171"/>
                  <a:gd name="T8" fmla="*/ 240 w 480"/>
                  <a:gd name="T9" fmla="*/ 77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71"/>
                  <a:gd name="T17" fmla="*/ 480 w 480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71">
                    <a:moveTo>
                      <a:pt x="480" y="154"/>
                    </a:moveTo>
                    <a:lnTo>
                      <a:pt x="475" y="171"/>
                    </a:lnTo>
                    <a:lnTo>
                      <a:pt x="0" y="16"/>
                    </a:lnTo>
                    <a:lnTo>
                      <a:pt x="3" y="0"/>
                    </a:lnTo>
                    <a:lnTo>
                      <a:pt x="480" y="154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5" name="Freeform 128"/>
              <p:cNvSpPr>
                <a:spLocks/>
              </p:cNvSpPr>
              <p:nvPr/>
            </p:nvSpPr>
            <p:spPr bwMode="auto">
              <a:xfrm>
                <a:off x="295" y="1426"/>
                <a:ext cx="239" cy="87"/>
              </a:xfrm>
              <a:custGeom>
                <a:avLst/>
                <a:gdLst>
                  <a:gd name="T0" fmla="*/ 239 w 477"/>
                  <a:gd name="T1" fmla="*/ 78 h 173"/>
                  <a:gd name="T2" fmla="*/ 238 w 477"/>
                  <a:gd name="T3" fmla="*/ 87 h 173"/>
                  <a:gd name="T4" fmla="*/ 0 w 477"/>
                  <a:gd name="T5" fmla="*/ 9 h 173"/>
                  <a:gd name="T6" fmla="*/ 1 w 477"/>
                  <a:gd name="T7" fmla="*/ 0 h 173"/>
                  <a:gd name="T8" fmla="*/ 239 w 477"/>
                  <a:gd name="T9" fmla="*/ 78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73"/>
                  <a:gd name="T17" fmla="*/ 477 w 477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73">
                    <a:moveTo>
                      <a:pt x="477" y="155"/>
                    </a:moveTo>
                    <a:lnTo>
                      <a:pt x="475" y="173"/>
                    </a:lnTo>
                    <a:lnTo>
                      <a:pt x="0" y="17"/>
                    </a:lnTo>
                    <a:lnTo>
                      <a:pt x="2" y="0"/>
                    </a:lnTo>
                    <a:lnTo>
                      <a:pt x="477" y="155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6" name="Freeform 129"/>
              <p:cNvSpPr>
                <a:spLocks/>
              </p:cNvSpPr>
              <p:nvPr/>
            </p:nvSpPr>
            <p:spPr bwMode="auto">
              <a:xfrm>
                <a:off x="296" y="1426"/>
                <a:ext cx="238" cy="80"/>
              </a:xfrm>
              <a:custGeom>
                <a:avLst/>
                <a:gdLst>
                  <a:gd name="T0" fmla="*/ 238 w 475"/>
                  <a:gd name="T1" fmla="*/ 78 h 160"/>
                  <a:gd name="T2" fmla="*/ 238 w 475"/>
                  <a:gd name="T3" fmla="*/ 80 h 160"/>
                  <a:gd name="T4" fmla="*/ 0 w 475"/>
                  <a:gd name="T5" fmla="*/ 2 h 160"/>
                  <a:gd name="T6" fmla="*/ 0 w 475"/>
                  <a:gd name="T7" fmla="*/ 0 h 160"/>
                  <a:gd name="T8" fmla="*/ 238 w 475"/>
                  <a:gd name="T9" fmla="*/ 7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5"/>
                  <a:gd name="T16" fmla="*/ 0 h 160"/>
                  <a:gd name="T17" fmla="*/ 475 w 475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5" h="160">
                    <a:moveTo>
                      <a:pt x="475" y="155"/>
                    </a:moveTo>
                    <a:lnTo>
                      <a:pt x="475" y="1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5" y="155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7" name="Freeform 130"/>
              <p:cNvSpPr>
                <a:spLocks/>
              </p:cNvSpPr>
              <p:nvPr/>
            </p:nvSpPr>
            <p:spPr bwMode="auto">
              <a:xfrm>
                <a:off x="295" y="1428"/>
                <a:ext cx="239" cy="80"/>
              </a:xfrm>
              <a:custGeom>
                <a:avLst/>
                <a:gdLst>
                  <a:gd name="T0" fmla="*/ 239 w 477"/>
                  <a:gd name="T1" fmla="*/ 78 h 161"/>
                  <a:gd name="T2" fmla="*/ 239 w 477"/>
                  <a:gd name="T3" fmla="*/ 80 h 161"/>
                  <a:gd name="T4" fmla="*/ 0 w 477"/>
                  <a:gd name="T5" fmla="*/ 2 h 161"/>
                  <a:gd name="T6" fmla="*/ 1 w 477"/>
                  <a:gd name="T7" fmla="*/ 0 h 161"/>
                  <a:gd name="T8" fmla="*/ 239 w 477"/>
                  <a:gd name="T9" fmla="*/ 7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7" y="156"/>
                    </a:moveTo>
                    <a:lnTo>
                      <a:pt x="477" y="161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477" y="156"/>
                    </a:lnTo>
                    <a:close/>
                  </a:path>
                </a:pathLst>
              </a:custGeom>
              <a:solidFill>
                <a:srgbClr val="EC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8" name="Freeform 131"/>
              <p:cNvSpPr>
                <a:spLocks/>
              </p:cNvSpPr>
              <p:nvPr/>
            </p:nvSpPr>
            <p:spPr bwMode="auto">
              <a:xfrm>
                <a:off x="295" y="1430"/>
                <a:ext cx="239" cy="80"/>
              </a:xfrm>
              <a:custGeom>
                <a:avLst/>
                <a:gdLst>
                  <a:gd name="T0" fmla="*/ 239 w 477"/>
                  <a:gd name="T1" fmla="*/ 78 h 159"/>
                  <a:gd name="T2" fmla="*/ 239 w 477"/>
                  <a:gd name="T3" fmla="*/ 80 h 159"/>
                  <a:gd name="T4" fmla="*/ 0 w 477"/>
                  <a:gd name="T5" fmla="*/ 2 h 159"/>
                  <a:gd name="T6" fmla="*/ 0 w 477"/>
                  <a:gd name="T7" fmla="*/ 0 h 159"/>
                  <a:gd name="T8" fmla="*/ 239 w 477"/>
                  <a:gd name="T9" fmla="*/ 78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9"/>
                  <a:gd name="T17" fmla="*/ 477 w 47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9">
                    <a:moveTo>
                      <a:pt x="477" y="156"/>
                    </a:moveTo>
                    <a:lnTo>
                      <a:pt x="477" y="15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7" y="156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9" name="Freeform 132"/>
              <p:cNvSpPr>
                <a:spLocks/>
              </p:cNvSpPr>
              <p:nvPr/>
            </p:nvSpPr>
            <p:spPr bwMode="auto">
              <a:xfrm>
                <a:off x="295" y="1432"/>
                <a:ext cx="239" cy="81"/>
              </a:xfrm>
              <a:custGeom>
                <a:avLst/>
                <a:gdLst>
                  <a:gd name="T0" fmla="*/ 239 w 477"/>
                  <a:gd name="T1" fmla="*/ 78 h 161"/>
                  <a:gd name="T2" fmla="*/ 238 w 477"/>
                  <a:gd name="T3" fmla="*/ 81 h 161"/>
                  <a:gd name="T4" fmla="*/ 0 w 477"/>
                  <a:gd name="T5" fmla="*/ 3 h 161"/>
                  <a:gd name="T6" fmla="*/ 0 w 477"/>
                  <a:gd name="T7" fmla="*/ 0 h 161"/>
                  <a:gd name="T8" fmla="*/ 239 w 477"/>
                  <a:gd name="T9" fmla="*/ 7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7" y="156"/>
                    </a:moveTo>
                    <a:lnTo>
                      <a:pt x="475" y="16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77" y="156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0" name="Freeform 133"/>
              <p:cNvSpPr>
                <a:spLocks/>
              </p:cNvSpPr>
              <p:nvPr/>
            </p:nvSpPr>
            <p:spPr bwMode="auto">
              <a:xfrm>
                <a:off x="295" y="1435"/>
                <a:ext cx="239" cy="86"/>
              </a:xfrm>
              <a:custGeom>
                <a:avLst/>
                <a:gdLst>
                  <a:gd name="T0" fmla="*/ 238 w 477"/>
                  <a:gd name="T1" fmla="*/ 78 h 173"/>
                  <a:gd name="T2" fmla="*/ 239 w 477"/>
                  <a:gd name="T3" fmla="*/ 86 h 173"/>
                  <a:gd name="T4" fmla="*/ 0 w 477"/>
                  <a:gd name="T5" fmla="*/ 8 h 173"/>
                  <a:gd name="T6" fmla="*/ 0 w 477"/>
                  <a:gd name="T7" fmla="*/ 0 h 173"/>
                  <a:gd name="T8" fmla="*/ 238 w 477"/>
                  <a:gd name="T9" fmla="*/ 78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73"/>
                  <a:gd name="T17" fmla="*/ 477 w 477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73">
                    <a:moveTo>
                      <a:pt x="475" y="156"/>
                    </a:moveTo>
                    <a:lnTo>
                      <a:pt x="477" y="173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475" y="156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1" name="Freeform 134"/>
              <p:cNvSpPr>
                <a:spLocks/>
              </p:cNvSpPr>
              <p:nvPr/>
            </p:nvSpPr>
            <p:spPr bwMode="auto">
              <a:xfrm>
                <a:off x="295" y="1435"/>
                <a:ext cx="238" cy="79"/>
              </a:xfrm>
              <a:custGeom>
                <a:avLst/>
                <a:gdLst>
                  <a:gd name="T0" fmla="*/ 238 w 475"/>
                  <a:gd name="T1" fmla="*/ 77 h 160"/>
                  <a:gd name="T2" fmla="*/ 238 w 475"/>
                  <a:gd name="T3" fmla="*/ 79 h 160"/>
                  <a:gd name="T4" fmla="*/ 0 w 475"/>
                  <a:gd name="T5" fmla="*/ 1 h 160"/>
                  <a:gd name="T6" fmla="*/ 0 w 475"/>
                  <a:gd name="T7" fmla="*/ 0 h 160"/>
                  <a:gd name="T8" fmla="*/ 238 w 475"/>
                  <a:gd name="T9" fmla="*/ 7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5"/>
                  <a:gd name="T16" fmla="*/ 0 h 160"/>
                  <a:gd name="T17" fmla="*/ 475 w 475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5" h="160">
                    <a:moveTo>
                      <a:pt x="475" y="156"/>
                    </a:moveTo>
                    <a:lnTo>
                      <a:pt x="475" y="16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5" y="156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2" name="Freeform 135"/>
              <p:cNvSpPr>
                <a:spLocks/>
              </p:cNvSpPr>
              <p:nvPr/>
            </p:nvSpPr>
            <p:spPr bwMode="auto">
              <a:xfrm>
                <a:off x="295" y="1436"/>
                <a:ext cx="238" cy="79"/>
              </a:xfrm>
              <a:custGeom>
                <a:avLst/>
                <a:gdLst>
                  <a:gd name="T0" fmla="*/ 238 w 475"/>
                  <a:gd name="T1" fmla="*/ 79 h 158"/>
                  <a:gd name="T2" fmla="*/ 238 w 475"/>
                  <a:gd name="T3" fmla="*/ 79 h 158"/>
                  <a:gd name="T4" fmla="*/ 0 w 475"/>
                  <a:gd name="T5" fmla="*/ 1 h 158"/>
                  <a:gd name="T6" fmla="*/ 0 w 475"/>
                  <a:gd name="T7" fmla="*/ 0 h 158"/>
                  <a:gd name="T8" fmla="*/ 238 w 475"/>
                  <a:gd name="T9" fmla="*/ 79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5"/>
                  <a:gd name="T16" fmla="*/ 0 h 158"/>
                  <a:gd name="T17" fmla="*/ 475 w 475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5" h="158">
                    <a:moveTo>
                      <a:pt x="475" y="157"/>
                    </a:moveTo>
                    <a:lnTo>
                      <a:pt x="475" y="15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5" y="157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3" name="Freeform 136"/>
              <p:cNvSpPr>
                <a:spLocks/>
              </p:cNvSpPr>
              <p:nvPr/>
            </p:nvSpPr>
            <p:spPr bwMode="auto">
              <a:xfrm>
                <a:off x="295" y="1437"/>
                <a:ext cx="239" cy="80"/>
              </a:xfrm>
              <a:custGeom>
                <a:avLst/>
                <a:gdLst>
                  <a:gd name="T0" fmla="*/ 238 w 477"/>
                  <a:gd name="T1" fmla="*/ 78 h 160"/>
                  <a:gd name="T2" fmla="*/ 239 w 477"/>
                  <a:gd name="T3" fmla="*/ 80 h 160"/>
                  <a:gd name="T4" fmla="*/ 0 w 477"/>
                  <a:gd name="T5" fmla="*/ 1 h 160"/>
                  <a:gd name="T6" fmla="*/ 0 w 477"/>
                  <a:gd name="T7" fmla="*/ 0 h 160"/>
                  <a:gd name="T8" fmla="*/ 238 w 477"/>
                  <a:gd name="T9" fmla="*/ 7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0"/>
                  <a:gd name="T17" fmla="*/ 477 w 47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0">
                    <a:moveTo>
                      <a:pt x="475" y="156"/>
                    </a:moveTo>
                    <a:lnTo>
                      <a:pt x="477" y="16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5" y="156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4" name="Freeform 137"/>
              <p:cNvSpPr>
                <a:spLocks/>
              </p:cNvSpPr>
              <p:nvPr/>
            </p:nvSpPr>
            <p:spPr bwMode="auto">
              <a:xfrm>
                <a:off x="295" y="1439"/>
                <a:ext cx="239" cy="79"/>
              </a:xfrm>
              <a:custGeom>
                <a:avLst/>
                <a:gdLst>
                  <a:gd name="T0" fmla="*/ 239 w 477"/>
                  <a:gd name="T1" fmla="*/ 78 h 160"/>
                  <a:gd name="T2" fmla="*/ 239 w 477"/>
                  <a:gd name="T3" fmla="*/ 79 h 160"/>
                  <a:gd name="T4" fmla="*/ 0 w 477"/>
                  <a:gd name="T5" fmla="*/ 1 h 160"/>
                  <a:gd name="T6" fmla="*/ 0 w 477"/>
                  <a:gd name="T7" fmla="*/ 0 h 160"/>
                  <a:gd name="T8" fmla="*/ 239 w 477"/>
                  <a:gd name="T9" fmla="*/ 7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0"/>
                  <a:gd name="T17" fmla="*/ 477 w 47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0">
                    <a:moveTo>
                      <a:pt x="477" y="157"/>
                    </a:moveTo>
                    <a:lnTo>
                      <a:pt x="477" y="16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7" y="157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5" name="Freeform 138"/>
              <p:cNvSpPr>
                <a:spLocks/>
              </p:cNvSpPr>
              <p:nvPr/>
            </p:nvSpPr>
            <p:spPr bwMode="auto">
              <a:xfrm>
                <a:off x="295" y="1440"/>
                <a:ext cx="239" cy="80"/>
              </a:xfrm>
              <a:custGeom>
                <a:avLst/>
                <a:gdLst>
                  <a:gd name="T0" fmla="*/ 239 w 477"/>
                  <a:gd name="T1" fmla="*/ 79 h 161"/>
                  <a:gd name="T2" fmla="*/ 239 w 477"/>
                  <a:gd name="T3" fmla="*/ 80 h 161"/>
                  <a:gd name="T4" fmla="*/ 0 w 477"/>
                  <a:gd name="T5" fmla="*/ 1 h 161"/>
                  <a:gd name="T6" fmla="*/ 0 w 477"/>
                  <a:gd name="T7" fmla="*/ 0 h 161"/>
                  <a:gd name="T8" fmla="*/ 239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7" y="158"/>
                    </a:moveTo>
                    <a:lnTo>
                      <a:pt x="477" y="16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6" name="Freeform 139"/>
              <p:cNvSpPr>
                <a:spLocks/>
              </p:cNvSpPr>
              <p:nvPr/>
            </p:nvSpPr>
            <p:spPr bwMode="auto">
              <a:xfrm>
                <a:off x="295" y="1441"/>
                <a:ext cx="239" cy="80"/>
              </a:xfrm>
              <a:custGeom>
                <a:avLst/>
                <a:gdLst>
                  <a:gd name="T0" fmla="*/ 239 w 477"/>
                  <a:gd name="T1" fmla="*/ 79 h 160"/>
                  <a:gd name="T2" fmla="*/ 239 w 477"/>
                  <a:gd name="T3" fmla="*/ 80 h 160"/>
                  <a:gd name="T4" fmla="*/ 0 w 477"/>
                  <a:gd name="T5" fmla="*/ 2 h 160"/>
                  <a:gd name="T6" fmla="*/ 0 w 477"/>
                  <a:gd name="T7" fmla="*/ 0 h 160"/>
                  <a:gd name="T8" fmla="*/ 239 w 477"/>
                  <a:gd name="T9" fmla="*/ 79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0"/>
                  <a:gd name="T17" fmla="*/ 477 w 47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0">
                    <a:moveTo>
                      <a:pt x="477" y="158"/>
                    </a:moveTo>
                    <a:lnTo>
                      <a:pt x="477" y="1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7" name="Freeform 140"/>
              <p:cNvSpPr>
                <a:spLocks/>
              </p:cNvSpPr>
              <p:nvPr/>
            </p:nvSpPr>
            <p:spPr bwMode="auto">
              <a:xfrm>
                <a:off x="295" y="1443"/>
                <a:ext cx="240" cy="85"/>
              </a:xfrm>
              <a:custGeom>
                <a:avLst/>
                <a:gdLst>
                  <a:gd name="T0" fmla="*/ 239 w 480"/>
                  <a:gd name="T1" fmla="*/ 78 h 171"/>
                  <a:gd name="T2" fmla="*/ 240 w 480"/>
                  <a:gd name="T3" fmla="*/ 85 h 171"/>
                  <a:gd name="T4" fmla="*/ 2 w 480"/>
                  <a:gd name="T5" fmla="*/ 6 h 171"/>
                  <a:gd name="T6" fmla="*/ 0 w 480"/>
                  <a:gd name="T7" fmla="*/ 0 h 171"/>
                  <a:gd name="T8" fmla="*/ 239 w 480"/>
                  <a:gd name="T9" fmla="*/ 78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171"/>
                  <a:gd name="T17" fmla="*/ 480 w 480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171">
                    <a:moveTo>
                      <a:pt x="477" y="156"/>
                    </a:moveTo>
                    <a:lnTo>
                      <a:pt x="480" y="171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477" y="156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8" name="Freeform 141"/>
              <p:cNvSpPr>
                <a:spLocks/>
              </p:cNvSpPr>
              <p:nvPr/>
            </p:nvSpPr>
            <p:spPr bwMode="auto">
              <a:xfrm>
                <a:off x="295" y="1443"/>
                <a:ext cx="239" cy="80"/>
              </a:xfrm>
              <a:custGeom>
                <a:avLst/>
                <a:gdLst>
                  <a:gd name="T0" fmla="*/ 239 w 477"/>
                  <a:gd name="T1" fmla="*/ 78 h 159"/>
                  <a:gd name="T2" fmla="*/ 239 w 477"/>
                  <a:gd name="T3" fmla="*/ 80 h 159"/>
                  <a:gd name="T4" fmla="*/ 1 w 477"/>
                  <a:gd name="T5" fmla="*/ 1 h 159"/>
                  <a:gd name="T6" fmla="*/ 0 w 477"/>
                  <a:gd name="T7" fmla="*/ 0 h 159"/>
                  <a:gd name="T8" fmla="*/ 239 w 477"/>
                  <a:gd name="T9" fmla="*/ 78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59"/>
                  <a:gd name="T17" fmla="*/ 477 w 47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59">
                    <a:moveTo>
                      <a:pt x="477" y="156"/>
                    </a:moveTo>
                    <a:lnTo>
                      <a:pt x="477" y="159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77" y="156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9" name="Freeform 142"/>
              <p:cNvSpPr>
                <a:spLocks/>
              </p:cNvSpPr>
              <p:nvPr/>
            </p:nvSpPr>
            <p:spPr bwMode="auto">
              <a:xfrm>
                <a:off x="296" y="1444"/>
                <a:ext cx="238" cy="80"/>
              </a:xfrm>
              <a:custGeom>
                <a:avLst/>
                <a:gdLst>
                  <a:gd name="T0" fmla="*/ 237 w 477"/>
                  <a:gd name="T1" fmla="*/ 78 h 162"/>
                  <a:gd name="T2" fmla="*/ 238 w 477"/>
                  <a:gd name="T3" fmla="*/ 80 h 162"/>
                  <a:gd name="T4" fmla="*/ 0 w 477"/>
                  <a:gd name="T5" fmla="*/ 2 h 162"/>
                  <a:gd name="T6" fmla="*/ 0 w 477"/>
                  <a:gd name="T7" fmla="*/ 0 h 162"/>
                  <a:gd name="T8" fmla="*/ 237 w 477"/>
                  <a:gd name="T9" fmla="*/ 78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2"/>
                  <a:gd name="T17" fmla="*/ 477 w 477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2">
                    <a:moveTo>
                      <a:pt x="475" y="158"/>
                    </a:moveTo>
                    <a:lnTo>
                      <a:pt x="477" y="16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5" y="158"/>
                    </a:lnTo>
                    <a:close/>
                  </a:path>
                </a:pathLst>
              </a:custGeom>
              <a:solidFill>
                <a:srgbClr val="DE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0" name="Freeform 143"/>
              <p:cNvSpPr>
                <a:spLocks/>
              </p:cNvSpPr>
              <p:nvPr/>
            </p:nvSpPr>
            <p:spPr bwMode="auto">
              <a:xfrm>
                <a:off x="296" y="1445"/>
                <a:ext cx="238" cy="81"/>
              </a:xfrm>
              <a:custGeom>
                <a:avLst/>
                <a:gdLst>
                  <a:gd name="T0" fmla="*/ 238 w 477"/>
                  <a:gd name="T1" fmla="*/ 79 h 161"/>
                  <a:gd name="T2" fmla="*/ 238 w 477"/>
                  <a:gd name="T3" fmla="*/ 81 h 161"/>
                  <a:gd name="T4" fmla="*/ 0 w 477"/>
                  <a:gd name="T5" fmla="*/ 2 h 161"/>
                  <a:gd name="T6" fmla="*/ 0 w 477"/>
                  <a:gd name="T7" fmla="*/ 0 h 161"/>
                  <a:gd name="T8" fmla="*/ 238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7" y="158"/>
                    </a:moveTo>
                    <a:lnTo>
                      <a:pt x="477" y="16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DC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1" name="Freeform 144"/>
              <p:cNvSpPr>
                <a:spLocks/>
              </p:cNvSpPr>
              <p:nvPr/>
            </p:nvSpPr>
            <p:spPr bwMode="auto">
              <a:xfrm>
                <a:off x="297" y="1447"/>
                <a:ext cx="237" cy="81"/>
              </a:xfrm>
              <a:custGeom>
                <a:avLst/>
                <a:gdLst>
                  <a:gd name="T0" fmla="*/ 237 w 476"/>
                  <a:gd name="T1" fmla="*/ 79 h 161"/>
                  <a:gd name="T2" fmla="*/ 237 w 476"/>
                  <a:gd name="T3" fmla="*/ 81 h 161"/>
                  <a:gd name="T4" fmla="*/ 0 w 476"/>
                  <a:gd name="T5" fmla="*/ 2 h 161"/>
                  <a:gd name="T6" fmla="*/ 0 w 476"/>
                  <a:gd name="T7" fmla="*/ 0 h 161"/>
                  <a:gd name="T8" fmla="*/ 237 w 476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161"/>
                  <a:gd name="T17" fmla="*/ 476 w 476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161">
                    <a:moveTo>
                      <a:pt x="476" y="158"/>
                    </a:moveTo>
                    <a:lnTo>
                      <a:pt x="476" y="16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6" y="158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2" name="Freeform 145"/>
              <p:cNvSpPr>
                <a:spLocks/>
              </p:cNvSpPr>
              <p:nvPr/>
            </p:nvSpPr>
            <p:spPr bwMode="auto">
              <a:xfrm>
                <a:off x="297" y="1449"/>
                <a:ext cx="238" cy="79"/>
              </a:xfrm>
              <a:custGeom>
                <a:avLst/>
                <a:gdLst>
                  <a:gd name="T0" fmla="*/ 238 w 477"/>
                  <a:gd name="T1" fmla="*/ 78 h 160"/>
                  <a:gd name="T2" fmla="*/ 238 w 477"/>
                  <a:gd name="T3" fmla="*/ 79 h 160"/>
                  <a:gd name="T4" fmla="*/ 0 w 477"/>
                  <a:gd name="T5" fmla="*/ 1 h 160"/>
                  <a:gd name="T6" fmla="*/ 0 w 477"/>
                  <a:gd name="T7" fmla="*/ 0 h 160"/>
                  <a:gd name="T8" fmla="*/ 238 w 477"/>
                  <a:gd name="T9" fmla="*/ 7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0"/>
                  <a:gd name="T17" fmla="*/ 477 w 47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0">
                    <a:moveTo>
                      <a:pt x="476" y="158"/>
                    </a:moveTo>
                    <a:lnTo>
                      <a:pt x="477" y="16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6" y="158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3" name="Freeform 146"/>
              <p:cNvSpPr>
                <a:spLocks/>
              </p:cNvSpPr>
              <p:nvPr/>
            </p:nvSpPr>
            <p:spPr bwMode="auto">
              <a:xfrm>
                <a:off x="297" y="1449"/>
                <a:ext cx="241" cy="86"/>
              </a:xfrm>
              <a:custGeom>
                <a:avLst/>
                <a:gdLst>
                  <a:gd name="T0" fmla="*/ 239 w 482"/>
                  <a:gd name="T1" fmla="*/ 79 h 171"/>
                  <a:gd name="T2" fmla="*/ 241 w 482"/>
                  <a:gd name="T3" fmla="*/ 86 h 171"/>
                  <a:gd name="T4" fmla="*/ 4 w 482"/>
                  <a:gd name="T5" fmla="*/ 7 h 171"/>
                  <a:gd name="T6" fmla="*/ 0 w 482"/>
                  <a:gd name="T7" fmla="*/ 0 h 171"/>
                  <a:gd name="T8" fmla="*/ 239 w 482"/>
                  <a:gd name="T9" fmla="*/ 79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171"/>
                  <a:gd name="T17" fmla="*/ 482 w 482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171">
                    <a:moveTo>
                      <a:pt x="477" y="158"/>
                    </a:moveTo>
                    <a:lnTo>
                      <a:pt x="482" y="171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4" name="Freeform 147"/>
              <p:cNvSpPr>
                <a:spLocks/>
              </p:cNvSpPr>
              <p:nvPr/>
            </p:nvSpPr>
            <p:spPr bwMode="auto">
              <a:xfrm>
                <a:off x="297" y="1449"/>
                <a:ext cx="238" cy="81"/>
              </a:xfrm>
              <a:custGeom>
                <a:avLst/>
                <a:gdLst>
                  <a:gd name="T0" fmla="*/ 238 w 477"/>
                  <a:gd name="T1" fmla="*/ 79 h 161"/>
                  <a:gd name="T2" fmla="*/ 238 w 477"/>
                  <a:gd name="T3" fmla="*/ 81 h 161"/>
                  <a:gd name="T4" fmla="*/ 1 w 477"/>
                  <a:gd name="T5" fmla="*/ 2 h 161"/>
                  <a:gd name="T6" fmla="*/ 0 w 477"/>
                  <a:gd name="T7" fmla="*/ 0 h 161"/>
                  <a:gd name="T8" fmla="*/ 238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7" y="158"/>
                    </a:moveTo>
                    <a:lnTo>
                      <a:pt x="477" y="16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5" name="Freeform 148"/>
              <p:cNvSpPr>
                <a:spLocks/>
              </p:cNvSpPr>
              <p:nvPr/>
            </p:nvSpPr>
            <p:spPr bwMode="auto">
              <a:xfrm>
                <a:off x="298" y="1451"/>
                <a:ext cx="238" cy="81"/>
              </a:xfrm>
              <a:custGeom>
                <a:avLst/>
                <a:gdLst>
                  <a:gd name="T0" fmla="*/ 237 w 477"/>
                  <a:gd name="T1" fmla="*/ 79 h 161"/>
                  <a:gd name="T2" fmla="*/ 238 w 477"/>
                  <a:gd name="T3" fmla="*/ 81 h 161"/>
                  <a:gd name="T4" fmla="*/ 1 w 477"/>
                  <a:gd name="T5" fmla="*/ 2 h 161"/>
                  <a:gd name="T6" fmla="*/ 0 w 477"/>
                  <a:gd name="T7" fmla="*/ 0 h 161"/>
                  <a:gd name="T8" fmla="*/ 237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5" y="158"/>
                    </a:moveTo>
                    <a:lnTo>
                      <a:pt x="477" y="16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75" y="158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6" name="Freeform 149"/>
              <p:cNvSpPr>
                <a:spLocks/>
              </p:cNvSpPr>
              <p:nvPr/>
            </p:nvSpPr>
            <p:spPr bwMode="auto">
              <a:xfrm>
                <a:off x="298" y="1453"/>
                <a:ext cx="239" cy="80"/>
              </a:xfrm>
              <a:custGeom>
                <a:avLst/>
                <a:gdLst>
                  <a:gd name="T0" fmla="*/ 238 w 477"/>
                  <a:gd name="T1" fmla="*/ 78 h 161"/>
                  <a:gd name="T2" fmla="*/ 239 w 477"/>
                  <a:gd name="T3" fmla="*/ 80 h 161"/>
                  <a:gd name="T4" fmla="*/ 1 w 477"/>
                  <a:gd name="T5" fmla="*/ 1 h 161"/>
                  <a:gd name="T6" fmla="*/ 0 w 477"/>
                  <a:gd name="T7" fmla="*/ 0 h 161"/>
                  <a:gd name="T8" fmla="*/ 238 w 477"/>
                  <a:gd name="T9" fmla="*/ 7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5" y="157"/>
                    </a:moveTo>
                    <a:lnTo>
                      <a:pt x="477" y="16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75" y="157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7" name="Freeform 150"/>
              <p:cNvSpPr>
                <a:spLocks/>
              </p:cNvSpPr>
              <p:nvPr/>
            </p:nvSpPr>
            <p:spPr bwMode="auto">
              <a:xfrm>
                <a:off x="299" y="1454"/>
                <a:ext cx="239" cy="81"/>
              </a:xfrm>
              <a:custGeom>
                <a:avLst/>
                <a:gdLst>
                  <a:gd name="T0" fmla="*/ 238 w 477"/>
                  <a:gd name="T1" fmla="*/ 79 h 161"/>
                  <a:gd name="T2" fmla="*/ 239 w 477"/>
                  <a:gd name="T3" fmla="*/ 81 h 161"/>
                  <a:gd name="T4" fmla="*/ 1 w 477"/>
                  <a:gd name="T5" fmla="*/ 2 h 161"/>
                  <a:gd name="T6" fmla="*/ 0 w 477"/>
                  <a:gd name="T7" fmla="*/ 0 h 161"/>
                  <a:gd name="T8" fmla="*/ 238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6" y="158"/>
                    </a:moveTo>
                    <a:lnTo>
                      <a:pt x="477" y="16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6" y="158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8" name="Freeform 151"/>
              <p:cNvSpPr>
                <a:spLocks/>
              </p:cNvSpPr>
              <p:nvPr/>
            </p:nvSpPr>
            <p:spPr bwMode="auto">
              <a:xfrm>
                <a:off x="300" y="1456"/>
                <a:ext cx="241" cy="85"/>
              </a:xfrm>
              <a:custGeom>
                <a:avLst/>
                <a:gdLst>
                  <a:gd name="T0" fmla="*/ 238 w 482"/>
                  <a:gd name="T1" fmla="*/ 79 h 170"/>
                  <a:gd name="T2" fmla="*/ 241 w 482"/>
                  <a:gd name="T3" fmla="*/ 85 h 170"/>
                  <a:gd name="T4" fmla="*/ 4 w 482"/>
                  <a:gd name="T5" fmla="*/ 5 h 170"/>
                  <a:gd name="T6" fmla="*/ 0 w 482"/>
                  <a:gd name="T7" fmla="*/ 0 h 170"/>
                  <a:gd name="T8" fmla="*/ 238 w 482"/>
                  <a:gd name="T9" fmla="*/ 79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170"/>
                  <a:gd name="T17" fmla="*/ 482 w 482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170">
                    <a:moveTo>
                      <a:pt x="475" y="158"/>
                    </a:moveTo>
                    <a:lnTo>
                      <a:pt x="482" y="170"/>
                    </a:lnTo>
                    <a:lnTo>
                      <a:pt x="7" y="10"/>
                    </a:lnTo>
                    <a:lnTo>
                      <a:pt x="0" y="0"/>
                    </a:lnTo>
                    <a:lnTo>
                      <a:pt x="475" y="158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9" name="Freeform 152"/>
              <p:cNvSpPr>
                <a:spLocks/>
              </p:cNvSpPr>
              <p:nvPr/>
            </p:nvSpPr>
            <p:spPr bwMode="auto">
              <a:xfrm>
                <a:off x="300" y="1456"/>
                <a:ext cx="239" cy="81"/>
              </a:xfrm>
              <a:custGeom>
                <a:avLst/>
                <a:gdLst>
                  <a:gd name="T0" fmla="*/ 238 w 477"/>
                  <a:gd name="T1" fmla="*/ 79 h 161"/>
                  <a:gd name="T2" fmla="*/ 239 w 477"/>
                  <a:gd name="T3" fmla="*/ 81 h 161"/>
                  <a:gd name="T4" fmla="*/ 1 w 477"/>
                  <a:gd name="T5" fmla="*/ 2 h 161"/>
                  <a:gd name="T6" fmla="*/ 0 w 477"/>
                  <a:gd name="T7" fmla="*/ 0 h 161"/>
                  <a:gd name="T8" fmla="*/ 238 w 477"/>
                  <a:gd name="T9" fmla="*/ 79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161"/>
                  <a:gd name="T17" fmla="*/ 477 w 47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161">
                    <a:moveTo>
                      <a:pt x="475" y="158"/>
                    </a:moveTo>
                    <a:lnTo>
                      <a:pt x="477" y="16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75" y="158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0" name="Freeform 153"/>
              <p:cNvSpPr>
                <a:spLocks/>
              </p:cNvSpPr>
              <p:nvPr/>
            </p:nvSpPr>
            <p:spPr bwMode="auto">
              <a:xfrm>
                <a:off x="301" y="1458"/>
                <a:ext cx="239" cy="80"/>
              </a:xfrm>
              <a:custGeom>
                <a:avLst/>
                <a:gdLst>
                  <a:gd name="T0" fmla="*/ 238 w 478"/>
                  <a:gd name="T1" fmla="*/ 78 h 161"/>
                  <a:gd name="T2" fmla="*/ 239 w 478"/>
                  <a:gd name="T3" fmla="*/ 80 h 161"/>
                  <a:gd name="T4" fmla="*/ 1 w 478"/>
                  <a:gd name="T5" fmla="*/ 1 h 161"/>
                  <a:gd name="T6" fmla="*/ 0 w 478"/>
                  <a:gd name="T7" fmla="*/ 0 h 161"/>
                  <a:gd name="T8" fmla="*/ 238 w 478"/>
                  <a:gd name="T9" fmla="*/ 7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161"/>
                  <a:gd name="T17" fmla="*/ 478 w 478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161">
                    <a:moveTo>
                      <a:pt x="475" y="157"/>
                    </a:moveTo>
                    <a:lnTo>
                      <a:pt x="478" y="16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75" y="157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1" name="Freeform 154"/>
              <p:cNvSpPr>
                <a:spLocks/>
              </p:cNvSpPr>
              <p:nvPr/>
            </p:nvSpPr>
            <p:spPr bwMode="auto">
              <a:xfrm>
                <a:off x="302" y="1459"/>
                <a:ext cx="239" cy="82"/>
              </a:xfrm>
              <a:custGeom>
                <a:avLst/>
                <a:gdLst>
                  <a:gd name="T0" fmla="*/ 238 w 479"/>
                  <a:gd name="T1" fmla="*/ 79 h 163"/>
                  <a:gd name="T2" fmla="*/ 239 w 479"/>
                  <a:gd name="T3" fmla="*/ 82 h 163"/>
                  <a:gd name="T4" fmla="*/ 2 w 479"/>
                  <a:gd name="T5" fmla="*/ 2 h 163"/>
                  <a:gd name="T6" fmla="*/ 0 w 479"/>
                  <a:gd name="T7" fmla="*/ 0 h 163"/>
                  <a:gd name="T8" fmla="*/ 238 w 479"/>
                  <a:gd name="T9" fmla="*/ 79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163"/>
                  <a:gd name="T17" fmla="*/ 479 w 479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163">
                    <a:moveTo>
                      <a:pt x="477" y="158"/>
                    </a:moveTo>
                    <a:lnTo>
                      <a:pt x="479" y="163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77" y="15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2" name="Freeform 155"/>
              <p:cNvSpPr>
                <a:spLocks/>
              </p:cNvSpPr>
              <p:nvPr/>
            </p:nvSpPr>
            <p:spPr bwMode="auto">
              <a:xfrm>
                <a:off x="303" y="1461"/>
                <a:ext cx="242" cy="83"/>
              </a:xfrm>
              <a:custGeom>
                <a:avLst/>
                <a:gdLst>
                  <a:gd name="T0" fmla="*/ 238 w 483"/>
                  <a:gd name="T1" fmla="*/ 80 h 166"/>
                  <a:gd name="T2" fmla="*/ 242 w 483"/>
                  <a:gd name="T3" fmla="*/ 83 h 166"/>
                  <a:gd name="T4" fmla="*/ 4 w 483"/>
                  <a:gd name="T5" fmla="*/ 3 h 166"/>
                  <a:gd name="T6" fmla="*/ 0 w 483"/>
                  <a:gd name="T7" fmla="*/ 0 h 166"/>
                  <a:gd name="T8" fmla="*/ 238 w 483"/>
                  <a:gd name="T9" fmla="*/ 8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3"/>
                  <a:gd name="T16" fmla="*/ 0 h 166"/>
                  <a:gd name="T17" fmla="*/ 483 w 483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3" h="166">
                    <a:moveTo>
                      <a:pt x="475" y="160"/>
                    </a:moveTo>
                    <a:lnTo>
                      <a:pt x="483" y="166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475" y="160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3" name="Freeform 156"/>
              <p:cNvSpPr>
                <a:spLocks/>
              </p:cNvSpPr>
              <p:nvPr/>
            </p:nvSpPr>
            <p:spPr bwMode="auto">
              <a:xfrm>
                <a:off x="308" y="1464"/>
                <a:ext cx="242" cy="83"/>
              </a:xfrm>
              <a:custGeom>
                <a:avLst/>
                <a:gdLst>
                  <a:gd name="T0" fmla="*/ 237 w 485"/>
                  <a:gd name="T1" fmla="*/ 80 h 164"/>
                  <a:gd name="T2" fmla="*/ 242 w 485"/>
                  <a:gd name="T3" fmla="*/ 83 h 164"/>
                  <a:gd name="T4" fmla="*/ 5 w 485"/>
                  <a:gd name="T5" fmla="*/ 3 h 164"/>
                  <a:gd name="T6" fmla="*/ 0 w 485"/>
                  <a:gd name="T7" fmla="*/ 0 h 164"/>
                  <a:gd name="T8" fmla="*/ 237 w 485"/>
                  <a:gd name="T9" fmla="*/ 8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164"/>
                  <a:gd name="T17" fmla="*/ 485 w 485"/>
                  <a:gd name="T18" fmla="*/ 164 h 1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164">
                    <a:moveTo>
                      <a:pt x="475" y="159"/>
                    </a:moveTo>
                    <a:lnTo>
                      <a:pt x="485" y="164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475" y="159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4" name="Freeform 157"/>
              <p:cNvSpPr>
                <a:spLocks/>
              </p:cNvSpPr>
              <p:nvPr/>
            </p:nvSpPr>
            <p:spPr bwMode="auto">
              <a:xfrm>
                <a:off x="332" y="1385"/>
                <a:ext cx="244" cy="75"/>
              </a:xfrm>
              <a:custGeom>
                <a:avLst/>
                <a:gdLst>
                  <a:gd name="T0" fmla="*/ 244 w 489"/>
                  <a:gd name="T1" fmla="*/ 75 h 152"/>
                  <a:gd name="T2" fmla="*/ 238 w 489"/>
                  <a:gd name="T3" fmla="*/ 74 h 152"/>
                  <a:gd name="T4" fmla="*/ 0 w 489"/>
                  <a:gd name="T5" fmla="*/ 0 h 152"/>
                  <a:gd name="T6" fmla="*/ 6 w 489"/>
                  <a:gd name="T7" fmla="*/ 1 h 152"/>
                  <a:gd name="T8" fmla="*/ 244 w 489"/>
                  <a:gd name="T9" fmla="*/ 75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152"/>
                  <a:gd name="T17" fmla="*/ 489 w 489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152">
                    <a:moveTo>
                      <a:pt x="489" y="152"/>
                    </a:moveTo>
                    <a:lnTo>
                      <a:pt x="477" y="150"/>
                    </a:lnTo>
                    <a:lnTo>
                      <a:pt x="0" y="0"/>
                    </a:lnTo>
                    <a:lnTo>
                      <a:pt x="12" y="2"/>
                    </a:lnTo>
                    <a:lnTo>
                      <a:pt x="489" y="152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5" name="Freeform 158"/>
              <p:cNvSpPr>
                <a:spLocks/>
              </p:cNvSpPr>
              <p:nvPr/>
            </p:nvSpPr>
            <p:spPr bwMode="auto">
              <a:xfrm>
                <a:off x="326" y="1385"/>
                <a:ext cx="244" cy="75"/>
              </a:xfrm>
              <a:custGeom>
                <a:avLst/>
                <a:gdLst>
                  <a:gd name="T0" fmla="*/ 244 w 488"/>
                  <a:gd name="T1" fmla="*/ 74 h 152"/>
                  <a:gd name="T2" fmla="*/ 239 w 488"/>
                  <a:gd name="T3" fmla="*/ 75 h 152"/>
                  <a:gd name="T4" fmla="*/ 0 w 488"/>
                  <a:gd name="T5" fmla="*/ 1 h 152"/>
                  <a:gd name="T6" fmla="*/ 6 w 488"/>
                  <a:gd name="T7" fmla="*/ 0 h 152"/>
                  <a:gd name="T8" fmla="*/ 244 w 488"/>
                  <a:gd name="T9" fmla="*/ 74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8"/>
                  <a:gd name="T16" fmla="*/ 0 h 152"/>
                  <a:gd name="T17" fmla="*/ 488 w 48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8" h="152">
                    <a:moveTo>
                      <a:pt x="488" y="150"/>
                    </a:moveTo>
                    <a:lnTo>
                      <a:pt x="477" y="152"/>
                    </a:lnTo>
                    <a:lnTo>
                      <a:pt x="0" y="2"/>
                    </a:lnTo>
                    <a:lnTo>
                      <a:pt x="11" y="0"/>
                    </a:lnTo>
                    <a:lnTo>
                      <a:pt x="488" y="15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6" name="Freeform 159"/>
              <p:cNvSpPr>
                <a:spLocks/>
              </p:cNvSpPr>
              <p:nvPr/>
            </p:nvSpPr>
            <p:spPr bwMode="auto">
              <a:xfrm>
                <a:off x="328" y="1385"/>
                <a:ext cx="242" cy="75"/>
              </a:xfrm>
              <a:custGeom>
                <a:avLst/>
                <a:gdLst>
                  <a:gd name="T0" fmla="*/ 242 w 483"/>
                  <a:gd name="T1" fmla="*/ 74 h 152"/>
                  <a:gd name="T2" fmla="*/ 239 w 483"/>
                  <a:gd name="T3" fmla="*/ 75 h 152"/>
                  <a:gd name="T4" fmla="*/ 0 w 483"/>
                  <a:gd name="T5" fmla="*/ 0 h 152"/>
                  <a:gd name="T6" fmla="*/ 3 w 483"/>
                  <a:gd name="T7" fmla="*/ 0 h 152"/>
                  <a:gd name="T8" fmla="*/ 242 w 483"/>
                  <a:gd name="T9" fmla="*/ 74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3"/>
                  <a:gd name="T16" fmla="*/ 0 h 152"/>
                  <a:gd name="T17" fmla="*/ 483 w 483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3" h="152">
                    <a:moveTo>
                      <a:pt x="483" y="150"/>
                    </a:moveTo>
                    <a:lnTo>
                      <a:pt x="478" y="15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83" y="15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7" name="Freeform 160"/>
              <p:cNvSpPr>
                <a:spLocks/>
              </p:cNvSpPr>
              <p:nvPr/>
            </p:nvSpPr>
            <p:spPr bwMode="auto">
              <a:xfrm>
                <a:off x="326" y="1385"/>
                <a:ext cx="242" cy="75"/>
              </a:xfrm>
              <a:custGeom>
                <a:avLst/>
                <a:gdLst>
                  <a:gd name="T0" fmla="*/ 242 w 483"/>
                  <a:gd name="T1" fmla="*/ 75 h 152"/>
                  <a:gd name="T2" fmla="*/ 239 w 483"/>
                  <a:gd name="T3" fmla="*/ 75 h 152"/>
                  <a:gd name="T4" fmla="*/ 0 w 483"/>
                  <a:gd name="T5" fmla="*/ 1 h 152"/>
                  <a:gd name="T6" fmla="*/ 3 w 483"/>
                  <a:gd name="T7" fmla="*/ 0 h 152"/>
                  <a:gd name="T8" fmla="*/ 242 w 483"/>
                  <a:gd name="T9" fmla="*/ 75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3"/>
                  <a:gd name="T16" fmla="*/ 0 h 152"/>
                  <a:gd name="T17" fmla="*/ 483 w 483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3" h="152">
                    <a:moveTo>
                      <a:pt x="483" y="152"/>
                    </a:moveTo>
                    <a:lnTo>
                      <a:pt x="477" y="152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483" y="152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8" name="Freeform 161"/>
              <p:cNvSpPr>
                <a:spLocks/>
              </p:cNvSpPr>
              <p:nvPr/>
            </p:nvSpPr>
            <p:spPr bwMode="auto">
              <a:xfrm>
                <a:off x="533" y="1459"/>
                <a:ext cx="60" cy="89"/>
              </a:xfrm>
              <a:custGeom>
                <a:avLst/>
                <a:gdLst>
                  <a:gd name="T0" fmla="*/ 32 w 120"/>
                  <a:gd name="T1" fmla="*/ 1 h 176"/>
                  <a:gd name="T2" fmla="*/ 26 w 120"/>
                  <a:gd name="T3" fmla="*/ 4 h 176"/>
                  <a:gd name="T4" fmla="*/ 20 w 120"/>
                  <a:gd name="T5" fmla="*/ 8 h 176"/>
                  <a:gd name="T6" fmla="*/ 15 w 120"/>
                  <a:gd name="T7" fmla="*/ 14 h 176"/>
                  <a:gd name="T8" fmla="*/ 10 w 120"/>
                  <a:gd name="T9" fmla="*/ 20 h 176"/>
                  <a:gd name="T10" fmla="*/ 6 w 120"/>
                  <a:gd name="T11" fmla="*/ 28 h 176"/>
                  <a:gd name="T12" fmla="*/ 4 w 120"/>
                  <a:gd name="T13" fmla="*/ 36 h 176"/>
                  <a:gd name="T14" fmla="*/ 1 w 120"/>
                  <a:gd name="T15" fmla="*/ 45 h 176"/>
                  <a:gd name="T16" fmla="*/ 0 w 120"/>
                  <a:gd name="T17" fmla="*/ 54 h 176"/>
                  <a:gd name="T18" fmla="*/ 1 w 120"/>
                  <a:gd name="T19" fmla="*/ 62 h 176"/>
                  <a:gd name="T20" fmla="*/ 3 w 120"/>
                  <a:gd name="T21" fmla="*/ 70 h 176"/>
                  <a:gd name="T22" fmla="*/ 5 w 120"/>
                  <a:gd name="T23" fmla="*/ 76 h 176"/>
                  <a:gd name="T24" fmla="*/ 9 w 120"/>
                  <a:gd name="T25" fmla="*/ 82 h 176"/>
                  <a:gd name="T26" fmla="*/ 13 w 120"/>
                  <a:gd name="T27" fmla="*/ 85 h 176"/>
                  <a:gd name="T28" fmla="*/ 18 w 120"/>
                  <a:gd name="T29" fmla="*/ 88 h 176"/>
                  <a:gd name="T30" fmla="*/ 24 w 120"/>
                  <a:gd name="T31" fmla="*/ 89 h 176"/>
                  <a:gd name="T32" fmla="*/ 30 w 120"/>
                  <a:gd name="T33" fmla="*/ 88 h 176"/>
                  <a:gd name="T34" fmla="*/ 35 w 120"/>
                  <a:gd name="T35" fmla="*/ 85 h 176"/>
                  <a:gd name="T36" fmla="*/ 41 w 120"/>
                  <a:gd name="T37" fmla="*/ 80 h 176"/>
                  <a:gd name="T38" fmla="*/ 46 w 120"/>
                  <a:gd name="T39" fmla="*/ 75 h 176"/>
                  <a:gd name="T40" fmla="*/ 51 w 120"/>
                  <a:gd name="T41" fmla="*/ 69 h 176"/>
                  <a:gd name="T42" fmla="*/ 54 w 120"/>
                  <a:gd name="T43" fmla="*/ 61 h 176"/>
                  <a:gd name="T44" fmla="*/ 58 w 120"/>
                  <a:gd name="T45" fmla="*/ 53 h 176"/>
                  <a:gd name="T46" fmla="*/ 59 w 120"/>
                  <a:gd name="T47" fmla="*/ 45 h 176"/>
                  <a:gd name="T48" fmla="*/ 60 w 120"/>
                  <a:gd name="T49" fmla="*/ 35 h 176"/>
                  <a:gd name="T50" fmla="*/ 60 w 120"/>
                  <a:gd name="T51" fmla="*/ 27 h 176"/>
                  <a:gd name="T52" fmla="*/ 59 w 120"/>
                  <a:gd name="T53" fmla="*/ 19 h 176"/>
                  <a:gd name="T54" fmla="*/ 56 w 120"/>
                  <a:gd name="T55" fmla="*/ 13 h 176"/>
                  <a:gd name="T56" fmla="*/ 53 w 120"/>
                  <a:gd name="T57" fmla="*/ 8 h 176"/>
                  <a:gd name="T58" fmla="*/ 49 w 120"/>
                  <a:gd name="T59" fmla="*/ 4 h 176"/>
                  <a:gd name="T60" fmla="*/ 44 w 120"/>
                  <a:gd name="T61" fmla="*/ 1 h 176"/>
                  <a:gd name="T62" fmla="*/ 38 w 120"/>
                  <a:gd name="T63" fmla="*/ 0 h 176"/>
                  <a:gd name="T64" fmla="*/ 32 w 120"/>
                  <a:gd name="T65" fmla="*/ 1 h 1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0"/>
                  <a:gd name="T100" fmla="*/ 0 h 176"/>
                  <a:gd name="T101" fmla="*/ 120 w 120"/>
                  <a:gd name="T102" fmla="*/ 176 h 1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0" h="176">
                    <a:moveTo>
                      <a:pt x="64" y="2"/>
                    </a:moveTo>
                    <a:lnTo>
                      <a:pt x="52" y="7"/>
                    </a:lnTo>
                    <a:lnTo>
                      <a:pt x="40" y="15"/>
                    </a:lnTo>
                    <a:lnTo>
                      <a:pt x="29" y="27"/>
                    </a:lnTo>
                    <a:lnTo>
                      <a:pt x="20" y="40"/>
                    </a:lnTo>
                    <a:lnTo>
                      <a:pt x="12" y="55"/>
                    </a:lnTo>
                    <a:lnTo>
                      <a:pt x="7" y="71"/>
                    </a:lnTo>
                    <a:lnTo>
                      <a:pt x="2" y="88"/>
                    </a:lnTo>
                    <a:lnTo>
                      <a:pt x="0" y="106"/>
                    </a:lnTo>
                    <a:lnTo>
                      <a:pt x="2" y="123"/>
                    </a:lnTo>
                    <a:lnTo>
                      <a:pt x="5" y="138"/>
                    </a:lnTo>
                    <a:lnTo>
                      <a:pt x="10" y="151"/>
                    </a:lnTo>
                    <a:lnTo>
                      <a:pt x="17" y="163"/>
                    </a:lnTo>
                    <a:lnTo>
                      <a:pt x="25" y="169"/>
                    </a:lnTo>
                    <a:lnTo>
                      <a:pt x="35" y="174"/>
                    </a:lnTo>
                    <a:lnTo>
                      <a:pt x="47" y="176"/>
                    </a:lnTo>
                    <a:lnTo>
                      <a:pt x="59" y="174"/>
                    </a:lnTo>
                    <a:lnTo>
                      <a:pt x="70" y="168"/>
                    </a:lnTo>
                    <a:lnTo>
                      <a:pt x="82" y="159"/>
                    </a:lnTo>
                    <a:lnTo>
                      <a:pt x="92" y="149"/>
                    </a:lnTo>
                    <a:lnTo>
                      <a:pt x="102" y="136"/>
                    </a:lnTo>
                    <a:lnTo>
                      <a:pt x="108" y="121"/>
                    </a:lnTo>
                    <a:lnTo>
                      <a:pt x="115" y="105"/>
                    </a:lnTo>
                    <a:lnTo>
                      <a:pt x="118" y="88"/>
                    </a:lnTo>
                    <a:lnTo>
                      <a:pt x="120" y="70"/>
                    </a:lnTo>
                    <a:lnTo>
                      <a:pt x="120" y="53"/>
                    </a:lnTo>
                    <a:lnTo>
                      <a:pt x="117" y="38"/>
                    </a:lnTo>
                    <a:lnTo>
                      <a:pt x="112" y="25"/>
                    </a:lnTo>
                    <a:lnTo>
                      <a:pt x="105" y="15"/>
                    </a:lnTo>
                    <a:lnTo>
                      <a:pt x="97" y="7"/>
                    </a:lnTo>
                    <a:lnTo>
                      <a:pt x="87" y="2"/>
                    </a:lnTo>
                    <a:lnTo>
                      <a:pt x="75" y="0"/>
                    </a:lnTo>
                    <a:lnTo>
                      <a:pt x="64" y="2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1" name="Freeform 162"/>
            <p:cNvSpPr>
              <a:spLocks/>
            </p:cNvSpPr>
            <p:nvPr/>
          </p:nvSpPr>
          <p:spPr bwMode="auto">
            <a:xfrm>
              <a:off x="2506" y="1901"/>
              <a:ext cx="1000" cy="280"/>
            </a:xfrm>
            <a:custGeom>
              <a:avLst/>
              <a:gdLst>
                <a:gd name="T0" fmla="*/ 5 w 2000"/>
                <a:gd name="T1" fmla="*/ 0 h 562"/>
                <a:gd name="T2" fmla="*/ 0 w 2000"/>
                <a:gd name="T3" fmla="*/ 19 h 562"/>
                <a:gd name="T4" fmla="*/ 995 w 2000"/>
                <a:gd name="T5" fmla="*/ 280 h 562"/>
                <a:gd name="T6" fmla="*/ 1000 w 2000"/>
                <a:gd name="T7" fmla="*/ 261 h 562"/>
                <a:gd name="T8" fmla="*/ 5 w 2000"/>
                <a:gd name="T9" fmla="*/ 0 h 5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"/>
                <a:gd name="T16" fmla="*/ 0 h 562"/>
                <a:gd name="T17" fmla="*/ 2000 w 2000"/>
                <a:gd name="T18" fmla="*/ 562 h 5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" h="562">
                  <a:moveTo>
                    <a:pt x="10" y="0"/>
                  </a:moveTo>
                  <a:lnTo>
                    <a:pt x="0" y="38"/>
                  </a:lnTo>
                  <a:lnTo>
                    <a:pt x="1990" y="562"/>
                  </a:lnTo>
                  <a:lnTo>
                    <a:pt x="2000" y="5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72" name="Group 163"/>
            <p:cNvGrpSpPr>
              <a:grpSpLocks/>
            </p:cNvGrpSpPr>
            <p:nvPr/>
          </p:nvGrpSpPr>
          <p:grpSpPr bwMode="auto">
            <a:xfrm>
              <a:off x="550" y="1482"/>
              <a:ext cx="209" cy="104"/>
              <a:chOff x="550" y="1482"/>
              <a:chExt cx="209" cy="104"/>
            </a:xfrm>
          </p:grpSpPr>
          <p:sp>
            <p:nvSpPr>
              <p:cNvPr id="11813" name="Freeform 164"/>
              <p:cNvSpPr>
                <a:spLocks/>
              </p:cNvSpPr>
              <p:nvPr/>
            </p:nvSpPr>
            <p:spPr bwMode="auto">
              <a:xfrm>
                <a:off x="564" y="1483"/>
                <a:ext cx="177" cy="56"/>
              </a:xfrm>
              <a:custGeom>
                <a:avLst/>
                <a:gdLst>
                  <a:gd name="T0" fmla="*/ 177 w 353"/>
                  <a:gd name="T1" fmla="*/ 55 h 113"/>
                  <a:gd name="T2" fmla="*/ 174 w 353"/>
                  <a:gd name="T3" fmla="*/ 56 h 113"/>
                  <a:gd name="T4" fmla="*/ 0 w 353"/>
                  <a:gd name="T5" fmla="*/ 2 h 113"/>
                  <a:gd name="T6" fmla="*/ 3 w 353"/>
                  <a:gd name="T7" fmla="*/ 0 h 113"/>
                  <a:gd name="T8" fmla="*/ 177 w 353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13"/>
                  <a:gd name="T17" fmla="*/ 353 w 353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13">
                    <a:moveTo>
                      <a:pt x="353" y="110"/>
                    </a:moveTo>
                    <a:lnTo>
                      <a:pt x="347" y="113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353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4" name="Freeform 165"/>
              <p:cNvSpPr>
                <a:spLocks/>
              </p:cNvSpPr>
              <p:nvPr/>
            </p:nvSpPr>
            <p:spPr bwMode="auto">
              <a:xfrm>
                <a:off x="566" y="1483"/>
                <a:ext cx="175" cy="55"/>
              </a:xfrm>
              <a:custGeom>
                <a:avLst/>
                <a:gdLst>
                  <a:gd name="T0" fmla="*/ 175 w 350"/>
                  <a:gd name="T1" fmla="*/ 54 h 112"/>
                  <a:gd name="T2" fmla="*/ 174 w 350"/>
                  <a:gd name="T3" fmla="*/ 55 h 112"/>
                  <a:gd name="T4" fmla="*/ 0 w 350"/>
                  <a:gd name="T5" fmla="*/ 1 h 112"/>
                  <a:gd name="T6" fmla="*/ 1 w 350"/>
                  <a:gd name="T7" fmla="*/ 0 h 112"/>
                  <a:gd name="T8" fmla="*/ 175 w 350"/>
                  <a:gd name="T9" fmla="*/ 5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12"/>
                  <a:gd name="T17" fmla="*/ 350 w 35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12">
                    <a:moveTo>
                      <a:pt x="350" y="110"/>
                    </a:moveTo>
                    <a:lnTo>
                      <a:pt x="347" y="11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0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5" name="Freeform 166"/>
              <p:cNvSpPr>
                <a:spLocks/>
              </p:cNvSpPr>
              <p:nvPr/>
            </p:nvSpPr>
            <p:spPr bwMode="auto">
              <a:xfrm>
                <a:off x="564" y="1484"/>
                <a:ext cx="176" cy="55"/>
              </a:xfrm>
              <a:custGeom>
                <a:avLst/>
                <a:gdLst>
                  <a:gd name="T0" fmla="*/ 176 w 350"/>
                  <a:gd name="T1" fmla="*/ 55 h 111"/>
                  <a:gd name="T2" fmla="*/ 174 w 350"/>
                  <a:gd name="T3" fmla="*/ 55 h 111"/>
                  <a:gd name="T4" fmla="*/ 0 w 350"/>
                  <a:gd name="T5" fmla="*/ 1 h 111"/>
                  <a:gd name="T6" fmla="*/ 2 w 350"/>
                  <a:gd name="T7" fmla="*/ 0 h 111"/>
                  <a:gd name="T8" fmla="*/ 176 w 350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11"/>
                  <a:gd name="T17" fmla="*/ 350 w 350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11">
                    <a:moveTo>
                      <a:pt x="350" y="110"/>
                    </a:moveTo>
                    <a:lnTo>
                      <a:pt x="347" y="11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0" y="110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6" name="Freeform 167"/>
              <p:cNvSpPr>
                <a:spLocks/>
              </p:cNvSpPr>
              <p:nvPr/>
            </p:nvSpPr>
            <p:spPr bwMode="auto">
              <a:xfrm>
                <a:off x="561" y="1484"/>
                <a:ext cx="177" cy="58"/>
              </a:xfrm>
              <a:custGeom>
                <a:avLst/>
                <a:gdLst>
                  <a:gd name="T0" fmla="*/ 177 w 354"/>
                  <a:gd name="T1" fmla="*/ 55 h 114"/>
                  <a:gd name="T2" fmla="*/ 174 w 354"/>
                  <a:gd name="T3" fmla="*/ 58 h 114"/>
                  <a:gd name="T4" fmla="*/ 0 w 354"/>
                  <a:gd name="T5" fmla="*/ 3 h 114"/>
                  <a:gd name="T6" fmla="*/ 3 w 354"/>
                  <a:gd name="T7" fmla="*/ 0 h 114"/>
                  <a:gd name="T8" fmla="*/ 177 w 354"/>
                  <a:gd name="T9" fmla="*/ 55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4"/>
                  <a:gd name="T17" fmla="*/ 354 w 354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4">
                    <a:moveTo>
                      <a:pt x="354" y="109"/>
                    </a:moveTo>
                    <a:lnTo>
                      <a:pt x="347" y="114"/>
                    </a:lnTo>
                    <a:lnTo>
                      <a:pt x="0" y="5"/>
                    </a:lnTo>
                    <a:lnTo>
                      <a:pt x="7" y="0"/>
                    </a:lnTo>
                    <a:lnTo>
                      <a:pt x="354" y="109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7" name="Freeform 168"/>
              <p:cNvSpPr>
                <a:spLocks/>
              </p:cNvSpPr>
              <p:nvPr/>
            </p:nvSpPr>
            <p:spPr bwMode="auto">
              <a:xfrm>
                <a:off x="563" y="1484"/>
                <a:ext cx="175" cy="56"/>
              </a:xfrm>
              <a:custGeom>
                <a:avLst/>
                <a:gdLst>
                  <a:gd name="T0" fmla="*/ 175 w 351"/>
                  <a:gd name="T1" fmla="*/ 55 h 111"/>
                  <a:gd name="T2" fmla="*/ 173 w 351"/>
                  <a:gd name="T3" fmla="*/ 56 h 111"/>
                  <a:gd name="T4" fmla="*/ 0 w 351"/>
                  <a:gd name="T5" fmla="*/ 1 h 111"/>
                  <a:gd name="T6" fmla="*/ 2 w 351"/>
                  <a:gd name="T7" fmla="*/ 0 h 111"/>
                  <a:gd name="T8" fmla="*/ 175 w 351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11"/>
                  <a:gd name="T17" fmla="*/ 351 w 351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11">
                    <a:moveTo>
                      <a:pt x="351" y="109"/>
                    </a:moveTo>
                    <a:lnTo>
                      <a:pt x="347" y="111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351" y="109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8" name="Freeform 169"/>
              <p:cNvSpPr>
                <a:spLocks/>
              </p:cNvSpPr>
              <p:nvPr/>
            </p:nvSpPr>
            <p:spPr bwMode="auto">
              <a:xfrm>
                <a:off x="561" y="1485"/>
                <a:ext cx="175" cy="57"/>
              </a:xfrm>
              <a:custGeom>
                <a:avLst/>
                <a:gdLst>
                  <a:gd name="T0" fmla="*/ 175 w 350"/>
                  <a:gd name="T1" fmla="*/ 55 h 113"/>
                  <a:gd name="T2" fmla="*/ 174 w 350"/>
                  <a:gd name="T3" fmla="*/ 57 h 113"/>
                  <a:gd name="T4" fmla="*/ 0 w 350"/>
                  <a:gd name="T5" fmla="*/ 2 h 113"/>
                  <a:gd name="T6" fmla="*/ 1 w 350"/>
                  <a:gd name="T7" fmla="*/ 0 h 113"/>
                  <a:gd name="T8" fmla="*/ 175 w 350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13"/>
                  <a:gd name="T17" fmla="*/ 350 w 350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13">
                    <a:moveTo>
                      <a:pt x="350" y="110"/>
                    </a:moveTo>
                    <a:lnTo>
                      <a:pt x="347" y="113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50" y="110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9" name="Freeform 170"/>
              <p:cNvSpPr>
                <a:spLocks/>
              </p:cNvSpPr>
              <p:nvPr/>
            </p:nvSpPr>
            <p:spPr bwMode="auto">
              <a:xfrm>
                <a:off x="558" y="1487"/>
                <a:ext cx="177" cy="58"/>
              </a:xfrm>
              <a:custGeom>
                <a:avLst/>
                <a:gdLst>
                  <a:gd name="T0" fmla="*/ 177 w 352"/>
                  <a:gd name="T1" fmla="*/ 55 h 116"/>
                  <a:gd name="T2" fmla="*/ 174 w 352"/>
                  <a:gd name="T3" fmla="*/ 58 h 116"/>
                  <a:gd name="T4" fmla="*/ 0 w 352"/>
                  <a:gd name="T5" fmla="*/ 3 h 116"/>
                  <a:gd name="T6" fmla="*/ 3 w 352"/>
                  <a:gd name="T7" fmla="*/ 0 h 116"/>
                  <a:gd name="T8" fmla="*/ 177 w 352"/>
                  <a:gd name="T9" fmla="*/ 55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16"/>
                  <a:gd name="T17" fmla="*/ 352 w 352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16">
                    <a:moveTo>
                      <a:pt x="352" y="109"/>
                    </a:moveTo>
                    <a:lnTo>
                      <a:pt x="346" y="116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352" y="109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0" name="Freeform 171"/>
              <p:cNvSpPr>
                <a:spLocks/>
              </p:cNvSpPr>
              <p:nvPr/>
            </p:nvSpPr>
            <p:spPr bwMode="auto">
              <a:xfrm>
                <a:off x="560" y="1487"/>
                <a:ext cx="175" cy="56"/>
              </a:xfrm>
              <a:custGeom>
                <a:avLst/>
                <a:gdLst>
                  <a:gd name="T0" fmla="*/ 175 w 349"/>
                  <a:gd name="T1" fmla="*/ 55 h 111"/>
                  <a:gd name="T2" fmla="*/ 174 w 349"/>
                  <a:gd name="T3" fmla="*/ 56 h 111"/>
                  <a:gd name="T4" fmla="*/ 0 w 349"/>
                  <a:gd name="T5" fmla="*/ 1 h 111"/>
                  <a:gd name="T6" fmla="*/ 1 w 349"/>
                  <a:gd name="T7" fmla="*/ 0 h 111"/>
                  <a:gd name="T8" fmla="*/ 175 w 349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1"/>
                  <a:gd name="T17" fmla="*/ 349 w 349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1">
                    <a:moveTo>
                      <a:pt x="349" y="109"/>
                    </a:moveTo>
                    <a:lnTo>
                      <a:pt x="348" y="11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49" y="109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1" name="Freeform 172"/>
              <p:cNvSpPr>
                <a:spLocks/>
              </p:cNvSpPr>
              <p:nvPr/>
            </p:nvSpPr>
            <p:spPr bwMode="auto">
              <a:xfrm>
                <a:off x="559" y="1488"/>
                <a:ext cx="175" cy="55"/>
              </a:xfrm>
              <a:custGeom>
                <a:avLst/>
                <a:gdLst>
                  <a:gd name="T0" fmla="*/ 175 w 349"/>
                  <a:gd name="T1" fmla="*/ 54 h 112"/>
                  <a:gd name="T2" fmla="*/ 173 w 349"/>
                  <a:gd name="T3" fmla="*/ 55 h 112"/>
                  <a:gd name="T4" fmla="*/ 0 w 349"/>
                  <a:gd name="T5" fmla="*/ 1 h 112"/>
                  <a:gd name="T6" fmla="*/ 1 w 349"/>
                  <a:gd name="T7" fmla="*/ 0 h 112"/>
                  <a:gd name="T8" fmla="*/ 175 w 349"/>
                  <a:gd name="T9" fmla="*/ 5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2"/>
                  <a:gd name="T17" fmla="*/ 349 w 349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2">
                    <a:moveTo>
                      <a:pt x="349" y="110"/>
                    </a:moveTo>
                    <a:lnTo>
                      <a:pt x="345" y="11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49" y="110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2" name="Freeform 173"/>
              <p:cNvSpPr>
                <a:spLocks/>
              </p:cNvSpPr>
              <p:nvPr/>
            </p:nvSpPr>
            <p:spPr bwMode="auto">
              <a:xfrm>
                <a:off x="558" y="1489"/>
                <a:ext cx="174" cy="56"/>
              </a:xfrm>
              <a:custGeom>
                <a:avLst/>
                <a:gdLst>
                  <a:gd name="T0" fmla="*/ 174 w 347"/>
                  <a:gd name="T1" fmla="*/ 55 h 113"/>
                  <a:gd name="T2" fmla="*/ 173 w 347"/>
                  <a:gd name="T3" fmla="*/ 56 h 113"/>
                  <a:gd name="T4" fmla="*/ 0 w 347"/>
                  <a:gd name="T5" fmla="*/ 1 h 113"/>
                  <a:gd name="T6" fmla="*/ 1 w 347"/>
                  <a:gd name="T7" fmla="*/ 0 h 113"/>
                  <a:gd name="T8" fmla="*/ 174 w 347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3"/>
                  <a:gd name="T17" fmla="*/ 347 w 3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3">
                    <a:moveTo>
                      <a:pt x="347" y="110"/>
                    </a:moveTo>
                    <a:lnTo>
                      <a:pt x="346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47" y="110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3" name="Freeform 174"/>
              <p:cNvSpPr>
                <a:spLocks/>
              </p:cNvSpPr>
              <p:nvPr/>
            </p:nvSpPr>
            <p:spPr bwMode="auto">
              <a:xfrm>
                <a:off x="555" y="1489"/>
                <a:ext cx="176" cy="59"/>
              </a:xfrm>
              <a:custGeom>
                <a:avLst/>
                <a:gdLst>
                  <a:gd name="T0" fmla="*/ 176 w 353"/>
                  <a:gd name="T1" fmla="*/ 56 h 118"/>
                  <a:gd name="T2" fmla="*/ 174 w 353"/>
                  <a:gd name="T3" fmla="*/ 59 h 118"/>
                  <a:gd name="T4" fmla="*/ 0 w 353"/>
                  <a:gd name="T5" fmla="*/ 3 h 118"/>
                  <a:gd name="T6" fmla="*/ 3 w 353"/>
                  <a:gd name="T7" fmla="*/ 0 h 118"/>
                  <a:gd name="T8" fmla="*/ 176 w 353"/>
                  <a:gd name="T9" fmla="*/ 56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18"/>
                  <a:gd name="T17" fmla="*/ 353 w 353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18">
                    <a:moveTo>
                      <a:pt x="353" y="111"/>
                    </a:moveTo>
                    <a:lnTo>
                      <a:pt x="348" y="118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353" y="11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4" name="Freeform 175"/>
              <p:cNvSpPr>
                <a:spLocks/>
              </p:cNvSpPr>
              <p:nvPr/>
            </p:nvSpPr>
            <p:spPr bwMode="auto">
              <a:xfrm>
                <a:off x="557" y="1489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3 w 349"/>
                  <a:gd name="T3" fmla="*/ 57 h 113"/>
                  <a:gd name="T4" fmla="*/ 0 w 349"/>
                  <a:gd name="T5" fmla="*/ 1 h 113"/>
                  <a:gd name="T6" fmla="*/ 1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1"/>
                    </a:moveTo>
                    <a:lnTo>
                      <a:pt x="347" y="11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5" name="Freeform 176"/>
              <p:cNvSpPr>
                <a:spLocks/>
              </p:cNvSpPr>
              <p:nvPr/>
            </p:nvSpPr>
            <p:spPr bwMode="auto">
              <a:xfrm>
                <a:off x="556" y="1490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3 w 349"/>
                  <a:gd name="T3" fmla="*/ 57 h 113"/>
                  <a:gd name="T4" fmla="*/ 0 w 349"/>
                  <a:gd name="T5" fmla="*/ 2 h 113"/>
                  <a:gd name="T6" fmla="*/ 1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2"/>
                    </a:moveTo>
                    <a:lnTo>
                      <a:pt x="347" y="11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6" name="Freeform 177"/>
              <p:cNvSpPr>
                <a:spLocks/>
              </p:cNvSpPr>
              <p:nvPr/>
            </p:nvSpPr>
            <p:spPr bwMode="auto">
              <a:xfrm>
                <a:off x="555" y="1492"/>
                <a:ext cx="175" cy="56"/>
              </a:xfrm>
              <a:custGeom>
                <a:avLst/>
                <a:gdLst>
                  <a:gd name="T0" fmla="*/ 175 w 349"/>
                  <a:gd name="T1" fmla="*/ 54 h 113"/>
                  <a:gd name="T2" fmla="*/ 174 w 349"/>
                  <a:gd name="T3" fmla="*/ 56 h 113"/>
                  <a:gd name="T4" fmla="*/ 0 w 349"/>
                  <a:gd name="T5" fmla="*/ 0 h 113"/>
                  <a:gd name="T6" fmla="*/ 1 w 349"/>
                  <a:gd name="T7" fmla="*/ 0 h 113"/>
                  <a:gd name="T8" fmla="*/ 175 w 349"/>
                  <a:gd name="T9" fmla="*/ 54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09"/>
                    </a:moveTo>
                    <a:lnTo>
                      <a:pt x="348" y="11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49" y="109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7" name="Freeform 178"/>
              <p:cNvSpPr>
                <a:spLocks/>
              </p:cNvSpPr>
              <p:nvPr/>
            </p:nvSpPr>
            <p:spPr bwMode="auto">
              <a:xfrm>
                <a:off x="553" y="1493"/>
                <a:ext cx="176" cy="60"/>
              </a:xfrm>
              <a:custGeom>
                <a:avLst/>
                <a:gdLst>
                  <a:gd name="T0" fmla="*/ 176 w 351"/>
                  <a:gd name="T1" fmla="*/ 56 h 120"/>
                  <a:gd name="T2" fmla="*/ 173 w 351"/>
                  <a:gd name="T3" fmla="*/ 60 h 120"/>
                  <a:gd name="T4" fmla="*/ 0 w 351"/>
                  <a:gd name="T5" fmla="*/ 5 h 120"/>
                  <a:gd name="T6" fmla="*/ 2 w 351"/>
                  <a:gd name="T7" fmla="*/ 0 h 120"/>
                  <a:gd name="T8" fmla="*/ 176 w 351"/>
                  <a:gd name="T9" fmla="*/ 56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0"/>
                  <a:gd name="T17" fmla="*/ 351 w 351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0">
                    <a:moveTo>
                      <a:pt x="351" y="112"/>
                    </a:moveTo>
                    <a:lnTo>
                      <a:pt x="346" y="120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351" y="112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8" name="Freeform 179"/>
              <p:cNvSpPr>
                <a:spLocks/>
              </p:cNvSpPr>
              <p:nvPr/>
            </p:nvSpPr>
            <p:spPr bwMode="auto">
              <a:xfrm>
                <a:off x="554" y="1493"/>
                <a:ext cx="175" cy="57"/>
              </a:xfrm>
              <a:custGeom>
                <a:avLst/>
                <a:gdLst>
                  <a:gd name="T0" fmla="*/ 175 w 349"/>
                  <a:gd name="T1" fmla="*/ 56 h 115"/>
                  <a:gd name="T2" fmla="*/ 174 w 349"/>
                  <a:gd name="T3" fmla="*/ 57 h 115"/>
                  <a:gd name="T4" fmla="*/ 0 w 349"/>
                  <a:gd name="T5" fmla="*/ 2 h 115"/>
                  <a:gd name="T6" fmla="*/ 1 w 349"/>
                  <a:gd name="T7" fmla="*/ 0 h 115"/>
                  <a:gd name="T8" fmla="*/ 175 w 349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5"/>
                  <a:gd name="T17" fmla="*/ 349 w 349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5">
                    <a:moveTo>
                      <a:pt x="349" y="112"/>
                    </a:moveTo>
                    <a:lnTo>
                      <a:pt x="347" y="11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9" name="Freeform 180"/>
              <p:cNvSpPr>
                <a:spLocks/>
              </p:cNvSpPr>
              <p:nvPr/>
            </p:nvSpPr>
            <p:spPr bwMode="auto">
              <a:xfrm>
                <a:off x="554" y="1494"/>
                <a:ext cx="174" cy="57"/>
              </a:xfrm>
              <a:custGeom>
                <a:avLst/>
                <a:gdLst>
                  <a:gd name="T0" fmla="*/ 174 w 347"/>
                  <a:gd name="T1" fmla="*/ 56 h 113"/>
                  <a:gd name="T2" fmla="*/ 173 w 347"/>
                  <a:gd name="T3" fmla="*/ 57 h 113"/>
                  <a:gd name="T4" fmla="*/ 0 w 347"/>
                  <a:gd name="T5" fmla="*/ 1 h 113"/>
                  <a:gd name="T6" fmla="*/ 0 w 347"/>
                  <a:gd name="T7" fmla="*/ 0 h 113"/>
                  <a:gd name="T8" fmla="*/ 174 w 347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3"/>
                  <a:gd name="T17" fmla="*/ 347 w 3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3">
                    <a:moveTo>
                      <a:pt x="347" y="111"/>
                    </a:moveTo>
                    <a:lnTo>
                      <a:pt x="345" y="11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0" name="Freeform 181"/>
              <p:cNvSpPr>
                <a:spLocks/>
              </p:cNvSpPr>
              <p:nvPr/>
            </p:nvSpPr>
            <p:spPr bwMode="auto">
              <a:xfrm>
                <a:off x="553" y="1495"/>
                <a:ext cx="174" cy="58"/>
              </a:xfrm>
              <a:custGeom>
                <a:avLst/>
                <a:gdLst>
                  <a:gd name="T0" fmla="*/ 174 w 347"/>
                  <a:gd name="T1" fmla="*/ 56 h 115"/>
                  <a:gd name="T2" fmla="*/ 173 w 347"/>
                  <a:gd name="T3" fmla="*/ 58 h 115"/>
                  <a:gd name="T4" fmla="*/ 0 w 347"/>
                  <a:gd name="T5" fmla="*/ 2 h 115"/>
                  <a:gd name="T6" fmla="*/ 1 w 347"/>
                  <a:gd name="T7" fmla="*/ 0 h 115"/>
                  <a:gd name="T8" fmla="*/ 174 w 347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5"/>
                  <a:gd name="T17" fmla="*/ 347 w 347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5">
                    <a:moveTo>
                      <a:pt x="347" y="112"/>
                    </a:moveTo>
                    <a:lnTo>
                      <a:pt x="346" y="11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47" y="11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1" name="Freeform 182"/>
              <p:cNvSpPr>
                <a:spLocks/>
              </p:cNvSpPr>
              <p:nvPr/>
            </p:nvSpPr>
            <p:spPr bwMode="auto">
              <a:xfrm>
                <a:off x="552" y="1497"/>
                <a:ext cx="174" cy="60"/>
              </a:xfrm>
              <a:custGeom>
                <a:avLst/>
                <a:gdLst>
                  <a:gd name="T0" fmla="*/ 174 w 349"/>
                  <a:gd name="T1" fmla="*/ 56 h 119"/>
                  <a:gd name="T2" fmla="*/ 172 w 349"/>
                  <a:gd name="T3" fmla="*/ 60 h 119"/>
                  <a:gd name="T4" fmla="*/ 0 w 349"/>
                  <a:gd name="T5" fmla="*/ 4 h 119"/>
                  <a:gd name="T6" fmla="*/ 1 w 349"/>
                  <a:gd name="T7" fmla="*/ 0 h 119"/>
                  <a:gd name="T8" fmla="*/ 174 w 349"/>
                  <a:gd name="T9" fmla="*/ 56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9"/>
                  <a:gd name="T17" fmla="*/ 349 w 349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9">
                    <a:moveTo>
                      <a:pt x="349" y="111"/>
                    </a:moveTo>
                    <a:lnTo>
                      <a:pt x="345" y="119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2" name="Freeform 183"/>
              <p:cNvSpPr>
                <a:spLocks/>
              </p:cNvSpPr>
              <p:nvPr/>
            </p:nvSpPr>
            <p:spPr bwMode="auto">
              <a:xfrm>
                <a:off x="553" y="1497"/>
                <a:ext cx="173" cy="56"/>
              </a:xfrm>
              <a:custGeom>
                <a:avLst/>
                <a:gdLst>
                  <a:gd name="T0" fmla="*/ 173 w 348"/>
                  <a:gd name="T1" fmla="*/ 55 h 113"/>
                  <a:gd name="T2" fmla="*/ 173 w 348"/>
                  <a:gd name="T3" fmla="*/ 56 h 113"/>
                  <a:gd name="T4" fmla="*/ 0 w 348"/>
                  <a:gd name="T5" fmla="*/ 0 h 113"/>
                  <a:gd name="T6" fmla="*/ 1 w 348"/>
                  <a:gd name="T7" fmla="*/ 0 h 113"/>
                  <a:gd name="T8" fmla="*/ 173 w 348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3"/>
                  <a:gd name="T17" fmla="*/ 348 w 348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3">
                    <a:moveTo>
                      <a:pt x="348" y="111"/>
                    </a:moveTo>
                    <a:lnTo>
                      <a:pt x="348" y="11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48" y="111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3" name="Freeform 184"/>
              <p:cNvSpPr>
                <a:spLocks/>
              </p:cNvSpPr>
              <p:nvPr/>
            </p:nvSpPr>
            <p:spPr bwMode="auto">
              <a:xfrm>
                <a:off x="553" y="1498"/>
                <a:ext cx="173" cy="57"/>
              </a:xfrm>
              <a:custGeom>
                <a:avLst/>
                <a:gdLst>
                  <a:gd name="T0" fmla="*/ 173 w 348"/>
                  <a:gd name="T1" fmla="*/ 56 h 115"/>
                  <a:gd name="T2" fmla="*/ 172 w 348"/>
                  <a:gd name="T3" fmla="*/ 57 h 115"/>
                  <a:gd name="T4" fmla="*/ 0 w 348"/>
                  <a:gd name="T5" fmla="*/ 2 h 115"/>
                  <a:gd name="T6" fmla="*/ 0 w 348"/>
                  <a:gd name="T7" fmla="*/ 0 h 115"/>
                  <a:gd name="T8" fmla="*/ 173 w 348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5"/>
                  <a:gd name="T17" fmla="*/ 348 w 348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5">
                    <a:moveTo>
                      <a:pt x="348" y="112"/>
                    </a:moveTo>
                    <a:lnTo>
                      <a:pt x="346" y="1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48" y="112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4" name="Freeform 185"/>
              <p:cNvSpPr>
                <a:spLocks/>
              </p:cNvSpPr>
              <p:nvPr/>
            </p:nvSpPr>
            <p:spPr bwMode="auto">
              <a:xfrm>
                <a:off x="552" y="1499"/>
                <a:ext cx="173" cy="57"/>
              </a:xfrm>
              <a:custGeom>
                <a:avLst/>
                <a:gdLst>
                  <a:gd name="T0" fmla="*/ 173 w 347"/>
                  <a:gd name="T1" fmla="*/ 56 h 113"/>
                  <a:gd name="T2" fmla="*/ 173 w 347"/>
                  <a:gd name="T3" fmla="*/ 57 h 113"/>
                  <a:gd name="T4" fmla="*/ 0 w 347"/>
                  <a:gd name="T5" fmla="*/ 1 h 113"/>
                  <a:gd name="T6" fmla="*/ 0 w 347"/>
                  <a:gd name="T7" fmla="*/ 0 h 113"/>
                  <a:gd name="T8" fmla="*/ 173 w 347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3"/>
                  <a:gd name="T17" fmla="*/ 347 w 3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3">
                    <a:moveTo>
                      <a:pt x="347" y="111"/>
                    </a:moveTo>
                    <a:lnTo>
                      <a:pt x="347" y="11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5" name="Freeform 186"/>
              <p:cNvSpPr>
                <a:spLocks/>
              </p:cNvSpPr>
              <p:nvPr/>
            </p:nvSpPr>
            <p:spPr bwMode="auto">
              <a:xfrm>
                <a:off x="552" y="1500"/>
                <a:ext cx="173" cy="57"/>
              </a:xfrm>
              <a:custGeom>
                <a:avLst/>
                <a:gdLst>
                  <a:gd name="T0" fmla="*/ 173 w 347"/>
                  <a:gd name="T1" fmla="*/ 56 h 113"/>
                  <a:gd name="T2" fmla="*/ 172 w 347"/>
                  <a:gd name="T3" fmla="*/ 57 h 113"/>
                  <a:gd name="T4" fmla="*/ 0 w 347"/>
                  <a:gd name="T5" fmla="*/ 1 h 113"/>
                  <a:gd name="T6" fmla="*/ 0 w 347"/>
                  <a:gd name="T7" fmla="*/ 0 h 113"/>
                  <a:gd name="T8" fmla="*/ 173 w 347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3"/>
                  <a:gd name="T17" fmla="*/ 347 w 3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3">
                    <a:moveTo>
                      <a:pt x="347" y="112"/>
                    </a:moveTo>
                    <a:lnTo>
                      <a:pt x="345" y="1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7" y="112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6" name="Freeform 187"/>
              <p:cNvSpPr>
                <a:spLocks/>
              </p:cNvSpPr>
              <p:nvPr/>
            </p:nvSpPr>
            <p:spPr bwMode="auto">
              <a:xfrm>
                <a:off x="550" y="1501"/>
                <a:ext cx="175" cy="61"/>
              </a:xfrm>
              <a:custGeom>
                <a:avLst/>
                <a:gdLst>
                  <a:gd name="T0" fmla="*/ 175 w 349"/>
                  <a:gd name="T1" fmla="*/ 56 h 121"/>
                  <a:gd name="T2" fmla="*/ 174 w 349"/>
                  <a:gd name="T3" fmla="*/ 61 h 121"/>
                  <a:gd name="T4" fmla="*/ 0 w 349"/>
                  <a:gd name="T5" fmla="*/ 5 h 121"/>
                  <a:gd name="T6" fmla="*/ 2 w 349"/>
                  <a:gd name="T7" fmla="*/ 0 h 121"/>
                  <a:gd name="T8" fmla="*/ 175 w 349"/>
                  <a:gd name="T9" fmla="*/ 5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21"/>
                  <a:gd name="T17" fmla="*/ 349 w 349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21">
                    <a:moveTo>
                      <a:pt x="349" y="111"/>
                    </a:moveTo>
                    <a:lnTo>
                      <a:pt x="348" y="121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7" name="Freeform 188"/>
              <p:cNvSpPr>
                <a:spLocks/>
              </p:cNvSpPr>
              <p:nvPr/>
            </p:nvSpPr>
            <p:spPr bwMode="auto">
              <a:xfrm>
                <a:off x="550" y="1506"/>
                <a:ext cx="174" cy="61"/>
              </a:xfrm>
              <a:custGeom>
                <a:avLst/>
                <a:gdLst>
                  <a:gd name="T0" fmla="*/ 174 w 348"/>
                  <a:gd name="T1" fmla="*/ 56 h 121"/>
                  <a:gd name="T2" fmla="*/ 173 w 348"/>
                  <a:gd name="T3" fmla="*/ 61 h 121"/>
                  <a:gd name="T4" fmla="*/ 0 w 348"/>
                  <a:gd name="T5" fmla="*/ 4 h 121"/>
                  <a:gd name="T6" fmla="*/ 0 w 348"/>
                  <a:gd name="T7" fmla="*/ 0 h 121"/>
                  <a:gd name="T8" fmla="*/ 174 w 348"/>
                  <a:gd name="T9" fmla="*/ 5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21"/>
                  <a:gd name="T17" fmla="*/ 348 w 348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21">
                    <a:moveTo>
                      <a:pt x="348" y="111"/>
                    </a:moveTo>
                    <a:lnTo>
                      <a:pt x="346" y="121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8" y="111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8" name="Freeform 189"/>
              <p:cNvSpPr>
                <a:spLocks/>
              </p:cNvSpPr>
              <p:nvPr/>
            </p:nvSpPr>
            <p:spPr bwMode="auto">
              <a:xfrm>
                <a:off x="550" y="1506"/>
                <a:ext cx="174" cy="57"/>
              </a:xfrm>
              <a:custGeom>
                <a:avLst/>
                <a:gdLst>
                  <a:gd name="T0" fmla="*/ 174 w 348"/>
                  <a:gd name="T1" fmla="*/ 55 h 115"/>
                  <a:gd name="T2" fmla="*/ 174 w 348"/>
                  <a:gd name="T3" fmla="*/ 57 h 115"/>
                  <a:gd name="T4" fmla="*/ 0 w 348"/>
                  <a:gd name="T5" fmla="*/ 1 h 115"/>
                  <a:gd name="T6" fmla="*/ 0 w 348"/>
                  <a:gd name="T7" fmla="*/ 0 h 115"/>
                  <a:gd name="T8" fmla="*/ 174 w 348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5"/>
                  <a:gd name="T17" fmla="*/ 348 w 348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5">
                    <a:moveTo>
                      <a:pt x="348" y="111"/>
                    </a:moveTo>
                    <a:lnTo>
                      <a:pt x="348" y="11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8" y="111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9" name="Freeform 190"/>
              <p:cNvSpPr>
                <a:spLocks/>
              </p:cNvSpPr>
              <p:nvPr/>
            </p:nvSpPr>
            <p:spPr bwMode="auto">
              <a:xfrm>
                <a:off x="550" y="1507"/>
                <a:ext cx="174" cy="57"/>
              </a:xfrm>
              <a:custGeom>
                <a:avLst/>
                <a:gdLst>
                  <a:gd name="T0" fmla="*/ 174 w 348"/>
                  <a:gd name="T1" fmla="*/ 57 h 114"/>
                  <a:gd name="T2" fmla="*/ 173 w 348"/>
                  <a:gd name="T3" fmla="*/ 57 h 114"/>
                  <a:gd name="T4" fmla="*/ 0 w 348"/>
                  <a:gd name="T5" fmla="*/ 2 h 114"/>
                  <a:gd name="T6" fmla="*/ 0 w 348"/>
                  <a:gd name="T7" fmla="*/ 0 h 114"/>
                  <a:gd name="T8" fmla="*/ 174 w 348"/>
                  <a:gd name="T9" fmla="*/ 5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4"/>
                  <a:gd name="T17" fmla="*/ 348 w 348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4">
                    <a:moveTo>
                      <a:pt x="348" y="113"/>
                    </a:moveTo>
                    <a:lnTo>
                      <a:pt x="346" y="11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8" y="113"/>
                    </a:lnTo>
                    <a:close/>
                  </a:path>
                </a:pathLst>
              </a:custGeom>
              <a:solidFill>
                <a:srgbClr val="EC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0" name="Freeform 191"/>
              <p:cNvSpPr>
                <a:spLocks/>
              </p:cNvSpPr>
              <p:nvPr/>
            </p:nvSpPr>
            <p:spPr bwMode="auto">
              <a:xfrm>
                <a:off x="550" y="1508"/>
                <a:ext cx="173" cy="57"/>
              </a:xfrm>
              <a:custGeom>
                <a:avLst/>
                <a:gdLst>
                  <a:gd name="T0" fmla="*/ 173 w 346"/>
                  <a:gd name="T1" fmla="*/ 56 h 113"/>
                  <a:gd name="T2" fmla="*/ 173 w 346"/>
                  <a:gd name="T3" fmla="*/ 57 h 113"/>
                  <a:gd name="T4" fmla="*/ 0 w 346"/>
                  <a:gd name="T5" fmla="*/ 1 h 113"/>
                  <a:gd name="T6" fmla="*/ 0 w 346"/>
                  <a:gd name="T7" fmla="*/ 0 h 113"/>
                  <a:gd name="T8" fmla="*/ 173 w 346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13"/>
                  <a:gd name="T17" fmla="*/ 346 w 346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13">
                    <a:moveTo>
                      <a:pt x="346" y="111"/>
                    </a:moveTo>
                    <a:lnTo>
                      <a:pt x="346" y="1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6" y="111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1" name="Freeform 192"/>
              <p:cNvSpPr>
                <a:spLocks/>
              </p:cNvSpPr>
              <p:nvPr/>
            </p:nvSpPr>
            <p:spPr bwMode="auto">
              <a:xfrm>
                <a:off x="550" y="1509"/>
                <a:ext cx="173" cy="58"/>
              </a:xfrm>
              <a:custGeom>
                <a:avLst/>
                <a:gdLst>
                  <a:gd name="T0" fmla="*/ 173 w 346"/>
                  <a:gd name="T1" fmla="*/ 56 h 114"/>
                  <a:gd name="T2" fmla="*/ 173 w 346"/>
                  <a:gd name="T3" fmla="*/ 58 h 114"/>
                  <a:gd name="T4" fmla="*/ 0 w 346"/>
                  <a:gd name="T5" fmla="*/ 1 h 114"/>
                  <a:gd name="T6" fmla="*/ 0 w 346"/>
                  <a:gd name="T7" fmla="*/ 0 h 114"/>
                  <a:gd name="T8" fmla="*/ 173 w 346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14"/>
                  <a:gd name="T17" fmla="*/ 346 w 34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14">
                    <a:moveTo>
                      <a:pt x="346" y="111"/>
                    </a:moveTo>
                    <a:lnTo>
                      <a:pt x="346" y="11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46" y="111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2" name="Freeform 193"/>
              <p:cNvSpPr>
                <a:spLocks/>
              </p:cNvSpPr>
              <p:nvPr/>
            </p:nvSpPr>
            <p:spPr bwMode="auto">
              <a:xfrm>
                <a:off x="550" y="1510"/>
                <a:ext cx="173" cy="62"/>
              </a:xfrm>
              <a:custGeom>
                <a:avLst/>
                <a:gdLst>
                  <a:gd name="T0" fmla="*/ 173 w 346"/>
                  <a:gd name="T1" fmla="*/ 57 h 123"/>
                  <a:gd name="T2" fmla="*/ 173 w 346"/>
                  <a:gd name="T3" fmla="*/ 62 h 123"/>
                  <a:gd name="T4" fmla="*/ 0 w 346"/>
                  <a:gd name="T5" fmla="*/ 5 h 123"/>
                  <a:gd name="T6" fmla="*/ 0 w 346"/>
                  <a:gd name="T7" fmla="*/ 0 h 123"/>
                  <a:gd name="T8" fmla="*/ 173 w 346"/>
                  <a:gd name="T9" fmla="*/ 57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23"/>
                  <a:gd name="T17" fmla="*/ 346 w 346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23">
                    <a:moveTo>
                      <a:pt x="346" y="113"/>
                    </a:moveTo>
                    <a:lnTo>
                      <a:pt x="346" y="123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3" name="Freeform 194"/>
              <p:cNvSpPr>
                <a:spLocks/>
              </p:cNvSpPr>
              <p:nvPr/>
            </p:nvSpPr>
            <p:spPr bwMode="auto">
              <a:xfrm>
                <a:off x="550" y="1510"/>
                <a:ext cx="173" cy="58"/>
              </a:xfrm>
              <a:custGeom>
                <a:avLst/>
                <a:gdLst>
                  <a:gd name="T0" fmla="*/ 173 w 346"/>
                  <a:gd name="T1" fmla="*/ 56 h 117"/>
                  <a:gd name="T2" fmla="*/ 173 w 346"/>
                  <a:gd name="T3" fmla="*/ 58 h 117"/>
                  <a:gd name="T4" fmla="*/ 0 w 346"/>
                  <a:gd name="T5" fmla="*/ 2 h 117"/>
                  <a:gd name="T6" fmla="*/ 0 w 346"/>
                  <a:gd name="T7" fmla="*/ 0 h 117"/>
                  <a:gd name="T8" fmla="*/ 173 w 346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17"/>
                  <a:gd name="T17" fmla="*/ 346 w 346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17">
                    <a:moveTo>
                      <a:pt x="346" y="113"/>
                    </a:moveTo>
                    <a:lnTo>
                      <a:pt x="346" y="11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4" name="Freeform 195"/>
              <p:cNvSpPr>
                <a:spLocks/>
              </p:cNvSpPr>
              <p:nvPr/>
            </p:nvSpPr>
            <p:spPr bwMode="auto">
              <a:xfrm>
                <a:off x="550" y="1512"/>
                <a:ext cx="173" cy="58"/>
              </a:xfrm>
              <a:custGeom>
                <a:avLst/>
                <a:gdLst>
                  <a:gd name="T0" fmla="*/ 173 w 346"/>
                  <a:gd name="T1" fmla="*/ 57 h 116"/>
                  <a:gd name="T2" fmla="*/ 173 w 346"/>
                  <a:gd name="T3" fmla="*/ 58 h 116"/>
                  <a:gd name="T4" fmla="*/ 0 w 346"/>
                  <a:gd name="T5" fmla="*/ 2 h 116"/>
                  <a:gd name="T6" fmla="*/ 0 w 346"/>
                  <a:gd name="T7" fmla="*/ 0 h 116"/>
                  <a:gd name="T8" fmla="*/ 173 w 346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16"/>
                  <a:gd name="T17" fmla="*/ 346 w 346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16">
                    <a:moveTo>
                      <a:pt x="346" y="113"/>
                    </a:moveTo>
                    <a:lnTo>
                      <a:pt x="346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5" name="Freeform 196"/>
              <p:cNvSpPr>
                <a:spLocks/>
              </p:cNvSpPr>
              <p:nvPr/>
            </p:nvSpPr>
            <p:spPr bwMode="auto">
              <a:xfrm>
                <a:off x="550" y="1513"/>
                <a:ext cx="173" cy="59"/>
              </a:xfrm>
              <a:custGeom>
                <a:avLst/>
                <a:gdLst>
                  <a:gd name="T0" fmla="*/ 173 w 346"/>
                  <a:gd name="T1" fmla="*/ 57 h 116"/>
                  <a:gd name="T2" fmla="*/ 173 w 346"/>
                  <a:gd name="T3" fmla="*/ 59 h 116"/>
                  <a:gd name="T4" fmla="*/ 0 w 346"/>
                  <a:gd name="T5" fmla="*/ 2 h 116"/>
                  <a:gd name="T6" fmla="*/ 0 w 346"/>
                  <a:gd name="T7" fmla="*/ 0 h 116"/>
                  <a:gd name="T8" fmla="*/ 173 w 346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"/>
                  <a:gd name="T16" fmla="*/ 0 h 116"/>
                  <a:gd name="T17" fmla="*/ 346 w 346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" h="116">
                    <a:moveTo>
                      <a:pt x="346" y="113"/>
                    </a:moveTo>
                    <a:lnTo>
                      <a:pt x="346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6" name="Freeform 197"/>
              <p:cNvSpPr>
                <a:spLocks/>
              </p:cNvSpPr>
              <p:nvPr/>
            </p:nvSpPr>
            <p:spPr bwMode="auto">
              <a:xfrm>
                <a:off x="550" y="1515"/>
                <a:ext cx="175" cy="60"/>
              </a:xfrm>
              <a:custGeom>
                <a:avLst/>
                <a:gdLst>
                  <a:gd name="T0" fmla="*/ 173 w 349"/>
                  <a:gd name="T1" fmla="*/ 57 h 120"/>
                  <a:gd name="T2" fmla="*/ 175 w 349"/>
                  <a:gd name="T3" fmla="*/ 60 h 120"/>
                  <a:gd name="T4" fmla="*/ 1 w 349"/>
                  <a:gd name="T5" fmla="*/ 5 h 120"/>
                  <a:gd name="T6" fmla="*/ 0 w 349"/>
                  <a:gd name="T7" fmla="*/ 0 h 120"/>
                  <a:gd name="T8" fmla="*/ 173 w 349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20"/>
                  <a:gd name="T17" fmla="*/ 349 w 349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20">
                    <a:moveTo>
                      <a:pt x="346" y="113"/>
                    </a:moveTo>
                    <a:lnTo>
                      <a:pt x="349" y="120"/>
                    </a:lnTo>
                    <a:lnTo>
                      <a:pt x="2" y="9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7" name="Freeform 198"/>
              <p:cNvSpPr>
                <a:spLocks/>
              </p:cNvSpPr>
              <p:nvPr/>
            </p:nvSpPr>
            <p:spPr bwMode="auto">
              <a:xfrm>
                <a:off x="550" y="1515"/>
                <a:ext cx="174" cy="57"/>
              </a:xfrm>
              <a:custGeom>
                <a:avLst/>
                <a:gdLst>
                  <a:gd name="T0" fmla="*/ 173 w 348"/>
                  <a:gd name="T1" fmla="*/ 56 h 115"/>
                  <a:gd name="T2" fmla="*/ 174 w 348"/>
                  <a:gd name="T3" fmla="*/ 57 h 115"/>
                  <a:gd name="T4" fmla="*/ 0 w 348"/>
                  <a:gd name="T5" fmla="*/ 1 h 115"/>
                  <a:gd name="T6" fmla="*/ 0 w 348"/>
                  <a:gd name="T7" fmla="*/ 0 h 115"/>
                  <a:gd name="T8" fmla="*/ 173 w 348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5"/>
                  <a:gd name="T17" fmla="*/ 348 w 348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5">
                    <a:moveTo>
                      <a:pt x="346" y="113"/>
                    </a:moveTo>
                    <a:lnTo>
                      <a:pt x="348" y="11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8" name="Freeform 199"/>
              <p:cNvSpPr>
                <a:spLocks/>
              </p:cNvSpPr>
              <p:nvPr/>
            </p:nvSpPr>
            <p:spPr bwMode="auto">
              <a:xfrm>
                <a:off x="550" y="1516"/>
                <a:ext cx="174" cy="58"/>
              </a:xfrm>
              <a:custGeom>
                <a:avLst/>
                <a:gdLst>
                  <a:gd name="T0" fmla="*/ 174 w 348"/>
                  <a:gd name="T1" fmla="*/ 57 h 116"/>
                  <a:gd name="T2" fmla="*/ 174 w 348"/>
                  <a:gd name="T3" fmla="*/ 58 h 116"/>
                  <a:gd name="T4" fmla="*/ 1 w 348"/>
                  <a:gd name="T5" fmla="*/ 2 h 116"/>
                  <a:gd name="T6" fmla="*/ 0 w 348"/>
                  <a:gd name="T7" fmla="*/ 0 h 116"/>
                  <a:gd name="T8" fmla="*/ 174 w 348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6"/>
                  <a:gd name="T17" fmla="*/ 348 w 348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6">
                    <a:moveTo>
                      <a:pt x="348" y="113"/>
                    </a:moveTo>
                    <a:lnTo>
                      <a:pt x="348" y="1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8" y="113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9" name="Freeform 200"/>
              <p:cNvSpPr>
                <a:spLocks/>
              </p:cNvSpPr>
              <p:nvPr/>
            </p:nvSpPr>
            <p:spPr bwMode="auto">
              <a:xfrm>
                <a:off x="551" y="1518"/>
                <a:ext cx="174" cy="57"/>
              </a:xfrm>
              <a:custGeom>
                <a:avLst/>
                <a:gdLst>
                  <a:gd name="T0" fmla="*/ 173 w 347"/>
                  <a:gd name="T1" fmla="*/ 56 h 115"/>
                  <a:gd name="T2" fmla="*/ 174 w 347"/>
                  <a:gd name="T3" fmla="*/ 57 h 115"/>
                  <a:gd name="T4" fmla="*/ 0 w 347"/>
                  <a:gd name="T5" fmla="*/ 2 h 115"/>
                  <a:gd name="T6" fmla="*/ 0 w 347"/>
                  <a:gd name="T7" fmla="*/ 0 h 115"/>
                  <a:gd name="T8" fmla="*/ 173 w 347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5"/>
                  <a:gd name="T17" fmla="*/ 347 w 347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5">
                    <a:moveTo>
                      <a:pt x="346" y="113"/>
                    </a:moveTo>
                    <a:lnTo>
                      <a:pt x="347" y="1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0" name="Freeform 201"/>
              <p:cNvSpPr>
                <a:spLocks/>
              </p:cNvSpPr>
              <p:nvPr/>
            </p:nvSpPr>
            <p:spPr bwMode="auto">
              <a:xfrm>
                <a:off x="551" y="1519"/>
                <a:ext cx="174" cy="60"/>
              </a:xfrm>
              <a:custGeom>
                <a:avLst/>
                <a:gdLst>
                  <a:gd name="T0" fmla="*/ 173 w 349"/>
                  <a:gd name="T1" fmla="*/ 56 h 119"/>
                  <a:gd name="T2" fmla="*/ 174 w 349"/>
                  <a:gd name="T3" fmla="*/ 60 h 119"/>
                  <a:gd name="T4" fmla="*/ 1 w 349"/>
                  <a:gd name="T5" fmla="*/ 3 h 119"/>
                  <a:gd name="T6" fmla="*/ 0 w 349"/>
                  <a:gd name="T7" fmla="*/ 0 h 119"/>
                  <a:gd name="T8" fmla="*/ 173 w 349"/>
                  <a:gd name="T9" fmla="*/ 56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9"/>
                  <a:gd name="T17" fmla="*/ 349 w 349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9">
                    <a:moveTo>
                      <a:pt x="347" y="111"/>
                    </a:moveTo>
                    <a:lnTo>
                      <a:pt x="349" y="119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1" name="Freeform 202"/>
              <p:cNvSpPr>
                <a:spLocks/>
              </p:cNvSpPr>
              <p:nvPr/>
            </p:nvSpPr>
            <p:spPr bwMode="auto">
              <a:xfrm>
                <a:off x="551" y="1519"/>
                <a:ext cx="174" cy="58"/>
              </a:xfrm>
              <a:custGeom>
                <a:avLst/>
                <a:gdLst>
                  <a:gd name="T0" fmla="*/ 174 w 347"/>
                  <a:gd name="T1" fmla="*/ 56 h 116"/>
                  <a:gd name="T2" fmla="*/ 174 w 347"/>
                  <a:gd name="T3" fmla="*/ 58 h 116"/>
                  <a:gd name="T4" fmla="*/ 1 w 347"/>
                  <a:gd name="T5" fmla="*/ 2 h 116"/>
                  <a:gd name="T6" fmla="*/ 0 w 347"/>
                  <a:gd name="T7" fmla="*/ 0 h 116"/>
                  <a:gd name="T8" fmla="*/ 174 w 347"/>
                  <a:gd name="T9" fmla="*/ 56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7" y="111"/>
                    </a:moveTo>
                    <a:lnTo>
                      <a:pt x="347" y="1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2" name="Freeform 203"/>
              <p:cNvSpPr>
                <a:spLocks/>
              </p:cNvSpPr>
              <p:nvPr/>
            </p:nvSpPr>
            <p:spPr bwMode="auto">
              <a:xfrm>
                <a:off x="552" y="1521"/>
                <a:ext cx="173" cy="58"/>
              </a:xfrm>
              <a:custGeom>
                <a:avLst/>
                <a:gdLst>
                  <a:gd name="T0" fmla="*/ 172 w 347"/>
                  <a:gd name="T1" fmla="*/ 57 h 116"/>
                  <a:gd name="T2" fmla="*/ 173 w 347"/>
                  <a:gd name="T3" fmla="*/ 58 h 116"/>
                  <a:gd name="T4" fmla="*/ 0 w 347"/>
                  <a:gd name="T5" fmla="*/ 2 h 116"/>
                  <a:gd name="T6" fmla="*/ 0 w 347"/>
                  <a:gd name="T7" fmla="*/ 0 h 116"/>
                  <a:gd name="T8" fmla="*/ 172 w 347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5" y="113"/>
                    </a:moveTo>
                    <a:lnTo>
                      <a:pt x="347" y="11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3" name="Freeform 204"/>
              <p:cNvSpPr>
                <a:spLocks/>
              </p:cNvSpPr>
              <p:nvPr/>
            </p:nvSpPr>
            <p:spPr bwMode="auto">
              <a:xfrm>
                <a:off x="553" y="1523"/>
                <a:ext cx="175" cy="59"/>
              </a:xfrm>
              <a:custGeom>
                <a:avLst/>
                <a:gdLst>
                  <a:gd name="T0" fmla="*/ 173 w 351"/>
                  <a:gd name="T1" fmla="*/ 57 h 118"/>
                  <a:gd name="T2" fmla="*/ 175 w 351"/>
                  <a:gd name="T3" fmla="*/ 59 h 118"/>
                  <a:gd name="T4" fmla="*/ 2 w 351"/>
                  <a:gd name="T5" fmla="*/ 3 h 118"/>
                  <a:gd name="T6" fmla="*/ 0 w 351"/>
                  <a:gd name="T7" fmla="*/ 0 h 118"/>
                  <a:gd name="T8" fmla="*/ 173 w 351"/>
                  <a:gd name="T9" fmla="*/ 5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18"/>
                  <a:gd name="T17" fmla="*/ 351 w 35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18">
                    <a:moveTo>
                      <a:pt x="346" y="113"/>
                    </a:moveTo>
                    <a:lnTo>
                      <a:pt x="351" y="118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C2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4" name="Freeform 205"/>
              <p:cNvSpPr>
                <a:spLocks/>
              </p:cNvSpPr>
              <p:nvPr/>
            </p:nvSpPr>
            <p:spPr bwMode="auto">
              <a:xfrm>
                <a:off x="555" y="1525"/>
                <a:ext cx="179" cy="60"/>
              </a:xfrm>
              <a:custGeom>
                <a:avLst/>
                <a:gdLst>
                  <a:gd name="T0" fmla="*/ 173 w 358"/>
                  <a:gd name="T1" fmla="*/ 57 h 120"/>
                  <a:gd name="T2" fmla="*/ 179 w 358"/>
                  <a:gd name="T3" fmla="*/ 60 h 120"/>
                  <a:gd name="T4" fmla="*/ 5 w 358"/>
                  <a:gd name="T5" fmla="*/ 4 h 120"/>
                  <a:gd name="T6" fmla="*/ 0 w 358"/>
                  <a:gd name="T7" fmla="*/ 0 h 120"/>
                  <a:gd name="T8" fmla="*/ 173 w 358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8"/>
                  <a:gd name="T16" fmla="*/ 0 h 120"/>
                  <a:gd name="T17" fmla="*/ 358 w 358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8" h="120">
                    <a:moveTo>
                      <a:pt x="346" y="113"/>
                    </a:moveTo>
                    <a:lnTo>
                      <a:pt x="358" y="120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5" name="Freeform 206"/>
              <p:cNvSpPr>
                <a:spLocks/>
              </p:cNvSpPr>
              <p:nvPr/>
            </p:nvSpPr>
            <p:spPr bwMode="auto">
              <a:xfrm>
                <a:off x="572" y="1482"/>
                <a:ext cx="176" cy="56"/>
              </a:xfrm>
              <a:custGeom>
                <a:avLst/>
                <a:gdLst>
                  <a:gd name="T0" fmla="*/ 176 w 353"/>
                  <a:gd name="T1" fmla="*/ 56 h 111"/>
                  <a:gd name="T2" fmla="*/ 174 w 353"/>
                  <a:gd name="T3" fmla="*/ 55 h 111"/>
                  <a:gd name="T4" fmla="*/ 0 w 353"/>
                  <a:gd name="T5" fmla="*/ 0 h 111"/>
                  <a:gd name="T6" fmla="*/ 3 w 353"/>
                  <a:gd name="T7" fmla="*/ 1 h 111"/>
                  <a:gd name="T8" fmla="*/ 176 w 353"/>
                  <a:gd name="T9" fmla="*/ 56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11"/>
                  <a:gd name="T17" fmla="*/ 353 w 353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11">
                    <a:moveTo>
                      <a:pt x="353" y="111"/>
                    </a:moveTo>
                    <a:lnTo>
                      <a:pt x="348" y="109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353" y="111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6" name="Freeform 207"/>
              <p:cNvSpPr>
                <a:spLocks/>
              </p:cNvSpPr>
              <p:nvPr/>
            </p:nvSpPr>
            <p:spPr bwMode="auto">
              <a:xfrm>
                <a:off x="568" y="1482"/>
                <a:ext cx="177" cy="56"/>
              </a:xfrm>
              <a:custGeom>
                <a:avLst/>
                <a:gdLst>
                  <a:gd name="T0" fmla="*/ 177 w 356"/>
                  <a:gd name="T1" fmla="*/ 55 h 111"/>
                  <a:gd name="T2" fmla="*/ 173 w 356"/>
                  <a:gd name="T3" fmla="*/ 56 h 111"/>
                  <a:gd name="T4" fmla="*/ 0 w 356"/>
                  <a:gd name="T5" fmla="*/ 1 h 111"/>
                  <a:gd name="T6" fmla="*/ 4 w 356"/>
                  <a:gd name="T7" fmla="*/ 0 h 111"/>
                  <a:gd name="T8" fmla="*/ 177 w 356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1"/>
                  <a:gd name="T17" fmla="*/ 356 w 35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1">
                    <a:moveTo>
                      <a:pt x="356" y="109"/>
                    </a:moveTo>
                    <a:lnTo>
                      <a:pt x="347" y="111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356" y="109"/>
                    </a:lnTo>
                    <a:close/>
                  </a:path>
                </a:pathLst>
              </a:custGeom>
              <a:solidFill>
                <a:srgbClr val="824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7" name="Freeform 208"/>
              <p:cNvSpPr>
                <a:spLocks/>
              </p:cNvSpPr>
              <p:nvPr/>
            </p:nvSpPr>
            <p:spPr bwMode="auto">
              <a:xfrm>
                <a:off x="723" y="1537"/>
                <a:ext cx="36" cy="49"/>
              </a:xfrm>
              <a:custGeom>
                <a:avLst/>
                <a:gdLst>
                  <a:gd name="T0" fmla="*/ 18 w 71"/>
                  <a:gd name="T1" fmla="*/ 1 h 98"/>
                  <a:gd name="T2" fmla="*/ 15 w 71"/>
                  <a:gd name="T3" fmla="*/ 3 h 98"/>
                  <a:gd name="T4" fmla="*/ 12 w 71"/>
                  <a:gd name="T5" fmla="*/ 5 h 98"/>
                  <a:gd name="T6" fmla="*/ 9 w 71"/>
                  <a:gd name="T7" fmla="*/ 9 h 98"/>
                  <a:gd name="T8" fmla="*/ 6 w 71"/>
                  <a:gd name="T9" fmla="*/ 12 h 98"/>
                  <a:gd name="T10" fmla="*/ 4 w 71"/>
                  <a:gd name="T11" fmla="*/ 16 h 98"/>
                  <a:gd name="T12" fmla="*/ 2 w 71"/>
                  <a:gd name="T13" fmla="*/ 20 h 98"/>
                  <a:gd name="T14" fmla="*/ 1 w 71"/>
                  <a:gd name="T15" fmla="*/ 25 h 98"/>
                  <a:gd name="T16" fmla="*/ 0 w 71"/>
                  <a:gd name="T17" fmla="*/ 30 h 98"/>
                  <a:gd name="T18" fmla="*/ 0 w 71"/>
                  <a:gd name="T19" fmla="*/ 35 h 98"/>
                  <a:gd name="T20" fmla="*/ 2 w 71"/>
                  <a:gd name="T21" fmla="*/ 39 h 98"/>
                  <a:gd name="T22" fmla="*/ 3 w 71"/>
                  <a:gd name="T23" fmla="*/ 43 h 98"/>
                  <a:gd name="T24" fmla="*/ 5 w 71"/>
                  <a:gd name="T25" fmla="*/ 45 h 98"/>
                  <a:gd name="T26" fmla="*/ 8 w 71"/>
                  <a:gd name="T27" fmla="*/ 48 h 98"/>
                  <a:gd name="T28" fmla="*/ 11 w 71"/>
                  <a:gd name="T29" fmla="*/ 49 h 98"/>
                  <a:gd name="T30" fmla="*/ 13 w 71"/>
                  <a:gd name="T31" fmla="*/ 49 h 98"/>
                  <a:gd name="T32" fmla="*/ 18 w 71"/>
                  <a:gd name="T33" fmla="*/ 49 h 98"/>
                  <a:gd name="T34" fmla="*/ 21 w 71"/>
                  <a:gd name="T35" fmla="*/ 47 h 98"/>
                  <a:gd name="T36" fmla="*/ 24 w 71"/>
                  <a:gd name="T37" fmla="*/ 45 h 98"/>
                  <a:gd name="T38" fmla="*/ 28 w 71"/>
                  <a:gd name="T39" fmla="*/ 41 h 98"/>
                  <a:gd name="T40" fmla="*/ 30 w 71"/>
                  <a:gd name="T41" fmla="*/ 38 h 98"/>
                  <a:gd name="T42" fmla="*/ 33 w 71"/>
                  <a:gd name="T43" fmla="*/ 34 h 98"/>
                  <a:gd name="T44" fmla="*/ 34 w 71"/>
                  <a:gd name="T45" fmla="*/ 29 h 98"/>
                  <a:gd name="T46" fmla="*/ 35 w 71"/>
                  <a:gd name="T47" fmla="*/ 25 h 98"/>
                  <a:gd name="T48" fmla="*/ 36 w 71"/>
                  <a:gd name="T49" fmla="*/ 20 h 98"/>
                  <a:gd name="T50" fmla="*/ 35 w 71"/>
                  <a:gd name="T51" fmla="*/ 15 h 98"/>
                  <a:gd name="T52" fmla="*/ 34 w 71"/>
                  <a:gd name="T53" fmla="*/ 11 h 98"/>
                  <a:gd name="T54" fmla="*/ 33 w 71"/>
                  <a:gd name="T55" fmla="*/ 7 h 98"/>
                  <a:gd name="T56" fmla="*/ 31 w 71"/>
                  <a:gd name="T57" fmla="*/ 5 h 98"/>
                  <a:gd name="T58" fmla="*/ 28 w 71"/>
                  <a:gd name="T59" fmla="*/ 2 h 98"/>
                  <a:gd name="T60" fmla="*/ 25 w 71"/>
                  <a:gd name="T61" fmla="*/ 1 h 98"/>
                  <a:gd name="T62" fmla="*/ 23 w 71"/>
                  <a:gd name="T63" fmla="*/ 0 h 98"/>
                  <a:gd name="T64" fmla="*/ 18 w 71"/>
                  <a:gd name="T65" fmla="*/ 1 h 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98"/>
                  <a:gd name="T101" fmla="*/ 71 w 71"/>
                  <a:gd name="T102" fmla="*/ 98 h 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98">
                    <a:moveTo>
                      <a:pt x="36" y="2"/>
                    </a:moveTo>
                    <a:lnTo>
                      <a:pt x="30" y="5"/>
                    </a:lnTo>
                    <a:lnTo>
                      <a:pt x="23" y="10"/>
                    </a:lnTo>
                    <a:lnTo>
                      <a:pt x="17" y="17"/>
                    </a:lnTo>
                    <a:lnTo>
                      <a:pt x="12" y="24"/>
                    </a:lnTo>
                    <a:lnTo>
                      <a:pt x="7" y="32"/>
                    </a:lnTo>
                    <a:lnTo>
                      <a:pt x="3" y="40"/>
                    </a:lnTo>
                    <a:lnTo>
                      <a:pt x="2" y="50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3" y="77"/>
                    </a:lnTo>
                    <a:lnTo>
                      <a:pt x="5" y="85"/>
                    </a:lnTo>
                    <a:lnTo>
                      <a:pt x="10" y="90"/>
                    </a:lnTo>
                    <a:lnTo>
                      <a:pt x="15" y="95"/>
                    </a:lnTo>
                    <a:lnTo>
                      <a:pt x="22" y="97"/>
                    </a:lnTo>
                    <a:lnTo>
                      <a:pt x="26" y="98"/>
                    </a:lnTo>
                    <a:lnTo>
                      <a:pt x="35" y="97"/>
                    </a:lnTo>
                    <a:lnTo>
                      <a:pt x="41" y="94"/>
                    </a:lnTo>
                    <a:lnTo>
                      <a:pt x="48" y="89"/>
                    </a:lnTo>
                    <a:lnTo>
                      <a:pt x="55" y="82"/>
                    </a:lnTo>
                    <a:lnTo>
                      <a:pt x="60" y="75"/>
                    </a:lnTo>
                    <a:lnTo>
                      <a:pt x="65" y="67"/>
                    </a:lnTo>
                    <a:lnTo>
                      <a:pt x="68" y="59"/>
                    </a:lnTo>
                    <a:lnTo>
                      <a:pt x="70" y="49"/>
                    </a:lnTo>
                    <a:lnTo>
                      <a:pt x="71" y="39"/>
                    </a:lnTo>
                    <a:lnTo>
                      <a:pt x="70" y="30"/>
                    </a:lnTo>
                    <a:lnTo>
                      <a:pt x="68" y="22"/>
                    </a:lnTo>
                    <a:lnTo>
                      <a:pt x="65" y="14"/>
                    </a:lnTo>
                    <a:lnTo>
                      <a:pt x="61" y="9"/>
                    </a:lnTo>
                    <a:lnTo>
                      <a:pt x="56" y="4"/>
                    </a:lnTo>
                    <a:lnTo>
                      <a:pt x="50" y="2"/>
                    </a:lnTo>
                    <a:lnTo>
                      <a:pt x="45" y="0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7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3" name="Group 209"/>
            <p:cNvGrpSpPr>
              <a:grpSpLocks/>
            </p:cNvGrpSpPr>
            <p:nvPr/>
          </p:nvGrpSpPr>
          <p:grpSpPr bwMode="auto">
            <a:xfrm>
              <a:off x="886" y="1220"/>
              <a:ext cx="260" cy="128"/>
              <a:chOff x="886" y="1220"/>
              <a:chExt cx="260" cy="128"/>
            </a:xfrm>
          </p:grpSpPr>
          <p:sp>
            <p:nvSpPr>
              <p:cNvPr id="11732" name="Freeform 210"/>
              <p:cNvSpPr>
                <a:spLocks/>
              </p:cNvSpPr>
              <p:nvPr/>
            </p:nvSpPr>
            <p:spPr bwMode="auto">
              <a:xfrm>
                <a:off x="913" y="1220"/>
                <a:ext cx="200" cy="29"/>
              </a:xfrm>
              <a:custGeom>
                <a:avLst/>
                <a:gdLst>
                  <a:gd name="T0" fmla="*/ 200 w 399"/>
                  <a:gd name="T1" fmla="*/ 27 h 59"/>
                  <a:gd name="T2" fmla="*/ 193 w 399"/>
                  <a:gd name="T3" fmla="*/ 29 h 59"/>
                  <a:gd name="T4" fmla="*/ 0 w 399"/>
                  <a:gd name="T5" fmla="*/ 2 h 59"/>
                  <a:gd name="T6" fmla="*/ 7 w 399"/>
                  <a:gd name="T7" fmla="*/ 0 h 59"/>
                  <a:gd name="T8" fmla="*/ 200 w 399"/>
                  <a:gd name="T9" fmla="*/ 2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59"/>
                  <a:gd name="T17" fmla="*/ 399 w 39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59">
                    <a:moveTo>
                      <a:pt x="399" y="55"/>
                    </a:moveTo>
                    <a:lnTo>
                      <a:pt x="386" y="59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399" y="55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3" name="Freeform 211"/>
              <p:cNvSpPr>
                <a:spLocks/>
              </p:cNvSpPr>
              <p:nvPr/>
            </p:nvSpPr>
            <p:spPr bwMode="auto">
              <a:xfrm>
                <a:off x="917" y="1220"/>
                <a:ext cx="196" cy="28"/>
              </a:xfrm>
              <a:custGeom>
                <a:avLst/>
                <a:gdLst>
                  <a:gd name="T0" fmla="*/ 196 w 392"/>
                  <a:gd name="T1" fmla="*/ 27 h 57"/>
                  <a:gd name="T2" fmla="*/ 193 w 392"/>
                  <a:gd name="T3" fmla="*/ 28 h 57"/>
                  <a:gd name="T4" fmla="*/ 0 w 392"/>
                  <a:gd name="T5" fmla="*/ 1 h 57"/>
                  <a:gd name="T6" fmla="*/ 3 w 392"/>
                  <a:gd name="T7" fmla="*/ 0 h 57"/>
                  <a:gd name="T8" fmla="*/ 196 w 392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2"/>
                  <a:gd name="T16" fmla="*/ 0 h 57"/>
                  <a:gd name="T17" fmla="*/ 392 w 392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2" h="57">
                    <a:moveTo>
                      <a:pt x="392" y="55"/>
                    </a:moveTo>
                    <a:lnTo>
                      <a:pt x="386" y="57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392" y="55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4" name="Freeform 212"/>
              <p:cNvSpPr>
                <a:spLocks/>
              </p:cNvSpPr>
              <p:nvPr/>
            </p:nvSpPr>
            <p:spPr bwMode="auto">
              <a:xfrm>
                <a:off x="913" y="1221"/>
                <a:ext cx="196" cy="28"/>
              </a:xfrm>
              <a:custGeom>
                <a:avLst/>
                <a:gdLst>
                  <a:gd name="T0" fmla="*/ 196 w 393"/>
                  <a:gd name="T1" fmla="*/ 27 h 57"/>
                  <a:gd name="T2" fmla="*/ 193 w 393"/>
                  <a:gd name="T3" fmla="*/ 28 h 57"/>
                  <a:gd name="T4" fmla="*/ 0 w 393"/>
                  <a:gd name="T5" fmla="*/ 1 h 57"/>
                  <a:gd name="T6" fmla="*/ 3 w 393"/>
                  <a:gd name="T7" fmla="*/ 0 h 57"/>
                  <a:gd name="T8" fmla="*/ 196 w 393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3"/>
                  <a:gd name="T16" fmla="*/ 0 h 57"/>
                  <a:gd name="T17" fmla="*/ 393 w 393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3" h="57">
                    <a:moveTo>
                      <a:pt x="393" y="55"/>
                    </a:moveTo>
                    <a:lnTo>
                      <a:pt x="386" y="57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393" y="55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5" name="Freeform 213"/>
              <p:cNvSpPr>
                <a:spLocks/>
              </p:cNvSpPr>
              <p:nvPr/>
            </p:nvSpPr>
            <p:spPr bwMode="auto">
              <a:xfrm>
                <a:off x="907" y="1223"/>
                <a:ext cx="199" cy="30"/>
              </a:xfrm>
              <a:custGeom>
                <a:avLst/>
                <a:gdLst>
                  <a:gd name="T0" fmla="*/ 199 w 399"/>
                  <a:gd name="T1" fmla="*/ 26 h 62"/>
                  <a:gd name="T2" fmla="*/ 193 w 399"/>
                  <a:gd name="T3" fmla="*/ 30 h 62"/>
                  <a:gd name="T4" fmla="*/ 0 w 399"/>
                  <a:gd name="T5" fmla="*/ 3 h 62"/>
                  <a:gd name="T6" fmla="*/ 6 w 399"/>
                  <a:gd name="T7" fmla="*/ 0 h 62"/>
                  <a:gd name="T8" fmla="*/ 199 w 399"/>
                  <a:gd name="T9" fmla="*/ 26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62"/>
                  <a:gd name="T17" fmla="*/ 399 w 3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62">
                    <a:moveTo>
                      <a:pt x="399" y="54"/>
                    </a:moveTo>
                    <a:lnTo>
                      <a:pt x="386" y="62"/>
                    </a:lnTo>
                    <a:lnTo>
                      <a:pt x="0" y="7"/>
                    </a:lnTo>
                    <a:lnTo>
                      <a:pt x="13" y="0"/>
                    </a:lnTo>
                    <a:lnTo>
                      <a:pt x="399" y="54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6" name="Freeform 214"/>
              <p:cNvSpPr>
                <a:spLocks/>
              </p:cNvSpPr>
              <p:nvPr/>
            </p:nvSpPr>
            <p:spPr bwMode="auto">
              <a:xfrm>
                <a:off x="911" y="1223"/>
                <a:ext cx="195" cy="28"/>
              </a:xfrm>
              <a:custGeom>
                <a:avLst/>
                <a:gdLst>
                  <a:gd name="T0" fmla="*/ 195 w 391"/>
                  <a:gd name="T1" fmla="*/ 27 h 57"/>
                  <a:gd name="T2" fmla="*/ 193 w 391"/>
                  <a:gd name="T3" fmla="*/ 28 h 57"/>
                  <a:gd name="T4" fmla="*/ 0 w 391"/>
                  <a:gd name="T5" fmla="*/ 1 h 57"/>
                  <a:gd name="T6" fmla="*/ 2 w 391"/>
                  <a:gd name="T7" fmla="*/ 0 h 57"/>
                  <a:gd name="T8" fmla="*/ 195 w 391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57"/>
                  <a:gd name="T17" fmla="*/ 391 w 391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57">
                    <a:moveTo>
                      <a:pt x="391" y="54"/>
                    </a:moveTo>
                    <a:lnTo>
                      <a:pt x="386" y="57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391" y="54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7" name="Freeform 215"/>
              <p:cNvSpPr>
                <a:spLocks/>
              </p:cNvSpPr>
              <p:nvPr/>
            </p:nvSpPr>
            <p:spPr bwMode="auto">
              <a:xfrm>
                <a:off x="909" y="1224"/>
                <a:ext cx="194" cy="28"/>
              </a:xfrm>
              <a:custGeom>
                <a:avLst/>
                <a:gdLst>
                  <a:gd name="T0" fmla="*/ 194 w 389"/>
                  <a:gd name="T1" fmla="*/ 27 h 57"/>
                  <a:gd name="T2" fmla="*/ 193 w 389"/>
                  <a:gd name="T3" fmla="*/ 28 h 57"/>
                  <a:gd name="T4" fmla="*/ 0 w 389"/>
                  <a:gd name="T5" fmla="*/ 1 h 57"/>
                  <a:gd name="T6" fmla="*/ 1 w 389"/>
                  <a:gd name="T7" fmla="*/ 0 h 57"/>
                  <a:gd name="T8" fmla="*/ 194 w 389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57"/>
                  <a:gd name="T17" fmla="*/ 389 w 38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57">
                    <a:moveTo>
                      <a:pt x="389" y="55"/>
                    </a:moveTo>
                    <a:lnTo>
                      <a:pt x="386" y="5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89" y="55"/>
                    </a:lnTo>
                    <a:close/>
                  </a:path>
                </a:pathLst>
              </a:custGeom>
              <a:solidFill>
                <a:srgbClr val="974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8" name="Freeform 216"/>
              <p:cNvSpPr>
                <a:spLocks/>
              </p:cNvSpPr>
              <p:nvPr/>
            </p:nvSpPr>
            <p:spPr bwMode="auto">
              <a:xfrm>
                <a:off x="907" y="1224"/>
                <a:ext cx="195" cy="29"/>
              </a:xfrm>
              <a:custGeom>
                <a:avLst/>
                <a:gdLst>
                  <a:gd name="T0" fmla="*/ 195 w 391"/>
                  <a:gd name="T1" fmla="*/ 28 h 58"/>
                  <a:gd name="T2" fmla="*/ 193 w 391"/>
                  <a:gd name="T3" fmla="*/ 29 h 58"/>
                  <a:gd name="T4" fmla="*/ 0 w 391"/>
                  <a:gd name="T5" fmla="*/ 2 h 58"/>
                  <a:gd name="T6" fmla="*/ 2 w 391"/>
                  <a:gd name="T7" fmla="*/ 0 h 58"/>
                  <a:gd name="T8" fmla="*/ 195 w 391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58"/>
                  <a:gd name="T17" fmla="*/ 391 w 391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58">
                    <a:moveTo>
                      <a:pt x="391" y="55"/>
                    </a:moveTo>
                    <a:lnTo>
                      <a:pt x="386" y="58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391" y="55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9" name="Freeform 217"/>
              <p:cNvSpPr>
                <a:spLocks/>
              </p:cNvSpPr>
              <p:nvPr/>
            </p:nvSpPr>
            <p:spPr bwMode="auto">
              <a:xfrm>
                <a:off x="901" y="1226"/>
                <a:ext cx="198" cy="32"/>
              </a:xfrm>
              <a:custGeom>
                <a:avLst/>
                <a:gdLst>
                  <a:gd name="T0" fmla="*/ 198 w 397"/>
                  <a:gd name="T1" fmla="*/ 27 h 65"/>
                  <a:gd name="T2" fmla="*/ 192 w 397"/>
                  <a:gd name="T3" fmla="*/ 32 h 65"/>
                  <a:gd name="T4" fmla="*/ 0 w 397"/>
                  <a:gd name="T5" fmla="*/ 5 h 65"/>
                  <a:gd name="T6" fmla="*/ 5 w 397"/>
                  <a:gd name="T7" fmla="*/ 0 h 65"/>
                  <a:gd name="T8" fmla="*/ 198 w 397"/>
                  <a:gd name="T9" fmla="*/ 27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7"/>
                  <a:gd name="T16" fmla="*/ 0 h 65"/>
                  <a:gd name="T17" fmla="*/ 397 w 39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7" h="65">
                    <a:moveTo>
                      <a:pt x="397" y="55"/>
                    </a:moveTo>
                    <a:lnTo>
                      <a:pt x="385" y="65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97" y="55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0" name="Freeform 218"/>
              <p:cNvSpPr>
                <a:spLocks/>
              </p:cNvSpPr>
              <p:nvPr/>
            </p:nvSpPr>
            <p:spPr bwMode="auto">
              <a:xfrm>
                <a:off x="906" y="1226"/>
                <a:ext cx="193" cy="28"/>
              </a:xfrm>
              <a:custGeom>
                <a:avLst/>
                <a:gdLst>
                  <a:gd name="T0" fmla="*/ 193 w 388"/>
                  <a:gd name="T1" fmla="*/ 27 h 57"/>
                  <a:gd name="T2" fmla="*/ 192 w 388"/>
                  <a:gd name="T3" fmla="*/ 28 h 57"/>
                  <a:gd name="T4" fmla="*/ 0 w 388"/>
                  <a:gd name="T5" fmla="*/ 1 h 57"/>
                  <a:gd name="T6" fmla="*/ 1 w 388"/>
                  <a:gd name="T7" fmla="*/ 0 h 57"/>
                  <a:gd name="T8" fmla="*/ 193 w 388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8"/>
                  <a:gd name="T16" fmla="*/ 0 h 57"/>
                  <a:gd name="T17" fmla="*/ 388 w 388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8" h="57">
                    <a:moveTo>
                      <a:pt x="388" y="55"/>
                    </a:moveTo>
                    <a:lnTo>
                      <a:pt x="386" y="5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88" y="55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1" name="Freeform 219"/>
              <p:cNvSpPr>
                <a:spLocks/>
              </p:cNvSpPr>
              <p:nvPr/>
            </p:nvSpPr>
            <p:spPr bwMode="auto">
              <a:xfrm>
                <a:off x="904" y="1227"/>
                <a:ext cx="194" cy="28"/>
              </a:xfrm>
              <a:custGeom>
                <a:avLst/>
                <a:gdLst>
                  <a:gd name="T0" fmla="*/ 194 w 389"/>
                  <a:gd name="T1" fmla="*/ 28 h 56"/>
                  <a:gd name="T2" fmla="*/ 193 w 389"/>
                  <a:gd name="T3" fmla="*/ 28 h 56"/>
                  <a:gd name="T4" fmla="*/ 0 w 389"/>
                  <a:gd name="T5" fmla="*/ 1 h 56"/>
                  <a:gd name="T6" fmla="*/ 1 w 389"/>
                  <a:gd name="T7" fmla="*/ 0 h 56"/>
                  <a:gd name="T8" fmla="*/ 194 w 389"/>
                  <a:gd name="T9" fmla="*/ 2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56"/>
                  <a:gd name="T17" fmla="*/ 389 w 3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56">
                    <a:moveTo>
                      <a:pt x="389" y="55"/>
                    </a:moveTo>
                    <a:lnTo>
                      <a:pt x="387" y="5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89" y="55"/>
                    </a:lnTo>
                    <a:close/>
                  </a:path>
                </a:pathLst>
              </a:custGeom>
              <a:solidFill>
                <a:srgbClr val="A9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2" name="Freeform 220"/>
              <p:cNvSpPr>
                <a:spLocks/>
              </p:cNvSpPr>
              <p:nvPr/>
            </p:nvSpPr>
            <p:spPr bwMode="auto">
              <a:xfrm>
                <a:off x="903" y="1228"/>
                <a:ext cx="195" cy="29"/>
              </a:xfrm>
              <a:custGeom>
                <a:avLst/>
                <a:gdLst>
                  <a:gd name="T0" fmla="*/ 195 w 389"/>
                  <a:gd name="T1" fmla="*/ 28 h 58"/>
                  <a:gd name="T2" fmla="*/ 193 w 389"/>
                  <a:gd name="T3" fmla="*/ 29 h 58"/>
                  <a:gd name="T4" fmla="*/ 0 w 389"/>
                  <a:gd name="T5" fmla="*/ 2 h 58"/>
                  <a:gd name="T6" fmla="*/ 1 w 389"/>
                  <a:gd name="T7" fmla="*/ 0 h 58"/>
                  <a:gd name="T8" fmla="*/ 195 w 389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58"/>
                  <a:gd name="T17" fmla="*/ 389 w 38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58">
                    <a:moveTo>
                      <a:pt x="389" y="55"/>
                    </a:moveTo>
                    <a:lnTo>
                      <a:pt x="386" y="5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89" y="55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3" name="Freeform 221"/>
              <p:cNvSpPr>
                <a:spLocks/>
              </p:cNvSpPr>
              <p:nvPr/>
            </p:nvSpPr>
            <p:spPr bwMode="auto">
              <a:xfrm>
                <a:off x="902" y="1229"/>
                <a:ext cx="194" cy="29"/>
              </a:xfrm>
              <a:custGeom>
                <a:avLst/>
                <a:gdLst>
                  <a:gd name="T0" fmla="*/ 194 w 387"/>
                  <a:gd name="T1" fmla="*/ 28 h 56"/>
                  <a:gd name="T2" fmla="*/ 193 w 387"/>
                  <a:gd name="T3" fmla="*/ 29 h 56"/>
                  <a:gd name="T4" fmla="*/ 0 w 387"/>
                  <a:gd name="T5" fmla="*/ 1 h 56"/>
                  <a:gd name="T6" fmla="*/ 1 w 387"/>
                  <a:gd name="T7" fmla="*/ 0 h 56"/>
                  <a:gd name="T8" fmla="*/ 194 w 387"/>
                  <a:gd name="T9" fmla="*/ 2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6"/>
                  <a:gd name="T17" fmla="*/ 387 w 387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6">
                    <a:moveTo>
                      <a:pt x="387" y="54"/>
                    </a:moveTo>
                    <a:lnTo>
                      <a:pt x="385" y="56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87" y="54"/>
                    </a:lnTo>
                    <a:close/>
                  </a:path>
                </a:pathLst>
              </a:custGeom>
              <a:solidFill>
                <a:srgbClr val="B1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4" name="Freeform 222"/>
              <p:cNvSpPr>
                <a:spLocks/>
              </p:cNvSpPr>
              <p:nvPr/>
            </p:nvSpPr>
            <p:spPr bwMode="auto">
              <a:xfrm>
                <a:off x="901" y="1230"/>
                <a:ext cx="194" cy="28"/>
              </a:xfrm>
              <a:custGeom>
                <a:avLst/>
                <a:gdLst>
                  <a:gd name="T0" fmla="*/ 194 w 388"/>
                  <a:gd name="T1" fmla="*/ 27 h 57"/>
                  <a:gd name="T2" fmla="*/ 193 w 388"/>
                  <a:gd name="T3" fmla="*/ 28 h 57"/>
                  <a:gd name="T4" fmla="*/ 0 w 388"/>
                  <a:gd name="T5" fmla="*/ 1 h 57"/>
                  <a:gd name="T6" fmla="*/ 2 w 388"/>
                  <a:gd name="T7" fmla="*/ 0 h 57"/>
                  <a:gd name="T8" fmla="*/ 194 w 388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8"/>
                  <a:gd name="T16" fmla="*/ 0 h 57"/>
                  <a:gd name="T17" fmla="*/ 388 w 388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8" h="57">
                    <a:moveTo>
                      <a:pt x="388" y="55"/>
                    </a:moveTo>
                    <a:lnTo>
                      <a:pt x="385" y="5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88" y="55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5" name="Freeform 223"/>
              <p:cNvSpPr>
                <a:spLocks/>
              </p:cNvSpPr>
              <p:nvPr/>
            </p:nvSpPr>
            <p:spPr bwMode="auto">
              <a:xfrm>
                <a:off x="896" y="1231"/>
                <a:ext cx="198" cy="35"/>
              </a:xfrm>
              <a:custGeom>
                <a:avLst/>
                <a:gdLst>
                  <a:gd name="T0" fmla="*/ 198 w 395"/>
                  <a:gd name="T1" fmla="*/ 27 h 70"/>
                  <a:gd name="T2" fmla="*/ 193 w 395"/>
                  <a:gd name="T3" fmla="*/ 35 h 70"/>
                  <a:gd name="T4" fmla="*/ 0 w 395"/>
                  <a:gd name="T5" fmla="*/ 6 h 70"/>
                  <a:gd name="T6" fmla="*/ 5 w 395"/>
                  <a:gd name="T7" fmla="*/ 0 h 70"/>
                  <a:gd name="T8" fmla="*/ 198 w 395"/>
                  <a:gd name="T9" fmla="*/ 2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5"/>
                  <a:gd name="T16" fmla="*/ 0 h 70"/>
                  <a:gd name="T17" fmla="*/ 395 w 395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5" h="70">
                    <a:moveTo>
                      <a:pt x="395" y="55"/>
                    </a:moveTo>
                    <a:lnTo>
                      <a:pt x="385" y="70"/>
                    </a:lnTo>
                    <a:lnTo>
                      <a:pt x="0" y="13"/>
                    </a:lnTo>
                    <a:lnTo>
                      <a:pt x="10" y="0"/>
                    </a:lnTo>
                    <a:lnTo>
                      <a:pt x="395" y="55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6" name="Freeform 224"/>
              <p:cNvSpPr>
                <a:spLocks/>
              </p:cNvSpPr>
              <p:nvPr/>
            </p:nvSpPr>
            <p:spPr bwMode="auto">
              <a:xfrm>
                <a:off x="900" y="1231"/>
                <a:ext cx="194" cy="29"/>
              </a:xfrm>
              <a:custGeom>
                <a:avLst/>
                <a:gdLst>
                  <a:gd name="T0" fmla="*/ 194 w 387"/>
                  <a:gd name="T1" fmla="*/ 28 h 58"/>
                  <a:gd name="T2" fmla="*/ 193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5"/>
                    </a:moveTo>
                    <a:lnTo>
                      <a:pt x="385" y="5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87" y="55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7" name="Freeform 225"/>
              <p:cNvSpPr>
                <a:spLocks/>
              </p:cNvSpPr>
              <p:nvPr/>
            </p:nvSpPr>
            <p:spPr bwMode="auto">
              <a:xfrm>
                <a:off x="899" y="1232"/>
                <a:ext cx="194" cy="29"/>
              </a:xfrm>
              <a:custGeom>
                <a:avLst/>
                <a:gdLst>
                  <a:gd name="T0" fmla="*/ 194 w 387"/>
                  <a:gd name="T1" fmla="*/ 28 h 58"/>
                  <a:gd name="T2" fmla="*/ 193 w 387"/>
                  <a:gd name="T3" fmla="*/ 29 h 58"/>
                  <a:gd name="T4" fmla="*/ 0 w 387"/>
                  <a:gd name="T5" fmla="*/ 2 h 58"/>
                  <a:gd name="T6" fmla="*/ 1 w 387"/>
                  <a:gd name="T7" fmla="*/ 0 h 58"/>
                  <a:gd name="T8" fmla="*/ 194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6" y="5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8" name="Freeform 226"/>
              <p:cNvSpPr>
                <a:spLocks/>
              </p:cNvSpPr>
              <p:nvPr/>
            </p:nvSpPr>
            <p:spPr bwMode="auto">
              <a:xfrm>
                <a:off x="898" y="1233"/>
                <a:ext cx="194" cy="29"/>
              </a:xfrm>
              <a:custGeom>
                <a:avLst/>
                <a:gdLst>
                  <a:gd name="T0" fmla="*/ 194 w 387"/>
                  <a:gd name="T1" fmla="*/ 28 h 56"/>
                  <a:gd name="T2" fmla="*/ 193 w 387"/>
                  <a:gd name="T3" fmla="*/ 29 h 56"/>
                  <a:gd name="T4" fmla="*/ 0 w 387"/>
                  <a:gd name="T5" fmla="*/ 1 h 56"/>
                  <a:gd name="T6" fmla="*/ 1 w 387"/>
                  <a:gd name="T7" fmla="*/ 0 h 56"/>
                  <a:gd name="T8" fmla="*/ 194 w 387"/>
                  <a:gd name="T9" fmla="*/ 2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6"/>
                  <a:gd name="T17" fmla="*/ 387 w 387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6">
                    <a:moveTo>
                      <a:pt x="387" y="55"/>
                    </a:moveTo>
                    <a:lnTo>
                      <a:pt x="385" y="5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87" y="55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9" name="Freeform 227"/>
              <p:cNvSpPr>
                <a:spLocks/>
              </p:cNvSpPr>
              <p:nvPr/>
            </p:nvSpPr>
            <p:spPr bwMode="auto">
              <a:xfrm>
                <a:off x="897" y="1234"/>
                <a:ext cx="194" cy="29"/>
              </a:xfrm>
              <a:custGeom>
                <a:avLst/>
                <a:gdLst>
                  <a:gd name="T0" fmla="*/ 194 w 387"/>
                  <a:gd name="T1" fmla="*/ 27 h 58"/>
                  <a:gd name="T2" fmla="*/ 193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7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4"/>
                    </a:moveTo>
                    <a:lnTo>
                      <a:pt x="385" y="5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87" y="54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0" name="Freeform 228"/>
              <p:cNvSpPr>
                <a:spLocks/>
              </p:cNvSpPr>
              <p:nvPr/>
            </p:nvSpPr>
            <p:spPr bwMode="auto">
              <a:xfrm>
                <a:off x="897" y="1235"/>
                <a:ext cx="193" cy="29"/>
              </a:xfrm>
              <a:custGeom>
                <a:avLst/>
                <a:gdLst>
                  <a:gd name="T0" fmla="*/ 193 w 387"/>
                  <a:gd name="T1" fmla="*/ 29 h 58"/>
                  <a:gd name="T2" fmla="*/ 193 w 387"/>
                  <a:gd name="T3" fmla="*/ 29 h 58"/>
                  <a:gd name="T4" fmla="*/ 0 w 387"/>
                  <a:gd name="T5" fmla="*/ 2 h 58"/>
                  <a:gd name="T6" fmla="*/ 1 w 387"/>
                  <a:gd name="T7" fmla="*/ 0 h 58"/>
                  <a:gd name="T8" fmla="*/ 193 w 387"/>
                  <a:gd name="T9" fmla="*/ 29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7"/>
                    </a:moveTo>
                    <a:lnTo>
                      <a:pt x="386" y="5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87" y="57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1" name="Freeform 229"/>
              <p:cNvSpPr>
                <a:spLocks/>
              </p:cNvSpPr>
              <p:nvPr/>
            </p:nvSpPr>
            <p:spPr bwMode="auto">
              <a:xfrm>
                <a:off x="896" y="1237"/>
                <a:ext cx="193" cy="29"/>
              </a:xfrm>
              <a:custGeom>
                <a:avLst/>
                <a:gdLst>
                  <a:gd name="T0" fmla="*/ 193 w 387"/>
                  <a:gd name="T1" fmla="*/ 27 h 58"/>
                  <a:gd name="T2" fmla="*/ 192 w 387"/>
                  <a:gd name="T3" fmla="*/ 29 h 58"/>
                  <a:gd name="T4" fmla="*/ 0 w 387"/>
                  <a:gd name="T5" fmla="*/ 1 h 58"/>
                  <a:gd name="T6" fmla="*/ 0 w 387"/>
                  <a:gd name="T7" fmla="*/ 0 h 58"/>
                  <a:gd name="T8" fmla="*/ 193 w 387"/>
                  <a:gd name="T9" fmla="*/ 27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4"/>
                    </a:moveTo>
                    <a:lnTo>
                      <a:pt x="385" y="58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87" y="54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2" name="Freeform 230"/>
              <p:cNvSpPr>
                <a:spLocks/>
              </p:cNvSpPr>
              <p:nvPr/>
            </p:nvSpPr>
            <p:spPr bwMode="auto">
              <a:xfrm>
                <a:off x="892" y="1238"/>
                <a:ext cx="197" cy="35"/>
              </a:xfrm>
              <a:custGeom>
                <a:avLst/>
                <a:gdLst>
                  <a:gd name="T0" fmla="*/ 197 w 394"/>
                  <a:gd name="T1" fmla="*/ 28 h 72"/>
                  <a:gd name="T2" fmla="*/ 193 w 394"/>
                  <a:gd name="T3" fmla="*/ 35 h 72"/>
                  <a:gd name="T4" fmla="*/ 0 w 394"/>
                  <a:gd name="T5" fmla="*/ 7 h 72"/>
                  <a:gd name="T6" fmla="*/ 5 w 394"/>
                  <a:gd name="T7" fmla="*/ 0 h 72"/>
                  <a:gd name="T8" fmla="*/ 197 w 394"/>
                  <a:gd name="T9" fmla="*/ 28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4"/>
                  <a:gd name="T16" fmla="*/ 0 h 72"/>
                  <a:gd name="T17" fmla="*/ 394 w 394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4" h="72">
                    <a:moveTo>
                      <a:pt x="394" y="57"/>
                    </a:moveTo>
                    <a:lnTo>
                      <a:pt x="386" y="72"/>
                    </a:lnTo>
                    <a:lnTo>
                      <a:pt x="0" y="15"/>
                    </a:lnTo>
                    <a:lnTo>
                      <a:pt x="9" y="0"/>
                    </a:lnTo>
                    <a:lnTo>
                      <a:pt x="394" y="57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3" name="Freeform 231"/>
              <p:cNvSpPr>
                <a:spLocks/>
              </p:cNvSpPr>
              <p:nvPr/>
            </p:nvSpPr>
            <p:spPr bwMode="auto">
              <a:xfrm>
                <a:off x="896" y="1238"/>
                <a:ext cx="193" cy="29"/>
              </a:xfrm>
              <a:custGeom>
                <a:avLst/>
                <a:gdLst>
                  <a:gd name="T0" fmla="*/ 193 w 385"/>
                  <a:gd name="T1" fmla="*/ 29 h 58"/>
                  <a:gd name="T2" fmla="*/ 193 w 385"/>
                  <a:gd name="T3" fmla="*/ 29 h 58"/>
                  <a:gd name="T4" fmla="*/ 0 w 385"/>
                  <a:gd name="T5" fmla="*/ 1 h 58"/>
                  <a:gd name="T6" fmla="*/ 0 w 385"/>
                  <a:gd name="T7" fmla="*/ 0 h 58"/>
                  <a:gd name="T8" fmla="*/ 193 w 385"/>
                  <a:gd name="T9" fmla="*/ 29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58"/>
                  <a:gd name="T17" fmla="*/ 385 w 385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58">
                    <a:moveTo>
                      <a:pt x="385" y="57"/>
                    </a:moveTo>
                    <a:lnTo>
                      <a:pt x="385" y="5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85" y="57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4" name="Freeform 232"/>
              <p:cNvSpPr>
                <a:spLocks/>
              </p:cNvSpPr>
              <p:nvPr/>
            </p:nvSpPr>
            <p:spPr bwMode="auto">
              <a:xfrm>
                <a:off x="895" y="1238"/>
                <a:ext cx="194" cy="30"/>
              </a:xfrm>
              <a:custGeom>
                <a:avLst/>
                <a:gdLst>
                  <a:gd name="T0" fmla="*/ 194 w 387"/>
                  <a:gd name="T1" fmla="*/ 29 h 58"/>
                  <a:gd name="T2" fmla="*/ 193 w 387"/>
                  <a:gd name="T3" fmla="*/ 30 h 58"/>
                  <a:gd name="T4" fmla="*/ 0 w 387"/>
                  <a:gd name="T5" fmla="*/ 2 h 58"/>
                  <a:gd name="T6" fmla="*/ 1 w 387"/>
                  <a:gd name="T7" fmla="*/ 0 h 58"/>
                  <a:gd name="T8" fmla="*/ 194 w 387"/>
                  <a:gd name="T9" fmla="*/ 29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5" y="5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5" name="Freeform 233"/>
              <p:cNvSpPr>
                <a:spLocks/>
              </p:cNvSpPr>
              <p:nvPr/>
            </p:nvSpPr>
            <p:spPr bwMode="auto">
              <a:xfrm>
                <a:off x="894" y="1240"/>
                <a:ext cx="194" cy="29"/>
              </a:xfrm>
              <a:custGeom>
                <a:avLst/>
                <a:gdLst>
                  <a:gd name="T0" fmla="*/ 194 w 387"/>
                  <a:gd name="T1" fmla="*/ 28 h 58"/>
                  <a:gd name="T2" fmla="*/ 193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5"/>
                    </a:moveTo>
                    <a:lnTo>
                      <a:pt x="386" y="5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87" y="55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6" name="Freeform 234"/>
              <p:cNvSpPr>
                <a:spLocks/>
              </p:cNvSpPr>
              <p:nvPr/>
            </p:nvSpPr>
            <p:spPr bwMode="auto">
              <a:xfrm>
                <a:off x="893" y="1241"/>
                <a:ext cx="194" cy="29"/>
              </a:xfrm>
              <a:custGeom>
                <a:avLst/>
                <a:gdLst>
                  <a:gd name="T0" fmla="*/ 194 w 387"/>
                  <a:gd name="T1" fmla="*/ 28 h 58"/>
                  <a:gd name="T2" fmla="*/ 194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7" y="5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7" name="Freeform 235"/>
              <p:cNvSpPr>
                <a:spLocks/>
              </p:cNvSpPr>
              <p:nvPr/>
            </p:nvSpPr>
            <p:spPr bwMode="auto">
              <a:xfrm>
                <a:off x="893" y="1242"/>
                <a:ext cx="194" cy="30"/>
              </a:xfrm>
              <a:custGeom>
                <a:avLst/>
                <a:gdLst>
                  <a:gd name="T0" fmla="*/ 194 w 387"/>
                  <a:gd name="T1" fmla="*/ 28 h 59"/>
                  <a:gd name="T2" fmla="*/ 193 w 387"/>
                  <a:gd name="T3" fmla="*/ 30 h 59"/>
                  <a:gd name="T4" fmla="*/ 0 w 387"/>
                  <a:gd name="T5" fmla="*/ 2 h 59"/>
                  <a:gd name="T6" fmla="*/ 0 w 387"/>
                  <a:gd name="T7" fmla="*/ 0 h 59"/>
                  <a:gd name="T8" fmla="*/ 194 w 387"/>
                  <a:gd name="T9" fmla="*/ 28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9"/>
                  <a:gd name="T17" fmla="*/ 387 w 387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9">
                    <a:moveTo>
                      <a:pt x="387" y="56"/>
                    </a:moveTo>
                    <a:lnTo>
                      <a:pt x="385" y="5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8" name="Freeform 236"/>
              <p:cNvSpPr>
                <a:spLocks/>
              </p:cNvSpPr>
              <p:nvPr/>
            </p:nvSpPr>
            <p:spPr bwMode="auto">
              <a:xfrm>
                <a:off x="892" y="1243"/>
                <a:ext cx="194" cy="30"/>
              </a:xfrm>
              <a:custGeom>
                <a:avLst/>
                <a:gdLst>
                  <a:gd name="T0" fmla="*/ 194 w 387"/>
                  <a:gd name="T1" fmla="*/ 29 h 58"/>
                  <a:gd name="T2" fmla="*/ 193 w 387"/>
                  <a:gd name="T3" fmla="*/ 30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9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5" y="5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9" name="Freeform 237"/>
              <p:cNvSpPr>
                <a:spLocks/>
              </p:cNvSpPr>
              <p:nvPr/>
            </p:nvSpPr>
            <p:spPr bwMode="auto">
              <a:xfrm>
                <a:off x="892" y="1244"/>
                <a:ext cx="193" cy="29"/>
              </a:xfrm>
              <a:custGeom>
                <a:avLst/>
                <a:gdLst>
                  <a:gd name="T0" fmla="*/ 193 w 387"/>
                  <a:gd name="T1" fmla="*/ 28 h 58"/>
                  <a:gd name="T2" fmla="*/ 193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3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6" y="5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0" name="Freeform 238"/>
              <p:cNvSpPr>
                <a:spLocks/>
              </p:cNvSpPr>
              <p:nvPr/>
            </p:nvSpPr>
            <p:spPr bwMode="auto">
              <a:xfrm>
                <a:off x="889" y="1245"/>
                <a:ext cx="195" cy="37"/>
              </a:xfrm>
              <a:custGeom>
                <a:avLst/>
                <a:gdLst>
                  <a:gd name="T0" fmla="*/ 195 w 391"/>
                  <a:gd name="T1" fmla="*/ 28 h 75"/>
                  <a:gd name="T2" fmla="*/ 193 w 391"/>
                  <a:gd name="T3" fmla="*/ 37 h 75"/>
                  <a:gd name="T4" fmla="*/ 0 w 391"/>
                  <a:gd name="T5" fmla="*/ 9 h 75"/>
                  <a:gd name="T6" fmla="*/ 2 w 391"/>
                  <a:gd name="T7" fmla="*/ 0 h 75"/>
                  <a:gd name="T8" fmla="*/ 195 w 391"/>
                  <a:gd name="T9" fmla="*/ 28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75"/>
                  <a:gd name="T17" fmla="*/ 391 w 391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75">
                    <a:moveTo>
                      <a:pt x="391" y="57"/>
                    </a:moveTo>
                    <a:lnTo>
                      <a:pt x="386" y="75"/>
                    </a:lnTo>
                    <a:lnTo>
                      <a:pt x="0" y="19"/>
                    </a:lnTo>
                    <a:lnTo>
                      <a:pt x="5" y="0"/>
                    </a:lnTo>
                    <a:lnTo>
                      <a:pt x="391" y="57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1" name="Freeform 239"/>
              <p:cNvSpPr>
                <a:spLocks/>
              </p:cNvSpPr>
              <p:nvPr/>
            </p:nvSpPr>
            <p:spPr bwMode="auto">
              <a:xfrm>
                <a:off x="892" y="1245"/>
                <a:ext cx="192" cy="30"/>
              </a:xfrm>
              <a:custGeom>
                <a:avLst/>
                <a:gdLst>
                  <a:gd name="T0" fmla="*/ 192 w 386"/>
                  <a:gd name="T1" fmla="*/ 29 h 60"/>
                  <a:gd name="T2" fmla="*/ 192 w 386"/>
                  <a:gd name="T3" fmla="*/ 30 h 60"/>
                  <a:gd name="T4" fmla="*/ 0 w 386"/>
                  <a:gd name="T5" fmla="*/ 2 h 60"/>
                  <a:gd name="T6" fmla="*/ 0 w 386"/>
                  <a:gd name="T7" fmla="*/ 0 h 60"/>
                  <a:gd name="T8" fmla="*/ 192 w 386"/>
                  <a:gd name="T9" fmla="*/ 29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0"/>
                  <a:gd name="T17" fmla="*/ 386 w 386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0">
                    <a:moveTo>
                      <a:pt x="386" y="57"/>
                    </a:moveTo>
                    <a:lnTo>
                      <a:pt x="386" y="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6" y="57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2" name="Freeform 240"/>
              <p:cNvSpPr>
                <a:spLocks/>
              </p:cNvSpPr>
              <p:nvPr/>
            </p:nvSpPr>
            <p:spPr bwMode="auto">
              <a:xfrm>
                <a:off x="891" y="1247"/>
                <a:ext cx="193" cy="29"/>
              </a:xfrm>
              <a:custGeom>
                <a:avLst/>
                <a:gdLst>
                  <a:gd name="T0" fmla="*/ 193 w 387"/>
                  <a:gd name="T1" fmla="*/ 28 h 58"/>
                  <a:gd name="T2" fmla="*/ 192 w 387"/>
                  <a:gd name="T3" fmla="*/ 29 h 58"/>
                  <a:gd name="T4" fmla="*/ 0 w 387"/>
                  <a:gd name="T5" fmla="*/ 1 h 58"/>
                  <a:gd name="T6" fmla="*/ 0 w 387"/>
                  <a:gd name="T7" fmla="*/ 0 h 58"/>
                  <a:gd name="T8" fmla="*/ 193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5" y="58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3" name="Freeform 241"/>
              <p:cNvSpPr>
                <a:spLocks/>
              </p:cNvSpPr>
              <p:nvPr/>
            </p:nvSpPr>
            <p:spPr bwMode="auto">
              <a:xfrm>
                <a:off x="891" y="1248"/>
                <a:ext cx="193" cy="30"/>
              </a:xfrm>
              <a:custGeom>
                <a:avLst/>
                <a:gdLst>
                  <a:gd name="T0" fmla="*/ 193 w 385"/>
                  <a:gd name="T1" fmla="*/ 29 h 60"/>
                  <a:gd name="T2" fmla="*/ 193 w 385"/>
                  <a:gd name="T3" fmla="*/ 30 h 60"/>
                  <a:gd name="T4" fmla="*/ 0 w 385"/>
                  <a:gd name="T5" fmla="*/ 2 h 60"/>
                  <a:gd name="T6" fmla="*/ 0 w 385"/>
                  <a:gd name="T7" fmla="*/ 0 h 60"/>
                  <a:gd name="T8" fmla="*/ 193 w 385"/>
                  <a:gd name="T9" fmla="*/ 29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0"/>
                  <a:gd name="T17" fmla="*/ 385 w 38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0">
                    <a:moveTo>
                      <a:pt x="385" y="57"/>
                    </a:moveTo>
                    <a:lnTo>
                      <a:pt x="385" y="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5" y="57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4" name="Freeform 242"/>
              <p:cNvSpPr>
                <a:spLocks/>
              </p:cNvSpPr>
              <p:nvPr/>
            </p:nvSpPr>
            <p:spPr bwMode="auto">
              <a:xfrm>
                <a:off x="890" y="1249"/>
                <a:ext cx="194" cy="29"/>
              </a:xfrm>
              <a:custGeom>
                <a:avLst/>
                <a:gdLst>
                  <a:gd name="T0" fmla="*/ 194 w 387"/>
                  <a:gd name="T1" fmla="*/ 28 h 58"/>
                  <a:gd name="T2" fmla="*/ 193 w 387"/>
                  <a:gd name="T3" fmla="*/ 29 h 58"/>
                  <a:gd name="T4" fmla="*/ 0 w 387"/>
                  <a:gd name="T5" fmla="*/ 1 h 58"/>
                  <a:gd name="T6" fmla="*/ 1 w 387"/>
                  <a:gd name="T7" fmla="*/ 0 h 58"/>
                  <a:gd name="T8" fmla="*/ 194 w 387"/>
                  <a:gd name="T9" fmla="*/ 2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8"/>
                  <a:gd name="T17" fmla="*/ 387 w 38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8">
                    <a:moveTo>
                      <a:pt x="387" y="56"/>
                    </a:moveTo>
                    <a:lnTo>
                      <a:pt x="385" y="5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5" name="Freeform 243"/>
              <p:cNvSpPr>
                <a:spLocks/>
              </p:cNvSpPr>
              <p:nvPr/>
            </p:nvSpPr>
            <p:spPr bwMode="auto">
              <a:xfrm>
                <a:off x="890" y="1250"/>
                <a:ext cx="193" cy="30"/>
              </a:xfrm>
              <a:custGeom>
                <a:avLst/>
                <a:gdLst>
                  <a:gd name="T0" fmla="*/ 193 w 385"/>
                  <a:gd name="T1" fmla="*/ 29 h 60"/>
                  <a:gd name="T2" fmla="*/ 193 w 385"/>
                  <a:gd name="T3" fmla="*/ 30 h 60"/>
                  <a:gd name="T4" fmla="*/ 0 w 385"/>
                  <a:gd name="T5" fmla="*/ 2 h 60"/>
                  <a:gd name="T6" fmla="*/ 0 w 385"/>
                  <a:gd name="T7" fmla="*/ 0 h 60"/>
                  <a:gd name="T8" fmla="*/ 193 w 385"/>
                  <a:gd name="T9" fmla="*/ 29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0"/>
                  <a:gd name="T17" fmla="*/ 385 w 38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0">
                    <a:moveTo>
                      <a:pt x="385" y="57"/>
                    </a:moveTo>
                    <a:lnTo>
                      <a:pt x="385" y="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5" y="57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6" name="Freeform 244"/>
              <p:cNvSpPr>
                <a:spLocks/>
              </p:cNvSpPr>
              <p:nvPr/>
            </p:nvSpPr>
            <p:spPr bwMode="auto">
              <a:xfrm>
                <a:off x="889" y="1252"/>
                <a:ext cx="194" cy="30"/>
              </a:xfrm>
              <a:custGeom>
                <a:avLst/>
                <a:gdLst>
                  <a:gd name="T0" fmla="*/ 194 w 387"/>
                  <a:gd name="T1" fmla="*/ 28 h 59"/>
                  <a:gd name="T2" fmla="*/ 193 w 387"/>
                  <a:gd name="T3" fmla="*/ 30 h 59"/>
                  <a:gd name="T4" fmla="*/ 0 w 387"/>
                  <a:gd name="T5" fmla="*/ 1 h 59"/>
                  <a:gd name="T6" fmla="*/ 1 w 387"/>
                  <a:gd name="T7" fmla="*/ 0 h 59"/>
                  <a:gd name="T8" fmla="*/ 194 w 387"/>
                  <a:gd name="T9" fmla="*/ 28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9"/>
                  <a:gd name="T17" fmla="*/ 387 w 387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9">
                    <a:moveTo>
                      <a:pt x="387" y="56"/>
                    </a:moveTo>
                    <a:lnTo>
                      <a:pt x="386" y="59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7" name="Freeform 245"/>
              <p:cNvSpPr>
                <a:spLocks/>
              </p:cNvSpPr>
              <p:nvPr/>
            </p:nvSpPr>
            <p:spPr bwMode="auto">
              <a:xfrm>
                <a:off x="889" y="1253"/>
                <a:ext cx="193" cy="29"/>
              </a:xfrm>
              <a:custGeom>
                <a:avLst/>
                <a:gdLst>
                  <a:gd name="T0" fmla="*/ 193 w 386"/>
                  <a:gd name="T1" fmla="*/ 28 h 60"/>
                  <a:gd name="T2" fmla="*/ 193 w 386"/>
                  <a:gd name="T3" fmla="*/ 29 h 60"/>
                  <a:gd name="T4" fmla="*/ 0 w 386"/>
                  <a:gd name="T5" fmla="*/ 2 h 60"/>
                  <a:gd name="T6" fmla="*/ 0 w 386"/>
                  <a:gd name="T7" fmla="*/ 0 h 60"/>
                  <a:gd name="T8" fmla="*/ 193 w 386"/>
                  <a:gd name="T9" fmla="*/ 28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0"/>
                  <a:gd name="T17" fmla="*/ 386 w 386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0">
                    <a:moveTo>
                      <a:pt x="386" y="58"/>
                    </a:moveTo>
                    <a:lnTo>
                      <a:pt x="386" y="6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6" y="58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8" name="Freeform 246"/>
              <p:cNvSpPr>
                <a:spLocks/>
              </p:cNvSpPr>
              <p:nvPr/>
            </p:nvSpPr>
            <p:spPr bwMode="auto">
              <a:xfrm>
                <a:off x="887" y="1254"/>
                <a:ext cx="195" cy="38"/>
              </a:xfrm>
              <a:custGeom>
                <a:avLst/>
                <a:gdLst>
                  <a:gd name="T0" fmla="*/ 195 w 391"/>
                  <a:gd name="T1" fmla="*/ 28 h 76"/>
                  <a:gd name="T2" fmla="*/ 193 w 391"/>
                  <a:gd name="T3" fmla="*/ 38 h 76"/>
                  <a:gd name="T4" fmla="*/ 0 w 391"/>
                  <a:gd name="T5" fmla="*/ 9 h 76"/>
                  <a:gd name="T6" fmla="*/ 2 w 391"/>
                  <a:gd name="T7" fmla="*/ 0 h 76"/>
                  <a:gd name="T8" fmla="*/ 195 w 391"/>
                  <a:gd name="T9" fmla="*/ 28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76"/>
                  <a:gd name="T17" fmla="*/ 391 w 391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76">
                    <a:moveTo>
                      <a:pt x="391" y="56"/>
                    </a:moveTo>
                    <a:lnTo>
                      <a:pt x="386" y="76"/>
                    </a:lnTo>
                    <a:lnTo>
                      <a:pt x="0" y="18"/>
                    </a:lnTo>
                    <a:lnTo>
                      <a:pt x="5" y="0"/>
                    </a:lnTo>
                    <a:lnTo>
                      <a:pt x="391" y="56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9" name="Freeform 247"/>
              <p:cNvSpPr>
                <a:spLocks/>
              </p:cNvSpPr>
              <p:nvPr/>
            </p:nvSpPr>
            <p:spPr bwMode="auto">
              <a:xfrm>
                <a:off x="888" y="1254"/>
                <a:ext cx="194" cy="30"/>
              </a:xfrm>
              <a:custGeom>
                <a:avLst/>
                <a:gdLst>
                  <a:gd name="T0" fmla="*/ 194 w 387"/>
                  <a:gd name="T1" fmla="*/ 28 h 59"/>
                  <a:gd name="T2" fmla="*/ 193 w 387"/>
                  <a:gd name="T3" fmla="*/ 30 h 59"/>
                  <a:gd name="T4" fmla="*/ 0 w 387"/>
                  <a:gd name="T5" fmla="*/ 1 h 59"/>
                  <a:gd name="T6" fmla="*/ 1 w 387"/>
                  <a:gd name="T7" fmla="*/ 0 h 59"/>
                  <a:gd name="T8" fmla="*/ 194 w 387"/>
                  <a:gd name="T9" fmla="*/ 28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59"/>
                  <a:gd name="T17" fmla="*/ 387 w 387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59">
                    <a:moveTo>
                      <a:pt x="387" y="56"/>
                    </a:moveTo>
                    <a:lnTo>
                      <a:pt x="385" y="5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87" y="56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0" name="Freeform 248"/>
              <p:cNvSpPr>
                <a:spLocks/>
              </p:cNvSpPr>
              <p:nvPr/>
            </p:nvSpPr>
            <p:spPr bwMode="auto">
              <a:xfrm>
                <a:off x="888" y="1255"/>
                <a:ext cx="193" cy="31"/>
              </a:xfrm>
              <a:custGeom>
                <a:avLst/>
                <a:gdLst>
                  <a:gd name="T0" fmla="*/ 193 w 385"/>
                  <a:gd name="T1" fmla="*/ 29 h 62"/>
                  <a:gd name="T2" fmla="*/ 193 w 385"/>
                  <a:gd name="T3" fmla="*/ 31 h 62"/>
                  <a:gd name="T4" fmla="*/ 0 w 385"/>
                  <a:gd name="T5" fmla="*/ 2 h 62"/>
                  <a:gd name="T6" fmla="*/ 0 w 385"/>
                  <a:gd name="T7" fmla="*/ 0 h 62"/>
                  <a:gd name="T8" fmla="*/ 193 w 385"/>
                  <a:gd name="T9" fmla="*/ 29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2"/>
                  <a:gd name="T17" fmla="*/ 385 w 38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2">
                    <a:moveTo>
                      <a:pt x="385" y="58"/>
                    </a:moveTo>
                    <a:lnTo>
                      <a:pt x="385" y="6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85" y="58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1" name="Freeform 249"/>
              <p:cNvSpPr>
                <a:spLocks/>
              </p:cNvSpPr>
              <p:nvPr/>
            </p:nvSpPr>
            <p:spPr bwMode="auto">
              <a:xfrm>
                <a:off x="888" y="1257"/>
                <a:ext cx="193" cy="30"/>
              </a:xfrm>
              <a:custGeom>
                <a:avLst/>
                <a:gdLst>
                  <a:gd name="T0" fmla="*/ 193 w 385"/>
                  <a:gd name="T1" fmla="*/ 30 h 60"/>
                  <a:gd name="T2" fmla="*/ 193 w 385"/>
                  <a:gd name="T3" fmla="*/ 30 h 60"/>
                  <a:gd name="T4" fmla="*/ 0 w 385"/>
                  <a:gd name="T5" fmla="*/ 1 h 60"/>
                  <a:gd name="T6" fmla="*/ 0 w 385"/>
                  <a:gd name="T7" fmla="*/ 0 h 60"/>
                  <a:gd name="T8" fmla="*/ 193 w 385"/>
                  <a:gd name="T9" fmla="*/ 3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0"/>
                  <a:gd name="T17" fmla="*/ 385 w 38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0">
                    <a:moveTo>
                      <a:pt x="385" y="59"/>
                    </a:moveTo>
                    <a:lnTo>
                      <a:pt x="385" y="6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85" y="59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2" name="Freeform 250"/>
              <p:cNvSpPr>
                <a:spLocks/>
              </p:cNvSpPr>
              <p:nvPr/>
            </p:nvSpPr>
            <p:spPr bwMode="auto">
              <a:xfrm>
                <a:off x="887" y="1258"/>
                <a:ext cx="194" cy="30"/>
              </a:xfrm>
              <a:custGeom>
                <a:avLst/>
                <a:gdLst>
                  <a:gd name="T0" fmla="*/ 194 w 387"/>
                  <a:gd name="T1" fmla="*/ 28 h 62"/>
                  <a:gd name="T2" fmla="*/ 193 w 387"/>
                  <a:gd name="T3" fmla="*/ 30 h 62"/>
                  <a:gd name="T4" fmla="*/ 0 w 387"/>
                  <a:gd name="T5" fmla="*/ 1 h 62"/>
                  <a:gd name="T6" fmla="*/ 1 w 387"/>
                  <a:gd name="T7" fmla="*/ 0 h 62"/>
                  <a:gd name="T8" fmla="*/ 194 w 387"/>
                  <a:gd name="T9" fmla="*/ 2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2"/>
                  <a:gd name="T17" fmla="*/ 387 w 387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2">
                    <a:moveTo>
                      <a:pt x="387" y="58"/>
                    </a:moveTo>
                    <a:lnTo>
                      <a:pt x="385" y="6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87" y="58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3" name="Freeform 251"/>
              <p:cNvSpPr>
                <a:spLocks/>
              </p:cNvSpPr>
              <p:nvPr/>
            </p:nvSpPr>
            <p:spPr bwMode="auto">
              <a:xfrm>
                <a:off x="887" y="1259"/>
                <a:ext cx="193" cy="31"/>
              </a:xfrm>
              <a:custGeom>
                <a:avLst/>
                <a:gdLst>
                  <a:gd name="T0" fmla="*/ 193 w 385"/>
                  <a:gd name="T1" fmla="*/ 30 h 62"/>
                  <a:gd name="T2" fmla="*/ 193 w 385"/>
                  <a:gd name="T3" fmla="*/ 31 h 62"/>
                  <a:gd name="T4" fmla="*/ 0 w 385"/>
                  <a:gd name="T5" fmla="*/ 2 h 62"/>
                  <a:gd name="T6" fmla="*/ 0 w 385"/>
                  <a:gd name="T7" fmla="*/ 0 h 62"/>
                  <a:gd name="T8" fmla="*/ 193 w 385"/>
                  <a:gd name="T9" fmla="*/ 3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2"/>
                  <a:gd name="T17" fmla="*/ 385 w 38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2">
                    <a:moveTo>
                      <a:pt x="385" y="59"/>
                    </a:moveTo>
                    <a:lnTo>
                      <a:pt x="385" y="6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5" y="59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4" name="Freeform 252"/>
              <p:cNvSpPr>
                <a:spLocks/>
              </p:cNvSpPr>
              <p:nvPr/>
            </p:nvSpPr>
            <p:spPr bwMode="auto">
              <a:xfrm>
                <a:off x="887" y="1261"/>
                <a:ext cx="193" cy="30"/>
              </a:xfrm>
              <a:custGeom>
                <a:avLst/>
                <a:gdLst>
                  <a:gd name="T0" fmla="*/ 193 w 385"/>
                  <a:gd name="T1" fmla="*/ 29 h 60"/>
                  <a:gd name="T2" fmla="*/ 193 w 385"/>
                  <a:gd name="T3" fmla="*/ 30 h 60"/>
                  <a:gd name="T4" fmla="*/ 0 w 385"/>
                  <a:gd name="T5" fmla="*/ 1 h 60"/>
                  <a:gd name="T6" fmla="*/ 0 w 385"/>
                  <a:gd name="T7" fmla="*/ 0 h 60"/>
                  <a:gd name="T8" fmla="*/ 193 w 385"/>
                  <a:gd name="T9" fmla="*/ 29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0"/>
                  <a:gd name="T17" fmla="*/ 385 w 38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0">
                    <a:moveTo>
                      <a:pt x="385" y="58"/>
                    </a:moveTo>
                    <a:lnTo>
                      <a:pt x="385" y="6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85" y="58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5" name="Freeform 253"/>
              <p:cNvSpPr>
                <a:spLocks/>
              </p:cNvSpPr>
              <p:nvPr/>
            </p:nvSpPr>
            <p:spPr bwMode="auto">
              <a:xfrm>
                <a:off x="887" y="1262"/>
                <a:ext cx="193" cy="30"/>
              </a:xfrm>
              <a:custGeom>
                <a:avLst/>
                <a:gdLst>
                  <a:gd name="T0" fmla="*/ 193 w 387"/>
                  <a:gd name="T1" fmla="*/ 29 h 62"/>
                  <a:gd name="T2" fmla="*/ 193 w 387"/>
                  <a:gd name="T3" fmla="*/ 30 h 62"/>
                  <a:gd name="T4" fmla="*/ 0 w 387"/>
                  <a:gd name="T5" fmla="*/ 2 h 62"/>
                  <a:gd name="T6" fmla="*/ 1 w 387"/>
                  <a:gd name="T7" fmla="*/ 0 h 62"/>
                  <a:gd name="T8" fmla="*/ 193 w 387"/>
                  <a:gd name="T9" fmla="*/ 29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2"/>
                  <a:gd name="T17" fmla="*/ 387 w 387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2">
                    <a:moveTo>
                      <a:pt x="387" y="59"/>
                    </a:moveTo>
                    <a:lnTo>
                      <a:pt x="386" y="6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87" y="5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6" name="Freeform 254"/>
              <p:cNvSpPr>
                <a:spLocks/>
              </p:cNvSpPr>
              <p:nvPr/>
            </p:nvSpPr>
            <p:spPr bwMode="auto">
              <a:xfrm>
                <a:off x="886" y="1263"/>
                <a:ext cx="193" cy="39"/>
              </a:xfrm>
              <a:custGeom>
                <a:avLst/>
                <a:gdLst>
                  <a:gd name="T0" fmla="*/ 193 w 387"/>
                  <a:gd name="T1" fmla="*/ 29 h 78"/>
                  <a:gd name="T2" fmla="*/ 193 w 387"/>
                  <a:gd name="T3" fmla="*/ 39 h 78"/>
                  <a:gd name="T4" fmla="*/ 0 w 387"/>
                  <a:gd name="T5" fmla="*/ 10 h 78"/>
                  <a:gd name="T6" fmla="*/ 0 w 387"/>
                  <a:gd name="T7" fmla="*/ 0 h 78"/>
                  <a:gd name="T8" fmla="*/ 193 w 387"/>
                  <a:gd name="T9" fmla="*/ 2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78"/>
                  <a:gd name="T17" fmla="*/ 387 w 38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78">
                    <a:moveTo>
                      <a:pt x="387" y="58"/>
                    </a:moveTo>
                    <a:lnTo>
                      <a:pt x="387" y="78"/>
                    </a:lnTo>
                    <a:lnTo>
                      <a:pt x="0" y="20"/>
                    </a:lnTo>
                    <a:lnTo>
                      <a:pt x="1" y="0"/>
                    </a:lnTo>
                    <a:lnTo>
                      <a:pt x="387" y="58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" name="Freeform 255"/>
              <p:cNvSpPr>
                <a:spLocks/>
              </p:cNvSpPr>
              <p:nvPr/>
            </p:nvSpPr>
            <p:spPr bwMode="auto">
              <a:xfrm>
                <a:off x="887" y="1263"/>
                <a:ext cx="192" cy="34"/>
              </a:xfrm>
              <a:custGeom>
                <a:avLst/>
                <a:gdLst>
                  <a:gd name="T0" fmla="*/ 192 w 386"/>
                  <a:gd name="T1" fmla="*/ 29 h 68"/>
                  <a:gd name="T2" fmla="*/ 192 w 386"/>
                  <a:gd name="T3" fmla="*/ 34 h 68"/>
                  <a:gd name="T4" fmla="*/ 0 w 386"/>
                  <a:gd name="T5" fmla="*/ 5 h 68"/>
                  <a:gd name="T6" fmla="*/ 0 w 386"/>
                  <a:gd name="T7" fmla="*/ 0 h 68"/>
                  <a:gd name="T8" fmla="*/ 192 w 386"/>
                  <a:gd name="T9" fmla="*/ 2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8"/>
                  <a:gd name="T17" fmla="*/ 386 w 386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8">
                    <a:moveTo>
                      <a:pt x="386" y="58"/>
                    </a:moveTo>
                    <a:lnTo>
                      <a:pt x="386" y="6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86" y="58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" name="Freeform 256"/>
              <p:cNvSpPr>
                <a:spLocks/>
              </p:cNvSpPr>
              <p:nvPr/>
            </p:nvSpPr>
            <p:spPr bwMode="auto">
              <a:xfrm>
                <a:off x="886" y="1268"/>
                <a:ext cx="193" cy="34"/>
              </a:xfrm>
              <a:custGeom>
                <a:avLst/>
                <a:gdLst>
                  <a:gd name="T0" fmla="*/ 193 w 387"/>
                  <a:gd name="T1" fmla="*/ 29 h 68"/>
                  <a:gd name="T2" fmla="*/ 193 w 387"/>
                  <a:gd name="T3" fmla="*/ 34 h 68"/>
                  <a:gd name="T4" fmla="*/ 0 w 387"/>
                  <a:gd name="T5" fmla="*/ 5 h 68"/>
                  <a:gd name="T6" fmla="*/ 0 w 387"/>
                  <a:gd name="T7" fmla="*/ 0 h 68"/>
                  <a:gd name="T8" fmla="*/ 193 w 387"/>
                  <a:gd name="T9" fmla="*/ 2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8"/>
                  <a:gd name="T17" fmla="*/ 387 w 387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8">
                    <a:moveTo>
                      <a:pt x="387" y="58"/>
                    </a:moveTo>
                    <a:lnTo>
                      <a:pt x="387" y="68"/>
                    </a:lnTo>
                    <a:lnTo>
                      <a:pt x="0" y="10"/>
                    </a:lnTo>
                    <a:lnTo>
                      <a:pt x="1" y="0"/>
                    </a:lnTo>
                    <a:lnTo>
                      <a:pt x="387" y="58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" name="Freeform 257"/>
              <p:cNvSpPr>
                <a:spLocks/>
              </p:cNvSpPr>
              <p:nvPr/>
            </p:nvSpPr>
            <p:spPr bwMode="auto">
              <a:xfrm>
                <a:off x="886" y="1273"/>
                <a:ext cx="193" cy="39"/>
              </a:xfrm>
              <a:custGeom>
                <a:avLst/>
                <a:gdLst>
                  <a:gd name="T0" fmla="*/ 193 w 387"/>
                  <a:gd name="T1" fmla="*/ 29 h 78"/>
                  <a:gd name="T2" fmla="*/ 193 w 387"/>
                  <a:gd name="T3" fmla="*/ 39 h 78"/>
                  <a:gd name="T4" fmla="*/ 0 w 387"/>
                  <a:gd name="T5" fmla="*/ 9 h 78"/>
                  <a:gd name="T6" fmla="*/ 0 w 387"/>
                  <a:gd name="T7" fmla="*/ 0 h 78"/>
                  <a:gd name="T8" fmla="*/ 193 w 387"/>
                  <a:gd name="T9" fmla="*/ 2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78"/>
                  <a:gd name="T17" fmla="*/ 387 w 38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78">
                    <a:moveTo>
                      <a:pt x="387" y="58"/>
                    </a:moveTo>
                    <a:lnTo>
                      <a:pt x="387" y="78"/>
                    </a:lnTo>
                    <a:lnTo>
                      <a:pt x="1" y="18"/>
                    </a:lnTo>
                    <a:lnTo>
                      <a:pt x="0" y="0"/>
                    </a:lnTo>
                    <a:lnTo>
                      <a:pt x="387" y="58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" name="Freeform 258"/>
              <p:cNvSpPr>
                <a:spLocks/>
              </p:cNvSpPr>
              <p:nvPr/>
            </p:nvSpPr>
            <p:spPr bwMode="auto">
              <a:xfrm>
                <a:off x="886" y="1273"/>
                <a:ext cx="193" cy="34"/>
              </a:xfrm>
              <a:custGeom>
                <a:avLst/>
                <a:gdLst>
                  <a:gd name="T0" fmla="*/ 193 w 387"/>
                  <a:gd name="T1" fmla="*/ 29 h 68"/>
                  <a:gd name="T2" fmla="*/ 193 w 387"/>
                  <a:gd name="T3" fmla="*/ 34 h 68"/>
                  <a:gd name="T4" fmla="*/ 0 w 387"/>
                  <a:gd name="T5" fmla="*/ 5 h 68"/>
                  <a:gd name="T6" fmla="*/ 0 w 387"/>
                  <a:gd name="T7" fmla="*/ 0 h 68"/>
                  <a:gd name="T8" fmla="*/ 193 w 387"/>
                  <a:gd name="T9" fmla="*/ 2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8"/>
                  <a:gd name="T17" fmla="*/ 387 w 387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8">
                    <a:moveTo>
                      <a:pt x="387" y="58"/>
                    </a:moveTo>
                    <a:lnTo>
                      <a:pt x="387" y="68"/>
                    </a:lnTo>
                    <a:lnTo>
                      <a:pt x="1" y="10"/>
                    </a:lnTo>
                    <a:lnTo>
                      <a:pt x="0" y="0"/>
                    </a:lnTo>
                    <a:lnTo>
                      <a:pt x="387" y="58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" name="Freeform 259"/>
              <p:cNvSpPr>
                <a:spLocks/>
              </p:cNvSpPr>
              <p:nvPr/>
            </p:nvSpPr>
            <p:spPr bwMode="auto">
              <a:xfrm>
                <a:off x="887" y="1278"/>
                <a:ext cx="192" cy="34"/>
              </a:xfrm>
              <a:custGeom>
                <a:avLst/>
                <a:gdLst>
                  <a:gd name="T0" fmla="*/ 192 w 386"/>
                  <a:gd name="T1" fmla="*/ 29 h 68"/>
                  <a:gd name="T2" fmla="*/ 192 w 386"/>
                  <a:gd name="T3" fmla="*/ 34 h 68"/>
                  <a:gd name="T4" fmla="*/ 0 w 386"/>
                  <a:gd name="T5" fmla="*/ 4 h 68"/>
                  <a:gd name="T6" fmla="*/ 0 w 386"/>
                  <a:gd name="T7" fmla="*/ 0 h 68"/>
                  <a:gd name="T8" fmla="*/ 192 w 386"/>
                  <a:gd name="T9" fmla="*/ 2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8"/>
                  <a:gd name="T17" fmla="*/ 386 w 386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8">
                    <a:moveTo>
                      <a:pt x="386" y="58"/>
                    </a:moveTo>
                    <a:lnTo>
                      <a:pt x="386" y="6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86" y="58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" name="Freeform 260"/>
              <p:cNvSpPr>
                <a:spLocks/>
              </p:cNvSpPr>
              <p:nvPr/>
            </p:nvSpPr>
            <p:spPr bwMode="auto">
              <a:xfrm>
                <a:off x="887" y="1282"/>
                <a:ext cx="195" cy="40"/>
              </a:xfrm>
              <a:custGeom>
                <a:avLst/>
                <a:gdLst>
                  <a:gd name="T0" fmla="*/ 193 w 391"/>
                  <a:gd name="T1" fmla="*/ 30 h 80"/>
                  <a:gd name="T2" fmla="*/ 195 w 391"/>
                  <a:gd name="T3" fmla="*/ 40 h 80"/>
                  <a:gd name="T4" fmla="*/ 2 w 391"/>
                  <a:gd name="T5" fmla="*/ 9 h 80"/>
                  <a:gd name="T6" fmla="*/ 0 w 391"/>
                  <a:gd name="T7" fmla="*/ 0 h 80"/>
                  <a:gd name="T8" fmla="*/ 193 w 391"/>
                  <a:gd name="T9" fmla="*/ 3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80"/>
                  <a:gd name="T17" fmla="*/ 391 w 391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80">
                    <a:moveTo>
                      <a:pt x="386" y="60"/>
                    </a:moveTo>
                    <a:lnTo>
                      <a:pt x="391" y="80"/>
                    </a:lnTo>
                    <a:lnTo>
                      <a:pt x="5" y="18"/>
                    </a:lnTo>
                    <a:lnTo>
                      <a:pt x="0" y="0"/>
                    </a:lnTo>
                    <a:lnTo>
                      <a:pt x="386" y="60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" name="Freeform 261"/>
              <p:cNvSpPr>
                <a:spLocks/>
              </p:cNvSpPr>
              <p:nvPr/>
            </p:nvSpPr>
            <p:spPr bwMode="auto">
              <a:xfrm>
                <a:off x="887" y="1282"/>
                <a:ext cx="193" cy="32"/>
              </a:xfrm>
              <a:custGeom>
                <a:avLst/>
                <a:gdLst>
                  <a:gd name="T0" fmla="*/ 193 w 387"/>
                  <a:gd name="T1" fmla="*/ 30 h 63"/>
                  <a:gd name="T2" fmla="*/ 193 w 387"/>
                  <a:gd name="T3" fmla="*/ 32 h 63"/>
                  <a:gd name="T4" fmla="*/ 1 w 387"/>
                  <a:gd name="T5" fmla="*/ 2 h 63"/>
                  <a:gd name="T6" fmla="*/ 0 w 387"/>
                  <a:gd name="T7" fmla="*/ 0 h 63"/>
                  <a:gd name="T8" fmla="*/ 193 w 387"/>
                  <a:gd name="T9" fmla="*/ 3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6" y="60"/>
                    </a:moveTo>
                    <a:lnTo>
                      <a:pt x="387" y="6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86" y="60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" name="Freeform 262"/>
              <p:cNvSpPr>
                <a:spLocks/>
              </p:cNvSpPr>
              <p:nvPr/>
            </p:nvSpPr>
            <p:spPr bwMode="auto">
              <a:xfrm>
                <a:off x="887" y="1284"/>
                <a:ext cx="193" cy="32"/>
              </a:xfrm>
              <a:custGeom>
                <a:avLst/>
                <a:gdLst>
                  <a:gd name="T0" fmla="*/ 193 w 385"/>
                  <a:gd name="T1" fmla="*/ 30 h 63"/>
                  <a:gd name="T2" fmla="*/ 193 w 385"/>
                  <a:gd name="T3" fmla="*/ 32 h 63"/>
                  <a:gd name="T4" fmla="*/ 0 w 385"/>
                  <a:gd name="T5" fmla="*/ 1 h 63"/>
                  <a:gd name="T6" fmla="*/ 0 w 385"/>
                  <a:gd name="T7" fmla="*/ 0 h 63"/>
                  <a:gd name="T8" fmla="*/ 193 w 385"/>
                  <a:gd name="T9" fmla="*/ 3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3"/>
                  <a:gd name="T17" fmla="*/ 385 w 385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3">
                    <a:moveTo>
                      <a:pt x="385" y="60"/>
                    </a:moveTo>
                    <a:lnTo>
                      <a:pt x="385" y="6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85" y="60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" name="Freeform 263"/>
              <p:cNvSpPr>
                <a:spLocks/>
              </p:cNvSpPr>
              <p:nvPr/>
            </p:nvSpPr>
            <p:spPr bwMode="auto">
              <a:xfrm>
                <a:off x="887" y="1285"/>
                <a:ext cx="193" cy="32"/>
              </a:xfrm>
              <a:custGeom>
                <a:avLst/>
                <a:gdLst>
                  <a:gd name="T0" fmla="*/ 193 w 385"/>
                  <a:gd name="T1" fmla="*/ 31 h 63"/>
                  <a:gd name="T2" fmla="*/ 193 w 385"/>
                  <a:gd name="T3" fmla="*/ 32 h 63"/>
                  <a:gd name="T4" fmla="*/ 0 w 385"/>
                  <a:gd name="T5" fmla="*/ 2 h 63"/>
                  <a:gd name="T6" fmla="*/ 0 w 385"/>
                  <a:gd name="T7" fmla="*/ 0 h 63"/>
                  <a:gd name="T8" fmla="*/ 193 w 385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3"/>
                  <a:gd name="T17" fmla="*/ 385 w 385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3">
                    <a:moveTo>
                      <a:pt x="385" y="61"/>
                    </a:moveTo>
                    <a:lnTo>
                      <a:pt x="385" y="6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" name="Freeform 264"/>
              <p:cNvSpPr>
                <a:spLocks/>
              </p:cNvSpPr>
              <p:nvPr/>
            </p:nvSpPr>
            <p:spPr bwMode="auto">
              <a:xfrm>
                <a:off x="887" y="1287"/>
                <a:ext cx="194" cy="31"/>
              </a:xfrm>
              <a:custGeom>
                <a:avLst/>
                <a:gdLst>
                  <a:gd name="T0" fmla="*/ 193 w 387"/>
                  <a:gd name="T1" fmla="*/ 30 h 63"/>
                  <a:gd name="T2" fmla="*/ 194 w 387"/>
                  <a:gd name="T3" fmla="*/ 31 h 63"/>
                  <a:gd name="T4" fmla="*/ 1 w 387"/>
                  <a:gd name="T5" fmla="*/ 1 h 63"/>
                  <a:gd name="T6" fmla="*/ 0 w 387"/>
                  <a:gd name="T7" fmla="*/ 0 h 63"/>
                  <a:gd name="T8" fmla="*/ 193 w 387"/>
                  <a:gd name="T9" fmla="*/ 3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5" y="60"/>
                    </a:moveTo>
                    <a:lnTo>
                      <a:pt x="387" y="6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5" y="60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" name="Freeform 265"/>
              <p:cNvSpPr>
                <a:spLocks/>
              </p:cNvSpPr>
              <p:nvPr/>
            </p:nvSpPr>
            <p:spPr bwMode="auto">
              <a:xfrm>
                <a:off x="888" y="1287"/>
                <a:ext cx="193" cy="32"/>
              </a:xfrm>
              <a:custGeom>
                <a:avLst/>
                <a:gdLst>
                  <a:gd name="T0" fmla="*/ 193 w 385"/>
                  <a:gd name="T1" fmla="*/ 31 h 63"/>
                  <a:gd name="T2" fmla="*/ 193 w 385"/>
                  <a:gd name="T3" fmla="*/ 32 h 63"/>
                  <a:gd name="T4" fmla="*/ 0 w 385"/>
                  <a:gd name="T5" fmla="*/ 2 h 63"/>
                  <a:gd name="T6" fmla="*/ 0 w 385"/>
                  <a:gd name="T7" fmla="*/ 0 h 63"/>
                  <a:gd name="T8" fmla="*/ 193 w 385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3"/>
                  <a:gd name="T17" fmla="*/ 385 w 385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3">
                    <a:moveTo>
                      <a:pt x="385" y="61"/>
                    </a:moveTo>
                    <a:lnTo>
                      <a:pt x="385" y="6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" name="Freeform 266"/>
              <p:cNvSpPr>
                <a:spLocks/>
              </p:cNvSpPr>
              <p:nvPr/>
            </p:nvSpPr>
            <p:spPr bwMode="auto">
              <a:xfrm>
                <a:off x="888" y="1289"/>
                <a:ext cx="193" cy="32"/>
              </a:xfrm>
              <a:custGeom>
                <a:avLst/>
                <a:gdLst>
                  <a:gd name="T0" fmla="*/ 193 w 385"/>
                  <a:gd name="T1" fmla="*/ 30 h 63"/>
                  <a:gd name="T2" fmla="*/ 193 w 385"/>
                  <a:gd name="T3" fmla="*/ 32 h 63"/>
                  <a:gd name="T4" fmla="*/ 0 w 385"/>
                  <a:gd name="T5" fmla="*/ 1 h 63"/>
                  <a:gd name="T6" fmla="*/ 0 w 385"/>
                  <a:gd name="T7" fmla="*/ 0 h 63"/>
                  <a:gd name="T8" fmla="*/ 193 w 385"/>
                  <a:gd name="T9" fmla="*/ 3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5"/>
                  <a:gd name="T16" fmla="*/ 0 h 63"/>
                  <a:gd name="T17" fmla="*/ 385 w 385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5" h="63">
                    <a:moveTo>
                      <a:pt x="385" y="60"/>
                    </a:moveTo>
                    <a:lnTo>
                      <a:pt x="385" y="6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85" y="60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" name="Freeform 267"/>
              <p:cNvSpPr>
                <a:spLocks/>
              </p:cNvSpPr>
              <p:nvPr/>
            </p:nvSpPr>
            <p:spPr bwMode="auto">
              <a:xfrm>
                <a:off x="888" y="1290"/>
                <a:ext cx="194" cy="32"/>
              </a:xfrm>
              <a:custGeom>
                <a:avLst/>
                <a:gdLst>
                  <a:gd name="T0" fmla="*/ 193 w 387"/>
                  <a:gd name="T1" fmla="*/ 30 h 65"/>
                  <a:gd name="T2" fmla="*/ 194 w 387"/>
                  <a:gd name="T3" fmla="*/ 32 h 65"/>
                  <a:gd name="T4" fmla="*/ 1 w 387"/>
                  <a:gd name="T5" fmla="*/ 1 h 65"/>
                  <a:gd name="T6" fmla="*/ 0 w 387"/>
                  <a:gd name="T7" fmla="*/ 0 h 65"/>
                  <a:gd name="T8" fmla="*/ 193 w 387"/>
                  <a:gd name="T9" fmla="*/ 3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5"/>
                  <a:gd name="T17" fmla="*/ 387 w 38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5">
                    <a:moveTo>
                      <a:pt x="385" y="61"/>
                    </a:moveTo>
                    <a:lnTo>
                      <a:pt x="387" y="6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" name="Freeform 268"/>
              <p:cNvSpPr>
                <a:spLocks/>
              </p:cNvSpPr>
              <p:nvPr/>
            </p:nvSpPr>
            <p:spPr bwMode="auto">
              <a:xfrm>
                <a:off x="889" y="1292"/>
                <a:ext cx="195" cy="38"/>
              </a:xfrm>
              <a:custGeom>
                <a:avLst/>
                <a:gdLst>
                  <a:gd name="T0" fmla="*/ 193 w 391"/>
                  <a:gd name="T1" fmla="*/ 31 h 77"/>
                  <a:gd name="T2" fmla="*/ 195 w 391"/>
                  <a:gd name="T3" fmla="*/ 38 h 77"/>
                  <a:gd name="T4" fmla="*/ 2 w 391"/>
                  <a:gd name="T5" fmla="*/ 7 h 77"/>
                  <a:gd name="T6" fmla="*/ 0 w 391"/>
                  <a:gd name="T7" fmla="*/ 0 h 77"/>
                  <a:gd name="T8" fmla="*/ 193 w 391"/>
                  <a:gd name="T9" fmla="*/ 31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77"/>
                  <a:gd name="T17" fmla="*/ 391 w 391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77">
                    <a:moveTo>
                      <a:pt x="386" y="62"/>
                    </a:moveTo>
                    <a:lnTo>
                      <a:pt x="391" y="77"/>
                    </a:lnTo>
                    <a:lnTo>
                      <a:pt x="5" y="15"/>
                    </a:lnTo>
                    <a:lnTo>
                      <a:pt x="0" y="0"/>
                    </a:lnTo>
                    <a:lnTo>
                      <a:pt x="386" y="6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" name="Freeform 269"/>
              <p:cNvSpPr>
                <a:spLocks/>
              </p:cNvSpPr>
              <p:nvPr/>
            </p:nvSpPr>
            <p:spPr bwMode="auto">
              <a:xfrm>
                <a:off x="889" y="1292"/>
                <a:ext cx="193" cy="31"/>
              </a:xfrm>
              <a:custGeom>
                <a:avLst/>
                <a:gdLst>
                  <a:gd name="T0" fmla="*/ 193 w 386"/>
                  <a:gd name="T1" fmla="*/ 31 h 63"/>
                  <a:gd name="T2" fmla="*/ 193 w 386"/>
                  <a:gd name="T3" fmla="*/ 31 h 63"/>
                  <a:gd name="T4" fmla="*/ 0 w 386"/>
                  <a:gd name="T5" fmla="*/ 2 h 63"/>
                  <a:gd name="T6" fmla="*/ 0 w 386"/>
                  <a:gd name="T7" fmla="*/ 0 h 63"/>
                  <a:gd name="T8" fmla="*/ 193 w 386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3"/>
                  <a:gd name="T17" fmla="*/ 386 w 386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3">
                    <a:moveTo>
                      <a:pt x="386" y="62"/>
                    </a:moveTo>
                    <a:lnTo>
                      <a:pt x="386" y="6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6" y="6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2" name="Freeform 270"/>
              <p:cNvSpPr>
                <a:spLocks/>
              </p:cNvSpPr>
              <p:nvPr/>
            </p:nvSpPr>
            <p:spPr bwMode="auto">
              <a:xfrm>
                <a:off x="889" y="1293"/>
                <a:ext cx="194" cy="32"/>
              </a:xfrm>
              <a:custGeom>
                <a:avLst/>
                <a:gdLst>
                  <a:gd name="T0" fmla="*/ 193 w 387"/>
                  <a:gd name="T1" fmla="*/ 30 h 63"/>
                  <a:gd name="T2" fmla="*/ 194 w 387"/>
                  <a:gd name="T3" fmla="*/ 32 h 63"/>
                  <a:gd name="T4" fmla="*/ 1 w 387"/>
                  <a:gd name="T5" fmla="*/ 1 h 63"/>
                  <a:gd name="T6" fmla="*/ 0 w 387"/>
                  <a:gd name="T7" fmla="*/ 0 h 63"/>
                  <a:gd name="T8" fmla="*/ 193 w 387"/>
                  <a:gd name="T9" fmla="*/ 3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6" y="59"/>
                    </a:moveTo>
                    <a:lnTo>
                      <a:pt x="387" y="6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386" y="59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3" name="Freeform 271"/>
              <p:cNvSpPr>
                <a:spLocks/>
              </p:cNvSpPr>
              <p:nvPr/>
            </p:nvSpPr>
            <p:spPr bwMode="auto">
              <a:xfrm>
                <a:off x="890" y="1294"/>
                <a:ext cx="194" cy="32"/>
              </a:xfrm>
              <a:custGeom>
                <a:avLst/>
                <a:gdLst>
                  <a:gd name="T0" fmla="*/ 193 w 387"/>
                  <a:gd name="T1" fmla="*/ 31 h 63"/>
                  <a:gd name="T2" fmla="*/ 194 w 387"/>
                  <a:gd name="T3" fmla="*/ 32 h 63"/>
                  <a:gd name="T4" fmla="*/ 0 w 387"/>
                  <a:gd name="T5" fmla="*/ 2 h 63"/>
                  <a:gd name="T6" fmla="*/ 0 w 387"/>
                  <a:gd name="T7" fmla="*/ 0 h 63"/>
                  <a:gd name="T8" fmla="*/ 193 w 387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5" y="62"/>
                    </a:moveTo>
                    <a:lnTo>
                      <a:pt x="387" y="6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85" y="62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4" name="Freeform 272"/>
              <p:cNvSpPr>
                <a:spLocks/>
              </p:cNvSpPr>
              <p:nvPr/>
            </p:nvSpPr>
            <p:spPr bwMode="auto">
              <a:xfrm>
                <a:off x="890" y="1296"/>
                <a:ext cx="194" cy="31"/>
              </a:xfrm>
              <a:custGeom>
                <a:avLst/>
                <a:gdLst>
                  <a:gd name="T0" fmla="*/ 194 w 387"/>
                  <a:gd name="T1" fmla="*/ 29 h 63"/>
                  <a:gd name="T2" fmla="*/ 194 w 387"/>
                  <a:gd name="T3" fmla="*/ 31 h 63"/>
                  <a:gd name="T4" fmla="*/ 1 w 387"/>
                  <a:gd name="T5" fmla="*/ 0 h 63"/>
                  <a:gd name="T6" fmla="*/ 0 w 387"/>
                  <a:gd name="T7" fmla="*/ 0 h 63"/>
                  <a:gd name="T8" fmla="*/ 194 w 387"/>
                  <a:gd name="T9" fmla="*/ 29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7" y="59"/>
                    </a:moveTo>
                    <a:lnTo>
                      <a:pt x="387" y="6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387" y="59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5" name="Freeform 273"/>
              <p:cNvSpPr>
                <a:spLocks/>
              </p:cNvSpPr>
              <p:nvPr/>
            </p:nvSpPr>
            <p:spPr bwMode="auto">
              <a:xfrm>
                <a:off x="891" y="1297"/>
                <a:ext cx="193" cy="32"/>
              </a:xfrm>
              <a:custGeom>
                <a:avLst/>
                <a:gdLst>
                  <a:gd name="T0" fmla="*/ 192 w 387"/>
                  <a:gd name="T1" fmla="*/ 31 h 65"/>
                  <a:gd name="T2" fmla="*/ 193 w 387"/>
                  <a:gd name="T3" fmla="*/ 32 h 65"/>
                  <a:gd name="T4" fmla="*/ 0 w 387"/>
                  <a:gd name="T5" fmla="*/ 2 h 65"/>
                  <a:gd name="T6" fmla="*/ 0 w 387"/>
                  <a:gd name="T7" fmla="*/ 0 h 65"/>
                  <a:gd name="T8" fmla="*/ 192 w 387"/>
                  <a:gd name="T9" fmla="*/ 31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5"/>
                  <a:gd name="T17" fmla="*/ 387 w 38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5">
                    <a:moveTo>
                      <a:pt x="385" y="62"/>
                    </a:moveTo>
                    <a:lnTo>
                      <a:pt x="387" y="6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385" y="62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6" name="Freeform 274"/>
              <p:cNvSpPr>
                <a:spLocks/>
              </p:cNvSpPr>
              <p:nvPr/>
            </p:nvSpPr>
            <p:spPr bwMode="auto">
              <a:xfrm>
                <a:off x="892" y="1298"/>
                <a:ext cx="192" cy="32"/>
              </a:xfrm>
              <a:custGeom>
                <a:avLst/>
                <a:gdLst>
                  <a:gd name="T0" fmla="*/ 192 w 386"/>
                  <a:gd name="T1" fmla="*/ 31 h 63"/>
                  <a:gd name="T2" fmla="*/ 192 w 386"/>
                  <a:gd name="T3" fmla="*/ 32 h 63"/>
                  <a:gd name="T4" fmla="*/ 0 w 386"/>
                  <a:gd name="T5" fmla="*/ 1 h 63"/>
                  <a:gd name="T6" fmla="*/ 0 w 386"/>
                  <a:gd name="T7" fmla="*/ 0 h 63"/>
                  <a:gd name="T8" fmla="*/ 192 w 386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6"/>
                  <a:gd name="T16" fmla="*/ 0 h 63"/>
                  <a:gd name="T17" fmla="*/ 386 w 386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6" h="63">
                    <a:moveTo>
                      <a:pt x="386" y="61"/>
                    </a:moveTo>
                    <a:lnTo>
                      <a:pt x="386" y="6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86" y="61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7" name="Freeform 275"/>
              <p:cNvSpPr>
                <a:spLocks/>
              </p:cNvSpPr>
              <p:nvPr/>
            </p:nvSpPr>
            <p:spPr bwMode="auto">
              <a:xfrm>
                <a:off x="892" y="1299"/>
                <a:ext cx="197" cy="38"/>
              </a:xfrm>
              <a:custGeom>
                <a:avLst/>
                <a:gdLst>
                  <a:gd name="T0" fmla="*/ 193 w 394"/>
                  <a:gd name="T1" fmla="*/ 31 h 77"/>
                  <a:gd name="T2" fmla="*/ 197 w 394"/>
                  <a:gd name="T3" fmla="*/ 38 h 77"/>
                  <a:gd name="T4" fmla="*/ 5 w 394"/>
                  <a:gd name="T5" fmla="*/ 7 h 77"/>
                  <a:gd name="T6" fmla="*/ 0 w 394"/>
                  <a:gd name="T7" fmla="*/ 0 h 77"/>
                  <a:gd name="T8" fmla="*/ 193 w 394"/>
                  <a:gd name="T9" fmla="*/ 31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4"/>
                  <a:gd name="T16" fmla="*/ 0 h 77"/>
                  <a:gd name="T17" fmla="*/ 394 w 394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4" h="77">
                    <a:moveTo>
                      <a:pt x="386" y="62"/>
                    </a:moveTo>
                    <a:lnTo>
                      <a:pt x="394" y="77"/>
                    </a:lnTo>
                    <a:lnTo>
                      <a:pt x="9" y="14"/>
                    </a:lnTo>
                    <a:lnTo>
                      <a:pt x="0" y="0"/>
                    </a:lnTo>
                    <a:lnTo>
                      <a:pt x="386" y="62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8" name="Freeform 276"/>
              <p:cNvSpPr>
                <a:spLocks/>
              </p:cNvSpPr>
              <p:nvPr/>
            </p:nvSpPr>
            <p:spPr bwMode="auto">
              <a:xfrm>
                <a:off x="892" y="1299"/>
                <a:ext cx="193" cy="33"/>
              </a:xfrm>
              <a:custGeom>
                <a:avLst/>
                <a:gdLst>
                  <a:gd name="T0" fmla="*/ 193 w 387"/>
                  <a:gd name="T1" fmla="*/ 31 h 65"/>
                  <a:gd name="T2" fmla="*/ 193 w 387"/>
                  <a:gd name="T3" fmla="*/ 33 h 65"/>
                  <a:gd name="T4" fmla="*/ 1 w 387"/>
                  <a:gd name="T5" fmla="*/ 2 h 65"/>
                  <a:gd name="T6" fmla="*/ 0 w 387"/>
                  <a:gd name="T7" fmla="*/ 0 h 65"/>
                  <a:gd name="T8" fmla="*/ 193 w 387"/>
                  <a:gd name="T9" fmla="*/ 31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5"/>
                  <a:gd name="T17" fmla="*/ 387 w 38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5">
                    <a:moveTo>
                      <a:pt x="386" y="62"/>
                    </a:moveTo>
                    <a:lnTo>
                      <a:pt x="387" y="6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86" y="62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9" name="Freeform 277"/>
              <p:cNvSpPr>
                <a:spLocks/>
              </p:cNvSpPr>
              <p:nvPr/>
            </p:nvSpPr>
            <p:spPr bwMode="auto">
              <a:xfrm>
                <a:off x="892" y="1301"/>
                <a:ext cx="194" cy="32"/>
              </a:xfrm>
              <a:custGeom>
                <a:avLst/>
                <a:gdLst>
                  <a:gd name="T0" fmla="*/ 193 w 387"/>
                  <a:gd name="T1" fmla="*/ 30 h 64"/>
                  <a:gd name="T2" fmla="*/ 194 w 387"/>
                  <a:gd name="T3" fmla="*/ 32 h 64"/>
                  <a:gd name="T4" fmla="*/ 1 w 387"/>
                  <a:gd name="T5" fmla="*/ 1 h 64"/>
                  <a:gd name="T6" fmla="*/ 0 w 387"/>
                  <a:gd name="T7" fmla="*/ 0 h 64"/>
                  <a:gd name="T8" fmla="*/ 193 w 387"/>
                  <a:gd name="T9" fmla="*/ 3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4"/>
                  <a:gd name="T17" fmla="*/ 387 w 387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4">
                    <a:moveTo>
                      <a:pt x="385" y="61"/>
                    </a:moveTo>
                    <a:lnTo>
                      <a:pt x="387" y="64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0" name="Freeform 278"/>
              <p:cNvSpPr>
                <a:spLocks/>
              </p:cNvSpPr>
              <p:nvPr/>
            </p:nvSpPr>
            <p:spPr bwMode="auto">
              <a:xfrm>
                <a:off x="893" y="1302"/>
                <a:ext cx="194" cy="32"/>
              </a:xfrm>
              <a:custGeom>
                <a:avLst/>
                <a:gdLst>
                  <a:gd name="T0" fmla="*/ 193 w 387"/>
                  <a:gd name="T1" fmla="*/ 31 h 63"/>
                  <a:gd name="T2" fmla="*/ 194 w 387"/>
                  <a:gd name="T3" fmla="*/ 32 h 63"/>
                  <a:gd name="T4" fmla="*/ 1 w 387"/>
                  <a:gd name="T5" fmla="*/ 1 h 63"/>
                  <a:gd name="T6" fmla="*/ 0 w 387"/>
                  <a:gd name="T7" fmla="*/ 0 h 63"/>
                  <a:gd name="T8" fmla="*/ 193 w 387"/>
                  <a:gd name="T9" fmla="*/ 3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3"/>
                  <a:gd name="T17" fmla="*/ 387 w 38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3">
                    <a:moveTo>
                      <a:pt x="385" y="61"/>
                    </a:moveTo>
                    <a:lnTo>
                      <a:pt x="387" y="6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1" name="Freeform 279"/>
              <p:cNvSpPr>
                <a:spLocks/>
              </p:cNvSpPr>
              <p:nvPr/>
            </p:nvSpPr>
            <p:spPr bwMode="auto">
              <a:xfrm>
                <a:off x="894" y="1303"/>
                <a:ext cx="194" cy="33"/>
              </a:xfrm>
              <a:custGeom>
                <a:avLst/>
                <a:gdLst>
                  <a:gd name="T0" fmla="*/ 193 w 387"/>
                  <a:gd name="T1" fmla="*/ 31 h 64"/>
                  <a:gd name="T2" fmla="*/ 194 w 387"/>
                  <a:gd name="T3" fmla="*/ 33 h 64"/>
                  <a:gd name="T4" fmla="*/ 1 w 387"/>
                  <a:gd name="T5" fmla="*/ 2 h 64"/>
                  <a:gd name="T6" fmla="*/ 0 w 387"/>
                  <a:gd name="T7" fmla="*/ 0 h 64"/>
                  <a:gd name="T8" fmla="*/ 193 w 387"/>
                  <a:gd name="T9" fmla="*/ 31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4"/>
                  <a:gd name="T17" fmla="*/ 387 w 387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4">
                    <a:moveTo>
                      <a:pt x="386" y="61"/>
                    </a:moveTo>
                    <a:lnTo>
                      <a:pt x="387" y="64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86" y="6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2" name="Freeform 280"/>
              <p:cNvSpPr>
                <a:spLocks/>
              </p:cNvSpPr>
              <p:nvPr/>
            </p:nvSpPr>
            <p:spPr bwMode="auto">
              <a:xfrm>
                <a:off x="895" y="1305"/>
                <a:ext cx="194" cy="32"/>
              </a:xfrm>
              <a:custGeom>
                <a:avLst/>
                <a:gdLst>
                  <a:gd name="T0" fmla="*/ 193 w 387"/>
                  <a:gd name="T1" fmla="*/ 30 h 65"/>
                  <a:gd name="T2" fmla="*/ 194 w 387"/>
                  <a:gd name="T3" fmla="*/ 32 h 65"/>
                  <a:gd name="T4" fmla="*/ 1 w 387"/>
                  <a:gd name="T5" fmla="*/ 1 h 65"/>
                  <a:gd name="T6" fmla="*/ 0 w 387"/>
                  <a:gd name="T7" fmla="*/ 0 h 65"/>
                  <a:gd name="T8" fmla="*/ 193 w 387"/>
                  <a:gd name="T9" fmla="*/ 3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65"/>
                  <a:gd name="T17" fmla="*/ 387 w 38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65">
                    <a:moveTo>
                      <a:pt x="385" y="61"/>
                    </a:moveTo>
                    <a:lnTo>
                      <a:pt x="387" y="6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5" y="61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3" name="Freeform 281"/>
              <p:cNvSpPr>
                <a:spLocks/>
              </p:cNvSpPr>
              <p:nvPr/>
            </p:nvSpPr>
            <p:spPr bwMode="auto">
              <a:xfrm>
                <a:off x="896" y="1306"/>
                <a:ext cx="198" cy="36"/>
              </a:xfrm>
              <a:custGeom>
                <a:avLst/>
                <a:gdLst>
                  <a:gd name="T0" fmla="*/ 193 w 395"/>
                  <a:gd name="T1" fmla="*/ 31 h 73"/>
                  <a:gd name="T2" fmla="*/ 198 w 395"/>
                  <a:gd name="T3" fmla="*/ 36 h 73"/>
                  <a:gd name="T4" fmla="*/ 5 w 395"/>
                  <a:gd name="T5" fmla="*/ 5 h 73"/>
                  <a:gd name="T6" fmla="*/ 0 w 395"/>
                  <a:gd name="T7" fmla="*/ 0 h 73"/>
                  <a:gd name="T8" fmla="*/ 193 w 395"/>
                  <a:gd name="T9" fmla="*/ 31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5"/>
                  <a:gd name="T16" fmla="*/ 0 h 73"/>
                  <a:gd name="T17" fmla="*/ 395 w 395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5" h="73">
                    <a:moveTo>
                      <a:pt x="385" y="63"/>
                    </a:moveTo>
                    <a:lnTo>
                      <a:pt x="395" y="73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385" y="63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4" name="Freeform 282"/>
              <p:cNvSpPr>
                <a:spLocks/>
              </p:cNvSpPr>
              <p:nvPr/>
            </p:nvSpPr>
            <p:spPr bwMode="auto">
              <a:xfrm>
                <a:off x="896" y="1306"/>
                <a:ext cx="194" cy="33"/>
              </a:xfrm>
              <a:custGeom>
                <a:avLst/>
                <a:gdLst>
                  <a:gd name="T0" fmla="*/ 193 w 388"/>
                  <a:gd name="T1" fmla="*/ 31 h 66"/>
                  <a:gd name="T2" fmla="*/ 194 w 388"/>
                  <a:gd name="T3" fmla="*/ 33 h 66"/>
                  <a:gd name="T4" fmla="*/ 2 w 388"/>
                  <a:gd name="T5" fmla="*/ 1 h 66"/>
                  <a:gd name="T6" fmla="*/ 0 w 388"/>
                  <a:gd name="T7" fmla="*/ 0 h 66"/>
                  <a:gd name="T8" fmla="*/ 193 w 388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8"/>
                  <a:gd name="T16" fmla="*/ 0 h 66"/>
                  <a:gd name="T17" fmla="*/ 388 w 38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8" h="66">
                    <a:moveTo>
                      <a:pt x="385" y="63"/>
                    </a:moveTo>
                    <a:lnTo>
                      <a:pt x="388" y="6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85" y="63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5" name="Freeform 283"/>
              <p:cNvSpPr>
                <a:spLocks/>
              </p:cNvSpPr>
              <p:nvPr/>
            </p:nvSpPr>
            <p:spPr bwMode="auto">
              <a:xfrm>
                <a:off x="897" y="1307"/>
                <a:ext cx="195" cy="34"/>
              </a:xfrm>
              <a:custGeom>
                <a:avLst/>
                <a:gdLst>
                  <a:gd name="T0" fmla="*/ 193 w 389"/>
                  <a:gd name="T1" fmla="*/ 32 h 66"/>
                  <a:gd name="T2" fmla="*/ 195 w 389"/>
                  <a:gd name="T3" fmla="*/ 34 h 66"/>
                  <a:gd name="T4" fmla="*/ 2 w 389"/>
                  <a:gd name="T5" fmla="*/ 2 h 66"/>
                  <a:gd name="T6" fmla="*/ 0 w 389"/>
                  <a:gd name="T7" fmla="*/ 0 h 66"/>
                  <a:gd name="T8" fmla="*/ 193 w 389"/>
                  <a:gd name="T9" fmla="*/ 32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66"/>
                  <a:gd name="T17" fmla="*/ 389 w 389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66">
                    <a:moveTo>
                      <a:pt x="385" y="63"/>
                    </a:moveTo>
                    <a:lnTo>
                      <a:pt x="389" y="6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85" y="63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6" name="Freeform 284"/>
              <p:cNvSpPr>
                <a:spLocks/>
              </p:cNvSpPr>
              <p:nvPr/>
            </p:nvSpPr>
            <p:spPr bwMode="auto">
              <a:xfrm>
                <a:off x="899" y="1309"/>
                <a:ext cx="195" cy="33"/>
              </a:xfrm>
              <a:custGeom>
                <a:avLst/>
                <a:gdLst>
                  <a:gd name="T0" fmla="*/ 193 w 389"/>
                  <a:gd name="T1" fmla="*/ 31 h 67"/>
                  <a:gd name="T2" fmla="*/ 195 w 389"/>
                  <a:gd name="T3" fmla="*/ 33 h 67"/>
                  <a:gd name="T4" fmla="*/ 2 w 389"/>
                  <a:gd name="T5" fmla="*/ 2 h 67"/>
                  <a:gd name="T6" fmla="*/ 0 w 389"/>
                  <a:gd name="T7" fmla="*/ 0 h 67"/>
                  <a:gd name="T8" fmla="*/ 193 w 389"/>
                  <a:gd name="T9" fmla="*/ 3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67"/>
                  <a:gd name="T17" fmla="*/ 389 w 38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67">
                    <a:moveTo>
                      <a:pt x="386" y="63"/>
                    </a:moveTo>
                    <a:lnTo>
                      <a:pt x="389" y="67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386" y="63"/>
                    </a:lnTo>
                    <a:close/>
                  </a:path>
                </a:pathLst>
              </a:custGeom>
              <a:solidFill>
                <a:srgbClr val="BE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7" name="Freeform 285"/>
              <p:cNvSpPr>
                <a:spLocks/>
              </p:cNvSpPr>
              <p:nvPr/>
            </p:nvSpPr>
            <p:spPr bwMode="auto">
              <a:xfrm>
                <a:off x="901" y="1312"/>
                <a:ext cx="198" cy="34"/>
              </a:xfrm>
              <a:custGeom>
                <a:avLst/>
                <a:gdLst>
                  <a:gd name="T0" fmla="*/ 192 w 397"/>
                  <a:gd name="T1" fmla="*/ 30 h 70"/>
                  <a:gd name="T2" fmla="*/ 198 w 397"/>
                  <a:gd name="T3" fmla="*/ 34 h 70"/>
                  <a:gd name="T4" fmla="*/ 5 w 397"/>
                  <a:gd name="T5" fmla="*/ 3 h 70"/>
                  <a:gd name="T6" fmla="*/ 0 w 397"/>
                  <a:gd name="T7" fmla="*/ 0 h 70"/>
                  <a:gd name="T8" fmla="*/ 192 w 397"/>
                  <a:gd name="T9" fmla="*/ 3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7"/>
                  <a:gd name="T16" fmla="*/ 0 h 70"/>
                  <a:gd name="T17" fmla="*/ 397 w 397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7" h="70">
                    <a:moveTo>
                      <a:pt x="385" y="62"/>
                    </a:moveTo>
                    <a:lnTo>
                      <a:pt x="397" y="70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385" y="62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8" name="Freeform 286"/>
              <p:cNvSpPr>
                <a:spLocks/>
              </p:cNvSpPr>
              <p:nvPr/>
            </p:nvSpPr>
            <p:spPr bwMode="auto">
              <a:xfrm>
                <a:off x="901" y="1312"/>
                <a:ext cx="196" cy="32"/>
              </a:xfrm>
              <a:custGeom>
                <a:avLst/>
                <a:gdLst>
                  <a:gd name="T0" fmla="*/ 193 w 392"/>
                  <a:gd name="T1" fmla="*/ 31 h 65"/>
                  <a:gd name="T2" fmla="*/ 196 w 392"/>
                  <a:gd name="T3" fmla="*/ 32 h 65"/>
                  <a:gd name="T4" fmla="*/ 3 w 392"/>
                  <a:gd name="T5" fmla="*/ 1 h 65"/>
                  <a:gd name="T6" fmla="*/ 0 w 392"/>
                  <a:gd name="T7" fmla="*/ 0 h 65"/>
                  <a:gd name="T8" fmla="*/ 193 w 392"/>
                  <a:gd name="T9" fmla="*/ 31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2"/>
                  <a:gd name="T16" fmla="*/ 0 h 65"/>
                  <a:gd name="T17" fmla="*/ 392 w 392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2" h="65">
                    <a:moveTo>
                      <a:pt x="385" y="62"/>
                    </a:moveTo>
                    <a:lnTo>
                      <a:pt x="392" y="65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385" y="62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9" name="Freeform 287"/>
              <p:cNvSpPr>
                <a:spLocks/>
              </p:cNvSpPr>
              <p:nvPr/>
            </p:nvSpPr>
            <p:spPr bwMode="auto">
              <a:xfrm>
                <a:off x="904" y="1313"/>
                <a:ext cx="195" cy="33"/>
              </a:xfrm>
              <a:custGeom>
                <a:avLst/>
                <a:gdLst>
                  <a:gd name="T0" fmla="*/ 193 w 391"/>
                  <a:gd name="T1" fmla="*/ 31 h 67"/>
                  <a:gd name="T2" fmla="*/ 195 w 391"/>
                  <a:gd name="T3" fmla="*/ 33 h 67"/>
                  <a:gd name="T4" fmla="*/ 2 w 391"/>
                  <a:gd name="T5" fmla="*/ 2 h 67"/>
                  <a:gd name="T6" fmla="*/ 0 w 391"/>
                  <a:gd name="T7" fmla="*/ 0 h 67"/>
                  <a:gd name="T8" fmla="*/ 193 w 391"/>
                  <a:gd name="T9" fmla="*/ 3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"/>
                  <a:gd name="T16" fmla="*/ 0 h 67"/>
                  <a:gd name="T17" fmla="*/ 391 w 391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" h="67">
                    <a:moveTo>
                      <a:pt x="386" y="62"/>
                    </a:moveTo>
                    <a:lnTo>
                      <a:pt x="391" y="6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86" y="62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0" name="Freeform 288"/>
              <p:cNvSpPr>
                <a:spLocks/>
              </p:cNvSpPr>
              <p:nvPr/>
            </p:nvSpPr>
            <p:spPr bwMode="auto">
              <a:xfrm>
                <a:off x="907" y="1315"/>
                <a:ext cx="199" cy="33"/>
              </a:xfrm>
              <a:custGeom>
                <a:avLst/>
                <a:gdLst>
                  <a:gd name="T0" fmla="*/ 193 w 399"/>
                  <a:gd name="T1" fmla="*/ 31 h 66"/>
                  <a:gd name="T2" fmla="*/ 199 w 399"/>
                  <a:gd name="T3" fmla="*/ 33 h 66"/>
                  <a:gd name="T4" fmla="*/ 6 w 399"/>
                  <a:gd name="T5" fmla="*/ 1 h 66"/>
                  <a:gd name="T6" fmla="*/ 0 w 399"/>
                  <a:gd name="T7" fmla="*/ 0 h 66"/>
                  <a:gd name="T8" fmla="*/ 193 w 399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66"/>
                  <a:gd name="T17" fmla="*/ 399 w 399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66">
                    <a:moveTo>
                      <a:pt x="386" y="63"/>
                    </a:moveTo>
                    <a:lnTo>
                      <a:pt x="399" y="66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386" y="63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1" name="Freeform 289"/>
              <p:cNvSpPr>
                <a:spLocks/>
              </p:cNvSpPr>
              <p:nvPr/>
            </p:nvSpPr>
            <p:spPr bwMode="auto">
              <a:xfrm>
                <a:off x="920" y="1220"/>
                <a:ext cx="199" cy="28"/>
              </a:xfrm>
              <a:custGeom>
                <a:avLst/>
                <a:gdLst>
                  <a:gd name="T0" fmla="*/ 199 w 399"/>
                  <a:gd name="T1" fmla="*/ 28 h 55"/>
                  <a:gd name="T2" fmla="*/ 192 w 399"/>
                  <a:gd name="T3" fmla="*/ 28 h 55"/>
                  <a:gd name="T4" fmla="*/ 0 w 399"/>
                  <a:gd name="T5" fmla="*/ 0 h 55"/>
                  <a:gd name="T6" fmla="*/ 6 w 399"/>
                  <a:gd name="T7" fmla="*/ 1 h 55"/>
                  <a:gd name="T8" fmla="*/ 199 w 399"/>
                  <a:gd name="T9" fmla="*/ 28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55"/>
                  <a:gd name="T17" fmla="*/ 399 w 3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55">
                    <a:moveTo>
                      <a:pt x="399" y="55"/>
                    </a:moveTo>
                    <a:lnTo>
                      <a:pt x="385" y="55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399" y="55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2" name="Freeform 290"/>
              <p:cNvSpPr>
                <a:spLocks/>
              </p:cNvSpPr>
              <p:nvPr/>
            </p:nvSpPr>
            <p:spPr bwMode="auto">
              <a:xfrm>
                <a:off x="1079" y="1248"/>
                <a:ext cx="67" cy="100"/>
              </a:xfrm>
              <a:custGeom>
                <a:avLst/>
                <a:gdLst>
                  <a:gd name="T0" fmla="*/ 33 w 133"/>
                  <a:gd name="T1" fmla="*/ 0 h 201"/>
                  <a:gd name="T2" fmla="*/ 27 w 133"/>
                  <a:gd name="T3" fmla="*/ 2 h 201"/>
                  <a:gd name="T4" fmla="*/ 20 w 133"/>
                  <a:gd name="T5" fmla="*/ 6 h 201"/>
                  <a:gd name="T6" fmla="*/ 14 w 133"/>
                  <a:gd name="T7" fmla="*/ 11 h 201"/>
                  <a:gd name="T8" fmla="*/ 9 w 133"/>
                  <a:gd name="T9" fmla="*/ 18 h 201"/>
                  <a:gd name="T10" fmla="*/ 5 w 133"/>
                  <a:gd name="T11" fmla="*/ 26 h 201"/>
                  <a:gd name="T12" fmla="*/ 3 w 133"/>
                  <a:gd name="T13" fmla="*/ 35 h 201"/>
                  <a:gd name="T14" fmla="*/ 0 w 133"/>
                  <a:gd name="T15" fmla="*/ 45 h 201"/>
                  <a:gd name="T16" fmla="*/ 0 w 133"/>
                  <a:gd name="T17" fmla="*/ 55 h 201"/>
                  <a:gd name="T18" fmla="*/ 0 w 133"/>
                  <a:gd name="T19" fmla="*/ 65 h 201"/>
                  <a:gd name="T20" fmla="*/ 3 w 133"/>
                  <a:gd name="T21" fmla="*/ 75 h 201"/>
                  <a:gd name="T22" fmla="*/ 5 w 133"/>
                  <a:gd name="T23" fmla="*/ 82 h 201"/>
                  <a:gd name="T24" fmla="*/ 9 w 133"/>
                  <a:gd name="T25" fmla="*/ 90 h 201"/>
                  <a:gd name="T26" fmla="*/ 14 w 133"/>
                  <a:gd name="T27" fmla="*/ 95 h 201"/>
                  <a:gd name="T28" fmla="*/ 20 w 133"/>
                  <a:gd name="T29" fmla="*/ 99 h 201"/>
                  <a:gd name="T30" fmla="*/ 27 w 133"/>
                  <a:gd name="T31" fmla="*/ 100 h 201"/>
                  <a:gd name="T32" fmla="*/ 33 w 133"/>
                  <a:gd name="T33" fmla="*/ 100 h 201"/>
                  <a:gd name="T34" fmla="*/ 40 w 133"/>
                  <a:gd name="T35" fmla="*/ 99 h 201"/>
                  <a:gd name="T36" fmla="*/ 47 w 133"/>
                  <a:gd name="T37" fmla="*/ 95 h 201"/>
                  <a:gd name="T38" fmla="*/ 52 w 133"/>
                  <a:gd name="T39" fmla="*/ 89 h 201"/>
                  <a:gd name="T40" fmla="*/ 57 w 133"/>
                  <a:gd name="T41" fmla="*/ 82 h 201"/>
                  <a:gd name="T42" fmla="*/ 61 w 133"/>
                  <a:gd name="T43" fmla="*/ 74 h 201"/>
                  <a:gd name="T44" fmla="*/ 64 w 133"/>
                  <a:gd name="T45" fmla="*/ 65 h 201"/>
                  <a:gd name="T46" fmla="*/ 66 w 133"/>
                  <a:gd name="T47" fmla="*/ 56 h 201"/>
                  <a:gd name="T48" fmla="*/ 67 w 133"/>
                  <a:gd name="T49" fmla="*/ 46 h 201"/>
                  <a:gd name="T50" fmla="*/ 66 w 133"/>
                  <a:gd name="T51" fmla="*/ 36 h 201"/>
                  <a:gd name="T52" fmla="*/ 64 w 133"/>
                  <a:gd name="T53" fmla="*/ 26 h 201"/>
                  <a:gd name="T54" fmla="*/ 61 w 133"/>
                  <a:gd name="T55" fmla="*/ 18 h 201"/>
                  <a:gd name="T56" fmla="*/ 57 w 133"/>
                  <a:gd name="T57" fmla="*/ 11 h 201"/>
                  <a:gd name="T58" fmla="*/ 52 w 133"/>
                  <a:gd name="T59" fmla="*/ 6 h 201"/>
                  <a:gd name="T60" fmla="*/ 47 w 133"/>
                  <a:gd name="T61" fmla="*/ 2 h 201"/>
                  <a:gd name="T62" fmla="*/ 40 w 133"/>
                  <a:gd name="T63" fmla="*/ 0 h 201"/>
                  <a:gd name="T64" fmla="*/ 33 w 133"/>
                  <a:gd name="T65" fmla="*/ 0 h 2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3"/>
                  <a:gd name="T100" fmla="*/ 0 h 201"/>
                  <a:gd name="T101" fmla="*/ 133 w 133"/>
                  <a:gd name="T102" fmla="*/ 201 h 2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3" h="201">
                    <a:moveTo>
                      <a:pt x="66" y="0"/>
                    </a:moveTo>
                    <a:lnTo>
                      <a:pt x="53" y="4"/>
                    </a:lnTo>
                    <a:lnTo>
                      <a:pt x="40" y="12"/>
                    </a:lnTo>
                    <a:lnTo>
                      <a:pt x="28" y="22"/>
                    </a:lnTo>
                    <a:lnTo>
                      <a:pt x="18" y="37"/>
                    </a:lnTo>
                    <a:lnTo>
                      <a:pt x="10" y="52"/>
                    </a:lnTo>
                    <a:lnTo>
                      <a:pt x="5" y="70"/>
                    </a:lnTo>
                    <a:lnTo>
                      <a:pt x="0" y="90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5" y="150"/>
                    </a:lnTo>
                    <a:lnTo>
                      <a:pt x="10" y="165"/>
                    </a:lnTo>
                    <a:lnTo>
                      <a:pt x="18" y="180"/>
                    </a:lnTo>
                    <a:lnTo>
                      <a:pt x="28" y="190"/>
                    </a:lnTo>
                    <a:lnTo>
                      <a:pt x="40" y="198"/>
                    </a:lnTo>
                    <a:lnTo>
                      <a:pt x="53" y="201"/>
                    </a:lnTo>
                    <a:lnTo>
                      <a:pt x="66" y="201"/>
                    </a:lnTo>
                    <a:lnTo>
                      <a:pt x="80" y="198"/>
                    </a:lnTo>
                    <a:lnTo>
                      <a:pt x="93" y="190"/>
                    </a:lnTo>
                    <a:lnTo>
                      <a:pt x="103" y="178"/>
                    </a:lnTo>
                    <a:lnTo>
                      <a:pt x="113" y="165"/>
                    </a:lnTo>
                    <a:lnTo>
                      <a:pt x="121" y="148"/>
                    </a:lnTo>
                    <a:lnTo>
                      <a:pt x="128" y="131"/>
                    </a:lnTo>
                    <a:lnTo>
                      <a:pt x="131" y="112"/>
                    </a:lnTo>
                    <a:lnTo>
                      <a:pt x="133" y="92"/>
                    </a:lnTo>
                    <a:lnTo>
                      <a:pt x="131" y="72"/>
                    </a:lnTo>
                    <a:lnTo>
                      <a:pt x="128" y="53"/>
                    </a:lnTo>
                    <a:lnTo>
                      <a:pt x="121" y="37"/>
                    </a:lnTo>
                    <a:lnTo>
                      <a:pt x="113" y="23"/>
                    </a:lnTo>
                    <a:lnTo>
                      <a:pt x="103" y="12"/>
                    </a:lnTo>
                    <a:lnTo>
                      <a:pt x="93" y="5"/>
                    </a:lnTo>
                    <a:lnTo>
                      <a:pt x="80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7AB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4" name="Group 291"/>
            <p:cNvGrpSpPr>
              <a:grpSpLocks/>
            </p:cNvGrpSpPr>
            <p:nvPr/>
          </p:nvGrpSpPr>
          <p:grpSpPr bwMode="auto">
            <a:xfrm>
              <a:off x="973" y="1205"/>
              <a:ext cx="776" cy="284"/>
              <a:chOff x="973" y="1205"/>
              <a:chExt cx="776" cy="284"/>
            </a:xfrm>
          </p:grpSpPr>
          <p:sp>
            <p:nvSpPr>
              <p:cNvPr id="11676" name="Freeform 292"/>
              <p:cNvSpPr>
                <a:spLocks/>
              </p:cNvSpPr>
              <p:nvPr/>
            </p:nvSpPr>
            <p:spPr bwMode="auto">
              <a:xfrm>
                <a:off x="989" y="1214"/>
                <a:ext cx="659" cy="93"/>
              </a:xfrm>
              <a:custGeom>
                <a:avLst/>
                <a:gdLst>
                  <a:gd name="T0" fmla="*/ 659 w 1317"/>
                  <a:gd name="T1" fmla="*/ 92 h 188"/>
                  <a:gd name="T2" fmla="*/ 655 w 1317"/>
                  <a:gd name="T3" fmla="*/ 93 h 188"/>
                  <a:gd name="T4" fmla="*/ 0 w 1317"/>
                  <a:gd name="T5" fmla="*/ 1 h 188"/>
                  <a:gd name="T6" fmla="*/ 4 w 1317"/>
                  <a:gd name="T7" fmla="*/ 0 h 188"/>
                  <a:gd name="T8" fmla="*/ 659 w 1317"/>
                  <a:gd name="T9" fmla="*/ 92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7"/>
                  <a:gd name="T16" fmla="*/ 0 h 188"/>
                  <a:gd name="T17" fmla="*/ 1317 w 1317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7" h="188">
                    <a:moveTo>
                      <a:pt x="1317" y="186"/>
                    </a:moveTo>
                    <a:lnTo>
                      <a:pt x="1309" y="188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317" y="186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7" name="Freeform 293"/>
              <p:cNvSpPr>
                <a:spLocks/>
              </p:cNvSpPr>
              <p:nvPr/>
            </p:nvSpPr>
            <p:spPr bwMode="auto">
              <a:xfrm>
                <a:off x="985" y="1214"/>
                <a:ext cx="659" cy="96"/>
              </a:xfrm>
              <a:custGeom>
                <a:avLst/>
                <a:gdLst>
                  <a:gd name="T0" fmla="*/ 659 w 1316"/>
                  <a:gd name="T1" fmla="*/ 93 h 191"/>
                  <a:gd name="T2" fmla="*/ 655 w 1316"/>
                  <a:gd name="T3" fmla="*/ 96 h 191"/>
                  <a:gd name="T4" fmla="*/ 0 w 1316"/>
                  <a:gd name="T5" fmla="*/ 2 h 191"/>
                  <a:gd name="T6" fmla="*/ 4 w 1316"/>
                  <a:gd name="T7" fmla="*/ 0 h 191"/>
                  <a:gd name="T8" fmla="*/ 659 w 1316"/>
                  <a:gd name="T9" fmla="*/ 93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6"/>
                  <a:gd name="T16" fmla="*/ 0 h 191"/>
                  <a:gd name="T17" fmla="*/ 1316 w 1316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6" h="191">
                    <a:moveTo>
                      <a:pt x="1316" y="186"/>
                    </a:moveTo>
                    <a:lnTo>
                      <a:pt x="1308" y="191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1316" y="186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8" name="Freeform 294"/>
              <p:cNvSpPr>
                <a:spLocks/>
              </p:cNvSpPr>
              <p:nvPr/>
            </p:nvSpPr>
            <p:spPr bwMode="auto">
              <a:xfrm>
                <a:off x="987" y="1214"/>
                <a:ext cx="657" cy="94"/>
              </a:xfrm>
              <a:custGeom>
                <a:avLst/>
                <a:gdLst>
                  <a:gd name="T0" fmla="*/ 657 w 1313"/>
                  <a:gd name="T1" fmla="*/ 93 h 188"/>
                  <a:gd name="T2" fmla="*/ 655 w 1313"/>
                  <a:gd name="T3" fmla="*/ 94 h 188"/>
                  <a:gd name="T4" fmla="*/ 0 w 1313"/>
                  <a:gd name="T5" fmla="*/ 1 h 188"/>
                  <a:gd name="T6" fmla="*/ 2 w 1313"/>
                  <a:gd name="T7" fmla="*/ 0 h 188"/>
                  <a:gd name="T8" fmla="*/ 657 w 1313"/>
                  <a:gd name="T9" fmla="*/ 93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3"/>
                  <a:gd name="T16" fmla="*/ 0 h 188"/>
                  <a:gd name="T17" fmla="*/ 1313 w 1313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3" h="188">
                    <a:moveTo>
                      <a:pt x="1313" y="186"/>
                    </a:moveTo>
                    <a:lnTo>
                      <a:pt x="1310" y="188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13" y="186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9" name="Freeform 295"/>
              <p:cNvSpPr>
                <a:spLocks/>
              </p:cNvSpPr>
              <p:nvPr/>
            </p:nvSpPr>
            <p:spPr bwMode="auto">
              <a:xfrm>
                <a:off x="985" y="1215"/>
                <a:ext cx="657" cy="95"/>
              </a:xfrm>
              <a:custGeom>
                <a:avLst/>
                <a:gdLst>
                  <a:gd name="T0" fmla="*/ 657 w 1313"/>
                  <a:gd name="T1" fmla="*/ 94 h 190"/>
                  <a:gd name="T2" fmla="*/ 654 w 1313"/>
                  <a:gd name="T3" fmla="*/ 95 h 190"/>
                  <a:gd name="T4" fmla="*/ 0 w 1313"/>
                  <a:gd name="T5" fmla="*/ 1 h 190"/>
                  <a:gd name="T6" fmla="*/ 2 w 1313"/>
                  <a:gd name="T7" fmla="*/ 0 h 190"/>
                  <a:gd name="T8" fmla="*/ 657 w 1313"/>
                  <a:gd name="T9" fmla="*/ 94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3"/>
                  <a:gd name="T16" fmla="*/ 0 h 190"/>
                  <a:gd name="T17" fmla="*/ 1313 w 1313"/>
                  <a:gd name="T18" fmla="*/ 190 h 1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3" h="190">
                    <a:moveTo>
                      <a:pt x="1313" y="187"/>
                    </a:moveTo>
                    <a:lnTo>
                      <a:pt x="1308" y="19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313" y="187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0" name="Freeform 296"/>
              <p:cNvSpPr>
                <a:spLocks/>
              </p:cNvSpPr>
              <p:nvPr/>
            </p:nvSpPr>
            <p:spPr bwMode="auto">
              <a:xfrm>
                <a:off x="982" y="1216"/>
                <a:ext cx="657" cy="97"/>
              </a:xfrm>
              <a:custGeom>
                <a:avLst/>
                <a:gdLst>
                  <a:gd name="T0" fmla="*/ 657 w 1315"/>
                  <a:gd name="T1" fmla="*/ 94 h 194"/>
                  <a:gd name="T2" fmla="*/ 654 w 1315"/>
                  <a:gd name="T3" fmla="*/ 97 h 194"/>
                  <a:gd name="T4" fmla="*/ 0 w 1315"/>
                  <a:gd name="T5" fmla="*/ 3 h 194"/>
                  <a:gd name="T6" fmla="*/ 3 w 1315"/>
                  <a:gd name="T7" fmla="*/ 0 h 194"/>
                  <a:gd name="T8" fmla="*/ 657 w 1315"/>
                  <a:gd name="T9" fmla="*/ 94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5"/>
                  <a:gd name="T16" fmla="*/ 0 h 194"/>
                  <a:gd name="T17" fmla="*/ 1315 w 1315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5" h="194">
                    <a:moveTo>
                      <a:pt x="1315" y="188"/>
                    </a:moveTo>
                    <a:lnTo>
                      <a:pt x="1308" y="194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315" y="188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1" name="Freeform 297"/>
              <p:cNvSpPr>
                <a:spLocks/>
              </p:cNvSpPr>
              <p:nvPr/>
            </p:nvSpPr>
            <p:spPr bwMode="auto">
              <a:xfrm>
                <a:off x="984" y="1216"/>
                <a:ext cx="655" cy="95"/>
              </a:xfrm>
              <a:custGeom>
                <a:avLst/>
                <a:gdLst>
                  <a:gd name="T0" fmla="*/ 655 w 1311"/>
                  <a:gd name="T1" fmla="*/ 94 h 189"/>
                  <a:gd name="T2" fmla="*/ 654 w 1311"/>
                  <a:gd name="T3" fmla="*/ 95 h 189"/>
                  <a:gd name="T4" fmla="*/ 0 w 1311"/>
                  <a:gd name="T5" fmla="*/ 2 h 189"/>
                  <a:gd name="T6" fmla="*/ 1 w 1311"/>
                  <a:gd name="T7" fmla="*/ 0 h 189"/>
                  <a:gd name="T8" fmla="*/ 655 w 1311"/>
                  <a:gd name="T9" fmla="*/ 94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189"/>
                  <a:gd name="T17" fmla="*/ 1311 w 1311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189">
                    <a:moveTo>
                      <a:pt x="1311" y="188"/>
                    </a:moveTo>
                    <a:lnTo>
                      <a:pt x="1309" y="189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311" y="188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2" name="Freeform 298"/>
              <p:cNvSpPr>
                <a:spLocks/>
              </p:cNvSpPr>
              <p:nvPr/>
            </p:nvSpPr>
            <p:spPr bwMode="auto">
              <a:xfrm>
                <a:off x="983" y="1218"/>
                <a:ext cx="656" cy="94"/>
              </a:xfrm>
              <a:custGeom>
                <a:avLst/>
                <a:gdLst>
                  <a:gd name="T0" fmla="*/ 656 w 1311"/>
                  <a:gd name="T1" fmla="*/ 93 h 188"/>
                  <a:gd name="T2" fmla="*/ 654 w 1311"/>
                  <a:gd name="T3" fmla="*/ 94 h 188"/>
                  <a:gd name="T4" fmla="*/ 0 w 1311"/>
                  <a:gd name="T5" fmla="*/ 1 h 188"/>
                  <a:gd name="T6" fmla="*/ 1 w 1311"/>
                  <a:gd name="T7" fmla="*/ 0 h 188"/>
                  <a:gd name="T8" fmla="*/ 656 w 1311"/>
                  <a:gd name="T9" fmla="*/ 93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188"/>
                  <a:gd name="T17" fmla="*/ 1311 w 1311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188">
                    <a:moveTo>
                      <a:pt x="1311" y="186"/>
                    </a:moveTo>
                    <a:lnTo>
                      <a:pt x="1308" y="18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11" y="186"/>
                    </a:lnTo>
                    <a:close/>
                  </a:path>
                </a:pathLst>
              </a:custGeom>
              <a:solidFill>
                <a:srgbClr val="AB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3" name="Freeform 299"/>
              <p:cNvSpPr>
                <a:spLocks/>
              </p:cNvSpPr>
              <p:nvPr/>
            </p:nvSpPr>
            <p:spPr bwMode="auto">
              <a:xfrm>
                <a:off x="982" y="1219"/>
                <a:ext cx="655" cy="94"/>
              </a:xfrm>
              <a:custGeom>
                <a:avLst/>
                <a:gdLst>
                  <a:gd name="T0" fmla="*/ 655 w 1310"/>
                  <a:gd name="T1" fmla="*/ 93 h 189"/>
                  <a:gd name="T2" fmla="*/ 654 w 1310"/>
                  <a:gd name="T3" fmla="*/ 94 h 189"/>
                  <a:gd name="T4" fmla="*/ 0 w 1310"/>
                  <a:gd name="T5" fmla="*/ 1 h 189"/>
                  <a:gd name="T6" fmla="*/ 1 w 1310"/>
                  <a:gd name="T7" fmla="*/ 0 h 189"/>
                  <a:gd name="T8" fmla="*/ 655 w 1310"/>
                  <a:gd name="T9" fmla="*/ 93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89"/>
                  <a:gd name="T17" fmla="*/ 1310 w 1310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89">
                    <a:moveTo>
                      <a:pt x="1310" y="186"/>
                    </a:moveTo>
                    <a:lnTo>
                      <a:pt x="1308" y="18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10" y="186"/>
                    </a:lnTo>
                    <a:close/>
                  </a:path>
                </a:pathLst>
              </a:custGeom>
              <a:solidFill>
                <a:srgbClr val="B2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4" name="Freeform 300"/>
              <p:cNvSpPr>
                <a:spLocks/>
              </p:cNvSpPr>
              <p:nvPr/>
            </p:nvSpPr>
            <p:spPr bwMode="auto">
              <a:xfrm>
                <a:off x="979" y="1219"/>
                <a:ext cx="657" cy="98"/>
              </a:xfrm>
              <a:custGeom>
                <a:avLst/>
                <a:gdLst>
                  <a:gd name="T0" fmla="*/ 657 w 1314"/>
                  <a:gd name="T1" fmla="*/ 94 h 196"/>
                  <a:gd name="T2" fmla="*/ 654 w 1314"/>
                  <a:gd name="T3" fmla="*/ 98 h 196"/>
                  <a:gd name="T4" fmla="*/ 0 w 1314"/>
                  <a:gd name="T5" fmla="*/ 3 h 196"/>
                  <a:gd name="T6" fmla="*/ 3 w 1314"/>
                  <a:gd name="T7" fmla="*/ 0 h 196"/>
                  <a:gd name="T8" fmla="*/ 657 w 1314"/>
                  <a:gd name="T9" fmla="*/ 94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196"/>
                  <a:gd name="T17" fmla="*/ 1314 w 1314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196">
                    <a:moveTo>
                      <a:pt x="1314" y="187"/>
                    </a:moveTo>
                    <a:lnTo>
                      <a:pt x="1307" y="19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314" y="187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5" name="Freeform 301"/>
              <p:cNvSpPr>
                <a:spLocks/>
              </p:cNvSpPr>
              <p:nvPr/>
            </p:nvSpPr>
            <p:spPr bwMode="auto">
              <a:xfrm>
                <a:off x="981" y="1219"/>
                <a:ext cx="655" cy="95"/>
              </a:xfrm>
              <a:custGeom>
                <a:avLst/>
                <a:gdLst>
                  <a:gd name="T0" fmla="*/ 655 w 1311"/>
                  <a:gd name="T1" fmla="*/ 94 h 189"/>
                  <a:gd name="T2" fmla="*/ 654 w 1311"/>
                  <a:gd name="T3" fmla="*/ 95 h 189"/>
                  <a:gd name="T4" fmla="*/ 0 w 1311"/>
                  <a:gd name="T5" fmla="*/ 1 h 189"/>
                  <a:gd name="T6" fmla="*/ 1 w 1311"/>
                  <a:gd name="T7" fmla="*/ 0 h 189"/>
                  <a:gd name="T8" fmla="*/ 655 w 1311"/>
                  <a:gd name="T9" fmla="*/ 94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189"/>
                  <a:gd name="T17" fmla="*/ 1311 w 1311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189">
                    <a:moveTo>
                      <a:pt x="1311" y="187"/>
                    </a:moveTo>
                    <a:lnTo>
                      <a:pt x="1309" y="189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311" y="187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6" name="Freeform 302"/>
              <p:cNvSpPr>
                <a:spLocks/>
              </p:cNvSpPr>
              <p:nvPr/>
            </p:nvSpPr>
            <p:spPr bwMode="auto">
              <a:xfrm>
                <a:off x="980" y="1220"/>
                <a:ext cx="655" cy="96"/>
              </a:xfrm>
              <a:custGeom>
                <a:avLst/>
                <a:gdLst>
                  <a:gd name="T0" fmla="*/ 655 w 1311"/>
                  <a:gd name="T1" fmla="*/ 94 h 191"/>
                  <a:gd name="T2" fmla="*/ 655 w 1311"/>
                  <a:gd name="T3" fmla="*/ 96 h 191"/>
                  <a:gd name="T4" fmla="*/ 0 w 1311"/>
                  <a:gd name="T5" fmla="*/ 2 h 191"/>
                  <a:gd name="T6" fmla="*/ 1 w 1311"/>
                  <a:gd name="T7" fmla="*/ 0 h 191"/>
                  <a:gd name="T8" fmla="*/ 655 w 1311"/>
                  <a:gd name="T9" fmla="*/ 94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191"/>
                  <a:gd name="T17" fmla="*/ 1311 w 1311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191">
                    <a:moveTo>
                      <a:pt x="1311" y="188"/>
                    </a:moveTo>
                    <a:lnTo>
                      <a:pt x="1310" y="19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311" y="188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7" name="Freeform 303"/>
              <p:cNvSpPr>
                <a:spLocks/>
              </p:cNvSpPr>
              <p:nvPr/>
            </p:nvSpPr>
            <p:spPr bwMode="auto">
              <a:xfrm>
                <a:off x="979" y="1222"/>
                <a:ext cx="655" cy="95"/>
              </a:xfrm>
              <a:custGeom>
                <a:avLst/>
                <a:gdLst>
                  <a:gd name="T0" fmla="*/ 655 w 1311"/>
                  <a:gd name="T1" fmla="*/ 93 h 191"/>
                  <a:gd name="T2" fmla="*/ 653 w 1311"/>
                  <a:gd name="T3" fmla="*/ 95 h 191"/>
                  <a:gd name="T4" fmla="*/ 0 w 1311"/>
                  <a:gd name="T5" fmla="*/ 0 h 191"/>
                  <a:gd name="T6" fmla="*/ 0 w 1311"/>
                  <a:gd name="T7" fmla="*/ 0 h 191"/>
                  <a:gd name="T8" fmla="*/ 655 w 1311"/>
                  <a:gd name="T9" fmla="*/ 93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191"/>
                  <a:gd name="T17" fmla="*/ 1311 w 1311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191">
                    <a:moveTo>
                      <a:pt x="1311" y="187"/>
                    </a:moveTo>
                    <a:lnTo>
                      <a:pt x="1307" y="19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311" y="187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8" name="Freeform 304"/>
              <p:cNvSpPr>
                <a:spLocks/>
              </p:cNvSpPr>
              <p:nvPr/>
            </p:nvSpPr>
            <p:spPr bwMode="auto">
              <a:xfrm>
                <a:off x="976" y="1223"/>
                <a:ext cx="657" cy="99"/>
              </a:xfrm>
              <a:custGeom>
                <a:avLst/>
                <a:gdLst>
                  <a:gd name="T0" fmla="*/ 657 w 1312"/>
                  <a:gd name="T1" fmla="*/ 94 h 200"/>
                  <a:gd name="T2" fmla="*/ 654 w 1312"/>
                  <a:gd name="T3" fmla="*/ 99 h 200"/>
                  <a:gd name="T4" fmla="*/ 0 w 1312"/>
                  <a:gd name="T5" fmla="*/ 4 h 200"/>
                  <a:gd name="T6" fmla="*/ 3 w 1312"/>
                  <a:gd name="T7" fmla="*/ 0 h 200"/>
                  <a:gd name="T8" fmla="*/ 657 w 1312"/>
                  <a:gd name="T9" fmla="*/ 94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2"/>
                  <a:gd name="T16" fmla="*/ 0 h 200"/>
                  <a:gd name="T17" fmla="*/ 1312 w 1312"/>
                  <a:gd name="T18" fmla="*/ 200 h 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2" h="200">
                    <a:moveTo>
                      <a:pt x="1312" y="190"/>
                    </a:moveTo>
                    <a:lnTo>
                      <a:pt x="1307" y="200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1312" y="190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9" name="Freeform 305"/>
              <p:cNvSpPr>
                <a:spLocks/>
              </p:cNvSpPr>
              <p:nvPr/>
            </p:nvSpPr>
            <p:spPr bwMode="auto">
              <a:xfrm>
                <a:off x="978" y="1223"/>
                <a:ext cx="655" cy="95"/>
              </a:xfrm>
              <a:custGeom>
                <a:avLst/>
                <a:gdLst>
                  <a:gd name="T0" fmla="*/ 655 w 1309"/>
                  <a:gd name="T1" fmla="*/ 95 h 191"/>
                  <a:gd name="T2" fmla="*/ 655 w 1309"/>
                  <a:gd name="T3" fmla="*/ 95 h 191"/>
                  <a:gd name="T4" fmla="*/ 0 w 1309"/>
                  <a:gd name="T5" fmla="*/ 1 h 191"/>
                  <a:gd name="T6" fmla="*/ 1 w 1309"/>
                  <a:gd name="T7" fmla="*/ 0 h 191"/>
                  <a:gd name="T8" fmla="*/ 655 w 1309"/>
                  <a:gd name="T9" fmla="*/ 95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1"/>
                  <a:gd name="T17" fmla="*/ 1309 w 1309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1">
                    <a:moveTo>
                      <a:pt x="1309" y="190"/>
                    </a:moveTo>
                    <a:lnTo>
                      <a:pt x="1309" y="19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09" y="190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0" name="Freeform 306"/>
              <p:cNvSpPr>
                <a:spLocks/>
              </p:cNvSpPr>
              <p:nvPr/>
            </p:nvSpPr>
            <p:spPr bwMode="auto">
              <a:xfrm>
                <a:off x="978" y="1224"/>
                <a:ext cx="655" cy="96"/>
              </a:xfrm>
              <a:custGeom>
                <a:avLst/>
                <a:gdLst>
                  <a:gd name="T0" fmla="*/ 655 w 1309"/>
                  <a:gd name="T1" fmla="*/ 94 h 193"/>
                  <a:gd name="T2" fmla="*/ 654 w 1309"/>
                  <a:gd name="T3" fmla="*/ 96 h 193"/>
                  <a:gd name="T4" fmla="*/ 0 w 1309"/>
                  <a:gd name="T5" fmla="*/ 1 h 193"/>
                  <a:gd name="T6" fmla="*/ 0 w 1309"/>
                  <a:gd name="T7" fmla="*/ 0 h 193"/>
                  <a:gd name="T8" fmla="*/ 655 w 1309"/>
                  <a:gd name="T9" fmla="*/ 94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3"/>
                  <a:gd name="T17" fmla="*/ 1309 w 1309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3">
                    <a:moveTo>
                      <a:pt x="1309" y="189"/>
                    </a:moveTo>
                    <a:lnTo>
                      <a:pt x="1308" y="19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09" y="189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1" name="Freeform 307"/>
              <p:cNvSpPr>
                <a:spLocks/>
              </p:cNvSpPr>
              <p:nvPr/>
            </p:nvSpPr>
            <p:spPr bwMode="auto">
              <a:xfrm>
                <a:off x="977" y="1224"/>
                <a:ext cx="655" cy="97"/>
              </a:xfrm>
              <a:custGeom>
                <a:avLst/>
                <a:gdLst>
                  <a:gd name="T0" fmla="*/ 655 w 1310"/>
                  <a:gd name="T1" fmla="*/ 96 h 192"/>
                  <a:gd name="T2" fmla="*/ 654 w 1310"/>
                  <a:gd name="T3" fmla="*/ 97 h 192"/>
                  <a:gd name="T4" fmla="*/ 0 w 1310"/>
                  <a:gd name="T5" fmla="*/ 2 h 192"/>
                  <a:gd name="T6" fmla="*/ 1 w 1310"/>
                  <a:gd name="T7" fmla="*/ 0 h 192"/>
                  <a:gd name="T8" fmla="*/ 655 w 1310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2"/>
                  <a:gd name="T17" fmla="*/ 1310 w 1310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2">
                    <a:moveTo>
                      <a:pt x="1310" y="191"/>
                    </a:moveTo>
                    <a:lnTo>
                      <a:pt x="1308" y="19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310" y="191"/>
                    </a:lnTo>
                    <a:close/>
                  </a:path>
                </a:pathLst>
              </a:custGeom>
              <a:solidFill>
                <a:srgbClr val="D0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2" name="Freeform 308"/>
              <p:cNvSpPr>
                <a:spLocks/>
              </p:cNvSpPr>
              <p:nvPr/>
            </p:nvSpPr>
            <p:spPr bwMode="auto">
              <a:xfrm>
                <a:off x="976" y="1226"/>
                <a:ext cx="655" cy="96"/>
              </a:xfrm>
              <a:custGeom>
                <a:avLst/>
                <a:gdLst>
                  <a:gd name="T0" fmla="*/ 655 w 1309"/>
                  <a:gd name="T1" fmla="*/ 94 h 193"/>
                  <a:gd name="T2" fmla="*/ 654 w 1309"/>
                  <a:gd name="T3" fmla="*/ 96 h 193"/>
                  <a:gd name="T4" fmla="*/ 0 w 1309"/>
                  <a:gd name="T5" fmla="*/ 1 h 193"/>
                  <a:gd name="T6" fmla="*/ 1 w 1309"/>
                  <a:gd name="T7" fmla="*/ 0 h 193"/>
                  <a:gd name="T8" fmla="*/ 655 w 1309"/>
                  <a:gd name="T9" fmla="*/ 94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3"/>
                  <a:gd name="T17" fmla="*/ 1309 w 1309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3">
                    <a:moveTo>
                      <a:pt x="1309" y="189"/>
                    </a:moveTo>
                    <a:lnTo>
                      <a:pt x="1307" y="19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309" y="189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3" name="Freeform 309"/>
              <p:cNvSpPr>
                <a:spLocks/>
              </p:cNvSpPr>
              <p:nvPr/>
            </p:nvSpPr>
            <p:spPr bwMode="auto">
              <a:xfrm>
                <a:off x="975" y="1227"/>
                <a:ext cx="655" cy="100"/>
              </a:xfrm>
              <a:custGeom>
                <a:avLst/>
                <a:gdLst>
                  <a:gd name="T0" fmla="*/ 655 w 1311"/>
                  <a:gd name="T1" fmla="*/ 95 h 201"/>
                  <a:gd name="T2" fmla="*/ 654 w 1311"/>
                  <a:gd name="T3" fmla="*/ 100 h 201"/>
                  <a:gd name="T4" fmla="*/ 0 w 1311"/>
                  <a:gd name="T5" fmla="*/ 5 h 201"/>
                  <a:gd name="T6" fmla="*/ 2 w 1311"/>
                  <a:gd name="T7" fmla="*/ 0 h 201"/>
                  <a:gd name="T8" fmla="*/ 655 w 1311"/>
                  <a:gd name="T9" fmla="*/ 95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01"/>
                  <a:gd name="T17" fmla="*/ 1311 w 1311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01">
                    <a:moveTo>
                      <a:pt x="1311" y="191"/>
                    </a:moveTo>
                    <a:lnTo>
                      <a:pt x="1308" y="201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1311" y="191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4" name="Freeform 310"/>
              <p:cNvSpPr>
                <a:spLocks/>
              </p:cNvSpPr>
              <p:nvPr/>
            </p:nvSpPr>
            <p:spPr bwMode="auto">
              <a:xfrm>
                <a:off x="976" y="1227"/>
                <a:ext cx="654" cy="96"/>
              </a:xfrm>
              <a:custGeom>
                <a:avLst/>
                <a:gdLst>
                  <a:gd name="T0" fmla="*/ 654 w 1307"/>
                  <a:gd name="T1" fmla="*/ 96 h 192"/>
                  <a:gd name="T2" fmla="*/ 654 w 1307"/>
                  <a:gd name="T3" fmla="*/ 96 h 192"/>
                  <a:gd name="T4" fmla="*/ 0 w 1307"/>
                  <a:gd name="T5" fmla="*/ 1 h 192"/>
                  <a:gd name="T6" fmla="*/ 0 w 1307"/>
                  <a:gd name="T7" fmla="*/ 0 h 192"/>
                  <a:gd name="T8" fmla="*/ 654 w 1307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7"/>
                  <a:gd name="T16" fmla="*/ 0 h 192"/>
                  <a:gd name="T17" fmla="*/ 1307 w 1307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7" h="192">
                    <a:moveTo>
                      <a:pt x="1307" y="191"/>
                    </a:moveTo>
                    <a:lnTo>
                      <a:pt x="1307" y="19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307" y="191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5" name="Freeform 311"/>
              <p:cNvSpPr>
                <a:spLocks/>
              </p:cNvSpPr>
              <p:nvPr/>
            </p:nvSpPr>
            <p:spPr bwMode="auto">
              <a:xfrm>
                <a:off x="976" y="1228"/>
                <a:ext cx="654" cy="97"/>
              </a:xfrm>
              <a:custGeom>
                <a:avLst/>
                <a:gdLst>
                  <a:gd name="T0" fmla="*/ 654 w 1309"/>
                  <a:gd name="T1" fmla="*/ 95 h 195"/>
                  <a:gd name="T2" fmla="*/ 654 w 1309"/>
                  <a:gd name="T3" fmla="*/ 97 h 195"/>
                  <a:gd name="T4" fmla="*/ 0 w 1309"/>
                  <a:gd name="T5" fmla="*/ 2 h 195"/>
                  <a:gd name="T6" fmla="*/ 1 w 1309"/>
                  <a:gd name="T7" fmla="*/ 0 h 195"/>
                  <a:gd name="T8" fmla="*/ 654 w 1309"/>
                  <a:gd name="T9" fmla="*/ 95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5"/>
                  <a:gd name="T17" fmla="*/ 1309 w 1309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5">
                    <a:moveTo>
                      <a:pt x="1309" y="191"/>
                    </a:moveTo>
                    <a:lnTo>
                      <a:pt x="1308" y="19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309" y="191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6" name="Freeform 312"/>
              <p:cNvSpPr>
                <a:spLocks/>
              </p:cNvSpPr>
              <p:nvPr/>
            </p:nvSpPr>
            <p:spPr bwMode="auto">
              <a:xfrm>
                <a:off x="975" y="1229"/>
                <a:ext cx="654" cy="98"/>
              </a:xfrm>
              <a:custGeom>
                <a:avLst/>
                <a:gdLst>
                  <a:gd name="T0" fmla="*/ 654 w 1310"/>
                  <a:gd name="T1" fmla="*/ 96 h 194"/>
                  <a:gd name="T2" fmla="*/ 654 w 1310"/>
                  <a:gd name="T3" fmla="*/ 98 h 194"/>
                  <a:gd name="T4" fmla="*/ 0 w 1310"/>
                  <a:gd name="T5" fmla="*/ 1 h 194"/>
                  <a:gd name="T6" fmla="*/ 1 w 1310"/>
                  <a:gd name="T7" fmla="*/ 0 h 194"/>
                  <a:gd name="T8" fmla="*/ 654 w 1310"/>
                  <a:gd name="T9" fmla="*/ 9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4"/>
                  <a:gd name="T17" fmla="*/ 1310 w 1310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4">
                    <a:moveTo>
                      <a:pt x="1310" y="191"/>
                    </a:moveTo>
                    <a:lnTo>
                      <a:pt x="1310" y="19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310" y="191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7" name="Freeform 313"/>
              <p:cNvSpPr>
                <a:spLocks/>
              </p:cNvSpPr>
              <p:nvPr/>
            </p:nvSpPr>
            <p:spPr bwMode="auto">
              <a:xfrm>
                <a:off x="975" y="1230"/>
                <a:ext cx="654" cy="97"/>
              </a:xfrm>
              <a:custGeom>
                <a:avLst/>
                <a:gdLst>
                  <a:gd name="T0" fmla="*/ 654 w 1310"/>
                  <a:gd name="T1" fmla="*/ 96 h 195"/>
                  <a:gd name="T2" fmla="*/ 653 w 1310"/>
                  <a:gd name="T3" fmla="*/ 97 h 195"/>
                  <a:gd name="T4" fmla="*/ 0 w 1310"/>
                  <a:gd name="T5" fmla="*/ 2 h 195"/>
                  <a:gd name="T6" fmla="*/ 0 w 1310"/>
                  <a:gd name="T7" fmla="*/ 0 h 195"/>
                  <a:gd name="T8" fmla="*/ 654 w 1310"/>
                  <a:gd name="T9" fmla="*/ 96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1310" y="193"/>
                    </a:moveTo>
                    <a:lnTo>
                      <a:pt x="1308" y="19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10" y="193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8" name="Freeform 314"/>
              <p:cNvSpPr>
                <a:spLocks/>
              </p:cNvSpPr>
              <p:nvPr/>
            </p:nvSpPr>
            <p:spPr bwMode="auto">
              <a:xfrm>
                <a:off x="973" y="1232"/>
                <a:ext cx="656" cy="101"/>
              </a:xfrm>
              <a:custGeom>
                <a:avLst/>
                <a:gdLst>
                  <a:gd name="T0" fmla="*/ 656 w 1311"/>
                  <a:gd name="T1" fmla="*/ 96 h 202"/>
                  <a:gd name="T2" fmla="*/ 655 w 1311"/>
                  <a:gd name="T3" fmla="*/ 101 h 202"/>
                  <a:gd name="T4" fmla="*/ 0 w 1311"/>
                  <a:gd name="T5" fmla="*/ 5 h 202"/>
                  <a:gd name="T6" fmla="*/ 2 w 1311"/>
                  <a:gd name="T7" fmla="*/ 0 h 202"/>
                  <a:gd name="T8" fmla="*/ 656 w 1311"/>
                  <a:gd name="T9" fmla="*/ 96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02"/>
                  <a:gd name="T17" fmla="*/ 1311 w 1311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02">
                    <a:moveTo>
                      <a:pt x="1311" y="191"/>
                    </a:moveTo>
                    <a:lnTo>
                      <a:pt x="1309" y="202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1311" y="191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9" name="Freeform 315"/>
              <p:cNvSpPr>
                <a:spLocks/>
              </p:cNvSpPr>
              <p:nvPr/>
            </p:nvSpPr>
            <p:spPr bwMode="auto">
              <a:xfrm>
                <a:off x="975" y="1232"/>
                <a:ext cx="654" cy="97"/>
              </a:xfrm>
              <a:custGeom>
                <a:avLst/>
                <a:gdLst>
                  <a:gd name="T0" fmla="*/ 654 w 1308"/>
                  <a:gd name="T1" fmla="*/ 96 h 194"/>
                  <a:gd name="T2" fmla="*/ 654 w 1308"/>
                  <a:gd name="T3" fmla="*/ 97 h 194"/>
                  <a:gd name="T4" fmla="*/ 0 w 1308"/>
                  <a:gd name="T5" fmla="*/ 1 h 194"/>
                  <a:gd name="T6" fmla="*/ 0 w 1308"/>
                  <a:gd name="T7" fmla="*/ 0 h 194"/>
                  <a:gd name="T8" fmla="*/ 654 w 1308"/>
                  <a:gd name="T9" fmla="*/ 9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8"/>
                  <a:gd name="T16" fmla="*/ 0 h 194"/>
                  <a:gd name="T17" fmla="*/ 1308 w 1308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8" h="194">
                    <a:moveTo>
                      <a:pt x="1308" y="191"/>
                    </a:moveTo>
                    <a:lnTo>
                      <a:pt x="1308" y="19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308" y="191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0" name="Freeform 316"/>
              <p:cNvSpPr>
                <a:spLocks/>
              </p:cNvSpPr>
              <p:nvPr/>
            </p:nvSpPr>
            <p:spPr bwMode="auto">
              <a:xfrm>
                <a:off x="974" y="1233"/>
                <a:ext cx="655" cy="97"/>
              </a:xfrm>
              <a:custGeom>
                <a:avLst/>
                <a:gdLst>
                  <a:gd name="T0" fmla="*/ 655 w 1309"/>
                  <a:gd name="T1" fmla="*/ 96 h 195"/>
                  <a:gd name="T2" fmla="*/ 655 w 1309"/>
                  <a:gd name="T3" fmla="*/ 97 h 195"/>
                  <a:gd name="T4" fmla="*/ 0 w 1309"/>
                  <a:gd name="T5" fmla="*/ 1 h 195"/>
                  <a:gd name="T6" fmla="*/ 1 w 1309"/>
                  <a:gd name="T7" fmla="*/ 0 h 195"/>
                  <a:gd name="T8" fmla="*/ 655 w 1309"/>
                  <a:gd name="T9" fmla="*/ 96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5"/>
                  <a:gd name="T17" fmla="*/ 1309 w 1309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5">
                    <a:moveTo>
                      <a:pt x="1309" y="193"/>
                    </a:moveTo>
                    <a:lnTo>
                      <a:pt x="1309" y="19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309" y="193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1" name="Freeform 317"/>
              <p:cNvSpPr>
                <a:spLocks/>
              </p:cNvSpPr>
              <p:nvPr/>
            </p:nvSpPr>
            <p:spPr bwMode="auto">
              <a:xfrm>
                <a:off x="974" y="1233"/>
                <a:ext cx="655" cy="98"/>
              </a:xfrm>
              <a:custGeom>
                <a:avLst/>
                <a:gdLst>
                  <a:gd name="T0" fmla="*/ 655 w 1309"/>
                  <a:gd name="T1" fmla="*/ 97 h 194"/>
                  <a:gd name="T2" fmla="*/ 654 w 1309"/>
                  <a:gd name="T3" fmla="*/ 98 h 194"/>
                  <a:gd name="T4" fmla="*/ 0 w 1309"/>
                  <a:gd name="T5" fmla="*/ 1 h 194"/>
                  <a:gd name="T6" fmla="*/ 0 w 1309"/>
                  <a:gd name="T7" fmla="*/ 0 h 194"/>
                  <a:gd name="T8" fmla="*/ 655 w 1309"/>
                  <a:gd name="T9" fmla="*/ 97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4"/>
                  <a:gd name="T17" fmla="*/ 1309 w 1309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4">
                    <a:moveTo>
                      <a:pt x="1309" y="193"/>
                    </a:moveTo>
                    <a:lnTo>
                      <a:pt x="1307" y="19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09" y="193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2" name="Freeform 318"/>
              <p:cNvSpPr>
                <a:spLocks/>
              </p:cNvSpPr>
              <p:nvPr/>
            </p:nvSpPr>
            <p:spPr bwMode="auto">
              <a:xfrm>
                <a:off x="974" y="1234"/>
                <a:ext cx="654" cy="98"/>
              </a:xfrm>
              <a:custGeom>
                <a:avLst/>
                <a:gdLst>
                  <a:gd name="T0" fmla="*/ 654 w 1307"/>
                  <a:gd name="T1" fmla="*/ 96 h 196"/>
                  <a:gd name="T2" fmla="*/ 654 w 1307"/>
                  <a:gd name="T3" fmla="*/ 98 h 196"/>
                  <a:gd name="T4" fmla="*/ 0 w 1307"/>
                  <a:gd name="T5" fmla="*/ 1 h 196"/>
                  <a:gd name="T6" fmla="*/ 0 w 1307"/>
                  <a:gd name="T7" fmla="*/ 0 h 196"/>
                  <a:gd name="T8" fmla="*/ 654 w 1307"/>
                  <a:gd name="T9" fmla="*/ 96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7"/>
                  <a:gd name="T16" fmla="*/ 0 h 196"/>
                  <a:gd name="T17" fmla="*/ 1307 w 1307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7" h="196">
                    <a:moveTo>
                      <a:pt x="1307" y="192"/>
                    </a:moveTo>
                    <a:lnTo>
                      <a:pt x="1307" y="19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307" y="192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3" name="Freeform 319"/>
              <p:cNvSpPr>
                <a:spLocks/>
              </p:cNvSpPr>
              <p:nvPr/>
            </p:nvSpPr>
            <p:spPr bwMode="auto">
              <a:xfrm>
                <a:off x="973" y="1235"/>
                <a:ext cx="655" cy="98"/>
              </a:xfrm>
              <a:custGeom>
                <a:avLst/>
                <a:gdLst>
                  <a:gd name="T0" fmla="*/ 655 w 1309"/>
                  <a:gd name="T1" fmla="*/ 98 h 196"/>
                  <a:gd name="T2" fmla="*/ 655 w 1309"/>
                  <a:gd name="T3" fmla="*/ 98 h 196"/>
                  <a:gd name="T4" fmla="*/ 0 w 1309"/>
                  <a:gd name="T5" fmla="*/ 2 h 196"/>
                  <a:gd name="T6" fmla="*/ 1 w 1309"/>
                  <a:gd name="T7" fmla="*/ 0 h 196"/>
                  <a:gd name="T8" fmla="*/ 655 w 1309"/>
                  <a:gd name="T9" fmla="*/ 98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6"/>
                  <a:gd name="T17" fmla="*/ 1309 w 1309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6">
                    <a:moveTo>
                      <a:pt x="1309" y="195"/>
                    </a:moveTo>
                    <a:lnTo>
                      <a:pt x="1309" y="19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309" y="19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4" name="Freeform 320"/>
              <p:cNvSpPr>
                <a:spLocks/>
              </p:cNvSpPr>
              <p:nvPr/>
            </p:nvSpPr>
            <p:spPr bwMode="auto">
              <a:xfrm>
                <a:off x="973" y="1237"/>
                <a:ext cx="655" cy="103"/>
              </a:xfrm>
              <a:custGeom>
                <a:avLst/>
                <a:gdLst>
                  <a:gd name="T0" fmla="*/ 655 w 1309"/>
                  <a:gd name="T1" fmla="*/ 96 h 206"/>
                  <a:gd name="T2" fmla="*/ 654 w 1309"/>
                  <a:gd name="T3" fmla="*/ 103 h 206"/>
                  <a:gd name="T4" fmla="*/ 0 w 1309"/>
                  <a:gd name="T5" fmla="*/ 5 h 206"/>
                  <a:gd name="T6" fmla="*/ 0 w 1309"/>
                  <a:gd name="T7" fmla="*/ 0 h 206"/>
                  <a:gd name="T8" fmla="*/ 655 w 1309"/>
                  <a:gd name="T9" fmla="*/ 96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06"/>
                  <a:gd name="T17" fmla="*/ 1309 w 1309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06">
                    <a:moveTo>
                      <a:pt x="1309" y="192"/>
                    </a:moveTo>
                    <a:lnTo>
                      <a:pt x="1308" y="206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309" y="192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5" name="Freeform 321"/>
              <p:cNvSpPr>
                <a:spLocks/>
              </p:cNvSpPr>
              <p:nvPr/>
            </p:nvSpPr>
            <p:spPr bwMode="auto">
              <a:xfrm>
                <a:off x="973" y="1237"/>
                <a:ext cx="655" cy="100"/>
              </a:xfrm>
              <a:custGeom>
                <a:avLst/>
                <a:gdLst>
                  <a:gd name="T0" fmla="*/ 655 w 1309"/>
                  <a:gd name="T1" fmla="*/ 96 h 199"/>
                  <a:gd name="T2" fmla="*/ 654 w 1309"/>
                  <a:gd name="T3" fmla="*/ 100 h 199"/>
                  <a:gd name="T4" fmla="*/ 0 w 1309"/>
                  <a:gd name="T5" fmla="*/ 3 h 199"/>
                  <a:gd name="T6" fmla="*/ 0 w 1309"/>
                  <a:gd name="T7" fmla="*/ 0 h 199"/>
                  <a:gd name="T8" fmla="*/ 655 w 1309"/>
                  <a:gd name="T9" fmla="*/ 96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199"/>
                  <a:gd name="T17" fmla="*/ 1309 w 1309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199">
                    <a:moveTo>
                      <a:pt x="1309" y="192"/>
                    </a:moveTo>
                    <a:lnTo>
                      <a:pt x="1308" y="199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309" y="192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6" name="Freeform 322"/>
              <p:cNvSpPr>
                <a:spLocks/>
              </p:cNvSpPr>
              <p:nvPr/>
            </p:nvSpPr>
            <p:spPr bwMode="auto">
              <a:xfrm>
                <a:off x="973" y="1239"/>
                <a:ext cx="654" cy="101"/>
              </a:xfrm>
              <a:custGeom>
                <a:avLst/>
                <a:gdLst>
                  <a:gd name="T0" fmla="*/ 654 w 1308"/>
                  <a:gd name="T1" fmla="*/ 97 h 201"/>
                  <a:gd name="T2" fmla="*/ 654 w 1308"/>
                  <a:gd name="T3" fmla="*/ 101 h 201"/>
                  <a:gd name="T4" fmla="*/ 0 w 1308"/>
                  <a:gd name="T5" fmla="*/ 3 h 201"/>
                  <a:gd name="T6" fmla="*/ 0 w 1308"/>
                  <a:gd name="T7" fmla="*/ 0 h 201"/>
                  <a:gd name="T8" fmla="*/ 654 w 1308"/>
                  <a:gd name="T9" fmla="*/ 9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8"/>
                  <a:gd name="T16" fmla="*/ 0 h 201"/>
                  <a:gd name="T17" fmla="*/ 1308 w 1308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8" h="201">
                    <a:moveTo>
                      <a:pt x="1308" y="194"/>
                    </a:moveTo>
                    <a:lnTo>
                      <a:pt x="1308" y="20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308" y="194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7" name="Freeform 323"/>
              <p:cNvSpPr>
                <a:spLocks/>
              </p:cNvSpPr>
              <p:nvPr/>
            </p:nvSpPr>
            <p:spPr bwMode="auto">
              <a:xfrm>
                <a:off x="973" y="1242"/>
                <a:ext cx="654" cy="220"/>
              </a:xfrm>
              <a:custGeom>
                <a:avLst/>
                <a:gdLst>
                  <a:gd name="T0" fmla="*/ 654 w 1308"/>
                  <a:gd name="T1" fmla="*/ 98 h 440"/>
                  <a:gd name="T2" fmla="*/ 654 w 1308"/>
                  <a:gd name="T3" fmla="*/ 220 h 440"/>
                  <a:gd name="T4" fmla="*/ 0 w 1308"/>
                  <a:gd name="T5" fmla="*/ 105 h 440"/>
                  <a:gd name="T6" fmla="*/ 0 w 1308"/>
                  <a:gd name="T7" fmla="*/ 0 h 440"/>
                  <a:gd name="T8" fmla="*/ 654 w 1308"/>
                  <a:gd name="T9" fmla="*/ 98 h 4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8"/>
                  <a:gd name="T16" fmla="*/ 0 h 440"/>
                  <a:gd name="T17" fmla="*/ 1308 w 1308"/>
                  <a:gd name="T18" fmla="*/ 440 h 4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8" h="440">
                    <a:moveTo>
                      <a:pt x="1308" y="196"/>
                    </a:moveTo>
                    <a:lnTo>
                      <a:pt x="1308" y="440"/>
                    </a:lnTo>
                    <a:lnTo>
                      <a:pt x="0" y="209"/>
                    </a:lnTo>
                    <a:lnTo>
                      <a:pt x="0" y="0"/>
                    </a:lnTo>
                    <a:lnTo>
                      <a:pt x="1308" y="196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8" name="Freeform 324"/>
              <p:cNvSpPr>
                <a:spLocks/>
              </p:cNvSpPr>
              <p:nvPr/>
            </p:nvSpPr>
            <p:spPr bwMode="auto">
              <a:xfrm>
                <a:off x="973" y="1346"/>
                <a:ext cx="655" cy="122"/>
              </a:xfrm>
              <a:custGeom>
                <a:avLst/>
                <a:gdLst>
                  <a:gd name="T0" fmla="*/ 654 w 1309"/>
                  <a:gd name="T1" fmla="*/ 116 h 243"/>
                  <a:gd name="T2" fmla="*/ 655 w 1309"/>
                  <a:gd name="T3" fmla="*/ 122 h 243"/>
                  <a:gd name="T4" fmla="*/ 0 w 1309"/>
                  <a:gd name="T5" fmla="*/ 6 h 243"/>
                  <a:gd name="T6" fmla="*/ 0 w 1309"/>
                  <a:gd name="T7" fmla="*/ 0 h 243"/>
                  <a:gd name="T8" fmla="*/ 654 w 1309"/>
                  <a:gd name="T9" fmla="*/ 116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43"/>
                  <a:gd name="T17" fmla="*/ 1309 w 1309"/>
                  <a:gd name="T18" fmla="*/ 243 h 2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43">
                    <a:moveTo>
                      <a:pt x="1308" y="231"/>
                    </a:moveTo>
                    <a:lnTo>
                      <a:pt x="1309" y="24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308" y="231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9" name="Freeform 325"/>
              <p:cNvSpPr>
                <a:spLocks/>
              </p:cNvSpPr>
              <p:nvPr/>
            </p:nvSpPr>
            <p:spPr bwMode="auto">
              <a:xfrm>
                <a:off x="973" y="1346"/>
                <a:ext cx="654" cy="119"/>
              </a:xfrm>
              <a:custGeom>
                <a:avLst/>
                <a:gdLst>
                  <a:gd name="T0" fmla="*/ 654 w 1308"/>
                  <a:gd name="T1" fmla="*/ 116 h 238"/>
                  <a:gd name="T2" fmla="*/ 654 w 1308"/>
                  <a:gd name="T3" fmla="*/ 119 h 238"/>
                  <a:gd name="T4" fmla="*/ 0 w 1308"/>
                  <a:gd name="T5" fmla="*/ 4 h 238"/>
                  <a:gd name="T6" fmla="*/ 0 w 1308"/>
                  <a:gd name="T7" fmla="*/ 0 h 238"/>
                  <a:gd name="T8" fmla="*/ 654 w 1308"/>
                  <a:gd name="T9" fmla="*/ 116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8"/>
                  <a:gd name="T16" fmla="*/ 0 h 238"/>
                  <a:gd name="T17" fmla="*/ 1308 w 1308"/>
                  <a:gd name="T18" fmla="*/ 238 h 2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8" h="238">
                    <a:moveTo>
                      <a:pt x="1308" y="231"/>
                    </a:moveTo>
                    <a:lnTo>
                      <a:pt x="1308" y="238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1308" y="231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0" name="Freeform 326"/>
              <p:cNvSpPr>
                <a:spLocks/>
              </p:cNvSpPr>
              <p:nvPr/>
            </p:nvSpPr>
            <p:spPr bwMode="auto">
              <a:xfrm>
                <a:off x="973" y="1350"/>
                <a:ext cx="655" cy="118"/>
              </a:xfrm>
              <a:custGeom>
                <a:avLst/>
                <a:gdLst>
                  <a:gd name="T0" fmla="*/ 654 w 1309"/>
                  <a:gd name="T1" fmla="*/ 116 h 236"/>
                  <a:gd name="T2" fmla="*/ 655 w 1309"/>
                  <a:gd name="T3" fmla="*/ 118 h 236"/>
                  <a:gd name="T4" fmla="*/ 0 w 1309"/>
                  <a:gd name="T5" fmla="*/ 3 h 236"/>
                  <a:gd name="T6" fmla="*/ 0 w 1309"/>
                  <a:gd name="T7" fmla="*/ 0 h 236"/>
                  <a:gd name="T8" fmla="*/ 654 w 1309"/>
                  <a:gd name="T9" fmla="*/ 116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6"/>
                  <a:gd name="T17" fmla="*/ 1309 w 1309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6">
                    <a:moveTo>
                      <a:pt x="1308" y="231"/>
                    </a:moveTo>
                    <a:lnTo>
                      <a:pt x="1309" y="23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308" y="231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1" name="Freeform 327"/>
              <p:cNvSpPr>
                <a:spLocks/>
              </p:cNvSpPr>
              <p:nvPr/>
            </p:nvSpPr>
            <p:spPr bwMode="auto">
              <a:xfrm>
                <a:off x="973" y="1352"/>
                <a:ext cx="656" cy="122"/>
              </a:xfrm>
              <a:custGeom>
                <a:avLst/>
                <a:gdLst>
                  <a:gd name="T0" fmla="*/ 655 w 1311"/>
                  <a:gd name="T1" fmla="*/ 116 h 242"/>
                  <a:gd name="T2" fmla="*/ 656 w 1311"/>
                  <a:gd name="T3" fmla="*/ 122 h 242"/>
                  <a:gd name="T4" fmla="*/ 2 w 1311"/>
                  <a:gd name="T5" fmla="*/ 5 h 242"/>
                  <a:gd name="T6" fmla="*/ 0 w 1311"/>
                  <a:gd name="T7" fmla="*/ 0 h 242"/>
                  <a:gd name="T8" fmla="*/ 655 w 1311"/>
                  <a:gd name="T9" fmla="*/ 116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42"/>
                  <a:gd name="T17" fmla="*/ 1311 w 1311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42">
                    <a:moveTo>
                      <a:pt x="1309" y="231"/>
                    </a:moveTo>
                    <a:lnTo>
                      <a:pt x="1311" y="24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1309" y="231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2" name="Freeform 328"/>
              <p:cNvSpPr>
                <a:spLocks/>
              </p:cNvSpPr>
              <p:nvPr/>
            </p:nvSpPr>
            <p:spPr bwMode="auto">
              <a:xfrm>
                <a:off x="973" y="1352"/>
                <a:ext cx="655" cy="117"/>
              </a:xfrm>
              <a:custGeom>
                <a:avLst/>
                <a:gdLst>
                  <a:gd name="T0" fmla="*/ 655 w 1309"/>
                  <a:gd name="T1" fmla="*/ 116 h 234"/>
                  <a:gd name="T2" fmla="*/ 655 w 1309"/>
                  <a:gd name="T3" fmla="*/ 117 h 234"/>
                  <a:gd name="T4" fmla="*/ 1 w 1309"/>
                  <a:gd name="T5" fmla="*/ 1 h 234"/>
                  <a:gd name="T6" fmla="*/ 0 w 1309"/>
                  <a:gd name="T7" fmla="*/ 0 h 234"/>
                  <a:gd name="T8" fmla="*/ 655 w 1309"/>
                  <a:gd name="T9" fmla="*/ 116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4"/>
                  <a:gd name="T17" fmla="*/ 1309 w 1309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4">
                    <a:moveTo>
                      <a:pt x="1309" y="231"/>
                    </a:moveTo>
                    <a:lnTo>
                      <a:pt x="1309" y="23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309" y="231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3" name="Freeform 329"/>
              <p:cNvSpPr>
                <a:spLocks/>
              </p:cNvSpPr>
              <p:nvPr/>
            </p:nvSpPr>
            <p:spPr bwMode="auto">
              <a:xfrm>
                <a:off x="974" y="1353"/>
                <a:ext cx="654" cy="118"/>
              </a:xfrm>
              <a:custGeom>
                <a:avLst/>
                <a:gdLst>
                  <a:gd name="T0" fmla="*/ 654 w 1307"/>
                  <a:gd name="T1" fmla="*/ 117 h 236"/>
                  <a:gd name="T2" fmla="*/ 654 w 1307"/>
                  <a:gd name="T3" fmla="*/ 118 h 236"/>
                  <a:gd name="T4" fmla="*/ 0 w 1307"/>
                  <a:gd name="T5" fmla="*/ 2 h 236"/>
                  <a:gd name="T6" fmla="*/ 0 w 1307"/>
                  <a:gd name="T7" fmla="*/ 0 h 236"/>
                  <a:gd name="T8" fmla="*/ 654 w 1307"/>
                  <a:gd name="T9" fmla="*/ 117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7"/>
                  <a:gd name="T16" fmla="*/ 0 h 236"/>
                  <a:gd name="T17" fmla="*/ 1307 w 130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7" h="236">
                    <a:moveTo>
                      <a:pt x="1307" y="233"/>
                    </a:moveTo>
                    <a:lnTo>
                      <a:pt x="1307" y="23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07" y="233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4" name="Freeform 330"/>
              <p:cNvSpPr>
                <a:spLocks/>
              </p:cNvSpPr>
              <p:nvPr/>
            </p:nvSpPr>
            <p:spPr bwMode="auto">
              <a:xfrm>
                <a:off x="974" y="1355"/>
                <a:ext cx="655" cy="117"/>
              </a:xfrm>
              <a:custGeom>
                <a:avLst/>
                <a:gdLst>
                  <a:gd name="T0" fmla="*/ 654 w 1309"/>
                  <a:gd name="T1" fmla="*/ 116 h 234"/>
                  <a:gd name="T2" fmla="*/ 655 w 1309"/>
                  <a:gd name="T3" fmla="*/ 117 h 234"/>
                  <a:gd name="T4" fmla="*/ 1 w 1309"/>
                  <a:gd name="T5" fmla="*/ 1 h 234"/>
                  <a:gd name="T6" fmla="*/ 0 w 1309"/>
                  <a:gd name="T7" fmla="*/ 0 h 234"/>
                  <a:gd name="T8" fmla="*/ 654 w 1309"/>
                  <a:gd name="T9" fmla="*/ 116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4"/>
                  <a:gd name="T17" fmla="*/ 1309 w 1309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4">
                    <a:moveTo>
                      <a:pt x="1307" y="232"/>
                    </a:moveTo>
                    <a:lnTo>
                      <a:pt x="1309" y="23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307" y="232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5" name="Freeform 331"/>
              <p:cNvSpPr>
                <a:spLocks/>
              </p:cNvSpPr>
              <p:nvPr/>
            </p:nvSpPr>
            <p:spPr bwMode="auto">
              <a:xfrm>
                <a:off x="975" y="1356"/>
                <a:ext cx="654" cy="118"/>
              </a:xfrm>
              <a:custGeom>
                <a:avLst/>
                <a:gdLst>
                  <a:gd name="T0" fmla="*/ 654 w 1308"/>
                  <a:gd name="T1" fmla="*/ 117 h 236"/>
                  <a:gd name="T2" fmla="*/ 654 w 1308"/>
                  <a:gd name="T3" fmla="*/ 118 h 236"/>
                  <a:gd name="T4" fmla="*/ 0 w 1308"/>
                  <a:gd name="T5" fmla="*/ 2 h 236"/>
                  <a:gd name="T6" fmla="*/ 0 w 1308"/>
                  <a:gd name="T7" fmla="*/ 0 h 236"/>
                  <a:gd name="T8" fmla="*/ 654 w 1308"/>
                  <a:gd name="T9" fmla="*/ 117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8"/>
                  <a:gd name="T16" fmla="*/ 0 h 236"/>
                  <a:gd name="T17" fmla="*/ 1308 w 1308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8" h="236">
                    <a:moveTo>
                      <a:pt x="1308" y="233"/>
                    </a:moveTo>
                    <a:lnTo>
                      <a:pt x="1308" y="23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08" y="233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6" name="Freeform 332"/>
              <p:cNvSpPr>
                <a:spLocks/>
              </p:cNvSpPr>
              <p:nvPr/>
            </p:nvSpPr>
            <p:spPr bwMode="auto">
              <a:xfrm>
                <a:off x="975" y="1357"/>
                <a:ext cx="655" cy="122"/>
              </a:xfrm>
              <a:custGeom>
                <a:avLst/>
                <a:gdLst>
                  <a:gd name="T0" fmla="*/ 654 w 1311"/>
                  <a:gd name="T1" fmla="*/ 117 h 242"/>
                  <a:gd name="T2" fmla="*/ 655 w 1311"/>
                  <a:gd name="T3" fmla="*/ 122 h 242"/>
                  <a:gd name="T4" fmla="*/ 2 w 1311"/>
                  <a:gd name="T5" fmla="*/ 4 h 242"/>
                  <a:gd name="T6" fmla="*/ 0 w 1311"/>
                  <a:gd name="T7" fmla="*/ 0 h 242"/>
                  <a:gd name="T8" fmla="*/ 654 w 1311"/>
                  <a:gd name="T9" fmla="*/ 117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42"/>
                  <a:gd name="T17" fmla="*/ 1311 w 1311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42">
                    <a:moveTo>
                      <a:pt x="1308" y="232"/>
                    </a:moveTo>
                    <a:lnTo>
                      <a:pt x="1311" y="242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1308" y="23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7" name="Freeform 333"/>
              <p:cNvSpPr>
                <a:spLocks/>
              </p:cNvSpPr>
              <p:nvPr/>
            </p:nvSpPr>
            <p:spPr bwMode="auto">
              <a:xfrm>
                <a:off x="975" y="1357"/>
                <a:ext cx="654" cy="118"/>
              </a:xfrm>
              <a:custGeom>
                <a:avLst/>
                <a:gdLst>
                  <a:gd name="T0" fmla="*/ 653 w 1310"/>
                  <a:gd name="T1" fmla="*/ 116 h 235"/>
                  <a:gd name="T2" fmla="*/ 654 w 1310"/>
                  <a:gd name="T3" fmla="*/ 118 h 235"/>
                  <a:gd name="T4" fmla="*/ 1 w 1310"/>
                  <a:gd name="T5" fmla="*/ 1 h 235"/>
                  <a:gd name="T6" fmla="*/ 0 w 1310"/>
                  <a:gd name="T7" fmla="*/ 0 h 235"/>
                  <a:gd name="T8" fmla="*/ 653 w 1310"/>
                  <a:gd name="T9" fmla="*/ 116 h 2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235"/>
                  <a:gd name="T17" fmla="*/ 1310 w 1310"/>
                  <a:gd name="T18" fmla="*/ 235 h 2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235">
                    <a:moveTo>
                      <a:pt x="1308" y="232"/>
                    </a:moveTo>
                    <a:lnTo>
                      <a:pt x="1310" y="23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308" y="23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8" name="Freeform 334"/>
              <p:cNvSpPr>
                <a:spLocks/>
              </p:cNvSpPr>
              <p:nvPr/>
            </p:nvSpPr>
            <p:spPr bwMode="auto">
              <a:xfrm>
                <a:off x="976" y="1358"/>
                <a:ext cx="654" cy="119"/>
              </a:xfrm>
              <a:custGeom>
                <a:avLst/>
                <a:gdLst>
                  <a:gd name="T0" fmla="*/ 654 w 1309"/>
                  <a:gd name="T1" fmla="*/ 117 h 238"/>
                  <a:gd name="T2" fmla="*/ 654 w 1309"/>
                  <a:gd name="T3" fmla="*/ 119 h 238"/>
                  <a:gd name="T4" fmla="*/ 0 w 1309"/>
                  <a:gd name="T5" fmla="*/ 2 h 238"/>
                  <a:gd name="T6" fmla="*/ 0 w 1309"/>
                  <a:gd name="T7" fmla="*/ 0 h 238"/>
                  <a:gd name="T8" fmla="*/ 654 w 1309"/>
                  <a:gd name="T9" fmla="*/ 117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8"/>
                  <a:gd name="T17" fmla="*/ 1309 w 1309"/>
                  <a:gd name="T18" fmla="*/ 238 h 2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8">
                    <a:moveTo>
                      <a:pt x="1308" y="234"/>
                    </a:moveTo>
                    <a:lnTo>
                      <a:pt x="1309" y="23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08" y="234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9" name="Freeform 335"/>
              <p:cNvSpPr>
                <a:spLocks/>
              </p:cNvSpPr>
              <p:nvPr/>
            </p:nvSpPr>
            <p:spPr bwMode="auto">
              <a:xfrm>
                <a:off x="976" y="1360"/>
                <a:ext cx="654" cy="119"/>
              </a:xfrm>
              <a:custGeom>
                <a:avLst/>
                <a:gdLst>
                  <a:gd name="T0" fmla="*/ 654 w 1309"/>
                  <a:gd name="T1" fmla="*/ 117 h 237"/>
                  <a:gd name="T2" fmla="*/ 654 w 1309"/>
                  <a:gd name="T3" fmla="*/ 119 h 237"/>
                  <a:gd name="T4" fmla="*/ 1 w 1309"/>
                  <a:gd name="T5" fmla="*/ 2 h 237"/>
                  <a:gd name="T6" fmla="*/ 0 w 1309"/>
                  <a:gd name="T7" fmla="*/ 0 h 237"/>
                  <a:gd name="T8" fmla="*/ 654 w 1309"/>
                  <a:gd name="T9" fmla="*/ 117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7"/>
                  <a:gd name="T17" fmla="*/ 1309 w 1309"/>
                  <a:gd name="T18" fmla="*/ 237 h 2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7">
                    <a:moveTo>
                      <a:pt x="1309" y="234"/>
                    </a:moveTo>
                    <a:lnTo>
                      <a:pt x="1309" y="23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309" y="234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0" name="Freeform 336"/>
              <p:cNvSpPr>
                <a:spLocks/>
              </p:cNvSpPr>
              <p:nvPr/>
            </p:nvSpPr>
            <p:spPr bwMode="auto">
              <a:xfrm>
                <a:off x="976" y="1361"/>
                <a:ext cx="657" cy="122"/>
              </a:xfrm>
              <a:custGeom>
                <a:avLst/>
                <a:gdLst>
                  <a:gd name="T0" fmla="*/ 654 w 1312"/>
                  <a:gd name="T1" fmla="*/ 118 h 242"/>
                  <a:gd name="T2" fmla="*/ 657 w 1312"/>
                  <a:gd name="T3" fmla="*/ 122 h 242"/>
                  <a:gd name="T4" fmla="*/ 3 w 1312"/>
                  <a:gd name="T5" fmla="*/ 4 h 242"/>
                  <a:gd name="T6" fmla="*/ 0 w 1312"/>
                  <a:gd name="T7" fmla="*/ 0 h 242"/>
                  <a:gd name="T8" fmla="*/ 654 w 1312"/>
                  <a:gd name="T9" fmla="*/ 118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2"/>
                  <a:gd name="T16" fmla="*/ 0 h 242"/>
                  <a:gd name="T17" fmla="*/ 1312 w 1312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2" h="242">
                    <a:moveTo>
                      <a:pt x="1307" y="234"/>
                    </a:moveTo>
                    <a:lnTo>
                      <a:pt x="1312" y="242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1307" y="234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1" name="Freeform 337"/>
              <p:cNvSpPr>
                <a:spLocks/>
              </p:cNvSpPr>
              <p:nvPr/>
            </p:nvSpPr>
            <p:spPr bwMode="auto">
              <a:xfrm>
                <a:off x="976" y="1361"/>
                <a:ext cx="655" cy="118"/>
              </a:xfrm>
              <a:custGeom>
                <a:avLst/>
                <a:gdLst>
                  <a:gd name="T0" fmla="*/ 654 w 1309"/>
                  <a:gd name="T1" fmla="*/ 117 h 236"/>
                  <a:gd name="T2" fmla="*/ 655 w 1309"/>
                  <a:gd name="T3" fmla="*/ 118 h 236"/>
                  <a:gd name="T4" fmla="*/ 1 w 1309"/>
                  <a:gd name="T5" fmla="*/ 1 h 236"/>
                  <a:gd name="T6" fmla="*/ 0 w 1309"/>
                  <a:gd name="T7" fmla="*/ 0 h 236"/>
                  <a:gd name="T8" fmla="*/ 654 w 1309"/>
                  <a:gd name="T9" fmla="*/ 117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6"/>
                  <a:gd name="T17" fmla="*/ 1309 w 1309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6">
                    <a:moveTo>
                      <a:pt x="1307" y="234"/>
                    </a:moveTo>
                    <a:lnTo>
                      <a:pt x="1309" y="23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307" y="234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2" name="Freeform 338"/>
              <p:cNvSpPr>
                <a:spLocks/>
              </p:cNvSpPr>
              <p:nvPr/>
            </p:nvSpPr>
            <p:spPr bwMode="auto">
              <a:xfrm>
                <a:off x="977" y="1362"/>
                <a:ext cx="655" cy="119"/>
              </a:xfrm>
              <a:custGeom>
                <a:avLst/>
                <a:gdLst>
                  <a:gd name="T0" fmla="*/ 654 w 1310"/>
                  <a:gd name="T1" fmla="*/ 117 h 237"/>
                  <a:gd name="T2" fmla="*/ 655 w 1310"/>
                  <a:gd name="T3" fmla="*/ 119 h 237"/>
                  <a:gd name="T4" fmla="*/ 1 w 1310"/>
                  <a:gd name="T5" fmla="*/ 1 h 237"/>
                  <a:gd name="T6" fmla="*/ 0 w 1310"/>
                  <a:gd name="T7" fmla="*/ 0 h 237"/>
                  <a:gd name="T8" fmla="*/ 654 w 1310"/>
                  <a:gd name="T9" fmla="*/ 117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237"/>
                  <a:gd name="T17" fmla="*/ 1310 w 1310"/>
                  <a:gd name="T18" fmla="*/ 237 h 2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237">
                    <a:moveTo>
                      <a:pt x="1308" y="234"/>
                    </a:moveTo>
                    <a:lnTo>
                      <a:pt x="1310" y="237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308" y="234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3" name="Freeform 339"/>
              <p:cNvSpPr>
                <a:spLocks/>
              </p:cNvSpPr>
              <p:nvPr/>
            </p:nvSpPr>
            <p:spPr bwMode="auto">
              <a:xfrm>
                <a:off x="978" y="1363"/>
                <a:ext cx="655" cy="120"/>
              </a:xfrm>
              <a:custGeom>
                <a:avLst/>
                <a:gdLst>
                  <a:gd name="T0" fmla="*/ 654 w 1309"/>
                  <a:gd name="T1" fmla="*/ 118 h 239"/>
                  <a:gd name="T2" fmla="*/ 655 w 1309"/>
                  <a:gd name="T3" fmla="*/ 120 h 239"/>
                  <a:gd name="T4" fmla="*/ 1 w 1309"/>
                  <a:gd name="T5" fmla="*/ 2 h 239"/>
                  <a:gd name="T6" fmla="*/ 0 w 1309"/>
                  <a:gd name="T7" fmla="*/ 0 h 239"/>
                  <a:gd name="T8" fmla="*/ 654 w 1309"/>
                  <a:gd name="T9" fmla="*/ 118 h 2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9"/>
                  <a:gd name="T16" fmla="*/ 0 h 239"/>
                  <a:gd name="T17" fmla="*/ 1309 w 1309"/>
                  <a:gd name="T18" fmla="*/ 239 h 2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9" h="239">
                    <a:moveTo>
                      <a:pt x="1308" y="236"/>
                    </a:moveTo>
                    <a:lnTo>
                      <a:pt x="1309" y="23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308" y="236"/>
                    </a:lnTo>
                    <a:close/>
                  </a:path>
                </a:pathLst>
              </a:custGeom>
              <a:solidFill>
                <a:srgbClr val="CE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4" name="Freeform 340"/>
              <p:cNvSpPr>
                <a:spLocks/>
              </p:cNvSpPr>
              <p:nvPr/>
            </p:nvSpPr>
            <p:spPr bwMode="auto">
              <a:xfrm>
                <a:off x="979" y="1365"/>
                <a:ext cx="657" cy="121"/>
              </a:xfrm>
              <a:custGeom>
                <a:avLst/>
                <a:gdLst>
                  <a:gd name="T0" fmla="*/ 654 w 1314"/>
                  <a:gd name="T1" fmla="*/ 118 h 242"/>
                  <a:gd name="T2" fmla="*/ 657 w 1314"/>
                  <a:gd name="T3" fmla="*/ 121 h 242"/>
                  <a:gd name="T4" fmla="*/ 3 w 1314"/>
                  <a:gd name="T5" fmla="*/ 2 h 242"/>
                  <a:gd name="T6" fmla="*/ 0 w 1314"/>
                  <a:gd name="T7" fmla="*/ 0 h 242"/>
                  <a:gd name="T8" fmla="*/ 654 w 1314"/>
                  <a:gd name="T9" fmla="*/ 118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242"/>
                  <a:gd name="T17" fmla="*/ 1314 w 1314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242">
                    <a:moveTo>
                      <a:pt x="1307" y="235"/>
                    </a:moveTo>
                    <a:lnTo>
                      <a:pt x="1314" y="242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307" y="235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5" name="Freeform 341"/>
              <p:cNvSpPr>
                <a:spLocks/>
              </p:cNvSpPr>
              <p:nvPr/>
            </p:nvSpPr>
            <p:spPr bwMode="auto">
              <a:xfrm>
                <a:off x="979" y="1365"/>
                <a:ext cx="655" cy="119"/>
              </a:xfrm>
              <a:custGeom>
                <a:avLst/>
                <a:gdLst>
                  <a:gd name="T0" fmla="*/ 653 w 1311"/>
                  <a:gd name="T1" fmla="*/ 117 h 239"/>
                  <a:gd name="T2" fmla="*/ 655 w 1311"/>
                  <a:gd name="T3" fmla="*/ 119 h 239"/>
                  <a:gd name="T4" fmla="*/ 1 w 1311"/>
                  <a:gd name="T5" fmla="*/ 1 h 239"/>
                  <a:gd name="T6" fmla="*/ 0 w 1311"/>
                  <a:gd name="T7" fmla="*/ 0 h 239"/>
                  <a:gd name="T8" fmla="*/ 653 w 1311"/>
                  <a:gd name="T9" fmla="*/ 117 h 2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39"/>
                  <a:gd name="T17" fmla="*/ 1311 w 1311"/>
                  <a:gd name="T18" fmla="*/ 239 h 2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39">
                    <a:moveTo>
                      <a:pt x="1307" y="235"/>
                    </a:moveTo>
                    <a:lnTo>
                      <a:pt x="1311" y="239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1307" y="235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6" name="Freeform 342"/>
              <p:cNvSpPr>
                <a:spLocks/>
              </p:cNvSpPr>
              <p:nvPr/>
            </p:nvSpPr>
            <p:spPr bwMode="auto">
              <a:xfrm>
                <a:off x="981" y="1366"/>
                <a:ext cx="655" cy="120"/>
              </a:xfrm>
              <a:custGeom>
                <a:avLst/>
                <a:gdLst>
                  <a:gd name="T0" fmla="*/ 654 w 1311"/>
                  <a:gd name="T1" fmla="*/ 118 h 239"/>
                  <a:gd name="T2" fmla="*/ 655 w 1311"/>
                  <a:gd name="T3" fmla="*/ 120 h 239"/>
                  <a:gd name="T4" fmla="*/ 1 w 1311"/>
                  <a:gd name="T5" fmla="*/ 1 h 239"/>
                  <a:gd name="T6" fmla="*/ 0 w 1311"/>
                  <a:gd name="T7" fmla="*/ 0 h 239"/>
                  <a:gd name="T8" fmla="*/ 654 w 1311"/>
                  <a:gd name="T9" fmla="*/ 118 h 2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1"/>
                  <a:gd name="T16" fmla="*/ 0 h 239"/>
                  <a:gd name="T17" fmla="*/ 1311 w 1311"/>
                  <a:gd name="T18" fmla="*/ 239 h 2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1" h="239">
                    <a:moveTo>
                      <a:pt x="1308" y="236"/>
                    </a:moveTo>
                    <a:lnTo>
                      <a:pt x="1311" y="239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308" y="236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7" name="Freeform 343"/>
              <p:cNvSpPr>
                <a:spLocks/>
              </p:cNvSpPr>
              <p:nvPr/>
            </p:nvSpPr>
            <p:spPr bwMode="auto">
              <a:xfrm>
                <a:off x="982" y="1367"/>
                <a:ext cx="657" cy="121"/>
              </a:xfrm>
              <a:custGeom>
                <a:avLst/>
                <a:gdLst>
                  <a:gd name="T0" fmla="*/ 654 w 1315"/>
                  <a:gd name="T1" fmla="*/ 119 h 241"/>
                  <a:gd name="T2" fmla="*/ 657 w 1315"/>
                  <a:gd name="T3" fmla="*/ 121 h 241"/>
                  <a:gd name="T4" fmla="*/ 3 w 1315"/>
                  <a:gd name="T5" fmla="*/ 3 h 241"/>
                  <a:gd name="T6" fmla="*/ 0 w 1315"/>
                  <a:gd name="T7" fmla="*/ 0 h 241"/>
                  <a:gd name="T8" fmla="*/ 654 w 1315"/>
                  <a:gd name="T9" fmla="*/ 119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5"/>
                  <a:gd name="T16" fmla="*/ 0 h 241"/>
                  <a:gd name="T17" fmla="*/ 1315 w 1315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5" h="241">
                    <a:moveTo>
                      <a:pt x="1308" y="238"/>
                    </a:moveTo>
                    <a:lnTo>
                      <a:pt x="1315" y="241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308" y="23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8" name="Freeform 344"/>
              <p:cNvSpPr>
                <a:spLocks/>
              </p:cNvSpPr>
              <p:nvPr/>
            </p:nvSpPr>
            <p:spPr bwMode="auto">
              <a:xfrm>
                <a:off x="985" y="1370"/>
                <a:ext cx="659" cy="119"/>
              </a:xfrm>
              <a:custGeom>
                <a:avLst/>
                <a:gdLst>
                  <a:gd name="T0" fmla="*/ 655 w 1316"/>
                  <a:gd name="T1" fmla="*/ 117 h 240"/>
                  <a:gd name="T2" fmla="*/ 659 w 1316"/>
                  <a:gd name="T3" fmla="*/ 119 h 240"/>
                  <a:gd name="T4" fmla="*/ 4 w 1316"/>
                  <a:gd name="T5" fmla="*/ 1 h 240"/>
                  <a:gd name="T6" fmla="*/ 0 w 1316"/>
                  <a:gd name="T7" fmla="*/ 0 h 240"/>
                  <a:gd name="T8" fmla="*/ 655 w 1316"/>
                  <a:gd name="T9" fmla="*/ 117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6"/>
                  <a:gd name="T16" fmla="*/ 0 h 240"/>
                  <a:gd name="T17" fmla="*/ 1316 w 131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6" h="240">
                    <a:moveTo>
                      <a:pt x="1308" y="236"/>
                    </a:moveTo>
                    <a:lnTo>
                      <a:pt x="1316" y="240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1308" y="236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9" name="Freeform 345"/>
              <p:cNvSpPr>
                <a:spLocks/>
              </p:cNvSpPr>
              <p:nvPr/>
            </p:nvSpPr>
            <p:spPr bwMode="auto">
              <a:xfrm>
                <a:off x="1073" y="1205"/>
                <a:ext cx="660" cy="91"/>
              </a:xfrm>
              <a:custGeom>
                <a:avLst/>
                <a:gdLst>
                  <a:gd name="T0" fmla="*/ 660 w 1321"/>
                  <a:gd name="T1" fmla="*/ 91 h 182"/>
                  <a:gd name="T2" fmla="*/ 656 w 1321"/>
                  <a:gd name="T3" fmla="*/ 90 h 182"/>
                  <a:gd name="T4" fmla="*/ 0 w 1321"/>
                  <a:gd name="T5" fmla="*/ 0 h 182"/>
                  <a:gd name="T6" fmla="*/ 4 w 1321"/>
                  <a:gd name="T7" fmla="*/ 0 h 182"/>
                  <a:gd name="T8" fmla="*/ 660 w 1321"/>
                  <a:gd name="T9" fmla="*/ 9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1"/>
                  <a:gd name="T16" fmla="*/ 0 h 182"/>
                  <a:gd name="T17" fmla="*/ 1321 w 1321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1" h="182">
                    <a:moveTo>
                      <a:pt x="1321" y="182"/>
                    </a:moveTo>
                    <a:lnTo>
                      <a:pt x="1313" y="18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321" y="182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0" name="Freeform 346"/>
              <p:cNvSpPr>
                <a:spLocks/>
              </p:cNvSpPr>
              <p:nvPr/>
            </p:nvSpPr>
            <p:spPr bwMode="auto">
              <a:xfrm>
                <a:off x="993" y="1205"/>
                <a:ext cx="736" cy="102"/>
              </a:xfrm>
              <a:custGeom>
                <a:avLst/>
                <a:gdLst>
                  <a:gd name="T0" fmla="*/ 736 w 1472"/>
                  <a:gd name="T1" fmla="*/ 90 h 203"/>
                  <a:gd name="T2" fmla="*/ 655 w 1472"/>
                  <a:gd name="T3" fmla="*/ 102 h 203"/>
                  <a:gd name="T4" fmla="*/ 0 w 1472"/>
                  <a:gd name="T5" fmla="*/ 9 h 203"/>
                  <a:gd name="T6" fmla="*/ 80 w 1472"/>
                  <a:gd name="T7" fmla="*/ 0 h 203"/>
                  <a:gd name="T8" fmla="*/ 736 w 1472"/>
                  <a:gd name="T9" fmla="*/ 90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2"/>
                  <a:gd name="T16" fmla="*/ 0 h 203"/>
                  <a:gd name="T17" fmla="*/ 1472 w 1472"/>
                  <a:gd name="T18" fmla="*/ 203 h 2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2" h="203">
                    <a:moveTo>
                      <a:pt x="1472" y="180"/>
                    </a:moveTo>
                    <a:lnTo>
                      <a:pt x="1309" y="203"/>
                    </a:lnTo>
                    <a:lnTo>
                      <a:pt x="0" y="17"/>
                    </a:lnTo>
                    <a:lnTo>
                      <a:pt x="159" y="0"/>
                    </a:lnTo>
                    <a:lnTo>
                      <a:pt x="1472" y="180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1" name="Freeform 347"/>
              <p:cNvSpPr>
                <a:spLocks/>
              </p:cNvSpPr>
              <p:nvPr/>
            </p:nvSpPr>
            <p:spPr bwMode="auto">
              <a:xfrm>
                <a:off x="1627" y="1295"/>
                <a:ext cx="122" cy="194"/>
              </a:xfrm>
              <a:custGeom>
                <a:avLst/>
                <a:gdLst>
                  <a:gd name="T0" fmla="*/ 21 w 244"/>
                  <a:gd name="T1" fmla="*/ 11 h 389"/>
                  <a:gd name="T2" fmla="*/ 17 w 244"/>
                  <a:gd name="T3" fmla="*/ 12 h 389"/>
                  <a:gd name="T4" fmla="*/ 13 w 244"/>
                  <a:gd name="T5" fmla="*/ 15 h 389"/>
                  <a:gd name="T6" fmla="*/ 9 w 244"/>
                  <a:gd name="T7" fmla="*/ 18 h 389"/>
                  <a:gd name="T8" fmla="*/ 6 w 244"/>
                  <a:gd name="T9" fmla="*/ 22 h 389"/>
                  <a:gd name="T10" fmla="*/ 3 w 244"/>
                  <a:gd name="T11" fmla="*/ 27 h 389"/>
                  <a:gd name="T12" fmla="*/ 2 w 244"/>
                  <a:gd name="T13" fmla="*/ 32 h 389"/>
                  <a:gd name="T14" fmla="*/ 1 w 244"/>
                  <a:gd name="T15" fmla="*/ 38 h 389"/>
                  <a:gd name="T16" fmla="*/ 0 w 244"/>
                  <a:gd name="T17" fmla="*/ 45 h 389"/>
                  <a:gd name="T18" fmla="*/ 0 w 244"/>
                  <a:gd name="T19" fmla="*/ 167 h 389"/>
                  <a:gd name="T20" fmla="*/ 1 w 244"/>
                  <a:gd name="T21" fmla="*/ 173 h 389"/>
                  <a:gd name="T22" fmla="*/ 2 w 244"/>
                  <a:gd name="T23" fmla="*/ 178 h 389"/>
                  <a:gd name="T24" fmla="*/ 3 w 244"/>
                  <a:gd name="T25" fmla="*/ 183 h 389"/>
                  <a:gd name="T26" fmla="*/ 6 w 244"/>
                  <a:gd name="T27" fmla="*/ 187 h 389"/>
                  <a:gd name="T28" fmla="*/ 9 w 244"/>
                  <a:gd name="T29" fmla="*/ 191 h 389"/>
                  <a:gd name="T30" fmla="*/ 13 w 244"/>
                  <a:gd name="T31" fmla="*/ 192 h 389"/>
                  <a:gd name="T32" fmla="*/ 17 w 244"/>
                  <a:gd name="T33" fmla="*/ 194 h 389"/>
                  <a:gd name="T34" fmla="*/ 21 w 244"/>
                  <a:gd name="T35" fmla="*/ 194 h 389"/>
                  <a:gd name="T36" fmla="*/ 102 w 244"/>
                  <a:gd name="T37" fmla="*/ 180 h 389"/>
                  <a:gd name="T38" fmla="*/ 106 w 244"/>
                  <a:gd name="T39" fmla="*/ 178 h 389"/>
                  <a:gd name="T40" fmla="*/ 111 w 244"/>
                  <a:gd name="T41" fmla="*/ 176 h 389"/>
                  <a:gd name="T42" fmla="*/ 114 w 244"/>
                  <a:gd name="T43" fmla="*/ 173 h 389"/>
                  <a:gd name="T44" fmla="*/ 116 w 244"/>
                  <a:gd name="T45" fmla="*/ 168 h 389"/>
                  <a:gd name="T46" fmla="*/ 119 w 244"/>
                  <a:gd name="T47" fmla="*/ 163 h 389"/>
                  <a:gd name="T48" fmla="*/ 121 w 244"/>
                  <a:gd name="T49" fmla="*/ 158 h 389"/>
                  <a:gd name="T50" fmla="*/ 122 w 244"/>
                  <a:gd name="T51" fmla="*/ 153 h 389"/>
                  <a:gd name="T52" fmla="*/ 122 w 244"/>
                  <a:gd name="T53" fmla="*/ 147 h 389"/>
                  <a:gd name="T54" fmla="*/ 122 w 244"/>
                  <a:gd name="T55" fmla="*/ 27 h 389"/>
                  <a:gd name="T56" fmla="*/ 122 w 244"/>
                  <a:gd name="T57" fmla="*/ 21 h 389"/>
                  <a:gd name="T58" fmla="*/ 121 w 244"/>
                  <a:gd name="T59" fmla="*/ 15 h 389"/>
                  <a:gd name="T60" fmla="*/ 119 w 244"/>
                  <a:gd name="T61" fmla="*/ 11 h 389"/>
                  <a:gd name="T62" fmla="*/ 116 w 244"/>
                  <a:gd name="T63" fmla="*/ 7 h 389"/>
                  <a:gd name="T64" fmla="*/ 114 w 244"/>
                  <a:gd name="T65" fmla="*/ 4 h 389"/>
                  <a:gd name="T66" fmla="*/ 111 w 244"/>
                  <a:gd name="T67" fmla="*/ 1 h 389"/>
                  <a:gd name="T68" fmla="*/ 106 w 244"/>
                  <a:gd name="T69" fmla="*/ 1 h 389"/>
                  <a:gd name="T70" fmla="*/ 102 w 244"/>
                  <a:gd name="T71" fmla="*/ 0 h 389"/>
                  <a:gd name="T72" fmla="*/ 21 w 244"/>
                  <a:gd name="T73" fmla="*/ 11 h 3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4"/>
                  <a:gd name="T112" fmla="*/ 0 h 389"/>
                  <a:gd name="T113" fmla="*/ 244 w 244"/>
                  <a:gd name="T114" fmla="*/ 389 h 3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4" h="389">
                    <a:moveTo>
                      <a:pt x="41" y="23"/>
                    </a:moveTo>
                    <a:lnTo>
                      <a:pt x="33" y="25"/>
                    </a:lnTo>
                    <a:lnTo>
                      <a:pt x="25" y="30"/>
                    </a:lnTo>
                    <a:lnTo>
                      <a:pt x="18" y="36"/>
                    </a:lnTo>
                    <a:lnTo>
                      <a:pt x="11" y="45"/>
                    </a:lnTo>
                    <a:lnTo>
                      <a:pt x="6" y="55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90"/>
                    </a:lnTo>
                    <a:lnTo>
                      <a:pt x="0" y="334"/>
                    </a:lnTo>
                    <a:lnTo>
                      <a:pt x="1" y="346"/>
                    </a:lnTo>
                    <a:lnTo>
                      <a:pt x="3" y="357"/>
                    </a:lnTo>
                    <a:lnTo>
                      <a:pt x="6" y="367"/>
                    </a:lnTo>
                    <a:lnTo>
                      <a:pt x="11" y="375"/>
                    </a:lnTo>
                    <a:lnTo>
                      <a:pt x="18" y="382"/>
                    </a:lnTo>
                    <a:lnTo>
                      <a:pt x="25" y="385"/>
                    </a:lnTo>
                    <a:lnTo>
                      <a:pt x="33" y="389"/>
                    </a:lnTo>
                    <a:lnTo>
                      <a:pt x="41" y="389"/>
                    </a:lnTo>
                    <a:lnTo>
                      <a:pt x="204" y="360"/>
                    </a:lnTo>
                    <a:lnTo>
                      <a:pt x="212" y="357"/>
                    </a:lnTo>
                    <a:lnTo>
                      <a:pt x="221" y="352"/>
                    </a:lnTo>
                    <a:lnTo>
                      <a:pt x="227" y="346"/>
                    </a:lnTo>
                    <a:lnTo>
                      <a:pt x="232" y="337"/>
                    </a:lnTo>
                    <a:lnTo>
                      <a:pt x="237" y="327"/>
                    </a:lnTo>
                    <a:lnTo>
                      <a:pt x="241" y="317"/>
                    </a:lnTo>
                    <a:lnTo>
                      <a:pt x="244" y="306"/>
                    </a:lnTo>
                    <a:lnTo>
                      <a:pt x="244" y="294"/>
                    </a:lnTo>
                    <a:lnTo>
                      <a:pt x="244" y="55"/>
                    </a:lnTo>
                    <a:lnTo>
                      <a:pt x="244" y="43"/>
                    </a:lnTo>
                    <a:lnTo>
                      <a:pt x="241" y="31"/>
                    </a:lnTo>
                    <a:lnTo>
                      <a:pt x="237" y="23"/>
                    </a:lnTo>
                    <a:lnTo>
                      <a:pt x="232" y="15"/>
                    </a:lnTo>
                    <a:lnTo>
                      <a:pt x="227" y="8"/>
                    </a:lnTo>
                    <a:lnTo>
                      <a:pt x="221" y="3"/>
                    </a:lnTo>
                    <a:lnTo>
                      <a:pt x="212" y="2"/>
                    </a:lnTo>
                    <a:lnTo>
                      <a:pt x="204" y="0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F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5" name="Group 348"/>
            <p:cNvGrpSpPr>
              <a:grpSpLocks/>
            </p:cNvGrpSpPr>
            <p:nvPr/>
          </p:nvGrpSpPr>
          <p:grpSpPr bwMode="auto">
            <a:xfrm>
              <a:off x="1654" y="1335"/>
              <a:ext cx="327" cy="164"/>
              <a:chOff x="1654" y="1335"/>
              <a:chExt cx="327" cy="164"/>
            </a:xfrm>
          </p:grpSpPr>
          <p:sp>
            <p:nvSpPr>
              <p:cNvPr id="11577" name="Freeform 349"/>
              <p:cNvSpPr>
                <a:spLocks/>
              </p:cNvSpPr>
              <p:nvPr/>
            </p:nvSpPr>
            <p:spPr bwMode="auto">
              <a:xfrm>
                <a:off x="1693" y="1336"/>
                <a:ext cx="245" cy="34"/>
              </a:xfrm>
              <a:custGeom>
                <a:avLst/>
                <a:gdLst>
                  <a:gd name="T0" fmla="*/ 245 w 488"/>
                  <a:gd name="T1" fmla="*/ 34 h 68"/>
                  <a:gd name="T2" fmla="*/ 241 w 488"/>
                  <a:gd name="T3" fmla="*/ 34 h 68"/>
                  <a:gd name="T4" fmla="*/ 0 w 488"/>
                  <a:gd name="T5" fmla="*/ 1 h 68"/>
                  <a:gd name="T6" fmla="*/ 5 w 488"/>
                  <a:gd name="T7" fmla="*/ 0 h 68"/>
                  <a:gd name="T8" fmla="*/ 245 w 488"/>
                  <a:gd name="T9" fmla="*/ 3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8"/>
                  <a:gd name="T16" fmla="*/ 0 h 68"/>
                  <a:gd name="T17" fmla="*/ 488 w 48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8" h="68">
                    <a:moveTo>
                      <a:pt x="488" y="67"/>
                    </a:moveTo>
                    <a:lnTo>
                      <a:pt x="480" y="68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488" y="67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8" name="Freeform 350"/>
              <p:cNvSpPr>
                <a:spLocks/>
              </p:cNvSpPr>
              <p:nvPr/>
            </p:nvSpPr>
            <p:spPr bwMode="auto">
              <a:xfrm>
                <a:off x="1689" y="1337"/>
                <a:ext cx="244" cy="34"/>
              </a:xfrm>
              <a:custGeom>
                <a:avLst/>
                <a:gdLst>
                  <a:gd name="T0" fmla="*/ 244 w 489"/>
                  <a:gd name="T1" fmla="*/ 32 h 70"/>
                  <a:gd name="T2" fmla="*/ 239 w 489"/>
                  <a:gd name="T3" fmla="*/ 34 h 70"/>
                  <a:gd name="T4" fmla="*/ 0 w 489"/>
                  <a:gd name="T5" fmla="*/ 1 h 70"/>
                  <a:gd name="T6" fmla="*/ 4 w 489"/>
                  <a:gd name="T7" fmla="*/ 0 h 70"/>
                  <a:gd name="T8" fmla="*/ 244 w 489"/>
                  <a:gd name="T9" fmla="*/ 32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70"/>
                  <a:gd name="T17" fmla="*/ 489 w 4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70">
                    <a:moveTo>
                      <a:pt x="489" y="66"/>
                    </a:moveTo>
                    <a:lnTo>
                      <a:pt x="479" y="70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489" y="66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9" name="Freeform 351"/>
              <p:cNvSpPr>
                <a:spLocks/>
              </p:cNvSpPr>
              <p:nvPr/>
            </p:nvSpPr>
            <p:spPr bwMode="auto">
              <a:xfrm>
                <a:off x="1685" y="1337"/>
                <a:ext cx="243" cy="37"/>
              </a:xfrm>
              <a:custGeom>
                <a:avLst/>
                <a:gdLst>
                  <a:gd name="T0" fmla="*/ 243 w 487"/>
                  <a:gd name="T1" fmla="*/ 34 h 73"/>
                  <a:gd name="T2" fmla="*/ 239 w 487"/>
                  <a:gd name="T3" fmla="*/ 37 h 73"/>
                  <a:gd name="T4" fmla="*/ 0 w 487"/>
                  <a:gd name="T5" fmla="*/ 3 h 73"/>
                  <a:gd name="T6" fmla="*/ 4 w 487"/>
                  <a:gd name="T7" fmla="*/ 0 h 73"/>
                  <a:gd name="T8" fmla="*/ 243 w 487"/>
                  <a:gd name="T9" fmla="*/ 34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73"/>
                  <a:gd name="T17" fmla="*/ 487 w 487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73">
                    <a:moveTo>
                      <a:pt x="487" y="68"/>
                    </a:moveTo>
                    <a:lnTo>
                      <a:pt x="479" y="73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487" y="68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0" name="Freeform 352"/>
              <p:cNvSpPr>
                <a:spLocks/>
              </p:cNvSpPr>
              <p:nvPr/>
            </p:nvSpPr>
            <p:spPr bwMode="auto">
              <a:xfrm>
                <a:off x="1688" y="1337"/>
                <a:ext cx="240" cy="35"/>
              </a:xfrm>
              <a:custGeom>
                <a:avLst/>
                <a:gdLst>
                  <a:gd name="T0" fmla="*/ 240 w 482"/>
                  <a:gd name="T1" fmla="*/ 34 h 69"/>
                  <a:gd name="T2" fmla="*/ 239 w 482"/>
                  <a:gd name="T3" fmla="*/ 35 h 69"/>
                  <a:gd name="T4" fmla="*/ 0 w 482"/>
                  <a:gd name="T5" fmla="*/ 2 h 69"/>
                  <a:gd name="T6" fmla="*/ 1 w 482"/>
                  <a:gd name="T7" fmla="*/ 0 h 69"/>
                  <a:gd name="T8" fmla="*/ 240 w 482"/>
                  <a:gd name="T9" fmla="*/ 3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69"/>
                  <a:gd name="T17" fmla="*/ 482 w 48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69">
                    <a:moveTo>
                      <a:pt x="482" y="68"/>
                    </a:moveTo>
                    <a:lnTo>
                      <a:pt x="479" y="69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1" name="Freeform 353"/>
              <p:cNvSpPr>
                <a:spLocks/>
              </p:cNvSpPr>
              <p:nvPr/>
            </p:nvSpPr>
            <p:spPr bwMode="auto">
              <a:xfrm>
                <a:off x="1685" y="1339"/>
                <a:ext cx="242" cy="35"/>
              </a:xfrm>
              <a:custGeom>
                <a:avLst/>
                <a:gdLst>
                  <a:gd name="T0" fmla="*/ 242 w 484"/>
                  <a:gd name="T1" fmla="*/ 33 h 70"/>
                  <a:gd name="T2" fmla="*/ 240 w 484"/>
                  <a:gd name="T3" fmla="*/ 35 h 70"/>
                  <a:gd name="T4" fmla="*/ 0 w 484"/>
                  <a:gd name="T5" fmla="*/ 1 h 70"/>
                  <a:gd name="T6" fmla="*/ 3 w 484"/>
                  <a:gd name="T7" fmla="*/ 0 h 70"/>
                  <a:gd name="T8" fmla="*/ 242 w 484"/>
                  <a:gd name="T9" fmla="*/ 3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4"/>
                  <a:gd name="T16" fmla="*/ 0 h 70"/>
                  <a:gd name="T17" fmla="*/ 484 w 484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4" h="70">
                    <a:moveTo>
                      <a:pt x="484" y="66"/>
                    </a:moveTo>
                    <a:lnTo>
                      <a:pt x="479" y="70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484" y="66"/>
                    </a:lnTo>
                    <a:close/>
                  </a:path>
                </a:pathLst>
              </a:custGeom>
              <a:solidFill>
                <a:srgbClr val="954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2" name="Freeform 354"/>
              <p:cNvSpPr>
                <a:spLocks/>
              </p:cNvSpPr>
              <p:nvPr/>
            </p:nvSpPr>
            <p:spPr bwMode="auto">
              <a:xfrm>
                <a:off x="1681" y="1340"/>
                <a:ext cx="243" cy="36"/>
              </a:xfrm>
              <a:custGeom>
                <a:avLst/>
                <a:gdLst>
                  <a:gd name="T0" fmla="*/ 243 w 487"/>
                  <a:gd name="T1" fmla="*/ 34 h 73"/>
                  <a:gd name="T2" fmla="*/ 240 w 487"/>
                  <a:gd name="T3" fmla="*/ 36 h 73"/>
                  <a:gd name="T4" fmla="*/ 0 w 487"/>
                  <a:gd name="T5" fmla="*/ 2 h 73"/>
                  <a:gd name="T6" fmla="*/ 4 w 487"/>
                  <a:gd name="T7" fmla="*/ 0 h 73"/>
                  <a:gd name="T8" fmla="*/ 243 w 487"/>
                  <a:gd name="T9" fmla="*/ 34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73"/>
                  <a:gd name="T17" fmla="*/ 487 w 487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73">
                    <a:moveTo>
                      <a:pt x="487" y="68"/>
                    </a:moveTo>
                    <a:lnTo>
                      <a:pt x="480" y="73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487" y="68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3" name="Freeform 355"/>
              <p:cNvSpPr>
                <a:spLocks/>
              </p:cNvSpPr>
              <p:nvPr/>
            </p:nvSpPr>
            <p:spPr bwMode="auto">
              <a:xfrm>
                <a:off x="1683" y="1340"/>
                <a:ext cx="241" cy="35"/>
              </a:xfrm>
              <a:custGeom>
                <a:avLst/>
                <a:gdLst>
                  <a:gd name="T0" fmla="*/ 241 w 482"/>
                  <a:gd name="T1" fmla="*/ 34 h 69"/>
                  <a:gd name="T2" fmla="*/ 239 w 482"/>
                  <a:gd name="T3" fmla="*/ 35 h 69"/>
                  <a:gd name="T4" fmla="*/ 0 w 482"/>
                  <a:gd name="T5" fmla="*/ 1 h 69"/>
                  <a:gd name="T6" fmla="*/ 2 w 482"/>
                  <a:gd name="T7" fmla="*/ 0 h 69"/>
                  <a:gd name="T8" fmla="*/ 241 w 482"/>
                  <a:gd name="T9" fmla="*/ 3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69"/>
                  <a:gd name="T17" fmla="*/ 482 w 48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69">
                    <a:moveTo>
                      <a:pt x="482" y="68"/>
                    </a:moveTo>
                    <a:lnTo>
                      <a:pt x="478" y="69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4" name="Freeform 356"/>
              <p:cNvSpPr>
                <a:spLocks/>
              </p:cNvSpPr>
              <p:nvPr/>
            </p:nvSpPr>
            <p:spPr bwMode="auto">
              <a:xfrm>
                <a:off x="1681" y="1341"/>
                <a:ext cx="242" cy="35"/>
              </a:xfrm>
              <a:custGeom>
                <a:avLst/>
                <a:gdLst>
                  <a:gd name="T0" fmla="*/ 242 w 483"/>
                  <a:gd name="T1" fmla="*/ 33 h 72"/>
                  <a:gd name="T2" fmla="*/ 240 w 483"/>
                  <a:gd name="T3" fmla="*/ 35 h 72"/>
                  <a:gd name="T4" fmla="*/ 0 w 483"/>
                  <a:gd name="T5" fmla="*/ 2 h 72"/>
                  <a:gd name="T6" fmla="*/ 3 w 483"/>
                  <a:gd name="T7" fmla="*/ 0 h 72"/>
                  <a:gd name="T8" fmla="*/ 242 w 483"/>
                  <a:gd name="T9" fmla="*/ 33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3"/>
                  <a:gd name="T16" fmla="*/ 0 h 72"/>
                  <a:gd name="T17" fmla="*/ 483 w 48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3" h="72">
                    <a:moveTo>
                      <a:pt x="483" y="68"/>
                    </a:moveTo>
                    <a:lnTo>
                      <a:pt x="480" y="72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483" y="68"/>
                    </a:lnTo>
                    <a:close/>
                  </a:path>
                </a:pathLst>
              </a:custGeom>
              <a:solidFill>
                <a:srgbClr val="A0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5" name="Freeform 357"/>
              <p:cNvSpPr>
                <a:spLocks/>
              </p:cNvSpPr>
              <p:nvPr/>
            </p:nvSpPr>
            <p:spPr bwMode="auto">
              <a:xfrm>
                <a:off x="1678" y="1342"/>
                <a:ext cx="243" cy="38"/>
              </a:xfrm>
              <a:custGeom>
                <a:avLst/>
                <a:gdLst>
                  <a:gd name="T0" fmla="*/ 243 w 487"/>
                  <a:gd name="T1" fmla="*/ 35 h 74"/>
                  <a:gd name="T2" fmla="*/ 239 w 487"/>
                  <a:gd name="T3" fmla="*/ 38 h 74"/>
                  <a:gd name="T4" fmla="*/ 0 w 487"/>
                  <a:gd name="T5" fmla="*/ 3 h 74"/>
                  <a:gd name="T6" fmla="*/ 3 w 487"/>
                  <a:gd name="T7" fmla="*/ 0 h 74"/>
                  <a:gd name="T8" fmla="*/ 243 w 487"/>
                  <a:gd name="T9" fmla="*/ 3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74"/>
                  <a:gd name="T17" fmla="*/ 487 w 48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74">
                    <a:moveTo>
                      <a:pt x="487" y="68"/>
                    </a:moveTo>
                    <a:lnTo>
                      <a:pt x="479" y="74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487" y="68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6" name="Freeform 358"/>
              <p:cNvSpPr>
                <a:spLocks/>
              </p:cNvSpPr>
              <p:nvPr/>
            </p:nvSpPr>
            <p:spPr bwMode="auto">
              <a:xfrm>
                <a:off x="1680" y="1342"/>
                <a:ext cx="241" cy="35"/>
              </a:xfrm>
              <a:custGeom>
                <a:avLst/>
                <a:gdLst>
                  <a:gd name="T0" fmla="*/ 241 w 482"/>
                  <a:gd name="T1" fmla="*/ 34 h 69"/>
                  <a:gd name="T2" fmla="*/ 240 w 482"/>
                  <a:gd name="T3" fmla="*/ 35 h 69"/>
                  <a:gd name="T4" fmla="*/ 0 w 482"/>
                  <a:gd name="T5" fmla="*/ 1 h 69"/>
                  <a:gd name="T6" fmla="*/ 1 w 482"/>
                  <a:gd name="T7" fmla="*/ 0 h 69"/>
                  <a:gd name="T8" fmla="*/ 241 w 482"/>
                  <a:gd name="T9" fmla="*/ 3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69"/>
                  <a:gd name="T17" fmla="*/ 482 w 48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69">
                    <a:moveTo>
                      <a:pt x="482" y="68"/>
                    </a:moveTo>
                    <a:lnTo>
                      <a:pt x="479" y="69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7" name="Freeform 359"/>
              <p:cNvSpPr>
                <a:spLocks/>
              </p:cNvSpPr>
              <p:nvPr/>
            </p:nvSpPr>
            <p:spPr bwMode="auto">
              <a:xfrm>
                <a:off x="1678" y="1343"/>
                <a:ext cx="241" cy="35"/>
              </a:xfrm>
              <a:custGeom>
                <a:avLst/>
                <a:gdLst>
                  <a:gd name="T0" fmla="*/ 241 w 482"/>
                  <a:gd name="T1" fmla="*/ 34 h 70"/>
                  <a:gd name="T2" fmla="*/ 240 w 482"/>
                  <a:gd name="T3" fmla="*/ 35 h 70"/>
                  <a:gd name="T4" fmla="*/ 0 w 482"/>
                  <a:gd name="T5" fmla="*/ 1 h 70"/>
                  <a:gd name="T6" fmla="*/ 2 w 482"/>
                  <a:gd name="T7" fmla="*/ 0 h 70"/>
                  <a:gd name="T8" fmla="*/ 241 w 482"/>
                  <a:gd name="T9" fmla="*/ 34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70"/>
                  <a:gd name="T17" fmla="*/ 482 w 482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70">
                    <a:moveTo>
                      <a:pt x="482" y="68"/>
                    </a:moveTo>
                    <a:lnTo>
                      <a:pt x="480" y="7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A8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8" name="Freeform 360"/>
              <p:cNvSpPr>
                <a:spLocks/>
              </p:cNvSpPr>
              <p:nvPr/>
            </p:nvSpPr>
            <p:spPr bwMode="auto">
              <a:xfrm>
                <a:off x="1678" y="1344"/>
                <a:ext cx="241" cy="36"/>
              </a:xfrm>
              <a:custGeom>
                <a:avLst/>
                <a:gdLst>
                  <a:gd name="T0" fmla="*/ 241 w 482"/>
                  <a:gd name="T1" fmla="*/ 34 h 71"/>
                  <a:gd name="T2" fmla="*/ 240 w 482"/>
                  <a:gd name="T3" fmla="*/ 36 h 71"/>
                  <a:gd name="T4" fmla="*/ 0 w 482"/>
                  <a:gd name="T5" fmla="*/ 2 h 71"/>
                  <a:gd name="T6" fmla="*/ 1 w 482"/>
                  <a:gd name="T7" fmla="*/ 0 h 71"/>
                  <a:gd name="T8" fmla="*/ 241 w 482"/>
                  <a:gd name="T9" fmla="*/ 3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71"/>
                  <a:gd name="T17" fmla="*/ 482 w 48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71">
                    <a:moveTo>
                      <a:pt x="482" y="68"/>
                    </a:moveTo>
                    <a:lnTo>
                      <a:pt x="479" y="7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AB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9" name="Freeform 361"/>
              <p:cNvSpPr>
                <a:spLocks/>
              </p:cNvSpPr>
              <p:nvPr/>
            </p:nvSpPr>
            <p:spPr bwMode="auto">
              <a:xfrm>
                <a:off x="1674" y="1346"/>
                <a:ext cx="243" cy="37"/>
              </a:xfrm>
              <a:custGeom>
                <a:avLst/>
                <a:gdLst>
                  <a:gd name="T0" fmla="*/ 243 w 485"/>
                  <a:gd name="T1" fmla="*/ 34 h 75"/>
                  <a:gd name="T2" fmla="*/ 239 w 485"/>
                  <a:gd name="T3" fmla="*/ 37 h 75"/>
                  <a:gd name="T4" fmla="*/ 0 w 485"/>
                  <a:gd name="T5" fmla="*/ 3 h 75"/>
                  <a:gd name="T6" fmla="*/ 3 w 485"/>
                  <a:gd name="T7" fmla="*/ 0 h 75"/>
                  <a:gd name="T8" fmla="*/ 243 w 485"/>
                  <a:gd name="T9" fmla="*/ 34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75"/>
                  <a:gd name="T17" fmla="*/ 485 w 48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75">
                    <a:moveTo>
                      <a:pt x="485" y="68"/>
                    </a:moveTo>
                    <a:lnTo>
                      <a:pt x="478" y="75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485" y="68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0" name="Freeform 362"/>
              <p:cNvSpPr>
                <a:spLocks/>
              </p:cNvSpPr>
              <p:nvPr/>
            </p:nvSpPr>
            <p:spPr bwMode="auto">
              <a:xfrm>
                <a:off x="1676" y="1346"/>
                <a:ext cx="241" cy="35"/>
              </a:xfrm>
              <a:custGeom>
                <a:avLst/>
                <a:gdLst>
                  <a:gd name="T0" fmla="*/ 241 w 482"/>
                  <a:gd name="T1" fmla="*/ 34 h 70"/>
                  <a:gd name="T2" fmla="*/ 240 w 482"/>
                  <a:gd name="T3" fmla="*/ 35 h 70"/>
                  <a:gd name="T4" fmla="*/ 0 w 482"/>
                  <a:gd name="T5" fmla="*/ 1 h 70"/>
                  <a:gd name="T6" fmla="*/ 2 w 482"/>
                  <a:gd name="T7" fmla="*/ 0 h 70"/>
                  <a:gd name="T8" fmla="*/ 241 w 482"/>
                  <a:gd name="T9" fmla="*/ 34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70"/>
                  <a:gd name="T17" fmla="*/ 482 w 482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70">
                    <a:moveTo>
                      <a:pt x="482" y="68"/>
                    </a:moveTo>
                    <a:lnTo>
                      <a:pt x="480" y="7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1" name="Freeform 363"/>
              <p:cNvSpPr>
                <a:spLocks/>
              </p:cNvSpPr>
              <p:nvPr/>
            </p:nvSpPr>
            <p:spPr bwMode="auto">
              <a:xfrm>
                <a:off x="1675" y="1346"/>
                <a:ext cx="241" cy="36"/>
              </a:xfrm>
              <a:custGeom>
                <a:avLst/>
                <a:gdLst>
                  <a:gd name="T0" fmla="*/ 241 w 482"/>
                  <a:gd name="T1" fmla="*/ 34 h 71"/>
                  <a:gd name="T2" fmla="*/ 240 w 482"/>
                  <a:gd name="T3" fmla="*/ 36 h 71"/>
                  <a:gd name="T4" fmla="*/ 0 w 482"/>
                  <a:gd name="T5" fmla="*/ 1 h 71"/>
                  <a:gd name="T6" fmla="*/ 1 w 482"/>
                  <a:gd name="T7" fmla="*/ 0 h 71"/>
                  <a:gd name="T8" fmla="*/ 241 w 482"/>
                  <a:gd name="T9" fmla="*/ 3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71"/>
                  <a:gd name="T17" fmla="*/ 482 w 48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71">
                    <a:moveTo>
                      <a:pt x="482" y="68"/>
                    </a:moveTo>
                    <a:lnTo>
                      <a:pt x="479" y="7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B2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2" name="Freeform 364"/>
              <p:cNvSpPr>
                <a:spLocks/>
              </p:cNvSpPr>
              <p:nvPr/>
            </p:nvSpPr>
            <p:spPr bwMode="auto">
              <a:xfrm>
                <a:off x="1674" y="1347"/>
                <a:ext cx="240" cy="36"/>
              </a:xfrm>
              <a:custGeom>
                <a:avLst/>
                <a:gdLst>
                  <a:gd name="T0" fmla="*/ 240 w 480"/>
                  <a:gd name="T1" fmla="*/ 35 h 71"/>
                  <a:gd name="T2" fmla="*/ 239 w 480"/>
                  <a:gd name="T3" fmla="*/ 36 h 71"/>
                  <a:gd name="T4" fmla="*/ 0 w 480"/>
                  <a:gd name="T5" fmla="*/ 2 h 71"/>
                  <a:gd name="T6" fmla="*/ 1 w 480"/>
                  <a:gd name="T7" fmla="*/ 0 h 71"/>
                  <a:gd name="T8" fmla="*/ 240 w 480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69"/>
                    </a:moveTo>
                    <a:lnTo>
                      <a:pt x="478" y="71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3" name="Freeform 365"/>
              <p:cNvSpPr>
                <a:spLocks/>
              </p:cNvSpPr>
              <p:nvPr/>
            </p:nvSpPr>
            <p:spPr bwMode="auto">
              <a:xfrm>
                <a:off x="1671" y="1349"/>
                <a:ext cx="243" cy="38"/>
              </a:xfrm>
              <a:custGeom>
                <a:avLst/>
                <a:gdLst>
                  <a:gd name="T0" fmla="*/ 243 w 485"/>
                  <a:gd name="T1" fmla="*/ 34 h 76"/>
                  <a:gd name="T2" fmla="*/ 239 w 485"/>
                  <a:gd name="T3" fmla="*/ 38 h 76"/>
                  <a:gd name="T4" fmla="*/ 0 w 485"/>
                  <a:gd name="T5" fmla="*/ 4 h 76"/>
                  <a:gd name="T6" fmla="*/ 4 w 485"/>
                  <a:gd name="T7" fmla="*/ 0 h 76"/>
                  <a:gd name="T8" fmla="*/ 243 w 485"/>
                  <a:gd name="T9" fmla="*/ 34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76"/>
                  <a:gd name="T17" fmla="*/ 485 w 485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76">
                    <a:moveTo>
                      <a:pt x="485" y="68"/>
                    </a:moveTo>
                    <a:lnTo>
                      <a:pt x="478" y="76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485" y="6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4" name="Freeform 366"/>
              <p:cNvSpPr>
                <a:spLocks/>
              </p:cNvSpPr>
              <p:nvPr/>
            </p:nvSpPr>
            <p:spPr bwMode="auto">
              <a:xfrm>
                <a:off x="1673" y="1349"/>
                <a:ext cx="241" cy="36"/>
              </a:xfrm>
              <a:custGeom>
                <a:avLst/>
                <a:gdLst>
                  <a:gd name="T0" fmla="*/ 241 w 482"/>
                  <a:gd name="T1" fmla="*/ 34 h 71"/>
                  <a:gd name="T2" fmla="*/ 240 w 482"/>
                  <a:gd name="T3" fmla="*/ 36 h 71"/>
                  <a:gd name="T4" fmla="*/ 0 w 482"/>
                  <a:gd name="T5" fmla="*/ 1 h 71"/>
                  <a:gd name="T6" fmla="*/ 2 w 482"/>
                  <a:gd name="T7" fmla="*/ 0 h 71"/>
                  <a:gd name="T8" fmla="*/ 241 w 482"/>
                  <a:gd name="T9" fmla="*/ 3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71"/>
                  <a:gd name="T17" fmla="*/ 482 w 48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71">
                    <a:moveTo>
                      <a:pt x="482" y="68"/>
                    </a:moveTo>
                    <a:lnTo>
                      <a:pt x="479" y="71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82" y="6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5" name="Freeform 367"/>
              <p:cNvSpPr>
                <a:spLocks/>
              </p:cNvSpPr>
              <p:nvPr/>
            </p:nvSpPr>
            <p:spPr bwMode="auto">
              <a:xfrm>
                <a:off x="1672" y="1350"/>
                <a:ext cx="240" cy="36"/>
              </a:xfrm>
              <a:custGeom>
                <a:avLst/>
                <a:gdLst>
                  <a:gd name="T0" fmla="*/ 240 w 480"/>
                  <a:gd name="T1" fmla="*/ 34 h 73"/>
                  <a:gd name="T2" fmla="*/ 239 w 480"/>
                  <a:gd name="T3" fmla="*/ 36 h 73"/>
                  <a:gd name="T4" fmla="*/ 0 w 480"/>
                  <a:gd name="T5" fmla="*/ 1 h 73"/>
                  <a:gd name="T6" fmla="*/ 1 w 480"/>
                  <a:gd name="T7" fmla="*/ 0 h 73"/>
                  <a:gd name="T8" fmla="*/ 240 w 480"/>
                  <a:gd name="T9" fmla="*/ 34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69"/>
                    </a:moveTo>
                    <a:lnTo>
                      <a:pt x="478" y="7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6" name="Freeform 368"/>
              <p:cNvSpPr>
                <a:spLocks/>
              </p:cNvSpPr>
              <p:nvPr/>
            </p:nvSpPr>
            <p:spPr bwMode="auto">
              <a:xfrm>
                <a:off x="1671" y="1351"/>
                <a:ext cx="240" cy="36"/>
              </a:xfrm>
              <a:custGeom>
                <a:avLst/>
                <a:gdLst>
                  <a:gd name="T0" fmla="*/ 240 w 480"/>
                  <a:gd name="T1" fmla="*/ 35 h 71"/>
                  <a:gd name="T2" fmla="*/ 239 w 480"/>
                  <a:gd name="T3" fmla="*/ 36 h 71"/>
                  <a:gd name="T4" fmla="*/ 0 w 480"/>
                  <a:gd name="T5" fmla="*/ 2 h 71"/>
                  <a:gd name="T6" fmla="*/ 1 w 480"/>
                  <a:gd name="T7" fmla="*/ 0 h 71"/>
                  <a:gd name="T8" fmla="*/ 240 w 480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70"/>
                    </a:moveTo>
                    <a:lnTo>
                      <a:pt x="478" y="7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0" y="70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7" name="Freeform 369"/>
              <p:cNvSpPr>
                <a:spLocks/>
              </p:cNvSpPr>
              <p:nvPr/>
            </p:nvSpPr>
            <p:spPr bwMode="auto">
              <a:xfrm>
                <a:off x="1668" y="1353"/>
                <a:ext cx="242" cy="39"/>
              </a:xfrm>
              <a:custGeom>
                <a:avLst/>
                <a:gdLst>
                  <a:gd name="T0" fmla="*/ 242 w 485"/>
                  <a:gd name="T1" fmla="*/ 34 h 78"/>
                  <a:gd name="T2" fmla="*/ 239 w 485"/>
                  <a:gd name="T3" fmla="*/ 39 h 78"/>
                  <a:gd name="T4" fmla="*/ 0 w 485"/>
                  <a:gd name="T5" fmla="*/ 5 h 78"/>
                  <a:gd name="T6" fmla="*/ 3 w 485"/>
                  <a:gd name="T7" fmla="*/ 0 h 78"/>
                  <a:gd name="T8" fmla="*/ 242 w 485"/>
                  <a:gd name="T9" fmla="*/ 34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78"/>
                  <a:gd name="T17" fmla="*/ 485 w 48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78">
                    <a:moveTo>
                      <a:pt x="485" y="68"/>
                    </a:moveTo>
                    <a:lnTo>
                      <a:pt x="479" y="78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485" y="68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8" name="Freeform 370"/>
              <p:cNvSpPr>
                <a:spLocks/>
              </p:cNvSpPr>
              <p:nvPr/>
            </p:nvSpPr>
            <p:spPr bwMode="auto">
              <a:xfrm>
                <a:off x="1670" y="1353"/>
                <a:ext cx="240" cy="36"/>
              </a:xfrm>
              <a:custGeom>
                <a:avLst/>
                <a:gdLst>
                  <a:gd name="T0" fmla="*/ 240 w 480"/>
                  <a:gd name="T1" fmla="*/ 34 h 72"/>
                  <a:gd name="T2" fmla="*/ 240 w 480"/>
                  <a:gd name="T3" fmla="*/ 36 h 72"/>
                  <a:gd name="T4" fmla="*/ 0 w 480"/>
                  <a:gd name="T5" fmla="*/ 1 h 72"/>
                  <a:gd name="T6" fmla="*/ 1 w 480"/>
                  <a:gd name="T7" fmla="*/ 0 h 72"/>
                  <a:gd name="T8" fmla="*/ 240 w 480"/>
                  <a:gd name="T9" fmla="*/ 34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2"/>
                  <a:gd name="T17" fmla="*/ 480 w 480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2">
                    <a:moveTo>
                      <a:pt x="480" y="68"/>
                    </a:moveTo>
                    <a:lnTo>
                      <a:pt x="479" y="7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0" y="68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9" name="Freeform 371"/>
              <p:cNvSpPr>
                <a:spLocks/>
              </p:cNvSpPr>
              <p:nvPr/>
            </p:nvSpPr>
            <p:spPr bwMode="auto">
              <a:xfrm>
                <a:off x="1669" y="1354"/>
                <a:ext cx="240" cy="36"/>
              </a:xfrm>
              <a:custGeom>
                <a:avLst/>
                <a:gdLst>
                  <a:gd name="T0" fmla="*/ 240 w 480"/>
                  <a:gd name="T1" fmla="*/ 35 h 71"/>
                  <a:gd name="T2" fmla="*/ 239 w 480"/>
                  <a:gd name="T3" fmla="*/ 36 h 71"/>
                  <a:gd name="T4" fmla="*/ 0 w 480"/>
                  <a:gd name="T5" fmla="*/ 1 h 71"/>
                  <a:gd name="T6" fmla="*/ 1 w 480"/>
                  <a:gd name="T7" fmla="*/ 0 h 71"/>
                  <a:gd name="T8" fmla="*/ 240 w 480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70"/>
                    </a:moveTo>
                    <a:lnTo>
                      <a:pt x="478" y="7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80" y="70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0" name="Freeform 372"/>
              <p:cNvSpPr>
                <a:spLocks/>
              </p:cNvSpPr>
              <p:nvPr/>
            </p:nvSpPr>
            <p:spPr bwMode="auto">
              <a:xfrm>
                <a:off x="1668" y="1355"/>
                <a:ext cx="241" cy="36"/>
              </a:xfrm>
              <a:custGeom>
                <a:avLst/>
                <a:gdLst>
                  <a:gd name="T0" fmla="*/ 241 w 480"/>
                  <a:gd name="T1" fmla="*/ 34 h 73"/>
                  <a:gd name="T2" fmla="*/ 240 w 480"/>
                  <a:gd name="T3" fmla="*/ 36 h 73"/>
                  <a:gd name="T4" fmla="*/ 0 w 480"/>
                  <a:gd name="T5" fmla="*/ 1 h 73"/>
                  <a:gd name="T6" fmla="*/ 1 w 480"/>
                  <a:gd name="T7" fmla="*/ 0 h 73"/>
                  <a:gd name="T8" fmla="*/ 241 w 480"/>
                  <a:gd name="T9" fmla="*/ 34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69"/>
                    </a:moveTo>
                    <a:lnTo>
                      <a:pt x="478" y="7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1" name="Freeform 373"/>
              <p:cNvSpPr>
                <a:spLocks/>
              </p:cNvSpPr>
              <p:nvPr/>
            </p:nvSpPr>
            <p:spPr bwMode="auto">
              <a:xfrm>
                <a:off x="1668" y="1356"/>
                <a:ext cx="240" cy="36"/>
              </a:xfrm>
              <a:custGeom>
                <a:avLst/>
                <a:gdLst>
                  <a:gd name="T0" fmla="*/ 240 w 480"/>
                  <a:gd name="T1" fmla="*/ 35 h 71"/>
                  <a:gd name="T2" fmla="*/ 240 w 480"/>
                  <a:gd name="T3" fmla="*/ 36 h 71"/>
                  <a:gd name="T4" fmla="*/ 0 w 480"/>
                  <a:gd name="T5" fmla="*/ 1 h 71"/>
                  <a:gd name="T6" fmla="*/ 1 w 480"/>
                  <a:gd name="T7" fmla="*/ 0 h 71"/>
                  <a:gd name="T8" fmla="*/ 240 w 480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70"/>
                    </a:moveTo>
                    <a:lnTo>
                      <a:pt x="479" y="7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0" y="70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2" name="Freeform 374"/>
              <p:cNvSpPr>
                <a:spLocks/>
              </p:cNvSpPr>
              <p:nvPr/>
            </p:nvSpPr>
            <p:spPr bwMode="auto">
              <a:xfrm>
                <a:off x="1664" y="1357"/>
                <a:ext cx="243" cy="40"/>
              </a:xfrm>
              <a:custGeom>
                <a:avLst/>
                <a:gdLst>
                  <a:gd name="T0" fmla="*/ 243 w 485"/>
                  <a:gd name="T1" fmla="*/ 35 h 79"/>
                  <a:gd name="T2" fmla="*/ 240 w 485"/>
                  <a:gd name="T3" fmla="*/ 40 h 79"/>
                  <a:gd name="T4" fmla="*/ 0 w 485"/>
                  <a:gd name="T5" fmla="*/ 5 h 79"/>
                  <a:gd name="T6" fmla="*/ 3 w 485"/>
                  <a:gd name="T7" fmla="*/ 0 h 79"/>
                  <a:gd name="T8" fmla="*/ 243 w 485"/>
                  <a:gd name="T9" fmla="*/ 35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79"/>
                  <a:gd name="T17" fmla="*/ 485 w 485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79">
                    <a:moveTo>
                      <a:pt x="485" y="69"/>
                    </a:moveTo>
                    <a:lnTo>
                      <a:pt x="480" y="79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485" y="69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3" name="Freeform 375"/>
              <p:cNvSpPr>
                <a:spLocks/>
              </p:cNvSpPr>
              <p:nvPr/>
            </p:nvSpPr>
            <p:spPr bwMode="auto">
              <a:xfrm>
                <a:off x="1667" y="1357"/>
                <a:ext cx="240" cy="36"/>
              </a:xfrm>
              <a:custGeom>
                <a:avLst/>
                <a:gdLst>
                  <a:gd name="T0" fmla="*/ 240 w 480"/>
                  <a:gd name="T1" fmla="*/ 35 h 71"/>
                  <a:gd name="T2" fmla="*/ 239 w 480"/>
                  <a:gd name="T3" fmla="*/ 36 h 71"/>
                  <a:gd name="T4" fmla="*/ 0 w 480"/>
                  <a:gd name="T5" fmla="*/ 1 h 71"/>
                  <a:gd name="T6" fmla="*/ 1 w 480"/>
                  <a:gd name="T7" fmla="*/ 0 h 71"/>
                  <a:gd name="T8" fmla="*/ 240 w 480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69"/>
                    </a:moveTo>
                    <a:lnTo>
                      <a:pt x="478" y="7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4" name="Freeform 376"/>
              <p:cNvSpPr>
                <a:spLocks/>
              </p:cNvSpPr>
              <p:nvPr/>
            </p:nvSpPr>
            <p:spPr bwMode="auto">
              <a:xfrm>
                <a:off x="1666" y="1358"/>
                <a:ext cx="240" cy="37"/>
              </a:xfrm>
              <a:custGeom>
                <a:avLst/>
                <a:gdLst>
                  <a:gd name="T0" fmla="*/ 240 w 480"/>
                  <a:gd name="T1" fmla="*/ 35 h 73"/>
                  <a:gd name="T2" fmla="*/ 239 w 480"/>
                  <a:gd name="T3" fmla="*/ 37 h 73"/>
                  <a:gd name="T4" fmla="*/ 0 w 480"/>
                  <a:gd name="T5" fmla="*/ 2 h 73"/>
                  <a:gd name="T6" fmla="*/ 1 w 480"/>
                  <a:gd name="T7" fmla="*/ 0 h 73"/>
                  <a:gd name="T8" fmla="*/ 240 w 480"/>
                  <a:gd name="T9" fmla="*/ 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0"/>
                    </a:moveTo>
                    <a:lnTo>
                      <a:pt x="478" y="7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80" y="70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5" name="Freeform 377"/>
              <p:cNvSpPr>
                <a:spLocks/>
              </p:cNvSpPr>
              <p:nvPr/>
            </p:nvSpPr>
            <p:spPr bwMode="auto">
              <a:xfrm>
                <a:off x="1665" y="1360"/>
                <a:ext cx="240" cy="35"/>
              </a:xfrm>
              <a:custGeom>
                <a:avLst/>
                <a:gdLst>
                  <a:gd name="T0" fmla="*/ 240 w 480"/>
                  <a:gd name="T1" fmla="*/ 34 h 71"/>
                  <a:gd name="T2" fmla="*/ 240 w 480"/>
                  <a:gd name="T3" fmla="*/ 35 h 71"/>
                  <a:gd name="T4" fmla="*/ 0 w 480"/>
                  <a:gd name="T5" fmla="*/ 0 h 71"/>
                  <a:gd name="T6" fmla="*/ 1 w 480"/>
                  <a:gd name="T7" fmla="*/ 0 h 71"/>
                  <a:gd name="T8" fmla="*/ 240 w 480"/>
                  <a:gd name="T9" fmla="*/ 34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1"/>
                  <a:gd name="T17" fmla="*/ 480 w 480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1">
                    <a:moveTo>
                      <a:pt x="480" y="69"/>
                    </a:moveTo>
                    <a:lnTo>
                      <a:pt x="479" y="7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6" name="Freeform 378"/>
              <p:cNvSpPr>
                <a:spLocks/>
              </p:cNvSpPr>
              <p:nvPr/>
            </p:nvSpPr>
            <p:spPr bwMode="auto">
              <a:xfrm>
                <a:off x="1664" y="1361"/>
                <a:ext cx="240" cy="36"/>
              </a:xfrm>
              <a:custGeom>
                <a:avLst/>
                <a:gdLst>
                  <a:gd name="T0" fmla="*/ 240 w 480"/>
                  <a:gd name="T1" fmla="*/ 35 h 73"/>
                  <a:gd name="T2" fmla="*/ 240 w 480"/>
                  <a:gd name="T3" fmla="*/ 36 h 73"/>
                  <a:gd name="T4" fmla="*/ 0 w 480"/>
                  <a:gd name="T5" fmla="*/ 2 h 73"/>
                  <a:gd name="T6" fmla="*/ 1 w 480"/>
                  <a:gd name="T7" fmla="*/ 0 h 73"/>
                  <a:gd name="T8" fmla="*/ 240 w 480"/>
                  <a:gd name="T9" fmla="*/ 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0"/>
                    </a:moveTo>
                    <a:lnTo>
                      <a:pt x="480" y="73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480" y="70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7" name="Freeform 379"/>
              <p:cNvSpPr>
                <a:spLocks/>
              </p:cNvSpPr>
              <p:nvPr/>
            </p:nvSpPr>
            <p:spPr bwMode="auto">
              <a:xfrm>
                <a:off x="1662" y="1362"/>
                <a:ext cx="242" cy="40"/>
              </a:xfrm>
              <a:custGeom>
                <a:avLst/>
                <a:gdLst>
                  <a:gd name="T0" fmla="*/ 242 w 485"/>
                  <a:gd name="T1" fmla="*/ 35 h 79"/>
                  <a:gd name="T2" fmla="*/ 239 w 485"/>
                  <a:gd name="T3" fmla="*/ 40 h 79"/>
                  <a:gd name="T4" fmla="*/ 0 w 485"/>
                  <a:gd name="T5" fmla="*/ 5 h 79"/>
                  <a:gd name="T6" fmla="*/ 2 w 485"/>
                  <a:gd name="T7" fmla="*/ 0 h 79"/>
                  <a:gd name="T8" fmla="*/ 242 w 485"/>
                  <a:gd name="T9" fmla="*/ 35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79"/>
                  <a:gd name="T17" fmla="*/ 485 w 485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79">
                    <a:moveTo>
                      <a:pt x="485" y="69"/>
                    </a:moveTo>
                    <a:lnTo>
                      <a:pt x="478" y="79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485" y="6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8" name="Freeform 380"/>
              <p:cNvSpPr>
                <a:spLocks/>
              </p:cNvSpPr>
              <p:nvPr/>
            </p:nvSpPr>
            <p:spPr bwMode="auto">
              <a:xfrm>
                <a:off x="1664" y="1362"/>
                <a:ext cx="240" cy="37"/>
              </a:xfrm>
              <a:custGeom>
                <a:avLst/>
                <a:gdLst>
                  <a:gd name="T0" fmla="*/ 240 w 480"/>
                  <a:gd name="T1" fmla="*/ 35 h 73"/>
                  <a:gd name="T2" fmla="*/ 239 w 480"/>
                  <a:gd name="T3" fmla="*/ 37 h 73"/>
                  <a:gd name="T4" fmla="*/ 0 w 480"/>
                  <a:gd name="T5" fmla="*/ 1 h 73"/>
                  <a:gd name="T6" fmla="*/ 0 w 480"/>
                  <a:gd name="T7" fmla="*/ 0 h 73"/>
                  <a:gd name="T8" fmla="*/ 240 w 480"/>
                  <a:gd name="T9" fmla="*/ 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69"/>
                    </a:moveTo>
                    <a:lnTo>
                      <a:pt x="478" y="7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9" name="Freeform 381"/>
              <p:cNvSpPr>
                <a:spLocks/>
              </p:cNvSpPr>
              <p:nvPr/>
            </p:nvSpPr>
            <p:spPr bwMode="auto">
              <a:xfrm>
                <a:off x="1663" y="1363"/>
                <a:ext cx="241" cy="37"/>
              </a:xfrm>
              <a:custGeom>
                <a:avLst/>
                <a:gdLst>
                  <a:gd name="T0" fmla="*/ 241 w 480"/>
                  <a:gd name="T1" fmla="*/ 36 h 73"/>
                  <a:gd name="T2" fmla="*/ 240 w 480"/>
                  <a:gd name="T3" fmla="*/ 37 h 73"/>
                  <a:gd name="T4" fmla="*/ 0 w 480"/>
                  <a:gd name="T5" fmla="*/ 2 h 73"/>
                  <a:gd name="T6" fmla="*/ 1 w 480"/>
                  <a:gd name="T7" fmla="*/ 0 h 73"/>
                  <a:gd name="T8" fmla="*/ 241 w 480"/>
                  <a:gd name="T9" fmla="*/ 3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2"/>
                    </a:moveTo>
                    <a:lnTo>
                      <a:pt x="478" y="7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0" name="Freeform 382"/>
              <p:cNvSpPr>
                <a:spLocks/>
              </p:cNvSpPr>
              <p:nvPr/>
            </p:nvSpPr>
            <p:spPr bwMode="auto">
              <a:xfrm>
                <a:off x="1663" y="1365"/>
                <a:ext cx="240" cy="36"/>
              </a:xfrm>
              <a:custGeom>
                <a:avLst/>
                <a:gdLst>
                  <a:gd name="T0" fmla="*/ 240 w 480"/>
                  <a:gd name="T1" fmla="*/ 34 h 73"/>
                  <a:gd name="T2" fmla="*/ 240 w 480"/>
                  <a:gd name="T3" fmla="*/ 36 h 73"/>
                  <a:gd name="T4" fmla="*/ 0 w 480"/>
                  <a:gd name="T5" fmla="*/ 0 h 73"/>
                  <a:gd name="T6" fmla="*/ 1 w 480"/>
                  <a:gd name="T7" fmla="*/ 0 h 73"/>
                  <a:gd name="T8" fmla="*/ 240 w 480"/>
                  <a:gd name="T9" fmla="*/ 34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69"/>
                    </a:moveTo>
                    <a:lnTo>
                      <a:pt x="479" y="7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80" y="69"/>
                    </a:lnTo>
                    <a:close/>
                  </a:path>
                </a:pathLst>
              </a:custGeom>
              <a:solidFill>
                <a:srgbClr val="D4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1" name="Freeform 383"/>
              <p:cNvSpPr>
                <a:spLocks/>
              </p:cNvSpPr>
              <p:nvPr/>
            </p:nvSpPr>
            <p:spPr bwMode="auto">
              <a:xfrm>
                <a:off x="1662" y="1366"/>
                <a:ext cx="240" cy="36"/>
              </a:xfrm>
              <a:custGeom>
                <a:avLst/>
                <a:gdLst>
                  <a:gd name="T0" fmla="*/ 240 w 480"/>
                  <a:gd name="T1" fmla="*/ 36 h 73"/>
                  <a:gd name="T2" fmla="*/ 239 w 480"/>
                  <a:gd name="T3" fmla="*/ 36 h 73"/>
                  <a:gd name="T4" fmla="*/ 0 w 480"/>
                  <a:gd name="T5" fmla="*/ 1 h 73"/>
                  <a:gd name="T6" fmla="*/ 1 w 480"/>
                  <a:gd name="T7" fmla="*/ 0 h 73"/>
                  <a:gd name="T8" fmla="*/ 240 w 480"/>
                  <a:gd name="T9" fmla="*/ 3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2"/>
                    </a:moveTo>
                    <a:lnTo>
                      <a:pt x="478" y="7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2" name="Freeform 384"/>
              <p:cNvSpPr>
                <a:spLocks/>
              </p:cNvSpPr>
              <p:nvPr/>
            </p:nvSpPr>
            <p:spPr bwMode="auto">
              <a:xfrm>
                <a:off x="1660" y="1367"/>
                <a:ext cx="241" cy="41"/>
              </a:xfrm>
              <a:custGeom>
                <a:avLst/>
                <a:gdLst>
                  <a:gd name="T0" fmla="*/ 241 w 482"/>
                  <a:gd name="T1" fmla="*/ 35 h 82"/>
                  <a:gd name="T2" fmla="*/ 240 w 482"/>
                  <a:gd name="T3" fmla="*/ 41 h 82"/>
                  <a:gd name="T4" fmla="*/ 0 w 482"/>
                  <a:gd name="T5" fmla="*/ 5 h 82"/>
                  <a:gd name="T6" fmla="*/ 2 w 482"/>
                  <a:gd name="T7" fmla="*/ 0 h 82"/>
                  <a:gd name="T8" fmla="*/ 241 w 482"/>
                  <a:gd name="T9" fmla="*/ 35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2"/>
                  <a:gd name="T17" fmla="*/ 482 w 4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2">
                    <a:moveTo>
                      <a:pt x="482" y="70"/>
                    </a:moveTo>
                    <a:lnTo>
                      <a:pt x="479" y="82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482" y="70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" name="Freeform 385"/>
              <p:cNvSpPr>
                <a:spLocks/>
              </p:cNvSpPr>
              <p:nvPr/>
            </p:nvSpPr>
            <p:spPr bwMode="auto">
              <a:xfrm>
                <a:off x="1662" y="1367"/>
                <a:ext cx="239" cy="37"/>
              </a:xfrm>
              <a:custGeom>
                <a:avLst/>
                <a:gdLst>
                  <a:gd name="T0" fmla="*/ 239 w 478"/>
                  <a:gd name="T1" fmla="*/ 35 h 74"/>
                  <a:gd name="T2" fmla="*/ 239 w 478"/>
                  <a:gd name="T3" fmla="*/ 37 h 74"/>
                  <a:gd name="T4" fmla="*/ 0 w 478"/>
                  <a:gd name="T5" fmla="*/ 1 h 74"/>
                  <a:gd name="T6" fmla="*/ 0 w 478"/>
                  <a:gd name="T7" fmla="*/ 0 h 74"/>
                  <a:gd name="T8" fmla="*/ 239 w 478"/>
                  <a:gd name="T9" fmla="*/ 3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4"/>
                  <a:gd name="T17" fmla="*/ 478 w 478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4">
                    <a:moveTo>
                      <a:pt x="478" y="70"/>
                    </a:moveTo>
                    <a:lnTo>
                      <a:pt x="478" y="7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8" y="70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" name="Freeform 386"/>
              <p:cNvSpPr>
                <a:spLocks/>
              </p:cNvSpPr>
              <p:nvPr/>
            </p:nvSpPr>
            <p:spPr bwMode="auto">
              <a:xfrm>
                <a:off x="1661" y="1368"/>
                <a:ext cx="240" cy="37"/>
              </a:xfrm>
              <a:custGeom>
                <a:avLst/>
                <a:gdLst>
                  <a:gd name="T0" fmla="*/ 240 w 480"/>
                  <a:gd name="T1" fmla="*/ 36 h 73"/>
                  <a:gd name="T2" fmla="*/ 239 w 480"/>
                  <a:gd name="T3" fmla="*/ 37 h 73"/>
                  <a:gd name="T4" fmla="*/ 0 w 480"/>
                  <a:gd name="T5" fmla="*/ 1 h 73"/>
                  <a:gd name="T6" fmla="*/ 1 w 480"/>
                  <a:gd name="T7" fmla="*/ 0 h 73"/>
                  <a:gd name="T8" fmla="*/ 240 w 480"/>
                  <a:gd name="T9" fmla="*/ 3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2"/>
                    </a:moveTo>
                    <a:lnTo>
                      <a:pt x="478" y="7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8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" name="Freeform 387"/>
              <p:cNvSpPr>
                <a:spLocks/>
              </p:cNvSpPr>
              <p:nvPr/>
            </p:nvSpPr>
            <p:spPr bwMode="auto">
              <a:xfrm>
                <a:off x="1661" y="1369"/>
                <a:ext cx="239" cy="37"/>
              </a:xfrm>
              <a:custGeom>
                <a:avLst/>
                <a:gdLst>
                  <a:gd name="T0" fmla="*/ 239 w 478"/>
                  <a:gd name="T1" fmla="*/ 35 h 75"/>
                  <a:gd name="T2" fmla="*/ 239 w 478"/>
                  <a:gd name="T3" fmla="*/ 37 h 75"/>
                  <a:gd name="T4" fmla="*/ 0 w 478"/>
                  <a:gd name="T5" fmla="*/ 1 h 75"/>
                  <a:gd name="T6" fmla="*/ 0 w 478"/>
                  <a:gd name="T7" fmla="*/ 0 h 75"/>
                  <a:gd name="T8" fmla="*/ 239 w 478"/>
                  <a:gd name="T9" fmla="*/ 3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5"/>
                  <a:gd name="T17" fmla="*/ 478 w 47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5">
                    <a:moveTo>
                      <a:pt x="478" y="71"/>
                    </a:moveTo>
                    <a:lnTo>
                      <a:pt x="478" y="7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8" y="71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6" name="Freeform 388"/>
              <p:cNvSpPr>
                <a:spLocks/>
              </p:cNvSpPr>
              <p:nvPr/>
            </p:nvSpPr>
            <p:spPr bwMode="auto">
              <a:xfrm>
                <a:off x="1660" y="1371"/>
                <a:ext cx="240" cy="36"/>
              </a:xfrm>
              <a:custGeom>
                <a:avLst/>
                <a:gdLst>
                  <a:gd name="T0" fmla="*/ 240 w 480"/>
                  <a:gd name="T1" fmla="*/ 36 h 73"/>
                  <a:gd name="T2" fmla="*/ 240 w 480"/>
                  <a:gd name="T3" fmla="*/ 36 h 73"/>
                  <a:gd name="T4" fmla="*/ 0 w 480"/>
                  <a:gd name="T5" fmla="*/ 1 h 73"/>
                  <a:gd name="T6" fmla="*/ 1 w 480"/>
                  <a:gd name="T7" fmla="*/ 0 h 73"/>
                  <a:gd name="T8" fmla="*/ 240 w 480"/>
                  <a:gd name="T9" fmla="*/ 3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3"/>
                  <a:gd name="T17" fmla="*/ 480 w 48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3">
                    <a:moveTo>
                      <a:pt x="480" y="72"/>
                    </a:moveTo>
                    <a:lnTo>
                      <a:pt x="479" y="7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A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7" name="Freeform 389"/>
              <p:cNvSpPr>
                <a:spLocks/>
              </p:cNvSpPr>
              <p:nvPr/>
            </p:nvSpPr>
            <p:spPr bwMode="auto">
              <a:xfrm>
                <a:off x="1660" y="1371"/>
                <a:ext cx="239" cy="37"/>
              </a:xfrm>
              <a:custGeom>
                <a:avLst/>
                <a:gdLst>
                  <a:gd name="T0" fmla="*/ 239 w 479"/>
                  <a:gd name="T1" fmla="*/ 36 h 73"/>
                  <a:gd name="T2" fmla="*/ 239 w 479"/>
                  <a:gd name="T3" fmla="*/ 37 h 73"/>
                  <a:gd name="T4" fmla="*/ 0 w 479"/>
                  <a:gd name="T5" fmla="*/ 1 h 73"/>
                  <a:gd name="T6" fmla="*/ 0 w 479"/>
                  <a:gd name="T7" fmla="*/ 0 h 73"/>
                  <a:gd name="T8" fmla="*/ 239 w 479"/>
                  <a:gd name="T9" fmla="*/ 3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73"/>
                  <a:gd name="T17" fmla="*/ 479 w 479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73">
                    <a:moveTo>
                      <a:pt x="479" y="71"/>
                    </a:moveTo>
                    <a:lnTo>
                      <a:pt x="479" y="7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79" y="71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8" name="Freeform 390"/>
              <p:cNvSpPr>
                <a:spLocks/>
              </p:cNvSpPr>
              <p:nvPr/>
            </p:nvSpPr>
            <p:spPr bwMode="auto">
              <a:xfrm>
                <a:off x="1658" y="1372"/>
                <a:ext cx="241" cy="43"/>
              </a:xfrm>
              <a:custGeom>
                <a:avLst/>
                <a:gdLst>
                  <a:gd name="T0" fmla="*/ 241 w 482"/>
                  <a:gd name="T1" fmla="*/ 36 h 85"/>
                  <a:gd name="T2" fmla="*/ 239 w 482"/>
                  <a:gd name="T3" fmla="*/ 43 h 85"/>
                  <a:gd name="T4" fmla="*/ 0 w 482"/>
                  <a:gd name="T5" fmla="*/ 6 h 85"/>
                  <a:gd name="T6" fmla="*/ 2 w 482"/>
                  <a:gd name="T7" fmla="*/ 0 h 85"/>
                  <a:gd name="T8" fmla="*/ 241 w 482"/>
                  <a:gd name="T9" fmla="*/ 36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5"/>
                  <a:gd name="T17" fmla="*/ 482 w 482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5">
                    <a:moveTo>
                      <a:pt x="482" y="72"/>
                    </a:moveTo>
                    <a:lnTo>
                      <a:pt x="478" y="85"/>
                    </a:lnTo>
                    <a:lnTo>
                      <a:pt x="0" y="12"/>
                    </a:lnTo>
                    <a:lnTo>
                      <a:pt x="3" y="0"/>
                    </a:lnTo>
                    <a:lnTo>
                      <a:pt x="482" y="72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9" name="Freeform 391"/>
              <p:cNvSpPr>
                <a:spLocks/>
              </p:cNvSpPr>
              <p:nvPr/>
            </p:nvSpPr>
            <p:spPr bwMode="auto">
              <a:xfrm>
                <a:off x="1659" y="1372"/>
                <a:ext cx="240" cy="38"/>
              </a:xfrm>
              <a:custGeom>
                <a:avLst/>
                <a:gdLst>
                  <a:gd name="T0" fmla="*/ 240 w 480"/>
                  <a:gd name="T1" fmla="*/ 36 h 75"/>
                  <a:gd name="T2" fmla="*/ 239 w 480"/>
                  <a:gd name="T3" fmla="*/ 38 h 75"/>
                  <a:gd name="T4" fmla="*/ 0 w 480"/>
                  <a:gd name="T5" fmla="*/ 2 h 75"/>
                  <a:gd name="T6" fmla="*/ 1 w 480"/>
                  <a:gd name="T7" fmla="*/ 0 h 75"/>
                  <a:gd name="T8" fmla="*/ 240 w 480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5"/>
                  <a:gd name="T17" fmla="*/ 480 w 480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5">
                    <a:moveTo>
                      <a:pt x="480" y="72"/>
                    </a:moveTo>
                    <a:lnTo>
                      <a:pt x="478" y="7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0" name="Freeform 392"/>
              <p:cNvSpPr>
                <a:spLocks/>
              </p:cNvSpPr>
              <p:nvPr/>
            </p:nvSpPr>
            <p:spPr bwMode="auto">
              <a:xfrm>
                <a:off x="1659" y="1374"/>
                <a:ext cx="240" cy="36"/>
              </a:xfrm>
              <a:custGeom>
                <a:avLst/>
                <a:gdLst>
                  <a:gd name="T0" fmla="*/ 240 w 478"/>
                  <a:gd name="T1" fmla="*/ 35 h 73"/>
                  <a:gd name="T2" fmla="*/ 240 w 478"/>
                  <a:gd name="T3" fmla="*/ 36 h 73"/>
                  <a:gd name="T4" fmla="*/ 0 w 478"/>
                  <a:gd name="T5" fmla="*/ 0 h 73"/>
                  <a:gd name="T6" fmla="*/ 0 w 478"/>
                  <a:gd name="T7" fmla="*/ 0 h 73"/>
                  <a:gd name="T8" fmla="*/ 240 w 478"/>
                  <a:gd name="T9" fmla="*/ 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3"/>
                  <a:gd name="T17" fmla="*/ 478 w 47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3">
                    <a:moveTo>
                      <a:pt x="478" y="71"/>
                    </a:moveTo>
                    <a:lnTo>
                      <a:pt x="478" y="7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78" y="71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1" name="Freeform 393"/>
              <p:cNvSpPr>
                <a:spLocks/>
              </p:cNvSpPr>
              <p:nvPr/>
            </p:nvSpPr>
            <p:spPr bwMode="auto">
              <a:xfrm>
                <a:off x="1658" y="1375"/>
                <a:ext cx="241" cy="37"/>
              </a:xfrm>
              <a:custGeom>
                <a:avLst/>
                <a:gdLst>
                  <a:gd name="T0" fmla="*/ 241 w 480"/>
                  <a:gd name="T1" fmla="*/ 36 h 75"/>
                  <a:gd name="T2" fmla="*/ 240 w 480"/>
                  <a:gd name="T3" fmla="*/ 37 h 75"/>
                  <a:gd name="T4" fmla="*/ 0 w 480"/>
                  <a:gd name="T5" fmla="*/ 1 h 75"/>
                  <a:gd name="T6" fmla="*/ 1 w 480"/>
                  <a:gd name="T7" fmla="*/ 0 h 75"/>
                  <a:gd name="T8" fmla="*/ 241 w 480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5"/>
                  <a:gd name="T17" fmla="*/ 480 w 480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5">
                    <a:moveTo>
                      <a:pt x="480" y="72"/>
                    </a:moveTo>
                    <a:lnTo>
                      <a:pt x="478" y="7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0" y="72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2" name="Freeform 394"/>
              <p:cNvSpPr>
                <a:spLocks/>
              </p:cNvSpPr>
              <p:nvPr/>
            </p:nvSpPr>
            <p:spPr bwMode="auto">
              <a:xfrm>
                <a:off x="1658" y="1376"/>
                <a:ext cx="240" cy="37"/>
              </a:xfrm>
              <a:custGeom>
                <a:avLst/>
                <a:gdLst>
                  <a:gd name="T0" fmla="*/ 240 w 478"/>
                  <a:gd name="T1" fmla="*/ 36 h 75"/>
                  <a:gd name="T2" fmla="*/ 240 w 478"/>
                  <a:gd name="T3" fmla="*/ 37 h 75"/>
                  <a:gd name="T4" fmla="*/ 0 w 478"/>
                  <a:gd name="T5" fmla="*/ 1 h 75"/>
                  <a:gd name="T6" fmla="*/ 0 w 478"/>
                  <a:gd name="T7" fmla="*/ 0 h 75"/>
                  <a:gd name="T8" fmla="*/ 240 w 478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5"/>
                  <a:gd name="T17" fmla="*/ 478 w 47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5">
                    <a:moveTo>
                      <a:pt x="478" y="73"/>
                    </a:moveTo>
                    <a:lnTo>
                      <a:pt x="478" y="7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8" y="73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3" name="Freeform 395"/>
              <p:cNvSpPr>
                <a:spLocks/>
              </p:cNvSpPr>
              <p:nvPr/>
            </p:nvSpPr>
            <p:spPr bwMode="auto">
              <a:xfrm>
                <a:off x="1658" y="1377"/>
                <a:ext cx="240" cy="38"/>
              </a:xfrm>
              <a:custGeom>
                <a:avLst/>
                <a:gdLst>
                  <a:gd name="T0" fmla="*/ 240 w 478"/>
                  <a:gd name="T1" fmla="*/ 36 h 75"/>
                  <a:gd name="T2" fmla="*/ 240 w 478"/>
                  <a:gd name="T3" fmla="*/ 38 h 75"/>
                  <a:gd name="T4" fmla="*/ 0 w 478"/>
                  <a:gd name="T5" fmla="*/ 1 h 75"/>
                  <a:gd name="T6" fmla="*/ 0 w 478"/>
                  <a:gd name="T7" fmla="*/ 0 h 75"/>
                  <a:gd name="T8" fmla="*/ 240 w 478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5"/>
                  <a:gd name="T17" fmla="*/ 478 w 47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5">
                    <a:moveTo>
                      <a:pt x="478" y="72"/>
                    </a:moveTo>
                    <a:lnTo>
                      <a:pt x="478" y="7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8" y="72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4" name="Freeform 396"/>
              <p:cNvSpPr>
                <a:spLocks/>
              </p:cNvSpPr>
              <p:nvPr/>
            </p:nvSpPr>
            <p:spPr bwMode="auto">
              <a:xfrm>
                <a:off x="1657" y="1378"/>
                <a:ext cx="241" cy="42"/>
              </a:xfrm>
              <a:custGeom>
                <a:avLst/>
                <a:gdLst>
                  <a:gd name="T0" fmla="*/ 241 w 481"/>
                  <a:gd name="T1" fmla="*/ 36 h 85"/>
                  <a:gd name="T2" fmla="*/ 239 w 481"/>
                  <a:gd name="T3" fmla="*/ 42 h 85"/>
                  <a:gd name="T4" fmla="*/ 0 w 481"/>
                  <a:gd name="T5" fmla="*/ 6 h 85"/>
                  <a:gd name="T6" fmla="*/ 2 w 481"/>
                  <a:gd name="T7" fmla="*/ 0 h 85"/>
                  <a:gd name="T8" fmla="*/ 241 w 481"/>
                  <a:gd name="T9" fmla="*/ 36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5"/>
                  <a:gd name="T17" fmla="*/ 481 w 481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5">
                    <a:moveTo>
                      <a:pt x="481" y="73"/>
                    </a:moveTo>
                    <a:lnTo>
                      <a:pt x="478" y="85"/>
                    </a:lnTo>
                    <a:lnTo>
                      <a:pt x="0" y="12"/>
                    </a:lnTo>
                    <a:lnTo>
                      <a:pt x="3" y="0"/>
                    </a:lnTo>
                    <a:lnTo>
                      <a:pt x="481" y="73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5" name="Freeform 397"/>
              <p:cNvSpPr>
                <a:spLocks/>
              </p:cNvSpPr>
              <p:nvPr/>
            </p:nvSpPr>
            <p:spPr bwMode="auto">
              <a:xfrm>
                <a:off x="1658" y="1378"/>
                <a:ext cx="240" cy="37"/>
              </a:xfrm>
              <a:custGeom>
                <a:avLst/>
                <a:gdLst>
                  <a:gd name="T0" fmla="*/ 240 w 480"/>
                  <a:gd name="T1" fmla="*/ 36 h 75"/>
                  <a:gd name="T2" fmla="*/ 240 w 480"/>
                  <a:gd name="T3" fmla="*/ 37 h 75"/>
                  <a:gd name="T4" fmla="*/ 0 w 480"/>
                  <a:gd name="T5" fmla="*/ 1 h 75"/>
                  <a:gd name="T6" fmla="*/ 1 w 480"/>
                  <a:gd name="T7" fmla="*/ 0 h 75"/>
                  <a:gd name="T8" fmla="*/ 240 w 480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5"/>
                  <a:gd name="T17" fmla="*/ 480 w 480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5">
                    <a:moveTo>
                      <a:pt x="480" y="73"/>
                    </a:moveTo>
                    <a:lnTo>
                      <a:pt x="479" y="7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0" y="73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6" name="Freeform 398"/>
              <p:cNvSpPr>
                <a:spLocks/>
              </p:cNvSpPr>
              <p:nvPr/>
            </p:nvSpPr>
            <p:spPr bwMode="auto">
              <a:xfrm>
                <a:off x="1658" y="1380"/>
                <a:ext cx="239" cy="37"/>
              </a:xfrm>
              <a:custGeom>
                <a:avLst/>
                <a:gdLst>
                  <a:gd name="T0" fmla="*/ 239 w 479"/>
                  <a:gd name="T1" fmla="*/ 36 h 75"/>
                  <a:gd name="T2" fmla="*/ 239 w 479"/>
                  <a:gd name="T3" fmla="*/ 37 h 75"/>
                  <a:gd name="T4" fmla="*/ 0 w 479"/>
                  <a:gd name="T5" fmla="*/ 2 h 75"/>
                  <a:gd name="T6" fmla="*/ 0 w 479"/>
                  <a:gd name="T7" fmla="*/ 0 h 75"/>
                  <a:gd name="T8" fmla="*/ 239 w 479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75"/>
                  <a:gd name="T17" fmla="*/ 479 w 479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75">
                    <a:moveTo>
                      <a:pt x="479" y="72"/>
                    </a:moveTo>
                    <a:lnTo>
                      <a:pt x="479" y="7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9" y="72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7" name="Freeform 399"/>
              <p:cNvSpPr>
                <a:spLocks/>
              </p:cNvSpPr>
              <p:nvPr/>
            </p:nvSpPr>
            <p:spPr bwMode="auto">
              <a:xfrm>
                <a:off x="1657" y="1381"/>
                <a:ext cx="240" cy="38"/>
              </a:xfrm>
              <a:custGeom>
                <a:avLst/>
                <a:gdLst>
                  <a:gd name="T0" fmla="*/ 240 w 480"/>
                  <a:gd name="T1" fmla="*/ 36 h 75"/>
                  <a:gd name="T2" fmla="*/ 239 w 480"/>
                  <a:gd name="T3" fmla="*/ 38 h 75"/>
                  <a:gd name="T4" fmla="*/ 0 w 480"/>
                  <a:gd name="T5" fmla="*/ 1 h 75"/>
                  <a:gd name="T6" fmla="*/ 1 w 480"/>
                  <a:gd name="T7" fmla="*/ 0 h 75"/>
                  <a:gd name="T8" fmla="*/ 240 w 480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5"/>
                  <a:gd name="T17" fmla="*/ 480 w 480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5">
                    <a:moveTo>
                      <a:pt x="480" y="71"/>
                    </a:moveTo>
                    <a:lnTo>
                      <a:pt x="478" y="7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80" y="71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8" name="Freeform 400"/>
              <p:cNvSpPr>
                <a:spLocks/>
              </p:cNvSpPr>
              <p:nvPr/>
            </p:nvSpPr>
            <p:spPr bwMode="auto">
              <a:xfrm>
                <a:off x="1657" y="1382"/>
                <a:ext cx="239" cy="38"/>
              </a:xfrm>
              <a:custGeom>
                <a:avLst/>
                <a:gdLst>
                  <a:gd name="T0" fmla="*/ 239 w 478"/>
                  <a:gd name="T1" fmla="*/ 37 h 77"/>
                  <a:gd name="T2" fmla="*/ 239 w 478"/>
                  <a:gd name="T3" fmla="*/ 38 h 77"/>
                  <a:gd name="T4" fmla="*/ 0 w 478"/>
                  <a:gd name="T5" fmla="*/ 2 h 77"/>
                  <a:gd name="T6" fmla="*/ 0 w 478"/>
                  <a:gd name="T7" fmla="*/ 0 h 77"/>
                  <a:gd name="T8" fmla="*/ 239 w 478"/>
                  <a:gd name="T9" fmla="*/ 37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77"/>
                  <a:gd name="T17" fmla="*/ 478 w 478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77">
                    <a:moveTo>
                      <a:pt x="478" y="74"/>
                    </a:moveTo>
                    <a:lnTo>
                      <a:pt x="478" y="7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8" y="74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9" name="Freeform 401"/>
              <p:cNvSpPr>
                <a:spLocks/>
              </p:cNvSpPr>
              <p:nvPr/>
            </p:nvSpPr>
            <p:spPr bwMode="auto">
              <a:xfrm>
                <a:off x="1655" y="1384"/>
                <a:ext cx="241" cy="43"/>
              </a:xfrm>
              <a:custGeom>
                <a:avLst/>
                <a:gdLst>
                  <a:gd name="T0" fmla="*/ 241 w 482"/>
                  <a:gd name="T1" fmla="*/ 37 h 86"/>
                  <a:gd name="T2" fmla="*/ 241 w 482"/>
                  <a:gd name="T3" fmla="*/ 43 h 86"/>
                  <a:gd name="T4" fmla="*/ 0 w 482"/>
                  <a:gd name="T5" fmla="*/ 5 h 86"/>
                  <a:gd name="T6" fmla="*/ 2 w 482"/>
                  <a:gd name="T7" fmla="*/ 0 h 86"/>
                  <a:gd name="T8" fmla="*/ 241 w 482"/>
                  <a:gd name="T9" fmla="*/ 3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6"/>
                  <a:gd name="T17" fmla="*/ 482 w 482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6">
                    <a:moveTo>
                      <a:pt x="482" y="73"/>
                    </a:moveTo>
                    <a:lnTo>
                      <a:pt x="481" y="86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482" y="73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0" name="Freeform 402"/>
              <p:cNvSpPr>
                <a:spLocks/>
              </p:cNvSpPr>
              <p:nvPr/>
            </p:nvSpPr>
            <p:spPr bwMode="auto">
              <a:xfrm>
                <a:off x="1656" y="1384"/>
                <a:ext cx="240" cy="39"/>
              </a:xfrm>
              <a:custGeom>
                <a:avLst/>
                <a:gdLst>
                  <a:gd name="T0" fmla="*/ 240 w 480"/>
                  <a:gd name="T1" fmla="*/ 37 h 78"/>
                  <a:gd name="T2" fmla="*/ 240 w 480"/>
                  <a:gd name="T3" fmla="*/ 39 h 78"/>
                  <a:gd name="T4" fmla="*/ 0 w 480"/>
                  <a:gd name="T5" fmla="*/ 1 h 78"/>
                  <a:gd name="T6" fmla="*/ 1 w 480"/>
                  <a:gd name="T7" fmla="*/ 0 h 78"/>
                  <a:gd name="T8" fmla="*/ 240 w 480"/>
                  <a:gd name="T9" fmla="*/ 3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78"/>
                  <a:gd name="T17" fmla="*/ 480 w 480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78">
                    <a:moveTo>
                      <a:pt x="480" y="73"/>
                    </a:moveTo>
                    <a:lnTo>
                      <a:pt x="479" y="7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0" y="73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1" name="Freeform 403"/>
              <p:cNvSpPr>
                <a:spLocks/>
              </p:cNvSpPr>
              <p:nvPr/>
            </p:nvSpPr>
            <p:spPr bwMode="auto">
              <a:xfrm>
                <a:off x="1656" y="1386"/>
                <a:ext cx="239" cy="39"/>
              </a:xfrm>
              <a:custGeom>
                <a:avLst/>
                <a:gdLst>
                  <a:gd name="T0" fmla="*/ 239 w 479"/>
                  <a:gd name="T1" fmla="*/ 38 h 78"/>
                  <a:gd name="T2" fmla="*/ 239 w 479"/>
                  <a:gd name="T3" fmla="*/ 39 h 78"/>
                  <a:gd name="T4" fmla="*/ 0 w 479"/>
                  <a:gd name="T5" fmla="*/ 2 h 78"/>
                  <a:gd name="T6" fmla="*/ 0 w 479"/>
                  <a:gd name="T7" fmla="*/ 0 h 78"/>
                  <a:gd name="T8" fmla="*/ 239 w 479"/>
                  <a:gd name="T9" fmla="*/ 3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78"/>
                  <a:gd name="T17" fmla="*/ 479 w 479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78">
                    <a:moveTo>
                      <a:pt x="479" y="75"/>
                    </a:moveTo>
                    <a:lnTo>
                      <a:pt x="479" y="7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79" y="75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2" name="Freeform 404"/>
              <p:cNvSpPr>
                <a:spLocks/>
              </p:cNvSpPr>
              <p:nvPr/>
            </p:nvSpPr>
            <p:spPr bwMode="auto">
              <a:xfrm>
                <a:off x="1655" y="1388"/>
                <a:ext cx="240" cy="39"/>
              </a:xfrm>
              <a:custGeom>
                <a:avLst/>
                <a:gdLst>
                  <a:gd name="T0" fmla="*/ 240 w 481"/>
                  <a:gd name="T1" fmla="*/ 37 h 78"/>
                  <a:gd name="T2" fmla="*/ 240 w 481"/>
                  <a:gd name="T3" fmla="*/ 39 h 78"/>
                  <a:gd name="T4" fmla="*/ 0 w 481"/>
                  <a:gd name="T5" fmla="*/ 1 h 78"/>
                  <a:gd name="T6" fmla="*/ 1 w 481"/>
                  <a:gd name="T7" fmla="*/ 0 h 78"/>
                  <a:gd name="T8" fmla="*/ 240 w 481"/>
                  <a:gd name="T9" fmla="*/ 3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78"/>
                  <a:gd name="T17" fmla="*/ 481 w 48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78">
                    <a:moveTo>
                      <a:pt x="481" y="73"/>
                    </a:moveTo>
                    <a:lnTo>
                      <a:pt x="481" y="7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81" y="73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3" name="Freeform 405"/>
              <p:cNvSpPr>
                <a:spLocks/>
              </p:cNvSpPr>
              <p:nvPr/>
            </p:nvSpPr>
            <p:spPr bwMode="auto">
              <a:xfrm>
                <a:off x="1655" y="1390"/>
                <a:ext cx="240" cy="44"/>
              </a:xfrm>
              <a:custGeom>
                <a:avLst/>
                <a:gdLst>
                  <a:gd name="T0" fmla="*/ 240 w 481"/>
                  <a:gd name="T1" fmla="*/ 38 h 88"/>
                  <a:gd name="T2" fmla="*/ 239 w 481"/>
                  <a:gd name="T3" fmla="*/ 44 h 88"/>
                  <a:gd name="T4" fmla="*/ 0 w 481"/>
                  <a:gd name="T5" fmla="*/ 7 h 88"/>
                  <a:gd name="T6" fmla="*/ 0 w 481"/>
                  <a:gd name="T7" fmla="*/ 0 h 88"/>
                  <a:gd name="T8" fmla="*/ 240 w 481"/>
                  <a:gd name="T9" fmla="*/ 3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8"/>
                  <a:gd name="T17" fmla="*/ 481 w 481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8">
                    <a:moveTo>
                      <a:pt x="481" y="75"/>
                    </a:moveTo>
                    <a:lnTo>
                      <a:pt x="479" y="88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81" y="75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4" name="Freeform 406"/>
              <p:cNvSpPr>
                <a:spLocks/>
              </p:cNvSpPr>
              <p:nvPr/>
            </p:nvSpPr>
            <p:spPr bwMode="auto">
              <a:xfrm>
                <a:off x="1654" y="1396"/>
                <a:ext cx="240" cy="44"/>
              </a:xfrm>
              <a:custGeom>
                <a:avLst/>
                <a:gdLst>
                  <a:gd name="T0" fmla="*/ 240 w 480"/>
                  <a:gd name="T1" fmla="*/ 37 h 88"/>
                  <a:gd name="T2" fmla="*/ 239 w 480"/>
                  <a:gd name="T3" fmla="*/ 44 h 88"/>
                  <a:gd name="T4" fmla="*/ 0 w 480"/>
                  <a:gd name="T5" fmla="*/ 6 h 88"/>
                  <a:gd name="T6" fmla="*/ 1 w 480"/>
                  <a:gd name="T7" fmla="*/ 0 h 88"/>
                  <a:gd name="T8" fmla="*/ 240 w 480"/>
                  <a:gd name="T9" fmla="*/ 37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8"/>
                  <a:gd name="T17" fmla="*/ 480 w 48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8">
                    <a:moveTo>
                      <a:pt x="480" y="74"/>
                    </a:moveTo>
                    <a:lnTo>
                      <a:pt x="478" y="88"/>
                    </a:lnTo>
                    <a:lnTo>
                      <a:pt x="0" y="13"/>
                    </a:lnTo>
                    <a:lnTo>
                      <a:pt x="1" y="0"/>
                    </a:lnTo>
                    <a:lnTo>
                      <a:pt x="480" y="74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5" name="Freeform 407"/>
              <p:cNvSpPr>
                <a:spLocks/>
              </p:cNvSpPr>
              <p:nvPr/>
            </p:nvSpPr>
            <p:spPr bwMode="auto">
              <a:xfrm>
                <a:off x="1654" y="1403"/>
                <a:ext cx="240" cy="44"/>
              </a:xfrm>
              <a:custGeom>
                <a:avLst/>
                <a:gdLst>
                  <a:gd name="T0" fmla="*/ 239 w 480"/>
                  <a:gd name="T1" fmla="*/ 38 h 88"/>
                  <a:gd name="T2" fmla="*/ 240 w 480"/>
                  <a:gd name="T3" fmla="*/ 44 h 88"/>
                  <a:gd name="T4" fmla="*/ 1 w 480"/>
                  <a:gd name="T5" fmla="*/ 6 h 88"/>
                  <a:gd name="T6" fmla="*/ 0 w 480"/>
                  <a:gd name="T7" fmla="*/ 0 h 88"/>
                  <a:gd name="T8" fmla="*/ 239 w 480"/>
                  <a:gd name="T9" fmla="*/ 3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8"/>
                  <a:gd name="T17" fmla="*/ 480 w 48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8">
                    <a:moveTo>
                      <a:pt x="478" y="75"/>
                    </a:moveTo>
                    <a:lnTo>
                      <a:pt x="480" y="88"/>
                    </a:lnTo>
                    <a:lnTo>
                      <a:pt x="1" y="12"/>
                    </a:lnTo>
                    <a:lnTo>
                      <a:pt x="0" y="0"/>
                    </a:lnTo>
                    <a:lnTo>
                      <a:pt x="478" y="75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6" name="Freeform 408"/>
              <p:cNvSpPr>
                <a:spLocks/>
              </p:cNvSpPr>
              <p:nvPr/>
            </p:nvSpPr>
            <p:spPr bwMode="auto">
              <a:xfrm>
                <a:off x="1655" y="1409"/>
                <a:ext cx="240" cy="44"/>
              </a:xfrm>
              <a:custGeom>
                <a:avLst/>
                <a:gdLst>
                  <a:gd name="T0" fmla="*/ 239 w 481"/>
                  <a:gd name="T1" fmla="*/ 38 h 88"/>
                  <a:gd name="T2" fmla="*/ 240 w 481"/>
                  <a:gd name="T3" fmla="*/ 44 h 88"/>
                  <a:gd name="T4" fmla="*/ 0 w 481"/>
                  <a:gd name="T5" fmla="*/ 6 h 88"/>
                  <a:gd name="T6" fmla="*/ 0 w 481"/>
                  <a:gd name="T7" fmla="*/ 0 h 88"/>
                  <a:gd name="T8" fmla="*/ 239 w 481"/>
                  <a:gd name="T9" fmla="*/ 3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8"/>
                  <a:gd name="T17" fmla="*/ 481 w 481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8">
                    <a:moveTo>
                      <a:pt x="479" y="76"/>
                    </a:moveTo>
                    <a:lnTo>
                      <a:pt x="481" y="88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479" y="76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7" name="Freeform 409"/>
              <p:cNvSpPr>
                <a:spLocks/>
              </p:cNvSpPr>
              <p:nvPr/>
            </p:nvSpPr>
            <p:spPr bwMode="auto">
              <a:xfrm>
                <a:off x="1655" y="1415"/>
                <a:ext cx="241" cy="44"/>
              </a:xfrm>
              <a:custGeom>
                <a:avLst/>
                <a:gdLst>
                  <a:gd name="T0" fmla="*/ 241 w 482"/>
                  <a:gd name="T1" fmla="*/ 38 h 90"/>
                  <a:gd name="T2" fmla="*/ 241 w 482"/>
                  <a:gd name="T3" fmla="*/ 44 h 90"/>
                  <a:gd name="T4" fmla="*/ 2 w 482"/>
                  <a:gd name="T5" fmla="*/ 6 h 90"/>
                  <a:gd name="T6" fmla="*/ 0 w 482"/>
                  <a:gd name="T7" fmla="*/ 0 h 90"/>
                  <a:gd name="T8" fmla="*/ 241 w 482"/>
                  <a:gd name="T9" fmla="*/ 38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90"/>
                  <a:gd name="T17" fmla="*/ 482 w 482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90">
                    <a:moveTo>
                      <a:pt x="481" y="77"/>
                    </a:moveTo>
                    <a:lnTo>
                      <a:pt x="482" y="90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481" y="77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8" name="Freeform 410"/>
              <p:cNvSpPr>
                <a:spLocks/>
              </p:cNvSpPr>
              <p:nvPr/>
            </p:nvSpPr>
            <p:spPr bwMode="auto">
              <a:xfrm>
                <a:off x="1655" y="1415"/>
                <a:ext cx="240" cy="40"/>
              </a:xfrm>
              <a:custGeom>
                <a:avLst/>
                <a:gdLst>
                  <a:gd name="T0" fmla="*/ 240 w 481"/>
                  <a:gd name="T1" fmla="*/ 38 h 82"/>
                  <a:gd name="T2" fmla="*/ 240 w 481"/>
                  <a:gd name="T3" fmla="*/ 40 h 82"/>
                  <a:gd name="T4" fmla="*/ 1 w 481"/>
                  <a:gd name="T5" fmla="*/ 2 h 82"/>
                  <a:gd name="T6" fmla="*/ 0 w 481"/>
                  <a:gd name="T7" fmla="*/ 0 h 82"/>
                  <a:gd name="T8" fmla="*/ 240 w 481"/>
                  <a:gd name="T9" fmla="*/ 38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2"/>
                  <a:gd name="T17" fmla="*/ 481 w 481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2">
                    <a:moveTo>
                      <a:pt x="481" y="77"/>
                    </a:moveTo>
                    <a:lnTo>
                      <a:pt x="481" y="82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481" y="77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9" name="Freeform 411"/>
              <p:cNvSpPr>
                <a:spLocks/>
              </p:cNvSpPr>
              <p:nvPr/>
            </p:nvSpPr>
            <p:spPr bwMode="auto">
              <a:xfrm>
                <a:off x="1656" y="1417"/>
                <a:ext cx="239" cy="40"/>
              </a:xfrm>
              <a:custGeom>
                <a:avLst/>
                <a:gdLst>
                  <a:gd name="T0" fmla="*/ 239 w 479"/>
                  <a:gd name="T1" fmla="*/ 39 h 80"/>
                  <a:gd name="T2" fmla="*/ 239 w 479"/>
                  <a:gd name="T3" fmla="*/ 40 h 80"/>
                  <a:gd name="T4" fmla="*/ 0 w 479"/>
                  <a:gd name="T5" fmla="*/ 2 h 80"/>
                  <a:gd name="T6" fmla="*/ 0 w 479"/>
                  <a:gd name="T7" fmla="*/ 0 h 80"/>
                  <a:gd name="T8" fmla="*/ 239 w 479"/>
                  <a:gd name="T9" fmla="*/ 3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80"/>
                  <a:gd name="T17" fmla="*/ 479 w 47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80">
                    <a:moveTo>
                      <a:pt x="479" y="77"/>
                    </a:moveTo>
                    <a:lnTo>
                      <a:pt x="479" y="8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9" y="77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0" name="Freeform 412"/>
              <p:cNvSpPr>
                <a:spLocks/>
              </p:cNvSpPr>
              <p:nvPr/>
            </p:nvSpPr>
            <p:spPr bwMode="auto">
              <a:xfrm>
                <a:off x="1656" y="1419"/>
                <a:ext cx="240" cy="40"/>
              </a:xfrm>
              <a:custGeom>
                <a:avLst/>
                <a:gdLst>
                  <a:gd name="T0" fmla="*/ 240 w 480"/>
                  <a:gd name="T1" fmla="*/ 38 h 81"/>
                  <a:gd name="T2" fmla="*/ 240 w 480"/>
                  <a:gd name="T3" fmla="*/ 40 h 81"/>
                  <a:gd name="T4" fmla="*/ 1 w 480"/>
                  <a:gd name="T5" fmla="*/ 1 h 81"/>
                  <a:gd name="T6" fmla="*/ 0 w 480"/>
                  <a:gd name="T7" fmla="*/ 0 h 81"/>
                  <a:gd name="T8" fmla="*/ 240 w 480"/>
                  <a:gd name="T9" fmla="*/ 38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1"/>
                  <a:gd name="T17" fmla="*/ 480 w 48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1">
                    <a:moveTo>
                      <a:pt x="479" y="76"/>
                    </a:moveTo>
                    <a:lnTo>
                      <a:pt x="480" y="8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9" y="76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1" name="Freeform 413"/>
              <p:cNvSpPr>
                <a:spLocks/>
              </p:cNvSpPr>
              <p:nvPr/>
            </p:nvSpPr>
            <p:spPr bwMode="auto">
              <a:xfrm>
                <a:off x="1657" y="1420"/>
                <a:ext cx="241" cy="45"/>
              </a:xfrm>
              <a:custGeom>
                <a:avLst/>
                <a:gdLst>
                  <a:gd name="T0" fmla="*/ 239 w 481"/>
                  <a:gd name="T1" fmla="*/ 39 h 90"/>
                  <a:gd name="T2" fmla="*/ 241 w 481"/>
                  <a:gd name="T3" fmla="*/ 45 h 90"/>
                  <a:gd name="T4" fmla="*/ 2 w 481"/>
                  <a:gd name="T5" fmla="*/ 6 h 90"/>
                  <a:gd name="T6" fmla="*/ 0 w 481"/>
                  <a:gd name="T7" fmla="*/ 0 h 90"/>
                  <a:gd name="T8" fmla="*/ 239 w 481"/>
                  <a:gd name="T9" fmla="*/ 39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90"/>
                  <a:gd name="T17" fmla="*/ 481 w 481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90">
                    <a:moveTo>
                      <a:pt x="478" y="78"/>
                    </a:moveTo>
                    <a:lnTo>
                      <a:pt x="481" y="90"/>
                    </a:lnTo>
                    <a:lnTo>
                      <a:pt x="3" y="11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2" name="Freeform 414"/>
              <p:cNvSpPr>
                <a:spLocks/>
              </p:cNvSpPr>
              <p:nvPr/>
            </p:nvSpPr>
            <p:spPr bwMode="auto">
              <a:xfrm>
                <a:off x="1657" y="1420"/>
                <a:ext cx="239" cy="41"/>
              </a:xfrm>
              <a:custGeom>
                <a:avLst/>
                <a:gdLst>
                  <a:gd name="T0" fmla="*/ 239 w 478"/>
                  <a:gd name="T1" fmla="*/ 39 h 81"/>
                  <a:gd name="T2" fmla="*/ 239 w 478"/>
                  <a:gd name="T3" fmla="*/ 41 h 81"/>
                  <a:gd name="T4" fmla="*/ 0 w 478"/>
                  <a:gd name="T5" fmla="*/ 2 h 81"/>
                  <a:gd name="T6" fmla="*/ 0 w 478"/>
                  <a:gd name="T7" fmla="*/ 0 h 81"/>
                  <a:gd name="T8" fmla="*/ 239 w 478"/>
                  <a:gd name="T9" fmla="*/ 3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81"/>
                  <a:gd name="T17" fmla="*/ 478 w 478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81">
                    <a:moveTo>
                      <a:pt x="478" y="78"/>
                    </a:moveTo>
                    <a:lnTo>
                      <a:pt x="478" y="8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3" name="Freeform 415"/>
              <p:cNvSpPr>
                <a:spLocks/>
              </p:cNvSpPr>
              <p:nvPr/>
            </p:nvSpPr>
            <p:spPr bwMode="auto">
              <a:xfrm>
                <a:off x="1657" y="1422"/>
                <a:ext cx="240" cy="40"/>
              </a:xfrm>
              <a:custGeom>
                <a:avLst/>
                <a:gdLst>
                  <a:gd name="T0" fmla="*/ 239 w 480"/>
                  <a:gd name="T1" fmla="*/ 39 h 80"/>
                  <a:gd name="T2" fmla="*/ 240 w 480"/>
                  <a:gd name="T3" fmla="*/ 40 h 80"/>
                  <a:gd name="T4" fmla="*/ 1 w 480"/>
                  <a:gd name="T5" fmla="*/ 1 h 80"/>
                  <a:gd name="T6" fmla="*/ 0 w 480"/>
                  <a:gd name="T7" fmla="*/ 0 h 80"/>
                  <a:gd name="T8" fmla="*/ 239 w 480"/>
                  <a:gd name="T9" fmla="*/ 3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0"/>
                  <a:gd name="T17" fmla="*/ 480 w 480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0">
                    <a:moveTo>
                      <a:pt x="478" y="78"/>
                    </a:moveTo>
                    <a:lnTo>
                      <a:pt x="480" y="80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4" name="Freeform 416"/>
              <p:cNvSpPr>
                <a:spLocks/>
              </p:cNvSpPr>
              <p:nvPr/>
            </p:nvSpPr>
            <p:spPr bwMode="auto">
              <a:xfrm>
                <a:off x="1658" y="1424"/>
                <a:ext cx="239" cy="40"/>
              </a:xfrm>
              <a:custGeom>
                <a:avLst/>
                <a:gdLst>
                  <a:gd name="T0" fmla="*/ 239 w 479"/>
                  <a:gd name="T1" fmla="*/ 39 h 80"/>
                  <a:gd name="T2" fmla="*/ 239 w 479"/>
                  <a:gd name="T3" fmla="*/ 40 h 80"/>
                  <a:gd name="T4" fmla="*/ 0 w 479"/>
                  <a:gd name="T5" fmla="*/ 1 h 80"/>
                  <a:gd name="T6" fmla="*/ 0 w 479"/>
                  <a:gd name="T7" fmla="*/ 0 h 80"/>
                  <a:gd name="T8" fmla="*/ 239 w 479"/>
                  <a:gd name="T9" fmla="*/ 3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9"/>
                  <a:gd name="T16" fmla="*/ 0 h 80"/>
                  <a:gd name="T17" fmla="*/ 479 w 47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9" h="80">
                    <a:moveTo>
                      <a:pt x="479" y="77"/>
                    </a:moveTo>
                    <a:lnTo>
                      <a:pt x="479" y="8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79" y="77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5" name="Freeform 417"/>
              <p:cNvSpPr>
                <a:spLocks/>
              </p:cNvSpPr>
              <p:nvPr/>
            </p:nvSpPr>
            <p:spPr bwMode="auto">
              <a:xfrm>
                <a:off x="1658" y="1425"/>
                <a:ext cx="240" cy="40"/>
              </a:xfrm>
              <a:custGeom>
                <a:avLst/>
                <a:gdLst>
                  <a:gd name="T0" fmla="*/ 240 w 480"/>
                  <a:gd name="T1" fmla="*/ 38 h 82"/>
                  <a:gd name="T2" fmla="*/ 240 w 480"/>
                  <a:gd name="T3" fmla="*/ 40 h 82"/>
                  <a:gd name="T4" fmla="*/ 1 w 480"/>
                  <a:gd name="T5" fmla="*/ 1 h 82"/>
                  <a:gd name="T6" fmla="*/ 0 w 480"/>
                  <a:gd name="T7" fmla="*/ 0 h 82"/>
                  <a:gd name="T8" fmla="*/ 240 w 480"/>
                  <a:gd name="T9" fmla="*/ 38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2"/>
                  <a:gd name="T17" fmla="*/ 480 w 4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2">
                    <a:moveTo>
                      <a:pt x="479" y="78"/>
                    </a:moveTo>
                    <a:lnTo>
                      <a:pt x="480" y="8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9" y="78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6" name="Freeform 418"/>
              <p:cNvSpPr>
                <a:spLocks/>
              </p:cNvSpPr>
              <p:nvPr/>
            </p:nvSpPr>
            <p:spPr bwMode="auto">
              <a:xfrm>
                <a:off x="1658" y="1426"/>
                <a:ext cx="241" cy="44"/>
              </a:xfrm>
              <a:custGeom>
                <a:avLst/>
                <a:gdLst>
                  <a:gd name="T0" fmla="*/ 239 w 482"/>
                  <a:gd name="T1" fmla="*/ 39 h 89"/>
                  <a:gd name="T2" fmla="*/ 241 w 482"/>
                  <a:gd name="T3" fmla="*/ 44 h 89"/>
                  <a:gd name="T4" fmla="*/ 2 w 482"/>
                  <a:gd name="T5" fmla="*/ 5 h 89"/>
                  <a:gd name="T6" fmla="*/ 0 w 482"/>
                  <a:gd name="T7" fmla="*/ 0 h 89"/>
                  <a:gd name="T8" fmla="*/ 239 w 482"/>
                  <a:gd name="T9" fmla="*/ 39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9"/>
                  <a:gd name="T17" fmla="*/ 482 w 482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9">
                    <a:moveTo>
                      <a:pt x="478" y="79"/>
                    </a:moveTo>
                    <a:lnTo>
                      <a:pt x="482" y="8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478" y="79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7" name="Freeform 419"/>
              <p:cNvSpPr>
                <a:spLocks/>
              </p:cNvSpPr>
              <p:nvPr/>
            </p:nvSpPr>
            <p:spPr bwMode="auto">
              <a:xfrm>
                <a:off x="1658" y="1426"/>
                <a:ext cx="240" cy="40"/>
              </a:xfrm>
              <a:custGeom>
                <a:avLst/>
                <a:gdLst>
                  <a:gd name="T0" fmla="*/ 240 w 478"/>
                  <a:gd name="T1" fmla="*/ 40 h 80"/>
                  <a:gd name="T2" fmla="*/ 240 w 478"/>
                  <a:gd name="T3" fmla="*/ 40 h 80"/>
                  <a:gd name="T4" fmla="*/ 0 w 478"/>
                  <a:gd name="T5" fmla="*/ 2 h 80"/>
                  <a:gd name="T6" fmla="*/ 0 w 478"/>
                  <a:gd name="T7" fmla="*/ 0 h 80"/>
                  <a:gd name="T8" fmla="*/ 240 w 478"/>
                  <a:gd name="T9" fmla="*/ 4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80"/>
                  <a:gd name="T17" fmla="*/ 478 w 478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80">
                    <a:moveTo>
                      <a:pt x="478" y="79"/>
                    </a:moveTo>
                    <a:lnTo>
                      <a:pt x="478" y="8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8" y="79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8" name="Freeform 420"/>
              <p:cNvSpPr>
                <a:spLocks/>
              </p:cNvSpPr>
              <p:nvPr/>
            </p:nvSpPr>
            <p:spPr bwMode="auto">
              <a:xfrm>
                <a:off x="1658" y="1428"/>
                <a:ext cx="241" cy="40"/>
              </a:xfrm>
              <a:custGeom>
                <a:avLst/>
                <a:gdLst>
                  <a:gd name="T0" fmla="*/ 240 w 480"/>
                  <a:gd name="T1" fmla="*/ 38 h 80"/>
                  <a:gd name="T2" fmla="*/ 241 w 480"/>
                  <a:gd name="T3" fmla="*/ 40 h 80"/>
                  <a:gd name="T4" fmla="*/ 1 w 480"/>
                  <a:gd name="T5" fmla="*/ 1 h 80"/>
                  <a:gd name="T6" fmla="*/ 0 w 480"/>
                  <a:gd name="T7" fmla="*/ 0 h 80"/>
                  <a:gd name="T8" fmla="*/ 240 w 480"/>
                  <a:gd name="T9" fmla="*/ 38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0"/>
                  <a:gd name="T17" fmla="*/ 480 w 480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0">
                    <a:moveTo>
                      <a:pt x="478" y="76"/>
                    </a:moveTo>
                    <a:lnTo>
                      <a:pt x="480" y="80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78" y="76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9" name="Freeform 421"/>
              <p:cNvSpPr>
                <a:spLocks/>
              </p:cNvSpPr>
              <p:nvPr/>
            </p:nvSpPr>
            <p:spPr bwMode="auto">
              <a:xfrm>
                <a:off x="1659" y="1429"/>
                <a:ext cx="240" cy="40"/>
              </a:xfrm>
              <a:custGeom>
                <a:avLst/>
                <a:gdLst>
                  <a:gd name="T0" fmla="*/ 240 w 478"/>
                  <a:gd name="T1" fmla="*/ 39 h 82"/>
                  <a:gd name="T2" fmla="*/ 240 w 478"/>
                  <a:gd name="T3" fmla="*/ 40 h 82"/>
                  <a:gd name="T4" fmla="*/ 0 w 478"/>
                  <a:gd name="T5" fmla="*/ 2 h 82"/>
                  <a:gd name="T6" fmla="*/ 0 w 478"/>
                  <a:gd name="T7" fmla="*/ 0 h 82"/>
                  <a:gd name="T8" fmla="*/ 240 w 478"/>
                  <a:gd name="T9" fmla="*/ 39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82"/>
                  <a:gd name="T17" fmla="*/ 478 w 478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82">
                    <a:moveTo>
                      <a:pt x="478" y="79"/>
                    </a:moveTo>
                    <a:lnTo>
                      <a:pt x="478" y="8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78" y="79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0" name="Freeform 422"/>
              <p:cNvSpPr>
                <a:spLocks/>
              </p:cNvSpPr>
              <p:nvPr/>
            </p:nvSpPr>
            <p:spPr bwMode="auto">
              <a:xfrm>
                <a:off x="1659" y="1430"/>
                <a:ext cx="240" cy="40"/>
              </a:xfrm>
              <a:custGeom>
                <a:avLst/>
                <a:gdLst>
                  <a:gd name="T0" fmla="*/ 239 w 480"/>
                  <a:gd name="T1" fmla="*/ 39 h 80"/>
                  <a:gd name="T2" fmla="*/ 240 w 480"/>
                  <a:gd name="T3" fmla="*/ 40 h 80"/>
                  <a:gd name="T4" fmla="*/ 1 w 480"/>
                  <a:gd name="T5" fmla="*/ 1 h 80"/>
                  <a:gd name="T6" fmla="*/ 0 w 480"/>
                  <a:gd name="T7" fmla="*/ 0 h 80"/>
                  <a:gd name="T8" fmla="*/ 239 w 480"/>
                  <a:gd name="T9" fmla="*/ 3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0"/>
                  <a:gd name="T17" fmla="*/ 480 w 480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0">
                    <a:moveTo>
                      <a:pt x="478" y="78"/>
                    </a:moveTo>
                    <a:lnTo>
                      <a:pt x="480" y="8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DE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1" name="Freeform 423"/>
              <p:cNvSpPr>
                <a:spLocks/>
              </p:cNvSpPr>
              <p:nvPr/>
            </p:nvSpPr>
            <p:spPr bwMode="auto">
              <a:xfrm>
                <a:off x="1660" y="1431"/>
                <a:ext cx="241" cy="44"/>
              </a:xfrm>
              <a:custGeom>
                <a:avLst/>
                <a:gdLst>
                  <a:gd name="T0" fmla="*/ 240 w 482"/>
                  <a:gd name="T1" fmla="*/ 40 h 88"/>
                  <a:gd name="T2" fmla="*/ 241 w 482"/>
                  <a:gd name="T3" fmla="*/ 44 h 88"/>
                  <a:gd name="T4" fmla="*/ 2 w 482"/>
                  <a:gd name="T5" fmla="*/ 5 h 88"/>
                  <a:gd name="T6" fmla="*/ 0 w 482"/>
                  <a:gd name="T7" fmla="*/ 0 h 88"/>
                  <a:gd name="T8" fmla="*/ 240 w 482"/>
                  <a:gd name="T9" fmla="*/ 4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8"/>
                  <a:gd name="T17" fmla="*/ 482 w 482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8">
                    <a:moveTo>
                      <a:pt x="479" y="79"/>
                    </a:moveTo>
                    <a:lnTo>
                      <a:pt x="482" y="88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479" y="79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2" name="Freeform 424"/>
              <p:cNvSpPr>
                <a:spLocks/>
              </p:cNvSpPr>
              <p:nvPr/>
            </p:nvSpPr>
            <p:spPr bwMode="auto">
              <a:xfrm>
                <a:off x="1660" y="1431"/>
                <a:ext cx="240" cy="41"/>
              </a:xfrm>
              <a:custGeom>
                <a:avLst/>
                <a:gdLst>
                  <a:gd name="T0" fmla="*/ 240 w 480"/>
                  <a:gd name="T1" fmla="*/ 40 h 82"/>
                  <a:gd name="T2" fmla="*/ 240 w 480"/>
                  <a:gd name="T3" fmla="*/ 41 h 82"/>
                  <a:gd name="T4" fmla="*/ 1 w 480"/>
                  <a:gd name="T5" fmla="*/ 2 h 82"/>
                  <a:gd name="T6" fmla="*/ 0 w 480"/>
                  <a:gd name="T7" fmla="*/ 0 h 82"/>
                  <a:gd name="T8" fmla="*/ 240 w 480"/>
                  <a:gd name="T9" fmla="*/ 4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2"/>
                  <a:gd name="T17" fmla="*/ 480 w 4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2">
                    <a:moveTo>
                      <a:pt x="479" y="79"/>
                    </a:moveTo>
                    <a:lnTo>
                      <a:pt x="480" y="8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79" y="79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3" name="Freeform 425"/>
              <p:cNvSpPr>
                <a:spLocks/>
              </p:cNvSpPr>
              <p:nvPr/>
            </p:nvSpPr>
            <p:spPr bwMode="auto">
              <a:xfrm>
                <a:off x="1661" y="1433"/>
                <a:ext cx="240" cy="41"/>
              </a:xfrm>
              <a:custGeom>
                <a:avLst/>
                <a:gdLst>
                  <a:gd name="T0" fmla="*/ 239 w 480"/>
                  <a:gd name="T1" fmla="*/ 39 h 81"/>
                  <a:gd name="T2" fmla="*/ 240 w 480"/>
                  <a:gd name="T3" fmla="*/ 41 h 81"/>
                  <a:gd name="T4" fmla="*/ 1 w 480"/>
                  <a:gd name="T5" fmla="*/ 2 h 81"/>
                  <a:gd name="T6" fmla="*/ 0 w 480"/>
                  <a:gd name="T7" fmla="*/ 0 h 81"/>
                  <a:gd name="T8" fmla="*/ 239 w 480"/>
                  <a:gd name="T9" fmla="*/ 3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1"/>
                  <a:gd name="T17" fmla="*/ 480 w 48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1">
                    <a:moveTo>
                      <a:pt x="478" y="78"/>
                    </a:moveTo>
                    <a:lnTo>
                      <a:pt x="480" y="8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4" name="Freeform 426"/>
              <p:cNvSpPr>
                <a:spLocks/>
              </p:cNvSpPr>
              <p:nvPr/>
            </p:nvSpPr>
            <p:spPr bwMode="auto">
              <a:xfrm>
                <a:off x="1662" y="1435"/>
                <a:ext cx="239" cy="40"/>
              </a:xfrm>
              <a:custGeom>
                <a:avLst/>
                <a:gdLst>
                  <a:gd name="T0" fmla="*/ 239 w 478"/>
                  <a:gd name="T1" fmla="*/ 39 h 81"/>
                  <a:gd name="T2" fmla="*/ 239 w 478"/>
                  <a:gd name="T3" fmla="*/ 40 h 81"/>
                  <a:gd name="T4" fmla="*/ 0 w 478"/>
                  <a:gd name="T5" fmla="*/ 1 h 81"/>
                  <a:gd name="T6" fmla="*/ 0 w 478"/>
                  <a:gd name="T7" fmla="*/ 0 h 81"/>
                  <a:gd name="T8" fmla="*/ 239 w 478"/>
                  <a:gd name="T9" fmla="*/ 3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8"/>
                  <a:gd name="T16" fmla="*/ 0 h 81"/>
                  <a:gd name="T17" fmla="*/ 478 w 478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8" h="81">
                    <a:moveTo>
                      <a:pt x="478" y="78"/>
                    </a:moveTo>
                    <a:lnTo>
                      <a:pt x="478" y="8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5" name="Freeform 427"/>
              <p:cNvSpPr>
                <a:spLocks/>
              </p:cNvSpPr>
              <p:nvPr/>
            </p:nvSpPr>
            <p:spPr bwMode="auto">
              <a:xfrm>
                <a:off x="1662" y="1436"/>
                <a:ext cx="242" cy="44"/>
              </a:xfrm>
              <a:custGeom>
                <a:avLst/>
                <a:gdLst>
                  <a:gd name="T0" fmla="*/ 239 w 485"/>
                  <a:gd name="T1" fmla="*/ 39 h 88"/>
                  <a:gd name="T2" fmla="*/ 242 w 485"/>
                  <a:gd name="T3" fmla="*/ 44 h 88"/>
                  <a:gd name="T4" fmla="*/ 2 w 485"/>
                  <a:gd name="T5" fmla="*/ 5 h 88"/>
                  <a:gd name="T6" fmla="*/ 0 w 485"/>
                  <a:gd name="T7" fmla="*/ 0 h 88"/>
                  <a:gd name="T8" fmla="*/ 239 w 485"/>
                  <a:gd name="T9" fmla="*/ 39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88"/>
                  <a:gd name="T17" fmla="*/ 485 w 485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88">
                    <a:moveTo>
                      <a:pt x="478" y="78"/>
                    </a:moveTo>
                    <a:lnTo>
                      <a:pt x="485" y="8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6" name="Freeform 428"/>
              <p:cNvSpPr>
                <a:spLocks/>
              </p:cNvSpPr>
              <p:nvPr/>
            </p:nvSpPr>
            <p:spPr bwMode="auto">
              <a:xfrm>
                <a:off x="1662" y="1436"/>
                <a:ext cx="240" cy="41"/>
              </a:xfrm>
              <a:custGeom>
                <a:avLst/>
                <a:gdLst>
                  <a:gd name="T0" fmla="*/ 239 w 480"/>
                  <a:gd name="T1" fmla="*/ 39 h 82"/>
                  <a:gd name="T2" fmla="*/ 240 w 480"/>
                  <a:gd name="T3" fmla="*/ 41 h 82"/>
                  <a:gd name="T4" fmla="*/ 1 w 480"/>
                  <a:gd name="T5" fmla="*/ 2 h 82"/>
                  <a:gd name="T6" fmla="*/ 0 w 480"/>
                  <a:gd name="T7" fmla="*/ 0 h 82"/>
                  <a:gd name="T8" fmla="*/ 239 w 480"/>
                  <a:gd name="T9" fmla="*/ 39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2"/>
                  <a:gd name="T17" fmla="*/ 480 w 4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2">
                    <a:moveTo>
                      <a:pt x="478" y="78"/>
                    </a:moveTo>
                    <a:lnTo>
                      <a:pt x="480" y="82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7" name="Freeform 429"/>
              <p:cNvSpPr>
                <a:spLocks/>
              </p:cNvSpPr>
              <p:nvPr/>
            </p:nvSpPr>
            <p:spPr bwMode="auto">
              <a:xfrm>
                <a:off x="1663" y="1438"/>
                <a:ext cx="241" cy="41"/>
              </a:xfrm>
              <a:custGeom>
                <a:avLst/>
                <a:gdLst>
                  <a:gd name="T0" fmla="*/ 240 w 482"/>
                  <a:gd name="T1" fmla="*/ 39 h 81"/>
                  <a:gd name="T2" fmla="*/ 241 w 482"/>
                  <a:gd name="T3" fmla="*/ 41 h 81"/>
                  <a:gd name="T4" fmla="*/ 1 w 482"/>
                  <a:gd name="T5" fmla="*/ 2 h 81"/>
                  <a:gd name="T6" fmla="*/ 0 w 482"/>
                  <a:gd name="T7" fmla="*/ 0 h 81"/>
                  <a:gd name="T8" fmla="*/ 240 w 482"/>
                  <a:gd name="T9" fmla="*/ 3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1"/>
                  <a:gd name="T17" fmla="*/ 482 w 482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1">
                    <a:moveTo>
                      <a:pt x="479" y="78"/>
                    </a:moveTo>
                    <a:lnTo>
                      <a:pt x="482" y="8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9" y="78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8" name="Freeform 430"/>
              <p:cNvSpPr>
                <a:spLocks/>
              </p:cNvSpPr>
              <p:nvPr/>
            </p:nvSpPr>
            <p:spPr bwMode="auto">
              <a:xfrm>
                <a:off x="1663" y="1440"/>
                <a:ext cx="241" cy="40"/>
              </a:xfrm>
              <a:custGeom>
                <a:avLst/>
                <a:gdLst>
                  <a:gd name="T0" fmla="*/ 240 w 482"/>
                  <a:gd name="T1" fmla="*/ 39 h 81"/>
                  <a:gd name="T2" fmla="*/ 241 w 482"/>
                  <a:gd name="T3" fmla="*/ 40 h 81"/>
                  <a:gd name="T4" fmla="*/ 1 w 482"/>
                  <a:gd name="T5" fmla="*/ 1 h 81"/>
                  <a:gd name="T6" fmla="*/ 0 w 482"/>
                  <a:gd name="T7" fmla="*/ 0 h 81"/>
                  <a:gd name="T8" fmla="*/ 240 w 482"/>
                  <a:gd name="T9" fmla="*/ 3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1"/>
                  <a:gd name="T17" fmla="*/ 482 w 482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1">
                    <a:moveTo>
                      <a:pt x="480" y="78"/>
                    </a:moveTo>
                    <a:lnTo>
                      <a:pt x="482" y="81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80" y="78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9" name="Freeform 431"/>
              <p:cNvSpPr>
                <a:spLocks/>
              </p:cNvSpPr>
              <p:nvPr/>
            </p:nvSpPr>
            <p:spPr bwMode="auto">
              <a:xfrm>
                <a:off x="1664" y="1440"/>
                <a:ext cx="243" cy="44"/>
              </a:xfrm>
              <a:custGeom>
                <a:avLst/>
                <a:gdLst>
                  <a:gd name="T0" fmla="*/ 240 w 485"/>
                  <a:gd name="T1" fmla="*/ 40 h 88"/>
                  <a:gd name="T2" fmla="*/ 243 w 485"/>
                  <a:gd name="T3" fmla="*/ 44 h 88"/>
                  <a:gd name="T4" fmla="*/ 3 w 485"/>
                  <a:gd name="T5" fmla="*/ 4 h 88"/>
                  <a:gd name="T6" fmla="*/ 0 w 485"/>
                  <a:gd name="T7" fmla="*/ 0 h 88"/>
                  <a:gd name="T8" fmla="*/ 240 w 485"/>
                  <a:gd name="T9" fmla="*/ 4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88"/>
                  <a:gd name="T17" fmla="*/ 485 w 485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88">
                    <a:moveTo>
                      <a:pt x="480" y="79"/>
                    </a:moveTo>
                    <a:lnTo>
                      <a:pt x="485" y="88"/>
                    </a:lnTo>
                    <a:lnTo>
                      <a:pt x="6" y="8"/>
                    </a:lnTo>
                    <a:lnTo>
                      <a:pt x="0" y="0"/>
                    </a:lnTo>
                    <a:lnTo>
                      <a:pt x="480" y="7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0" name="Freeform 432"/>
              <p:cNvSpPr>
                <a:spLocks/>
              </p:cNvSpPr>
              <p:nvPr/>
            </p:nvSpPr>
            <p:spPr bwMode="auto">
              <a:xfrm>
                <a:off x="1664" y="1440"/>
                <a:ext cx="241" cy="42"/>
              </a:xfrm>
              <a:custGeom>
                <a:avLst/>
                <a:gdLst>
                  <a:gd name="T0" fmla="*/ 240 w 481"/>
                  <a:gd name="T1" fmla="*/ 40 h 83"/>
                  <a:gd name="T2" fmla="*/ 241 w 481"/>
                  <a:gd name="T3" fmla="*/ 42 h 83"/>
                  <a:gd name="T4" fmla="*/ 2 w 481"/>
                  <a:gd name="T5" fmla="*/ 2 h 83"/>
                  <a:gd name="T6" fmla="*/ 0 w 481"/>
                  <a:gd name="T7" fmla="*/ 0 h 83"/>
                  <a:gd name="T8" fmla="*/ 240 w 481"/>
                  <a:gd name="T9" fmla="*/ 4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3"/>
                  <a:gd name="T17" fmla="*/ 481 w 48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3">
                    <a:moveTo>
                      <a:pt x="480" y="79"/>
                    </a:moveTo>
                    <a:lnTo>
                      <a:pt x="481" y="8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480" y="7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1" name="Freeform 433"/>
              <p:cNvSpPr>
                <a:spLocks/>
              </p:cNvSpPr>
              <p:nvPr/>
            </p:nvSpPr>
            <p:spPr bwMode="auto">
              <a:xfrm>
                <a:off x="1666" y="1442"/>
                <a:ext cx="240" cy="41"/>
              </a:xfrm>
              <a:custGeom>
                <a:avLst/>
                <a:gdLst>
                  <a:gd name="T0" fmla="*/ 239 w 480"/>
                  <a:gd name="T1" fmla="*/ 40 h 81"/>
                  <a:gd name="T2" fmla="*/ 240 w 480"/>
                  <a:gd name="T3" fmla="*/ 41 h 81"/>
                  <a:gd name="T4" fmla="*/ 1 w 480"/>
                  <a:gd name="T5" fmla="*/ 2 h 81"/>
                  <a:gd name="T6" fmla="*/ 0 w 480"/>
                  <a:gd name="T7" fmla="*/ 0 h 81"/>
                  <a:gd name="T8" fmla="*/ 239 w 480"/>
                  <a:gd name="T9" fmla="*/ 4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1"/>
                  <a:gd name="T17" fmla="*/ 480 w 48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1">
                    <a:moveTo>
                      <a:pt x="478" y="80"/>
                    </a:moveTo>
                    <a:lnTo>
                      <a:pt x="480" y="8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478" y="80"/>
                    </a:lnTo>
                    <a:close/>
                  </a:path>
                </a:pathLst>
              </a:custGeom>
              <a:solidFill>
                <a:srgbClr val="CE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2" name="Freeform 434"/>
              <p:cNvSpPr>
                <a:spLocks/>
              </p:cNvSpPr>
              <p:nvPr/>
            </p:nvSpPr>
            <p:spPr bwMode="auto">
              <a:xfrm>
                <a:off x="1667" y="1444"/>
                <a:ext cx="240" cy="40"/>
              </a:xfrm>
              <a:custGeom>
                <a:avLst/>
                <a:gdLst>
                  <a:gd name="T0" fmla="*/ 239 w 480"/>
                  <a:gd name="T1" fmla="*/ 38 h 82"/>
                  <a:gd name="T2" fmla="*/ 240 w 480"/>
                  <a:gd name="T3" fmla="*/ 40 h 82"/>
                  <a:gd name="T4" fmla="*/ 1 w 480"/>
                  <a:gd name="T5" fmla="*/ 1 h 82"/>
                  <a:gd name="T6" fmla="*/ 0 w 480"/>
                  <a:gd name="T7" fmla="*/ 0 h 82"/>
                  <a:gd name="T8" fmla="*/ 239 w 480"/>
                  <a:gd name="T9" fmla="*/ 38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82"/>
                  <a:gd name="T17" fmla="*/ 480 w 4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82">
                    <a:moveTo>
                      <a:pt x="478" y="78"/>
                    </a:moveTo>
                    <a:lnTo>
                      <a:pt x="480" y="8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478" y="78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3" name="Freeform 435"/>
              <p:cNvSpPr>
                <a:spLocks/>
              </p:cNvSpPr>
              <p:nvPr/>
            </p:nvSpPr>
            <p:spPr bwMode="auto">
              <a:xfrm>
                <a:off x="1668" y="1445"/>
                <a:ext cx="242" cy="43"/>
              </a:xfrm>
              <a:custGeom>
                <a:avLst/>
                <a:gdLst>
                  <a:gd name="T0" fmla="*/ 239 w 485"/>
                  <a:gd name="T1" fmla="*/ 40 h 86"/>
                  <a:gd name="T2" fmla="*/ 242 w 485"/>
                  <a:gd name="T3" fmla="*/ 43 h 86"/>
                  <a:gd name="T4" fmla="*/ 3 w 485"/>
                  <a:gd name="T5" fmla="*/ 3 h 86"/>
                  <a:gd name="T6" fmla="*/ 0 w 485"/>
                  <a:gd name="T7" fmla="*/ 0 h 86"/>
                  <a:gd name="T8" fmla="*/ 239 w 485"/>
                  <a:gd name="T9" fmla="*/ 4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86"/>
                  <a:gd name="T17" fmla="*/ 485 w 48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86">
                    <a:moveTo>
                      <a:pt x="479" y="80"/>
                    </a:moveTo>
                    <a:lnTo>
                      <a:pt x="485" y="86"/>
                    </a:lnTo>
                    <a:lnTo>
                      <a:pt x="7" y="7"/>
                    </a:lnTo>
                    <a:lnTo>
                      <a:pt x="0" y="0"/>
                    </a:lnTo>
                    <a:lnTo>
                      <a:pt x="479" y="80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4" name="Freeform 436"/>
              <p:cNvSpPr>
                <a:spLocks/>
              </p:cNvSpPr>
              <p:nvPr/>
            </p:nvSpPr>
            <p:spPr bwMode="auto">
              <a:xfrm>
                <a:off x="1668" y="1445"/>
                <a:ext cx="241" cy="41"/>
              </a:xfrm>
              <a:custGeom>
                <a:avLst/>
                <a:gdLst>
                  <a:gd name="T0" fmla="*/ 240 w 482"/>
                  <a:gd name="T1" fmla="*/ 40 h 83"/>
                  <a:gd name="T2" fmla="*/ 241 w 482"/>
                  <a:gd name="T3" fmla="*/ 41 h 83"/>
                  <a:gd name="T4" fmla="*/ 2 w 482"/>
                  <a:gd name="T5" fmla="*/ 1 h 83"/>
                  <a:gd name="T6" fmla="*/ 0 w 482"/>
                  <a:gd name="T7" fmla="*/ 0 h 83"/>
                  <a:gd name="T8" fmla="*/ 240 w 482"/>
                  <a:gd name="T9" fmla="*/ 4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3"/>
                  <a:gd name="T17" fmla="*/ 482 w 482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3">
                    <a:moveTo>
                      <a:pt x="479" y="80"/>
                    </a:moveTo>
                    <a:lnTo>
                      <a:pt x="482" y="83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79" y="80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5" name="Freeform 437"/>
              <p:cNvSpPr>
                <a:spLocks/>
              </p:cNvSpPr>
              <p:nvPr/>
            </p:nvSpPr>
            <p:spPr bwMode="auto">
              <a:xfrm>
                <a:off x="1669" y="1446"/>
                <a:ext cx="241" cy="42"/>
              </a:xfrm>
              <a:custGeom>
                <a:avLst/>
                <a:gdLst>
                  <a:gd name="T0" fmla="*/ 239 w 481"/>
                  <a:gd name="T1" fmla="*/ 40 h 83"/>
                  <a:gd name="T2" fmla="*/ 241 w 481"/>
                  <a:gd name="T3" fmla="*/ 42 h 83"/>
                  <a:gd name="T4" fmla="*/ 2 w 481"/>
                  <a:gd name="T5" fmla="*/ 2 h 83"/>
                  <a:gd name="T6" fmla="*/ 0 w 481"/>
                  <a:gd name="T7" fmla="*/ 0 h 83"/>
                  <a:gd name="T8" fmla="*/ 239 w 481"/>
                  <a:gd name="T9" fmla="*/ 4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1"/>
                  <a:gd name="T16" fmla="*/ 0 h 83"/>
                  <a:gd name="T17" fmla="*/ 481 w 48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1" h="83">
                    <a:moveTo>
                      <a:pt x="478" y="80"/>
                    </a:moveTo>
                    <a:lnTo>
                      <a:pt x="481" y="83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478" y="80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6" name="Freeform 438"/>
              <p:cNvSpPr>
                <a:spLocks/>
              </p:cNvSpPr>
              <p:nvPr/>
            </p:nvSpPr>
            <p:spPr bwMode="auto">
              <a:xfrm>
                <a:off x="1671" y="1448"/>
                <a:ext cx="243" cy="43"/>
              </a:xfrm>
              <a:custGeom>
                <a:avLst/>
                <a:gdLst>
                  <a:gd name="T0" fmla="*/ 239 w 485"/>
                  <a:gd name="T1" fmla="*/ 40 h 86"/>
                  <a:gd name="T2" fmla="*/ 243 w 485"/>
                  <a:gd name="T3" fmla="*/ 43 h 86"/>
                  <a:gd name="T4" fmla="*/ 4 w 485"/>
                  <a:gd name="T5" fmla="*/ 3 h 86"/>
                  <a:gd name="T6" fmla="*/ 0 w 485"/>
                  <a:gd name="T7" fmla="*/ 0 h 86"/>
                  <a:gd name="T8" fmla="*/ 239 w 485"/>
                  <a:gd name="T9" fmla="*/ 4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86"/>
                  <a:gd name="T17" fmla="*/ 485 w 48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86">
                    <a:moveTo>
                      <a:pt x="478" y="79"/>
                    </a:moveTo>
                    <a:lnTo>
                      <a:pt x="485" y="86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478" y="79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7" name="Freeform 439"/>
              <p:cNvSpPr>
                <a:spLocks/>
              </p:cNvSpPr>
              <p:nvPr/>
            </p:nvSpPr>
            <p:spPr bwMode="auto">
              <a:xfrm>
                <a:off x="1671" y="1448"/>
                <a:ext cx="241" cy="41"/>
              </a:xfrm>
              <a:custGeom>
                <a:avLst/>
                <a:gdLst>
                  <a:gd name="T0" fmla="*/ 239 w 482"/>
                  <a:gd name="T1" fmla="*/ 39 h 83"/>
                  <a:gd name="T2" fmla="*/ 241 w 482"/>
                  <a:gd name="T3" fmla="*/ 41 h 83"/>
                  <a:gd name="T4" fmla="*/ 2 w 482"/>
                  <a:gd name="T5" fmla="*/ 1 h 83"/>
                  <a:gd name="T6" fmla="*/ 0 w 482"/>
                  <a:gd name="T7" fmla="*/ 0 h 83"/>
                  <a:gd name="T8" fmla="*/ 239 w 482"/>
                  <a:gd name="T9" fmla="*/ 39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3"/>
                  <a:gd name="T17" fmla="*/ 482 w 482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3">
                    <a:moveTo>
                      <a:pt x="478" y="79"/>
                    </a:moveTo>
                    <a:lnTo>
                      <a:pt x="482" y="8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478" y="79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8" name="Freeform 440"/>
              <p:cNvSpPr>
                <a:spLocks/>
              </p:cNvSpPr>
              <p:nvPr/>
            </p:nvSpPr>
            <p:spPr bwMode="auto">
              <a:xfrm>
                <a:off x="1673" y="1449"/>
                <a:ext cx="241" cy="42"/>
              </a:xfrm>
              <a:custGeom>
                <a:avLst/>
                <a:gdLst>
                  <a:gd name="T0" fmla="*/ 240 w 482"/>
                  <a:gd name="T1" fmla="*/ 40 h 83"/>
                  <a:gd name="T2" fmla="*/ 241 w 482"/>
                  <a:gd name="T3" fmla="*/ 42 h 83"/>
                  <a:gd name="T4" fmla="*/ 2 w 482"/>
                  <a:gd name="T5" fmla="*/ 2 h 83"/>
                  <a:gd name="T6" fmla="*/ 0 w 482"/>
                  <a:gd name="T7" fmla="*/ 0 h 83"/>
                  <a:gd name="T8" fmla="*/ 240 w 482"/>
                  <a:gd name="T9" fmla="*/ 4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2"/>
                  <a:gd name="T16" fmla="*/ 0 h 83"/>
                  <a:gd name="T17" fmla="*/ 482 w 482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2" h="83">
                    <a:moveTo>
                      <a:pt x="479" y="80"/>
                    </a:moveTo>
                    <a:lnTo>
                      <a:pt x="482" y="83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79" y="80"/>
                    </a:lnTo>
                    <a:close/>
                  </a:path>
                </a:pathLst>
              </a:custGeom>
              <a:solidFill>
                <a:srgbClr val="BD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9" name="Freeform 441"/>
              <p:cNvSpPr>
                <a:spLocks/>
              </p:cNvSpPr>
              <p:nvPr/>
            </p:nvSpPr>
            <p:spPr bwMode="auto">
              <a:xfrm>
                <a:off x="1674" y="1451"/>
                <a:ext cx="243" cy="43"/>
              </a:xfrm>
              <a:custGeom>
                <a:avLst/>
                <a:gdLst>
                  <a:gd name="T0" fmla="*/ 239 w 485"/>
                  <a:gd name="T1" fmla="*/ 40 h 87"/>
                  <a:gd name="T2" fmla="*/ 243 w 485"/>
                  <a:gd name="T3" fmla="*/ 43 h 87"/>
                  <a:gd name="T4" fmla="*/ 3 w 485"/>
                  <a:gd name="T5" fmla="*/ 2 h 87"/>
                  <a:gd name="T6" fmla="*/ 0 w 485"/>
                  <a:gd name="T7" fmla="*/ 0 h 87"/>
                  <a:gd name="T8" fmla="*/ 239 w 485"/>
                  <a:gd name="T9" fmla="*/ 4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5"/>
                  <a:gd name="T16" fmla="*/ 0 h 87"/>
                  <a:gd name="T17" fmla="*/ 485 w 485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5" h="87">
                    <a:moveTo>
                      <a:pt x="478" y="80"/>
                    </a:moveTo>
                    <a:lnTo>
                      <a:pt x="485" y="87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478" y="80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0" name="Freeform 442"/>
              <p:cNvSpPr>
                <a:spLocks/>
              </p:cNvSpPr>
              <p:nvPr/>
            </p:nvSpPr>
            <p:spPr bwMode="auto">
              <a:xfrm>
                <a:off x="1678" y="1454"/>
                <a:ext cx="243" cy="42"/>
              </a:xfrm>
              <a:custGeom>
                <a:avLst/>
                <a:gdLst>
                  <a:gd name="T0" fmla="*/ 239 w 487"/>
                  <a:gd name="T1" fmla="*/ 41 h 85"/>
                  <a:gd name="T2" fmla="*/ 243 w 487"/>
                  <a:gd name="T3" fmla="*/ 42 h 85"/>
                  <a:gd name="T4" fmla="*/ 3 w 487"/>
                  <a:gd name="T5" fmla="*/ 2 h 85"/>
                  <a:gd name="T6" fmla="*/ 0 w 487"/>
                  <a:gd name="T7" fmla="*/ 0 h 85"/>
                  <a:gd name="T8" fmla="*/ 239 w 487"/>
                  <a:gd name="T9" fmla="*/ 41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85"/>
                  <a:gd name="T17" fmla="*/ 487 w 487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85">
                    <a:moveTo>
                      <a:pt x="479" y="82"/>
                    </a:moveTo>
                    <a:lnTo>
                      <a:pt x="487" y="85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479" y="82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1" name="Freeform 443"/>
              <p:cNvSpPr>
                <a:spLocks/>
              </p:cNvSpPr>
              <p:nvPr/>
            </p:nvSpPr>
            <p:spPr bwMode="auto">
              <a:xfrm>
                <a:off x="1681" y="1456"/>
                <a:ext cx="243" cy="42"/>
              </a:xfrm>
              <a:custGeom>
                <a:avLst/>
                <a:gdLst>
                  <a:gd name="T0" fmla="*/ 240 w 487"/>
                  <a:gd name="T1" fmla="*/ 40 h 83"/>
                  <a:gd name="T2" fmla="*/ 243 w 487"/>
                  <a:gd name="T3" fmla="*/ 42 h 83"/>
                  <a:gd name="T4" fmla="*/ 4 w 487"/>
                  <a:gd name="T5" fmla="*/ 2 h 83"/>
                  <a:gd name="T6" fmla="*/ 0 w 487"/>
                  <a:gd name="T7" fmla="*/ 0 h 83"/>
                  <a:gd name="T8" fmla="*/ 240 w 487"/>
                  <a:gd name="T9" fmla="*/ 4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83"/>
                  <a:gd name="T17" fmla="*/ 487 w 48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83">
                    <a:moveTo>
                      <a:pt x="480" y="80"/>
                    </a:moveTo>
                    <a:lnTo>
                      <a:pt x="487" y="83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80" y="80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2" name="Freeform 444"/>
              <p:cNvSpPr>
                <a:spLocks/>
              </p:cNvSpPr>
              <p:nvPr/>
            </p:nvSpPr>
            <p:spPr bwMode="auto">
              <a:xfrm>
                <a:off x="1685" y="1458"/>
                <a:ext cx="243" cy="41"/>
              </a:xfrm>
              <a:custGeom>
                <a:avLst/>
                <a:gdLst>
                  <a:gd name="T0" fmla="*/ 239 w 487"/>
                  <a:gd name="T1" fmla="*/ 40 h 81"/>
                  <a:gd name="T2" fmla="*/ 243 w 487"/>
                  <a:gd name="T3" fmla="*/ 41 h 81"/>
                  <a:gd name="T4" fmla="*/ 4 w 487"/>
                  <a:gd name="T5" fmla="*/ 1 h 81"/>
                  <a:gd name="T6" fmla="*/ 0 w 487"/>
                  <a:gd name="T7" fmla="*/ 0 h 81"/>
                  <a:gd name="T8" fmla="*/ 239 w 487"/>
                  <a:gd name="T9" fmla="*/ 4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81"/>
                  <a:gd name="T17" fmla="*/ 487 w 487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81">
                    <a:moveTo>
                      <a:pt x="479" y="79"/>
                    </a:moveTo>
                    <a:lnTo>
                      <a:pt x="487" y="81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479" y="79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3" name="Freeform 445"/>
              <p:cNvSpPr>
                <a:spLocks/>
              </p:cNvSpPr>
              <p:nvPr/>
            </p:nvSpPr>
            <p:spPr bwMode="auto">
              <a:xfrm>
                <a:off x="1702" y="1335"/>
                <a:ext cx="244" cy="34"/>
              </a:xfrm>
              <a:custGeom>
                <a:avLst/>
                <a:gdLst>
                  <a:gd name="T0" fmla="*/ 244 w 487"/>
                  <a:gd name="T1" fmla="*/ 34 h 68"/>
                  <a:gd name="T2" fmla="*/ 240 w 487"/>
                  <a:gd name="T3" fmla="*/ 34 h 68"/>
                  <a:gd name="T4" fmla="*/ 0 w 487"/>
                  <a:gd name="T5" fmla="*/ 0 h 68"/>
                  <a:gd name="T6" fmla="*/ 4 w 487"/>
                  <a:gd name="T7" fmla="*/ 1 h 68"/>
                  <a:gd name="T8" fmla="*/ 244 w 487"/>
                  <a:gd name="T9" fmla="*/ 3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68"/>
                  <a:gd name="T17" fmla="*/ 487 w 487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68">
                    <a:moveTo>
                      <a:pt x="487" y="68"/>
                    </a:moveTo>
                    <a:lnTo>
                      <a:pt x="479" y="68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487" y="68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4" name="Freeform 446"/>
              <p:cNvSpPr>
                <a:spLocks/>
              </p:cNvSpPr>
              <p:nvPr/>
            </p:nvSpPr>
            <p:spPr bwMode="auto">
              <a:xfrm>
                <a:off x="1698" y="1335"/>
                <a:ext cx="244" cy="34"/>
              </a:xfrm>
              <a:custGeom>
                <a:avLst/>
                <a:gdLst>
                  <a:gd name="T0" fmla="*/ 244 w 487"/>
                  <a:gd name="T1" fmla="*/ 34 h 68"/>
                  <a:gd name="T2" fmla="*/ 239 w 487"/>
                  <a:gd name="T3" fmla="*/ 34 h 68"/>
                  <a:gd name="T4" fmla="*/ 0 w 487"/>
                  <a:gd name="T5" fmla="*/ 1 h 68"/>
                  <a:gd name="T6" fmla="*/ 4 w 487"/>
                  <a:gd name="T7" fmla="*/ 0 h 68"/>
                  <a:gd name="T8" fmla="*/ 244 w 487"/>
                  <a:gd name="T9" fmla="*/ 3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68"/>
                  <a:gd name="T17" fmla="*/ 487 w 487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68">
                    <a:moveTo>
                      <a:pt x="487" y="68"/>
                    </a:moveTo>
                    <a:lnTo>
                      <a:pt x="478" y="68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487" y="68"/>
                    </a:lnTo>
                    <a:close/>
                  </a:path>
                </a:pathLst>
              </a:custGeom>
              <a:solidFill>
                <a:srgbClr val="75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" name="Freeform 447"/>
              <p:cNvSpPr>
                <a:spLocks/>
              </p:cNvSpPr>
              <p:nvPr/>
            </p:nvSpPr>
            <p:spPr bwMode="auto">
              <a:xfrm>
                <a:off x="1894" y="1369"/>
                <a:ext cx="87" cy="130"/>
              </a:xfrm>
              <a:custGeom>
                <a:avLst/>
                <a:gdLst>
                  <a:gd name="T0" fmla="*/ 40 w 175"/>
                  <a:gd name="T1" fmla="*/ 1 h 259"/>
                  <a:gd name="T2" fmla="*/ 31 w 175"/>
                  <a:gd name="T3" fmla="*/ 5 h 259"/>
                  <a:gd name="T4" fmla="*/ 23 w 175"/>
                  <a:gd name="T5" fmla="*/ 11 h 259"/>
                  <a:gd name="T6" fmla="*/ 16 w 175"/>
                  <a:gd name="T7" fmla="*/ 18 h 259"/>
                  <a:gd name="T8" fmla="*/ 11 w 175"/>
                  <a:gd name="T9" fmla="*/ 28 h 259"/>
                  <a:gd name="T10" fmla="*/ 6 w 175"/>
                  <a:gd name="T11" fmla="*/ 39 h 259"/>
                  <a:gd name="T12" fmla="*/ 2 w 175"/>
                  <a:gd name="T13" fmla="*/ 52 h 259"/>
                  <a:gd name="T14" fmla="*/ 1 w 175"/>
                  <a:gd name="T15" fmla="*/ 65 h 259"/>
                  <a:gd name="T16" fmla="*/ 1 w 175"/>
                  <a:gd name="T17" fmla="*/ 78 h 259"/>
                  <a:gd name="T18" fmla="*/ 2 w 175"/>
                  <a:gd name="T19" fmla="*/ 91 h 259"/>
                  <a:gd name="T20" fmla="*/ 6 w 175"/>
                  <a:gd name="T21" fmla="*/ 102 h 259"/>
                  <a:gd name="T22" fmla="*/ 11 w 175"/>
                  <a:gd name="T23" fmla="*/ 111 h 259"/>
                  <a:gd name="T24" fmla="*/ 16 w 175"/>
                  <a:gd name="T25" fmla="*/ 119 h 259"/>
                  <a:gd name="T26" fmla="*/ 23 w 175"/>
                  <a:gd name="T27" fmla="*/ 126 h 259"/>
                  <a:gd name="T28" fmla="*/ 31 w 175"/>
                  <a:gd name="T29" fmla="*/ 129 h 259"/>
                  <a:gd name="T30" fmla="*/ 40 w 175"/>
                  <a:gd name="T31" fmla="*/ 130 h 259"/>
                  <a:gd name="T32" fmla="*/ 48 w 175"/>
                  <a:gd name="T33" fmla="*/ 129 h 259"/>
                  <a:gd name="T34" fmla="*/ 56 w 175"/>
                  <a:gd name="T35" fmla="*/ 125 h 259"/>
                  <a:gd name="T36" fmla="*/ 65 w 175"/>
                  <a:gd name="T37" fmla="*/ 119 h 259"/>
                  <a:gd name="T38" fmla="*/ 71 w 175"/>
                  <a:gd name="T39" fmla="*/ 111 h 259"/>
                  <a:gd name="T40" fmla="*/ 77 w 175"/>
                  <a:gd name="T41" fmla="*/ 101 h 259"/>
                  <a:gd name="T42" fmla="*/ 81 w 175"/>
                  <a:gd name="T43" fmla="*/ 90 h 259"/>
                  <a:gd name="T44" fmla="*/ 85 w 175"/>
                  <a:gd name="T45" fmla="*/ 78 h 259"/>
                  <a:gd name="T46" fmla="*/ 86 w 175"/>
                  <a:gd name="T47" fmla="*/ 65 h 259"/>
                  <a:gd name="T48" fmla="*/ 86 w 175"/>
                  <a:gd name="T49" fmla="*/ 52 h 259"/>
                  <a:gd name="T50" fmla="*/ 85 w 175"/>
                  <a:gd name="T51" fmla="*/ 40 h 259"/>
                  <a:gd name="T52" fmla="*/ 81 w 175"/>
                  <a:gd name="T53" fmla="*/ 28 h 259"/>
                  <a:gd name="T54" fmla="*/ 77 w 175"/>
                  <a:gd name="T55" fmla="*/ 19 h 259"/>
                  <a:gd name="T56" fmla="*/ 71 w 175"/>
                  <a:gd name="T57" fmla="*/ 11 h 259"/>
                  <a:gd name="T58" fmla="*/ 65 w 175"/>
                  <a:gd name="T59" fmla="*/ 5 h 259"/>
                  <a:gd name="T60" fmla="*/ 56 w 175"/>
                  <a:gd name="T61" fmla="*/ 1 h 259"/>
                  <a:gd name="T62" fmla="*/ 48 w 175"/>
                  <a:gd name="T63" fmla="*/ 0 h 2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5"/>
                  <a:gd name="T97" fmla="*/ 0 h 259"/>
                  <a:gd name="T98" fmla="*/ 175 w 175"/>
                  <a:gd name="T99" fmla="*/ 259 h 25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5" h="259">
                    <a:moveTo>
                      <a:pt x="88" y="0"/>
                    </a:moveTo>
                    <a:lnTo>
                      <a:pt x="80" y="1"/>
                    </a:lnTo>
                    <a:lnTo>
                      <a:pt x="70" y="5"/>
                    </a:lnTo>
                    <a:lnTo>
                      <a:pt x="62" y="10"/>
                    </a:lnTo>
                    <a:lnTo>
                      <a:pt x="55" y="15"/>
                    </a:lnTo>
                    <a:lnTo>
                      <a:pt x="47" y="21"/>
                    </a:lnTo>
                    <a:lnTo>
                      <a:pt x="40" y="28"/>
                    </a:lnTo>
                    <a:lnTo>
                      <a:pt x="33" y="36"/>
                    </a:lnTo>
                    <a:lnTo>
                      <a:pt x="27" y="46"/>
                    </a:lnTo>
                    <a:lnTo>
                      <a:pt x="22" y="56"/>
                    </a:lnTo>
                    <a:lnTo>
                      <a:pt x="15" y="66"/>
                    </a:lnTo>
                    <a:lnTo>
                      <a:pt x="12" y="78"/>
                    </a:lnTo>
                    <a:lnTo>
                      <a:pt x="8" y="91"/>
                    </a:lnTo>
                    <a:lnTo>
                      <a:pt x="5" y="103"/>
                    </a:lnTo>
                    <a:lnTo>
                      <a:pt x="4" y="116"/>
                    </a:lnTo>
                    <a:lnTo>
                      <a:pt x="2" y="129"/>
                    </a:lnTo>
                    <a:lnTo>
                      <a:pt x="0" y="143"/>
                    </a:lnTo>
                    <a:lnTo>
                      <a:pt x="2" y="156"/>
                    </a:lnTo>
                    <a:lnTo>
                      <a:pt x="4" y="168"/>
                    </a:lnTo>
                    <a:lnTo>
                      <a:pt x="5" y="181"/>
                    </a:lnTo>
                    <a:lnTo>
                      <a:pt x="8" y="193"/>
                    </a:lnTo>
                    <a:lnTo>
                      <a:pt x="12" y="203"/>
                    </a:lnTo>
                    <a:lnTo>
                      <a:pt x="15" y="212"/>
                    </a:lnTo>
                    <a:lnTo>
                      <a:pt x="22" y="222"/>
                    </a:lnTo>
                    <a:lnTo>
                      <a:pt x="27" y="231"/>
                    </a:lnTo>
                    <a:lnTo>
                      <a:pt x="33" y="237"/>
                    </a:lnTo>
                    <a:lnTo>
                      <a:pt x="40" y="244"/>
                    </a:lnTo>
                    <a:lnTo>
                      <a:pt x="47" y="251"/>
                    </a:lnTo>
                    <a:lnTo>
                      <a:pt x="55" y="254"/>
                    </a:lnTo>
                    <a:lnTo>
                      <a:pt x="62" y="257"/>
                    </a:lnTo>
                    <a:lnTo>
                      <a:pt x="70" y="259"/>
                    </a:lnTo>
                    <a:lnTo>
                      <a:pt x="80" y="259"/>
                    </a:lnTo>
                    <a:lnTo>
                      <a:pt x="88" y="259"/>
                    </a:lnTo>
                    <a:lnTo>
                      <a:pt x="97" y="257"/>
                    </a:lnTo>
                    <a:lnTo>
                      <a:pt x="105" y="254"/>
                    </a:lnTo>
                    <a:lnTo>
                      <a:pt x="113" y="249"/>
                    </a:lnTo>
                    <a:lnTo>
                      <a:pt x="121" y="244"/>
                    </a:lnTo>
                    <a:lnTo>
                      <a:pt x="130" y="237"/>
                    </a:lnTo>
                    <a:lnTo>
                      <a:pt x="136" y="229"/>
                    </a:lnTo>
                    <a:lnTo>
                      <a:pt x="143" y="221"/>
                    </a:lnTo>
                    <a:lnTo>
                      <a:pt x="150" y="211"/>
                    </a:lnTo>
                    <a:lnTo>
                      <a:pt x="155" y="201"/>
                    </a:lnTo>
                    <a:lnTo>
                      <a:pt x="160" y="191"/>
                    </a:lnTo>
                    <a:lnTo>
                      <a:pt x="163" y="179"/>
                    </a:lnTo>
                    <a:lnTo>
                      <a:pt x="168" y="168"/>
                    </a:lnTo>
                    <a:lnTo>
                      <a:pt x="170" y="156"/>
                    </a:lnTo>
                    <a:lnTo>
                      <a:pt x="173" y="143"/>
                    </a:lnTo>
                    <a:lnTo>
                      <a:pt x="173" y="129"/>
                    </a:lnTo>
                    <a:lnTo>
                      <a:pt x="175" y="116"/>
                    </a:lnTo>
                    <a:lnTo>
                      <a:pt x="173" y="104"/>
                    </a:lnTo>
                    <a:lnTo>
                      <a:pt x="173" y="91"/>
                    </a:lnTo>
                    <a:lnTo>
                      <a:pt x="170" y="80"/>
                    </a:lnTo>
                    <a:lnTo>
                      <a:pt x="168" y="68"/>
                    </a:lnTo>
                    <a:lnTo>
                      <a:pt x="163" y="56"/>
                    </a:lnTo>
                    <a:lnTo>
                      <a:pt x="160" y="46"/>
                    </a:lnTo>
                    <a:lnTo>
                      <a:pt x="155" y="38"/>
                    </a:lnTo>
                    <a:lnTo>
                      <a:pt x="150" y="30"/>
                    </a:lnTo>
                    <a:lnTo>
                      <a:pt x="143" y="21"/>
                    </a:lnTo>
                    <a:lnTo>
                      <a:pt x="136" y="15"/>
                    </a:lnTo>
                    <a:lnTo>
                      <a:pt x="130" y="10"/>
                    </a:lnTo>
                    <a:lnTo>
                      <a:pt x="121" y="5"/>
                    </a:lnTo>
                    <a:lnTo>
                      <a:pt x="113" y="1"/>
                    </a:lnTo>
                    <a:lnTo>
                      <a:pt x="105" y="0"/>
                    </a:lnTo>
                    <a:lnTo>
                      <a:pt x="97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7AB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6" name="Group 448"/>
            <p:cNvGrpSpPr>
              <a:grpSpLocks/>
            </p:cNvGrpSpPr>
            <p:nvPr/>
          </p:nvGrpSpPr>
          <p:grpSpPr bwMode="auto">
            <a:xfrm>
              <a:off x="1774" y="1256"/>
              <a:ext cx="403" cy="382"/>
              <a:chOff x="1774" y="1256"/>
              <a:chExt cx="403" cy="382"/>
            </a:xfrm>
          </p:grpSpPr>
          <p:sp>
            <p:nvSpPr>
              <p:cNvPr id="11500" name="Freeform 449"/>
              <p:cNvSpPr>
                <a:spLocks/>
              </p:cNvSpPr>
              <p:nvPr/>
            </p:nvSpPr>
            <p:spPr bwMode="auto">
              <a:xfrm>
                <a:off x="1791" y="1562"/>
                <a:ext cx="159" cy="35"/>
              </a:xfrm>
              <a:custGeom>
                <a:avLst/>
                <a:gdLst>
                  <a:gd name="T0" fmla="*/ 151 w 317"/>
                  <a:gd name="T1" fmla="*/ 31 h 70"/>
                  <a:gd name="T2" fmla="*/ 159 w 317"/>
                  <a:gd name="T3" fmla="*/ 35 h 70"/>
                  <a:gd name="T4" fmla="*/ 8 w 317"/>
                  <a:gd name="T5" fmla="*/ 4 h 70"/>
                  <a:gd name="T6" fmla="*/ 0 w 317"/>
                  <a:gd name="T7" fmla="*/ 0 h 70"/>
                  <a:gd name="T8" fmla="*/ 151 w 317"/>
                  <a:gd name="T9" fmla="*/ 31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7"/>
                  <a:gd name="T16" fmla="*/ 0 h 70"/>
                  <a:gd name="T17" fmla="*/ 317 w 317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7" h="70">
                    <a:moveTo>
                      <a:pt x="302" y="63"/>
                    </a:moveTo>
                    <a:lnTo>
                      <a:pt x="317" y="70"/>
                    </a:lnTo>
                    <a:lnTo>
                      <a:pt x="15" y="9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6D6D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1" name="Freeform 450"/>
              <p:cNvSpPr>
                <a:spLocks/>
              </p:cNvSpPr>
              <p:nvPr/>
            </p:nvSpPr>
            <p:spPr bwMode="auto">
              <a:xfrm>
                <a:off x="1799" y="1566"/>
                <a:ext cx="158" cy="36"/>
              </a:xfrm>
              <a:custGeom>
                <a:avLst/>
                <a:gdLst>
                  <a:gd name="T0" fmla="*/ 151 w 315"/>
                  <a:gd name="T1" fmla="*/ 30 h 73"/>
                  <a:gd name="T2" fmla="*/ 158 w 315"/>
                  <a:gd name="T3" fmla="*/ 36 h 73"/>
                  <a:gd name="T4" fmla="*/ 7 w 315"/>
                  <a:gd name="T5" fmla="*/ 5 h 73"/>
                  <a:gd name="T6" fmla="*/ 0 w 315"/>
                  <a:gd name="T7" fmla="*/ 0 h 73"/>
                  <a:gd name="T8" fmla="*/ 151 w 315"/>
                  <a:gd name="T9" fmla="*/ 3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5"/>
                  <a:gd name="T16" fmla="*/ 0 h 73"/>
                  <a:gd name="T17" fmla="*/ 315 w 315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5" h="73">
                    <a:moveTo>
                      <a:pt x="302" y="61"/>
                    </a:moveTo>
                    <a:lnTo>
                      <a:pt x="315" y="73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302" y="61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2" name="Freeform 451"/>
              <p:cNvSpPr>
                <a:spLocks/>
              </p:cNvSpPr>
              <p:nvPr/>
            </p:nvSpPr>
            <p:spPr bwMode="auto">
              <a:xfrm>
                <a:off x="1799" y="1566"/>
                <a:ext cx="154" cy="32"/>
              </a:xfrm>
              <a:custGeom>
                <a:avLst/>
                <a:gdLst>
                  <a:gd name="T0" fmla="*/ 151 w 307"/>
                  <a:gd name="T1" fmla="*/ 30 h 64"/>
                  <a:gd name="T2" fmla="*/ 154 w 307"/>
                  <a:gd name="T3" fmla="*/ 32 h 64"/>
                  <a:gd name="T4" fmla="*/ 2 w 307"/>
                  <a:gd name="T5" fmla="*/ 1 h 64"/>
                  <a:gd name="T6" fmla="*/ 0 w 307"/>
                  <a:gd name="T7" fmla="*/ 0 h 64"/>
                  <a:gd name="T8" fmla="*/ 151 w 307"/>
                  <a:gd name="T9" fmla="*/ 3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"/>
                  <a:gd name="T16" fmla="*/ 0 h 64"/>
                  <a:gd name="T17" fmla="*/ 307 w 307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" h="64">
                    <a:moveTo>
                      <a:pt x="302" y="61"/>
                    </a:moveTo>
                    <a:lnTo>
                      <a:pt x="307" y="64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02" y="61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3" name="Freeform 452"/>
              <p:cNvSpPr>
                <a:spLocks/>
              </p:cNvSpPr>
              <p:nvPr/>
            </p:nvSpPr>
            <p:spPr bwMode="auto">
              <a:xfrm>
                <a:off x="1801" y="1567"/>
                <a:ext cx="153" cy="33"/>
              </a:xfrm>
              <a:custGeom>
                <a:avLst/>
                <a:gdLst>
                  <a:gd name="T0" fmla="*/ 152 w 307"/>
                  <a:gd name="T1" fmla="*/ 31 h 65"/>
                  <a:gd name="T2" fmla="*/ 153 w 307"/>
                  <a:gd name="T3" fmla="*/ 33 h 65"/>
                  <a:gd name="T4" fmla="*/ 2 w 307"/>
                  <a:gd name="T5" fmla="*/ 2 h 65"/>
                  <a:gd name="T6" fmla="*/ 0 w 307"/>
                  <a:gd name="T7" fmla="*/ 0 h 65"/>
                  <a:gd name="T8" fmla="*/ 152 w 307"/>
                  <a:gd name="T9" fmla="*/ 31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"/>
                  <a:gd name="T16" fmla="*/ 0 h 65"/>
                  <a:gd name="T17" fmla="*/ 307 w 30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" h="65">
                    <a:moveTo>
                      <a:pt x="304" y="61"/>
                    </a:moveTo>
                    <a:lnTo>
                      <a:pt x="307" y="65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304" y="61"/>
                    </a:lnTo>
                    <a:close/>
                  </a:path>
                </a:pathLst>
              </a:custGeom>
              <a:solidFill>
                <a:srgbClr val="8888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4" name="Freeform 453"/>
              <p:cNvSpPr>
                <a:spLocks/>
              </p:cNvSpPr>
              <p:nvPr/>
            </p:nvSpPr>
            <p:spPr bwMode="auto">
              <a:xfrm>
                <a:off x="1803" y="1569"/>
                <a:ext cx="154" cy="33"/>
              </a:xfrm>
              <a:custGeom>
                <a:avLst/>
                <a:gdLst>
                  <a:gd name="T0" fmla="*/ 151 w 307"/>
                  <a:gd name="T1" fmla="*/ 31 h 67"/>
                  <a:gd name="T2" fmla="*/ 154 w 307"/>
                  <a:gd name="T3" fmla="*/ 33 h 67"/>
                  <a:gd name="T4" fmla="*/ 3 w 307"/>
                  <a:gd name="T5" fmla="*/ 2 h 67"/>
                  <a:gd name="T6" fmla="*/ 0 w 307"/>
                  <a:gd name="T7" fmla="*/ 0 h 67"/>
                  <a:gd name="T8" fmla="*/ 151 w 307"/>
                  <a:gd name="T9" fmla="*/ 3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"/>
                  <a:gd name="T16" fmla="*/ 0 h 67"/>
                  <a:gd name="T17" fmla="*/ 307 w 30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" h="67">
                    <a:moveTo>
                      <a:pt x="302" y="62"/>
                    </a:moveTo>
                    <a:lnTo>
                      <a:pt x="307" y="6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02" y="62"/>
                    </a:lnTo>
                    <a:close/>
                  </a:path>
                </a:pathLst>
              </a:custGeom>
              <a:solidFill>
                <a:srgbClr val="8D8D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5" name="Freeform 454"/>
              <p:cNvSpPr>
                <a:spLocks/>
              </p:cNvSpPr>
              <p:nvPr/>
            </p:nvSpPr>
            <p:spPr bwMode="auto">
              <a:xfrm>
                <a:off x="1806" y="1571"/>
                <a:ext cx="156" cy="38"/>
              </a:xfrm>
              <a:custGeom>
                <a:avLst/>
                <a:gdLst>
                  <a:gd name="T0" fmla="*/ 151 w 312"/>
                  <a:gd name="T1" fmla="*/ 31 h 76"/>
                  <a:gd name="T2" fmla="*/ 156 w 312"/>
                  <a:gd name="T3" fmla="*/ 38 h 76"/>
                  <a:gd name="T4" fmla="*/ 5 w 312"/>
                  <a:gd name="T5" fmla="*/ 6 h 76"/>
                  <a:gd name="T6" fmla="*/ 0 w 312"/>
                  <a:gd name="T7" fmla="*/ 0 h 76"/>
                  <a:gd name="T8" fmla="*/ 151 w 312"/>
                  <a:gd name="T9" fmla="*/ 31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"/>
                  <a:gd name="T16" fmla="*/ 0 h 76"/>
                  <a:gd name="T17" fmla="*/ 312 w 31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" h="76">
                    <a:moveTo>
                      <a:pt x="302" y="63"/>
                    </a:moveTo>
                    <a:lnTo>
                      <a:pt x="312" y="76"/>
                    </a:lnTo>
                    <a:lnTo>
                      <a:pt x="10" y="13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6" name="Freeform 455"/>
              <p:cNvSpPr>
                <a:spLocks/>
              </p:cNvSpPr>
              <p:nvPr/>
            </p:nvSpPr>
            <p:spPr bwMode="auto">
              <a:xfrm>
                <a:off x="1806" y="1571"/>
                <a:ext cx="152" cy="33"/>
              </a:xfrm>
              <a:custGeom>
                <a:avLst/>
                <a:gdLst>
                  <a:gd name="T0" fmla="*/ 150 w 306"/>
                  <a:gd name="T1" fmla="*/ 31 h 66"/>
                  <a:gd name="T2" fmla="*/ 152 w 306"/>
                  <a:gd name="T3" fmla="*/ 33 h 66"/>
                  <a:gd name="T4" fmla="*/ 1 w 306"/>
                  <a:gd name="T5" fmla="*/ 1 h 66"/>
                  <a:gd name="T6" fmla="*/ 0 w 306"/>
                  <a:gd name="T7" fmla="*/ 0 h 66"/>
                  <a:gd name="T8" fmla="*/ 150 w 306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66"/>
                  <a:gd name="T17" fmla="*/ 306 w 306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66">
                    <a:moveTo>
                      <a:pt x="302" y="63"/>
                    </a:moveTo>
                    <a:lnTo>
                      <a:pt x="306" y="6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7" name="Freeform 456"/>
              <p:cNvSpPr>
                <a:spLocks/>
              </p:cNvSpPr>
              <p:nvPr/>
            </p:nvSpPr>
            <p:spPr bwMode="auto">
              <a:xfrm>
                <a:off x="1806" y="1572"/>
                <a:ext cx="153" cy="34"/>
              </a:xfrm>
              <a:custGeom>
                <a:avLst/>
                <a:gdLst>
                  <a:gd name="T0" fmla="*/ 152 w 305"/>
                  <a:gd name="T1" fmla="*/ 32 h 66"/>
                  <a:gd name="T2" fmla="*/ 153 w 305"/>
                  <a:gd name="T3" fmla="*/ 34 h 66"/>
                  <a:gd name="T4" fmla="*/ 2 w 305"/>
                  <a:gd name="T5" fmla="*/ 2 h 66"/>
                  <a:gd name="T6" fmla="*/ 0 w 305"/>
                  <a:gd name="T7" fmla="*/ 0 h 66"/>
                  <a:gd name="T8" fmla="*/ 152 w 305"/>
                  <a:gd name="T9" fmla="*/ 32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5"/>
                  <a:gd name="T16" fmla="*/ 0 h 66"/>
                  <a:gd name="T17" fmla="*/ 305 w 30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5" h="66">
                    <a:moveTo>
                      <a:pt x="304" y="63"/>
                    </a:moveTo>
                    <a:lnTo>
                      <a:pt x="305" y="6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04" y="63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8" name="Freeform 457"/>
              <p:cNvSpPr>
                <a:spLocks/>
              </p:cNvSpPr>
              <p:nvPr/>
            </p:nvSpPr>
            <p:spPr bwMode="auto">
              <a:xfrm>
                <a:off x="1808" y="1574"/>
                <a:ext cx="153" cy="33"/>
              </a:xfrm>
              <a:custGeom>
                <a:avLst/>
                <a:gdLst>
                  <a:gd name="T0" fmla="*/ 151 w 306"/>
                  <a:gd name="T1" fmla="*/ 31 h 67"/>
                  <a:gd name="T2" fmla="*/ 153 w 306"/>
                  <a:gd name="T3" fmla="*/ 33 h 67"/>
                  <a:gd name="T4" fmla="*/ 1 w 306"/>
                  <a:gd name="T5" fmla="*/ 2 h 67"/>
                  <a:gd name="T6" fmla="*/ 0 w 306"/>
                  <a:gd name="T7" fmla="*/ 0 h 67"/>
                  <a:gd name="T8" fmla="*/ 151 w 306"/>
                  <a:gd name="T9" fmla="*/ 3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67"/>
                  <a:gd name="T17" fmla="*/ 306 w 30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67">
                    <a:moveTo>
                      <a:pt x="302" y="63"/>
                    </a:moveTo>
                    <a:lnTo>
                      <a:pt x="306" y="6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9" name="Freeform 458"/>
              <p:cNvSpPr>
                <a:spLocks/>
              </p:cNvSpPr>
              <p:nvPr/>
            </p:nvSpPr>
            <p:spPr bwMode="auto">
              <a:xfrm>
                <a:off x="1809" y="1576"/>
                <a:ext cx="153" cy="33"/>
              </a:xfrm>
              <a:custGeom>
                <a:avLst/>
                <a:gdLst>
                  <a:gd name="T0" fmla="*/ 152 w 305"/>
                  <a:gd name="T1" fmla="*/ 31 h 66"/>
                  <a:gd name="T2" fmla="*/ 153 w 305"/>
                  <a:gd name="T3" fmla="*/ 33 h 66"/>
                  <a:gd name="T4" fmla="*/ 2 w 305"/>
                  <a:gd name="T5" fmla="*/ 1 h 66"/>
                  <a:gd name="T6" fmla="*/ 0 w 305"/>
                  <a:gd name="T7" fmla="*/ 0 h 66"/>
                  <a:gd name="T8" fmla="*/ 152 w 305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5"/>
                  <a:gd name="T16" fmla="*/ 0 h 66"/>
                  <a:gd name="T17" fmla="*/ 305 w 30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5" h="66">
                    <a:moveTo>
                      <a:pt x="304" y="63"/>
                    </a:moveTo>
                    <a:lnTo>
                      <a:pt x="305" y="6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04" y="63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0" name="Freeform 459"/>
              <p:cNvSpPr>
                <a:spLocks/>
              </p:cNvSpPr>
              <p:nvPr/>
            </p:nvSpPr>
            <p:spPr bwMode="auto">
              <a:xfrm>
                <a:off x="1811" y="1577"/>
                <a:ext cx="155" cy="40"/>
              </a:xfrm>
              <a:custGeom>
                <a:avLst/>
                <a:gdLst>
                  <a:gd name="T0" fmla="*/ 151 w 311"/>
                  <a:gd name="T1" fmla="*/ 31 h 80"/>
                  <a:gd name="T2" fmla="*/ 155 w 311"/>
                  <a:gd name="T3" fmla="*/ 40 h 80"/>
                  <a:gd name="T4" fmla="*/ 4 w 311"/>
                  <a:gd name="T5" fmla="*/ 8 h 80"/>
                  <a:gd name="T6" fmla="*/ 0 w 311"/>
                  <a:gd name="T7" fmla="*/ 0 h 80"/>
                  <a:gd name="T8" fmla="*/ 151 w 311"/>
                  <a:gd name="T9" fmla="*/ 31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1"/>
                  <a:gd name="T16" fmla="*/ 0 h 80"/>
                  <a:gd name="T17" fmla="*/ 311 w 311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1" h="80">
                    <a:moveTo>
                      <a:pt x="302" y="63"/>
                    </a:moveTo>
                    <a:lnTo>
                      <a:pt x="311" y="80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1" name="Freeform 460"/>
              <p:cNvSpPr>
                <a:spLocks/>
              </p:cNvSpPr>
              <p:nvPr/>
            </p:nvSpPr>
            <p:spPr bwMode="auto">
              <a:xfrm>
                <a:off x="1811" y="1577"/>
                <a:ext cx="152" cy="34"/>
              </a:xfrm>
              <a:custGeom>
                <a:avLst/>
                <a:gdLst>
                  <a:gd name="T0" fmla="*/ 151 w 304"/>
                  <a:gd name="T1" fmla="*/ 32 h 66"/>
                  <a:gd name="T2" fmla="*/ 152 w 304"/>
                  <a:gd name="T3" fmla="*/ 34 h 66"/>
                  <a:gd name="T4" fmla="*/ 1 w 304"/>
                  <a:gd name="T5" fmla="*/ 2 h 66"/>
                  <a:gd name="T6" fmla="*/ 0 w 304"/>
                  <a:gd name="T7" fmla="*/ 0 h 66"/>
                  <a:gd name="T8" fmla="*/ 151 w 304"/>
                  <a:gd name="T9" fmla="*/ 32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6"/>
                  <a:gd name="T17" fmla="*/ 304 w 30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6">
                    <a:moveTo>
                      <a:pt x="302" y="63"/>
                    </a:moveTo>
                    <a:lnTo>
                      <a:pt x="304" y="6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2" name="Freeform 461"/>
              <p:cNvSpPr>
                <a:spLocks/>
              </p:cNvSpPr>
              <p:nvPr/>
            </p:nvSpPr>
            <p:spPr bwMode="auto">
              <a:xfrm>
                <a:off x="1811" y="1579"/>
                <a:ext cx="152" cy="33"/>
              </a:xfrm>
              <a:custGeom>
                <a:avLst/>
                <a:gdLst>
                  <a:gd name="T0" fmla="*/ 151 w 304"/>
                  <a:gd name="T1" fmla="*/ 32 h 65"/>
                  <a:gd name="T2" fmla="*/ 152 w 304"/>
                  <a:gd name="T3" fmla="*/ 33 h 65"/>
                  <a:gd name="T4" fmla="*/ 1 w 304"/>
                  <a:gd name="T5" fmla="*/ 2 h 65"/>
                  <a:gd name="T6" fmla="*/ 0 w 304"/>
                  <a:gd name="T7" fmla="*/ 0 h 65"/>
                  <a:gd name="T8" fmla="*/ 151 w 304"/>
                  <a:gd name="T9" fmla="*/ 32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5"/>
                  <a:gd name="T17" fmla="*/ 304 w 304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5">
                    <a:moveTo>
                      <a:pt x="302" y="63"/>
                    </a:moveTo>
                    <a:lnTo>
                      <a:pt x="304" y="6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3" name="Freeform 462"/>
              <p:cNvSpPr>
                <a:spLocks/>
              </p:cNvSpPr>
              <p:nvPr/>
            </p:nvSpPr>
            <p:spPr bwMode="auto">
              <a:xfrm>
                <a:off x="1812" y="1581"/>
                <a:ext cx="152" cy="32"/>
              </a:xfrm>
              <a:custGeom>
                <a:avLst/>
                <a:gdLst>
                  <a:gd name="T0" fmla="*/ 152 w 304"/>
                  <a:gd name="T1" fmla="*/ 30 h 64"/>
                  <a:gd name="T2" fmla="*/ 152 w 304"/>
                  <a:gd name="T3" fmla="*/ 32 h 64"/>
                  <a:gd name="T4" fmla="*/ 0 w 304"/>
                  <a:gd name="T5" fmla="*/ 1 h 64"/>
                  <a:gd name="T6" fmla="*/ 0 w 304"/>
                  <a:gd name="T7" fmla="*/ 0 h 64"/>
                  <a:gd name="T8" fmla="*/ 152 w 304"/>
                  <a:gd name="T9" fmla="*/ 3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4"/>
                  <a:gd name="T17" fmla="*/ 304 w 304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4">
                    <a:moveTo>
                      <a:pt x="303" y="61"/>
                    </a:moveTo>
                    <a:lnTo>
                      <a:pt x="304" y="6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03" y="61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4" name="Freeform 463"/>
              <p:cNvSpPr>
                <a:spLocks/>
              </p:cNvSpPr>
              <p:nvPr/>
            </p:nvSpPr>
            <p:spPr bwMode="auto">
              <a:xfrm>
                <a:off x="1812" y="1582"/>
                <a:ext cx="153" cy="33"/>
              </a:xfrm>
              <a:custGeom>
                <a:avLst/>
                <a:gdLst>
                  <a:gd name="T0" fmla="*/ 152 w 306"/>
                  <a:gd name="T1" fmla="*/ 31 h 67"/>
                  <a:gd name="T2" fmla="*/ 153 w 306"/>
                  <a:gd name="T3" fmla="*/ 33 h 67"/>
                  <a:gd name="T4" fmla="*/ 1 w 306"/>
                  <a:gd name="T5" fmla="*/ 2 h 67"/>
                  <a:gd name="T6" fmla="*/ 0 w 306"/>
                  <a:gd name="T7" fmla="*/ 0 h 67"/>
                  <a:gd name="T8" fmla="*/ 152 w 306"/>
                  <a:gd name="T9" fmla="*/ 3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67"/>
                  <a:gd name="T17" fmla="*/ 306 w 30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67">
                    <a:moveTo>
                      <a:pt x="304" y="63"/>
                    </a:moveTo>
                    <a:lnTo>
                      <a:pt x="306" y="6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04" y="63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5" name="Freeform 464"/>
              <p:cNvSpPr>
                <a:spLocks/>
              </p:cNvSpPr>
              <p:nvPr/>
            </p:nvSpPr>
            <p:spPr bwMode="auto">
              <a:xfrm>
                <a:off x="1813" y="1583"/>
                <a:ext cx="152" cy="33"/>
              </a:xfrm>
              <a:custGeom>
                <a:avLst/>
                <a:gdLst>
                  <a:gd name="T0" fmla="*/ 152 w 304"/>
                  <a:gd name="T1" fmla="*/ 31 h 66"/>
                  <a:gd name="T2" fmla="*/ 152 w 304"/>
                  <a:gd name="T3" fmla="*/ 33 h 66"/>
                  <a:gd name="T4" fmla="*/ 1 w 304"/>
                  <a:gd name="T5" fmla="*/ 1 h 66"/>
                  <a:gd name="T6" fmla="*/ 0 w 304"/>
                  <a:gd name="T7" fmla="*/ 0 h 66"/>
                  <a:gd name="T8" fmla="*/ 152 w 304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6"/>
                  <a:gd name="T17" fmla="*/ 304 w 30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6">
                    <a:moveTo>
                      <a:pt x="304" y="63"/>
                    </a:moveTo>
                    <a:lnTo>
                      <a:pt x="304" y="6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04" y="63"/>
                    </a:ln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6" name="Freeform 465"/>
              <p:cNvSpPr>
                <a:spLocks/>
              </p:cNvSpPr>
              <p:nvPr/>
            </p:nvSpPr>
            <p:spPr bwMode="auto">
              <a:xfrm>
                <a:off x="1814" y="1585"/>
                <a:ext cx="152" cy="32"/>
              </a:xfrm>
              <a:custGeom>
                <a:avLst/>
                <a:gdLst>
                  <a:gd name="T0" fmla="*/ 151 w 304"/>
                  <a:gd name="T1" fmla="*/ 31 h 65"/>
                  <a:gd name="T2" fmla="*/ 152 w 304"/>
                  <a:gd name="T3" fmla="*/ 32 h 65"/>
                  <a:gd name="T4" fmla="*/ 1 w 304"/>
                  <a:gd name="T5" fmla="*/ 0 h 65"/>
                  <a:gd name="T6" fmla="*/ 0 w 304"/>
                  <a:gd name="T7" fmla="*/ 0 h 65"/>
                  <a:gd name="T8" fmla="*/ 151 w 304"/>
                  <a:gd name="T9" fmla="*/ 31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5"/>
                  <a:gd name="T17" fmla="*/ 304 w 304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5">
                    <a:moveTo>
                      <a:pt x="302" y="63"/>
                    </a:moveTo>
                    <a:lnTo>
                      <a:pt x="304" y="6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7" name="Freeform 466"/>
              <p:cNvSpPr>
                <a:spLocks/>
              </p:cNvSpPr>
              <p:nvPr/>
            </p:nvSpPr>
            <p:spPr bwMode="auto">
              <a:xfrm>
                <a:off x="1815" y="1586"/>
                <a:ext cx="153" cy="41"/>
              </a:xfrm>
              <a:custGeom>
                <a:avLst/>
                <a:gdLst>
                  <a:gd name="T0" fmla="*/ 151 w 308"/>
                  <a:gd name="T1" fmla="*/ 31 h 84"/>
                  <a:gd name="T2" fmla="*/ 153 w 308"/>
                  <a:gd name="T3" fmla="*/ 41 h 84"/>
                  <a:gd name="T4" fmla="*/ 2 w 308"/>
                  <a:gd name="T5" fmla="*/ 10 h 84"/>
                  <a:gd name="T6" fmla="*/ 0 w 308"/>
                  <a:gd name="T7" fmla="*/ 0 h 84"/>
                  <a:gd name="T8" fmla="*/ 151 w 308"/>
                  <a:gd name="T9" fmla="*/ 31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84"/>
                  <a:gd name="T17" fmla="*/ 308 w 30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84">
                    <a:moveTo>
                      <a:pt x="303" y="64"/>
                    </a:moveTo>
                    <a:lnTo>
                      <a:pt x="308" y="84"/>
                    </a:lnTo>
                    <a:lnTo>
                      <a:pt x="5" y="20"/>
                    </a:lnTo>
                    <a:lnTo>
                      <a:pt x="0" y="0"/>
                    </a:lnTo>
                    <a:lnTo>
                      <a:pt x="303" y="64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8" name="Freeform 467"/>
              <p:cNvSpPr>
                <a:spLocks/>
              </p:cNvSpPr>
              <p:nvPr/>
            </p:nvSpPr>
            <p:spPr bwMode="auto">
              <a:xfrm>
                <a:off x="1815" y="1586"/>
                <a:ext cx="152" cy="34"/>
              </a:xfrm>
              <a:custGeom>
                <a:avLst/>
                <a:gdLst>
                  <a:gd name="T0" fmla="*/ 152 w 304"/>
                  <a:gd name="T1" fmla="*/ 32 h 69"/>
                  <a:gd name="T2" fmla="*/ 152 w 304"/>
                  <a:gd name="T3" fmla="*/ 34 h 69"/>
                  <a:gd name="T4" fmla="*/ 0 w 304"/>
                  <a:gd name="T5" fmla="*/ 2 h 69"/>
                  <a:gd name="T6" fmla="*/ 0 w 304"/>
                  <a:gd name="T7" fmla="*/ 0 h 69"/>
                  <a:gd name="T8" fmla="*/ 152 w 304"/>
                  <a:gd name="T9" fmla="*/ 32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9"/>
                  <a:gd name="T17" fmla="*/ 304 w 304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9">
                    <a:moveTo>
                      <a:pt x="303" y="64"/>
                    </a:moveTo>
                    <a:lnTo>
                      <a:pt x="304" y="6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03" y="64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9" name="Freeform 468"/>
              <p:cNvSpPr>
                <a:spLocks/>
              </p:cNvSpPr>
              <p:nvPr/>
            </p:nvSpPr>
            <p:spPr bwMode="auto">
              <a:xfrm>
                <a:off x="1815" y="1587"/>
                <a:ext cx="152" cy="34"/>
              </a:xfrm>
              <a:custGeom>
                <a:avLst/>
                <a:gdLst>
                  <a:gd name="T0" fmla="*/ 152 w 304"/>
                  <a:gd name="T1" fmla="*/ 33 h 68"/>
                  <a:gd name="T2" fmla="*/ 152 w 304"/>
                  <a:gd name="T3" fmla="*/ 34 h 68"/>
                  <a:gd name="T4" fmla="*/ 1 w 304"/>
                  <a:gd name="T5" fmla="*/ 2 h 68"/>
                  <a:gd name="T6" fmla="*/ 0 w 304"/>
                  <a:gd name="T7" fmla="*/ 0 h 68"/>
                  <a:gd name="T8" fmla="*/ 152 w 304"/>
                  <a:gd name="T9" fmla="*/ 3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8"/>
                  <a:gd name="T17" fmla="*/ 304 w 3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8">
                    <a:moveTo>
                      <a:pt x="304" y="65"/>
                    </a:moveTo>
                    <a:lnTo>
                      <a:pt x="304" y="6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304" y="65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0" name="Freeform 469"/>
              <p:cNvSpPr>
                <a:spLocks/>
              </p:cNvSpPr>
              <p:nvPr/>
            </p:nvSpPr>
            <p:spPr bwMode="auto">
              <a:xfrm>
                <a:off x="1815" y="1590"/>
                <a:ext cx="153" cy="33"/>
              </a:xfrm>
              <a:custGeom>
                <a:avLst/>
                <a:gdLst>
                  <a:gd name="T0" fmla="*/ 152 w 304"/>
                  <a:gd name="T1" fmla="*/ 31 h 66"/>
                  <a:gd name="T2" fmla="*/ 153 w 304"/>
                  <a:gd name="T3" fmla="*/ 33 h 66"/>
                  <a:gd name="T4" fmla="*/ 1 w 304"/>
                  <a:gd name="T5" fmla="*/ 1 h 66"/>
                  <a:gd name="T6" fmla="*/ 0 w 304"/>
                  <a:gd name="T7" fmla="*/ 0 h 66"/>
                  <a:gd name="T8" fmla="*/ 152 w 304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6"/>
                  <a:gd name="T17" fmla="*/ 304 w 30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6">
                    <a:moveTo>
                      <a:pt x="302" y="63"/>
                    </a:moveTo>
                    <a:lnTo>
                      <a:pt x="304" y="6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1" name="Freeform 470"/>
              <p:cNvSpPr>
                <a:spLocks/>
              </p:cNvSpPr>
              <p:nvPr/>
            </p:nvSpPr>
            <p:spPr bwMode="auto">
              <a:xfrm>
                <a:off x="1816" y="1592"/>
                <a:ext cx="152" cy="34"/>
              </a:xfrm>
              <a:custGeom>
                <a:avLst/>
                <a:gdLst>
                  <a:gd name="T0" fmla="*/ 151 w 304"/>
                  <a:gd name="T1" fmla="*/ 31 h 68"/>
                  <a:gd name="T2" fmla="*/ 152 w 304"/>
                  <a:gd name="T3" fmla="*/ 34 h 68"/>
                  <a:gd name="T4" fmla="*/ 0 w 304"/>
                  <a:gd name="T5" fmla="*/ 1 h 68"/>
                  <a:gd name="T6" fmla="*/ 0 w 304"/>
                  <a:gd name="T7" fmla="*/ 0 h 68"/>
                  <a:gd name="T8" fmla="*/ 151 w 304"/>
                  <a:gd name="T9" fmla="*/ 3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8"/>
                  <a:gd name="T17" fmla="*/ 304 w 3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8">
                    <a:moveTo>
                      <a:pt x="302" y="63"/>
                    </a:moveTo>
                    <a:lnTo>
                      <a:pt x="304" y="6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02" y="63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2" name="Freeform 471"/>
              <p:cNvSpPr>
                <a:spLocks/>
              </p:cNvSpPr>
              <p:nvPr/>
            </p:nvSpPr>
            <p:spPr bwMode="auto">
              <a:xfrm>
                <a:off x="1816" y="1593"/>
                <a:ext cx="152" cy="34"/>
              </a:xfrm>
              <a:custGeom>
                <a:avLst/>
                <a:gdLst>
                  <a:gd name="T0" fmla="*/ 152 w 304"/>
                  <a:gd name="T1" fmla="*/ 32 h 69"/>
                  <a:gd name="T2" fmla="*/ 152 w 304"/>
                  <a:gd name="T3" fmla="*/ 34 h 69"/>
                  <a:gd name="T4" fmla="*/ 1 w 304"/>
                  <a:gd name="T5" fmla="*/ 2 h 69"/>
                  <a:gd name="T6" fmla="*/ 0 w 304"/>
                  <a:gd name="T7" fmla="*/ 0 h 69"/>
                  <a:gd name="T8" fmla="*/ 152 w 304"/>
                  <a:gd name="T9" fmla="*/ 32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9"/>
                  <a:gd name="T17" fmla="*/ 304 w 304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9">
                    <a:moveTo>
                      <a:pt x="304" y="65"/>
                    </a:moveTo>
                    <a:lnTo>
                      <a:pt x="304" y="6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04" y="65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3" name="Freeform 472"/>
              <p:cNvSpPr>
                <a:spLocks/>
              </p:cNvSpPr>
              <p:nvPr/>
            </p:nvSpPr>
            <p:spPr bwMode="auto">
              <a:xfrm>
                <a:off x="1817" y="1596"/>
                <a:ext cx="152" cy="42"/>
              </a:xfrm>
              <a:custGeom>
                <a:avLst/>
                <a:gdLst>
                  <a:gd name="T0" fmla="*/ 152 w 304"/>
                  <a:gd name="T1" fmla="*/ 32 h 85"/>
                  <a:gd name="T2" fmla="*/ 152 w 304"/>
                  <a:gd name="T3" fmla="*/ 42 h 85"/>
                  <a:gd name="T4" fmla="*/ 1 w 304"/>
                  <a:gd name="T5" fmla="*/ 10 h 85"/>
                  <a:gd name="T6" fmla="*/ 0 w 304"/>
                  <a:gd name="T7" fmla="*/ 0 h 85"/>
                  <a:gd name="T8" fmla="*/ 152 w 304"/>
                  <a:gd name="T9" fmla="*/ 32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85"/>
                  <a:gd name="T17" fmla="*/ 304 w 304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85">
                    <a:moveTo>
                      <a:pt x="303" y="64"/>
                    </a:moveTo>
                    <a:lnTo>
                      <a:pt x="304" y="85"/>
                    </a:lnTo>
                    <a:lnTo>
                      <a:pt x="2" y="20"/>
                    </a:lnTo>
                    <a:lnTo>
                      <a:pt x="0" y="0"/>
                    </a:lnTo>
                    <a:lnTo>
                      <a:pt x="303" y="64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4" name="Freeform 473"/>
              <p:cNvSpPr>
                <a:spLocks/>
              </p:cNvSpPr>
              <p:nvPr/>
            </p:nvSpPr>
            <p:spPr bwMode="auto">
              <a:xfrm>
                <a:off x="1817" y="1278"/>
                <a:ext cx="152" cy="33"/>
              </a:xfrm>
              <a:custGeom>
                <a:avLst/>
                <a:gdLst>
                  <a:gd name="T0" fmla="*/ 152 w 304"/>
                  <a:gd name="T1" fmla="*/ 21 h 66"/>
                  <a:gd name="T2" fmla="*/ 152 w 304"/>
                  <a:gd name="T3" fmla="*/ 33 h 66"/>
                  <a:gd name="T4" fmla="*/ 0 w 304"/>
                  <a:gd name="T5" fmla="*/ 11 h 66"/>
                  <a:gd name="T6" fmla="*/ 1 w 304"/>
                  <a:gd name="T7" fmla="*/ 0 h 66"/>
                  <a:gd name="T8" fmla="*/ 152 w 304"/>
                  <a:gd name="T9" fmla="*/ 2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6"/>
                  <a:gd name="T17" fmla="*/ 304 w 30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6">
                    <a:moveTo>
                      <a:pt x="304" y="43"/>
                    </a:moveTo>
                    <a:lnTo>
                      <a:pt x="303" y="66"/>
                    </a:lnTo>
                    <a:lnTo>
                      <a:pt x="0" y="22"/>
                    </a:lnTo>
                    <a:lnTo>
                      <a:pt x="2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C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5" name="Freeform 474"/>
              <p:cNvSpPr>
                <a:spLocks/>
              </p:cNvSpPr>
              <p:nvPr/>
            </p:nvSpPr>
            <p:spPr bwMode="auto">
              <a:xfrm>
                <a:off x="1815" y="1288"/>
                <a:ext cx="153" cy="33"/>
              </a:xfrm>
              <a:custGeom>
                <a:avLst/>
                <a:gdLst>
                  <a:gd name="T0" fmla="*/ 153 w 308"/>
                  <a:gd name="T1" fmla="*/ 23 h 64"/>
                  <a:gd name="T2" fmla="*/ 151 w 308"/>
                  <a:gd name="T3" fmla="*/ 33 h 64"/>
                  <a:gd name="T4" fmla="*/ 0 w 308"/>
                  <a:gd name="T5" fmla="*/ 11 h 64"/>
                  <a:gd name="T6" fmla="*/ 2 w 308"/>
                  <a:gd name="T7" fmla="*/ 0 h 64"/>
                  <a:gd name="T8" fmla="*/ 153 w 308"/>
                  <a:gd name="T9" fmla="*/ 23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64"/>
                  <a:gd name="T17" fmla="*/ 308 w 308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64">
                    <a:moveTo>
                      <a:pt x="308" y="44"/>
                    </a:moveTo>
                    <a:lnTo>
                      <a:pt x="303" y="64"/>
                    </a:lnTo>
                    <a:lnTo>
                      <a:pt x="0" y="21"/>
                    </a:lnTo>
                    <a:lnTo>
                      <a:pt x="5" y="0"/>
                    </a:lnTo>
                    <a:lnTo>
                      <a:pt x="308" y="44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6" name="Freeform 475"/>
              <p:cNvSpPr>
                <a:spLocks/>
              </p:cNvSpPr>
              <p:nvPr/>
            </p:nvSpPr>
            <p:spPr bwMode="auto">
              <a:xfrm>
                <a:off x="1816" y="1288"/>
                <a:ext cx="152" cy="24"/>
              </a:xfrm>
              <a:custGeom>
                <a:avLst/>
                <a:gdLst>
                  <a:gd name="T0" fmla="*/ 152 w 304"/>
                  <a:gd name="T1" fmla="*/ 22 h 48"/>
                  <a:gd name="T2" fmla="*/ 152 w 304"/>
                  <a:gd name="T3" fmla="*/ 24 h 48"/>
                  <a:gd name="T4" fmla="*/ 0 w 304"/>
                  <a:gd name="T5" fmla="*/ 3 h 48"/>
                  <a:gd name="T6" fmla="*/ 1 w 304"/>
                  <a:gd name="T7" fmla="*/ 0 h 48"/>
                  <a:gd name="T8" fmla="*/ 152 w 304"/>
                  <a:gd name="T9" fmla="*/ 2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4"/>
                    </a:moveTo>
                    <a:lnTo>
                      <a:pt x="304" y="48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304" y="44"/>
                    </a:lnTo>
                    <a:close/>
                  </a:path>
                </a:pathLst>
              </a:custGeom>
              <a:solidFill>
                <a:srgbClr val="ABAB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7" name="Freeform 476"/>
              <p:cNvSpPr>
                <a:spLocks/>
              </p:cNvSpPr>
              <p:nvPr/>
            </p:nvSpPr>
            <p:spPr bwMode="auto">
              <a:xfrm>
                <a:off x="1816" y="1291"/>
                <a:ext cx="152" cy="24"/>
              </a:xfrm>
              <a:custGeom>
                <a:avLst/>
                <a:gdLst>
                  <a:gd name="T0" fmla="*/ 152 w 304"/>
                  <a:gd name="T1" fmla="*/ 22 h 48"/>
                  <a:gd name="T2" fmla="*/ 151 w 304"/>
                  <a:gd name="T3" fmla="*/ 24 h 48"/>
                  <a:gd name="T4" fmla="*/ 0 w 304"/>
                  <a:gd name="T5" fmla="*/ 2 h 48"/>
                  <a:gd name="T6" fmla="*/ 0 w 304"/>
                  <a:gd name="T7" fmla="*/ 0 h 48"/>
                  <a:gd name="T8" fmla="*/ 152 w 304"/>
                  <a:gd name="T9" fmla="*/ 2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3"/>
                    </a:moveTo>
                    <a:lnTo>
                      <a:pt x="302" y="4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8" name="Freeform 477"/>
              <p:cNvSpPr>
                <a:spLocks/>
              </p:cNvSpPr>
              <p:nvPr/>
            </p:nvSpPr>
            <p:spPr bwMode="auto">
              <a:xfrm>
                <a:off x="1815" y="1292"/>
                <a:ext cx="153" cy="25"/>
              </a:xfrm>
              <a:custGeom>
                <a:avLst/>
                <a:gdLst>
                  <a:gd name="T0" fmla="*/ 153 w 304"/>
                  <a:gd name="T1" fmla="*/ 23 h 48"/>
                  <a:gd name="T2" fmla="*/ 152 w 304"/>
                  <a:gd name="T3" fmla="*/ 25 h 48"/>
                  <a:gd name="T4" fmla="*/ 0 w 304"/>
                  <a:gd name="T5" fmla="*/ 3 h 48"/>
                  <a:gd name="T6" fmla="*/ 1 w 304"/>
                  <a:gd name="T7" fmla="*/ 0 h 48"/>
                  <a:gd name="T8" fmla="*/ 153 w 304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5"/>
                    </a:moveTo>
                    <a:lnTo>
                      <a:pt x="302" y="48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9" name="Freeform 478"/>
              <p:cNvSpPr>
                <a:spLocks/>
              </p:cNvSpPr>
              <p:nvPr/>
            </p:nvSpPr>
            <p:spPr bwMode="auto">
              <a:xfrm>
                <a:off x="1815" y="1295"/>
                <a:ext cx="152" cy="24"/>
              </a:xfrm>
              <a:custGeom>
                <a:avLst/>
                <a:gdLst>
                  <a:gd name="T0" fmla="*/ 152 w 304"/>
                  <a:gd name="T1" fmla="*/ 22 h 48"/>
                  <a:gd name="T2" fmla="*/ 152 w 304"/>
                  <a:gd name="T3" fmla="*/ 24 h 48"/>
                  <a:gd name="T4" fmla="*/ 0 w 304"/>
                  <a:gd name="T5" fmla="*/ 2 h 48"/>
                  <a:gd name="T6" fmla="*/ 1 w 304"/>
                  <a:gd name="T7" fmla="*/ 0 h 48"/>
                  <a:gd name="T8" fmla="*/ 152 w 304"/>
                  <a:gd name="T9" fmla="*/ 2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3"/>
                    </a:moveTo>
                    <a:lnTo>
                      <a:pt x="304" y="4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0" name="Freeform 479"/>
              <p:cNvSpPr>
                <a:spLocks/>
              </p:cNvSpPr>
              <p:nvPr/>
            </p:nvSpPr>
            <p:spPr bwMode="auto">
              <a:xfrm>
                <a:off x="1815" y="1297"/>
                <a:ext cx="152" cy="24"/>
              </a:xfrm>
              <a:custGeom>
                <a:avLst/>
                <a:gdLst>
                  <a:gd name="T0" fmla="*/ 152 w 304"/>
                  <a:gd name="T1" fmla="*/ 23 h 48"/>
                  <a:gd name="T2" fmla="*/ 152 w 304"/>
                  <a:gd name="T3" fmla="*/ 24 h 48"/>
                  <a:gd name="T4" fmla="*/ 0 w 304"/>
                  <a:gd name="T5" fmla="*/ 3 h 48"/>
                  <a:gd name="T6" fmla="*/ 0 w 304"/>
                  <a:gd name="T7" fmla="*/ 0 h 48"/>
                  <a:gd name="T8" fmla="*/ 152 w 304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5"/>
                    </a:moveTo>
                    <a:lnTo>
                      <a:pt x="303" y="4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1" name="Freeform 480"/>
              <p:cNvSpPr>
                <a:spLocks/>
              </p:cNvSpPr>
              <p:nvPr/>
            </p:nvSpPr>
            <p:spPr bwMode="auto">
              <a:xfrm>
                <a:off x="1811" y="1299"/>
                <a:ext cx="155" cy="32"/>
              </a:xfrm>
              <a:custGeom>
                <a:avLst/>
                <a:gdLst>
                  <a:gd name="T0" fmla="*/ 155 w 311"/>
                  <a:gd name="T1" fmla="*/ 22 h 63"/>
                  <a:gd name="T2" fmla="*/ 151 w 311"/>
                  <a:gd name="T3" fmla="*/ 32 h 63"/>
                  <a:gd name="T4" fmla="*/ 0 w 311"/>
                  <a:gd name="T5" fmla="*/ 10 h 63"/>
                  <a:gd name="T6" fmla="*/ 4 w 311"/>
                  <a:gd name="T7" fmla="*/ 0 h 63"/>
                  <a:gd name="T8" fmla="*/ 155 w 311"/>
                  <a:gd name="T9" fmla="*/ 2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1"/>
                  <a:gd name="T16" fmla="*/ 0 h 63"/>
                  <a:gd name="T17" fmla="*/ 311 w 311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1" h="63">
                    <a:moveTo>
                      <a:pt x="311" y="43"/>
                    </a:moveTo>
                    <a:lnTo>
                      <a:pt x="302" y="63"/>
                    </a:lnTo>
                    <a:lnTo>
                      <a:pt x="0" y="19"/>
                    </a:lnTo>
                    <a:lnTo>
                      <a:pt x="8" y="0"/>
                    </a:lnTo>
                    <a:lnTo>
                      <a:pt x="311" y="43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2" name="Freeform 481"/>
              <p:cNvSpPr>
                <a:spLocks/>
              </p:cNvSpPr>
              <p:nvPr/>
            </p:nvSpPr>
            <p:spPr bwMode="auto">
              <a:xfrm>
                <a:off x="1814" y="1299"/>
                <a:ext cx="152" cy="23"/>
              </a:xfrm>
              <a:custGeom>
                <a:avLst/>
                <a:gdLst>
                  <a:gd name="T0" fmla="*/ 152 w 304"/>
                  <a:gd name="T1" fmla="*/ 21 h 47"/>
                  <a:gd name="T2" fmla="*/ 152 w 304"/>
                  <a:gd name="T3" fmla="*/ 23 h 47"/>
                  <a:gd name="T4" fmla="*/ 0 w 304"/>
                  <a:gd name="T5" fmla="*/ 1 h 47"/>
                  <a:gd name="T6" fmla="*/ 1 w 304"/>
                  <a:gd name="T7" fmla="*/ 0 h 47"/>
                  <a:gd name="T8" fmla="*/ 152 w 304"/>
                  <a:gd name="T9" fmla="*/ 2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7"/>
                  <a:gd name="T17" fmla="*/ 304 w 304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7">
                    <a:moveTo>
                      <a:pt x="304" y="43"/>
                    </a:moveTo>
                    <a:lnTo>
                      <a:pt x="304" y="4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3" name="Freeform 482"/>
              <p:cNvSpPr>
                <a:spLocks/>
              </p:cNvSpPr>
              <p:nvPr/>
            </p:nvSpPr>
            <p:spPr bwMode="auto">
              <a:xfrm>
                <a:off x="1814" y="1300"/>
                <a:ext cx="152" cy="23"/>
              </a:xfrm>
              <a:custGeom>
                <a:avLst/>
                <a:gdLst>
                  <a:gd name="T0" fmla="*/ 152 w 304"/>
                  <a:gd name="T1" fmla="*/ 23 h 46"/>
                  <a:gd name="T2" fmla="*/ 151 w 304"/>
                  <a:gd name="T3" fmla="*/ 23 h 46"/>
                  <a:gd name="T4" fmla="*/ 0 w 304"/>
                  <a:gd name="T5" fmla="*/ 1 h 46"/>
                  <a:gd name="T6" fmla="*/ 0 w 304"/>
                  <a:gd name="T7" fmla="*/ 0 h 46"/>
                  <a:gd name="T8" fmla="*/ 152 w 304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6"/>
                  <a:gd name="T17" fmla="*/ 304 w 30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6">
                    <a:moveTo>
                      <a:pt x="304" y="45"/>
                    </a:moveTo>
                    <a:lnTo>
                      <a:pt x="302" y="4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4" name="Freeform 483"/>
              <p:cNvSpPr>
                <a:spLocks/>
              </p:cNvSpPr>
              <p:nvPr/>
            </p:nvSpPr>
            <p:spPr bwMode="auto">
              <a:xfrm>
                <a:off x="1813" y="1302"/>
                <a:ext cx="152" cy="23"/>
              </a:xfrm>
              <a:custGeom>
                <a:avLst/>
                <a:gdLst>
                  <a:gd name="T0" fmla="*/ 152 w 304"/>
                  <a:gd name="T1" fmla="*/ 21 h 47"/>
                  <a:gd name="T2" fmla="*/ 151 w 304"/>
                  <a:gd name="T3" fmla="*/ 23 h 47"/>
                  <a:gd name="T4" fmla="*/ 0 w 304"/>
                  <a:gd name="T5" fmla="*/ 1 h 47"/>
                  <a:gd name="T6" fmla="*/ 1 w 304"/>
                  <a:gd name="T7" fmla="*/ 0 h 47"/>
                  <a:gd name="T8" fmla="*/ 152 w 304"/>
                  <a:gd name="T9" fmla="*/ 2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7"/>
                  <a:gd name="T17" fmla="*/ 304 w 304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7">
                    <a:moveTo>
                      <a:pt x="304" y="43"/>
                    </a:moveTo>
                    <a:lnTo>
                      <a:pt x="302" y="4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5" name="Freeform 484"/>
              <p:cNvSpPr>
                <a:spLocks/>
              </p:cNvSpPr>
              <p:nvPr/>
            </p:nvSpPr>
            <p:spPr bwMode="auto">
              <a:xfrm>
                <a:off x="1812" y="1302"/>
                <a:ext cx="152" cy="24"/>
              </a:xfrm>
              <a:custGeom>
                <a:avLst/>
                <a:gdLst>
                  <a:gd name="T0" fmla="*/ 152 w 304"/>
                  <a:gd name="T1" fmla="*/ 23 h 46"/>
                  <a:gd name="T2" fmla="*/ 152 w 304"/>
                  <a:gd name="T3" fmla="*/ 24 h 46"/>
                  <a:gd name="T4" fmla="*/ 0 w 304"/>
                  <a:gd name="T5" fmla="*/ 2 h 46"/>
                  <a:gd name="T6" fmla="*/ 1 w 304"/>
                  <a:gd name="T7" fmla="*/ 0 h 46"/>
                  <a:gd name="T8" fmla="*/ 152 w 304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6"/>
                  <a:gd name="T17" fmla="*/ 304 w 30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6">
                    <a:moveTo>
                      <a:pt x="304" y="45"/>
                    </a:moveTo>
                    <a:lnTo>
                      <a:pt x="304" y="4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6" name="Freeform 485"/>
              <p:cNvSpPr>
                <a:spLocks/>
              </p:cNvSpPr>
              <p:nvPr/>
            </p:nvSpPr>
            <p:spPr bwMode="auto">
              <a:xfrm>
                <a:off x="1812" y="1304"/>
                <a:ext cx="152" cy="23"/>
              </a:xfrm>
              <a:custGeom>
                <a:avLst/>
                <a:gdLst>
                  <a:gd name="T0" fmla="*/ 152 w 304"/>
                  <a:gd name="T1" fmla="*/ 21 h 47"/>
                  <a:gd name="T2" fmla="*/ 152 w 304"/>
                  <a:gd name="T3" fmla="*/ 23 h 47"/>
                  <a:gd name="T4" fmla="*/ 0 w 304"/>
                  <a:gd name="T5" fmla="*/ 1 h 47"/>
                  <a:gd name="T6" fmla="*/ 0 w 304"/>
                  <a:gd name="T7" fmla="*/ 0 h 47"/>
                  <a:gd name="T8" fmla="*/ 152 w 304"/>
                  <a:gd name="T9" fmla="*/ 2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7"/>
                  <a:gd name="T17" fmla="*/ 304 w 304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7">
                    <a:moveTo>
                      <a:pt x="304" y="43"/>
                    </a:moveTo>
                    <a:lnTo>
                      <a:pt x="303" y="4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04" y="43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7" name="Freeform 486"/>
              <p:cNvSpPr>
                <a:spLocks/>
              </p:cNvSpPr>
              <p:nvPr/>
            </p:nvSpPr>
            <p:spPr bwMode="auto">
              <a:xfrm>
                <a:off x="1811" y="1305"/>
                <a:ext cx="152" cy="23"/>
              </a:xfrm>
              <a:custGeom>
                <a:avLst/>
                <a:gdLst>
                  <a:gd name="T0" fmla="*/ 152 w 304"/>
                  <a:gd name="T1" fmla="*/ 23 h 46"/>
                  <a:gd name="T2" fmla="*/ 152 w 304"/>
                  <a:gd name="T3" fmla="*/ 23 h 46"/>
                  <a:gd name="T4" fmla="*/ 0 w 304"/>
                  <a:gd name="T5" fmla="*/ 1 h 46"/>
                  <a:gd name="T6" fmla="*/ 1 w 304"/>
                  <a:gd name="T7" fmla="*/ 0 h 46"/>
                  <a:gd name="T8" fmla="*/ 152 w 304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6"/>
                  <a:gd name="T17" fmla="*/ 304 w 30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6">
                    <a:moveTo>
                      <a:pt x="304" y="45"/>
                    </a:moveTo>
                    <a:lnTo>
                      <a:pt x="304" y="4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8" name="Freeform 487"/>
              <p:cNvSpPr>
                <a:spLocks/>
              </p:cNvSpPr>
              <p:nvPr/>
            </p:nvSpPr>
            <p:spPr bwMode="auto">
              <a:xfrm>
                <a:off x="1811" y="1306"/>
                <a:ext cx="152" cy="24"/>
              </a:xfrm>
              <a:custGeom>
                <a:avLst/>
                <a:gdLst>
                  <a:gd name="T0" fmla="*/ 152 w 304"/>
                  <a:gd name="T1" fmla="*/ 22 h 48"/>
                  <a:gd name="T2" fmla="*/ 151 w 304"/>
                  <a:gd name="T3" fmla="*/ 24 h 48"/>
                  <a:gd name="T4" fmla="*/ 0 w 304"/>
                  <a:gd name="T5" fmla="*/ 2 h 48"/>
                  <a:gd name="T6" fmla="*/ 0 w 304"/>
                  <a:gd name="T7" fmla="*/ 0 h 48"/>
                  <a:gd name="T8" fmla="*/ 152 w 304"/>
                  <a:gd name="T9" fmla="*/ 2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4"/>
                    </a:moveTo>
                    <a:lnTo>
                      <a:pt x="302" y="4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04" y="44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9" name="Freeform 488"/>
              <p:cNvSpPr>
                <a:spLocks/>
              </p:cNvSpPr>
              <p:nvPr/>
            </p:nvSpPr>
            <p:spPr bwMode="auto">
              <a:xfrm>
                <a:off x="1811" y="1307"/>
                <a:ext cx="152" cy="24"/>
              </a:xfrm>
              <a:custGeom>
                <a:avLst/>
                <a:gdLst>
                  <a:gd name="T0" fmla="*/ 152 w 304"/>
                  <a:gd name="T1" fmla="*/ 23 h 46"/>
                  <a:gd name="T2" fmla="*/ 151 w 304"/>
                  <a:gd name="T3" fmla="*/ 24 h 46"/>
                  <a:gd name="T4" fmla="*/ 0 w 304"/>
                  <a:gd name="T5" fmla="*/ 1 h 46"/>
                  <a:gd name="T6" fmla="*/ 1 w 304"/>
                  <a:gd name="T7" fmla="*/ 0 h 46"/>
                  <a:gd name="T8" fmla="*/ 152 w 304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6"/>
                  <a:gd name="T17" fmla="*/ 304 w 30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6">
                    <a:moveTo>
                      <a:pt x="304" y="45"/>
                    </a:moveTo>
                    <a:lnTo>
                      <a:pt x="302" y="4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0" name="Freeform 489"/>
              <p:cNvSpPr>
                <a:spLocks/>
              </p:cNvSpPr>
              <p:nvPr/>
            </p:nvSpPr>
            <p:spPr bwMode="auto">
              <a:xfrm>
                <a:off x="1806" y="1308"/>
                <a:ext cx="156" cy="32"/>
              </a:xfrm>
              <a:custGeom>
                <a:avLst/>
                <a:gdLst>
                  <a:gd name="T0" fmla="*/ 156 w 312"/>
                  <a:gd name="T1" fmla="*/ 22 h 63"/>
                  <a:gd name="T2" fmla="*/ 151 w 312"/>
                  <a:gd name="T3" fmla="*/ 32 h 63"/>
                  <a:gd name="T4" fmla="*/ 0 w 312"/>
                  <a:gd name="T5" fmla="*/ 9 h 63"/>
                  <a:gd name="T6" fmla="*/ 5 w 312"/>
                  <a:gd name="T7" fmla="*/ 0 h 63"/>
                  <a:gd name="T8" fmla="*/ 156 w 312"/>
                  <a:gd name="T9" fmla="*/ 2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"/>
                  <a:gd name="T16" fmla="*/ 0 h 63"/>
                  <a:gd name="T17" fmla="*/ 312 w 312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" h="63">
                    <a:moveTo>
                      <a:pt x="312" y="44"/>
                    </a:moveTo>
                    <a:lnTo>
                      <a:pt x="302" y="63"/>
                    </a:lnTo>
                    <a:lnTo>
                      <a:pt x="0" y="18"/>
                    </a:lnTo>
                    <a:lnTo>
                      <a:pt x="10" y="0"/>
                    </a:lnTo>
                    <a:lnTo>
                      <a:pt x="312" y="44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1" name="Freeform 490"/>
              <p:cNvSpPr>
                <a:spLocks/>
              </p:cNvSpPr>
              <p:nvPr/>
            </p:nvSpPr>
            <p:spPr bwMode="auto">
              <a:xfrm>
                <a:off x="1810" y="1308"/>
                <a:ext cx="152" cy="24"/>
              </a:xfrm>
              <a:custGeom>
                <a:avLst/>
                <a:gdLst>
                  <a:gd name="T0" fmla="*/ 152 w 304"/>
                  <a:gd name="T1" fmla="*/ 22 h 48"/>
                  <a:gd name="T2" fmla="*/ 152 w 304"/>
                  <a:gd name="T3" fmla="*/ 24 h 48"/>
                  <a:gd name="T4" fmla="*/ 0 w 304"/>
                  <a:gd name="T5" fmla="*/ 2 h 48"/>
                  <a:gd name="T6" fmla="*/ 1 w 304"/>
                  <a:gd name="T7" fmla="*/ 0 h 48"/>
                  <a:gd name="T8" fmla="*/ 152 w 304"/>
                  <a:gd name="T9" fmla="*/ 2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4"/>
                    </a:moveTo>
                    <a:lnTo>
                      <a:pt x="304" y="4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04" y="44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2" name="Freeform 491"/>
              <p:cNvSpPr>
                <a:spLocks/>
              </p:cNvSpPr>
              <p:nvPr/>
            </p:nvSpPr>
            <p:spPr bwMode="auto">
              <a:xfrm>
                <a:off x="1809" y="1310"/>
                <a:ext cx="153" cy="23"/>
              </a:xfrm>
              <a:custGeom>
                <a:avLst/>
                <a:gdLst>
                  <a:gd name="T0" fmla="*/ 153 w 305"/>
                  <a:gd name="T1" fmla="*/ 23 h 46"/>
                  <a:gd name="T2" fmla="*/ 152 w 305"/>
                  <a:gd name="T3" fmla="*/ 23 h 46"/>
                  <a:gd name="T4" fmla="*/ 0 w 305"/>
                  <a:gd name="T5" fmla="*/ 1 h 46"/>
                  <a:gd name="T6" fmla="*/ 1 w 305"/>
                  <a:gd name="T7" fmla="*/ 0 h 46"/>
                  <a:gd name="T8" fmla="*/ 153 w 305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5"/>
                  <a:gd name="T16" fmla="*/ 0 h 46"/>
                  <a:gd name="T17" fmla="*/ 305 w 30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5" h="46">
                    <a:moveTo>
                      <a:pt x="305" y="45"/>
                    </a:moveTo>
                    <a:lnTo>
                      <a:pt x="304" y="46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05" y="45"/>
                    </a:lnTo>
                    <a:close/>
                  </a:path>
                </a:pathLst>
              </a:custGeom>
              <a:solidFill>
                <a:srgbClr val="9B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3" name="Freeform 492"/>
              <p:cNvSpPr>
                <a:spLocks/>
              </p:cNvSpPr>
              <p:nvPr/>
            </p:nvSpPr>
            <p:spPr bwMode="auto">
              <a:xfrm>
                <a:off x="1809" y="1311"/>
                <a:ext cx="152" cy="23"/>
              </a:xfrm>
              <a:custGeom>
                <a:avLst/>
                <a:gdLst>
                  <a:gd name="T0" fmla="*/ 152 w 304"/>
                  <a:gd name="T1" fmla="*/ 22 h 47"/>
                  <a:gd name="T2" fmla="*/ 151 w 304"/>
                  <a:gd name="T3" fmla="*/ 23 h 47"/>
                  <a:gd name="T4" fmla="*/ 0 w 304"/>
                  <a:gd name="T5" fmla="*/ 1 h 47"/>
                  <a:gd name="T6" fmla="*/ 0 w 304"/>
                  <a:gd name="T7" fmla="*/ 0 h 47"/>
                  <a:gd name="T8" fmla="*/ 152 w 304"/>
                  <a:gd name="T9" fmla="*/ 2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7"/>
                  <a:gd name="T17" fmla="*/ 304 w 304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7">
                    <a:moveTo>
                      <a:pt x="304" y="45"/>
                    </a:moveTo>
                    <a:lnTo>
                      <a:pt x="302" y="4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4" name="Freeform 493"/>
              <p:cNvSpPr>
                <a:spLocks/>
              </p:cNvSpPr>
              <p:nvPr/>
            </p:nvSpPr>
            <p:spPr bwMode="auto">
              <a:xfrm>
                <a:off x="1808" y="1312"/>
                <a:ext cx="152" cy="24"/>
              </a:xfrm>
              <a:custGeom>
                <a:avLst/>
                <a:gdLst>
                  <a:gd name="T0" fmla="*/ 152 w 304"/>
                  <a:gd name="T1" fmla="*/ 23 h 48"/>
                  <a:gd name="T2" fmla="*/ 151 w 304"/>
                  <a:gd name="T3" fmla="*/ 24 h 48"/>
                  <a:gd name="T4" fmla="*/ 0 w 304"/>
                  <a:gd name="T5" fmla="*/ 1 h 48"/>
                  <a:gd name="T6" fmla="*/ 1 w 304"/>
                  <a:gd name="T7" fmla="*/ 0 h 48"/>
                  <a:gd name="T8" fmla="*/ 152 w 304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5"/>
                    </a:moveTo>
                    <a:lnTo>
                      <a:pt x="302" y="4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9898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5" name="Freeform 494"/>
              <p:cNvSpPr>
                <a:spLocks/>
              </p:cNvSpPr>
              <p:nvPr/>
            </p:nvSpPr>
            <p:spPr bwMode="auto">
              <a:xfrm>
                <a:off x="1807" y="1312"/>
                <a:ext cx="152" cy="25"/>
              </a:xfrm>
              <a:custGeom>
                <a:avLst/>
                <a:gdLst>
                  <a:gd name="T0" fmla="*/ 152 w 304"/>
                  <a:gd name="T1" fmla="*/ 24 h 48"/>
                  <a:gd name="T2" fmla="*/ 152 w 304"/>
                  <a:gd name="T3" fmla="*/ 25 h 48"/>
                  <a:gd name="T4" fmla="*/ 0 w 304"/>
                  <a:gd name="T5" fmla="*/ 2 h 48"/>
                  <a:gd name="T6" fmla="*/ 1 w 304"/>
                  <a:gd name="T7" fmla="*/ 0 h 48"/>
                  <a:gd name="T8" fmla="*/ 152 w 304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6"/>
                    </a:moveTo>
                    <a:lnTo>
                      <a:pt x="303" y="4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04" y="46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6" name="Freeform 495"/>
              <p:cNvSpPr>
                <a:spLocks/>
              </p:cNvSpPr>
              <p:nvPr/>
            </p:nvSpPr>
            <p:spPr bwMode="auto">
              <a:xfrm>
                <a:off x="1806" y="1314"/>
                <a:ext cx="152" cy="23"/>
              </a:xfrm>
              <a:custGeom>
                <a:avLst/>
                <a:gdLst>
                  <a:gd name="T0" fmla="*/ 152 w 304"/>
                  <a:gd name="T1" fmla="*/ 22 h 47"/>
                  <a:gd name="T2" fmla="*/ 152 w 304"/>
                  <a:gd name="T3" fmla="*/ 23 h 47"/>
                  <a:gd name="T4" fmla="*/ 0 w 304"/>
                  <a:gd name="T5" fmla="*/ 1 h 47"/>
                  <a:gd name="T6" fmla="*/ 1 w 304"/>
                  <a:gd name="T7" fmla="*/ 0 h 47"/>
                  <a:gd name="T8" fmla="*/ 152 w 304"/>
                  <a:gd name="T9" fmla="*/ 2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7"/>
                  <a:gd name="T17" fmla="*/ 304 w 304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7">
                    <a:moveTo>
                      <a:pt x="304" y="45"/>
                    </a:moveTo>
                    <a:lnTo>
                      <a:pt x="304" y="4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7" name="Freeform 496"/>
              <p:cNvSpPr>
                <a:spLocks/>
              </p:cNvSpPr>
              <p:nvPr/>
            </p:nvSpPr>
            <p:spPr bwMode="auto">
              <a:xfrm>
                <a:off x="1806" y="1315"/>
                <a:ext cx="152" cy="24"/>
              </a:xfrm>
              <a:custGeom>
                <a:avLst/>
                <a:gdLst>
                  <a:gd name="T0" fmla="*/ 152 w 306"/>
                  <a:gd name="T1" fmla="*/ 23 h 48"/>
                  <a:gd name="T2" fmla="*/ 151 w 306"/>
                  <a:gd name="T3" fmla="*/ 24 h 48"/>
                  <a:gd name="T4" fmla="*/ 0 w 306"/>
                  <a:gd name="T5" fmla="*/ 1 h 48"/>
                  <a:gd name="T6" fmla="*/ 1 w 306"/>
                  <a:gd name="T7" fmla="*/ 0 h 48"/>
                  <a:gd name="T8" fmla="*/ 152 w 306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5"/>
                    </a:moveTo>
                    <a:lnTo>
                      <a:pt x="304" y="4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06" y="45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8" name="Freeform 497"/>
              <p:cNvSpPr>
                <a:spLocks/>
              </p:cNvSpPr>
              <p:nvPr/>
            </p:nvSpPr>
            <p:spPr bwMode="auto">
              <a:xfrm>
                <a:off x="1806" y="1316"/>
                <a:ext cx="152" cy="24"/>
              </a:xfrm>
              <a:custGeom>
                <a:avLst/>
                <a:gdLst>
                  <a:gd name="T0" fmla="*/ 152 w 304"/>
                  <a:gd name="T1" fmla="*/ 23 h 49"/>
                  <a:gd name="T2" fmla="*/ 151 w 304"/>
                  <a:gd name="T3" fmla="*/ 24 h 49"/>
                  <a:gd name="T4" fmla="*/ 0 w 304"/>
                  <a:gd name="T5" fmla="*/ 2 h 49"/>
                  <a:gd name="T6" fmla="*/ 0 w 304"/>
                  <a:gd name="T7" fmla="*/ 0 h 49"/>
                  <a:gd name="T8" fmla="*/ 152 w 304"/>
                  <a:gd name="T9" fmla="*/ 2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9"/>
                  <a:gd name="T17" fmla="*/ 304 w 30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9">
                    <a:moveTo>
                      <a:pt x="304" y="47"/>
                    </a:moveTo>
                    <a:lnTo>
                      <a:pt x="302" y="4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04" y="47"/>
                    </a:lnTo>
                    <a:close/>
                  </a:path>
                </a:pathLst>
              </a:custGeom>
              <a:solidFill>
                <a:srgbClr val="9393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9" name="Freeform 498"/>
              <p:cNvSpPr>
                <a:spLocks/>
              </p:cNvSpPr>
              <p:nvPr/>
            </p:nvSpPr>
            <p:spPr bwMode="auto">
              <a:xfrm>
                <a:off x="1799" y="1317"/>
                <a:ext cx="158" cy="30"/>
              </a:xfrm>
              <a:custGeom>
                <a:avLst/>
                <a:gdLst>
                  <a:gd name="T0" fmla="*/ 158 w 315"/>
                  <a:gd name="T1" fmla="*/ 23 h 60"/>
                  <a:gd name="T2" fmla="*/ 151 w 315"/>
                  <a:gd name="T3" fmla="*/ 30 h 60"/>
                  <a:gd name="T4" fmla="*/ 0 w 315"/>
                  <a:gd name="T5" fmla="*/ 8 h 60"/>
                  <a:gd name="T6" fmla="*/ 7 w 315"/>
                  <a:gd name="T7" fmla="*/ 0 h 60"/>
                  <a:gd name="T8" fmla="*/ 158 w 315"/>
                  <a:gd name="T9" fmla="*/ 23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5"/>
                  <a:gd name="T16" fmla="*/ 0 h 60"/>
                  <a:gd name="T17" fmla="*/ 315 w 31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5" h="60">
                    <a:moveTo>
                      <a:pt x="315" y="45"/>
                    </a:moveTo>
                    <a:lnTo>
                      <a:pt x="302" y="60"/>
                    </a:lnTo>
                    <a:lnTo>
                      <a:pt x="0" y="15"/>
                    </a:lnTo>
                    <a:lnTo>
                      <a:pt x="13" y="0"/>
                    </a:lnTo>
                    <a:lnTo>
                      <a:pt x="315" y="45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0" name="Freeform 499"/>
              <p:cNvSpPr>
                <a:spLocks/>
              </p:cNvSpPr>
              <p:nvPr/>
            </p:nvSpPr>
            <p:spPr bwMode="auto">
              <a:xfrm>
                <a:off x="1805" y="1317"/>
                <a:ext cx="152" cy="24"/>
              </a:xfrm>
              <a:custGeom>
                <a:avLst/>
                <a:gdLst>
                  <a:gd name="T0" fmla="*/ 152 w 304"/>
                  <a:gd name="T1" fmla="*/ 23 h 46"/>
                  <a:gd name="T2" fmla="*/ 152 w 304"/>
                  <a:gd name="T3" fmla="*/ 24 h 46"/>
                  <a:gd name="T4" fmla="*/ 0 w 304"/>
                  <a:gd name="T5" fmla="*/ 1 h 46"/>
                  <a:gd name="T6" fmla="*/ 1 w 304"/>
                  <a:gd name="T7" fmla="*/ 0 h 46"/>
                  <a:gd name="T8" fmla="*/ 152 w 304"/>
                  <a:gd name="T9" fmla="*/ 2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6"/>
                  <a:gd name="T17" fmla="*/ 304 w 30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6">
                    <a:moveTo>
                      <a:pt x="304" y="45"/>
                    </a:moveTo>
                    <a:lnTo>
                      <a:pt x="303" y="4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04" y="45"/>
                    </a:lnTo>
                    <a:close/>
                  </a:path>
                </a:pathLst>
              </a:custGeom>
              <a:solidFill>
                <a:srgbClr val="9292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1" name="Freeform 500"/>
              <p:cNvSpPr>
                <a:spLocks/>
              </p:cNvSpPr>
              <p:nvPr/>
            </p:nvSpPr>
            <p:spPr bwMode="auto">
              <a:xfrm>
                <a:off x="1803" y="1318"/>
                <a:ext cx="153" cy="24"/>
              </a:xfrm>
              <a:custGeom>
                <a:avLst/>
                <a:gdLst>
                  <a:gd name="T0" fmla="*/ 153 w 306"/>
                  <a:gd name="T1" fmla="*/ 22 h 49"/>
                  <a:gd name="T2" fmla="*/ 152 w 306"/>
                  <a:gd name="T3" fmla="*/ 24 h 49"/>
                  <a:gd name="T4" fmla="*/ 0 w 306"/>
                  <a:gd name="T5" fmla="*/ 1 h 49"/>
                  <a:gd name="T6" fmla="*/ 1 w 306"/>
                  <a:gd name="T7" fmla="*/ 0 h 49"/>
                  <a:gd name="T8" fmla="*/ 153 w 306"/>
                  <a:gd name="T9" fmla="*/ 2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9"/>
                  <a:gd name="T17" fmla="*/ 306 w 306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9">
                    <a:moveTo>
                      <a:pt x="306" y="45"/>
                    </a:moveTo>
                    <a:lnTo>
                      <a:pt x="304" y="49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06" y="45"/>
                    </a:lnTo>
                    <a:close/>
                  </a:path>
                </a:pathLst>
              </a:custGeom>
              <a:solidFill>
                <a:srgbClr val="90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2" name="Freeform 501"/>
              <p:cNvSpPr>
                <a:spLocks/>
              </p:cNvSpPr>
              <p:nvPr/>
            </p:nvSpPr>
            <p:spPr bwMode="auto">
              <a:xfrm>
                <a:off x="1802" y="1319"/>
                <a:ext cx="153" cy="24"/>
              </a:xfrm>
              <a:custGeom>
                <a:avLst/>
                <a:gdLst>
                  <a:gd name="T0" fmla="*/ 153 w 306"/>
                  <a:gd name="T1" fmla="*/ 24 h 48"/>
                  <a:gd name="T2" fmla="*/ 152 w 306"/>
                  <a:gd name="T3" fmla="*/ 24 h 48"/>
                  <a:gd name="T4" fmla="*/ 0 w 306"/>
                  <a:gd name="T5" fmla="*/ 1 h 48"/>
                  <a:gd name="T6" fmla="*/ 1 w 306"/>
                  <a:gd name="T7" fmla="*/ 0 h 48"/>
                  <a:gd name="T8" fmla="*/ 153 w 306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7"/>
                    </a:moveTo>
                    <a:lnTo>
                      <a:pt x="304" y="4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06" y="47"/>
                    </a:lnTo>
                    <a:close/>
                  </a:path>
                </a:pathLst>
              </a:custGeom>
              <a:solidFill>
                <a:srgbClr val="8E8E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3" name="Freeform 502"/>
              <p:cNvSpPr>
                <a:spLocks/>
              </p:cNvSpPr>
              <p:nvPr/>
            </p:nvSpPr>
            <p:spPr bwMode="auto">
              <a:xfrm>
                <a:off x="1801" y="1320"/>
                <a:ext cx="153" cy="24"/>
              </a:xfrm>
              <a:custGeom>
                <a:avLst/>
                <a:gdLst>
                  <a:gd name="T0" fmla="*/ 153 w 305"/>
                  <a:gd name="T1" fmla="*/ 23 h 48"/>
                  <a:gd name="T2" fmla="*/ 152 w 305"/>
                  <a:gd name="T3" fmla="*/ 24 h 48"/>
                  <a:gd name="T4" fmla="*/ 0 w 305"/>
                  <a:gd name="T5" fmla="*/ 2 h 48"/>
                  <a:gd name="T6" fmla="*/ 1 w 305"/>
                  <a:gd name="T7" fmla="*/ 0 h 48"/>
                  <a:gd name="T8" fmla="*/ 153 w 305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5"/>
                  <a:gd name="T16" fmla="*/ 0 h 48"/>
                  <a:gd name="T17" fmla="*/ 305 w 30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5" h="48">
                    <a:moveTo>
                      <a:pt x="305" y="46"/>
                    </a:moveTo>
                    <a:lnTo>
                      <a:pt x="304" y="4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05" y="46"/>
                    </a:lnTo>
                    <a:close/>
                  </a:path>
                </a:pathLst>
              </a:custGeom>
              <a:solidFill>
                <a:srgbClr val="8C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4" name="Freeform 503"/>
              <p:cNvSpPr>
                <a:spLocks/>
              </p:cNvSpPr>
              <p:nvPr/>
            </p:nvSpPr>
            <p:spPr bwMode="auto">
              <a:xfrm>
                <a:off x="1801" y="1322"/>
                <a:ext cx="152" cy="24"/>
              </a:xfrm>
              <a:custGeom>
                <a:avLst/>
                <a:gdLst>
                  <a:gd name="T0" fmla="*/ 152 w 306"/>
                  <a:gd name="T1" fmla="*/ 23 h 48"/>
                  <a:gd name="T2" fmla="*/ 150 w 306"/>
                  <a:gd name="T3" fmla="*/ 24 h 48"/>
                  <a:gd name="T4" fmla="*/ 0 w 306"/>
                  <a:gd name="T5" fmla="*/ 1 h 48"/>
                  <a:gd name="T6" fmla="*/ 1 w 306"/>
                  <a:gd name="T7" fmla="*/ 0 h 48"/>
                  <a:gd name="T8" fmla="*/ 152 w 306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5"/>
                    </a:moveTo>
                    <a:lnTo>
                      <a:pt x="302" y="4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06" y="45"/>
                    </a:lnTo>
                    <a:close/>
                  </a:path>
                </a:pathLst>
              </a:custGeom>
              <a:solidFill>
                <a:srgbClr val="8A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5" name="Freeform 504"/>
              <p:cNvSpPr>
                <a:spLocks/>
              </p:cNvSpPr>
              <p:nvPr/>
            </p:nvSpPr>
            <p:spPr bwMode="auto">
              <a:xfrm>
                <a:off x="1800" y="1322"/>
                <a:ext cx="152" cy="24"/>
              </a:xfrm>
              <a:custGeom>
                <a:avLst/>
                <a:gdLst>
                  <a:gd name="T0" fmla="*/ 152 w 304"/>
                  <a:gd name="T1" fmla="*/ 23 h 48"/>
                  <a:gd name="T2" fmla="*/ 152 w 304"/>
                  <a:gd name="T3" fmla="*/ 24 h 48"/>
                  <a:gd name="T4" fmla="*/ 0 w 304"/>
                  <a:gd name="T5" fmla="*/ 1 h 48"/>
                  <a:gd name="T6" fmla="*/ 1 w 304"/>
                  <a:gd name="T7" fmla="*/ 0 h 48"/>
                  <a:gd name="T8" fmla="*/ 152 w 304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8"/>
                  <a:gd name="T17" fmla="*/ 304 w 30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8">
                    <a:moveTo>
                      <a:pt x="304" y="46"/>
                    </a:moveTo>
                    <a:lnTo>
                      <a:pt x="303" y="4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04" y="46"/>
                    </a:lnTo>
                    <a:close/>
                  </a:path>
                </a:pathLst>
              </a:custGeom>
              <a:solidFill>
                <a:srgbClr val="8888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6" name="Freeform 505"/>
              <p:cNvSpPr>
                <a:spLocks/>
              </p:cNvSpPr>
              <p:nvPr/>
            </p:nvSpPr>
            <p:spPr bwMode="auto">
              <a:xfrm>
                <a:off x="1799" y="1323"/>
                <a:ext cx="152" cy="24"/>
              </a:xfrm>
              <a:custGeom>
                <a:avLst/>
                <a:gdLst>
                  <a:gd name="T0" fmla="*/ 152 w 304"/>
                  <a:gd name="T1" fmla="*/ 23 h 49"/>
                  <a:gd name="T2" fmla="*/ 151 w 304"/>
                  <a:gd name="T3" fmla="*/ 24 h 49"/>
                  <a:gd name="T4" fmla="*/ 0 w 304"/>
                  <a:gd name="T5" fmla="*/ 2 h 49"/>
                  <a:gd name="T6" fmla="*/ 1 w 304"/>
                  <a:gd name="T7" fmla="*/ 0 h 49"/>
                  <a:gd name="T8" fmla="*/ 152 w 304"/>
                  <a:gd name="T9" fmla="*/ 2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9"/>
                  <a:gd name="T17" fmla="*/ 304 w 30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9">
                    <a:moveTo>
                      <a:pt x="304" y="47"/>
                    </a:moveTo>
                    <a:lnTo>
                      <a:pt x="302" y="49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04" y="47"/>
                    </a:lnTo>
                    <a:close/>
                  </a:path>
                </a:pathLst>
              </a:custGeom>
              <a:solidFill>
                <a:srgbClr val="86868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7" name="Freeform 506"/>
              <p:cNvSpPr>
                <a:spLocks/>
              </p:cNvSpPr>
              <p:nvPr/>
            </p:nvSpPr>
            <p:spPr bwMode="auto">
              <a:xfrm>
                <a:off x="1791" y="1325"/>
                <a:ext cx="159" cy="29"/>
              </a:xfrm>
              <a:custGeom>
                <a:avLst/>
                <a:gdLst>
                  <a:gd name="T0" fmla="*/ 159 w 317"/>
                  <a:gd name="T1" fmla="*/ 23 h 58"/>
                  <a:gd name="T2" fmla="*/ 151 w 317"/>
                  <a:gd name="T3" fmla="*/ 29 h 58"/>
                  <a:gd name="T4" fmla="*/ 0 w 317"/>
                  <a:gd name="T5" fmla="*/ 6 h 58"/>
                  <a:gd name="T6" fmla="*/ 8 w 317"/>
                  <a:gd name="T7" fmla="*/ 0 h 58"/>
                  <a:gd name="T8" fmla="*/ 159 w 317"/>
                  <a:gd name="T9" fmla="*/ 2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7"/>
                  <a:gd name="T16" fmla="*/ 0 h 58"/>
                  <a:gd name="T17" fmla="*/ 317 w 31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7" h="58">
                    <a:moveTo>
                      <a:pt x="317" y="45"/>
                    </a:moveTo>
                    <a:lnTo>
                      <a:pt x="302" y="58"/>
                    </a:lnTo>
                    <a:lnTo>
                      <a:pt x="0" y="11"/>
                    </a:lnTo>
                    <a:lnTo>
                      <a:pt x="15" y="0"/>
                    </a:lnTo>
                    <a:lnTo>
                      <a:pt x="317" y="45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8" name="Freeform 507"/>
              <p:cNvSpPr>
                <a:spLocks/>
              </p:cNvSpPr>
              <p:nvPr/>
            </p:nvSpPr>
            <p:spPr bwMode="auto">
              <a:xfrm>
                <a:off x="1797" y="1325"/>
                <a:ext cx="153" cy="24"/>
              </a:xfrm>
              <a:custGeom>
                <a:avLst/>
                <a:gdLst>
                  <a:gd name="T0" fmla="*/ 153 w 306"/>
                  <a:gd name="T1" fmla="*/ 23 h 48"/>
                  <a:gd name="T2" fmla="*/ 153 w 306"/>
                  <a:gd name="T3" fmla="*/ 24 h 48"/>
                  <a:gd name="T4" fmla="*/ 0 w 306"/>
                  <a:gd name="T5" fmla="*/ 1 h 48"/>
                  <a:gd name="T6" fmla="*/ 2 w 306"/>
                  <a:gd name="T7" fmla="*/ 0 h 48"/>
                  <a:gd name="T8" fmla="*/ 153 w 306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5"/>
                    </a:moveTo>
                    <a:lnTo>
                      <a:pt x="305" y="48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306" y="45"/>
                    </a:lnTo>
                    <a:close/>
                  </a:path>
                </a:pathLst>
              </a:custGeom>
              <a:solidFill>
                <a:srgbClr val="8484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9" name="Freeform 508"/>
              <p:cNvSpPr>
                <a:spLocks/>
              </p:cNvSpPr>
              <p:nvPr/>
            </p:nvSpPr>
            <p:spPr bwMode="auto">
              <a:xfrm>
                <a:off x="1796" y="1326"/>
                <a:ext cx="153" cy="24"/>
              </a:xfrm>
              <a:custGeom>
                <a:avLst/>
                <a:gdLst>
                  <a:gd name="T0" fmla="*/ 153 w 306"/>
                  <a:gd name="T1" fmla="*/ 23 h 49"/>
                  <a:gd name="T2" fmla="*/ 151 w 306"/>
                  <a:gd name="T3" fmla="*/ 24 h 49"/>
                  <a:gd name="T4" fmla="*/ 0 w 306"/>
                  <a:gd name="T5" fmla="*/ 1 h 49"/>
                  <a:gd name="T6" fmla="*/ 1 w 306"/>
                  <a:gd name="T7" fmla="*/ 0 h 49"/>
                  <a:gd name="T8" fmla="*/ 153 w 306"/>
                  <a:gd name="T9" fmla="*/ 2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9"/>
                  <a:gd name="T17" fmla="*/ 306 w 306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9">
                    <a:moveTo>
                      <a:pt x="306" y="47"/>
                    </a:moveTo>
                    <a:lnTo>
                      <a:pt x="302" y="4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06" y="47"/>
                    </a:lnTo>
                    <a:close/>
                  </a:path>
                </a:pathLst>
              </a:custGeom>
              <a:solidFill>
                <a:srgbClr val="8181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0" name="Freeform 509"/>
              <p:cNvSpPr>
                <a:spLocks/>
              </p:cNvSpPr>
              <p:nvPr/>
            </p:nvSpPr>
            <p:spPr bwMode="auto">
              <a:xfrm>
                <a:off x="1795" y="1327"/>
                <a:ext cx="153" cy="24"/>
              </a:xfrm>
              <a:custGeom>
                <a:avLst/>
                <a:gdLst>
                  <a:gd name="T0" fmla="*/ 153 w 306"/>
                  <a:gd name="T1" fmla="*/ 24 h 48"/>
                  <a:gd name="T2" fmla="*/ 153 w 306"/>
                  <a:gd name="T3" fmla="*/ 24 h 48"/>
                  <a:gd name="T4" fmla="*/ 0 w 306"/>
                  <a:gd name="T5" fmla="*/ 1 h 48"/>
                  <a:gd name="T6" fmla="*/ 2 w 306"/>
                  <a:gd name="T7" fmla="*/ 0 h 48"/>
                  <a:gd name="T8" fmla="*/ 153 w 306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7"/>
                    </a:moveTo>
                    <a:lnTo>
                      <a:pt x="305" y="48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306" y="4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1" name="Freeform 510"/>
              <p:cNvSpPr>
                <a:spLocks/>
              </p:cNvSpPr>
              <p:nvPr/>
            </p:nvSpPr>
            <p:spPr bwMode="auto">
              <a:xfrm>
                <a:off x="1794" y="1327"/>
                <a:ext cx="153" cy="24"/>
              </a:xfrm>
              <a:custGeom>
                <a:avLst/>
                <a:gdLst>
                  <a:gd name="T0" fmla="*/ 153 w 306"/>
                  <a:gd name="T1" fmla="*/ 23 h 48"/>
                  <a:gd name="T2" fmla="*/ 151 w 306"/>
                  <a:gd name="T3" fmla="*/ 24 h 48"/>
                  <a:gd name="T4" fmla="*/ 0 w 306"/>
                  <a:gd name="T5" fmla="*/ 1 h 48"/>
                  <a:gd name="T6" fmla="*/ 1 w 306"/>
                  <a:gd name="T7" fmla="*/ 0 h 48"/>
                  <a:gd name="T8" fmla="*/ 153 w 306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6"/>
                    </a:moveTo>
                    <a:lnTo>
                      <a:pt x="302" y="48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06" y="46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2" name="Freeform 511"/>
              <p:cNvSpPr>
                <a:spLocks/>
              </p:cNvSpPr>
              <p:nvPr/>
            </p:nvSpPr>
            <p:spPr bwMode="auto">
              <a:xfrm>
                <a:off x="1792" y="1328"/>
                <a:ext cx="153" cy="25"/>
              </a:xfrm>
              <a:custGeom>
                <a:avLst/>
                <a:gdLst>
                  <a:gd name="T0" fmla="*/ 153 w 306"/>
                  <a:gd name="T1" fmla="*/ 24 h 50"/>
                  <a:gd name="T2" fmla="*/ 153 w 306"/>
                  <a:gd name="T3" fmla="*/ 25 h 50"/>
                  <a:gd name="T4" fmla="*/ 0 w 306"/>
                  <a:gd name="T5" fmla="*/ 2 h 50"/>
                  <a:gd name="T6" fmla="*/ 2 w 306"/>
                  <a:gd name="T7" fmla="*/ 0 h 50"/>
                  <a:gd name="T8" fmla="*/ 153 w 306"/>
                  <a:gd name="T9" fmla="*/ 24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50"/>
                  <a:gd name="T17" fmla="*/ 306 w 30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50">
                    <a:moveTo>
                      <a:pt x="306" y="47"/>
                    </a:moveTo>
                    <a:lnTo>
                      <a:pt x="305" y="50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306" y="47"/>
                    </a:lnTo>
                    <a:close/>
                  </a:path>
                </a:pathLst>
              </a:custGeom>
              <a:solidFill>
                <a:srgbClr val="7A7A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3" name="Freeform 512"/>
              <p:cNvSpPr>
                <a:spLocks/>
              </p:cNvSpPr>
              <p:nvPr/>
            </p:nvSpPr>
            <p:spPr bwMode="auto">
              <a:xfrm>
                <a:off x="1791" y="1330"/>
                <a:ext cx="153" cy="24"/>
              </a:xfrm>
              <a:custGeom>
                <a:avLst/>
                <a:gdLst>
                  <a:gd name="T0" fmla="*/ 153 w 306"/>
                  <a:gd name="T1" fmla="*/ 23 h 48"/>
                  <a:gd name="T2" fmla="*/ 151 w 306"/>
                  <a:gd name="T3" fmla="*/ 24 h 48"/>
                  <a:gd name="T4" fmla="*/ 0 w 306"/>
                  <a:gd name="T5" fmla="*/ 1 h 48"/>
                  <a:gd name="T6" fmla="*/ 1 w 306"/>
                  <a:gd name="T7" fmla="*/ 0 h 48"/>
                  <a:gd name="T8" fmla="*/ 153 w 306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8"/>
                  <a:gd name="T17" fmla="*/ 306 w 30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8">
                    <a:moveTo>
                      <a:pt x="306" y="46"/>
                    </a:moveTo>
                    <a:lnTo>
                      <a:pt x="302" y="48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06" y="46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4" name="Freeform 513"/>
              <p:cNvSpPr>
                <a:spLocks/>
              </p:cNvSpPr>
              <p:nvPr/>
            </p:nvSpPr>
            <p:spPr bwMode="auto">
              <a:xfrm>
                <a:off x="1783" y="1331"/>
                <a:ext cx="160" cy="27"/>
              </a:xfrm>
              <a:custGeom>
                <a:avLst/>
                <a:gdLst>
                  <a:gd name="T0" fmla="*/ 160 w 319"/>
                  <a:gd name="T1" fmla="*/ 23 h 55"/>
                  <a:gd name="T2" fmla="*/ 152 w 319"/>
                  <a:gd name="T3" fmla="*/ 27 h 55"/>
                  <a:gd name="T4" fmla="*/ 0 w 319"/>
                  <a:gd name="T5" fmla="*/ 4 h 55"/>
                  <a:gd name="T6" fmla="*/ 9 w 319"/>
                  <a:gd name="T7" fmla="*/ 0 h 55"/>
                  <a:gd name="T8" fmla="*/ 160 w 319"/>
                  <a:gd name="T9" fmla="*/ 2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55"/>
                  <a:gd name="T17" fmla="*/ 319 w 31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55">
                    <a:moveTo>
                      <a:pt x="319" y="47"/>
                    </a:moveTo>
                    <a:lnTo>
                      <a:pt x="303" y="55"/>
                    </a:lnTo>
                    <a:lnTo>
                      <a:pt x="0" y="9"/>
                    </a:lnTo>
                    <a:lnTo>
                      <a:pt x="17" y="0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7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5" name="Freeform 514"/>
              <p:cNvSpPr>
                <a:spLocks/>
              </p:cNvSpPr>
              <p:nvPr/>
            </p:nvSpPr>
            <p:spPr bwMode="auto">
              <a:xfrm>
                <a:off x="1789" y="1331"/>
                <a:ext cx="154" cy="24"/>
              </a:xfrm>
              <a:custGeom>
                <a:avLst/>
                <a:gdLst>
                  <a:gd name="T0" fmla="*/ 154 w 307"/>
                  <a:gd name="T1" fmla="*/ 23 h 49"/>
                  <a:gd name="T2" fmla="*/ 152 w 307"/>
                  <a:gd name="T3" fmla="*/ 24 h 49"/>
                  <a:gd name="T4" fmla="*/ 0 w 307"/>
                  <a:gd name="T5" fmla="*/ 1 h 49"/>
                  <a:gd name="T6" fmla="*/ 3 w 307"/>
                  <a:gd name="T7" fmla="*/ 0 h 49"/>
                  <a:gd name="T8" fmla="*/ 154 w 307"/>
                  <a:gd name="T9" fmla="*/ 2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"/>
                  <a:gd name="T16" fmla="*/ 0 h 49"/>
                  <a:gd name="T17" fmla="*/ 307 w 307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" h="49">
                    <a:moveTo>
                      <a:pt x="307" y="47"/>
                    </a:moveTo>
                    <a:lnTo>
                      <a:pt x="304" y="49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307" y="47"/>
                    </a:lnTo>
                    <a:close/>
                  </a:path>
                </a:pathLst>
              </a:custGeom>
              <a:solidFill>
                <a:srgbClr val="7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6" name="Freeform 515"/>
              <p:cNvSpPr>
                <a:spLocks/>
              </p:cNvSpPr>
              <p:nvPr/>
            </p:nvSpPr>
            <p:spPr bwMode="auto">
              <a:xfrm>
                <a:off x="1787" y="1332"/>
                <a:ext cx="154" cy="24"/>
              </a:xfrm>
              <a:custGeom>
                <a:avLst/>
                <a:gdLst>
                  <a:gd name="T0" fmla="*/ 154 w 308"/>
                  <a:gd name="T1" fmla="*/ 24 h 48"/>
                  <a:gd name="T2" fmla="*/ 152 w 308"/>
                  <a:gd name="T3" fmla="*/ 24 h 48"/>
                  <a:gd name="T4" fmla="*/ 0 w 308"/>
                  <a:gd name="T5" fmla="*/ 1 h 48"/>
                  <a:gd name="T6" fmla="*/ 2 w 308"/>
                  <a:gd name="T7" fmla="*/ 0 h 48"/>
                  <a:gd name="T8" fmla="*/ 154 w 308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8"/>
                  <a:gd name="T17" fmla="*/ 308 w 30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8">
                    <a:moveTo>
                      <a:pt x="308" y="47"/>
                    </a:moveTo>
                    <a:lnTo>
                      <a:pt x="303" y="48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308" y="47"/>
                    </a:lnTo>
                    <a:close/>
                  </a:path>
                </a:pathLst>
              </a:custGeom>
              <a:solidFill>
                <a:srgbClr val="70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7" name="Freeform 516"/>
              <p:cNvSpPr>
                <a:spLocks/>
              </p:cNvSpPr>
              <p:nvPr/>
            </p:nvSpPr>
            <p:spPr bwMode="auto">
              <a:xfrm>
                <a:off x="1786" y="1332"/>
                <a:ext cx="152" cy="25"/>
              </a:xfrm>
              <a:custGeom>
                <a:avLst/>
                <a:gdLst>
                  <a:gd name="T0" fmla="*/ 152 w 306"/>
                  <a:gd name="T1" fmla="*/ 23 h 50"/>
                  <a:gd name="T2" fmla="*/ 151 w 306"/>
                  <a:gd name="T3" fmla="*/ 25 h 50"/>
                  <a:gd name="T4" fmla="*/ 0 w 306"/>
                  <a:gd name="T5" fmla="*/ 2 h 50"/>
                  <a:gd name="T6" fmla="*/ 1 w 306"/>
                  <a:gd name="T7" fmla="*/ 0 h 50"/>
                  <a:gd name="T8" fmla="*/ 152 w 306"/>
                  <a:gd name="T9" fmla="*/ 2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50"/>
                  <a:gd name="T17" fmla="*/ 306 w 30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50">
                    <a:moveTo>
                      <a:pt x="306" y="46"/>
                    </a:moveTo>
                    <a:lnTo>
                      <a:pt x="303" y="5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06" y="46"/>
                    </a:lnTo>
                    <a:close/>
                  </a:path>
                </a:pathLst>
              </a:custGeom>
              <a:solidFill>
                <a:srgbClr val="6C6C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8" name="Freeform 517"/>
              <p:cNvSpPr>
                <a:spLocks/>
              </p:cNvSpPr>
              <p:nvPr/>
            </p:nvSpPr>
            <p:spPr bwMode="auto">
              <a:xfrm>
                <a:off x="1783" y="1334"/>
                <a:ext cx="154" cy="24"/>
              </a:xfrm>
              <a:custGeom>
                <a:avLst/>
                <a:gdLst>
                  <a:gd name="T0" fmla="*/ 154 w 308"/>
                  <a:gd name="T1" fmla="*/ 24 h 48"/>
                  <a:gd name="T2" fmla="*/ 152 w 308"/>
                  <a:gd name="T3" fmla="*/ 24 h 48"/>
                  <a:gd name="T4" fmla="*/ 0 w 308"/>
                  <a:gd name="T5" fmla="*/ 1 h 48"/>
                  <a:gd name="T6" fmla="*/ 2 w 308"/>
                  <a:gd name="T7" fmla="*/ 0 h 48"/>
                  <a:gd name="T8" fmla="*/ 154 w 308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8"/>
                  <a:gd name="T17" fmla="*/ 308 w 30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8">
                    <a:moveTo>
                      <a:pt x="308" y="47"/>
                    </a:moveTo>
                    <a:lnTo>
                      <a:pt x="303" y="48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308" y="47"/>
                    </a:lnTo>
                    <a:close/>
                  </a:path>
                </a:pathLst>
              </a:custGeom>
              <a:solidFill>
                <a:srgbClr val="68686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9" name="Freeform 518"/>
              <p:cNvSpPr>
                <a:spLocks/>
              </p:cNvSpPr>
              <p:nvPr/>
            </p:nvSpPr>
            <p:spPr bwMode="auto">
              <a:xfrm>
                <a:off x="1774" y="1335"/>
                <a:ext cx="160" cy="26"/>
              </a:xfrm>
              <a:custGeom>
                <a:avLst/>
                <a:gdLst>
                  <a:gd name="T0" fmla="*/ 160 w 321"/>
                  <a:gd name="T1" fmla="*/ 23 h 51"/>
                  <a:gd name="T2" fmla="*/ 152 w 321"/>
                  <a:gd name="T3" fmla="*/ 26 h 51"/>
                  <a:gd name="T4" fmla="*/ 0 w 321"/>
                  <a:gd name="T5" fmla="*/ 3 h 51"/>
                  <a:gd name="T6" fmla="*/ 9 w 321"/>
                  <a:gd name="T7" fmla="*/ 0 h 51"/>
                  <a:gd name="T8" fmla="*/ 160 w 321"/>
                  <a:gd name="T9" fmla="*/ 2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51"/>
                  <a:gd name="T17" fmla="*/ 321 w 321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51">
                    <a:moveTo>
                      <a:pt x="321" y="46"/>
                    </a:moveTo>
                    <a:lnTo>
                      <a:pt x="304" y="51"/>
                    </a:lnTo>
                    <a:lnTo>
                      <a:pt x="0" y="5"/>
                    </a:lnTo>
                    <a:lnTo>
                      <a:pt x="18" y="0"/>
                    </a:lnTo>
                    <a:lnTo>
                      <a:pt x="321" y="46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0" name="Freeform 519"/>
              <p:cNvSpPr>
                <a:spLocks/>
              </p:cNvSpPr>
              <p:nvPr/>
            </p:nvSpPr>
            <p:spPr bwMode="auto">
              <a:xfrm>
                <a:off x="1780" y="1335"/>
                <a:ext cx="154" cy="24"/>
              </a:xfrm>
              <a:custGeom>
                <a:avLst/>
                <a:gdLst>
                  <a:gd name="T0" fmla="*/ 154 w 309"/>
                  <a:gd name="T1" fmla="*/ 23 h 48"/>
                  <a:gd name="T2" fmla="*/ 152 w 309"/>
                  <a:gd name="T3" fmla="*/ 24 h 48"/>
                  <a:gd name="T4" fmla="*/ 0 w 309"/>
                  <a:gd name="T5" fmla="*/ 1 h 48"/>
                  <a:gd name="T6" fmla="*/ 3 w 309"/>
                  <a:gd name="T7" fmla="*/ 0 h 48"/>
                  <a:gd name="T8" fmla="*/ 154 w 309"/>
                  <a:gd name="T9" fmla="*/ 2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"/>
                  <a:gd name="T16" fmla="*/ 0 h 48"/>
                  <a:gd name="T17" fmla="*/ 309 w 309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" h="48">
                    <a:moveTo>
                      <a:pt x="309" y="46"/>
                    </a:moveTo>
                    <a:lnTo>
                      <a:pt x="304" y="48"/>
                    </a:lnTo>
                    <a:lnTo>
                      <a:pt x="0" y="1"/>
                    </a:lnTo>
                    <a:lnTo>
                      <a:pt x="6" y="0"/>
                    </a:lnTo>
                    <a:lnTo>
                      <a:pt x="309" y="46"/>
                    </a:lnTo>
                    <a:close/>
                  </a:path>
                </a:pathLst>
              </a:custGeom>
              <a:solidFill>
                <a:srgbClr val="6464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1" name="Freeform 520"/>
              <p:cNvSpPr>
                <a:spLocks/>
              </p:cNvSpPr>
              <p:nvPr/>
            </p:nvSpPr>
            <p:spPr bwMode="auto">
              <a:xfrm>
                <a:off x="1777" y="1336"/>
                <a:ext cx="155" cy="24"/>
              </a:xfrm>
              <a:custGeom>
                <a:avLst/>
                <a:gdLst>
                  <a:gd name="T0" fmla="*/ 155 w 309"/>
                  <a:gd name="T1" fmla="*/ 23 h 49"/>
                  <a:gd name="T2" fmla="*/ 151 w 309"/>
                  <a:gd name="T3" fmla="*/ 24 h 49"/>
                  <a:gd name="T4" fmla="*/ 0 w 309"/>
                  <a:gd name="T5" fmla="*/ 1 h 49"/>
                  <a:gd name="T6" fmla="*/ 3 w 309"/>
                  <a:gd name="T7" fmla="*/ 0 h 49"/>
                  <a:gd name="T8" fmla="*/ 155 w 309"/>
                  <a:gd name="T9" fmla="*/ 2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"/>
                  <a:gd name="T16" fmla="*/ 0 h 49"/>
                  <a:gd name="T17" fmla="*/ 309 w 30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" h="49">
                    <a:moveTo>
                      <a:pt x="309" y="47"/>
                    </a:moveTo>
                    <a:lnTo>
                      <a:pt x="302" y="49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309" y="47"/>
                    </a:lnTo>
                    <a:close/>
                  </a:path>
                </a:pathLst>
              </a:custGeom>
              <a:solidFill>
                <a:srgbClr val="60606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2" name="Freeform 521"/>
              <p:cNvSpPr>
                <a:spLocks/>
              </p:cNvSpPr>
              <p:nvPr/>
            </p:nvSpPr>
            <p:spPr bwMode="auto">
              <a:xfrm>
                <a:off x="1774" y="1337"/>
                <a:ext cx="154" cy="24"/>
              </a:xfrm>
              <a:custGeom>
                <a:avLst/>
                <a:gdLst>
                  <a:gd name="T0" fmla="*/ 154 w 309"/>
                  <a:gd name="T1" fmla="*/ 24 h 48"/>
                  <a:gd name="T2" fmla="*/ 152 w 309"/>
                  <a:gd name="T3" fmla="*/ 24 h 48"/>
                  <a:gd name="T4" fmla="*/ 0 w 309"/>
                  <a:gd name="T5" fmla="*/ 1 h 48"/>
                  <a:gd name="T6" fmla="*/ 3 w 309"/>
                  <a:gd name="T7" fmla="*/ 0 h 48"/>
                  <a:gd name="T8" fmla="*/ 154 w 309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"/>
                  <a:gd name="T16" fmla="*/ 0 h 48"/>
                  <a:gd name="T17" fmla="*/ 309 w 309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" h="48">
                    <a:moveTo>
                      <a:pt x="309" y="47"/>
                    </a:moveTo>
                    <a:lnTo>
                      <a:pt x="304" y="48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309" y="47"/>
                    </a:lnTo>
                    <a:close/>
                  </a:path>
                </a:pathLst>
              </a:custGeom>
              <a:solidFill>
                <a:srgbClr val="5D5D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3" name="Freeform 522"/>
              <p:cNvSpPr>
                <a:spLocks/>
              </p:cNvSpPr>
              <p:nvPr/>
            </p:nvSpPr>
            <p:spPr bwMode="auto">
              <a:xfrm>
                <a:off x="1774" y="1337"/>
                <a:ext cx="152" cy="255"/>
              </a:xfrm>
              <a:custGeom>
                <a:avLst/>
                <a:gdLst>
                  <a:gd name="T0" fmla="*/ 152 w 304"/>
                  <a:gd name="T1" fmla="*/ 23 h 508"/>
                  <a:gd name="T2" fmla="*/ 152 w 304"/>
                  <a:gd name="T3" fmla="*/ 255 h 508"/>
                  <a:gd name="T4" fmla="*/ 0 w 304"/>
                  <a:gd name="T5" fmla="*/ 224 h 508"/>
                  <a:gd name="T6" fmla="*/ 0 w 304"/>
                  <a:gd name="T7" fmla="*/ 0 h 508"/>
                  <a:gd name="T8" fmla="*/ 152 w 304"/>
                  <a:gd name="T9" fmla="*/ 23 h 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508"/>
                  <a:gd name="T17" fmla="*/ 304 w 304"/>
                  <a:gd name="T18" fmla="*/ 508 h 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508">
                    <a:moveTo>
                      <a:pt x="304" y="46"/>
                    </a:moveTo>
                    <a:lnTo>
                      <a:pt x="304" y="508"/>
                    </a:lnTo>
                    <a:lnTo>
                      <a:pt x="0" y="447"/>
                    </a:lnTo>
                    <a:lnTo>
                      <a:pt x="0" y="0"/>
                    </a:lnTo>
                    <a:lnTo>
                      <a:pt x="304" y="46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4" name="Freeform 523"/>
              <p:cNvSpPr>
                <a:spLocks/>
              </p:cNvSpPr>
              <p:nvPr/>
            </p:nvSpPr>
            <p:spPr bwMode="auto">
              <a:xfrm>
                <a:off x="2017" y="1302"/>
                <a:ext cx="160" cy="21"/>
              </a:xfrm>
              <a:custGeom>
                <a:avLst/>
                <a:gdLst>
                  <a:gd name="T0" fmla="*/ 160 w 319"/>
                  <a:gd name="T1" fmla="*/ 21 h 43"/>
                  <a:gd name="T2" fmla="*/ 152 w 319"/>
                  <a:gd name="T3" fmla="*/ 21 h 43"/>
                  <a:gd name="T4" fmla="*/ 0 w 319"/>
                  <a:gd name="T5" fmla="*/ 1 h 43"/>
                  <a:gd name="T6" fmla="*/ 8 w 319"/>
                  <a:gd name="T7" fmla="*/ 0 h 43"/>
                  <a:gd name="T8" fmla="*/ 160 w 319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43"/>
                  <a:gd name="T17" fmla="*/ 319 w 31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43">
                    <a:moveTo>
                      <a:pt x="319" y="43"/>
                    </a:moveTo>
                    <a:lnTo>
                      <a:pt x="304" y="43"/>
                    </a:lnTo>
                    <a:lnTo>
                      <a:pt x="0" y="2"/>
                    </a:lnTo>
                    <a:lnTo>
                      <a:pt x="16" y="0"/>
                    </a:lnTo>
                    <a:lnTo>
                      <a:pt x="319" y="43"/>
                    </a:lnTo>
                    <a:close/>
                  </a:path>
                </a:pathLst>
              </a:custGeom>
              <a:solidFill>
                <a:srgbClr val="4E4E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5" name="Freeform 524"/>
              <p:cNvSpPr>
                <a:spLocks/>
              </p:cNvSpPr>
              <p:nvPr/>
            </p:nvSpPr>
            <p:spPr bwMode="auto">
              <a:xfrm>
                <a:off x="1818" y="1256"/>
                <a:ext cx="319" cy="43"/>
              </a:xfrm>
              <a:custGeom>
                <a:avLst/>
                <a:gdLst>
                  <a:gd name="T0" fmla="*/ 319 w 638"/>
                  <a:gd name="T1" fmla="*/ 20 h 86"/>
                  <a:gd name="T2" fmla="*/ 151 w 638"/>
                  <a:gd name="T3" fmla="*/ 43 h 86"/>
                  <a:gd name="T4" fmla="*/ 0 w 638"/>
                  <a:gd name="T5" fmla="*/ 22 h 86"/>
                  <a:gd name="T6" fmla="*/ 167 w 638"/>
                  <a:gd name="T7" fmla="*/ 0 h 86"/>
                  <a:gd name="T8" fmla="*/ 319 w 638"/>
                  <a:gd name="T9" fmla="*/ 2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8"/>
                  <a:gd name="T16" fmla="*/ 0 h 86"/>
                  <a:gd name="T17" fmla="*/ 638 w 638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8" h="86">
                    <a:moveTo>
                      <a:pt x="638" y="40"/>
                    </a:moveTo>
                    <a:lnTo>
                      <a:pt x="302" y="86"/>
                    </a:lnTo>
                    <a:lnTo>
                      <a:pt x="0" y="43"/>
                    </a:lnTo>
                    <a:lnTo>
                      <a:pt x="334" y="0"/>
                    </a:lnTo>
                    <a:lnTo>
                      <a:pt x="638" y="40"/>
                    </a:lnTo>
                    <a:close/>
                  </a:path>
                </a:pathLst>
              </a:custGeom>
              <a:solidFill>
                <a:srgbClr val="51515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6" name="Freeform 525"/>
              <p:cNvSpPr>
                <a:spLocks/>
              </p:cNvSpPr>
              <p:nvPr/>
            </p:nvSpPr>
            <p:spPr bwMode="auto">
              <a:xfrm>
                <a:off x="1926" y="1276"/>
                <a:ext cx="251" cy="362"/>
              </a:xfrm>
              <a:custGeom>
                <a:avLst/>
                <a:gdLst>
                  <a:gd name="T0" fmla="*/ 43 w 502"/>
                  <a:gd name="T1" fmla="*/ 23 h 724"/>
                  <a:gd name="T2" fmla="*/ 43 w 502"/>
                  <a:gd name="T3" fmla="*/ 35 h 724"/>
                  <a:gd name="T4" fmla="*/ 40 w 502"/>
                  <a:gd name="T5" fmla="*/ 45 h 724"/>
                  <a:gd name="T6" fmla="*/ 36 w 502"/>
                  <a:gd name="T7" fmla="*/ 54 h 724"/>
                  <a:gd name="T8" fmla="*/ 31 w 502"/>
                  <a:gd name="T9" fmla="*/ 64 h 724"/>
                  <a:gd name="T10" fmla="*/ 24 w 502"/>
                  <a:gd name="T11" fmla="*/ 72 h 724"/>
                  <a:gd name="T12" fmla="*/ 17 w 502"/>
                  <a:gd name="T13" fmla="*/ 78 h 724"/>
                  <a:gd name="T14" fmla="*/ 9 w 502"/>
                  <a:gd name="T15" fmla="*/ 82 h 724"/>
                  <a:gd name="T16" fmla="*/ 0 w 502"/>
                  <a:gd name="T17" fmla="*/ 85 h 724"/>
                  <a:gd name="T18" fmla="*/ 0 w 502"/>
                  <a:gd name="T19" fmla="*/ 316 h 724"/>
                  <a:gd name="T20" fmla="*/ 9 w 502"/>
                  <a:gd name="T21" fmla="*/ 316 h 724"/>
                  <a:gd name="T22" fmla="*/ 17 w 502"/>
                  <a:gd name="T23" fmla="*/ 317 h 724"/>
                  <a:gd name="T24" fmla="*/ 24 w 502"/>
                  <a:gd name="T25" fmla="*/ 321 h 724"/>
                  <a:gd name="T26" fmla="*/ 31 w 502"/>
                  <a:gd name="T27" fmla="*/ 327 h 724"/>
                  <a:gd name="T28" fmla="*/ 36 w 502"/>
                  <a:gd name="T29" fmla="*/ 333 h 724"/>
                  <a:gd name="T30" fmla="*/ 40 w 502"/>
                  <a:gd name="T31" fmla="*/ 342 h 724"/>
                  <a:gd name="T32" fmla="*/ 43 w 502"/>
                  <a:gd name="T33" fmla="*/ 352 h 724"/>
                  <a:gd name="T34" fmla="*/ 43 w 502"/>
                  <a:gd name="T35" fmla="*/ 362 h 724"/>
                  <a:gd name="T36" fmla="*/ 211 w 502"/>
                  <a:gd name="T37" fmla="*/ 327 h 724"/>
                  <a:gd name="T38" fmla="*/ 212 w 502"/>
                  <a:gd name="T39" fmla="*/ 317 h 724"/>
                  <a:gd name="T40" fmla="*/ 215 w 502"/>
                  <a:gd name="T41" fmla="*/ 307 h 724"/>
                  <a:gd name="T42" fmla="*/ 218 w 502"/>
                  <a:gd name="T43" fmla="*/ 297 h 724"/>
                  <a:gd name="T44" fmla="*/ 223 w 502"/>
                  <a:gd name="T45" fmla="*/ 288 h 724"/>
                  <a:gd name="T46" fmla="*/ 229 w 502"/>
                  <a:gd name="T47" fmla="*/ 280 h 724"/>
                  <a:gd name="T48" fmla="*/ 236 w 502"/>
                  <a:gd name="T49" fmla="*/ 274 h 724"/>
                  <a:gd name="T50" fmla="*/ 244 w 502"/>
                  <a:gd name="T51" fmla="*/ 269 h 724"/>
                  <a:gd name="T52" fmla="*/ 251 w 502"/>
                  <a:gd name="T53" fmla="*/ 267 h 724"/>
                  <a:gd name="T54" fmla="*/ 251 w 502"/>
                  <a:gd name="T55" fmla="*/ 47 h 724"/>
                  <a:gd name="T56" fmla="*/ 244 w 502"/>
                  <a:gd name="T57" fmla="*/ 47 h 724"/>
                  <a:gd name="T58" fmla="*/ 236 w 502"/>
                  <a:gd name="T59" fmla="*/ 45 h 724"/>
                  <a:gd name="T60" fmla="*/ 229 w 502"/>
                  <a:gd name="T61" fmla="*/ 42 h 724"/>
                  <a:gd name="T62" fmla="*/ 223 w 502"/>
                  <a:gd name="T63" fmla="*/ 36 h 724"/>
                  <a:gd name="T64" fmla="*/ 218 w 502"/>
                  <a:gd name="T65" fmla="*/ 29 h 724"/>
                  <a:gd name="T66" fmla="*/ 215 w 502"/>
                  <a:gd name="T67" fmla="*/ 21 h 724"/>
                  <a:gd name="T68" fmla="*/ 212 w 502"/>
                  <a:gd name="T69" fmla="*/ 11 h 724"/>
                  <a:gd name="T70" fmla="*/ 211 w 502"/>
                  <a:gd name="T71" fmla="*/ 0 h 724"/>
                  <a:gd name="T72" fmla="*/ 43 w 502"/>
                  <a:gd name="T73" fmla="*/ 23 h 7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2"/>
                  <a:gd name="T112" fmla="*/ 0 h 724"/>
                  <a:gd name="T113" fmla="*/ 502 w 502"/>
                  <a:gd name="T114" fmla="*/ 724 h 72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2" h="724">
                    <a:moveTo>
                      <a:pt x="86" y="46"/>
                    </a:moveTo>
                    <a:lnTo>
                      <a:pt x="85" y="69"/>
                    </a:lnTo>
                    <a:lnTo>
                      <a:pt x="80" y="89"/>
                    </a:lnTo>
                    <a:lnTo>
                      <a:pt x="71" y="109"/>
                    </a:lnTo>
                    <a:lnTo>
                      <a:pt x="61" y="128"/>
                    </a:lnTo>
                    <a:lnTo>
                      <a:pt x="48" y="143"/>
                    </a:lnTo>
                    <a:lnTo>
                      <a:pt x="33" y="156"/>
                    </a:lnTo>
                    <a:lnTo>
                      <a:pt x="17" y="164"/>
                    </a:lnTo>
                    <a:lnTo>
                      <a:pt x="0" y="169"/>
                    </a:lnTo>
                    <a:lnTo>
                      <a:pt x="0" y="631"/>
                    </a:lnTo>
                    <a:lnTo>
                      <a:pt x="17" y="631"/>
                    </a:lnTo>
                    <a:lnTo>
                      <a:pt x="33" y="634"/>
                    </a:lnTo>
                    <a:lnTo>
                      <a:pt x="48" y="641"/>
                    </a:lnTo>
                    <a:lnTo>
                      <a:pt x="61" y="653"/>
                    </a:lnTo>
                    <a:lnTo>
                      <a:pt x="71" y="666"/>
                    </a:lnTo>
                    <a:lnTo>
                      <a:pt x="80" y="683"/>
                    </a:lnTo>
                    <a:lnTo>
                      <a:pt x="85" y="703"/>
                    </a:lnTo>
                    <a:lnTo>
                      <a:pt x="86" y="724"/>
                    </a:lnTo>
                    <a:lnTo>
                      <a:pt x="422" y="654"/>
                    </a:lnTo>
                    <a:lnTo>
                      <a:pt x="424" y="633"/>
                    </a:lnTo>
                    <a:lnTo>
                      <a:pt x="429" y="613"/>
                    </a:lnTo>
                    <a:lnTo>
                      <a:pt x="435" y="593"/>
                    </a:lnTo>
                    <a:lnTo>
                      <a:pt x="445" y="575"/>
                    </a:lnTo>
                    <a:lnTo>
                      <a:pt x="457" y="560"/>
                    </a:lnTo>
                    <a:lnTo>
                      <a:pt x="472" y="548"/>
                    </a:lnTo>
                    <a:lnTo>
                      <a:pt x="487" y="538"/>
                    </a:lnTo>
                    <a:lnTo>
                      <a:pt x="502" y="533"/>
                    </a:lnTo>
                    <a:lnTo>
                      <a:pt x="502" y="94"/>
                    </a:lnTo>
                    <a:lnTo>
                      <a:pt x="487" y="94"/>
                    </a:lnTo>
                    <a:lnTo>
                      <a:pt x="472" y="91"/>
                    </a:lnTo>
                    <a:lnTo>
                      <a:pt x="457" y="83"/>
                    </a:lnTo>
                    <a:lnTo>
                      <a:pt x="445" y="71"/>
                    </a:lnTo>
                    <a:lnTo>
                      <a:pt x="435" y="58"/>
                    </a:lnTo>
                    <a:lnTo>
                      <a:pt x="429" y="41"/>
                    </a:lnTo>
                    <a:lnTo>
                      <a:pt x="424" y="21"/>
                    </a:lnTo>
                    <a:lnTo>
                      <a:pt x="422" y="0"/>
                    </a:lnTo>
                    <a:lnTo>
                      <a:pt x="86" y="46"/>
                    </a:lnTo>
                    <a:close/>
                  </a:path>
                </a:pathLst>
              </a:custGeom>
              <a:solidFill>
                <a:srgbClr val="9393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7" name="Group 526"/>
            <p:cNvGrpSpPr>
              <a:grpSpLocks/>
            </p:cNvGrpSpPr>
            <p:nvPr/>
          </p:nvGrpSpPr>
          <p:grpSpPr bwMode="auto">
            <a:xfrm>
              <a:off x="2005" y="1390"/>
              <a:ext cx="498" cy="205"/>
              <a:chOff x="2005" y="1390"/>
              <a:chExt cx="498" cy="205"/>
            </a:xfrm>
          </p:grpSpPr>
          <p:sp>
            <p:nvSpPr>
              <p:cNvPr id="11390" name="Freeform 527"/>
              <p:cNvSpPr>
                <a:spLocks/>
              </p:cNvSpPr>
              <p:nvPr/>
            </p:nvSpPr>
            <p:spPr bwMode="auto">
              <a:xfrm>
                <a:off x="2052" y="1391"/>
                <a:ext cx="399" cy="55"/>
              </a:xfrm>
              <a:custGeom>
                <a:avLst/>
                <a:gdLst>
                  <a:gd name="T0" fmla="*/ 399 w 797"/>
                  <a:gd name="T1" fmla="*/ 55 h 111"/>
                  <a:gd name="T2" fmla="*/ 394 w 797"/>
                  <a:gd name="T3" fmla="*/ 55 h 111"/>
                  <a:gd name="T4" fmla="*/ 0 w 797"/>
                  <a:gd name="T5" fmla="*/ 1 h 111"/>
                  <a:gd name="T6" fmla="*/ 5 w 797"/>
                  <a:gd name="T7" fmla="*/ 0 h 111"/>
                  <a:gd name="T8" fmla="*/ 399 w 797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7"/>
                  <a:gd name="T16" fmla="*/ 0 h 111"/>
                  <a:gd name="T17" fmla="*/ 797 w 79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7" h="111">
                    <a:moveTo>
                      <a:pt x="797" y="110"/>
                    </a:moveTo>
                    <a:lnTo>
                      <a:pt x="787" y="111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797" y="110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1" name="Freeform 528"/>
              <p:cNvSpPr>
                <a:spLocks/>
              </p:cNvSpPr>
              <p:nvPr/>
            </p:nvSpPr>
            <p:spPr bwMode="auto">
              <a:xfrm>
                <a:off x="2046" y="1391"/>
                <a:ext cx="400" cy="58"/>
              </a:xfrm>
              <a:custGeom>
                <a:avLst/>
                <a:gdLst>
                  <a:gd name="T0" fmla="*/ 400 w 799"/>
                  <a:gd name="T1" fmla="*/ 55 h 114"/>
                  <a:gd name="T2" fmla="*/ 395 w 799"/>
                  <a:gd name="T3" fmla="*/ 58 h 114"/>
                  <a:gd name="T4" fmla="*/ 0 w 799"/>
                  <a:gd name="T5" fmla="*/ 2 h 114"/>
                  <a:gd name="T6" fmla="*/ 6 w 799"/>
                  <a:gd name="T7" fmla="*/ 0 h 114"/>
                  <a:gd name="T8" fmla="*/ 400 w 799"/>
                  <a:gd name="T9" fmla="*/ 55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14"/>
                  <a:gd name="T17" fmla="*/ 799 w 799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14">
                    <a:moveTo>
                      <a:pt x="799" y="109"/>
                    </a:moveTo>
                    <a:lnTo>
                      <a:pt x="789" y="114"/>
                    </a:lnTo>
                    <a:lnTo>
                      <a:pt x="0" y="3"/>
                    </a:lnTo>
                    <a:lnTo>
                      <a:pt x="12" y="0"/>
                    </a:lnTo>
                    <a:lnTo>
                      <a:pt x="799" y="109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" name="Freeform 529"/>
              <p:cNvSpPr>
                <a:spLocks/>
              </p:cNvSpPr>
              <p:nvPr/>
            </p:nvSpPr>
            <p:spPr bwMode="auto">
              <a:xfrm>
                <a:off x="2049" y="1391"/>
                <a:ext cx="397" cy="56"/>
              </a:xfrm>
              <a:custGeom>
                <a:avLst/>
                <a:gdLst>
                  <a:gd name="T0" fmla="*/ 397 w 794"/>
                  <a:gd name="T1" fmla="*/ 55 h 111"/>
                  <a:gd name="T2" fmla="*/ 395 w 794"/>
                  <a:gd name="T3" fmla="*/ 56 h 111"/>
                  <a:gd name="T4" fmla="*/ 0 w 794"/>
                  <a:gd name="T5" fmla="*/ 1 h 111"/>
                  <a:gd name="T6" fmla="*/ 3 w 794"/>
                  <a:gd name="T7" fmla="*/ 0 h 111"/>
                  <a:gd name="T8" fmla="*/ 397 w 794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11"/>
                  <a:gd name="T17" fmla="*/ 794 w 794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11">
                    <a:moveTo>
                      <a:pt x="794" y="109"/>
                    </a:moveTo>
                    <a:lnTo>
                      <a:pt x="789" y="111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794" y="109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" name="Freeform 530"/>
              <p:cNvSpPr>
                <a:spLocks/>
              </p:cNvSpPr>
              <p:nvPr/>
            </p:nvSpPr>
            <p:spPr bwMode="auto">
              <a:xfrm>
                <a:off x="2046" y="1392"/>
                <a:ext cx="398" cy="57"/>
              </a:xfrm>
              <a:custGeom>
                <a:avLst/>
                <a:gdLst>
                  <a:gd name="T0" fmla="*/ 398 w 794"/>
                  <a:gd name="T1" fmla="*/ 55 h 113"/>
                  <a:gd name="T2" fmla="*/ 395 w 794"/>
                  <a:gd name="T3" fmla="*/ 57 h 113"/>
                  <a:gd name="T4" fmla="*/ 0 w 794"/>
                  <a:gd name="T5" fmla="*/ 1 h 113"/>
                  <a:gd name="T6" fmla="*/ 3 w 794"/>
                  <a:gd name="T7" fmla="*/ 0 h 113"/>
                  <a:gd name="T8" fmla="*/ 398 w 794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13"/>
                  <a:gd name="T17" fmla="*/ 794 w 79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13">
                    <a:moveTo>
                      <a:pt x="794" y="110"/>
                    </a:moveTo>
                    <a:lnTo>
                      <a:pt x="789" y="11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794" y="110"/>
                    </a:lnTo>
                    <a:close/>
                  </a:path>
                </a:pathLst>
              </a:custGeom>
              <a:solidFill>
                <a:srgbClr val="89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4" name="Freeform 531"/>
              <p:cNvSpPr>
                <a:spLocks/>
              </p:cNvSpPr>
              <p:nvPr/>
            </p:nvSpPr>
            <p:spPr bwMode="auto">
              <a:xfrm>
                <a:off x="2041" y="1393"/>
                <a:ext cx="400" cy="58"/>
              </a:xfrm>
              <a:custGeom>
                <a:avLst/>
                <a:gdLst>
                  <a:gd name="T0" fmla="*/ 400 w 799"/>
                  <a:gd name="T1" fmla="*/ 56 h 116"/>
                  <a:gd name="T2" fmla="*/ 395 w 799"/>
                  <a:gd name="T3" fmla="*/ 58 h 116"/>
                  <a:gd name="T4" fmla="*/ 0 w 799"/>
                  <a:gd name="T5" fmla="*/ 3 h 116"/>
                  <a:gd name="T6" fmla="*/ 5 w 799"/>
                  <a:gd name="T7" fmla="*/ 0 h 116"/>
                  <a:gd name="T8" fmla="*/ 400 w 799"/>
                  <a:gd name="T9" fmla="*/ 56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16"/>
                  <a:gd name="T17" fmla="*/ 799 w 799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16">
                    <a:moveTo>
                      <a:pt x="799" y="111"/>
                    </a:moveTo>
                    <a:lnTo>
                      <a:pt x="789" y="116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799" y="111"/>
                    </a:lnTo>
                    <a:close/>
                  </a:path>
                </a:pathLst>
              </a:custGeom>
              <a:solidFill>
                <a:srgbClr val="8F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5" name="Freeform 532"/>
              <p:cNvSpPr>
                <a:spLocks/>
              </p:cNvSpPr>
              <p:nvPr/>
            </p:nvSpPr>
            <p:spPr bwMode="auto">
              <a:xfrm>
                <a:off x="2044" y="1393"/>
                <a:ext cx="397" cy="56"/>
              </a:xfrm>
              <a:custGeom>
                <a:avLst/>
                <a:gdLst>
                  <a:gd name="T0" fmla="*/ 397 w 794"/>
                  <a:gd name="T1" fmla="*/ 55 h 113"/>
                  <a:gd name="T2" fmla="*/ 395 w 794"/>
                  <a:gd name="T3" fmla="*/ 56 h 113"/>
                  <a:gd name="T4" fmla="*/ 0 w 794"/>
                  <a:gd name="T5" fmla="*/ 1 h 113"/>
                  <a:gd name="T6" fmla="*/ 3 w 794"/>
                  <a:gd name="T7" fmla="*/ 0 h 113"/>
                  <a:gd name="T8" fmla="*/ 397 w 794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13"/>
                  <a:gd name="T17" fmla="*/ 794 w 79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13">
                    <a:moveTo>
                      <a:pt x="794" y="111"/>
                    </a:moveTo>
                    <a:lnTo>
                      <a:pt x="789" y="11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794" y="111"/>
                    </a:lnTo>
                    <a:close/>
                  </a:path>
                </a:pathLst>
              </a:custGeom>
              <a:solidFill>
                <a:srgbClr val="8F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6" name="Freeform 533"/>
              <p:cNvSpPr>
                <a:spLocks/>
              </p:cNvSpPr>
              <p:nvPr/>
            </p:nvSpPr>
            <p:spPr bwMode="auto">
              <a:xfrm>
                <a:off x="2041" y="1394"/>
                <a:ext cx="398" cy="57"/>
              </a:xfrm>
              <a:custGeom>
                <a:avLst/>
                <a:gdLst>
                  <a:gd name="T0" fmla="*/ 398 w 794"/>
                  <a:gd name="T1" fmla="*/ 56 h 114"/>
                  <a:gd name="T2" fmla="*/ 395 w 794"/>
                  <a:gd name="T3" fmla="*/ 57 h 114"/>
                  <a:gd name="T4" fmla="*/ 0 w 794"/>
                  <a:gd name="T5" fmla="*/ 2 h 114"/>
                  <a:gd name="T6" fmla="*/ 3 w 794"/>
                  <a:gd name="T7" fmla="*/ 0 h 114"/>
                  <a:gd name="T8" fmla="*/ 398 w 794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14"/>
                  <a:gd name="T17" fmla="*/ 794 w 794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14">
                    <a:moveTo>
                      <a:pt x="794" y="111"/>
                    </a:moveTo>
                    <a:lnTo>
                      <a:pt x="789" y="114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794" y="111"/>
                    </a:lnTo>
                    <a:close/>
                  </a:path>
                </a:pathLst>
              </a:custGeom>
              <a:solidFill>
                <a:srgbClr val="94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7" name="Freeform 534"/>
              <p:cNvSpPr>
                <a:spLocks/>
              </p:cNvSpPr>
              <p:nvPr/>
            </p:nvSpPr>
            <p:spPr bwMode="auto">
              <a:xfrm>
                <a:off x="2037" y="1395"/>
                <a:ext cx="399" cy="59"/>
              </a:xfrm>
              <a:custGeom>
                <a:avLst/>
                <a:gdLst>
                  <a:gd name="T0" fmla="*/ 399 w 797"/>
                  <a:gd name="T1" fmla="*/ 56 h 116"/>
                  <a:gd name="T2" fmla="*/ 394 w 797"/>
                  <a:gd name="T3" fmla="*/ 59 h 116"/>
                  <a:gd name="T4" fmla="*/ 0 w 797"/>
                  <a:gd name="T5" fmla="*/ 3 h 116"/>
                  <a:gd name="T6" fmla="*/ 4 w 797"/>
                  <a:gd name="T7" fmla="*/ 0 h 116"/>
                  <a:gd name="T8" fmla="*/ 399 w 797"/>
                  <a:gd name="T9" fmla="*/ 56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7"/>
                  <a:gd name="T16" fmla="*/ 0 h 116"/>
                  <a:gd name="T17" fmla="*/ 797 w 79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7" h="116">
                    <a:moveTo>
                      <a:pt x="797" y="111"/>
                    </a:moveTo>
                    <a:lnTo>
                      <a:pt x="787" y="116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797" y="111"/>
                    </a:lnTo>
                    <a:close/>
                  </a:path>
                </a:pathLst>
              </a:custGeom>
              <a:solidFill>
                <a:srgbClr val="99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8" name="Freeform 535"/>
              <p:cNvSpPr>
                <a:spLocks/>
              </p:cNvSpPr>
              <p:nvPr/>
            </p:nvSpPr>
            <p:spPr bwMode="auto">
              <a:xfrm>
                <a:off x="2040" y="1395"/>
                <a:ext cx="396" cy="57"/>
              </a:xfrm>
              <a:custGeom>
                <a:avLst/>
                <a:gdLst>
                  <a:gd name="T0" fmla="*/ 396 w 792"/>
                  <a:gd name="T1" fmla="*/ 56 h 113"/>
                  <a:gd name="T2" fmla="*/ 395 w 792"/>
                  <a:gd name="T3" fmla="*/ 57 h 113"/>
                  <a:gd name="T4" fmla="*/ 0 w 792"/>
                  <a:gd name="T5" fmla="*/ 1 h 113"/>
                  <a:gd name="T6" fmla="*/ 2 w 792"/>
                  <a:gd name="T7" fmla="*/ 0 h 113"/>
                  <a:gd name="T8" fmla="*/ 396 w 792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2"/>
                  <a:gd name="T16" fmla="*/ 0 h 113"/>
                  <a:gd name="T17" fmla="*/ 792 w 792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2" h="113">
                    <a:moveTo>
                      <a:pt x="792" y="111"/>
                    </a:moveTo>
                    <a:lnTo>
                      <a:pt x="789" y="11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92" y="111"/>
                    </a:lnTo>
                    <a:close/>
                  </a:path>
                </a:pathLst>
              </a:custGeom>
              <a:solidFill>
                <a:srgbClr val="99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9" name="Freeform 536"/>
              <p:cNvSpPr>
                <a:spLocks/>
              </p:cNvSpPr>
              <p:nvPr/>
            </p:nvSpPr>
            <p:spPr bwMode="auto">
              <a:xfrm>
                <a:off x="2039" y="1396"/>
                <a:ext cx="395" cy="57"/>
              </a:xfrm>
              <a:custGeom>
                <a:avLst/>
                <a:gdLst>
                  <a:gd name="T0" fmla="*/ 395 w 791"/>
                  <a:gd name="T1" fmla="*/ 56 h 113"/>
                  <a:gd name="T2" fmla="*/ 394 w 791"/>
                  <a:gd name="T3" fmla="*/ 57 h 113"/>
                  <a:gd name="T4" fmla="*/ 0 w 791"/>
                  <a:gd name="T5" fmla="*/ 1 h 113"/>
                  <a:gd name="T6" fmla="*/ 1 w 791"/>
                  <a:gd name="T7" fmla="*/ 0 h 113"/>
                  <a:gd name="T8" fmla="*/ 395 w 791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3"/>
                  <a:gd name="T17" fmla="*/ 791 w 791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3">
                    <a:moveTo>
                      <a:pt x="791" y="111"/>
                    </a:moveTo>
                    <a:lnTo>
                      <a:pt x="788" y="11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91" y="111"/>
                    </a:lnTo>
                    <a:close/>
                  </a:path>
                </a:pathLst>
              </a:custGeom>
              <a:solidFill>
                <a:srgbClr val="9C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0" name="Freeform 537"/>
              <p:cNvSpPr>
                <a:spLocks/>
              </p:cNvSpPr>
              <p:nvPr/>
            </p:nvSpPr>
            <p:spPr bwMode="auto">
              <a:xfrm>
                <a:off x="2037" y="1397"/>
                <a:ext cx="396" cy="57"/>
              </a:xfrm>
              <a:custGeom>
                <a:avLst/>
                <a:gdLst>
                  <a:gd name="T0" fmla="*/ 396 w 791"/>
                  <a:gd name="T1" fmla="*/ 56 h 113"/>
                  <a:gd name="T2" fmla="*/ 394 w 791"/>
                  <a:gd name="T3" fmla="*/ 57 h 113"/>
                  <a:gd name="T4" fmla="*/ 0 w 791"/>
                  <a:gd name="T5" fmla="*/ 1 h 113"/>
                  <a:gd name="T6" fmla="*/ 2 w 791"/>
                  <a:gd name="T7" fmla="*/ 0 h 113"/>
                  <a:gd name="T8" fmla="*/ 396 w 791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3"/>
                  <a:gd name="T17" fmla="*/ 791 w 791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3">
                    <a:moveTo>
                      <a:pt x="791" y="112"/>
                    </a:moveTo>
                    <a:lnTo>
                      <a:pt x="787" y="11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91" y="112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1" name="Freeform 538"/>
              <p:cNvSpPr>
                <a:spLocks/>
              </p:cNvSpPr>
              <p:nvPr/>
            </p:nvSpPr>
            <p:spPr bwMode="auto">
              <a:xfrm>
                <a:off x="2032" y="1398"/>
                <a:ext cx="399" cy="60"/>
              </a:xfrm>
              <a:custGeom>
                <a:avLst/>
                <a:gdLst>
                  <a:gd name="T0" fmla="*/ 399 w 797"/>
                  <a:gd name="T1" fmla="*/ 56 h 120"/>
                  <a:gd name="T2" fmla="*/ 394 w 797"/>
                  <a:gd name="T3" fmla="*/ 60 h 120"/>
                  <a:gd name="T4" fmla="*/ 0 w 797"/>
                  <a:gd name="T5" fmla="*/ 4 h 120"/>
                  <a:gd name="T6" fmla="*/ 5 w 797"/>
                  <a:gd name="T7" fmla="*/ 0 h 120"/>
                  <a:gd name="T8" fmla="*/ 399 w 797"/>
                  <a:gd name="T9" fmla="*/ 56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7"/>
                  <a:gd name="T16" fmla="*/ 0 h 120"/>
                  <a:gd name="T17" fmla="*/ 797 w 797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7" h="120">
                    <a:moveTo>
                      <a:pt x="797" y="111"/>
                    </a:moveTo>
                    <a:lnTo>
                      <a:pt x="787" y="120"/>
                    </a:lnTo>
                    <a:lnTo>
                      <a:pt x="0" y="7"/>
                    </a:lnTo>
                    <a:lnTo>
                      <a:pt x="10" y="0"/>
                    </a:lnTo>
                    <a:lnTo>
                      <a:pt x="797" y="111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2" name="Freeform 539"/>
              <p:cNvSpPr>
                <a:spLocks/>
              </p:cNvSpPr>
              <p:nvPr/>
            </p:nvSpPr>
            <p:spPr bwMode="auto">
              <a:xfrm>
                <a:off x="2036" y="1398"/>
                <a:ext cx="395" cy="57"/>
              </a:xfrm>
              <a:custGeom>
                <a:avLst/>
                <a:gdLst>
                  <a:gd name="T0" fmla="*/ 395 w 791"/>
                  <a:gd name="T1" fmla="*/ 55 h 115"/>
                  <a:gd name="T2" fmla="*/ 394 w 791"/>
                  <a:gd name="T3" fmla="*/ 57 h 115"/>
                  <a:gd name="T4" fmla="*/ 0 w 791"/>
                  <a:gd name="T5" fmla="*/ 1 h 115"/>
                  <a:gd name="T6" fmla="*/ 2 w 791"/>
                  <a:gd name="T7" fmla="*/ 0 h 115"/>
                  <a:gd name="T8" fmla="*/ 395 w 791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5"/>
                  <a:gd name="T17" fmla="*/ 791 w 791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5">
                    <a:moveTo>
                      <a:pt x="791" y="111"/>
                    </a:moveTo>
                    <a:lnTo>
                      <a:pt x="788" y="11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791" y="111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3" name="Freeform 540"/>
              <p:cNvSpPr>
                <a:spLocks/>
              </p:cNvSpPr>
              <p:nvPr/>
            </p:nvSpPr>
            <p:spPr bwMode="auto">
              <a:xfrm>
                <a:off x="2034" y="1399"/>
                <a:ext cx="395" cy="57"/>
              </a:xfrm>
              <a:custGeom>
                <a:avLst/>
                <a:gdLst>
                  <a:gd name="T0" fmla="*/ 395 w 791"/>
                  <a:gd name="T1" fmla="*/ 57 h 114"/>
                  <a:gd name="T2" fmla="*/ 394 w 791"/>
                  <a:gd name="T3" fmla="*/ 57 h 114"/>
                  <a:gd name="T4" fmla="*/ 0 w 791"/>
                  <a:gd name="T5" fmla="*/ 2 h 114"/>
                  <a:gd name="T6" fmla="*/ 1 w 791"/>
                  <a:gd name="T7" fmla="*/ 0 h 114"/>
                  <a:gd name="T8" fmla="*/ 395 w 791"/>
                  <a:gd name="T9" fmla="*/ 5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4"/>
                  <a:gd name="T17" fmla="*/ 791 w 791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4">
                    <a:moveTo>
                      <a:pt x="791" y="113"/>
                    </a:moveTo>
                    <a:lnTo>
                      <a:pt x="788" y="114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91" y="113"/>
                    </a:lnTo>
                    <a:close/>
                  </a:path>
                </a:pathLst>
              </a:custGeom>
              <a:solidFill>
                <a:srgbClr val="A6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4" name="Freeform 541"/>
              <p:cNvSpPr>
                <a:spLocks/>
              </p:cNvSpPr>
              <p:nvPr/>
            </p:nvSpPr>
            <p:spPr bwMode="auto">
              <a:xfrm>
                <a:off x="2032" y="1400"/>
                <a:ext cx="396" cy="58"/>
              </a:xfrm>
              <a:custGeom>
                <a:avLst/>
                <a:gdLst>
                  <a:gd name="T0" fmla="*/ 396 w 791"/>
                  <a:gd name="T1" fmla="*/ 56 h 115"/>
                  <a:gd name="T2" fmla="*/ 394 w 791"/>
                  <a:gd name="T3" fmla="*/ 58 h 115"/>
                  <a:gd name="T4" fmla="*/ 0 w 791"/>
                  <a:gd name="T5" fmla="*/ 1 h 115"/>
                  <a:gd name="T6" fmla="*/ 2 w 791"/>
                  <a:gd name="T7" fmla="*/ 0 h 115"/>
                  <a:gd name="T8" fmla="*/ 396 w 791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5"/>
                  <a:gd name="T17" fmla="*/ 791 w 791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5">
                    <a:moveTo>
                      <a:pt x="791" y="111"/>
                    </a:moveTo>
                    <a:lnTo>
                      <a:pt x="787" y="11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91" y="111"/>
                    </a:lnTo>
                    <a:close/>
                  </a:path>
                </a:pathLst>
              </a:custGeom>
              <a:solidFill>
                <a:srgbClr val="A9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5" name="Freeform 542"/>
              <p:cNvSpPr>
                <a:spLocks/>
              </p:cNvSpPr>
              <p:nvPr/>
            </p:nvSpPr>
            <p:spPr bwMode="auto">
              <a:xfrm>
                <a:off x="2028" y="1401"/>
                <a:ext cx="398" cy="61"/>
              </a:xfrm>
              <a:custGeom>
                <a:avLst/>
                <a:gdLst>
                  <a:gd name="T0" fmla="*/ 398 w 796"/>
                  <a:gd name="T1" fmla="*/ 57 h 121"/>
                  <a:gd name="T2" fmla="*/ 394 w 796"/>
                  <a:gd name="T3" fmla="*/ 61 h 121"/>
                  <a:gd name="T4" fmla="*/ 0 w 796"/>
                  <a:gd name="T5" fmla="*/ 4 h 121"/>
                  <a:gd name="T6" fmla="*/ 5 w 796"/>
                  <a:gd name="T7" fmla="*/ 0 h 121"/>
                  <a:gd name="T8" fmla="*/ 398 w 796"/>
                  <a:gd name="T9" fmla="*/ 57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21"/>
                  <a:gd name="T17" fmla="*/ 796 w 796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21">
                    <a:moveTo>
                      <a:pt x="796" y="113"/>
                    </a:moveTo>
                    <a:lnTo>
                      <a:pt x="788" y="121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796" y="113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6" name="Freeform 543"/>
              <p:cNvSpPr>
                <a:spLocks/>
              </p:cNvSpPr>
              <p:nvPr/>
            </p:nvSpPr>
            <p:spPr bwMode="auto">
              <a:xfrm>
                <a:off x="2032" y="1401"/>
                <a:ext cx="394" cy="58"/>
              </a:xfrm>
              <a:custGeom>
                <a:avLst/>
                <a:gdLst>
                  <a:gd name="T0" fmla="*/ 394 w 789"/>
                  <a:gd name="T1" fmla="*/ 57 h 114"/>
                  <a:gd name="T2" fmla="*/ 394 w 789"/>
                  <a:gd name="T3" fmla="*/ 58 h 114"/>
                  <a:gd name="T4" fmla="*/ 0 w 789"/>
                  <a:gd name="T5" fmla="*/ 1 h 114"/>
                  <a:gd name="T6" fmla="*/ 1 w 789"/>
                  <a:gd name="T7" fmla="*/ 0 h 114"/>
                  <a:gd name="T8" fmla="*/ 394 w 789"/>
                  <a:gd name="T9" fmla="*/ 5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4"/>
                  <a:gd name="T17" fmla="*/ 789 w 789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4">
                    <a:moveTo>
                      <a:pt x="789" y="113"/>
                    </a:moveTo>
                    <a:lnTo>
                      <a:pt x="788" y="11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89" y="113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7" name="Freeform 544"/>
              <p:cNvSpPr>
                <a:spLocks/>
              </p:cNvSpPr>
              <p:nvPr/>
            </p:nvSpPr>
            <p:spPr bwMode="auto">
              <a:xfrm>
                <a:off x="2031" y="1402"/>
                <a:ext cx="394" cy="58"/>
              </a:xfrm>
              <a:custGeom>
                <a:avLst/>
                <a:gdLst>
                  <a:gd name="T0" fmla="*/ 394 w 790"/>
                  <a:gd name="T1" fmla="*/ 56 h 117"/>
                  <a:gd name="T2" fmla="*/ 393 w 790"/>
                  <a:gd name="T3" fmla="*/ 58 h 117"/>
                  <a:gd name="T4" fmla="*/ 0 w 790"/>
                  <a:gd name="T5" fmla="*/ 1 h 117"/>
                  <a:gd name="T6" fmla="*/ 1 w 790"/>
                  <a:gd name="T7" fmla="*/ 0 h 117"/>
                  <a:gd name="T8" fmla="*/ 394 w 790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7"/>
                  <a:gd name="T17" fmla="*/ 790 w 790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7">
                    <a:moveTo>
                      <a:pt x="790" y="113"/>
                    </a:moveTo>
                    <a:lnTo>
                      <a:pt x="788" y="11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90" y="113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8" name="Freeform 545"/>
              <p:cNvSpPr>
                <a:spLocks/>
              </p:cNvSpPr>
              <p:nvPr/>
            </p:nvSpPr>
            <p:spPr bwMode="auto">
              <a:xfrm>
                <a:off x="2029" y="1403"/>
                <a:ext cx="395" cy="58"/>
              </a:xfrm>
              <a:custGeom>
                <a:avLst/>
                <a:gdLst>
                  <a:gd name="T0" fmla="*/ 395 w 791"/>
                  <a:gd name="T1" fmla="*/ 58 h 116"/>
                  <a:gd name="T2" fmla="*/ 394 w 791"/>
                  <a:gd name="T3" fmla="*/ 58 h 116"/>
                  <a:gd name="T4" fmla="*/ 0 w 791"/>
                  <a:gd name="T5" fmla="*/ 2 h 116"/>
                  <a:gd name="T6" fmla="*/ 1 w 791"/>
                  <a:gd name="T7" fmla="*/ 0 h 116"/>
                  <a:gd name="T8" fmla="*/ 395 w 791"/>
                  <a:gd name="T9" fmla="*/ 58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6"/>
                  <a:gd name="T17" fmla="*/ 791 w 791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6">
                    <a:moveTo>
                      <a:pt x="791" y="115"/>
                    </a:moveTo>
                    <a:lnTo>
                      <a:pt x="788" y="11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91" y="115"/>
                    </a:lnTo>
                    <a:close/>
                  </a:path>
                </a:pathLst>
              </a:custGeom>
              <a:solidFill>
                <a:srgbClr val="B1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9" name="Freeform 546"/>
              <p:cNvSpPr>
                <a:spLocks/>
              </p:cNvSpPr>
              <p:nvPr/>
            </p:nvSpPr>
            <p:spPr bwMode="auto">
              <a:xfrm>
                <a:off x="2028" y="1405"/>
                <a:ext cx="395" cy="57"/>
              </a:xfrm>
              <a:custGeom>
                <a:avLst/>
                <a:gdLst>
                  <a:gd name="T0" fmla="*/ 395 w 790"/>
                  <a:gd name="T1" fmla="*/ 56 h 115"/>
                  <a:gd name="T2" fmla="*/ 394 w 790"/>
                  <a:gd name="T3" fmla="*/ 57 h 115"/>
                  <a:gd name="T4" fmla="*/ 0 w 790"/>
                  <a:gd name="T5" fmla="*/ 1 h 115"/>
                  <a:gd name="T6" fmla="*/ 1 w 790"/>
                  <a:gd name="T7" fmla="*/ 0 h 115"/>
                  <a:gd name="T8" fmla="*/ 395 w 790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5"/>
                  <a:gd name="T17" fmla="*/ 790 w 790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5">
                    <a:moveTo>
                      <a:pt x="790" y="113"/>
                    </a:moveTo>
                    <a:lnTo>
                      <a:pt x="788" y="11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90" y="113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0" name="Freeform 547"/>
              <p:cNvSpPr>
                <a:spLocks/>
              </p:cNvSpPr>
              <p:nvPr/>
            </p:nvSpPr>
            <p:spPr bwMode="auto">
              <a:xfrm>
                <a:off x="2024" y="1405"/>
                <a:ext cx="398" cy="62"/>
              </a:xfrm>
              <a:custGeom>
                <a:avLst/>
                <a:gdLst>
                  <a:gd name="T0" fmla="*/ 398 w 796"/>
                  <a:gd name="T1" fmla="*/ 57 h 123"/>
                  <a:gd name="T2" fmla="*/ 394 w 796"/>
                  <a:gd name="T3" fmla="*/ 62 h 123"/>
                  <a:gd name="T4" fmla="*/ 0 w 796"/>
                  <a:gd name="T5" fmla="*/ 4 h 123"/>
                  <a:gd name="T6" fmla="*/ 4 w 796"/>
                  <a:gd name="T7" fmla="*/ 0 h 123"/>
                  <a:gd name="T8" fmla="*/ 398 w 796"/>
                  <a:gd name="T9" fmla="*/ 57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23"/>
                  <a:gd name="T17" fmla="*/ 796 w 796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23">
                    <a:moveTo>
                      <a:pt x="796" y="113"/>
                    </a:moveTo>
                    <a:lnTo>
                      <a:pt x="788" y="123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796" y="113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1" name="Freeform 548"/>
              <p:cNvSpPr>
                <a:spLocks/>
              </p:cNvSpPr>
              <p:nvPr/>
            </p:nvSpPr>
            <p:spPr bwMode="auto">
              <a:xfrm>
                <a:off x="2027" y="1405"/>
                <a:ext cx="395" cy="59"/>
              </a:xfrm>
              <a:custGeom>
                <a:avLst/>
                <a:gdLst>
                  <a:gd name="T0" fmla="*/ 395 w 789"/>
                  <a:gd name="T1" fmla="*/ 57 h 116"/>
                  <a:gd name="T2" fmla="*/ 394 w 789"/>
                  <a:gd name="T3" fmla="*/ 59 h 116"/>
                  <a:gd name="T4" fmla="*/ 0 w 789"/>
                  <a:gd name="T5" fmla="*/ 1 h 116"/>
                  <a:gd name="T6" fmla="*/ 1 w 789"/>
                  <a:gd name="T7" fmla="*/ 0 h 116"/>
                  <a:gd name="T8" fmla="*/ 395 w 789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6"/>
                  <a:gd name="T17" fmla="*/ 789 w 789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6">
                    <a:moveTo>
                      <a:pt x="789" y="113"/>
                    </a:moveTo>
                    <a:lnTo>
                      <a:pt x="787" y="11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89" y="113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2" name="Freeform 549"/>
              <p:cNvSpPr>
                <a:spLocks/>
              </p:cNvSpPr>
              <p:nvPr/>
            </p:nvSpPr>
            <p:spPr bwMode="auto">
              <a:xfrm>
                <a:off x="2026" y="1406"/>
                <a:ext cx="395" cy="58"/>
              </a:xfrm>
              <a:custGeom>
                <a:avLst/>
                <a:gdLst>
                  <a:gd name="T0" fmla="*/ 395 w 791"/>
                  <a:gd name="T1" fmla="*/ 57 h 116"/>
                  <a:gd name="T2" fmla="*/ 395 w 791"/>
                  <a:gd name="T3" fmla="*/ 58 h 116"/>
                  <a:gd name="T4" fmla="*/ 0 w 791"/>
                  <a:gd name="T5" fmla="*/ 1 h 116"/>
                  <a:gd name="T6" fmla="*/ 2 w 791"/>
                  <a:gd name="T7" fmla="*/ 0 h 116"/>
                  <a:gd name="T8" fmla="*/ 395 w 791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6"/>
                  <a:gd name="T17" fmla="*/ 791 w 791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6">
                    <a:moveTo>
                      <a:pt x="791" y="114"/>
                    </a:moveTo>
                    <a:lnTo>
                      <a:pt x="790" y="11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791" y="114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3" name="Freeform 550"/>
              <p:cNvSpPr>
                <a:spLocks/>
              </p:cNvSpPr>
              <p:nvPr/>
            </p:nvSpPr>
            <p:spPr bwMode="auto">
              <a:xfrm>
                <a:off x="2025" y="1407"/>
                <a:ext cx="395" cy="59"/>
              </a:xfrm>
              <a:custGeom>
                <a:avLst/>
                <a:gdLst>
                  <a:gd name="T0" fmla="*/ 395 w 791"/>
                  <a:gd name="T1" fmla="*/ 58 h 118"/>
                  <a:gd name="T2" fmla="*/ 393 w 791"/>
                  <a:gd name="T3" fmla="*/ 59 h 118"/>
                  <a:gd name="T4" fmla="*/ 0 w 791"/>
                  <a:gd name="T5" fmla="*/ 2 h 118"/>
                  <a:gd name="T6" fmla="*/ 0 w 791"/>
                  <a:gd name="T7" fmla="*/ 0 h 118"/>
                  <a:gd name="T8" fmla="*/ 395 w 791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18"/>
                  <a:gd name="T17" fmla="*/ 791 w 79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18">
                    <a:moveTo>
                      <a:pt x="791" y="115"/>
                    </a:moveTo>
                    <a:lnTo>
                      <a:pt x="787" y="118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791" y="115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4" name="Freeform 551"/>
              <p:cNvSpPr>
                <a:spLocks/>
              </p:cNvSpPr>
              <p:nvPr/>
            </p:nvSpPr>
            <p:spPr bwMode="auto">
              <a:xfrm>
                <a:off x="2024" y="1409"/>
                <a:ext cx="395" cy="58"/>
              </a:xfrm>
              <a:custGeom>
                <a:avLst/>
                <a:gdLst>
                  <a:gd name="T0" fmla="*/ 395 w 789"/>
                  <a:gd name="T1" fmla="*/ 57 h 116"/>
                  <a:gd name="T2" fmla="*/ 394 w 789"/>
                  <a:gd name="T3" fmla="*/ 58 h 116"/>
                  <a:gd name="T4" fmla="*/ 0 w 789"/>
                  <a:gd name="T5" fmla="*/ 1 h 116"/>
                  <a:gd name="T6" fmla="*/ 1 w 789"/>
                  <a:gd name="T7" fmla="*/ 0 h 116"/>
                  <a:gd name="T8" fmla="*/ 395 w 789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6"/>
                  <a:gd name="T17" fmla="*/ 789 w 789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6">
                    <a:moveTo>
                      <a:pt x="789" y="114"/>
                    </a:moveTo>
                    <a:lnTo>
                      <a:pt x="788" y="11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89" y="114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5" name="Freeform 552"/>
              <p:cNvSpPr>
                <a:spLocks/>
              </p:cNvSpPr>
              <p:nvPr/>
            </p:nvSpPr>
            <p:spPr bwMode="auto">
              <a:xfrm>
                <a:off x="2021" y="1410"/>
                <a:ext cx="397" cy="62"/>
              </a:xfrm>
              <a:custGeom>
                <a:avLst/>
                <a:gdLst>
                  <a:gd name="T0" fmla="*/ 397 w 795"/>
                  <a:gd name="T1" fmla="*/ 57 h 125"/>
                  <a:gd name="T2" fmla="*/ 394 w 795"/>
                  <a:gd name="T3" fmla="*/ 62 h 125"/>
                  <a:gd name="T4" fmla="*/ 0 w 795"/>
                  <a:gd name="T5" fmla="*/ 5 h 125"/>
                  <a:gd name="T6" fmla="*/ 3 w 795"/>
                  <a:gd name="T7" fmla="*/ 0 h 125"/>
                  <a:gd name="T8" fmla="*/ 397 w 795"/>
                  <a:gd name="T9" fmla="*/ 57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5"/>
                  <a:gd name="T16" fmla="*/ 0 h 125"/>
                  <a:gd name="T17" fmla="*/ 795 w 795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5" h="125">
                    <a:moveTo>
                      <a:pt x="795" y="115"/>
                    </a:moveTo>
                    <a:lnTo>
                      <a:pt x="788" y="125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795" y="115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6" name="Freeform 553"/>
              <p:cNvSpPr>
                <a:spLocks/>
              </p:cNvSpPr>
              <p:nvPr/>
            </p:nvSpPr>
            <p:spPr bwMode="auto">
              <a:xfrm>
                <a:off x="2023" y="1410"/>
                <a:ext cx="395" cy="59"/>
              </a:xfrm>
              <a:custGeom>
                <a:avLst/>
                <a:gdLst>
                  <a:gd name="T0" fmla="*/ 395 w 790"/>
                  <a:gd name="T1" fmla="*/ 58 h 118"/>
                  <a:gd name="T2" fmla="*/ 394 w 790"/>
                  <a:gd name="T3" fmla="*/ 59 h 118"/>
                  <a:gd name="T4" fmla="*/ 0 w 790"/>
                  <a:gd name="T5" fmla="*/ 2 h 118"/>
                  <a:gd name="T6" fmla="*/ 1 w 790"/>
                  <a:gd name="T7" fmla="*/ 0 h 118"/>
                  <a:gd name="T8" fmla="*/ 395 w 790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8"/>
                  <a:gd name="T17" fmla="*/ 790 w 790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8">
                    <a:moveTo>
                      <a:pt x="790" y="115"/>
                    </a:moveTo>
                    <a:lnTo>
                      <a:pt x="788" y="11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90" y="115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7" name="Freeform 554"/>
              <p:cNvSpPr>
                <a:spLocks/>
              </p:cNvSpPr>
              <p:nvPr/>
            </p:nvSpPr>
            <p:spPr bwMode="auto">
              <a:xfrm>
                <a:off x="2022" y="1411"/>
                <a:ext cx="395" cy="58"/>
              </a:xfrm>
              <a:custGeom>
                <a:avLst/>
                <a:gdLst>
                  <a:gd name="T0" fmla="*/ 395 w 789"/>
                  <a:gd name="T1" fmla="*/ 57 h 116"/>
                  <a:gd name="T2" fmla="*/ 394 w 789"/>
                  <a:gd name="T3" fmla="*/ 58 h 116"/>
                  <a:gd name="T4" fmla="*/ 0 w 789"/>
                  <a:gd name="T5" fmla="*/ 1 h 116"/>
                  <a:gd name="T6" fmla="*/ 1 w 789"/>
                  <a:gd name="T7" fmla="*/ 0 h 116"/>
                  <a:gd name="T8" fmla="*/ 395 w 789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6"/>
                  <a:gd name="T17" fmla="*/ 789 w 789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6">
                    <a:moveTo>
                      <a:pt x="789" y="114"/>
                    </a:moveTo>
                    <a:lnTo>
                      <a:pt x="787" y="116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89" y="114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8" name="Freeform 555"/>
              <p:cNvSpPr>
                <a:spLocks/>
              </p:cNvSpPr>
              <p:nvPr/>
            </p:nvSpPr>
            <p:spPr bwMode="auto">
              <a:xfrm>
                <a:off x="2022" y="1412"/>
                <a:ext cx="394" cy="59"/>
              </a:xfrm>
              <a:custGeom>
                <a:avLst/>
                <a:gdLst>
                  <a:gd name="T0" fmla="*/ 394 w 789"/>
                  <a:gd name="T1" fmla="*/ 58 h 118"/>
                  <a:gd name="T2" fmla="*/ 394 w 789"/>
                  <a:gd name="T3" fmla="*/ 59 h 118"/>
                  <a:gd name="T4" fmla="*/ 0 w 789"/>
                  <a:gd name="T5" fmla="*/ 1 h 118"/>
                  <a:gd name="T6" fmla="*/ 1 w 789"/>
                  <a:gd name="T7" fmla="*/ 0 h 118"/>
                  <a:gd name="T8" fmla="*/ 394 w 789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8"/>
                  <a:gd name="T17" fmla="*/ 789 w 78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8">
                    <a:moveTo>
                      <a:pt x="789" y="115"/>
                    </a:moveTo>
                    <a:lnTo>
                      <a:pt x="788" y="11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89" y="115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9" name="Freeform 556"/>
              <p:cNvSpPr>
                <a:spLocks/>
              </p:cNvSpPr>
              <p:nvPr/>
            </p:nvSpPr>
            <p:spPr bwMode="auto">
              <a:xfrm>
                <a:off x="2021" y="1413"/>
                <a:ext cx="394" cy="59"/>
              </a:xfrm>
              <a:custGeom>
                <a:avLst/>
                <a:gdLst>
                  <a:gd name="T0" fmla="*/ 394 w 790"/>
                  <a:gd name="T1" fmla="*/ 58 h 118"/>
                  <a:gd name="T2" fmla="*/ 393 w 790"/>
                  <a:gd name="T3" fmla="*/ 59 h 118"/>
                  <a:gd name="T4" fmla="*/ 0 w 790"/>
                  <a:gd name="T5" fmla="*/ 2 h 118"/>
                  <a:gd name="T6" fmla="*/ 1 w 790"/>
                  <a:gd name="T7" fmla="*/ 0 h 118"/>
                  <a:gd name="T8" fmla="*/ 394 w 790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8"/>
                  <a:gd name="T17" fmla="*/ 790 w 790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8">
                    <a:moveTo>
                      <a:pt x="790" y="116"/>
                    </a:moveTo>
                    <a:lnTo>
                      <a:pt x="788" y="11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90" y="116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0" name="Freeform 557"/>
              <p:cNvSpPr>
                <a:spLocks/>
              </p:cNvSpPr>
              <p:nvPr/>
            </p:nvSpPr>
            <p:spPr bwMode="auto">
              <a:xfrm>
                <a:off x="2017" y="1415"/>
                <a:ext cx="398" cy="63"/>
              </a:xfrm>
              <a:custGeom>
                <a:avLst/>
                <a:gdLst>
                  <a:gd name="T0" fmla="*/ 398 w 796"/>
                  <a:gd name="T1" fmla="*/ 58 h 126"/>
                  <a:gd name="T2" fmla="*/ 395 w 796"/>
                  <a:gd name="T3" fmla="*/ 63 h 126"/>
                  <a:gd name="T4" fmla="*/ 0 w 796"/>
                  <a:gd name="T5" fmla="*/ 5 h 126"/>
                  <a:gd name="T6" fmla="*/ 4 w 796"/>
                  <a:gd name="T7" fmla="*/ 0 h 126"/>
                  <a:gd name="T8" fmla="*/ 398 w 796"/>
                  <a:gd name="T9" fmla="*/ 5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26"/>
                  <a:gd name="T17" fmla="*/ 796 w 796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26">
                    <a:moveTo>
                      <a:pt x="796" y="115"/>
                    </a:moveTo>
                    <a:lnTo>
                      <a:pt x="789" y="126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796" y="115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1" name="Freeform 558"/>
              <p:cNvSpPr>
                <a:spLocks/>
              </p:cNvSpPr>
              <p:nvPr/>
            </p:nvSpPr>
            <p:spPr bwMode="auto">
              <a:xfrm>
                <a:off x="2020" y="1415"/>
                <a:ext cx="395" cy="59"/>
              </a:xfrm>
              <a:custGeom>
                <a:avLst/>
                <a:gdLst>
                  <a:gd name="T0" fmla="*/ 395 w 789"/>
                  <a:gd name="T1" fmla="*/ 58 h 118"/>
                  <a:gd name="T2" fmla="*/ 394 w 789"/>
                  <a:gd name="T3" fmla="*/ 59 h 118"/>
                  <a:gd name="T4" fmla="*/ 0 w 789"/>
                  <a:gd name="T5" fmla="*/ 1 h 118"/>
                  <a:gd name="T6" fmla="*/ 1 w 789"/>
                  <a:gd name="T7" fmla="*/ 0 h 118"/>
                  <a:gd name="T8" fmla="*/ 395 w 789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8"/>
                  <a:gd name="T17" fmla="*/ 789 w 78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8">
                    <a:moveTo>
                      <a:pt x="789" y="115"/>
                    </a:moveTo>
                    <a:lnTo>
                      <a:pt x="787" y="11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89" y="115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2" name="Freeform 559"/>
              <p:cNvSpPr>
                <a:spLocks/>
              </p:cNvSpPr>
              <p:nvPr/>
            </p:nvSpPr>
            <p:spPr bwMode="auto">
              <a:xfrm>
                <a:off x="2019" y="1415"/>
                <a:ext cx="395" cy="59"/>
              </a:xfrm>
              <a:custGeom>
                <a:avLst/>
                <a:gdLst>
                  <a:gd name="T0" fmla="*/ 395 w 789"/>
                  <a:gd name="T1" fmla="*/ 58 h 118"/>
                  <a:gd name="T2" fmla="*/ 394 w 789"/>
                  <a:gd name="T3" fmla="*/ 59 h 118"/>
                  <a:gd name="T4" fmla="*/ 0 w 789"/>
                  <a:gd name="T5" fmla="*/ 1 h 118"/>
                  <a:gd name="T6" fmla="*/ 1 w 789"/>
                  <a:gd name="T7" fmla="*/ 0 h 118"/>
                  <a:gd name="T8" fmla="*/ 395 w 789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8"/>
                  <a:gd name="T17" fmla="*/ 789 w 78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8">
                    <a:moveTo>
                      <a:pt x="789" y="116"/>
                    </a:moveTo>
                    <a:lnTo>
                      <a:pt x="788" y="11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3" name="Freeform 560"/>
              <p:cNvSpPr>
                <a:spLocks/>
              </p:cNvSpPr>
              <p:nvPr/>
            </p:nvSpPr>
            <p:spPr bwMode="auto">
              <a:xfrm>
                <a:off x="2018" y="1416"/>
                <a:ext cx="395" cy="60"/>
              </a:xfrm>
              <a:custGeom>
                <a:avLst/>
                <a:gdLst>
                  <a:gd name="T0" fmla="*/ 395 w 790"/>
                  <a:gd name="T1" fmla="*/ 58 h 119"/>
                  <a:gd name="T2" fmla="*/ 394 w 790"/>
                  <a:gd name="T3" fmla="*/ 60 h 119"/>
                  <a:gd name="T4" fmla="*/ 0 w 790"/>
                  <a:gd name="T5" fmla="*/ 2 h 119"/>
                  <a:gd name="T6" fmla="*/ 1 w 790"/>
                  <a:gd name="T7" fmla="*/ 0 h 119"/>
                  <a:gd name="T8" fmla="*/ 395 w 790"/>
                  <a:gd name="T9" fmla="*/ 58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9"/>
                  <a:gd name="T17" fmla="*/ 790 w 790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9">
                    <a:moveTo>
                      <a:pt x="790" y="116"/>
                    </a:moveTo>
                    <a:lnTo>
                      <a:pt x="788" y="119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90" y="116"/>
                    </a:lnTo>
                    <a:close/>
                  </a:path>
                </a:pathLst>
              </a:custGeom>
              <a:solidFill>
                <a:srgbClr val="CA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4" name="Freeform 561"/>
              <p:cNvSpPr>
                <a:spLocks/>
              </p:cNvSpPr>
              <p:nvPr/>
            </p:nvSpPr>
            <p:spPr bwMode="auto">
              <a:xfrm>
                <a:off x="2017" y="1418"/>
                <a:ext cx="395" cy="59"/>
              </a:xfrm>
              <a:custGeom>
                <a:avLst/>
                <a:gdLst>
                  <a:gd name="T0" fmla="*/ 395 w 789"/>
                  <a:gd name="T1" fmla="*/ 58 h 118"/>
                  <a:gd name="T2" fmla="*/ 394 w 789"/>
                  <a:gd name="T3" fmla="*/ 59 h 118"/>
                  <a:gd name="T4" fmla="*/ 0 w 789"/>
                  <a:gd name="T5" fmla="*/ 1 h 118"/>
                  <a:gd name="T6" fmla="*/ 1 w 789"/>
                  <a:gd name="T7" fmla="*/ 0 h 118"/>
                  <a:gd name="T8" fmla="*/ 395 w 789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8"/>
                  <a:gd name="T17" fmla="*/ 789 w 78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8">
                    <a:moveTo>
                      <a:pt x="789" y="116"/>
                    </a:moveTo>
                    <a:lnTo>
                      <a:pt x="787" y="11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5" name="Freeform 562"/>
              <p:cNvSpPr>
                <a:spLocks/>
              </p:cNvSpPr>
              <p:nvPr/>
            </p:nvSpPr>
            <p:spPr bwMode="auto">
              <a:xfrm>
                <a:off x="2017" y="1419"/>
                <a:ext cx="394" cy="59"/>
              </a:xfrm>
              <a:custGeom>
                <a:avLst/>
                <a:gdLst>
                  <a:gd name="T0" fmla="*/ 394 w 789"/>
                  <a:gd name="T1" fmla="*/ 58 h 117"/>
                  <a:gd name="T2" fmla="*/ 394 w 789"/>
                  <a:gd name="T3" fmla="*/ 59 h 117"/>
                  <a:gd name="T4" fmla="*/ 0 w 789"/>
                  <a:gd name="T5" fmla="*/ 1 h 117"/>
                  <a:gd name="T6" fmla="*/ 1 w 789"/>
                  <a:gd name="T7" fmla="*/ 0 h 117"/>
                  <a:gd name="T8" fmla="*/ 394 w 789"/>
                  <a:gd name="T9" fmla="*/ 58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17"/>
                  <a:gd name="T17" fmla="*/ 789 w 789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17">
                    <a:moveTo>
                      <a:pt x="789" y="116"/>
                    </a:moveTo>
                    <a:lnTo>
                      <a:pt x="789" y="1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6" name="Freeform 563"/>
              <p:cNvSpPr>
                <a:spLocks/>
              </p:cNvSpPr>
              <p:nvPr/>
            </p:nvSpPr>
            <p:spPr bwMode="auto">
              <a:xfrm>
                <a:off x="2014" y="1420"/>
                <a:ext cx="397" cy="64"/>
              </a:xfrm>
              <a:custGeom>
                <a:avLst/>
                <a:gdLst>
                  <a:gd name="T0" fmla="*/ 397 w 794"/>
                  <a:gd name="T1" fmla="*/ 57 h 130"/>
                  <a:gd name="T2" fmla="*/ 394 w 794"/>
                  <a:gd name="T3" fmla="*/ 64 h 130"/>
                  <a:gd name="T4" fmla="*/ 0 w 794"/>
                  <a:gd name="T5" fmla="*/ 6 h 130"/>
                  <a:gd name="T6" fmla="*/ 3 w 794"/>
                  <a:gd name="T7" fmla="*/ 0 h 130"/>
                  <a:gd name="T8" fmla="*/ 397 w 794"/>
                  <a:gd name="T9" fmla="*/ 57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30"/>
                  <a:gd name="T17" fmla="*/ 794 w 794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30">
                    <a:moveTo>
                      <a:pt x="794" y="116"/>
                    </a:moveTo>
                    <a:lnTo>
                      <a:pt x="788" y="130"/>
                    </a:lnTo>
                    <a:lnTo>
                      <a:pt x="0" y="12"/>
                    </a:lnTo>
                    <a:lnTo>
                      <a:pt x="5" y="0"/>
                    </a:lnTo>
                    <a:lnTo>
                      <a:pt x="794" y="116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7" name="Freeform 564"/>
              <p:cNvSpPr>
                <a:spLocks/>
              </p:cNvSpPr>
              <p:nvPr/>
            </p:nvSpPr>
            <p:spPr bwMode="auto">
              <a:xfrm>
                <a:off x="2017" y="1420"/>
                <a:ext cx="394" cy="59"/>
              </a:xfrm>
              <a:custGeom>
                <a:avLst/>
                <a:gdLst>
                  <a:gd name="T0" fmla="*/ 394 w 789"/>
                  <a:gd name="T1" fmla="*/ 57 h 120"/>
                  <a:gd name="T2" fmla="*/ 394 w 789"/>
                  <a:gd name="T3" fmla="*/ 59 h 120"/>
                  <a:gd name="T4" fmla="*/ 0 w 789"/>
                  <a:gd name="T5" fmla="*/ 1 h 120"/>
                  <a:gd name="T6" fmla="*/ 0 w 789"/>
                  <a:gd name="T7" fmla="*/ 0 h 120"/>
                  <a:gd name="T8" fmla="*/ 394 w 789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0"/>
                  <a:gd name="T17" fmla="*/ 789 w 789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0">
                    <a:moveTo>
                      <a:pt x="789" y="116"/>
                    </a:moveTo>
                    <a:lnTo>
                      <a:pt x="788" y="12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8" name="Freeform 565"/>
              <p:cNvSpPr>
                <a:spLocks/>
              </p:cNvSpPr>
              <p:nvPr/>
            </p:nvSpPr>
            <p:spPr bwMode="auto">
              <a:xfrm>
                <a:off x="2016" y="1421"/>
                <a:ext cx="394" cy="59"/>
              </a:xfrm>
              <a:custGeom>
                <a:avLst/>
                <a:gdLst>
                  <a:gd name="T0" fmla="*/ 394 w 790"/>
                  <a:gd name="T1" fmla="*/ 59 h 118"/>
                  <a:gd name="T2" fmla="*/ 393 w 790"/>
                  <a:gd name="T3" fmla="*/ 59 h 118"/>
                  <a:gd name="T4" fmla="*/ 0 w 790"/>
                  <a:gd name="T5" fmla="*/ 1 h 118"/>
                  <a:gd name="T6" fmla="*/ 1 w 790"/>
                  <a:gd name="T7" fmla="*/ 0 h 118"/>
                  <a:gd name="T8" fmla="*/ 394 w 790"/>
                  <a:gd name="T9" fmla="*/ 59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8"/>
                  <a:gd name="T17" fmla="*/ 790 w 790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8">
                    <a:moveTo>
                      <a:pt x="790" y="117"/>
                    </a:moveTo>
                    <a:lnTo>
                      <a:pt x="788" y="11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90" y="117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9" name="Freeform 566"/>
              <p:cNvSpPr>
                <a:spLocks/>
              </p:cNvSpPr>
              <p:nvPr/>
            </p:nvSpPr>
            <p:spPr bwMode="auto">
              <a:xfrm>
                <a:off x="2015" y="1422"/>
                <a:ext cx="395" cy="60"/>
              </a:xfrm>
              <a:custGeom>
                <a:avLst/>
                <a:gdLst>
                  <a:gd name="T0" fmla="*/ 395 w 789"/>
                  <a:gd name="T1" fmla="*/ 58 h 120"/>
                  <a:gd name="T2" fmla="*/ 394 w 789"/>
                  <a:gd name="T3" fmla="*/ 60 h 120"/>
                  <a:gd name="T4" fmla="*/ 0 w 789"/>
                  <a:gd name="T5" fmla="*/ 1 h 120"/>
                  <a:gd name="T6" fmla="*/ 1 w 789"/>
                  <a:gd name="T7" fmla="*/ 0 h 120"/>
                  <a:gd name="T8" fmla="*/ 395 w 789"/>
                  <a:gd name="T9" fmla="*/ 5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0"/>
                  <a:gd name="T17" fmla="*/ 789 w 789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0">
                    <a:moveTo>
                      <a:pt x="789" y="116"/>
                    </a:moveTo>
                    <a:lnTo>
                      <a:pt x="787" y="12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0" name="Freeform 567"/>
              <p:cNvSpPr>
                <a:spLocks/>
              </p:cNvSpPr>
              <p:nvPr/>
            </p:nvSpPr>
            <p:spPr bwMode="auto">
              <a:xfrm>
                <a:off x="2015" y="1423"/>
                <a:ext cx="394" cy="60"/>
              </a:xfrm>
              <a:custGeom>
                <a:avLst/>
                <a:gdLst>
                  <a:gd name="T0" fmla="*/ 394 w 787"/>
                  <a:gd name="T1" fmla="*/ 59 h 119"/>
                  <a:gd name="T2" fmla="*/ 394 w 787"/>
                  <a:gd name="T3" fmla="*/ 60 h 119"/>
                  <a:gd name="T4" fmla="*/ 0 w 787"/>
                  <a:gd name="T5" fmla="*/ 2 h 119"/>
                  <a:gd name="T6" fmla="*/ 0 w 787"/>
                  <a:gd name="T7" fmla="*/ 0 h 119"/>
                  <a:gd name="T8" fmla="*/ 394 w 787"/>
                  <a:gd name="T9" fmla="*/ 59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19"/>
                  <a:gd name="T17" fmla="*/ 787 w 787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19">
                    <a:moveTo>
                      <a:pt x="787" y="118"/>
                    </a:moveTo>
                    <a:lnTo>
                      <a:pt x="787" y="11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7" y="118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1" name="Freeform 568"/>
              <p:cNvSpPr>
                <a:spLocks/>
              </p:cNvSpPr>
              <p:nvPr/>
            </p:nvSpPr>
            <p:spPr bwMode="auto">
              <a:xfrm>
                <a:off x="2014" y="1425"/>
                <a:ext cx="395" cy="59"/>
              </a:xfrm>
              <a:custGeom>
                <a:avLst/>
                <a:gdLst>
                  <a:gd name="T0" fmla="*/ 395 w 789"/>
                  <a:gd name="T1" fmla="*/ 57 h 120"/>
                  <a:gd name="T2" fmla="*/ 394 w 789"/>
                  <a:gd name="T3" fmla="*/ 59 h 120"/>
                  <a:gd name="T4" fmla="*/ 0 w 789"/>
                  <a:gd name="T5" fmla="*/ 1 h 120"/>
                  <a:gd name="T6" fmla="*/ 1 w 789"/>
                  <a:gd name="T7" fmla="*/ 0 h 120"/>
                  <a:gd name="T8" fmla="*/ 395 w 789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0"/>
                  <a:gd name="T17" fmla="*/ 789 w 789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0">
                    <a:moveTo>
                      <a:pt x="789" y="116"/>
                    </a:moveTo>
                    <a:lnTo>
                      <a:pt x="788" y="12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89" y="116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2" name="Freeform 569"/>
              <p:cNvSpPr>
                <a:spLocks/>
              </p:cNvSpPr>
              <p:nvPr/>
            </p:nvSpPr>
            <p:spPr bwMode="auto">
              <a:xfrm>
                <a:off x="2012" y="1425"/>
                <a:ext cx="396" cy="66"/>
              </a:xfrm>
              <a:custGeom>
                <a:avLst/>
                <a:gdLst>
                  <a:gd name="T0" fmla="*/ 396 w 793"/>
                  <a:gd name="T1" fmla="*/ 59 h 131"/>
                  <a:gd name="T2" fmla="*/ 394 w 793"/>
                  <a:gd name="T3" fmla="*/ 66 h 131"/>
                  <a:gd name="T4" fmla="*/ 0 w 793"/>
                  <a:gd name="T5" fmla="*/ 6 h 131"/>
                  <a:gd name="T6" fmla="*/ 2 w 793"/>
                  <a:gd name="T7" fmla="*/ 0 h 131"/>
                  <a:gd name="T8" fmla="*/ 396 w 793"/>
                  <a:gd name="T9" fmla="*/ 59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31"/>
                  <a:gd name="T17" fmla="*/ 793 w 793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31">
                    <a:moveTo>
                      <a:pt x="793" y="118"/>
                    </a:moveTo>
                    <a:lnTo>
                      <a:pt x="788" y="131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793" y="118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3" name="Freeform 570"/>
              <p:cNvSpPr>
                <a:spLocks/>
              </p:cNvSpPr>
              <p:nvPr/>
            </p:nvSpPr>
            <p:spPr bwMode="auto">
              <a:xfrm>
                <a:off x="2013" y="1425"/>
                <a:ext cx="395" cy="60"/>
              </a:xfrm>
              <a:custGeom>
                <a:avLst/>
                <a:gdLst>
                  <a:gd name="T0" fmla="*/ 395 w 790"/>
                  <a:gd name="T1" fmla="*/ 59 h 119"/>
                  <a:gd name="T2" fmla="*/ 394 w 790"/>
                  <a:gd name="T3" fmla="*/ 60 h 119"/>
                  <a:gd name="T4" fmla="*/ 0 w 790"/>
                  <a:gd name="T5" fmla="*/ 1 h 119"/>
                  <a:gd name="T6" fmla="*/ 1 w 790"/>
                  <a:gd name="T7" fmla="*/ 0 h 119"/>
                  <a:gd name="T8" fmla="*/ 395 w 790"/>
                  <a:gd name="T9" fmla="*/ 59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19"/>
                  <a:gd name="T17" fmla="*/ 790 w 790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19">
                    <a:moveTo>
                      <a:pt x="790" y="118"/>
                    </a:moveTo>
                    <a:lnTo>
                      <a:pt x="788" y="119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90" y="118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4" name="Freeform 571"/>
              <p:cNvSpPr>
                <a:spLocks/>
              </p:cNvSpPr>
              <p:nvPr/>
            </p:nvSpPr>
            <p:spPr bwMode="auto">
              <a:xfrm>
                <a:off x="2013" y="1426"/>
                <a:ext cx="394" cy="61"/>
              </a:xfrm>
              <a:custGeom>
                <a:avLst/>
                <a:gdLst>
                  <a:gd name="T0" fmla="*/ 394 w 788"/>
                  <a:gd name="T1" fmla="*/ 59 h 122"/>
                  <a:gd name="T2" fmla="*/ 394 w 788"/>
                  <a:gd name="T3" fmla="*/ 61 h 122"/>
                  <a:gd name="T4" fmla="*/ 0 w 788"/>
                  <a:gd name="T5" fmla="*/ 2 h 122"/>
                  <a:gd name="T6" fmla="*/ 0 w 788"/>
                  <a:gd name="T7" fmla="*/ 0 h 122"/>
                  <a:gd name="T8" fmla="*/ 394 w 788"/>
                  <a:gd name="T9" fmla="*/ 59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2"/>
                  <a:gd name="T17" fmla="*/ 788 w 788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2">
                    <a:moveTo>
                      <a:pt x="788" y="118"/>
                    </a:moveTo>
                    <a:lnTo>
                      <a:pt x="788" y="12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88" y="118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5" name="Freeform 572"/>
              <p:cNvSpPr>
                <a:spLocks/>
              </p:cNvSpPr>
              <p:nvPr/>
            </p:nvSpPr>
            <p:spPr bwMode="auto">
              <a:xfrm>
                <a:off x="2012" y="1428"/>
                <a:ext cx="395" cy="61"/>
              </a:xfrm>
              <a:custGeom>
                <a:avLst/>
                <a:gdLst>
                  <a:gd name="T0" fmla="*/ 395 w 789"/>
                  <a:gd name="T1" fmla="*/ 59 h 121"/>
                  <a:gd name="T2" fmla="*/ 394 w 789"/>
                  <a:gd name="T3" fmla="*/ 61 h 121"/>
                  <a:gd name="T4" fmla="*/ 0 w 789"/>
                  <a:gd name="T5" fmla="*/ 1 h 121"/>
                  <a:gd name="T6" fmla="*/ 1 w 789"/>
                  <a:gd name="T7" fmla="*/ 0 h 121"/>
                  <a:gd name="T8" fmla="*/ 395 w 789"/>
                  <a:gd name="T9" fmla="*/ 59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1"/>
                  <a:gd name="T17" fmla="*/ 789 w 789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1">
                    <a:moveTo>
                      <a:pt x="789" y="118"/>
                    </a:moveTo>
                    <a:lnTo>
                      <a:pt x="787" y="12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89" y="118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6" name="Freeform 573"/>
              <p:cNvSpPr>
                <a:spLocks/>
              </p:cNvSpPr>
              <p:nvPr/>
            </p:nvSpPr>
            <p:spPr bwMode="auto">
              <a:xfrm>
                <a:off x="2012" y="1429"/>
                <a:ext cx="394" cy="60"/>
              </a:xfrm>
              <a:custGeom>
                <a:avLst/>
                <a:gdLst>
                  <a:gd name="T0" fmla="*/ 394 w 789"/>
                  <a:gd name="T1" fmla="*/ 59 h 122"/>
                  <a:gd name="T2" fmla="*/ 394 w 789"/>
                  <a:gd name="T3" fmla="*/ 60 h 122"/>
                  <a:gd name="T4" fmla="*/ 0 w 789"/>
                  <a:gd name="T5" fmla="*/ 2 h 122"/>
                  <a:gd name="T6" fmla="*/ 1 w 789"/>
                  <a:gd name="T7" fmla="*/ 0 h 122"/>
                  <a:gd name="T8" fmla="*/ 394 w 789"/>
                  <a:gd name="T9" fmla="*/ 59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2"/>
                  <a:gd name="T17" fmla="*/ 789 w 789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2">
                    <a:moveTo>
                      <a:pt x="789" y="120"/>
                    </a:moveTo>
                    <a:lnTo>
                      <a:pt x="788" y="12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9" y="120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7" name="Freeform 574"/>
              <p:cNvSpPr>
                <a:spLocks/>
              </p:cNvSpPr>
              <p:nvPr/>
            </p:nvSpPr>
            <p:spPr bwMode="auto">
              <a:xfrm>
                <a:off x="2012" y="1430"/>
                <a:ext cx="393" cy="61"/>
              </a:xfrm>
              <a:custGeom>
                <a:avLst/>
                <a:gdLst>
                  <a:gd name="T0" fmla="*/ 393 w 788"/>
                  <a:gd name="T1" fmla="*/ 59 h 121"/>
                  <a:gd name="T2" fmla="*/ 393 w 788"/>
                  <a:gd name="T3" fmla="*/ 61 h 121"/>
                  <a:gd name="T4" fmla="*/ 0 w 788"/>
                  <a:gd name="T5" fmla="*/ 1 h 121"/>
                  <a:gd name="T6" fmla="*/ 0 w 788"/>
                  <a:gd name="T7" fmla="*/ 0 h 121"/>
                  <a:gd name="T8" fmla="*/ 393 w 788"/>
                  <a:gd name="T9" fmla="*/ 59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1"/>
                  <a:gd name="T17" fmla="*/ 788 w 788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1">
                    <a:moveTo>
                      <a:pt x="788" y="118"/>
                    </a:moveTo>
                    <a:lnTo>
                      <a:pt x="788" y="12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88" y="118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8" name="Freeform 575"/>
              <p:cNvSpPr>
                <a:spLocks/>
              </p:cNvSpPr>
              <p:nvPr/>
            </p:nvSpPr>
            <p:spPr bwMode="auto">
              <a:xfrm>
                <a:off x="2009" y="1431"/>
                <a:ext cx="396" cy="67"/>
              </a:xfrm>
              <a:custGeom>
                <a:avLst/>
                <a:gdLst>
                  <a:gd name="T0" fmla="*/ 396 w 793"/>
                  <a:gd name="T1" fmla="*/ 60 h 133"/>
                  <a:gd name="T2" fmla="*/ 394 w 793"/>
                  <a:gd name="T3" fmla="*/ 67 h 133"/>
                  <a:gd name="T4" fmla="*/ 0 w 793"/>
                  <a:gd name="T5" fmla="*/ 7 h 133"/>
                  <a:gd name="T6" fmla="*/ 2 w 793"/>
                  <a:gd name="T7" fmla="*/ 0 h 133"/>
                  <a:gd name="T8" fmla="*/ 396 w 793"/>
                  <a:gd name="T9" fmla="*/ 60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33"/>
                  <a:gd name="T17" fmla="*/ 793 w 793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33">
                    <a:moveTo>
                      <a:pt x="793" y="120"/>
                    </a:moveTo>
                    <a:lnTo>
                      <a:pt x="788" y="133"/>
                    </a:lnTo>
                    <a:lnTo>
                      <a:pt x="0" y="14"/>
                    </a:lnTo>
                    <a:lnTo>
                      <a:pt x="5" y="0"/>
                    </a:lnTo>
                    <a:lnTo>
                      <a:pt x="793" y="120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9" name="Freeform 576"/>
              <p:cNvSpPr>
                <a:spLocks/>
              </p:cNvSpPr>
              <p:nvPr/>
            </p:nvSpPr>
            <p:spPr bwMode="auto">
              <a:xfrm>
                <a:off x="2011" y="1431"/>
                <a:ext cx="394" cy="61"/>
              </a:xfrm>
              <a:custGeom>
                <a:avLst/>
                <a:gdLst>
                  <a:gd name="T0" fmla="*/ 394 w 790"/>
                  <a:gd name="T1" fmla="*/ 60 h 122"/>
                  <a:gd name="T2" fmla="*/ 393 w 790"/>
                  <a:gd name="T3" fmla="*/ 61 h 122"/>
                  <a:gd name="T4" fmla="*/ 0 w 790"/>
                  <a:gd name="T5" fmla="*/ 2 h 122"/>
                  <a:gd name="T6" fmla="*/ 1 w 790"/>
                  <a:gd name="T7" fmla="*/ 0 h 122"/>
                  <a:gd name="T8" fmla="*/ 394 w 790"/>
                  <a:gd name="T9" fmla="*/ 6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22"/>
                  <a:gd name="T17" fmla="*/ 790 w 790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22">
                    <a:moveTo>
                      <a:pt x="790" y="120"/>
                    </a:moveTo>
                    <a:lnTo>
                      <a:pt x="788" y="12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90" y="120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0" name="Freeform 577"/>
              <p:cNvSpPr>
                <a:spLocks/>
              </p:cNvSpPr>
              <p:nvPr/>
            </p:nvSpPr>
            <p:spPr bwMode="auto">
              <a:xfrm>
                <a:off x="2011" y="1433"/>
                <a:ext cx="394" cy="61"/>
              </a:xfrm>
              <a:custGeom>
                <a:avLst/>
                <a:gdLst>
                  <a:gd name="T0" fmla="*/ 394 w 788"/>
                  <a:gd name="T1" fmla="*/ 59 h 121"/>
                  <a:gd name="T2" fmla="*/ 394 w 788"/>
                  <a:gd name="T3" fmla="*/ 61 h 121"/>
                  <a:gd name="T4" fmla="*/ 0 w 788"/>
                  <a:gd name="T5" fmla="*/ 1 h 121"/>
                  <a:gd name="T6" fmla="*/ 0 w 788"/>
                  <a:gd name="T7" fmla="*/ 0 h 121"/>
                  <a:gd name="T8" fmla="*/ 394 w 788"/>
                  <a:gd name="T9" fmla="*/ 59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1"/>
                  <a:gd name="T17" fmla="*/ 788 w 788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1">
                    <a:moveTo>
                      <a:pt x="788" y="118"/>
                    </a:moveTo>
                    <a:lnTo>
                      <a:pt x="788" y="12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88" y="118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1" name="Freeform 578"/>
              <p:cNvSpPr>
                <a:spLocks/>
              </p:cNvSpPr>
              <p:nvPr/>
            </p:nvSpPr>
            <p:spPr bwMode="auto">
              <a:xfrm>
                <a:off x="2010" y="1434"/>
                <a:ext cx="395" cy="61"/>
              </a:xfrm>
              <a:custGeom>
                <a:avLst/>
                <a:gdLst>
                  <a:gd name="T0" fmla="*/ 395 w 789"/>
                  <a:gd name="T1" fmla="*/ 60 h 123"/>
                  <a:gd name="T2" fmla="*/ 394 w 789"/>
                  <a:gd name="T3" fmla="*/ 61 h 123"/>
                  <a:gd name="T4" fmla="*/ 0 w 789"/>
                  <a:gd name="T5" fmla="*/ 2 h 123"/>
                  <a:gd name="T6" fmla="*/ 1 w 789"/>
                  <a:gd name="T7" fmla="*/ 0 h 123"/>
                  <a:gd name="T8" fmla="*/ 395 w 789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3"/>
                  <a:gd name="T17" fmla="*/ 789 w 78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3">
                    <a:moveTo>
                      <a:pt x="789" y="120"/>
                    </a:moveTo>
                    <a:lnTo>
                      <a:pt x="787" y="123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789" y="120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2" name="Freeform 579"/>
              <p:cNvSpPr>
                <a:spLocks/>
              </p:cNvSpPr>
              <p:nvPr/>
            </p:nvSpPr>
            <p:spPr bwMode="auto">
              <a:xfrm>
                <a:off x="2010" y="1435"/>
                <a:ext cx="394" cy="61"/>
              </a:xfrm>
              <a:custGeom>
                <a:avLst/>
                <a:gdLst>
                  <a:gd name="T0" fmla="*/ 394 w 787"/>
                  <a:gd name="T1" fmla="*/ 60 h 121"/>
                  <a:gd name="T2" fmla="*/ 393 w 787"/>
                  <a:gd name="T3" fmla="*/ 61 h 121"/>
                  <a:gd name="T4" fmla="*/ 0 w 787"/>
                  <a:gd name="T5" fmla="*/ 1 h 121"/>
                  <a:gd name="T6" fmla="*/ 0 w 787"/>
                  <a:gd name="T7" fmla="*/ 0 h 121"/>
                  <a:gd name="T8" fmla="*/ 394 w 787"/>
                  <a:gd name="T9" fmla="*/ 6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21"/>
                  <a:gd name="T17" fmla="*/ 787 w 787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21">
                    <a:moveTo>
                      <a:pt x="787" y="119"/>
                    </a:moveTo>
                    <a:lnTo>
                      <a:pt x="786" y="12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87" y="119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3" name="Freeform 580"/>
              <p:cNvSpPr>
                <a:spLocks/>
              </p:cNvSpPr>
              <p:nvPr/>
            </p:nvSpPr>
            <p:spPr bwMode="auto">
              <a:xfrm>
                <a:off x="2009" y="1436"/>
                <a:ext cx="394" cy="62"/>
              </a:xfrm>
              <a:custGeom>
                <a:avLst/>
                <a:gdLst>
                  <a:gd name="T0" fmla="*/ 394 w 788"/>
                  <a:gd name="T1" fmla="*/ 60 h 123"/>
                  <a:gd name="T2" fmla="*/ 394 w 788"/>
                  <a:gd name="T3" fmla="*/ 62 h 123"/>
                  <a:gd name="T4" fmla="*/ 0 w 788"/>
                  <a:gd name="T5" fmla="*/ 2 h 123"/>
                  <a:gd name="T6" fmla="*/ 1 w 788"/>
                  <a:gd name="T7" fmla="*/ 0 h 123"/>
                  <a:gd name="T8" fmla="*/ 394 w 788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3"/>
                  <a:gd name="T17" fmla="*/ 788 w 788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3">
                    <a:moveTo>
                      <a:pt x="788" y="120"/>
                    </a:moveTo>
                    <a:lnTo>
                      <a:pt x="788" y="12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8" y="120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4" name="Freeform 581"/>
              <p:cNvSpPr>
                <a:spLocks/>
              </p:cNvSpPr>
              <p:nvPr/>
            </p:nvSpPr>
            <p:spPr bwMode="auto">
              <a:xfrm>
                <a:off x="2007" y="1438"/>
                <a:ext cx="396" cy="67"/>
              </a:xfrm>
              <a:custGeom>
                <a:avLst/>
                <a:gdLst>
                  <a:gd name="T0" fmla="*/ 396 w 791"/>
                  <a:gd name="T1" fmla="*/ 59 h 134"/>
                  <a:gd name="T2" fmla="*/ 394 w 791"/>
                  <a:gd name="T3" fmla="*/ 67 h 134"/>
                  <a:gd name="T4" fmla="*/ 0 w 791"/>
                  <a:gd name="T5" fmla="*/ 6 h 134"/>
                  <a:gd name="T6" fmla="*/ 2 w 791"/>
                  <a:gd name="T7" fmla="*/ 0 h 134"/>
                  <a:gd name="T8" fmla="*/ 396 w 791"/>
                  <a:gd name="T9" fmla="*/ 5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4"/>
                  <a:gd name="T17" fmla="*/ 791 w 79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4">
                    <a:moveTo>
                      <a:pt x="791" y="119"/>
                    </a:moveTo>
                    <a:lnTo>
                      <a:pt x="787" y="134"/>
                    </a:lnTo>
                    <a:lnTo>
                      <a:pt x="0" y="13"/>
                    </a:lnTo>
                    <a:lnTo>
                      <a:pt x="3" y="0"/>
                    </a:lnTo>
                    <a:lnTo>
                      <a:pt x="791" y="119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5" name="Freeform 582"/>
              <p:cNvSpPr>
                <a:spLocks/>
              </p:cNvSpPr>
              <p:nvPr/>
            </p:nvSpPr>
            <p:spPr bwMode="auto">
              <a:xfrm>
                <a:off x="2008" y="1438"/>
                <a:ext cx="395" cy="61"/>
              </a:xfrm>
              <a:custGeom>
                <a:avLst/>
                <a:gdLst>
                  <a:gd name="T0" fmla="*/ 395 w 790"/>
                  <a:gd name="T1" fmla="*/ 59 h 123"/>
                  <a:gd name="T2" fmla="*/ 394 w 790"/>
                  <a:gd name="T3" fmla="*/ 61 h 123"/>
                  <a:gd name="T4" fmla="*/ 0 w 790"/>
                  <a:gd name="T5" fmla="*/ 1 h 123"/>
                  <a:gd name="T6" fmla="*/ 1 w 790"/>
                  <a:gd name="T7" fmla="*/ 0 h 123"/>
                  <a:gd name="T8" fmla="*/ 395 w 790"/>
                  <a:gd name="T9" fmla="*/ 59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23"/>
                  <a:gd name="T17" fmla="*/ 790 w 790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23">
                    <a:moveTo>
                      <a:pt x="790" y="119"/>
                    </a:moveTo>
                    <a:lnTo>
                      <a:pt x="788" y="12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90" y="119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6" name="Freeform 583"/>
              <p:cNvSpPr>
                <a:spLocks/>
              </p:cNvSpPr>
              <p:nvPr/>
            </p:nvSpPr>
            <p:spPr bwMode="auto">
              <a:xfrm>
                <a:off x="2008" y="1440"/>
                <a:ext cx="394" cy="61"/>
              </a:xfrm>
              <a:custGeom>
                <a:avLst/>
                <a:gdLst>
                  <a:gd name="T0" fmla="*/ 394 w 788"/>
                  <a:gd name="T1" fmla="*/ 60 h 123"/>
                  <a:gd name="T2" fmla="*/ 394 w 788"/>
                  <a:gd name="T3" fmla="*/ 61 h 123"/>
                  <a:gd name="T4" fmla="*/ 0 w 788"/>
                  <a:gd name="T5" fmla="*/ 1 h 123"/>
                  <a:gd name="T6" fmla="*/ 0 w 788"/>
                  <a:gd name="T7" fmla="*/ 0 h 123"/>
                  <a:gd name="T8" fmla="*/ 394 w 788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3"/>
                  <a:gd name="T17" fmla="*/ 788 w 788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3">
                    <a:moveTo>
                      <a:pt x="788" y="120"/>
                    </a:moveTo>
                    <a:lnTo>
                      <a:pt x="788" y="12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8" y="120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7" name="Freeform 584"/>
              <p:cNvSpPr>
                <a:spLocks/>
              </p:cNvSpPr>
              <p:nvPr/>
            </p:nvSpPr>
            <p:spPr bwMode="auto">
              <a:xfrm>
                <a:off x="2007" y="1441"/>
                <a:ext cx="395" cy="62"/>
              </a:xfrm>
              <a:custGeom>
                <a:avLst/>
                <a:gdLst>
                  <a:gd name="T0" fmla="*/ 395 w 789"/>
                  <a:gd name="T1" fmla="*/ 60 h 125"/>
                  <a:gd name="T2" fmla="*/ 394 w 789"/>
                  <a:gd name="T3" fmla="*/ 62 h 125"/>
                  <a:gd name="T4" fmla="*/ 0 w 789"/>
                  <a:gd name="T5" fmla="*/ 2 h 125"/>
                  <a:gd name="T6" fmla="*/ 1 w 789"/>
                  <a:gd name="T7" fmla="*/ 0 h 125"/>
                  <a:gd name="T8" fmla="*/ 395 w 789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5"/>
                  <a:gd name="T17" fmla="*/ 789 w 789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5">
                    <a:moveTo>
                      <a:pt x="789" y="120"/>
                    </a:moveTo>
                    <a:lnTo>
                      <a:pt x="787" y="12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789" y="120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8" name="Freeform 585"/>
              <p:cNvSpPr>
                <a:spLocks/>
              </p:cNvSpPr>
              <p:nvPr/>
            </p:nvSpPr>
            <p:spPr bwMode="auto">
              <a:xfrm>
                <a:off x="2007" y="1443"/>
                <a:ext cx="394" cy="62"/>
              </a:xfrm>
              <a:custGeom>
                <a:avLst/>
                <a:gdLst>
                  <a:gd name="T0" fmla="*/ 394 w 787"/>
                  <a:gd name="T1" fmla="*/ 61 h 124"/>
                  <a:gd name="T2" fmla="*/ 394 w 787"/>
                  <a:gd name="T3" fmla="*/ 62 h 124"/>
                  <a:gd name="T4" fmla="*/ 0 w 787"/>
                  <a:gd name="T5" fmla="*/ 2 h 124"/>
                  <a:gd name="T6" fmla="*/ 0 w 787"/>
                  <a:gd name="T7" fmla="*/ 0 h 124"/>
                  <a:gd name="T8" fmla="*/ 394 w 787"/>
                  <a:gd name="T9" fmla="*/ 61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24"/>
                  <a:gd name="T17" fmla="*/ 787 w 78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24">
                    <a:moveTo>
                      <a:pt x="787" y="121"/>
                    </a:moveTo>
                    <a:lnTo>
                      <a:pt x="787" y="12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7" y="121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9" name="Freeform 586"/>
              <p:cNvSpPr>
                <a:spLocks/>
              </p:cNvSpPr>
              <p:nvPr/>
            </p:nvSpPr>
            <p:spPr bwMode="auto">
              <a:xfrm>
                <a:off x="2006" y="1445"/>
                <a:ext cx="395" cy="68"/>
              </a:xfrm>
              <a:custGeom>
                <a:avLst/>
                <a:gdLst>
                  <a:gd name="T0" fmla="*/ 395 w 790"/>
                  <a:gd name="T1" fmla="*/ 60 h 136"/>
                  <a:gd name="T2" fmla="*/ 394 w 790"/>
                  <a:gd name="T3" fmla="*/ 68 h 136"/>
                  <a:gd name="T4" fmla="*/ 0 w 790"/>
                  <a:gd name="T5" fmla="*/ 6 h 136"/>
                  <a:gd name="T6" fmla="*/ 2 w 790"/>
                  <a:gd name="T7" fmla="*/ 0 h 136"/>
                  <a:gd name="T8" fmla="*/ 395 w 790"/>
                  <a:gd name="T9" fmla="*/ 6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36"/>
                  <a:gd name="T17" fmla="*/ 790 w 790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36">
                    <a:moveTo>
                      <a:pt x="790" y="121"/>
                    </a:moveTo>
                    <a:lnTo>
                      <a:pt x="787" y="136"/>
                    </a:lnTo>
                    <a:lnTo>
                      <a:pt x="0" y="13"/>
                    </a:lnTo>
                    <a:lnTo>
                      <a:pt x="3" y="0"/>
                    </a:lnTo>
                    <a:lnTo>
                      <a:pt x="790" y="121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0" name="Freeform 587"/>
              <p:cNvSpPr>
                <a:spLocks/>
              </p:cNvSpPr>
              <p:nvPr/>
            </p:nvSpPr>
            <p:spPr bwMode="auto">
              <a:xfrm>
                <a:off x="2007" y="1445"/>
                <a:ext cx="394" cy="63"/>
              </a:xfrm>
              <a:custGeom>
                <a:avLst/>
                <a:gdLst>
                  <a:gd name="T0" fmla="*/ 394 w 789"/>
                  <a:gd name="T1" fmla="*/ 61 h 126"/>
                  <a:gd name="T2" fmla="*/ 394 w 789"/>
                  <a:gd name="T3" fmla="*/ 63 h 126"/>
                  <a:gd name="T4" fmla="*/ 0 w 789"/>
                  <a:gd name="T5" fmla="*/ 2 h 126"/>
                  <a:gd name="T6" fmla="*/ 1 w 789"/>
                  <a:gd name="T7" fmla="*/ 0 h 126"/>
                  <a:gd name="T8" fmla="*/ 394 w 789"/>
                  <a:gd name="T9" fmla="*/ 61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6"/>
                  <a:gd name="T17" fmla="*/ 789 w 789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6">
                    <a:moveTo>
                      <a:pt x="789" y="121"/>
                    </a:moveTo>
                    <a:lnTo>
                      <a:pt x="788" y="12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89" y="121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1" name="Freeform 588"/>
              <p:cNvSpPr>
                <a:spLocks/>
              </p:cNvSpPr>
              <p:nvPr/>
            </p:nvSpPr>
            <p:spPr bwMode="auto">
              <a:xfrm>
                <a:off x="2007" y="1446"/>
                <a:ext cx="393" cy="64"/>
              </a:xfrm>
              <a:custGeom>
                <a:avLst/>
                <a:gdLst>
                  <a:gd name="T0" fmla="*/ 393 w 788"/>
                  <a:gd name="T1" fmla="*/ 61 h 128"/>
                  <a:gd name="T2" fmla="*/ 393 w 788"/>
                  <a:gd name="T3" fmla="*/ 64 h 128"/>
                  <a:gd name="T4" fmla="*/ 0 w 788"/>
                  <a:gd name="T5" fmla="*/ 2 h 128"/>
                  <a:gd name="T6" fmla="*/ 0 w 788"/>
                  <a:gd name="T7" fmla="*/ 0 h 128"/>
                  <a:gd name="T8" fmla="*/ 393 w 788"/>
                  <a:gd name="T9" fmla="*/ 6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28"/>
                  <a:gd name="T17" fmla="*/ 788 w 788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28">
                    <a:moveTo>
                      <a:pt x="788" y="123"/>
                    </a:moveTo>
                    <a:lnTo>
                      <a:pt x="788" y="12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88" y="123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2" name="Freeform 589"/>
              <p:cNvSpPr>
                <a:spLocks/>
              </p:cNvSpPr>
              <p:nvPr/>
            </p:nvSpPr>
            <p:spPr bwMode="auto">
              <a:xfrm>
                <a:off x="2006" y="1449"/>
                <a:ext cx="394" cy="64"/>
              </a:xfrm>
              <a:custGeom>
                <a:avLst/>
                <a:gdLst>
                  <a:gd name="T0" fmla="*/ 394 w 789"/>
                  <a:gd name="T1" fmla="*/ 61 h 128"/>
                  <a:gd name="T2" fmla="*/ 393 w 789"/>
                  <a:gd name="T3" fmla="*/ 64 h 128"/>
                  <a:gd name="T4" fmla="*/ 0 w 789"/>
                  <a:gd name="T5" fmla="*/ 2 h 128"/>
                  <a:gd name="T6" fmla="*/ 0 w 789"/>
                  <a:gd name="T7" fmla="*/ 0 h 128"/>
                  <a:gd name="T8" fmla="*/ 394 w 789"/>
                  <a:gd name="T9" fmla="*/ 6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28"/>
                  <a:gd name="T17" fmla="*/ 789 w 789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28">
                    <a:moveTo>
                      <a:pt x="789" y="123"/>
                    </a:moveTo>
                    <a:lnTo>
                      <a:pt x="787" y="128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789" y="123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3" name="Freeform 590"/>
              <p:cNvSpPr>
                <a:spLocks/>
              </p:cNvSpPr>
              <p:nvPr/>
            </p:nvSpPr>
            <p:spPr bwMode="auto">
              <a:xfrm>
                <a:off x="2005" y="1451"/>
                <a:ext cx="395" cy="69"/>
              </a:xfrm>
              <a:custGeom>
                <a:avLst/>
                <a:gdLst>
                  <a:gd name="T0" fmla="*/ 395 w 789"/>
                  <a:gd name="T1" fmla="*/ 61 h 138"/>
                  <a:gd name="T2" fmla="*/ 394 w 789"/>
                  <a:gd name="T3" fmla="*/ 69 h 138"/>
                  <a:gd name="T4" fmla="*/ 0 w 789"/>
                  <a:gd name="T5" fmla="*/ 7 h 138"/>
                  <a:gd name="T6" fmla="*/ 1 w 789"/>
                  <a:gd name="T7" fmla="*/ 0 h 138"/>
                  <a:gd name="T8" fmla="*/ 395 w 789"/>
                  <a:gd name="T9" fmla="*/ 61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8"/>
                  <a:gd name="T17" fmla="*/ 789 w 789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8">
                    <a:moveTo>
                      <a:pt x="789" y="123"/>
                    </a:moveTo>
                    <a:lnTo>
                      <a:pt x="787" y="138"/>
                    </a:lnTo>
                    <a:lnTo>
                      <a:pt x="0" y="14"/>
                    </a:lnTo>
                    <a:lnTo>
                      <a:pt x="2" y="0"/>
                    </a:lnTo>
                    <a:lnTo>
                      <a:pt x="789" y="123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4" name="Freeform 591"/>
              <p:cNvSpPr>
                <a:spLocks/>
              </p:cNvSpPr>
              <p:nvPr/>
            </p:nvSpPr>
            <p:spPr bwMode="auto">
              <a:xfrm>
                <a:off x="2006" y="1451"/>
                <a:ext cx="394" cy="65"/>
              </a:xfrm>
              <a:custGeom>
                <a:avLst/>
                <a:gdLst>
                  <a:gd name="T0" fmla="*/ 394 w 787"/>
                  <a:gd name="T1" fmla="*/ 61 h 130"/>
                  <a:gd name="T2" fmla="*/ 394 w 787"/>
                  <a:gd name="T3" fmla="*/ 65 h 130"/>
                  <a:gd name="T4" fmla="*/ 0 w 787"/>
                  <a:gd name="T5" fmla="*/ 3 h 130"/>
                  <a:gd name="T6" fmla="*/ 0 w 787"/>
                  <a:gd name="T7" fmla="*/ 0 h 130"/>
                  <a:gd name="T8" fmla="*/ 394 w 787"/>
                  <a:gd name="T9" fmla="*/ 61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0"/>
                  <a:gd name="T17" fmla="*/ 787 w 787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0">
                    <a:moveTo>
                      <a:pt x="787" y="123"/>
                    </a:moveTo>
                    <a:lnTo>
                      <a:pt x="787" y="13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87" y="123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5" name="Freeform 592"/>
              <p:cNvSpPr>
                <a:spLocks/>
              </p:cNvSpPr>
              <p:nvPr/>
            </p:nvSpPr>
            <p:spPr bwMode="auto">
              <a:xfrm>
                <a:off x="2005" y="1454"/>
                <a:ext cx="395" cy="66"/>
              </a:xfrm>
              <a:custGeom>
                <a:avLst/>
                <a:gdLst>
                  <a:gd name="T0" fmla="*/ 395 w 789"/>
                  <a:gd name="T1" fmla="*/ 62 h 131"/>
                  <a:gd name="T2" fmla="*/ 394 w 789"/>
                  <a:gd name="T3" fmla="*/ 66 h 131"/>
                  <a:gd name="T4" fmla="*/ 0 w 789"/>
                  <a:gd name="T5" fmla="*/ 4 h 131"/>
                  <a:gd name="T6" fmla="*/ 1 w 789"/>
                  <a:gd name="T7" fmla="*/ 0 h 131"/>
                  <a:gd name="T8" fmla="*/ 395 w 789"/>
                  <a:gd name="T9" fmla="*/ 6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1"/>
                  <a:gd name="T17" fmla="*/ 789 w 789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1">
                    <a:moveTo>
                      <a:pt x="789" y="123"/>
                    </a:moveTo>
                    <a:lnTo>
                      <a:pt x="787" y="131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789" y="12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6" name="Freeform 593"/>
              <p:cNvSpPr>
                <a:spLocks/>
              </p:cNvSpPr>
              <p:nvPr/>
            </p:nvSpPr>
            <p:spPr bwMode="auto">
              <a:xfrm>
                <a:off x="2005" y="1458"/>
                <a:ext cx="394" cy="70"/>
              </a:xfrm>
              <a:custGeom>
                <a:avLst/>
                <a:gdLst>
                  <a:gd name="T0" fmla="*/ 394 w 787"/>
                  <a:gd name="T1" fmla="*/ 62 h 139"/>
                  <a:gd name="T2" fmla="*/ 394 w 787"/>
                  <a:gd name="T3" fmla="*/ 70 h 139"/>
                  <a:gd name="T4" fmla="*/ 0 w 787"/>
                  <a:gd name="T5" fmla="*/ 8 h 139"/>
                  <a:gd name="T6" fmla="*/ 0 w 787"/>
                  <a:gd name="T7" fmla="*/ 0 h 139"/>
                  <a:gd name="T8" fmla="*/ 394 w 787"/>
                  <a:gd name="T9" fmla="*/ 62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9"/>
                  <a:gd name="T17" fmla="*/ 787 w 78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9">
                    <a:moveTo>
                      <a:pt x="787" y="124"/>
                    </a:moveTo>
                    <a:lnTo>
                      <a:pt x="787" y="139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787" y="124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7" name="Freeform 594"/>
              <p:cNvSpPr>
                <a:spLocks/>
              </p:cNvSpPr>
              <p:nvPr/>
            </p:nvSpPr>
            <p:spPr bwMode="auto">
              <a:xfrm>
                <a:off x="2005" y="1465"/>
                <a:ext cx="394" cy="70"/>
              </a:xfrm>
              <a:custGeom>
                <a:avLst/>
                <a:gdLst>
                  <a:gd name="T0" fmla="*/ 394 w 787"/>
                  <a:gd name="T1" fmla="*/ 62 h 139"/>
                  <a:gd name="T2" fmla="*/ 394 w 787"/>
                  <a:gd name="T3" fmla="*/ 70 h 139"/>
                  <a:gd name="T4" fmla="*/ 0 w 787"/>
                  <a:gd name="T5" fmla="*/ 7 h 139"/>
                  <a:gd name="T6" fmla="*/ 0 w 787"/>
                  <a:gd name="T7" fmla="*/ 0 h 139"/>
                  <a:gd name="T8" fmla="*/ 394 w 787"/>
                  <a:gd name="T9" fmla="*/ 62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9"/>
                  <a:gd name="T17" fmla="*/ 787 w 78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9">
                    <a:moveTo>
                      <a:pt x="787" y="124"/>
                    </a:moveTo>
                    <a:lnTo>
                      <a:pt x="787" y="13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787" y="124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8" name="Freeform 595"/>
              <p:cNvSpPr>
                <a:spLocks/>
              </p:cNvSpPr>
              <p:nvPr/>
            </p:nvSpPr>
            <p:spPr bwMode="auto">
              <a:xfrm>
                <a:off x="2005" y="1472"/>
                <a:ext cx="395" cy="71"/>
              </a:xfrm>
              <a:custGeom>
                <a:avLst/>
                <a:gdLst>
                  <a:gd name="T0" fmla="*/ 394 w 789"/>
                  <a:gd name="T1" fmla="*/ 63 h 141"/>
                  <a:gd name="T2" fmla="*/ 395 w 789"/>
                  <a:gd name="T3" fmla="*/ 71 h 141"/>
                  <a:gd name="T4" fmla="*/ 1 w 789"/>
                  <a:gd name="T5" fmla="*/ 7 h 141"/>
                  <a:gd name="T6" fmla="*/ 0 w 789"/>
                  <a:gd name="T7" fmla="*/ 0 h 141"/>
                  <a:gd name="T8" fmla="*/ 394 w 789"/>
                  <a:gd name="T9" fmla="*/ 63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41"/>
                  <a:gd name="T17" fmla="*/ 789 w 7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41">
                    <a:moveTo>
                      <a:pt x="787" y="126"/>
                    </a:moveTo>
                    <a:lnTo>
                      <a:pt x="789" y="141"/>
                    </a:lnTo>
                    <a:lnTo>
                      <a:pt x="2" y="13"/>
                    </a:lnTo>
                    <a:lnTo>
                      <a:pt x="0" y="0"/>
                    </a:lnTo>
                    <a:lnTo>
                      <a:pt x="787" y="126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9" name="Freeform 596"/>
              <p:cNvSpPr>
                <a:spLocks/>
              </p:cNvSpPr>
              <p:nvPr/>
            </p:nvSpPr>
            <p:spPr bwMode="auto">
              <a:xfrm>
                <a:off x="2005" y="1472"/>
                <a:ext cx="395" cy="67"/>
              </a:xfrm>
              <a:custGeom>
                <a:avLst/>
                <a:gdLst>
                  <a:gd name="T0" fmla="*/ 394 w 789"/>
                  <a:gd name="T1" fmla="*/ 63 h 134"/>
                  <a:gd name="T2" fmla="*/ 395 w 789"/>
                  <a:gd name="T3" fmla="*/ 67 h 134"/>
                  <a:gd name="T4" fmla="*/ 1 w 789"/>
                  <a:gd name="T5" fmla="*/ 3 h 134"/>
                  <a:gd name="T6" fmla="*/ 0 w 789"/>
                  <a:gd name="T7" fmla="*/ 0 h 134"/>
                  <a:gd name="T8" fmla="*/ 394 w 789"/>
                  <a:gd name="T9" fmla="*/ 63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4"/>
                  <a:gd name="T17" fmla="*/ 789 w 789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4">
                    <a:moveTo>
                      <a:pt x="787" y="126"/>
                    </a:moveTo>
                    <a:lnTo>
                      <a:pt x="789" y="134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787" y="126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0" name="Freeform 597"/>
              <p:cNvSpPr>
                <a:spLocks/>
              </p:cNvSpPr>
              <p:nvPr/>
            </p:nvSpPr>
            <p:spPr bwMode="auto">
              <a:xfrm>
                <a:off x="2006" y="1475"/>
                <a:ext cx="394" cy="68"/>
              </a:xfrm>
              <a:custGeom>
                <a:avLst/>
                <a:gdLst>
                  <a:gd name="T0" fmla="*/ 394 w 787"/>
                  <a:gd name="T1" fmla="*/ 64 h 135"/>
                  <a:gd name="T2" fmla="*/ 394 w 787"/>
                  <a:gd name="T3" fmla="*/ 68 h 135"/>
                  <a:gd name="T4" fmla="*/ 0 w 787"/>
                  <a:gd name="T5" fmla="*/ 4 h 135"/>
                  <a:gd name="T6" fmla="*/ 0 w 787"/>
                  <a:gd name="T7" fmla="*/ 0 h 135"/>
                  <a:gd name="T8" fmla="*/ 394 w 787"/>
                  <a:gd name="T9" fmla="*/ 64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5"/>
                  <a:gd name="T17" fmla="*/ 787 w 78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5">
                    <a:moveTo>
                      <a:pt x="787" y="128"/>
                    </a:moveTo>
                    <a:lnTo>
                      <a:pt x="787" y="13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1" name="Freeform 598"/>
              <p:cNvSpPr>
                <a:spLocks/>
              </p:cNvSpPr>
              <p:nvPr/>
            </p:nvSpPr>
            <p:spPr bwMode="auto">
              <a:xfrm>
                <a:off x="2006" y="1479"/>
                <a:ext cx="395" cy="70"/>
              </a:xfrm>
              <a:custGeom>
                <a:avLst/>
                <a:gdLst>
                  <a:gd name="T0" fmla="*/ 394 w 790"/>
                  <a:gd name="T1" fmla="*/ 64 h 141"/>
                  <a:gd name="T2" fmla="*/ 395 w 790"/>
                  <a:gd name="T3" fmla="*/ 70 h 141"/>
                  <a:gd name="T4" fmla="*/ 2 w 790"/>
                  <a:gd name="T5" fmla="*/ 6 h 141"/>
                  <a:gd name="T6" fmla="*/ 0 w 790"/>
                  <a:gd name="T7" fmla="*/ 0 h 141"/>
                  <a:gd name="T8" fmla="*/ 394 w 790"/>
                  <a:gd name="T9" fmla="*/ 64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41"/>
                  <a:gd name="T17" fmla="*/ 790 w 79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41">
                    <a:moveTo>
                      <a:pt x="787" y="128"/>
                    </a:moveTo>
                    <a:lnTo>
                      <a:pt x="790" y="141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2" name="Freeform 599"/>
              <p:cNvSpPr>
                <a:spLocks/>
              </p:cNvSpPr>
              <p:nvPr/>
            </p:nvSpPr>
            <p:spPr bwMode="auto">
              <a:xfrm>
                <a:off x="2006" y="1479"/>
                <a:ext cx="394" cy="66"/>
              </a:xfrm>
              <a:custGeom>
                <a:avLst/>
                <a:gdLst>
                  <a:gd name="T0" fmla="*/ 393 w 789"/>
                  <a:gd name="T1" fmla="*/ 64 h 133"/>
                  <a:gd name="T2" fmla="*/ 394 w 789"/>
                  <a:gd name="T3" fmla="*/ 66 h 133"/>
                  <a:gd name="T4" fmla="*/ 0 w 789"/>
                  <a:gd name="T5" fmla="*/ 2 h 133"/>
                  <a:gd name="T6" fmla="*/ 0 w 789"/>
                  <a:gd name="T7" fmla="*/ 0 h 133"/>
                  <a:gd name="T8" fmla="*/ 393 w 789"/>
                  <a:gd name="T9" fmla="*/ 64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3"/>
                  <a:gd name="T17" fmla="*/ 789 w 78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3">
                    <a:moveTo>
                      <a:pt x="787" y="128"/>
                    </a:moveTo>
                    <a:lnTo>
                      <a:pt x="789" y="133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3" name="Freeform 600"/>
              <p:cNvSpPr>
                <a:spLocks/>
              </p:cNvSpPr>
              <p:nvPr/>
            </p:nvSpPr>
            <p:spPr bwMode="auto">
              <a:xfrm>
                <a:off x="2007" y="1481"/>
                <a:ext cx="393" cy="67"/>
              </a:xfrm>
              <a:custGeom>
                <a:avLst/>
                <a:gdLst>
                  <a:gd name="T0" fmla="*/ 393 w 788"/>
                  <a:gd name="T1" fmla="*/ 64 h 133"/>
                  <a:gd name="T2" fmla="*/ 393 w 788"/>
                  <a:gd name="T3" fmla="*/ 67 h 133"/>
                  <a:gd name="T4" fmla="*/ 0 w 788"/>
                  <a:gd name="T5" fmla="*/ 2 h 133"/>
                  <a:gd name="T6" fmla="*/ 0 w 788"/>
                  <a:gd name="T7" fmla="*/ 0 h 133"/>
                  <a:gd name="T8" fmla="*/ 393 w 788"/>
                  <a:gd name="T9" fmla="*/ 64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33"/>
                  <a:gd name="T17" fmla="*/ 788 w 788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33">
                    <a:moveTo>
                      <a:pt x="788" y="128"/>
                    </a:moveTo>
                    <a:lnTo>
                      <a:pt x="788" y="13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8" y="128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4" name="Freeform 601"/>
              <p:cNvSpPr>
                <a:spLocks/>
              </p:cNvSpPr>
              <p:nvPr/>
            </p:nvSpPr>
            <p:spPr bwMode="auto">
              <a:xfrm>
                <a:off x="2007" y="1483"/>
                <a:ext cx="394" cy="66"/>
              </a:xfrm>
              <a:custGeom>
                <a:avLst/>
                <a:gdLst>
                  <a:gd name="T0" fmla="*/ 394 w 789"/>
                  <a:gd name="T1" fmla="*/ 65 h 133"/>
                  <a:gd name="T2" fmla="*/ 394 w 789"/>
                  <a:gd name="T3" fmla="*/ 66 h 133"/>
                  <a:gd name="T4" fmla="*/ 1 w 789"/>
                  <a:gd name="T5" fmla="*/ 2 h 133"/>
                  <a:gd name="T6" fmla="*/ 0 w 789"/>
                  <a:gd name="T7" fmla="*/ 0 h 133"/>
                  <a:gd name="T8" fmla="*/ 394 w 789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3"/>
                  <a:gd name="T17" fmla="*/ 789 w 78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3">
                    <a:moveTo>
                      <a:pt x="788" y="130"/>
                    </a:moveTo>
                    <a:lnTo>
                      <a:pt x="789" y="133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788" y="130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5" name="Freeform 602"/>
              <p:cNvSpPr>
                <a:spLocks/>
              </p:cNvSpPr>
              <p:nvPr/>
            </p:nvSpPr>
            <p:spPr bwMode="auto">
              <a:xfrm>
                <a:off x="2007" y="1485"/>
                <a:ext cx="396" cy="71"/>
              </a:xfrm>
              <a:custGeom>
                <a:avLst/>
                <a:gdLst>
                  <a:gd name="T0" fmla="*/ 394 w 791"/>
                  <a:gd name="T1" fmla="*/ 64 h 142"/>
                  <a:gd name="T2" fmla="*/ 396 w 791"/>
                  <a:gd name="T3" fmla="*/ 71 h 142"/>
                  <a:gd name="T4" fmla="*/ 2 w 791"/>
                  <a:gd name="T5" fmla="*/ 6 h 142"/>
                  <a:gd name="T6" fmla="*/ 0 w 791"/>
                  <a:gd name="T7" fmla="*/ 0 h 142"/>
                  <a:gd name="T8" fmla="*/ 394 w 791"/>
                  <a:gd name="T9" fmla="*/ 64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42"/>
                  <a:gd name="T17" fmla="*/ 791 w 79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42">
                    <a:moveTo>
                      <a:pt x="787" y="128"/>
                    </a:moveTo>
                    <a:lnTo>
                      <a:pt x="791" y="142"/>
                    </a:lnTo>
                    <a:lnTo>
                      <a:pt x="3" y="12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6" name="Freeform 603"/>
              <p:cNvSpPr>
                <a:spLocks/>
              </p:cNvSpPr>
              <p:nvPr/>
            </p:nvSpPr>
            <p:spPr bwMode="auto">
              <a:xfrm>
                <a:off x="2007" y="1485"/>
                <a:ext cx="394" cy="66"/>
              </a:xfrm>
              <a:custGeom>
                <a:avLst/>
                <a:gdLst>
                  <a:gd name="T0" fmla="*/ 394 w 787"/>
                  <a:gd name="T1" fmla="*/ 64 h 132"/>
                  <a:gd name="T2" fmla="*/ 394 w 787"/>
                  <a:gd name="T3" fmla="*/ 66 h 132"/>
                  <a:gd name="T4" fmla="*/ 0 w 787"/>
                  <a:gd name="T5" fmla="*/ 2 h 132"/>
                  <a:gd name="T6" fmla="*/ 0 w 787"/>
                  <a:gd name="T7" fmla="*/ 0 h 132"/>
                  <a:gd name="T8" fmla="*/ 394 w 787"/>
                  <a:gd name="T9" fmla="*/ 64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2"/>
                  <a:gd name="T17" fmla="*/ 787 w 787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2">
                    <a:moveTo>
                      <a:pt x="787" y="128"/>
                    </a:moveTo>
                    <a:lnTo>
                      <a:pt x="787" y="13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7" name="Freeform 604"/>
              <p:cNvSpPr>
                <a:spLocks/>
              </p:cNvSpPr>
              <p:nvPr/>
            </p:nvSpPr>
            <p:spPr bwMode="auto">
              <a:xfrm>
                <a:off x="2007" y="1487"/>
                <a:ext cx="395" cy="66"/>
              </a:xfrm>
              <a:custGeom>
                <a:avLst/>
                <a:gdLst>
                  <a:gd name="T0" fmla="*/ 394 w 789"/>
                  <a:gd name="T1" fmla="*/ 64 h 131"/>
                  <a:gd name="T2" fmla="*/ 395 w 789"/>
                  <a:gd name="T3" fmla="*/ 66 h 131"/>
                  <a:gd name="T4" fmla="*/ 1 w 789"/>
                  <a:gd name="T5" fmla="*/ 2 h 131"/>
                  <a:gd name="T6" fmla="*/ 0 w 789"/>
                  <a:gd name="T7" fmla="*/ 0 h 131"/>
                  <a:gd name="T8" fmla="*/ 394 w 789"/>
                  <a:gd name="T9" fmla="*/ 64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1"/>
                  <a:gd name="T17" fmla="*/ 789 w 789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1">
                    <a:moveTo>
                      <a:pt x="787" y="128"/>
                    </a:moveTo>
                    <a:lnTo>
                      <a:pt x="789" y="13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87" y="128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8" name="Freeform 605"/>
              <p:cNvSpPr>
                <a:spLocks/>
              </p:cNvSpPr>
              <p:nvPr/>
            </p:nvSpPr>
            <p:spPr bwMode="auto">
              <a:xfrm>
                <a:off x="2008" y="1489"/>
                <a:ext cx="394" cy="65"/>
              </a:xfrm>
              <a:custGeom>
                <a:avLst/>
                <a:gdLst>
                  <a:gd name="T0" fmla="*/ 394 w 788"/>
                  <a:gd name="T1" fmla="*/ 64 h 131"/>
                  <a:gd name="T2" fmla="*/ 394 w 788"/>
                  <a:gd name="T3" fmla="*/ 65 h 131"/>
                  <a:gd name="T4" fmla="*/ 0 w 788"/>
                  <a:gd name="T5" fmla="*/ 1 h 131"/>
                  <a:gd name="T6" fmla="*/ 0 w 788"/>
                  <a:gd name="T7" fmla="*/ 0 h 131"/>
                  <a:gd name="T8" fmla="*/ 394 w 788"/>
                  <a:gd name="T9" fmla="*/ 64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31"/>
                  <a:gd name="T17" fmla="*/ 788 w 78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31">
                    <a:moveTo>
                      <a:pt x="788" y="128"/>
                    </a:moveTo>
                    <a:lnTo>
                      <a:pt x="788" y="13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8" y="128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9" name="Freeform 606"/>
              <p:cNvSpPr>
                <a:spLocks/>
              </p:cNvSpPr>
              <p:nvPr/>
            </p:nvSpPr>
            <p:spPr bwMode="auto">
              <a:xfrm>
                <a:off x="2008" y="1489"/>
                <a:ext cx="395" cy="67"/>
              </a:xfrm>
              <a:custGeom>
                <a:avLst/>
                <a:gdLst>
                  <a:gd name="T0" fmla="*/ 394 w 790"/>
                  <a:gd name="T1" fmla="*/ 65 h 133"/>
                  <a:gd name="T2" fmla="*/ 395 w 790"/>
                  <a:gd name="T3" fmla="*/ 67 h 133"/>
                  <a:gd name="T4" fmla="*/ 1 w 790"/>
                  <a:gd name="T5" fmla="*/ 2 h 133"/>
                  <a:gd name="T6" fmla="*/ 0 w 790"/>
                  <a:gd name="T7" fmla="*/ 0 h 133"/>
                  <a:gd name="T8" fmla="*/ 394 w 790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33"/>
                  <a:gd name="T17" fmla="*/ 790 w 790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33">
                    <a:moveTo>
                      <a:pt x="788" y="129"/>
                    </a:moveTo>
                    <a:lnTo>
                      <a:pt x="790" y="13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788" y="129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0" name="Freeform 607"/>
              <p:cNvSpPr>
                <a:spLocks/>
              </p:cNvSpPr>
              <p:nvPr/>
            </p:nvSpPr>
            <p:spPr bwMode="auto">
              <a:xfrm>
                <a:off x="2009" y="1491"/>
                <a:ext cx="396" cy="71"/>
              </a:xfrm>
              <a:custGeom>
                <a:avLst/>
                <a:gdLst>
                  <a:gd name="T0" fmla="*/ 394 w 793"/>
                  <a:gd name="T1" fmla="*/ 65 h 143"/>
                  <a:gd name="T2" fmla="*/ 396 w 793"/>
                  <a:gd name="T3" fmla="*/ 71 h 143"/>
                  <a:gd name="T4" fmla="*/ 2 w 793"/>
                  <a:gd name="T5" fmla="*/ 6 h 143"/>
                  <a:gd name="T6" fmla="*/ 0 w 793"/>
                  <a:gd name="T7" fmla="*/ 0 h 143"/>
                  <a:gd name="T8" fmla="*/ 394 w 793"/>
                  <a:gd name="T9" fmla="*/ 65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43"/>
                  <a:gd name="T17" fmla="*/ 793 w 793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43">
                    <a:moveTo>
                      <a:pt x="788" y="130"/>
                    </a:moveTo>
                    <a:lnTo>
                      <a:pt x="793" y="143"/>
                    </a:lnTo>
                    <a:lnTo>
                      <a:pt x="5" y="12"/>
                    </a:lnTo>
                    <a:lnTo>
                      <a:pt x="0" y="0"/>
                    </a:lnTo>
                    <a:lnTo>
                      <a:pt x="788" y="130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" name="Freeform 608"/>
              <p:cNvSpPr>
                <a:spLocks/>
              </p:cNvSpPr>
              <p:nvPr/>
            </p:nvSpPr>
            <p:spPr bwMode="auto">
              <a:xfrm>
                <a:off x="2009" y="1491"/>
                <a:ext cx="395" cy="67"/>
              </a:xfrm>
              <a:custGeom>
                <a:avLst/>
                <a:gdLst>
                  <a:gd name="T0" fmla="*/ 394 w 789"/>
                  <a:gd name="T1" fmla="*/ 65 h 133"/>
                  <a:gd name="T2" fmla="*/ 395 w 789"/>
                  <a:gd name="T3" fmla="*/ 67 h 133"/>
                  <a:gd name="T4" fmla="*/ 1 w 789"/>
                  <a:gd name="T5" fmla="*/ 2 h 133"/>
                  <a:gd name="T6" fmla="*/ 0 w 789"/>
                  <a:gd name="T7" fmla="*/ 0 h 133"/>
                  <a:gd name="T8" fmla="*/ 394 w 789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3"/>
                  <a:gd name="T17" fmla="*/ 789 w 78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3">
                    <a:moveTo>
                      <a:pt x="788" y="130"/>
                    </a:moveTo>
                    <a:lnTo>
                      <a:pt x="789" y="13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788" y="130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2" name="Freeform 609"/>
              <p:cNvSpPr>
                <a:spLocks/>
              </p:cNvSpPr>
              <p:nvPr/>
            </p:nvSpPr>
            <p:spPr bwMode="auto">
              <a:xfrm>
                <a:off x="2010" y="1493"/>
                <a:ext cx="394" cy="66"/>
              </a:xfrm>
              <a:custGeom>
                <a:avLst/>
                <a:gdLst>
                  <a:gd name="T0" fmla="*/ 394 w 787"/>
                  <a:gd name="T1" fmla="*/ 65 h 133"/>
                  <a:gd name="T2" fmla="*/ 394 w 787"/>
                  <a:gd name="T3" fmla="*/ 66 h 133"/>
                  <a:gd name="T4" fmla="*/ 0 w 787"/>
                  <a:gd name="T5" fmla="*/ 2 h 133"/>
                  <a:gd name="T6" fmla="*/ 0 w 787"/>
                  <a:gd name="T7" fmla="*/ 0 h 133"/>
                  <a:gd name="T8" fmla="*/ 394 w 787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133"/>
                  <a:gd name="T17" fmla="*/ 787 w 787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133">
                    <a:moveTo>
                      <a:pt x="787" y="130"/>
                    </a:moveTo>
                    <a:lnTo>
                      <a:pt x="787" y="13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87" y="130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3" name="Freeform 610"/>
              <p:cNvSpPr>
                <a:spLocks/>
              </p:cNvSpPr>
              <p:nvPr/>
            </p:nvSpPr>
            <p:spPr bwMode="auto">
              <a:xfrm>
                <a:off x="2010" y="1494"/>
                <a:ext cx="395" cy="67"/>
              </a:xfrm>
              <a:custGeom>
                <a:avLst/>
                <a:gdLst>
                  <a:gd name="T0" fmla="*/ 394 w 789"/>
                  <a:gd name="T1" fmla="*/ 65 h 133"/>
                  <a:gd name="T2" fmla="*/ 395 w 789"/>
                  <a:gd name="T3" fmla="*/ 67 h 133"/>
                  <a:gd name="T4" fmla="*/ 1 w 789"/>
                  <a:gd name="T5" fmla="*/ 1 h 133"/>
                  <a:gd name="T6" fmla="*/ 0 w 789"/>
                  <a:gd name="T7" fmla="*/ 0 h 133"/>
                  <a:gd name="T8" fmla="*/ 394 w 789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3"/>
                  <a:gd name="T17" fmla="*/ 789 w 78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3">
                    <a:moveTo>
                      <a:pt x="787" y="129"/>
                    </a:moveTo>
                    <a:lnTo>
                      <a:pt x="789" y="13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787" y="129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" name="Freeform 611"/>
              <p:cNvSpPr>
                <a:spLocks/>
              </p:cNvSpPr>
              <p:nvPr/>
            </p:nvSpPr>
            <p:spPr bwMode="auto">
              <a:xfrm>
                <a:off x="2011" y="1495"/>
                <a:ext cx="394" cy="67"/>
              </a:xfrm>
              <a:custGeom>
                <a:avLst/>
                <a:gdLst>
                  <a:gd name="T0" fmla="*/ 393 w 790"/>
                  <a:gd name="T1" fmla="*/ 66 h 135"/>
                  <a:gd name="T2" fmla="*/ 394 w 790"/>
                  <a:gd name="T3" fmla="*/ 67 h 135"/>
                  <a:gd name="T4" fmla="*/ 1 w 790"/>
                  <a:gd name="T5" fmla="*/ 2 h 135"/>
                  <a:gd name="T6" fmla="*/ 0 w 790"/>
                  <a:gd name="T7" fmla="*/ 0 h 135"/>
                  <a:gd name="T8" fmla="*/ 393 w 790"/>
                  <a:gd name="T9" fmla="*/ 66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35"/>
                  <a:gd name="T17" fmla="*/ 790 w 790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35">
                    <a:moveTo>
                      <a:pt x="788" y="132"/>
                    </a:moveTo>
                    <a:lnTo>
                      <a:pt x="790" y="13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788" y="132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" name="Freeform 612"/>
              <p:cNvSpPr>
                <a:spLocks/>
              </p:cNvSpPr>
              <p:nvPr/>
            </p:nvSpPr>
            <p:spPr bwMode="auto">
              <a:xfrm>
                <a:off x="2012" y="1497"/>
                <a:ext cx="396" cy="71"/>
              </a:xfrm>
              <a:custGeom>
                <a:avLst/>
                <a:gdLst>
                  <a:gd name="T0" fmla="*/ 394 w 793"/>
                  <a:gd name="T1" fmla="*/ 65 h 143"/>
                  <a:gd name="T2" fmla="*/ 396 w 793"/>
                  <a:gd name="T3" fmla="*/ 71 h 143"/>
                  <a:gd name="T4" fmla="*/ 2 w 793"/>
                  <a:gd name="T5" fmla="*/ 5 h 143"/>
                  <a:gd name="T6" fmla="*/ 0 w 793"/>
                  <a:gd name="T7" fmla="*/ 0 h 143"/>
                  <a:gd name="T8" fmla="*/ 394 w 793"/>
                  <a:gd name="T9" fmla="*/ 65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43"/>
                  <a:gd name="T17" fmla="*/ 793 w 793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43">
                    <a:moveTo>
                      <a:pt x="788" y="131"/>
                    </a:moveTo>
                    <a:lnTo>
                      <a:pt x="793" y="143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788" y="131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" name="Freeform 613"/>
              <p:cNvSpPr>
                <a:spLocks/>
              </p:cNvSpPr>
              <p:nvPr/>
            </p:nvSpPr>
            <p:spPr bwMode="auto">
              <a:xfrm>
                <a:off x="2012" y="1497"/>
                <a:ext cx="393" cy="67"/>
              </a:xfrm>
              <a:custGeom>
                <a:avLst/>
                <a:gdLst>
                  <a:gd name="T0" fmla="*/ 393 w 788"/>
                  <a:gd name="T1" fmla="*/ 66 h 134"/>
                  <a:gd name="T2" fmla="*/ 393 w 788"/>
                  <a:gd name="T3" fmla="*/ 67 h 134"/>
                  <a:gd name="T4" fmla="*/ 0 w 788"/>
                  <a:gd name="T5" fmla="*/ 1 h 134"/>
                  <a:gd name="T6" fmla="*/ 0 w 788"/>
                  <a:gd name="T7" fmla="*/ 0 h 134"/>
                  <a:gd name="T8" fmla="*/ 393 w 788"/>
                  <a:gd name="T9" fmla="*/ 66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34"/>
                  <a:gd name="T17" fmla="*/ 788 w 788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34">
                    <a:moveTo>
                      <a:pt x="788" y="131"/>
                    </a:moveTo>
                    <a:lnTo>
                      <a:pt x="788" y="13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88" y="131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7" name="Freeform 614"/>
              <p:cNvSpPr>
                <a:spLocks/>
              </p:cNvSpPr>
              <p:nvPr/>
            </p:nvSpPr>
            <p:spPr bwMode="auto">
              <a:xfrm>
                <a:off x="2012" y="1499"/>
                <a:ext cx="394" cy="66"/>
              </a:xfrm>
              <a:custGeom>
                <a:avLst/>
                <a:gdLst>
                  <a:gd name="T0" fmla="*/ 394 w 789"/>
                  <a:gd name="T1" fmla="*/ 65 h 133"/>
                  <a:gd name="T2" fmla="*/ 394 w 789"/>
                  <a:gd name="T3" fmla="*/ 66 h 133"/>
                  <a:gd name="T4" fmla="*/ 1 w 789"/>
                  <a:gd name="T5" fmla="*/ 1 h 133"/>
                  <a:gd name="T6" fmla="*/ 0 w 789"/>
                  <a:gd name="T7" fmla="*/ 0 h 133"/>
                  <a:gd name="T8" fmla="*/ 394 w 789"/>
                  <a:gd name="T9" fmla="*/ 65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3"/>
                  <a:gd name="T17" fmla="*/ 789 w 78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3">
                    <a:moveTo>
                      <a:pt x="788" y="131"/>
                    </a:moveTo>
                    <a:lnTo>
                      <a:pt x="789" y="13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8" y="131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8" name="Freeform 615"/>
              <p:cNvSpPr>
                <a:spLocks/>
              </p:cNvSpPr>
              <p:nvPr/>
            </p:nvSpPr>
            <p:spPr bwMode="auto">
              <a:xfrm>
                <a:off x="2012" y="1499"/>
                <a:ext cx="395" cy="68"/>
              </a:xfrm>
              <a:custGeom>
                <a:avLst/>
                <a:gdLst>
                  <a:gd name="T0" fmla="*/ 394 w 789"/>
                  <a:gd name="T1" fmla="*/ 66 h 134"/>
                  <a:gd name="T2" fmla="*/ 395 w 789"/>
                  <a:gd name="T3" fmla="*/ 68 h 134"/>
                  <a:gd name="T4" fmla="*/ 1 w 789"/>
                  <a:gd name="T5" fmla="*/ 2 h 134"/>
                  <a:gd name="T6" fmla="*/ 0 w 789"/>
                  <a:gd name="T7" fmla="*/ 0 h 134"/>
                  <a:gd name="T8" fmla="*/ 394 w 789"/>
                  <a:gd name="T9" fmla="*/ 66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4"/>
                  <a:gd name="T17" fmla="*/ 789 w 789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4">
                    <a:moveTo>
                      <a:pt x="787" y="131"/>
                    </a:moveTo>
                    <a:lnTo>
                      <a:pt x="789" y="13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87" y="131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9" name="Freeform 616"/>
              <p:cNvSpPr>
                <a:spLocks/>
              </p:cNvSpPr>
              <p:nvPr/>
            </p:nvSpPr>
            <p:spPr bwMode="auto">
              <a:xfrm>
                <a:off x="2013" y="1501"/>
                <a:ext cx="395" cy="67"/>
              </a:xfrm>
              <a:custGeom>
                <a:avLst/>
                <a:gdLst>
                  <a:gd name="T0" fmla="*/ 394 w 790"/>
                  <a:gd name="T1" fmla="*/ 65 h 135"/>
                  <a:gd name="T2" fmla="*/ 395 w 790"/>
                  <a:gd name="T3" fmla="*/ 67 h 135"/>
                  <a:gd name="T4" fmla="*/ 1 w 790"/>
                  <a:gd name="T5" fmla="*/ 1 h 135"/>
                  <a:gd name="T6" fmla="*/ 0 w 790"/>
                  <a:gd name="T7" fmla="*/ 0 h 135"/>
                  <a:gd name="T8" fmla="*/ 394 w 790"/>
                  <a:gd name="T9" fmla="*/ 65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35"/>
                  <a:gd name="T17" fmla="*/ 790 w 790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35">
                    <a:moveTo>
                      <a:pt x="788" y="131"/>
                    </a:moveTo>
                    <a:lnTo>
                      <a:pt x="790" y="13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8" y="131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0" name="Freeform 617"/>
              <p:cNvSpPr>
                <a:spLocks/>
              </p:cNvSpPr>
              <p:nvPr/>
            </p:nvSpPr>
            <p:spPr bwMode="auto">
              <a:xfrm>
                <a:off x="2014" y="1502"/>
                <a:ext cx="397" cy="71"/>
              </a:xfrm>
              <a:custGeom>
                <a:avLst/>
                <a:gdLst>
                  <a:gd name="T0" fmla="*/ 394 w 794"/>
                  <a:gd name="T1" fmla="*/ 66 h 143"/>
                  <a:gd name="T2" fmla="*/ 397 w 794"/>
                  <a:gd name="T3" fmla="*/ 71 h 143"/>
                  <a:gd name="T4" fmla="*/ 3 w 794"/>
                  <a:gd name="T5" fmla="*/ 5 h 143"/>
                  <a:gd name="T6" fmla="*/ 0 w 794"/>
                  <a:gd name="T7" fmla="*/ 0 h 143"/>
                  <a:gd name="T8" fmla="*/ 394 w 794"/>
                  <a:gd name="T9" fmla="*/ 66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4"/>
                  <a:gd name="T16" fmla="*/ 0 h 143"/>
                  <a:gd name="T17" fmla="*/ 794 w 794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4" h="143">
                    <a:moveTo>
                      <a:pt x="788" y="133"/>
                    </a:moveTo>
                    <a:lnTo>
                      <a:pt x="794" y="143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1" name="Freeform 618"/>
              <p:cNvSpPr>
                <a:spLocks/>
              </p:cNvSpPr>
              <p:nvPr/>
            </p:nvSpPr>
            <p:spPr bwMode="auto">
              <a:xfrm>
                <a:off x="2014" y="1502"/>
                <a:ext cx="395" cy="68"/>
              </a:xfrm>
              <a:custGeom>
                <a:avLst/>
                <a:gdLst>
                  <a:gd name="T0" fmla="*/ 394 w 789"/>
                  <a:gd name="T1" fmla="*/ 67 h 136"/>
                  <a:gd name="T2" fmla="*/ 395 w 789"/>
                  <a:gd name="T3" fmla="*/ 68 h 136"/>
                  <a:gd name="T4" fmla="*/ 1 w 789"/>
                  <a:gd name="T5" fmla="*/ 1 h 136"/>
                  <a:gd name="T6" fmla="*/ 0 w 789"/>
                  <a:gd name="T7" fmla="*/ 0 h 136"/>
                  <a:gd name="T8" fmla="*/ 394 w 789"/>
                  <a:gd name="T9" fmla="*/ 67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6"/>
                  <a:gd name="T17" fmla="*/ 789 w 78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6">
                    <a:moveTo>
                      <a:pt x="788" y="133"/>
                    </a:moveTo>
                    <a:lnTo>
                      <a:pt x="789" y="13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2" name="Freeform 619"/>
              <p:cNvSpPr>
                <a:spLocks/>
              </p:cNvSpPr>
              <p:nvPr/>
            </p:nvSpPr>
            <p:spPr bwMode="auto">
              <a:xfrm>
                <a:off x="2015" y="1503"/>
                <a:ext cx="395" cy="69"/>
              </a:xfrm>
              <a:custGeom>
                <a:avLst/>
                <a:gdLst>
                  <a:gd name="T0" fmla="*/ 394 w 789"/>
                  <a:gd name="T1" fmla="*/ 67 h 136"/>
                  <a:gd name="T2" fmla="*/ 395 w 789"/>
                  <a:gd name="T3" fmla="*/ 69 h 136"/>
                  <a:gd name="T4" fmla="*/ 1 w 789"/>
                  <a:gd name="T5" fmla="*/ 2 h 136"/>
                  <a:gd name="T6" fmla="*/ 0 w 789"/>
                  <a:gd name="T7" fmla="*/ 0 h 136"/>
                  <a:gd name="T8" fmla="*/ 394 w 789"/>
                  <a:gd name="T9" fmla="*/ 67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36"/>
                  <a:gd name="T17" fmla="*/ 789 w 78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36">
                    <a:moveTo>
                      <a:pt x="787" y="133"/>
                    </a:moveTo>
                    <a:lnTo>
                      <a:pt x="789" y="13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87" y="133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" name="Freeform 620"/>
              <p:cNvSpPr>
                <a:spLocks/>
              </p:cNvSpPr>
              <p:nvPr/>
            </p:nvSpPr>
            <p:spPr bwMode="auto">
              <a:xfrm>
                <a:off x="2016" y="1505"/>
                <a:ext cx="395" cy="68"/>
              </a:xfrm>
              <a:custGeom>
                <a:avLst/>
                <a:gdLst>
                  <a:gd name="T0" fmla="*/ 394 w 791"/>
                  <a:gd name="T1" fmla="*/ 66 h 137"/>
                  <a:gd name="T2" fmla="*/ 395 w 791"/>
                  <a:gd name="T3" fmla="*/ 68 h 137"/>
                  <a:gd name="T4" fmla="*/ 1 w 791"/>
                  <a:gd name="T5" fmla="*/ 2 h 137"/>
                  <a:gd name="T6" fmla="*/ 0 w 791"/>
                  <a:gd name="T7" fmla="*/ 0 h 137"/>
                  <a:gd name="T8" fmla="*/ 394 w 791"/>
                  <a:gd name="T9" fmla="*/ 66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7"/>
                  <a:gd name="T17" fmla="*/ 791 w 791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7">
                    <a:moveTo>
                      <a:pt x="788" y="133"/>
                    </a:moveTo>
                    <a:lnTo>
                      <a:pt x="791" y="13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4" name="Freeform 621"/>
              <p:cNvSpPr>
                <a:spLocks/>
              </p:cNvSpPr>
              <p:nvPr/>
            </p:nvSpPr>
            <p:spPr bwMode="auto">
              <a:xfrm>
                <a:off x="2017" y="1507"/>
                <a:ext cx="398" cy="71"/>
              </a:xfrm>
              <a:custGeom>
                <a:avLst/>
                <a:gdLst>
                  <a:gd name="T0" fmla="*/ 395 w 796"/>
                  <a:gd name="T1" fmla="*/ 66 h 143"/>
                  <a:gd name="T2" fmla="*/ 398 w 796"/>
                  <a:gd name="T3" fmla="*/ 71 h 143"/>
                  <a:gd name="T4" fmla="*/ 4 w 796"/>
                  <a:gd name="T5" fmla="*/ 5 h 143"/>
                  <a:gd name="T6" fmla="*/ 0 w 796"/>
                  <a:gd name="T7" fmla="*/ 0 h 143"/>
                  <a:gd name="T8" fmla="*/ 395 w 796"/>
                  <a:gd name="T9" fmla="*/ 66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43"/>
                  <a:gd name="T17" fmla="*/ 796 w 796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43">
                    <a:moveTo>
                      <a:pt x="789" y="133"/>
                    </a:moveTo>
                    <a:lnTo>
                      <a:pt x="796" y="143"/>
                    </a:lnTo>
                    <a:lnTo>
                      <a:pt x="8" y="10"/>
                    </a:lnTo>
                    <a:lnTo>
                      <a:pt x="0" y="0"/>
                    </a:lnTo>
                    <a:lnTo>
                      <a:pt x="789" y="133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5" name="Freeform 622"/>
              <p:cNvSpPr>
                <a:spLocks/>
              </p:cNvSpPr>
              <p:nvPr/>
            </p:nvSpPr>
            <p:spPr bwMode="auto">
              <a:xfrm>
                <a:off x="2017" y="1507"/>
                <a:ext cx="395" cy="68"/>
              </a:xfrm>
              <a:custGeom>
                <a:avLst/>
                <a:gdLst>
                  <a:gd name="T0" fmla="*/ 394 w 791"/>
                  <a:gd name="T1" fmla="*/ 67 h 136"/>
                  <a:gd name="T2" fmla="*/ 395 w 791"/>
                  <a:gd name="T3" fmla="*/ 68 h 136"/>
                  <a:gd name="T4" fmla="*/ 1 w 791"/>
                  <a:gd name="T5" fmla="*/ 1 h 136"/>
                  <a:gd name="T6" fmla="*/ 0 w 791"/>
                  <a:gd name="T7" fmla="*/ 0 h 136"/>
                  <a:gd name="T8" fmla="*/ 394 w 791"/>
                  <a:gd name="T9" fmla="*/ 67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6"/>
                  <a:gd name="T17" fmla="*/ 791 w 791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6">
                    <a:moveTo>
                      <a:pt x="789" y="133"/>
                    </a:moveTo>
                    <a:lnTo>
                      <a:pt x="791" y="13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789" y="133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6" name="Freeform 623"/>
              <p:cNvSpPr>
                <a:spLocks/>
              </p:cNvSpPr>
              <p:nvPr/>
            </p:nvSpPr>
            <p:spPr bwMode="auto">
              <a:xfrm>
                <a:off x="2018" y="1508"/>
                <a:ext cx="395" cy="69"/>
              </a:xfrm>
              <a:custGeom>
                <a:avLst/>
                <a:gdLst>
                  <a:gd name="T0" fmla="*/ 394 w 790"/>
                  <a:gd name="T1" fmla="*/ 67 h 136"/>
                  <a:gd name="T2" fmla="*/ 395 w 790"/>
                  <a:gd name="T3" fmla="*/ 69 h 136"/>
                  <a:gd name="T4" fmla="*/ 1 w 790"/>
                  <a:gd name="T5" fmla="*/ 2 h 136"/>
                  <a:gd name="T6" fmla="*/ 0 w 790"/>
                  <a:gd name="T7" fmla="*/ 0 h 136"/>
                  <a:gd name="T8" fmla="*/ 394 w 790"/>
                  <a:gd name="T9" fmla="*/ 67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0"/>
                  <a:gd name="T16" fmla="*/ 0 h 136"/>
                  <a:gd name="T17" fmla="*/ 790 w 790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0" h="136">
                    <a:moveTo>
                      <a:pt x="788" y="133"/>
                    </a:moveTo>
                    <a:lnTo>
                      <a:pt x="790" y="13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7" name="Freeform 624"/>
              <p:cNvSpPr>
                <a:spLocks/>
              </p:cNvSpPr>
              <p:nvPr/>
            </p:nvSpPr>
            <p:spPr bwMode="auto">
              <a:xfrm>
                <a:off x="2019" y="1510"/>
                <a:ext cx="396" cy="68"/>
              </a:xfrm>
              <a:custGeom>
                <a:avLst/>
                <a:gdLst>
                  <a:gd name="T0" fmla="*/ 394 w 791"/>
                  <a:gd name="T1" fmla="*/ 66 h 137"/>
                  <a:gd name="T2" fmla="*/ 396 w 791"/>
                  <a:gd name="T3" fmla="*/ 68 h 137"/>
                  <a:gd name="T4" fmla="*/ 2 w 791"/>
                  <a:gd name="T5" fmla="*/ 2 h 137"/>
                  <a:gd name="T6" fmla="*/ 0 w 791"/>
                  <a:gd name="T7" fmla="*/ 0 h 137"/>
                  <a:gd name="T8" fmla="*/ 394 w 791"/>
                  <a:gd name="T9" fmla="*/ 66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7"/>
                  <a:gd name="T17" fmla="*/ 791 w 791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7">
                    <a:moveTo>
                      <a:pt x="788" y="133"/>
                    </a:moveTo>
                    <a:lnTo>
                      <a:pt x="791" y="137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" name="Freeform 625"/>
              <p:cNvSpPr>
                <a:spLocks/>
              </p:cNvSpPr>
              <p:nvPr/>
            </p:nvSpPr>
            <p:spPr bwMode="auto">
              <a:xfrm>
                <a:off x="2021" y="1512"/>
                <a:ext cx="397" cy="70"/>
              </a:xfrm>
              <a:custGeom>
                <a:avLst/>
                <a:gdLst>
                  <a:gd name="T0" fmla="*/ 394 w 795"/>
                  <a:gd name="T1" fmla="*/ 66 h 141"/>
                  <a:gd name="T2" fmla="*/ 397 w 795"/>
                  <a:gd name="T3" fmla="*/ 70 h 141"/>
                  <a:gd name="T4" fmla="*/ 3 w 795"/>
                  <a:gd name="T5" fmla="*/ 3 h 141"/>
                  <a:gd name="T6" fmla="*/ 0 w 795"/>
                  <a:gd name="T7" fmla="*/ 0 h 141"/>
                  <a:gd name="T8" fmla="*/ 394 w 795"/>
                  <a:gd name="T9" fmla="*/ 6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5"/>
                  <a:gd name="T16" fmla="*/ 0 h 141"/>
                  <a:gd name="T17" fmla="*/ 795 w 795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5" h="141">
                    <a:moveTo>
                      <a:pt x="788" y="133"/>
                    </a:moveTo>
                    <a:lnTo>
                      <a:pt x="795" y="141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9" name="Freeform 626"/>
              <p:cNvSpPr>
                <a:spLocks/>
              </p:cNvSpPr>
              <p:nvPr/>
            </p:nvSpPr>
            <p:spPr bwMode="auto">
              <a:xfrm>
                <a:off x="2021" y="1512"/>
                <a:ext cx="395" cy="69"/>
              </a:xfrm>
              <a:custGeom>
                <a:avLst/>
                <a:gdLst>
                  <a:gd name="T0" fmla="*/ 394 w 791"/>
                  <a:gd name="T1" fmla="*/ 67 h 138"/>
                  <a:gd name="T2" fmla="*/ 395 w 791"/>
                  <a:gd name="T3" fmla="*/ 69 h 138"/>
                  <a:gd name="T4" fmla="*/ 2 w 791"/>
                  <a:gd name="T5" fmla="*/ 1 h 138"/>
                  <a:gd name="T6" fmla="*/ 0 w 791"/>
                  <a:gd name="T7" fmla="*/ 0 h 138"/>
                  <a:gd name="T8" fmla="*/ 394 w 791"/>
                  <a:gd name="T9" fmla="*/ 67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8"/>
                  <a:gd name="T17" fmla="*/ 791 w 791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8">
                    <a:moveTo>
                      <a:pt x="788" y="133"/>
                    </a:moveTo>
                    <a:lnTo>
                      <a:pt x="791" y="138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88" y="133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0" name="Freeform 627"/>
              <p:cNvSpPr>
                <a:spLocks/>
              </p:cNvSpPr>
              <p:nvPr/>
            </p:nvSpPr>
            <p:spPr bwMode="auto">
              <a:xfrm>
                <a:off x="2022" y="1513"/>
                <a:ext cx="396" cy="69"/>
              </a:xfrm>
              <a:custGeom>
                <a:avLst/>
                <a:gdLst>
                  <a:gd name="T0" fmla="*/ 394 w 791"/>
                  <a:gd name="T1" fmla="*/ 68 h 138"/>
                  <a:gd name="T2" fmla="*/ 396 w 791"/>
                  <a:gd name="T3" fmla="*/ 69 h 138"/>
                  <a:gd name="T4" fmla="*/ 2 w 791"/>
                  <a:gd name="T5" fmla="*/ 1 h 138"/>
                  <a:gd name="T6" fmla="*/ 0 w 791"/>
                  <a:gd name="T7" fmla="*/ 0 h 138"/>
                  <a:gd name="T8" fmla="*/ 394 w 791"/>
                  <a:gd name="T9" fmla="*/ 6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1"/>
                  <a:gd name="T16" fmla="*/ 0 h 138"/>
                  <a:gd name="T17" fmla="*/ 791 w 791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1" h="138">
                    <a:moveTo>
                      <a:pt x="787" y="135"/>
                    </a:moveTo>
                    <a:lnTo>
                      <a:pt x="791" y="138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787" y="135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1" name="Freeform 628"/>
              <p:cNvSpPr>
                <a:spLocks/>
              </p:cNvSpPr>
              <p:nvPr/>
            </p:nvSpPr>
            <p:spPr bwMode="auto">
              <a:xfrm>
                <a:off x="2024" y="1515"/>
                <a:ext cx="398" cy="71"/>
              </a:xfrm>
              <a:custGeom>
                <a:avLst/>
                <a:gdLst>
                  <a:gd name="T0" fmla="*/ 394 w 796"/>
                  <a:gd name="T1" fmla="*/ 68 h 141"/>
                  <a:gd name="T2" fmla="*/ 398 w 796"/>
                  <a:gd name="T3" fmla="*/ 71 h 141"/>
                  <a:gd name="T4" fmla="*/ 4 w 796"/>
                  <a:gd name="T5" fmla="*/ 4 h 141"/>
                  <a:gd name="T6" fmla="*/ 0 w 796"/>
                  <a:gd name="T7" fmla="*/ 0 h 141"/>
                  <a:gd name="T8" fmla="*/ 394 w 796"/>
                  <a:gd name="T9" fmla="*/ 68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41"/>
                  <a:gd name="T17" fmla="*/ 796 w 796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41">
                    <a:moveTo>
                      <a:pt x="788" y="135"/>
                    </a:moveTo>
                    <a:lnTo>
                      <a:pt x="796" y="141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788" y="135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2" name="Freeform 629"/>
              <p:cNvSpPr>
                <a:spLocks/>
              </p:cNvSpPr>
              <p:nvPr/>
            </p:nvSpPr>
            <p:spPr bwMode="auto">
              <a:xfrm>
                <a:off x="2024" y="1515"/>
                <a:ext cx="396" cy="69"/>
              </a:xfrm>
              <a:custGeom>
                <a:avLst/>
                <a:gdLst>
                  <a:gd name="T0" fmla="*/ 394 w 793"/>
                  <a:gd name="T1" fmla="*/ 68 h 138"/>
                  <a:gd name="T2" fmla="*/ 396 w 793"/>
                  <a:gd name="T3" fmla="*/ 69 h 138"/>
                  <a:gd name="T4" fmla="*/ 1 w 793"/>
                  <a:gd name="T5" fmla="*/ 2 h 138"/>
                  <a:gd name="T6" fmla="*/ 0 w 793"/>
                  <a:gd name="T7" fmla="*/ 0 h 138"/>
                  <a:gd name="T8" fmla="*/ 394 w 793"/>
                  <a:gd name="T9" fmla="*/ 6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38"/>
                  <a:gd name="T17" fmla="*/ 793 w 793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38">
                    <a:moveTo>
                      <a:pt x="788" y="135"/>
                    </a:moveTo>
                    <a:lnTo>
                      <a:pt x="793" y="138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788" y="135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3" name="Freeform 630"/>
              <p:cNvSpPr>
                <a:spLocks/>
              </p:cNvSpPr>
              <p:nvPr/>
            </p:nvSpPr>
            <p:spPr bwMode="auto">
              <a:xfrm>
                <a:off x="2026" y="1517"/>
                <a:ext cx="396" cy="69"/>
              </a:xfrm>
              <a:custGeom>
                <a:avLst/>
                <a:gdLst>
                  <a:gd name="T0" fmla="*/ 395 w 793"/>
                  <a:gd name="T1" fmla="*/ 67 h 137"/>
                  <a:gd name="T2" fmla="*/ 396 w 793"/>
                  <a:gd name="T3" fmla="*/ 69 h 137"/>
                  <a:gd name="T4" fmla="*/ 2 w 793"/>
                  <a:gd name="T5" fmla="*/ 2 h 137"/>
                  <a:gd name="T6" fmla="*/ 0 w 793"/>
                  <a:gd name="T7" fmla="*/ 0 h 137"/>
                  <a:gd name="T8" fmla="*/ 395 w 793"/>
                  <a:gd name="T9" fmla="*/ 67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3"/>
                  <a:gd name="T16" fmla="*/ 0 h 137"/>
                  <a:gd name="T17" fmla="*/ 793 w 793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3" h="137">
                    <a:moveTo>
                      <a:pt x="790" y="134"/>
                    </a:moveTo>
                    <a:lnTo>
                      <a:pt x="793" y="13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90" y="134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4" name="Freeform 631"/>
              <p:cNvSpPr>
                <a:spLocks/>
              </p:cNvSpPr>
              <p:nvPr/>
            </p:nvSpPr>
            <p:spPr bwMode="auto">
              <a:xfrm>
                <a:off x="2028" y="1518"/>
                <a:ext cx="398" cy="71"/>
              </a:xfrm>
              <a:custGeom>
                <a:avLst/>
                <a:gdLst>
                  <a:gd name="T0" fmla="*/ 394 w 796"/>
                  <a:gd name="T1" fmla="*/ 67 h 141"/>
                  <a:gd name="T2" fmla="*/ 398 w 796"/>
                  <a:gd name="T3" fmla="*/ 71 h 141"/>
                  <a:gd name="T4" fmla="*/ 5 w 796"/>
                  <a:gd name="T5" fmla="*/ 4 h 141"/>
                  <a:gd name="T6" fmla="*/ 0 w 796"/>
                  <a:gd name="T7" fmla="*/ 0 h 141"/>
                  <a:gd name="T8" fmla="*/ 394 w 796"/>
                  <a:gd name="T9" fmla="*/ 67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6"/>
                  <a:gd name="T16" fmla="*/ 0 h 141"/>
                  <a:gd name="T17" fmla="*/ 796 w 796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6" h="141">
                    <a:moveTo>
                      <a:pt x="788" y="134"/>
                    </a:moveTo>
                    <a:lnTo>
                      <a:pt x="796" y="141"/>
                    </a:lnTo>
                    <a:lnTo>
                      <a:pt x="9" y="7"/>
                    </a:lnTo>
                    <a:lnTo>
                      <a:pt x="0" y="0"/>
                    </a:lnTo>
                    <a:lnTo>
                      <a:pt x="788" y="134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5" name="Freeform 632"/>
              <p:cNvSpPr>
                <a:spLocks/>
              </p:cNvSpPr>
              <p:nvPr/>
            </p:nvSpPr>
            <p:spPr bwMode="auto">
              <a:xfrm>
                <a:off x="2032" y="1522"/>
                <a:ext cx="399" cy="70"/>
              </a:xfrm>
              <a:custGeom>
                <a:avLst/>
                <a:gdLst>
                  <a:gd name="T0" fmla="*/ 394 w 797"/>
                  <a:gd name="T1" fmla="*/ 67 h 139"/>
                  <a:gd name="T2" fmla="*/ 399 w 797"/>
                  <a:gd name="T3" fmla="*/ 70 h 139"/>
                  <a:gd name="T4" fmla="*/ 5 w 797"/>
                  <a:gd name="T5" fmla="*/ 3 h 139"/>
                  <a:gd name="T6" fmla="*/ 0 w 797"/>
                  <a:gd name="T7" fmla="*/ 0 h 139"/>
                  <a:gd name="T8" fmla="*/ 394 w 797"/>
                  <a:gd name="T9" fmla="*/ 67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7"/>
                  <a:gd name="T16" fmla="*/ 0 h 139"/>
                  <a:gd name="T17" fmla="*/ 797 w 79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7" h="139">
                    <a:moveTo>
                      <a:pt x="787" y="134"/>
                    </a:moveTo>
                    <a:lnTo>
                      <a:pt x="797" y="139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787" y="134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6" name="Freeform 633"/>
              <p:cNvSpPr>
                <a:spLocks/>
              </p:cNvSpPr>
              <p:nvPr/>
            </p:nvSpPr>
            <p:spPr bwMode="auto">
              <a:xfrm>
                <a:off x="2037" y="1524"/>
                <a:ext cx="404" cy="70"/>
              </a:xfrm>
              <a:custGeom>
                <a:avLst/>
                <a:gdLst>
                  <a:gd name="T0" fmla="*/ 394 w 807"/>
                  <a:gd name="T1" fmla="*/ 67 h 139"/>
                  <a:gd name="T2" fmla="*/ 404 w 807"/>
                  <a:gd name="T3" fmla="*/ 70 h 139"/>
                  <a:gd name="T4" fmla="*/ 9 w 807"/>
                  <a:gd name="T5" fmla="*/ 3 h 139"/>
                  <a:gd name="T6" fmla="*/ 0 w 807"/>
                  <a:gd name="T7" fmla="*/ 0 h 139"/>
                  <a:gd name="T8" fmla="*/ 394 w 807"/>
                  <a:gd name="T9" fmla="*/ 67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7"/>
                  <a:gd name="T16" fmla="*/ 0 h 139"/>
                  <a:gd name="T17" fmla="*/ 807 w 80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7" h="139">
                    <a:moveTo>
                      <a:pt x="787" y="134"/>
                    </a:moveTo>
                    <a:lnTo>
                      <a:pt x="807" y="139"/>
                    </a:lnTo>
                    <a:lnTo>
                      <a:pt x="18" y="5"/>
                    </a:lnTo>
                    <a:lnTo>
                      <a:pt x="0" y="0"/>
                    </a:lnTo>
                    <a:lnTo>
                      <a:pt x="787" y="134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7" name="Freeform 634"/>
              <p:cNvSpPr>
                <a:spLocks/>
              </p:cNvSpPr>
              <p:nvPr/>
            </p:nvSpPr>
            <p:spPr bwMode="auto">
              <a:xfrm>
                <a:off x="2062" y="1390"/>
                <a:ext cx="400" cy="55"/>
              </a:xfrm>
              <a:custGeom>
                <a:avLst/>
                <a:gdLst>
                  <a:gd name="T0" fmla="*/ 400 w 800"/>
                  <a:gd name="T1" fmla="*/ 55 h 112"/>
                  <a:gd name="T2" fmla="*/ 395 w 800"/>
                  <a:gd name="T3" fmla="*/ 55 h 112"/>
                  <a:gd name="T4" fmla="*/ 0 w 800"/>
                  <a:gd name="T5" fmla="*/ 0 h 112"/>
                  <a:gd name="T6" fmla="*/ 5 w 800"/>
                  <a:gd name="T7" fmla="*/ 1 h 112"/>
                  <a:gd name="T8" fmla="*/ 400 w 800"/>
                  <a:gd name="T9" fmla="*/ 55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0"/>
                  <a:gd name="T16" fmla="*/ 0 h 112"/>
                  <a:gd name="T17" fmla="*/ 800 w 80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0" h="112">
                    <a:moveTo>
                      <a:pt x="800" y="112"/>
                    </a:moveTo>
                    <a:lnTo>
                      <a:pt x="790" y="112"/>
                    </a:lnTo>
                    <a:lnTo>
                      <a:pt x="0" y="0"/>
                    </a:lnTo>
                    <a:lnTo>
                      <a:pt x="10" y="2"/>
                    </a:lnTo>
                    <a:lnTo>
                      <a:pt x="800" y="112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8" name="Freeform 635"/>
              <p:cNvSpPr>
                <a:spLocks/>
              </p:cNvSpPr>
              <p:nvPr/>
            </p:nvSpPr>
            <p:spPr bwMode="auto">
              <a:xfrm>
                <a:off x="2057" y="1390"/>
                <a:ext cx="400" cy="55"/>
              </a:xfrm>
              <a:custGeom>
                <a:avLst/>
                <a:gdLst>
                  <a:gd name="T0" fmla="*/ 400 w 799"/>
                  <a:gd name="T1" fmla="*/ 55 h 112"/>
                  <a:gd name="T2" fmla="*/ 394 w 799"/>
                  <a:gd name="T3" fmla="*/ 55 h 112"/>
                  <a:gd name="T4" fmla="*/ 0 w 799"/>
                  <a:gd name="T5" fmla="*/ 1 h 112"/>
                  <a:gd name="T6" fmla="*/ 5 w 799"/>
                  <a:gd name="T7" fmla="*/ 0 h 112"/>
                  <a:gd name="T8" fmla="*/ 400 w 799"/>
                  <a:gd name="T9" fmla="*/ 55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12"/>
                  <a:gd name="T17" fmla="*/ 799 w 799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12">
                    <a:moveTo>
                      <a:pt x="799" y="112"/>
                    </a:moveTo>
                    <a:lnTo>
                      <a:pt x="787" y="112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799" y="112"/>
                    </a:lnTo>
                    <a:close/>
                  </a:path>
                </a:pathLst>
              </a:custGeom>
              <a:solidFill>
                <a:srgbClr val="75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9" name="Freeform 636"/>
              <p:cNvSpPr>
                <a:spLocks/>
              </p:cNvSpPr>
              <p:nvPr/>
            </p:nvSpPr>
            <p:spPr bwMode="auto">
              <a:xfrm>
                <a:off x="2399" y="1445"/>
                <a:ext cx="104" cy="150"/>
              </a:xfrm>
              <a:custGeom>
                <a:avLst/>
                <a:gdLst>
                  <a:gd name="T0" fmla="*/ 47 w 210"/>
                  <a:gd name="T1" fmla="*/ 1 h 299"/>
                  <a:gd name="T2" fmla="*/ 37 w 210"/>
                  <a:gd name="T3" fmla="*/ 6 h 299"/>
                  <a:gd name="T4" fmla="*/ 27 w 210"/>
                  <a:gd name="T5" fmla="*/ 13 h 299"/>
                  <a:gd name="T6" fmla="*/ 19 w 210"/>
                  <a:gd name="T7" fmla="*/ 22 h 299"/>
                  <a:gd name="T8" fmla="*/ 12 w 210"/>
                  <a:gd name="T9" fmla="*/ 32 h 299"/>
                  <a:gd name="T10" fmla="*/ 7 w 210"/>
                  <a:gd name="T11" fmla="*/ 46 h 299"/>
                  <a:gd name="T12" fmla="*/ 2 w 210"/>
                  <a:gd name="T13" fmla="*/ 60 h 299"/>
                  <a:gd name="T14" fmla="*/ 0 w 210"/>
                  <a:gd name="T15" fmla="*/ 75 h 299"/>
                  <a:gd name="T16" fmla="*/ 0 w 210"/>
                  <a:gd name="T17" fmla="*/ 90 h 299"/>
                  <a:gd name="T18" fmla="*/ 2 w 210"/>
                  <a:gd name="T19" fmla="*/ 104 h 299"/>
                  <a:gd name="T20" fmla="*/ 7 w 210"/>
                  <a:gd name="T21" fmla="*/ 117 h 299"/>
                  <a:gd name="T22" fmla="*/ 12 w 210"/>
                  <a:gd name="T23" fmla="*/ 128 h 299"/>
                  <a:gd name="T24" fmla="*/ 19 w 210"/>
                  <a:gd name="T25" fmla="*/ 137 h 299"/>
                  <a:gd name="T26" fmla="*/ 27 w 210"/>
                  <a:gd name="T27" fmla="*/ 144 h 299"/>
                  <a:gd name="T28" fmla="*/ 37 w 210"/>
                  <a:gd name="T29" fmla="*/ 148 h 299"/>
                  <a:gd name="T30" fmla="*/ 47 w 210"/>
                  <a:gd name="T31" fmla="*/ 150 h 299"/>
                  <a:gd name="T32" fmla="*/ 58 w 210"/>
                  <a:gd name="T33" fmla="*/ 147 h 299"/>
                  <a:gd name="T34" fmla="*/ 68 w 210"/>
                  <a:gd name="T35" fmla="*/ 143 h 299"/>
                  <a:gd name="T36" fmla="*/ 77 w 210"/>
                  <a:gd name="T37" fmla="*/ 136 h 299"/>
                  <a:gd name="T38" fmla="*/ 85 w 210"/>
                  <a:gd name="T39" fmla="*/ 126 h 299"/>
                  <a:gd name="T40" fmla="*/ 93 w 210"/>
                  <a:gd name="T41" fmla="*/ 116 h 299"/>
                  <a:gd name="T42" fmla="*/ 98 w 210"/>
                  <a:gd name="T43" fmla="*/ 103 h 299"/>
                  <a:gd name="T44" fmla="*/ 102 w 210"/>
                  <a:gd name="T45" fmla="*/ 89 h 299"/>
                  <a:gd name="T46" fmla="*/ 103 w 210"/>
                  <a:gd name="T47" fmla="*/ 74 h 299"/>
                  <a:gd name="T48" fmla="*/ 103 w 210"/>
                  <a:gd name="T49" fmla="*/ 59 h 299"/>
                  <a:gd name="T50" fmla="*/ 102 w 210"/>
                  <a:gd name="T51" fmla="*/ 45 h 299"/>
                  <a:gd name="T52" fmla="*/ 98 w 210"/>
                  <a:gd name="T53" fmla="*/ 32 h 299"/>
                  <a:gd name="T54" fmla="*/ 93 w 210"/>
                  <a:gd name="T55" fmla="*/ 22 h 299"/>
                  <a:gd name="T56" fmla="*/ 85 w 210"/>
                  <a:gd name="T57" fmla="*/ 13 h 299"/>
                  <a:gd name="T58" fmla="*/ 77 w 210"/>
                  <a:gd name="T59" fmla="*/ 6 h 299"/>
                  <a:gd name="T60" fmla="*/ 68 w 210"/>
                  <a:gd name="T61" fmla="*/ 2 h 299"/>
                  <a:gd name="T62" fmla="*/ 58 w 210"/>
                  <a:gd name="T63" fmla="*/ 0 h 2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10"/>
                  <a:gd name="T97" fmla="*/ 0 h 299"/>
                  <a:gd name="T98" fmla="*/ 210 w 210"/>
                  <a:gd name="T99" fmla="*/ 299 h 2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10" h="299">
                    <a:moveTo>
                      <a:pt x="105" y="0"/>
                    </a:moveTo>
                    <a:lnTo>
                      <a:pt x="95" y="1"/>
                    </a:lnTo>
                    <a:lnTo>
                      <a:pt x="85" y="6"/>
                    </a:lnTo>
                    <a:lnTo>
                      <a:pt x="75" y="11"/>
                    </a:lnTo>
                    <a:lnTo>
                      <a:pt x="65" y="16"/>
                    </a:lnTo>
                    <a:lnTo>
                      <a:pt x="55" y="25"/>
                    </a:lnTo>
                    <a:lnTo>
                      <a:pt x="47" y="33"/>
                    </a:lnTo>
                    <a:lnTo>
                      <a:pt x="39" y="43"/>
                    </a:lnTo>
                    <a:lnTo>
                      <a:pt x="32" y="53"/>
                    </a:lnTo>
                    <a:lnTo>
                      <a:pt x="25" y="64"/>
                    </a:lnTo>
                    <a:lnTo>
                      <a:pt x="19" y="78"/>
                    </a:lnTo>
                    <a:lnTo>
                      <a:pt x="14" y="91"/>
                    </a:lnTo>
                    <a:lnTo>
                      <a:pt x="9" y="104"/>
                    </a:lnTo>
                    <a:lnTo>
                      <a:pt x="5" y="119"/>
                    </a:lnTo>
                    <a:lnTo>
                      <a:pt x="2" y="134"/>
                    </a:lnTo>
                    <a:lnTo>
                      <a:pt x="0" y="149"/>
                    </a:lnTo>
                    <a:lnTo>
                      <a:pt x="0" y="164"/>
                    </a:lnTo>
                    <a:lnTo>
                      <a:pt x="0" y="179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9" y="221"/>
                    </a:lnTo>
                    <a:lnTo>
                      <a:pt x="14" y="234"/>
                    </a:lnTo>
                    <a:lnTo>
                      <a:pt x="19" y="246"/>
                    </a:lnTo>
                    <a:lnTo>
                      <a:pt x="25" y="256"/>
                    </a:lnTo>
                    <a:lnTo>
                      <a:pt x="32" y="266"/>
                    </a:lnTo>
                    <a:lnTo>
                      <a:pt x="39" y="274"/>
                    </a:lnTo>
                    <a:lnTo>
                      <a:pt x="47" y="280"/>
                    </a:lnTo>
                    <a:lnTo>
                      <a:pt x="55" y="287"/>
                    </a:lnTo>
                    <a:lnTo>
                      <a:pt x="65" y="292"/>
                    </a:lnTo>
                    <a:lnTo>
                      <a:pt x="75" y="295"/>
                    </a:lnTo>
                    <a:lnTo>
                      <a:pt x="85" y="297"/>
                    </a:lnTo>
                    <a:lnTo>
                      <a:pt x="95" y="299"/>
                    </a:lnTo>
                    <a:lnTo>
                      <a:pt x="105" y="297"/>
                    </a:lnTo>
                    <a:lnTo>
                      <a:pt x="117" y="294"/>
                    </a:lnTo>
                    <a:lnTo>
                      <a:pt x="127" y="290"/>
                    </a:lnTo>
                    <a:lnTo>
                      <a:pt x="137" y="285"/>
                    </a:lnTo>
                    <a:lnTo>
                      <a:pt x="147" y="279"/>
                    </a:lnTo>
                    <a:lnTo>
                      <a:pt x="155" y="271"/>
                    </a:lnTo>
                    <a:lnTo>
                      <a:pt x="163" y="262"/>
                    </a:lnTo>
                    <a:lnTo>
                      <a:pt x="172" y="252"/>
                    </a:lnTo>
                    <a:lnTo>
                      <a:pt x="180" y="242"/>
                    </a:lnTo>
                    <a:lnTo>
                      <a:pt x="187" y="231"/>
                    </a:lnTo>
                    <a:lnTo>
                      <a:pt x="192" y="217"/>
                    </a:lnTo>
                    <a:lnTo>
                      <a:pt x="197" y="206"/>
                    </a:lnTo>
                    <a:lnTo>
                      <a:pt x="202" y="191"/>
                    </a:lnTo>
                    <a:lnTo>
                      <a:pt x="205" y="177"/>
                    </a:lnTo>
                    <a:lnTo>
                      <a:pt x="208" y="163"/>
                    </a:lnTo>
                    <a:lnTo>
                      <a:pt x="208" y="148"/>
                    </a:lnTo>
                    <a:lnTo>
                      <a:pt x="210" y="133"/>
                    </a:lnTo>
                    <a:lnTo>
                      <a:pt x="208" y="118"/>
                    </a:lnTo>
                    <a:lnTo>
                      <a:pt x="208" y="104"/>
                    </a:lnTo>
                    <a:lnTo>
                      <a:pt x="205" y="89"/>
                    </a:lnTo>
                    <a:lnTo>
                      <a:pt x="202" y="76"/>
                    </a:lnTo>
                    <a:lnTo>
                      <a:pt x="197" y="64"/>
                    </a:lnTo>
                    <a:lnTo>
                      <a:pt x="192" y="53"/>
                    </a:lnTo>
                    <a:lnTo>
                      <a:pt x="187" y="43"/>
                    </a:lnTo>
                    <a:lnTo>
                      <a:pt x="180" y="33"/>
                    </a:lnTo>
                    <a:lnTo>
                      <a:pt x="172" y="25"/>
                    </a:lnTo>
                    <a:lnTo>
                      <a:pt x="163" y="18"/>
                    </a:lnTo>
                    <a:lnTo>
                      <a:pt x="155" y="11"/>
                    </a:lnTo>
                    <a:lnTo>
                      <a:pt x="147" y="6"/>
                    </a:lnTo>
                    <a:lnTo>
                      <a:pt x="137" y="3"/>
                    </a:lnTo>
                    <a:lnTo>
                      <a:pt x="127" y="0"/>
                    </a:lnTo>
                    <a:lnTo>
                      <a:pt x="117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B6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8" name="Group 637"/>
            <p:cNvGrpSpPr>
              <a:grpSpLocks/>
            </p:cNvGrpSpPr>
            <p:nvPr/>
          </p:nvGrpSpPr>
          <p:grpSpPr bwMode="auto">
            <a:xfrm>
              <a:off x="2226" y="1375"/>
              <a:ext cx="1430" cy="520"/>
              <a:chOff x="2226" y="1375"/>
              <a:chExt cx="1430" cy="520"/>
            </a:xfrm>
          </p:grpSpPr>
          <p:sp>
            <p:nvSpPr>
              <p:cNvPr id="11305" name="Freeform 638"/>
              <p:cNvSpPr>
                <a:spLocks/>
              </p:cNvSpPr>
              <p:nvPr/>
            </p:nvSpPr>
            <p:spPr bwMode="auto">
              <a:xfrm>
                <a:off x="2253" y="1386"/>
                <a:ext cx="1227" cy="174"/>
              </a:xfrm>
              <a:custGeom>
                <a:avLst/>
                <a:gdLst>
                  <a:gd name="T0" fmla="*/ 1227 w 2456"/>
                  <a:gd name="T1" fmla="*/ 173 h 349"/>
                  <a:gd name="T2" fmla="*/ 1220 w 2456"/>
                  <a:gd name="T3" fmla="*/ 174 h 349"/>
                  <a:gd name="T4" fmla="*/ 0 w 2456"/>
                  <a:gd name="T5" fmla="*/ 1 h 349"/>
                  <a:gd name="T6" fmla="*/ 7 w 2456"/>
                  <a:gd name="T7" fmla="*/ 0 h 349"/>
                  <a:gd name="T8" fmla="*/ 1227 w 2456"/>
                  <a:gd name="T9" fmla="*/ 173 h 3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6"/>
                  <a:gd name="T16" fmla="*/ 0 h 349"/>
                  <a:gd name="T17" fmla="*/ 2456 w 2456"/>
                  <a:gd name="T18" fmla="*/ 349 h 3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6" h="349">
                    <a:moveTo>
                      <a:pt x="2456" y="346"/>
                    </a:moveTo>
                    <a:lnTo>
                      <a:pt x="2441" y="349"/>
                    </a:lnTo>
                    <a:lnTo>
                      <a:pt x="0" y="3"/>
                    </a:lnTo>
                    <a:lnTo>
                      <a:pt x="15" y="0"/>
                    </a:lnTo>
                    <a:lnTo>
                      <a:pt x="2456" y="346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Freeform 639"/>
              <p:cNvSpPr>
                <a:spLocks/>
              </p:cNvSpPr>
              <p:nvPr/>
            </p:nvSpPr>
            <p:spPr bwMode="auto">
              <a:xfrm>
                <a:off x="2256" y="1386"/>
                <a:ext cx="1224" cy="173"/>
              </a:xfrm>
              <a:custGeom>
                <a:avLst/>
                <a:gdLst>
                  <a:gd name="T0" fmla="*/ 1224 w 2449"/>
                  <a:gd name="T1" fmla="*/ 173 h 347"/>
                  <a:gd name="T2" fmla="*/ 1220 w 2449"/>
                  <a:gd name="T3" fmla="*/ 173 h 347"/>
                  <a:gd name="T4" fmla="*/ 0 w 2449"/>
                  <a:gd name="T5" fmla="*/ 1 h 347"/>
                  <a:gd name="T6" fmla="*/ 4 w 2449"/>
                  <a:gd name="T7" fmla="*/ 0 h 347"/>
                  <a:gd name="T8" fmla="*/ 1224 w 2449"/>
                  <a:gd name="T9" fmla="*/ 173 h 3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9"/>
                  <a:gd name="T16" fmla="*/ 0 h 347"/>
                  <a:gd name="T17" fmla="*/ 2449 w 2449"/>
                  <a:gd name="T18" fmla="*/ 347 h 3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9" h="347">
                    <a:moveTo>
                      <a:pt x="2449" y="346"/>
                    </a:moveTo>
                    <a:lnTo>
                      <a:pt x="2441" y="347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2449" y="346"/>
                    </a:lnTo>
                    <a:close/>
                  </a:path>
                </a:pathLst>
              </a:custGeom>
              <a:solidFill>
                <a:srgbClr val="84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Freeform 640"/>
              <p:cNvSpPr>
                <a:spLocks/>
              </p:cNvSpPr>
              <p:nvPr/>
            </p:nvSpPr>
            <p:spPr bwMode="auto">
              <a:xfrm>
                <a:off x="2253" y="1386"/>
                <a:ext cx="1223" cy="174"/>
              </a:xfrm>
              <a:custGeom>
                <a:avLst/>
                <a:gdLst>
                  <a:gd name="T0" fmla="*/ 1223 w 2448"/>
                  <a:gd name="T1" fmla="*/ 173 h 347"/>
                  <a:gd name="T2" fmla="*/ 1220 w 2448"/>
                  <a:gd name="T3" fmla="*/ 174 h 347"/>
                  <a:gd name="T4" fmla="*/ 0 w 2448"/>
                  <a:gd name="T5" fmla="*/ 1 h 347"/>
                  <a:gd name="T6" fmla="*/ 3 w 2448"/>
                  <a:gd name="T7" fmla="*/ 0 h 347"/>
                  <a:gd name="T8" fmla="*/ 1223 w 2448"/>
                  <a:gd name="T9" fmla="*/ 173 h 3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8"/>
                  <a:gd name="T16" fmla="*/ 0 h 347"/>
                  <a:gd name="T17" fmla="*/ 2448 w 2448"/>
                  <a:gd name="T18" fmla="*/ 347 h 3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8" h="347">
                    <a:moveTo>
                      <a:pt x="2448" y="345"/>
                    </a:moveTo>
                    <a:lnTo>
                      <a:pt x="2441" y="347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2448" y="345"/>
                    </a:lnTo>
                    <a:close/>
                  </a:path>
                </a:pathLst>
              </a:custGeom>
              <a:solidFill>
                <a:srgbClr val="8A4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Freeform 641"/>
              <p:cNvSpPr>
                <a:spLocks/>
              </p:cNvSpPr>
              <p:nvPr/>
            </p:nvSpPr>
            <p:spPr bwMode="auto">
              <a:xfrm>
                <a:off x="2247" y="1387"/>
                <a:ext cx="1226" cy="177"/>
              </a:xfrm>
              <a:custGeom>
                <a:avLst/>
                <a:gdLst>
                  <a:gd name="T0" fmla="*/ 1226 w 2453"/>
                  <a:gd name="T1" fmla="*/ 173 h 354"/>
                  <a:gd name="T2" fmla="*/ 1220 w 2453"/>
                  <a:gd name="T3" fmla="*/ 177 h 354"/>
                  <a:gd name="T4" fmla="*/ 0 w 2453"/>
                  <a:gd name="T5" fmla="*/ 3 h 354"/>
                  <a:gd name="T6" fmla="*/ 6 w 2453"/>
                  <a:gd name="T7" fmla="*/ 0 h 354"/>
                  <a:gd name="T8" fmla="*/ 1226 w 2453"/>
                  <a:gd name="T9" fmla="*/ 173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3"/>
                  <a:gd name="T16" fmla="*/ 0 h 354"/>
                  <a:gd name="T17" fmla="*/ 2453 w 2453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3" h="354">
                    <a:moveTo>
                      <a:pt x="2453" y="346"/>
                    </a:moveTo>
                    <a:lnTo>
                      <a:pt x="2440" y="354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2453" y="346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Freeform 642"/>
              <p:cNvSpPr>
                <a:spLocks/>
              </p:cNvSpPr>
              <p:nvPr/>
            </p:nvSpPr>
            <p:spPr bwMode="auto">
              <a:xfrm>
                <a:off x="2251" y="1387"/>
                <a:ext cx="1222" cy="175"/>
              </a:xfrm>
              <a:custGeom>
                <a:avLst/>
                <a:gdLst>
                  <a:gd name="T0" fmla="*/ 1222 w 2444"/>
                  <a:gd name="T1" fmla="*/ 173 h 349"/>
                  <a:gd name="T2" fmla="*/ 1221 w 2444"/>
                  <a:gd name="T3" fmla="*/ 175 h 349"/>
                  <a:gd name="T4" fmla="*/ 0 w 2444"/>
                  <a:gd name="T5" fmla="*/ 1 h 349"/>
                  <a:gd name="T6" fmla="*/ 1 w 2444"/>
                  <a:gd name="T7" fmla="*/ 0 h 349"/>
                  <a:gd name="T8" fmla="*/ 1222 w 2444"/>
                  <a:gd name="T9" fmla="*/ 173 h 3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4"/>
                  <a:gd name="T16" fmla="*/ 0 h 349"/>
                  <a:gd name="T17" fmla="*/ 2444 w 2444"/>
                  <a:gd name="T18" fmla="*/ 349 h 3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4" h="349">
                    <a:moveTo>
                      <a:pt x="2444" y="346"/>
                    </a:moveTo>
                    <a:lnTo>
                      <a:pt x="2441" y="349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2444" y="346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Freeform 643"/>
              <p:cNvSpPr>
                <a:spLocks/>
              </p:cNvSpPr>
              <p:nvPr/>
            </p:nvSpPr>
            <p:spPr bwMode="auto">
              <a:xfrm>
                <a:off x="2249" y="1388"/>
                <a:ext cx="1222" cy="174"/>
              </a:xfrm>
              <a:custGeom>
                <a:avLst/>
                <a:gdLst>
                  <a:gd name="T0" fmla="*/ 1222 w 2445"/>
                  <a:gd name="T1" fmla="*/ 173 h 349"/>
                  <a:gd name="T2" fmla="*/ 1220 w 2445"/>
                  <a:gd name="T3" fmla="*/ 174 h 349"/>
                  <a:gd name="T4" fmla="*/ 0 w 2445"/>
                  <a:gd name="T5" fmla="*/ 0 h 349"/>
                  <a:gd name="T6" fmla="*/ 2 w 2445"/>
                  <a:gd name="T7" fmla="*/ 0 h 349"/>
                  <a:gd name="T8" fmla="*/ 1222 w 2445"/>
                  <a:gd name="T9" fmla="*/ 173 h 3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5"/>
                  <a:gd name="T16" fmla="*/ 0 h 349"/>
                  <a:gd name="T17" fmla="*/ 2445 w 2445"/>
                  <a:gd name="T18" fmla="*/ 349 h 3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5" h="349">
                    <a:moveTo>
                      <a:pt x="2445" y="347"/>
                    </a:moveTo>
                    <a:lnTo>
                      <a:pt x="2441" y="34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2445" y="347"/>
                    </a:lnTo>
                    <a:close/>
                  </a:path>
                </a:pathLst>
              </a:custGeom>
              <a:solidFill>
                <a:srgbClr val="954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Freeform 644"/>
              <p:cNvSpPr>
                <a:spLocks/>
              </p:cNvSpPr>
              <p:nvPr/>
            </p:nvSpPr>
            <p:spPr bwMode="auto">
              <a:xfrm>
                <a:off x="2248" y="1388"/>
                <a:ext cx="1222" cy="175"/>
              </a:xfrm>
              <a:custGeom>
                <a:avLst/>
                <a:gdLst>
                  <a:gd name="T0" fmla="*/ 1222 w 2442"/>
                  <a:gd name="T1" fmla="*/ 174 h 351"/>
                  <a:gd name="T2" fmla="*/ 1220 w 2442"/>
                  <a:gd name="T3" fmla="*/ 175 h 351"/>
                  <a:gd name="T4" fmla="*/ 0 w 2442"/>
                  <a:gd name="T5" fmla="*/ 1 h 351"/>
                  <a:gd name="T6" fmla="*/ 1 w 2442"/>
                  <a:gd name="T7" fmla="*/ 0 h 351"/>
                  <a:gd name="T8" fmla="*/ 1222 w 2442"/>
                  <a:gd name="T9" fmla="*/ 174 h 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2"/>
                  <a:gd name="T16" fmla="*/ 0 h 351"/>
                  <a:gd name="T17" fmla="*/ 2442 w 2442"/>
                  <a:gd name="T18" fmla="*/ 351 h 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2" h="351">
                    <a:moveTo>
                      <a:pt x="2442" y="349"/>
                    </a:moveTo>
                    <a:lnTo>
                      <a:pt x="2439" y="35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442" y="349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2" name="Freeform 645"/>
              <p:cNvSpPr>
                <a:spLocks/>
              </p:cNvSpPr>
              <p:nvPr/>
            </p:nvSpPr>
            <p:spPr bwMode="auto">
              <a:xfrm>
                <a:off x="2247" y="1389"/>
                <a:ext cx="1221" cy="175"/>
              </a:xfrm>
              <a:custGeom>
                <a:avLst/>
                <a:gdLst>
                  <a:gd name="T0" fmla="*/ 1221 w 2443"/>
                  <a:gd name="T1" fmla="*/ 175 h 350"/>
                  <a:gd name="T2" fmla="*/ 1220 w 2443"/>
                  <a:gd name="T3" fmla="*/ 175 h 350"/>
                  <a:gd name="T4" fmla="*/ 0 w 2443"/>
                  <a:gd name="T5" fmla="*/ 1 h 350"/>
                  <a:gd name="T6" fmla="*/ 2 w 2443"/>
                  <a:gd name="T7" fmla="*/ 0 h 350"/>
                  <a:gd name="T8" fmla="*/ 1221 w 2443"/>
                  <a:gd name="T9" fmla="*/ 175 h 3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3"/>
                  <a:gd name="T16" fmla="*/ 0 h 350"/>
                  <a:gd name="T17" fmla="*/ 2443 w 2443"/>
                  <a:gd name="T18" fmla="*/ 350 h 3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3" h="350">
                    <a:moveTo>
                      <a:pt x="2443" y="349"/>
                    </a:moveTo>
                    <a:lnTo>
                      <a:pt x="2440" y="350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2443" y="349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3" name="Freeform 646"/>
              <p:cNvSpPr>
                <a:spLocks/>
              </p:cNvSpPr>
              <p:nvPr/>
            </p:nvSpPr>
            <p:spPr bwMode="auto">
              <a:xfrm>
                <a:off x="2241" y="1390"/>
                <a:ext cx="1225" cy="180"/>
              </a:xfrm>
              <a:custGeom>
                <a:avLst/>
                <a:gdLst>
                  <a:gd name="T0" fmla="*/ 1225 w 2451"/>
                  <a:gd name="T1" fmla="*/ 174 h 361"/>
                  <a:gd name="T2" fmla="*/ 1218 w 2451"/>
                  <a:gd name="T3" fmla="*/ 180 h 361"/>
                  <a:gd name="T4" fmla="*/ 0 w 2451"/>
                  <a:gd name="T5" fmla="*/ 4 h 361"/>
                  <a:gd name="T6" fmla="*/ 5 w 2451"/>
                  <a:gd name="T7" fmla="*/ 0 h 361"/>
                  <a:gd name="T8" fmla="*/ 1225 w 2451"/>
                  <a:gd name="T9" fmla="*/ 174 h 3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1"/>
                  <a:gd name="T16" fmla="*/ 0 h 361"/>
                  <a:gd name="T17" fmla="*/ 2451 w 2451"/>
                  <a:gd name="T18" fmla="*/ 361 h 3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1" h="361">
                    <a:moveTo>
                      <a:pt x="2451" y="349"/>
                    </a:moveTo>
                    <a:lnTo>
                      <a:pt x="2437" y="361"/>
                    </a:lnTo>
                    <a:lnTo>
                      <a:pt x="0" y="9"/>
                    </a:lnTo>
                    <a:lnTo>
                      <a:pt x="11" y="0"/>
                    </a:lnTo>
                    <a:lnTo>
                      <a:pt x="2451" y="349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4" name="Freeform 647"/>
              <p:cNvSpPr>
                <a:spLocks/>
              </p:cNvSpPr>
              <p:nvPr/>
            </p:nvSpPr>
            <p:spPr bwMode="auto">
              <a:xfrm>
                <a:off x="2245" y="1390"/>
                <a:ext cx="1221" cy="176"/>
              </a:xfrm>
              <a:custGeom>
                <a:avLst/>
                <a:gdLst>
                  <a:gd name="T0" fmla="*/ 1221 w 2443"/>
                  <a:gd name="T1" fmla="*/ 174 h 353"/>
                  <a:gd name="T2" fmla="*/ 1219 w 2443"/>
                  <a:gd name="T3" fmla="*/ 176 h 353"/>
                  <a:gd name="T4" fmla="*/ 0 w 2443"/>
                  <a:gd name="T5" fmla="*/ 1 h 353"/>
                  <a:gd name="T6" fmla="*/ 1 w 2443"/>
                  <a:gd name="T7" fmla="*/ 0 h 353"/>
                  <a:gd name="T8" fmla="*/ 1221 w 2443"/>
                  <a:gd name="T9" fmla="*/ 174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3"/>
                  <a:gd name="T16" fmla="*/ 0 h 353"/>
                  <a:gd name="T17" fmla="*/ 2443 w 2443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3" h="353">
                    <a:moveTo>
                      <a:pt x="2443" y="349"/>
                    </a:moveTo>
                    <a:lnTo>
                      <a:pt x="2439" y="35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2443" y="349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Freeform 648"/>
              <p:cNvSpPr>
                <a:spLocks/>
              </p:cNvSpPr>
              <p:nvPr/>
            </p:nvSpPr>
            <p:spPr bwMode="auto">
              <a:xfrm>
                <a:off x="2244" y="1391"/>
                <a:ext cx="1221" cy="176"/>
              </a:xfrm>
              <a:custGeom>
                <a:avLst/>
                <a:gdLst>
                  <a:gd name="T0" fmla="*/ 1221 w 2441"/>
                  <a:gd name="T1" fmla="*/ 176 h 352"/>
                  <a:gd name="T2" fmla="*/ 1220 w 2441"/>
                  <a:gd name="T3" fmla="*/ 176 h 352"/>
                  <a:gd name="T4" fmla="*/ 0 w 2441"/>
                  <a:gd name="T5" fmla="*/ 1 h 352"/>
                  <a:gd name="T6" fmla="*/ 1 w 2441"/>
                  <a:gd name="T7" fmla="*/ 0 h 352"/>
                  <a:gd name="T8" fmla="*/ 1221 w 2441"/>
                  <a:gd name="T9" fmla="*/ 176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352"/>
                  <a:gd name="T17" fmla="*/ 2441 w 2441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352">
                    <a:moveTo>
                      <a:pt x="2441" y="351"/>
                    </a:moveTo>
                    <a:lnTo>
                      <a:pt x="2440" y="35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41" y="351"/>
                    </a:lnTo>
                    <a:close/>
                  </a:path>
                </a:pathLst>
              </a:custGeom>
              <a:solidFill>
                <a:srgbClr val="A8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Freeform 649"/>
              <p:cNvSpPr>
                <a:spLocks/>
              </p:cNvSpPr>
              <p:nvPr/>
            </p:nvSpPr>
            <p:spPr bwMode="auto">
              <a:xfrm>
                <a:off x="2243" y="1391"/>
                <a:ext cx="1221" cy="177"/>
              </a:xfrm>
              <a:custGeom>
                <a:avLst/>
                <a:gdLst>
                  <a:gd name="T0" fmla="*/ 1221 w 2441"/>
                  <a:gd name="T1" fmla="*/ 175 h 354"/>
                  <a:gd name="T2" fmla="*/ 1219 w 2441"/>
                  <a:gd name="T3" fmla="*/ 177 h 354"/>
                  <a:gd name="T4" fmla="*/ 0 w 2441"/>
                  <a:gd name="T5" fmla="*/ 1 h 354"/>
                  <a:gd name="T6" fmla="*/ 1 w 2441"/>
                  <a:gd name="T7" fmla="*/ 0 h 354"/>
                  <a:gd name="T8" fmla="*/ 1221 w 2441"/>
                  <a:gd name="T9" fmla="*/ 175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354"/>
                  <a:gd name="T17" fmla="*/ 2441 w 2441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354">
                    <a:moveTo>
                      <a:pt x="2441" y="350"/>
                    </a:moveTo>
                    <a:lnTo>
                      <a:pt x="2437" y="35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441" y="350"/>
                    </a:lnTo>
                    <a:close/>
                  </a:path>
                </a:pathLst>
              </a:custGeom>
              <a:solidFill>
                <a:srgbClr val="AC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Freeform 650"/>
              <p:cNvSpPr>
                <a:spLocks/>
              </p:cNvSpPr>
              <p:nvPr/>
            </p:nvSpPr>
            <p:spPr bwMode="auto">
              <a:xfrm>
                <a:off x="2242" y="1392"/>
                <a:ext cx="1220" cy="177"/>
              </a:xfrm>
              <a:custGeom>
                <a:avLst/>
                <a:gdLst>
                  <a:gd name="T0" fmla="*/ 1220 w 2441"/>
                  <a:gd name="T1" fmla="*/ 177 h 354"/>
                  <a:gd name="T2" fmla="*/ 1220 w 2441"/>
                  <a:gd name="T3" fmla="*/ 177 h 354"/>
                  <a:gd name="T4" fmla="*/ 0 w 2441"/>
                  <a:gd name="T5" fmla="*/ 1 h 354"/>
                  <a:gd name="T6" fmla="*/ 2 w 2441"/>
                  <a:gd name="T7" fmla="*/ 0 h 354"/>
                  <a:gd name="T8" fmla="*/ 1220 w 2441"/>
                  <a:gd name="T9" fmla="*/ 177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354"/>
                  <a:gd name="T17" fmla="*/ 2441 w 2441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354">
                    <a:moveTo>
                      <a:pt x="2441" y="353"/>
                    </a:moveTo>
                    <a:lnTo>
                      <a:pt x="2440" y="35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2441" y="353"/>
                    </a:lnTo>
                    <a:close/>
                  </a:path>
                </a:pathLst>
              </a:custGeom>
              <a:solidFill>
                <a:srgbClr val="B0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Freeform 651"/>
              <p:cNvSpPr>
                <a:spLocks/>
              </p:cNvSpPr>
              <p:nvPr/>
            </p:nvSpPr>
            <p:spPr bwMode="auto">
              <a:xfrm>
                <a:off x="2241" y="1393"/>
                <a:ext cx="1220" cy="177"/>
              </a:xfrm>
              <a:custGeom>
                <a:avLst/>
                <a:gdLst>
                  <a:gd name="T0" fmla="*/ 1220 w 2441"/>
                  <a:gd name="T1" fmla="*/ 176 h 354"/>
                  <a:gd name="T2" fmla="*/ 1218 w 2441"/>
                  <a:gd name="T3" fmla="*/ 177 h 354"/>
                  <a:gd name="T4" fmla="*/ 0 w 2441"/>
                  <a:gd name="T5" fmla="*/ 1 h 354"/>
                  <a:gd name="T6" fmla="*/ 0 w 2441"/>
                  <a:gd name="T7" fmla="*/ 0 h 354"/>
                  <a:gd name="T8" fmla="*/ 1220 w 2441"/>
                  <a:gd name="T9" fmla="*/ 176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354"/>
                  <a:gd name="T17" fmla="*/ 2441 w 2441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354">
                    <a:moveTo>
                      <a:pt x="2441" y="352"/>
                    </a:moveTo>
                    <a:lnTo>
                      <a:pt x="2437" y="35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441" y="352"/>
                    </a:lnTo>
                    <a:close/>
                  </a:path>
                </a:pathLst>
              </a:custGeom>
              <a:solidFill>
                <a:srgbClr val="B4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Freeform 652"/>
              <p:cNvSpPr>
                <a:spLocks/>
              </p:cNvSpPr>
              <p:nvPr/>
            </p:nvSpPr>
            <p:spPr bwMode="auto">
              <a:xfrm>
                <a:off x="2236" y="1394"/>
                <a:ext cx="1224" cy="183"/>
              </a:xfrm>
              <a:custGeom>
                <a:avLst/>
                <a:gdLst>
                  <a:gd name="T0" fmla="*/ 1224 w 2447"/>
                  <a:gd name="T1" fmla="*/ 176 h 367"/>
                  <a:gd name="T2" fmla="*/ 1218 w 2447"/>
                  <a:gd name="T3" fmla="*/ 183 h 367"/>
                  <a:gd name="T4" fmla="*/ 0 w 2447"/>
                  <a:gd name="T5" fmla="*/ 5 h 367"/>
                  <a:gd name="T6" fmla="*/ 5 w 2447"/>
                  <a:gd name="T7" fmla="*/ 0 h 367"/>
                  <a:gd name="T8" fmla="*/ 1224 w 2447"/>
                  <a:gd name="T9" fmla="*/ 176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7"/>
                  <a:gd name="T16" fmla="*/ 0 h 367"/>
                  <a:gd name="T17" fmla="*/ 2447 w 244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7" h="367">
                    <a:moveTo>
                      <a:pt x="2447" y="352"/>
                    </a:moveTo>
                    <a:lnTo>
                      <a:pt x="2436" y="367"/>
                    </a:lnTo>
                    <a:lnTo>
                      <a:pt x="0" y="11"/>
                    </a:lnTo>
                    <a:lnTo>
                      <a:pt x="10" y="0"/>
                    </a:lnTo>
                    <a:lnTo>
                      <a:pt x="2447" y="352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Freeform 653"/>
              <p:cNvSpPr>
                <a:spLocks/>
              </p:cNvSpPr>
              <p:nvPr/>
            </p:nvSpPr>
            <p:spPr bwMode="auto">
              <a:xfrm>
                <a:off x="2240" y="1394"/>
                <a:ext cx="1220" cy="178"/>
              </a:xfrm>
              <a:custGeom>
                <a:avLst/>
                <a:gdLst>
                  <a:gd name="T0" fmla="*/ 1220 w 2439"/>
                  <a:gd name="T1" fmla="*/ 176 h 355"/>
                  <a:gd name="T2" fmla="*/ 1219 w 2439"/>
                  <a:gd name="T3" fmla="*/ 178 h 355"/>
                  <a:gd name="T4" fmla="*/ 0 w 2439"/>
                  <a:gd name="T5" fmla="*/ 1 h 355"/>
                  <a:gd name="T6" fmla="*/ 1 w 2439"/>
                  <a:gd name="T7" fmla="*/ 0 h 355"/>
                  <a:gd name="T8" fmla="*/ 1220 w 2439"/>
                  <a:gd name="T9" fmla="*/ 176 h 3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9"/>
                  <a:gd name="T16" fmla="*/ 0 h 355"/>
                  <a:gd name="T17" fmla="*/ 2439 w 2439"/>
                  <a:gd name="T18" fmla="*/ 355 h 3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9" h="355">
                    <a:moveTo>
                      <a:pt x="2439" y="352"/>
                    </a:moveTo>
                    <a:lnTo>
                      <a:pt x="2438" y="35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439" y="352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Freeform 654"/>
              <p:cNvSpPr>
                <a:spLocks/>
              </p:cNvSpPr>
              <p:nvPr/>
            </p:nvSpPr>
            <p:spPr bwMode="auto">
              <a:xfrm>
                <a:off x="2239" y="1395"/>
                <a:ext cx="1220" cy="177"/>
              </a:xfrm>
              <a:custGeom>
                <a:avLst/>
                <a:gdLst>
                  <a:gd name="T0" fmla="*/ 1220 w 2440"/>
                  <a:gd name="T1" fmla="*/ 176 h 356"/>
                  <a:gd name="T2" fmla="*/ 1219 w 2440"/>
                  <a:gd name="T3" fmla="*/ 177 h 356"/>
                  <a:gd name="T4" fmla="*/ 0 w 2440"/>
                  <a:gd name="T5" fmla="*/ 1 h 356"/>
                  <a:gd name="T6" fmla="*/ 1 w 2440"/>
                  <a:gd name="T7" fmla="*/ 0 h 356"/>
                  <a:gd name="T8" fmla="*/ 1220 w 2440"/>
                  <a:gd name="T9" fmla="*/ 176 h 3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356"/>
                  <a:gd name="T17" fmla="*/ 2440 w 2440"/>
                  <a:gd name="T18" fmla="*/ 356 h 3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356">
                    <a:moveTo>
                      <a:pt x="2440" y="354"/>
                    </a:moveTo>
                    <a:lnTo>
                      <a:pt x="2438" y="3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40" y="354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Freeform 655"/>
              <p:cNvSpPr>
                <a:spLocks/>
              </p:cNvSpPr>
              <p:nvPr/>
            </p:nvSpPr>
            <p:spPr bwMode="auto">
              <a:xfrm>
                <a:off x="2238" y="1395"/>
                <a:ext cx="1220" cy="179"/>
              </a:xfrm>
              <a:custGeom>
                <a:avLst/>
                <a:gdLst>
                  <a:gd name="T0" fmla="*/ 1220 w 2439"/>
                  <a:gd name="T1" fmla="*/ 177 h 357"/>
                  <a:gd name="T2" fmla="*/ 1219 w 2439"/>
                  <a:gd name="T3" fmla="*/ 179 h 357"/>
                  <a:gd name="T4" fmla="*/ 0 w 2439"/>
                  <a:gd name="T5" fmla="*/ 1 h 357"/>
                  <a:gd name="T6" fmla="*/ 1 w 2439"/>
                  <a:gd name="T7" fmla="*/ 0 h 357"/>
                  <a:gd name="T8" fmla="*/ 1220 w 2439"/>
                  <a:gd name="T9" fmla="*/ 177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9"/>
                  <a:gd name="T16" fmla="*/ 0 h 357"/>
                  <a:gd name="T17" fmla="*/ 2439 w 2439"/>
                  <a:gd name="T18" fmla="*/ 357 h 3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9" h="357">
                    <a:moveTo>
                      <a:pt x="2439" y="354"/>
                    </a:moveTo>
                    <a:lnTo>
                      <a:pt x="2437" y="35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439" y="354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Freeform 656"/>
              <p:cNvSpPr>
                <a:spLocks/>
              </p:cNvSpPr>
              <p:nvPr/>
            </p:nvSpPr>
            <p:spPr bwMode="auto">
              <a:xfrm>
                <a:off x="2238" y="1396"/>
                <a:ext cx="1219" cy="179"/>
              </a:xfrm>
              <a:custGeom>
                <a:avLst/>
                <a:gdLst>
                  <a:gd name="T0" fmla="*/ 1219 w 2439"/>
                  <a:gd name="T1" fmla="*/ 178 h 357"/>
                  <a:gd name="T2" fmla="*/ 1219 w 2439"/>
                  <a:gd name="T3" fmla="*/ 179 h 357"/>
                  <a:gd name="T4" fmla="*/ 0 w 2439"/>
                  <a:gd name="T5" fmla="*/ 2 h 357"/>
                  <a:gd name="T6" fmla="*/ 1 w 2439"/>
                  <a:gd name="T7" fmla="*/ 0 h 357"/>
                  <a:gd name="T8" fmla="*/ 1219 w 2439"/>
                  <a:gd name="T9" fmla="*/ 178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9"/>
                  <a:gd name="T16" fmla="*/ 0 h 357"/>
                  <a:gd name="T17" fmla="*/ 2439 w 2439"/>
                  <a:gd name="T18" fmla="*/ 357 h 3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9" h="357">
                    <a:moveTo>
                      <a:pt x="2439" y="355"/>
                    </a:moveTo>
                    <a:lnTo>
                      <a:pt x="2438" y="35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2439" y="355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Freeform 657"/>
              <p:cNvSpPr>
                <a:spLocks/>
              </p:cNvSpPr>
              <p:nvPr/>
            </p:nvSpPr>
            <p:spPr bwMode="auto">
              <a:xfrm>
                <a:off x="2237" y="1398"/>
                <a:ext cx="1219" cy="179"/>
              </a:xfrm>
              <a:custGeom>
                <a:avLst/>
                <a:gdLst>
                  <a:gd name="T0" fmla="*/ 1219 w 2440"/>
                  <a:gd name="T1" fmla="*/ 177 h 357"/>
                  <a:gd name="T2" fmla="*/ 1218 w 2440"/>
                  <a:gd name="T3" fmla="*/ 179 h 357"/>
                  <a:gd name="T4" fmla="*/ 0 w 2440"/>
                  <a:gd name="T5" fmla="*/ 1 h 357"/>
                  <a:gd name="T6" fmla="*/ 1 w 2440"/>
                  <a:gd name="T7" fmla="*/ 0 h 357"/>
                  <a:gd name="T8" fmla="*/ 1219 w 2440"/>
                  <a:gd name="T9" fmla="*/ 177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357"/>
                  <a:gd name="T17" fmla="*/ 2440 w 2440"/>
                  <a:gd name="T18" fmla="*/ 357 h 3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357">
                    <a:moveTo>
                      <a:pt x="2440" y="354"/>
                    </a:moveTo>
                    <a:lnTo>
                      <a:pt x="2438" y="35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40" y="354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5" name="Freeform 658"/>
              <p:cNvSpPr>
                <a:spLocks/>
              </p:cNvSpPr>
              <p:nvPr/>
            </p:nvSpPr>
            <p:spPr bwMode="auto">
              <a:xfrm>
                <a:off x="2236" y="1399"/>
                <a:ext cx="1220" cy="178"/>
              </a:xfrm>
              <a:custGeom>
                <a:avLst/>
                <a:gdLst>
                  <a:gd name="T0" fmla="*/ 1220 w 2439"/>
                  <a:gd name="T1" fmla="*/ 177 h 357"/>
                  <a:gd name="T2" fmla="*/ 1218 w 2439"/>
                  <a:gd name="T3" fmla="*/ 178 h 357"/>
                  <a:gd name="T4" fmla="*/ 0 w 2439"/>
                  <a:gd name="T5" fmla="*/ 0 h 357"/>
                  <a:gd name="T6" fmla="*/ 1 w 2439"/>
                  <a:gd name="T7" fmla="*/ 0 h 357"/>
                  <a:gd name="T8" fmla="*/ 1220 w 2439"/>
                  <a:gd name="T9" fmla="*/ 177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9"/>
                  <a:gd name="T16" fmla="*/ 0 h 357"/>
                  <a:gd name="T17" fmla="*/ 2439 w 2439"/>
                  <a:gd name="T18" fmla="*/ 357 h 3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9" h="357">
                    <a:moveTo>
                      <a:pt x="2439" y="355"/>
                    </a:moveTo>
                    <a:lnTo>
                      <a:pt x="2436" y="35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439" y="355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6" name="Freeform 659"/>
              <p:cNvSpPr>
                <a:spLocks/>
              </p:cNvSpPr>
              <p:nvPr/>
            </p:nvSpPr>
            <p:spPr bwMode="auto">
              <a:xfrm>
                <a:off x="2232" y="1400"/>
                <a:ext cx="1222" cy="187"/>
              </a:xfrm>
              <a:custGeom>
                <a:avLst/>
                <a:gdLst>
                  <a:gd name="T0" fmla="*/ 1222 w 2445"/>
                  <a:gd name="T1" fmla="*/ 178 h 374"/>
                  <a:gd name="T2" fmla="*/ 1218 w 2445"/>
                  <a:gd name="T3" fmla="*/ 187 h 374"/>
                  <a:gd name="T4" fmla="*/ 0 w 2445"/>
                  <a:gd name="T5" fmla="*/ 6 h 374"/>
                  <a:gd name="T6" fmla="*/ 4 w 2445"/>
                  <a:gd name="T7" fmla="*/ 0 h 374"/>
                  <a:gd name="T8" fmla="*/ 1222 w 2445"/>
                  <a:gd name="T9" fmla="*/ 178 h 3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5"/>
                  <a:gd name="T16" fmla="*/ 0 h 374"/>
                  <a:gd name="T17" fmla="*/ 2445 w 2445"/>
                  <a:gd name="T18" fmla="*/ 374 h 3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5" h="374">
                    <a:moveTo>
                      <a:pt x="2445" y="356"/>
                    </a:moveTo>
                    <a:lnTo>
                      <a:pt x="2436" y="374"/>
                    </a:lnTo>
                    <a:lnTo>
                      <a:pt x="0" y="12"/>
                    </a:lnTo>
                    <a:lnTo>
                      <a:pt x="9" y="0"/>
                    </a:lnTo>
                    <a:lnTo>
                      <a:pt x="2445" y="356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7" name="Freeform 660"/>
              <p:cNvSpPr>
                <a:spLocks/>
              </p:cNvSpPr>
              <p:nvPr/>
            </p:nvSpPr>
            <p:spPr bwMode="auto">
              <a:xfrm>
                <a:off x="2235" y="1400"/>
                <a:ext cx="1219" cy="179"/>
              </a:xfrm>
              <a:custGeom>
                <a:avLst/>
                <a:gdLst>
                  <a:gd name="T0" fmla="*/ 1219 w 2438"/>
                  <a:gd name="T1" fmla="*/ 178 h 359"/>
                  <a:gd name="T2" fmla="*/ 1219 w 2438"/>
                  <a:gd name="T3" fmla="*/ 179 h 359"/>
                  <a:gd name="T4" fmla="*/ 0 w 2438"/>
                  <a:gd name="T5" fmla="*/ 1 h 359"/>
                  <a:gd name="T6" fmla="*/ 1 w 2438"/>
                  <a:gd name="T7" fmla="*/ 0 h 359"/>
                  <a:gd name="T8" fmla="*/ 1219 w 2438"/>
                  <a:gd name="T9" fmla="*/ 178 h 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59"/>
                  <a:gd name="T17" fmla="*/ 2438 w 2438"/>
                  <a:gd name="T18" fmla="*/ 359 h 3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59">
                    <a:moveTo>
                      <a:pt x="2438" y="356"/>
                    </a:moveTo>
                    <a:lnTo>
                      <a:pt x="2438" y="35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38" y="356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8" name="Freeform 661"/>
              <p:cNvSpPr>
                <a:spLocks/>
              </p:cNvSpPr>
              <p:nvPr/>
            </p:nvSpPr>
            <p:spPr bwMode="auto">
              <a:xfrm>
                <a:off x="2234" y="1400"/>
                <a:ext cx="1220" cy="180"/>
              </a:xfrm>
              <a:custGeom>
                <a:avLst/>
                <a:gdLst>
                  <a:gd name="T0" fmla="*/ 1220 w 2440"/>
                  <a:gd name="T1" fmla="*/ 179 h 359"/>
                  <a:gd name="T2" fmla="*/ 1219 w 2440"/>
                  <a:gd name="T3" fmla="*/ 180 h 359"/>
                  <a:gd name="T4" fmla="*/ 0 w 2440"/>
                  <a:gd name="T5" fmla="*/ 1 h 359"/>
                  <a:gd name="T6" fmla="*/ 1 w 2440"/>
                  <a:gd name="T7" fmla="*/ 0 h 359"/>
                  <a:gd name="T8" fmla="*/ 1220 w 2440"/>
                  <a:gd name="T9" fmla="*/ 179 h 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359"/>
                  <a:gd name="T17" fmla="*/ 2440 w 2440"/>
                  <a:gd name="T18" fmla="*/ 359 h 3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359">
                    <a:moveTo>
                      <a:pt x="2440" y="357"/>
                    </a:moveTo>
                    <a:lnTo>
                      <a:pt x="2438" y="35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40" y="357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9" name="Freeform 662"/>
              <p:cNvSpPr>
                <a:spLocks/>
              </p:cNvSpPr>
              <p:nvPr/>
            </p:nvSpPr>
            <p:spPr bwMode="auto">
              <a:xfrm>
                <a:off x="2234" y="1401"/>
                <a:ext cx="1219" cy="181"/>
              </a:xfrm>
              <a:custGeom>
                <a:avLst/>
                <a:gdLst>
                  <a:gd name="T0" fmla="*/ 1219 w 2438"/>
                  <a:gd name="T1" fmla="*/ 179 h 360"/>
                  <a:gd name="T2" fmla="*/ 1218 w 2438"/>
                  <a:gd name="T3" fmla="*/ 181 h 360"/>
                  <a:gd name="T4" fmla="*/ 0 w 2438"/>
                  <a:gd name="T5" fmla="*/ 1 h 360"/>
                  <a:gd name="T6" fmla="*/ 0 w 2438"/>
                  <a:gd name="T7" fmla="*/ 0 h 360"/>
                  <a:gd name="T8" fmla="*/ 1219 w 2438"/>
                  <a:gd name="T9" fmla="*/ 179 h 3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0"/>
                  <a:gd name="T17" fmla="*/ 2438 w 2438"/>
                  <a:gd name="T18" fmla="*/ 360 h 3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0">
                    <a:moveTo>
                      <a:pt x="2438" y="357"/>
                    </a:moveTo>
                    <a:lnTo>
                      <a:pt x="2436" y="36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8" y="357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0" name="Freeform 663"/>
              <p:cNvSpPr>
                <a:spLocks/>
              </p:cNvSpPr>
              <p:nvPr/>
            </p:nvSpPr>
            <p:spPr bwMode="auto">
              <a:xfrm>
                <a:off x="2233" y="1402"/>
                <a:ext cx="1219" cy="181"/>
              </a:xfrm>
              <a:custGeom>
                <a:avLst/>
                <a:gdLst>
                  <a:gd name="T0" fmla="*/ 1219 w 2437"/>
                  <a:gd name="T1" fmla="*/ 179 h 363"/>
                  <a:gd name="T2" fmla="*/ 1218 w 2437"/>
                  <a:gd name="T3" fmla="*/ 181 h 363"/>
                  <a:gd name="T4" fmla="*/ 0 w 2437"/>
                  <a:gd name="T5" fmla="*/ 1 h 363"/>
                  <a:gd name="T6" fmla="*/ 1 w 2437"/>
                  <a:gd name="T7" fmla="*/ 0 h 363"/>
                  <a:gd name="T8" fmla="*/ 1219 w 2437"/>
                  <a:gd name="T9" fmla="*/ 179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363"/>
                  <a:gd name="T17" fmla="*/ 2437 w 2437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363">
                    <a:moveTo>
                      <a:pt x="2437" y="359"/>
                    </a:moveTo>
                    <a:lnTo>
                      <a:pt x="2436" y="36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437" y="359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1" name="Freeform 664"/>
              <p:cNvSpPr>
                <a:spLocks/>
              </p:cNvSpPr>
              <p:nvPr/>
            </p:nvSpPr>
            <p:spPr bwMode="auto">
              <a:xfrm>
                <a:off x="2233" y="1403"/>
                <a:ext cx="1218" cy="181"/>
              </a:xfrm>
              <a:custGeom>
                <a:avLst/>
                <a:gdLst>
                  <a:gd name="T0" fmla="*/ 1218 w 2438"/>
                  <a:gd name="T1" fmla="*/ 181 h 362"/>
                  <a:gd name="T2" fmla="*/ 1218 w 2438"/>
                  <a:gd name="T3" fmla="*/ 181 h 362"/>
                  <a:gd name="T4" fmla="*/ 0 w 2438"/>
                  <a:gd name="T5" fmla="*/ 1 h 362"/>
                  <a:gd name="T6" fmla="*/ 1 w 2438"/>
                  <a:gd name="T7" fmla="*/ 0 h 362"/>
                  <a:gd name="T8" fmla="*/ 1218 w 2438"/>
                  <a:gd name="T9" fmla="*/ 181 h 3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2"/>
                  <a:gd name="T17" fmla="*/ 2438 w 2438"/>
                  <a:gd name="T18" fmla="*/ 362 h 3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2">
                    <a:moveTo>
                      <a:pt x="2438" y="361"/>
                    </a:moveTo>
                    <a:lnTo>
                      <a:pt x="2438" y="36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38" y="361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2" name="Freeform 665"/>
              <p:cNvSpPr>
                <a:spLocks/>
              </p:cNvSpPr>
              <p:nvPr/>
            </p:nvSpPr>
            <p:spPr bwMode="auto">
              <a:xfrm>
                <a:off x="2232" y="1404"/>
                <a:ext cx="1219" cy="182"/>
              </a:xfrm>
              <a:custGeom>
                <a:avLst/>
                <a:gdLst>
                  <a:gd name="T0" fmla="*/ 1219 w 2440"/>
                  <a:gd name="T1" fmla="*/ 180 h 363"/>
                  <a:gd name="T2" fmla="*/ 1218 w 2440"/>
                  <a:gd name="T3" fmla="*/ 182 h 363"/>
                  <a:gd name="T4" fmla="*/ 0 w 2440"/>
                  <a:gd name="T5" fmla="*/ 1 h 363"/>
                  <a:gd name="T6" fmla="*/ 1 w 2440"/>
                  <a:gd name="T7" fmla="*/ 0 h 363"/>
                  <a:gd name="T8" fmla="*/ 1219 w 2440"/>
                  <a:gd name="T9" fmla="*/ 180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363"/>
                  <a:gd name="T17" fmla="*/ 2440 w 2440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363">
                    <a:moveTo>
                      <a:pt x="2440" y="360"/>
                    </a:moveTo>
                    <a:lnTo>
                      <a:pt x="2438" y="36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440" y="360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3" name="Freeform 666"/>
              <p:cNvSpPr>
                <a:spLocks/>
              </p:cNvSpPr>
              <p:nvPr/>
            </p:nvSpPr>
            <p:spPr bwMode="auto">
              <a:xfrm>
                <a:off x="2232" y="1405"/>
                <a:ext cx="1219" cy="182"/>
              </a:xfrm>
              <a:custGeom>
                <a:avLst/>
                <a:gdLst>
                  <a:gd name="T0" fmla="*/ 1219 w 2438"/>
                  <a:gd name="T1" fmla="*/ 181 h 364"/>
                  <a:gd name="T2" fmla="*/ 1218 w 2438"/>
                  <a:gd name="T3" fmla="*/ 182 h 364"/>
                  <a:gd name="T4" fmla="*/ 0 w 2438"/>
                  <a:gd name="T5" fmla="*/ 1 h 364"/>
                  <a:gd name="T6" fmla="*/ 0 w 2438"/>
                  <a:gd name="T7" fmla="*/ 0 h 364"/>
                  <a:gd name="T8" fmla="*/ 1219 w 2438"/>
                  <a:gd name="T9" fmla="*/ 181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4"/>
                  <a:gd name="T17" fmla="*/ 2438 w 2438"/>
                  <a:gd name="T18" fmla="*/ 364 h 3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4">
                    <a:moveTo>
                      <a:pt x="2438" y="362"/>
                    </a:moveTo>
                    <a:lnTo>
                      <a:pt x="2436" y="36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8" y="362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Freeform 667"/>
              <p:cNvSpPr>
                <a:spLocks/>
              </p:cNvSpPr>
              <p:nvPr/>
            </p:nvSpPr>
            <p:spPr bwMode="auto">
              <a:xfrm>
                <a:off x="2228" y="1405"/>
                <a:ext cx="1222" cy="192"/>
              </a:xfrm>
              <a:custGeom>
                <a:avLst/>
                <a:gdLst>
                  <a:gd name="T0" fmla="*/ 1222 w 2442"/>
                  <a:gd name="T1" fmla="*/ 182 h 382"/>
                  <a:gd name="T2" fmla="*/ 1219 w 2442"/>
                  <a:gd name="T3" fmla="*/ 192 h 382"/>
                  <a:gd name="T4" fmla="*/ 0 w 2442"/>
                  <a:gd name="T5" fmla="*/ 8 h 382"/>
                  <a:gd name="T6" fmla="*/ 3 w 2442"/>
                  <a:gd name="T7" fmla="*/ 0 h 382"/>
                  <a:gd name="T8" fmla="*/ 1222 w 2442"/>
                  <a:gd name="T9" fmla="*/ 182 h 3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2"/>
                  <a:gd name="T16" fmla="*/ 0 h 382"/>
                  <a:gd name="T17" fmla="*/ 2442 w 2442"/>
                  <a:gd name="T18" fmla="*/ 382 h 3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2" h="382">
                    <a:moveTo>
                      <a:pt x="2442" y="362"/>
                    </a:moveTo>
                    <a:lnTo>
                      <a:pt x="2436" y="382"/>
                    </a:lnTo>
                    <a:lnTo>
                      <a:pt x="0" y="15"/>
                    </a:lnTo>
                    <a:lnTo>
                      <a:pt x="6" y="0"/>
                    </a:lnTo>
                    <a:lnTo>
                      <a:pt x="2442" y="362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Freeform 668"/>
              <p:cNvSpPr>
                <a:spLocks/>
              </p:cNvSpPr>
              <p:nvPr/>
            </p:nvSpPr>
            <p:spPr bwMode="auto">
              <a:xfrm>
                <a:off x="2231" y="1405"/>
                <a:ext cx="1219" cy="183"/>
              </a:xfrm>
              <a:custGeom>
                <a:avLst/>
                <a:gdLst>
                  <a:gd name="T0" fmla="*/ 1219 w 2437"/>
                  <a:gd name="T1" fmla="*/ 181 h 365"/>
                  <a:gd name="T2" fmla="*/ 1219 w 2437"/>
                  <a:gd name="T3" fmla="*/ 183 h 365"/>
                  <a:gd name="T4" fmla="*/ 0 w 2437"/>
                  <a:gd name="T5" fmla="*/ 1 h 365"/>
                  <a:gd name="T6" fmla="*/ 1 w 2437"/>
                  <a:gd name="T7" fmla="*/ 0 h 365"/>
                  <a:gd name="T8" fmla="*/ 1219 w 2437"/>
                  <a:gd name="T9" fmla="*/ 181 h 3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365"/>
                  <a:gd name="T17" fmla="*/ 2437 w 2437"/>
                  <a:gd name="T18" fmla="*/ 365 h 3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365">
                    <a:moveTo>
                      <a:pt x="2437" y="362"/>
                    </a:moveTo>
                    <a:lnTo>
                      <a:pt x="2437" y="36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437" y="362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Freeform 669"/>
              <p:cNvSpPr>
                <a:spLocks/>
              </p:cNvSpPr>
              <p:nvPr/>
            </p:nvSpPr>
            <p:spPr bwMode="auto">
              <a:xfrm>
                <a:off x="2231" y="1406"/>
                <a:ext cx="1219" cy="183"/>
              </a:xfrm>
              <a:custGeom>
                <a:avLst/>
                <a:gdLst>
                  <a:gd name="T0" fmla="*/ 1219 w 2437"/>
                  <a:gd name="T1" fmla="*/ 182 h 365"/>
                  <a:gd name="T2" fmla="*/ 1218 w 2437"/>
                  <a:gd name="T3" fmla="*/ 183 h 365"/>
                  <a:gd name="T4" fmla="*/ 0 w 2437"/>
                  <a:gd name="T5" fmla="*/ 2 h 365"/>
                  <a:gd name="T6" fmla="*/ 0 w 2437"/>
                  <a:gd name="T7" fmla="*/ 0 h 365"/>
                  <a:gd name="T8" fmla="*/ 1219 w 2437"/>
                  <a:gd name="T9" fmla="*/ 182 h 3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365"/>
                  <a:gd name="T17" fmla="*/ 2437 w 2437"/>
                  <a:gd name="T18" fmla="*/ 365 h 3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365">
                    <a:moveTo>
                      <a:pt x="2437" y="363"/>
                    </a:moveTo>
                    <a:lnTo>
                      <a:pt x="2436" y="36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437" y="363"/>
                    </a:lnTo>
                    <a:close/>
                  </a:path>
                </a:pathLst>
              </a:custGeom>
              <a:solidFill>
                <a:srgbClr val="D8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Freeform 670"/>
              <p:cNvSpPr>
                <a:spLocks/>
              </p:cNvSpPr>
              <p:nvPr/>
            </p:nvSpPr>
            <p:spPr bwMode="auto">
              <a:xfrm>
                <a:off x="2230" y="1408"/>
                <a:ext cx="1219" cy="182"/>
              </a:xfrm>
              <a:custGeom>
                <a:avLst/>
                <a:gdLst>
                  <a:gd name="T0" fmla="*/ 1219 w 2438"/>
                  <a:gd name="T1" fmla="*/ 181 h 364"/>
                  <a:gd name="T2" fmla="*/ 1219 w 2438"/>
                  <a:gd name="T3" fmla="*/ 182 h 364"/>
                  <a:gd name="T4" fmla="*/ 0 w 2438"/>
                  <a:gd name="T5" fmla="*/ 1 h 364"/>
                  <a:gd name="T6" fmla="*/ 1 w 2438"/>
                  <a:gd name="T7" fmla="*/ 0 h 364"/>
                  <a:gd name="T8" fmla="*/ 1219 w 2438"/>
                  <a:gd name="T9" fmla="*/ 181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4"/>
                  <a:gd name="T17" fmla="*/ 2438 w 2438"/>
                  <a:gd name="T18" fmla="*/ 364 h 3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4">
                    <a:moveTo>
                      <a:pt x="2438" y="362"/>
                    </a:moveTo>
                    <a:lnTo>
                      <a:pt x="2438" y="36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38" y="362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Freeform 671"/>
              <p:cNvSpPr>
                <a:spLocks/>
              </p:cNvSpPr>
              <p:nvPr/>
            </p:nvSpPr>
            <p:spPr bwMode="auto">
              <a:xfrm>
                <a:off x="2230" y="1409"/>
                <a:ext cx="1219" cy="183"/>
              </a:xfrm>
              <a:custGeom>
                <a:avLst/>
                <a:gdLst>
                  <a:gd name="T0" fmla="*/ 1219 w 2438"/>
                  <a:gd name="T1" fmla="*/ 181 h 365"/>
                  <a:gd name="T2" fmla="*/ 1218 w 2438"/>
                  <a:gd name="T3" fmla="*/ 183 h 365"/>
                  <a:gd name="T4" fmla="*/ 0 w 2438"/>
                  <a:gd name="T5" fmla="*/ 1 h 365"/>
                  <a:gd name="T6" fmla="*/ 0 w 2438"/>
                  <a:gd name="T7" fmla="*/ 0 h 365"/>
                  <a:gd name="T8" fmla="*/ 1219 w 2438"/>
                  <a:gd name="T9" fmla="*/ 181 h 3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5"/>
                  <a:gd name="T17" fmla="*/ 2438 w 2438"/>
                  <a:gd name="T18" fmla="*/ 365 h 3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5">
                    <a:moveTo>
                      <a:pt x="2438" y="362"/>
                    </a:moveTo>
                    <a:lnTo>
                      <a:pt x="2436" y="36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8" y="362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Freeform 672"/>
              <p:cNvSpPr>
                <a:spLocks/>
              </p:cNvSpPr>
              <p:nvPr/>
            </p:nvSpPr>
            <p:spPr bwMode="auto">
              <a:xfrm>
                <a:off x="2229" y="1410"/>
                <a:ext cx="1219" cy="182"/>
              </a:xfrm>
              <a:custGeom>
                <a:avLst/>
                <a:gdLst>
                  <a:gd name="T0" fmla="*/ 1219 w 2438"/>
                  <a:gd name="T1" fmla="*/ 181 h 366"/>
                  <a:gd name="T2" fmla="*/ 1218 w 2438"/>
                  <a:gd name="T3" fmla="*/ 182 h 366"/>
                  <a:gd name="T4" fmla="*/ 0 w 2438"/>
                  <a:gd name="T5" fmla="*/ 1 h 366"/>
                  <a:gd name="T6" fmla="*/ 1 w 2438"/>
                  <a:gd name="T7" fmla="*/ 0 h 366"/>
                  <a:gd name="T8" fmla="*/ 1219 w 2438"/>
                  <a:gd name="T9" fmla="*/ 181 h 3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66"/>
                  <a:gd name="T17" fmla="*/ 2438 w 2438"/>
                  <a:gd name="T18" fmla="*/ 366 h 3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66">
                    <a:moveTo>
                      <a:pt x="2438" y="364"/>
                    </a:moveTo>
                    <a:lnTo>
                      <a:pt x="2436" y="36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438" y="364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0" name="Freeform 673"/>
              <p:cNvSpPr>
                <a:spLocks/>
              </p:cNvSpPr>
              <p:nvPr/>
            </p:nvSpPr>
            <p:spPr bwMode="auto">
              <a:xfrm>
                <a:off x="2229" y="1410"/>
                <a:ext cx="1218" cy="184"/>
              </a:xfrm>
              <a:custGeom>
                <a:avLst/>
                <a:gdLst>
                  <a:gd name="T0" fmla="*/ 1218 w 2436"/>
                  <a:gd name="T1" fmla="*/ 182 h 367"/>
                  <a:gd name="T2" fmla="*/ 1218 w 2436"/>
                  <a:gd name="T3" fmla="*/ 184 h 367"/>
                  <a:gd name="T4" fmla="*/ 0 w 2436"/>
                  <a:gd name="T5" fmla="*/ 1 h 367"/>
                  <a:gd name="T6" fmla="*/ 0 w 2436"/>
                  <a:gd name="T7" fmla="*/ 0 h 367"/>
                  <a:gd name="T8" fmla="*/ 1218 w 2436"/>
                  <a:gd name="T9" fmla="*/ 182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67"/>
                  <a:gd name="T17" fmla="*/ 2436 w 2436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67">
                    <a:moveTo>
                      <a:pt x="2436" y="364"/>
                    </a:moveTo>
                    <a:lnTo>
                      <a:pt x="2436" y="36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6" y="364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1" name="Freeform 674"/>
              <p:cNvSpPr>
                <a:spLocks/>
              </p:cNvSpPr>
              <p:nvPr/>
            </p:nvSpPr>
            <p:spPr bwMode="auto">
              <a:xfrm>
                <a:off x="2228" y="1411"/>
                <a:ext cx="1219" cy="184"/>
              </a:xfrm>
              <a:custGeom>
                <a:avLst/>
                <a:gdLst>
                  <a:gd name="T0" fmla="*/ 1219 w 2437"/>
                  <a:gd name="T1" fmla="*/ 183 h 367"/>
                  <a:gd name="T2" fmla="*/ 1218 w 2437"/>
                  <a:gd name="T3" fmla="*/ 184 h 367"/>
                  <a:gd name="T4" fmla="*/ 0 w 2437"/>
                  <a:gd name="T5" fmla="*/ 1 h 367"/>
                  <a:gd name="T6" fmla="*/ 1 w 2437"/>
                  <a:gd name="T7" fmla="*/ 0 h 367"/>
                  <a:gd name="T8" fmla="*/ 1219 w 2437"/>
                  <a:gd name="T9" fmla="*/ 183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367"/>
                  <a:gd name="T17" fmla="*/ 2437 w 243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367">
                    <a:moveTo>
                      <a:pt x="2437" y="365"/>
                    </a:moveTo>
                    <a:lnTo>
                      <a:pt x="2436" y="36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437" y="365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2" name="Freeform 675"/>
              <p:cNvSpPr>
                <a:spLocks/>
              </p:cNvSpPr>
              <p:nvPr/>
            </p:nvSpPr>
            <p:spPr bwMode="auto">
              <a:xfrm>
                <a:off x="2228" y="1412"/>
                <a:ext cx="1218" cy="185"/>
              </a:xfrm>
              <a:custGeom>
                <a:avLst/>
                <a:gdLst>
                  <a:gd name="T0" fmla="*/ 1218 w 2436"/>
                  <a:gd name="T1" fmla="*/ 183 h 369"/>
                  <a:gd name="T2" fmla="*/ 1218 w 2436"/>
                  <a:gd name="T3" fmla="*/ 185 h 369"/>
                  <a:gd name="T4" fmla="*/ 0 w 2436"/>
                  <a:gd name="T5" fmla="*/ 1 h 369"/>
                  <a:gd name="T6" fmla="*/ 0 w 2436"/>
                  <a:gd name="T7" fmla="*/ 0 h 369"/>
                  <a:gd name="T8" fmla="*/ 1218 w 2436"/>
                  <a:gd name="T9" fmla="*/ 183 h 3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69"/>
                  <a:gd name="T17" fmla="*/ 2436 w 2436"/>
                  <a:gd name="T18" fmla="*/ 369 h 3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69">
                    <a:moveTo>
                      <a:pt x="2436" y="366"/>
                    </a:moveTo>
                    <a:lnTo>
                      <a:pt x="2436" y="36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6" y="366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3" name="Freeform 676"/>
              <p:cNvSpPr>
                <a:spLocks/>
              </p:cNvSpPr>
              <p:nvPr/>
            </p:nvSpPr>
            <p:spPr bwMode="auto">
              <a:xfrm>
                <a:off x="2227" y="1413"/>
                <a:ext cx="1219" cy="194"/>
              </a:xfrm>
              <a:custGeom>
                <a:avLst/>
                <a:gdLst>
                  <a:gd name="T0" fmla="*/ 1219 w 2440"/>
                  <a:gd name="T1" fmla="*/ 183 h 389"/>
                  <a:gd name="T2" fmla="*/ 1217 w 2440"/>
                  <a:gd name="T3" fmla="*/ 194 h 389"/>
                  <a:gd name="T4" fmla="*/ 0 w 2440"/>
                  <a:gd name="T5" fmla="*/ 7 h 389"/>
                  <a:gd name="T6" fmla="*/ 2 w 2440"/>
                  <a:gd name="T7" fmla="*/ 0 h 389"/>
                  <a:gd name="T8" fmla="*/ 1219 w 2440"/>
                  <a:gd name="T9" fmla="*/ 183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389"/>
                  <a:gd name="T17" fmla="*/ 2440 w 2440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389">
                    <a:moveTo>
                      <a:pt x="2440" y="367"/>
                    </a:moveTo>
                    <a:lnTo>
                      <a:pt x="2435" y="389"/>
                    </a:lnTo>
                    <a:lnTo>
                      <a:pt x="0" y="15"/>
                    </a:lnTo>
                    <a:lnTo>
                      <a:pt x="4" y="0"/>
                    </a:lnTo>
                    <a:lnTo>
                      <a:pt x="2440" y="367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4" name="Freeform 677"/>
              <p:cNvSpPr>
                <a:spLocks/>
              </p:cNvSpPr>
              <p:nvPr/>
            </p:nvSpPr>
            <p:spPr bwMode="auto">
              <a:xfrm>
                <a:off x="2228" y="1413"/>
                <a:ext cx="1218" cy="185"/>
              </a:xfrm>
              <a:custGeom>
                <a:avLst/>
                <a:gdLst>
                  <a:gd name="T0" fmla="*/ 1218 w 2436"/>
                  <a:gd name="T1" fmla="*/ 184 h 370"/>
                  <a:gd name="T2" fmla="*/ 1218 w 2436"/>
                  <a:gd name="T3" fmla="*/ 185 h 370"/>
                  <a:gd name="T4" fmla="*/ 0 w 2436"/>
                  <a:gd name="T5" fmla="*/ 1 h 370"/>
                  <a:gd name="T6" fmla="*/ 0 w 2436"/>
                  <a:gd name="T7" fmla="*/ 0 h 370"/>
                  <a:gd name="T8" fmla="*/ 1218 w 2436"/>
                  <a:gd name="T9" fmla="*/ 184 h 3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0"/>
                  <a:gd name="T17" fmla="*/ 2436 w 2436"/>
                  <a:gd name="T18" fmla="*/ 370 h 3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0">
                    <a:moveTo>
                      <a:pt x="2436" y="367"/>
                    </a:moveTo>
                    <a:lnTo>
                      <a:pt x="2436" y="37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6" y="367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5" name="Freeform 678"/>
              <p:cNvSpPr>
                <a:spLocks/>
              </p:cNvSpPr>
              <p:nvPr/>
            </p:nvSpPr>
            <p:spPr bwMode="auto">
              <a:xfrm>
                <a:off x="2228" y="1414"/>
                <a:ext cx="1218" cy="186"/>
              </a:xfrm>
              <a:custGeom>
                <a:avLst/>
                <a:gdLst>
                  <a:gd name="T0" fmla="*/ 1218 w 2438"/>
                  <a:gd name="T1" fmla="*/ 184 h 372"/>
                  <a:gd name="T2" fmla="*/ 1217 w 2438"/>
                  <a:gd name="T3" fmla="*/ 186 h 372"/>
                  <a:gd name="T4" fmla="*/ 0 w 2438"/>
                  <a:gd name="T5" fmla="*/ 1 h 372"/>
                  <a:gd name="T6" fmla="*/ 1 w 2438"/>
                  <a:gd name="T7" fmla="*/ 0 h 372"/>
                  <a:gd name="T8" fmla="*/ 1218 w 2438"/>
                  <a:gd name="T9" fmla="*/ 184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372"/>
                  <a:gd name="T17" fmla="*/ 2438 w 2438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372">
                    <a:moveTo>
                      <a:pt x="2438" y="368"/>
                    </a:moveTo>
                    <a:lnTo>
                      <a:pt x="2436" y="37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2438" y="368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6" name="Freeform 679"/>
              <p:cNvSpPr>
                <a:spLocks/>
              </p:cNvSpPr>
              <p:nvPr/>
            </p:nvSpPr>
            <p:spPr bwMode="auto">
              <a:xfrm>
                <a:off x="2228" y="1415"/>
                <a:ext cx="1218" cy="186"/>
              </a:xfrm>
              <a:custGeom>
                <a:avLst/>
                <a:gdLst>
                  <a:gd name="T0" fmla="*/ 1218 w 2436"/>
                  <a:gd name="T1" fmla="*/ 185 h 370"/>
                  <a:gd name="T2" fmla="*/ 1218 w 2436"/>
                  <a:gd name="T3" fmla="*/ 186 h 370"/>
                  <a:gd name="T4" fmla="*/ 0 w 2436"/>
                  <a:gd name="T5" fmla="*/ 1 h 370"/>
                  <a:gd name="T6" fmla="*/ 0 w 2436"/>
                  <a:gd name="T7" fmla="*/ 0 h 370"/>
                  <a:gd name="T8" fmla="*/ 1218 w 2436"/>
                  <a:gd name="T9" fmla="*/ 185 h 3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0"/>
                  <a:gd name="T17" fmla="*/ 2436 w 2436"/>
                  <a:gd name="T18" fmla="*/ 370 h 3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0">
                    <a:moveTo>
                      <a:pt x="2436" y="369"/>
                    </a:moveTo>
                    <a:lnTo>
                      <a:pt x="2436" y="37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6" y="369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7" name="Freeform 680"/>
              <p:cNvSpPr>
                <a:spLocks/>
              </p:cNvSpPr>
              <p:nvPr/>
            </p:nvSpPr>
            <p:spPr bwMode="auto">
              <a:xfrm>
                <a:off x="2228" y="1416"/>
                <a:ext cx="1218" cy="186"/>
              </a:xfrm>
              <a:custGeom>
                <a:avLst/>
                <a:gdLst>
                  <a:gd name="T0" fmla="*/ 1218 w 2436"/>
                  <a:gd name="T1" fmla="*/ 184 h 372"/>
                  <a:gd name="T2" fmla="*/ 1217 w 2436"/>
                  <a:gd name="T3" fmla="*/ 186 h 372"/>
                  <a:gd name="T4" fmla="*/ 0 w 2436"/>
                  <a:gd name="T5" fmla="*/ 1 h 372"/>
                  <a:gd name="T6" fmla="*/ 0 w 2436"/>
                  <a:gd name="T7" fmla="*/ 0 h 372"/>
                  <a:gd name="T8" fmla="*/ 1218 w 2436"/>
                  <a:gd name="T9" fmla="*/ 184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2"/>
                  <a:gd name="T17" fmla="*/ 2436 w 2436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2">
                    <a:moveTo>
                      <a:pt x="2436" y="368"/>
                    </a:moveTo>
                    <a:lnTo>
                      <a:pt x="2434" y="37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6" y="368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8" name="Freeform 681"/>
              <p:cNvSpPr>
                <a:spLocks/>
              </p:cNvSpPr>
              <p:nvPr/>
            </p:nvSpPr>
            <p:spPr bwMode="auto">
              <a:xfrm>
                <a:off x="2227" y="1417"/>
                <a:ext cx="1218" cy="187"/>
              </a:xfrm>
              <a:custGeom>
                <a:avLst/>
                <a:gdLst>
                  <a:gd name="T0" fmla="*/ 1218 w 2436"/>
                  <a:gd name="T1" fmla="*/ 186 h 374"/>
                  <a:gd name="T2" fmla="*/ 1218 w 2436"/>
                  <a:gd name="T3" fmla="*/ 187 h 374"/>
                  <a:gd name="T4" fmla="*/ 0 w 2436"/>
                  <a:gd name="T5" fmla="*/ 2 h 374"/>
                  <a:gd name="T6" fmla="*/ 1 w 2436"/>
                  <a:gd name="T7" fmla="*/ 0 h 374"/>
                  <a:gd name="T8" fmla="*/ 1218 w 2436"/>
                  <a:gd name="T9" fmla="*/ 186 h 3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4"/>
                  <a:gd name="T17" fmla="*/ 2436 w 2436"/>
                  <a:gd name="T18" fmla="*/ 374 h 3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4">
                    <a:moveTo>
                      <a:pt x="2436" y="371"/>
                    </a:moveTo>
                    <a:lnTo>
                      <a:pt x="2436" y="37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436" y="371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9" name="Freeform 682"/>
              <p:cNvSpPr>
                <a:spLocks/>
              </p:cNvSpPr>
              <p:nvPr/>
            </p:nvSpPr>
            <p:spPr bwMode="auto">
              <a:xfrm>
                <a:off x="2227" y="1419"/>
                <a:ext cx="1218" cy="187"/>
              </a:xfrm>
              <a:custGeom>
                <a:avLst/>
                <a:gdLst>
                  <a:gd name="T0" fmla="*/ 1218 w 2436"/>
                  <a:gd name="T1" fmla="*/ 185 h 373"/>
                  <a:gd name="T2" fmla="*/ 1218 w 2436"/>
                  <a:gd name="T3" fmla="*/ 187 h 373"/>
                  <a:gd name="T4" fmla="*/ 0 w 2436"/>
                  <a:gd name="T5" fmla="*/ 1 h 373"/>
                  <a:gd name="T6" fmla="*/ 0 w 2436"/>
                  <a:gd name="T7" fmla="*/ 0 h 373"/>
                  <a:gd name="T8" fmla="*/ 1218 w 2436"/>
                  <a:gd name="T9" fmla="*/ 185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3"/>
                  <a:gd name="T17" fmla="*/ 2436 w 2436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3">
                    <a:moveTo>
                      <a:pt x="2436" y="370"/>
                    </a:moveTo>
                    <a:lnTo>
                      <a:pt x="2436" y="37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6" y="370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0" name="Freeform 683"/>
              <p:cNvSpPr>
                <a:spLocks/>
              </p:cNvSpPr>
              <p:nvPr/>
            </p:nvSpPr>
            <p:spPr bwMode="auto">
              <a:xfrm>
                <a:off x="2227" y="1420"/>
                <a:ext cx="1218" cy="187"/>
              </a:xfrm>
              <a:custGeom>
                <a:avLst/>
                <a:gdLst>
                  <a:gd name="T0" fmla="*/ 1218 w 2436"/>
                  <a:gd name="T1" fmla="*/ 185 h 376"/>
                  <a:gd name="T2" fmla="*/ 1218 w 2436"/>
                  <a:gd name="T3" fmla="*/ 187 h 376"/>
                  <a:gd name="T4" fmla="*/ 0 w 2436"/>
                  <a:gd name="T5" fmla="*/ 1 h 376"/>
                  <a:gd name="T6" fmla="*/ 0 w 2436"/>
                  <a:gd name="T7" fmla="*/ 0 h 376"/>
                  <a:gd name="T8" fmla="*/ 1218 w 2436"/>
                  <a:gd name="T9" fmla="*/ 185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76"/>
                  <a:gd name="T17" fmla="*/ 2436 w 2436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76">
                    <a:moveTo>
                      <a:pt x="2436" y="372"/>
                    </a:moveTo>
                    <a:lnTo>
                      <a:pt x="2435" y="37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6" y="372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1" name="Freeform 684"/>
              <p:cNvSpPr>
                <a:spLocks/>
              </p:cNvSpPr>
              <p:nvPr/>
            </p:nvSpPr>
            <p:spPr bwMode="auto">
              <a:xfrm>
                <a:off x="2226" y="1420"/>
                <a:ext cx="1218" cy="198"/>
              </a:xfrm>
              <a:custGeom>
                <a:avLst/>
                <a:gdLst>
                  <a:gd name="T0" fmla="*/ 1218 w 2436"/>
                  <a:gd name="T1" fmla="*/ 187 h 395"/>
                  <a:gd name="T2" fmla="*/ 1217 w 2436"/>
                  <a:gd name="T3" fmla="*/ 198 h 395"/>
                  <a:gd name="T4" fmla="*/ 0 w 2436"/>
                  <a:gd name="T5" fmla="*/ 8 h 395"/>
                  <a:gd name="T6" fmla="*/ 1 w 2436"/>
                  <a:gd name="T7" fmla="*/ 0 h 395"/>
                  <a:gd name="T8" fmla="*/ 1218 w 2436"/>
                  <a:gd name="T9" fmla="*/ 187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95"/>
                  <a:gd name="T17" fmla="*/ 2436 w 2436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95">
                    <a:moveTo>
                      <a:pt x="2436" y="374"/>
                    </a:moveTo>
                    <a:lnTo>
                      <a:pt x="2434" y="395"/>
                    </a:lnTo>
                    <a:lnTo>
                      <a:pt x="0" y="16"/>
                    </a:lnTo>
                    <a:lnTo>
                      <a:pt x="1" y="0"/>
                    </a:lnTo>
                    <a:lnTo>
                      <a:pt x="2436" y="374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2" name="Freeform 685"/>
              <p:cNvSpPr>
                <a:spLocks/>
              </p:cNvSpPr>
              <p:nvPr/>
            </p:nvSpPr>
            <p:spPr bwMode="auto">
              <a:xfrm>
                <a:off x="2226" y="1420"/>
                <a:ext cx="1218" cy="193"/>
              </a:xfrm>
              <a:custGeom>
                <a:avLst/>
                <a:gdLst>
                  <a:gd name="T0" fmla="*/ 1218 w 2436"/>
                  <a:gd name="T1" fmla="*/ 187 h 385"/>
                  <a:gd name="T2" fmla="*/ 1218 w 2436"/>
                  <a:gd name="T3" fmla="*/ 193 h 385"/>
                  <a:gd name="T4" fmla="*/ 0 w 2436"/>
                  <a:gd name="T5" fmla="*/ 4 h 385"/>
                  <a:gd name="T6" fmla="*/ 1 w 2436"/>
                  <a:gd name="T7" fmla="*/ 0 h 385"/>
                  <a:gd name="T8" fmla="*/ 1218 w 2436"/>
                  <a:gd name="T9" fmla="*/ 187 h 3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85"/>
                  <a:gd name="T17" fmla="*/ 2436 w 2436"/>
                  <a:gd name="T18" fmla="*/ 385 h 3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85">
                    <a:moveTo>
                      <a:pt x="2436" y="374"/>
                    </a:moveTo>
                    <a:lnTo>
                      <a:pt x="2436" y="385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2436" y="374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3" name="Freeform 686"/>
              <p:cNvSpPr>
                <a:spLocks/>
              </p:cNvSpPr>
              <p:nvPr/>
            </p:nvSpPr>
            <p:spPr bwMode="auto">
              <a:xfrm>
                <a:off x="2226" y="1425"/>
                <a:ext cx="1218" cy="193"/>
              </a:xfrm>
              <a:custGeom>
                <a:avLst/>
                <a:gdLst>
                  <a:gd name="T0" fmla="*/ 1218 w 2436"/>
                  <a:gd name="T1" fmla="*/ 188 h 387"/>
                  <a:gd name="T2" fmla="*/ 1217 w 2436"/>
                  <a:gd name="T3" fmla="*/ 193 h 387"/>
                  <a:gd name="T4" fmla="*/ 0 w 2436"/>
                  <a:gd name="T5" fmla="*/ 4 h 387"/>
                  <a:gd name="T6" fmla="*/ 0 w 2436"/>
                  <a:gd name="T7" fmla="*/ 0 h 387"/>
                  <a:gd name="T8" fmla="*/ 1218 w 2436"/>
                  <a:gd name="T9" fmla="*/ 188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387"/>
                  <a:gd name="T17" fmla="*/ 2436 w 2436"/>
                  <a:gd name="T18" fmla="*/ 387 h 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387">
                    <a:moveTo>
                      <a:pt x="2436" y="377"/>
                    </a:moveTo>
                    <a:lnTo>
                      <a:pt x="2434" y="38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436" y="377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687"/>
              <p:cNvSpPr>
                <a:spLocks/>
              </p:cNvSpPr>
              <p:nvPr/>
            </p:nvSpPr>
            <p:spPr bwMode="auto">
              <a:xfrm>
                <a:off x="2226" y="1429"/>
                <a:ext cx="1217" cy="418"/>
              </a:xfrm>
              <a:custGeom>
                <a:avLst/>
                <a:gdLst>
                  <a:gd name="T0" fmla="*/ 1217 w 2434"/>
                  <a:gd name="T1" fmla="*/ 190 h 836"/>
                  <a:gd name="T2" fmla="*/ 1217 w 2434"/>
                  <a:gd name="T3" fmla="*/ 418 h 836"/>
                  <a:gd name="T4" fmla="*/ 0 w 2434"/>
                  <a:gd name="T5" fmla="*/ 170 h 836"/>
                  <a:gd name="T6" fmla="*/ 0 w 2434"/>
                  <a:gd name="T7" fmla="*/ 0 h 836"/>
                  <a:gd name="T8" fmla="*/ 1217 w 2434"/>
                  <a:gd name="T9" fmla="*/ 190 h 8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4"/>
                  <a:gd name="T16" fmla="*/ 0 h 836"/>
                  <a:gd name="T17" fmla="*/ 2434 w 2434"/>
                  <a:gd name="T18" fmla="*/ 836 h 8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4" h="836">
                    <a:moveTo>
                      <a:pt x="2434" y="379"/>
                    </a:moveTo>
                    <a:lnTo>
                      <a:pt x="2434" y="836"/>
                    </a:lnTo>
                    <a:lnTo>
                      <a:pt x="0" y="339"/>
                    </a:lnTo>
                    <a:lnTo>
                      <a:pt x="0" y="0"/>
                    </a:lnTo>
                    <a:lnTo>
                      <a:pt x="2434" y="379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688"/>
              <p:cNvSpPr>
                <a:spLocks/>
              </p:cNvSpPr>
              <p:nvPr/>
            </p:nvSpPr>
            <p:spPr bwMode="auto">
              <a:xfrm>
                <a:off x="2226" y="1598"/>
                <a:ext cx="1218" cy="260"/>
              </a:xfrm>
              <a:custGeom>
                <a:avLst/>
                <a:gdLst>
                  <a:gd name="T0" fmla="*/ 1217 w 2436"/>
                  <a:gd name="T1" fmla="*/ 248 h 521"/>
                  <a:gd name="T2" fmla="*/ 1218 w 2436"/>
                  <a:gd name="T3" fmla="*/ 260 h 521"/>
                  <a:gd name="T4" fmla="*/ 1 w 2436"/>
                  <a:gd name="T5" fmla="*/ 7 h 521"/>
                  <a:gd name="T6" fmla="*/ 0 w 2436"/>
                  <a:gd name="T7" fmla="*/ 0 h 521"/>
                  <a:gd name="T8" fmla="*/ 1217 w 2436"/>
                  <a:gd name="T9" fmla="*/ 248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21"/>
                  <a:gd name="T17" fmla="*/ 2436 w 2436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21">
                    <a:moveTo>
                      <a:pt x="2434" y="497"/>
                    </a:moveTo>
                    <a:lnTo>
                      <a:pt x="2436" y="521"/>
                    </a:lnTo>
                    <a:lnTo>
                      <a:pt x="1" y="15"/>
                    </a:lnTo>
                    <a:lnTo>
                      <a:pt x="0" y="0"/>
                    </a:lnTo>
                    <a:lnTo>
                      <a:pt x="2434" y="497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689"/>
              <p:cNvSpPr>
                <a:spLocks/>
              </p:cNvSpPr>
              <p:nvPr/>
            </p:nvSpPr>
            <p:spPr bwMode="auto">
              <a:xfrm>
                <a:off x="2226" y="1598"/>
                <a:ext cx="1218" cy="254"/>
              </a:xfrm>
              <a:custGeom>
                <a:avLst/>
                <a:gdLst>
                  <a:gd name="T0" fmla="*/ 1217 w 2436"/>
                  <a:gd name="T1" fmla="*/ 248 h 509"/>
                  <a:gd name="T2" fmla="*/ 1218 w 2436"/>
                  <a:gd name="T3" fmla="*/ 254 h 509"/>
                  <a:gd name="T4" fmla="*/ 0 w 2436"/>
                  <a:gd name="T5" fmla="*/ 3 h 509"/>
                  <a:gd name="T6" fmla="*/ 0 w 2436"/>
                  <a:gd name="T7" fmla="*/ 0 h 509"/>
                  <a:gd name="T8" fmla="*/ 1217 w 2436"/>
                  <a:gd name="T9" fmla="*/ 248 h 5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09"/>
                  <a:gd name="T17" fmla="*/ 2436 w 2436"/>
                  <a:gd name="T18" fmla="*/ 509 h 5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09">
                    <a:moveTo>
                      <a:pt x="2434" y="497"/>
                    </a:moveTo>
                    <a:lnTo>
                      <a:pt x="2436" y="509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434" y="497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690"/>
              <p:cNvSpPr>
                <a:spLocks/>
              </p:cNvSpPr>
              <p:nvPr/>
            </p:nvSpPr>
            <p:spPr bwMode="auto">
              <a:xfrm>
                <a:off x="2226" y="1602"/>
                <a:ext cx="1218" cy="256"/>
              </a:xfrm>
              <a:custGeom>
                <a:avLst/>
                <a:gdLst>
                  <a:gd name="T0" fmla="*/ 1218 w 2436"/>
                  <a:gd name="T1" fmla="*/ 250 h 514"/>
                  <a:gd name="T2" fmla="*/ 1218 w 2436"/>
                  <a:gd name="T3" fmla="*/ 256 h 514"/>
                  <a:gd name="T4" fmla="*/ 1 w 2436"/>
                  <a:gd name="T5" fmla="*/ 4 h 514"/>
                  <a:gd name="T6" fmla="*/ 0 w 2436"/>
                  <a:gd name="T7" fmla="*/ 0 h 514"/>
                  <a:gd name="T8" fmla="*/ 1218 w 2436"/>
                  <a:gd name="T9" fmla="*/ 250 h 5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14"/>
                  <a:gd name="T17" fmla="*/ 2436 w 2436"/>
                  <a:gd name="T18" fmla="*/ 514 h 5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14">
                    <a:moveTo>
                      <a:pt x="2436" y="502"/>
                    </a:moveTo>
                    <a:lnTo>
                      <a:pt x="2436" y="514"/>
                    </a:lnTo>
                    <a:lnTo>
                      <a:pt x="1" y="8"/>
                    </a:lnTo>
                    <a:lnTo>
                      <a:pt x="0" y="0"/>
                    </a:lnTo>
                    <a:lnTo>
                      <a:pt x="2436" y="502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691"/>
              <p:cNvSpPr>
                <a:spLocks/>
              </p:cNvSpPr>
              <p:nvPr/>
            </p:nvSpPr>
            <p:spPr bwMode="auto">
              <a:xfrm>
                <a:off x="2227" y="1606"/>
                <a:ext cx="1219" cy="262"/>
              </a:xfrm>
              <a:custGeom>
                <a:avLst/>
                <a:gdLst>
                  <a:gd name="T0" fmla="*/ 1217 w 2440"/>
                  <a:gd name="T1" fmla="*/ 253 h 525"/>
                  <a:gd name="T2" fmla="*/ 1219 w 2440"/>
                  <a:gd name="T3" fmla="*/ 262 h 525"/>
                  <a:gd name="T4" fmla="*/ 2 w 2440"/>
                  <a:gd name="T5" fmla="*/ 7 h 525"/>
                  <a:gd name="T6" fmla="*/ 0 w 2440"/>
                  <a:gd name="T7" fmla="*/ 0 h 525"/>
                  <a:gd name="T8" fmla="*/ 1217 w 2440"/>
                  <a:gd name="T9" fmla="*/ 253 h 5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0"/>
                  <a:gd name="T16" fmla="*/ 0 h 525"/>
                  <a:gd name="T17" fmla="*/ 2440 w 2440"/>
                  <a:gd name="T18" fmla="*/ 525 h 5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0" h="525">
                    <a:moveTo>
                      <a:pt x="2435" y="506"/>
                    </a:moveTo>
                    <a:lnTo>
                      <a:pt x="2440" y="525"/>
                    </a:lnTo>
                    <a:lnTo>
                      <a:pt x="4" y="15"/>
                    </a:lnTo>
                    <a:lnTo>
                      <a:pt x="0" y="0"/>
                    </a:lnTo>
                    <a:lnTo>
                      <a:pt x="2435" y="506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692"/>
              <p:cNvSpPr>
                <a:spLocks/>
              </p:cNvSpPr>
              <p:nvPr/>
            </p:nvSpPr>
            <p:spPr bwMode="auto">
              <a:xfrm>
                <a:off x="2227" y="1606"/>
                <a:ext cx="1218" cy="253"/>
              </a:xfrm>
              <a:custGeom>
                <a:avLst/>
                <a:gdLst>
                  <a:gd name="T0" fmla="*/ 1218 w 2436"/>
                  <a:gd name="T1" fmla="*/ 253 h 507"/>
                  <a:gd name="T2" fmla="*/ 1218 w 2436"/>
                  <a:gd name="T3" fmla="*/ 253 h 507"/>
                  <a:gd name="T4" fmla="*/ 0 w 2436"/>
                  <a:gd name="T5" fmla="*/ 2 h 507"/>
                  <a:gd name="T6" fmla="*/ 0 w 2436"/>
                  <a:gd name="T7" fmla="*/ 0 h 507"/>
                  <a:gd name="T8" fmla="*/ 1218 w 2436"/>
                  <a:gd name="T9" fmla="*/ 253 h 5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07"/>
                  <a:gd name="T17" fmla="*/ 2436 w 2436"/>
                  <a:gd name="T18" fmla="*/ 507 h 5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07">
                    <a:moveTo>
                      <a:pt x="2435" y="506"/>
                    </a:moveTo>
                    <a:lnTo>
                      <a:pt x="2436" y="50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435" y="506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0" name="Freeform 693"/>
              <p:cNvSpPr>
                <a:spLocks/>
              </p:cNvSpPr>
              <p:nvPr/>
            </p:nvSpPr>
            <p:spPr bwMode="auto">
              <a:xfrm>
                <a:off x="2227" y="1607"/>
                <a:ext cx="1218" cy="254"/>
              </a:xfrm>
              <a:custGeom>
                <a:avLst/>
                <a:gdLst>
                  <a:gd name="T0" fmla="*/ 1218 w 2436"/>
                  <a:gd name="T1" fmla="*/ 252 h 507"/>
                  <a:gd name="T2" fmla="*/ 1218 w 2436"/>
                  <a:gd name="T3" fmla="*/ 254 h 507"/>
                  <a:gd name="T4" fmla="*/ 0 w 2436"/>
                  <a:gd name="T5" fmla="*/ 1 h 507"/>
                  <a:gd name="T6" fmla="*/ 0 w 2436"/>
                  <a:gd name="T7" fmla="*/ 0 h 507"/>
                  <a:gd name="T8" fmla="*/ 1218 w 2436"/>
                  <a:gd name="T9" fmla="*/ 252 h 5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07"/>
                  <a:gd name="T17" fmla="*/ 2436 w 2436"/>
                  <a:gd name="T18" fmla="*/ 507 h 5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07">
                    <a:moveTo>
                      <a:pt x="2436" y="503"/>
                    </a:moveTo>
                    <a:lnTo>
                      <a:pt x="2436" y="50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6" y="503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1" name="Freeform 694"/>
              <p:cNvSpPr>
                <a:spLocks/>
              </p:cNvSpPr>
              <p:nvPr/>
            </p:nvSpPr>
            <p:spPr bwMode="auto">
              <a:xfrm>
                <a:off x="2227" y="1608"/>
                <a:ext cx="1218" cy="254"/>
              </a:xfrm>
              <a:custGeom>
                <a:avLst/>
                <a:gdLst>
                  <a:gd name="T0" fmla="*/ 1218 w 2436"/>
                  <a:gd name="T1" fmla="*/ 253 h 509"/>
                  <a:gd name="T2" fmla="*/ 1218 w 2436"/>
                  <a:gd name="T3" fmla="*/ 254 h 509"/>
                  <a:gd name="T4" fmla="*/ 1 w 2436"/>
                  <a:gd name="T5" fmla="*/ 1 h 509"/>
                  <a:gd name="T6" fmla="*/ 0 w 2436"/>
                  <a:gd name="T7" fmla="*/ 0 h 509"/>
                  <a:gd name="T8" fmla="*/ 1218 w 2436"/>
                  <a:gd name="T9" fmla="*/ 253 h 5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09"/>
                  <a:gd name="T17" fmla="*/ 2436 w 2436"/>
                  <a:gd name="T18" fmla="*/ 509 h 5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09">
                    <a:moveTo>
                      <a:pt x="2436" y="506"/>
                    </a:moveTo>
                    <a:lnTo>
                      <a:pt x="2436" y="509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436" y="506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2" name="Freeform 695"/>
              <p:cNvSpPr>
                <a:spLocks/>
              </p:cNvSpPr>
              <p:nvPr/>
            </p:nvSpPr>
            <p:spPr bwMode="auto">
              <a:xfrm>
                <a:off x="2228" y="1609"/>
                <a:ext cx="1218" cy="254"/>
              </a:xfrm>
              <a:custGeom>
                <a:avLst/>
                <a:gdLst>
                  <a:gd name="T0" fmla="*/ 1217 w 2436"/>
                  <a:gd name="T1" fmla="*/ 254 h 508"/>
                  <a:gd name="T2" fmla="*/ 1218 w 2436"/>
                  <a:gd name="T3" fmla="*/ 254 h 508"/>
                  <a:gd name="T4" fmla="*/ 0 w 2436"/>
                  <a:gd name="T5" fmla="*/ 1 h 508"/>
                  <a:gd name="T6" fmla="*/ 0 w 2436"/>
                  <a:gd name="T7" fmla="*/ 0 h 508"/>
                  <a:gd name="T8" fmla="*/ 1217 w 2436"/>
                  <a:gd name="T9" fmla="*/ 254 h 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08"/>
                  <a:gd name="T17" fmla="*/ 2436 w 2436"/>
                  <a:gd name="T18" fmla="*/ 508 h 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08">
                    <a:moveTo>
                      <a:pt x="2434" y="507"/>
                    </a:moveTo>
                    <a:lnTo>
                      <a:pt x="2436" y="50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34" y="507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3" name="Freeform 696"/>
              <p:cNvSpPr>
                <a:spLocks/>
              </p:cNvSpPr>
              <p:nvPr/>
            </p:nvSpPr>
            <p:spPr bwMode="auto">
              <a:xfrm>
                <a:off x="2228" y="1610"/>
                <a:ext cx="1218" cy="255"/>
              </a:xfrm>
              <a:custGeom>
                <a:avLst/>
                <a:gdLst>
                  <a:gd name="T0" fmla="*/ 1218 w 2436"/>
                  <a:gd name="T1" fmla="*/ 253 h 510"/>
                  <a:gd name="T2" fmla="*/ 1218 w 2436"/>
                  <a:gd name="T3" fmla="*/ 255 h 510"/>
                  <a:gd name="T4" fmla="*/ 0 w 2436"/>
                  <a:gd name="T5" fmla="*/ 2 h 510"/>
                  <a:gd name="T6" fmla="*/ 0 w 2436"/>
                  <a:gd name="T7" fmla="*/ 0 h 510"/>
                  <a:gd name="T8" fmla="*/ 1218 w 2436"/>
                  <a:gd name="T9" fmla="*/ 253 h 5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10"/>
                  <a:gd name="T17" fmla="*/ 2436 w 2436"/>
                  <a:gd name="T18" fmla="*/ 510 h 5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10">
                    <a:moveTo>
                      <a:pt x="2436" y="506"/>
                    </a:moveTo>
                    <a:lnTo>
                      <a:pt x="2436" y="5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436" y="506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4" name="Freeform 697"/>
              <p:cNvSpPr>
                <a:spLocks/>
              </p:cNvSpPr>
              <p:nvPr/>
            </p:nvSpPr>
            <p:spPr bwMode="auto">
              <a:xfrm>
                <a:off x="2228" y="1612"/>
                <a:ext cx="1218" cy="255"/>
              </a:xfrm>
              <a:custGeom>
                <a:avLst/>
                <a:gdLst>
                  <a:gd name="T0" fmla="*/ 1217 w 2438"/>
                  <a:gd name="T1" fmla="*/ 254 h 510"/>
                  <a:gd name="T2" fmla="*/ 1218 w 2438"/>
                  <a:gd name="T3" fmla="*/ 255 h 510"/>
                  <a:gd name="T4" fmla="*/ 1 w 2438"/>
                  <a:gd name="T5" fmla="*/ 1 h 510"/>
                  <a:gd name="T6" fmla="*/ 0 w 2438"/>
                  <a:gd name="T7" fmla="*/ 0 h 510"/>
                  <a:gd name="T8" fmla="*/ 1217 w 2438"/>
                  <a:gd name="T9" fmla="*/ 254 h 5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0"/>
                  <a:gd name="T17" fmla="*/ 2438 w 2438"/>
                  <a:gd name="T18" fmla="*/ 510 h 5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0">
                    <a:moveTo>
                      <a:pt x="2436" y="507"/>
                    </a:moveTo>
                    <a:lnTo>
                      <a:pt x="2438" y="51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436" y="507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5" name="Freeform 698"/>
              <p:cNvSpPr>
                <a:spLocks/>
              </p:cNvSpPr>
              <p:nvPr/>
            </p:nvSpPr>
            <p:spPr bwMode="auto">
              <a:xfrm>
                <a:off x="2228" y="1612"/>
                <a:ext cx="1218" cy="256"/>
              </a:xfrm>
              <a:custGeom>
                <a:avLst/>
                <a:gdLst>
                  <a:gd name="T0" fmla="*/ 1218 w 2436"/>
                  <a:gd name="T1" fmla="*/ 254 h 511"/>
                  <a:gd name="T2" fmla="*/ 1218 w 2436"/>
                  <a:gd name="T3" fmla="*/ 256 h 511"/>
                  <a:gd name="T4" fmla="*/ 0 w 2436"/>
                  <a:gd name="T5" fmla="*/ 1 h 511"/>
                  <a:gd name="T6" fmla="*/ 0 w 2436"/>
                  <a:gd name="T7" fmla="*/ 0 h 511"/>
                  <a:gd name="T8" fmla="*/ 1218 w 2436"/>
                  <a:gd name="T9" fmla="*/ 254 h 5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11"/>
                  <a:gd name="T17" fmla="*/ 2436 w 2436"/>
                  <a:gd name="T18" fmla="*/ 511 h 5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11">
                    <a:moveTo>
                      <a:pt x="2436" y="508"/>
                    </a:moveTo>
                    <a:lnTo>
                      <a:pt x="2436" y="5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6" y="508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6" name="Freeform 699"/>
              <p:cNvSpPr>
                <a:spLocks/>
              </p:cNvSpPr>
              <p:nvPr/>
            </p:nvSpPr>
            <p:spPr bwMode="auto">
              <a:xfrm>
                <a:off x="2228" y="1613"/>
                <a:ext cx="1222" cy="264"/>
              </a:xfrm>
              <a:custGeom>
                <a:avLst/>
                <a:gdLst>
                  <a:gd name="T0" fmla="*/ 1219 w 2442"/>
                  <a:gd name="T1" fmla="*/ 255 h 527"/>
                  <a:gd name="T2" fmla="*/ 1222 w 2442"/>
                  <a:gd name="T3" fmla="*/ 264 h 527"/>
                  <a:gd name="T4" fmla="*/ 3 w 2442"/>
                  <a:gd name="T5" fmla="*/ 7 h 527"/>
                  <a:gd name="T6" fmla="*/ 0 w 2442"/>
                  <a:gd name="T7" fmla="*/ 0 h 527"/>
                  <a:gd name="T8" fmla="*/ 1219 w 2442"/>
                  <a:gd name="T9" fmla="*/ 255 h 5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2"/>
                  <a:gd name="T16" fmla="*/ 0 h 527"/>
                  <a:gd name="T17" fmla="*/ 2442 w 2442"/>
                  <a:gd name="T18" fmla="*/ 527 h 5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2" h="527">
                    <a:moveTo>
                      <a:pt x="2436" y="510"/>
                    </a:moveTo>
                    <a:lnTo>
                      <a:pt x="2442" y="527"/>
                    </a:lnTo>
                    <a:lnTo>
                      <a:pt x="6" y="14"/>
                    </a:lnTo>
                    <a:lnTo>
                      <a:pt x="0" y="0"/>
                    </a:lnTo>
                    <a:lnTo>
                      <a:pt x="2436" y="510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7" name="Freeform 700"/>
              <p:cNvSpPr>
                <a:spLocks/>
              </p:cNvSpPr>
              <p:nvPr/>
            </p:nvSpPr>
            <p:spPr bwMode="auto">
              <a:xfrm>
                <a:off x="2228" y="1613"/>
                <a:ext cx="1219" cy="256"/>
              </a:xfrm>
              <a:custGeom>
                <a:avLst/>
                <a:gdLst>
                  <a:gd name="T0" fmla="*/ 1218 w 2437"/>
                  <a:gd name="T1" fmla="*/ 255 h 512"/>
                  <a:gd name="T2" fmla="*/ 1219 w 2437"/>
                  <a:gd name="T3" fmla="*/ 256 h 512"/>
                  <a:gd name="T4" fmla="*/ 1 w 2437"/>
                  <a:gd name="T5" fmla="*/ 2 h 512"/>
                  <a:gd name="T6" fmla="*/ 0 w 2437"/>
                  <a:gd name="T7" fmla="*/ 0 h 512"/>
                  <a:gd name="T8" fmla="*/ 1218 w 2437"/>
                  <a:gd name="T9" fmla="*/ 255 h 5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512"/>
                  <a:gd name="T17" fmla="*/ 2437 w 2437"/>
                  <a:gd name="T18" fmla="*/ 512 h 5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512">
                    <a:moveTo>
                      <a:pt x="2436" y="510"/>
                    </a:moveTo>
                    <a:lnTo>
                      <a:pt x="2437" y="512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2436" y="510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8" name="Freeform 701"/>
              <p:cNvSpPr>
                <a:spLocks/>
              </p:cNvSpPr>
              <p:nvPr/>
            </p:nvSpPr>
            <p:spPr bwMode="auto">
              <a:xfrm>
                <a:off x="2229" y="1615"/>
                <a:ext cx="1218" cy="256"/>
              </a:xfrm>
              <a:custGeom>
                <a:avLst/>
                <a:gdLst>
                  <a:gd name="T0" fmla="*/ 1218 w 2436"/>
                  <a:gd name="T1" fmla="*/ 254 h 511"/>
                  <a:gd name="T2" fmla="*/ 1218 w 2436"/>
                  <a:gd name="T3" fmla="*/ 256 h 511"/>
                  <a:gd name="T4" fmla="*/ 0 w 2436"/>
                  <a:gd name="T5" fmla="*/ 1 h 511"/>
                  <a:gd name="T6" fmla="*/ 0 w 2436"/>
                  <a:gd name="T7" fmla="*/ 0 h 511"/>
                  <a:gd name="T8" fmla="*/ 1218 w 2436"/>
                  <a:gd name="T9" fmla="*/ 254 h 5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6"/>
                  <a:gd name="T16" fmla="*/ 0 h 511"/>
                  <a:gd name="T17" fmla="*/ 2436 w 2436"/>
                  <a:gd name="T18" fmla="*/ 511 h 5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6" h="511">
                    <a:moveTo>
                      <a:pt x="2436" y="508"/>
                    </a:moveTo>
                    <a:lnTo>
                      <a:pt x="2436" y="5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36" y="508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9" name="Freeform 702"/>
              <p:cNvSpPr>
                <a:spLocks/>
              </p:cNvSpPr>
              <p:nvPr/>
            </p:nvSpPr>
            <p:spPr bwMode="auto">
              <a:xfrm>
                <a:off x="2229" y="1616"/>
                <a:ext cx="1219" cy="256"/>
              </a:xfrm>
              <a:custGeom>
                <a:avLst/>
                <a:gdLst>
                  <a:gd name="T0" fmla="*/ 1218 w 2438"/>
                  <a:gd name="T1" fmla="*/ 254 h 514"/>
                  <a:gd name="T2" fmla="*/ 1219 w 2438"/>
                  <a:gd name="T3" fmla="*/ 256 h 514"/>
                  <a:gd name="T4" fmla="*/ 1 w 2438"/>
                  <a:gd name="T5" fmla="*/ 1 h 514"/>
                  <a:gd name="T6" fmla="*/ 0 w 2438"/>
                  <a:gd name="T7" fmla="*/ 0 h 514"/>
                  <a:gd name="T8" fmla="*/ 1218 w 2438"/>
                  <a:gd name="T9" fmla="*/ 254 h 5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4"/>
                  <a:gd name="T17" fmla="*/ 2438 w 2438"/>
                  <a:gd name="T18" fmla="*/ 514 h 5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4">
                    <a:moveTo>
                      <a:pt x="2436" y="510"/>
                    </a:moveTo>
                    <a:lnTo>
                      <a:pt x="2438" y="51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436" y="510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0" name="Freeform 703"/>
              <p:cNvSpPr>
                <a:spLocks/>
              </p:cNvSpPr>
              <p:nvPr/>
            </p:nvSpPr>
            <p:spPr bwMode="auto">
              <a:xfrm>
                <a:off x="2230" y="1616"/>
                <a:ext cx="1219" cy="258"/>
              </a:xfrm>
              <a:custGeom>
                <a:avLst/>
                <a:gdLst>
                  <a:gd name="T0" fmla="*/ 1218 w 2438"/>
                  <a:gd name="T1" fmla="*/ 256 h 515"/>
                  <a:gd name="T2" fmla="*/ 1219 w 2438"/>
                  <a:gd name="T3" fmla="*/ 258 h 515"/>
                  <a:gd name="T4" fmla="*/ 0 w 2438"/>
                  <a:gd name="T5" fmla="*/ 2 h 515"/>
                  <a:gd name="T6" fmla="*/ 0 w 2438"/>
                  <a:gd name="T7" fmla="*/ 0 h 515"/>
                  <a:gd name="T8" fmla="*/ 1218 w 2438"/>
                  <a:gd name="T9" fmla="*/ 256 h 5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5"/>
                  <a:gd name="T17" fmla="*/ 2438 w 2438"/>
                  <a:gd name="T18" fmla="*/ 515 h 5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5">
                    <a:moveTo>
                      <a:pt x="2436" y="512"/>
                    </a:moveTo>
                    <a:lnTo>
                      <a:pt x="2438" y="51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436" y="512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1" name="Freeform 704"/>
              <p:cNvSpPr>
                <a:spLocks/>
              </p:cNvSpPr>
              <p:nvPr/>
            </p:nvSpPr>
            <p:spPr bwMode="auto">
              <a:xfrm>
                <a:off x="2230" y="1618"/>
                <a:ext cx="1219" cy="257"/>
              </a:xfrm>
              <a:custGeom>
                <a:avLst/>
                <a:gdLst>
                  <a:gd name="T0" fmla="*/ 1219 w 2438"/>
                  <a:gd name="T1" fmla="*/ 256 h 514"/>
                  <a:gd name="T2" fmla="*/ 1219 w 2438"/>
                  <a:gd name="T3" fmla="*/ 257 h 514"/>
                  <a:gd name="T4" fmla="*/ 1 w 2438"/>
                  <a:gd name="T5" fmla="*/ 1 h 514"/>
                  <a:gd name="T6" fmla="*/ 0 w 2438"/>
                  <a:gd name="T7" fmla="*/ 0 h 514"/>
                  <a:gd name="T8" fmla="*/ 1219 w 2438"/>
                  <a:gd name="T9" fmla="*/ 256 h 5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4"/>
                  <a:gd name="T17" fmla="*/ 2438 w 2438"/>
                  <a:gd name="T18" fmla="*/ 514 h 5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4">
                    <a:moveTo>
                      <a:pt x="2438" y="512"/>
                    </a:moveTo>
                    <a:lnTo>
                      <a:pt x="2438" y="51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438" y="512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2" name="Freeform 705"/>
              <p:cNvSpPr>
                <a:spLocks/>
              </p:cNvSpPr>
              <p:nvPr/>
            </p:nvSpPr>
            <p:spPr bwMode="auto">
              <a:xfrm>
                <a:off x="2231" y="1619"/>
                <a:ext cx="1219" cy="258"/>
              </a:xfrm>
              <a:custGeom>
                <a:avLst/>
                <a:gdLst>
                  <a:gd name="T0" fmla="*/ 1218 w 2437"/>
                  <a:gd name="T1" fmla="*/ 256 h 515"/>
                  <a:gd name="T2" fmla="*/ 1219 w 2437"/>
                  <a:gd name="T3" fmla="*/ 258 h 515"/>
                  <a:gd name="T4" fmla="*/ 1 w 2437"/>
                  <a:gd name="T5" fmla="*/ 1 h 515"/>
                  <a:gd name="T6" fmla="*/ 0 w 2437"/>
                  <a:gd name="T7" fmla="*/ 0 h 515"/>
                  <a:gd name="T8" fmla="*/ 1218 w 2437"/>
                  <a:gd name="T9" fmla="*/ 256 h 5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515"/>
                  <a:gd name="T17" fmla="*/ 2437 w 2437"/>
                  <a:gd name="T18" fmla="*/ 515 h 5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515">
                    <a:moveTo>
                      <a:pt x="2436" y="512"/>
                    </a:moveTo>
                    <a:lnTo>
                      <a:pt x="2437" y="51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436" y="512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3" name="Freeform 706"/>
              <p:cNvSpPr>
                <a:spLocks/>
              </p:cNvSpPr>
              <p:nvPr/>
            </p:nvSpPr>
            <p:spPr bwMode="auto">
              <a:xfrm>
                <a:off x="2232" y="1620"/>
                <a:ext cx="1222" cy="264"/>
              </a:xfrm>
              <a:custGeom>
                <a:avLst/>
                <a:gdLst>
                  <a:gd name="T0" fmla="*/ 1218 w 2445"/>
                  <a:gd name="T1" fmla="*/ 257 h 528"/>
                  <a:gd name="T2" fmla="*/ 1222 w 2445"/>
                  <a:gd name="T3" fmla="*/ 264 h 528"/>
                  <a:gd name="T4" fmla="*/ 4 w 2445"/>
                  <a:gd name="T5" fmla="*/ 5 h 528"/>
                  <a:gd name="T6" fmla="*/ 0 w 2445"/>
                  <a:gd name="T7" fmla="*/ 0 h 528"/>
                  <a:gd name="T8" fmla="*/ 1218 w 2445"/>
                  <a:gd name="T9" fmla="*/ 257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5"/>
                  <a:gd name="T16" fmla="*/ 0 h 528"/>
                  <a:gd name="T17" fmla="*/ 2445 w 2445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5" h="528">
                    <a:moveTo>
                      <a:pt x="2436" y="513"/>
                    </a:moveTo>
                    <a:lnTo>
                      <a:pt x="2445" y="528"/>
                    </a:lnTo>
                    <a:lnTo>
                      <a:pt x="9" y="11"/>
                    </a:lnTo>
                    <a:lnTo>
                      <a:pt x="0" y="0"/>
                    </a:lnTo>
                    <a:lnTo>
                      <a:pt x="2436" y="513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4" name="Freeform 707"/>
              <p:cNvSpPr>
                <a:spLocks/>
              </p:cNvSpPr>
              <p:nvPr/>
            </p:nvSpPr>
            <p:spPr bwMode="auto">
              <a:xfrm>
                <a:off x="2232" y="1620"/>
                <a:ext cx="1219" cy="258"/>
              </a:xfrm>
              <a:custGeom>
                <a:avLst/>
                <a:gdLst>
                  <a:gd name="T0" fmla="*/ 1218 w 2438"/>
                  <a:gd name="T1" fmla="*/ 257 h 516"/>
                  <a:gd name="T2" fmla="*/ 1219 w 2438"/>
                  <a:gd name="T3" fmla="*/ 258 h 516"/>
                  <a:gd name="T4" fmla="*/ 1 w 2438"/>
                  <a:gd name="T5" fmla="*/ 1 h 516"/>
                  <a:gd name="T6" fmla="*/ 0 w 2438"/>
                  <a:gd name="T7" fmla="*/ 0 h 516"/>
                  <a:gd name="T8" fmla="*/ 1218 w 2438"/>
                  <a:gd name="T9" fmla="*/ 257 h 5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6"/>
                  <a:gd name="T17" fmla="*/ 2438 w 2438"/>
                  <a:gd name="T18" fmla="*/ 516 h 5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6">
                    <a:moveTo>
                      <a:pt x="2436" y="513"/>
                    </a:moveTo>
                    <a:lnTo>
                      <a:pt x="2438" y="5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436" y="513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5" name="Freeform 708"/>
              <p:cNvSpPr>
                <a:spLocks/>
              </p:cNvSpPr>
              <p:nvPr/>
            </p:nvSpPr>
            <p:spPr bwMode="auto">
              <a:xfrm>
                <a:off x="2233" y="1621"/>
                <a:ext cx="1218" cy="258"/>
              </a:xfrm>
              <a:custGeom>
                <a:avLst/>
                <a:gdLst>
                  <a:gd name="T0" fmla="*/ 1217 w 2438"/>
                  <a:gd name="T1" fmla="*/ 257 h 515"/>
                  <a:gd name="T2" fmla="*/ 1218 w 2438"/>
                  <a:gd name="T3" fmla="*/ 258 h 515"/>
                  <a:gd name="T4" fmla="*/ 1 w 2438"/>
                  <a:gd name="T5" fmla="*/ 1 h 515"/>
                  <a:gd name="T6" fmla="*/ 0 w 2438"/>
                  <a:gd name="T7" fmla="*/ 0 h 515"/>
                  <a:gd name="T8" fmla="*/ 1217 w 2438"/>
                  <a:gd name="T9" fmla="*/ 257 h 5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5"/>
                  <a:gd name="T17" fmla="*/ 2438 w 2438"/>
                  <a:gd name="T18" fmla="*/ 515 h 5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5">
                    <a:moveTo>
                      <a:pt x="2436" y="513"/>
                    </a:moveTo>
                    <a:lnTo>
                      <a:pt x="2438" y="51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436" y="513"/>
                    </a:lnTo>
                    <a:close/>
                  </a:path>
                </a:pathLst>
              </a:custGeom>
              <a:solidFill>
                <a:srgbClr val="D4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6" name="Freeform 709"/>
              <p:cNvSpPr>
                <a:spLocks/>
              </p:cNvSpPr>
              <p:nvPr/>
            </p:nvSpPr>
            <p:spPr bwMode="auto">
              <a:xfrm>
                <a:off x="2233" y="1622"/>
                <a:ext cx="1219" cy="259"/>
              </a:xfrm>
              <a:custGeom>
                <a:avLst/>
                <a:gdLst>
                  <a:gd name="T0" fmla="*/ 1218 w 2437"/>
                  <a:gd name="T1" fmla="*/ 257 h 516"/>
                  <a:gd name="T2" fmla="*/ 1219 w 2437"/>
                  <a:gd name="T3" fmla="*/ 259 h 516"/>
                  <a:gd name="T4" fmla="*/ 1 w 2437"/>
                  <a:gd name="T5" fmla="*/ 1 h 516"/>
                  <a:gd name="T6" fmla="*/ 0 w 2437"/>
                  <a:gd name="T7" fmla="*/ 0 h 516"/>
                  <a:gd name="T8" fmla="*/ 1218 w 2437"/>
                  <a:gd name="T9" fmla="*/ 257 h 5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7"/>
                  <a:gd name="T16" fmla="*/ 0 h 516"/>
                  <a:gd name="T17" fmla="*/ 2437 w 2437"/>
                  <a:gd name="T18" fmla="*/ 516 h 5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7" h="516">
                    <a:moveTo>
                      <a:pt x="2436" y="513"/>
                    </a:moveTo>
                    <a:lnTo>
                      <a:pt x="2437" y="516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436" y="513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7" name="Freeform 710"/>
              <p:cNvSpPr>
                <a:spLocks/>
              </p:cNvSpPr>
              <p:nvPr/>
            </p:nvSpPr>
            <p:spPr bwMode="auto">
              <a:xfrm>
                <a:off x="2234" y="1623"/>
                <a:ext cx="1219" cy="259"/>
              </a:xfrm>
              <a:custGeom>
                <a:avLst/>
                <a:gdLst>
                  <a:gd name="T0" fmla="*/ 1218 w 2438"/>
                  <a:gd name="T1" fmla="*/ 257 h 519"/>
                  <a:gd name="T2" fmla="*/ 1219 w 2438"/>
                  <a:gd name="T3" fmla="*/ 259 h 519"/>
                  <a:gd name="T4" fmla="*/ 1 w 2438"/>
                  <a:gd name="T5" fmla="*/ 2 h 519"/>
                  <a:gd name="T6" fmla="*/ 0 w 2438"/>
                  <a:gd name="T7" fmla="*/ 0 h 519"/>
                  <a:gd name="T8" fmla="*/ 1218 w 2438"/>
                  <a:gd name="T9" fmla="*/ 257 h 5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9"/>
                  <a:gd name="T17" fmla="*/ 2438 w 2438"/>
                  <a:gd name="T18" fmla="*/ 519 h 5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9">
                    <a:moveTo>
                      <a:pt x="2436" y="515"/>
                    </a:moveTo>
                    <a:lnTo>
                      <a:pt x="2438" y="51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2436" y="515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8" name="Freeform 711"/>
              <p:cNvSpPr>
                <a:spLocks/>
              </p:cNvSpPr>
              <p:nvPr/>
            </p:nvSpPr>
            <p:spPr bwMode="auto">
              <a:xfrm>
                <a:off x="2235" y="1625"/>
                <a:ext cx="1219" cy="259"/>
              </a:xfrm>
              <a:custGeom>
                <a:avLst/>
                <a:gdLst>
                  <a:gd name="T0" fmla="*/ 1218 w 2438"/>
                  <a:gd name="T1" fmla="*/ 258 h 518"/>
                  <a:gd name="T2" fmla="*/ 1219 w 2438"/>
                  <a:gd name="T3" fmla="*/ 259 h 518"/>
                  <a:gd name="T4" fmla="*/ 1 w 2438"/>
                  <a:gd name="T5" fmla="*/ 1 h 518"/>
                  <a:gd name="T6" fmla="*/ 0 w 2438"/>
                  <a:gd name="T7" fmla="*/ 0 h 518"/>
                  <a:gd name="T8" fmla="*/ 1218 w 2438"/>
                  <a:gd name="T9" fmla="*/ 258 h 5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8"/>
                  <a:gd name="T16" fmla="*/ 0 h 518"/>
                  <a:gd name="T17" fmla="*/ 2438 w 2438"/>
                  <a:gd name="T18" fmla="*/ 518 h 5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8" h="518">
                    <a:moveTo>
                      <a:pt x="2436" y="515"/>
                    </a:moveTo>
                    <a:lnTo>
                      <a:pt x="2438" y="518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436" y="515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9" name="Freeform 712"/>
              <p:cNvSpPr>
                <a:spLocks/>
              </p:cNvSpPr>
              <p:nvPr/>
            </p:nvSpPr>
            <p:spPr bwMode="auto">
              <a:xfrm>
                <a:off x="2236" y="1626"/>
                <a:ext cx="1224" cy="263"/>
              </a:xfrm>
              <a:custGeom>
                <a:avLst/>
                <a:gdLst>
                  <a:gd name="T0" fmla="*/ 1218 w 2447"/>
                  <a:gd name="T1" fmla="*/ 258 h 527"/>
                  <a:gd name="T2" fmla="*/ 1224 w 2447"/>
                  <a:gd name="T3" fmla="*/ 263 h 527"/>
                  <a:gd name="T4" fmla="*/ 5 w 2447"/>
                  <a:gd name="T5" fmla="*/ 4 h 527"/>
                  <a:gd name="T6" fmla="*/ 0 w 2447"/>
                  <a:gd name="T7" fmla="*/ 0 h 527"/>
                  <a:gd name="T8" fmla="*/ 1218 w 2447"/>
                  <a:gd name="T9" fmla="*/ 258 h 5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7"/>
                  <a:gd name="T16" fmla="*/ 0 h 527"/>
                  <a:gd name="T17" fmla="*/ 2447 w 2447"/>
                  <a:gd name="T18" fmla="*/ 527 h 5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7" h="527">
                    <a:moveTo>
                      <a:pt x="2436" y="517"/>
                    </a:moveTo>
                    <a:lnTo>
                      <a:pt x="2447" y="527"/>
                    </a:lnTo>
                    <a:lnTo>
                      <a:pt x="10" y="9"/>
                    </a:lnTo>
                    <a:lnTo>
                      <a:pt x="0" y="0"/>
                    </a:lnTo>
                    <a:lnTo>
                      <a:pt x="2436" y="517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0" name="Freeform 713"/>
              <p:cNvSpPr>
                <a:spLocks/>
              </p:cNvSpPr>
              <p:nvPr/>
            </p:nvSpPr>
            <p:spPr bwMode="auto">
              <a:xfrm>
                <a:off x="2236" y="1626"/>
                <a:ext cx="1220" cy="260"/>
              </a:xfrm>
              <a:custGeom>
                <a:avLst/>
                <a:gdLst>
                  <a:gd name="T0" fmla="*/ 1218 w 2441"/>
                  <a:gd name="T1" fmla="*/ 259 h 520"/>
                  <a:gd name="T2" fmla="*/ 1220 w 2441"/>
                  <a:gd name="T3" fmla="*/ 260 h 520"/>
                  <a:gd name="T4" fmla="*/ 1 w 2441"/>
                  <a:gd name="T5" fmla="*/ 2 h 520"/>
                  <a:gd name="T6" fmla="*/ 0 w 2441"/>
                  <a:gd name="T7" fmla="*/ 0 h 520"/>
                  <a:gd name="T8" fmla="*/ 1218 w 2441"/>
                  <a:gd name="T9" fmla="*/ 259 h 5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520"/>
                  <a:gd name="T17" fmla="*/ 2441 w 2441"/>
                  <a:gd name="T18" fmla="*/ 520 h 5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520">
                    <a:moveTo>
                      <a:pt x="2436" y="517"/>
                    </a:moveTo>
                    <a:lnTo>
                      <a:pt x="2441" y="520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2436" y="517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1" name="Freeform 714"/>
              <p:cNvSpPr>
                <a:spLocks/>
              </p:cNvSpPr>
              <p:nvPr/>
            </p:nvSpPr>
            <p:spPr bwMode="auto">
              <a:xfrm>
                <a:off x="2238" y="1627"/>
                <a:ext cx="1220" cy="260"/>
              </a:xfrm>
              <a:custGeom>
                <a:avLst/>
                <a:gdLst>
                  <a:gd name="T0" fmla="*/ 1219 w 2441"/>
                  <a:gd name="T1" fmla="*/ 258 h 520"/>
                  <a:gd name="T2" fmla="*/ 1220 w 2441"/>
                  <a:gd name="T3" fmla="*/ 260 h 520"/>
                  <a:gd name="T4" fmla="*/ 1 w 2441"/>
                  <a:gd name="T5" fmla="*/ 1 h 520"/>
                  <a:gd name="T6" fmla="*/ 0 w 2441"/>
                  <a:gd name="T7" fmla="*/ 0 h 520"/>
                  <a:gd name="T8" fmla="*/ 1219 w 2441"/>
                  <a:gd name="T9" fmla="*/ 258 h 5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520"/>
                  <a:gd name="T17" fmla="*/ 2441 w 2441"/>
                  <a:gd name="T18" fmla="*/ 520 h 5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520">
                    <a:moveTo>
                      <a:pt x="2438" y="516"/>
                    </a:moveTo>
                    <a:lnTo>
                      <a:pt x="2441" y="520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438" y="516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2" name="Freeform 715"/>
              <p:cNvSpPr>
                <a:spLocks/>
              </p:cNvSpPr>
              <p:nvPr/>
            </p:nvSpPr>
            <p:spPr bwMode="auto">
              <a:xfrm>
                <a:off x="2239" y="1628"/>
                <a:ext cx="1221" cy="261"/>
              </a:xfrm>
              <a:custGeom>
                <a:avLst/>
                <a:gdLst>
                  <a:gd name="T0" fmla="*/ 1219 w 2441"/>
                  <a:gd name="T1" fmla="*/ 260 h 522"/>
                  <a:gd name="T2" fmla="*/ 1221 w 2441"/>
                  <a:gd name="T3" fmla="*/ 261 h 522"/>
                  <a:gd name="T4" fmla="*/ 2 w 2441"/>
                  <a:gd name="T5" fmla="*/ 2 h 522"/>
                  <a:gd name="T6" fmla="*/ 0 w 2441"/>
                  <a:gd name="T7" fmla="*/ 0 h 522"/>
                  <a:gd name="T8" fmla="*/ 1219 w 2441"/>
                  <a:gd name="T9" fmla="*/ 260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1"/>
                  <a:gd name="T16" fmla="*/ 0 h 522"/>
                  <a:gd name="T17" fmla="*/ 2441 w 2441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1" h="522">
                    <a:moveTo>
                      <a:pt x="2438" y="519"/>
                    </a:moveTo>
                    <a:lnTo>
                      <a:pt x="2441" y="522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2438" y="519"/>
                    </a:lnTo>
                    <a:close/>
                  </a:path>
                </a:pathLst>
              </a:custGeom>
              <a:solidFill>
                <a:srgbClr val="BE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3" name="Freeform 716"/>
              <p:cNvSpPr>
                <a:spLocks/>
              </p:cNvSpPr>
              <p:nvPr/>
            </p:nvSpPr>
            <p:spPr bwMode="auto">
              <a:xfrm>
                <a:off x="2241" y="1630"/>
                <a:ext cx="1225" cy="263"/>
              </a:xfrm>
              <a:custGeom>
                <a:avLst/>
                <a:gdLst>
                  <a:gd name="T0" fmla="*/ 1218 w 2451"/>
                  <a:gd name="T1" fmla="*/ 259 h 526"/>
                  <a:gd name="T2" fmla="*/ 1225 w 2451"/>
                  <a:gd name="T3" fmla="*/ 263 h 526"/>
                  <a:gd name="T4" fmla="*/ 5 w 2451"/>
                  <a:gd name="T5" fmla="*/ 3 h 526"/>
                  <a:gd name="T6" fmla="*/ 0 w 2451"/>
                  <a:gd name="T7" fmla="*/ 0 h 526"/>
                  <a:gd name="T8" fmla="*/ 1218 w 2451"/>
                  <a:gd name="T9" fmla="*/ 259 h 5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1"/>
                  <a:gd name="T16" fmla="*/ 0 h 526"/>
                  <a:gd name="T17" fmla="*/ 2451 w 2451"/>
                  <a:gd name="T18" fmla="*/ 526 h 5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1" h="526">
                    <a:moveTo>
                      <a:pt x="2437" y="518"/>
                    </a:moveTo>
                    <a:lnTo>
                      <a:pt x="2451" y="526"/>
                    </a:lnTo>
                    <a:lnTo>
                      <a:pt x="11" y="6"/>
                    </a:lnTo>
                    <a:lnTo>
                      <a:pt x="0" y="0"/>
                    </a:lnTo>
                    <a:lnTo>
                      <a:pt x="2437" y="51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4" name="Freeform 717"/>
              <p:cNvSpPr>
                <a:spLocks/>
              </p:cNvSpPr>
              <p:nvPr/>
            </p:nvSpPr>
            <p:spPr bwMode="auto">
              <a:xfrm>
                <a:off x="2241" y="1630"/>
                <a:ext cx="1222" cy="261"/>
              </a:xfrm>
              <a:custGeom>
                <a:avLst/>
                <a:gdLst>
                  <a:gd name="T0" fmla="*/ 1219 w 2444"/>
                  <a:gd name="T1" fmla="*/ 259 h 523"/>
                  <a:gd name="T2" fmla="*/ 1222 w 2444"/>
                  <a:gd name="T3" fmla="*/ 261 h 523"/>
                  <a:gd name="T4" fmla="*/ 2 w 2444"/>
                  <a:gd name="T5" fmla="*/ 1 h 523"/>
                  <a:gd name="T6" fmla="*/ 0 w 2444"/>
                  <a:gd name="T7" fmla="*/ 0 h 523"/>
                  <a:gd name="T8" fmla="*/ 1219 w 2444"/>
                  <a:gd name="T9" fmla="*/ 259 h 5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4"/>
                  <a:gd name="T16" fmla="*/ 0 h 523"/>
                  <a:gd name="T17" fmla="*/ 2444 w 2444"/>
                  <a:gd name="T18" fmla="*/ 523 h 5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4" h="523">
                    <a:moveTo>
                      <a:pt x="2437" y="518"/>
                    </a:moveTo>
                    <a:lnTo>
                      <a:pt x="2444" y="523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2437" y="518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5" name="Freeform 718"/>
              <p:cNvSpPr>
                <a:spLocks/>
              </p:cNvSpPr>
              <p:nvPr/>
            </p:nvSpPr>
            <p:spPr bwMode="auto">
              <a:xfrm>
                <a:off x="2243" y="1631"/>
                <a:ext cx="1223" cy="262"/>
              </a:xfrm>
              <a:custGeom>
                <a:avLst/>
                <a:gdLst>
                  <a:gd name="T0" fmla="*/ 1220 w 2446"/>
                  <a:gd name="T1" fmla="*/ 260 h 523"/>
                  <a:gd name="T2" fmla="*/ 1223 w 2446"/>
                  <a:gd name="T3" fmla="*/ 262 h 523"/>
                  <a:gd name="T4" fmla="*/ 3 w 2446"/>
                  <a:gd name="T5" fmla="*/ 2 h 523"/>
                  <a:gd name="T6" fmla="*/ 0 w 2446"/>
                  <a:gd name="T7" fmla="*/ 0 h 523"/>
                  <a:gd name="T8" fmla="*/ 1220 w 2446"/>
                  <a:gd name="T9" fmla="*/ 260 h 5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6"/>
                  <a:gd name="T16" fmla="*/ 0 h 523"/>
                  <a:gd name="T17" fmla="*/ 2446 w 2446"/>
                  <a:gd name="T18" fmla="*/ 523 h 5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6" h="523">
                    <a:moveTo>
                      <a:pt x="2439" y="520"/>
                    </a:moveTo>
                    <a:lnTo>
                      <a:pt x="2446" y="523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2439" y="520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6" name="Freeform 719"/>
              <p:cNvSpPr>
                <a:spLocks/>
              </p:cNvSpPr>
              <p:nvPr/>
            </p:nvSpPr>
            <p:spPr bwMode="auto">
              <a:xfrm>
                <a:off x="2247" y="1633"/>
                <a:ext cx="1226" cy="262"/>
              </a:xfrm>
              <a:custGeom>
                <a:avLst/>
                <a:gdLst>
                  <a:gd name="T0" fmla="*/ 1220 w 2453"/>
                  <a:gd name="T1" fmla="*/ 260 h 524"/>
                  <a:gd name="T2" fmla="*/ 1226 w 2453"/>
                  <a:gd name="T3" fmla="*/ 262 h 524"/>
                  <a:gd name="T4" fmla="*/ 6 w 2453"/>
                  <a:gd name="T5" fmla="*/ 2 h 524"/>
                  <a:gd name="T6" fmla="*/ 0 w 2453"/>
                  <a:gd name="T7" fmla="*/ 0 h 524"/>
                  <a:gd name="T8" fmla="*/ 1220 w 2453"/>
                  <a:gd name="T9" fmla="*/ 260 h 5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3"/>
                  <a:gd name="T16" fmla="*/ 0 h 524"/>
                  <a:gd name="T17" fmla="*/ 2453 w 2453"/>
                  <a:gd name="T18" fmla="*/ 524 h 5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3" h="524">
                    <a:moveTo>
                      <a:pt x="2440" y="520"/>
                    </a:moveTo>
                    <a:lnTo>
                      <a:pt x="2453" y="524"/>
                    </a:lnTo>
                    <a:lnTo>
                      <a:pt x="12" y="4"/>
                    </a:lnTo>
                    <a:lnTo>
                      <a:pt x="0" y="0"/>
                    </a:lnTo>
                    <a:lnTo>
                      <a:pt x="2440" y="520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7" name="Freeform 720"/>
              <p:cNvSpPr>
                <a:spLocks/>
              </p:cNvSpPr>
              <p:nvPr/>
            </p:nvSpPr>
            <p:spPr bwMode="auto">
              <a:xfrm>
                <a:off x="2391" y="1375"/>
                <a:ext cx="1237" cy="164"/>
              </a:xfrm>
              <a:custGeom>
                <a:avLst/>
                <a:gdLst>
                  <a:gd name="T0" fmla="*/ 1237 w 2474"/>
                  <a:gd name="T1" fmla="*/ 164 h 329"/>
                  <a:gd name="T2" fmla="*/ 1230 w 2474"/>
                  <a:gd name="T3" fmla="*/ 164 h 329"/>
                  <a:gd name="T4" fmla="*/ 0 w 2474"/>
                  <a:gd name="T5" fmla="*/ 0 h 329"/>
                  <a:gd name="T6" fmla="*/ 6 w 2474"/>
                  <a:gd name="T7" fmla="*/ 0 h 329"/>
                  <a:gd name="T8" fmla="*/ 1237 w 2474"/>
                  <a:gd name="T9" fmla="*/ 164 h 3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74"/>
                  <a:gd name="T16" fmla="*/ 0 h 329"/>
                  <a:gd name="T17" fmla="*/ 2474 w 2474"/>
                  <a:gd name="T18" fmla="*/ 329 h 3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74" h="329">
                    <a:moveTo>
                      <a:pt x="2474" y="329"/>
                    </a:moveTo>
                    <a:lnTo>
                      <a:pt x="2460" y="32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474" y="329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8" name="Freeform 721"/>
              <p:cNvSpPr>
                <a:spLocks/>
              </p:cNvSpPr>
              <p:nvPr/>
            </p:nvSpPr>
            <p:spPr bwMode="auto">
              <a:xfrm>
                <a:off x="2260" y="1375"/>
                <a:ext cx="1362" cy="183"/>
              </a:xfrm>
              <a:custGeom>
                <a:avLst/>
                <a:gdLst>
                  <a:gd name="T0" fmla="*/ 1362 w 2723"/>
                  <a:gd name="T1" fmla="*/ 164 h 368"/>
                  <a:gd name="T2" fmla="*/ 1221 w 2723"/>
                  <a:gd name="T3" fmla="*/ 183 h 368"/>
                  <a:gd name="T4" fmla="*/ 0 w 2723"/>
                  <a:gd name="T5" fmla="*/ 11 h 368"/>
                  <a:gd name="T6" fmla="*/ 132 w 2723"/>
                  <a:gd name="T7" fmla="*/ 0 h 368"/>
                  <a:gd name="T8" fmla="*/ 1362 w 2723"/>
                  <a:gd name="T9" fmla="*/ 164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3"/>
                  <a:gd name="T16" fmla="*/ 0 h 368"/>
                  <a:gd name="T17" fmla="*/ 2723 w 2723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3" h="368">
                    <a:moveTo>
                      <a:pt x="2723" y="329"/>
                    </a:moveTo>
                    <a:lnTo>
                      <a:pt x="2441" y="368"/>
                    </a:lnTo>
                    <a:lnTo>
                      <a:pt x="0" y="22"/>
                    </a:lnTo>
                    <a:lnTo>
                      <a:pt x="263" y="0"/>
                    </a:lnTo>
                    <a:lnTo>
                      <a:pt x="2723" y="329"/>
                    </a:lnTo>
                    <a:close/>
                  </a:path>
                </a:pathLst>
              </a:custGeom>
              <a:solidFill>
                <a:srgbClr val="79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9" name="Freeform 722"/>
              <p:cNvSpPr>
                <a:spLocks/>
              </p:cNvSpPr>
              <p:nvPr/>
            </p:nvSpPr>
            <p:spPr bwMode="auto">
              <a:xfrm>
                <a:off x="3443" y="1539"/>
                <a:ext cx="213" cy="356"/>
              </a:xfrm>
              <a:custGeom>
                <a:avLst/>
                <a:gdLst>
                  <a:gd name="T0" fmla="*/ 38 w 426"/>
                  <a:gd name="T1" fmla="*/ 20 h 712"/>
                  <a:gd name="T2" fmla="*/ 30 w 426"/>
                  <a:gd name="T3" fmla="*/ 21 h 712"/>
                  <a:gd name="T4" fmla="*/ 24 w 426"/>
                  <a:gd name="T5" fmla="*/ 25 h 712"/>
                  <a:gd name="T6" fmla="*/ 17 w 426"/>
                  <a:gd name="T7" fmla="*/ 31 h 712"/>
                  <a:gd name="T8" fmla="*/ 11 w 426"/>
                  <a:gd name="T9" fmla="*/ 39 h 712"/>
                  <a:gd name="T10" fmla="*/ 7 w 426"/>
                  <a:gd name="T11" fmla="*/ 47 h 712"/>
                  <a:gd name="T12" fmla="*/ 3 w 426"/>
                  <a:gd name="T13" fmla="*/ 57 h 712"/>
                  <a:gd name="T14" fmla="*/ 1 w 426"/>
                  <a:gd name="T15" fmla="*/ 69 h 712"/>
                  <a:gd name="T16" fmla="*/ 0 w 426"/>
                  <a:gd name="T17" fmla="*/ 79 h 712"/>
                  <a:gd name="T18" fmla="*/ 0 w 426"/>
                  <a:gd name="T19" fmla="*/ 308 h 712"/>
                  <a:gd name="T20" fmla="*/ 1 w 426"/>
                  <a:gd name="T21" fmla="*/ 320 h 712"/>
                  <a:gd name="T22" fmla="*/ 3 w 426"/>
                  <a:gd name="T23" fmla="*/ 329 h 712"/>
                  <a:gd name="T24" fmla="*/ 7 w 426"/>
                  <a:gd name="T25" fmla="*/ 338 h 712"/>
                  <a:gd name="T26" fmla="*/ 11 w 426"/>
                  <a:gd name="T27" fmla="*/ 345 h 712"/>
                  <a:gd name="T28" fmla="*/ 17 w 426"/>
                  <a:gd name="T29" fmla="*/ 350 h 712"/>
                  <a:gd name="T30" fmla="*/ 24 w 426"/>
                  <a:gd name="T31" fmla="*/ 354 h 712"/>
                  <a:gd name="T32" fmla="*/ 30 w 426"/>
                  <a:gd name="T33" fmla="*/ 356 h 712"/>
                  <a:gd name="T34" fmla="*/ 38 w 426"/>
                  <a:gd name="T35" fmla="*/ 356 h 712"/>
                  <a:gd name="T36" fmla="*/ 179 w 426"/>
                  <a:gd name="T37" fmla="*/ 327 h 712"/>
                  <a:gd name="T38" fmla="*/ 186 w 426"/>
                  <a:gd name="T39" fmla="*/ 324 h 712"/>
                  <a:gd name="T40" fmla="*/ 192 w 426"/>
                  <a:gd name="T41" fmla="*/ 320 h 712"/>
                  <a:gd name="T42" fmla="*/ 198 w 426"/>
                  <a:gd name="T43" fmla="*/ 314 h 712"/>
                  <a:gd name="T44" fmla="*/ 203 w 426"/>
                  <a:gd name="T45" fmla="*/ 306 h 712"/>
                  <a:gd name="T46" fmla="*/ 207 w 426"/>
                  <a:gd name="T47" fmla="*/ 298 h 712"/>
                  <a:gd name="T48" fmla="*/ 211 w 426"/>
                  <a:gd name="T49" fmla="*/ 288 h 712"/>
                  <a:gd name="T50" fmla="*/ 212 w 426"/>
                  <a:gd name="T51" fmla="*/ 278 h 712"/>
                  <a:gd name="T52" fmla="*/ 213 w 426"/>
                  <a:gd name="T53" fmla="*/ 267 h 712"/>
                  <a:gd name="T54" fmla="*/ 213 w 426"/>
                  <a:gd name="T55" fmla="*/ 48 h 712"/>
                  <a:gd name="T56" fmla="*/ 212 w 426"/>
                  <a:gd name="T57" fmla="*/ 38 h 712"/>
                  <a:gd name="T58" fmla="*/ 211 w 426"/>
                  <a:gd name="T59" fmla="*/ 27 h 712"/>
                  <a:gd name="T60" fmla="*/ 207 w 426"/>
                  <a:gd name="T61" fmla="*/ 20 h 712"/>
                  <a:gd name="T62" fmla="*/ 203 w 426"/>
                  <a:gd name="T63" fmla="*/ 12 h 712"/>
                  <a:gd name="T64" fmla="*/ 198 w 426"/>
                  <a:gd name="T65" fmla="*/ 6 h 712"/>
                  <a:gd name="T66" fmla="*/ 192 w 426"/>
                  <a:gd name="T67" fmla="*/ 2 h 712"/>
                  <a:gd name="T68" fmla="*/ 186 w 426"/>
                  <a:gd name="T69" fmla="*/ 0 h 712"/>
                  <a:gd name="T70" fmla="*/ 179 w 426"/>
                  <a:gd name="T71" fmla="*/ 0 h 712"/>
                  <a:gd name="T72" fmla="*/ 38 w 426"/>
                  <a:gd name="T73" fmla="*/ 20 h 7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26"/>
                  <a:gd name="T112" fmla="*/ 0 h 712"/>
                  <a:gd name="T113" fmla="*/ 426 w 426"/>
                  <a:gd name="T114" fmla="*/ 712 h 71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26" h="712">
                    <a:moveTo>
                      <a:pt x="75" y="39"/>
                    </a:moveTo>
                    <a:lnTo>
                      <a:pt x="60" y="42"/>
                    </a:lnTo>
                    <a:lnTo>
                      <a:pt x="47" y="50"/>
                    </a:lnTo>
                    <a:lnTo>
                      <a:pt x="33" y="62"/>
                    </a:lnTo>
                    <a:lnTo>
                      <a:pt x="22" y="77"/>
                    </a:lnTo>
                    <a:lnTo>
                      <a:pt x="13" y="95"/>
                    </a:lnTo>
                    <a:lnTo>
                      <a:pt x="7" y="115"/>
                    </a:lnTo>
                    <a:lnTo>
                      <a:pt x="2" y="137"/>
                    </a:lnTo>
                    <a:lnTo>
                      <a:pt x="0" y="158"/>
                    </a:lnTo>
                    <a:lnTo>
                      <a:pt x="0" y="615"/>
                    </a:lnTo>
                    <a:lnTo>
                      <a:pt x="2" y="639"/>
                    </a:lnTo>
                    <a:lnTo>
                      <a:pt x="7" y="658"/>
                    </a:lnTo>
                    <a:lnTo>
                      <a:pt x="13" y="675"/>
                    </a:lnTo>
                    <a:lnTo>
                      <a:pt x="22" y="690"/>
                    </a:lnTo>
                    <a:lnTo>
                      <a:pt x="33" y="700"/>
                    </a:lnTo>
                    <a:lnTo>
                      <a:pt x="47" y="708"/>
                    </a:lnTo>
                    <a:lnTo>
                      <a:pt x="60" y="712"/>
                    </a:lnTo>
                    <a:lnTo>
                      <a:pt x="75" y="712"/>
                    </a:lnTo>
                    <a:lnTo>
                      <a:pt x="357" y="653"/>
                    </a:lnTo>
                    <a:lnTo>
                      <a:pt x="371" y="648"/>
                    </a:lnTo>
                    <a:lnTo>
                      <a:pt x="384" y="639"/>
                    </a:lnTo>
                    <a:lnTo>
                      <a:pt x="396" y="627"/>
                    </a:lnTo>
                    <a:lnTo>
                      <a:pt x="406" y="612"/>
                    </a:lnTo>
                    <a:lnTo>
                      <a:pt x="414" y="595"/>
                    </a:lnTo>
                    <a:lnTo>
                      <a:pt x="421" y="575"/>
                    </a:lnTo>
                    <a:lnTo>
                      <a:pt x="424" y="555"/>
                    </a:lnTo>
                    <a:lnTo>
                      <a:pt x="426" y="534"/>
                    </a:lnTo>
                    <a:lnTo>
                      <a:pt x="426" y="97"/>
                    </a:lnTo>
                    <a:lnTo>
                      <a:pt x="424" y="75"/>
                    </a:lnTo>
                    <a:lnTo>
                      <a:pt x="421" y="55"/>
                    </a:lnTo>
                    <a:lnTo>
                      <a:pt x="414" y="39"/>
                    </a:lnTo>
                    <a:lnTo>
                      <a:pt x="406" y="24"/>
                    </a:lnTo>
                    <a:lnTo>
                      <a:pt x="396" y="12"/>
                    </a:lnTo>
                    <a:lnTo>
                      <a:pt x="384" y="4"/>
                    </a:lnTo>
                    <a:lnTo>
                      <a:pt x="371" y="0"/>
                    </a:lnTo>
                    <a:lnTo>
                      <a:pt x="357" y="0"/>
                    </a:lnTo>
                    <a:lnTo>
                      <a:pt x="75" y="39"/>
                    </a:lnTo>
                    <a:close/>
                  </a:path>
                </a:pathLst>
              </a:custGeom>
              <a:solidFill>
                <a:srgbClr val="FF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9" name="Freeform 723"/>
            <p:cNvSpPr>
              <a:spLocks/>
            </p:cNvSpPr>
            <p:nvPr/>
          </p:nvSpPr>
          <p:spPr bwMode="auto">
            <a:xfrm>
              <a:off x="2499" y="1720"/>
              <a:ext cx="917" cy="201"/>
            </a:xfrm>
            <a:custGeom>
              <a:avLst/>
              <a:gdLst>
                <a:gd name="T0" fmla="*/ 917 w 1834"/>
                <a:gd name="T1" fmla="*/ 19 h 400"/>
                <a:gd name="T2" fmla="*/ 913 w 1834"/>
                <a:gd name="T3" fmla="*/ 0 h 400"/>
                <a:gd name="T4" fmla="*/ 0 w 1834"/>
                <a:gd name="T5" fmla="*/ 182 h 400"/>
                <a:gd name="T6" fmla="*/ 4 w 1834"/>
                <a:gd name="T7" fmla="*/ 201 h 400"/>
                <a:gd name="T8" fmla="*/ 917 w 1834"/>
                <a:gd name="T9" fmla="*/ 19 h 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4"/>
                <a:gd name="T16" fmla="*/ 0 h 400"/>
                <a:gd name="T17" fmla="*/ 1834 w 1834"/>
                <a:gd name="T18" fmla="*/ 400 h 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" h="400">
                  <a:moveTo>
                    <a:pt x="1834" y="38"/>
                  </a:moveTo>
                  <a:lnTo>
                    <a:pt x="1826" y="0"/>
                  </a:lnTo>
                  <a:lnTo>
                    <a:pt x="0" y="362"/>
                  </a:lnTo>
                  <a:lnTo>
                    <a:pt x="8" y="400"/>
                  </a:lnTo>
                  <a:lnTo>
                    <a:pt x="1834" y="38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Freeform 724"/>
            <p:cNvSpPr>
              <a:spLocks/>
            </p:cNvSpPr>
            <p:nvPr/>
          </p:nvSpPr>
          <p:spPr bwMode="auto">
            <a:xfrm>
              <a:off x="2094" y="1710"/>
              <a:ext cx="1239" cy="250"/>
            </a:xfrm>
            <a:custGeom>
              <a:avLst/>
              <a:gdLst>
                <a:gd name="T0" fmla="*/ 1239 w 2479"/>
                <a:gd name="T1" fmla="*/ 19 h 500"/>
                <a:gd name="T2" fmla="*/ 1236 w 2479"/>
                <a:gd name="T3" fmla="*/ 0 h 500"/>
                <a:gd name="T4" fmla="*/ 0 w 2479"/>
                <a:gd name="T5" fmla="*/ 231 h 500"/>
                <a:gd name="T6" fmla="*/ 3 w 2479"/>
                <a:gd name="T7" fmla="*/ 250 h 500"/>
                <a:gd name="T8" fmla="*/ 1239 w 2479"/>
                <a:gd name="T9" fmla="*/ 19 h 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9"/>
                <a:gd name="T16" fmla="*/ 0 h 500"/>
                <a:gd name="T17" fmla="*/ 2479 w 2479"/>
                <a:gd name="T18" fmla="*/ 500 h 5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9" h="500">
                  <a:moveTo>
                    <a:pt x="2479" y="38"/>
                  </a:moveTo>
                  <a:lnTo>
                    <a:pt x="2472" y="0"/>
                  </a:lnTo>
                  <a:lnTo>
                    <a:pt x="0" y="462"/>
                  </a:lnTo>
                  <a:lnTo>
                    <a:pt x="6" y="500"/>
                  </a:lnTo>
                  <a:lnTo>
                    <a:pt x="2479" y="38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Freeform 725"/>
            <p:cNvSpPr>
              <a:spLocks/>
            </p:cNvSpPr>
            <p:nvPr/>
          </p:nvSpPr>
          <p:spPr bwMode="auto">
            <a:xfrm>
              <a:off x="673" y="1386"/>
              <a:ext cx="875" cy="131"/>
            </a:xfrm>
            <a:custGeom>
              <a:avLst/>
              <a:gdLst>
                <a:gd name="T0" fmla="*/ 875 w 1750"/>
                <a:gd name="T1" fmla="*/ 19 h 261"/>
                <a:gd name="T2" fmla="*/ 873 w 1750"/>
                <a:gd name="T3" fmla="*/ 0 h 261"/>
                <a:gd name="T4" fmla="*/ 0 w 1750"/>
                <a:gd name="T5" fmla="*/ 111 h 261"/>
                <a:gd name="T6" fmla="*/ 3 w 1750"/>
                <a:gd name="T7" fmla="*/ 131 h 261"/>
                <a:gd name="T8" fmla="*/ 875 w 1750"/>
                <a:gd name="T9" fmla="*/ 19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0"/>
                <a:gd name="T16" fmla="*/ 0 h 261"/>
                <a:gd name="T17" fmla="*/ 1750 w 1750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0" h="261">
                  <a:moveTo>
                    <a:pt x="1750" y="38"/>
                  </a:moveTo>
                  <a:lnTo>
                    <a:pt x="1745" y="0"/>
                  </a:lnTo>
                  <a:lnTo>
                    <a:pt x="0" y="222"/>
                  </a:lnTo>
                  <a:lnTo>
                    <a:pt x="5" y="261"/>
                  </a:lnTo>
                  <a:lnTo>
                    <a:pt x="1750" y="38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Freeform 726"/>
            <p:cNvSpPr>
              <a:spLocks/>
            </p:cNvSpPr>
            <p:nvPr/>
          </p:nvSpPr>
          <p:spPr bwMode="auto">
            <a:xfrm>
              <a:off x="985" y="1403"/>
              <a:ext cx="627" cy="106"/>
            </a:xfrm>
            <a:custGeom>
              <a:avLst/>
              <a:gdLst>
                <a:gd name="T0" fmla="*/ 627 w 1255"/>
                <a:gd name="T1" fmla="*/ 19 h 213"/>
                <a:gd name="T2" fmla="*/ 625 w 1255"/>
                <a:gd name="T3" fmla="*/ 0 h 213"/>
                <a:gd name="T4" fmla="*/ 0 w 1255"/>
                <a:gd name="T5" fmla="*/ 87 h 213"/>
                <a:gd name="T6" fmla="*/ 2 w 1255"/>
                <a:gd name="T7" fmla="*/ 106 h 213"/>
                <a:gd name="T8" fmla="*/ 627 w 1255"/>
                <a:gd name="T9" fmla="*/ 19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5"/>
                <a:gd name="T16" fmla="*/ 0 h 213"/>
                <a:gd name="T17" fmla="*/ 1255 w 1255"/>
                <a:gd name="T18" fmla="*/ 213 h 2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5" h="213">
                  <a:moveTo>
                    <a:pt x="1255" y="38"/>
                  </a:moveTo>
                  <a:lnTo>
                    <a:pt x="1250" y="0"/>
                  </a:lnTo>
                  <a:lnTo>
                    <a:pt x="0" y="174"/>
                  </a:lnTo>
                  <a:lnTo>
                    <a:pt x="5" y="213"/>
                  </a:lnTo>
                  <a:lnTo>
                    <a:pt x="1255" y="38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Freeform 727"/>
            <p:cNvSpPr>
              <a:spLocks/>
            </p:cNvSpPr>
            <p:nvPr/>
          </p:nvSpPr>
          <p:spPr bwMode="auto">
            <a:xfrm>
              <a:off x="987" y="1491"/>
              <a:ext cx="555" cy="166"/>
            </a:xfrm>
            <a:custGeom>
              <a:avLst/>
              <a:gdLst>
                <a:gd name="T0" fmla="*/ 5 w 1110"/>
                <a:gd name="T1" fmla="*/ 0 h 332"/>
                <a:gd name="T2" fmla="*/ 0 w 1110"/>
                <a:gd name="T3" fmla="*/ 19 h 332"/>
                <a:gd name="T4" fmla="*/ 550 w 1110"/>
                <a:gd name="T5" fmla="*/ 166 h 332"/>
                <a:gd name="T6" fmla="*/ 555 w 1110"/>
                <a:gd name="T7" fmla="*/ 147 h 332"/>
                <a:gd name="T8" fmla="*/ 5 w 1110"/>
                <a:gd name="T9" fmla="*/ 0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0"/>
                <a:gd name="T16" fmla="*/ 0 h 332"/>
                <a:gd name="T17" fmla="*/ 1110 w 1110"/>
                <a:gd name="T18" fmla="*/ 332 h 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0" h="332">
                  <a:moveTo>
                    <a:pt x="10" y="0"/>
                  </a:moveTo>
                  <a:lnTo>
                    <a:pt x="0" y="38"/>
                  </a:lnTo>
                  <a:lnTo>
                    <a:pt x="1100" y="332"/>
                  </a:lnTo>
                  <a:lnTo>
                    <a:pt x="1110" y="29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4" name="Group 728"/>
            <p:cNvGrpSpPr>
              <a:grpSpLocks/>
            </p:cNvGrpSpPr>
            <p:nvPr/>
          </p:nvGrpSpPr>
          <p:grpSpPr bwMode="auto">
            <a:xfrm>
              <a:off x="607" y="1482"/>
              <a:ext cx="492" cy="230"/>
              <a:chOff x="607" y="1482"/>
              <a:chExt cx="492" cy="230"/>
            </a:xfrm>
          </p:grpSpPr>
          <p:sp>
            <p:nvSpPr>
              <p:cNvPr id="11224" name="Freeform 729"/>
              <p:cNvSpPr>
                <a:spLocks/>
              </p:cNvSpPr>
              <p:nvPr/>
            </p:nvSpPr>
            <p:spPr bwMode="auto">
              <a:xfrm>
                <a:off x="641" y="1482"/>
                <a:ext cx="414" cy="129"/>
              </a:xfrm>
              <a:custGeom>
                <a:avLst/>
                <a:gdLst>
                  <a:gd name="T0" fmla="*/ 414 w 830"/>
                  <a:gd name="T1" fmla="*/ 126 h 257"/>
                  <a:gd name="T2" fmla="*/ 406 w 830"/>
                  <a:gd name="T3" fmla="*/ 129 h 257"/>
                  <a:gd name="T4" fmla="*/ 0 w 830"/>
                  <a:gd name="T5" fmla="*/ 2 h 257"/>
                  <a:gd name="T6" fmla="*/ 8 w 830"/>
                  <a:gd name="T7" fmla="*/ 0 h 257"/>
                  <a:gd name="T8" fmla="*/ 414 w 830"/>
                  <a:gd name="T9" fmla="*/ 126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0"/>
                  <a:gd name="T16" fmla="*/ 0 h 257"/>
                  <a:gd name="T17" fmla="*/ 830 w 830"/>
                  <a:gd name="T18" fmla="*/ 257 h 2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0" h="257">
                    <a:moveTo>
                      <a:pt x="830" y="252"/>
                    </a:moveTo>
                    <a:lnTo>
                      <a:pt x="813" y="257"/>
                    </a:lnTo>
                    <a:lnTo>
                      <a:pt x="0" y="3"/>
                    </a:lnTo>
                    <a:lnTo>
                      <a:pt x="17" y="0"/>
                    </a:lnTo>
                    <a:lnTo>
                      <a:pt x="830" y="252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" name="Freeform 730"/>
              <p:cNvSpPr>
                <a:spLocks/>
              </p:cNvSpPr>
              <p:nvPr/>
            </p:nvSpPr>
            <p:spPr bwMode="auto">
              <a:xfrm>
                <a:off x="647" y="1482"/>
                <a:ext cx="408" cy="127"/>
              </a:xfrm>
              <a:custGeom>
                <a:avLst/>
                <a:gdLst>
                  <a:gd name="T0" fmla="*/ 408 w 818"/>
                  <a:gd name="T1" fmla="*/ 126 h 254"/>
                  <a:gd name="T2" fmla="*/ 406 w 818"/>
                  <a:gd name="T3" fmla="*/ 127 h 254"/>
                  <a:gd name="T4" fmla="*/ 0 w 818"/>
                  <a:gd name="T5" fmla="*/ 1 h 254"/>
                  <a:gd name="T6" fmla="*/ 2 w 818"/>
                  <a:gd name="T7" fmla="*/ 0 h 254"/>
                  <a:gd name="T8" fmla="*/ 408 w 818"/>
                  <a:gd name="T9" fmla="*/ 126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8"/>
                  <a:gd name="T16" fmla="*/ 0 h 254"/>
                  <a:gd name="T17" fmla="*/ 818 w 818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8" h="254">
                    <a:moveTo>
                      <a:pt x="818" y="252"/>
                    </a:moveTo>
                    <a:lnTo>
                      <a:pt x="814" y="254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818" y="252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" name="Freeform 731"/>
              <p:cNvSpPr>
                <a:spLocks/>
              </p:cNvSpPr>
              <p:nvPr/>
            </p:nvSpPr>
            <p:spPr bwMode="auto">
              <a:xfrm>
                <a:off x="645" y="1483"/>
                <a:ext cx="409" cy="126"/>
              </a:xfrm>
              <a:custGeom>
                <a:avLst/>
                <a:gdLst>
                  <a:gd name="T0" fmla="*/ 409 w 817"/>
                  <a:gd name="T1" fmla="*/ 126 h 253"/>
                  <a:gd name="T2" fmla="*/ 406 w 817"/>
                  <a:gd name="T3" fmla="*/ 126 h 253"/>
                  <a:gd name="T4" fmla="*/ 0 w 817"/>
                  <a:gd name="T5" fmla="*/ 0 h 253"/>
                  <a:gd name="T6" fmla="*/ 2 w 817"/>
                  <a:gd name="T7" fmla="*/ 0 h 253"/>
                  <a:gd name="T8" fmla="*/ 409 w 817"/>
                  <a:gd name="T9" fmla="*/ 126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7"/>
                  <a:gd name="T16" fmla="*/ 0 h 253"/>
                  <a:gd name="T17" fmla="*/ 817 w 81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7" h="253">
                    <a:moveTo>
                      <a:pt x="817" y="253"/>
                    </a:moveTo>
                    <a:lnTo>
                      <a:pt x="812" y="25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17" y="253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" name="Freeform 732"/>
              <p:cNvSpPr>
                <a:spLocks/>
              </p:cNvSpPr>
              <p:nvPr/>
            </p:nvSpPr>
            <p:spPr bwMode="auto">
              <a:xfrm>
                <a:off x="642" y="1483"/>
                <a:ext cx="409" cy="127"/>
              </a:xfrm>
              <a:custGeom>
                <a:avLst/>
                <a:gdLst>
                  <a:gd name="T0" fmla="*/ 409 w 817"/>
                  <a:gd name="T1" fmla="*/ 126 h 255"/>
                  <a:gd name="T2" fmla="*/ 406 w 817"/>
                  <a:gd name="T3" fmla="*/ 127 h 255"/>
                  <a:gd name="T4" fmla="*/ 0 w 817"/>
                  <a:gd name="T5" fmla="*/ 1 h 255"/>
                  <a:gd name="T6" fmla="*/ 3 w 817"/>
                  <a:gd name="T7" fmla="*/ 0 h 255"/>
                  <a:gd name="T8" fmla="*/ 409 w 817"/>
                  <a:gd name="T9" fmla="*/ 126 h 2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7"/>
                  <a:gd name="T16" fmla="*/ 0 h 255"/>
                  <a:gd name="T17" fmla="*/ 817 w 817"/>
                  <a:gd name="T18" fmla="*/ 255 h 2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7" h="255">
                    <a:moveTo>
                      <a:pt x="817" y="253"/>
                    </a:moveTo>
                    <a:lnTo>
                      <a:pt x="812" y="25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817" y="253"/>
                    </a:lnTo>
                    <a:close/>
                  </a:path>
                </a:pathLst>
              </a:custGeom>
              <a:solidFill>
                <a:srgbClr val="904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" name="Freeform 733"/>
              <p:cNvSpPr>
                <a:spLocks/>
              </p:cNvSpPr>
              <p:nvPr/>
            </p:nvSpPr>
            <p:spPr bwMode="auto">
              <a:xfrm>
                <a:off x="641" y="1484"/>
                <a:ext cx="408" cy="127"/>
              </a:xfrm>
              <a:custGeom>
                <a:avLst/>
                <a:gdLst>
                  <a:gd name="T0" fmla="*/ 408 w 816"/>
                  <a:gd name="T1" fmla="*/ 127 h 254"/>
                  <a:gd name="T2" fmla="*/ 407 w 816"/>
                  <a:gd name="T3" fmla="*/ 127 h 254"/>
                  <a:gd name="T4" fmla="*/ 0 w 816"/>
                  <a:gd name="T5" fmla="*/ 0 h 254"/>
                  <a:gd name="T6" fmla="*/ 2 w 816"/>
                  <a:gd name="T7" fmla="*/ 0 h 254"/>
                  <a:gd name="T8" fmla="*/ 408 w 816"/>
                  <a:gd name="T9" fmla="*/ 127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54"/>
                  <a:gd name="T17" fmla="*/ 816 w 816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54">
                    <a:moveTo>
                      <a:pt x="816" y="253"/>
                    </a:moveTo>
                    <a:lnTo>
                      <a:pt x="813" y="25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16" y="253"/>
                    </a:lnTo>
                    <a:close/>
                  </a:path>
                </a:pathLst>
              </a:custGeom>
              <a:solidFill>
                <a:srgbClr val="944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" name="Freeform 734"/>
              <p:cNvSpPr>
                <a:spLocks/>
              </p:cNvSpPr>
              <p:nvPr/>
            </p:nvSpPr>
            <p:spPr bwMode="auto">
              <a:xfrm>
                <a:off x="632" y="1484"/>
                <a:ext cx="415" cy="131"/>
              </a:xfrm>
              <a:custGeom>
                <a:avLst/>
                <a:gdLst>
                  <a:gd name="T0" fmla="*/ 415 w 829"/>
                  <a:gd name="T1" fmla="*/ 127 h 263"/>
                  <a:gd name="T2" fmla="*/ 406 w 829"/>
                  <a:gd name="T3" fmla="*/ 131 h 263"/>
                  <a:gd name="T4" fmla="*/ 0 w 829"/>
                  <a:gd name="T5" fmla="*/ 4 h 263"/>
                  <a:gd name="T6" fmla="*/ 8 w 829"/>
                  <a:gd name="T7" fmla="*/ 0 h 263"/>
                  <a:gd name="T8" fmla="*/ 415 w 829"/>
                  <a:gd name="T9" fmla="*/ 127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9"/>
                  <a:gd name="T16" fmla="*/ 0 h 263"/>
                  <a:gd name="T17" fmla="*/ 829 w 829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9" h="263">
                    <a:moveTo>
                      <a:pt x="829" y="254"/>
                    </a:moveTo>
                    <a:lnTo>
                      <a:pt x="811" y="263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829" y="254"/>
                    </a:lnTo>
                    <a:close/>
                  </a:path>
                </a:pathLst>
              </a:custGeom>
              <a:solidFill>
                <a:srgbClr val="99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" name="Freeform 735"/>
              <p:cNvSpPr>
                <a:spLocks/>
              </p:cNvSpPr>
              <p:nvPr/>
            </p:nvSpPr>
            <p:spPr bwMode="auto">
              <a:xfrm>
                <a:off x="639" y="1484"/>
                <a:ext cx="408" cy="128"/>
              </a:xfrm>
              <a:custGeom>
                <a:avLst/>
                <a:gdLst>
                  <a:gd name="T0" fmla="*/ 408 w 816"/>
                  <a:gd name="T1" fmla="*/ 127 h 256"/>
                  <a:gd name="T2" fmla="*/ 407 w 816"/>
                  <a:gd name="T3" fmla="*/ 128 h 256"/>
                  <a:gd name="T4" fmla="*/ 0 w 816"/>
                  <a:gd name="T5" fmla="*/ 1 h 256"/>
                  <a:gd name="T6" fmla="*/ 2 w 816"/>
                  <a:gd name="T7" fmla="*/ 0 h 256"/>
                  <a:gd name="T8" fmla="*/ 408 w 816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56"/>
                  <a:gd name="T17" fmla="*/ 816 w 81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56">
                    <a:moveTo>
                      <a:pt x="816" y="254"/>
                    </a:moveTo>
                    <a:lnTo>
                      <a:pt x="813" y="25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16" y="254"/>
                    </a:lnTo>
                    <a:close/>
                  </a:path>
                </a:pathLst>
              </a:custGeom>
              <a:solidFill>
                <a:srgbClr val="99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" name="Freeform 736"/>
              <p:cNvSpPr>
                <a:spLocks/>
              </p:cNvSpPr>
              <p:nvPr/>
            </p:nvSpPr>
            <p:spPr bwMode="auto">
              <a:xfrm>
                <a:off x="637" y="1484"/>
                <a:ext cx="408" cy="128"/>
              </a:xfrm>
              <a:custGeom>
                <a:avLst/>
                <a:gdLst>
                  <a:gd name="T0" fmla="*/ 408 w 816"/>
                  <a:gd name="T1" fmla="*/ 127 h 256"/>
                  <a:gd name="T2" fmla="*/ 406 w 816"/>
                  <a:gd name="T3" fmla="*/ 128 h 256"/>
                  <a:gd name="T4" fmla="*/ 0 w 816"/>
                  <a:gd name="T5" fmla="*/ 1 h 256"/>
                  <a:gd name="T6" fmla="*/ 2 w 816"/>
                  <a:gd name="T7" fmla="*/ 0 h 256"/>
                  <a:gd name="T8" fmla="*/ 408 w 816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56"/>
                  <a:gd name="T17" fmla="*/ 816 w 81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56">
                    <a:moveTo>
                      <a:pt x="816" y="254"/>
                    </a:moveTo>
                    <a:lnTo>
                      <a:pt x="811" y="25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16" y="254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" name="Freeform 737"/>
              <p:cNvSpPr>
                <a:spLocks/>
              </p:cNvSpPr>
              <p:nvPr/>
            </p:nvSpPr>
            <p:spPr bwMode="auto">
              <a:xfrm>
                <a:off x="636" y="1485"/>
                <a:ext cx="407" cy="128"/>
              </a:xfrm>
              <a:custGeom>
                <a:avLst/>
                <a:gdLst>
                  <a:gd name="T0" fmla="*/ 407 w 815"/>
                  <a:gd name="T1" fmla="*/ 127 h 256"/>
                  <a:gd name="T2" fmla="*/ 405 w 815"/>
                  <a:gd name="T3" fmla="*/ 128 h 256"/>
                  <a:gd name="T4" fmla="*/ 0 w 815"/>
                  <a:gd name="T5" fmla="*/ 1 h 256"/>
                  <a:gd name="T6" fmla="*/ 2 w 815"/>
                  <a:gd name="T7" fmla="*/ 0 h 256"/>
                  <a:gd name="T8" fmla="*/ 407 w 815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5"/>
                  <a:gd name="T16" fmla="*/ 0 h 256"/>
                  <a:gd name="T17" fmla="*/ 815 w 815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5" h="256">
                    <a:moveTo>
                      <a:pt x="815" y="255"/>
                    </a:moveTo>
                    <a:lnTo>
                      <a:pt x="811" y="25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15" y="255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" name="Freeform 738"/>
              <p:cNvSpPr>
                <a:spLocks/>
              </p:cNvSpPr>
              <p:nvPr/>
            </p:nvSpPr>
            <p:spPr bwMode="auto">
              <a:xfrm>
                <a:off x="634" y="1486"/>
                <a:ext cx="407" cy="128"/>
              </a:xfrm>
              <a:custGeom>
                <a:avLst/>
                <a:gdLst>
                  <a:gd name="T0" fmla="*/ 407 w 814"/>
                  <a:gd name="T1" fmla="*/ 127 h 256"/>
                  <a:gd name="T2" fmla="*/ 406 w 814"/>
                  <a:gd name="T3" fmla="*/ 128 h 256"/>
                  <a:gd name="T4" fmla="*/ 0 w 814"/>
                  <a:gd name="T5" fmla="*/ 1 h 256"/>
                  <a:gd name="T6" fmla="*/ 2 w 814"/>
                  <a:gd name="T7" fmla="*/ 0 h 256"/>
                  <a:gd name="T8" fmla="*/ 407 w 814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256"/>
                  <a:gd name="T17" fmla="*/ 814 w 81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256">
                    <a:moveTo>
                      <a:pt x="814" y="254"/>
                    </a:moveTo>
                    <a:lnTo>
                      <a:pt x="811" y="25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14" y="254"/>
                    </a:lnTo>
                    <a:close/>
                  </a:path>
                </a:pathLst>
              </a:custGeom>
              <a:solidFill>
                <a:srgbClr val="A15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" name="Freeform 739"/>
              <p:cNvSpPr>
                <a:spLocks/>
              </p:cNvSpPr>
              <p:nvPr/>
            </p:nvSpPr>
            <p:spPr bwMode="auto">
              <a:xfrm>
                <a:off x="632" y="1487"/>
                <a:ext cx="407" cy="128"/>
              </a:xfrm>
              <a:custGeom>
                <a:avLst/>
                <a:gdLst>
                  <a:gd name="T0" fmla="*/ 407 w 814"/>
                  <a:gd name="T1" fmla="*/ 127 h 256"/>
                  <a:gd name="T2" fmla="*/ 406 w 814"/>
                  <a:gd name="T3" fmla="*/ 128 h 256"/>
                  <a:gd name="T4" fmla="*/ 0 w 814"/>
                  <a:gd name="T5" fmla="*/ 1 h 256"/>
                  <a:gd name="T6" fmla="*/ 2 w 814"/>
                  <a:gd name="T7" fmla="*/ 0 h 256"/>
                  <a:gd name="T8" fmla="*/ 407 w 814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256"/>
                  <a:gd name="T17" fmla="*/ 814 w 81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256">
                    <a:moveTo>
                      <a:pt x="814" y="254"/>
                    </a:moveTo>
                    <a:lnTo>
                      <a:pt x="811" y="25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14" y="254"/>
                    </a:lnTo>
                    <a:close/>
                  </a:path>
                </a:pathLst>
              </a:custGeom>
              <a:solidFill>
                <a:srgbClr val="A4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" name="Freeform 740"/>
              <p:cNvSpPr>
                <a:spLocks/>
              </p:cNvSpPr>
              <p:nvPr/>
            </p:nvSpPr>
            <p:spPr bwMode="auto">
              <a:xfrm>
                <a:off x="626" y="1488"/>
                <a:ext cx="412" cy="133"/>
              </a:xfrm>
              <a:custGeom>
                <a:avLst/>
                <a:gdLst>
                  <a:gd name="T0" fmla="*/ 412 w 825"/>
                  <a:gd name="T1" fmla="*/ 127 h 266"/>
                  <a:gd name="T2" fmla="*/ 405 w 825"/>
                  <a:gd name="T3" fmla="*/ 133 h 266"/>
                  <a:gd name="T4" fmla="*/ 0 w 825"/>
                  <a:gd name="T5" fmla="*/ 5 h 266"/>
                  <a:gd name="T6" fmla="*/ 7 w 825"/>
                  <a:gd name="T7" fmla="*/ 0 h 266"/>
                  <a:gd name="T8" fmla="*/ 412 w 825"/>
                  <a:gd name="T9" fmla="*/ 127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"/>
                  <a:gd name="T16" fmla="*/ 0 h 266"/>
                  <a:gd name="T17" fmla="*/ 825 w 825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" h="266">
                    <a:moveTo>
                      <a:pt x="825" y="255"/>
                    </a:moveTo>
                    <a:lnTo>
                      <a:pt x="810" y="266"/>
                    </a:lnTo>
                    <a:lnTo>
                      <a:pt x="0" y="10"/>
                    </a:lnTo>
                    <a:lnTo>
                      <a:pt x="14" y="0"/>
                    </a:lnTo>
                    <a:lnTo>
                      <a:pt x="825" y="255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" name="Freeform 741"/>
              <p:cNvSpPr>
                <a:spLocks/>
              </p:cNvSpPr>
              <p:nvPr/>
            </p:nvSpPr>
            <p:spPr bwMode="auto">
              <a:xfrm>
                <a:off x="632" y="1488"/>
                <a:ext cx="406" cy="128"/>
              </a:xfrm>
              <a:custGeom>
                <a:avLst/>
                <a:gdLst>
                  <a:gd name="T0" fmla="*/ 406 w 813"/>
                  <a:gd name="T1" fmla="*/ 127 h 256"/>
                  <a:gd name="T2" fmla="*/ 405 w 813"/>
                  <a:gd name="T3" fmla="*/ 128 h 256"/>
                  <a:gd name="T4" fmla="*/ 0 w 813"/>
                  <a:gd name="T5" fmla="*/ 1 h 256"/>
                  <a:gd name="T6" fmla="*/ 1 w 813"/>
                  <a:gd name="T7" fmla="*/ 0 h 256"/>
                  <a:gd name="T8" fmla="*/ 406 w 813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6"/>
                  <a:gd name="T17" fmla="*/ 813 w 813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6">
                    <a:moveTo>
                      <a:pt x="813" y="255"/>
                    </a:moveTo>
                    <a:lnTo>
                      <a:pt x="811" y="2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3" y="255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" name="Freeform 742"/>
              <p:cNvSpPr>
                <a:spLocks/>
              </p:cNvSpPr>
              <p:nvPr/>
            </p:nvSpPr>
            <p:spPr bwMode="auto">
              <a:xfrm>
                <a:off x="631" y="1489"/>
                <a:ext cx="406" cy="127"/>
              </a:xfrm>
              <a:custGeom>
                <a:avLst/>
                <a:gdLst>
                  <a:gd name="T0" fmla="*/ 406 w 813"/>
                  <a:gd name="T1" fmla="*/ 126 h 256"/>
                  <a:gd name="T2" fmla="*/ 405 w 813"/>
                  <a:gd name="T3" fmla="*/ 127 h 256"/>
                  <a:gd name="T4" fmla="*/ 0 w 813"/>
                  <a:gd name="T5" fmla="*/ 1 h 256"/>
                  <a:gd name="T6" fmla="*/ 1 w 813"/>
                  <a:gd name="T7" fmla="*/ 0 h 256"/>
                  <a:gd name="T8" fmla="*/ 406 w 813"/>
                  <a:gd name="T9" fmla="*/ 126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6"/>
                  <a:gd name="T17" fmla="*/ 813 w 813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6">
                    <a:moveTo>
                      <a:pt x="813" y="254"/>
                    </a:moveTo>
                    <a:lnTo>
                      <a:pt x="810" y="2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3" y="254"/>
                    </a:lnTo>
                    <a:close/>
                  </a:path>
                </a:pathLst>
              </a:custGeom>
              <a:solidFill>
                <a:srgbClr val="AA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" name="Freeform 743"/>
              <p:cNvSpPr>
                <a:spLocks/>
              </p:cNvSpPr>
              <p:nvPr/>
            </p:nvSpPr>
            <p:spPr bwMode="auto">
              <a:xfrm>
                <a:off x="629" y="1489"/>
                <a:ext cx="406" cy="128"/>
              </a:xfrm>
              <a:custGeom>
                <a:avLst/>
                <a:gdLst>
                  <a:gd name="T0" fmla="*/ 406 w 813"/>
                  <a:gd name="T1" fmla="*/ 127 h 256"/>
                  <a:gd name="T2" fmla="*/ 405 w 813"/>
                  <a:gd name="T3" fmla="*/ 128 h 256"/>
                  <a:gd name="T4" fmla="*/ 0 w 813"/>
                  <a:gd name="T5" fmla="*/ 1 h 256"/>
                  <a:gd name="T6" fmla="*/ 1 w 813"/>
                  <a:gd name="T7" fmla="*/ 0 h 256"/>
                  <a:gd name="T8" fmla="*/ 406 w 813"/>
                  <a:gd name="T9" fmla="*/ 127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6"/>
                  <a:gd name="T17" fmla="*/ 813 w 813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6">
                    <a:moveTo>
                      <a:pt x="813" y="254"/>
                    </a:moveTo>
                    <a:lnTo>
                      <a:pt x="811" y="25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13" y="254"/>
                    </a:lnTo>
                    <a:close/>
                  </a:path>
                </a:pathLst>
              </a:custGeom>
              <a:solidFill>
                <a:srgbClr val="AC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" name="Freeform 744"/>
              <p:cNvSpPr>
                <a:spLocks/>
              </p:cNvSpPr>
              <p:nvPr/>
            </p:nvSpPr>
            <p:spPr bwMode="auto">
              <a:xfrm>
                <a:off x="628" y="1490"/>
                <a:ext cx="407" cy="129"/>
              </a:xfrm>
              <a:custGeom>
                <a:avLst/>
                <a:gdLst>
                  <a:gd name="T0" fmla="*/ 407 w 813"/>
                  <a:gd name="T1" fmla="*/ 127 h 258"/>
                  <a:gd name="T2" fmla="*/ 405 w 813"/>
                  <a:gd name="T3" fmla="*/ 129 h 258"/>
                  <a:gd name="T4" fmla="*/ 0 w 813"/>
                  <a:gd name="T5" fmla="*/ 1 h 258"/>
                  <a:gd name="T6" fmla="*/ 1 w 813"/>
                  <a:gd name="T7" fmla="*/ 0 h 258"/>
                  <a:gd name="T8" fmla="*/ 407 w 813"/>
                  <a:gd name="T9" fmla="*/ 127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8"/>
                  <a:gd name="T17" fmla="*/ 813 w 813"/>
                  <a:gd name="T18" fmla="*/ 258 h 2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8">
                    <a:moveTo>
                      <a:pt x="813" y="255"/>
                    </a:moveTo>
                    <a:lnTo>
                      <a:pt x="810" y="25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3" y="255"/>
                    </a:lnTo>
                    <a:close/>
                  </a:path>
                </a:pathLst>
              </a:custGeom>
              <a:solidFill>
                <a:srgbClr val="AE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" name="Freeform 745"/>
              <p:cNvSpPr>
                <a:spLocks/>
              </p:cNvSpPr>
              <p:nvPr/>
            </p:nvSpPr>
            <p:spPr bwMode="auto">
              <a:xfrm>
                <a:off x="627" y="1491"/>
                <a:ext cx="406" cy="129"/>
              </a:xfrm>
              <a:custGeom>
                <a:avLst/>
                <a:gdLst>
                  <a:gd name="T0" fmla="*/ 406 w 813"/>
                  <a:gd name="T1" fmla="*/ 128 h 258"/>
                  <a:gd name="T2" fmla="*/ 405 w 813"/>
                  <a:gd name="T3" fmla="*/ 129 h 258"/>
                  <a:gd name="T4" fmla="*/ 0 w 813"/>
                  <a:gd name="T5" fmla="*/ 1 h 258"/>
                  <a:gd name="T6" fmla="*/ 1 w 813"/>
                  <a:gd name="T7" fmla="*/ 0 h 258"/>
                  <a:gd name="T8" fmla="*/ 406 w 813"/>
                  <a:gd name="T9" fmla="*/ 128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8"/>
                  <a:gd name="T17" fmla="*/ 813 w 813"/>
                  <a:gd name="T18" fmla="*/ 258 h 2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8">
                    <a:moveTo>
                      <a:pt x="813" y="256"/>
                    </a:moveTo>
                    <a:lnTo>
                      <a:pt x="811" y="258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13" y="256"/>
                    </a:lnTo>
                    <a:close/>
                  </a:path>
                </a:pathLst>
              </a:custGeom>
              <a:solidFill>
                <a:srgbClr val="B0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" name="Freeform 746"/>
              <p:cNvSpPr>
                <a:spLocks/>
              </p:cNvSpPr>
              <p:nvPr/>
            </p:nvSpPr>
            <p:spPr bwMode="auto">
              <a:xfrm>
                <a:off x="626" y="1492"/>
                <a:ext cx="406" cy="129"/>
              </a:xfrm>
              <a:custGeom>
                <a:avLst/>
                <a:gdLst>
                  <a:gd name="T0" fmla="*/ 406 w 813"/>
                  <a:gd name="T1" fmla="*/ 128 h 257"/>
                  <a:gd name="T2" fmla="*/ 405 w 813"/>
                  <a:gd name="T3" fmla="*/ 129 h 257"/>
                  <a:gd name="T4" fmla="*/ 0 w 813"/>
                  <a:gd name="T5" fmla="*/ 1 h 257"/>
                  <a:gd name="T6" fmla="*/ 1 w 813"/>
                  <a:gd name="T7" fmla="*/ 0 h 257"/>
                  <a:gd name="T8" fmla="*/ 406 w 813"/>
                  <a:gd name="T9" fmla="*/ 128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3"/>
                  <a:gd name="T16" fmla="*/ 0 h 257"/>
                  <a:gd name="T17" fmla="*/ 813 w 813"/>
                  <a:gd name="T18" fmla="*/ 257 h 2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3" h="257">
                    <a:moveTo>
                      <a:pt x="813" y="256"/>
                    </a:moveTo>
                    <a:lnTo>
                      <a:pt x="810" y="25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13" y="256"/>
                    </a:lnTo>
                    <a:close/>
                  </a:path>
                </a:pathLst>
              </a:custGeom>
              <a:solidFill>
                <a:srgbClr val="B2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" name="Freeform 747"/>
              <p:cNvSpPr>
                <a:spLocks/>
              </p:cNvSpPr>
              <p:nvPr/>
            </p:nvSpPr>
            <p:spPr bwMode="auto">
              <a:xfrm>
                <a:off x="619" y="1493"/>
                <a:ext cx="411" cy="135"/>
              </a:xfrm>
              <a:custGeom>
                <a:avLst/>
                <a:gdLst>
                  <a:gd name="T0" fmla="*/ 411 w 823"/>
                  <a:gd name="T1" fmla="*/ 128 h 271"/>
                  <a:gd name="T2" fmla="*/ 404 w 823"/>
                  <a:gd name="T3" fmla="*/ 135 h 271"/>
                  <a:gd name="T4" fmla="*/ 0 w 823"/>
                  <a:gd name="T5" fmla="*/ 7 h 271"/>
                  <a:gd name="T6" fmla="*/ 6 w 823"/>
                  <a:gd name="T7" fmla="*/ 0 h 271"/>
                  <a:gd name="T8" fmla="*/ 411 w 823"/>
                  <a:gd name="T9" fmla="*/ 128 h 2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3"/>
                  <a:gd name="T16" fmla="*/ 0 h 271"/>
                  <a:gd name="T17" fmla="*/ 823 w 823"/>
                  <a:gd name="T18" fmla="*/ 271 h 2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3" h="271">
                    <a:moveTo>
                      <a:pt x="823" y="256"/>
                    </a:moveTo>
                    <a:lnTo>
                      <a:pt x="809" y="271"/>
                    </a:lnTo>
                    <a:lnTo>
                      <a:pt x="0" y="14"/>
                    </a:lnTo>
                    <a:lnTo>
                      <a:pt x="13" y="0"/>
                    </a:lnTo>
                    <a:lnTo>
                      <a:pt x="823" y="256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3" name="Freeform 748"/>
              <p:cNvSpPr>
                <a:spLocks/>
              </p:cNvSpPr>
              <p:nvPr/>
            </p:nvSpPr>
            <p:spPr bwMode="auto">
              <a:xfrm>
                <a:off x="625" y="1493"/>
                <a:ext cx="405" cy="128"/>
              </a:xfrm>
              <a:custGeom>
                <a:avLst/>
                <a:gdLst>
                  <a:gd name="T0" fmla="*/ 405 w 811"/>
                  <a:gd name="T1" fmla="*/ 127 h 258"/>
                  <a:gd name="T2" fmla="*/ 404 w 811"/>
                  <a:gd name="T3" fmla="*/ 128 h 258"/>
                  <a:gd name="T4" fmla="*/ 0 w 811"/>
                  <a:gd name="T5" fmla="*/ 1 h 258"/>
                  <a:gd name="T6" fmla="*/ 0 w 811"/>
                  <a:gd name="T7" fmla="*/ 0 h 258"/>
                  <a:gd name="T8" fmla="*/ 405 w 811"/>
                  <a:gd name="T9" fmla="*/ 127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58"/>
                  <a:gd name="T17" fmla="*/ 811 w 811"/>
                  <a:gd name="T18" fmla="*/ 258 h 2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58">
                    <a:moveTo>
                      <a:pt x="811" y="256"/>
                    </a:moveTo>
                    <a:lnTo>
                      <a:pt x="809" y="25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11" y="256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4" name="Freeform 749"/>
              <p:cNvSpPr>
                <a:spLocks/>
              </p:cNvSpPr>
              <p:nvPr/>
            </p:nvSpPr>
            <p:spPr bwMode="auto">
              <a:xfrm>
                <a:off x="624" y="1494"/>
                <a:ext cx="406" cy="129"/>
              </a:xfrm>
              <a:custGeom>
                <a:avLst/>
                <a:gdLst>
                  <a:gd name="T0" fmla="*/ 406 w 811"/>
                  <a:gd name="T1" fmla="*/ 128 h 259"/>
                  <a:gd name="T2" fmla="*/ 405 w 811"/>
                  <a:gd name="T3" fmla="*/ 129 h 259"/>
                  <a:gd name="T4" fmla="*/ 0 w 811"/>
                  <a:gd name="T5" fmla="*/ 1 h 259"/>
                  <a:gd name="T6" fmla="*/ 1 w 811"/>
                  <a:gd name="T7" fmla="*/ 0 h 259"/>
                  <a:gd name="T8" fmla="*/ 406 w 811"/>
                  <a:gd name="T9" fmla="*/ 128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59"/>
                  <a:gd name="T17" fmla="*/ 811 w 811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59">
                    <a:moveTo>
                      <a:pt x="811" y="256"/>
                    </a:moveTo>
                    <a:lnTo>
                      <a:pt x="809" y="25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1" y="256"/>
                    </a:lnTo>
                    <a:close/>
                  </a:path>
                </a:pathLst>
              </a:custGeom>
              <a:solidFill>
                <a:srgbClr val="B6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5" name="Freeform 750"/>
              <p:cNvSpPr>
                <a:spLocks/>
              </p:cNvSpPr>
              <p:nvPr/>
            </p:nvSpPr>
            <p:spPr bwMode="auto">
              <a:xfrm>
                <a:off x="623" y="1494"/>
                <a:ext cx="406" cy="130"/>
              </a:xfrm>
              <a:custGeom>
                <a:avLst/>
                <a:gdLst>
                  <a:gd name="T0" fmla="*/ 406 w 810"/>
                  <a:gd name="T1" fmla="*/ 129 h 259"/>
                  <a:gd name="T2" fmla="*/ 405 w 810"/>
                  <a:gd name="T3" fmla="*/ 130 h 259"/>
                  <a:gd name="T4" fmla="*/ 0 w 810"/>
                  <a:gd name="T5" fmla="*/ 1 h 259"/>
                  <a:gd name="T6" fmla="*/ 1 w 810"/>
                  <a:gd name="T7" fmla="*/ 0 h 259"/>
                  <a:gd name="T8" fmla="*/ 406 w 810"/>
                  <a:gd name="T9" fmla="*/ 12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0"/>
                  <a:gd name="T16" fmla="*/ 0 h 259"/>
                  <a:gd name="T17" fmla="*/ 810 w 810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0" h="259">
                    <a:moveTo>
                      <a:pt x="810" y="257"/>
                    </a:moveTo>
                    <a:lnTo>
                      <a:pt x="809" y="25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810" y="257"/>
                    </a:lnTo>
                    <a:close/>
                  </a:path>
                </a:pathLst>
              </a:custGeom>
              <a:solidFill>
                <a:srgbClr val="B8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6" name="Freeform 751"/>
              <p:cNvSpPr>
                <a:spLocks/>
              </p:cNvSpPr>
              <p:nvPr/>
            </p:nvSpPr>
            <p:spPr bwMode="auto">
              <a:xfrm>
                <a:off x="622" y="1495"/>
                <a:ext cx="406" cy="130"/>
              </a:xfrm>
              <a:custGeom>
                <a:avLst/>
                <a:gdLst>
                  <a:gd name="T0" fmla="*/ 406 w 811"/>
                  <a:gd name="T1" fmla="*/ 129 h 260"/>
                  <a:gd name="T2" fmla="*/ 405 w 811"/>
                  <a:gd name="T3" fmla="*/ 130 h 260"/>
                  <a:gd name="T4" fmla="*/ 0 w 811"/>
                  <a:gd name="T5" fmla="*/ 1 h 260"/>
                  <a:gd name="T6" fmla="*/ 1 w 811"/>
                  <a:gd name="T7" fmla="*/ 0 h 260"/>
                  <a:gd name="T8" fmla="*/ 406 w 811"/>
                  <a:gd name="T9" fmla="*/ 129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60"/>
                  <a:gd name="T17" fmla="*/ 811 w 811"/>
                  <a:gd name="T18" fmla="*/ 260 h 2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60">
                    <a:moveTo>
                      <a:pt x="811" y="258"/>
                    </a:moveTo>
                    <a:lnTo>
                      <a:pt x="809" y="26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1" y="258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7" name="Freeform 752"/>
              <p:cNvSpPr>
                <a:spLocks/>
              </p:cNvSpPr>
              <p:nvPr/>
            </p:nvSpPr>
            <p:spPr bwMode="auto">
              <a:xfrm>
                <a:off x="622" y="1496"/>
                <a:ext cx="405" cy="130"/>
              </a:xfrm>
              <a:custGeom>
                <a:avLst/>
                <a:gdLst>
                  <a:gd name="T0" fmla="*/ 405 w 811"/>
                  <a:gd name="T1" fmla="*/ 129 h 259"/>
                  <a:gd name="T2" fmla="*/ 404 w 811"/>
                  <a:gd name="T3" fmla="*/ 130 h 259"/>
                  <a:gd name="T4" fmla="*/ 0 w 811"/>
                  <a:gd name="T5" fmla="*/ 1 h 259"/>
                  <a:gd name="T6" fmla="*/ 1 w 811"/>
                  <a:gd name="T7" fmla="*/ 0 h 259"/>
                  <a:gd name="T8" fmla="*/ 405 w 811"/>
                  <a:gd name="T9" fmla="*/ 12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59"/>
                  <a:gd name="T17" fmla="*/ 811 w 811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59">
                    <a:moveTo>
                      <a:pt x="811" y="258"/>
                    </a:moveTo>
                    <a:lnTo>
                      <a:pt x="808" y="25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1" y="258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8" name="Freeform 753"/>
              <p:cNvSpPr>
                <a:spLocks/>
              </p:cNvSpPr>
              <p:nvPr/>
            </p:nvSpPr>
            <p:spPr bwMode="auto">
              <a:xfrm>
                <a:off x="620" y="1497"/>
                <a:ext cx="405" cy="130"/>
              </a:xfrm>
              <a:custGeom>
                <a:avLst/>
                <a:gdLst>
                  <a:gd name="T0" fmla="*/ 405 w 811"/>
                  <a:gd name="T1" fmla="*/ 128 h 261"/>
                  <a:gd name="T2" fmla="*/ 404 w 811"/>
                  <a:gd name="T3" fmla="*/ 130 h 261"/>
                  <a:gd name="T4" fmla="*/ 0 w 811"/>
                  <a:gd name="T5" fmla="*/ 0 h 261"/>
                  <a:gd name="T6" fmla="*/ 1 w 811"/>
                  <a:gd name="T7" fmla="*/ 0 h 261"/>
                  <a:gd name="T8" fmla="*/ 405 w 811"/>
                  <a:gd name="T9" fmla="*/ 128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61"/>
                  <a:gd name="T17" fmla="*/ 811 w 81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61">
                    <a:moveTo>
                      <a:pt x="811" y="257"/>
                    </a:moveTo>
                    <a:lnTo>
                      <a:pt x="809" y="26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11" y="257"/>
                    </a:lnTo>
                    <a:close/>
                  </a:path>
                </a:pathLst>
              </a:custGeom>
              <a:solidFill>
                <a:srgbClr val="BD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9" name="Freeform 754"/>
              <p:cNvSpPr>
                <a:spLocks/>
              </p:cNvSpPr>
              <p:nvPr/>
            </p:nvSpPr>
            <p:spPr bwMode="auto">
              <a:xfrm>
                <a:off x="619" y="1498"/>
                <a:ext cx="406" cy="130"/>
              </a:xfrm>
              <a:custGeom>
                <a:avLst/>
                <a:gdLst>
                  <a:gd name="T0" fmla="*/ 406 w 811"/>
                  <a:gd name="T1" fmla="*/ 130 h 261"/>
                  <a:gd name="T2" fmla="*/ 405 w 811"/>
                  <a:gd name="T3" fmla="*/ 130 h 261"/>
                  <a:gd name="T4" fmla="*/ 0 w 811"/>
                  <a:gd name="T5" fmla="*/ 2 h 261"/>
                  <a:gd name="T6" fmla="*/ 1 w 811"/>
                  <a:gd name="T7" fmla="*/ 0 h 261"/>
                  <a:gd name="T8" fmla="*/ 406 w 811"/>
                  <a:gd name="T9" fmla="*/ 13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61"/>
                  <a:gd name="T17" fmla="*/ 811 w 81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61">
                    <a:moveTo>
                      <a:pt x="811" y="260"/>
                    </a:moveTo>
                    <a:lnTo>
                      <a:pt x="809" y="26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11" y="260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0" name="Freeform 755"/>
              <p:cNvSpPr>
                <a:spLocks/>
              </p:cNvSpPr>
              <p:nvPr/>
            </p:nvSpPr>
            <p:spPr bwMode="auto">
              <a:xfrm>
                <a:off x="614" y="1499"/>
                <a:ext cx="410" cy="137"/>
              </a:xfrm>
              <a:custGeom>
                <a:avLst/>
                <a:gdLst>
                  <a:gd name="T0" fmla="*/ 410 w 819"/>
                  <a:gd name="T1" fmla="*/ 129 h 274"/>
                  <a:gd name="T2" fmla="*/ 404 w 819"/>
                  <a:gd name="T3" fmla="*/ 137 h 274"/>
                  <a:gd name="T4" fmla="*/ 0 w 819"/>
                  <a:gd name="T5" fmla="*/ 7 h 274"/>
                  <a:gd name="T6" fmla="*/ 5 w 819"/>
                  <a:gd name="T7" fmla="*/ 0 h 274"/>
                  <a:gd name="T8" fmla="*/ 410 w 819"/>
                  <a:gd name="T9" fmla="*/ 129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9"/>
                  <a:gd name="T16" fmla="*/ 0 h 274"/>
                  <a:gd name="T17" fmla="*/ 819 w 819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9" h="274">
                    <a:moveTo>
                      <a:pt x="819" y="257"/>
                    </a:moveTo>
                    <a:lnTo>
                      <a:pt x="808" y="274"/>
                    </a:lnTo>
                    <a:lnTo>
                      <a:pt x="0" y="15"/>
                    </a:lnTo>
                    <a:lnTo>
                      <a:pt x="10" y="0"/>
                    </a:lnTo>
                    <a:lnTo>
                      <a:pt x="819" y="257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1" name="Freeform 756"/>
              <p:cNvSpPr>
                <a:spLocks/>
              </p:cNvSpPr>
              <p:nvPr/>
            </p:nvSpPr>
            <p:spPr bwMode="auto">
              <a:xfrm>
                <a:off x="619" y="1499"/>
                <a:ext cx="405" cy="130"/>
              </a:xfrm>
              <a:custGeom>
                <a:avLst/>
                <a:gdLst>
                  <a:gd name="T0" fmla="*/ 405 w 809"/>
                  <a:gd name="T1" fmla="*/ 129 h 259"/>
                  <a:gd name="T2" fmla="*/ 404 w 809"/>
                  <a:gd name="T3" fmla="*/ 130 h 259"/>
                  <a:gd name="T4" fmla="*/ 0 w 809"/>
                  <a:gd name="T5" fmla="*/ 1 h 259"/>
                  <a:gd name="T6" fmla="*/ 0 w 809"/>
                  <a:gd name="T7" fmla="*/ 0 h 259"/>
                  <a:gd name="T8" fmla="*/ 405 w 809"/>
                  <a:gd name="T9" fmla="*/ 12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59"/>
                  <a:gd name="T17" fmla="*/ 809 w 809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59">
                    <a:moveTo>
                      <a:pt x="809" y="257"/>
                    </a:moveTo>
                    <a:lnTo>
                      <a:pt x="808" y="259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09" y="257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2" name="Freeform 757"/>
              <p:cNvSpPr>
                <a:spLocks/>
              </p:cNvSpPr>
              <p:nvPr/>
            </p:nvSpPr>
            <p:spPr bwMode="auto">
              <a:xfrm>
                <a:off x="618" y="1500"/>
                <a:ext cx="405" cy="130"/>
              </a:xfrm>
              <a:custGeom>
                <a:avLst/>
                <a:gdLst>
                  <a:gd name="T0" fmla="*/ 405 w 809"/>
                  <a:gd name="T1" fmla="*/ 129 h 260"/>
                  <a:gd name="T2" fmla="*/ 404 w 809"/>
                  <a:gd name="T3" fmla="*/ 130 h 260"/>
                  <a:gd name="T4" fmla="*/ 0 w 809"/>
                  <a:gd name="T5" fmla="*/ 1 h 260"/>
                  <a:gd name="T6" fmla="*/ 1 w 809"/>
                  <a:gd name="T7" fmla="*/ 0 h 260"/>
                  <a:gd name="T8" fmla="*/ 405 w 809"/>
                  <a:gd name="T9" fmla="*/ 129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0"/>
                  <a:gd name="T17" fmla="*/ 809 w 809"/>
                  <a:gd name="T18" fmla="*/ 260 h 2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0">
                    <a:moveTo>
                      <a:pt x="809" y="258"/>
                    </a:moveTo>
                    <a:lnTo>
                      <a:pt x="807" y="26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09" y="258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3" name="Freeform 758"/>
              <p:cNvSpPr>
                <a:spLocks/>
              </p:cNvSpPr>
              <p:nvPr/>
            </p:nvSpPr>
            <p:spPr bwMode="auto">
              <a:xfrm>
                <a:off x="617" y="1501"/>
                <a:ext cx="405" cy="130"/>
              </a:xfrm>
              <a:custGeom>
                <a:avLst/>
                <a:gdLst>
                  <a:gd name="T0" fmla="*/ 405 w 809"/>
                  <a:gd name="T1" fmla="*/ 129 h 261"/>
                  <a:gd name="T2" fmla="*/ 405 w 809"/>
                  <a:gd name="T3" fmla="*/ 130 h 261"/>
                  <a:gd name="T4" fmla="*/ 0 w 809"/>
                  <a:gd name="T5" fmla="*/ 1 h 261"/>
                  <a:gd name="T6" fmla="*/ 1 w 809"/>
                  <a:gd name="T7" fmla="*/ 0 h 261"/>
                  <a:gd name="T8" fmla="*/ 405 w 809"/>
                  <a:gd name="T9" fmla="*/ 129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1"/>
                  <a:gd name="T17" fmla="*/ 809 w 809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1">
                    <a:moveTo>
                      <a:pt x="809" y="258"/>
                    </a:moveTo>
                    <a:lnTo>
                      <a:pt x="809" y="26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09" y="258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4" name="Freeform 759"/>
              <p:cNvSpPr>
                <a:spLocks/>
              </p:cNvSpPr>
              <p:nvPr/>
            </p:nvSpPr>
            <p:spPr bwMode="auto">
              <a:xfrm>
                <a:off x="617" y="1502"/>
                <a:ext cx="405" cy="130"/>
              </a:xfrm>
              <a:custGeom>
                <a:avLst/>
                <a:gdLst>
                  <a:gd name="T0" fmla="*/ 405 w 811"/>
                  <a:gd name="T1" fmla="*/ 129 h 261"/>
                  <a:gd name="T2" fmla="*/ 404 w 811"/>
                  <a:gd name="T3" fmla="*/ 130 h 261"/>
                  <a:gd name="T4" fmla="*/ 0 w 811"/>
                  <a:gd name="T5" fmla="*/ 0 h 261"/>
                  <a:gd name="T6" fmla="*/ 1 w 811"/>
                  <a:gd name="T7" fmla="*/ 0 h 261"/>
                  <a:gd name="T8" fmla="*/ 405 w 811"/>
                  <a:gd name="T9" fmla="*/ 129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61"/>
                  <a:gd name="T17" fmla="*/ 811 w 81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61">
                    <a:moveTo>
                      <a:pt x="811" y="259"/>
                    </a:moveTo>
                    <a:lnTo>
                      <a:pt x="809" y="26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11" y="259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5" name="Freeform 760"/>
              <p:cNvSpPr>
                <a:spLocks/>
              </p:cNvSpPr>
              <p:nvPr/>
            </p:nvSpPr>
            <p:spPr bwMode="auto">
              <a:xfrm>
                <a:off x="617" y="1503"/>
                <a:ext cx="404" cy="130"/>
              </a:xfrm>
              <a:custGeom>
                <a:avLst/>
                <a:gdLst>
                  <a:gd name="T0" fmla="*/ 404 w 809"/>
                  <a:gd name="T1" fmla="*/ 130 h 261"/>
                  <a:gd name="T2" fmla="*/ 404 w 809"/>
                  <a:gd name="T3" fmla="*/ 130 h 261"/>
                  <a:gd name="T4" fmla="*/ 0 w 809"/>
                  <a:gd name="T5" fmla="*/ 1 h 261"/>
                  <a:gd name="T6" fmla="*/ 0 w 809"/>
                  <a:gd name="T7" fmla="*/ 0 h 261"/>
                  <a:gd name="T8" fmla="*/ 404 w 809"/>
                  <a:gd name="T9" fmla="*/ 13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1"/>
                  <a:gd name="T17" fmla="*/ 809 w 809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1">
                    <a:moveTo>
                      <a:pt x="809" y="260"/>
                    </a:moveTo>
                    <a:lnTo>
                      <a:pt x="808" y="26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9" y="260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6" name="Freeform 761"/>
              <p:cNvSpPr>
                <a:spLocks/>
              </p:cNvSpPr>
              <p:nvPr/>
            </p:nvSpPr>
            <p:spPr bwMode="auto">
              <a:xfrm>
                <a:off x="616" y="1503"/>
                <a:ext cx="404" cy="132"/>
              </a:xfrm>
              <a:custGeom>
                <a:avLst/>
                <a:gdLst>
                  <a:gd name="T0" fmla="*/ 404 w 809"/>
                  <a:gd name="T1" fmla="*/ 130 h 263"/>
                  <a:gd name="T2" fmla="*/ 403 w 809"/>
                  <a:gd name="T3" fmla="*/ 132 h 263"/>
                  <a:gd name="T4" fmla="*/ 0 w 809"/>
                  <a:gd name="T5" fmla="*/ 1 h 263"/>
                  <a:gd name="T6" fmla="*/ 0 w 809"/>
                  <a:gd name="T7" fmla="*/ 0 h 263"/>
                  <a:gd name="T8" fmla="*/ 404 w 809"/>
                  <a:gd name="T9" fmla="*/ 130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3"/>
                  <a:gd name="T17" fmla="*/ 809 w 809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3">
                    <a:moveTo>
                      <a:pt x="809" y="259"/>
                    </a:moveTo>
                    <a:lnTo>
                      <a:pt x="807" y="26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09" y="259"/>
                    </a:lnTo>
                    <a:close/>
                  </a:path>
                </a:pathLst>
              </a:custGeom>
              <a:solidFill>
                <a:srgbClr val="C6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7" name="Freeform 762"/>
              <p:cNvSpPr>
                <a:spLocks/>
              </p:cNvSpPr>
              <p:nvPr/>
            </p:nvSpPr>
            <p:spPr bwMode="auto">
              <a:xfrm>
                <a:off x="615" y="1504"/>
                <a:ext cx="405" cy="132"/>
              </a:xfrm>
              <a:custGeom>
                <a:avLst/>
                <a:gdLst>
                  <a:gd name="T0" fmla="*/ 405 w 809"/>
                  <a:gd name="T1" fmla="*/ 131 h 262"/>
                  <a:gd name="T2" fmla="*/ 404 w 809"/>
                  <a:gd name="T3" fmla="*/ 132 h 262"/>
                  <a:gd name="T4" fmla="*/ 0 w 809"/>
                  <a:gd name="T5" fmla="*/ 1 h 262"/>
                  <a:gd name="T6" fmla="*/ 1 w 809"/>
                  <a:gd name="T7" fmla="*/ 0 h 262"/>
                  <a:gd name="T8" fmla="*/ 405 w 809"/>
                  <a:gd name="T9" fmla="*/ 131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2"/>
                  <a:gd name="T17" fmla="*/ 809 w 809"/>
                  <a:gd name="T18" fmla="*/ 262 h 2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2">
                    <a:moveTo>
                      <a:pt x="809" y="261"/>
                    </a:moveTo>
                    <a:lnTo>
                      <a:pt x="807" y="26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8" name="Freeform 763"/>
              <p:cNvSpPr>
                <a:spLocks/>
              </p:cNvSpPr>
              <p:nvPr/>
            </p:nvSpPr>
            <p:spPr bwMode="auto">
              <a:xfrm>
                <a:off x="614" y="1505"/>
                <a:ext cx="405" cy="131"/>
              </a:xfrm>
              <a:custGeom>
                <a:avLst/>
                <a:gdLst>
                  <a:gd name="T0" fmla="*/ 405 w 809"/>
                  <a:gd name="T1" fmla="*/ 130 h 263"/>
                  <a:gd name="T2" fmla="*/ 404 w 809"/>
                  <a:gd name="T3" fmla="*/ 131 h 263"/>
                  <a:gd name="T4" fmla="*/ 0 w 809"/>
                  <a:gd name="T5" fmla="*/ 2 h 263"/>
                  <a:gd name="T6" fmla="*/ 1 w 809"/>
                  <a:gd name="T7" fmla="*/ 0 h 263"/>
                  <a:gd name="T8" fmla="*/ 405 w 809"/>
                  <a:gd name="T9" fmla="*/ 130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3"/>
                  <a:gd name="T17" fmla="*/ 809 w 809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3">
                    <a:moveTo>
                      <a:pt x="809" y="261"/>
                    </a:moveTo>
                    <a:lnTo>
                      <a:pt x="808" y="26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C8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9" name="Freeform 764"/>
              <p:cNvSpPr>
                <a:spLocks/>
              </p:cNvSpPr>
              <p:nvPr/>
            </p:nvSpPr>
            <p:spPr bwMode="auto">
              <a:xfrm>
                <a:off x="611" y="1507"/>
                <a:ext cx="407" cy="139"/>
              </a:xfrm>
              <a:custGeom>
                <a:avLst/>
                <a:gdLst>
                  <a:gd name="T0" fmla="*/ 407 w 814"/>
                  <a:gd name="T1" fmla="*/ 130 h 277"/>
                  <a:gd name="T2" fmla="*/ 403 w 814"/>
                  <a:gd name="T3" fmla="*/ 139 h 277"/>
                  <a:gd name="T4" fmla="*/ 0 w 814"/>
                  <a:gd name="T5" fmla="*/ 8 h 277"/>
                  <a:gd name="T6" fmla="*/ 3 w 814"/>
                  <a:gd name="T7" fmla="*/ 0 h 277"/>
                  <a:gd name="T8" fmla="*/ 407 w 814"/>
                  <a:gd name="T9" fmla="*/ 130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277"/>
                  <a:gd name="T17" fmla="*/ 814 w 814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277">
                    <a:moveTo>
                      <a:pt x="814" y="259"/>
                    </a:moveTo>
                    <a:lnTo>
                      <a:pt x="805" y="277"/>
                    </a:lnTo>
                    <a:lnTo>
                      <a:pt x="0" y="16"/>
                    </a:lnTo>
                    <a:lnTo>
                      <a:pt x="6" y="0"/>
                    </a:lnTo>
                    <a:lnTo>
                      <a:pt x="814" y="259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0" name="Freeform 765"/>
              <p:cNvSpPr>
                <a:spLocks/>
              </p:cNvSpPr>
              <p:nvPr/>
            </p:nvSpPr>
            <p:spPr bwMode="auto">
              <a:xfrm>
                <a:off x="613" y="1507"/>
                <a:ext cx="405" cy="131"/>
              </a:xfrm>
              <a:custGeom>
                <a:avLst/>
                <a:gdLst>
                  <a:gd name="T0" fmla="*/ 405 w 809"/>
                  <a:gd name="T1" fmla="*/ 130 h 262"/>
                  <a:gd name="T2" fmla="*/ 405 w 809"/>
                  <a:gd name="T3" fmla="*/ 131 h 262"/>
                  <a:gd name="T4" fmla="*/ 0 w 809"/>
                  <a:gd name="T5" fmla="*/ 1 h 262"/>
                  <a:gd name="T6" fmla="*/ 1 w 809"/>
                  <a:gd name="T7" fmla="*/ 0 h 262"/>
                  <a:gd name="T8" fmla="*/ 405 w 809"/>
                  <a:gd name="T9" fmla="*/ 130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2"/>
                  <a:gd name="T17" fmla="*/ 809 w 809"/>
                  <a:gd name="T18" fmla="*/ 262 h 2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2">
                    <a:moveTo>
                      <a:pt x="809" y="259"/>
                    </a:moveTo>
                    <a:lnTo>
                      <a:pt x="809" y="26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809" y="259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1" name="Freeform 766"/>
              <p:cNvSpPr>
                <a:spLocks/>
              </p:cNvSpPr>
              <p:nvPr/>
            </p:nvSpPr>
            <p:spPr bwMode="auto">
              <a:xfrm>
                <a:off x="613" y="1508"/>
                <a:ext cx="405" cy="132"/>
              </a:xfrm>
              <a:custGeom>
                <a:avLst/>
                <a:gdLst>
                  <a:gd name="T0" fmla="*/ 405 w 809"/>
                  <a:gd name="T1" fmla="*/ 130 h 265"/>
                  <a:gd name="T2" fmla="*/ 404 w 809"/>
                  <a:gd name="T3" fmla="*/ 132 h 265"/>
                  <a:gd name="T4" fmla="*/ 0 w 809"/>
                  <a:gd name="T5" fmla="*/ 2 h 265"/>
                  <a:gd name="T6" fmla="*/ 0 w 809"/>
                  <a:gd name="T7" fmla="*/ 0 h 265"/>
                  <a:gd name="T8" fmla="*/ 405 w 809"/>
                  <a:gd name="T9" fmla="*/ 13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5"/>
                  <a:gd name="T17" fmla="*/ 809 w 809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5">
                    <a:moveTo>
                      <a:pt x="809" y="261"/>
                    </a:moveTo>
                    <a:lnTo>
                      <a:pt x="807" y="26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2" name="Freeform 767"/>
              <p:cNvSpPr>
                <a:spLocks/>
              </p:cNvSpPr>
              <p:nvPr/>
            </p:nvSpPr>
            <p:spPr bwMode="auto">
              <a:xfrm>
                <a:off x="612" y="1509"/>
                <a:ext cx="405" cy="132"/>
              </a:xfrm>
              <a:custGeom>
                <a:avLst/>
                <a:gdLst>
                  <a:gd name="T0" fmla="*/ 405 w 809"/>
                  <a:gd name="T1" fmla="*/ 131 h 264"/>
                  <a:gd name="T2" fmla="*/ 404 w 809"/>
                  <a:gd name="T3" fmla="*/ 132 h 264"/>
                  <a:gd name="T4" fmla="*/ 0 w 809"/>
                  <a:gd name="T5" fmla="*/ 1 h 264"/>
                  <a:gd name="T6" fmla="*/ 1 w 809"/>
                  <a:gd name="T7" fmla="*/ 0 h 264"/>
                  <a:gd name="T8" fmla="*/ 405 w 809"/>
                  <a:gd name="T9" fmla="*/ 131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4"/>
                  <a:gd name="T17" fmla="*/ 809 w 809"/>
                  <a:gd name="T18" fmla="*/ 264 h 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4">
                    <a:moveTo>
                      <a:pt x="809" y="261"/>
                    </a:moveTo>
                    <a:lnTo>
                      <a:pt x="807" y="26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3" name="Freeform 768"/>
              <p:cNvSpPr>
                <a:spLocks/>
              </p:cNvSpPr>
              <p:nvPr/>
            </p:nvSpPr>
            <p:spPr bwMode="auto">
              <a:xfrm>
                <a:off x="612" y="1511"/>
                <a:ext cx="404" cy="132"/>
              </a:xfrm>
              <a:custGeom>
                <a:avLst/>
                <a:gdLst>
                  <a:gd name="T0" fmla="*/ 404 w 809"/>
                  <a:gd name="T1" fmla="*/ 131 h 264"/>
                  <a:gd name="T2" fmla="*/ 404 w 809"/>
                  <a:gd name="T3" fmla="*/ 132 h 264"/>
                  <a:gd name="T4" fmla="*/ 0 w 809"/>
                  <a:gd name="T5" fmla="*/ 1 h 264"/>
                  <a:gd name="T6" fmla="*/ 1 w 809"/>
                  <a:gd name="T7" fmla="*/ 0 h 264"/>
                  <a:gd name="T8" fmla="*/ 404 w 809"/>
                  <a:gd name="T9" fmla="*/ 131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4"/>
                  <a:gd name="T17" fmla="*/ 809 w 809"/>
                  <a:gd name="T18" fmla="*/ 264 h 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4">
                    <a:moveTo>
                      <a:pt x="809" y="261"/>
                    </a:moveTo>
                    <a:lnTo>
                      <a:pt x="808" y="26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4" name="Freeform 769"/>
              <p:cNvSpPr>
                <a:spLocks/>
              </p:cNvSpPr>
              <p:nvPr/>
            </p:nvSpPr>
            <p:spPr bwMode="auto">
              <a:xfrm>
                <a:off x="611" y="1512"/>
                <a:ext cx="404" cy="133"/>
              </a:xfrm>
              <a:custGeom>
                <a:avLst/>
                <a:gdLst>
                  <a:gd name="T0" fmla="*/ 404 w 809"/>
                  <a:gd name="T1" fmla="*/ 131 h 265"/>
                  <a:gd name="T2" fmla="*/ 403 w 809"/>
                  <a:gd name="T3" fmla="*/ 133 h 265"/>
                  <a:gd name="T4" fmla="*/ 0 w 809"/>
                  <a:gd name="T5" fmla="*/ 2 h 265"/>
                  <a:gd name="T6" fmla="*/ 0 w 809"/>
                  <a:gd name="T7" fmla="*/ 0 h 265"/>
                  <a:gd name="T8" fmla="*/ 404 w 809"/>
                  <a:gd name="T9" fmla="*/ 131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65"/>
                  <a:gd name="T17" fmla="*/ 809 w 809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65">
                    <a:moveTo>
                      <a:pt x="809" y="262"/>
                    </a:moveTo>
                    <a:lnTo>
                      <a:pt x="807" y="26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809" y="262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5" name="Freeform 770"/>
              <p:cNvSpPr>
                <a:spLocks/>
              </p:cNvSpPr>
              <p:nvPr/>
            </p:nvSpPr>
            <p:spPr bwMode="auto">
              <a:xfrm>
                <a:off x="611" y="1513"/>
                <a:ext cx="404" cy="133"/>
              </a:xfrm>
              <a:custGeom>
                <a:avLst/>
                <a:gdLst>
                  <a:gd name="T0" fmla="*/ 404 w 807"/>
                  <a:gd name="T1" fmla="*/ 132 h 264"/>
                  <a:gd name="T2" fmla="*/ 403 w 807"/>
                  <a:gd name="T3" fmla="*/ 133 h 264"/>
                  <a:gd name="T4" fmla="*/ 0 w 807"/>
                  <a:gd name="T5" fmla="*/ 2 h 264"/>
                  <a:gd name="T6" fmla="*/ 0 w 807"/>
                  <a:gd name="T7" fmla="*/ 0 h 264"/>
                  <a:gd name="T8" fmla="*/ 404 w 807"/>
                  <a:gd name="T9" fmla="*/ 132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7"/>
                  <a:gd name="T16" fmla="*/ 0 h 264"/>
                  <a:gd name="T17" fmla="*/ 807 w 807"/>
                  <a:gd name="T18" fmla="*/ 264 h 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7" h="264">
                    <a:moveTo>
                      <a:pt x="807" y="262"/>
                    </a:moveTo>
                    <a:lnTo>
                      <a:pt x="805" y="26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807" y="262"/>
                    </a:lnTo>
                    <a:close/>
                  </a:path>
                </a:pathLst>
              </a:custGeom>
              <a:solidFill>
                <a:srgbClr val="CE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" name="Freeform 771"/>
              <p:cNvSpPr>
                <a:spLocks/>
              </p:cNvSpPr>
              <p:nvPr/>
            </p:nvSpPr>
            <p:spPr bwMode="auto">
              <a:xfrm>
                <a:off x="608" y="1515"/>
                <a:ext cx="406" cy="141"/>
              </a:xfrm>
              <a:custGeom>
                <a:avLst/>
                <a:gdLst>
                  <a:gd name="T0" fmla="*/ 406 w 810"/>
                  <a:gd name="T1" fmla="*/ 130 h 283"/>
                  <a:gd name="T2" fmla="*/ 404 w 810"/>
                  <a:gd name="T3" fmla="*/ 141 h 283"/>
                  <a:gd name="T4" fmla="*/ 0 w 810"/>
                  <a:gd name="T5" fmla="*/ 8 h 283"/>
                  <a:gd name="T6" fmla="*/ 3 w 810"/>
                  <a:gd name="T7" fmla="*/ 0 h 283"/>
                  <a:gd name="T8" fmla="*/ 406 w 810"/>
                  <a:gd name="T9" fmla="*/ 13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0"/>
                  <a:gd name="T16" fmla="*/ 0 h 283"/>
                  <a:gd name="T17" fmla="*/ 810 w 810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0" h="283">
                    <a:moveTo>
                      <a:pt x="810" y="261"/>
                    </a:moveTo>
                    <a:lnTo>
                      <a:pt x="806" y="283"/>
                    </a:lnTo>
                    <a:lnTo>
                      <a:pt x="0" y="17"/>
                    </a:lnTo>
                    <a:lnTo>
                      <a:pt x="5" y="0"/>
                    </a:lnTo>
                    <a:lnTo>
                      <a:pt x="810" y="261"/>
                    </a:lnTo>
                    <a:close/>
                  </a:path>
                </a:pathLst>
              </a:custGeom>
              <a:solidFill>
                <a:srgbClr val="D0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7" name="Freeform 772"/>
              <p:cNvSpPr>
                <a:spLocks/>
              </p:cNvSpPr>
              <p:nvPr/>
            </p:nvSpPr>
            <p:spPr bwMode="auto">
              <a:xfrm>
                <a:off x="609" y="1515"/>
                <a:ext cx="405" cy="136"/>
              </a:xfrm>
              <a:custGeom>
                <a:avLst/>
                <a:gdLst>
                  <a:gd name="T0" fmla="*/ 405 w 809"/>
                  <a:gd name="T1" fmla="*/ 130 h 273"/>
                  <a:gd name="T2" fmla="*/ 404 w 809"/>
                  <a:gd name="T3" fmla="*/ 136 h 273"/>
                  <a:gd name="T4" fmla="*/ 0 w 809"/>
                  <a:gd name="T5" fmla="*/ 4 h 273"/>
                  <a:gd name="T6" fmla="*/ 2 w 809"/>
                  <a:gd name="T7" fmla="*/ 0 h 273"/>
                  <a:gd name="T8" fmla="*/ 405 w 809"/>
                  <a:gd name="T9" fmla="*/ 130 h 2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3"/>
                  <a:gd name="T17" fmla="*/ 809 w 809"/>
                  <a:gd name="T18" fmla="*/ 273 h 2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3">
                    <a:moveTo>
                      <a:pt x="809" y="261"/>
                    </a:moveTo>
                    <a:lnTo>
                      <a:pt x="808" y="273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809" y="261"/>
                    </a:lnTo>
                    <a:close/>
                  </a:path>
                </a:pathLst>
              </a:custGeom>
              <a:solidFill>
                <a:srgbClr val="D0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" name="Freeform 773"/>
              <p:cNvSpPr>
                <a:spLocks/>
              </p:cNvSpPr>
              <p:nvPr/>
            </p:nvSpPr>
            <p:spPr bwMode="auto">
              <a:xfrm>
                <a:off x="608" y="1519"/>
                <a:ext cx="405" cy="137"/>
              </a:xfrm>
              <a:custGeom>
                <a:avLst/>
                <a:gdLst>
                  <a:gd name="T0" fmla="*/ 405 w 809"/>
                  <a:gd name="T1" fmla="*/ 132 h 274"/>
                  <a:gd name="T2" fmla="*/ 403 w 809"/>
                  <a:gd name="T3" fmla="*/ 137 h 274"/>
                  <a:gd name="T4" fmla="*/ 0 w 809"/>
                  <a:gd name="T5" fmla="*/ 4 h 274"/>
                  <a:gd name="T6" fmla="*/ 1 w 809"/>
                  <a:gd name="T7" fmla="*/ 0 h 274"/>
                  <a:gd name="T8" fmla="*/ 405 w 809"/>
                  <a:gd name="T9" fmla="*/ 132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4"/>
                  <a:gd name="T17" fmla="*/ 809 w 809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4">
                    <a:moveTo>
                      <a:pt x="809" y="264"/>
                    </a:moveTo>
                    <a:lnTo>
                      <a:pt x="806" y="274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809" y="264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9" name="Freeform 774"/>
              <p:cNvSpPr>
                <a:spLocks/>
              </p:cNvSpPr>
              <p:nvPr/>
            </p:nvSpPr>
            <p:spPr bwMode="auto">
              <a:xfrm>
                <a:off x="607" y="1523"/>
                <a:ext cx="404" cy="138"/>
              </a:xfrm>
              <a:custGeom>
                <a:avLst/>
                <a:gdLst>
                  <a:gd name="T0" fmla="*/ 404 w 808"/>
                  <a:gd name="T1" fmla="*/ 133 h 276"/>
                  <a:gd name="T2" fmla="*/ 403 w 808"/>
                  <a:gd name="T3" fmla="*/ 138 h 276"/>
                  <a:gd name="T4" fmla="*/ 0 w 808"/>
                  <a:gd name="T5" fmla="*/ 5 h 276"/>
                  <a:gd name="T6" fmla="*/ 1 w 808"/>
                  <a:gd name="T7" fmla="*/ 0 h 276"/>
                  <a:gd name="T8" fmla="*/ 404 w 808"/>
                  <a:gd name="T9" fmla="*/ 133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8"/>
                  <a:gd name="T16" fmla="*/ 0 h 276"/>
                  <a:gd name="T17" fmla="*/ 808 w 808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8" h="276">
                    <a:moveTo>
                      <a:pt x="808" y="266"/>
                    </a:moveTo>
                    <a:lnTo>
                      <a:pt x="806" y="276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808" y="266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0" name="Freeform 775"/>
              <p:cNvSpPr>
                <a:spLocks/>
              </p:cNvSpPr>
              <p:nvPr/>
            </p:nvSpPr>
            <p:spPr bwMode="auto">
              <a:xfrm>
                <a:off x="607" y="1528"/>
                <a:ext cx="403" cy="139"/>
              </a:xfrm>
              <a:custGeom>
                <a:avLst/>
                <a:gdLst>
                  <a:gd name="T0" fmla="*/ 403 w 806"/>
                  <a:gd name="T1" fmla="*/ 133 h 277"/>
                  <a:gd name="T2" fmla="*/ 403 w 806"/>
                  <a:gd name="T3" fmla="*/ 139 h 277"/>
                  <a:gd name="T4" fmla="*/ 0 w 806"/>
                  <a:gd name="T5" fmla="*/ 5 h 277"/>
                  <a:gd name="T6" fmla="*/ 0 w 806"/>
                  <a:gd name="T7" fmla="*/ 0 h 277"/>
                  <a:gd name="T8" fmla="*/ 403 w 806"/>
                  <a:gd name="T9" fmla="*/ 133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7"/>
                  <a:gd name="T17" fmla="*/ 806 w 806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7">
                    <a:moveTo>
                      <a:pt x="806" y="266"/>
                    </a:moveTo>
                    <a:lnTo>
                      <a:pt x="806" y="277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806" y="266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1" name="Freeform 776"/>
              <p:cNvSpPr>
                <a:spLocks/>
              </p:cNvSpPr>
              <p:nvPr/>
            </p:nvSpPr>
            <p:spPr bwMode="auto">
              <a:xfrm>
                <a:off x="607" y="1533"/>
                <a:ext cx="403" cy="139"/>
              </a:xfrm>
              <a:custGeom>
                <a:avLst/>
                <a:gdLst>
                  <a:gd name="T0" fmla="*/ 403 w 806"/>
                  <a:gd name="T1" fmla="*/ 134 h 277"/>
                  <a:gd name="T2" fmla="*/ 403 w 806"/>
                  <a:gd name="T3" fmla="*/ 139 h 277"/>
                  <a:gd name="T4" fmla="*/ 0 w 806"/>
                  <a:gd name="T5" fmla="*/ 4 h 277"/>
                  <a:gd name="T6" fmla="*/ 0 w 806"/>
                  <a:gd name="T7" fmla="*/ 0 h 277"/>
                  <a:gd name="T8" fmla="*/ 403 w 806"/>
                  <a:gd name="T9" fmla="*/ 134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7"/>
                  <a:gd name="T17" fmla="*/ 806 w 806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7">
                    <a:moveTo>
                      <a:pt x="806" y="267"/>
                    </a:moveTo>
                    <a:lnTo>
                      <a:pt x="806" y="27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06" y="267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2" name="Freeform 777"/>
              <p:cNvSpPr>
                <a:spLocks/>
              </p:cNvSpPr>
              <p:nvPr/>
            </p:nvSpPr>
            <p:spPr bwMode="auto">
              <a:xfrm>
                <a:off x="607" y="1533"/>
                <a:ext cx="403" cy="137"/>
              </a:xfrm>
              <a:custGeom>
                <a:avLst/>
                <a:gdLst>
                  <a:gd name="T0" fmla="*/ 403 w 806"/>
                  <a:gd name="T1" fmla="*/ 134 h 272"/>
                  <a:gd name="T2" fmla="*/ 403 w 806"/>
                  <a:gd name="T3" fmla="*/ 137 h 272"/>
                  <a:gd name="T4" fmla="*/ 0 w 806"/>
                  <a:gd name="T5" fmla="*/ 2 h 272"/>
                  <a:gd name="T6" fmla="*/ 0 w 806"/>
                  <a:gd name="T7" fmla="*/ 0 h 272"/>
                  <a:gd name="T8" fmla="*/ 403 w 806"/>
                  <a:gd name="T9" fmla="*/ 134 h 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2"/>
                  <a:gd name="T17" fmla="*/ 806 w 806"/>
                  <a:gd name="T18" fmla="*/ 272 h 2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2">
                    <a:moveTo>
                      <a:pt x="806" y="267"/>
                    </a:moveTo>
                    <a:lnTo>
                      <a:pt x="806" y="27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806" y="267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3" name="Freeform 778"/>
              <p:cNvSpPr>
                <a:spLocks/>
              </p:cNvSpPr>
              <p:nvPr/>
            </p:nvSpPr>
            <p:spPr bwMode="auto">
              <a:xfrm>
                <a:off x="607" y="1535"/>
                <a:ext cx="403" cy="137"/>
              </a:xfrm>
              <a:custGeom>
                <a:avLst/>
                <a:gdLst>
                  <a:gd name="T0" fmla="*/ 403 w 806"/>
                  <a:gd name="T1" fmla="*/ 135 h 274"/>
                  <a:gd name="T2" fmla="*/ 403 w 806"/>
                  <a:gd name="T3" fmla="*/ 137 h 274"/>
                  <a:gd name="T4" fmla="*/ 0 w 806"/>
                  <a:gd name="T5" fmla="*/ 2 h 274"/>
                  <a:gd name="T6" fmla="*/ 0 w 806"/>
                  <a:gd name="T7" fmla="*/ 0 h 274"/>
                  <a:gd name="T8" fmla="*/ 403 w 806"/>
                  <a:gd name="T9" fmla="*/ 135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4"/>
                  <a:gd name="T17" fmla="*/ 806 w 806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4">
                    <a:moveTo>
                      <a:pt x="806" y="269"/>
                    </a:moveTo>
                    <a:lnTo>
                      <a:pt x="806" y="27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4" name="Freeform 779"/>
              <p:cNvSpPr>
                <a:spLocks/>
              </p:cNvSpPr>
              <p:nvPr/>
            </p:nvSpPr>
            <p:spPr bwMode="auto">
              <a:xfrm>
                <a:off x="607" y="1538"/>
                <a:ext cx="404" cy="139"/>
              </a:xfrm>
              <a:custGeom>
                <a:avLst/>
                <a:gdLst>
                  <a:gd name="T0" fmla="*/ 403 w 808"/>
                  <a:gd name="T1" fmla="*/ 134 h 279"/>
                  <a:gd name="T2" fmla="*/ 404 w 808"/>
                  <a:gd name="T3" fmla="*/ 139 h 279"/>
                  <a:gd name="T4" fmla="*/ 1 w 808"/>
                  <a:gd name="T5" fmla="*/ 5 h 279"/>
                  <a:gd name="T6" fmla="*/ 0 w 808"/>
                  <a:gd name="T7" fmla="*/ 0 h 279"/>
                  <a:gd name="T8" fmla="*/ 403 w 808"/>
                  <a:gd name="T9" fmla="*/ 134 h 2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8"/>
                  <a:gd name="T16" fmla="*/ 0 h 279"/>
                  <a:gd name="T17" fmla="*/ 808 w 808"/>
                  <a:gd name="T18" fmla="*/ 279 h 2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8" h="279">
                    <a:moveTo>
                      <a:pt x="806" y="269"/>
                    </a:moveTo>
                    <a:lnTo>
                      <a:pt x="808" y="279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" name="Freeform 780"/>
              <p:cNvSpPr>
                <a:spLocks/>
              </p:cNvSpPr>
              <p:nvPr/>
            </p:nvSpPr>
            <p:spPr bwMode="auto">
              <a:xfrm>
                <a:off x="607" y="1538"/>
                <a:ext cx="403" cy="136"/>
              </a:xfrm>
              <a:custGeom>
                <a:avLst/>
                <a:gdLst>
                  <a:gd name="T0" fmla="*/ 403 w 806"/>
                  <a:gd name="T1" fmla="*/ 134 h 273"/>
                  <a:gd name="T2" fmla="*/ 403 w 806"/>
                  <a:gd name="T3" fmla="*/ 136 h 273"/>
                  <a:gd name="T4" fmla="*/ 0 w 806"/>
                  <a:gd name="T5" fmla="*/ 1 h 273"/>
                  <a:gd name="T6" fmla="*/ 0 w 806"/>
                  <a:gd name="T7" fmla="*/ 0 h 273"/>
                  <a:gd name="T8" fmla="*/ 403 w 806"/>
                  <a:gd name="T9" fmla="*/ 134 h 2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3"/>
                  <a:gd name="T17" fmla="*/ 806 w 806"/>
                  <a:gd name="T18" fmla="*/ 273 h 2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3">
                    <a:moveTo>
                      <a:pt x="806" y="269"/>
                    </a:moveTo>
                    <a:lnTo>
                      <a:pt x="806" y="27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Freeform 781"/>
              <p:cNvSpPr>
                <a:spLocks/>
              </p:cNvSpPr>
              <p:nvPr/>
            </p:nvSpPr>
            <p:spPr bwMode="auto">
              <a:xfrm>
                <a:off x="607" y="1539"/>
                <a:ext cx="403" cy="136"/>
              </a:xfrm>
              <a:custGeom>
                <a:avLst/>
                <a:gdLst>
                  <a:gd name="T0" fmla="*/ 403 w 806"/>
                  <a:gd name="T1" fmla="*/ 135 h 273"/>
                  <a:gd name="T2" fmla="*/ 403 w 806"/>
                  <a:gd name="T3" fmla="*/ 136 h 273"/>
                  <a:gd name="T4" fmla="*/ 0 w 806"/>
                  <a:gd name="T5" fmla="*/ 2 h 273"/>
                  <a:gd name="T6" fmla="*/ 0 w 806"/>
                  <a:gd name="T7" fmla="*/ 0 h 273"/>
                  <a:gd name="T8" fmla="*/ 403 w 806"/>
                  <a:gd name="T9" fmla="*/ 135 h 2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3"/>
                  <a:gd name="T17" fmla="*/ 806 w 806"/>
                  <a:gd name="T18" fmla="*/ 273 h 2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3">
                    <a:moveTo>
                      <a:pt x="806" y="270"/>
                    </a:moveTo>
                    <a:lnTo>
                      <a:pt x="806" y="27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06" y="270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" name="Freeform 782"/>
              <p:cNvSpPr>
                <a:spLocks/>
              </p:cNvSpPr>
              <p:nvPr/>
            </p:nvSpPr>
            <p:spPr bwMode="auto">
              <a:xfrm>
                <a:off x="607" y="1541"/>
                <a:ext cx="404" cy="136"/>
              </a:xfrm>
              <a:custGeom>
                <a:avLst/>
                <a:gdLst>
                  <a:gd name="T0" fmla="*/ 403 w 808"/>
                  <a:gd name="T1" fmla="*/ 135 h 272"/>
                  <a:gd name="T2" fmla="*/ 404 w 808"/>
                  <a:gd name="T3" fmla="*/ 136 h 272"/>
                  <a:gd name="T4" fmla="*/ 1 w 808"/>
                  <a:gd name="T5" fmla="*/ 1 h 272"/>
                  <a:gd name="T6" fmla="*/ 0 w 808"/>
                  <a:gd name="T7" fmla="*/ 0 h 272"/>
                  <a:gd name="T8" fmla="*/ 403 w 808"/>
                  <a:gd name="T9" fmla="*/ 135 h 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8"/>
                  <a:gd name="T16" fmla="*/ 0 h 272"/>
                  <a:gd name="T17" fmla="*/ 808 w 808"/>
                  <a:gd name="T18" fmla="*/ 272 h 2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8" h="272">
                    <a:moveTo>
                      <a:pt x="806" y="269"/>
                    </a:moveTo>
                    <a:lnTo>
                      <a:pt x="808" y="27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Freeform 783"/>
              <p:cNvSpPr>
                <a:spLocks/>
              </p:cNvSpPr>
              <p:nvPr/>
            </p:nvSpPr>
            <p:spPr bwMode="auto">
              <a:xfrm>
                <a:off x="608" y="1543"/>
                <a:ext cx="406" cy="143"/>
              </a:xfrm>
              <a:custGeom>
                <a:avLst/>
                <a:gdLst>
                  <a:gd name="T0" fmla="*/ 404 w 810"/>
                  <a:gd name="T1" fmla="*/ 134 h 288"/>
                  <a:gd name="T2" fmla="*/ 406 w 810"/>
                  <a:gd name="T3" fmla="*/ 143 h 288"/>
                  <a:gd name="T4" fmla="*/ 2 w 810"/>
                  <a:gd name="T5" fmla="*/ 8 h 288"/>
                  <a:gd name="T6" fmla="*/ 0 w 810"/>
                  <a:gd name="T7" fmla="*/ 0 h 288"/>
                  <a:gd name="T8" fmla="*/ 404 w 810"/>
                  <a:gd name="T9" fmla="*/ 134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0"/>
                  <a:gd name="T16" fmla="*/ 0 h 288"/>
                  <a:gd name="T17" fmla="*/ 810 w 81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0" h="288">
                    <a:moveTo>
                      <a:pt x="806" y="269"/>
                    </a:moveTo>
                    <a:lnTo>
                      <a:pt x="810" y="288"/>
                    </a:lnTo>
                    <a:lnTo>
                      <a:pt x="3" y="17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Freeform 784"/>
              <p:cNvSpPr>
                <a:spLocks/>
              </p:cNvSpPr>
              <p:nvPr/>
            </p:nvSpPr>
            <p:spPr bwMode="auto">
              <a:xfrm>
                <a:off x="608" y="1543"/>
                <a:ext cx="403" cy="136"/>
              </a:xfrm>
              <a:custGeom>
                <a:avLst/>
                <a:gdLst>
                  <a:gd name="T0" fmla="*/ 403 w 806"/>
                  <a:gd name="T1" fmla="*/ 134 h 273"/>
                  <a:gd name="T2" fmla="*/ 403 w 806"/>
                  <a:gd name="T3" fmla="*/ 136 h 273"/>
                  <a:gd name="T4" fmla="*/ 0 w 806"/>
                  <a:gd name="T5" fmla="*/ 1 h 273"/>
                  <a:gd name="T6" fmla="*/ 0 w 806"/>
                  <a:gd name="T7" fmla="*/ 0 h 273"/>
                  <a:gd name="T8" fmla="*/ 403 w 806"/>
                  <a:gd name="T9" fmla="*/ 134 h 2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6"/>
                  <a:gd name="T16" fmla="*/ 0 h 273"/>
                  <a:gd name="T17" fmla="*/ 806 w 806"/>
                  <a:gd name="T18" fmla="*/ 273 h 2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6" h="273">
                    <a:moveTo>
                      <a:pt x="806" y="269"/>
                    </a:moveTo>
                    <a:lnTo>
                      <a:pt x="806" y="27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6" y="269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Freeform 785"/>
              <p:cNvSpPr>
                <a:spLocks/>
              </p:cNvSpPr>
              <p:nvPr/>
            </p:nvSpPr>
            <p:spPr bwMode="auto">
              <a:xfrm>
                <a:off x="608" y="1543"/>
                <a:ext cx="404" cy="137"/>
              </a:xfrm>
              <a:custGeom>
                <a:avLst/>
                <a:gdLst>
                  <a:gd name="T0" fmla="*/ 403 w 807"/>
                  <a:gd name="T1" fmla="*/ 136 h 274"/>
                  <a:gd name="T2" fmla="*/ 404 w 807"/>
                  <a:gd name="T3" fmla="*/ 137 h 274"/>
                  <a:gd name="T4" fmla="*/ 0 w 807"/>
                  <a:gd name="T5" fmla="*/ 1 h 274"/>
                  <a:gd name="T6" fmla="*/ 0 w 807"/>
                  <a:gd name="T7" fmla="*/ 0 h 274"/>
                  <a:gd name="T8" fmla="*/ 403 w 807"/>
                  <a:gd name="T9" fmla="*/ 136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7"/>
                  <a:gd name="T16" fmla="*/ 0 h 274"/>
                  <a:gd name="T17" fmla="*/ 807 w 807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7" h="274">
                    <a:moveTo>
                      <a:pt x="806" y="271"/>
                    </a:moveTo>
                    <a:lnTo>
                      <a:pt x="807" y="27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806" y="271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Freeform 786"/>
              <p:cNvSpPr>
                <a:spLocks/>
              </p:cNvSpPr>
              <p:nvPr/>
            </p:nvSpPr>
            <p:spPr bwMode="auto">
              <a:xfrm>
                <a:off x="608" y="1545"/>
                <a:ext cx="404" cy="137"/>
              </a:xfrm>
              <a:custGeom>
                <a:avLst/>
                <a:gdLst>
                  <a:gd name="T0" fmla="*/ 404 w 807"/>
                  <a:gd name="T1" fmla="*/ 136 h 274"/>
                  <a:gd name="T2" fmla="*/ 404 w 807"/>
                  <a:gd name="T3" fmla="*/ 137 h 274"/>
                  <a:gd name="T4" fmla="*/ 1 w 807"/>
                  <a:gd name="T5" fmla="*/ 1 h 274"/>
                  <a:gd name="T6" fmla="*/ 0 w 807"/>
                  <a:gd name="T7" fmla="*/ 0 h 274"/>
                  <a:gd name="T8" fmla="*/ 404 w 807"/>
                  <a:gd name="T9" fmla="*/ 136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7"/>
                  <a:gd name="T16" fmla="*/ 0 h 274"/>
                  <a:gd name="T17" fmla="*/ 807 w 807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7" h="274">
                    <a:moveTo>
                      <a:pt x="807" y="271"/>
                    </a:moveTo>
                    <a:lnTo>
                      <a:pt x="807" y="27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07" y="271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Freeform 787"/>
              <p:cNvSpPr>
                <a:spLocks/>
              </p:cNvSpPr>
              <p:nvPr/>
            </p:nvSpPr>
            <p:spPr bwMode="auto">
              <a:xfrm>
                <a:off x="609" y="1547"/>
                <a:ext cx="404" cy="137"/>
              </a:xfrm>
              <a:custGeom>
                <a:avLst/>
                <a:gdLst>
                  <a:gd name="T0" fmla="*/ 403 w 808"/>
                  <a:gd name="T1" fmla="*/ 135 h 275"/>
                  <a:gd name="T2" fmla="*/ 404 w 808"/>
                  <a:gd name="T3" fmla="*/ 137 h 275"/>
                  <a:gd name="T4" fmla="*/ 0 w 808"/>
                  <a:gd name="T5" fmla="*/ 1 h 275"/>
                  <a:gd name="T6" fmla="*/ 0 w 808"/>
                  <a:gd name="T7" fmla="*/ 0 h 275"/>
                  <a:gd name="T8" fmla="*/ 403 w 808"/>
                  <a:gd name="T9" fmla="*/ 135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8"/>
                  <a:gd name="T16" fmla="*/ 0 h 275"/>
                  <a:gd name="T17" fmla="*/ 808 w 808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8" h="275">
                    <a:moveTo>
                      <a:pt x="806" y="271"/>
                    </a:moveTo>
                    <a:lnTo>
                      <a:pt x="808" y="27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6" y="271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Freeform 788"/>
              <p:cNvSpPr>
                <a:spLocks/>
              </p:cNvSpPr>
              <p:nvPr/>
            </p:nvSpPr>
            <p:spPr bwMode="auto">
              <a:xfrm>
                <a:off x="609" y="1548"/>
                <a:ext cx="404" cy="137"/>
              </a:xfrm>
              <a:custGeom>
                <a:avLst/>
                <a:gdLst>
                  <a:gd name="T0" fmla="*/ 404 w 808"/>
                  <a:gd name="T1" fmla="*/ 137 h 274"/>
                  <a:gd name="T2" fmla="*/ 404 w 808"/>
                  <a:gd name="T3" fmla="*/ 137 h 274"/>
                  <a:gd name="T4" fmla="*/ 1 w 808"/>
                  <a:gd name="T5" fmla="*/ 1 h 274"/>
                  <a:gd name="T6" fmla="*/ 0 w 808"/>
                  <a:gd name="T7" fmla="*/ 0 h 274"/>
                  <a:gd name="T8" fmla="*/ 404 w 808"/>
                  <a:gd name="T9" fmla="*/ 137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8"/>
                  <a:gd name="T16" fmla="*/ 0 h 274"/>
                  <a:gd name="T17" fmla="*/ 808 w 808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8" h="274">
                    <a:moveTo>
                      <a:pt x="808" y="273"/>
                    </a:moveTo>
                    <a:lnTo>
                      <a:pt x="808" y="274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8" y="27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Freeform 789"/>
              <p:cNvSpPr>
                <a:spLocks/>
              </p:cNvSpPr>
              <p:nvPr/>
            </p:nvSpPr>
            <p:spPr bwMode="auto">
              <a:xfrm>
                <a:off x="610" y="1549"/>
                <a:ext cx="404" cy="137"/>
              </a:xfrm>
              <a:custGeom>
                <a:avLst/>
                <a:gdLst>
                  <a:gd name="T0" fmla="*/ 403 w 807"/>
                  <a:gd name="T1" fmla="*/ 135 h 275"/>
                  <a:gd name="T2" fmla="*/ 404 w 807"/>
                  <a:gd name="T3" fmla="*/ 137 h 275"/>
                  <a:gd name="T4" fmla="*/ 0 w 807"/>
                  <a:gd name="T5" fmla="*/ 2 h 275"/>
                  <a:gd name="T6" fmla="*/ 0 w 807"/>
                  <a:gd name="T7" fmla="*/ 0 h 275"/>
                  <a:gd name="T8" fmla="*/ 403 w 807"/>
                  <a:gd name="T9" fmla="*/ 135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7"/>
                  <a:gd name="T16" fmla="*/ 0 h 275"/>
                  <a:gd name="T17" fmla="*/ 807 w 807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7" h="275">
                    <a:moveTo>
                      <a:pt x="806" y="271"/>
                    </a:moveTo>
                    <a:lnTo>
                      <a:pt x="807" y="27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06" y="271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790"/>
              <p:cNvSpPr>
                <a:spLocks/>
              </p:cNvSpPr>
              <p:nvPr/>
            </p:nvSpPr>
            <p:spPr bwMode="auto">
              <a:xfrm>
                <a:off x="610" y="1551"/>
                <a:ext cx="408" cy="144"/>
              </a:xfrm>
              <a:custGeom>
                <a:avLst/>
                <a:gdLst>
                  <a:gd name="T0" fmla="*/ 404 w 816"/>
                  <a:gd name="T1" fmla="*/ 136 h 287"/>
                  <a:gd name="T2" fmla="*/ 408 w 816"/>
                  <a:gd name="T3" fmla="*/ 144 h 287"/>
                  <a:gd name="T4" fmla="*/ 4 w 816"/>
                  <a:gd name="T5" fmla="*/ 8 h 287"/>
                  <a:gd name="T6" fmla="*/ 0 w 816"/>
                  <a:gd name="T7" fmla="*/ 0 h 287"/>
                  <a:gd name="T8" fmla="*/ 404 w 816"/>
                  <a:gd name="T9" fmla="*/ 136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87"/>
                  <a:gd name="T17" fmla="*/ 816 w 816"/>
                  <a:gd name="T18" fmla="*/ 287 h 2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87">
                    <a:moveTo>
                      <a:pt x="807" y="271"/>
                    </a:moveTo>
                    <a:lnTo>
                      <a:pt x="816" y="287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07" y="271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791"/>
              <p:cNvSpPr>
                <a:spLocks/>
              </p:cNvSpPr>
              <p:nvPr/>
            </p:nvSpPr>
            <p:spPr bwMode="auto">
              <a:xfrm>
                <a:off x="610" y="1551"/>
                <a:ext cx="405" cy="137"/>
              </a:xfrm>
              <a:custGeom>
                <a:avLst/>
                <a:gdLst>
                  <a:gd name="T0" fmla="*/ 404 w 809"/>
                  <a:gd name="T1" fmla="*/ 136 h 274"/>
                  <a:gd name="T2" fmla="*/ 405 w 809"/>
                  <a:gd name="T3" fmla="*/ 137 h 274"/>
                  <a:gd name="T4" fmla="*/ 1 w 809"/>
                  <a:gd name="T5" fmla="*/ 1 h 274"/>
                  <a:gd name="T6" fmla="*/ 0 w 809"/>
                  <a:gd name="T7" fmla="*/ 0 h 274"/>
                  <a:gd name="T8" fmla="*/ 404 w 809"/>
                  <a:gd name="T9" fmla="*/ 136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4"/>
                  <a:gd name="T17" fmla="*/ 809 w 809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4">
                    <a:moveTo>
                      <a:pt x="807" y="271"/>
                    </a:moveTo>
                    <a:lnTo>
                      <a:pt x="809" y="27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807" y="271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792"/>
              <p:cNvSpPr>
                <a:spLocks/>
              </p:cNvSpPr>
              <p:nvPr/>
            </p:nvSpPr>
            <p:spPr bwMode="auto">
              <a:xfrm>
                <a:off x="611" y="1552"/>
                <a:ext cx="404" cy="138"/>
              </a:xfrm>
              <a:custGeom>
                <a:avLst/>
                <a:gdLst>
                  <a:gd name="T0" fmla="*/ 403 w 809"/>
                  <a:gd name="T1" fmla="*/ 137 h 276"/>
                  <a:gd name="T2" fmla="*/ 404 w 809"/>
                  <a:gd name="T3" fmla="*/ 138 h 276"/>
                  <a:gd name="T4" fmla="*/ 0 w 809"/>
                  <a:gd name="T5" fmla="*/ 2 h 276"/>
                  <a:gd name="T6" fmla="*/ 0 w 809"/>
                  <a:gd name="T7" fmla="*/ 0 h 276"/>
                  <a:gd name="T8" fmla="*/ 403 w 809"/>
                  <a:gd name="T9" fmla="*/ 137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6"/>
                  <a:gd name="T17" fmla="*/ 809 w 809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6">
                    <a:moveTo>
                      <a:pt x="807" y="273"/>
                    </a:moveTo>
                    <a:lnTo>
                      <a:pt x="809" y="276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807" y="273"/>
                    </a:lnTo>
                    <a:close/>
                  </a:path>
                </a:pathLst>
              </a:custGeom>
              <a:solidFill>
                <a:srgbClr val="C0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793"/>
              <p:cNvSpPr>
                <a:spLocks/>
              </p:cNvSpPr>
              <p:nvPr/>
            </p:nvSpPr>
            <p:spPr bwMode="auto">
              <a:xfrm>
                <a:off x="612" y="1553"/>
                <a:ext cx="404" cy="138"/>
              </a:xfrm>
              <a:custGeom>
                <a:avLst/>
                <a:gdLst>
                  <a:gd name="T0" fmla="*/ 404 w 809"/>
                  <a:gd name="T1" fmla="*/ 136 h 276"/>
                  <a:gd name="T2" fmla="*/ 404 w 809"/>
                  <a:gd name="T3" fmla="*/ 138 h 276"/>
                  <a:gd name="T4" fmla="*/ 1 w 809"/>
                  <a:gd name="T5" fmla="*/ 1 h 276"/>
                  <a:gd name="T6" fmla="*/ 0 w 809"/>
                  <a:gd name="T7" fmla="*/ 0 h 276"/>
                  <a:gd name="T8" fmla="*/ 404 w 809"/>
                  <a:gd name="T9" fmla="*/ 136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6"/>
                  <a:gd name="T17" fmla="*/ 809 w 809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6">
                    <a:moveTo>
                      <a:pt x="808" y="272"/>
                    </a:moveTo>
                    <a:lnTo>
                      <a:pt x="809" y="27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8" y="272"/>
                    </a:lnTo>
                    <a:close/>
                  </a:path>
                </a:pathLst>
              </a:custGeom>
              <a:solidFill>
                <a:srgbClr val="BE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794"/>
              <p:cNvSpPr>
                <a:spLocks/>
              </p:cNvSpPr>
              <p:nvPr/>
            </p:nvSpPr>
            <p:spPr bwMode="auto">
              <a:xfrm>
                <a:off x="612" y="1555"/>
                <a:ext cx="405" cy="138"/>
              </a:xfrm>
              <a:custGeom>
                <a:avLst/>
                <a:gdLst>
                  <a:gd name="T0" fmla="*/ 404 w 809"/>
                  <a:gd name="T1" fmla="*/ 137 h 276"/>
                  <a:gd name="T2" fmla="*/ 405 w 809"/>
                  <a:gd name="T3" fmla="*/ 138 h 276"/>
                  <a:gd name="T4" fmla="*/ 1 w 809"/>
                  <a:gd name="T5" fmla="*/ 1 h 276"/>
                  <a:gd name="T6" fmla="*/ 0 w 809"/>
                  <a:gd name="T7" fmla="*/ 0 h 276"/>
                  <a:gd name="T8" fmla="*/ 404 w 809"/>
                  <a:gd name="T9" fmla="*/ 137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6"/>
                  <a:gd name="T17" fmla="*/ 809 w 809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6">
                    <a:moveTo>
                      <a:pt x="807" y="273"/>
                    </a:moveTo>
                    <a:lnTo>
                      <a:pt x="809" y="27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7" y="273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Freeform 795"/>
              <p:cNvSpPr>
                <a:spLocks/>
              </p:cNvSpPr>
              <p:nvPr/>
            </p:nvSpPr>
            <p:spPr bwMode="auto">
              <a:xfrm>
                <a:off x="613" y="1557"/>
                <a:ext cx="405" cy="138"/>
              </a:xfrm>
              <a:custGeom>
                <a:avLst/>
                <a:gdLst>
                  <a:gd name="T0" fmla="*/ 404 w 809"/>
                  <a:gd name="T1" fmla="*/ 137 h 276"/>
                  <a:gd name="T2" fmla="*/ 405 w 809"/>
                  <a:gd name="T3" fmla="*/ 138 h 276"/>
                  <a:gd name="T4" fmla="*/ 1 w 809"/>
                  <a:gd name="T5" fmla="*/ 2 h 276"/>
                  <a:gd name="T6" fmla="*/ 0 w 809"/>
                  <a:gd name="T7" fmla="*/ 0 h 276"/>
                  <a:gd name="T8" fmla="*/ 404 w 809"/>
                  <a:gd name="T9" fmla="*/ 137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6"/>
                  <a:gd name="T17" fmla="*/ 809 w 809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6">
                    <a:moveTo>
                      <a:pt x="807" y="273"/>
                    </a:moveTo>
                    <a:lnTo>
                      <a:pt x="809" y="276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807" y="273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Freeform 796"/>
              <p:cNvSpPr>
                <a:spLocks/>
              </p:cNvSpPr>
              <p:nvPr/>
            </p:nvSpPr>
            <p:spPr bwMode="auto">
              <a:xfrm>
                <a:off x="614" y="1558"/>
                <a:ext cx="409" cy="143"/>
              </a:xfrm>
              <a:custGeom>
                <a:avLst/>
                <a:gdLst>
                  <a:gd name="T0" fmla="*/ 404 w 818"/>
                  <a:gd name="T1" fmla="*/ 136 h 285"/>
                  <a:gd name="T2" fmla="*/ 409 w 818"/>
                  <a:gd name="T3" fmla="*/ 143 h 285"/>
                  <a:gd name="T4" fmla="*/ 5 w 818"/>
                  <a:gd name="T5" fmla="*/ 6 h 285"/>
                  <a:gd name="T6" fmla="*/ 0 w 818"/>
                  <a:gd name="T7" fmla="*/ 0 h 285"/>
                  <a:gd name="T8" fmla="*/ 404 w 818"/>
                  <a:gd name="T9" fmla="*/ 136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8"/>
                  <a:gd name="T16" fmla="*/ 0 h 285"/>
                  <a:gd name="T17" fmla="*/ 818 w 818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8" h="285">
                    <a:moveTo>
                      <a:pt x="808" y="272"/>
                    </a:moveTo>
                    <a:lnTo>
                      <a:pt x="818" y="285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808" y="272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Freeform 797"/>
              <p:cNvSpPr>
                <a:spLocks/>
              </p:cNvSpPr>
              <p:nvPr/>
            </p:nvSpPr>
            <p:spPr bwMode="auto">
              <a:xfrm>
                <a:off x="614" y="1558"/>
                <a:ext cx="405" cy="138"/>
              </a:xfrm>
              <a:custGeom>
                <a:avLst/>
                <a:gdLst>
                  <a:gd name="T0" fmla="*/ 404 w 809"/>
                  <a:gd name="T1" fmla="*/ 136 h 275"/>
                  <a:gd name="T2" fmla="*/ 405 w 809"/>
                  <a:gd name="T3" fmla="*/ 138 h 275"/>
                  <a:gd name="T4" fmla="*/ 1 w 809"/>
                  <a:gd name="T5" fmla="*/ 1 h 275"/>
                  <a:gd name="T6" fmla="*/ 0 w 809"/>
                  <a:gd name="T7" fmla="*/ 0 h 275"/>
                  <a:gd name="T8" fmla="*/ 404 w 809"/>
                  <a:gd name="T9" fmla="*/ 136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5"/>
                  <a:gd name="T17" fmla="*/ 809 w 809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5">
                    <a:moveTo>
                      <a:pt x="808" y="272"/>
                    </a:moveTo>
                    <a:lnTo>
                      <a:pt x="809" y="27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808" y="272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Freeform 798"/>
              <p:cNvSpPr>
                <a:spLocks/>
              </p:cNvSpPr>
              <p:nvPr/>
            </p:nvSpPr>
            <p:spPr bwMode="auto">
              <a:xfrm>
                <a:off x="615" y="1559"/>
                <a:ext cx="405" cy="139"/>
              </a:xfrm>
              <a:custGeom>
                <a:avLst/>
                <a:gdLst>
                  <a:gd name="T0" fmla="*/ 403 w 811"/>
                  <a:gd name="T1" fmla="*/ 137 h 278"/>
                  <a:gd name="T2" fmla="*/ 405 w 811"/>
                  <a:gd name="T3" fmla="*/ 139 h 278"/>
                  <a:gd name="T4" fmla="*/ 1 w 811"/>
                  <a:gd name="T5" fmla="*/ 2 h 278"/>
                  <a:gd name="T6" fmla="*/ 0 w 811"/>
                  <a:gd name="T7" fmla="*/ 0 h 278"/>
                  <a:gd name="T8" fmla="*/ 403 w 811"/>
                  <a:gd name="T9" fmla="*/ 137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78"/>
                  <a:gd name="T17" fmla="*/ 811 w 811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78">
                    <a:moveTo>
                      <a:pt x="807" y="274"/>
                    </a:moveTo>
                    <a:lnTo>
                      <a:pt x="811" y="278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807" y="274"/>
                    </a:lnTo>
                    <a:close/>
                  </a:path>
                </a:pathLst>
              </a:custGeom>
              <a:solidFill>
                <a:srgbClr val="B4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799"/>
              <p:cNvSpPr>
                <a:spLocks/>
              </p:cNvSpPr>
              <p:nvPr/>
            </p:nvSpPr>
            <p:spPr bwMode="auto">
              <a:xfrm>
                <a:off x="617" y="1561"/>
                <a:ext cx="404" cy="139"/>
              </a:xfrm>
              <a:custGeom>
                <a:avLst/>
                <a:gdLst>
                  <a:gd name="T0" fmla="*/ 404 w 809"/>
                  <a:gd name="T1" fmla="*/ 137 h 277"/>
                  <a:gd name="T2" fmla="*/ 404 w 809"/>
                  <a:gd name="T3" fmla="*/ 139 h 277"/>
                  <a:gd name="T4" fmla="*/ 1 w 809"/>
                  <a:gd name="T5" fmla="*/ 2 h 277"/>
                  <a:gd name="T6" fmla="*/ 0 w 809"/>
                  <a:gd name="T7" fmla="*/ 0 h 277"/>
                  <a:gd name="T8" fmla="*/ 404 w 809"/>
                  <a:gd name="T9" fmla="*/ 137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"/>
                  <a:gd name="T16" fmla="*/ 0 h 277"/>
                  <a:gd name="T17" fmla="*/ 809 w 809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" h="277">
                    <a:moveTo>
                      <a:pt x="808" y="274"/>
                    </a:moveTo>
                    <a:lnTo>
                      <a:pt x="809" y="27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8" y="274"/>
                    </a:lnTo>
                    <a:close/>
                  </a:path>
                </a:pathLst>
              </a:custGeom>
              <a:solidFill>
                <a:srgbClr val="B1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800"/>
              <p:cNvSpPr>
                <a:spLocks/>
              </p:cNvSpPr>
              <p:nvPr/>
            </p:nvSpPr>
            <p:spPr bwMode="auto">
              <a:xfrm>
                <a:off x="617" y="1562"/>
                <a:ext cx="406" cy="139"/>
              </a:xfrm>
              <a:custGeom>
                <a:avLst/>
                <a:gdLst>
                  <a:gd name="T0" fmla="*/ 404 w 811"/>
                  <a:gd name="T1" fmla="*/ 137 h 277"/>
                  <a:gd name="T2" fmla="*/ 406 w 811"/>
                  <a:gd name="T3" fmla="*/ 139 h 277"/>
                  <a:gd name="T4" fmla="*/ 2 w 811"/>
                  <a:gd name="T5" fmla="*/ 2 h 277"/>
                  <a:gd name="T6" fmla="*/ 0 w 811"/>
                  <a:gd name="T7" fmla="*/ 0 h 277"/>
                  <a:gd name="T8" fmla="*/ 404 w 811"/>
                  <a:gd name="T9" fmla="*/ 137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1"/>
                  <a:gd name="T16" fmla="*/ 0 h 277"/>
                  <a:gd name="T17" fmla="*/ 811 w 811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1" h="277">
                    <a:moveTo>
                      <a:pt x="807" y="274"/>
                    </a:moveTo>
                    <a:lnTo>
                      <a:pt x="811" y="27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807" y="274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801"/>
              <p:cNvSpPr>
                <a:spLocks/>
              </p:cNvSpPr>
              <p:nvPr/>
            </p:nvSpPr>
            <p:spPr bwMode="auto">
              <a:xfrm>
                <a:off x="619" y="1564"/>
                <a:ext cx="411" cy="143"/>
              </a:xfrm>
              <a:custGeom>
                <a:avLst/>
                <a:gdLst>
                  <a:gd name="T0" fmla="*/ 404 w 821"/>
                  <a:gd name="T1" fmla="*/ 137 h 286"/>
                  <a:gd name="T2" fmla="*/ 411 w 821"/>
                  <a:gd name="T3" fmla="*/ 143 h 286"/>
                  <a:gd name="T4" fmla="*/ 6 w 821"/>
                  <a:gd name="T5" fmla="*/ 5 h 286"/>
                  <a:gd name="T6" fmla="*/ 0 w 821"/>
                  <a:gd name="T7" fmla="*/ 0 h 286"/>
                  <a:gd name="T8" fmla="*/ 404 w 821"/>
                  <a:gd name="T9" fmla="*/ 137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1"/>
                  <a:gd name="T16" fmla="*/ 0 h 286"/>
                  <a:gd name="T17" fmla="*/ 821 w 821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1" h="286">
                    <a:moveTo>
                      <a:pt x="808" y="274"/>
                    </a:moveTo>
                    <a:lnTo>
                      <a:pt x="821" y="286"/>
                    </a:lnTo>
                    <a:lnTo>
                      <a:pt x="12" y="10"/>
                    </a:lnTo>
                    <a:lnTo>
                      <a:pt x="0" y="0"/>
                    </a:lnTo>
                    <a:lnTo>
                      <a:pt x="808" y="274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Freeform 802"/>
              <p:cNvSpPr>
                <a:spLocks/>
              </p:cNvSpPr>
              <p:nvPr/>
            </p:nvSpPr>
            <p:spPr bwMode="auto">
              <a:xfrm>
                <a:off x="619" y="1564"/>
                <a:ext cx="407" cy="141"/>
              </a:xfrm>
              <a:custGeom>
                <a:avLst/>
                <a:gdLst>
                  <a:gd name="T0" fmla="*/ 404 w 814"/>
                  <a:gd name="T1" fmla="*/ 137 h 281"/>
                  <a:gd name="T2" fmla="*/ 407 w 814"/>
                  <a:gd name="T3" fmla="*/ 141 h 281"/>
                  <a:gd name="T4" fmla="*/ 3 w 814"/>
                  <a:gd name="T5" fmla="*/ 3 h 281"/>
                  <a:gd name="T6" fmla="*/ 0 w 814"/>
                  <a:gd name="T7" fmla="*/ 0 h 281"/>
                  <a:gd name="T8" fmla="*/ 404 w 814"/>
                  <a:gd name="T9" fmla="*/ 137 h 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281"/>
                  <a:gd name="T17" fmla="*/ 814 w 814"/>
                  <a:gd name="T18" fmla="*/ 281 h 2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281">
                    <a:moveTo>
                      <a:pt x="808" y="274"/>
                    </a:moveTo>
                    <a:lnTo>
                      <a:pt x="814" y="281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08" y="274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Freeform 803"/>
              <p:cNvSpPr>
                <a:spLocks/>
              </p:cNvSpPr>
              <p:nvPr/>
            </p:nvSpPr>
            <p:spPr bwMode="auto">
              <a:xfrm>
                <a:off x="622" y="1567"/>
                <a:ext cx="408" cy="140"/>
              </a:xfrm>
              <a:custGeom>
                <a:avLst/>
                <a:gdLst>
                  <a:gd name="T0" fmla="*/ 404 w 814"/>
                  <a:gd name="T1" fmla="*/ 138 h 281"/>
                  <a:gd name="T2" fmla="*/ 408 w 814"/>
                  <a:gd name="T3" fmla="*/ 140 h 281"/>
                  <a:gd name="T4" fmla="*/ 3 w 814"/>
                  <a:gd name="T5" fmla="*/ 2 h 281"/>
                  <a:gd name="T6" fmla="*/ 0 w 814"/>
                  <a:gd name="T7" fmla="*/ 0 h 281"/>
                  <a:gd name="T8" fmla="*/ 404 w 814"/>
                  <a:gd name="T9" fmla="*/ 138 h 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281"/>
                  <a:gd name="T17" fmla="*/ 814 w 814"/>
                  <a:gd name="T18" fmla="*/ 281 h 2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281">
                    <a:moveTo>
                      <a:pt x="807" y="276"/>
                    </a:moveTo>
                    <a:lnTo>
                      <a:pt x="814" y="28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807" y="276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Freeform 804"/>
              <p:cNvSpPr>
                <a:spLocks/>
              </p:cNvSpPr>
              <p:nvPr/>
            </p:nvSpPr>
            <p:spPr bwMode="auto">
              <a:xfrm>
                <a:off x="625" y="1569"/>
                <a:ext cx="412" cy="141"/>
              </a:xfrm>
              <a:custGeom>
                <a:avLst/>
                <a:gdLst>
                  <a:gd name="T0" fmla="*/ 405 w 824"/>
                  <a:gd name="T1" fmla="*/ 138 h 283"/>
                  <a:gd name="T2" fmla="*/ 412 w 824"/>
                  <a:gd name="T3" fmla="*/ 141 h 283"/>
                  <a:gd name="T4" fmla="*/ 7 w 824"/>
                  <a:gd name="T5" fmla="*/ 3 h 283"/>
                  <a:gd name="T6" fmla="*/ 0 w 824"/>
                  <a:gd name="T7" fmla="*/ 0 h 283"/>
                  <a:gd name="T8" fmla="*/ 405 w 824"/>
                  <a:gd name="T9" fmla="*/ 138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4"/>
                  <a:gd name="T16" fmla="*/ 0 h 283"/>
                  <a:gd name="T17" fmla="*/ 824 w 824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4" h="283">
                    <a:moveTo>
                      <a:pt x="809" y="276"/>
                    </a:moveTo>
                    <a:lnTo>
                      <a:pt x="824" y="283"/>
                    </a:lnTo>
                    <a:lnTo>
                      <a:pt x="15" y="7"/>
                    </a:lnTo>
                    <a:lnTo>
                      <a:pt x="0" y="0"/>
                    </a:lnTo>
                    <a:lnTo>
                      <a:pt x="809" y="276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Freeform 805"/>
              <p:cNvSpPr>
                <a:spLocks/>
              </p:cNvSpPr>
              <p:nvPr/>
            </p:nvSpPr>
            <p:spPr bwMode="auto">
              <a:xfrm>
                <a:off x="657" y="1482"/>
                <a:ext cx="416" cy="128"/>
              </a:xfrm>
              <a:custGeom>
                <a:avLst/>
                <a:gdLst>
                  <a:gd name="T0" fmla="*/ 416 w 830"/>
                  <a:gd name="T1" fmla="*/ 128 h 256"/>
                  <a:gd name="T2" fmla="*/ 408 w 830"/>
                  <a:gd name="T3" fmla="*/ 126 h 256"/>
                  <a:gd name="T4" fmla="*/ 0 w 830"/>
                  <a:gd name="T5" fmla="*/ 0 h 256"/>
                  <a:gd name="T6" fmla="*/ 8 w 830"/>
                  <a:gd name="T7" fmla="*/ 1 h 256"/>
                  <a:gd name="T8" fmla="*/ 416 w 830"/>
                  <a:gd name="T9" fmla="*/ 128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0"/>
                  <a:gd name="T16" fmla="*/ 0 h 256"/>
                  <a:gd name="T17" fmla="*/ 830 w 830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0" h="256">
                    <a:moveTo>
                      <a:pt x="830" y="256"/>
                    </a:moveTo>
                    <a:lnTo>
                      <a:pt x="814" y="252"/>
                    </a:lnTo>
                    <a:lnTo>
                      <a:pt x="0" y="0"/>
                    </a:lnTo>
                    <a:lnTo>
                      <a:pt x="15" y="3"/>
                    </a:lnTo>
                    <a:lnTo>
                      <a:pt x="830" y="256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Freeform 806"/>
              <p:cNvSpPr>
                <a:spLocks/>
              </p:cNvSpPr>
              <p:nvPr/>
            </p:nvSpPr>
            <p:spPr bwMode="auto">
              <a:xfrm>
                <a:off x="649" y="1482"/>
                <a:ext cx="415" cy="126"/>
              </a:xfrm>
              <a:custGeom>
                <a:avLst/>
                <a:gdLst>
                  <a:gd name="T0" fmla="*/ 415 w 831"/>
                  <a:gd name="T1" fmla="*/ 126 h 252"/>
                  <a:gd name="T2" fmla="*/ 406 w 831"/>
                  <a:gd name="T3" fmla="*/ 126 h 252"/>
                  <a:gd name="T4" fmla="*/ 0 w 831"/>
                  <a:gd name="T5" fmla="*/ 0 h 252"/>
                  <a:gd name="T6" fmla="*/ 8 w 831"/>
                  <a:gd name="T7" fmla="*/ 0 h 252"/>
                  <a:gd name="T8" fmla="*/ 415 w 831"/>
                  <a:gd name="T9" fmla="*/ 126 h 2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1"/>
                  <a:gd name="T16" fmla="*/ 0 h 252"/>
                  <a:gd name="T17" fmla="*/ 831 w 831"/>
                  <a:gd name="T18" fmla="*/ 252 h 2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1" h="252">
                    <a:moveTo>
                      <a:pt x="831" y="252"/>
                    </a:moveTo>
                    <a:lnTo>
                      <a:pt x="813" y="25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831" y="252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Freeform 807"/>
              <p:cNvSpPr>
                <a:spLocks/>
              </p:cNvSpPr>
              <p:nvPr/>
            </p:nvSpPr>
            <p:spPr bwMode="auto">
              <a:xfrm>
                <a:off x="653" y="1482"/>
                <a:ext cx="411" cy="126"/>
              </a:xfrm>
              <a:custGeom>
                <a:avLst/>
                <a:gdLst>
                  <a:gd name="T0" fmla="*/ 411 w 823"/>
                  <a:gd name="T1" fmla="*/ 126 h 252"/>
                  <a:gd name="T2" fmla="*/ 407 w 823"/>
                  <a:gd name="T3" fmla="*/ 126 h 252"/>
                  <a:gd name="T4" fmla="*/ 0 w 823"/>
                  <a:gd name="T5" fmla="*/ 0 h 252"/>
                  <a:gd name="T6" fmla="*/ 4 w 823"/>
                  <a:gd name="T7" fmla="*/ 0 h 252"/>
                  <a:gd name="T8" fmla="*/ 411 w 823"/>
                  <a:gd name="T9" fmla="*/ 126 h 2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3"/>
                  <a:gd name="T16" fmla="*/ 0 h 252"/>
                  <a:gd name="T17" fmla="*/ 823 w 823"/>
                  <a:gd name="T18" fmla="*/ 252 h 2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3" h="252">
                    <a:moveTo>
                      <a:pt x="823" y="252"/>
                    </a:moveTo>
                    <a:lnTo>
                      <a:pt x="815" y="25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823" y="252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Freeform 808"/>
              <p:cNvSpPr>
                <a:spLocks/>
              </p:cNvSpPr>
              <p:nvPr/>
            </p:nvSpPr>
            <p:spPr bwMode="auto">
              <a:xfrm>
                <a:off x="649" y="1482"/>
                <a:ext cx="411" cy="126"/>
              </a:xfrm>
              <a:custGeom>
                <a:avLst/>
                <a:gdLst>
                  <a:gd name="T0" fmla="*/ 411 w 823"/>
                  <a:gd name="T1" fmla="*/ 126 h 252"/>
                  <a:gd name="T2" fmla="*/ 406 w 823"/>
                  <a:gd name="T3" fmla="*/ 126 h 252"/>
                  <a:gd name="T4" fmla="*/ 0 w 823"/>
                  <a:gd name="T5" fmla="*/ 0 h 252"/>
                  <a:gd name="T6" fmla="*/ 4 w 823"/>
                  <a:gd name="T7" fmla="*/ 0 h 252"/>
                  <a:gd name="T8" fmla="*/ 411 w 823"/>
                  <a:gd name="T9" fmla="*/ 126 h 2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3"/>
                  <a:gd name="T16" fmla="*/ 0 h 252"/>
                  <a:gd name="T17" fmla="*/ 823 w 823"/>
                  <a:gd name="T18" fmla="*/ 252 h 2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3" h="252">
                    <a:moveTo>
                      <a:pt x="823" y="252"/>
                    </a:moveTo>
                    <a:lnTo>
                      <a:pt x="813" y="25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23" y="252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Freeform 809"/>
              <p:cNvSpPr>
                <a:spLocks/>
              </p:cNvSpPr>
              <p:nvPr/>
            </p:nvSpPr>
            <p:spPr bwMode="auto">
              <a:xfrm>
                <a:off x="1010" y="1608"/>
                <a:ext cx="89" cy="104"/>
              </a:xfrm>
              <a:custGeom>
                <a:avLst/>
                <a:gdLst>
                  <a:gd name="T0" fmla="*/ 45 w 178"/>
                  <a:gd name="T1" fmla="*/ 0 h 208"/>
                  <a:gd name="T2" fmla="*/ 37 w 178"/>
                  <a:gd name="T3" fmla="*/ 3 h 208"/>
                  <a:gd name="T4" fmla="*/ 27 w 178"/>
                  <a:gd name="T5" fmla="*/ 7 h 208"/>
                  <a:gd name="T6" fmla="*/ 20 w 178"/>
                  <a:gd name="T7" fmla="*/ 13 h 208"/>
                  <a:gd name="T8" fmla="*/ 13 w 178"/>
                  <a:gd name="T9" fmla="*/ 20 h 208"/>
                  <a:gd name="T10" fmla="*/ 7 w 178"/>
                  <a:gd name="T11" fmla="*/ 28 h 208"/>
                  <a:gd name="T12" fmla="*/ 3 w 178"/>
                  <a:gd name="T13" fmla="*/ 38 h 208"/>
                  <a:gd name="T14" fmla="*/ 1 w 178"/>
                  <a:gd name="T15" fmla="*/ 49 h 208"/>
                  <a:gd name="T16" fmla="*/ 0 w 178"/>
                  <a:gd name="T17" fmla="*/ 53 h 208"/>
                  <a:gd name="T18" fmla="*/ 0 w 178"/>
                  <a:gd name="T19" fmla="*/ 59 h 208"/>
                  <a:gd name="T20" fmla="*/ 0 w 178"/>
                  <a:gd name="T21" fmla="*/ 64 h 208"/>
                  <a:gd name="T22" fmla="*/ 1 w 178"/>
                  <a:gd name="T23" fmla="*/ 69 h 208"/>
                  <a:gd name="T24" fmla="*/ 3 w 178"/>
                  <a:gd name="T25" fmla="*/ 79 h 208"/>
                  <a:gd name="T26" fmla="*/ 7 w 178"/>
                  <a:gd name="T27" fmla="*/ 87 h 208"/>
                  <a:gd name="T28" fmla="*/ 12 w 178"/>
                  <a:gd name="T29" fmla="*/ 93 h 208"/>
                  <a:gd name="T30" fmla="*/ 19 w 178"/>
                  <a:gd name="T31" fmla="*/ 99 h 208"/>
                  <a:gd name="T32" fmla="*/ 26 w 178"/>
                  <a:gd name="T33" fmla="*/ 103 h 208"/>
                  <a:gd name="T34" fmla="*/ 35 w 178"/>
                  <a:gd name="T35" fmla="*/ 104 h 208"/>
                  <a:gd name="T36" fmla="*/ 44 w 178"/>
                  <a:gd name="T37" fmla="*/ 104 h 208"/>
                  <a:gd name="T38" fmla="*/ 52 w 178"/>
                  <a:gd name="T39" fmla="*/ 102 h 208"/>
                  <a:gd name="T40" fmla="*/ 60 w 178"/>
                  <a:gd name="T41" fmla="*/ 98 h 208"/>
                  <a:gd name="T42" fmla="*/ 69 w 178"/>
                  <a:gd name="T43" fmla="*/ 92 h 208"/>
                  <a:gd name="T44" fmla="*/ 75 w 178"/>
                  <a:gd name="T45" fmla="*/ 84 h 208"/>
                  <a:gd name="T46" fmla="*/ 81 w 178"/>
                  <a:gd name="T47" fmla="*/ 76 h 208"/>
                  <a:gd name="T48" fmla="*/ 85 w 178"/>
                  <a:gd name="T49" fmla="*/ 66 h 208"/>
                  <a:gd name="T50" fmla="*/ 87 w 178"/>
                  <a:gd name="T51" fmla="*/ 56 h 208"/>
                  <a:gd name="T52" fmla="*/ 88 w 178"/>
                  <a:gd name="T53" fmla="*/ 51 h 208"/>
                  <a:gd name="T54" fmla="*/ 89 w 178"/>
                  <a:gd name="T55" fmla="*/ 46 h 208"/>
                  <a:gd name="T56" fmla="*/ 88 w 178"/>
                  <a:gd name="T57" fmla="*/ 40 h 208"/>
                  <a:gd name="T58" fmla="*/ 88 w 178"/>
                  <a:gd name="T59" fmla="*/ 35 h 208"/>
                  <a:gd name="T60" fmla="*/ 86 w 178"/>
                  <a:gd name="T61" fmla="*/ 26 h 208"/>
                  <a:gd name="T62" fmla="*/ 82 w 178"/>
                  <a:gd name="T63" fmla="*/ 18 h 208"/>
                  <a:gd name="T64" fmla="*/ 77 w 178"/>
                  <a:gd name="T65" fmla="*/ 11 h 208"/>
                  <a:gd name="T66" fmla="*/ 70 w 178"/>
                  <a:gd name="T67" fmla="*/ 5 h 208"/>
                  <a:gd name="T68" fmla="*/ 62 w 178"/>
                  <a:gd name="T69" fmla="*/ 2 h 208"/>
                  <a:gd name="T70" fmla="*/ 54 w 178"/>
                  <a:gd name="T71" fmla="*/ 0 h 208"/>
                  <a:gd name="T72" fmla="*/ 45 w 178"/>
                  <a:gd name="T73" fmla="*/ 0 h 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"/>
                  <a:gd name="T112" fmla="*/ 0 h 208"/>
                  <a:gd name="T113" fmla="*/ 178 w 178"/>
                  <a:gd name="T114" fmla="*/ 208 h 20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" h="208">
                    <a:moveTo>
                      <a:pt x="90" y="0"/>
                    </a:moveTo>
                    <a:lnTo>
                      <a:pt x="73" y="5"/>
                    </a:lnTo>
                    <a:lnTo>
                      <a:pt x="55" y="14"/>
                    </a:lnTo>
                    <a:lnTo>
                      <a:pt x="40" y="25"/>
                    </a:lnTo>
                    <a:lnTo>
                      <a:pt x="26" y="40"/>
                    </a:lnTo>
                    <a:lnTo>
                      <a:pt x="15" y="57"/>
                    </a:lnTo>
                    <a:lnTo>
                      <a:pt x="6" y="75"/>
                    </a:lnTo>
                    <a:lnTo>
                      <a:pt x="2" y="97"/>
                    </a:lnTo>
                    <a:lnTo>
                      <a:pt x="0" y="107"/>
                    </a:lnTo>
                    <a:lnTo>
                      <a:pt x="0" y="118"/>
                    </a:lnTo>
                    <a:lnTo>
                      <a:pt x="0" y="128"/>
                    </a:lnTo>
                    <a:lnTo>
                      <a:pt x="2" y="138"/>
                    </a:lnTo>
                    <a:lnTo>
                      <a:pt x="6" y="157"/>
                    </a:lnTo>
                    <a:lnTo>
                      <a:pt x="15" y="173"/>
                    </a:lnTo>
                    <a:lnTo>
                      <a:pt x="25" y="186"/>
                    </a:lnTo>
                    <a:lnTo>
                      <a:pt x="38" y="198"/>
                    </a:lnTo>
                    <a:lnTo>
                      <a:pt x="53" y="205"/>
                    </a:lnTo>
                    <a:lnTo>
                      <a:pt x="70" y="208"/>
                    </a:lnTo>
                    <a:lnTo>
                      <a:pt x="88" y="208"/>
                    </a:lnTo>
                    <a:lnTo>
                      <a:pt x="105" y="203"/>
                    </a:lnTo>
                    <a:lnTo>
                      <a:pt x="121" y="195"/>
                    </a:lnTo>
                    <a:lnTo>
                      <a:pt x="138" y="183"/>
                    </a:lnTo>
                    <a:lnTo>
                      <a:pt x="149" y="168"/>
                    </a:lnTo>
                    <a:lnTo>
                      <a:pt x="161" y="152"/>
                    </a:lnTo>
                    <a:lnTo>
                      <a:pt x="169" y="132"/>
                    </a:lnTo>
                    <a:lnTo>
                      <a:pt x="174" y="112"/>
                    </a:lnTo>
                    <a:lnTo>
                      <a:pt x="176" y="102"/>
                    </a:lnTo>
                    <a:lnTo>
                      <a:pt x="178" y="92"/>
                    </a:lnTo>
                    <a:lnTo>
                      <a:pt x="176" y="80"/>
                    </a:lnTo>
                    <a:lnTo>
                      <a:pt x="176" y="70"/>
                    </a:lnTo>
                    <a:lnTo>
                      <a:pt x="171" y="52"/>
                    </a:lnTo>
                    <a:lnTo>
                      <a:pt x="163" y="35"/>
                    </a:lnTo>
                    <a:lnTo>
                      <a:pt x="153" y="22"/>
                    </a:lnTo>
                    <a:lnTo>
                      <a:pt x="139" y="10"/>
                    </a:lnTo>
                    <a:lnTo>
                      <a:pt x="124" y="4"/>
                    </a:lnTo>
                    <a:lnTo>
                      <a:pt x="108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8A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5" name="Group 810"/>
            <p:cNvGrpSpPr>
              <a:grpSpLocks/>
            </p:cNvGrpSpPr>
            <p:nvPr/>
          </p:nvGrpSpPr>
          <p:grpSpPr bwMode="auto">
            <a:xfrm>
              <a:off x="1037" y="1631"/>
              <a:ext cx="216" cy="116"/>
              <a:chOff x="1037" y="1631"/>
              <a:chExt cx="216" cy="116"/>
            </a:xfrm>
          </p:grpSpPr>
          <p:sp>
            <p:nvSpPr>
              <p:cNvPr id="11169" name="Freeform 811"/>
              <p:cNvSpPr>
                <a:spLocks/>
              </p:cNvSpPr>
              <p:nvPr/>
            </p:nvSpPr>
            <p:spPr bwMode="auto">
              <a:xfrm>
                <a:off x="1054" y="1631"/>
                <a:ext cx="178" cy="58"/>
              </a:xfrm>
              <a:custGeom>
                <a:avLst/>
                <a:gdLst>
                  <a:gd name="T0" fmla="*/ 178 w 356"/>
                  <a:gd name="T1" fmla="*/ 55 h 115"/>
                  <a:gd name="T2" fmla="*/ 174 w 356"/>
                  <a:gd name="T3" fmla="*/ 58 h 115"/>
                  <a:gd name="T4" fmla="*/ 0 w 356"/>
                  <a:gd name="T5" fmla="*/ 2 h 115"/>
                  <a:gd name="T6" fmla="*/ 4 w 356"/>
                  <a:gd name="T7" fmla="*/ 0 h 115"/>
                  <a:gd name="T8" fmla="*/ 178 w 356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5"/>
                  <a:gd name="T17" fmla="*/ 356 w 35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5">
                    <a:moveTo>
                      <a:pt x="356" y="110"/>
                    </a:moveTo>
                    <a:lnTo>
                      <a:pt x="347" y="115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356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" name="Freeform 812"/>
              <p:cNvSpPr>
                <a:spLocks/>
              </p:cNvSpPr>
              <p:nvPr/>
            </p:nvSpPr>
            <p:spPr bwMode="auto">
              <a:xfrm>
                <a:off x="1057" y="1631"/>
                <a:ext cx="175" cy="57"/>
              </a:xfrm>
              <a:custGeom>
                <a:avLst/>
                <a:gdLst>
                  <a:gd name="T0" fmla="*/ 175 w 351"/>
                  <a:gd name="T1" fmla="*/ 55 h 113"/>
                  <a:gd name="T2" fmla="*/ 173 w 351"/>
                  <a:gd name="T3" fmla="*/ 57 h 113"/>
                  <a:gd name="T4" fmla="*/ 0 w 351"/>
                  <a:gd name="T5" fmla="*/ 1 h 113"/>
                  <a:gd name="T6" fmla="*/ 1 w 351"/>
                  <a:gd name="T7" fmla="*/ 0 h 113"/>
                  <a:gd name="T8" fmla="*/ 175 w 351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13"/>
                  <a:gd name="T17" fmla="*/ 351 w 351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13">
                    <a:moveTo>
                      <a:pt x="351" y="110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1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" name="Freeform 813"/>
              <p:cNvSpPr>
                <a:spLocks/>
              </p:cNvSpPr>
              <p:nvPr/>
            </p:nvSpPr>
            <p:spPr bwMode="auto">
              <a:xfrm>
                <a:off x="1054" y="1632"/>
                <a:ext cx="177" cy="57"/>
              </a:xfrm>
              <a:custGeom>
                <a:avLst/>
                <a:gdLst>
                  <a:gd name="T0" fmla="*/ 177 w 352"/>
                  <a:gd name="T1" fmla="*/ 56 h 113"/>
                  <a:gd name="T2" fmla="*/ 174 w 352"/>
                  <a:gd name="T3" fmla="*/ 57 h 113"/>
                  <a:gd name="T4" fmla="*/ 0 w 352"/>
                  <a:gd name="T5" fmla="*/ 1 h 113"/>
                  <a:gd name="T6" fmla="*/ 3 w 352"/>
                  <a:gd name="T7" fmla="*/ 0 h 113"/>
                  <a:gd name="T8" fmla="*/ 177 w 352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13"/>
                  <a:gd name="T17" fmla="*/ 352 w 352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13">
                    <a:moveTo>
                      <a:pt x="352" y="111"/>
                    </a:moveTo>
                    <a:lnTo>
                      <a:pt x="347" y="11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352" y="111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" name="Freeform 814"/>
              <p:cNvSpPr>
                <a:spLocks/>
              </p:cNvSpPr>
              <p:nvPr/>
            </p:nvSpPr>
            <p:spPr bwMode="auto">
              <a:xfrm>
                <a:off x="1051" y="1633"/>
                <a:ext cx="177" cy="58"/>
              </a:xfrm>
              <a:custGeom>
                <a:avLst/>
                <a:gdLst>
                  <a:gd name="T0" fmla="*/ 177 w 354"/>
                  <a:gd name="T1" fmla="*/ 56 h 117"/>
                  <a:gd name="T2" fmla="*/ 174 w 354"/>
                  <a:gd name="T3" fmla="*/ 58 h 117"/>
                  <a:gd name="T4" fmla="*/ 0 w 354"/>
                  <a:gd name="T5" fmla="*/ 3 h 117"/>
                  <a:gd name="T6" fmla="*/ 3 w 354"/>
                  <a:gd name="T7" fmla="*/ 0 h 117"/>
                  <a:gd name="T8" fmla="*/ 177 w 354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7"/>
                  <a:gd name="T17" fmla="*/ 354 w 354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7">
                    <a:moveTo>
                      <a:pt x="354" y="112"/>
                    </a:moveTo>
                    <a:lnTo>
                      <a:pt x="348" y="11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354" y="112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3" name="Freeform 815"/>
              <p:cNvSpPr>
                <a:spLocks/>
              </p:cNvSpPr>
              <p:nvPr/>
            </p:nvSpPr>
            <p:spPr bwMode="auto">
              <a:xfrm>
                <a:off x="1054" y="1633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4 w 349"/>
                  <a:gd name="T3" fmla="*/ 57 h 113"/>
                  <a:gd name="T4" fmla="*/ 0 w 349"/>
                  <a:gd name="T5" fmla="*/ 2 h 113"/>
                  <a:gd name="T6" fmla="*/ 1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2"/>
                    </a:moveTo>
                    <a:lnTo>
                      <a:pt x="348" y="11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4" name="Freeform 816"/>
              <p:cNvSpPr>
                <a:spLocks/>
              </p:cNvSpPr>
              <p:nvPr/>
            </p:nvSpPr>
            <p:spPr bwMode="auto">
              <a:xfrm>
                <a:off x="1052" y="1635"/>
                <a:ext cx="175" cy="55"/>
              </a:xfrm>
              <a:custGeom>
                <a:avLst/>
                <a:gdLst>
                  <a:gd name="T0" fmla="*/ 175 w 351"/>
                  <a:gd name="T1" fmla="*/ 54 h 111"/>
                  <a:gd name="T2" fmla="*/ 173 w 351"/>
                  <a:gd name="T3" fmla="*/ 55 h 111"/>
                  <a:gd name="T4" fmla="*/ 0 w 351"/>
                  <a:gd name="T5" fmla="*/ 0 h 111"/>
                  <a:gd name="T6" fmla="*/ 1 w 351"/>
                  <a:gd name="T7" fmla="*/ 0 h 111"/>
                  <a:gd name="T8" fmla="*/ 175 w 351"/>
                  <a:gd name="T9" fmla="*/ 54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11"/>
                  <a:gd name="T17" fmla="*/ 351 w 351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11">
                    <a:moveTo>
                      <a:pt x="351" y="109"/>
                    </a:moveTo>
                    <a:lnTo>
                      <a:pt x="347" y="11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51" y="109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5" name="Freeform 817"/>
              <p:cNvSpPr>
                <a:spLocks/>
              </p:cNvSpPr>
              <p:nvPr/>
            </p:nvSpPr>
            <p:spPr bwMode="auto">
              <a:xfrm>
                <a:off x="1051" y="1636"/>
                <a:ext cx="175" cy="55"/>
              </a:xfrm>
              <a:custGeom>
                <a:avLst/>
                <a:gdLst>
                  <a:gd name="T0" fmla="*/ 175 w 349"/>
                  <a:gd name="T1" fmla="*/ 54 h 112"/>
                  <a:gd name="T2" fmla="*/ 174 w 349"/>
                  <a:gd name="T3" fmla="*/ 55 h 112"/>
                  <a:gd name="T4" fmla="*/ 0 w 349"/>
                  <a:gd name="T5" fmla="*/ 1 h 112"/>
                  <a:gd name="T6" fmla="*/ 1 w 349"/>
                  <a:gd name="T7" fmla="*/ 0 h 112"/>
                  <a:gd name="T8" fmla="*/ 175 w 349"/>
                  <a:gd name="T9" fmla="*/ 5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2"/>
                  <a:gd name="T17" fmla="*/ 349 w 349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2">
                    <a:moveTo>
                      <a:pt x="349" y="110"/>
                    </a:moveTo>
                    <a:lnTo>
                      <a:pt x="348" y="1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49" y="110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6" name="Freeform 818"/>
              <p:cNvSpPr>
                <a:spLocks/>
              </p:cNvSpPr>
              <p:nvPr/>
            </p:nvSpPr>
            <p:spPr bwMode="auto">
              <a:xfrm>
                <a:off x="1047" y="1636"/>
                <a:ext cx="178" cy="59"/>
              </a:xfrm>
              <a:custGeom>
                <a:avLst/>
                <a:gdLst>
                  <a:gd name="T0" fmla="*/ 178 w 356"/>
                  <a:gd name="T1" fmla="*/ 55 h 118"/>
                  <a:gd name="T2" fmla="*/ 174 w 356"/>
                  <a:gd name="T3" fmla="*/ 59 h 118"/>
                  <a:gd name="T4" fmla="*/ 0 w 356"/>
                  <a:gd name="T5" fmla="*/ 4 h 118"/>
                  <a:gd name="T6" fmla="*/ 4 w 356"/>
                  <a:gd name="T7" fmla="*/ 0 h 118"/>
                  <a:gd name="T8" fmla="*/ 178 w 356"/>
                  <a:gd name="T9" fmla="*/ 55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8"/>
                  <a:gd name="T17" fmla="*/ 356 w 356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8">
                    <a:moveTo>
                      <a:pt x="356" y="110"/>
                    </a:moveTo>
                    <a:lnTo>
                      <a:pt x="347" y="1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356" y="110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" name="Freeform 819"/>
              <p:cNvSpPr>
                <a:spLocks/>
              </p:cNvSpPr>
              <p:nvPr/>
            </p:nvSpPr>
            <p:spPr bwMode="auto">
              <a:xfrm>
                <a:off x="1049" y="1636"/>
                <a:ext cx="176" cy="56"/>
              </a:xfrm>
              <a:custGeom>
                <a:avLst/>
                <a:gdLst>
                  <a:gd name="T0" fmla="*/ 176 w 351"/>
                  <a:gd name="T1" fmla="*/ 55 h 111"/>
                  <a:gd name="T2" fmla="*/ 174 w 351"/>
                  <a:gd name="T3" fmla="*/ 56 h 111"/>
                  <a:gd name="T4" fmla="*/ 0 w 351"/>
                  <a:gd name="T5" fmla="*/ 1 h 111"/>
                  <a:gd name="T6" fmla="*/ 2 w 351"/>
                  <a:gd name="T7" fmla="*/ 0 h 111"/>
                  <a:gd name="T8" fmla="*/ 176 w 351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11"/>
                  <a:gd name="T17" fmla="*/ 351 w 351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11">
                    <a:moveTo>
                      <a:pt x="351" y="110"/>
                    </a:moveTo>
                    <a:lnTo>
                      <a:pt x="347" y="11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1" y="110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" name="Freeform 820"/>
              <p:cNvSpPr>
                <a:spLocks/>
              </p:cNvSpPr>
              <p:nvPr/>
            </p:nvSpPr>
            <p:spPr bwMode="auto">
              <a:xfrm>
                <a:off x="1049" y="1637"/>
                <a:ext cx="174" cy="57"/>
              </a:xfrm>
              <a:custGeom>
                <a:avLst/>
                <a:gdLst>
                  <a:gd name="T0" fmla="*/ 174 w 349"/>
                  <a:gd name="T1" fmla="*/ 55 h 113"/>
                  <a:gd name="T2" fmla="*/ 174 w 349"/>
                  <a:gd name="T3" fmla="*/ 57 h 113"/>
                  <a:gd name="T4" fmla="*/ 0 w 349"/>
                  <a:gd name="T5" fmla="*/ 1 h 113"/>
                  <a:gd name="T6" fmla="*/ 1 w 349"/>
                  <a:gd name="T7" fmla="*/ 0 h 113"/>
                  <a:gd name="T8" fmla="*/ 174 w 349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09"/>
                    </a:moveTo>
                    <a:lnTo>
                      <a:pt x="348" y="11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49" y="109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" name="Freeform 821"/>
              <p:cNvSpPr>
                <a:spLocks/>
              </p:cNvSpPr>
              <p:nvPr/>
            </p:nvSpPr>
            <p:spPr bwMode="auto">
              <a:xfrm>
                <a:off x="1048" y="1638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3 w 349"/>
                  <a:gd name="T3" fmla="*/ 57 h 113"/>
                  <a:gd name="T4" fmla="*/ 0 w 349"/>
                  <a:gd name="T5" fmla="*/ 1 h 113"/>
                  <a:gd name="T6" fmla="*/ 0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2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0" name="Freeform 822"/>
              <p:cNvSpPr>
                <a:spLocks/>
              </p:cNvSpPr>
              <p:nvPr/>
            </p:nvSpPr>
            <p:spPr bwMode="auto">
              <a:xfrm>
                <a:off x="1047" y="1639"/>
                <a:ext cx="174" cy="56"/>
              </a:xfrm>
              <a:custGeom>
                <a:avLst/>
                <a:gdLst>
                  <a:gd name="T0" fmla="*/ 174 w 349"/>
                  <a:gd name="T1" fmla="*/ 55 h 113"/>
                  <a:gd name="T2" fmla="*/ 173 w 349"/>
                  <a:gd name="T3" fmla="*/ 56 h 113"/>
                  <a:gd name="T4" fmla="*/ 0 w 349"/>
                  <a:gd name="T5" fmla="*/ 1 h 113"/>
                  <a:gd name="T6" fmla="*/ 1 w 349"/>
                  <a:gd name="T7" fmla="*/ 0 h 113"/>
                  <a:gd name="T8" fmla="*/ 174 w 349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1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1" name="Freeform 823"/>
              <p:cNvSpPr>
                <a:spLocks/>
              </p:cNvSpPr>
              <p:nvPr/>
            </p:nvSpPr>
            <p:spPr bwMode="auto">
              <a:xfrm>
                <a:off x="1044" y="1640"/>
                <a:ext cx="177" cy="60"/>
              </a:xfrm>
              <a:custGeom>
                <a:avLst/>
                <a:gdLst>
                  <a:gd name="T0" fmla="*/ 177 w 354"/>
                  <a:gd name="T1" fmla="*/ 56 h 119"/>
                  <a:gd name="T2" fmla="*/ 174 w 354"/>
                  <a:gd name="T3" fmla="*/ 60 h 119"/>
                  <a:gd name="T4" fmla="*/ 0 w 354"/>
                  <a:gd name="T5" fmla="*/ 5 h 119"/>
                  <a:gd name="T6" fmla="*/ 3 w 354"/>
                  <a:gd name="T7" fmla="*/ 0 h 119"/>
                  <a:gd name="T8" fmla="*/ 177 w 354"/>
                  <a:gd name="T9" fmla="*/ 56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9"/>
                  <a:gd name="T17" fmla="*/ 354 w 354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9">
                    <a:moveTo>
                      <a:pt x="354" y="111"/>
                    </a:moveTo>
                    <a:lnTo>
                      <a:pt x="348" y="11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354" y="111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2" name="Freeform 824"/>
              <p:cNvSpPr>
                <a:spLocks/>
              </p:cNvSpPr>
              <p:nvPr/>
            </p:nvSpPr>
            <p:spPr bwMode="auto">
              <a:xfrm>
                <a:off x="1046" y="1640"/>
                <a:ext cx="175" cy="56"/>
              </a:xfrm>
              <a:custGeom>
                <a:avLst/>
                <a:gdLst>
                  <a:gd name="T0" fmla="*/ 175 w 349"/>
                  <a:gd name="T1" fmla="*/ 56 h 112"/>
                  <a:gd name="T2" fmla="*/ 174 w 349"/>
                  <a:gd name="T3" fmla="*/ 56 h 112"/>
                  <a:gd name="T4" fmla="*/ 0 w 349"/>
                  <a:gd name="T5" fmla="*/ 2 h 112"/>
                  <a:gd name="T6" fmla="*/ 1 w 349"/>
                  <a:gd name="T7" fmla="*/ 0 h 112"/>
                  <a:gd name="T8" fmla="*/ 175 w 349"/>
                  <a:gd name="T9" fmla="*/ 56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2"/>
                  <a:gd name="T17" fmla="*/ 349 w 349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2">
                    <a:moveTo>
                      <a:pt x="349" y="111"/>
                    </a:moveTo>
                    <a:lnTo>
                      <a:pt x="348" y="11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3" name="Freeform 825"/>
              <p:cNvSpPr>
                <a:spLocks/>
              </p:cNvSpPr>
              <p:nvPr/>
            </p:nvSpPr>
            <p:spPr bwMode="auto">
              <a:xfrm>
                <a:off x="1045" y="1641"/>
                <a:ext cx="175" cy="57"/>
              </a:xfrm>
              <a:custGeom>
                <a:avLst/>
                <a:gdLst>
                  <a:gd name="T0" fmla="*/ 175 w 349"/>
                  <a:gd name="T1" fmla="*/ 55 h 113"/>
                  <a:gd name="T2" fmla="*/ 174 w 349"/>
                  <a:gd name="T3" fmla="*/ 57 h 113"/>
                  <a:gd name="T4" fmla="*/ 0 w 349"/>
                  <a:gd name="T5" fmla="*/ 1 h 113"/>
                  <a:gd name="T6" fmla="*/ 1 w 349"/>
                  <a:gd name="T7" fmla="*/ 0 h 113"/>
                  <a:gd name="T8" fmla="*/ 175 w 349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09"/>
                    </a:moveTo>
                    <a:lnTo>
                      <a:pt x="347" y="11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49" y="109"/>
                    </a:lnTo>
                    <a:close/>
                  </a:path>
                </a:pathLst>
              </a:custGeom>
              <a:solidFill>
                <a:srgbClr val="D4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4" name="Freeform 826"/>
              <p:cNvSpPr>
                <a:spLocks/>
              </p:cNvSpPr>
              <p:nvPr/>
            </p:nvSpPr>
            <p:spPr bwMode="auto">
              <a:xfrm>
                <a:off x="1044" y="1642"/>
                <a:ext cx="175" cy="57"/>
              </a:xfrm>
              <a:custGeom>
                <a:avLst/>
                <a:gdLst>
                  <a:gd name="T0" fmla="*/ 175 w 349"/>
                  <a:gd name="T1" fmla="*/ 56 h 113"/>
                  <a:gd name="T2" fmla="*/ 174 w 349"/>
                  <a:gd name="T3" fmla="*/ 57 h 113"/>
                  <a:gd name="T4" fmla="*/ 0 w 349"/>
                  <a:gd name="T5" fmla="*/ 1 h 113"/>
                  <a:gd name="T6" fmla="*/ 1 w 349"/>
                  <a:gd name="T7" fmla="*/ 0 h 113"/>
                  <a:gd name="T8" fmla="*/ 175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2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5" name="Freeform 827"/>
              <p:cNvSpPr>
                <a:spLocks/>
              </p:cNvSpPr>
              <p:nvPr/>
            </p:nvSpPr>
            <p:spPr bwMode="auto">
              <a:xfrm>
                <a:off x="1044" y="1643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4 w 349"/>
                  <a:gd name="T3" fmla="*/ 57 h 113"/>
                  <a:gd name="T4" fmla="*/ 0 w 349"/>
                  <a:gd name="T5" fmla="*/ 2 h 113"/>
                  <a:gd name="T6" fmla="*/ 1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1"/>
                    </a:moveTo>
                    <a:lnTo>
                      <a:pt x="348" y="1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6" name="Freeform 828"/>
              <p:cNvSpPr>
                <a:spLocks/>
              </p:cNvSpPr>
              <p:nvPr/>
            </p:nvSpPr>
            <p:spPr bwMode="auto">
              <a:xfrm>
                <a:off x="1041" y="1645"/>
                <a:ext cx="176" cy="60"/>
              </a:xfrm>
              <a:custGeom>
                <a:avLst/>
                <a:gdLst>
                  <a:gd name="T0" fmla="*/ 176 w 353"/>
                  <a:gd name="T1" fmla="*/ 54 h 122"/>
                  <a:gd name="T2" fmla="*/ 174 w 353"/>
                  <a:gd name="T3" fmla="*/ 60 h 122"/>
                  <a:gd name="T4" fmla="*/ 0 w 353"/>
                  <a:gd name="T5" fmla="*/ 5 h 122"/>
                  <a:gd name="T6" fmla="*/ 2 w 353"/>
                  <a:gd name="T7" fmla="*/ 0 h 122"/>
                  <a:gd name="T8" fmla="*/ 176 w 353"/>
                  <a:gd name="T9" fmla="*/ 54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2"/>
                  <a:gd name="T17" fmla="*/ 353 w 353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2">
                    <a:moveTo>
                      <a:pt x="353" y="110"/>
                    </a:moveTo>
                    <a:lnTo>
                      <a:pt x="348" y="122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353" y="110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7" name="Freeform 829"/>
              <p:cNvSpPr>
                <a:spLocks/>
              </p:cNvSpPr>
              <p:nvPr/>
            </p:nvSpPr>
            <p:spPr bwMode="auto">
              <a:xfrm>
                <a:off x="1044" y="1645"/>
                <a:ext cx="173" cy="56"/>
              </a:xfrm>
              <a:custGeom>
                <a:avLst/>
                <a:gdLst>
                  <a:gd name="T0" fmla="*/ 173 w 348"/>
                  <a:gd name="T1" fmla="*/ 55 h 113"/>
                  <a:gd name="T2" fmla="*/ 172 w 348"/>
                  <a:gd name="T3" fmla="*/ 56 h 113"/>
                  <a:gd name="T4" fmla="*/ 0 w 348"/>
                  <a:gd name="T5" fmla="*/ 1 h 113"/>
                  <a:gd name="T6" fmla="*/ 0 w 348"/>
                  <a:gd name="T7" fmla="*/ 0 h 113"/>
                  <a:gd name="T8" fmla="*/ 173 w 348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3"/>
                  <a:gd name="T17" fmla="*/ 348 w 348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3">
                    <a:moveTo>
                      <a:pt x="348" y="110"/>
                    </a:moveTo>
                    <a:lnTo>
                      <a:pt x="346" y="1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8" y="110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8" name="Freeform 830"/>
              <p:cNvSpPr>
                <a:spLocks/>
              </p:cNvSpPr>
              <p:nvPr/>
            </p:nvSpPr>
            <p:spPr bwMode="auto">
              <a:xfrm>
                <a:off x="1043" y="1646"/>
                <a:ext cx="173" cy="57"/>
              </a:xfrm>
              <a:custGeom>
                <a:avLst/>
                <a:gdLst>
                  <a:gd name="T0" fmla="*/ 173 w 347"/>
                  <a:gd name="T1" fmla="*/ 55 h 115"/>
                  <a:gd name="T2" fmla="*/ 173 w 347"/>
                  <a:gd name="T3" fmla="*/ 57 h 115"/>
                  <a:gd name="T4" fmla="*/ 0 w 347"/>
                  <a:gd name="T5" fmla="*/ 1 h 115"/>
                  <a:gd name="T6" fmla="*/ 0 w 347"/>
                  <a:gd name="T7" fmla="*/ 0 h 115"/>
                  <a:gd name="T8" fmla="*/ 173 w 347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5"/>
                  <a:gd name="T17" fmla="*/ 347 w 347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5">
                    <a:moveTo>
                      <a:pt x="347" y="111"/>
                    </a:moveTo>
                    <a:lnTo>
                      <a:pt x="347" y="11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9" name="Freeform 831"/>
              <p:cNvSpPr>
                <a:spLocks/>
              </p:cNvSpPr>
              <p:nvPr/>
            </p:nvSpPr>
            <p:spPr bwMode="auto">
              <a:xfrm>
                <a:off x="1042" y="1647"/>
                <a:ext cx="174" cy="57"/>
              </a:xfrm>
              <a:custGeom>
                <a:avLst/>
                <a:gdLst>
                  <a:gd name="T0" fmla="*/ 174 w 349"/>
                  <a:gd name="T1" fmla="*/ 56 h 113"/>
                  <a:gd name="T2" fmla="*/ 173 w 349"/>
                  <a:gd name="T3" fmla="*/ 57 h 113"/>
                  <a:gd name="T4" fmla="*/ 0 w 349"/>
                  <a:gd name="T5" fmla="*/ 1 h 113"/>
                  <a:gd name="T6" fmla="*/ 1 w 349"/>
                  <a:gd name="T7" fmla="*/ 0 h 113"/>
                  <a:gd name="T8" fmla="*/ 174 w 349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3"/>
                  <a:gd name="T17" fmla="*/ 349 w 349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3">
                    <a:moveTo>
                      <a:pt x="349" y="112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49" y="112"/>
                    </a:lnTo>
                    <a:close/>
                  </a:path>
                </a:pathLst>
              </a:custGeom>
              <a:solidFill>
                <a:srgbClr val="E2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0" name="Freeform 832"/>
              <p:cNvSpPr>
                <a:spLocks/>
              </p:cNvSpPr>
              <p:nvPr/>
            </p:nvSpPr>
            <p:spPr bwMode="auto">
              <a:xfrm>
                <a:off x="1041" y="1648"/>
                <a:ext cx="175" cy="57"/>
              </a:xfrm>
              <a:custGeom>
                <a:avLst/>
                <a:gdLst>
                  <a:gd name="T0" fmla="*/ 175 w 349"/>
                  <a:gd name="T1" fmla="*/ 55 h 115"/>
                  <a:gd name="T2" fmla="*/ 174 w 349"/>
                  <a:gd name="T3" fmla="*/ 57 h 115"/>
                  <a:gd name="T4" fmla="*/ 0 w 349"/>
                  <a:gd name="T5" fmla="*/ 1 h 115"/>
                  <a:gd name="T6" fmla="*/ 1 w 349"/>
                  <a:gd name="T7" fmla="*/ 0 h 115"/>
                  <a:gd name="T8" fmla="*/ 175 w 349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5"/>
                  <a:gd name="T17" fmla="*/ 349 w 349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5">
                    <a:moveTo>
                      <a:pt x="349" y="111"/>
                    </a:moveTo>
                    <a:lnTo>
                      <a:pt x="348" y="11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49" y="111"/>
                    </a:lnTo>
                    <a:close/>
                  </a:path>
                </a:pathLst>
              </a:custGeom>
              <a:solidFill>
                <a:srgbClr val="E4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1" name="Freeform 833"/>
              <p:cNvSpPr>
                <a:spLocks/>
              </p:cNvSpPr>
              <p:nvPr/>
            </p:nvSpPr>
            <p:spPr bwMode="auto">
              <a:xfrm>
                <a:off x="1039" y="1650"/>
                <a:ext cx="176" cy="61"/>
              </a:xfrm>
              <a:custGeom>
                <a:avLst/>
                <a:gdLst>
                  <a:gd name="T0" fmla="*/ 176 w 351"/>
                  <a:gd name="T1" fmla="*/ 56 h 123"/>
                  <a:gd name="T2" fmla="*/ 173 w 351"/>
                  <a:gd name="T3" fmla="*/ 61 h 123"/>
                  <a:gd name="T4" fmla="*/ 0 w 351"/>
                  <a:gd name="T5" fmla="*/ 5 h 123"/>
                  <a:gd name="T6" fmla="*/ 2 w 351"/>
                  <a:gd name="T7" fmla="*/ 0 h 123"/>
                  <a:gd name="T8" fmla="*/ 176 w 351"/>
                  <a:gd name="T9" fmla="*/ 5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3"/>
                  <a:gd name="T17" fmla="*/ 351 w 351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3">
                    <a:moveTo>
                      <a:pt x="351" y="112"/>
                    </a:moveTo>
                    <a:lnTo>
                      <a:pt x="346" y="123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351" y="112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2" name="Freeform 834"/>
              <p:cNvSpPr>
                <a:spLocks/>
              </p:cNvSpPr>
              <p:nvPr/>
            </p:nvSpPr>
            <p:spPr bwMode="auto">
              <a:xfrm>
                <a:off x="1041" y="1650"/>
                <a:ext cx="174" cy="56"/>
              </a:xfrm>
              <a:custGeom>
                <a:avLst/>
                <a:gdLst>
                  <a:gd name="T0" fmla="*/ 174 w 348"/>
                  <a:gd name="T1" fmla="*/ 56 h 113"/>
                  <a:gd name="T2" fmla="*/ 173 w 348"/>
                  <a:gd name="T3" fmla="*/ 56 h 113"/>
                  <a:gd name="T4" fmla="*/ 0 w 348"/>
                  <a:gd name="T5" fmla="*/ 1 h 113"/>
                  <a:gd name="T6" fmla="*/ 0 w 348"/>
                  <a:gd name="T7" fmla="*/ 0 h 113"/>
                  <a:gd name="T8" fmla="*/ 174 w 348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3"/>
                  <a:gd name="T17" fmla="*/ 348 w 348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3">
                    <a:moveTo>
                      <a:pt x="348" y="112"/>
                    </a:moveTo>
                    <a:lnTo>
                      <a:pt x="346" y="1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8" y="112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" name="Freeform 835"/>
              <p:cNvSpPr>
                <a:spLocks/>
              </p:cNvSpPr>
              <p:nvPr/>
            </p:nvSpPr>
            <p:spPr bwMode="auto">
              <a:xfrm>
                <a:off x="1040" y="1651"/>
                <a:ext cx="174" cy="56"/>
              </a:xfrm>
              <a:custGeom>
                <a:avLst/>
                <a:gdLst>
                  <a:gd name="T0" fmla="*/ 174 w 347"/>
                  <a:gd name="T1" fmla="*/ 55 h 113"/>
                  <a:gd name="T2" fmla="*/ 174 w 347"/>
                  <a:gd name="T3" fmla="*/ 56 h 113"/>
                  <a:gd name="T4" fmla="*/ 0 w 347"/>
                  <a:gd name="T5" fmla="*/ 1 h 113"/>
                  <a:gd name="T6" fmla="*/ 1 w 347"/>
                  <a:gd name="T7" fmla="*/ 0 h 113"/>
                  <a:gd name="T8" fmla="*/ 174 w 347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3"/>
                  <a:gd name="T17" fmla="*/ 347 w 3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3">
                    <a:moveTo>
                      <a:pt x="347" y="111"/>
                    </a:moveTo>
                    <a:lnTo>
                      <a:pt x="347" y="11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" name="Freeform 836"/>
              <p:cNvSpPr>
                <a:spLocks/>
              </p:cNvSpPr>
              <p:nvPr/>
            </p:nvSpPr>
            <p:spPr bwMode="auto">
              <a:xfrm>
                <a:off x="1040" y="1651"/>
                <a:ext cx="174" cy="58"/>
              </a:xfrm>
              <a:custGeom>
                <a:avLst/>
                <a:gdLst>
                  <a:gd name="T0" fmla="*/ 174 w 347"/>
                  <a:gd name="T1" fmla="*/ 56 h 114"/>
                  <a:gd name="T2" fmla="*/ 173 w 347"/>
                  <a:gd name="T3" fmla="*/ 58 h 114"/>
                  <a:gd name="T4" fmla="*/ 0 w 347"/>
                  <a:gd name="T5" fmla="*/ 1 h 114"/>
                  <a:gd name="T6" fmla="*/ 0 w 347"/>
                  <a:gd name="T7" fmla="*/ 0 h 114"/>
                  <a:gd name="T8" fmla="*/ 174 w 347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4"/>
                  <a:gd name="T17" fmla="*/ 347 w 347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4">
                    <a:moveTo>
                      <a:pt x="347" y="111"/>
                    </a:moveTo>
                    <a:lnTo>
                      <a:pt x="345" y="11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" name="Freeform 837"/>
              <p:cNvSpPr>
                <a:spLocks/>
              </p:cNvSpPr>
              <p:nvPr/>
            </p:nvSpPr>
            <p:spPr bwMode="auto">
              <a:xfrm>
                <a:off x="1039" y="1652"/>
                <a:ext cx="174" cy="58"/>
              </a:xfrm>
              <a:custGeom>
                <a:avLst/>
                <a:gdLst>
                  <a:gd name="T0" fmla="*/ 174 w 347"/>
                  <a:gd name="T1" fmla="*/ 57 h 115"/>
                  <a:gd name="T2" fmla="*/ 174 w 347"/>
                  <a:gd name="T3" fmla="*/ 58 h 115"/>
                  <a:gd name="T4" fmla="*/ 0 w 347"/>
                  <a:gd name="T5" fmla="*/ 2 h 115"/>
                  <a:gd name="T6" fmla="*/ 1 w 347"/>
                  <a:gd name="T7" fmla="*/ 0 h 115"/>
                  <a:gd name="T8" fmla="*/ 174 w 347"/>
                  <a:gd name="T9" fmla="*/ 57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5"/>
                  <a:gd name="T17" fmla="*/ 347 w 347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5">
                    <a:moveTo>
                      <a:pt x="347" y="113"/>
                    </a:moveTo>
                    <a:lnTo>
                      <a:pt x="347" y="11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" name="Freeform 838"/>
              <p:cNvSpPr>
                <a:spLocks/>
              </p:cNvSpPr>
              <p:nvPr/>
            </p:nvSpPr>
            <p:spPr bwMode="auto">
              <a:xfrm>
                <a:off x="1039" y="1654"/>
                <a:ext cx="174" cy="57"/>
              </a:xfrm>
              <a:custGeom>
                <a:avLst/>
                <a:gdLst>
                  <a:gd name="T0" fmla="*/ 174 w 347"/>
                  <a:gd name="T1" fmla="*/ 56 h 114"/>
                  <a:gd name="T2" fmla="*/ 173 w 347"/>
                  <a:gd name="T3" fmla="*/ 57 h 114"/>
                  <a:gd name="T4" fmla="*/ 0 w 347"/>
                  <a:gd name="T5" fmla="*/ 1 h 114"/>
                  <a:gd name="T6" fmla="*/ 0 w 347"/>
                  <a:gd name="T7" fmla="*/ 0 h 114"/>
                  <a:gd name="T8" fmla="*/ 174 w 347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4"/>
                  <a:gd name="T17" fmla="*/ 347 w 347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4">
                    <a:moveTo>
                      <a:pt x="347" y="111"/>
                    </a:moveTo>
                    <a:lnTo>
                      <a:pt x="346" y="11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47" y="111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" name="Freeform 839"/>
              <p:cNvSpPr>
                <a:spLocks/>
              </p:cNvSpPr>
              <p:nvPr/>
            </p:nvSpPr>
            <p:spPr bwMode="auto">
              <a:xfrm>
                <a:off x="1038" y="1655"/>
                <a:ext cx="174" cy="62"/>
              </a:xfrm>
              <a:custGeom>
                <a:avLst/>
                <a:gdLst>
                  <a:gd name="T0" fmla="*/ 174 w 349"/>
                  <a:gd name="T1" fmla="*/ 56 h 125"/>
                  <a:gd name="T2" fmla="*/ 173 w 349"/>
                  <a:gd name="T3" fmla="*/ 62 h 125"/>
                  <a:gd name="T4" fmla="*/ 0 w 349"/>
                  <a:gd name="T5" fmla="*/ 6 h 125"/>
                  <a:gd name="T6" fmla="*/ 1 w 349"/>
                  <a:gd name="T7" fmla="*/ 0 h 125"/>
                  <a:gd name="T8" fmla="*/ 174 w 349"/>
                  <a:gd name="T9" fmla="*/ 56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25"/>
                  <a:gd name="T17" fmla="*/ 349 w 349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25">
                    <a:moveTo>
                      <a:pt x="349" y="113"/>
                    </a:moveTo>
                    <a:lnTo>
                      <a:pt x="347" y="125"/>
                    </a:lnTo>
                    <a:lnTo>
                      <a:pt x="0" y="12"/>
                    </a:lnTo>
                    <a:lnTo>
                      <a:pt x="3" y="0"/>
                    </a:lnTo>
                    <a:lnTo>
                      <a:pt x="349" y="113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" name="Freeform 840"/>
              <p:cNvSpPr>
                <a:spLocks/>
              </p:cNvSpPr>
              <p:nvPr/>
            </p:nvSpPr>
            <p:spPr bwMode="auto">
              <a:xfrm>
                <a:off x="1037" y="1661"/>
                <a:ext cx="174" cy="62"/>
              </a:xfrm>
              <a:custGeom>
                <a:avLst/>
                <a:gdLst>
                  <a:gd name="T0" fmla="*/ 174 w 349"/>
                  <a:gd name="T1" fmla="*/ 56 h 125"/>
                  <a:gd name="T2" fmla="*/ 173 w 349"/>
                  <a:gd name="T3" fmla="*/ 62 h 125"/>
                  <a:gd name="T4" fmla="*/ 0 w 349"/>
                  <a:gd name="T5" fmla="*/ 6 h 125"/>
                  <a:gd name="T6" fmla="*/ 1 w 349"/>
                  <a:gd name="T7" fmla="*/ 0 h 125"/>
                  <a:gd name="T8" fmla="*/ 174 w 349"/>
                  <a:gd name="T9" fmla="*/ 56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25"/>
                  <a:gd name="T17" fmla="*/ 349 w 349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25">
                    <a:moveTo>
                      <a:pt x="349" y="113"/>
                    </a:moveTo>
                    <a:lnTo>
                      <a:pt x="347" y="125"/>
                    </a:lnTo>
                    <a:lnTo>
                      <a:pt x="0" y="12"/>
                    </a:lnTo>
                    <a:lnTo>
                      <a:pt x="2" y="0"/>
                    </a:lnTo>
                    <a:lnTo>
                      <a:pt x="349" y="113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" name="Freeform 841"/>
              <p:cNvSpPr>
                <a:spLocks/>
              </p:cNvSpPr>
              <p:nvPr/>
            </p:nvSpPr>
            <p:spPr bwMode="auto">
              <a:xfrm>
                <a:off x="1038" y="1661"/>
                <a:ext cx="173" cy="58"/>
              </a:xfrm>
              <a:custGeom>
                <a:avLst/>
                <a:gdLst>
                  <a:gd name="T0" fmla="*/ 173 w 347"/>
                  <a:gd name="T1" fmla="*/ 57 h 116"/>
                  <a:gd name="T2" fmla="*/ 173 w 347"/>
                  <a:gd name="T3" fmla="*/ 58 h 116"/>
                  <a:gd name="T4" fmla="*/ 0 w 347"/>
                  <a:gd name="T5" fmla="*/ 2 h 116"/>
                  <a:gd name="T6" fmla="*/ 0 w 347"/>
                  <a:gd name="T7" fmla="*/ 0 h 116"/>
                  <a:gd name="T8" fmla="*/ 173 w 347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7" y="113"/>
                    </a:moveTo>
                    <a:lnTo>
                      <a:pt x="347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" name="Freeform 842"/>
              <p:cNvSpPr>
                <a:spLocks/>
              </p:cNvSpPr>
              <p:nvPr/>
            </p:nvSpPr>
            <p:spPr bwMode="auto">
              <a:xfrm>
                <a:off x="1038" y="1662"/>
                <a:ext cx="173" cy="58"/>
              </a:xfrm>
              <a:custGeom>
                <a:avLst/>
                <a:gdLst>
                  <a:gd name="T0" fmla="*/ 173 w 347"/>
                  <a:gd name="T1" fmla="*/ 57 h 115"/>
                  <a:gd name="T2" fmla="*/ 172 w 347"/>
                  <a:gd name="T3" fmla="*/ 58 h 115"/>
                  <a:gd name="T4" fmla="*/ 0 w 347"/>
                  <a:gd name="T5" fmla="*/ 2 h 115"/>
                  <a:gd name="T6" fmla="*/ 0 w 347"/>
                  <a:gd name="T7" fmla="*/ 0 h 115"/>
                  <a:gd name="T8" fmla="*/ 173 w 347"/>
                  <a:gd name="T9" fmla="*/ 57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5"/>
                  <a:gd name="T17" fmla="*/ 347 w 347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5">
                    <a:moveTo>
                      <a:pt x="347" y="113"/>
                    </a:moveTo>
                    <a:lnTo>
                      <a:pt x="345" y="1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C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" name="Freeform 843"/>
              <p:cNvSpPr>
                <a:spLocks/>
              </p:cNvSpPr>
              <p:nvPr/>
            </p:nvSpPr>
            <p:spPr bwMode="auto">
              <a:xfrm>
                <a:off x="1038" y="1664"/>
                <a:ext cx="173" cy="57"/>
              </a:xfrm>
              <a:custGeom>
                <a:avLst/>
                <a:gdLst>
                  <a:gd name="T0" fmla="*/ 173 w 345"/>
                  <a:gd name="T1" fmla="*/ 56 h 114"/>
                  <a:gd name="T2" fmla="*/ 173 w 345"/>
                  <a:gd name="T3" fmla="*/ 57 h 114"/>
                  <a:gd name="T4" fmla="*/ 0 w 345"/>
                  <a:gd name="T5" fmla="*/ 1 h 114"/>
                  <a:gd name="T6" fmla="*/ 0 w 345"/>
                  <a:gd name="T7" fmla="*/ 0 h 114"/>
                  <a:gd name="T8" fmla="*/ 173 w 345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14"/>
                  <a:gd name="T17" fmla="*/ 345 w 345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14">
                    <a:moveTo>
                      <a:pt x="345" y="111"/>
                    </a:moveTo>
                    <a:lnTo>
                      <a:pt x="345" y="11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45" y="111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" name="Freeform 844"/>
              <p:cNvSpPr>
                <a:spLocks/>
              </p:cNvSpPr>
              <p:nvPr/>
            </p:nvSpPr>
            <p:spPr bwMode="auto">
              <a:xfrm>
                <a:off x="1037" y="1665"/>
                <a:ext cx="174" cy="58"/>
              </a:xfrm>
              <a:custGeom>
                <a:avLst/>
                <a:gdLst>
                  <a:gd name="T0" fmla="*/ 174 w 347"/>
                  <a:gd name="T1" fmla="*/ 56 h 117"/>
                  <a:gd name="T2" fmla="*/ 174 w 347"/>
                  <a:gd name="T3" fmla="*/ 58 h 117"/>
                  <a:gd name="T4" fmla="*/ 0 w 347"/>
                  <a:gd name="T5" fmla="*/ 2 h 117"/>
                  <a:gd name="T6" fmla="*/ 1 w 347"/>
                  <a:gd name="T7" fmla="*/ 0 h 117"/>
                  <a:gd name="T8" fmla="*/ 174 w 347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7"/>
                  <a:gd name="T17" fmla="*/ 347 w 347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7">
                    <a:moveTo>
                      <a:pt x="347" y="113"/>
                    </a:moveTo>
                    <a:lnTo>
                      <a:pt x="347" y="117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" name="Freeform 845"/>
              <p:cNvSpPr>
                <a:spLocks/>
              </p:cNvSpPr>
              <p:nvPr/>
            </p:nvSpPr>
            <p:spPr bwMode="auto">
              <a:xfrm>
                <a:off x="1037" y="1666"/>
                <a:ext cx="174" cy="63"/>
              </a:xfrm>
              <a:custGeom>
                <a:avLst/>
                <a:gdLst>
                  <a:gd name="T0" fmla="*/ 174 w 347"/>
                  <a:gd name="T1" fmla="*/ 57 h 124"/>
                  <a:gd name="T2" fmla="*/ 174 w 347"/>
                  <a:gd name="T3" fmla="*/ 63 h 124"/>
                  <a:gd name="T4" fmla="*/ 1 w 347"/>
                  <a:gd name="T5" fmla="*/ 6 h 124"/>
                  <a:gd name="T6" fmla="*/ 0 w 347"/>
                  <a:gd name="T7" fmla="*/ 0 h 124"/>
                  <a:gd name="T8" fmla="*/ 174 w 347"/>
                  <a:gd name="T9" fmla="*/ 57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24"/>
                  <a:gd name="T17" fmla="*/ 347 w 34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24">
                    <a:moveTo>
                      <a:pt x="347" y="113"/>
                    </a:moveTo>
                    <a:lnTo>
                      <a:pt x="347" y="124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4" name="Freeform 846"/>
              <p:cNvSpPr>
                <a:spLocks/>
              </p:cNvSpPr>
              <p:nvPr/>
            </p:nvSpPr>
            <p:spPr bwMode="auto">
              <a:xfrm>
                <a:off x="1037" y="1666"/>
                <a:ext cx="174" cy="58"/>
              </a:xfrm>
              <a:custGeom>
                <a:avLst/>
                <a:gdLst>
                  <a:gd name="T0" fmla="*/ 174 w 347"/>
                  <a:gd name="T1" fmla="*/ 57 h 116"/>
                  <a:gd name="T2" fmla="*/ 174 w 347"/>
                  <a:gd name="T3" fmla="*/ 58 h 116"/>
                  <a:gd name="T4" fmla="*/ 1 w 347"/>
                  <a:gd name="T5" fmla="*/ 2 h 116"/>
                  <a:gd name="T6" fmla="*/ 0 w 347"/>
                  <a:gd name="T7" fmla="*/ 0 h 116"/>
                  <a:gd name="T8" fmla="*/ 174 w 347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7" y="113"/>
                    </a:moveTo>
                    <a:lnTo>
                      <a:pt x="347" y="1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5" name="Freeform 847"/>
              <p:cNvSpPr>
                <a:spLocks/>
              </p:cNvSpPr>
              <p:nvPr/>
            </p:nvSpPr>
            <p:spPr bwMode="auto">
              <a:xfrm>
                <a:off x="1038" y="1668"/>
                <a:ext cx="173" cy="58"/>
              </a:xfrm>
              <a:custGeom>
                <a:avLst/>
                <a:gdLst>
                  <a:gd name="T0" fmla="*/ 173 w 345"/>
                  <a:gd name="T1" fmla="*/ 57 h 116"/>
                  <a:gd name="T2" fmla="*/ 173 w 345"/>
                  <a:gd name="T3" fmla="*/ 58 h 116"/>
                  <a:gd name="T4" fmla="*/ 0 w 345"/>
                  <a:gd name="T5" fmla="*/ 2 h 116"/>
                  <a:gd name="T6" fmla="*/ 0 w 345"/>
                  <a:gd name="T7" fmla="*/ 0 h 116"/>
                  <a:gd name="T8" fmla="*/ 173 w 345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16"/>
                  <a:gd name="T17" fmla="*/ 345 w 345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16">
                    <a:moveTo>
                      <a:pt x="345" y="113"/>
                    </a:moveTo>
                    <a:lnTo>
                      <a:pt x="345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6" name="Freeform 848"/>
              <p:cNvSpPr>
                <a:spLocks/>
              </p:cNvSpPr>
              <p:nvPr/>
            </p:nvSpPr>
            <p:spPr bwMode="auto">
              <a:xfrm>
                <a:off x="1038" y="1670"/>
                <a:ext cx="173" cy="58"/>
              </a:xfrm>
              <a:custGeom>
                <a:avLst/>
                <a:gdLst>
                  <a:gd name="T0" fmla="*/ 173 w 345"/>
                  <a:gd name="T1" fmla="*/ 56 h 117"/>
                  <a:gd name="T2" fmla="*/ 173 w 345"/>
                  <a:gd name="T3" fmla="*/ 58 h 117"/>
                  <a:gd name="T4" fmla="*/ 0 w 345"/>
                  <a:gd name="T5" fmla="*/ 1 h 117"/>
                  <a:gd name="T6" fmla="*/ 0 w 345"/>
                  <a:gd name="T7" fmla="*/ 0 h 117"/>
                  <a:gd name="T8" fmla="*/ 173 w 345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17"/>
                  <a:gd name="T17" fmla="*/ 345 w 345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17">
                    <a:moveTo>
                      <a:pt x="345" y="113"/>
                    </a:moveTo>
                    <a:lnTo>
                      <a:pt x="345" y="11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7" name="Freeform 849"/>
              <p:cNvSpPr>
                <a:spLocks/>
              </p:cNvSpPr>
              <p:nvPr/>
            </p:nvSpPr>
            <p:spPr bwMode="auto">
              <a:xfrm>
                <a:off x="1038" y="1670"/>
                <a:ext cx="173" cy="59"/>
              </a:xfrm>
              <a:custGeom>
                <a:avLst/>
                <a:gdLst>
                  <a:gd name="T0" fmla="*/ 173 w 345"/>
                  <a:gd name="T1" fmla="*/ 58 h 116"/>
                  <a:gd name="T2" fmla="*/ 173 w 345"/>
                  <a:gd name="T3" fmla="*/ 59 h 116"/>
                  <a:gd name="T4" fmla="*/ 0 w 345"/>
                  <a:gd name="T5" fmla="*/ 2 h 116"/>
                  <a:gd name="T6" fmla="*/ 0 w 345"/>
                  <a:gd name="T7" fmla="*/ 0 h 116"/>
                  <a:gd name="T8" fmla="*/ 173 w 345"/>
                  <a:gd name="T9" fmla="*/ 58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16"/>
                  <a:gd name="T17" fmla="*/ 345 w 345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16">
                    <a:moveTo>
                      <a:pt x="345" y="115"/>
                    </a:moveTo>
                    <a:lnTo>
                      <a:pt x="345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5" y="115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8" name="Freeform 850"/>
              <p:cNvSpPr>
                <a:spLocks/>
              </p:cNvSpPr>
              <p:nvPr/>
            </p:nvSpPr>
            <p:spPr bwMode="auto">
              <a:xfrm>
                <a:off x="1038" y="1672"/>
                <a:ext cx="174" cy="62"/>
              </a:xfrm>
              <a:custGeom>
                <a:avLst/>
                <a:gdLst>
                  <a:gd name="T0" fmla="*/ 172 w 349"/>
                  <a:gd name="T1" fmla="*/ 56 h 125"/>
                  <a:gd name="T2" fmla="*/ 174 w 349"/>
                  <a:gd name="T3" fmla="*/ 62 h 125"/>
                  <a:gd name="T4" fmla="*/ 0 w 349"/>
                  <a:gd name="T5" fmla="*/ 5 h 125"/>
                  <a:gd name="T6" fmla="*/ 0 w 349"/>
                  <a:gd name="T7" fmla="*/ 0 h 125"/>
                  <a:gd name="T8" fmla="*/ 172 w 349"/>
                  <a:gd name="T9" fmla="*/ 56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25"/>
                  <a:gd name="T17" fmla="*/ 349 w 349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25">
                    <a:moveTo>
                      <a:pt x="345" y="113"/>
                    </a:moveTo>
                    <a:lnTo>
                      <a:pt x="349" y="125"/>
                    </a:lnTo>
                    <a:lnTo>
                      <a:pt x="1" y="10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9" name="Freeform 851"/>
              <p:cNvSpPr>
                <a:spLocks/>
              </p:cNvSpPr>
              <p:nvPr/>
            </p:nvSpPr>
            <p:spPr bwMode="auto">
              <a:xfrm>
                <a:off x="1038" y="1672"/>
                <a:ext cx="173" cy="58"/>
              </a:xfrm>
              <a:custGeom>
                <a:avLst/>
                <a:gdLst>
                  <a:gd name="T0" fmla="*/ 172 w 347"/>
                  <a:gd name="T1" fmla="*/ 56 h 117"/>
                  <a:gd name="T2" fmla="*/ 173 w 347"/>
                  <a:gd name="T3" fmla="*/ 58 h 117"/>
                  <a:gd name="T4" fmla="*/ 0 w 347"/>
                  <a:gd name="T5" fmla="*/ 2 h 117"/>
                  <a:gd name="T6" fmla="*/ 0 w 347"/>
                  <a:gd name="T7" fmla="*/ 0 h 117"/>
                  <a:gd name="T8" fmla="*/ 172 w 347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7"/>
                  <a:gd name="T17" fmla="*/ 347 w 347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7">
                    <a:moveTo>
                      <a:pt x="345" y="113"/>
                    </a:moveTo>
                    <a:lnTo>
                      <a:pt x="347" y="11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0" name="Freeform 852"/>
              <p:cNvSpPr>
                <a:spLocks/>
              </p:cNvSpPr>
              <p:nvPr/>
            </p:nvSpPr>
            <p:spPr bwMode="auto">
              <a:xfrm>
                <a:off x="1038" y="1674"/>
                <a:ext cx="173" cy="59"/>
              </a:xfrm>
              <a:custGeom>
                <a:avLst/>
                <a:gdLst>
                  <a:gd name="T0" fmla="*/ 173 w 347"/>
                  <a:gd name="T1" fmla="*/ 57 h 118"/>
                  <a:gd name="T2" fmla="*/ 173 w 347"/>
                  <a:gd name="T3" fmla="*/ 59 h 118"/>
                  <a:gd name="T4" fmla="*/ 0 w 347"/>
                  <a:gd name="T5" fmla="*/ 2 h 118"/>
                  <a:gd name="T6" fmla="*/ 0 w 347"/>
                  <a:gd name="T7" fmla="*/ 0 h 118"/>
                  <a:gd name="T8" fmla="*/ 173 w 347"/>
                  <a:gd name="T9" fmla="*/ 5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8"/>
                  <a:gd name="T17" fmla="*/ 347 w 347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8">
                    <a:moveTo>
                      <a:pt x="347" y="113"/>
                    </a:moveTo>
                    <a:lnTo>
                      <a:pt x="347" y="1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1" name="Freeform 853"/>
              <p:cNvSpPr>
                <a:spLocks/>
              </p:cNvSpPr>
              <p:nvPr/>
            </p:nvSpPr>
            <p:spPr bwMode="auto">
              <a:xfrm>
                <a:off x="1039" y="1675"/>
                <a:ext cx="173" cy="59"/>
              </a:xfrm>
              <a:custGeom>
                <a:avLst/>
                <a:gdLst>
                  <a:gd name="T0" fmla="*/ 172 w 348"/>
                  <a:gd name="T1" fmla="*/ 58 h 118"/>
                  <a:gd name="T2" fmla="*/ 173 w 348"/>
                  <a:gd name="T3" fmla="*/ 59 h 118"/>
                  <a:gd name="T4" fmla="*/ 0 w 348"/>
                  <a:gd name="T5" fmla="*/ 2 h 118"/>
                  <a:gd name="T6" fmla="*/ 0 w 348"/>
                  <a:gd name="T7" fmla="*/ 0 h 118"/>
                  <a:gd name="T8" fmla="*/ 172 w 348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8"/>
                  <a:gd name="T17" fmla="*/ 348 w 348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8">
                    <a:moveTo>
                      <a:pt x="346" y="115"/>
                    </a:moveTo>
                    <a:lnTo>
                      <a:pt x="348" y="11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6" y="115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2" name="Freeform 854"/>
              <p:cNvSpPr>
                <a:spLocks/>
              </p:cNvSpPr>
              <p:nvPr/>
            </p:nvSpPr>
            <p:spPr bwMode="auto">
              <a:xfrm>
                <a:off x="1039" y="1677"/>
                <a:ext cx="175" cy="62"/>
              </a:xfrm>
              <a:custGeom>
                <a:avLst/>
                <a:gdLst>
                  <a:gd name="T0" fmla="*/ 174 w 351"/>
                  <a:gd name="T1" fmla="*/ 58 h 123"/>
                  <a:gd name="T2" fmla="*/ 175 w 351"/>
                  <a:gd name="T3" fmla="*/ 62 h 123"/>
                  <a:gd name="T4" fmla="*/ 2 w 351"/>
                  <a:gd name="T5" fmla="*/ 5 h 123"/>
                  <a:gd name="T6" fmla="*/ 0 w 351"/>
                  <a:gd name="T7" fmla="*/ 0 h 123"/>
                  <a:gd name="T8" fmla="*/ 174 w 351"/>
                  <a:gd name="T9" fmla="*/ 58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3"/>
                  <a:gd name="T17" fmla="*/ 351 w 351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3">
                    <a:moveTo>
                      <a:pt x="348" y="115"/>
                    </a:moveTo>
                    <a:lnTo>
                      <a:pt x="351" y="123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348" y="115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3" name="Freeform 855"/>
              <p:cNvSpPr>
                <a:spLocks/>
              </p:cNvSpPr>
              <p:nvPr/>
            </p:nvSpPr>
            <p:spPr bwMode="auto">
              <a:xfrm>
                <a:off x="1039" y="1677"/>
                <a:ext cx="173" cy="58"/>
              </a:xfrm>
              <a:custGeom>
                <a:avLst/>
                <a:gdLst>
                  <a:gd name="T0" fmla="*/ 173 w 348"/>
                  <a:gd name="T1" fmla="*/ 57 h 117"/>
                  <a:gd name="T2" fmla="*/ 173 w 348"/>
                  <a:gd name="T3" fmla="*/ 58 h 117"/>
                  <a:gd name="T4" fmla="*/ 1 w 348"/>
                  <a:gd name="T5" fmla="*/ 2 h 117"/>
                  <a:gd name="T6" fmla="*/ 0 w 348"/>
                  <a:gd name="T7" fmla="*/ 0 h 117"/>
                  <a:gd name="T8" fmla="*/ 173 w 348"/>
                  <a:gd name="T9" fmla="*/ 5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8"/>
                  <a:gd name="T16" fmla="*/ 0 h 117"/>
                  <a:gd name="T17" fmla="*/ 348 w 34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8" h="117">
                    <a:moveTo>
                      <a:pt x="348" y="115"/>
                    </a:moveTo>
                    <a:lnTo>
                      <a:pt x="348" y="11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48" y="115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4" name="Freeform 856"/>
              <p:cNvSpPr>
                <a:spLocks/>
              </p:cNvSpPr>
              <p:nvPr/>
            </p:nvSpPr>
            <p:spPr bwMode="auto">
              <a:xfrm>
                <a:off x="1039" y="1679"/>
                <a:ext cx="174" cy="58"/>
              </a:xfrm>
              <a:custGeom>
                <a:avLst/>
                <a:gdLst>
                  <a:gd name="T0" fmla="*/ 173 w 347"/>
                  <a:gd name="T1" fmla="*/ 57 h 116"/>
                  <a:gd name="T2" fmla="*/ 174 w 347"/>
                  <a:gd name="T3" fmla="*/ 58 h 116"/>
                  <a:gd name="T4" fmla="*/ 1 w 347"/>
                  <a:gd name="T5" fmla="*/ 2 h 116"/>
                  <a:gd name="T6" fmla="*/ 0 w 347"/>
                  <a:gd name="T7" fmla="*/ 0 h 116"/>
                  <a:gd name="T8" fmla="*/ 173 w 347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6" y="113"/>
                    </a:moveTo>
                    <a:lnTo>
                      <a:pt x="347" y="1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5" name="Freeform 857"/>
              <p:cNvSpPr>
                <a:spLocks/>
              </p:cNvSpPr>
              <p:nvPr/>
            </p:nvSpPr>
            <p:spPr bwMode="auto">
              <a:xfrm>
                <a:off x="1040" y="1680"/>
                <a:ext cx="174" cy="59"/>
              </a:xfrm>
              <a:custGeom>
                <a:avLst/>
                <a:gdLst>
                  <a:gd name="T0" fmla="*/ 173 w 347"/>
                  <a:gd name="T1" fmla="*/ 57 h 116"/>
                  <a:gd name="T2" fmla="*/ 174 w 347"/>
                  <a:gd name="T3" fmla="*/ 59 h 116"/>
                  <a:gd name="T4" fmla="*/ 0 w 347"/>
                  <a:gd name="T5" fmla="*/ 2 h 116"/>
                  <a:gd name="T6" fmla="*/ 0 w 347"/>
                  <a:gd name="T7" fmla="*/ 0 h 116"/>
                  <a:gd name="T8" fmla="*/ 173 w 347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16"/>
                  <a:gd name="T17" fmla="*/ 347 w 347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16">
                    <a:moveTo>
                      <a:pt x="345" y="113"/>
                    </a:moveTo>
                    <a:lnTo>
                      <a:pt x="347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45" y="113"/>
                    </a:lnTo>
                    <a:close/>
                  </a:path>
                </a:pathLst>
              </a:custGeom>
              <a:solidFill>
                <a:srgbClr val="CA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6" name="Freeform 858"/>
              <p:cNvSpPr>
                <a:spLocks/>
              </p:cNvSpPr>
              <p:nvPr/>
            </p:nvSpPr>
            <p:spPr bwMode="auto">
              <a:xfrm>
                <a:off x="1040" y="1682"/>
                <a:ext cx="176" cy="60"/>
              </a:xfrm>
              <a:custGeom>
                <a:avLst/>
                <a:gdLst>
                  <a:gd name="T0" fmla="*/ 174 w 352"/>
                  <a:gd name="T1" fmla="*/ 57 h 120"/>
                  <a:gd name="T2" fmla="*/ 176 w 352"/>
                  <a:gd name="T3" fmla="*/ 60 h 120"/>
                  <a:gd name="T4" fmla="*/ 3 w 352"/>
                  <a:gd name="T5" fmla="*/ 4 h 120"/>
                  <a:gd name="T6" fmla="*/ 0 w 352"/>
                  <a:gd name="T7" fmla="*/ 0 h 120"/>
                  <a:gd name="T8" fmla="*/ 174 w 352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0"/>
                  <a:gd name="T17" fmla="*/ 352 w 352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0">
                    <a:moveTo>
                      <a:pt x="347" y="113"/>
                    </a:moveTo>
                    <a:lnTo>
                      <a:pt x="352" y="120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7" name="Freeform 859"/>
              <p:cNvSpPr>
                <a:spLocks/>
              </p:cNvSpPr>
              <p:nvPr/>
            </p:nvSpPr>
            <p:spPr bwMode="auto">
              <a:xfrm>
                <a:off x="1040" y="1682"/>
                <a:ext cx="175" cy="58"/>
              </a:xfrm>
              <a:custGeom>
                <a:avLst/>
                <a:gdLst>
                  <a:gd name="T0" fmla="*/ 174 w 349"/>
                  <a:gd name="T1" fmla="*/ 56 h 117"/>
                  <a:gd name="T2" fmla="*/ 175 w 349"/>
                  <a:gd name="T3" fmla="*/ 58 h 117"/>
                  <a:gd name="T4" fmla="*/ 2 w 349"/>
                  <a:gd name="T5" fmla="*/ 2 h 117"/>
                  <a:gd name="T6" fmla="*/ 0 w 349"/>
                  <a:gd name="T7" fmla="*/ 0 h 117"/>
                  <a:gd name="T8" fmla="*/ 174 w 349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7"/>
                  <a:gd name="T17" fmla="*/ 349 w 349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7">
                    <a:moveTo>
                      <a:pt x="347" y="113"/>
                    </a:moveTo>
                    <a:lnTo>
                      <a:pt x="349" y="117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8" name="Freeform 860"/>
              <p:cNvSpPr>
                <a:spLocks/>
              </p:cNvSpPr>
              <p:nvPr/>
            </p:nvSpPr>
            <p:spPr bwMode="auto">
              <a:xfrm>
                <a:off x="1042" y="1684"/>
                <a:ext cx="174" cy="58"/>
              </a:xfrm>
              <a:custGeom>
                <a:avLst/>
                <a:gdLst>
                  <a:gd name="T0" fmla="*/ 173 w 349"/>
                  <a:gd name="T1" fmla="*/ 57 h 116"/>
                  <a:gd name="T2" fmla="*/ 174 w 349"/>
                  <a:gd name="T3" fmla="*/ 58 h 116"/>
                  <a:gd name="T4" fmla="*/ 1 w 349"/>
                  <a:gd name="T5" fmla="*/ 2 h 116"/>
                  <a:gd name="T6" fmla="*/ 0 w 349"/>
                  <a:gd name="T7" fmla="*/ 0 h 116"/>
                  <a:gd name="T8" fmla="*/ 173 w 349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"/>
                  <a:gd name="T16" fmla="*/ 0 h 116"/>
                  <a:gd name="T17" fmla="*/ 349 w 349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" h="116">
                    <a:moveTo>
                      <a:pt x="346" y="113"/>
                    </a:moveTo>
                    <a:lnTo>
                      <a:pt x="349" y="11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6" y="113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9" name="Freeform 861"/>
              <p:cNvSpPr>
                <a:spLocks/>
              </p:cNvSpPr>
              <p:nvPr/>
            </p:nvSpPr>
            <p:spPr bwMode="auto">
              <a:xfrm>
                <a:off x="1043" y="1685"/>
                <a:ext cx="177" cy="60"/>
              </a:xfrm>
              <a:custGeom>
                <a:avLst/>
                <a:gdLst>
                  <a:gd name="T0" fmla="*/ 174 w 354"/>
                  <a:gd name="T1" fmla="*/ 57 h 120"/>
                  <a:gd name="T2" fmla="*/ 177 w 354"/>
                  <a:gd name="T3" fmla="*/ 60 h 120"/>
                  <a:gd name="T4" fmla="*/ 3 w 354"/>
                  <a:gd name="T5" fmla="*/ 3 h 120"/>
                  <a:gd name="T6" fmla="*/ 0 w 354"/>
                  <a:gd name="T7" fmla="*/ 0 h 120"/>
                  <a:gd name="T8" fmla="*/ 174 w 354"/>
                  <a:gd name="T9" fmla="*/ 5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0"/>
                  <a:gd name="T17" fmla="*/ 354 w 3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0">
                    <a:moveTo>
                      <a:pt x="347" y="113"/>
                    </a:moveTo>
                    <a:lnTo>
                      <a:pt x="354" y="12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347" y="113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0" name="Freeform 862"/>
              <p:cNvSpPr>
                <a:spLocks/>
              </p:cNvSpPr>
              <p:nvPr/>
            </p:nvSpPr>
            <p:spPr bwMode="auto">
              <a:xfrm>
                <a:off x="1046" y="1688"/>
                <a:ext cx="177" cy="59"/>
              </a:xfrm>
              <a:custGeom>
                <a:avLst/>
                <a:gdLst>
                  <a:gd name="T0" fmla="*/ 174 w 354"/>
                  <a:gd name="T1" fmla="*/ 58 h 118"/>
                  <a:gd name="T2" fmla="*/ 177 w 354"/>
                  <a:gd name="T3" fmla="*/ 59 h 118"/>
                  <a:gd name="T4" fmla="*/ 3 w 354"/>
                  <a:gd name="T5" fmla="*/ 2 h 118"/>
                  <a:gd name="T6" fmla="*/ 0 w 354"/>
                  <a:gd name="T7" fmla="*/ 0 h 118"/>
                  <a:gd name="T8" fmla="*/ 174 w 354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8"/>
                  <a:gd name="T17" fmla="*/ 354 w 354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8">
                    <a:moveTo>
                      <a:pt x="348" y="115"/>
                    </a:moveTo>
                    <a:lnTo>
                      <a:pt x="354" y="11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348" y="115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1" name="Freeform 863"/>
              <p:cNvSpPr>
                <a:spLocks/>
              </p:cNvSpPr>
              <p:nvPr/>
            </p:nvSpPr>
            <p:spPr bwMode="auto">
              <a:xfrm>
                <a:off x="1063" y="1631"/>
                <a:ext cx="178" cy="55"/>
              </a:xfrm>
              <a:custGeom>
                <a:avLst/>
                <a:gdLst>
                  <a:gd name="T0" fmla="*/ 178 w 355"/>
                  <a:gd name="T1" fmla="*/ 55 h 110"/>
                  <a:gd name="T2" fmla="*/ 174 w 355"/>
                  <a:gd name="T3" fmla="*/ 55 h 110"/>
                  <a:gd name="T4" fmla="*/ 0 w 355"/>
                  <a:gd name="T5" fmla="*/ 0 h 110"/>
                  <a:gd name="T6" fmla="*/ 4 w 355"/>
                  <a:gd name="T7" fmla="*/ 0 h 110"/>
                  <a:gd name="T8" fmla="*/ 178 w 355"/>
                  <a:gd name="T9" fmla="*/ 5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0"/>
                  <a:gd name="T17" fmla="*/ 355 w 35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0">
                    <a:moveTo>
                      <a:pt x="355" y="110"/>
                    </a:moveTo>
                    <a:lnTo>
                      <a:pt x="348" y="11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55" y="110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2" name="Freeform 864"/>
              <p:cNvSpPr>
                <a:spLocks/>
              </p:cNvSpPr>
              <p:nvPr/>
            </p:nvSpPr>
            <p:spPr bwMode="auto">
              <a:xfrm>
                <a:off x="1059" y="1631"/>
                <a:ext cx="178" cy="55"/>
              </a:xfrm>
              <a:custGeom>
                <a:avLst/>
                <a:gdLst>
                  <a:gd name="T0" fmla="*/ 178 w 357"/>
                  <a:gd name="T1" fmla="*/ 55 h 110"/>
                  <a:gd name="T2" fmla="*/ 174 w 357"/>
                  <a:gd name="T3" fmla="*/ 55 h 110"/>
                  <a:gd name="T4" fmla="*/ 0 w 357"/>
                  <a:gd name="T5" fmla="*/ 0 h 110"/>
                  <a:gd name="T6" fmla="*/ 4 w 357"/>
                  <a:gd name="T7" fmla="*/ 0 h 110"/>
                  <a:gd name="T8" fmla="*/ 178 w 357"/>
                  <a:gd name="T9" fmla="*/ 5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0"/>
                  <a:gd name="T17" fmla="*/ 357 w 35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0">
                    <a:moveTo>
                      <a:pt x="357" y="110"/>
                    </a:moveTo>
                    <a:lnTo>
                      <a:pt x="348" y="1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7" y="110"/>
                    </a:lnTo>
                    <a:close/>
                  </a:path>
                </a:pathLst>
              </a:custGeom>
              <a:solidFill>
                <a:srgbClr val="81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3" name="Freeform 865"/>
              <p:cNvSpPr>
                <a:spLocks/>
              </p:cNvSpPr>
              <p:nvPr/>
            </p:nvSpPr>
            <p:spPr bwMode="auto">
              <a:xfrm>
                <a:off x="1211" y="1686"/>
                <a:ext cx="42" cy="61"/>
              </a:xfrm>
              <a:custGeom>
                <a:avLst/>
                <a:gdLst>
                  <a:gd name="T0" fmla="*/ 22 w 85"/>
                  <a:gd name="T1" fmla="*/ 0 h 121"/>
                  <a:gd name="T2" fmla="*/ 17 w 85"/>
                  <a:gd name="T3" fmla="*/ 3 h 121"/>
                  <a:gd name="T4" fmla="*/ 14 w 85"/>
                  <a:gd name="T5" fmla="*/ 5 h 121"/>
                  <a:gd name="T6" fmla="*/ 10 w 85"/>
                  <a:gd name="T7" fmla="*/ 9 h 121"/>
                  <a:gd name="T8" fmla="*/ 7 w 85"/>
                  <a:gd name="T9" fmla="*/ 13 h 121"/>
                  <a:gd name="T10" fmla="*/ 4 w 85"/>
                  <a:gd name="T11" fmla="*/ 19 h 121"/>
                  <a:gd name="T12" fmla="*/ 2 w 85"/>
                  <a:gd name="T13" fmla="*/ 25 h 121"/>
                  <a:gd name="T14" fmla="*/ 1 w 85"/>
                  <a:gd name="T15" fmla="*/ 31 h 121"/>
                  <a:gd name="T16" fmla="*/ 0 w 85"/>
                  <a:gd name="T17" fmla="*/ 37 h 121"/>
                  <a:gd name="T18" fmla="*/ 0 w 85"/>
                  <a:gd name="T19" fmla="*/ 42 h 121"/>
                  <a:gd name="T20" fmla="*/ 2 w 85"/>
                  <a:gd name="T21" fmla="*/ 48 h 121"/>
                  <a:gd name="T22" fmla="*/ 3 w 85"/>
                  <a:gd name="T23" fmla="*/ 52 h 121"/>
                  <a:gd name="T24" fmla="*/ 6 w 85"/>
                  <a:gd name="T25" fmla="*/ 56 h 121"/>
                  <a:gd name="T26" fmla="*/ 9 w 85"/>
                  <a:gd name="T27" fmla="*/ 59 h 121"/>
                  <a:gd name="T28" fmla="*/ 12 w 85"/>
                  <a:gd name="T29" fmla="*/ 61 h 121"/>
                  <a:gd name="T30" fmla="*/ 16 w 85"/>
                  <a:gd name="T31" fmla="*/ 61 h 121"/>
                  <a:gd name="T32" fmla="*/ 21 w 85"/>
                  <a:gd name="T33" fmla="*/ 60 h 121"/>
                  <a:gd name="T34" fmla="*/ 25 w 85"/>
                  <a:gd name="T35" fmla="*/ 58 h 121"/>
                  <a:gd name="T36" fmla="*/ 28 w 85"/>
                  <a:gd name="T37" fmla="*/ 56 h 121"/>
                  <a:gd name="T38" fmla="*/ 32 w 85"/>
                  <a:gd name="T39" fmla="*/ 52 h 121"/>
                  <a:gd name="T40" fmla="*/ 36 w 85"/>
                  <a:gd name="T41" fmla="*/ 47 h 121"/>
                  <a:gd name="T42" fmla="*/ 38 w 85"/>
                  <a:gd name="T43" fmla="*/ 42 h 121"/>
                  <a:gd name="T44" fmla="*/ 40 w 85"/>
                  <a:gd name="T45" fmla="*/ 36 h 121"/>
                  <a:gd name="T46" fmla="*/ 41 w 85"/>
                  <a:gd name="T47" fmla="*/ 30 h 121"/>
                  <a:gd name="T48" fmla="*/ 42 w 85"/>
                  <a:gd name="T49" fmla="*/ 24 h 121"/>
                  <a:gd name="T50" fmla="*/ 41 w 85"/>
                  <a:gd name="T51" fmla="*/ 18 h 121"/>
                  <a:gd name="T52" fmla="*/ 41 w 85"/>
                  <a:gd name="T53" fmla="*/ 13 h 121"/>
                  <a:gd name="T54" fmla="*/ 39 w 85"/>
                  <a:gd name="T55" fmla="*/ 8 h 121"/>
                  <a:gd name="T56" fmla="*/ 36 w 85"/>
                  <a:gd name="T57" fmla="*/ 5 h 121"/>
                  <a:gd name="T58" fmla="*/ 33 w 85"/>
                  <a:gd name="T59" fmla="*/ 2 h 121"/>
                  <a:gd name="T60" fmla="*/ 30 w 85"/>
                  <a:gd name="T61" fmla="*/ 0 h 121"/>
                  <a:gd name="T62" fmla="*/ 26 w 85"/>
                  <a:gd name="T63" fmla="*/ 0 h 121"/>
                  <a:gd name="T64" fmla="*/ 22 w 85"/>
                  <a:gd name="T65" fmla="*/ 0 h 1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"/>
                  <a:gd name="T100" fmla="*/ 0 h 121"/>
                  <a:gd name="T101" fmla="*/ 85 w 85"/>
                  <a:gd name="T102" fmla="*/ 121 h 1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" h="121">
                    <a:moveTo>
                      <a:pt x="44" y="0"/>
                    </a:moveTo>
                    <a:lnTo>
                      <a:pt x="35" y="5"/>
                    </a:lnTo>
                    <a:lnTo>
                      <a:pt x="29" y="10"/>
                    </a:lnTo>
                    <a:lnTo>
                      <a:pt x="20" y="18"/>
                    </a:lnTo>
                    <a:lnTo>
                      <a:pt x="14" y="26"/>
                    </a:lnTo>
                    <a:lnTo>
                      <a:pt x="9" y="38"/>
                    </a:lnTo>
                    <a:lnTo>
                      <a:pt x="4" y="49"/>
                    </a:lnTo>
                    <a:lnTo>
                      <a:pt x="2" y="61"/>
                    </a:lnTo>
                    <a:lnTo>
                      <a:pt x="0" y="73"/>
                    </a:lnTo>
                    <a:lnTo>
                      <a:pt x="0" y="84"/>
                    </a:lnTo>
                    <a:lnTo>
                      <a:pt x="4" y="96"/>
                    </a:lnTo>
                    <a:lnTo>
                      <a:pt x="7" y="104"/>
                    </a:lnTo>
                    <a:lnTo>
                      <a:pt x="12" y="111"/>
                    </a:lnTo>
                    <a:lnTo>
                      <a:pt x="19" y="118"/>
                    </a:lnTo>
                    <a:lnTo>
                      <a:pt x="25" y="121"/>
                    </a:lnTo>
                    <a:lnTo>
                      <a:pt x="32" y="121"/>
                    </a:lnTo>
                    <a:lnTo>
                      <a:pt x="42" y="119"/>
                    </a:lnTo>
                    <a:lnTo>
                      <a:pt x="50" y="116"/>
                    </a:lnTo>
                    <a:lnTo>
                      <a:pt x="57" y="111"/>
                    </a:lnTo>
                    <a:lnTo>
                      <a:pt x="65" y="103"/>
                    </a:lnTo>
                    <a:lnTo>
                      <a:pt x="72" y="93"/>
                    </a:lnTo>
                    <a:lnTo>
                      <a:pt x="77" y="83"/>
                    </a:lnTo>
                    <a:lnTo>
                      <a:pt x="80" y="71"/>
                    </a:lnTo>
                    <a:lnTo>
                      <a:pt x="83" y="59"/>
                    </a:lnTo>
                    <a:lnTo>
                      <a:pt x="85" y="48"/>
                    </a:lnTo>
                    <a:lnTo>
                      <a:pt x="83" y="36"/>
                    </a:lnTo>
                    <a:lnTo>
                      <a:pt x="82" y="26"/>
                    </a:lnTo>
                    <a:lnTo>
                      <a:pt x="78" y="16"/>
                    </a:lnTo>
                    <a:lnTo>
                      <a:pt x="73" y="10"/>
                    </a:lnTo>
                    <a:lnTo>
                      <a:pt x="67" y="3"/>
                    </a:lnTo>
                    <a:lnTo>
                      <a:pt x="60" y="0"/>
                    </a:lnTo>
                    <a:lnTo>
                      <a:pt x="53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6" name="Group 866"/>
            <p:cNvGrpSpPr>
              <a:grpSpLocks/>
            </p:cNvGrpSpPr>
            <p:nvPr/>
          </p:nvGrpSpPr>
          <p:grpSpPr bwMode="auto">
            <a:xfrm>
              <a:off x="1160" y="1646"/>
              <a:ext cx="705" cy="323"/>
              <a:chOff x="1160" y="1646"/>
              <a:chExt cx="705" cy="323"/>
            </a:xfrm>
          </p:grpSpPr>
          <p:sp>
            <p:nvSpPr>
              <p:cNvPr id="11066" name="Freeform 867"/>
              <p:cNvSpPr>
                <a:spLocks/>
              </p:cNvSpPr>
              <p:nvPr/>
            </p:nvSpPr>
            <p:spPr bwMode="auto">
              <a:xfrm>
                <a:off x="1201" y="1646"/>
                <a:ext cx="620" cy="196"/>
              </a:xfrm>
              <a:custGeom>
                <a:avLst/>
                <a:gdLst>
                  <a:gd name="T0" fmla="*/ 620 w 1242"/>
                  <a:gd name="T1" fmla="*/ 194 h 390"/>
                  <a:gd name="T2" fmla="*/ 615 w 1242"/>
                  <a:gd name="T3" fmla="*/ 196 h 390"/>
                  <a:gd name="T4" fmla="*/ 0 w 1242"/>
                  <a:gd name="T5" fmla="*/ 2 h 390"/>
                  <a:gd name="T6" fmla="*/ 4 w 1242"/>
                  <a:gd name="T7" fmla="*/ 0 h 390"/>
                  <a:gd name="T8" fmla="*/ 620 w 1242"/>
                  <a:gd name="T9" fmla="*/ 194 h 3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2"/>
                  <a:gd name="T16" fmla="*/ 0 h 390"/>
                  <a:gd name="T17" fmla="*/ 1242 w 1242"/>
                  <a:gd name="T18" fmla="*/ 390 h 3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2" h="390">
                    <a:moveTo>
                      <a:pt x="1242" y="387"/>
                    </a:moveTo>
                    <a:lnTo>
                      <a:pt x="1232" y="390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1242" y="387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7" name="Freeform 868"/>
              <p:cNvSpPr>
                <a:spLocks/>
              </p:cNvSpPr>
              <p:nvPr/>
            </p:nvSpPr>
            <p:spPr bwMode="auto">
              <a:xfrm>
                <a:off x="1203" y="1646"/>
                <a:ext cx="618" cy="195"/>
              </a:xfrm>
              <a:custGeom>
                <a:avLst/>
                <a:gdLst>
                  <a:gd name="T0" fmla="*/ 618 w 1237"/>
                  <a:gd name="T1" fmla="*/ 194 h 389"/>
                  <a:gd name="T2" fmla="*/ 616 w 1237"/>
                  <a:gd name="T3" fmla="*/ 195 h 389"/>
                  <a:gd name="T4" fmla="*/ 0 w 1237"/>
                  <a:gd name="T5" fmla="*/ 1 h 389"/>
                  <a:gd name="T6" fmla="*/ 2 w 1237"/>
                  <a:gd name="T7" fmla="*/ 0 h 389"/>
                  <a:gd name="T8" fmla="*/ 618 w 1237"/>
                  <a:gd name="T9" fmla="*/ 194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7"/>
                  <a:gd name="T16" fmla="*/ 0 h 389"/>
                  <a:gd name="T17" fmla="*/ 1237 w 1237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7" h="389">
                    <a:moveTo>
                      <a:pt x="1237" y="387"/>
                    </a:moveTo>
                    <a:lnTo>
                      <a:pt x="1232" y="389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237" y="387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8" name="Freeform 869"/>
              <p:cNvSpPr>
                <a:spLocks/>
              </p:cNvSpPr>
              <p:nvPr/>
            </p:nvSpPr>
            <p:spPr bwMode="auto">
              <a:xfrm>
                <a:off x="1201" y="1647"/>
                <a:ext cx="618" cy="195"/>
              </a:xfrm>
              <a:custGeom>
                <a:avLst/>
                <a:gdLst>
                  <a:gd name="T0" fmla="*/ 618 w 1237"/>
                  <a:gd name="T1" fmla="*/ 194 h 389"/>
                  <a:gd name="T2" fmla="*/ 616 w 1237"/>
                  <a:gd name="T3" fmla="*/ 195 h 389"/>
                  <a:gd name="T4" fmla="*/ 0 w 1237"/>
                  <a:gd name="T5" fmla="*/ 1 h 389"/>
                  <a:gd name="T6" fmla="*/ 2 w 1237"/>
                  <a:gd name="T7" fmla="*/ 0 h 389"/>
                  <a:gd name="T8" fmla="*/ 618 w 1237"/>
                  <a:gd name="T9" fmla="*/ 194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7"/>
                  <a:gd name="T16" fmla="*/ 0 h 389"/>
                  <a:gd name="T17" fmla="*/ 1237 w 1237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7" h="389">
                    <a:moveTo>
                      <a:pt x="1237" y="388"/>
                    </a:moveTo>
                    <a:lnTo>
                      <a:pt x="1232" y="389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37" y="388"/>
                    </a:lnTo>
                    <a:close/>
                  </a:path>
                </a:pathLst>
              </a:custGeom>
              <a:solidFill>
                <a:srgbClr val="9D4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9" name="Freeform 870"/>
              <p:cNvSpPr>
                <a:spLocks/>
              </p:cNvSpPr>
              <p:nvPr/>
            </p:nvSpPr>
            <p:spPr bwMode="auto">
              <a:xfrm>
                <a:off x="1197" y="1648"/>
                <a:ext cx="619" cy="196"/>
              </a:xfrm>
              <a:custGeom>
                <a:avLst/>
                <a:gdLst>
                  <a:gd name="T0" fmla="*/ 619 w 1240"/>
                  <a:gd name="T1" fmla="*/ 194 h 392"/>
                  <a:gd name="T2" fmla="*/ 615 w 1240"/>
                  <a:gd name="T3" fmla="*/ 196 h 392"/>
                  <a:gd name="T4" fmla="*/ 0 w 1240"/>
                  <a:gd name="T5" fmla="*/ 2 h 392"/>
                  <a:gd name="T6" fmla="*/ 4 w 1240"/>
                  <a:gd name="T7" fmla="*/ 0 h 392"/>
                  <a:gd name="T8" fmla="*/ 619 w 1240"/>
                  <a:gd name="T9" fmla="*/ 194 h 3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0"/>
                  <a:gd name="T16" fmla="*/ 0 h 392"/>
                  <a:gd name="T17" fmla="*/ 1240 w 1240"/>
                  <a:gd name="T18" fmla="*/ 392 h 3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0" h="392">
                    <a:moveTo>
                      <a:pt x="1240" y="387"/>
                    </a:moveTo>
                    <a:lnTo>
                      <a:pt x="1231" y="392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1240" y="387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0" name="Freeform 871"/>
              <p:cNvSpPr>
                <a:spLocks/>
              </p:cNvSpPr>
              <p:nvPr/>
            </p:nvSpPr>
            <p:spPr bwMode="auto">
              <a:xfrm>
                <a:off x="1199" y="1648"/>
                <a:ext cx="617" cy="194"/>
              </a:xfrm>
              <a:custGeom>
                <a:avLst/>
                <a:gdLst>
                  <a:gd name="T0" fmla="*/ 617 w 1235"/>
                  <a:gd name="T1" fmla="*/ 193 h 389"/>
                  <a:gd name="T2" fmla="*/ 615 w 1235"/>
                  <a:gd name="T3" fmla="*/ 194 h 389"/>
                  <a:gd name="T4" fmla="*/ 0 w 1235"/>
                  <a:gd name="T5" fmla="*/ 1 h 389"/>
                  <a:gd name="T6" fmla="*/ 1 w 1235"/>
                  <a:gd name="T7" fmla="*/ 0 h 389"/>
                  <a:gd name="T8" fmla="*/ 617 w 1235"/>
                  <a:gd name="T9" fmla="*/ 193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5"/>
                  <a:gd name="T16" fmla="*/ 0 h 389"/>
                  <a:gd name="T17" fmla="*/ 1235 w 1235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5" h="389">
                    <a:moveTo>
                      <a:pt x="1235" y="387"/>
                    </a:moveTo>
                    <a:lnTo>
                      <a:pt x="1231" y="389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35" y="387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1" name="Freeform 872"/>
              <p:cNvSpPr>
                <a:spLocks/>
              </p:cNvSpPr>
              <p:nvPr/>
            </p:nvSpPr>
            <p:spPr bwMode="auto">
              <a:xfrm>
                <a:off x="1197" y="1649"/>
                <a:ext cx="618" cy="194"/>
              </a:xfrm>
              <a:custGeom>
                <a:avLst/>
                <a:gdLst>
                  <a:gd name="T0" fmla="*/ 618 w 1234"/>
                  <a:gd name="T1" fmla="*/ 193 h 389"/>
                  <a:gd name="T2" fmla="*/ 616 w 1234"/>
                  <a:gd name="T3" fmla="*/ 194 h 389"/>
                  <a:gd name="T4" fmla="*/ 0 w 1234"/>
                  <a:gd name="T5" fmla="*/ 0 h 389"/>
                  <a:gd name="T6" fmla="*/ 2 w 1234"/>
                  <a:gd name="T7" fmla="*/ 0 h 389"/>
                  <a:gd name="T8" fmla="*/ 618 w 1234"/>
                  <a:gd name="T9" fmla="*/ 193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4"/>
                  <a:gd name="T16" fmla="*/ 0 h 389"/>
                  <a:gd name="T17" fmla="*/ 1234 w 1234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4" h="389">
                    <a:moveTo>
                      <a:pt x="1234" y="387"/>
                    </a:moveTo>
                    <a:lnTo>
                      <a:pt x="1231" y="389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34" y="387"/>
                    </a:lnTo>
                    <a:close/>
                  </a:path>
                </a:pathLst>
              </a:custGeom>
              <a:solidFill>
                <a:srgbClr val="A6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2" name="Freeform 873"/>
              <p:cNvSpPr>
                <a:spLocks/>
              </p:cNvSpPr>
              <p:nvPr/>
            </p:nvSpPr>
            <p:spPr bwMode="auto">
              <a:xfrm>
                <a:off x="1197" y="1650"/>
                <a:ext cx="616" cy="194"/>
              </a:xfrm>
              <a:custGeom>
                <a:avLst/>
                <a:gdLst>
                  <a:gd name="T0" fmla="*/ 616 w 1233"/>
                  <a:gd name="T1" fmla="*/ 194 h 389"/>
                  <a:gd name="T2" fmla="*/ 615 w 1233"/>
                  <a:gd name="T3" fmla="*/ 194 h 389"/>
                  <a:gd name="T4" fmla="*/ 0 w 1233"/>
                  <a:gd name="T5" fmla="*/ 0 h 389"/>
                  <a:gd name="T6" fmla="*/ 1 w 1233"/>
                  <a:gd name="T7" fmla="*/ 0 h 389"/>
                  <a:gd name="T8" fmla="*/ 616 w 1233"/>
                  <a:gd name="T9" fmla="*/ 194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89"/>
                  <a:gd name="T17" fmla="*/ 1233 w 1233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89">
                    <a:moveTo>
                      <a:pt x="1233" y="388"/>
                    </a:moveTo>
                    <a:lnTo>
                      <a:pt x="1231" y="38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233" y="388"/>
                    </a:lnTo>
                    <a:close/>
                  </a:path>
                </a:pathLst>
              </a:custGeom>
              <a:solidFill>
                <a:srgbClr val="A9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3" name="Freeform 874"/>
              <p:cNvSpPr>
                <a:spLocks/>
              </p:cNvSpPr>
              <p:nvPr/>
            </p:nvSpPr>
            <p:spPr bwMode="auto">
              <a:xfrm>
                <a:off x="1192" y="1650"/>
                <a:ext cx="620" cy="197"/>
              </a:xfrm>
              <a:custGeom>
                <a:avLst/>
                <a:gdLst>
                  <a:gd name="T0" fmla="*/ 620 w 1239"/>
                  <a:gd name="T1" fmla="*/ 195 h 394"/>
                  <a:gd name="T2" fmla="*/ 615 w 1239"/>
                  <a:gd name="T3" fmla="*/ 197 h 394"/>
                  <a:gd name="T4" fmla="*/ 0 w 1239"/>
                  <a:gd name="T5" fmla="*/ 3 h 394"/>
                  <a:gd name="T6" fmla="*/ 4 w 1239"/>
                  <a:gd name="T7" fmla="*/ 0 h 394"/>
                  <a:gd name="T8" fmla="*/ 620 w 1239"/>
                  <a:gd name="T9" fmla="*/ 195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9"/>
                  <a:gd name="T16" fmla="*/ 0 h 394"/>
                  <a:gd name="T17" fmla="*/ 1239 w 1239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9" h="394">
                    <a:moveTo>
                      <a:pt x="1239" y="389"/>
                    </a:moveTo>
                    <a:lnTo>
                      <a:pt x="1229" y="394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1239" y="389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4" name="Freeform 875"/>
              <p:cNvSpPr>
                <a:spLocks/>
              </p:cNvSpPr>
              <p:nvPr/>
            </p:nvSpPr>
            <p:spPr bwMode="auto">
              <a:xfrm>
                <a:off x="1195" y="1650"/>
                <a:ext cx="617" cy="195"/>
              </a:xfrm>
              <a:custGeom>
                <a:avLst/>
                <a:gdLst>
                  <a:gd name="T0" fmla="*/ 617 w 1234"/>
                  <a:gd name="T1" fmla="*/ 194 h 391"/>
                  <a:gd name="T2" fmla="*/ 616 w 1234"/>
                  <a:gd name="T3" fmla="*/ 195 h 391"/>
                  <a:gd name="T4" fmla="*/ 0 w 1234"/>
                  <a:gd name="T5" fmla="*/ 1 h 391"/>
                  <a:gd name="T6" fmla="*/ 1 w 1234"/>
                  <a:gd name="T7" fmla="*/ 0 h 391"/>
                  <a:gd name="T8" fmla="*/ 617 w 1234"/>
                  <a:gd name="T9" fmla="*/ 194 h 3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4"/>
                  <a:gd name="T16" fmla="*/ 0 h 391"/>
                  <a:gd name="T17" fmla="*/ 1234 w 1234"/>
                  <a:gd name="T18" fmla="*/ 391 h 3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4" h="391">
                    <a:moveTo>
                      <a:pt x="1234" y="389"/>
                    </a:moveTo>
                    <a:lnTo>
                      <a:pt x="1231" y="39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34" y="389"/>
                    </a:lnTo>
                    <a:close/>
                  </a:path>
                </a:pathLst>
              </a:custGeom>
              <a:solidFill>
                <a:srgbClr val="AD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5" name="Freeform 876"/>
              <p:cNvSpPr>
                <a:spLocks/>
              </p:cNvSpPr>
              <p:nvPr/>
            </p:nvSpPr>
            <p:spPr bwMode="auto">
              <a:xfrm>
                <a:off x="1193" y="1651"/>
                <a:ext cx="618" cy="195"/>
              </a:xfrm>
              <a:custGeom>
                <a:avLst/>
                <a:gdLst>
                  <a:gd name="T0" fmla="*/ 618 w 1235"/>
                  <a:gd name="T1" fmla="*/ 194 h 391"/>
                  <a:gd name="T2" fmla="*/ 616 w 1235"/>
                  <a:gd name="T3" fmla="*/ 195 h 391"/>
                  <a:gd name="T4" fmla="*/ 0 w 1235"/>
                  <a:gd name="T5" fmla="*/ 1 h 391"/>
                  <a:gd name="T6" fmla="*/ 2 w 1235"/>
                  <a:gd name="T7" fmla="*/ 0 h 391"/>
                  <a:gd name="T8" fmla="*/ 618 w 1235"/>
                  <a:gd name="T9" fmla="*/ 194 h 3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5"/>
                  <a:gd name="T16" fmla="*/ 0 h 391"/>
                  <a:gd name="T17" fmla="*/ 1235 w 1235"/>
                  <a:gd name="T18" fmla="*/ 391 h 3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5" h="391">
                    <a:moveTo>
                      <a:pt x="1235" y="389"/>
                    </a:moveTo>
                    <a:lnTo>
                      <a:pt x="1232" y="391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235" y="389"/>
                    </a:lnTo>
                    <a:close/>
                  </a:path>
                </a:pathLst>
              </a:custGeom>
              <a:solidFill>
                <a:srgbClr val="B0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6" name="Freeform 877"/>
              <p:cNvSpPr>
                <a:spLocks/>
              </p:cNvSpPr>
              <p:nvPr/>
            </p:nvSpPr>
            <p:spPr bwMode="auto">
              <a:xfrm>
                <a:off x="1192" y="1651"/>
                <a:ext cx="617" cy="196"/>
              </a:xfrm>
              <a:custGeom>
                <a:avLst/>
                <a:gdLst>
                  <a:gd name="T0" fmla="*/ 617 w 1233"/>
                  <a:gd name="T1" fmla="*/ 195 h 390"/>
                  <a:gd name="T2" fmla="*/ 615 w 1233"/>
                  <a:gd name="T3" fmla="*/ 196 h 390"/>
                  <a:gd name="T4" fmla="*/ 0 w 1233"/>
                  <a:gd name="T5" fmla="*/ 1 h 390"/>
                  <a:gd name="T6" fmla="*/ 1 w 1233"/>
                  <a:gd name="T7" fmla="*/ 0 h 390"/>
                  <a:gd name="T8" fmla="*/ 617 w 1233"/>
                  <a:gd name="T9" fmla="*/ 195 h 3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0"/>
                  <a:gd name="T17" fmla="*/ 1233 w 1233"/>
                  <a:gd name="T18" fmla="*/ 390 h 3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0">
                    <a:moveTo>
                      <a:pt x="1233" y="389"/>
                    </a:moveTo>
                    <a:lnTo>
                      <a:pt x="1229" y="39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233" y="389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7" name="Freeform 878"/>
              <p:cNvSpPr>
                <a:spLocks/>
              </p:cNvSpPr>
              <p:nvPr/>
            </p:nvSpPr>
            <p:spPr bwMode="auto">
              <a:xfrm>
                <a:off x="1188" y="1652"/>
                <a:ext cx="619" cy="199"/>
              </a:xfrm>
              <a:custGeom>
                <a:avLst/>
                <a:gdLst>
                  <a:gd name="T0" fmla="*/ 619 w 1238"/>
                  <a:gd name="T1" fmla="*/ 195 h 398"/>
                  <a:gd name="T2" fmla="*/ 615 w 1238"/>
                  <a:gd name="T3" fmla="*/ 199 h 398"/>
                  <a:gd name="T4" fmla="*/ 0 w 1238"/>
                  <a:gd name="T5" fmla="*/ 3 h 398"/>
                  <a:gd name="T6" fmla="*/ 5 w 1238"/>
                  <a:gd name="T7" fmla="*/ 0 h 398"/>
                  <a:gd name="T8" fmla="*/ 619 w 1238"/>
                  <a:gd name="T9" fmla="*/ 195 h 3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8"/>
                  <a:gd name="T16" fmla="*/ 0 h 398"/>
                  <a:gd name="T17" fmla="*/ 1238 w 1238"/>
                  <a:gd name="T18" fmla="*/ 398 h 3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8" h="398">
                    <a:moveTo>
                      <a:pt x="1238" y="389"/>
                    </a:moveTo>
                    <a:lnTo>
                      <a:pt x="1230" y="398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238" y="389"/>
                    </a:lnTo>
                    <a:close/>
                  </a:path>
                </a:pathLst>
              </a:custGeom>
              <a:solidFill>
                <a:srgbClr val="B7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8" name="Freeform 879"/>
              <p:cNvSpPr>
                <a:spLocks/>
              </p:cNvSpPr>
              <p:nvPr/>
            </p:nvSpPr>
            <p:spPr bwMode="auto">
              <a:xfrm>
                <a:off x="1191" y="1652"/>
                <a:ext cx="616" cy="196"/>
              </a:xfrm>
              <a:custGeom>
                <a:avLst/>
                <a:gdLst>
                  <a:gd name="T0" fmla="*/ 616 w 1233"/>
                  <a:gd name="T1" fmla="*/ 194 h 393"/>
                  <a:gd name="T2" fmla="*/ 616 w 1233"/>
                  <a:gd name="T3" fmla="*/ 196 h 393"/>
                  <a:gd name="T4" fmla="*/ 0 w 1233"/>
                  <a:gd name="T5" fmla="*/ 1 h 393"/>
                  <a:gd name="T6" fmla="*/ 2 w 1233"/>
                  <a:gd name="T7" fmla="*/ 0 h 393"/>
                  <a:gd name="T8" fmla="*/ 616 w 1233"/>
                  <a:gd name="T9" fmla="*/ 194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3"/>
                  <a:gd name="T17" fmla="*/ 1233 w 1233"/>
                  <a:gd name="T18" fmla="*/ 393 h 3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3">
                    <a:moveTo>
                      <a:pt x="1233" y="389"/>
                    </a:moveTo>
                    <a:lnTo>
                      <a:pt x="1232" y="39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233" y="389"/>
                    </a:lnTo>
                    <a:close/>
                  </a:path>
                </a:pathLst>
              </a:custGeom>
              <a:solidFill>
                <a:srgbClr val="B7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9" name="Freeform 880"/>
              <p:cNvSpPr>
                <a:spLocks/>
              </p:cNvSpPr>
              <p:nvPr/>
            </p:nvSpPr>
            <p:spPr bwMode="auto">
              <a:xfrm>
                <a:off x="1189" y="1653"/>
                <a:ext cx="617" cy="196"/>
              </a:xfrm>
              <a:custGeom>
                <a:avLst/>
                <a:gdLst>
                  <a:gd name="T0" fmla="*/ 617 w 1235"/>
                  <a:gd name="T1" fmla="*/ 196 h 392"/>
                  <a:gd name="T2" fmla="*/ 615 w 1235"/>
                  <a:gd name="T3" fmla="*/ 196 h 392"/>
                  <a:gd name="T4" fmla="*/ 0 w 1235"/>
                  <a:gd name="T5" fmla="*/ 1 h 392"/>
                  <a:gd name="T6" fmla="*/ 1 w 1235"/>
                  <a:gd name="T7" fmla="*/ 0 h 392"/>
                  <a:gd name="T8" fmla="*/ 617 w 1235"/>
                  <a:gd name="T9" fmla="*/ 196 h 3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5"/>
                  <a:gd name="T16" fmla="*/ 0 h 392"/>
                  <a:gd name="T17" fmla="*/ 1235 w 1235"/>
                  <a:gd name="T18" fmla="*/ 392 h 3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5" h="392">
                    <a:moveTo>
                      <a:pt x="1235" y="391"/>
                    </a:moveTo>
                    <a:lnTo>
                      <a:pt x="1231" y="39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35" y="391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0" name="Freeform 881"/>
              <p:cNvSpPr>
                <a:spLocks/>
              </p:cNvSpPr>
              <p:nvPr/>
            </p:nvSpPr>
            <p:spPr bwMode="auto">
              <a:xfrm>
                <a:off x="1188" y="1654"/>
                <a:ext cx="617" cy="197"/>
              </a:xfrm>
              <a:custGeom>
                <a:avLst/>
                <a:gdLst>
                  <a:gd name="T0" fmla="*/ 617 w 1233"/>
                  <a:gd name="T1" fmla="*/ 195 h 394"/>
                  <a:gd name="T2" fmla="*/ 615 w 1233"/>
                  <a:gd name="T3" fmla="*/ 197 h 394"/>
                  <a:gd name="T4" fmla="*/ 0 w 1233"/>
                  <a:gd name="T5" fmla="*/ 2 h 394"/>
                  <a:gd name="T6" fmla="*/ 1 w 1233"/>
                  <a:gd name="T7" fmla="*/ 0 h 394"/>
                  <a:gd name="T8" fmla="*/ 617 w 1233"/>
                  <a:gd name="T9" fmla="*/ 195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4"/>
                  <a:gd name="T17" fmla="*/ 1233 w 1233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4">
                    <a:moveTo>
                      <a:pt x="1233" y="390"/>
                    </a:moveTo>
                    <a:lnTo>
                      <a:pt x="1230" y="39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3" y="390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1" name="Freeform 882"/>
              <p:cNvSpPr>
                <a:spLocks/>
              </p:cNvSpPr>
              <p:nvPr/>
            </p:nvSpPr>
            <p:spPr bwMode="auto">
              <a:xfrm>
                <a:off x="1184" y="1656"/>
                <a:ext cx="619" cy="198"/>
              </a:xfrm>
              <a:custGeom>
                <a:avLst/>
                <a:gdLst>
                  <a:gd name="T0" fmla="*/ 619 w 1238"/>
                  <a:gd name="T1" fmla="*/ 195 h 397"/>
                  <a:gd name="T2" fmla="*/ 615 w 1238"/>
                  <a:gd name="T3" fmla="*/ 198 h 397"/>
                  <a:gd name="T4" fmla="*/ 0 w 1238"/>
                  <a:gd name="T5" fmla="*/ 2 h 397"/>
                  <a:gd name="T6" fmla="*/ 4 w 1238"/>
                  <a:gd name="T7" fmla="*/ 0 h 397"/>
                  <a:gd name="T8" fmla="*/ 619 w 1238"/>
                  <a:gd name="T9" fmla="*/ 195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8"/>
                  <a:gd name="T16" fmla="*/ 0 h 397"/>
                  <a:gd name="T17" fmla="*/ 1238 w 1238"/>
                  <a:gd name="T18" fmla="*/ 397 h 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8" h="397">
                    <a:moveTo>
                      <a:pt x="1238" y="391"/>
                    </a:moveTo>
                    <a:lnTo>
                      <a:pt x="1230" y="397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1238" y="391"/>
                    </a:lnTo>
                    <a:close/>
                  </a:path>
                </a:pathLst>
              </a:custGeom>
              <a:solidFill>
                <a:srgbClr val="C0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2" name="Freeform 883"/>
              <p:cNvSpPr>
                <a:spLocks/>
              </p:cNvSpPr>
              <p:nvPr/>
            </p:nvSpPr>
            <p:spPr bwMode="auto">
              <a:xfrm>
                <a:off x="1187" y="1656"/>
                <a:ext cx="616" cy="196"/>
              </a:xfrm>
              <a:custGeom>
                <a:avLst/>
                <a:gdLst>
                  <a:gd name="T0" fmla="*/ 616 w 1233"/>
                  <a:gd name="T1" fmla="*/ 196 h 392"/>
                  <a:gd name="T2" fmla="*/ 615 w 1233"/>
                  <a:gd name="T3" fmla="*/ 196 h 392"/>
                  <a:gd name="T4" fmla="*/ 0 w 1233"/>
                  <a:gd name="T5" fmla="*/ 1 h 392"/>
                  <a:gd name="T6" fmla="*/ 1 w 1233"/>
                  <a:gd name="T7" fmla="*/ 0 h 392"/>
                  <a:gd name="T8" fmla="*/ 616 w 1233"/>
                  <a:gd name="T9" fmla="*/ 196 h 3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2"/>
                  <a:gd name="T17" fmla="*/ 1233 w 1233"/>
                  <a:gd name="T18" fmla="*/ 392 h 3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2">
                    <a:moveTo>
                      <a:pt x="1233" y="391"/>
                    </a:moveTo>
                    <a:lnTo>
                      <a:pt x="1231" y="39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33" y="391"/>
                    </a:lnTo>
                    <a:close/>
                  </a:path>
                </a:pathLst>
              </a:custGeom>
              <a:solidFill>
                <a:srgbClr val="C0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3" name="Freeform 884"/>
              <p:cNvSpPr>
                <a:spLocks/>
              </p:cNvSpPr>
              <p:nvPr/>
            </p:nvSpPr>
            <p:spPr bwMode="auto">
              <a:xfrm>
                <a:off x="1186" y="1656"/>
                <a:ext cx="616" cy="196"/>
              </a:xfrm>
              <a:custGeom>
                <a:avLst/>
                <a:gdLst>
                  <a:gd name="T0" fmla="*/ 616 w 1233"/>
                  <a:gd name="T1" fmla="*/ 195 h 392"/>
                  <a:gd name="T2" fmla="*/ 616 w 1233"/>
                  <a:gd name="T3" fmla="*/ 196 h 392"/>
                  <a:gd name="T4" fmla="*/ 0 w 1233"/>
                  <a:gd name="T5" fmla="*/ 1 h 392"/>
                  <a:gd name="T6" fmla="*/ 1 w 1233"/>
                  <a:gd name="T7" fmla="*/ 0 h 392"/>
                  <a:gd name="T8" fmla="*/ 616 w 1233"/>
                  <a:gd name="T9" fmla="*/ 195 h 3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2"/>
                  <a:gd name="T17" fmla="*/ 1233 w 1233"/>
                  <a:gd name="T18" fmla="*/ 392 h 3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2">
                    <a:moveTo>
                      <a:pt x="1233" y="390"/>
                    </a:moveTo>
                    <a:lnTo>
                      <a:pt x="1232" y="39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33" y="390"/>
                    </a:lnTo>
                    <a:close/>
                  </a:path>
                </a:pathLst>
              </a:custGeom>
              <a:solidFill>
                <a:srgbClr val="C2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4" name="Freeform 885"/>
              <p:cNvSpPr>
                <a:spLocks/>
              </p:cNvSpPr>
              <p:nvPr/>
            </p:nvSpPr>
            <p:spPr bwMode="auto">
              <a:xfrm>
                <a:off x="1185" y="1657"/>
                <a:ext cx="616" cy="196"/>
              </a:xfrm>
              <a:custGeom>
                <a:avLst/>
                <a:gdLst>
                  <a:gd name="T0" fmla="*/ 616 w 1233"/>
                  <a:gd name="T1" fmla="*/ 195 h 393"/>
                  <a:gd name="T2" fmla="*/ 614 w 1233"/>
                  <a:gd name="T3" fmla="*/ 196 h 393"/>
                  <a:gd name="T4" fmla="*/ 0 w 1233"/>
                  <a:gd name="T5" fmla="*/ 0 h 393"/>
                  <a:gd name="T6" fmla="*/ 0 w 1233"/>
                  <a:gd name="T7" fmla="*/ 0 h 393"/>
                  <a:gd name="T8" fmla="*/ 616 w 1233"/>
                  <a:gd name="T9" fmla="*/ 195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3"/>
                  <a:gd name="T17" fmla="*/ 1233 w 1233"/>
                  <a:gd name="T18" fmla="*/ 393 h 3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3">
                    <a:moveTo>
                      <a:pt x="1233" y="391"/>
                    </a:moveTo>
                    <a:lnTo>
                      <a:pt x="1229" y="39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233" y="391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5" name="Freeform 886"/>
              <p:cNvSpPr>
                <a:spLocks/>
              </p:cNvSpPr>
              <p:nvPr/>
            </p:nvSpPr>
            <p:spPr bwMode="auto">
              <a:xfrm>
                <a:off x="1184" y="1657"/>
                <a:ext cx="616" cy="197"/>
              </a:xfrm>
              <a:custGeom>
                <a:avLst/>
                <a:gdLst>
                  <a:gd name="T0" fmla="*/ 616 w 1231"/>
                  <a:gd name="T1" fmla="*/ 197 h 394"/>
                  <a:gd name="T2" fmla="*/ 615 w 1231"/>
                  <a:gd name="T3" fmla="*/ 197 h 394"/>
                  <a:gd name="T4" fmla="*/ 0 w 1231"/>
                  <a:gd name="T5" fmla="*/ 1 h 394"/>
                  <a:gd name="T6" fmla="*/ 1 w 1231"/>
                  <a:gd name="T7" fmla="*/ 0 h 394"/>
                  <a:gd name="T8" fmla="*/ 616 w 1231"/>
                  <a:gd name="T9" fmla="*/ 197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4"/>
                  <a:gd name="T17" fmla="*/ 1231 w 1231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4">
                    <a:moveTo>
                      <a:pt x="1231" y="393"/>
                    </a:moveTo>
                    <a:lnTo>
                      <a:pt x="1230" y="39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1" y="393"/>
                    </a:lnTo>
                    <a:close/>
                  </a:path>
                </a:pathLst>
              </a:custGeom>
              <a:solidFill>
                <a:srgbClr val="C6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6" name="Freeform 887"/>
              <p:cNvSpPr>
                <a:spLocks/>
              </p:cNvSpPr>
              <p:nvPr/>
            </p:nvSpPr>
            <p:spPr bwMode="auto">
              <a:xfrm>
                <a:off x="1180" y="1658"/>
                <a:ext cx="619" cy="201"/>
              </a:xfrm>
              <a:custGeom>
                <a:avLst/>
                <a:gdLst>
                  <a:gd name="T0" fmla="*/ 619 w 1238"/>
                  <a:gd name="T1" fmla="*/ 196 h 402"/>
                  <a:gd name="T2" fmla="*/ 616 w 1238"/>
                  <a:gd name="T3" fmla="*/ 201 h 402"/>
                  <a:gd name="T4" fmla="*/ 0 w 1238"/>
                  <a:gd name="T5" fmla="*/ 4 h 402"/>
                  <a:gd name="T6" fmla="*/ 4 w 1238"/>
                  <a:gd name="T7" fmla="*/ 0 h 402"/>
                  <a:gd name="T8" fmla="*/ 619 w 1238"/>
                  <a:gd name="T9" fmla="*/ 196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8"/>
                  <a:gd name="T16" fmla="*/ 0 h 402"/>
                  <a:gd name="T17" fmla="*/ 1238 w 123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8" h="402">
                    <a:moveTo>
                      <a:pt x="1238" y="392"/>
                    </a:moveTo>
                    <a:lnTo>
                      <a:pt x="1231" y="40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238" y="39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7" name="Freeform 888"/>
              <p:cNvSpPr>
                <a:spLocks/>
              </p:cNvSpPr>
              <p:nvPr/>
            </p:nvSpPr>
            <p:spPr bwMode="auto">
              <a:xfrm>
                <a:off x="1183" y="1658"/>
                <a:ext cx="616" cy="198"/>
              </a:xfrm>
              <a:custGeom>
                <a:avLst/>
                <a:gdLst>
                  <a:gd name="T0" fmla="*/ 616 w 1232"/>
                  <a:gd name="T1" fmla="*/ 196 h 396"/>
                  <a:gd name="T2" fmla="*/ 615 w 1232"/>
                  <a:gd name="T3" fmla="*/ 198 h 396"/>
                  <a:gd name="T4" fmla="*/ 0 w 1232"/>
                  <a:gd name="T5" fmla="*/ 2 h 396"/>
                  <a:gd name="T6" fmla="*/ 1 w 1232"/>
                  <a:gd name="T7" fmla="*/ 0 h 396"/>
                  <a:gd name="T8" fmla="*/ 616 w 1232"/>
                  <a:gd name="T9" fmla="*/ 196 h 3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"/>
                  <a:gd name="T16" fmla="*/ 0 h 396"/>
                  <a:gd name="T17" fmla="*/ 1232 w 1232"/>
                  <a:gd name="T18" fmla="*/ 396 h 3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" h="396">
                    <a:moveTo>
                      <a:pt x="1232" y="392"/>
                    </a:moveTo>
                    <a:lnTo>
                      <a:pt x="1230" y="39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2" y="39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8" name="Freeform 889"/>
              <p:cNvSpPr>
                <a:spLocks/>
              </p:cNvSpPr>
              <p:nvPr/>
            </p:nvSpPr>
            <p:spPr bwMode="auto">
              <a:xfrm>
                <a:off x="1182" y="1660"/>
                <a:ext cx="616" cy="197"/>
              </a:xfrm>
              <a:custGeom>
                <a:avLst/>
                <a:gdLst>
                  <a:gd name="T0" fmla="*/ 616 w 1231"/>
                  <a:gd name="T1" fmla="*/ 197 h 394"/>
                  <a:gd name="T2" fmla="*/ 615 w 1231"/>
                  <a:gd name="T3" fmla="*/ 197 h 394"/>
                  <a:gd name="T4" fmla="*/ 0 w 1231"/>
                  <a:gd name="T5" fmla="*/ 1 h 394"/>
                  <a:gd name="T6" fmla="*/ 1 w 1231"/>
                  <a:gd name="T7" fmla="*/ 0 h 394"/>
                  <a:gd name="T8" fmla="*/ 616 w 1231"/>
                  <a:gd name="T9" fmla="*/ 197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4"/>
                  <a:gd name="T17" fmla="*/ 1231 w 1231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4">
                    <a:moveTo>
                      <a:pt x="1231" y="393"/>
                    </a:moveTo>
                    <a:lnTo>
                      <a:pt x="1229" y="39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31" y="393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9" name="Freeform 890"/>
              <p:cNvSpPr>
                <a:spLocks/>
              </p:cNvSpPr>
              <p:nvPr/>
            </p:nvSpPr>
            <p:spPr bwMode="auto">
              <a:xfrm>
                <a:off x="1182" y="1661"/>
                <a:ext cx="615" cy="196"/>
              </a:xfrm>
              <a:custGeom>
                <a:avLst/>
                <a:gdLst>
                  <a:gd name="T0" fmla="*/ 615 w 1231"/>
                  <a:gd name="T1" fmla="*/ 195 h 394"/>
                  <a:gd name="T2" fmla="*/ 615 w 1231"/>
                  <a:gd name="T3" fmla="*/ 196 h 394"/>
                  <a:gd name="T4" fmla="*/ 0 w 1231"/>
                  <a:gd name="T5" fmla="*/ 1 h 394"/>
                  <a:gd name="T6" fmla="*/ 1 w 1231"/>
                  <a:gd name="T7" fmla="*/ 0 h 394"/>
                  <a:gd name="T8" fmla="*/ 615 w 1231"/>
                  <a:gd name="T9" fmla="*/ 195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4"/>
                  <a:gd name="T17" fmla="*/ 1231 w 1231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4">
                    <a:moveTo>
                      <a:pt x="1231" y="392"/>
                    </a:moveTo>
                    <a:lnTo>
                      <a:pt x="1230" y="39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1" y="392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0" name="Freeform 891"/>
              <p:cNvSpPr>
                <a:spLocks/>
              </p:cNvSpPr>
              <p:nvPr/>
            </p:nvSpPr>
            <p:spPr bwMode="auto">
              <a:xfrm>
                <a:off x="1180" y="1661"/>
                <a:ext cx="616" cy="198"/>
              </a:xfrm>
              <a:custGeom>
                <a:avLst/>
                <a:gdLst>
                  <a:gd name="T0" fmla="*/ 616 w 1233"/>
                  <a:gd name="T1" fmla="*/ 196 h 395"/>
                  <a:gd name="T2" fmla="*/ 615 w 1233"/>
                  <a:gd name="T3" fmla="*/ 198 h 395"/>
                  <a:gd name="T4" fmla="*/ 0 w 1233"/>
                  <a:gd name="T5" fmla="*/ 1 h 395"/>
                  <a:gd name="T6" fmla="*/ 1 w 1233"/>
                  <a:gd name="T7" fmla="*/ 0 h 395"/>
                  <a:gd name="T8" fmla="*/ 616 w 1233"/>
                  <a:gd name="T9" fmla="*/ 19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5"/>
                  <a:gd name="T17" fmla="*/ 1233 w 1233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5">
                    <a:moveTo>
                      <a:pt x="1233" y="392"/>
                    </a:moveTo>
                    <a:lnTo>
                      <a:pt x="1231" y="39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33" y="392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1" name="Freeform 892"/>
              <p:cNvSpPr>
                <a:spLocks/>
              </p:cNvSpPr>
              <p:nvPr/>
            </p:nvSpPr>
            <p:spPr bwMode="auto">
              <a:xfrm>
                <a:off x="1177" y="1662"/>
                <a:ext cx="619" cy="201"/>
              </a:xfrm>
              <a:custGeom>
                <a:avLst/>
                <a:gdLst>
                  <a:gd name="T0" fmla="*/ 619 w 1238"/>
                  <a:gd name="T1" fmla="*/ 197 h 402"/>
                  <a:gd name="T2" fmla="*/ 615 w 1238"/>
                  <a:gd name="T3" fmla="*/ 201 h 402"/>
                  <a:gd name="T4" fmla="*/ 0 w 1238"/>
                  <a:gd name="T5" fmla="*/ 5 h 402"/>
                  <a:gd name="T6" fmla="*/ 3 w 1238"/>
                  <a:gd name="T7" fmla="*/ 0 h 402"/>
                  <a:gd name="T8" fmla="*/ 619 w 1238"/>
                  <a:gd name="T9" fmla="*/ 197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8"/>
                  <a:gd name="T16" fmla="*/ 0 h 402"/>
                  <a:gd name="T17" fmla="*/ 1238 w 123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8" h="402">
                    <a:moveTo>
                      <a:pt x="1238" y="394"/>
                    </a:moveTo>
                    <a:lnTo>
                      <a:pt x="1230" y="402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1238" y="394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2" name="Freeform 893"/>
              <p:cNvSpPr>
                <a:spLocks/>
              </p:cNvSpPr>
              <p:nvPr/>
            </p:nvSpPr>
            <p:spPr bwMode="auto">
              <a:xfrm>
                <a:off x="1179" y="1662"/>
                <a:ext cx="617" cy="198"/>
              </a:xfrm>
              <a:custGeom>
                <a:avLst/>
                <a:gdLst>
                  <a:gd name="T0" fmla="*/ 617 w 1233"/>
                  <a:gd name="T1" fmla="*/ 197 h 396"/>
                  <a:gd name="T2" fmla="*/ 615 w 1233"/>
                  <a:gd name="T3" fmla="*/ 198 h 396"/>
                  <a:gd name="T4" fmla="*/ 0 w 1233"/>
                  <a:gd name="T5" fmla="*/ 1 h 396"/>
                  <a:gd name="T6" fmla="*/ 1 w 1233"/>
                  <a:gd name="T7" fmla="*/ 0 h 396"/>
                  <a:gd name="T8" fmla="*/ 617 w 1233"/>
                  <a:gd name="T9" fmla="*/ 197 h 3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396"/>
                  <a:gd name="T17" fmla="*/ 1233 w 1233"/>
                  <a:gd name="T18" fmla="*/ 396 h 3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396">
                    <a:moveTo>
                      <a:pt x="1233" y="394"/>
                    </a:moveTo>
                    <a:lnTo>
                      <a:pt x="1230" y="39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3" y="394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3" name="Freeform 894"/>
              <p:cNvSpPr>
                <a:spLocks/>
              </p:cNvSpPr>
              <p:nvPr/>
            </p:nvSpPr>
            <p:spPr bwMode="auto">
              <a:xfrm>
                <a:off x="1178" y="1663"/>
                <a:ext cx="616" cy="198"/>
              </a:xfrm>
              <a:custGeom>
                <a:avLst/>
                <a:gdLst>
                  <a:gd name="T0" fmla="*/ 616 w 1232"/>
                  <a:gd name="T1" fmla="*/ 197 h 396"/>
                  <a:gd name="T2" fmla="*/ 615 w 1232"/>
                  <a:gd name="T3" fmla="*/ 198 h 396"/>
                  <a:gd name="T4" fmla="*/ 0 w 1232"/>
                  <a:gd name="T5" fmla="*/ 1 h 396"/>
                  <a:gd name="T6" fmla="*/ 1 w 1232"/>
                  <a:gd name="T7" fmla="*/ 0 h 396"/>
                  <a:gd name="T8" fmla="*/ 616 w 1232"/>
                  <a:gd name="T9" fmla="*/ 197 h 3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"/>
                  <a:gd name="T16" fmla="*/ 0 h 396"/>
                  <a:gd name="T17" fmla="*/ 1232 w 1232"/>
                  <a:gd name="T18" fmla="*/ 396 h 3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" h="396">
                    <a:moveTo>
                      <a:pt x="1232" y="394"/>
                    </a:moveTo>
                    <a:lnTo>
                      <a:pt x="1230" y="39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2" y="394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4" name="Freeform 895"/>
              <p:cNvSpPr>
                <a:spLocks/>
              </p:cNvSpPr>
              <p:nvPr/>
            </p:nvSpPr>
            <p:spPr bwMode="auto">
              <a:xfrm>
                <a:off x="1177" y="1664"/>
                <a:ext cx="616" cy="198"/>
              </a:xfrm>
              <a:custGeom>
                <a:avLst/>
                <a:gdLst>
                  <a:gd name="T0" fmla="*/ 616 w 1231"/>
                  <a:gd name="T1" fmla="*/ 197 h 397"/>
                  <a:gd name="T2" fmla="*/ 615 w 1231"/>
                  <a:gd name="T3" fmla="*/ 198 h 397"/>
                  <a:gd name="T4" fmla="*/ 0 w 1231"/>
                  <a:gd name="T5" fmla="*/ 1 h 397"/>
                  <a:gd name="T6" fmla="*/ 1 w 1231"/>
                  <a:gd name="T7" fmla="*/ 0 h 397"/>
                  <a:gd name="T8" fmla="*/ 616 w 1231"/>
                  <a:gd name="T9" fmla="*/ 197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7"/>
                  <a:gd name="T17" fmla="*/ 1231 w 1231"/>
                  <a:gd name="T18" fmla="*/ 397 h 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7">
                    <a:moveTo>
                      <a:pt x="1231" y="394"/>
                    </a:moveTo>
                    <a:lnTo>
                      <a:pt x="1229" y="39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231" y="394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5" name="Freeform 896"/>
              <p:cNvSpPr>
                <a:spLocks/>
              </p:cNvSpPr>
              <p:nvPr/>
            </p:nvSpPr>
            <p:spPr bwMode="auto">
              <a:xfrm>
                <a:off x="1177" y="1666"/>
                <a:ext cx="615" cy="197"/>
              </a:xfrm>
              <a:custGeom>
                <a:avLst/>
                <a:gdLst>
                  <a:gd name="T0" fmla="*/ 615 w 1231"/>
                  <a:gd name="T1" fmla="*/ 197 h 395"/>
                  <a:gd name="T2" fmla="*/ 615 w 1231"/>
                  <a:gd name="T3" fmla="*/ 197 h 395"/>
                  <a:gd name="T4" fmla="*/ 0 w 1231"/>
                  <a:gd name="T5" fmla="*/ 1 h 395"/>
                  <a:gd name="T6" fmla="*/ 1 w 1231"/>
                  <a:gd name="T7" fmla="*/ 0 h 395"/>
                  <a:gd name="T8" fmla="*/ 615 w 1231"/>
                  <a:gd name="T9" fmla="*/ 197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5"/>
                  <a:gd name="T17" fmla="*/ 1231 w 123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5">
                    <a:moveTo>
                      <a:pt x="1231" y="394"/>
                    </a:moveTo>
                    <a:lnTo>
                      <a:pt x="1230" y="39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1" y="394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6" name="Freeform 897"/>
              <p:cNvSpPr>
                <a:spLocks/>
              </p:cNvSpPr>
              <p:nvPr/>
            </p:nvSpPr>
            <p:spPr bwMode="auto">
              <a:xfrm>
                <a:off x="1173" y="1666"/>
                <a:ext cx="618" cy="202"/>
              </a:xfrm>
              <a:custGeom>
                <a:avLst/>
                <a:gdLst>
                  <a:gd name="T0" fmla="*/ 618 w 1236"/>
                  <a:gd name="T1" fmla="*/ 197 h 403"/>
                  <a:gd name="T2" fmla="*/ 615 w 1236"/>
                  <a:gd name="T3" fmla="*/ 202 h 403"/>
                  <a:gd name="T4" fmla="*/ 0 w 1236"/>
                  <a:gd name="T5" fmla="*/ 4 h 403"/>
                  <a:gd name="T6" fmla="*/ 3 w 1236"/>
                  <a:gd name="T7" fmla="*/ 0 h 403"/>
                  <a:gd name="T8" fmla="*/ 618 w 1236"/>
                  <a:gd name="T9" fmla="*/ 197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6"/>
                  <a:gd name="T16" fmla="*/ 0 h 403"/>
                  <a:gd name="T17" fmla="*/ 1236 w 1236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6" h="403">
                    <a:moveTo>
                      <a:pt x="1236" y="393"/>
                    </a:moveTo>
                    <a:lnTo>
                      <a:pt x="1229" y="403"/>
                    </a:lnTo>
                    <a:lnTo>
                      <a:pt x="0" y="8"/>
                    </a:lnTo>
                    <a:lnTo>
                      <a:pt x="6" y="0"/>
                    </a:lnTo>
                    <a:lnTo>
                      <a:pt x="1236" y="393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7" name="Freeform 898"/>
              <p:cNvSpPr>
                <a:spLocks/>
              </p:cNvSpPr>
              <p:nvPr/>
            </p:nvSpPr>
            <p:spPr bwMode="auto">
              <a:xfrm>
                <a:off x="1176" y="1666"/>
                <a:ext cx="615" cy="199"/>
              </a:xfrm>
              <a:custGeom>
                <a:avLst/>
                <a:gdLst>
                  <a:gd name="T0" fmla="*/ 615 w 1231"/>
                  <a:gd name="T1" fmla="*/ 197 h 397"/>
                  <a:gd name="T2" fmla="*/ 614 w 1231"/>
                  <a:gd name="T3" fmla="*/ 199 h 397"/>
                  <a:gd name="T4" fmla="*/ 0 w 1231"/>
                  <a:gd name="T5" fmla="*/ 1 h 397"/>
                  <a:gd name="T6" fmla="*/ 0 w 1231"/>
                  <a:gd name="T7" fmla="*/ 0 h 397"/>
                  <a:gd name="T8" fmla="*/ 615 w 1231"/>
                  <a:gd name="T9" fmla="*/ 197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7"/>
                  <a:gd name="T17" fmla="*/ 1231 w 1231"/>
                  <a:gd name="T18" fmla="*/ 397 h 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7">
                    <a:moveTo>
                      <a:pt x="1231" y="393"/>
                    </a:moveTo>
                    <a:lnTo>
                      <a:pt x="1229" y="39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231" y="393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8" name="Freeform 899"/>
              <p:cNvSpPr>
                <a:spLocks/>
              </p:cNvSpPr>
              <p:nvPr/>
            </p:nvSpPr>
            <p:spPr bwMode="auto">
              <a:xfrm>
                <a:off x="1175" y="1667"/>
                <a:ext cx="616" cy="199"/>
              </a:xfrm>
              <a:custGeom>
                <a:avLst/>
                <a:gdLst>
                  <a:gd name="T0" fmla="*/ 616 w 1231"/>
                  <a:gd name="T1" fmla="*/ 198 h 397"/>
                  <a:gd name="T2" fmla="*/ 615 w 1231"/>
                  <a:gd name="T3" fmla="*/ 199 h 397"/>
                  <a:gd name="T4" fmla="*/ 0 w 1231"/>
                  <a:gd name="T5" fmla="*/ 1 h 397"/>
                  <a:gd name="T6" fmla="*/ 1 w 1231"/>
                  <a:gd name="T7" fmla="*/ 0 h 397"/>
                  <a:gd name="T8" fmla="*/ 616 w 1231"/>
                  <a:gd name="T9" fmla="*/ 198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7"/>
                  <a:gd name="T17" fmla="*/ 1231 w 1231"/>
                  <a:gd name="T18" fmla="*/ 397 h 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7">
                    <a:moveTo>
                      <a:pt x="1231" y="396"/>
                    </a:moveTo>
                    <a:lnTo>
                      <a:pt x="1229" y="39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1" y="396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9" name="Freeform 900"/>
              <p:cNvSpPr>
                <a:spLocks/>
              </p:cNvSpPr>
              <p:nvPr/>
            </p:nvSpPr>
            <p:spPr bwMode="auto">
              <a:xfrm>
                <a:off x="1174" y="1668"/>
                <a:ext cx="616" cy="199"/>
              </a:xfrm>
              <a:custGeom>
                <a:avLst/>
                <a:gdLst>
                  <a:gd name="T0" fmla="*/ 616 w 1231"/>
                  <a:gd name="T1" fmla="*/ 197 h 399"/>
                  <a:gd name="T2" fmla="*/ 615 w 1231"/>
                  <a:gd name="T3" fmla="*/ 199 h 399"/>
                  <a:gd name="T4" fmla="*/ 0 w 1231"/>
                  <a:gd name="T5" fmla="*/ 1 h 399"/>
                  <a:gd name="T6" fmla="*/ 1 w 1231"/>
                  <a:gd name="T7" fmla="*/ 0 h 399"/>
                  <a:gd name="T8" fmla="*/ 616 w 1231"/>
                  <a:gd name="T9" fmla="*/ 197 h 3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9"/>
                  <a:gd name="T17" fmla="*/ 1231 w 1231"/>
                  <a:gd name="T18" fmla="*/ 399 h 3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9">
                    <a:moveTo>
                      <a:pt x="1231" y="395"/>
                    </a:moveTo>
                    <a:lnTo>
                      <a:pt x="1230" y="399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1" y="395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0" name="Freeform 901"/>
              <p:cNvSpPr>
                <a:spLocks/>
              </p:cNvSpPr>
              <p:nvPr/>
            </p:nvSpPr>
            <p:spPr bwMode="auto">
              <a:xfrm>
                <a:off x="1173" y="1670"/>
                <a:ext cx="616" cy="198"/>
              </a:xfrm>
              <a:custGeom>
                <a:avLst/>
                <a:gdLst>
                  <a:gd name="T0" fmla="*/ 616 w 1231"/>
                  <a:gd name="T1" fmla="*/ 198 h 397"/>
                  <a:gd name="T2" fmla="*/ 615 w 1231"/>
                  <a:gd name="T3" fmla="*/ 198 h 397"/>
                  <a:gd name="T4" fmla="*/ 0 w 1231"/>
                  <a:gd name="T5" fmla="*/ 1 h 397"/>
                  <a:gd name="T6" fmla="*/ 1 w 1231"/>
                  <a:gd name="T7" fmla="*/ 0 h 397"/>
                  <a:gd name="T8" fmla="*/ 616 w 1231"/>
                  <a:gd name="T9" fmla="*/ 198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7"/>
                  <a:gd name="T17" fmla="*/ 1231 w 1231"/>
                  <a:gd name="T18" fmla="*/ 397 h 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7">
                    <a:moveTo>
                      <a:pt x="1231" y="396"/>
                    </a:moveTo>
                    <a:lnTo>
                      <a:pt x="1229" y="39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31" y="396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1" name="Freeform 902"/>
              <p:cNvSpPr>
                <a:spLocks/>
              </p:cNvSpPr>
              <p:nvPr/>
            </p:nvSpPr>
            <p:spPr bwMode="auto">
              <a:xfrm>
                <a:off x="1171" y="1670"/>
                <a:ext cx="617" cy="204"/>
              </a:xfrm>
              <a:custGeom>
                <a:avLst/>
                <a:gdLst>
                  <a:gd name="T0" fmla="*/ 617 w 1234"/>
                  <a:gd name="T1" fmla="*/ 198 h 407"/>
                  <a:gd name="T2" fmla="*/ 614 w 1234"/>
                  <a:gd name="T3" fmla="*/ 204 h 407"/>
                  <a:gd name="T4" fmla="*/ 0 w 1234"/>
                  <a:gd name="T5" fmla="*/ 5 h 407"/>
                  <a:gd name="T6" fmla="*/ 2 w 1234"/>
                  <a:gd name="T7" fmla="*/ 0 h 407"/>
                  <a:gd name="T8" fmla="*/ 617 w 1234"/>
                  <a:gd name="T9" fmla="*/ 198 h 4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4"/>
                  <a:gd name="T16" fmla="*/ 0 h 407"/>
                  <a:gd name="T17" fmla="*/ 1234 w 1234"/>
                  <a:gd name="T18" fmla="*/ 407 h 4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4" h="407">
                    <a:moveTo>
                      <a:pt x="1234" y="395"/>
                    </a:moveTo>
                    <a:lnTo>
                      <a:pt x="1228" y="407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1234" y="395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2" name="Freeform 903"/>
              <p:cNvSpPr>
                <a:spLocks/>
              </p:cNvSpPr>
              <p:nvPr/>
            </p:nvSpPr>
            <p:spPr bwMode="auto">
              <a:xfrm>
                <a:off x="1173" y="1670"/>
                <a:ext cx="615" cy="200"/>
              </a:xfrm>
              <a:custGeom>
                <a:avLst/>
                <a:gdLst>
                  <a:gd name="T0" fmla="*/ 615 w 1229"/>
                  <a:gd name="T1" fmla="*/ 198 h 399"/>
                  <a:gd name="T2" fmla="*/ 614 w 1229"/>
                  <a:gd name="T3" fmla="*/ 200 h 399"/>
                  <a:gd name="T4" fmla="*/ 0 w 1229"/>
                  <a:gd name="T5" fmla="*/ 1 h 399"/>
                  <a:gd name="T6" fmla="*/ 0 w 1229"/>
                  <a:gd name="T7" fmla="*/ 0 h 399"/>
                  <a:gd name="T8" fmla="*/ 615 w 1229"/>
                  <a:gd name="T9" fmla="*/ 198 h 3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399"/>
                  <a:gd name="T17" fmla="*/ 1229 w 1229"/>
                  <a:gd name="T18" fmla="*/ 399 h 3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399">
                    <a:moveTo>
                      <a:pt x="1229" y="395"/>
                    </a:moveTo>
                    <a:lnTo>
                      <a:pt x="1227" y="39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29" y="395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3" name="Freeform 904"/>
              <p:cNvSpPr>
                <a:spLocks/>
              </p:cNvSpPr>
              <p:nvPr/>
            </p:nvSpPr>
            <p:spPr bwMode="auto">
              <a:xfrm>
                <a:off x="1172" y="1671"/>
                <a:ext cx="615" cy="200"/>
              </a:xfrm>
              <a:custGeom>
                <a:avLst/>
                <a:gdLst>
                  <a:gd name="T0" fmla="*/ 615 w 1229"/>
                  <a:gd name="T1" fmla="*/ 199 h 398"/>
                  <a:gd name="T2" fmla="*/ 615 w 1229"/>
                  <a:gd name="T3" fmla="*/ 200 h 398"/>
                  <a:gd name="T4" fmla="*/ 0 w 1229"/>
                  <a:gd name="T5" fmla="*/ 1 h 398"/>
                  <a:gd name="T6" fmla="*/ 1 w 1229"/>
                  <a:gd name="T7" fmla="*/ 0 h 398"/>
                  <a:gd name="T8" fmla="*/ 615 w 1229"/>
                  <a:gd name="T9" fmla="*/ 199 h 3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398"/>
                  <a:gd name="T17" fmla="*/ 1229 w 1229"/>
                  <a:gd name="T18" fmla="*/ 398 h 3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398">
                    <a:moveTo>
                      <a:pt x="1229" y="397"/>
                    </a:moveTo>
                    <a:lnTo>
                      <a:pt x="1229" y="39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29" y="397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4" name="Freeform 905"/>
              <p:cNvSpPr>
                <a:spLocks/>
              </p:cNvSpPr>
              <p:nvPr/>
            </p:nvSpPr>
            <p:spPr bwMode="auto">
              <a:xfrm>
                <a:off x="1172" y="1672"/>
                <a:ext cx="615" cy="200"/>
              </a:xfrm>
              <a:custGeom>
                <a:avLst/>
                <a:gdLst>
                  <a:gd name="T0" fmla="*/ 615 w 1231"/>
                  <a:gd name="T1" fmla="*/ 199 h 399"/>
                  <a:gd name="T2" fmla="*/ 615 w 1231"/>
                  <a:gd name="T3" fmla="*/ 200 h 399"/>
                  <a:gd name="T4" fmla="*/ 0 w 1231"/>
                  <a:gd name="T5" fmla="*/ 1 h 399"/>
                  <a:gd name="T6" fmla="*/ 1 w 1231"/>
                  <a:gd name="T7" fmla="*/ 0 h 399"/>
                  <a:gd name="T8" fmla="*/ 615 w 1231"/>
                  <a:gd name="T9" fmla="*/ 199 h 3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399"/>
                  <a:gd name="T17" fmla="*/ 1231 w 1231"/>
                  <a:gd name="T18" fmla="*/ 399 h 3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399">
                    <a:moveTo>
                      <a:pt x="1231" y="397"/>
                    </a:moveTo>
                    <a:lnTo>
                      <a:pt x="1230" y="39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1" y="397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5" name="Freeform 906"/>
              <p:cNvSpPr>
                <a:spLocks/>
              </p:cNvSpPr>
              <p:nvPr/>
            </p:nvSpPr>
            <p:spPr bwMode="auto">
              <a:xfrm>
                <a:off x="1172" y="1673"/>
                <a:ext cx="614" cy="200"/>
              </a:xfrm>
              <a:custGeom>
                <a:avLst/>
                <a:gdLst>
                  <a:gd name="T0" fmla="*/ 614 w 1230"/>
                  <a:gd name="T1" fmla="*/ 199 h 400"/>
                  <a:gd name="T2" fmla="*/ 613 w 1230"/>
                  <a:gd name="T3" fmla="*/ 200 h 400"/>
                  <a:gd name="T4" fmla="*/ 0 w 1230"/>
                  <a:gd name="T5" fmla="*/ 2 h 400"/>
                  <a:gd name="T6" fmla="*/ 0 w 1230"/>
                  <a:gd name="T7" fmla="*/ 0 h 400"/>
                  <a:gd name="T8" fmla="*/ 614 w 1230"/>
                  <a:gd name="T9" fmla="*/ 199 h 4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0"/>
                  <a:gd name="T17" fmla="*/ 1230 w 1230"/>
                  <a:gd name="T18" fmla="*/ 400 h 4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0">
                    <a:moveTo>
                      <a:pt x="1230" y="397"/>
                    </a:moveTo>
                    <a:lnTo>
                      <a:pt x="1228" y="40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30" y="397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6" name="Freeform 907"/>
              <p:cNvSpPr>
                <a:spLocks/>
              </p:cNvSpPr>
              <p:nvPr/>
            </p:nvSpPr>
            <p:spPr bwMode="auto">
              <a:xfrm>
                <a:off x="1171" y="1675"/>
                <a:ext cx="615" cy="199"/>
              </a:xfrm>
              <a:custGeom>
                <a:avLst/>
                <a:gdLst>
                  <a:gd name="T0" fmla="*/ 615 w 1229"/>
                  <a:gd name="T1" fmla="*/ 198 h 399"/>
                  <a:gd name="T2" fmla="*/ 614 w 1229"/>
                  <a:gd name="T3" fmla="*/ 199 h 399"/>
                  <a:gd name="T4" fmla="*/ 0 w 1229"/>
                  <a:gd name="T5" fmla="*/ 1 h 399"/>
                  <a:gd name="T6" fmla="*/ 1 w 1229"/>
                  <a:gd name="T7" fmla="*/ 0 h 399"/>
                  <a:gd name="T8" fmla="*/ 615 w 1229"/>
                  <a:gd name="T9" fmla="*/ 198 h 3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399"/>
                  <a:gd name="T17" fmla="*/ 1229 w 1229"/>
                  <a:gd name="T18" fmla="*/ 399 h 3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399">
                    <a:moveTo>
                      <a:pt x="1229" y="397"/>
                    </a:moveTo>
                    <a:lnTo>
                      <a:pt x="1228" y="39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29" y="397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7" name="Freeform 908"/>
              <p:cNvSpPr>
                <a:spLocks/>
              </p:cNvSpPr>
              <p:nvPr/>
            </p:nvSpPr>
            <p:spPr bwMode="auto">
              <a:xfrm>
                <a:off x="1168" y="1675"/>
                <a:ext cx="617" cy="205"/>
              </a:xfrm>
              <a:custGeom>
                <a:avLst/>
                <a:gdLst>
                  <a:gd name="T0" fmla="*/ 617 w 1233"/>
                  <a:gd name="T1" fmla="*/ 199 h 409"/>
                  <a:gd name="T2" fmla="*/ 614 w 1233"/>
                  <a:gd name="T3" fmla="*/ 205 h 409"/>
                  <a:gd name="T4" fmla="*/ 0 w 1233"/>
                  <a:gd name="T5" fmla="*/ 5 h 409"/>
                  <a:gd name="T6" fmla="*/ 3 w 1233"/>
                  <a:gd name="T7" fmla="*/ 0 h 409"/>
                  <a:gd name="T8" fmla="*/ 617 w 1233"/>
                  <a:gd name="T9" fmla="*/ 199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409"/>
                  <a:gd name="T17" fmla="*/ 1233 w 1233"/>
                  <a:gd name="T18" fmla="*/ 409 h 4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409">
                    <a:moveTo>
                      <a:pt x="1233" y="397"/>
                    </a:moveTo>
                    <a:lnTo>
                      <a:pt x="1228" y="40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1233" y="397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8" name="Freeform 909"/>
              <p:cNvSpPr>
                <a:spLocks/>
              </p:cNvSpPr>
              <p:nvPr/>
            </p:nvSpPr>
            <p:spPr bwMode="auto">
              <a:xfrm>
                <a:off x="1170" y="1675"/>
                <a:ext cx="615" cy="201"/>
              </a:xfrm>
              <a:custGeom>
                <a:avLst/>
                <a:gdLst>
                  <a:gd name="T0" fmla="*/ 615 w 1230"/>
                  <a:gd name="T1" fmla="*/ 199 h 400"/>
                  <a:gd name="T2" fmla="*/ 615 w 1230"/>
                  <a:gd name="T3" fmla="*/ 201 h 400"/>
                  <a:gd name="T4" fmla="*/ 0 w 1230"/>
                  <a:gd name="T5" fmla="*/ 1 h 400"/>
                  <a:gd name="T6" fmla="*/ 1 w 1230"/>
                  <a:gd name="T7" fmla="*/ 0 h 400"/>
                  <a:gd name="T8" fmla="*/ 615 w 1230"/>
                  <a:gd name="T9" fmla="*/ 199 h 4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0"/>
                  <a:gd name="T17" fmla="*/ 1230 w 1230"/>
                  <a:gd name="T18" fmla="*/ 400 h 4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0">
                    <a:moveTo>
                      <a:pt x="1230" y="397"/>
                    </a:moveTo>
                    <a:lnTo>
                      <a:pt x="1230" y="40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0" y="397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9" name="Freeform 910"/>
              <p:cNvSpPr>
                <a:spLocks/>
              </p:cNvSpPr>
              <p:nvPr/>
            </p:nvSpPr>
            <p:spPr bwMode="auto">
              <a:xfrm>
                <a:off x="1169" y="1676"/>
                <a:ext cx="616" cy="201"/>
              </a:xfrm>
              <a:custGeom>
                <a:avLst/>
                <a:gdLst>
                  <a:gd name="T0" fmla="*/ 616 w 1232"/>
                  <a:gd name="T1" fmla="*/ 199 h 402"/>
                  <a:gd name="T2" fmla="*/ 615 w 1232"/>
                  <a:gd name="T3" fmla="*/ 201 h 402"/>
                  <a:gd name="T4" fmla="*/ 0 w 1232"/>
                  <a:gd name="T5" fmla="*/ 2 h 402"/>
                  <a:gd name="T6" fmla="*/ 1 w 1232"/>
                  <a:gd name="T7" fmla="*/ 0 h 402"/>
                  <a:gd name="T8" fmla="*/ 616 w 1232"/>
                  <a:gd name="T9" fmla="*/ 199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"/>
                  <a:gd name="T16" fmla="*/ 0 h 402"/>
                  <a:gd name="T17" fmla="*/ 1232 w 1232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" h="402">
                    <a:moveTo>
                      <a:pt x="1232" y="398"/>
                    </a:moveTo>
                    <a:lnTo>
                      <a:pt x="1230" y="40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2" y="398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0" name="Freeform 911"/>
              <p:cNvSpPr>
                <a:spLocks/>
              </p:cNvSpPr>
              <p:nvPr/>
            </p:nvSpPr>
            <p:spPr bwMode="auto">
              <a:xfrm>
                <a:off x="1169" y="1678"/>
                <a:ext cx="615" cy="200"/>
              </a:xfrm>
              <a:custGeom>
                <a:avLst/>
                <a:gdLst>
                  <a:gd name="T0" fmla="*/ 615 w 1230"/>
                  <a:gd name="T1" fmla="*/ 200 h 400"/>
                  <a:gd name="T2" fmla="*/ 614 w 1230"/>
                  <a:gd name="T3" fmla="*/ 200 h 400"/>
                  <a:gd name="T4" fmla="*/ 0 w 1230"/>
                  <a:gd name="T5" fmla="*/ 1 h 400"/>
                  <a:gd name="T6" fmla="*/ 0 w 1230"/>
                  <a:gd name="T7" fmla="*/ 0 h 400"/>
                  <a:gd name="T8" fmla="*/ 615 w 1230"/>
                  <a:gd name="T9" fmla="*/ 200 h 4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0"/>
                  <a:gd name="T17" fmla="*/ 1230 w 1230"/>
                  <a:gd name="T18" fmla="*/ 400 h 4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0">
                    <a:moveTo>
                      <a:pt x="1230" y="399"/>
                    </a:moveTo>
                    <a:lnTo>
                      <a:pt x="1228" y="40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30" y="399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1" name="Freeform 912"/>
              <p:cNvSpPr>
                <a:spLocks/>
              </p:cNvSpPr>
              <p:nvPr/>
            </p:nvSpPr>
            <p:spPr bwMode="auto">
              <a:xfrm>
                <a:off x="1168" y="1679"/>
                <a:ext cx="615" cy="201"/>
              </a:xfrm>
              <a:custGeom>
                <a:avLst/>
                <a:gdLst>
                  <a:gd name="T0" fmla="*/ 615 w 1229"/>
                  <a:gd name="T1" fmla="*/ 199 h 402"/>
                  <a:gd name="T2" fmla="*/ 614 w 1229"/>
                  <a:gd name="T3" fmla="*/ 201 h 402"/>
                  <a:gd name="T4" fmla="*/ 0 w 1229"/>
                  <a:gd name="T5" fmla="*/ 2 h 402"/>
                  <a:gd name="T6" fmla="*/ 1 w 1229"/>
                  <a:gd name="T7" fmla="*/ 0 h 402"/>
                  <a:gd name="T8" fmla="*/ 615 w 1229"/>
                  <a:gd name="T9" fmla="*/ 199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402"/>
                  <a:gd name="T17" fmla="*/ 1229 w 1229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402">
                    <a:moveTo>
                      <a:pt x="1229" y="398"/>
                    </a:moveTo>
                    <a:lnTo>
                      <a:pt x="1228" y="402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229" y="398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2" name="Freeform 913"/>
              <p:cNvSpPr>
                <a:spLocks/>
              </p:cNvSpPr>
              <p:nvPr/>
            </p:nvSpPr>
            <p:spPr bwMode="auto">
              <a:xfrm>
                <a:off x="1166" y="1680"/>
                <a:ext cx="616" cy="206"/>
              </a:xfrm>
              <a:custGeom>
                <a:avLst/>
                <a:gdLst>
                  <a:gd name="T0" fmla="*/ 616 w 1233"/>
                  <a:gd name="T1" fmla="*/ 200 h 410"/>
                  <a:gd name="T2" fmla="*/ 614 w 1233"/>
                  <a:gd name="T3" fmla="*/ 206 h 410"/>
                  <a:gd name="T4" fmla="*/ 0 w 1233"/>
                  <a:gd name="T5" fmla="*/ 5 h 410"/>
                  <a:gd name="T6" fmla="*/ 2 w 1233"/>
                  <a:gd name="T7" fmla="*/ 0 h 410"/>
                  <a:gd name="T8" fmla="*/ 616 w 1233"/>
                  <a:gd name="T9" fmla="*/ 200 h 4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3"/>
                  <a:gd name="T16" fmla="*/ 0 h 410"/>
                  <a:gd name="T17" fmla="*/ 1233 w 1233"/>
                  <a:gd name="T18" fmla="*/ 410 h 4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3" h="410">
                    <a:moveTo>
                      <a:pt x="1233" y="399"/>
                    </a:moveTo>
                    <a:lnTo>
                      <a:pt x="1228" y="410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1233" y="39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3" name="Freeform 914"/>
              <p:cNvSpPr>
                <a:spLocks/>
              </p:cNvSpPr>
              <p:nvPr/>
            </p:nvSpPr>
            <p:spPr bwMode="auto">
              <a:xfrm>
                <a:off x="1167" y="1680"/>
                <a:ext cx="615" cy="202"/>
              </a:xfrm>
              <a:custGeom>
                <a:avLst/>
                <a:gdLst>
                  <a:gd name="T0" fmla="*/ 615 w 1230"/>
                  <a:gd name="T1" fmla="*/ 200 h 402"/>
                  <a:gd name="T2" fmla="*/ 614 w 1230"/>
                  <a:gd name="T3" fmla="*/ 202 h 402"/>
                  <a:gd name="T4" fmla="*/ 0 w 1230"/>
                  <a:gd name="T5" fmla="*/ 2 h 402"/>
                  <a:gd name="T6" fmla="*/ 1 w 1230"/>
                  <a:gd name="T7" fmla="*/ 0 h 402"/>
                  <a:gd name="T8" fmla="*/ 615 w 1230"/>
                  <a:gd name="T9" fmla="*/ 20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2"/>
                  <a:gd name="T17" fmla="*/ 1230 w 1230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2">
                    <a:moveTo>
                      <a:pt x="1230" y="399"/>
                    </a:moveTo>
                    <a:lnTo>
                      <a:pt x="1228" y="402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0" y="39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4" name="Freeform 915"/>
              <p:cNvSpPr>
                <a:spLocks/>
              </p:cNvSpPr>
              <p:nvPr/>
            </p:nvSpPr>
            <p:spPr bwMode="auto">
              <a:xfrm>
                <a:off x="1167" y="1682"/>
                <a:ext cx="614" cy="202"/>
              </a:xfrm>
              <a:custGeom>
                <a:avLst/>
                <a:gdLst>
                  <a:gd name="T0" fmla="*/ 614 w 1230"/>
                  <a:gd name="T1" fmla="*/ 200 h 404"/>
                  <a:gd name="T2" fmla="*/ 613 w 1230"/>
                  <a:gd name="T3" fmla="*/ 202 h 404"/>
                  <a:gd name="T4" fmla="*/ 0 w 1230"/>
                  <a:gd name="T5" fmla="*/ 2 h 404"/>
                  <a:gd name="T6" fmla="*/ 1 w 1230"/>
                  <a:gd name="T7" fmla="*/ 0 h 404"/>
                  <a:gd name="T8" fmla="*/ 614 w 1230"/>
                  <a:gd name="T9" fmla="*/ 200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4"/>
                  <a:gd name="T17" fmla="*/ 1230 w 1230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4">
                    <a:moveTo>
                      <a:pt x="1230" y="399"/>
                    </a:moveTo>
                    <a:lnTo>
                      <a:pt x="1228" y="40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230" y="39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5" name="Freeform 916"/>
              <p:cNvSpPr>
                <a:spLocks/>
              </p:cNvSpPr>
              <p:nvPr/>
            </p:nvSpPr>
            <p:spPr bwMode="auto">
              <a:xfrm>
                <a:off x="1166" y="1684"/>
                <a:ext cx="615" cy="202"/>
              </a:xfrm>
              <a:custGeom>
                <a:avLst/>
                <a:gdLst>
                  <a:gd name="T0" fmla="*/ 615 w 1229"/>
                  <a:gd name="T1" fmla="*/ 200 h 403"/>
                  <a:gd name="T2" fmla="*/ 614 w 1229"/>
                  <a:gd name="T3" fmla="*/ 202 h 403"/>
                  <a:gd name="T4" fmla="*/ 0 w 1229"/>
                  <a:gd name="T5" fmla="*/ 2 h 403"/>
                  <a:gd name="T6" fmla="*/ 1 w 1229"/>
                  <a:gd name="T7" fmla="*/ 0 h 403"/>
                  <a:gd name="T8" fmla="*/ 615 w 1229"/>
                  <a:gd name="T9" fmla="*/ 200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403"/>
                  <a:gd name="T17" fmla="*/ 1229 w 1229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403">
                    <a:moveTo>
                      <a:pt x="1229" y="400"/>
                    </a:moveTo>
                    <a:lnTo>
                      <a:pt x="1228" y="40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229" y="400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6" name="Freeform 917"/>
              <p:cNvSpPr>
                <a:spLocks/>
              </p:cNvSpPr>
              <p:nvPr/>
            </p:nvSpPr>
            <p:spPr bwMode="auto">
              <a:xfrm>
                <a:off x="1164" y="1685"/>
                <a:ext cx="616" cy="207"/>
              </a:xfrm>
              <a:custGeom>
                <a:avLst/>
                <a:gdLst>
                  <a:gd name="T0" fmla="*/ 616 w 1232"/>
                  <a:gd name="T1" fmla="*/ 200 h 414"/>
                  <a:gd name="T2" fmla="*/ 614 w 1232"/>
                  <a:gd name="T3" fmla="*/ 207 h 414"/>
                  <a:gd name="T4" fmla="*/ 0 w 1232"/>
                  <a:gd name="T5" fmla="*/ 5 h 414"/>
                  <a:gd name="T6" fmla="*/ 2 w 1232"/>
                  <a:gd name="T7" fmla="*/ 0 h 414"/>
                  <a:gd name="T8" fmla="*/ 616 w 1232"/>
                  <a:gd name="T9" fmla="*/ 20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"/>
                  <a:gd name="T16" fmla="*/ 0 h 414"/>
                  <a:gd name="T17" fmla="*/ 1232 w 1232"/>
                  <a:gd name="T18" fmla="*/ 414 h 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" h="414">
                    <a:moveTo>
                      <a:pt x="1232" y="400"/>
                    </a:moveTo>
                    <a:lnTo>
                      <a:pt x="1228" y="414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1232" y="400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7" name="Freeform 918"/>
              <p:cNvSpPr>
                <a:spLocks/>
              </p:cNvSpPr>
              <p:nvPr/>
            </p:nvSpPr>
            <p:spPr bwMode="auto">
              <a:xfrm>
                <a:off x="1165" y="1685"/>
                <a:ext cx="615" cy="204"/>
              </a:xfrm>
              <a:custGeom>
                <a:avLst/>
                <a:gdLst>
                  <a:gd name="T0" fmla="*/ 615 w 1230"/>
                  <a:gd name="T1" fmla="*/ 200 h 407"/>
                  <a:gd name="T2" fmla="*/ 614 w 1230"/>
                  <a:gd name="T3" fmla="*/ 204 h 407"/>
                  <a:gd name="T4" fmla="*/ 0 w 1230"/>
                  <a:gd name="T5" fmla="*/ 3 h 407"/>
                  <a:gd name="T6" fmla="*/ 1 w 1230"/>
                  <a:gd name="T7" fmla="*/ 0 h 407"/>
                  <a:gd name="T8" fmla="*/ 615 w 1230"/>
                  <a:gd name="T9" fmla="*/ 200 h 4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7"/>
                  <a:gd name="T17" fmla="*/ 1230 w 1230"/>
                  <a:gd name="T18" fmla="*/ 407 h 4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7">
                    <a:moveTo>
                      <a:pt x="1230" y="400"/>
                    </a:moveTo>
                    <a:lnTo>
                      <a:pt x="1228" y="407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1230" y="400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8" name="Freeform 919"/>
              <p:cNvSpPr>
                <a:spLocks/>
              </p:cNvSpPr>
              <p:nvPr/>
            </p:nvSpPr>
            <p:spPr bwMode="auto">
              <a:xfrm>
                <a:off x="1164" y="1688"/>
                <a:ext cx="615" cy="204"/>
              </a:xfrm>
              <a:custGeom>
                <a:avLst/>
                <a:gdLst>
                  <a:gd name="T0" fmla="*/ 615 w 1230"/>
                  <a:gd name="T1" fmla="*/ 201 h 409"/>
                  <a:gd name="T2" fmla="*/ 614 w 1230"/>
                  <a:gd name="T3" fmla="*/ 204 h 409"/>
                  <a:gd name="T4" fmla="*/ 0 w 1230"/>
                  <a:gd name="T5" fmla="*/ 2 h 409"/>
                  <a:gd name="T6" fmla="*/ 1 w 1230"/>
                  <a:gd name="T7" fmla="*/ 0 h 409"/>
                  <a:gd name="T8" fmla="*/ 615 w 1230"/>
                  <a:gd name="T9" fmla="*/ 201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09"/>
                  <a:gd name="T17" fmla="*/ 1230 w 1230"/>
                  <a:gd name="T18" fmla="*/ 409 h 4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09">
                    <a:moveTo>
                      <a:pt x="1230" y="402"/>
                    </a:moveTo>
                    <a:lnTo>
                      <a:pt x="1228" y="409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1230" y="402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9" name="Freeform 920"/>
              <p:cNvSpPr>
                <a:spLocks/>
              </p:cNvSpPr>
              <p:nvPr/>
            </p:nvSpPr>
            <p:spPr bwMode="auto">
              <a:xfrm>
                <a:off x="1162" y="1690"/>
                <a:ext cx="616" cy="208"/>
              </a:xfrm>
              <a:custGeom>
                <a:avLst/>
                <a:gdLst>
                  <a:gd name="T0" fmla="*/ 616 w 1231"/>
                  <a:gd name="T1" fmla="*/ 202 h 415"/>
                  <a:gd name="T2" fmla="*/ 614 w 1231"/>
                  <a:gd name="T3" fmla="*/ 208 h 415"/>
                  <a:gd name="T4" fmla="*/ 0 w 1231"/>
                  <a:gd name="T5" fmla="*/ 6 h 415"/>
                  <a:gd name="T6" fmla="*/ 2 w 1231"/>
                  <a:gd name="T7" fmla="*/ 0 h 415"/>
                  <a:gd name="T8" fmla="*/ 616 w 1231"/>
                  <a:gd name="T9" fmla="*/ 202 h 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415"/>
                  <a:gd name="T17" fmla="*/ 1231 w 1231"/>
                  <a:gd name="T18" fmla="*/ 415 h 4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415">
                    <a:moveTo>
                      <a:pt x="1231" y="404"/>
                    </a:moveTo>
                    <a:lnTo>
                      <a:pt x="1228" y="415"/>
                    </a:lnTo>
                    <a:lnTo>
                      <a:pt x="0" y="11"/>
                    </a:lnTo>
                    <a:lnTo>
                      <a:pt x="3" y="0"/>
                    </a:lnTo>
                    <a:lnTo>
                      <a:pt x="1231" y="404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0" name="Freeform 921"/>
              <p:cNvSpPr>
                <a:spLocks/>
              </p:cNvSpPr>
              <p:nvPr/>
            </p:nvSpPr>
            <p:spPr bwMode="auto">
              <a:xfrm>
                <a:off x="1162" y="1696"/>
                <a:ext cx="614" cy="209"/>
              </a:xfrm>
              <a:custGeom>
                <a:avLst/>
                <a:gdLst>
                  <a:gd name="T0" fmla="*/ 614 w 1230"/>
                  <a:gd name="T1" fmla="*/ 202 h 418"/>
                  <a:gd name="T2" fmla="*/ 613 w 1230"/>
                  <a:gd name="T3" fmla="*/ 209 h 418"/>
                  <a:gd name="T4" fmla="*/ 0 w 1230"/>
                  <a:gd name="T5" fmla="*/ 6 h 418"/>
                  <a:gd name="T6" fmla="*/ 1 w 1230"/>
                  <a:gd name="T7" fmla="*/ 0 h 418"/>
                  <a:gd name="T8" fmla="*/ 614 w 1230"/>
                  <a:gd name="T9" fmla="*/ 202 h 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0"/>
                  <a:gd name="T16" fmla="*/ 0 h 418"/>
                  <a:gd name="T17" fmla="*/ 1230 w 1230"/>
                  <a:gd name="T18" fmla="*/ 418 h 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0" h="418">
                    <a:moveTo>
                      <a:pt x="1230" y="404"/>
                    </a:moveTo>
                    <a:lnTo>
                      <a:pt x="1227" y="418"/>
                    </a:lnTo>
                    <a:lnTo>
                      <a:pt x="0" y="12"/>
                    </a:lnTo>
                    <a:lnTo>
                      <a:pt x="2" y="0"/>
                    </a:lnTo>
                    <a:lnTo>
                      <a:pt x="1230" y="404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1" name="Freeform 922"/>
              <p:cNvSpPr>
                <a:spLocks/>
              </p:cNvSpPr>
              <p:nvPr/>
            </p:nvSpPr>
            <p:spPr bwMode="auto">
              <a:xfrm>
                <a:off x="1161" y="1702"/>
                <a:ext cx="614" cy="209"/>
              </a:xfrm>
              <a:custGeom>
                <a:avLst/>
                <a:gdLst>
                  <a:gd name="T0" fmla="*/ 614 w 1228"/>
                  <a:gd name="T1" fmla="*/ 203 h 419"/>
                  <a:gd name="T2" fmla="*/ 613 w 1228"/>
                  <a:gd name="T3" fmla="*/ 209 h 419"/>
                  <a:gd name="T4" fmla="*/ 0 w 1228"/>
                  <a:gd name="T5" fmla="*/ 6 h 419"/>
                  <a:gd name="T6" fmla="*/ 1 w 1228"/>
                  <a:gd name="T7" fmla="*/ 0 h 419"/>
                  <a:gd name="T8" fmla="*/ 614 w 1228"/>
                  <a:gd name="T9" fmla="*/ 203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19"/>
                  <a:gd name="T17" fmla="*/ 1228 w 1228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19">
                    <a:moveTo>
                      <a:pt x="1228" y="406"/>
                    </a:moveTo>
                    <a:lnTo>
                      <a:pt x="1226" y="419"/>
                    </a:lnTo>
                    <a:lnTo>
                      <a:pt x="0" y="12"/>
                    </a:lnTo>
                    <a:lnTo>
                      <a:pt x="1" y="0"/>
                    </a:lnTo>
                    <a:lnTo>
                      <a:pt x="1228" y="406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2" name="Freeform 923"/>
              <p:cNvSpPr>
                <a:spLocks/>
              </p:cNvSpPr>
              <p:nvPr/>
            </p:nvSpPr>
            <p:spPr bwMode="auto">
              <a:xfrm>
                <a:off x="1160" y="1708"/>
                <a:ext cx="614" cy="210"/>
              </a:xfrm>
              <a:custGeom>
                <a:avLst/>
                <a:gdLst>
                  <a:gd name="T0" fmla="*/ 614 w 1228"/>
                  <a:gd name="T1" fmla="*/ 204 h 420"/>
                  <a:gd name="T2" fmla="*/ 613 w 1228"/>
                  <a:gd name="T3" fmla="*/ 210 h 420"/>
                  <a:gd name="T4" fmla="*/ 0 w 1228"/>
                  <a:gd name="T5" fmla="*/ 6 h 420"/>
                  <a:gd name="T6" fmla="*/ 1 w 1228"/>
                  <a:gd name="T7" fmla="*/ 0 h 420"/>
                  <a:gd name="T8" fmla="*/ 614 w 1228"/>
                  <a:gd name="T9" fmla="*/ 204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0"/>
                  <a:gd name="T17" fmla="*/ 1228 w 1228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0">
                    <a:moveTo>
                      <a:pt x="1228" y="407"/>
                    </a:moveTo>
                    <a:lnTo>
                      <a:pt x="1226" y="420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1228" y="407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3" name="Freeform 924"/>
              <p:cNvSpPr>
                <a:spLocks/>
              </p:cNvSpPr>
              <p:nvPr/>
            </p:nvSpPr>
            <p:spPr bwMode="auto">
              <a:xfrm>
                <a:off x="1161" y="1708"/>
                <a:ext cx="613" cy="206"/>
              </a:xfrm>
              <a:custGeom>
                <a:avLst/>
                <a:gdLst>
                  <a:gd name="T0" fmla="*/ 613 w 1226"/>
                  <a:gd name="T1" fmla="*/ 204 h 412"/>
                  <a:gd name="T2" fmla="*/ 613 w 1226"/>
                  <a:gd name="T3" fmla="*/ 206 h 412"/>
                  <a:gd name="T4" fmla="*/ 0 w 1226"/>
                  <a:gd name="T5" fmla="*/ 2 h 412"/>
                  <a:gd name="T6" fmla="*/ 0 w 1226"/>
                  <a:gd name="T7" fmla="*/ 0 h 412"/>
                  <a:gd name="T8" fmla="*/ 613 w 1226"/>
                  <a:gd name="T9" fmla="*/ 204 h 4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2"/>
                  <a:gd name="T17" fmla="*/ 1226 w 1226"/>
                  <a:gd name="T18" fmla="*/ 412 h 4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2">
                    <a:moveTo>
                      <a:pt x="1226" y="407"/>
                    </a:moveTo>
                    <a:lnTo>
                      <a:pt x="1226" y="41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6" y="407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4" name="Freeform 925"/>
              <p:cNvSpPr>
                <a:spLocks/>
              </p:cNvSpPr>
              <p:nvPr/>
            </p:nvSpPr>
            <p:spPr bwMode="auto">
              <a:xfrm>
                <a:off x="1161" y="1710"/>
                <a:ext cx="613" cy="206"/>
              </a:xfrm>
              <a:custGeom>
                <a:avLst/>
                <a:gdLst>
                  <a:gd name="T0" fmla="*/ 613 w 1226"/>
                  <a:gd name="T1" fmla="*/ 205 h 412"/>
                  <a:gd name="T2" fmla="*/ 613 w 1226"/>
                  <a:gd name="T3" fmla="*/ 206 h 412"/>
                  <a:gd name="T4" fmla="*/ 0 w 1226"/>
                  <a:gd name="T5" fmla="*/ 2 h 412"/>
                  <a:gd name="T6" fmla="*/ 0 w 1226"/>
                  <a:gd name="T7" fmla="*/ 0 h 412"/>
                  <a:gd name="T8" fmla="*/ 613 w 1226"/>
                  <a:gd name="T9" fmla="*/ 205 h 4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2"/>
                  <a:gd name="T17" fmla="*/ 1226 w 1226"/>
                  <a:gd name="T18" fmla="*/ 412 h 4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2">
                    <a:moveTo>
                      <a:pt x="1226" y="409"/>
                    </a:moveTo>
                    <a:lnTo>
                      <a:pt x="1226" y="41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6" y="409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5" name="Freeform 926"/>
              <p:cNvSpPr>
                <a:spLocks/>
              </p:cNvSpPr>
              <p:nvPr/>
            </p:nvSpPr>
            <p:spPr bwMode="auto">
              <a:xfrm>
                <a:off x="1160" y="1711"/>
                <a:ext cx="614" cy="207"/>
              </a:xfrm>
              <a:custGeom>
                <a:avLst/>
                <a:gdLst>
                  <a:gd name="T0" fmla="*/ 614 w 1228"/>
                  <a:gd name="T1" fmla="*/ 205 h 414"/>
                  <a:gd name="T2" fmla="*/ 613 w 1228"/>
                  <a:gd name="T3" fmla="*/ 207 h 414"/>
                  <a:gd name="T4" fmla="*/ 0 w 1228"/>
                  <a:gd name="T5" fmla="*/ 3 h 414"/>
                  <a:gd name="T6" fmla="*/ 1 w 1228"/>
                  <a:gd name="T7" fmla="*/ 0 h 414"/>
                  <a:gd name="T8" fmla="*/ 614 w 1228"/>
                  <a:gd name="T9" fmla="*/ 205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14"/>
                  <a:gd name="T17" fmla="*/ 1228 w 1228"/>
                  <a:gd name="T18" fmla="*/ 414 h 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14">
                    <a:moveTo>
                      <a:pt x="1228" y="409"/>
                    </a:moveTo>
                    <a:lnTo>
                      <a:pt x="1226" y="414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1228" y="409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6" name="Freeform 927"/>
              <p:cNvSpPr>
                <a:spLocks/>
              </p:cNvSpPr>
              <p:nvPr/>
            </p:nvSpPr>
            <p:spPr bwMode="auto">
              <a:xfrm>
                <a:off x="1160" y="1714"/>
                <a:ext cx="614" cy="211"/>
              </a:xfrm>
              <a:custGeom>
                <a:avLst/>
                <a:gdLst>
                  <a:gd name="T0" fmla="*/ 613 w 1228"/>
                  <a:gd name="T1" fmla="*/ 205 h 422"/>
                  <a:gd name="T2" fmla="*/ 614 w 1228"/>
                  <a:gd name="T3" fmla="*/ 211 h 422"/>
                  <a:gd name="T4" fmla="*/ 1 w 1228"/>
                  <a:gd name="T5" fmla="*/ 6 h 422"/>
                  <a:gd name="T6" fmla="*/ 0 w 1228"/>
                  <a:gd name="T7" fmla="*/ 0 h 422"/>
                  <a:gd name="T8" fmla="*/ 613 w 1228"/>
                  <a:gd name="T9" fmla="*/ 205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2"/>
                  <a:gd name="T17" fmla="*/ 1228 w 1228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2">
                    <a:moveTo>
                      <a:pt x="1226" y="409"/>
                    </a:moveTo>
                    <a:lnTo>
                      <a:pt x="1228" y="422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1226" y="409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7" name="Freeform 928"/>
              <p:cNvSpPr>
                <a:spLocks/>
              </p:cNvSpPr>
              <p:nvPr/>
            </p:nvSpPr>
            <p:spPr bwMode="auto">
              <a:xfrm>
                <a:off x="1160" y="1714"/>
                <a:ext cx="613" cy="206"/>
              </a:xfrm>
              <a:custGeom>
                <a:avLst/>
                <a:gdLst>
                  <a:gd name="T0" fmla="*/ 613 w 1226"/>
                  <a:gd name="T1" fmla="*/ 205 h 412"/>
                  <a:gd name="T2" fmla="*/ 613 w 1226"/>
                  <a:gd name="T3" fmla="*/ 206 h 412"/>
                  <a:gd name="T4" fmla="*/ 1 w 1226"/>
                  <a:gd name="T5" fmla="*/ 1 h 412"/>
                  <a:gd name="T6" fmla="*/ 0 w 1226"/>
                  <a:gd name="T7" fmla="*/ 0 h 412"/>
                  <a:gd name="T8" fmla="*/ 613 w 1226"/>
                  <a:gd name="T9" fmla="*/ 205 h 4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2"/>
                  <a:gd name="T17" fmla="*/ 1226 w 1226"/>
                  <a:gd name="T18" fmla="*/ 412 h 4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2">
                    <a:moveTo>
                      <a:pt x="1226" y="409"/>
                    </a:moveTo>
                    <a:lnTo>
                      <a:pt x="1226" y="41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226" y="409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8" name="Freeform 929"/>
              <p:cNvSpPr>
                <a:spLocks/>
              </p:cNvSpPr>
              <p:nvPr/>
            </p:nvSpPr>
            <p:spPr bwMode="auto">
              <a:xfrm>
                <a:off x="1161" y="1715"/>
                <a:ext cx="613" cy="206"/>
              </a:xfrm>
              <a:custGeom>
                <a:avLst/>
                <a:gdLst>
                  <a:gd name="T0" fmla="*/ 612 w 1226"/>
                  <a:gd name="T1" fmla="*/ 204 h 414"/>
                  <a:gd name="T2" fmla="*/ 613 w 1226"/>
                  <a:gd name="T3" fmla="*/ 206 h 414"/>
                  <a:gd name="T4" fmla="*/ 0 w 1226"/>
                  <a:gd name="T5" fmla="*/ 1 h 414"/>
                  <a:gd name="T6" fmla="*/ 0 w 1226"/>
                  <a:gd name="T7" fmla="*/ 0 h 414"/>
                  <a:gd name="T8" fmla="*/ 612 w 1226"/>
                  <a:gd name="T9" fmla="*/ 204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4"/>
                  <a:gd name="T17" fmla="*/ 1226 w 1226"/>
                  <a:gd name="T18" fmla="*/ 414 h 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4">
                    <a:moveTo>
                      <a:pt x="1224" y="410"/>
                    </a:moveTo>
                    <a:lnTo>
                      <a:pt x="1226" y="41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4" y="410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9" name="Freeform 930"/>
              <p:cNvSpPr>
                <a:spLocks/>
              </p:cNvSpPr>
              <p:nvPr/>
            </p:nvSpPr>
            <p:spPr bwMode="auto">
              <a:xfrm>
                <a:off x="1161" y="1716"/>
                <a:ext cx="613" cy="207"/>
              </a:xfrm>
              <a:custGeom>
                <a:avLst/>
                <a:gdLst>
                  <a:gd name="T0" fmla="*/ 613 w 1226"/>
                  <a:gd name="T1" fmla="*/ 206 h 414"/>
                  <a:gd name="T2" fmla="*/ 613 w 1226"/>
                  <a:gd name="T3" fmla="*/ 207 h 414"/>
                  <a:gd name="T4" fmla="*/ 0 w 1226"/>
                  <a:gd name="T5" fmla="*/ 2 h 414"/>
                  <a:gd name="T6" fmla="*/ 0 w 1226"/>
                  <a:gd name="T7" fmla="*/ 0 h 414"/>
                  <a:gd name="T8" fmla="*/ 613 w 1226"/>
                  <a:gd name="T9" fmla="*/ 206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4"/>
                  <a:gd name="T17" fmla="*/ 1226 w 1226"/>
                  <a:gd name="T18" fmla="*/ 414 h 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4">
                    <a:moveTo>
                      <a:pt x="1226" y="411"/>
                    </a:moveTo>
                    <a:lnTo>
                      <a:pt x="1226" y="41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26" y="411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0" name="Freeform 931"/>
              <p:cNvSpPr>
                <a:spLocks/>
              </p:cNvSpPr>
              <p:nvPr/>
            </p:nvSpPr>
            <p:spPr bwMode="auto">
              <a:xfrm>
                <a:off x="1161" y="1718"/>
                <a:ext cx="613" cy="207"/>
              </a:xfrm>
              <a:custGeom>
                <a:avLst/>
                <a:gdLst>
                  <a:gd name="T0" fmla="*/ 613 w 1226"/>
                  <a:gd name="T1" fmla="*/ 205 h 413"/>
                  <a:gd name="T2" fmla="*/ 613 w 1226"/>
                  <a:gd name="T3" fmla="*/ 207 h 413"/>
                  <a:gd name="T4" fmla="*/ 0 w 1226"/>
                  <a:gd name="T5" fmla="*/ 2 h 413"/>
                  <a:gd name="T6" fmla="*/ 0 w 1226"/>
                  <a:gd name="T7" fmla="*/ 0 h 413"/>
                  <a:gd name="T8" fmla="*/ 613 w 1226"/>
                  <a:gd name="T9" fmla="*/ 205 h 4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3"/>
                  <a:gd name="T17" fmla="*/ 1226 w 1226"/>
                  <a:gd name="T18" fmla="*/ 413 h 4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3">
                    <a:moveTo>
                      <a:pt x="1226" y="410"/>
                    </a:moveTo>
                    <a:lnTo>
                      <a:pt x="1226" y="41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6" y="410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1" name="Freeform 932"/>
              <p:cNvSpPr>
                <a:spLocks/>
              </p:cNvSpPr>
              <p:nvPr/>
            </p:nvSpPr>
            <p:spPr bwMode="auto">
              <a:xfrm>
                <a:off x="1161" y="1720"/>
                <a:ext cx="613" cy="211"/>
              </a:xfrm>
              <a:custGeom>
                <a:avLst/>
                <a:gdLst>
                  <a:gd name="T0" fmla="*/ 613 w 1226"/>
                  <a:gd name="T1" fmla="*/ 205 h 422"/>
                  <a:gd name="T2" fmla="*/ 613 w 1226"/>
                  <a:gd name="T3" fmla="*/ 211 h 422"/>
                  <a:gd name="T4" fmla="*/ 1 w 1226"/>
                  <a:gd name="T5" fmla="*/ 5 h 422"/>
                  <a:gd name="T6" fmla="*/ 0 w 1226"/>
                  <a:gd name="T7" fmla="*/ 0 h 422"/>
                  <a:gd name="T8" fmla="*/ 613 w 1226"/>
                  <a:gd name="T9" fmla="*/ 205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22"/>
                  <a:gd name="T17" fmla="*/ 1226 w 122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22">
                    <a:moveTo>
                      <a:pt x="1226" y="410"/>
                    </a:moveTo>
                    <a:lnTo>
                      <a:pt x="1226" y="422"/>
                    </a:lnTo>
                    <a:lnTo>
                      <a:pt x="1" y="10"/>
                    </a:lnTo>
                    <a:lnTo>
                      <a:pt x="0" y="0"/>
                    </a:lnTo>
                    <a:lnTo>
                      <a:pt x="1226" y="410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2" name="Freeform 933"/>
              <p:cNvSpPr>
                <a:spLocks/>
              </p:cNvSpPr>
              <p:nvPr/>
            </p:nvSpPr>
            <p:spPr bwMode="auto">
              <a:xfrm>
                <a:off x="1161" y="1720"/>
                <a:ext cx="613" cy="206"/>
              </a:xfrm>
              <a:custGeom>
                <a:avLst/>
                <a:gdLst>
                  <a:gd name="T0" fmla="*/ 613 w 1226"/>
                  <a:gd name="T1" fmla="*/ 204 h 414"/>
                  <a:gd name="T2" fmla="*/ 613 w 1226"/>
                  <a:gd name="T3" fmla="*/ 206 h 414"/>
                  <a:gd name="T4" fmla="*/ 0 w 1226"/>
                  <a:gd name="T5" fmla="*/ 1 h 414"/>
                  <a:gd name="T6" fmla="*/ 0 w 1226"/>
                  <a:gd name="T7" fmla="*/ 0 h 414"/>
                  <a:gd name="T8" fmla="*/ 613 w 1226"/>
                  <a:gd name="T9" fmla="*/ 204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4"/>
                  <a:gd name="T17" fmla="*/ 1226 w 1226"/>
                  <a:gd name="T18" fmla="*/ 414 h 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4">
                    <a:moveTo>
                      <a:pt x="1226" y="410"/>
                    </a:moveTo>
                    <a:lnTo>
                      <a:pt x="1226" y="41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26" y="410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3" name="Freeform 934"/>
              <p:cNvSpPr>
                <a:spLocks/>
              </p:cNvSpPr>
              <p:nvPr/>
            </p:nvSpPr>
            <p:spPr bwMode="auto">
              <a:xfrm>
                <a:off x="1161" y="1720"/>
                <a:ext cx="613" cy="208"/>
              </a:xfrm>
              <a:custGeom>
                <a:avLst/>
                <a:gdLst>
                  <a:gd name="T0" fmla="*/ 613 w 1226"/>
                  <a:gd name="T1" fmla="*/ 206 h 415"/>
                  <a:gd name="T2" fmla="*/ 613 w 1226"/>
                  <a:gd name="T3" fmla="*/ 208 h 415"/>
                  <a:gd name="T4" fmla="*/ 0 w 1226"/>
                  <a:gd name="T5" fmla="*/ 2 h 415"/>
                  <a:gd name="T6" fmla="*/ 0 w 1226"/>
                  <a:gd name="T7" fmla="*/ 0 h 415"/>
                  <a:gd name="T8" fmla="*/ 613 w 1226"/>
                  <a:gd name="T9" fmla="*/ 206 h 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5"/>
                  <a:gd name="T17" fmla="*/ 1226 w 1226"/>
                  <a:gd name="T18" fmla="*/ 415 h 4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5">
                    <a:moveTo>
                      <a:pt x="1226" y="412"/>
                    </a:moveTo>
                    <a:lnTo>
                      <a:pt x="1226" y="41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6" y="412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4" name="Freeform 935"/>
              <p:cNvSpPr>
                <a:spLocks/>
              </p:cNvSpPr>
              <p:nvPr/>
            </p:nvSpPr>
            <p:spPr bwMode="auto">
              <a:xfrm>
                <a:off x="1161" y="1722"/>
                <a:ext cx="613" cy="208"/>
              </a:xfrm>
              <a:custGeom>
                <a:avLst/>
                <a:gdLst>
                  <a:gd name="T0" fmla="*/ 613 w 1226"/>
                  <a:gd name="T1" fmla="*/ 206 h 415"/>
                  <a:gd name="T2" fmla="*/ 613 w 1226"/>
                  <a:gd name="T3" fmla="*/ 208 h 415"/>
                  <a:gd name="T4" fmla="*/ 0 w 1226"/>
                  <a:gd name="T5" fmla="*/ 1 h 415"/>
                  <a:gd name="T6" fmla="*/ 0 w 1226"/>
                  <a:gd name="T7" fmla="*/ 0 h 415"/>
                  <a:gd name="T8" fmla="*/ 613 w 1226"/>
                  <a:gd name="T9" fmla="*/ 206 h 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5"/>
                  <a:gd name="T17" fmla="*/ 1226 w 1226"/>
                  <a:gd name="T18" fmla="*/ 415 h 4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5">
                    <a:moveTo>
                      <a:pt x="1226" y="412"/>
                    </a:moveTo>
                    <a:lnTo>
                      <a:pt x="1226" y="41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26" y="412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5" name="Freeform 936"/>
              <p:cNvSpPr>
                <a:spLocks/>
              </p:cNvSpPr>
              <p:nvPr/>
            </p:nvSpPr>
            <p:spPr bwMode="auto">
              <a:xfrm>
                <a:off x="1161" y="1723"/>
                <a:ext cx="613" cy="208"/>
              </a:xfrm>
              <a:custGeom>
                <a:avLst/>
                <a:gdLst>
                  <a:gd name="T0" fmla="*/ 613 w 1226"/>
                  <a:gd name="T1" fmla="*/ 207 h 415"/>
                  <a:gd name="T2" fmla="*/ 613 w 1226"/>
                  <a:gd name="T3" fmla="*/ 208 h 415"/>
                  <a:gd name="T4" fmla="*/ 1 w 1226"/>
                  <a:gd name="T5" fmla="*/ 2 h 415"/>
                  <a:gd name="T6" fmla="*/ 0 w 1226"/>
                  <a:gd name="T7" fmla="*/ 0 h 415"/>
                  <a:gd name="T8" fmla="*/ 613 w 1226"/>
                  <a:gd name="T9" fmla="*/ 207 h 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5"/>
                  <a:gd name="T17" fmla="*/ 1226 w 1226"/>
                  <a:gd name="T18" fmla="*/ 415 h 4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5">
                    <a:moveTo>
                      <a:pt x="1226" y="413"/>
                    </a:moveTo>
                    <a:lnTo>
                      <a:pt x="1226" y="41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26" y="413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6" name="Freeform 937"/>
              <p:cNvSpPr>
                <a:spLocks/>
              </p:cNvSpPr>
              <p:nvPr/>
            </p:nvSpPr>
            <p:spPr bwMode="auto">
              <a:xfrm>
                <a:off x="1162" y="1724"/>
                <a:ext cx="613" cy="212"/>
              </a:xfrm>
              <a:custGeom>
                <a:avLst/>
                <a:gdLst>
                  <a:gd name="T0" fmla="*/ 612 w 1227"/>
                  <a:gd name="T1" fmla="*/ 206 h 424"/>
                  <a:gd name="T2" fmla="*/ 613 w 1227"/>
                  <a:gd name="T3" fmla="*/ 212 h 424"/>
                  <a:gd name="T4" fmla="*/ 1 w 1227"/>
                  <a:gd name="T5" fmla="*/ 5 h 424"/>
                  <a:gd name="T6" fmla="*/ 0 w 1227"/>
                  <a:gd name="T7" fmla="*/ 0 h 424"/>
                  <a:gd name="T8" fmla="*/ 612 w 1227"/>
                  <a:gd name="T9" fmla="*/ 206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24"/>
                  <a:gd name="T17" fmla="*/ 1227 w 1227"/>
                  <a:gd name="T18" fmla="*/ 424 h 4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24">
                    <a:moveTo>
                      <a:pt x="1225" y="412"/>
                    </a:moveTo>
                    <a:lnTo>
                      <a:pt x="1227" y="424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1225" y="412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7" name="Freeform 938"/>
              <p:cNvSpPr>
                <a:spLocks/>
              </p:cNvSpPr>
              <p:nvPr/>
            </p:nvSpPr>
            <p:spPr bwMode="auto">
              <a:xfrm>
                <a:off x="1162" y="1724"/>
                <a:ext cx="612" cy="208"/>
              </a:xfrm>
              <a:custGeom>
                <a:avLst/>
                <a:gdLst>
                  <a:gd name="T0" fmla="*/ 612 w 1225"/>
                  <a:gd name="T1" fmla="*/ 206 h 415"/>
                  <a:gd name="T2" fmla="*/ 612 w 1225"/>
                  <a:gd name="T3" fmla="*/ 208 h 415"/>
                  <a:gd name="T4" fmla="*/ 0 w 1225"/>
                  <a:gd name="T5" fmla="*/ 2 h 415"/>
                  <a:gd name="T6" fmla="*/ 0 w 1225"/>
                  <a:gd name="T7" fmla="*/ 0 h 415"/>
                  <a:gd name="T8" fmla="*/ 612 w 1225"/>
                  <a:gd name="T9" fmla="*/ 206 h 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5"/>
                  <a:gd name="T16" fmla="*/ 0 h 415"/>
                  <a:gd name="T17" fmla="*/ 1225 w 1225"/>
                  <a:gd name="T18" fmla="*/ 415 h 4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5" h="415">
                    <a:moveTo>
                      <a:pt x="1225" y="412"/>
                    </a:moveTo>
                    <a:lnTo>
                      <a:pt x="1225" y="41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5" y="412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8" name="Freeform 939"/>
              <p:cNvSpPr>
                <a:spLocks/>
              </p:cNvSpPr>
              <p:nvPr/>
            </p:nvSpPr>
            <p:spPr bwMode="auto">
              <a:xfrm>
                <a:off x="1162" y="1726"/>
                <a:ext cx="613" cy="208"/>
              </a:xfrm>
              <a:custGeom>
                <a:avLst/>
                <a:gdLst>
                  <a:gd name="T0" fmla="*/ 612 w 1227"/>
                  <a:gd name="T1" fmla="*/ 206 h 416"/>
                  <a:gd name="T2" fmla="*/ 613 w 1227"/>
                  <a:gd name="T3" fmla="*/ 208 h 416"/>
                  <a:gd name="T4" fmla="*/ 0 w 1227"/>
                  <a:gd name="T5" fmla="*/ 1 h 416"/>
                  <a:gd name="T6" fmla="*/ 0 w 1227"/>
                  <a:gd name="T7" fmla="*/ 0 h 416"/>
                  <a:gd name="T8" fmla="*/ 612 w 1227"/>
                  <a:gd name="T9" fmla="*/ 206 h 4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16"/>
                  <a:gd name="T17" fmla="*/ 1227 w 1227"/>
                  <a:gd name="T18" fmla="*/ 416 h 4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16">
                    <a:moveTo>
                      <a:pt x="1225" y="412"/>
                    </a:moveTo>
                    <a:lnTo>
                      <a:pt x="1227" y="41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25" y="412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9" name="Freeform 940"/>
              <p:cNvSpPr>
                <a:spLocks/>
              </p:cNvSpPr>
              <p:nvPr/>
            </p:nvSpPr>
            <p:spPr bwMode="auto">
              <a:xfrm>
                <a:off x="1162" y="1727"/>
                <a:ext cx="613" cy="209"/>
              </a:xfrm>
              <a:custGeom>
                <a:avLst/>
                <a:gdLst>
                  <a:gd name="T0" fmla="*/ 613 w 1227"/>
                  <a:gd name="T1" fmla="*/ 207 h 417"/>
                  <a:gd name="T2" fmla="*/ 613 w 1227"/>
                  <a:gd name="T3" fmla="*/ 209 h 417"/>
                  <a:gd name="T4" fmla="*/ 1 w 1227"/>
                  <a:gd name="T5" fmla="*/ 2 h 417"/>
                  <a:gd name="T6" fmla="*/ 0 w 1227"/>
                  <a:gd name="T7" fmla="*/ 0 h 417"/>
                  <a:gd name="T8" fmla="*/ 613 w 1227"/>
                  <a:gd name="T9" fmla="*/ 207 h 4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17"/>
                  <a:gd name="T17" fmla="*/ 1227 w 1227"/>
                  <a:gd name="T18" fmla="*/ 417 h 4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17">
                    <a:moveTo>
                      <a:pt x="1227" y="414"/>
                    </a:moveTo>
                    <a:lnTo>
                      <a:pt x="1227" y="41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227" y="414"/>
                    </a:lnTo>
                    <a:close/>
                  </a:path>
                </a:pathLst>
              </a:custGeom>
              <a:solidFill>
                <a:srgbClr val="DE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0" name="Freeform 941"/>
              <p:cNvSpPr>
                <a:spLocks/>
              </p:cNvSpPr>
              <p:nvPr/>
            </p:nvSpPr>
            <p:spPr bwMode="auto">
              <a:xfrm>
                <a:off x="1162" y="1729"/>
                <a:ext cx="613" cy="207"/>
              </a:xfrm>
              <a:custGeom>
                <a:avLst/>
                <a:gdLst>
                  <a:gd name="T0" fmla="*/ 613 w 1225"/>
                  <a:gd name="T1" fmla="*/ 206 h 416"/>
                  <a:gd name="T2" fmla="*/ 613 w 1225"/>
                  <a:gd name="T3" fmla="*/ 207 h 416"/>
                  <a:gd name="T4" fmla="*/ 0 w 1225"/>
                  <a:gd name="T5" fmla="*/ 1 h 416"/>
                  <a:gd name="T6" fmla="*/ 0 w 1225"/>
                  <a:gd name="T7" fmla="*/ 0 h 416"/>
                  <a:gd name="T8" fmla="*/ 613 w 1225"/>
                  <a:gd name="T9" fmla="*/ 206 h 4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5"/>
                  <a:gd name="T16" fmla="*/ 0 h 416"/>
                  <a:gd name="T17" fmla="*/ 1225 w 1225"/>
                  <a:gd name="T18" fmla="*/ 416 h 4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5" h="416">
                    <a:moveTo>
                      <a:pt x="1225" y="414"/>
                    </a:moveTo>
                    <a:lnTo>
                      <a:pt x="1225" y="41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25" y="414"/>
                    </a:lnTo>
                    <a:close/>
                  </a:path>
                </a:pathLst>
              </a:custGeom>
              <a:solidFill>
                <a:srgbClr val="DC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1" name="Freeform 942"/>
              <p:cNvSpPr>
                <a:spLocks/>
              </p:cNvSpPr>
              <p:nvPr/>
            </p:nvSpPr>
            <p:spPr bwMode="auto">
              <a:xfrm>
                <a:off x="1162" y="1729"/>
                <a:ext cx="614" cy="213"/>
              </a:xfrm>
              <a:custGeom>
                <a:avLst/>
                <a:gdLst>
                  <a:gd name="T0" fmla="*/ 613 w 1228"/>
                  <a:gd name="T1" fmla="*/ 207 h 425"/>
                  <a:gd name="T2" fmla="*/ 614 w 1228"/>
                  <a:gd name="T3" fmla="*/ 213 h 425"/>
                  <a:gd name="T4" fmla="*/ 1 w 1228"/>
                  <a:gd name="T5" fmla="*/ 5 h 425"/>
                  <a:gd name="T6" fmla="*/ 0 w 1228"/>
                  <a:gd name="T7" fmla="*/ 0 h 425"/>
                  <a:gd name="T8" fmla="*/ 613 w 1228"/>
                  <a:gd name="T9" fmla="*/ 207 h 4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5"/>
                  <a:gd name="T17" fmla="*/ 1228 w 1228"/>
                  <a:gd name="T18" fmla="*/ 425 h 4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5">
                    <a:moveTo>
                      <a:pt x="1225" y="414"/>
                    </a:moveTo>
                    <a:lnTo>
                      <a:pt x="1228" y="425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1225" y="414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2" name="Freeform 943"/>
              <p:cNvSpPr>
                <a:spLocks/>
              </p:cNvSpPr>
              <p:nvPr/>
            </p:nvSpPr>
            <p:spPr bwMode="auto">
              <a:xfrm>
                <a:off x="1162" y="1729"/>
                <a:ext cx="614" cy="210"/>
              </a:xfrm>
              <a:custGeom>
                <a:avLst/>
                <a:gdLst>
                  <a:gd name="T0" fmla="*/ 613 w 1226"/>
                  <a:gd name="T1" fmla="*/ 207 h 419"/>
                  <a:gd name="T2" fmla="*/ 614 w 1226"/>
                  <a:gd name="T3" fmla="*/ 210 h 419"/>
                  <a:gd name="T4" fmla="*/ 0 w 1226"/>
                  <a:gd name="T5" fmla="*/ 2 h 419"/>
                  <a:gd name="T6" fmla="*/ 0 w 1226"/>
                  <a:gd name="T7" fmla="*/ 0 h 419"/>
                  <a:gd name="T8" fmla="*/ 613 w 1226"/>
                  <a:gd name="T9" fmla="*/ 207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9"/>
                  <a:gd name="T17" fmla="*/ 1226 w 1226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9">
                    <a:moveTo>
                      <a:pt x="1225" y="414"/>
                    </a:moveTo>
                    <a:lnTo>
                      <a:pt x="1226" y="41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5" y="414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3" name="Freeform 944"/>
              <p:cNvSpPr>
                <a:spLocks/>
              </p:cNvSpPr>
              <p:nvPr/>
            </p:nvSpPr>
            <p:spPr bwMode="auto">
              <a:xfrm>
                <a:off x="1162" y="1731"/>
                <a:ext cx="614" cy="210"/>
              </a:xfrm>
              <a:custGeom>
                <a:avLst/>
                <a:gdLst>
                  <a:gd name="T0" fmla="*/ 614 w 1226"/>
                  <a:gd name="T1" fmla="*/ 208 h 419"/>
                  <a:gd name="T2" fmla="*/ 614 w 1226"/>
                  <a:gd name="T3" fmla="*/ 210 h 419"/>
                  <a:gd name="T4" fmla="*/ 1 w 1226"/>
                  <a:gd name="T5" fmla="*/ 2 h 419"/>
                  <a:gd name="T6" fmla="*/ 0 w 1226"/>
                  <a:gd name="T7" fmla="*/ 0 h 419"/>
                  <a:gd name="T8" fmla="*/ 614 w 1226"/>
                  <a:gd name="T9" fmla="*/ 208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9"/>
                  <a:gd name="T17" fmla="*/ 1226 w 1226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9">
                    <a:moveTo>
                      <a:pt x="1226" y="416"/>
                    </a:moveTo>
                    <a:lnTo>
                      <a:pt x="1226" y="41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26" y="416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4" name="Freeform 945"/>
              <p:cNvSpPr>
                <a:spLocks/>
              </p:cNvSpPr>
              <p:nvPr/>
            </p:nvSpPr>
            <p:spPr bwMode="auto">
              <a:xfrm>
                <a:off x="1163" y="1733"/>
                <a:ext cx="613" cy="209"/>
              </a:xfrm>
              <a:custGeom>
                <a:avLst/>
                <a:gdLst>
                  <a:gd name="T0" fmla="*/ 612 w 1226"/>
                  <a:gd name="T1" fmla="*/ 208 h 418"/>
                  <a:gd name="T2" fmla="*/ 613 w 1226"/>
                  <a:gd name="T3" fmla="*/ 209 h 418"/>
                  <a:gd name="T4" fmla="*/ 1 w 1226"/>
                  <a:gd name="T5" fmla="*/ 2 h 418"/>
                  <a:gd name="T6" fmla="*/ 0 w 1226"/>
                  <a:gd name="T7" fmla="*/ 0 h 418"/>
                  <a:gd name="T8" fmla="*/ 612 w 1226"/>
                  <a:gd name="T9" fmla="*/ 208 h 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8"/>
                  <a:gd name="T17" fmla="*/ 1226 w 1226"/>
                  <a:gd name="T18" fmla="*/ 418 h 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8">
                    <a:moveTo>
                      <a:pt x="1224" y="415"/>
                    </a:moveTo>
                    <a:lnTo>
                      <a:pt x="1226" y="4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24" y="415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5" name="Freeform 946"/>
              <p:cNvSpPr>
                <a:spLocks/>
              </p:cNvSpPr>
              <p:nvPr/>
            </p:nvSpPr>
            <p:spPr bwMode="auto">
              <a:xfrm>
                <a:off x="1164" y="1734"/>
                <a:ext cx="614" cy="213"/>
              </a:xfrm>
              <a:custGeom>
                <a:avLst/>
                <a:gdLst>
                  <a:gd name="T0" fmla="*/ 613 w 1228"/>
                  <a:gd name="T1" fmla="*/ 208 h 425"/>
                  <a:gd name="T2" fmla="*/ 614 w 1228"/>
                  <a:gd name="T3" fmla="*/ 213 h 425"/>
                  <a:gd name="T4" fmla="*/ 2 w 1228"/>
                  <a:gd name="T5" fmla="*/ 4 h 425"/>
                  <a:gd name="T6" fmla="*/ 0 w 1228"/>
                  <a:gd name="T7" fmla="*/ 0 h 425"/>
                  <a:gd name="T8" fmla="*/ 613 w 1228"/>
                  <a:gd name="T9" fmla="*/ 208 h 4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5"/>
                  <a:gd name="T17" fmla="*/ 1228 w 1228"/>
                  <a:gd name="T18" fmla="*/ 425 h 4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5">
                    <a:moveTo>
                      <a:pt x="1225" y="415"/>
                    </a:moveTo>
                    <a:lnTo>
                      <a:pt x="1228" y="425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1225" y="415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6" name="Freeform 947"/>
              <p:cNvSpPr>
                <a:spLocks/>
              </p:cNvSpPr>
              <p:nvPr/>
            </p:nvSpPr>
            <p:spPr bwMode="auto">
              <a:xfrm>
                <a:off x="1164" y="1734"/>
                <a:ext cx="613" cy="210"/>
              </a:xfrm>
              <a:custGeom>
                <a:avLst/>
                <a:gdLst>
                  <a:gd name="T0" fmla="*/ 612 w 1227"/>
                  <a:gd name="T1" fmla="*/ 208 h 419"/>
                  <a:gd name="T2" fmla="*/ 613 w 1227"/>
                  <a:gd name="T3" fmla="*/ 210 h 419"/>
                  <a:gd name="T4" fmla="*/ 0 w 1227"/>
                  <a:gd name="T5" fmla="*/ 2 h 419"/>
                  <a:gd name="T6" fmla="*/ 0 w 1227"/>
                  <a:gd name="T7" fmla="*/ 0 h 419"/>
                  <a:gd name="T8" fmla="*/ 612 w 1227"/>
                  <a:gd name="T9" fmla="*/ 208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19"/>
                  <a:gd name="T17" fmla="*/ 1227 w 1227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19">
                    <a:moveTo>
                      <a:pt x="1225" y="415"/>
                    </a:moveTo>
                    <a:lnTo>
                      <a:pt x="1227" y="41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25" y="415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7" name="Freeform 948"/>
              <p:cNvSpPr>
                <a:spLocks/>
              </p:cNvSpPr>
              <p:nvPr/>
            </p:nvSpPr>
            <p:spPr bwMode="auto">
              <a:xfrm>
                <a:off x="1164" y="1736"/>
                <a:ext cx="613" cy="209"/>
              </a:xfrm>
              <a:custGeom>
                <a:avLst/>
                <a:gdLst>
                  <a:gd name="T0" fmla="*/ 613 w 1227"/>
                  <a:gd name="T1" fmla="*/ 208 h 419"/>
                  <a:gd name="T2" fmla="*/ 613 w 1227"/>
                  <a:gd name="T3" fmla="*/ 209 h 419"/>
                  <a:gd name="T4" fmla="*/ 1 w 1227"/>
                  <a:gd name="T5" fmla="*/ 2 h 419"/>
                  <a:gd name="T6" fmla="*/ 0 w 1227"/>
                  <a:gd name="T7" fmla="*/ 0 h 419"/>
                  <a:gd name="T8" fmla="*/ 613 w 1227"/>
                  <a:gd name="T9" fmla="*/ 208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19"/>
                  <a:gd name="T17" fmla="*/ 1227 w 1227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19">
                    <a:moveTo>
                      <a:pt x="1227" y="416"/>
                    </a:moveTo>
                    <a:lnTo>
                      <a:pt x="1227" y="41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27" y="41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8" name="Freeform 949"/>
              <p:cNvSpPr>
                <a:spLocks/>
              </p:cNvSpPr>
              <p:nvPr/>
            </p:nvSpPr>
            <p:spPr bwMode="auto">
              <a:xfrm>
                <a:off x="1165" y="1738"/>
                <a:ext cx="613" cy="209"/>
              </a:xfrm>
              <a:custGeom>
                <a:avLst/>
                <a:gdLst>
                  <a:gd name="T0" fmla="*/ 613 w 1226"/>
                  <a:gd name="T1" fmla="*/ 208 h 418"/>
                  <a:gd name="T2" fmla="*/ 613 w 1226"/>
                  <a:gd name="T3" fmla="*/ 209 h 418"/>
                  <a:gd name="T4" fmla="*/ 1 w 1226"/>
                  <a:gd name="T5" fmla="*/ 1 h 418"/>
                  <a:gd name="T6" fmla="*/ 0 w 1226"/>
                  <a:gd name="T7" fmla="*/ 0 h 418"/>
                  <a:gd name="T8" fmla="*/ 613 w 1226"/>
                  <a:gd name="T9" fmla="*/ 208 h 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8"/>
                  <a:gd name="T17" fmla="*/ 1226 w 1226"/>
                  <a:gd name="T18" fmla="*/ 418 h 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8">
                    <a:moveTo>
                      <a:pt x="1225" y="415"/>
                    </a:moveTo>
                    <a:lnTo>
                      <a:pt x="1226" y="418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225" y="415"/>
                    </a:lnTo>
                    <a:close/>
                  </a:path>
                </a:pathLst>
              </a:custGeom>
              <a:solidFill>
                <a:srgbClr val="CE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9" name="Freeform 950"/>
              <p:cNvSpPr>
                <a:spLocks/>
              </p:cNvSpPr>
              <p:nvPr/>
            </p:nvSpPr>
            <p:spPr bwMode="auto">
              <a:xfrm>
                <a:off x="1166" y="1739"/>
                <a:ext cx="615" cy="212"/>
              </a:xfrm>
              <a:custGeom>
                <a:avLst/>
                <a:gdLst>
                  <a:gd name="T0" fmla="*/ 612 w 1229"/>
                  <a:gd name="T1" fmla="*/ 208 h 426"/>
                  <a:gd name="T2" fmla="*/ 615 w 1229"/>
                  <a:gd name="T3" fmla="*/ 212 h 426"/>
                  <a:gd name="T4" fmla="*/ 3 w 1229"/>
                  <a:gd name="T5" fmla="*/ 4 h 426"/>
                  <a:gd name="T6" fmla="*/ 0 w 1229"/>
                  <a:gd name="T7" fmla="*/ 0 h 426"/>
                  <a:gd name="T8" fmla="*/ 612 w 1229"/>
                  <a:gd name="T9" fmla="*/ 208 h 4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426"/>
                  <a:gd name="T17" fmla="*/ 1229 w 1229"/>
                  <a:gd name="T18" fmla="*/ 426 h 4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426">
                    <a:moveTo>
                      <a:pt x="1224" y="417"/>
                    </a:moveTo>
                    <a:lnTo>
                      <a:pt x="1229" y="426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0" name="Freeform 951"/>
              <p:cNvSpPr>
                <a:spLocks/>
              </p:cNvSpPr>
              <p:nvPr/>
            </p:nvSpPr>
            <p:spPr bwMode="auto">
              <a:xfrm>
                <a:off x="1166" y="1739"/>
                <a:ext cx="613" cy="210"/>
              </a:xfrm>
              <a:custGeom>
                <a:avLst/>
                <a:gdLst>
                  <a:gd name="T0" fmla="*/ 612 w 1226"/>
                  <a:gd name="T1" fmla="*/ 208 h 421"/>
                  <a:gd name="T2" fmla="*/ 613 w 1226"/>
                  <a:gd name="T3" fmla="*/ 210 h 421"/>
                  <a:gd name="T4" fmla="*/ 1 w 1226"/>
                  <a:gd name="T5" fmla="*/ 2 h 421"/>
                  <a:gd name="T6" fmla="*/ 0 w 1226"/>
                  <a:gd name="T7" fmla="*/ 0 h 421"/>
                  <a:gd name="T8" fmla="*/ 612 w 1226"/>
                  <a:gd name="T9" fmla="*/ 208 h 4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21"/>
                  <a:gd name="T17" fmla="*/ 1226 w 1226"/>
                  <a:gd name="T18" fmla="*/ 421 h 4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21">
                    <a:moveTo>
                      <a:pt x="1224" y="417"/>
                    </a:moveTo>
                    <a:lnTo>
                      <a:pt x="1226" y="421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1" name="Freeform 952"/>
              <p:cNvSpPr>
                <a:spLocks/>
              </p:cNvSpPr>
              <p:nvPr/>
            </p:nvSpPr>
            <p:spPr bwMode="auto">
              <a:xfrm>
                <a:off x="1167" y="1740"/>
                <a:ext cx="613" cy="210"/>
              </a:xfrm>
              <a:custGeom>
                <a:avLst/>
                <a:gdLst>
                  <a:gd name="T0" fmla="*/ 612 w 1227"/>
                  <a:gd name="T1" fmla="*/ 209 h 418"/>
                  <a:gd name="T2" fmla="*/ 613 w 1227"/>
                  <a:gd name="T3" fmla="*/ 210 h 418"/>
                  <a:gd name="T4" fmla="*/ 1 w 1227"/>
                  <a:gd name="T5" fmla="*/ 2 h 418"/>
                  <a:gd name="T6" fmla="*/ 0 w 1227"/>
                  <a:gd name="T7" fmla="*/ 0 h 418"/>
                  <a:gd name="T8" fmla="*/ 612 w 1227"/>
                  <a:gd name="T9" fmla="*/ 209 h 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418"/>
                  <a:gd name="T17" fmla="*/ 1227 w 1227"/>
                  <a:gd name="T18" fmla="*/ 418 h 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418">
                    <a:moveTo>
                      <a:pt x="1225" y="417"/>
                    </a:moveTo>
                    <a:lnTo>
                      <a:pt x="1227" y="41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225" y="417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2" name="Freeform 953"/>
              <p:cNvSpPr>
                <a:spLocks/>
              </p:cNvSpPr>
              <p:nvPr/>
            </p:nvSpPr>
            <p:spPr bwMode="auto">
              <a:xfrm>
                <a:off x="1167" y="1742"/>
                <a:ext cx="614" cy="209"/>
              </a:xfrm>
              <a:custGeom>
                <a:avLst/>
                <a:gdLst>
                  <a:gd name="T0" fmla="*/ 613 w 1226"/>
                  <a:gd name="T1" fmla="*/ 207 h 419"/>
                  <a:gd name="T2" fmla="*/ 614 w 1226"/>
                  <a:gd name="T3" fmla="*/ 209 h 419"/>
                  <a:gd name="T4" fmla="*/ 1 w 1226"/>
                  <a:gd name="T5" fmla="*/ 1 h 419"/>
                  <a:gd name="T6" fmla="*/ 0 w 1226"/>
                  <a:gd name="T7" fmla="*/ 0 h 419"/>
                  <a:gd name="T8" fmla="*/ 613 w 1226"/>
                  <a:gd name="T9" fmla="*/ 207 h 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19"/>
                  <a:gd name="T17" fmla="*/ 1226 w 1226"/>
                  <a:gd name="T18" fmla="*/ 419 h 4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19">
                    <a:moveTo>
                      <a:pt x="1225" y="415"/>
                    </a:moveTo>
                    <a:lnTo>
                      <a:pt x="1226" y="419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225" y="415"/>
                    </a:lnTo>
                    <a:close/>
                  </a:path>
                </a:pathLst>
              </a:custGeom>
              <a:solidFill>
                <a:srgbClr val="C6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3" name="Freeform 954"/>
              <p:cNvSpPr>
                <a:spLocks/>
              </p:cNvSpPr>
              <p:nvPr/>
            </p:nvSpPr>
            <p:spPr bwMode="auto">
              <a:xfrm>
                <a:off x="1168" y="1743"/>
                <a:ext cx="615" cy="212"/>
              </a:xfrm>
              <a:custGeom>
                <a:avLst/>
                <a:gdLst>
                  <a:gd name="T0" fmla="*/ 612 w 1229"/>
                  <a:gd name="T1" fmla="*/ 208 h 425"/>
                  <a:gd name="T2" fmla="*/ 615 w 1229"/>
                  <a:gd name="T3" fmla="*/ 212 h 425"/>
                  <a:gd name="T4" fmla="*/ 3 w 1229"/>
                  <a:gd name="T5" fmla="*/ 4 h 425"/>
                  <a:gd name="T6" fmla="*/ 0 w 1229"/>
                  <a:gd name="T7" fmla="*/ 0 h 425"/>
                  <a:gd name="T8" fmla="*/ 612 w 1229"/>
                  <a:gd name="T9" fmla="*/ 208 h 4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425"/>
                  <a:gd name="T17" fmla="*/ 1229 w 1229"/>
                  <a:gd name="T18" fmla="*/ 425 h 4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425">
                    <a:moveTo>
                      <a:pt x="1224" y="417"/>
                    </a:moveTo>
                    <a:lnTo>
                      <a:pt x="1229" y="425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4" name="Freeform 955"/>
              <p:cNvSpPr>
                <a:spLocks/>
              </p:cNvSpPr>
              <p:nvPr/>
            </p:nvSpPr>
            <p:spPr bwMode="auto">
              <a:xfrm>
                <a:off x="1168" y="1743"/>
                <a:ext cx="613" cy="211"/>
              </a:xfrm>
              <a:custGeom>
                <a:avLst/>
                <a:gdLst>
                  <a:gd name="T0" fmla="*/ 612 w 1226"/>
                  <a:gd name="T1" fmla="*/ 209 h 422"/>
                  <a:gd name="T2" fmla="*/ 613 w 1226"/>
                  <a:gd name="T3" fmla="*/ 211 h 422"/>
                  <a:gd name="T4" fmla="*/ 1 w 1226"/>
                  <a:gd name="T5" fmla="*/ 3 h 422"/>
                  <a:gd name="T6" fmla="*/ 0 w 1226"/>
                  <a:gd name="T7" fmla="*/ 0 h 422"/>
                  <a:gd name="T8" fmla="*/ 612 w 1226"/>
                  <a:gd name="T9" fmla="*/ 20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6"/>
                  <a:gd name="T16" fmla="*/ 0 h 422"/>
                  <a:gd name="T17" fmla="*/ 1226 w 122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6" h="422">
                    <a:moveTo>
                      <a:pt x="1224" y="417"/>
                    </a:moveTo>
                    <a:lnTo>
                      <a:pt x="1226" y="42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5" name="Freeform 956"/>
              <p:cNvSpPr>
                <a:spLocks/>
              </p:cNvSpPr>
              <p:nvPr/>
            </p:nvSpPr>
            <p:spPr bwMode="auto">
              <a:xfrm>
                <a:off x="1169" y="1745"/>
                <a:ext cx="614" cy="210"/>
              </a:xfrm>
              <a:custGeom>
                <a:avLst/>
                <a:gdLst>
                  <a:gd name="T0" fmla="*/ 613 w 1228"/>
                  <a:gd name="T1" fmla="*/ 209 h 420"/>
                  <a:gd name="T2" fmla="*/ 614 w 1228"/>
                  <a:gd name="T3" fmla="*/ 210 h 420"/>
                  <a:gd name="T4" fmla="*/ 2 w 1228"/>
                  <a:gd name="T5" fmla="*/ 2 h 420"/>
                  <a:gd name="T6" fmla="*/ 0 w 1228"/>
                  <a:gd name="T7" fmla="*/ 0 h 420"/>
                  <a:gd name="T8" fmla="*/ 613 w 1228"/>
                  <a:gd name="T9" fmla="*/ 209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0"/>
                  <a:gd name="T17" fmla="*/ 1228 w 1228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0">
                    <a:moveTo>
                      <a:pt x="1225" y="417"/>
                    </a:moveTo>
                    <a:lnTo>
                      <a:pt x="1228" y="42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225" y="417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6" name="Freeform 957"/>
              <p:cNvSpPr>
                <a:spLocks/>
              </p:cNvSpPr>
              <p:nvPr/>
            </p:nvSpPr>
            <p:spPr bwMode="auto">
              <a:xfrm>
                <a:off x="1171" y="1747"/>
                <a:ext cx="615" cy="213"/>
              </a:xfrm>
              <a:custGeom>
                <a:avLst/>
                <a:gdLst>
                  <a:gd name="T0" fmla="*/ 612 w 1229"/>
                  <a:gd name="T1" fmla="*/ 209 h 425"/>
                  <a:gd name="T2" fmla="*/ 615 w 1229"/>
                  <a:gd name="T3" fmla="*/ 213 h 425"/>
                  <a:gd name="T4" fmla="*/ 3 w 1229"/>
                  <a:gd name="T5" fmla="*/ 4 h 425"/>
                  <a:gd name="T6" fmla="*/ 0 w 1229"/>
                  <a:gd name="T7" fmla="*/ 0 h 425"/>
                  <a:gd name="T8" fmla="*/ 612 w 1229"/>
                  <a:gd name="T9" fmla="*/ 209 h 4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9"/>
                  <a:gd name="T16" fmla="*/ 0 h 425"/>
                  <a:gd name="T17" fmla="*/ 1229 w 1229"/>
                  <a:gd name="T18" fmla="*/ 425 h 4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9" h="425">
                    <a:moveTo>
                      <a:pt x="1224" y="417"/>
                    </a:moveTo>
                    <a:lnTo>
                      <a:pt x="1229" y="425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7" name="Freeform 958"/>
              <p:cNvSpPr>
                <a:spLocks/>
              </p:cNvSpPr>
              <p:nvPr/>
            </p:nvSpPr>
            <p:spPr bwMode="auto">
              <a:xfrm>
                <a:off x="1171" y="1747"/>
                <a:ext cx="614" cy="210"/>
              </a:xfrm>
              <a:custGeom>
                <a:avLst/>
                <a:gdLst>
                  <a:gd name="T0" fmla="*/ 612 w 1228"/>
                  <a:gd name="T1" fmla="*/ 209 h 420"/>
                  <a:gd name="T2" fmla="*/ 614 w 1228"/>
                  <a:gd name="T3" fmla="*/ 210 h 420"/>
                  <a:gd name="T4" fmla="*/ 1 w 1228"/>
                  <a:gd name="T5" fmla="*/ 2 h 420"/>
                  <a:gd name="T6" fmla="*/ 0 w 1228"/>
                  <a:gd name="T7" fmla="*/ 0 h 420"/>
                  <a:gd name="T8" fmla="*/ 612 w 1228"/>
                  <a:gd name="T9" fmla="*/ 209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0"/>
                  <a:gd name="T17" fmla="*/ 1228 w 1228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0">
                    <a:moveTo>
                      <a:pt x="1224" y="417"/>
                    </a:moveTo>
                    <a:lnTo>
                      <a:pt x="1228" y="420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24" y="417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8" name="Freeform 959"/>
              <p:cNvSpPr>
                <a:spLocks/>
              </p:cNvSpPr>
              <p:nvPr/>
            </p:nvSpPr>
            <p:spPr bwMode="auto">
              <a:xfrm>
                <a:off x="1172" y="1749"/>
                <a:ext cx="614" cy="211"/>
              </a:xfrm>
              <a:custGeom>
                <a:avLst/>
                <a:gdLst>
                  <a:gd name="T0" fmla="*/ 614 w 1228"/>
                  <a:gd name="T1" fmla="*/ 209 h 422"/>
                  <a:gd name="T2" fmla="*/ 614 w 1228"/>
                  <a:gd name="T3" fmla="*/ 211 h 422"/>
                  <a:gd name="T4" fmla="*/ 2 w 1228"/>
                  <a:gd name="T5" fmla="*/ 2 h 422"/>
                  <a:gd name="T6" fmla="*/ 0 w 1228"/>
                  <a:gd name="T7" fmla="*/ 0 h 422"/>
                  <a:gd name="T8" fmla="*/ 614 w 1228"/>
                  <a:gd name="T9" fmla="*/ 20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8"/>
                  <a:gd name="T16" fmla="*/ 0 h 422"/>
                  <a:gd name="T17" fmla="*/ 1228 w 1228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8" h="422">
                    <a:moveTo>
                      <a:pt x="1227" y="417"/>
                    </a:moveTo>
                    <a:lnTo>
                      <a:pt x="1228" y="422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227" y="417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9" name="Freeform 960"/>
              <p:cNvSpPr>
                <a:spLocks/>
              </p:cNvSpPr>
              <p:nvPr/>
            </p:nvSpPr>
            <p:spPr bwMode="auto">
              <a:xfrm>
                <a:off x="1173" y="1750"/>
                <a:ext cx="616" cy="212"/>
              </a:xfrm>
              <a:custGeom>
                <a:avLst/>
                <a:gdLst>
                  <a:gd name="T0" fmla="*/ 612 w 1231"/>
                  <a:gd name="T1" fmla="*/ 209 h 423"/>
                  <a:gd name="T2" fmla="*/ 616 w 1231"/>
                  <a:gd name="T3" fmla="*/ 212 h 423"/>
                  <a:gd name="T4" fmla="*/ 3 w 1231"/>
                  <a:gd name="T5" fmla="*/ 2 h 423"/>
                  <a:gd name="T6" fmla="*/ 0 w 1231"/>
                  <a:gd name="T7" fmla="*/ 0 h 423"/>
                  <a:gd name="T8" fmla="*/ 612 w 1231"/>
                  <a:gd name="T9" fmla="*/ 209 h 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423"/>
                  <a:gd name="T17" fmla="*/ 1231 w 1231"/>
                  <a:gd name="T18" fmla="*/ 423 h 4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423">
                    <a:moveTo>
                      <a:pt x="1224" y="418"/>
                    </a:moveTo>
                    <a:lnTo>
                      <a:pt x="1231" y="42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224" y="418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0" name="Freeform 961"/>
              <p:cNvSpPr>
                <a:spLocks/>
              </p:cNvSpPr>
              <p:nvPr/>
            </p:nvSpPr>
            <p:spPr bwMode="auto">
              <a:xfrm>
                <a:off x="1177" y="1753"/>
                <a:ext cx="615" cy="212"/>
              </a:xfrm>
              <a:custGeom>
                <a:avLst/>
                <a:gdLst>
                  <a:gd name="T0" fmla="*/ 612 w 1231"/>
                  <a:gd name="T1" fmla="*/ 210 h 424"/>
                  <a:gd name="T2" fmla="*/ 615 w 1231"/>
                  <a:gd name="T3" fmla="*/ 212 h 424"/>
                  <a:gd name="T4" fmla="*/ 3 w 1231"/>
                  <a:gd name="T5" fmla="*/ 3 h 424"/>
                  <a:gd name="T6" fmla="*/ 0 w 1231"/>
                  <a:gd name="T7" fmla="*/ 0 h 424"/>
                  <a:gd name="T8" fmla="*/ 612 w 1231"/>
                  <a:gd name="T9" fmla="*/ 210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1"/>
                  <a:gd name="T16" fmla="*/ 0 h 424"/>
                  <a:gd name="T17" fmla="*/ 1231 w 1231"/>
                  <a:gd name="T18" fmla="*/ 424 h 4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1" h="424">
                    <a:moveTo>
                      <a:pt x="1225" y="419"/>
                    </a:moveTo>
                    <a:lnTo>
                      <a:pt x="1231" y="424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225" y="419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1" name="Freeform 962"/>
              <p:cNvSpPr>
                <a:spLocks/>
              </p:cNvSpPr>
              <p:nvPr/>
            </p:nvSpPr>
            <p:spPr bwMode="auto">
              <a:xfrm>
                <a:off x="1180" y="1755"/>
                <a:ext cx="620" cy="213"/>
              </a:xfrm>
              <a:custGeom>
                <a:avLst/>
                <a:gdLst>
                  <a:gd name="T0" fmla="*/ 612 w 1239"/>
                  <a:gd name="T1" fmla="*/ 210 h 426"/>
                  <a:gd name="T2" fmla="*/ 620 w 1239"/>
                  <a:gd name="T3" fmla="*/ 213 h 426"/>
                  <a:gd name="T4" fmla="*/ 8 w 1239"/>
                  <a:gd name="T5" fmla="*/ 3 h 426"/>
                  <a:gd name="T6" fmla="*/ 0 w 1239"/>
                  <a:gd name="T7" fmla="*/ 0 h 426"/>
                  <a:gd name="T8" fmla="*/ 612 w 1239"/>
                  <a:gd name="T9" fmla="*/ 210 h 4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9"/>
                  <a:gd name="T16" fmla="*/ 0 h 426"/>
                  <a:gd name="T17" fmla="*/ 1239 w 1239"/>
                  <a:gd name="T18" fmla="*/ 426 h 4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9" h="426">
                    <a:moveTo>
                      <a:pt x="1224" y="419"/>
                    </a:moveTo>
                    <a:lnTo>
                      <a:pt x="1239" y="426"/>
                    </a:lnTo>
                    <a:lnTo>
                      <a:pt x="15" y="7"/>
                    </a:lnTo>
                    <a:lnTo>
                      <a:pt x="0" y="0"/>
                    </a:lnTo>
                    <a:lnTo>
                      <a:pt x="1224" y="419"/>
                    </a:lnTo>
                    <a:close/>
                  </a:path>
                </a:pathLst>
              </a:custGeom>
              <a:solidFill>
                <a:srgbClr val="9D4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" name="Freeform 963"/>
              <p:cNvSpPr>
                <a:spLocks/>
              </p:cNvSpPr>
              <p:nvPr/>
            </p:nvSpPr>
            <p:spPr bwMode="auto">
              <a:xfrm>
                <a:off x="1218" y="1646"/>
                <a:ext cx="621" cy="194"/>
              </a:xfrm>
              <a:custGeom>
                <a:avLst/>
                <a:gdLst>
                  <a:gd name="T0" fmla="*/ 621 w 1242"/>
                  <a:gd name="T1" fmla="*/ 194 h 387"/>
                  <a:gd name="T2" fmla="*/ 617 w 1242"/>
                  <a:gd name="T3" fmla="*/ 193 h 387"/>
                  <a:gd name="T4" fmla="*/ 0 w 1242"/>
                  <a:gd name="T5" fmla="*/ 0 h 387"/>
                  <a:gd name="T6" fmla="*/ 5 w 1242"/>
                  <a:gd name="T7" fmla="*/ 1 h 387"/>
                  <a:gd name="T8" fmla="*/ 621 w 1242"/>
                  <a:gd name="T9" fmla="*/ 194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2"/>
                  <a:gd name="T16" fmla="*/ 0 h 387"/>
                  <a:gd name="T17" fmla="*/ 1242 w 1242"/>
                  <a:gd name="T18" fmla="*/ 387 h 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2" h="387">
                    <a:moveTo>
                      <a:pt x="1242" y="387"/>
                    </a:moveTo>
                    <a:lnTo>
                      <a:pt x="1233" y="38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1242" y="387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" name="Freeform 964"/>
              <p:cNvSpPr>
                <a:spLocks/>
              </p:cNvSpPr>
              <p:nvPr/>
            </p:nvSpPr>
            <p:spPr bwMode="auto">
              <a:xfrm>
                <a:off x="1214" y="1646"/>
                <a:ext cx="621" cy="193"/>
              </a:xfrm>
              <a:custGeom>
                <a:avLst/>
                <a:gdLst>
                  <a:gd name="T0" fmla="*/ 621 w 1241"/>
                  <a:gd name="T1" fmla="*/ 193 h 387"/>
                  <a:gd name="T2" fmla="*/ 617 w 1241"/>
                  <a:gd name="T3" fmla="*/ 193 h 387"/>
                  <a:gd name="T4" fmla="*/ 0 w 1241"/>
                  <a:gd name="T5" fmla="*/ 0 h 387"/>
                  <a:gd name="T6" fmla="*/ 4 w 1241"/>
                  <a:gd name="T7" fmla="*/ 1 h 387"/>
                  <a:gd name="T8" fmla="*/ 621 w 1241"/>
                  <a:gd name="T9" fmla="*/ 193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1"/>
                  <a:gd name="T16" fmla="*/ 0 h 387"/>
                  <a:gd name="T17" fmla="*/ 1241 w 1241"/>
                  <a:gd name="T18" fmla="*/ 387 h 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1" h="387">
                    <a:moveTo>
                      <a:pt x="1241" y="387"/>
                    </a:moveTo>
                    <a:lnTo>
                      <a:pt x="1233" y="38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241" y="387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" name="Freeform 965"/>
              <p:cNvSpPr>
                <a:spLocks/>
              </p:cNvSpPr>
              <p:nvPr/>
            </p:nvSpPr>
            <p:spPr bwMode="auto">
              <a:xfrm>
                <a:off x="1210" y="1646"/>
                <a:ext cx="620" cy="193"/>
              </a:xfrm>
              <a:custGeom>
                <a:avLst/>
                <a:gdLst>
                  <a:gd name="T0" fmla="*/ 620 w 1241"/>
                  <a:gd name="T1" fmla="*/ 193 h 387"/>
                  <a:gd name="T2" fmla="*/ 615 w 1241"/>
                  <a:gd name="T3" fmla="*/ 193 h 387"/>
                  <a:gd name="T4" fmla="*/ 0 w 1241"/>
                  <a:gd name="T5" fmla="*/ 0 h 387"/>
                  <a:gd name="T6" fmla="*/ 4 w 1241"/>
                  <a:gd name="T7" fmla="*/ 0 h 387"/>
                  <a:gd name="T8" fmla="*/ 620 w 1241"/>
                  <a:gd name="T9" fmla="*/ 193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1"/>
                  <a:gd name="T16" fmla="*/ 0 h 387"/>
                  <a:gd name="T17" fmla="*/ 1241 w 1241"/>
                  <a:gd name="T18" fmla="*/ 387 h 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1" h="387">
                    <a:moveTo>
                      <a:pt x="1241" y="386"/>
                    </a:moveTo>
                    <a:lnTo>
                      <a:pt x="1231" y="38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241" y="386"/>
                    </a:lnTo>
                    <a:close/>
                  </a:path>
                </a:pathLst>
              </a:custGeom>
              <a:solidFill>
                <a:srgbClr val="81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" name="Freeform 966"/>
              <p:cNvSpPr>
                <a:spLocks/>
              </p:cNvSpPr>
              <p:nvPr/>
            </p:nvSpPr>
            <p:spPr bwMode="auto">
              <a:xfrm>
                <a:off x="1205" y="1646"/>
                <a:ext cx="620" cy="194"/>
              </a:xfrm>
              <a:custGeom>
                <a:avLst/>
                <a:gdLst>
                  <a:gd name="T0" fmla="*/ 620 w 1241"/>
                  <a:gd name="T1" fmla="*/ 193 h 389"/>
                  <a:gd name="T2" fmla="*/ 616 w 1241"/>
                  <a:gd name="T3" fmla="*/ 194 h 389"/>
                  <a:gd name="T4" fmla="*/ 0 w 1241"/>
                  <a:gd name="T5" fmla="*/ 1 h 389"/>
                  <a:gd name="T6" fmla="*/ 5 w 1241"/>
                  <a:gd name="T7" fmla="*/ 0 h 389"/>
                  <a:gd name="T8" fmla="*/ 620 w 1241"/>
                  <a:gd name="T9" fmla="*/ 193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1"/>
                  <a:gd name="T16" fmla="*/ 0 h 389"/>
                  <a:gd name="T17" fmla="*/ 1241 w 1241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1" h="389">
                    <a:moveTo>
                      <a:pt x="1241" y="387"/>
                    </a:moveTo>
                    <a:lnTo>
                      <a:pt x="1233" y="389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241" y="387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" name="Freeform 967"/>
              <p:cNvSpPr>
                <a:spLocks/>
              </p:cNvSpPr>
              <p:nvPr/>
            </p:nvSpPr>
            <p:spPr bwMode="auto">
              <a:xfrm>
                <a:off x="1207" y="1646"/>
                <a:ext cx="618" cy="194"/>
              </a:xfrm>
              <a:custGeom>
                <a:avLst/>
                <a:gdLst>
                  <a:gd name="T0" fmla="*/ 618 w 1236"/>
                  <a:gd name="T1" fmla="*/ 193 h 389"/>
                  <a:gd name="T2" fmla="*/ 616 w 1236"/>
                  <a:gd name="T3" fmla="*/ 194 h 389"/>
                  <a:gd name="T4" fmla="*/ 0 w 1236"/>
                  <a:gd name="T5" fmla="*/ 1 h 389"/>
                  <a:gd name="T6" fmla="*/ 2 w 1236"/>
                  <a:gd name="T7" fmla="*/ 0 h 389"/>
                  <a:gd name="T8" fmla="*/ 618 w 1236"/>
                  <a:gd name="T9" fmla="*/ 193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6"/>
                  <a:gd name="T16" fmla="*/ 0 h 389"/>
                  <a:gd name="T17" fmla="*/ 1236 w 1236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6" h="389">
                    <a:moveTo>
                      <a:pt x="1236" y="387"/>
                    </a:moveTo>
                    <a:lnTo>
                      <a:pt x="1231" y="389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36" y="387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" name="Freeform 968"/>
              <p:cNvSpPr>
                <a:spLocks/>
              </p:cNvSpPr>
              <p:nvPr/>
            </p:nvSpPr>
            <p:spPr bwMode="auto">
              <a:xfrm>
                <a:off x="1205" y="1646"/>
                <a:ext cx="618" cy="194"/>
              </a:xfrm>
              <a:custGeom>
                <a:avLst/>
                <a:gdLst>
                  <a:gd name="T0" fmla="*/ 618 w 1236"/>
                  <a:gd name="T1" fmla="*/ 194 h 387"/>
                  <a:gd name="T2" fmla="*/ 617 w 1236"/>
                  <a:gd name="T3" fmla="*/ 194 h 387"/>
                  <a:gd name="T4" fmla="*/ 0 w 1236"/>
                  <a:gd name="T5" fmla="*/ 0 h 387"/>
                  <a:gd name="T6" fmla="*/ 2 w 1236"/>
                  <a:gd name="T7" fmla="*/ 0 h 387"/>
                  <a:gd name="T8" fmla="*/ 618 w 1236"/>
                  <a:gd name="T9" fmla="*/ 194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6"/>
                  <a:gd name="T16" fmla="*/ 0 h 387"/>
                  <a:gd name="T17" fmla="*/ 1236 w 1236"/>
                  <a:gd name="T18" fmla="*/ 387 h 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6" h="387">
                    <a:moveTo>
                      <a:pt x="1236" y="387"/>
                    </a:moveTo>
                    <a:lnTo>
                      <a:pt x="1233" y="38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236" y="387"/>
                    </a:lnTo>
                    <a:close/>
                  </a:path>
                </a:pathLst>
              </a:custGeom>
              <a:solidFill>
                <a:srgbClr val="92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" name="Freeform 969"/>
              <p:cNvSpPr>
                <a:spLocks/>
              </p:cNvSpPr>
              <p:nvPr/>
            </p:nvSpPr>
            <p:spPr bwMode="auto">
              <a:xfrm>
                <a:off x="1773" y="1838"/>
                <a:ext cx="92" cy="131"/>
              </a:xfrm>
              <a:custGeom>
                <a:avLst/>
                <a:gdLst>
                  <a:gd name="T0" fmla="*/ 44 w 183"/>
                  <a:gd name="T1" fmla="*/ 3 h 261"/>
                  <a:gd name="T2" fmla="*/ 34 w 183"/>
                  <a:gd name="T3" fmla="*/ 8 h 261"/>
                  <a:gd name="T4" fmla="*/ 26 w 183"/>
                  <a:gd name="T5" fmla="*/ 16 h 261"/>
                  <a:gd name="T6" fmla="*/ 19 w 183"/>
                  <a:gd name="T7" fmla="*/ 25 h 261"/>
                  <a:gd name="T8" fmla="*/ 12 w 183"/>
                  <a:gd name="T9" fmla="*/ 36 h 261"/>
                  <a:gd name="T10" fmla="*/ 7 w 183"/>
                  <a:gd name="T11" fmla="*/ 47 h 261"/>
                  <a:gd name="T12" fmla="*/ 4 w 183"/>
                  <a:gd name="T13" fmla="*/ 60 h 261"/>
                  <a:gd name="T14" fmla="*/ 1 w 183"/>
                  <a:gd name="T15" fmla="*/ 73 h 261"/>
                  <a:gd name="T16" fmla="*/ 1 w 183"/>
                  <a:gd name="T17" fmla="*/ 86 h 261"/>
                  <a:gd name="T18" fmla="*/ 2 w 183"/>
                  <a:gd name="T19" fmla="*/ 98 h 261"/>
                  <a:gd name="T20" fmla="*/ 5 w 183"/>
                  <a:gd name="T21" fmla="*/ 109 h 261"/>
                  <a:gd name="T22" fmla="*/ 10 w 183"/>
                  <a:gd name="T23" fmla="*/ 117 h 261"/>
                  <a:gd name="T24" fmla="*/ 16 w 183"/>
                  <a:gd name="T25" fmla="*/ 124 h 261"/>
                  <a:gd name="T26" fmla="*/ 24 w 183"/>
                  <a:gd name="T27" fmla="*/ 129 h 261"/>
                  <a:gd name="T28" fmla="*/ 31 w 183"/>
                  <a:gd name="T29" fmla="*/ 131 h 261"/>
                  <a:gd name="T30" fmla="*/ 40 w 183"/>
                  <a:gd name="T31" fmla="*/ 131 h 261"/>
                  <a:gd name="T32" fmla="*/ 49 w 183"/>
                  <a:gd name="T33" fmla="*/ 127 h 261"/>
                  <a:gd name="T34" fmla="*/ 59 w 183"/>
                  <a:gd name="T35" fmla="*/ 122 h 261"/>
                  <a:gd name="T36" fmla="*/ 66 w 183"/>
                  <a:gd name="T37" fmla="*/ 115 h 261"/>
                  <a:gd name="T38" fmla="*/ 73 w 183"/>
                  <a:gd name="T39" fmla="*/ 106 h 261"/>
                  <a:gd name="T40" fmla="*/ 80 w 183"/>
                  <a:gd name="T41" fmla="*/ 95 h 261"/>
                  <a:gd name="T42" fmla="*/ 85 w 183"/>
                  <a:gd name="T43" fmla="*/ 83 h 261"/>
                  <a:gd name="T44" fmla="*/ 88 w 183"/>
                  <a:gd name="T45" fmla="*/ 72 h 261"/>
                  <a:gd name="T46" fmla="*/ 91 w 183"/>
                  <a:gd name="T47" fmla="*/ 58 h 261"/>
                  <a:gd name="T48" fmla="*/ 91 w 183"/>
                  <a:gd name="T49" fmla="*/ 45 h 261"/>
                  <a:gd name="T50" fmla="*/ 90 w 183"/>
                  <a:gd name="T51" fmla="*/ 33 h 261"/>
                  <a:gd name="T52" fmla="*/ 87 w 183"/>
                  <a:gd name="T53" fmla="*/ 23 h 261"/>
                  <a:gd name="T54" fmla="*/ 83 w 183"/>
                  <a:gd name="T55" fmla="*/ 14 h 261"/>
                  <a:gd name="T56" fmla="*/ 77 w 183"/>
                  <a:gd name="T57" fmla="*/ 8 h 261"/>
                  <a:gd name="T58" fmla="*/ 69 w 183"/>
                  <a:gd name="T59" fmla="*/ 3 h 261"/>
                  <a:gd name="T60" fmla="*/ 62 w 183"/>
                  <a:gd name="T61" fmla="*/ 1 h 261"/>
                  <a:gd name="T62" fmla="*/ 53 w 183"/>
                  <a:gd name="T63" fmla="*/ 1 h 26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3"/>
                  <a:gd name="T97" fmla="*/ 0 h 261"/>
                  <a:gd name="T98" fmla="*/ 183 w 183"/>
                  <a:gd name="T99" fmla="*/ 261 h 26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3" h="261">
                    <a:moveTo>
                      <a:pt x="97" y="3"/>
                    </a:moveTo>
                    <a:lnTo>
                      <a:pt x="87" y="6"/>
                    </a:lnTo>
                    <a:lnTo>
                      <a:pt x="78" y="11"/>
                    </a:lnTo>
                    <a:lnTo>
                      <a:pt x="68" y="16"/>
                    </a:lnTo>
                    <a:lnTo>
                      <a:pt x="60" y="25"/>
                    </a:lnTo>
                    <a:lnTo>
                      <a:pt x="52" y="31"/>
                    </a:lnTo>
                    <a:lnTo>
                      <a:pt x="45" y="41"/>
                    </a:lnTo>
                    <a:lnTo>
                      <a:pt x="37" y="49"/>
                    </a:lnTo>
                    <a:lnTo>
                      <a:pt x="30" y="59"/>
                    </a:lnTo>
                    <a:lnTo>
                      <a:pt x="24" y="71"/>
                    </a:lnTo>
                    <a:lnTo>
                      <a:pt x="19" y="83"/>
                    </a:lnTo>
                    <a:lnTo>
                      <a:pt x="14" y="94"/>
                    </a:lnTo>
                    <a:lnTo>
                      <a:pt x="10" y="108"/>
                    </a:lnTo>
                    <a:lnTo>
                      <a:pt x="7" y="119"/>
                    </a:lnTo>
                    <a:lnTo>
                      <a:pt x="4" y="133"/>
                    </a:lnTo>
                    <a:lnTo>
                      <a:pt x="2" y="146"/>
                    </a:lnTo>
                    <a:lnTo>
                      <a:pt x="0" y="159"/>
                    </a:lnTo>
                    <a:lnTo>
                      <a:pt x="2" y="172"/>
                    </a:lnTo>
                    <a:lnTo>
                      <a:pt x="2" y="184"/>
                    </a:lnTo>
                    <a:lnTo>
                      <a:pt x="4" y="196"/>
                    </a:lnTo>
                    <a:lnTo>
                      <a:pt x="7" y="207"/>
                    </a:lnTo>
                    <a:lnTo>
                      <a:pt x="10" y="217"/>
                    </a:lnTo>
                    <a:lnTo>
                      <a:pt x="15" y="226"/>
                    </a:lnTo>
                    <a:lnTo>
                      <a:pt x="20" y="234"/>
                    </a:lnTo>
                    <a:lnTo>
                      <a:pt x="25" y="242"/>
                    </a:lnTo>
                    <a:lnTo>
                      <a:pt x="32" y="247"/>
                    </a:lnTo>
                    <a:lnTo>
                      <a:pt x="38" y="252"/>
                    </a:lnTo>
                    <a:lnTo>
                      <a:pt x="47" y="257"/>
                    </a:lnTo>
                    <a:lnTo>
                      <a:pt x="53" y="259"/>
                    </a:lnTo>
                    <a:lnTo>
                      <a:pt x="62" y="261"/>
                    </a:lnTo>
                    <a:lnTo>
                      <a:pt x="70" y="261"/>
                    </a:lnTo>
                    <a:lnTo>
                      <a:pt x="80" y="261"/>
                    </a:lnTo>
                    <a:lnTo>
                      <a:pt x="88" y="257"/>
                    </a:lnTo>
                    <a:lnTo>
                      <a:pt x="98" y="254"/>
                    </a:lnTo>
                    <a:lnTo>
                      <a:pt x="107" y="249"/>
                    </a:lnTo>
                    <a:lnTo>
                      <a:pt x="117" y="244"/>
                    </a:lnTo>
                    <a:lnTo>
                      <a:pt x="125" y="237"/>
                    </a:lnTo>
                    <a:lnTo>
                      <a:pt x="132" y="229"/>
                    </a:lnTo>
                    <a:lnTo>
                      <a:pt x="140" y="221"/>
                    </a:lnTo>
                    <a:lnTo>
                      <a:pt x="146" y="211"/>
                    </a:lnTo>
                    <a:lnTo>
                      <a:pt x="153" y="201"/>
                    </a:lnTo>
                    <a:lnTo>
                      <a:pt x="160" y="189"/>
                    </a:lnTo>
                    <a:lnTo>
                      <a:pt x="165" y="179"/>
                    </a:lnTo>
                    <a:lnTo>
                      <a:pt x="170" y="166"/>
                    </a:lnTo>
                    <a:lnTo>
                      <a:pt x="173" y="154"/>
                    </a:lnTo>
                    <a:lnTo>
                      <a:pt x="176" y="143"/>
                    </a:lnTo>
                    <a:lnTo>
                      <a:pt x="180" y="129"/>
                    </a:lnTo>
                    <a:lnTo>
                      <a:pt x="181" y="116"/>
                    </a:lnTo>
                    <a:lnTo>
                      <a:pt x="183" y="103"/>
                    </a:lnTo>
                    <a:lnTo>
                      <a:pt x="181" y="89"/>
                    </a:lnTo>
                    <a:lnTo>
                      <a:pt x="181" y="78"/>
                    </a:lnTo>
                    <a:lnTo>
                      <a:pt x="180" y="66"/>
                    </a:lnTo>
                    <a:lnTo>
                      <a:pt x="176" y="56"/>
                    </a:lnTo>
                    <a:lnTo>
                      <a:pt x="173" y="46"/>
                    </a:lnTo>
                    <a:lnTo>
                      <a:pt x="170" y="36"/>
                    </a:lnTo>
                    <a:lnTo>
                      <a:pt x="165" y="28"/>
                    </a:lnTo>
                    <a:lnTo>
                      <a:pt x="158" y="21"/>
                    </a:lnTo>
                    <a:lnTo>
                      <a:pt x="153" y="15"/>
                    </a:lnTo>
                    <a:lnTo>
                      <a:pt x="146" y="10"/>
                    </a:lnTo>
                    <a:lnTo>
                      <a:pt x="138" y="6"/>
                    </a:lnTo>
                    <a:lnTo>
                      <a:pt x="132" y="3"/>
                    </a:lnTo>
                    <a:lnTo>
                      <a:pt x="123" y="1"/>
                    </a:lnTo>
                    <a:lnTo>
                      <a:pt x="115" y="0"/>
                    </a:lnTo>
                    <a:lnTo>
                      <a:pt x="105" y="1"/>
                    </a:lnTo>
                    <a:lnTo>
                      <a:pt x="97" y="3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7" name="Group 970"/>
            <p:cNvGrpSpPr>
              <a:grpSpLocks/>
            </p:cNvGrpSpPr>
            <p:nvPr/>
          </p:nvGrpSpPr>
          <p:grpSpPr bwMode="auto">
            <a:xfrm>
              <a:off x="1799" y="1872"/>
              <a:ext cx="339" cy="168"/>
              <a:chOff x="1799" y="1872"/>
              <a:chExt cx="339" cy="168"/>
            </a:xfrm>
          </p:grpSpPr>
          <p:sp>
            <p:nvSpPr>
              <p:cNvPr id="10998" name="Freeform 971"/>
              <p:cNvSpPr>
                <a:spLocks/>
              </p:cNvSpPr>
              <p:nvPr/>
            </p:nvSpPr>
            <p:spPr bwMode="auto">
              <a:xfrm>
                <a:off x="1824" y="1872"/>
                <a:ext cx="282" cy="88"/>
              </a:xfrm>
              <a:custGeom>
                <a:avLst/>
                <a:gdLst>
                  <a:gd name="T0" fmla="*/ 282 w 565"/>
                  <a:gd name="T1" fmla="*/ 87 h 176"/>
                  <a:gd name="T2" fmla="*/ 275 w 565"/>
                  <a:gd name="T3" fmla="*/ 88 h 176"/>
                  <a:gd name="T4" fmla="*/ 0 w 565"/>
                  <a:gd name="T5" fmla="*/ 1 h 176"/>
                  <a:gd name="T6" fmla="*/ 5 w 565"/>
                  <a:gd name="T7" fmla="*/ 0 h 176"/>
                  <a:gd name="T8" fmla="*/ 282 w 565"/>
                  <a:gd name="T9" fmla="*/ 8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"/>
                  <a:gd name="T16" fmla="*/ 0 h 176"/>
                  <a:gd name="T17" fmla="*/ 565 w 565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" h="176">
                    <a:moveTo>
                      <a:pt x="565" y="173"/>
                    </a:moveTo>
                    <a:lnTo>
                      <a:pt x="551" y="176"/>
                    </a:lnTo>
                    <a:lnTo>
                      <a:pt x="0" y="3"/>
                    </a:lnTo>
                    <a:lnTo>
                      <a:pt x="11" y="0"/>
                    </a:lnTo>
                    <a:lnTo>
                      <a:pt x="565" y="173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9" name="Freeform 972"/>
              <p:cNvSpPr>
                <a:spLocks/>
              </p:cNvSpPr>
              <p:nvPr/>
            </p:nvSpPr>
            <p:spPr bwMode="auto">
              <a:xfrm>
                <a:off x="1828" y="1872"/>
                <a:ext cx="278" cy="87"/>
              </a:xfrm>
              <a:custGeom>
                <a:avLst/>
                <a:gdLst>
                  <a:gd name="T0" fmla="*/ 278 w 557"/>
                  <a:gd name="T1" fmla="*/ 86 h 175"/>
                  <a:gd name="T2" fmla="*/ 276 w 557"/>
                  <a:gd name="T3" fmla="*/ 87 h 175"/>
                  <a:gd name="T4" fmla="*/ 0 w 557"/>
                  <a:gd name="T5" fmla="*/ 1 h 175"/>
                  <a:gd name="T6" fmla="*/ 1 w 557"/>
                  <a:gd name="T7" fmla="*/ 0 h 175"/>
                  <a:gd name="T8" fmla="*/ 278 w 557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7"/>
                  <a:gd name="T16" fmla="*/ 0 h 175"/>
                  <a:gd name="T17" fmla="*/ 557 w 557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7" h="175">
                    <a:moveTo>
                      <a:pt x="557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7" y="173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0" name="Freeform 973"/>
              <p:cNvSpPr>
                <a:spLocks/>
              </p:cNvSpPr>
              <p:nvPr/>
            </p:nvSpPr>
            <p:spPr bwMode="auto">
              <a:xfrm>
                <a:off x="1825" y="1872"/>
                <a:ext cx="279" cy="87"/>
              </a:xfrm>
              <a:custGeom>
                <a:avLst/>
                <a:gdLst>
                  <a:gd name="T0" fmla="*/ 279 w 557"/>
                  <a:gd name="T1" fmla="*/ 87 h 173"/>
                  <a:gd name="T2" fmla="*/ 276 w 557"/>
                  <a:gd name="T3" fmla="*/ 87 h 173"/>
                  <a:gd name="T4" fmla="*/ 0 w 557"/>
                  <a:gd name="T5" fmla="*/ 0 h 173"/>
                  <a:gd name="T6" fmla="*/ 3 w 557"/>
                  <a:gd name="T7" fmla="*/ 0 h 173"/>
                  <a:gd name="T8" fmla="*/ 279 w 557"/>
                  <a:gd name="T9" fmla="*/ 87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7"/>
                  <a:gd name="T16" fmla="*/ 0 h 173"/>
                  <a:gd name="T17" fmla="*/ 557 w 557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7" h="173">
                    <a:moveTo>
                      <a:pt x="557" y="173"/>
                    </a:moveTo>
                    <a:lnTo>
                      <a:pt x="552" y="17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57" y="173"/>
                    </a:lnTo>
                    <a:close/>
                  </a:path>
                </a:pathLst>
              </a:custGeom>
              <a:solidFill>
                <a:srgbClr val="8D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1" name="Freeform 974"/>
              <p:cNvSpPr>
                <a:spLocks/>
              </p:cNvSpPr>
              <p:nvPr/>
            </p:nvSpPr>
            <p:spPr bwMode="auto">
              <a:xfrm>
                <a:off x="1824" y="1872"/>
                <a:ext cx="277" cy="88"/>
              </a:xfrm>
              <a:custGeom>
                <a:avLst/>
                <a:gdLst>
                  <a:gd name="T0" fmla="*/ 277 w 555"/>
                  <a:gd name="T1" fmla="*/ 87 h 174"/>
                  <a:gd name="T2" fmla="*/ 275 w 555"/>
                  <a:gd name="T3" fmla="*/ 88 h 174"/>
                  <a:gd name="T4" fmla="*/ 0 w 555"/>
                  <a:gd name="T5" fmla="*/ 1 h 174"/>
                  <a:gd name="T6" fmla="*/ 1 w 555"/>
                  <a:gd name="T7" fmla="*/ 0 h 174"/>
                  <a:gd name="T8" fmla="*/ 277 w 555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4"/>
                  <a:gd name="T17" fmla="*/ 555 w 555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4">
                    <a:moveTo>
                      <a:pt x="555" y="173"/>
                    </a:moveTo>
                    <a:lnTo>
                      <a:pt x="551" y="17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3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2" name="Freeform 975"/>
              <p:cNvSpPr>
                <a:spLocks/>
              </p:cNvSpPr>
              <p:nvPr/>
            </p:nvSpPr>
            <p:spPr bwMode="auto">
              <a:xfrm>
                <a:off x="1818" y="1873"/>
                <a:ext cx="282" cy="90"/>
              </a:xfrm>
              <a:custGeom>
                <a:avLst/>
                <a:gdLst>
                  <a:gd name="T0" fmla="*/ 282 w 563"/>
                  <a:gd name="T1" fmla="*/ 87 h 180"/>
                  <a:gd name="T2" fmla="*/ 275 w 563"/>
                  <a:gd name="T3" fmla="*/ 90 h 180"/>
                  <a:gd name="T4" fmla="*/ 0 w 563"/>
                  <a:gd name="T5" fmla="*/ 3 h 180"/>
                  <a:gd name="T6" fmla="*/ 6 w 563"/>
                  <a:gd name="T7" fmla="*/ 0 h 180"/>
                  <a:gd name="T8" fmla="*/ 282 w 563"/>
                  <a:gd name="T9" fmla="*/ 87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"/>
                  <a:gd name="T16" fmla="*/ 0 h 180"/>
                  <a:gd name="T17" fmla="*/ 563 w 563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" h="180">
                    <a:moveTo>
                      <a:pt x="563" y="173"/>
                    </a:moveTo>
                    <a:lnTo>
                      <a:pt x="550" y="180"/>
                    </a:lnTo>
                    <a:lnTo>
                      <a:pt x="0" y="7"/>
                    </a:lnTo>
                    <a:lnTo>
                      <a:pt x="12" y="0"/>
                    </a:lnTo>
                    <a:lnTo>
                      <a:pt x="563" y="173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3" name="Freeform 976"/>
              <p:cNvSpPr>
                <a:spLocks/>
              </p:cNvSpPr>
              <p:nvPr/>
            </p:nvSpPr>
            <p:spPr bwMode="auto">
              <a:xfrm>
                <a:off x="1822" y="1873"/>
                <a:ext cx="278" cy="87"/>
              </a:xfrm>
              <a:custGeom>
                <a:avLst/>
                <a:gdLst>
                  <a:gd name="T0" fmla="*/ 278 w 555"/>
                  <a:gd name="T1" fmla="*/ 86 h 175"/>
                  <a:gd name="T2" fmla="*/ 276 w 555"/>
                  <a:gd name="T3" fmla="*/ 87 h 175"/>
                  <a:gd name="T4" fmla="*/ 0 w 555"/>
                  <a:gd name="T5" fmla="*/ 1 h 175"/>
                  <a:gd name="T6" fmla="*/ 2 w 555"/>
                  <a:gd name="T7" fmla="*/ 0 h 175"/>
                  <a:gd name="T8" fmla="*/ 278 w 555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5"/>
                  <a:gd name="T17" fmla="*/ 555 w 555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5">
                    <a:moveTo>
                      <a:pt x="555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4" name="Freeform 977"/>
              <p:cNvSpPr>
                <a:spLocks/>
              </p:cNvSpPr>
              <p:nvPr/>
            </p:nvSpPr>
            <p:spPr bwMode="auto">
              <a:xfrm>
                <a:off x="1820" y="1874"/>
                <a:ext cx="278" cy="87"/>
              </a:xfrm>
              <a:custGeom>
                <a:avLst/>
                <a:gdLst>
                  <a:gd name="T0" fmla="*/ 278 w 555"/>
                  <a:gd name="T1" fmla="*/ 86 h 175"/>
                  <a:gd name="T2" fmla="*/ 276 w 555"/>
                  <a:gd name="T3" fmla="*/ 87 h 175"/>
                  <a:gd name="T4" fmla="*/ 0 w 555"/>
                  <a:gd name="T5" fmla="*/ 1 h 175"/>
                  <a:gd name="T6" fmla="*/ 2 w 555"/>
                  <a:gd name="T7" fmla="*/ 0 h 175"/>
                  <a:gd name="T8" fmla="*/ 278 w 555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5"/>
                  <a:gd name="T17" fmla="*/ 555 w 555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5">
                    <a:moveTo>
                      <a:pt x="555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5" name="Freeform 978"/>
              <p:cNvSpPr>
                <a:spLocks/>
              </p:cNvSpPr>
              <p:nvPr/>
            </p:nvSpPr>
            <p:spPr bwMode="auto">
              <a:xfrm>
                <a:off x="1819" y="1875"/>
                <a:ext cx="277" cy="87"/>
              </a:xfrm>
              <a:custGeom>
                <a:avLst/>
                <a:gdLst>
                  <a:gd name="T0" fmla="*/ 277 w 555"/>
                  <a:gd name="T1" fmla="*/ 87 h 174"/>
                  <a:gd name="T2" fmla="*/ 275 w 555"/>
                  <a:gd name="T3" fmla="*/ 87 h 174"/>
                  <a:gd name="T4" fmla="*/ 0 w 555"/>
                  <a:gd name="T5" fmla="*/ 1 h 174"/>
                  <a:gd name="T6" fmla="*/ 1 w 555"/>
                  <a:gd name="T7" fmla="*/ 0 h 174"/>
                  <a:gd name="T8" fmla="*/ 277 w 555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4"/>
                  <a:gd name="T17" fmla="*/ 555 w 555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4">
                    <a:moveTo>
                      <a:pt x="555" y="173"/>
                    </a:moveTo>
                    <a:lnTo>
                      <a:pt x="551" y="17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6" name="Freeform 979"/>
              <p:cNvSpPr>
                <a:spLocks/>
              </p:cNvSpPr>
              <p:nvPr/>
            </p:nvSpPr>
            <p:spPr bwMode="auto">
              <a:xfrm>
                <a:off x="1818" y="1876"/>
                <a:ext cx="277" cy="87"/>
              </a:xfrm>
              <a:custGeom>
                <a:avLst/>
                <a:gdLst>
                  <a:gd name="T0" fmla="*/ 277 w 553"/>
                  <a:gd name="T1" fmla="*/ 86 h 175"/>
                  <a:gd name="T2" fmla="*/ 275 w 553"/>
                  <a:gd name="T3" fmla="*/ 87 h 175"/>
                  <a:gd name="T4" fmla="*/ 0 w 553"/>
                  <a:gd name="T5" fmla="*/ 1 h 175"/>
                  <a:gd name="T6" fmla="*/ 1 w 553"/>
                  <a:gd name="T7" fmla="*/ 0 h 175"/>
                  <a:gd name="T8" fmla="*/ 277 w 553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5"/>
                  <a:gd name="T17" fmla="*/ 553 w 553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5">
                    <a:moveTo>
                      <a:pt x="553" y="173"/>
                    </a:moveTo>
                    <a:lnTo>
                      <a:pt x="550" y="17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7" name="Freeform 980"/>
              <p:cNvSpPr>
                <a:spLocks/>
              </p:cNvSpPr>
              <p:nvPr/>
            </p:nvSpPr>
            <p:spPr bwMode="auto">
              <a:xfrm>
                <a:off x="1812" y="1877"/>
                <a:ext cx="281" cy="90"/>
              </a:xfrm>
              <a:custGeom>
                <a:avLst/>
                <a:gdLst>
                  <a:gd name="T0" fmla="*/ 281 w 562"/>
                  <a:gd name="T1" fmla="*/ 86 h 181"/>
                  <a:gd name="T2" fmla="*/ 276 w 562"/>
                  <a:gd name="T3" fmla="*/ 90 h 181"/>
                  <a:gd name="T4" fmla="*/ 0 w 562"/>
                  <a:gd name="T5" fmla="*/ 4 h 181"/>
                  <a:gd name="T6" fmla="*/ 6 w 562"/>
                  <a:gd name="T7" fmla="*/ 0 h 181"/>
                  <a:gd name="T8" fmla="*/ 281 w 562"/>
                  <a:gd name="T9" fmla="*/ 86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2"/>
                  <a:gd name="T16" fmla="*/ 0 h 181"/>
                  <a:gd name="T17" fmla="*/ 562 w 562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2" h="181">
                    <a:moveTo>
                      <a:pt x="562" y="173"/>
                    </a:moveTo>
                    <a:lnTo>
                      <a:pt x="552" y="181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562" y="173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8" name="Freeform 981"/>
              <p:cNvSpPr>
                <a:spLocks/>
              </p:cNvSpPr>
              <p:nvPr/>
            </p:nvSpPr>
            <p:spPr bwMode="auto">
              <a:xfrm>
                <a:off x="1816" y="1877"/>
                <a:ext cx="277" cy="87"/>
              </a:xfrm>
              <a:custGeom>
                <a:avLst/>
                <a:gdLst>
                  <a:gd name="T0" fmla="*/ 277 w 553"/>
                  <a:gd name="T1" fmla="*/ 86 h 175"/>
                  <a:gd name="T2" fmla="*/ 276 w 553"/>
                  <a:gd name="T3" fmla="*/ 87 h 175"/>
                  <a:gd name="T4" fmla="*/ 0 w 553"/>
                  <a:gd name="T5" fmla="*/ 1 h 175"/>
                  <a:gd name="T6" fmla="*/ 2 w 553"/>
                  <a:gd name="T7" fmla="*/ 0 h 175"/>
                  <a:gd name="T8" fmla="*/ 277 w 553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5"/>
                  <a:gd name="T17" fmla="*/ 553 w 553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5">
                    <a:moveTo>
                      <a:pt x="553" y="173"/>
                    </a:moveTo>
                    <a:lnTo>
                      <a:pt x="551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9" name="Freeform 982"/>
              <p:cNvSpPr>
                <a:spLocks/>
              </p:cNvSpPr>
              <p:nvPr/>
            </p:nvSpPr>
            <p:spPr bwMode="auto">
              <a:xfrm>
                <a:off x="1815" y="1877"/>
                <a:ext cx="277" cy="88"/>
              </a:xfrm>
              <a:custGeom>
                <a:avLst/>
                <a:gdLst>
                  <a:gd name="T0" fmla="*/ 277 w 553"/>
                  <a:gd name="T1" fmla="*/ 87 h 174"/>
                  <a:gd name="T2" fmla="*/ 276 w 553"/>
                  <a:gd name="T3" fmla="*/ 88 h 174"/>
                  <a:gd name="T4" fmla="*/ 0 w 553"/>
                  <a:gd name="T5" fmla="*/ 1 h 174"/>
                  <a:gd name="T6" fmla="*/ 1 w 553"/>
                  <a:gd name="T7" fmla="*/ 0 h 174"/>
                  <a:gd name="T8" fmla="*/ 277 w 553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4"/>
                  <a:gd name="T17" fmla="*/ 553 w 553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4">
                    <a:moveTo>
                      <a:pt x="553" y="173"/>
                    </a:moveTo>
                    <a:lnTo>
                      <a:pt x="552" y="17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0" name="Freeform 983"/>
              <p:cNvSpPr>
                <a:spLocks/>
              </p:cNvSpPr>
              <p:nvPr/>
            </p:nvSpPr>
            <p:spPr bwMode="auto">
              <a:xfrm>
                <a:off x="1815" y="1878"/>
                <a:ext cx="276" cy="87"/>
              </a:xfrm>
              <a:custGeom>
                <a:avLst/>
                <a:gdLst>
                  <a:gd name="T0" fmla="*/ 276 w 554"/>
                  <a:gd name="T1" fmla="*/ 86 h 175"/>
                  <a:gd name="T2" fmla="*/ 274 w 554"/>
                  <a:gd name="T3" fmla="*/ 87 h 175"/>
                  <a:gd name="T4" fmla="*/ 0 w 554"/>
                  <a:gd name="T5" fmla="*/ 1 h 175"/>
                  <a:gd name="T6" fmla="*/ 1 w 554"/>
                  <a:gd name="T7" fmla="*/ 0 h 175"/>
                  <a:gd name="T8" fmla="*/ 276 w 554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4"/>
                  <a:gd name="T16" fmla="*/ 0 h 175"/>
                  <a:gd name="T17" fmla="*/ 554 w 55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4" h="175">
                    <a:moveTo>
                      <a:pt x="554" y="173"/>
                    </a:moveTo>
                    <a:lnTo>
                      <a:pt x="550" y="17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4" y="173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1" name="Freeform 984"/>
              <p:cNvSpPr>
                <a:spLocks/>
              </p:cNvSpPr>
              <p:nvPr/>
            </p:nvSpPr>
            <p:spPr bwMode="auto">
              <a:xfrm>
                <a:off x="1814" y="1879"/>
                <a:ext cx="276" cy="87"/>
              </a:xfrm>
              <a:custGeom>
                <a:avLst/>
                <a:gdLst>
                  <a:gd name="T0" fmla="*/ 276 w 551"/>
                  <a:gd name="T1" fmla="*/ 86 h 175"/>
                  <a:gd name="T2" fmla="*/ 275 w 551"/>
                  <a:gd name="T3" fmla="*/ 87 h 175"/>
                  <a:gd name="T4" fmla="*/ 0 w 551"/>
                  <a:gd name="T5" fmla="*/ 1 h 175"/>
                  <a:gd name="T6" fmla="*/ 1 w 551"/>
                  <a:gd name="T7" fmla="*/ 0 h 175"/>
                  <a:gd name="T8" fmla="*/ 276 w 551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5"/>
                  <a:gd name="T17" fmla="*/ 551 w 551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5">
                    <a:moveTo>
                      <a:pt x="551" y="173"/>
                    </a:moveTo>
                    <a:lnTo>
                      <a:pt x="550" y="17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1" y="173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2" name="Freeform 985"/>
              <p:cNvSpPr>
                <a:spLocks/>
              </p:cNvSpPr>
              <p:nvPr/>
            </p:nvSpPr>
            <p:spPr bwMode="auto">
              <a:xfrm>
                <a:off x="1812" y="1880"/>
                <a:ext cx="277" cy="87"/>
              </a:xfrm>
              <a:custGeom>
                <a:avLst/>
                <a:gdLst>
                  <a:gd name="T0" fmla="*/ 277 w 554"/>
                  <a:gd name="T1" fmla="*/ 87 h 174"/>
                  <a:gd name="T2" fmla="*/ 276 w 554"/>
                  <a:gd name="T3" fmla="*/ 87 h 174"/>
                  <a:gd name="T4" fmla="*/ 0 w 554"/>
                  <a:gd name="T5" fmla="*/ 1 h 174"/>
                  <a:gd name="T6" fmla="*/ 2 w 554"/>
                  <a:gd name="T7" fmla="*/ 0 h 174"/>
                  <a:gd name="T8" fmla="*/ 277 w 554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4"/>
                  <a:gd name="T16" fmla="*/ 0 h 174"/>
                  <a:gd name="T17" fmla="*/ 554 w 554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4" h="174">
                    <a:moveTo>
                      <a:pt x="554" y="173"/>
                    </a:moveTo>
                    <a:lnTo>
                      <a:pt x="552" y="174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554" y="173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3" name="Freeform 986"/>
              <p:cNvSpPr>
                <a:spLocks/>
              </p:cNvSpPr>
              <p:nvPr/>
            </p:nvSpPr>
            <p:spPr bwMode="auto">
              <a:xfrm>
                <a:off x="1808" y="1881"/>
                <a:ext cx="280" cy="92"/>
              </a:xfrm>
              <a:custGeom>
                <a:avLst/>
                <a:gdLst>
                  <a:gd name="T0" fmla="*/ 280 w 560"/>
                  <a:gd name="T1" fmla="*/ 86 h 185"/>
                  <a:gd name="T2" fmla="*/ 275 w 560"/>
                  <a:gd name="T3" fmla="*/ 92 h 185"/>
                  <a:gd name="T4" fmla="*/ 0 w 560"/>
                  <a:gd name="T5" fmla="*/ 5 h 185"/>
                  <a:gd name="T6" fmla="*/ 4 w 560"/>
                  <a:gd name="T7" fmla="*/ 0 h 185"/>
                  <a:gd name="T8" fmla="*/ 280 w 560"/>
                  <a:gd name="T9" fmla="*/ 86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85"/>
                  <a:gd name="T17" fmla="*/ 560 w 56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85">
                    <a:moveTo>
                      <a:pt x="560" y="173"/>
                    </a:moveTo>
                    <a:lnTo>
                      <a:pt x="550" y="185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560" y="17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4" name="Freeform 987"/>
              <p:cNvSpPr>
                <a:spLocks/>
              </p:cNvSpPr>
              <p:nvPr/>
            </p:nvSpPr>
            <p:spPr bwMode="auto">
              <a:xfrm>
                <a:off x="1811" y="1881"/>
                <a:ext cx="277" cy="88"/>
              </a:xfrm>
              <a:custGeom>
                <a:avLst/>
                <a:gdLst>
                  <a:gd name="T0" fmla="*/ 277 w 553"/>
                  <a:gd name="T1" fmla="*/ 86 h 177"/>
                  <a:gd name="T2" fmla="*/ 276 w 553"/>
                  <a:gd name="T3" fmla="*/ 88 h 177"/>
                  <a:gd name="T4" fmla="*/ 0 w 553"/>
                  <a:gd name="T5" fmla="*/ 1 h 177"/>
                  <a:gd name="T6" fmla="*/ 1 w 553"/>
                  <a:gd name="T7" fmla="*/ 0 h 177"/>
                  <a:gd name="T8" fmla="*/ 277 w 553"/>
                  <a:gd name="T9" fmla="*/ 86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7"/>
                  <a:gd name="T17" fmla="*/ 553 w 553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7">
                    <a:moveTo>
                      <a:pt x="553" y="173"/>
                    </a:moveTo>
                    <a:lnTo>
                      <a:pt x="551" y="17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5" name="Freeform 988"/>
              <p:cNvSpPr>
                <a:spLocks/>
              </p:cNvSpPr>
              <p:nvPr/>
            </p:nvSpPr>
            <p:spPr bwMode="auto">
              <a:xfrm>
                <a:off x="1811" y="1882"/>
                <a:ext cx="276" cy="88"/>
              </a:xfrm>
              <a:custGeom>
                <a:avLst/>
                <a:gdLst>
                  <a:gd name="T0" fmla="*/ 276 w 553"/>
                  <a:gd name="T1" fmla="*/ 88 h 176"/>
                  <a:gd name="T2" fmla="*/ 275 w 553"/>
                  <a:gd name="T3" fmla="*/ 88 h 176"/>
                  <a:gd name="T4" fmla="*/ 0 w 553"/>
                  <a:gd name="T5" fmla="*/ 1 h 176"/>
                  <a:gd name="T6" fmla="*/ 1 w 553"/>
                  <a:gd name="T7" fmla="*/ 0 h 176"/>
                  <a:gd name="T8" fmla="*/ 276 w 553"/>
                  <a:gd name="T9" fmla="*/ 88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6"/>
                  <a:gd name="T17" fmla="*/ 553 w 553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6">
                    <a:moveTo>
                      <a:pt x="553" y="175"/>
                    </a:moveTo>
                    <a:lnTo>
                      <a:pt x="550" y="17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3" y="175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6" name="Freeform 989"/>
              <p:cNvSpPr>
                <a:spLocks/>
              </p:cNvSpPr>
              <p:nvPr/>
            </p:nvSpPr>
            <p:spPr bwMode="auto">
              <a:xfrm>
                <a:off x="1810" y="1882"/>
                <a:ext cx="276" cy="89"/>
              </a:xfrm>
              <a:custGeom>
                <a:avLst/>
                <a:gdLst>
                  <a:gd name="T0" fmla="*/ 276 w 552"/>
                  <a:gd name="T1" fmla="*/ 87 h 178"/>
                  <a:gd name="T2" fmla="*/ 275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6 w 552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4"/>
                    </a:moveTo>
                    <a:lnTo>
                      <a:pt x="550" y="17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2" y="174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7" name="Freeform 990"/>
              <p:cNvSpPr>
                <a:spLocks/>
              </p:cNvSpPr>
              <p:nvPr/>
            </p:nvSpPr>
            <p:spPr bwMode="auto">
              <a:xfrm>
                <a:off x="1809" y="1883"/>
                <a:ext cx="276" cy="89"/>
              </a:xfrm>
              <a:custGeom>
                <a:avLst/>
                <a:gdLst>
                  <a:gd name="T0" fmla="*/ 276 w 551"/>
                  <a:gd name="T1" fmla="*/ 89 h 178"/>
                  <a:gd name="T2" fmla="*/ 275 w 551"/>
                  <a:gd name="T3" fmla="*/ 89 h 178"/>
                  <a:gd name="T4" fmla="*/ 0 w 551"/>
                  <a:gd name="T5" fmla="*/ 2 h 178"/>
                  <a:gd name="T6" fmla="*/ 1 w 551"/>
                  <a:gd name="T7" fmla="*/ 0 h 178"/>
                  <a:gd name="T8" fmla="*/ 276 w 551"/>
                  <a:gd name="T9" fmla="*/ 89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8"/>
                  <a:gd name="T17" fmla="*/ 551 w 551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8">
                    <a:moveTo>
                      <a:pt x="551" y="177"/>
                    </a:moveTo>
                    <a:lnTo>
                      <a:pt x="550" y="178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51" y="177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8" name="Freeform 991"/>
              <p:cNvSpPr>
                <a:spLocks/>
              </p:cNvSpPr>
              <p:nvPr/>
            </p:nvSpPr>
            <p:spPr bwMode="auto">
              <a:xfrm>
                <a:off x="1808" y="1885"/>
                <a:ext cx="276" cy="88"/>
              </a:xfrm>
              <a:custGeom>
                <a:avLst/>
                <a:gdLst>
                  <a:gd name="T0" fmla="*/ 276 w 552"/>
                  <a:gd name="T1" fmla="*/ 87 h 176"/>
                  <a:gd name="T2" fmla="*/ 275 w 552"/>
                  <a:gd name="T3" fmla="*/ 88 h 176"/>
                  <a:gd name="T4" fmla="*/ 0 w 552"/>
                  <a:gd name="T5" fmla="*/ 1 h 176"/>
                  <a:gd name="T6" fmla="*/ 1 w 552"/>
                  <a:gd name="T7" fmla="*/ 0 h 176"/>
                  <a:gd name="T8" fmla="*/ 276 w 552"/>
                  <a:gd name="T9" fmla="*/ 8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6"/>
                  <a:gd name="T17" fmla="*/ 552 w 552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6">
                    <a:moveTo>
                      <a:pt x="552" y="174"/>
                    </a:moveTo>
                    <a:lnTo>
                      <a:pt x="550" y="17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2" y="174"/>
                    </a:lnTo>
                    <a:close/>
                  </a:path>
                </a:pathLst>
              </a:custGeom>
              <a:solidFill>
                <a:srgbClr val="C0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9" name="Freeform 992"/>
              <p:cNvSpPr>
                <a:spLocks/>
              </p:cNvSpPr>
              <p:nvPr/>
            </p:nvSpPr>
            <p:spPr bwMode="auto">
              <a:xfrm>
                <a:off x="1804" y="1886"/>
                <a:ext cx="279" cy="94"/>
              </a:xfrm>
              <a:custGeom>
                <a:avLst/>
                <a:gdLst>
                  <a:gd name="T0" fmla="*/ 279 w 558"/>
                  <a:gd name="T1" fmla="*/ 88 h 188"/>
                  <a:gd name="T2" fmla="*/ 275 w 558"/>
                  <a:gd name="T3" fmla="*/ 94 h 188"/>
                  <a:gd name="T4" fmla="*/ 0 w 558"/>
                  <a:gd name="T5" fmla="*/ 6 h 188"/>
                  <a:gd name="T6" fmla="*/ 4 w 558"/>
                  <a:gd name="T7" fmla="*/ 0 h 188"/>
                  <a:gd name="T8" fmla="*/ 279 w 558"/>
                  <a:gd name="T9" fmla="*/ 88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188"/>
                  <a:gd name="T17" fmla="*/ 558 w 558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188">
                    <a:moveTo>
                      <a:pt x="558" y="175"/>
                    </a:moveTo>
                    <a:lnTo>
                      <a:pt x="550" y="188"/>
                    </a:lnTo>
                    <a:lnTo>
                      <a:pt x="0" y="12"/>
                    </a:lnTo>
                    <a:lnTo>
                      <a:pt x="8" y="0"/>
                    </a:lnTo>
                    <a:lnTo>
                      <a:pt x="558" y="175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0" name="Freeform 993"/>
              <p:cNvSpPr>
                <a:spLocks/>
              </p:cNvSpPr>
              <p:nvPr/>
            </p:nvSpPr>
            <p:spPr bwMode="auto">
              <a:xfrm>
                <a:off x="1807" y="1886"/>
                <a:ext cx="276" cy="89"/>
              </a:xfrm>
              <a:custGeom>
                <a:avLst/>
                <a:gdLst>
                  <a:gd name="T0" fmla="*/ 276 w 552"/>
                  <a:gd name="T1" fmla="*/ 88 h 178"/>
                  <a:gd name="T2" fmla="*/ 275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6 w 552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5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5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1" name="Freeform 994"/>
              <p:cNvSpPr>
                <a:spLocks/>
              </p:cNvSpPr>
              <p:nvPr/>
            </p:nvSpPr>
            <p:spPr bwMode="auto">
              <a:xfrm>
                <a:off x="1806" y="1887"/>
                <a:ext cx="276" cy="88"/>
              </a:xfrm>
              <a:custGeom>
                <a:avLst/>
                <a:gdLst>
                  <a:gd name="T0" fmla="*/ 276 w 551"/>
                  <a:gd name="T1" fmla="*/ 87 h 178"/>
                  <a:gd name="T2" fmla="*/ 275 w 551"/>
                  <a:gd name="T3" fmla="*/ 88 h 178"/>
                  <a:gd name="T4" fmla="*/ 0 w 551"/>
                  <a:gd name="T5" fmla="*/ 1 h 178"/>
                  <a:gd name="T6" fmla="*/ 1 w 551"/>
                  <a:gd name="T7" fmla="*/ 0 h 178"/>
                  <a:gd name="T8" fmla="*/ 276 w 551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8"/>
                  <a:gd name="T17" fmla="*/ 551 w 551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8">
                    <a:moveTo>
                      <a:pt x="551" y="176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1" y="176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2" name="Freeform 995"/>
              <p:cNvSpPr>
                <a:spLocks/>
              </p:cNvSpPr>
              <p:nvPr/>
            </p:nvSpPr>
            <p:spPr bwMode="auto">
              <a:xfrm>
                <a:off x="1806" y="1887"/>
                <a:ext cx="275" cy="89"/>
              </a:xfrm>
              <a:custGeom>
                <a:avLst/>
                <a:gdLst>
                  <a:gd name="T0" fmla="*/ 275 w 552"/>
                  <a:gd name="T1" fmla="*/ 88 h 177"/>
                  <a:gd name="T2" fmla="*/ 274 w 552"/>
                  <a:gd name="T3" fmla="*/ 89 h 177"/>
                  <a:gd name="T4" fmla="*/ 0 w 552"/>
                  <a:gd name="T5" fmla="*/ 2 h 177"/>
                  <a:gd name="T6" fmla="*/ 1 w 552"/>
                  <a:gd name="T7" fmla="*/ 0 h 177"/>
                  <a:gd name="T8" fmla="*/ 275 w 552"/>
                  <a:gd name="T9" fmla="*/ 88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7"/>
                  <a:gd name="T17" fmla="*/ 552 w 55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7">
                    <a:moveTo>
                      <a:pt x="552" y="176"/>
                    </a:moveTo>
                    <a:lnTo>
                      <a:pt x="550" y="17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3" name="Freeform 996"/>
              <p:cNvSpPr>
                <a:spLocks/>
              </p:cNvSpPr>
              <p:nvPr/>
            </p:nvSpPr>
            <p:spPr bwMode="auto">
              <a:xfrm>
                <a:off x="1806" y="1889"/>
                <a:ext cx="275" cy="89"/>
              </a:xfrm>
              <a:custGeom>
                <a:avLst/>
                <a:gdLst>
                  <a:gd name="T0" fmla="*/ 275 w 550"/>
                  <a:gd name="T1" fmla="*/ 87 h 178"/>
                  <a:gd name="T2" fmla="*/ 275 w 550"/>
                  <a:gd name="T3" fmla="*/ 89 h 178"/>
                  <a:gd name="T4" fmla="*/ 0 w 550"/>
                  <a:gd name="T5" fmla="*/ 1 h 178"/>
                  <a:gd name="T6" fmla="*/ 0 w 550"/>
                  <a:gd name="T7" fmla="*/ 0 h 178"/>
                  <a:gd name="T8" fmla="*/ 275 w 550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8"/>
                  <a:gd name="T17" fmla="*/ 550 w 550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8">
                    <a:moveTo>
                      <a:pt x="550" y="174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50" y="174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4" name="Freeform 997"/>
              <p:cNvSpPr>
                <a:spLocks/>
              </p:cNvSpPr>
              <p:nvPr/>
            </p:nvSpPr>
            <p:spPr bwMode="auto">
              <a:xfrm>
                <a:off x="1805" y="1890"/>
                <a:ext cx="276" cy="89"/>
              </a:xfrm>
              <a:custGeom>
                <a:avLst/>
                <a:gdLst>
                  <a:gd name="T0" fmla="*/ 276 w 552"/>
                  <a:gd name="T1" fmla="*/ 88 h 177"/>
                  <a:gd name="T2" fmla="*/ 275 w 552"/>
                  <a:gd name="T3" fmla="*/ 89 h 177"/>
                  <a:gd name="T4" fmla="*/ 0 w 552"/>
                  <a:gd name="T5" fmla="*/ 1 h 177"/>
                  <a:gd name="T6" fmla="*/ 1 w 552"/>
                  <a:gd name="T7" fmla="*/ 0 h 177"/>
                  <a:gd name="T8" fmla="*/ 276 w 552"/>
                  <a:gd name="T9" fmla="*/ 88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7"/>
                  <a:gd name="T17" fmla="*/ 552 w 55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7">
                    <a:moveTo>
                      <a:pt x="552" y="176"/>
                    </a:moveTo>
                    <a:lnTo>
                      <a:pt x="550" y="17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5" name="Freeform 998"/>
              <p:cNvSpPr>
                <a:spLocks/>
              </p:cNvSpPr>
              <p:nvPr/>
            </p:nvSpPr>
            <p:spPr bwMode="auto">
              <a:xfrm>
                <a:off x="1804" y="1891"/>
                <a:ext cx="276" cy="89"/>
              </a:xfrm>
              <a:custGeom>
                <a:avLst/>
                <a:gdLst>
                  <a:gd name="T0" fmla="*/ 276 w 551"/>
                  <a:gd name="T1" fmla="*/ 88 h 178"/>
                  <a:gd name="T2" fmla="*/ 275 w 551"/>
                  <a:gd name="T3" fmla="*/ 89 h 178"/>
                  <a:gd name="T4" fmla="*/ 0 w 551"/>
                  <a:gd name="T5" fmla="*/ 1 h 178"/>
                  <a:gd name="T6" fmla="*/ 1 w 551"/>
                  <a:gd name="T7" fmla="*/ 0 h 178"/>
                  <a:gd name="T8" fmla="*/ 276 w 551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8"/>
                  <a:gd name="T17" fmla="*/ 551 w 551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8">
                    <a:moveTo>
                      <a:pt x="551" y="176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1" y="176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6" name="Freeform 999"/>
              <p:cNvSpPr>
                <a:spLocks/>
              </p:cNvSpPr>
              <p:nvPr/>
            </p:nvSpPr>
            <p:spPr bwMode="auto">
              <a:xfrm>
                <a:off x="1801" y="1891"/>
                <a:ext cx="278" cy="96"/>
              </a:xfrm>
              <a:custGeom>
                <a:avLst/>
                <a:gdLst>
                  <a:gd name="T0" fmla="*/ 278 w 555"/>
                  <a:gd name="T1" fmla="*/ 88 h 191"/>
                  <a:gd name="T2" fmla="*/ 274 w 555"/>
                  <a:gd name="T3" fmla="*/ 96 h 191"/>
                  <a:gd name="T4" fmla="*/ 0 w 555"/>
                  <a:gd name="T5" fmla="*/ 8 h 191"/>
                  <a:gd name="T6" fmla="*/ 3 w 555"/>
                  <a:gd name="T7" fmla="*/ 0 h 191"/>
                  <a:gd name="T8" fmla="*/ 278 w 555"/>
                  <a:gd name="T9" fmla="*/ 88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91"/>
                  <a:gd name="T17" fmla="*/ 555 w 555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91">
                    <a:moveTo>
                      <a:pt x="555" y="176"/>
                    </a:moveTo>
                    <a:lnTo>
                      <a:pt x="548" y="191"/>
                    </a:lnTo>
                    <a:lnTo>
                      <a:pt x="0" y="15"/>
                    </a:lnTo>
                    <a:lnTo>
                      <a:pt x="5" y="0"/>
                    </a:lnTo>
                    <a:lnTo>
                      <a:pt x="555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7" name="Freeform 1000"/>
              <p:cNvSpPr>
                <a:spLocks/>
              </p:cNvSpPr>
              <p:nvPr/>
            </p:nvSpPr>
            <p:spPr bwMode="auto">
              <a:xfrm>
                <a:off x="1804" y="1891"/>
                <a:ext cx="275" cy="90"/>
              </a:xfrm>
              <a:custGeom>
                <a:avLst/>
                <a:gdLst>
                  <a:gd name="T0" fmla="*/ 275 w 550"/>
                  <a:gd name="T1" fmla="*/ 88 h 179"/>
                  <a:gd name="T2" fmla="*/ 274 w 550"/>
                  <a:gd name="T3" fmla="*/ 90 h 179"/>
                  <a:gd name="T4" fmla="*/ 0 w 550"/>
                  <a:gd name="T5" fmla="*/ 2 h 179"/>
                  <a:gd name="T6" fmla="*/ 0 w 550"/>
                  <a:gd name="T7" fmla="*/ 0 h 179"/>
                  <a:gd name="T8" fmla="*/ 275 w 550"/>
                  <a:gd name="T9" fmla="*/ 88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9"/>
                  <a:gd name="T17" fmla="*/ 550 w 550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9">
                    <a:moveTo>
                      <a:pt x="550" y="176"/>
                    </a:moveTo>
                    <a:lnTo>
                      <a:pt x="548" y="17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8" name="Freeform 1001"/>
              <p:cNvSpPr>
                <a:spLocks/>
              </p:cNvSpPr>
              <p:nvPr/>
            </p:nvSpPr>
            <p:spPr bwMode="auto">
              <a:xfrm>
                <a:off x="1803" y="1893"/>
                <a:ext cx="275" cy="89"/>
              </a:xfrm>
              <a:custGeom>
                <a:avLst/>
                <a:gdLst>
                  <a:gd name="T0" fmla="*/ 275 w 550"/>
                  <a:gd name="T1" fmla="*/ 88 h 178"/>
                  <a:gd name="T2" fmla="*/ 275 w 550"/>
                  <a:gd name="T3" fmla="*/ 89 h 178"/>
                  <a:gd name="T4" fmla="*/ 0 w 550"/>
                  <a:gd name="T5" fmla="*/ 1 h 178"/>
                  <a:gd name="T6" fmla="*/ 1 w 550"/>
                  <a:gd name="T7" fmla="*/ 0 h 178"/>
                  <a:gd name="T8" fmla="*/ 275 w 550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8"/>
                  <a:gd name="T17" fmla="*/ 550 w 550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8">
                    <a:moveTo>
                      <a:pt x="550" y="176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9" name="Freeform 1002"/>
              <p:cNvSpPr>
                <a:spLocks/>
              </p:cNvSpPr>
              <p:nvPr/>
            </p:nvSpPr>
            <p:spPr bwMode="auto">
              <a:xfrm>
                <a:off x="1802" y="1894"/>
                <a:ext cx="276" cy="90"/>
              </a:xfrm>
              <a:custGeom>
                <a:avLst/>
                <a:gdLst>
                  <a:gd name="T0" fmla="*/ 276 w 552"/>
                  <a:gd name="T1" fmla="*/ 88 h 179"/>
                  <a:gd name="T2" fmla="*/ 275 w 552"/>
                  <a:gd name="T3" fmla="*/ 90 h 179"/>
                  <a:gd name="T4" fmla="*/ 0 w 552"/>
                  <a:gd name="T5" fmla="*/ 1 h 179"/>
                  <a:gd name="T6" fmla="*/ 1 w 552"/>
                  <a:gd name="T7" fmla="*/ 0 h 179"/>
                  <a:gd name="T8" fmla="*/ 276 w 552"/>
                  <a:gd name="T9" fmla="*/ 88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9"/>
                  <a:gd name="T17" fmla="*/ 552 w 552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9">
                    <a:moveTo>
                      <a:pt x="552" y="176"/>
                    </a:moveTo>
                    <a:lnTo>
                      <a:pt x="550" y="17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0" name="Freeform 1003"/>
              <p:cNvSpPr>
                <a:spLocks/>
              </p:cNvSpPr>
              <p:nvPr/>
            </p:nvSpPr>
            <p:spPr bwMode="auto">
              <a:xfrm>
                <a:off x="1802" y="1895"/>
                <a:ext cx="275" cy="90"/>
              </a:xfrm>
              <a:custGeom>
                <a:avLst/>
                <a:gdLst>
                  <a:gd name="T0" fmla="*/ 275 w 550"/>
                  <a:gd name="T1" fmla="*/ 89 h 179"/>
                  <a:gd name="T2" fmla="*/ 275 w 550"/>
                  <a:gd name="T3" fmla="*/ 90 h 179"/>
                  <a:gd name="T4" fmla="*/ 0 w 550"/>
                  <a:gd name="T5" fmla="*/ 2 h 179"/>
                  <a:gd name="T6" fmla="*/ 0 w 550"/>
                  <a:gd name="T7" fmla="*/ 0 h 179"/>
                  <a:gd name="T8" fmla="*/ 275 w 550"/>
                  <a:gd name="T9" fmla="*/ 89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9"/>
                  <a:gd name="T17" fmla="*/ 550 w 550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9">
                    <a:moveTo>
                      <a:pt x="550" y="177"/>
                    </a:moveTo>
                    <a:lnTo>
                      <a:pt x="550" y="17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77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1" name="Freeform 1004"/>
              <p:cNvSpPr>
                <a:spLocks/>
              </p:cNvSpPr>
              <p:nvPr/>
            </p:nvSpPr>
            <p:spPr bwMode="auto">
              <a:xfrm>
                <a:off x="1801" y="1896"/>
                <a:ext cx="276" cy="90"/>
              </a:xfrm>
              <a:custGeom>
                <a:avLst/>
                <a:gdLst>
                  <a:gd name="T0" fmla="*/ 276 w 551"/>
                  <a:gd name="T1" fmla="*/ 88 h 179"/>
                  <a:gd name="T2" fmla="*/ 275 w 551"/>
                  <a:gd name="T3" fmla="*/ 90 h 179"/>
                  <a:gd name="T4" fmla="*/ 0 w 551"/>
                  <a:gd name="T5" fmla="*/ 1 h 179"/>
                  <a:gd name="T6" fmla="*/ 1 w 551"/>
                  <a:gd name="T7" fmla="*/ 0 h 179"/>
                  <a:gd name="T8" fmla="*/ 276 w 551"/>
                  <a:gd name="T9" fmla="*/ 88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9"/>
                  <a:gd name="T17" fmla="*/ 551 w 551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9">
                    <a:moveTo>
                      <a:pt x="551" y="176"/>
                    </a:moveTo>
                    <a:lnTo>
                      <a:pt x="550" y="17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1" y="176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2" name="Freeform 1005"/>
              <p:cNvSpPr>
                <a:spLocks/>
              </p:cNvSpPr>
              <p:nvPr/>
            </p:nvSpPr>
            <p:spPr bwMode="auto">
              <a:xfrm>
                <a:off x="1801" y="1897"/>
                <a:ext cx="275" cy="90"/>
              </a:xfrm>
              <a:custGeom>
                <a:avLst/>
                <a:gdLst>
                  <a:gd name="T0" fmla="*/ 275 w 550"/>
                  <a:gd name="T1" fmla="*/ 89 h 179"/>
                  <a:gd name="T2" fmla="*/ 274 w 550"/>
                  <a:gd name="T3" fmla="*/ 90 h 179"/>
                  <a:gd name="T4" fmla="*/ 0 w 550"/>
                  <a:gd name="T5" fmla="*/ 2 h 179"/>
                  <a:gd name="T6" fmla="*/ 0 w 550"/>
                  <a:gd name="T7" fmla="*/ 0 h 179"/>
                  <a:gd name="T8" fmla="*/ 275 w 550"/>
                  <a:gd name="T9" fmla="*/ 89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9"/>
                  <a:gd name="T17" fmla="*/ 550 w 550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9">
                    <a:moveTo>
                      <a:pt x="550" y="177"/>
                    </a:moveTo>
                    <a:lnTo>
                      <a:pt x="548" y="17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77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3" name="Freeform 1006"/>
              <p:cNvSpPr>
                <a:spLocks/>
              </p:cNvSpPr>
              <p:nvPr/>
            </p:nvSpPr>
            <p:spPr bwMode="auto">
              <a:xfrm>
                <a:off x="1799" y="1899"/>
                <a:ext cx="277" cy="96"/>
              </a:xfrm>
              <a:custGeom>
                <a:avLst/>
                <a:gdLst>
                  <a:gd name="T0" fmla="*/ 277 w 553"/>
                  <a:gd name="T1" fmla="*/ 88 h 193"/>
                  <a:gd name="T2" fmla="*/ 275 w 553"/>
                  <a:gd name="T3" fmla="*/ 96 h 193"/>
                  <a:gd name="T4" fmla="*/ 0 w 553"/>
                  <a:gd name="T5" fmla="*/ 6 h 193"/>
                  <a:gd name="T6" fmla="*/ 3 w 553"/>
                  <a:gd name="T7" fmla="*/ 0 h 193"/>
                  <a:gd name="T8" fmla="*/ 277 w 553"/>
                  <a:gd name="T9" fmla="*/ 88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93"/>
                  <a:gd name="T17" fmla="*/ 553 w 553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93">
                    <a:moveTo>
                      <a:pt x="553" y="176"/>
                    </a:moveTo>
                    <a:lnTo>
                      <a:pt x="550" y="193"/>
                    </a:lnTo>
                    <a:lnTo>
                      <a:pt x="0" y="13"/>
                    </a:lnTo>
                    <a:lnTo>
                      <a:pt x="5" y="0"/>
                    </a:lnTo>
                    <a:lnTo>
                      <a:pt x="553" y="17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4" name="Freeform 1007"/>
              <p:cNvSpPr>
                <a:spLocks/>
              </p:cNvSpPr>
              <p:nvPr/>
            </p:nvSpPr>
            <p:spPr bwMode="auto">
              <a:xfrm>
                <a:off x="1801" y="1899"/>
                <a:ext cx="275" cy="92"/>
              </a:xfrm>
              <a:custGeom>
                <a:avLst/>
                <a:gdLst>
                  <a:gd name="T0" fmla="*/ 275 w 550"/>
                  <a:gd name="T1" fmla="*/ 88 h 184"/>
                  <a:gd name="T2" fmla="*/ 274 w 550"/>
                  <a:gd name="T3" fmla="*/ 92 h 184"/>
                  <a:gd name="T4" fmla="*/ 0 w 550"/>
                  <a:gd name="T5" fmla="*/ 3 h 184"/>
                  <a:gd name="T6" fmla="*/ 1 w 550"/>
                  <a:gd name="T7" fmla="*/ 0 h 184"/>
                  <a:gd name="T8" fmla="*/ 275 w 550"/>
                  <a:gd name="T9" fmla="*/ 88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4"/>
                  <a:gd name="T17" fmla="*/ 550 w 550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4">
                    <a:moveTo>
                      <a:pt x="550" y="176"/>
                    </a:moveTo>
                    <a:lnTo>
                      <a:pt x="548" y="184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5" name="Freeform 1008"/>
              <p:cNvSpPr>
                <a:spLocks/>
              </p:cNvSpPr>
              <p:nvPr/>
            </p:nvSpPr>
            <p:spPr bwMode="auto">
              <a:xfrm>
                <a:off x="1799" y="1902"/>
                <a:ext cx="276" cy="93"/>
              </a:xfrm>
              <a:custGeom>
                <a:avLst/>
                <a:gdLst>
                  <a:gd name="T0" fmla="*/ 276 w 551"/>
                  <a:gd name="T1" fmla="*/ 89 h 186"/>
                  <a:gd name="T2" fmla="*/ 275 w 551"/>
                  <a:gd name="T3" fmla="*/ 93 h 186"/>
                  <a:gd name="T4" fmla="*/ 0 w 551"/>
                  <a:gd name="T5" fmla="*/ 3 h 186"/>
                  <a:gd name="T6" fmla="*/ 2 w 551"/>
                  <a:gd name="T7" fmla="*/ 0 h 186"/>
                  <a:gd name="T8" fmla="*/ 276 w 551"/>
                  <a:gd name="T9" fmla="*/ 89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6"/>
                  <a:gd name="T17" fmla="*/ 551 w 551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6">
                    <a:moveTo>
                      <a:pt x="551" y="177"/>
                    </a:moveTo>
                    <a:lnTo>
                      <a:pt x="550" y="186"/>
                    </a:lnTo>
                    <a:lnTo>
                      <a:pt x="0" y="6"/>
                    </a:lnTo>
                    <a:lnTo>
                      <a:pt x="3" y="0"/>
                    </a:lnTo>
                    <a:lnTo>
                      <a:pt x="551" y="177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6" name="Freeform 1009"/>
              <p:cNvSpPr>
                <a:spLocks/>
              </p:cNvSpPr>
              <p:nvPr/>
            </p:nvSpPr>
            <p:spPr bwMode="auto">
              <a:xfrm>
                <a:off x="1799" y="1906"/>
                <a:ext cx="275" cy="98"/>
              </a:xfrm>
              <a:custGeom>
                <a:avLst/>
                <a:gdLst>
                  <a:gd name="T0" fmla="*/ 275 w 550"/>
                  <a:gd name="T1" fmla="*/ 90 h 196"/>
                  <a:gd name="T2" fmla="*/ 274 w 550"/>
                  <a:gd name="T3" fmla="*/ 98 h 196"/>
                  <a:gd name="T4" fmla="*/ 0 w 550"/>
                  <a:gd name="T5" fmla="*/ 9 h 196"/>
                  <a:gd name="T6" fmla="*/ 0 w 550"/>
                  <a:gd name="T7" fmla="*/ 0 h 196"/>
                  <a:gd name="T8" fmla="*/ 275 w 550"/>
                  <a:gd name="T9" fmla="*/ 90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96"/>
                  <a:gd name="T17" fmla="*/ 550 w 550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96">
                    <a:moveTo>
                      <a:pt x="550" y="180"/>
                    </a:moveTo>
                    <a:lnTo>
                      <a:pt x="548" y="196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550" y="180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7" name="Freeform 1010"/>
              <p:cNvSpPr>
                <a:spLocks/>
              </p:cNvSpPr>
              <p:nvPr/>
            </p:nvSpPr>
            <p:spPr bwMode="auto">
              <a:xfrm>
                <a:off x="1799" y="1906"/>
                <a:ext cx="275" cy="93"/>
              </a:xfrm>
              <a:custGeom>
                <a:avLst/>
                <a:gdLst>
                  <a:gd name="T0" fmla="*/ 275 w 550"/>
                  <a:gd name="T1" fmla="*/ 89 h 188"/>
                  <a:gd name="T2" fmla="*/ 274 w 550"/>
                  <a:gd name="T3" fmla="*/ 93 h 188"/>
                  <a:gd name="T4" fmla="*/ 0 w 550"/>
                  <a:gd name="T5" fmla="*/ 4 h 188"/>
                  <a:gd name="T6" fmla="*/ 0 w 550"/>
                  <a:gd name="T7" fmla="*/ 0 h 188"/>
                  <a:gd name="T8" fmla="*/ 275 w 550"/>
                  <a:gd name="T9" fmla="*/ 89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8"/>
                  <a:gd name="T17" fmla="*/ 550 w 550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8">
                    <a:moveTo>
                      <a:pt x="550" y="180"/>
                    </a:moveTo>
                    <a:lnTo>
                      <a:pt x="548" y="18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50" y="180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8" name="Freeform 1011"/>
              <p:cNvSpPr>
                <a:spLocks/>
              </p:cNvSpPr>
              <p:nvPr/>
            </p:nvSpPr>
            <p:spPr bwMode="auto">
              <a:xfrm>
                <a:off x="1799" y="1910"/>
                <a:ext cx="274" cy="94"/>
              </a:xfrm>
              <a:custGeom>
                <a:avLst/>
                <a:gdLst>
                  <a:gd name="T0" fmla="*/ 274 w 548"/>
                  <a:gd name="T1" fmla="*/ 90 h 187"/>
                  <a:gd name="T2" fmla="*/ 274 w 548"/>
                  <a:gd name="T3" fmla="*/ 94 h 187"/>
                  <a:gd name="T4" fmla="*/ 0 w 548"/>
                  <a:gd name="T5" fmla="*/ 4 h 187"/>
                  <a:gd name="T6" fmla="*/ 0 w 548"/>
                  <a:gd name="T7" fmla="*/ 0 h 187"/>
                  <a:gd name="T8" fmla="*/ 274 w 548"/>
                  <a:gd name="T9" fmla="*/ 90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7"/>
                  <a:gd name="T17" fmla="*/ 548 w 548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7">
                    <a:moveTo>
                      <a:pt x="548" y="179"/>
                    </a:moveTo>
                    <a:lnTo>
                      <a:pt x="548" y="18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48" y="179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9" name="Freeform 1012"/>
              <p:cNvSpPr>
                <a:spLocks/>
              </p:cNvSpPr>
              <p:nvPr/>
            </p:nvSpPr>
            <p:spPr bwMode="auto">
              <a:xfrm>
                <a:off x="1799" y="1914"/>
                <a:ext cx="275" cy="98"/>
              </a:xfrm>
              <a:custGeom>
                <a:avLst/>
                <a:gdLst>
                  <a:gd name="T0" fmla="*/ 274 w 550"/>
                  <a:gd name="T1" fmla="*/ 90 h 196"/>
                  <a:gd name="T2" fmla="*/ 275 w 550"/>
                  <a:gd name="T3" fmla="*/ 98 h 196"/>
                  <a:gd name="T4" fmla="*/ 0 w 550"/>
                  <a:gd name="T5" fmla="*/ 7 h 196"/>
                  <a:gd name="T6" fmla="*/ 0 w 550"/>
                  <a:gd name="T7" fmla="*/ 0 h 196"/>
                  <a:gd name="T8" fmla="*/ 274 w 550"/>
                  <a:gd name="T9" fmla="*/ 90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96"/>
                  <a:gd name="T17" fmla="*/ 550 w 550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96">
                    <a:moveTo>
                      <a:pt x="548" y="179"/>
                    </a:moveTo>
                    <a:lnTo>
                      <a:pt x="550" y="196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48" y="17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0" name="Freeform 1013"/>
              <p:cNvSpPr>
                <a:spLocks/>
              </p:cNvSpPr>
              <p:nvPr/>
            </p:nvSpPr>
            <p:spPr bwMode="auto">
              <a:xfrm>
                <a:off x="1799" y="1914"/>
                <a:ext cx="274" cy="92"/>
              </a:xfrm>
              <a:custGeom>
                <a:avLst/>
                <a:gdLst>
                  <a:gd name="T0" fmla="*/ 274 w 548"/>
                  <a:gd name="T1" fmla="*/ 90 h 184"/>
                  <a:gd name="T2" fmla="*/ 274 w 548"/>
                  <a:gd name="T3" fmla="*/ 92 h 184"/>
                  <a:gd name="T4" fmla="*/ 0 w 548"/>
                  <a:gd name="T5" fmla="*/ 1 h 184"/>
                  <a:gd name="T6" fmla="*/ 0 w 548"/>
                  <a:gd name="T7" fmla="*/ 0 h 184"/>
                  <a:gd name="T8" fmla="*/ 274 w 548"/>
                  <a:gd name="T9" fmla="*/ 9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4"/>
                  <a:gd name="T17" fmla="*/ 548 w 548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4">
                    <a:moveTo>
                      <a:pt x="548" y="179"/>
                    </a:moveTo>
                    <a:lnTo>
                      <a:pt x="548" y="18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48" y="17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1" name="Freeform 1014"/>
              <p:cNvSpPr>
                <a:spLocks/>
              </p:cNvSpPr>
              <p:nvPr/>
            </p:nvSpPr>
            <p:spPr bwMode="auto">
              <a:xfrm>
                <a:off x="1799" y="1916"/>
                <a:ext cx="274" cy="92"/>
              </a:xfrm>
              <a:custGeom>
                <a:avLst/>
                <a:gdLst>
                  <a:gd name="T0" fmla="*/ 274 w 548"/>
                  <a:gd name="T1" fmla="*/ 90 h 185"/>
                  <a:gd name="T2" fmla="*/ 274 w 548"/>
                  <a:gd name="T3" fmla="*/ 92 h 185"/>
                  <a:gd name="T4" fmla="*/ 0 w 548"/>
                  <a:gd name="T5" fmla="*/ 1 h 185"/>
                  <a:gd name="T6" fmla="*/ 0 w 548"/>
                  <a:gd name="T7" fmla="*/ 0 h 185"/>
                  <a:gd name="T8" fmla="*/ 274 w 548"/>
                  <a:gd name="T9" fmla="*/ 90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5"/>
                  <a:gd name="T17" fmla="*/ 548 w 548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5">
                    <a:moveTo>
                      <a:pt x="548" y="181"/>
                    </a:moveTo>
                    <a:lnTo>
                      <a:pt x="548" y="18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48" y="181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2" name="Freeform 1015"/>
              <p:cNvSpPr>
                <a:spLocks/>
              </p:cNvSpPr>
              <p:nvPr/>
            </p:nvSpPr>
            <p:spPr bwMode="auto">
              <a:xfrm>
                <a:off x="1799" y="1917"/>
                <a:ext cx="275" cy="93"/>
              </a:xfrm>
              <a:custGeom>
                <a:avLst/>
                <a:gdLst>
                  <a:gd name="T0" fmla="*/ 274 w 550"/>
                  <a:gd name="T1" fmla="*/ 91 h 187"/>
                  <a:gd name="T2" fmla="*/ 275 w 550"/>
                  <a:gd name="T3" fmla="*/ 93 h 187"/>
                  <a:gd name="T4" fmla="*/ 0 w 550"/>
                  <a:gd name="T5" fmla="*/ 2 h 187"/>
                  <a:gd name="T6" fmla="*/ 0 w 550"/>
                  <a:gd name="T7" fmla="*/ 0 h 187"/>
                  <a:gd name="T8" fmla="*/ 274 w 550"/>
                  <a:gd name="T9" fmla="*/ 9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7"/>
                  <a:gd name="T17" fmla="*/ 550 w 550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7">
                    <a:moveTo>
                      <a:pt x="548" y="182"/>
                    </a:moveTo>
                    <a:lnTo>
                      <a:pt x="550" y="18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48" y="182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3" name="Freeform 1016"/>
              <p:cNvSpPr>
                <a:spLocks/>
              </p:cNvSpPr>
              <p:nvPr/>
            </p:nvSpPr>
            <p:spPr bwMode="auto">
              <a:xfrm>
                <a:off x="1799" y="1920"/>
                <a:ext cx="275" cy="92"/>
              </a:xfrm>
              <a:custGeom>
                <a:avLst/>
                <a:gdLst>
                  <a:gd name="T0" fmla="*/ 275 w 550"/>
                  <a:gd name="T1" fmla="*/ 91 h 185"/>
                  <a:gd name="T2" fmla="*/ 275 w 550"/>
                  <a:gd name="T3" fmla="*/ 92 h 185"/>
                  <a:gd name="T4" fmla="*/ 0 w 550"/>
                  <a:gd name="T5" fmla="*/ 2 h 185"/>
                  <a:gd name="T6" fmla="*/ 0 w 550"/>
                  <a:gd name="T7" fmla="*/ 0 h 185"/>
                  <a:gd name="T8" fmla="*/ 275 w 550"/>
                  <a:gd name="T9" fmla="*/ 9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50" y="182"/>
                    </a:moveTo>
                    <a:lnTo>
                      <a:pt x="550" y="18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50" y="182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4" name="Freeform 1017"/>
              <p:cNvSpPr>
                <a:spLocks/>
              </p:cNvSpPr>
              <p:nvPr/>
            </p:nvSpPr>
            <p:spPr bwMode="auto">
              <a:xfrm>
                <a:off x="1799" y="1921"/>
                <a:ext cx="277" cy="98"/>
              </a:xfrm>
              <a:custGeom>
                <a:avLst/>
                <a:gdLst>
                  <a:gd name="T0" fmla="*/ 275 w 553"/>
                  <a:gd name="T1" fmla="*/ 91 h 196"/>
                  <a:gd name="T2" fmla="*/ 277 w 553"/>
                  <a:gd name="T3" fmla="*/ 98 h 196"/>
                  <a:gd name="T4" fmla="*/ 2 w 553"/>
                  <a:gd name="T5" fmla="*/ 6 h 196"/>
                  <a:gd name="T6" fmla="*/ 0 w 553"/>
                  <a:gd name="T7" fmla="*/ 0 h 196"/>
                  <a:gd name="T8" fmla="*/ 275 w 553"/>
                  <a:gd name="T9" fmla="*/ 9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96"/>
                  <a:gd name="T17" fmla="*/ 553 w 553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96">
                    <a:moveTo>
                      <a:pt x="550" y="181"/>
                    </a:moveTo>
                    <a:lnTo>
                      <a:pt x="553" y="196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550" y="18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5" name="Freeform 1018"/>
              <p:cNvSpPr>
                <a:spLocks/>
              </p:cNvSpPr>
              <p:nvPr/>
            </p:nvSpPr>
            <p:spPr bwMode="auto">
              <a:xfrm>
                <a:off x="1799" y="1921"/>
                <a:ext cx="275" cy="93"/>
              </a:xfrm>
              <a:custGeom>
                <a:avLst/>
                <a:gdLst>
                  <a:gd name="T0" fmla="*/ 275 w 550"/>
                  <a:gd name="T1" fmla="*/ 91 h 184"/>
                  <a:gd name="T2" fmla="*/ 275 w 550"/>
                  <a:gd name="T3" fmla="*/ 93 h 184"/>
                  <a:gd name="T4" fmla="*/ 1 w 550"/>
                  <a:gd name="T5" fmla="*/ 2 h 184"/>
                  <a:gd name="T6" fmla="*/ 0 w 550"/>
                  <a:gd name="T7" fmla="*/ 0 h 184"/>
                  <a:gd name="T8" fmla="*/ 275 w 550"/>
                  <a:gd name="T9" fmla="*/ 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4"/>
                  <a:gd name="T17" fmla="*/ 550 w 550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4">
                    <a:moveTo>
                      <a:pt x="550" y="181"/>
                    </a:moveTo>
                    <a:lnTo>
                      <a:pt x="550" y="18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550" y="18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6" name="Freeform 1019"/>
              <p:cNvSpPr>
                <a:spLocks/>
              </p:cNvSpPr>
              <p:nvPr/>
            </p:nvSpPr>
            <p:spPr bwMode="auto">
              <a:xfrm>
                <a:off x="1800" y="1923"/>
                <a:ext cx="275" cy="92"/>
              </a:xfrm>
              <a:custGeom>
                <a:avLst/>
                <a:gdLst>
                  <a:gd name="T0" fmla="*/ 275 w 550"/>
                  <a:gd name="T1" fmla="*/ 90 h 185"/>
                  <a:gd name="T2" fmla="*/ 275 w 550"/>
                  <a:gd name="T3" fmla="*/ 92 h 185"/>
                  <a:gd name="T4" fmla="*/ 0 w 550"/>
                  <a:gd name="T5" fmla="*/ 1 h 185"/>
                  <a:gd name="T6" fmla="*/ 0 w 550"/>
                  <a:gd name="T7" fmla="*/ 0 h 185"/>
                  <a:gd name="T8" fmla="*/ 275 w 550"/>
                  <a:gd name="T9" fmla="*/ 90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49" y="181"/>
                    </a:moveTo>
                    <a:lnTo>
                      <a:pt x="550" y="18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49" y="181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7" name="Freeform 1020"/>
              <p:cNvSpPr>
                <a:spLocks/>
              </p:cNvSpPr>
              <p:nvPr/>
            </p:nvSpPr>
            <p:spPr bwMode="auto">
              <a:xfrm>
                <a:off x="1800" y="1924"/>
                <a:ext cx="275" cy="93"/>
              </a:xfrm>
              <a:custGeom>
                <a:avLst/>
                <a:gdLst>
                  <a:gd name="T0" fmla="*/ 275 w 550"/>
                  <a:gd name="T1" fmla="*/ 92 h 186"/>
                  <a:gd name="T2" fmla="*/ 275 w 550"/>
                  <a:gd name="T3" fmla="*/ 93 h 186"/>
                  <a:gd name="T4" fmla="*/ 1 w 550"/>
                  <a:gd name="T5" fmla="*/ 1 h 186"/>
                  <a:gd name="T6" fmla="*/ 0 w 550"/>
                  <a:gd name="T7" fmla="*/ 0 h 186"/>
                  <a:gd name="T8" fmla="*/ 275 w 550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50" y="183"/>
                    </a:moveTo>
                    <a:lnTo>
                      <a:pt x="550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8" name="Freeform 1021"/>
              <p:cNvSpPr>
                <a:spLocks/>
              </p:cNvSpPr>
              <p:nvPr/>
            </p:nvSpPr>
            <p:spPr bwMode="auto">
              <a:xfrm>
                <a:off x="1801" y="1926"/>
                <a:ext cx="274" cy="92"/>
              </a:xfrm>
              <a:custGeom>
                <a:avLst/>
                <a:gdLst>
                  <a:gd name="T0" fmla="*/ 274 w 548"/>
                  <a:gd name="T1" fmla="*/ 91 h 185"/>
                  <a:gd name="T2" fmla="*/ 274 w 548"/>
                  <a:gd name="T3" fmla="*/ 92 h 185"/>
                  <a:gd name="T4" fmla="*/ 0 w 548"/>
                  <a:gd name="T5" fmla="*/ 1 h 185"/>
                  <a:gd name="T6" fmla="*/ 0 w 548"/>
                  <a:gd name="T7" fmla="*/ 0 h 185"/>
                  <a:gd name="T8" fmla="*/ 274 w 548"/>
                  <a:gd name="T9" fmla="*/ 9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5"/>
                  <a:gd name="T17" fmla="*/ 548 w 548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5">
                    <a:moveTo>
                      <a:pt x="548" y="183"/>
                    </a:moveTo>
                    <a:lnTo>
                      <a:pt x="548" y="18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9" name="Freeform 1022"/>
              <p:cNvSpPr>
                <a:spLocks/>
              </p:cNvSpPr>
              <p:nvPr/>
            </p:nvSpPr>
            <p:spPr bwMode="auto">
              <a:xfrm>
                <a:off x="1801" y="1927"/>
                <a:ext cx="275" cy="92"/>
              </a:xfrm>
              <a:custGeom>
                <a:avLst/>
                <a:gdLst>
                  <a:gd name="T0" fmla="*/ 274 w 550"/>
                  <a:gd name="T1" fmla="*/ 91 h 185"/>
                  <a:gd name="T2" fmla="*/ 275 w 550"/>
                  <a:gd name="T3" fmla="*/ 92 h 185"/>
                  <a:gd name="T4" fmla="*/ 0 w 550"/>
                  <a:gd name="T5" fmla="*/ 1 h 185"/>
                  <a:gd name="T6" fmla="*/ 0 w 550"/>
                  <a:gd name="T7" fmla="*/ 0 h 185"/>
                  <a:gd name="T8" fmla="*/ 274 w 550"/>
                  <a:gd name="T9" fmla="*/ 9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48" y="182"/>
                    </a:moveTo>
                    <a:lnTo>
                      <a:pt x="550" y="18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48" y="182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0" name="Freeform 1023"/>
              <p:cNvSpPr>
                <a:spLocks/>
              </p:cNvSpPr>
              <p:nvPr/>
            </p:nvSpPr>
            <p:spPr bwMode="auto">
              <a:xfrm>
                <a:off x="1801" y="1928"/>
                <a:ext cx="277" cy="98"/>
              </a:xfrm>
              <a:custGeom>
                <a:avLst/>
                <a:gdLst>
                  <a:gd name="T0" fmla="*/ 275 w 555"/>
                  <a:gd name="T1" fmla="*/ 92 h 196"/>
                  <a:gd name="T2" fmla="*/ 277 w 555"/>
                  <a:gd name="T3" fmla="*/ 98 h 196"/>
                  <a:gd name="T4" fmla="*/ 3 w 555"/>
                  <a:gd name="T5" fmla="*/ 6 h 196"/>
                  <a:gd name="T6" fmla="*/ 0 w 555"/>
                  <a:gd name="T7" fmla="*/ 0 h 196"/>
                  <a:gd name="T8" fmla="*/ 275 w 555"/>
                  <a:gd name="T9" fmla="*/ 92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96"/>
                  <a:gd name="T17" fmla="*/ 555 w 555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96">
                    <a:moveTo>
                      <a:pt x="550" y="183"/>
                    </a:moveTo>
                    <a:lnTo>
                      <a:pt x="555" y="196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1" name="Freeform 1024"/>
              <p:cNvSpPr>
                <a:spLocks/>
              </p:cNvSpPr>
              <p:nvPr/>
            </p:nvSpPr>
            <p:spPr bwMode="auto">
              <a:xfrm>
                <a:off x="1801" y="1928"/>
                <a:ext cx="275" cy="93"/>
              </a:xfrm>
              <a:custGeom>
                <a:avLst/>
                <a:gdLst>
                  <a:gd name="T0" fmla="*/ 274 w 552"/>
                  <a:gd name="T1" fmla="*/ 92 h 186"/>
                  <a:gd name="T2" fmla="*/ 275 w 552"/>
                  <a:gd name="T3" fmla="*/ 93 h 186"/>
                  <a:gd name="T4" fmla="*/ 1 w 552"/>
                  <a:gd name="T5" fmla="*/ 1 h 186"/>
                  <a:gd name="T6" fmla="*/ 0 w 552"/>
                  <a:gd name="T7" fmla="*/ 0 h 186"/>
                  <a:gd name="T8" fmla="*/ 274 w 552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6"/>
                  <a:gd name="T17" fmla="*/ 552 w 552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6">
                    <a:moveTo>
                      <a:pt x="550" y="183"/>
                    </a:moveTo>
                    <a:lnTo>
                      <a:pt x="552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2" name="Freeform 1025"/>
              <p:cNvSpPr>
                <a:spLocks/>
              </p:cNvSpPr>
              <p:nvPr/>
            </p:nvSpPr>
            <p:spPr bwMode="auto">
              <a:xfrm>
                <a:off x="1801" y="1930"/>
                <a:ext cx="276" cy="93"/>
              </a:xfrm>
              <a:custGeom>
                <a:avLst/>
                <a:gdLst>
                  <a:gd name="T0" fmla="*/ 275 w 551"/>
                  <a:gd name="T1" fmla="*/ 91 h 187"/>
                  <a:gd name="T2" fmla="*/ 276 w 551"/>
                  <a:gd name="T3" fmla="*/ 93 h 187"/>
                  <a:gd name="T4" fmla="*/ 1 w 551"/>
                  <a:gd name="T5" fmla="*/ 2 h 187"/>
                  <a:gd name="T6" fmla="*/ 0 w 551"/>
                  <a:gd name="T7" fmla="*/ 0 h 187"/>
                  <a:gd name="T8" fmla="*/ 275 w 551"/>
                  <a:gd name="T9" fmla="*/ 9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7"/>
                  <a:gd name="T17" fmla="*/ 551 w 551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7">
                    <a:moveTo>
                      <a:pt x="550" y="183"/>
                    </a:moveTo>
                    <a:lnTo>
                      <a:pt x="551" y="18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3" name="Freeform 1026"/>
              <p:cNvSpPr>
                <a:spLocks/>
              </p:cNvSpPr>
              <p:nvPr/>
            </p:nvSpPr>
            <p:spPr bwMode="auto">
              <a:xfrm>
                <a:off x="1802" y="1931"/>
                <a:ext cx="275" cy="93"/>
              </a:xfrm>
              <a:custGeom>
                <a:avLst/>
                <a:gdLst>
                  <a:gd name="T0" fmla="*/ 275 w 550"/>
                  <a:gd name="T1" fmla="*/ 92 h 186"/>
                  <a:gd name="T2" fmla="*/ 275 w 550"/>
                  <a:gd name="T3" fmla="*/ 93 h 186"/>
                  <a:gd name="T4" fmla="*/ 1 w 550"/>
                  <a:gd name="T5" fmla="*/ 1 h 186"/>
                  <a:gd name="T6" fmla="*/ 0 w 550"/>
                  <a:gd name="T7" fmla="*/ 0 h 186"/>
                  <a:gd name="T8" fmla="*/ 275 w 550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50" y="183"/>
                    </a:moveTo>
                    <a:lnTo>
                      <a:pt x="550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4" name="Freeform 1027"/>
              <p:cNvSpPr>
                <a:spLocks/>
              </p:cNvSpPr>
              <p:nvPr/>
            </p:nvSpPr>
            <p:spPr bwMode="auto">
              <a:xfrm>
                <a:off x="1803" y="1933"/>
                <a:ext cx="275" cy="93"/>
              </a:xfrm>
              <a:custGeom>
                <a:avLst/>
                <a:gdLst>
                  <a:gd name="T0" fmla="*/ 274 w 550"/>
                  <a:gd name="T1" fmla="*/ 92 h 186"/>
                  <a:gd name="T2" fmla="*/ 275 w 550"/>
                  <a:gd name="T3" fmla="*/ 93 h 186"/>
                  <a:gd name="T4" fmla="*/ 1 w 550"/>
                  <a:gd name="T5" fmla="*/ 1 h 186"/>
                  <a:gd name="T6" fmla="*/ 0 w 550"/>
                  <a:gd name="T7" fmla="*/ 0 h 186"/>
                  <a:gd name="T8" fmla="*/ 274 w 550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48" y="183"/>
                    </a:moveTo>
                    <a:lnTo>
                      <a:pt x="550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5" name="Freeform 1028"/>
              <p:cNvSpPr>
                <a:spLocks/>
              </p:cNvSpPr>
              <p:nvPr/>
            </p:nvSpPr>
            <p:spPr bwMode="auto">
              <a:xfrm>
                <a:off x="1804" y="1935"/>
                <a:ext cx="278" cy="97"/>
              </a:xfrm>
              <a:custGeom>
                <a:avLst/>
                <a:gdLst>
                  <a:gd name="T0" fmla="*/ 274 w 556"/>
                  <a:gd name="T1" fmla="*/ 91 h 195"/>
                  <a:gd name="T2" fmla="*/ 278 w 556"/>
                  <a:gd name="T3" fmla="*/ 97 h 195"/>
                  <a:gd name="T4" fmla="*/ 3 w 556"/>
                  <a:gd name="T5" fmla="*/ 5 h 195"/>
                  <a:gd name="T6" fmla="*/ 0 w 556"/>
                  <a:gd name="T7" fmla="*/ 0 h 195"/>
                  <a:gd name="T8" fmla="*/ 274 w 556"/>
                  <a:gd name="T9" fmla="*/ 91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6"/>
                  <a:gd name="T16" fmla="*/ 0 h 195"/>
                  <a:gd name="T17" fmla="*/ 556 w 556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6" h="195">
                    <a:moveTo>
                      <a:pt x="548" y="183"/>
                    </a:moveTo>
                    <a:lnTo>
                      <a:pt x="556" y="195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6" name="Freeform 1029"/>
              <p:cNvSpPr>
                <a:spLocks/>
              </p:cNvSpPr>
              <p:nvPr/>
            </p:nvSpPr>
            <p:spPr bwMode="auto">
              <a:xfrm>
                <a:off x="1804" y="1935"/>
                <a:ext cx="276" cy="93"/>
              </a:xfrm>
              <a:custGeom>
                <a:avLst/>
                <a:gdLst>
                  <a:gd name="T0" fmla="*/ 274 w 551"/>
                  <a:gd name="T1" fmla="*/ 92 h 186"/>
                  <a:gd name="T2" fmla="*/ 276 w 551"/>
                  <a:gd name="T3" fmla="*/ 93 h 186"/>
                  <a:gd name="T4" fmla="*/ 1 w 551"/>
                  <a:gd name="T5" fmla="*/ 2 h 186"/>
                  <a:gd name="T6" fmla="*/ 0 w 551"/>
                  <a:gd name="T7" fmla="*/ 0 h 186"/>
                  <a:gd name="T8" fmla="*/ 274 w 551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6"/>
                  <a:gd name="T17" fmla="*/ 551 w 551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6">
                    <a:moveTo>
                      <a:pt x="548" y="183"/>
                    </a:moveTo>
                    <a:lnTo>
                      <a:pt x="551" y="186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7" name="Freeform 1030"/>
              <p:cNvSpPr>
                <a:spLocks/>
              </p:cNvSpPr>
              <p:nvPr/>
            </p:nvSpPr>
            <p:spPr bwMode="auto">
              <a:xfrm>
                <a:off x="1805" y="1936"/>
                <a:ext cx="276" cy="94"/>
              </a:xfrm>
              <a:custGeom>
                <a:avLst/>
                <a:gdLst>
                  <a:gd name="T0" fmla="*/ 275 w 552"/>
                  <a:gd name="T1" fmla="*/ 91 h 187"/>
                  <a:gd name="T2" fmla="*/ 276 w 552"/>
                  <a:gd name="T3" fmla="*/ 94 h 187"/>
                  <a:gd name="T4" fmla="*/ 2 w 552"/>
                  <a:gd name="T5" fmla="*/ 2 h 187"/>
                  <a:gd name="T6" fmla="*/ 0 w 552"/>
                  <a:gd name="T7" fmla="*/ 0 h 187"/>
                  <a:gd name="T8" fmla="*/ 275 w 552"/>
                  <a:gd name="T9" fmla="*/ 9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7"/>
                  <a:gd name="T17" fmla="*/ 552 w 552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7">
                    <a:moveTo>
                      <a:pt x="550" y="182"/>
                    </a:moveTo>
                    <a:lnTo>
                      <a:pt x="552" y="18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50" y="182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8" name="Freeform 1031"/>
              <p:cNvSpPr>
                <a:spLocks/>
              </p:cNvSpPr>
              <p:nvPr/>
            </p:nvSpPr>
            <p:spPr bwMode="auto">
              <a:xfrm>
                <a:off x="1806" y="1938"/>
                <a:ext cx="276" cy="94"/>
              </a:xfrm>
              <a:custGeom>
                <a:avLst/>
                <a:gdLst>
                  <a:gd name="T0" fmla="*/ 274 w 551"/>
                  <a:gd name="T1" fmla="*/ 92 h 188"/>
                  <a:gd name="T2" fmla="*/ 276 w 551"/>
                  <a:gd name="T3" fmla="*/ 94 h 188"/>
                  <a:gd name="T4" fmla="*/ 1 w 551"/>
                  <a:gd name="T5" fmla="*/ 1 h 188"/>
                  <a:gd name="T6" fmla="*/ 0 w 551"/>
                  <a:gd name="T7" fmla="*/ 0 h 188"/>
                  <a:gd name="T8" fmla="*/ 274 w 551"/>
                  <a:gd name="T9" fmla="*/ 92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8"/>
                  <a:gd name="T17" fmla="*/ 551 w 551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8">
                    <a:moveTo>
                      <a:pt x="548" y="184"/>
                    </a:moveTo>
                    <a:lnTo>
                      <a:pt x="551" y="18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548" y="184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9" name="Freeform 1032"/>
              <p:cNvSpPr>
                <a:spLocks/>
              </p:cNvSpPr>
              <p:nvPr/>
            </p:nvSpPr>
            <p:spPr bwMode="auto">
              <a:xfrm>
                <a:off x="1807" y="1940"/>
                <a:ext cx="280" cy="96"/>
              </a:xfrm>
              <a:custGeom>
                <a:avLst/>
                <a:gdLst>
                  <a:gd name="T0" fmla="*/ 275 w 560"/>
                  <a:gd name="T1" fmla="*/ 92 h 193"/>
                  <a:gd name="T2" fmla="*/ 280 w 560"/>
                  <a:gd name="T3" fmla="*/ 96 h 193"/>
                  <a:gd name="T4" fmla="*/ 5 w 560"/>
                  <a:gd name="T5" fmla="*/ 4 h 193"/>
                  <a:gd name="T6" fmla="*/ 0 w 560"/>
                  <a:gd name="T7" fmla="*/ 0 h 193"/>
                  <a:gd name="T8" fmla="*/ 275 w 560"/>
                  <a:gd name="T9" fmla="*/ 92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93"/>
                  <a:gd name="T17" fmla="*/ 560 w 560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93">
                    <a:moveTo>
                      <a:pt x="550" y="185"/>
                    </a:moveTo>
                    <a:lnTo>
                      <a:pt x="560" y="193"/>
                    </a:lnTo>
                    <a:lnTo>
                      <a:pt x="10" y="9"/>
                    </a:lnTo>
                    <a:lnTo>
                      <a:pt x="0" y="0"/>
                    </a:lnTo>
                    <a:lnTo>
                      <a:pt x="550" y="185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" name="Freeform 1033"/>
              <p:cNvSpPr>
                <a:spLocks/>
              </p:cNvSpPr>
              <p:nvPr/>
            </p:nvSpPr>
            <p:spPr bwMode="auto">
              <a:xfrm>
                <a:off x="1807" y="1940"/>
                <a:ext cx="278" cy="94"/>
              </a:xfrm>
              <a:custGeom>
                <a:avLst/>
                <a:gdLst>
                  <a:gd name="T0" fmla="*/ 275 w 555"/>
                  <a:gd name="T1" fmla="*/ 93 h 188"/>
                  <a:gd name="T2" fmla="*/ 278 w 555"/>
                  <a:gd name="T3" fmla="*/ 94 h 188"/>
                  <a:gd name="T4" fmla="*/ 3 w 555"/>
                  <a:gd name="T5" fmla="*/ 2 h 188"/>
                  <a:gd name="T6" fmla="*/ 0 w 555"/>
                  <a:gd name="T7" fmla="*/ 0 h 188"/>
                  <a:gd name="T8" fmla="*/ 275 w 555"/>
                  <a:gd name="T9" fmla="*/ 93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88"/>
                  <a:gd name="T17" fmla="*/ 555 w 555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88">
                    <a:moveTo>
                      <a:pt x="550" y="185"/>
                    </a:moveTo>
                    <a:lnTo>
                      <a:pt x="555" y="188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550" y="185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1" name="Freeform 1034"/>
              <p:cNvSpPr>
                <a:spLocks/>
              </p:cNvSpPr>
              <p:nvPr/>
            </p:nvSpPr>
            <p:spPr bwMode="auto">
              <a:xfrm>
                <a:off x="1810" y="1941"/>
                <a:ext cx="277" cy="95"/>
              </a:xfrm>
              <a:custGeom>
                <a:avLst/>
                <a:gdLst>
                  <a:gd name="T0" fmla="*/ 275 w 555"/>
                  <a:gd name="T1" fmla="*/ 92 h 189"/>
                  <a:gd name="T2" fmla="*/ 277 w 555"/>
                  <a:gd name="T3" fmla="*/ 95 h 189"/>
                  <a:gd name="T4" fmla="*/ 2 w 555"/>
                  <a:gd name="T5" fmla="*/ 3 h 189"/>
                  <a:gd name="T6" fmla="*/ 0 w 555"/>
                  <a:gd name="T7" fmla="*/ 0 h 189"/>
                  <a:gd name="T8" fmla="*/ 275 w 555"/>
                  <a:gd name="T9" fmla="*/ 92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89"/>
                  <a:gd name="T17" fmla="*/ 555 w 55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89">
                    <a:moveTo>
                      <a:pt x="550" y="184"/>
                    </a:moveTo>
                    <a:lnTo>
                      <a:pt x="555" y="189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2" name="Freeform 1035"/>
              <p:cNvSpPr>
                <a:spLocks/>
              </p:cNvSpPr>
              <p:nvPr/>
            </p:nvSpPr>
            <p:spPr bwMode="auto">
              <a:xfrm>
                <a:off x="1812" y="1944"/>
                <a:ext cx="280" cy="95"/>
              </a:xfrm>
              <a:custGeom>
                <a:avLst/>
                <a:gdLst>
                  <a:gd name="T0" fmla="*/ 275 w 560"/>
                  <a:gd name="T1" fmla="*/ 92 h 191"/>
                  <a:gd name="T2" fmla="*/ 280 w 560"/>
                  <a:gd name="T3" fmla="*/ 95 h 191"/>
                  <a:gd name="T4" fmla="*/ 5 w 560"/>
                  <a:gd name="T5" fmla="*/ 2 h 191"/>
                  <a:gd name="T6" fmla="*/ 0 w 560"/>
                  <a:gd name="T7" fmla="*/ 0 h 191"/>
                  <a:gd name="T8" fmla="*/ 275 w 560"/>
                  <a:gd name="T9" fmla="*/ 92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91"/>
                  <a:gd name="T17" fmla="*/ 560 w 560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91">
                    <a:moveTo>
                      <a:pt x="550" y="184"/>
                    </a:moveTo>
                    <a:lnTo>
                      <a:pt x="560" y="191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" name="Freeform 1036"/>
              <p:cNvSpPr>
                <a:spLocks/>
              </p:cNvSpPr>
              <p:nvPr/>
            </p:nvSpPr>
            <p:spPr bwMode="auto">
              <a:xfrm>
                <a:off x="1836" y="1872"/>
                <a:ext cx="283" cy="88"/>
              </a:xfrm>
              <a:custGeom>
                <a:avLst/>
                <a:gdLst>
                  <a:gd name="T0" fmla="*/ 283 w 564"/>
                  <a:gd name="T1" fmla="*/ 88 h 176"/>
                  <a:gd name="T2" fmla="*/ 276 w 564"/>
                  <a:gd name="T3" fmla="*/ 87 h 176"/>
                  <a:gd name="T4" fmla="*/ 0 w 564"/>
                  <a:gd name="T5" fmla="*/ 0 h 176"/>
                  <a:gd name="T6" fmla="*/ 5 w 564"/>
                  <a:gd name="T7" fmla="*/ 1 h 176"/>
                  <a:gd name="T8" fmla="*/ 283 w 564"/>
                  <a:gd name="T9" fmla="*/ 88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176"/>
                  <a:gd name="T17" fmla="*/ 564 w 564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176">
                    <a:moveTo>
                      <a:pt x="564" y="176"/>
                    </a:moveTo>
                    <a:lnTo>
                      <a:pt x="551" y="173"/>
                    </a:lnTo>
                    <a:lnTo>
                      <a:pt x="0" y="0"/>
                    </a:lnTo>
                    <a:lnTo>
                      <a:pt x="9" y="3"/>
                    </a:lnTo>
                    <a:lnTo>
                      <a:pt x="564" y="176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" name="Freeform 1037"/>
              <p:cNvSpPr>
                <a:spLocks/>
              </p:cNvSpPr>
              <p:nvPr/>
            </p:nvSpPr>
            <p:spPr bwMode="auto">
              <a:xfrm>
                <a:off x="1830" y="1872"/>
                <a:ext cx="282" cy="86"/>
              </a:xfrm>
              <a:custGeom>
                <a:avLst/>
                <a:gdLst>
                  <a:gd name="T0" fmla="*/ 282 w 565"/>
                  <a:gd name="T1" fmla="*/ 86 h 173"/>
                  <a:gd name="T2" fmla="*/ 277 w 565"/>
                  <a:gd name="T3" fmla="*/ 86 h 173"/>
                  <a:gd name="T4" fmla="*/ 0 w 565"/>
                  <a:gd name="T5" fmla="*/ 0 h 173"/>
                  <a:gd name="T6" fmla="*/ 7 w 565"/>
                  <a:gd name="T7" fmla="*/ 0 h 173"/>
                  <a:gd name="T8" fmla="*/ 282 w 565"/>
                  <a:gd name="T9" fmla="*/ 8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"/>
                  <a:gd name="T16" fmla="*/ 0 h 173"/>
                  <a:gd name="T17" fmla="*/ 565 w 565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" h="173">
                    <a:moveTo>
                      <a:pt x="565" y="173"/>
                    </a:moveTo>
                    <a:lnTo>
                      <a:pt x="554" y="17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565" y="173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5" name="Freeform 1038"/>
              <p:cNvSpPr>
                <a:spLocks/>
              </p:cNvSpPr>
              <p:nvPr/>
            </p:nvSpPr>
            <p:spPr bwMode="auto">
              <a:xfrm>
                <a:off x="2073" y="1958"/>
                <a:ext cx="65" cy="82"/>
              </a:xfrm>
              <a:custGeom>
                <a:avLst/>
                <a:gdLst>
                  <a:gd name="T0" fmla="*/ 33 w 130"/>
                  <a:gd name="T1" fmla="*/ 0 h 164"/>
                  <a:gd name="T2" fmla="*/ 26 w 130"/>
                  <a:gd name="T3" fmla="*/ 1 h 164"/>
                  <a:gd name="T4" fmla="*/ 20 w 130"/>
                  <a:gd name="T5" fmla="*/ 5 h 164"/>
                  <a:gd name="T6" fmla="*/ 15 w 130"/>
                  <a:gd name="T7" fmla="*/ 9 h 164"/>
                  <a:gd name="T8" fmla="*/ 10 w 130"/>
                  <a:gd name="T9" fmla="*/ 15 h 164"/>
                  <a:gd name="T10" fmla="*/ 6 w 130"/>
                  <a:gd name="T11" fmla="*/ 21 h 164"/>
                  <a:gd name="T12" fmla="*/ 2 w 130"/>
                  <a:gd name="T13" fmla="*/ 29 h 164"/>
                  <a:gd name="T14" fmla="*/ 1 w 130"/>
                  <a:gd name="T15" fmla="*/ 38 h 164"/>
                  <a:gd name="T16" fmla="*/ 0 w 130"/>
                  <a:gd name="T17" fmla="*/ 45 h 164"/>
                  <a:gd name="T18" fmla="*/ 1 w 130"/>
                  <a:gd name="T19" fmla="*/ 54 h 164"/>
                  <a:gd name="T20" fmla="*/ 2 w 130"/>
                  <a:gd name="T21" fmla="*/ 61 h 164"/>
                  <a:gd name="T22" fmla="*/ 5 w 130"/>
                  <a:gd name="T23" fmla="*/ 68 h 164"/>
                  <a:gd name="T24" fmla="*/ 9 w 130"/>
                  <a:gd name="T25" fmla="*/ 74 h 164"/>
                  <a:gd name="T26" fmla="*/ 14 w 130"/>
                  <a:gd name="T27" fmla="*/ 78 h 164"/>
                  <a:gd name="T28" fmla="*/ 19 w 130"/>
                  <a:gd name="T29" fmla="*/ 82 h 164"/>
                  <a:gd name="T30" fmla="*/ 26 w 130"/>
                  <a:gd name="T31" fmla="*/ 82 h 164"/>
                  <a:gd name="T32" fmla="*/ 31 w 130"/>
                  <a:gd name="T33" fmla="*/ 82 h 164"/>
                  <a:gd name="T34" fmla="*/ 38 w 130"/>
                  <a:gd name="T35" fmla="*/ 81 h 164"/>
                  <a:gd name="T36" fmla="*/ 44 w 130"/>
                  <a:gd name="T37" fmla="*/ 77 h 164"/>
                  <a:gd name="T38" fmla="*/ 50 w 130"/>
                  <a:gd name="T39" fmla="*/ 72 h 164"/>
                  <a:gd name="T40" fmla="*/ 55 w 130"/>
                  <a:gd name="T41" fmla="*/ 67 h 164"/>
                  <a:gd name="T42" fmla="*/ 59 w 130"/>
                  <a:gd name="T43" fmla="*/ 60 h 164"/>
                  <a:gd name="T44" fmla="*/ 61 w 130"/>
                  <a:gd name="T45" fmla="*/ 52 h 164"/>
                  <a:gd name="T46" fmla="*/ 64 w 130"/>
                  <a:gd name="T47" fmla="*/ 45 h 164"/>
                  <a:gd name="T48" fmla="*/ 65 w 130"/>
                  <a:gd name="T49" fmla="*/ 37 h 164"/>
                  <a:gd name="T50" fmla="*/ 64 w 130"/>
                  <a:gd name="T51" fmla="*/ 28 h 164"/>
                  <a:gd name="T52" fmla="*/ 62 w 130"/>
                  <a:gd name="T53" fmla="*/ 21 h 164"/>
                  <a:gd name="T54" fmla="*/ 59 w 130"/>
                  <a:gd name="T55" fmla="*/ 14 h 164"/>
                  <a:gd name="T56" fmla="*/ 55 w 130"/>
                  <a:gd name="T57" fmla="*/ 9 h 164"/>
                  <a:gd name="T58" fmla="*/ 50 w 130"/>
                  <a:gd name="T59" fmla="*/ 4 h 164"/>
                  <a:gd name="T60" fmla="*/ 45 w 130"/>
                  <a:gd name="T61" fmla="*/ 1 h 164"/>
                  <a:gd name="T62" fmla="*/ 39 w 130"/>
                  <a:gd name="T63" fmla="*/ 0 h 164"/>
                  <a:gd name="T64" fmla="*/ 33 w 130"/>
                  <a:gd name="T65" fmla="*/ 0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0"/>
                  <a:gd name="T100" fmla="*/ 0 h 164"/>
                  <a:gd name="T101" fmla="*/ 130 w 130"/>
                  <a:gd name="T102" fmla="*/ 164 h 1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0" h="164">
                    <a:moveTo>
                      <a:pt x="67" y="0"/>
                    </a:moveTo>
                    <a:lnTo>
                      <a:pt x="53" y="3"/>
                    </a:lnTo>
                    <a:lnTo>
                      <a:pt x="40" y="10"/>
                    </a:lnTo>
                    <a:lnTo>
                      <a:pt x="30" y="18"/>
                    </a:lnTo>
                    <a:lnTo>
                      <a:pt x="20" y="30"/>
                    </a:lnTo>
                    <a:lnTo>
                      <a:pt x="12" y="43"/>
                    </a:lnTo>
                    <a:lnTo>
                      <a:pt x="5" y="58"/>
                    </a:lnTo>
                    <a:lnTo>
                      <a:pt x="2" y="75"/>
                    </a:lnTo>
                    <a:lnTo>
                      <a:pt x="0" y="91"/>
                    </a:lnTo>
                    <a:lnTo>
                      <a:pt x="2" y="108"/>
                    </a:lnTo>
                    <a:lnTo>
                      <a:pt x="5" y="123"/>
                    </a:lnTo>
                    <a:lnTo>
                      <a:pt x="10" y="136"/>
                    </a:lnTo>
                    <a:lnTo>
                      <a:pt x="18" y="148"/>
                    </a:lnTo>
                    <a:lnTo>
                      <a:pt x="28" y="156"/>
                    </a:lnTo>
                    <a:lnTo>
                      <a:pt x="38" y="163"/>
                    </a:lnTo>
                    <a:lnTo>
                      <a:pt x="52" y="164"/>
                    </a:lnTo>
                    <a:lnTo>
                      <a:pt x="63" y="164"/>
                    </a:lnTo>
                    <a:lnTo>
                      <a:pt x="77" y="161"/>
                    </a:lnTo>
                    <a:lnTo>
                      <a:pt x="88" y="154"/>
                    </a:lnTo>
                    <a:lnTo>
                      <a:pt x="100" y="144"/>
                    </a:lnTo>
                    <a:lnTo>
                      <a:pt x="110" y="133"/>
                    </a:lnTo>
                    <a:lnTo>
                      <a:pt x="118" y="120"/>
                    </a:lnTo>
                    <a:lnTo>
                      <a:pt x="123" y="105"/>
                    </a:lnTo>
                    <a:lnTo>
                      <a:pt x="128" y="90"/>
                    </a:lnTo>
                    <a:lnTo>
                      <a:pt x="130" y="73"/>
                    </a:lnTo>
                    <a:lnTo>
                      <a:pt x="128" y="56"/>
                    </a:lnTo>
                    <a:lnTo>
                      <a:pt x="125" y="41"/>
                    </a:lnTo>
                    <a:lnTo>
                      <a:pt x="118" y="28"/>
                    </a:lnTo>
                    <a:lnTo>
                      <a:pt x="111" y="17"/>
                    </a:lnTo>
                    <a:lnTo>
                      <a:pt x="101" y="8"/>
                    </a:lnTo>
                    <a:lnTo>
                      <a:pt x="91" y="3"/>
                    </a:lnTo>
                    <a:lnTo>
                      <a:pt x="78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82C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8" name="Group 1039"/>
            <p:cNvGrpSpPr>
              <a:grpSpLocks/>
            </p:cNvGrpSpPr>
            <p:nvPr/>
          </p:nvGrpSpPr>
          <p:grpSpPr bwMode="auto">
            <a:xfrm>
              <a:off x="1938" y="1895"/>
              <a:ext cx="1090" cy="487"/>
              <a:chOff x="1938" y="1895"/>
              <a:chExt cx="1090" cy="487"/>
            </a:xfrm>
          </p:grpSpPr>
          <p:sp>
            <p:nvSpPr>
              <p:cNvPr id="10874" name="Freeform 1040"/>
              <p:cNvSpPr>
                <a:spLocks/>
              </p:cNvSpPr>
              <p:nvPr/>
            </p:nvSpPr>
            <p:spPr bwMode="auto">
              <a:xfrm>
                <a:off x="1991" y="1896"/>
                <a:ext cx="978" cy="305"/>
              </a:xfrm>
              <a:custGeom>
                <a:avLst/>
                <a:gdLst>
                  <a:gd name="T0" fmla="*/ 978 w 1955"/>
                  <a:gd name="T1" fmla="*/ 303 h 612"/>
                  <a:gd name="T2" fmla="*/ 971 w 1955"/>
                  <a:gd name="T3" fmla="*/ 305 h 612"/>
                  <a:gd name="T4" fmla="*/ 0 w 1955"/>
                  <a:gd name="T5" fmla="*/ 2 h 612"/>
                  <a:gd name="T6" fmla="*/ 6 w 1955"/>
                  <a:gd name="T7" fmla="*/ 0 h 612"/>
                  <a:gd name="T8" fmla="*/ 978 w 1955"/>
                  <a:gd name="T9" fmla="*/ 303 h 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5"/>
                  <a:gd name="T16" fmla="*/ 0 h 612"/>
                  <a:gd name="T17" fmla="*/ 1955 w 1955"/>
                  <a:gd name="T18" fmla="*/ 612 h 6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5" h="612">
                    <a:moveTo>
                      <a:pt x="1955" y="607"/>
                    </a:moveTo>
                    <a:lnTo>
                      <a:pt x="1942" y="612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55" y="607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5" name="Freeform 1041"/>
              <p:cNvSpPr>
                <a:spLocks/>
              </p:cNvSpPr>
              <p:nvPr/>
            </p:nvSpPr>
            <p:spPr bwMode="auto">
              <a:xfrm>
                <a:off x="1995" y="1896"/>
                <a:ext cx="974" cy="304"/>
              </a:xfrm>
              <a:custGeom>
                <a:avLst/>
                <a:gdLst>
                  <a:gd name="T0" fmla="*/ 974 w 1947"/>
                  <a:gd name="T1" fmla="*/ 304 h 608"/>
                  <a:gd name="T2" fmla="*/ 972 w 1947"/>
                  <a:gd name="T3" fmla="*/ 304 h 608"/>
                  <a:gd name="T4" fmla="*/ 0 w 1947"/>
                  <a:gd name="T5" fmla="*/ 0 h 608"/>
                  <a:gd name="T6" fmla="*/ 2 w 1947"/>
                  <a:gd name="T7" fmla="*/ 0 h 608"/>
                  <a:gd name="T8" fmla="*/ 974 w 1947"/>
                  <a:gd name="T9" fmla="*/ 304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7"/>
                  <a:gd name="T16" fmla="*/ 0 h 608"/>
                  <a:gd name="T17" fmla="*/ 1947 w 1947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7" h="608">
                    <a:moveTo>
                      <a:pt x="1947" y="607"/>
                    </a:moveTo>
                    <a:lnTo>
                      <a:pt x="1944" y="60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947" y="607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6" name="Freeform 1042"/>
              <p:cNvSpPr>
                <a:spLocks/>
              </p:cNvSpPr>
              <p:nvPr/>
            </p:nvSpPr>
            <p:spPr bwMode="auto">
              <a:xfrm>
                <a:off x="1992" y="1896"/>
                <a:ext cx="975" cy="305"/>
              </a:xfrm>
              <a:custGeom>
                <a:avLst/>
                <a:gdLst>
                  <a:gd name="T0" fmla="*/ 975 w 1949"/>
                  <a:gd name="T1" fmla="*/ 304 h 610"/>
                  <a:gd name="T2" fmla="*/ 972 w 1949"/>
                  <a:gd name="T3" fmla="*/ 305 h 610"/>
                  <a:gd name="T4" fmla="*/ 0 w 1949"/>
                  <a:gd name="T5" fmla="*/ 1 h 610"/>
                  <a:gd name="T6" fmla="*/ 3 w 1949"/>
                  <a:gd name="T7" fmla="*/ 0 h 610"/>
                  <a:gd name="T8" fmla="*/ 975 w 1949"/>
                  <a:gd name="T9" fmla="*/ 304 h 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9"/>
                  <a:gd name="T16" fmla="*/ 0 h 610"/>
                  <a:gd name="T17" fmla="*/ 1949 w 1949"/>
                  <a:gd name="T18" fmla="*/ 610 h 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9" h="610">
                    <a:moveTo>
                      <a:pt x="1949" y="608"/>
                    </a:moveTo>
                    <a:lnTo>
                      <a:pt x="1944" y="610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949" y="608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7" name="Freeform 1043"/>
              <p:cNvSpPr>
                <a:spLocks/>
              </p:cNvSpPr>
              <p:nvPr/>
            </p:nvSpPr>
            <p:spPr bwMode="auto">
              <a:xfrm>
                <a:off x="1991" y="1896"/>
                <a:ext cx="974" cy="305"/>
              </a:xfrm>
              <a:custGeom>
                <a:avLst/>
                <a:gdLst>
                  <a:gd name="T0" fmla="*/ 974 w 1947"/>
                  <a:gd name="T1" fmla="*/ 304 h 610"/>
                  <a:gd name="T2" fmla="*/ 971 w 1947"/>
                  <a:gd name="T3" fmla="*/ 305 h 610"/>
                  <a:gd name="T4" fmla="*/ 0 w 1947"/>
                  <a:gd name="T5" fmla="*/ 1 h 610"/>
                  <a:gd name="T6" fmla="*/ 2 w 1947"/>
                  <a:gd name="T7" fmla="*/ 0 h 610"/>
                  <a:gd name="T8" fmla="*/ 974 w 1947"/>
                  <a:gd name="T9" fmla="*/ 304 h 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7"/>
                  <a:gd name="T16" fmla="*/ 0 h 610"/>
                  <a:gd name="T17" fmla="*/ 1947 w 1947"/>
                  <a:gd name="T18" fmla="*/ 610 h 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7" h="610">
                    <a:moveTo>
                      <a:pt x="1947" y="608"/>
                    </a:moveTo>
                    <a:lnTo>
                      <a:pt x="1942" y="61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947" y="608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8" name="Freeform 1044"/>
              <p:cNvSpPr>
                <a:spLocks/>
              </p:cNvSpPr>
              <p:nvPr/>
            </p:nvSpPr>
            <p:spPr bwMode="auto">
              <a:xfrm>
                <a:off x="1985" y="1897"/>
                <a:ext cx="977" cy="308"/>
              </a:xfrm>
              <a:custGeom>
                <a:avLst/>
                <a:gdLst>
                  <a:gd name="T0" fmla="*/ 977 w 1954"/>
                  <a:gd name="T1" fmla="*/ 305 h 614"/>
                  <a:gd name="T2" fmla="*/ 971 w 1954"/>
                  <a:gd name="T3" fmla="*/ 308 h 614"/>
                  <a:gd name="T4" fmla="*/ 0 w 1954"/>
                  <a:gd name="T5" fmla="*/ 2 h 614"/>
                  <a:gd name="T6" fmla="*/ 6 w 1954"/>
                  <a:gd name="T7" fmla="*/ 0 h 614"/>
                  <a:gd name="T8" fmla="*/ 977 w 1954"/>
                  <a:gd name="T9" fmla="*/ 305 h 6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4"/>
                  <a:gd name="T16" fmla="*/ 0 h 614"/>
                  <a:gd name="T17" fmla="*/ 1954 w 1954"/>
                  <a:gd name="T18" fmla="*/ 614 h 6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4" h="614">
                    <a:moveTo>
                      <a:pt x="1954" y="608"/>
                    </a:moveTo>
                    <a:lnTo>
                      <a:pt x="1942" y="614"/>
                    </a:lnTo>
                    <a:lnTo>
                      <a:pt x="0" y="3"/>
                    </a:lnTo>
                    <a:lnTo>
                      <a:pt x="12" y="0"/>
                    </a:lnTo>
                    <a:lnTo>
                      <a:pt x="1954" y="608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9" name="Freeform 1045"/>
              <p:cNvSpPr>
                <a:spLocks/>
              </p:cNvSpPr>
              <p:nvPr/>
            </p:nvSpPr>
            <p:spPr bwMode="auto">
              <a:xfrm>
                <a:off x="1989" y="1897"/>
                <a:ext cx="973" cy="305"/>
              </a:xfrm>
              <a:custGeom>
                <a:avLst/>
                <a:gdLst>
                  <a:gd name="T0" fmla="*/ 973 w 1946"/>
                  <a:gd name="T1" fmla="*/ 304 h 609"/>
                  <a:gd name="T2" fmla="*/ 972 w 1946"/>
                  <a:gd name="T3" fmla="*/ 305 h 609"/>
                  <a:gd name="T4" fmla="*/ 0 w 1946"/>
                  <a:gd name="T5" fmla="*/ 0 h 609"/>
                  <a:gd name="T6" fmla="*/ 2 w 1946"/>
                  <a:gd name="T7" fmla="*/ 0 h 609"/>
                  <a:gd name="T8" fmla="*/ 973 w 1946"/>
                  <a:gd name="T9" fmla="*/ 304 h 6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6"/>
                  <a:gd name="T16" fmla="*/ 0 h 609"/>
                  <a:gd name="T17" fmla="*/ 1946 w 1946"/>
                  <a:gd name="T18" fmla="*/ 609 h 6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6" h="609">
                    <a:moveTo>
                      <a:pt x="1946" y="608"/>
                    </a:moveTo>
                    <a:lnTo>
                      <a:pt x="1944" y="60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946" y="608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0" name="Freeform 1046"/>
              <p:cNvSpPr>
                <a:spLocks/>
              </p:cNvSpPr>
              <p:nvPr/>
            </p:nvSpPr>
            <p:spPr bwMode="auto">
              <a:xfrm>
                <a:off x="1987" y="1897"/>
                <a:ext cx="974" cy="306"/>
              </a:xfrm>
              <a:custGeom>
                <a:avLst/>
                <a:gdLst>
                  <a:gd name="T0" fmla="*/ 974 w 1947"/>
                  <a:gd name="T1" fmla="*/ 305 h 611"/>
                  <a:gd name="T2" fmla="*/ 972 w 1947"/>
                  <a:gd name="T3" fmla="*/ 306 h 611"/>
                  <a:gd name="T4" fmla="*/ 0 w 1947"/>
                  <a:gd name="T5" fmla="*/ 1 h 611"/>
                  <a:gd name="T6" fmla="*/ 2 w 1947"/>
                  <a:gd name="T7" fmla="*/ 0 h 611"/>
                  <a:gd name="T8" fmla="*/ 974 w 1947"/>
                  <a:gd name="T9" fmla="*/ 305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7"/>
                  <a:gd name="T16" fmla="*/ 0 h 611"/>
                  <a:gd name="T17" fmla="*/ 1947 w 1947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7" h="611">
                    <a:moveTo>
                      <a:pt x="1947" y="609"/>
                    </a:moveTo>
                    <a:lnTo>
                      <a:pt x="1944" y="61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947" y="609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1" name="Freeform 1047"/>
              <p:cNvSpPr>
                <a:spLocks/>
              </p:cNvSpPr>
              <p:nvPr/>
            </p:nvSpPr>
            <p:spPr bwMode="auto">
              <a:xfrm>
                <a:off x="1987" y="1898"/>
                <a:ext cx="973" cy="306"/>
              </a:xfrm>
              <a:custGeom>
                <a:avLst/>
                <a:gdLst>
                  <a:gd name="T0" fmla="*/ 973 w 1946"/>
                  <a:gd name="T1" fmla="*/ 305 h 612"/>
                  <a:gd name="T2" fmla="*/ 972 w 1946"/>
                  <a:gd name="T3" fmla="*/ 306 h 612"/>
                  <a:gd name="T4" fmla="*/ 0 w 1946"/>
                  <a:gd name="T5" fmla="*/ 1 h 612"/>
                  <a:gd name="T6" fmla="*/ 1 w 1946"/>
                  <a:gd name="T7" fmla="*/ 0 h 612"/>
                  <a:gd name="T8" fmla="*/ 973 w 1946"/>
                  <a:gd name="T9" fmla="*/ 305 h 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6"/>
                  <a:gd name="T16" fmla="*/ 0 h 612"/>
                  <a:gd name="T17" fmla="*/ 1946 w 1946"/>
                  <a:gd name="T18" fmla="*/ 612 h 6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6" h="612">
                    <a:moveTo>
                      <a:pt x="1946" y="610"/>
                    </a:moveTo>
                    <a:lnTo>
                      <a:pt x="1943" y="6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6" y="610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2" name="Freeform 1048"/>
              <p:cNvSpPr>
                <a:spLocks/>
              </p:cNvSpPr>
              <p:nvPr/>
            </p:nvSpPr>
            <p:spPr bwMode="auto">
              <a:xfrm>
                <a:off x="1985" y="1899"/>
                <a:ext cx="973" cy="306"/>
              </a:xfrm>
              <a:custGeom>
                <a:avLst/>
                <a:gdLst>
                  <a:gd name="T0" fmla="*/ 973 w 1946"/>
                  <a:gd name="T1" fmla="*/ 305 h 611"/>
                  <a:gd name="T2" fmla="*/ 971 w 1946"/>
                  <a:gd name="T3" fmla="*/ 306 h 611"/>
                  <a:gd name="T4" fmla="*/ 0 w 1946"/>
                  <a:gd name="T5" fmla="*/ 0 h 611"/>
                  <a:gd name="T6" fmla="*/ 2 w 1946"/>
                  <a:gd name="T7" fmla="*/ 0 h 611"/>
                  <a:gd name="T8" fmla="*/ 973 w 1946"/>
                  <a:gd name="T9" fmla="*/ 305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6"/>
                  <a:gd name="T16" fmla="*/ 0 h 611"/>
                  <a:gd name="T17" fmla="*/ 1946 w 1946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6" h="611">
                    <a:moveTo>
                      <a:pt x="1946" y="610"/>
                    </a:moveTo>
                    <a:lnTo>
                      <a:pt x="1942" y="61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946" y="610"/>
                    </a:lnTo>
                    <a:close/>
                  </a:path>
                </a:pathLst>
              </a:custGeom>
              <a:solidFill>
                <a:srgbClr val="AB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3" name="Freeform 1049"/>
              <p:cNvSpPr>
                <a:spLocks/>
              </p:cNvSpPr>
              <p:nvPr/>
            </p:nvSpPr>
            <p:spPr bwMode="auto">
              <a:xfrm>
                <a:off x="1979" y="1899"/>
                <a:ext cx="977" cy="310"/>
              </a:xfrm>
              <a:custGeom>
                <a:avLst/>
                <a:gdLst>
                  <a:gd name="T0" fmla="*/ 977 w 1954"/>
                  <a:gd name="T1" fmla="*/ 306 h 620"/>
                  <a:gd name="T2" fmla="*/ 972 w 1954"/>
                  <a:gd name="T3" fmla="*/ 310 h 620"/>
                  <a:gd name="T4" fmla="*/ 0 w 1954"/>
                  <a:gd name="T5" fmla="*/ 3 h 620"/>
                  <a:gd name="T6" fmla="*/ 6 w 1954"/>
                  <a:gd name="T7" fmla="*/ 0 h 620"/>
                  <a:gd name="T8" fmla="*/ 977 w 1954"/>
                  <a:gd name="T9" fmla="*/ 306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4"/>
                  <a:gd name="T16" fmla="*/ 0 h 620"/>
                  <a:gd name="T17" fmla="*/ 1954 w 1954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4" h="620">
                    <a:moveTo>
                      <a:pt x="1954" y="611"/>
                    </a:moveTo>
                    <a:lnTo>
                      <a:pt x="1943" y="620"/>
                    </a:lnTo>
                    <a:lnTo>
                      <a:pt x="0" y="7"/>
                    </a:lnTo>
                    <a:lnTo>
                      <a:pt x="12" y="0"/>
                    </a:lnTo>
                    <a:lnTo>
                      <a:pt x="1954" y="611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4" name="Freeform 1050"/>
              <p:cNvSpPr>
                <a:spLocks/>
              </p:cNvSpPr>
              <p:nvPr/>
            </p:nvSpPr>
            <p:spPr bwMode="auto">
              <a:xfrm>
                <a:off x="1983" y="1899"/>
                <a:ext cx="973" cy="307"/>
              </a:xfrm>
              <a:custGeom>
                <a:avLst/>
                <a:gdLst>
                  <a:gd name="T0" fmla="*/ 973 w 1945"/>
                  <a:gd name="T1" fmla="*/ 306 h 613"/>
                  <a:gd name="T2" fmla="*/ 971 w 1945"/>
                  <a:gd name="T3" fmla="*/ 307 h 613"/>
                  <a:gd name="T4" fmla="*/ 0 w 1945"/>
                  <a:gd name="T5" fmla="*/ 1 h 613"/>
                  <a:gd name="T6" fmla="*/ 2 w 1945"/>
                  <a:gd name="T7" fmla="*/ 0 h 613"/>
                  <a:gd name="T8" fmla="*/ 973 w 1945"/>
                  <a:gd name="T9" fmla="*/ 306 h 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5"/>
                  <a:gd name="T16" fmla="*/ 0 h 613"/>
                  <a:gd name="T17" fmla="*/ 1945 w 1945"/>
                  <a:gd name="T18" fmla="*/ 613 h 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5" h="613">
                    <a:moveTo>
                      <a:pt x="1945" y="611"/>
                    </a:moveTo>
                    <a:lnTo>
                      <a:pt x="1942" y="61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945" y="611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5" name="Freeform 1051"/>
              <p:cNvSpPr>
                <a:spLocks/>
              </p:cNvSpPr>
              <p:nvPr/>
            </p:nvSpPr>
            <p:spPr bwMode="auto">
              <a:xfrm>
                <a:off x="1982" y="1900"/>
                <a:ext cx="973" cy="307"/>
              </a:xfrm>
              <a:custGeom>
                <a:avLst/>
                <a:gdLst>
                  <a:gd name="T0" fmla="*/ 973 w 1946"/>
                  <a:gd name="T1" fmla="*/ 306 h 614"/>
                  <a:gd name="T2" fmla="*/ 972 w 1946"/>
                  <a:gd name="T3" fmla="*/ 307 h 614"/>
                  <a:gd name="T4" fmla="*/ 0 w 1946"/>
                  <a:gd name="T5" fmla="*/ 1 h 614"/>
                  <a:gd name="T6" fmla="*/ 2 w 1946"/>
                  <a:gd name="T7" fmla="*/ 0 h 614"/>
                  <a:gd name="T8" fmla="*/ 973 w 1946"/>
                  <a:gd name="T9" fmla="*/ 306 h 6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6"/>
                  <a:gd name="T16" fmla="*/ 0 h 614"/>
                  <a:gd name="T17" fmla="*/ 1946 w 1946"/>
                  <a:gd name="T18" fmla="*/ 614 h 6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6" h="614">
                    <a:moveTo>
                      <a:pt x="1946" y="611"/>
                    </a:moveTo>
                    <a:lnTo>
                      <a:pt x="1943" y="614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946" y="611"/>
                    </a:lnTo>
                    <a:close/>
                  </a:path>
                </a:pathLst>
              </a:custGeom>
              <a:solidFill>
                <a:srgbClr val="B0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6" name="Freeform 1052"/>
              <p:cNvSpPr>
                <a:spLocks/>
              </p:cNvSpPr>
              <p:nvPr/>
            </p:nvSpPr>
            <p:spPr bwMode="auto">
              <a:xfrm>
                <a:off x="1981" y="1901"/>
                <a:ext cx="972" cy="307"/>
              </a:xfrm>
              <a:custGeom>
                <a:avLst/>
                <a:gdLst>
                  <a:gd name="T0" fmla="*/ 972 w 1944"/>
                  <a:gd name="T1" fmla="*/ 306 h 615"/>
                  <a:gd name="T2" fmla="*/ 970 w 1944"/>
                  <a:gd name="T3" fmla="*/ 307 h 615"/>
                  <a:gd name="T4" fmla="*/ 0 w 1944"/>
                  <a:gd name="T5" fmla="*/ 1 h 615"/>
                  <a:gd name="T6" fmla="*/ 1 w 1944"/>
                  <a:gd name="T7" fmla="*/ 0 h 615"/>
                  <a:gd name="T8" fmla="*/ 972 w 1944"/>
                  <a:gd name="T9" fmla="*/ 306 h 6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5"/>
                  <a:gd name="T17" fmla="*/ 1944 w 1944"/>
                  <a:gd name="T18" fmla="*/ 615 h 6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5">
                    <a:moveTo>
                      <a:pt x="1944" y="613"/>
                    </a:moveTo>
                    <a:lnTo>
                      <a:pt x="1940" y="61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4" y="613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7" name="Freeform 1053"/>
              <p:cNvSpPr>
                <a:spLocks/>
              </p:cNvSpPr>
              <p:nvPr/>
            </p:nvSpPr>
            <p:spPr bwMode="auto">
              <a:xfrm>
                <a:off x="1979" y="1901"/>
                <a:ext cx="972" cy="308"/>
              </a:xfrm>
              <a:custGeom>
                <a:avLst/>
                <a:gdLst>
                  <a:gd name="T0" fmla="*/ 972 w 1944"/>
                  <a:gd name="T1" fmla="*/ 307 h 615"/>
                  <a:gd name="T2" fmla="*/ 972 w 1944"/>
                  <a:gd name="T3" fmla="*/ 308 h 615"/>
                  <a:gd name="T4" fmla="*/ 0 w 1944"/>
                  <a:gd name="T5" fmla="*/ 1 h 615"/>
                  <a:gd name="T6" fmla="*/ 2 w 1944"/>
                  <a:gd name="T7" fmla="*/ 0 h 615"/>
                  <a:gd name="T8" fmla="*/ 972 w 1944"/>
                  <a:gd name="T9" fmla="*/ 307 h 6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5"/>
                  <a:gd name="T17" fmla="*/ 1944 w 1944"/>
                  <a:gd name="T18" fmla="*/ 615 h 6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5">
                    <a:moveTo>
                      <a:pt x="1944" y="613"/>
                    </a:moveTo>
                    <a:lnTo>
                      <a:pt x="1943" y="61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944" y="613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8" name="Freeform 1054"/>
              <p:cNvSpPr>
                <a:spLocks/>
              </p:cNvSpPr>
              <p:nvPr/>
            </p:nvSpPr>
            <p:spPr bwMode="auto">
              <a:xfrm>
                <a:off x="1973" y="1902"/>
                <a:ext cx="977" cy="312"/>
              </a:xfrm>
              <a:custGeom>
                <a:avLst/>
                <a:gdLst>
                  <a:gd name="T0" fmla="*/ 977 w 1954"/>
                  <a:gd name="T1" fmla="*/ 307 h 623"/>
                  <a:gd name="T2" fmla="*/ 971 w 1954"/>
                  <a:gd name="T3" fmla="*/ 312 h 623"/>
                  <a:gd name="T4" fmla="*/ 0 w 1954"/>
                  <a:gd name="T5" fmla="*/ 3 h 623"/>
                  <a:gd name="T6" fmla="*/ 6 w 1954"/>
                  <a:gd name="T7" fmla="*/ 0 h 623"/>
                  <a:gd name="T8" fmla="*/ 977 w 1954"/>
                  <a:gd name="T9" fmla="*/ 307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4"/>
                  <a:gd name="T16" fmla="*/ 0 h 623"/>
                  <a:gd name="T17" fmla="*/ 1954 w 1954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4" h="623">
                    <a:moveTo>
                      <a:pt x="1954" y="613"/>
                    </a:moveTo>
                    <a:lnTo>
                      <a:pt x="1942" y="623"/>
                    </a:lnTo>
                    <a:lnTo>
                      <a:pt x="0" y="6"/>
                    </a:lnTo>
                    <a:lnTo>
                      <a:pt x="11" y="0"/>
                    </a:lnTo>
                    <a:lnTo>
                      <a:pt x="1954" y="61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9" name="Freeform 1055"/>
              <p:cNvSpPr>
                <a:spLocks/>
              </p:cNvSpPr>
              <p:nvPr/>
            </p:nvSpPr>
            <p:spPr bwMode="auto">
              <a:xfrm>
                <a:off x="1978" y="1902"/>
                <a:ext cx="972" cy="308"/>
              </a:xfrm>
              <a:custGeom>
                <a:avLst/>
                <a:gdLst>
                  <a:gd name="T0" fmla="*/ 972 w 1944"/>
                  <a:gd name="T1" fmla="*/ 307 h 614"/>
                  <a:gd name="T2" fmla="*/ 970 w 1944"/>
                  <a:gd name="T3" fmla="*/ 308 h 614"/>
                  <a:gd name="T4" fmla="*/ 0 w 1944"/>
                  <a:gd name="T5" fmla="*/ 1 h 614"/>
                  <a:gd name="T6" fmla="*/ 1 w 1944"/>
                  <a:gd name="T7" fmla="*/ 0 h 614"/>
                  <a:gd name="T8" fmla="*/ 972 w 1944"/>
                  <a:gd name="T9" fmla="*/ 307 h 6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4"/>
                  <a:gd name="T17" fmla="*/ 1944 w 1944"/>
                  <a:gd name="T18" fmla="*/ 614 h 6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4">
                    <a:moveTo>
                      <a:pt x="1944" y="613"/>
                    </a:moveTo>
                    <a:lnTo>
                      <a:pt x="1940" y="61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944" y="61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0" name="Freeform 1056"/>
              <p:cNvSpPr>
                <a:spLocks/>
              </p:cNvSpPr>
              <p:nvPr/>
            </p:nvSpPr>
            <p:spPr bwMode="auto">
              <a:xfrm>
                <a:off x="1977" y="1903"/>
                <a:ext cx="972" cy="308"/>
              </a:xfrm>
              <a:custGeom>
                <a:avLst/>
                <a:gdLst>
                  <a:gd name="T0" fmla="*/ 972 w 1944"/>
                  <a:gd name="T1" fmla="*/ 307 h 615"/>
                  <a:gd name="T2" fmla="*/ 972 w 1944"/>
                  <a:gd name="T3" fmla="*/ 308 h 615"/>
                  <a:gd name="T4" fmla="*/ 0 w 1944"/>
                  <a:gd name="T5" fmla="*/ 1 h 615"/>
                  <a:gd name="T6" fmla="*/ 2 w 1944"/>
                  <a:gd name="T7" fmla="*/ 0 h 615"/>
                  <a:gd name="T8" fmla="*/ 972 w 1944"/>
                  <a:gd name="T9" fmla="*/ 307 h 6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5"/>
                  <a:gd name="T17" fmla="*/ 1944 w 1944"/>
                  <a:gd name="T18" fmla="*/ 615 h 6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5">
                    <a:moveTo>
                      <a:pt x="1944" y="613"/>
                    </a:moveTo>
                    <a:lnTo>
                      <a:pt x="1943" y="61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944" y="613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1" name="Freeform 1057"/>
              <p:cNvSpPr>
                <a:spLocks/>
              </p:cNvSpPr>
              <p:nvPr/>
            </p:nvSpPr>
            <p:spPr bwMode="auto">
              <a:xfrm>
                <a:off x="1976" y="1904"/>
                <a:ext cx="972" cy="308"/>
              </a:xfrm>
              <a:custGeom>
                <a:avLst/>
                <a:gdLst>
                  <a:gd name="T0" fmla="*/ 972 w 1944"/>
                  <a:gd name="T1" fmla="*/ 307 h 616"/>
                  <a:gd name="T2" fmla="*/ 970 w 1944"/>
                  <a:gd name="T3" fmla="*/ 308 h 616"/>
                  <a:gd name="T4" fmla="*/ 0 w 1944"/>
                  <a:gd name="T5" fmla="*/ 1 h 616"/>
                  <a:gd name="T6" fmla="*/ 1 w 1944"/>
                  <a:gd name="T7" fmla="*/ 0 h 616"/>
                  <a:gd name="T8" fmla="*/ 972 w 1944"/>
                  <a:gd name="T9" fmla="*/ 307 h 6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6"/>
                  <a:gd name="T17" fmla="*/ 1944 w 1944"/>
                  <a:gd name="T18" fmla="*/ 616 h 6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6">
                    <a:moveTo>
                      <a:pt x="1944" y="613"/>
                    </a:moveTo>
                    <a:lnTo>
                      <a:pt x="1940" y="61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4" y="613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2" name="Freeform 1058"/>
              <p:cNvSpPr>
                <a:spLocks/>
              </p:cNvSpPr>
              <p:nvPr/>
            </p:nvSpPr>
            <p:spPr bwMode="auto">
              <a:xfrm>
                <a:off x="1975" y="1905"/>
                <a:ext cx="971" cy="308"/>
              </a:xfrm>
              <a:custGeom>
                <a:avLst/>
                <a:gdLst>
                  <a:gd name="T0" fmla="*/ 971 w 1942"/>
                  <a:gd name="T1" fmla="*/ 307 h 616"/>
                  <a:gd name="T2" fmla="*/ 971 w 1942"/>
                  <a:gd name="T3" fmla="*/ 308 h 616"/>
                  <a:gd name="T4" fmla="*/ 0 w 1942"/>
                  <a:gd name="T5" fmla="*/ 0 h 616"/>
                  <a:gd name="T6" fmla="*/ 1 w 1942"/>
                  <a:gd name="T7" fmla="*/ 0 h 616"/>
                  <a:gd name="T8" fmla="*/ 971 w 1942"/>
                  <a:gd name="T9" fmla="*/ 307 h 6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16"/>
                  <a:gd name="T17" fmla="*/ 1942 w 1942"/>
                  <a:gd name="T18" fmla="*/ 616 h 6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16">
                    <a:moveTo>
                      <a:pt x="1942" y="614"/>
                    </a:moveTo>
                    <a:lnTo>
                      <a:pt x="1941" y="61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942" y="614"/>
                    </a:lnTo>
                    <a:close/>
                  </a:path>
                </a:pathLst>
              </a:custGeom>
              <a:solidFill>
                <a:srgbClr val="BD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3" name="Freeform 1059"/>
              <p:cNvSpPr>
                <a:spLocks/>
              </p:cNvSpPr>
              <p:nvPr/>
            </p:nvSpPr>
            <p:spPr bwMode="auto">
              <a:xfrm>
                <a:off x="1973" y="1905"/>
                <a:ext cx="972" cy="309"/>
              </a:xfrm>
              <a:custGeom>
                <a:avLst/>
                <a:gdLst>
                  <a:gd name="T0" fmla="*/ 972 w 1944"/>
                  <a:gd name="T1" fmla="*/ 308 h 618"/>
                  <a:gd name="T2" fmla="*/ 971 w 1944"/>
                  <a:gd name="T3" fmla="*/ 309 h 618"/>
                  <a:gd name="T4" fmla="*/ 0 w 1944"/>
                  <a:gd name="T5" fmla="*/ 1 h 618"/>
                  <a:gd name="T6" fmla="*/ 2 w 1944"/>
                  <a:gd name="T7" fmla="*/ 0 h 618"/>
                  <a:gd name="T8" fmla="*/ 972 w 1944"/>
                  <a:gd name="T9" fmla="*/ 308 h 6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8"/>
                  <a:gd name="T17" fmla="*/ 1944 w 1944"/>
                  <a:gd name="T18" fmla="*/ 618 h 6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8">
                    <a:moveTo>
                      <a:pt x="1944" y="616"/>
                    </a:moveTo>
                    <a:lnTo>
                      <a:pt x="1942" y="618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944" y="616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4" name="Freeform 1060"/>
              <p:cNvSpPr>
                <a:spLocks/>
              </p:cNvSpPr>
              <p:nvPr/>
            </p:nvSpPr>
            <p:spPr bwMode="auto">
              <a:xfrm>
                <a:off x="1968" y="1906"/>
                <a:ext cx="977" cy="313"/>
              </a:xfrm>
              <a:custGeom>
                <a:avLst/>
                <a:gdLst>
                  <a:gd name="T0" fmla="*/ 977 w 1952"/>
                  <a:gd name="T1" fmla="*/ 308 h 627"/>
                  <a:gd name="T2" fmla="*/ 971 w 1952"/>
                  <a:gd name="T3" fmla="*/ 313 h 627"/>
                  <a:gd name="T4" fmla="*/ 0 w 1952"/>
                  <a:gd name="T5" fmla="*/ 4 h 627"/>
                  <a:gd name="T6" fmla="*/ 5 w 1952"/>
                  <a:gd name="T7" fmla="*/ 0 h 627"/>
                  <a:gd name="T8" fmla="*/ 977 w 1952"/>
                  <a:gd name="T9" fmla="*/ 308 h 6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2"/>
                  <a:gd name="T16" fmla="*/ 0 h 627"/>
                  <a:gd name="T17" fmla="*/ 1952 w 1952"/>
                  <a:gd name="T18" fmla="*/ 627 h 6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2" h="627">
                    <a:moveTo>
                      <a:pt x="1952" y="617"/>
                    </a:moveTo>
                    <a:lnTo>
                      <a:pt x="1941" y="627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952" y="617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5" name="Freeform 1061"/>
              <p:cNvSpPr>
                <a:spLocks/>
              </p:cNvSpPr>
              <p:nvPr/>
            </p:nvSpPr>
            <p:spPr bwMode="auto">
              <a:xfrm>
                <a:off x="1973" y="1906"/>
                <a:ext cx="972" cy="309"/>
              </a:xfrm>
              <a:custGeom>
                <a:avLst/>
                <a:gdLst>
                  <a:gd name="T0" fmla="*/ 972 w 1944"/>
                  <a:gd name="T1" fmla="*/ 309 h 618"/>
                  <a:gd name="T2" fmla="*/ 971 w 1944"/>
                  <a:gd name="T3" fmla="*/ 309 h 618"/>
                  <a:gd name="T4" fmla="*/ 0 w 1944"/>
                  <a:gd name="T5" fmla="*/ 1 h 618"/>
                  <a:gd name="T6" fmla="*/ 1 w 1944"/>
                  <a:gd name="T7" fmla="*/ 0 h 618"/>
                  <a:gd name="T8" fmla="*/ 972 w 1944"/>
                  <a:gd name="T9" fmla="*/ 309 h 6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18"/>
                  <a:gd name="T17" fmla="*/ 1944 w 1944"/>
                  <a:gd name="T18" fmla="*/ 618 h 6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18">
                    <a:moveTo>
                      <a:pt x="1944" y="617"/>
                    </a:moveTo>
                    <a:lnTo>
                      <a:pt x="1941" y="61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4" y="617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6" name="Freeform 1062"/>
              <p:cNvSpPr>
                <a:spLocks/>
              </p:cNvSpPr>
              <p:nvPr/>
            </p:nvSpPr>
            <p:spPr bwMode="auto">
              <a:xfrm>
                <a:off x="1972" y="1906"/>
                <a:ext cx="971" cy="310"/>
              </a:xfrm>
              <a:custGeom>
                <a:avLst/>
                <a:gdLst>
                  <a:gd name="T0" fmla="*/ 971 w 1943"/>
                  <a:gd name="T1" fmla="*/ 309 h 618"/>
                  <a:gd name="T2" fmla="*/ 970 w 1943"/>
                  <a:gd name="T3" fmla="*/ 310 h 618"/>
                  <a:gd name="T4" fmla="*/ 0 w 1943"/>
                  <a:gd name="T5" fmla="*/ 1 h 618"/>
                  <a:gd name="T6" fmla="*/ 1 w 1943"/>
                  <a:gd name="T7" fmla="*/ 0 h 618"/>
                  <a:gd name="T8" fmla="*/ 971 w 1943"/>
                  <a:gd name="T9" fmla="*/ 309 h 6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18"/>
                  <a:gd name="T17" fmla="*/ 1943 w 1943"/>
                  <a:gd name="T18" fmla="*/ 618 h 6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18">
                    <a:moveTo>
                      <a:pt x="1943" y="616"/>
                    </a:moveTo>
                    <a:lnTo>
                      <a:pt x="1941" y="61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3" y="616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7" name="Freeform 1063"/>
              <p:cNvSpPr>
                <a:spLocks/>
              </p:cNvSpPr>
              <p:nvPr/>
            </p:nvSpPr>
            <p:spPr bwMode="auto">
              <a:xfrm>
                <a:off x="1971" y="1907"/>
                <a:ext cx="971" cy="310"/>
              </a:xfrm>
              <a:custGeom>
                <a:avLst/>
                <a:gdLst>
                  <a:gd name="T0" fmla="*/ 971 w 1942"/>
                  <a:gd name="T1" fmla="*/ 308 h 619"/>
                  <a:gd name="T2" fmla="*/ 971 w 1942"/>
                  <a:gd name="T3" fmla="*/ 310 h 619"/>
                  <a:gd name="T4" fmla="*/ 0 w 1942"/>
                  <a:gd name="T5" fmla="*/ 1 h 619"/>
                  <a:gd name="T6" fmla="*/ 1 w 1942"/>
                  <a:gd name="T7" fmla="*/ 0 h 619"/>
                  <a:gd name="T8" fmla="*/ 971 w 1942"/>
                  <a:gd name="T9" fmla="*/ 308 h 6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19"/>
                  <a:gd name="T17" fmla="*/ 1942 w 1942"/>
                  <a:gd name="T18" fmla="*/ 619 h 6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19">
                    <a:moveTo>
                      <a:pt x="1942" y="616"/>
                    </a:moveTo>
                    <a:lnTo>
                      <a:pt x="1941" y="61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942" y="616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8" name="Freeform 1064"/>
              <p:cNvSpPr>
                <a:spLocks/>
              </p:cNvSpPr>
              <p:nvPr/>
            </p:nvSpPr>
            <p:spPr bwMode="auto">
              <a:xfrm>
                <a:off x="1969" y="1908"/>
                <a:ext cx="972" cy="310"/>
              </a:xfrm>
              <a:custGeom>
                <a:avLst/>
                <a:gdLst>
                  <a:gd name="T0" fmla="*/ 972 w 1945"/>
                  <a:gd name="T1" fmla="*/ 309 h 620"/>
                  <a:gd name="T2" fmla="*/ 970 w 1945"/>
                  <a:gd name="T3" fmla="*/ 310 h 620"/>
                  <a:gd name="T4" fmla="*/ 0 w 1945"/>
                  <a:gd name="T5" fmla="*/ 1 h 620"/>
                  <a:gd name="T6" fmla="*/ 2 w 1945"/>
                  <a:gd name="T7" fmla="*/ 0 h 620"/>
                  <a:gd name="T8" fmla="*/ 972 w 1945"/>
                  <a:gd name="T9" fmla="*/ 309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5"/>
                  <a:gd name="T16" fmla="*/ 0 h 620"/>
                  <a:gd name="T17" fmla="*/ 1945 w 1945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5" h="620">
                    <a:moveTo>
                      <a:pt x="1945" y="618"/>
                    </a:moveTo>
                    <a:lnTo>
                      <a:pt x="1941" y="620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945" y="618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9" name="Freeform 1065"/>
              <p:cNvSpPr>
                <a:spLocks/>
              </p:cNvSpPr>
              <p:nvPr/>
            </p:nvSpPr>
            <p:spPr bwMode="auto">
              <a:xfrm>
                <a:off x="1968" y="1909"/>
                <a:ext cx="972" cy="310"/>
              </a:xfrm>
              <a:custGeom>
                <a:avLst/>
                <a:gdLst>
                  <a:gd name="T0" fmla="*/ 972 w 1942"/>
                  <a:gd name="T1" fmla="*/ 309 h 620"/>
                  <a:gd name="T2" fmla="*/ 971 w 1942"/>
                  <a:gd name="T3" fmla="*/ 310 h 620"/>
                  <a:gd name="T4" fmla="*/ 0 w 1942"/>
                  <a:gd name="T5" fmla="*/ 1 h 620"/>
                  <a:gd name="T6" fmla="*/ 1 w 1942"/>
                  <a:gd name="T7" fmla="*/ 0 h 620"/>
                  <a:gd name="T8" fmla="*/ 972 w 1942"/>
                  <a:gd name="T9" fmla="*/ 309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20"/>
                  <a:gd name="T17" fmla="*/ 1942 w 1942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20">
                    <a:moveTo>
                      <a:pt x="1942" y="618"/>
                    </a:moveTo>
                    <a:lnTo>
                      <a:pt x="1941" y="62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2" y="618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0" name="Freeform 1066"/>
              <p:cNvSpPr>
                <a:spLocks/>
              </p:cNvSpPr>
              <p:nvPr/>
            </p:nvSpPr>
            <p:spPr bwMode="auto">
              <a:xfrm>
                <a:off x="1963" y="1910"/>
                <a:ext cx="976" cy="315"/>
              </a:xfrm>
              <a:custGeom>
                <a:avLst/>
                <a:gdLst>
                  <a:gd name="T0" fmla="*/ 976 w 1951"/>
                  <a:gd name="T1" fmla="*/ 309 h 631"/>
                  <a:gd name="T2" fmla="*/ 971 w 1951"/>
                  <a:gd name="T3" fmla="*/ 315 h 631"/>
                  <a:gd name="T4" fmla="*/ 0 w 1951"/>
                  <a:gd name="T5" fmla="*/ 5 h 631"/>
                  <a:gd name="T6" fmla="*/ 5 w 1951"/>
                  <a:gd name="T7" fmla="*/ 0 h 631"/>
                  <a:gd name="T8" fmla="*/ 976 w 1951"/>
                  <a:gd name="T9" fmla="*/ 309 h 6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1"/>
                  <a:gd name="T16" fmla="*/ 0 h 631"/>
                  <a:gd name="T17" fmla="*/ 1951 w 1951"/>
                  <a:gd name="T18" fmla="*/ 631 h 6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1" h="631">
                    <a:moveTo>
                      <a:pt x="1951" y="618"/>
                    </a:moveTo>
                    <a:lnTo>
                      <a:pt x="1941" y="631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951" y="618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1" name="Freeform 1067"/>
              <p:cNvSpPr>
                <a:spLocks/>
              </p:cNvSpPr>
              <p:nvPr/>
            </p:nvSpPr>
            <p:spPr bwMode="auto">
              <a:xfrm>
                <a:off x="1968" y="1910"/>
                <a:ext cx="971" cy="310"/>
              </a:xfrm>
              <a:custGeom>
                <a:avLst/>
                <a:gdLst>
                  <a:gd name="T0" fmla="*/ 971 w 1943"/>
                  <a:gd name="T1" fmla="*/ 309 h 621"/>
                  <a:gd name="T2" fmla="*/ 970 w 1943"/>
                  <a:gd name="T3" fmla="*/ 310 h 621"/>
                  <a:gd name="T4" fmla="*/ 0 w 1943"/>
                  <a:gd name="T5" fmla="*/ 0 h 621"/>
                  <a:gd name="T6" fmla="*/ 1 w 1943"/>
                  <a:gd name="T7" fmla="*/ 0 h 621"/>
                  <a:gd name="T8" fmla="*/ 971 w 1943"/>
                  <a:gd name="T9" fmla="*/ 309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1"/>
                  <a:gd name="T17" fmla="*/ 1943 w 1943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1">
                    <a:moveTo>
                      <a:pt x="1943" y="618"/>
                    </a:moveTo>
                    <a:lnTo>
                      <a:pt x="1941" y="62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43" y="618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2" name="Freeform 1068"/>
              <p:cNvSpPr>
                <a:spLocks/>
              </p:cNvSpPr>
              <p:nvPr/>
            </p:nvSpPr>
            <p:spPr bwMode="auto">
              <a:xfrm>
                <a:off x="1967" y="1911"/>
                <a:ext cx="971" cy="310"/>
              </a:xfrm>
              <a:custGeom>
                <a:avLst/>
                <a:gdLst>
                  <a:gd name="T0" fmla="*/ 971 w 1943"/>
                  <a:gd name="T1" fmla="*/ 309 h 622"/>
                  <a:gd name="T2" fmla="*/ 970 w 1943"/>
                  <a:gd name="T3" fmla="*/ 310 h 622"/>
                  <a:gd name="T4" fmla="*/ 0 w 1943"/>
                  <a:gd name="T5" fmla="*/ 1 h 622"/>
                  <a:gd name="T6" fmla="*/ 1 w 1943"/>
                  <a:gd name="T7" fmla="*/ 0 h 622"/>
                  <a:gd name="T8" fmla="*/ 971 w 1943"/>
                  <a:gd name="T9" fmla="*/ 309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2"/>
                  <a:gd name="T17" fmla="*/ 1943 w 1943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2">
                    <a:moveTo>
                      <a:pt x="1943" y="620"/>
                    </a:moveTo>
                    <a:lnTo>
                      <a:pt x="1941" y="62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3" y="620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3" name="Freeform 1069"/>
              <p:cNvSpPr>
                <a:spLocks/>
              </p:cNvSpPr>
              <p:nvPr/>
            </p:nvSpPr>
            <p:spPr bwMode="auto">
              <a:xfrm>
                <a:off x="1966" y="1911"/>
                <a:ext cx="971" cy="311"/>
              </a:xfrm>
              <a:custGeom>
                <a:avLst/>
                <a:gdLst>
                  <a:gd name="T0" fmla="*/ 971 w 1942"/>
                  <a:gd name="T1" fmla="*/ 310 h 621"/>
                  <a:gd name="T2" fmla="*/ 971 w 1942"/>
                  <a:gd name="T3" fmla="*/ 311 h 621"/>
                  <a:gd name="T4" fmla="*/ 0 w 1942"/>
                  <a:gd name="T5" fmla="*/ 1 h 621"/>
                  <a:gd name="T6" fmla="*/ 1 w 1942"/>
                  <a:gd name="T7" fmla="*/ 0 h 621"/>
                  <a:gd name="T8" fmla="*/ 971 w 1942"/>
                  <a:gd name="T9" fmla="*/ 31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21"/>
                  <a:gd name="T17" fmla="*/ 1942 w 1942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21">
                    <a:moveTo>
                      <a:pt x="1942" y="620"/>
                    </a:moveTo>
                    <a:lnTo>
                      <a:pt x="1941" y="62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2" y="620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4" name="Freeform 1070"/>
              <p:cNvSpPr>
                <a:spLocks/>
              </p:cNvSpPr>
              <p:nvPr/>
            </p:nvSpPr>
            <p:spPr bwMode="auto">
              <a:xfrm>
                <a:off x="1965" y="1912"/>
                <a:ext cx="971" cy="311"/>
              </a:xfrm>
              <a:custGeom>
                <a:avLst/>
                <a:gdLst>
                  <a:gd name="T0" fmla="*/ 971 w 1943"/>
                  <a:gd name="T1" fmla="*/ 310 h 621"/>
                  <a:gd name="T2" fmla="*/ 970 w 1943"/>
                  <a:gd name="T3" fmla="*/ 311 h 621"/>
                  <a:gd name="T4" fmla="*/ 0 w 1943"/>
                  <a:gd name="T5" fmla="*/ 1 h 621"/>
                  <a:gd name="T6" fmla="*/ 1 w 1943"/>
                  <a:gd name="T7" fmla="*/ 0 h 621"/>
                  <a:gd name="T8" fmla="*/ 971 w 1943"/>
                  <a:gd name="T9" fmla="*/ 31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1"/>
                  <a:gd name="T17" fmla="*/ 1943 w 1943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1">
                    <a:moveTo>
                      <a:pt x="1943" y="619"/>
                    </a:moveTo>
                    <a:lnTo>
                      <a:pt x="1941" y="62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43" y="619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5" name="Freeform 1071"/>
              <p:cNvSpPr>
                <a:spLocks/>
              </p:cNvSpPr>
              <p:nvPr/>
            </p:nvSpPr>
            <p:spPr bwMode="auto">
              <a:xfrm>
                <a:off x="1964" y="1913"/>
                <a:ext cx="971" cy="312"/>
              </a:xfrm>
              <a:custGeom>
                <a:avLst/>
                <a:gdLst>
                  <a:gd name="T0" fmla="*/ 971 w 1943"/>
                  <a:gd name="T1" fmla="*/ 310 h 623"/>
                  <a:gd name="T2" fmla="*/ 970 w 1943"/>
                  <a:gd name="T3" fmla="*/ 312 h 623"/>
                  <a:gd name="T4" fmla="*/ 0 w 1943"/>
                  <a:gd name="T5" fmla="*/ 1 h 623"/>
                  <a:gd name="T6" fmla="*/ 1 w 1943"/>
                  <a:gd name="T7" fmla="*/ 0 h 623"/>
                  <a:gd name="T8" fmla="*/ 971 w 1943"/>
                  <a:gd name="T9" fmla="*/ 31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3"/>
                  <a:gd name="T17" fmla="*/ 1943 w 1943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3">
                    <a:moveTo>
                      <a:pt x="1943" y="620"/>
                    </a:moveTo>
                    <a:lnTo>
                      <a:pt x="1941" y="62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3" y="620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6" name="Freeform 1072"/>
              <p:cNvSpPr>
                <a:spLocks/>
              </p:cNvSpPr>
              <p:nvPr/>
            </p:nvSpPr>
            <p:spPr bwMode="auto">
              <a:xfrm>
                <a:off x="1963" y="1914"/>
                <a:ext cx="972" cy="311"/>
              </a:xfrm>
              <a:custGeom>
                <a:avLst/>
                <a:gdLst>
                  <a:gd name="T0" fmla="*/ 972 w 1942"/>
                  <a:gd name="T1" fmla="*/ 310 h 623"/>
                  <a:gd name="T2" fmla="*/ 971 w 1942"/>
                  <a:gd name="T3" fmla="*/ 311 h 623"/>
                  <a:gd name="T4" fmla="*/ 0 w 1942"/>
                  <a:gd name="T5" fmla="*/ 1 h 623"/>
                  <a:gd name="T6" fmla="*/ 1 w 1942"/>
                  <a:gd name="T7" fmla="*/ 0 h 623"/>
                  <a:gd name="T8" fmla="*/ 972 w 1942"/>
                  <a:gd name="T9" fmla="*/ 31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23"/>
                  <a:gd name="T17" fmla="*/ 1942 w 1942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23">
                    <a:moveTo>
                      <a:pt x="1942" y="621"/>
                    </a:moveTo>
                    <a:lnTo>
                      <a:pt x="1941" y="62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2" y="621"/>
                    </a:lnTo>
                    <a:close/>
                  </a:path>
                </a:pathLst>
              </a:custGeom>
              <a:solidFill>
                <a:srgbClr val="D0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7" name="Freeform 1073"/>
              <p:cNvSpPr>
                <a:spLocks/>
              </p:cNvSpPr>
              <p:nvPr/>
            </p:nvSpPr>
            <p:spPr bwMode="auto">
              <a:xfrm>
                <a:off x="1959" y="1915"/>
                <a:ext cx="975" cy="317"/>
              </a:xfrm>
              <a:custGeom>
                <a:avLst/>
                <a:gdLst>
                  <a:gd name="T0" fmla="*/ 975 w 1950"/>
                  <a:gd name="T1" fmla="*/ 311 h 634"/>
                  <a:gd name="T2" fmla="*/ 970 w 1950"/>
                  <a:gd name="T3" fmla="*/ 317 h 634"/>
                  <a:gd name="T4" fmla="*/ 0 w 1950"/>
                  <a:gd name="T5" fmla="*/ 5 h 634"/>
                  <a:gd name="T6" fmla="*/ 5 w 1950"/>
                  <a:gd name="T7" fmla="*/ 0 h 634"/>
                  <a:gd name="T8" fmla="*/ 975 w 1950"/>
                  <a:gd name="T9" fmla="*/ 311 h 6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0"/>
                  <a:gd name="T16" fmla="*/ 0 h 634"/>
                  <a:gd name="T17" fmla="*/ 1950 w 1950"/>
                  <a:gd name="T18" fmla="*/ 634 h 6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0" h="634">
                    <a:moveTo>
                      <a:pt x="1950" y="621"/>
                    </a:moveTo>
                    <a:lnTo>
                      <a:pt x="1940" y="63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1950" y="621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8" name="Freeform 1074"/>
              <p:cNvSpPr>
                <a:spLocks/>
              </p:cNvSpPr>
              <p:nvPr/>
            </p:nvSpPr>
            <p:spPr bwMode="auto">
              <a:xfrm>
                <a:off x="1963" y="1915"/>
                <a:ext cx="971" cy="311"/>
              </a:xfrm>
              <a:custGeom>
                <a:avLst/>
                <a:gdLst>
                  <a:gd name="T0" fmla="*/ 971 w 1943"/>
                  <a:gd name="T1" fmla="*/ 310 h 623"/>
                  <a:gd name="T2" fmla="*/ 970 w 1943"/>
                  <a:gd name="T3" fmla="*/ 311 h 623"/>
                  <a:gd name="T4" fmla="*/ 0 w 1943"/>
                  <a:gd name="T5" fmla="*/ 0 h 623"/>
                  <a:gd name="T6" fmla="*/ 1 w 1943"/>
                  <a:gd name="T7" fmla="*/ 0 h 623"/>
                  <a:gd name="T8" fmla="*/ 971 w 1943"/>
                  <a:gd name="T9" fmla="*/ 31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3"/>
                  <a:gd name="T17" fmla="*/ 1943 w 1943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3">
                    <a:moveTo>
                      <a:pt x="1943" y="621"/>
                    </a:moveTo>
                    <a:lnTo>
                      <a:pt x="1941" y="62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43" y="621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9" name="Freeform 1075"/>
              <p:cNvSpPr>
                <a:spLocks/>
              </p:cNvSpPr>
              <p:nvPr/>
            </p:nvSpPr>
            <p:spPr bwMode="auto">
              <a:xfrm>
                <a:off x="1962" y="1916"/>
                <a:ext cx="971" cy="312"/>
              </a:xfrm>
              <a:custGeom>
                <a:avLst/>
                <a:gdLst>
                  <a:gd name="T0" fmla="*/ 971 w 1943"/>
                  <a:gd name="T1" fmla="*/ 311 h 625"/>
                  <a:gd name="T2" fmla="*/ 970 w 1943"/>
                  <a:gd name="T3" fmla="*/ 312 h 625"/>
                  <a:gd name="T4" fmla="*/ 0 w 1943"/>
                  <a:gd name="T5" fmla="*/ 1 h 625"/>
                  <a:gd name="T6" fmla="*/ 1 w 1943"/>
                  <a:gd name="T7" fmla="*/ 0 h 625"/>
                  <a:gd name="T8" fmla="*/ 971 w 1943"/>
                  <a:gd name="T9" fmla="*/ 311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3"/>
                  <a:gd name="T16" fmla="*/ 0 h 625"/>
                  <a:gd name="T17" fmla="*/ 1943 w 1943"/>
                  <a:gd name="T18" fmla="*/ 625 h 6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3" h="625">
                    <a:moveTo>
                      <a:pt x="1943" y="622"/>
                    </a:moveTo>
                    <a:lnTo>
                      <a:pt x="1941" y="62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3" y="622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0" name="Freeform 1076"/>
              <p:cNvSpPr>
                <a:spLocks/>
              </p:cNvSpPr>
              <p:nvPr/>
            </p:nvSpPr>
            <p:spPr bwMode="auto">
              <a:xfrm>
                <a:off x="1962" y="1916"/>
                <a:ext cx="970" cy="313"/>
              </a:xfrm>
              <a:custGeom>
                <a:avLst/>
                <a:gdLst>
                  <a:gd name="T0" fmla="*/ 970 w 1941"/>
                  <a:gd name="T1" fmla="*/ 312 h 625"/>
                  <a:gd name="T2" fmla="*/ 970 w 1941"/>
                  <a:gd name="T3" fmla="*/ 313 h 625"/>
                  <a:gd name="T4" fmla="*/ 0 w 1941"/>
                  <a:gd name="T5" fmla="*/ 1 h 625"/>
                  <a:gd name="T6" fmla="*/ 0 w 1941"/>
                  <a:gd name="T7" fmla="*/ 0 h 625"/>
                  <a:gd name="T8" fmla="*/ 970 w 1941"/>
                  <a:gd name="T9" fmla="*/ 312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5"/>
                  <a:gd name="T17" fmla="*/ 1941 w 1941"/>
                  <a:gd name="T18" fmla="*/ 625 h 6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5">
                    <a:moveTo>
                      <a:pt x="1941" y="623"/>
                    </a:moveTo>
                    <a:lnTo>
                      <a:pt x="1940" y="62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941" y="623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1" name="Freeform 1077"/>
              <p:cNvSpPr>
                <a:spLocks/>
              </p:cNvSpPr>
              <p:nvPr/>
            </p:nvSpPr>
            <p:spPr bwMode="auto">
              <a:xfrm>
                <a:off x="1961" y="1917"/>
                <a:ext cx="970" cy="313"/>
              </a:xfrm>
              <a:custGeom>
                <a:avLst/>
                <a:gdLst>
                  <a:gd name="T0" fmla="*/ 970 w 1941"/>
                  <a:gd name="T1" fmla="*/ 312 h 625"/>
                  <a:gd name="T2" fmla="*/ 969 w 1941"/>
                  <a:gd name="T3" fmla="*/ 313 h 625"/>
                  <a:gd name="T4" fmla="*/ 0 w 1941"/>
                  <a:gd name="T5" fmla="*/ 1 h 625"/>
                  <a:gd name="T6" fmla="*/ 0 w 1941"/>
                  <a:gd name="T7" fmla="*/ 0 h 625"/>
                  <a:gd name="T8" fmla="*/ 970 w 1941"/>
                  <a:gd name="T9" fmla="*/ 312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5"/>
                  <a:gd name="T17" fmla="*/ 1941 w 1941"/>
                  <a:gd name="T18" fmla="*/ 625 h 6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5">
                    <a:moveTo>
                      <a:pt x="1941" y="624"/>
                    </a:moveTo>
                    <a:lnTo>
                      <a:pt x="1939" y="62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1" y="624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2" name="Freeform 1078"/>
              <p:cNvSpPr>
                <a:spLocks/>
              </p:cNvSpPr>
              <p:nvPr/>
            </p:nvSpPr>
            <p:spPr bwMode="auto">
              <a:xfrm>
                <a:off x="1960" y="1918"/>
                <a:ext cx="970" cy="313"/>
              </a:xfrm>
              <a:custGeom>
                <a:avLst/>
                <a:gdLst>
                  <a:gd name="T0" fmla="*/ 970 w 1941"/>
                  <a:gd name="T1" fmla="*/ 311 h 627"/>
                  <a:gd name="T2" fmla="*/ 969 w 1941"/>
                  <a:gd name="T3" fmla="*/ 313 h 627"/>
                  <a:gd name="T4" fmla="*/ 0 w 1941"/>
                  <a:gd name="T5" fmla="*/ 1 h 627"/>
                  <a:gd name="T6" fmla="*/ 1 w 1941"/>
                  <a:gd name="T7" fmla="*/ 0 h 627"/>
                  <a:gd name="T8" fmla="*/ 970 w 1941"/>
                  <a:gd name="T9" fmla="*/ 311 h 6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7"/>
                  <a:gd name="T17" fmla="*/ 1941 w 1941"/>
                  <a:gd name="T18" fmla="*/ 627 h 6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7">
                    <a:moveTo>
                      <a:pt x="1941" y="623"/>
                    </a:moveTo>
                    <a:lnTo>
                      <a:pt x="1939" y="62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1" y="623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3" name="Freeform 1079"/>
              <p:cNvSpPr>
                <a:spLocks/>
              </p:cNvSpPr>
              <p:nvPr/>
            </p:nvSpPr>
            <p:spPr bwMode="auto">
              <a:xfrm>
                <a:off x="1959" y="1919"/>
                <a:ext cx="971" cy="313"/>
              </a:xfrm>
              <a:custGeom>
                <a:avLst/>
                <a:gdLst>
                  <a:gd name="T0" fmla="*/ 971 w 1941"/>
                  <a:gd name="T1" fmla="*/ 313 h 626"/>
                  <a:gd name="T2" fmla="*/ 970 w 1941"/>
                  <a:gd name="T3" fmla="*/ 313 h 626"/>
                  <a:gd name="T4" fmla="*/ 0 w 1941"/>
                  <a:gd name="T5" fmla="*/ 1 h 626"/>
                  <a:gd name="T6" fmla="*/ 1 w 1941"/>
                  <a:gd name="T7" fmla="*/ 0 h 626"/>
                  <a:gd name="T8" fmla="*/ 971 w 1941"/>
                  <a:gd name="T9" fmla="*/ 313 h 6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6"/>
                  <a:gd name="T17" fmla="*/ 1941 w 1941"/>
                  <a:gd name="T18" fmla="*/ 626 h 6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6">
                    <a:moveTo>
                      <a:pt x="1941" y="625"/>
                    </a:moveTo>
                    <a:lnTo>
                      <a:pt x="1940" y="62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41" y="625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4" name="Freeform 1080"/>
              <p:cNvSpPr>
                <a:spLocks/>
              </p:cNvSpPr>
              <p:nvPr/>
            </p:nvSpPr>
            <p:spPr bwMode="auto">
              <a:xfrm>
                <a:off x="1955" y="1920"/>
                <a:ext cx="974" cy="320"/>
              </a:xfrm>
              <a:custGeom>
                <a:avLst/>
                <a:gdLst>
                  <a:gd name="T0" fmla="*/ 974 w 1948"/>
                  <a:gd name="T1" fmla="*/ 313 h 640"/>
                  <a:gd name="T2" fmla="*/ 969 w 1948"/>
                  <a:gd name="T3" fmla="*/ 320 h 640"/>
                  <a:gd name="T4" fmla="*/ 0 w 1948"/>
                  <a:gd name="T5" fmla="*/ 6 h 640"/>
                  <a:gd name="T6" fmla="*/ 4 w 1948"/>
                  <a:gd name="T7" fmla="*/ 0 h 640"/>
                  <a:gd name="T8" fmla="*/ 974 w 1948"/>
                  <a:gd name="T9" fmla="*/ 313 h 6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8"/>
                  <a:gd name="T16" fmla="*/ 0 h 640"/>
                  <a:gd name="T17" fmla="*/ 1948 w 1948"/>
                  <a:gd name="T18" fmla="*/ 640 h 6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8" h="640">
                    <a:moveTo>
                      <a:pt x="1948" y="625"/>
                    </a:moveTo>
                    <a:lnTo>
                      <a:pt x="1938" y="640"/>
                    </a:lnTo>
                    <a:lnTo>
                      <a:pt x="0" y="12"/>
                    </a:lnTo>
                    <a:lnTo>
                      <a:pt x="8" y="0"/>
                    </a:lnTo>
                    <a:lnTo>
                      <a:pt x="1948" y="625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5" name="Freeform 1081"/>
              <p:cNvSpPr>
                <a:spLocks/>
              </p:cNvSpPr>
              <p:nvPr/>
            </p:nvSpPr>
            <p:spPr bwMode="auto">
              <a:xfrm>
                <a:off x="1958" y="1920"/>
                <a:ext cx="971" cy="313"/>
              </a:xfrm>
              <a:custGeom>
                <a:avLst/>
                <a:gdLst>
                  <a:gd name="T0" fmla="*/ 971 w 1941"/>
                  <a:gd name="T1" fmla="*/ 312 h 627"/>
                  <a:gd name="T2" fmla="*/ 970 w 1941"/>
                  <a:gd name="T3" fmla="*/ 313 h 627"/>
                  <a:gd name="T4" fmla="*/ 0 w 1941"/>
                  <a:gd name="T5" fmla="*/ 1 h 627"/>
                  <a:gd name="T6" fmla="*/ 1 w 1941"/>
                  <a:gd name="T7" fmla="*/ 0 h 627"/>
                  <a:gd name="T8" fmla="*/ 971 w 1941"/>
                  <a:gd name="T9" fmla="*/ 312 h 6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7"/>
                  <a:gd name="T17" fmla="*/ 1941 w 1941"/>
                  <a:gd name="T18" fmla="*/ 627 h 6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7">
                    <a:moveTo>
                      <a:pt x="1941" y="625"/>
                    </a:moveTo>
                    <a:lnTo>
                      <a:pt x="1939" y="62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41" y="625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6" name="Freeform 1082"/>
              <p:cNvSpPr>
                <a:spLocks/>
              </p:cNvSpPr>
              <p:nvPr/>
            </p:nvSpPr>
            <p:spPr bwMode="auto">
              <a:xfrm>
                <a:off x="1958" y="1921"/>
                <a:ext cx="970" cy="314"/>
              </a:xfrm>
              <a:custGeom>
                <a:avLst/>
                <a:gdLst>
                  <a:gd name="T0" fmla="*/ 970 w 1941"/>
                  <a:gd name="T1" fmla="*/ 313 h 628"/>
                  <a:gd name="T2" fmla="*/ 969 w 1941"/>
                  <a:gd name="T3" fmla="*/ 314 h 628"/>
                  <a:gd name="T4" fmla="*/ 0 w 1941"/>
                  <a:gd name="T5" fmla="*/ 1 h 628"/>
                  <a:gd name="T6" fmla="*/ 1 w 1941"/>
                  <a:gd name="T7" fmla="*/ 0 h 628"/>
                  <a:gd name="T8" fmla="*/ 970 w 1941"/>
                  <a:gd name="T9" fmla="*/ 313 h 6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8"/>
                  <a:gd name="T17" fmla="*/ 1941 w 1941"/>
                  <a:gd name="T18" fmla="*/ 628 h 6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8">
                    <a:moveTo>
                      <a:pt x="1941" y="625"/>
                    </a:moveTo>
                    <a:lnTo>
                      <a:pt x="1939" y="62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1" y="625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7" name="Freeform 1083"/>
              <p:cNvSpPr>
                <a:spLocks/>
              </p:cNvSpPr>
              <p:nvPr/>
            </p:nvSpPr>
            <p:spPr bwMode="auto">
              <a:xfrm>
                <a:off x="1957" y="1921"/>
                <a:ext cx="970" cy="314"/>
              </a:xfrm>
              <a:custGeom>
                <a:avLst/>
                <a:gdLst>
                  <a:gd name="T0" fmla="*/ 970 w 1941"/>
                  <a:gd name="T1" fmla="*/ 313 h 628"/>
                  <a:gd name="T2" fmla="*/ 970 w 1941"/>
                  <a:gd name="T3" fmla="*/ 314 h 628"/>
                  <a:gd name="T4" fmla="*/ 0 w 1941"/>
                  <a:gd name="T5" fmla="*/ 1 h 628"/>
                  <a:gd name="T6" fmla="*/ 1 w 1941"/>
                  <a:gd name="T7" fmla="*/ 0 h 628"/>
                  <a:gd name="T8" fmla="*/ 970 w 1941"/>
                  <a:gd name="T9" fmla="*/ 313 h 6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28"/>
                  <a:gd name="T17" fmla="*/ 1941 w 1941"/>
                  <a:gd name="T18" fmla="*/ 628 h 6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28">
                    <a:moveTo>
                      <a:pt x="1941" y="626"/>
                    </a:moveTo>
                    <a:lnTo>
                      <a:pt x="1940" y="62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41" y="626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8" name="Freeform 1084"/>
              <p:cNvSpPr>
                <a:spLocks/>
              </p:cNvSpPr>
              <p:nvPr/>
            </p:nvSpPr>
            <p:spPr bwMode="auto">
              <a:xfrm>
                <a:off x="1956" y="1922"/>
                <a:ext cx="970" cy="315"/>
              </a:xfrm>
              <a:custGeom>
                <a:avLst/>
                <a:gdLst>
                  <a:gd name="T0" fmla="*/ 970 w 1941"/>
                  <a:gd name="T1" fmla="*/ 314 h 630"/>
                  <a:gd name="T2" fmla="*/ 969 w 1941"/>
                  <a:gd name="T3" fmla="*/ 315 h 630"/>
                  <a:gd name="T4" fmla="*/ 0 w 1941"/>
                  <a:gd name="T5" fmla="*/ 2 h 630"/>
                  <a:gd name="T6" fmla="*/ 0 w 1941"/>
                  <a:gd name="T7" fmla="*/ 0 h 630"/>
                  <a:gd name="T8" fmla="*/ 970 w 1941"/>
                  <a:gd name="T9" fmla="*/ 314 h 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1"/>
                  <a:gd name="T16" fmla="*/ 0 h 630"/>
                  <a:gd name="T17" fmla="*/ 1941 w 1941"/>
                  <a:gd name="T18" fmla="*/ 630 h 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1" h="630">
                    <a:moveTo>
                      <a:pt x="1941" y="627"/>
                    </a:moveTo>
                    <a:lnTo>
                      <a:pt x="1939" y="630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1941" y="627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9" name="Freeform 1085"/>
              <p:cNvSpPr>
                <a:spLocks/>
              </p:cNvSpPr>
              <p:nvPr/>
            </p:nvSpPr>
            <p:spPr bwMode="auto">
              <a:xfrm>
                <a:off x="1956" y="1924"/>
                <a:ext cx="969" cy="314"/>
              </a:xfrm>
              <a:custGeom>
                <a:avLst/>
                <a:gdLst>
                  <a:gd name="T0" fmla="*/ 969 w 1939"/>
                  <a:gd name="T1" fmla="*/ 313 h 628"/>
                  <a:gd name="T2" fmla="*/ 968 w 1939"/>
                  <a:gd name="T3" fmla="*/ 314 h 628"/>
                  <a:gd name="T4" fmla="*/ 0 w 1939"/>
                  <a:gd name="T5" fmla="*/ 1 h 628"/>
                  <a:gd name="T6" fmla="*/ 0 w 1939"/>
                  <a:gd name="T7" fmla="*/ 0 h 628"/>
                  <a:gd name="T8" fmla="*/ 969 w 1939"/>
                  <a:gd name="T9" fmla="*/ 313 h 6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28"/>
                  <a:gd name="T17" fmla="*/ 1939 w 1939"/>
                  <a:gd name="T18" fmla="*/ 628 h 6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28">
                    <a:moveTo>
                      <a:pt x="1939" y="626"/>
                    </a:moveTo>
                    <a:lnTo>
                      <a:pt x="1937" y="62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939" y="626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0" name="Freeform 1086"/>
              <p:cNvSpPr>
                <a:spLocks/>
              </p:cNvSpPr>
              <p:nvPr/>
            </p:nvSpPr>
            <p:spPr bwMode="auto">
              <a:xfrm>
                <a:off x="1955" y="1925"/>
                <a:ext cx="970" cy="315"/>
              </a:xfrm>
              <a:custGeom>
                <a:avLst/>
                <a:gdLst>
                  <a:gd name="T0" fmla="*/ 970 w 1939"/>
                  <a:gd name="T1" fmla="*/ 314 h 630"/>
                  <a:gd name="T2" fmla="*/ 969 w 1939"/>
                  <a:gd name="T3" fmla="*/ 315 h 630"/>
                  <a:gd name="T4" fmla="*/ 0 w 1939"/>
                  <a:gd name="T5" fmla="*/ 1 h 630"/>
                  <a:gd name="T6" fmla="*/ 1 w 1939"/>
                  <a:gd name="T7" fmla="*/ 0 h 630"/>
                  <a:gd name="T8" fmla="*/ 970 w 1939"/>
                  <a:gd name="T9" fmla="*/ 314 h 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0"/>
                  <a:gd name="T17" fmla="*/ 1939 w 1939"/>
                  <a:gd name="T18" fmla="*/ 630 h 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0">
                    <a:moveTo>
                      <a:pt x="1939" y="627"/>
                    </a:moveTo>
                    <a:lnTo>
                      <a:pt x="1938" y="63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39" y="627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1" name="Freeform 1087"/>
              <p:cNvSpPr>
                <a:spLocks/>
              </p:cNvSpPr>
              <p:nvPr/>
            </p:nvSpPr>
            <p:spPr bwMode="auto">
              <a:xfrm>
                <a:off x="1951" y="1926"/>
                <a:ext cx="973" cy="321"/>
              </a:xfrm>
              <a:custGeom>
                <a:avLst/>
                <a:gdLst>
                  <a:gd name="T0" fmla="*/ 973 w 1946"/>
                  <a:gd name="T1" fmla="*/ 314 h 643"/>
                  <a:gd name="T2" fmla="*/ 969 w 1946"/>
                  <a:gd name="T3" fmla="*/ 321 h 643"/>
                  <a:gd name="T4" fmla="*/ 0 w 1946"/>
                  <a:gd name="T5" fmla="*/ 6 h 643"/>
                  <a:gd name="T6" fmla="*/ 4 w 1946"/>
                  <a:gd name="T7" fmla="*/ 0 h 643"/>
                  <a:gd name="T8" fmla="*/ 973 w 1946"/>
                  <a:gd name="T9" fmla="*/ 314 h 6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6"/>
                  <a:gd name="T16" fmla="*/ 0 h 643"/>
                  <a:gd name="T17" fmla="*/ 1946 w 1946"/>
                  <a:gd name="T18" fmla="*/ 643 h 6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6" h="643">
                    <a:moveTo>
                      <a:pt x="1946" y="628"/>
                    </a:moveTo>
                    <a:lnTo>
                      <a:pt x="1937" y="643"/>
                    </a:lnTo>
                    <a:lnTo>
                      <a:pt x="0" y="12"/>
                    </a:lnTo>
                    <a:lnTo>
                      <a:pt x="8" y="0"/>
                    </a:lnTo>
                    <a:lnTo>
                      <a:pt x="1946" y="628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2" name="Freeform 1088"/>
              <p:cNvSpPr>
                <a:spLocks/>
              </p:cNvSpPr>
              <p:nvPr/>
            </p:nvSpPr>
            <p:spPr bwMode="auto">
              <a:xfrm>
                <a:off x="1954" y="1926"/>
                <a:ext cx="970" cy="314"/>
              </a:xfrm>
              <a:custGeom>
                <a:avLst/>
                <a:gdLst>
                  <a:gd name="T0" fmla="*/ 970 w 1940"/>
                  <a:gd name="T1" fmla="*/ 313 h 630"/>
                  <a:gd name="T2" fmla="*/ 969 w 1940"/>
                  <a:gd name="T3" fmla="*/ 314 h 630"/>
                  <a:gd name="T4" fmla="*/ 0 w 1940"/>
                  <a:gd name="T5" fmla="*/ 1 h 630"/>
                  <a:gd name="T6" fmla="*/ 1 w 1940"/>
                  <a:gd name="T7" fmla="*/ 0 h 630"/>
                  <a:gd name="T8" fmla="*/ 970 w 1940"/>
                  <a:gd name="T9" fmla="*/ 313 h 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0"/>
                  <a:gd name="T16" fmla="*/ 0 h 630"/>
                  <a:gd name="T17" fmla="*/ 1940 w 1940"/>
                  <a:gd name="T18" fmla="*/ 630 h 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0" h="630">
                    <a:moveTo>
                      <a:pt x="1940" y="628"/>
                    </a:moveTo>
                    <a:lnTo>
                      <a:pt x="1938" y="63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40" y="628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3" name="Freeform 1089"/>
              <p:cNvSpPr>
                <a:spLocks/>
              </p:cNvSpPr>
              <p:nvPr/>
            </p:nvSpPr>
            <p:spPr bwMode="auto">
              <a:xfrm>
                <a:off x="1953" y="1926"/>
                <a:ext cx="970" cy="316"/>
              </a:xfrm>
              <a:custGeom>
                <a:avLst/>
                <a:gdLst>
                  <a:gd name="T0" fmla="*/ 970 w 1939"/>
                  <a:gd name="T1" fmla="*/ 314 h 631"/>
                  <a:gd name="T2" fmla="*/ 969 w 1939"/>
                  <a:gd name="T3" fmla="*/ 316 h 631"/>
                  <a:gd name="T4" fmla="*/ 0 w 1939"/>
                  <a:gd name="T5" fmla="*/ 2 h 631"/>
                  <a:gd name="T6" fmla="*/ 1 w 1939"/>
                  <a:gd name="T7" fmla="*/ 0 h 631"/>
                  <a:gd name="T8" fmla="*/ 970 w 1939"/>
                  <a:gd name="T9" fmla="*/ 314 h 6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1"/>
                  <a:gd name="T17" fmla="*/ 1939 w 1939"/>
                  <a:gd name="T18" fmla="*/ 631 h 6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1">
                    <a:moveTo>
                      <a:pt x="1939" y="628"/>
                    </a:moveTo>
                    <a:lnTo>
                      <a:pt x="1937" y="631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939" y="628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4" name="Freeform 1090"/>
              <p:cNvSpPr>
                <a:spLocks/>
              </p:cNvSpPr>
              <p:nvPr/>
            </p:nvSpPr>
            <p:spPr bwMode="auto">
              <a:xfrm>
                <a:off x="1953" y="1928"/>
                <a:ext cx="969" cy="316"/>
              </a:xfrm>
              <a:custGeom>
                <a:avLst/>
                <a:gdLst>
                  <a:gd name="T0" fmla="*/ 969 w 1939"/>
                  <a:gd name="T1" fmla="*/ 314 h 632"/>
                  <a:gd name="T2" fmla="*/ 969 w 1939"/>
                  <a:gd name="T3" fmla="*/ 316 h 632"/>
                  <a:gd name="T4" fmla="*/ 0 w 1939"/>
                  <a:gd name="T5" fmla="*/ 1 h 632"/>
                  <a:gd name="T6" fmla="*/ 1 w 1939"/>
                  <a:gd name="T7" fmla="*/ 0 h 632"/>
                  <a:gd name="T8" fmla="*/ 969 w 1939"/>
                  <a:gd name="T9" fmla="*/ 314 h 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2"/>
                  <a:gd name="T17" fmla="*/ 1939 w 1939"/>
                  <a:gd name="T18" fmla="*/ 632 h 6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2">
                    <a:moveTo>
                      <a:pt x="1939" y="628"/>
                    </a:moveTo>
                    <a:lnTo>
                      <a:pt x="1938" y="63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39" y="628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5" name="Freeform 1091"/>
              <p:cNvSpPr>
                <a:spLocks/>
              </p:cNvSpPr>
              <p:nvPr/>
            </p:nvSpPr>
            <p:spPr bwMode="auto">
              <a:xfrm>
                <a:off x="1952" y="1929"/>
                <a:ext cx="969" cy="316"/>
              </a:xfrm>
              <a:custGeom>
                <a:avLst/>
                <a:gdLst>
                  <a:gd name="T0" fmla="*/ 969 w 1940"/>
                  <a:gd name="T1" fmla="*/ 315 h 633"/>
                  <a:gd name="T2" fmla="*/ 968 w 1940"/>
                  <a:gd name="T3" fmla="*/ 316 h 633"/>
                  <a:gd name="T4" fmla="*/ 0 w 1940"/>
                  <a:gd name="T5" fmla="*/ 1 h 633"/>
                  <a:gd name="T6" fmla="*/ 1 w 1940"/>
                  <a:gd name="T7" fmla="*/ 0 h 633"/>
                  <a:gd name="T8" fmla="*/ 969 w 1940"/>
                  <a:gd name="T9" fmla="*/ 315 h 6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0"/>
                  <a:gd name="T16" fmla="*/ 0 h 633"/>
                  <a:gd name="T17" fmla="*/ 1940 w 1940"/>
                  <a:gd name="T18" fmla="*/ 633 h 6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0" h="633">
                    <a:moveTo>
                      <a:pt x="1940" y="630"/>
                    </a:moveTo>
                    <a:lnTo>
                      <a:pt x="1938" y="63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940" y="630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6" name="Freeform 1092"/>
              <p:cNvSpPr>
                <a:spLocks/>
              </p:cNvSpPr>
              <p:nvPr/>
            </p:nvSpPr>
            <p:spPr bwMode="auto">
              <a:xfrm>
                <a:off x="1951" y="1931"/>
                <a:ext cx="969" cy="316"/>
              </a:xfrm>
              <a:custGeom>
                <a:avLst/>
                <a:gdLst>
                  <a:gd name="T0" fmla="*/ 969 w 1939"/>
                  <a:gd name="T1" fmla="*/ 315 h 633"/>
                  <a:gd name="T2" fmla="*/ 968 w 1939"/>
                  <a:gd name="T3" fmla="*/ 316 h 633"/>
                  <a:gd name="T4" fmla="*/ 0 w 1939"/>
                  <a:gd name="T5" fmla="*/ 1 h 633"/>
                  <a:gd name="T6" fmla="*/ 0 w 1939"/>
                  <a:gd name="T7" fmla="*/ 0 h 633"/>
                  <a:gd name="T8" fmla="*/ 969 w 1939"/>
                  <a:gd name="T9" fmla="*/ 315 h 6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3"/>
                  <a:gd name="T17" fmla="*/ 1939 w 1939"/>
                  <a:gd name="T18" fmla="*/ 633 h 6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3">
                    <a:moveTo>
                      <a:pt x="1939" y="630"/>
                    </a:moveTo>
                    <a:lnTo>
                      <a:pt x="1937" y="63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939" y="630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7" name="Freeform 1093"/>
              <p:cNvSpPr>
                <a:spLocks/>
              </p:cNvSpPr>
              <p:nvPr/>
            </p:nvSpPr>
            <p:spPr bwMode="auto">
              <a:xfrm>
                <a:off x="1948" y="1931"/>
                <a:ext cx="972" cy="324"/>
              </a:xfrm>
              <a:custGeom>
                <a:avLst/>
                <a:gdLst>
                  <a:gd name="T0" fmla="*/ 972 w 1944"/>
                  <a:gd name="T1" fmla="*/ 316 h 648"/>
                  <a:gd name="T2" fmla="*/ 968 w 1944"/>
                  <a:gd name="T3" fmla="*/ 324 h 648"/>
                  <a:gd name="T4" fmla="*/ 0 w 1944"/>
                  <a:gd name="T5" fmla="*/ 6 h 648"/>
                  <a:gd name="T6" fmla="*/ 4 w 1944"/>
                  <a:gd name="T7" fmla="*/ 0 h 648"/>
                  <a:gd name="T8" fmla="*/ 972 w 1944"/>
                  <a:gd name="T9" fmla="*/ 316 h 6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4"/>
                  <a:gd name="T16" fmla="*/ 0 h 648"/>
                  <a:gd name="T17" fmla="*/ 1944 w 1944"/>
                  <a:gd name="T18" fmla="*/ 648 h 6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4" h="648">
                    <a:moveTo>
                      <a:pt x="1944" y="631"/>
                    </a:moveTo>
                    <a:lnTo>
                      <a:pt x="1936" y="648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1944" y="631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8" name="Freeform 1094"/>
              <p:cNvSpPr>
                <a:spLocks/>
              </p:cNvSpPr>
              <p:nvPr/>
            </p:nvSpPr>
            <p:spPr bwMode="auto">
              <a:xfrm>
                <a:off x="1950" y="1931"/>
                <a:ext cx="970" cy="318"/>
              </a:xfrm>
              <a:custGeom>
                <a:avLst/>
                <a:gdLst>
                  <a:gd name="T0" fmla="*/ 970 w 1939"/>
                  <a:gd name="T1" fmla="*/ 316 h 634"/>
                  <a:gd name="T2" fmla="*/ 969 w 1939"/>
                  <a:gd name="T3" fmla="*/ 318 h 634"/>
                  <a:gd name="T4" fmla="*/ 0 w 1939"/>
                  <a:gd name="T5" fmla="*/ 2 h 634"/>
                  <a:gd name="T6" fmla="*/ 1 w 1939"/>
                  <a:gd name="T7" fmla="*/ 0 h 634"/>
                  <a:gd name="T8" fmla="*/ 970 w 1939"/>
                  <a:gd name="T9" fmla="*/ 316 h 6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4"/>
                  <a:gd name="T17" fmla="*/ 1939 w 1939"/>
                  <a:gd name="T18" fmla="*/ 634 h 6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4">
                    <a:moveTo>
                      <a:pt x="1939" y="631"/>
                    </a:moveTo>
                    <a:lnTo>
                      <a:pt x="1938" y="63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939" y="631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9" name="Freeform 1095"/>
              <p:cNvSpPr>
                <a:spLocks/>
              </p:cNvSpPr>
              <p:nvPr/>
            </p:nvSpPr>
            <p:spPr bwMode="auto">
              <a:xfrm>
                <a:off x="1949" y="1933"/>
                <a:ext cx="970" cy="318"/>
              </a:xfrm>
              <a:custGeom>
                <a:avLst/>
                <a:gdLst>
                  <a:gd name="T0" fmla="*/ 970 w 1939"/>
                  <a:gd name="T1" fmla="*/ 316 h 636"/>
                  <a:gd name="T2" fmla="*/ 968 w 1939"/>
                  <a:gd name="T3" fmla="*/ 318 h 636"/>
                  <a:gd name="T4" fmla="*/ 0 w 1939"/>
                  <a:gd name="T5" fmla="*/ 1 h 636"/>
                  <a:gd name="T6" fmla="*/ 1 w 1939"/>
                  <a:gd name="T7" fmla="*/ 0 h 636"/>
                  <a:gd name="T8" fmla="*/ 970 w 1939"/>
                  <a:gd name="T9" fmla="*/ 316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36"/>
                  <a:gd name="T17" fmla="*/ 1939 w 1939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36">
                    <a:moveTo>
                      <a:pt x="1939" y="631"/>
                    </a:moveTo>
                    <a:lnTo>
                      <a:pt x="1935" y="63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939" y="631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0" name="Freeform 1096"/>
              <p:cNvSpPr>
                <a:spLocks/>
              </p:cNvSpPr>
              <p:nvPr/>
            </p:nvSpPr>
            <p:spPr bwMode="auto">
              <a:xfrm>
                <a:off x="1948" y="1935"/>
                <a:ext cx="969" cy="318"/>
              </a:xfrm>
              <a:custGeom>
                <a:avLst/>
                <a:gdLst>
                  <a:gd name="T0" fmla="*/ 969 w 1937"/>
                  <a:gd name="T1" fmla="*/ 316 h 637"/>
                  <a:gd name="T2" fmla="*/ 968 w 1937"/>
                  <a:gd name="T3" fmla="*/ 318 h 637"/>
                  <a:gd name="T4" fmla="*/ 0 w 1937"/>
                  <a:gd name="T5" fmla="*/ 2 h 637"/>
                  <a:gd name="T6" fmla="*/ 1 w 1937"/>
                  <a:gd name="T7" fmla="*/ 0 h 637"/>
                  <a:gd name="T8" fmla="*/ 969 w 1937"/>
                  <a:gd name="T9" fmla="*/ 316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37"/>
                  <a:gd name="T17" fmla="*/ 1937 w 1937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37">
                    <a:moveTo>
                      <a:pt x="1937" y="633"/>
                    </a:moveTo>
                    <a:lnTo>
                      <a:pt x="1936" y="637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937" y="633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1" name="Freeform 1097"/>
              <p:cNvSpPr>
                <a:spLocks/>
              </p:cNvSpPr>
              <p:nvPr/>
            </p:nvSpPr>
            <p:spPr bwMode="auto">
              <a:xfrm>
                <a:off x="1948" y="1936"/>
                <a:ext cx="968" cy="319"/>
              </a:xfrm>
              <a:custGeom>
                <a:avLst/>
                <a:gdLst>
                  <a:gd name="T0" fmla="*/ 968 w 1938"/>
                  <a:gd name="T1" fmla="*/ 317 h 638"/>
                  <a:gd name="T2" fmla="*/ 967 w 1938"/>
                  <a:gd name="T3" fmla="*/ 319 h 638"/>
                  <a:gd name="T4" fmla="*/ 0 w 1938"/>
                  <a:gd name="T5" fmla="*/ 1 h 638"/>
                  <a:gd name="T6" fmla="*/ 1 w 1938"/>
                  <a:gd name="T7" fmla="*/ 0 h 638"/>
                  <a:gd name="T8" fmla="*/ 968 w 1938"/>
                  <a:gd name="T9" fmla="*/ 317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8"/>
                  <a:gd name="T16" fmla="*/ 0 h 638"/>
                  <a:gd name="T17" fmla="*/ 1938 w 1938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8" h="638">
                    <a:moveTo>
                      <a:pt x="1938" y="633"/>
                    </a:moveTo>
                    <a:lnTo>
                      <a:pt x="1936" y="63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938" y="633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2" name="Freeform 1098"/>
              <p:cNvSpPr>
                <a:spLocks/>
              </p:cNvSpPr>
              <p:nvPr/>
            </p:nvSpPr>
            <p:spPr bwMode="auto">
              <a:xfrm>
                <a:off x="1944" y="1938"/>
                <a:ext cx="972" cy="326"/>
              </a:xfrm>
              <a:custGeom>
                <a:avLst/>
                <a:gdLst>
                  <a:gd name="T0" fmla="*/ 972 w 1942"/>
                  <a:gd name="T1" fmla="*/ 318 h 651"/>
                  <a:gd name="T2" fmla="*/ 968 w 1942"/>
                  <a:gd name="T3" fmla="*/ 326 h 651"/>
                  <a:gd name="T4" fmla="*/ 0 w 1942"/>
                  <a:gd name="T5" fmla="*/ 7 h 651"/>
                  <a:gd name="T6" fmla="*/ 3 w 1942"/>
                  <a:gd name="T7" fmla="*/ 0 h 651"/>
                  <a:gd name="T8" fmla="*/ 972 w 1942"/>
                  <a:gd name="T9" fmla="*/ 318 h 6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2"/>
                  <a:gd name="T16" fmla="*/ 0 h 651"/>
                  <a:gd name="T17" fmla="*/ 1942 w 1942"/>
                  <a:gd name="T18" fmla="*/ 651 h 6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2" h="651">
                    <a:moveTo>
                      <a:pt x="1942" y="635"/>
                    </a:moveTo>
                    <a:lnTo>
                      <a:pt x="1935" y="651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1942" y="63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3" name="Freeform 1099"/>
              <p:cNvSpPr>
                <a:spLocks/>
              </p:cNvSpPr>
              <p:nvPr/>
            </p:nvSpPr>
            <p:spPr bwMode="auto">
              <a:xfrm>
                <a:off x="1947" y="1938"/>
                <a:ext cx="969" cy="320"/>
              </a:xfrm>
              <a:custGeom>
                <a:avLst/>
                <a:gdLst>
                  <a:gd name="T0" fmla="*/ 969 w 1937"/>
                  <a:gd name="T1" fmla="*/ 318 h 640"/>
                  <a:gd name="T2" fmla="*/ 968 w 1937"/>
                  <a:gd name="T3" fmla="*/ 320 h 640"/>
                  <a:gd name="T4" fmla="*/ 0 w 1937"/>
                  <a:gd name="T5" fmla="*/ 1 h 640"/>
                  <a:gd name="T6" fmla="*/ 1 w 1937"/>
                  <a:gd name="T7" fmla="*/ 0 h 640"/>
                  <a:gd name="T8" fmla="*/ 969 w 1937"/>
                  <a:gd name="T9" fmla="*/ 318 h 6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40"/>
                  <a:gd name="T17" fmla="*/ 1937 w 1937"/>
                  <a:gd name="T18" fmla="*/ 640 h 6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40">
                    <a:moveTo>
                      <a:pt x="1937" y="635"/>
                    </a:moveTo>
                    <a:lnTo>
                      <a:pt x="1935" y="640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937" y="63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4" name="Freeform 1100"/>
              <p:cNvSpPr>
                <a:spLocks/>
              </p:cNvSpPr>
              <p:nvPr/>
            </p:nvSpPr>
            <p:spPr bwMode="auto">
              <a:xfrm>
                <a:off x="1946" y="1940"/>
                <a:ext cx="969" cy="321"/>
              </a:xfrm>
              <a:custGeom>
                <a:avLst/>
                <a:gdLst>
                  <a:gd name="T0" fmla="*/ 969 w 1937"/>
                  <a:gd name="T1" fmla="*/ 318 h 643"/>
                  <a:gd name="T2" fmla="*/ 967 w 1937"/>
                  <a:gd name="T3" fmla="*/ 321 h 643"/>
                  <a:gd name="T4" fmla="*/ 0 w 1937"/>
                  <a:gd name="T5" fmla="*/ 2 h 643"/>
                  <a:gd name="T6" fmla="*/ 1 w 1937"/>
                  <a:gd name="T7" fmla="*/ 0 h 643"/>
                  <a:gd name="T8" fmla="*/ 969 w 1937"/>
                  <a:gd name="T9" fmla="*/ 318 h 6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43"/>
                  <a:gd name="T17" fmla="*/ 1937 w 1937"/>
                  <a:gd name="T18" fmla="*/ 643 h 6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43">
                    <a:moveTo>
                      <a:pt x="1937" y="637"/>
                    </a:moveTo>
                    <a:lnTo>
                      <a:pt x="1934" y="643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1937" y="637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5" name="Freeform 1101"/>
              <p:cNvSpPr>
                <a:spLocks/>
              </p:cNvSpPr>
              <p:nvPr/>
            </p:nvSpPr>
            <p:spPr bwMode="auto">
              <a:xfrm>
                <a:off x="1944" y="1942"/>
                <a:ext cx="969" cy="322"/>
              </a:xfrm>
              <a:custGeom>
                <a:avLst/>
                <a:gdLst>
                  <a:gd name="T0" fmla="*/ 969 w 1937"/>
                  <a:gd name="T1" fmla="*/ 319 h 643"/>
                  <a:gd name="T2" fmla="*/ 968 w 1937"/>
                  <a:gd name="T3" fmla="*/ 322 h 643"/>
                  <a:gd name="T4" fmla="*/ 0 w 1937"/>
                  <a:gd name="T5" fmla="*/ 3 h 643"/>
                  <a:gd name="T6" fmla="*/ 2 w 1937"/>
                  <a:gd name="T7" fmla="*/ 0 h 643"/>
                  <a:gd name="T8" fmla="*/ 969 w 1937"/>
                  <a:gd name="T9" fmla="*/ 319 h 6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43"/>
                  <a:gd name="T17" fmla="*/ 1937 w 1937"/>
                  <a:gd name="T18" fmla="*/ 643 h 6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43">
                    <a:moveTo>
                      <a:pt x="1937" y="638"/>
                    </a:moveTo>
                    <a:lnTo>
                      <a:pt x="1935" y="643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1937" y="638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6" name="Freeform 1102"/>
              <p:cNvSpPr>
                <a:spLocks/>
              </p:cNvSpPr>
              <p:nvPr/>
            </p:nvSpPr>
            <p:spPr bwMode="auto">
              <a:xfrm>
                <a:off x="1942" y="1945"/>
                <a:ext cx="970" cy="328"/>
              </a:xfrm>
              <a:custGeom>
                <a:avLst/>
                <a:gdLst>
                  <a:gd name="T0" fmla="*/ 970 w 1940"/>
                  <a:gd name="T1" fmla="*/ 319 h 657"/>
                  <a:gd name="T2" fmla="*/ 968 w 1940"/>
                  <a:gd name="T3" fmla="*/ 328 h 657"/>
                  <a:gd name="T4" fmla="*/ 0 w 1940"/>
                  <a:gd name="T5" fmla="*/ 7 h 657"/>
                  <a:gd name="T6" fmla="*/ 3 w 1940"/>
                  <a:gd name="T7" fmla="*/ 0 h 657"/>
                  <a:gd name="T8" fmla="*/ 970 w 1940"/>
                  <a:gd name="T9" fmla="*/ 319 h 6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0"/>
                  <a:gd name="T16" fmla="*/ 0 h 657"/>
                  <a:gd name="T17" fmla="*/ 1940 w 1940"/>
                  <a:gd name="T18" fmla="*/ 657 h 6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0" h="657">
                    <a:moveTo>
                      <a:pt x="1940" y="638"/>
                    </a:moveTo>
                    <a:lnTo>
                      <a:pt x="1935" y="657"/>
                    </a:lnTo>
                    <a:lnTo>
                      <a:pt x="0" y="14"/>
                    </a:lnTo>
                    <a:lnTo>
                      <a:pt x="5" y="0"/>
                    </a:lnTo>
                    <a:lnTo>
                      <a:pt x="1940" y="638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7" name="Freeform 1103"/>
              <p:cNvSpPr>
                <a:spLocks/>
              </p:cNvSpPr>
              <p:nvPr/>
            </p:nvSpPr>
            <p:spPr bwMode="auto">
              <a:xfrm>
                <a:off x="1943" y="1945"/>
                <a:ext cx="969" cy="323"/>
              </a:xfrm>
              <a:custGeom>
                <a:avLst/>
                <a:gdLst>
                  <a:gd name="T0" fmla="*/ 969 w 1937"/>
                  <a:gd name="T1" fmla="*/ 319 h 647"/>
                  <a:gd name="T2" fmla="*/ 967 w 1937"/>
                  <a:gd name="T3" fmla="*/ 323 h 647"/>
                  <a:gd name="T4" fmla="*/ 0 w 1937"/>
                  <a:gd name="T5" fmla="*/ 3 h 647"/>
                  <a:gd name="T6" fmla="*/ 1 w 1937"/>
                  <a:gd name="T7" fmla="*/ 0 h 647"/>
                  <a:gd name="T8" fmla="*/ 969 w 1937"/>
                  <a:gd name="T9" fmla="*/ 319 h 6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47"/>
                  <a:gd name="T17" fmla="*/ 1937 w 1937"/>
                  <a:gd name="T18" fmla="*/ 647 h 6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47">
                    <a:moveTo>
                      <a:pt x="1937" y="638"/>
                    </a:moveTo>
                    <a:lnTo>
                      <a:pt x="1934" y="647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1937" y="638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8" name="Freeform 1104"/>
              <p:cNvSpPr>
                <a:spLocks/>
              </p:cNvSpPr>
              <p:nvPr/>
            </p:nvSpPr>
            <p:spPr bwMode="auto">
              <a:xfrm>
                <a:off x="1942" y="1948"/>
                <a:ext cx="969" cy="325"/>
              </a:xfrm>
              <a:custGeom>
                <a:avLst/>
                <a:gdLst>
                  <a:gd name="T0" fmla="*/ 969 w 1937"/>
                  <a:gd name="T1" fmla="*/ 320 h 650"/>
                  <a:gd name="T2" fmla="*/ 968 w 1937"/>
                  <a:gd name="T3" fmla="*/ 325 h 650"/>
                  <a:gd name="T4" fmla="*/ 0 w 1937"/>
                  <a:gd name="T5" fmla="*/ 3 h 650"/>
                  <a:gd name="T6" fmla="*/ 2 w 1937"/>
                  <a:gd name="T7" fmla="*/ 0 h 650"/>
                  <a:gd name="T8" fmla="*/ 969 w 1937"/>
                  <a:gd name="T9" fmla="*/ 320 h 6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50"/>
                  <a:gd name="T17" fmla="*/ 1937 w 1937"/>
                  <a:gd name="T18" fmla="*/ 650 h 6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50">
                    <a:moveTo>
                      <a:pt x="1937" y="640"/>
                    </a:moveTo>
                    <a:lnTo>
                      <a:pt x="1935" y="650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1937" y="640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9" name="Freeform 1105"/>
              <p:cNvSpPr>
                <a:spLocks/>
              </p:cNvSpPr>
              <p:nvPr/>
            </p:nvSpPr>
            <p:spPr bwMode="auto">
              <a:xfrm>
                <a:off x="1940" y="1951"/>
                <a:ext cx="970" cy="330"/>
              </a:xfrm>
              <a:custGeom>
                <a:avLst/>
                <a:gdLst>
                  <a:gd name="T0" fmla="*/ 970 w 1939"/>
                  <a:gd name="T1" fmla="*/ 322 h 659"/>
                  <a:gd name="T2" fmla="*/ 967 w 1939"/>
                  <a:gd name="T3" fmla="*/ 330 h 659"/>
                  <a:gd name="T4" fmla="*/ 0 w 1939"/>
                  <a:gd name="T5" fmla="*/ 8 h 659"/>
                  <a:gd name="T6" fmla="*/ 2 w 1939"/>
                  <a:gd name="T7" fmla="*/ 0 h 659"/>
                  <a:gd name="T8" fmla="*/ 970 w 1939"/>
                  <a:gd name="T9" fmla="*/ 322 h 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59"/>
                  <a:gd name="T17" fmla="*/ 1939 w 1939"/>
                  <a:gd name="T18" fmla="*/ 659 h 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59">
                    <a:moveTo>
                      <a:pt x="1939" y="643"/>
                    </a:moveTo>
                    <a:lnTo>
                      <a:pt x="1934" y="659"/>
                    </a:lnTo>
                    <a:lnTo>
                      <a:pt x="0" y="15"/>
                    </a:lnTo>
                    <a:lnTo>
                      <a:pt x="4" y="0"/>
                    </a:lnTo>
                    <a:lnTo>
                      <a:pt x="1939" y="643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0" name="Freeform 1106"/>
              <p:cNvSpPr>
                <a:spLocks/>
              </p:cNvSpPr>
              <p:nvPr/>
            </p:nvSpPr>
            <p:spPr bwMode="auto">
              <a:xfrm>
                <a:off x="1938" y="1959"/>
                <a:ext cx="969" cy="332"/>
              </a:xfrm>
              <a:custGeom>
                <a:avLst/>
                <a:gdLst>
                  <a:gd name="T0" fmla="*/ 969 w 1937"/>
                  <a:gd name="T1" fmla="*/ 322 h 664"/>
                  <a:gd name="T2" fmla="*/ 967 w 1937"/>
                  <a:gd name="T3" fmla="*/ 332 h 664"/>
                  <a:gd name="T4" fmla="*/ 0 w 1937"/>
                  <a:gd name="T5" fmla="*/ 6 h 664"/>
                  <a:gd name="T6" fmla="*/ 2 w 1937"/>
                  <a:gd name="T7" fmla="*/ 0 h 664"/>
                  <a:gd name="T8" fmla="*/ 969 w 1937"/>
                  <a:gd name="T9" fmla="*/ 322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64"/>
                  <a:gd name="T17" fmla="*/ 1937 w 1937"/>
                  <a:gd name="T18" fmla="*/ 664 h 6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64">
                    <a:moveTo>
                      <a:pt x="1937" y="644"/>
                    </a:moveTo>
                    <a:lnTo>
                      <a:pt x="1934" y="664"/>
                    </a:lnTo>
                    <a:lnTo>
                      <a:pt x="0" y="13"/>
                    </a:lnTo>
                    <a:lnTo>
                      <a:pt x="3" y="0"/>
                    </a:lnTo>
                    <a:lnTo>
                      <a:pt x="1937" y="644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1" name="Freeform 1107"/>
              <p:cNvSpPr>
                <a:spLocks/>
              </p:cNvSpPr>
              <p:nvPr/>
            </p:nvSpPr>
            <p:spPr bwMode="auto">
              <a:xfrm>
                <a:off x="1938" y="1965"/>
                <a:ext cx="968" cy="335"/>
              </a:xfrm>
              <a:custGeom>
                <a:avLst/>
                <a:gdLst>
                  <a:gd name="T0" fmla="*/ 968 w 1936"/>
                  <a:gd name="T1" fmla="*/ 326 h 670"/>
                  <a:gd name="T2" fmla="*/ 967 w 1936"/>
                  <a:gd name="T3" fmla="*/ 335 h 670"/>
                  <a:gd name="T4" fmla="*/ 0 w 1936"/>
                  <a:gd name="T5" fmla="*/ 7 h 670"/>
                  <a:gd name="T6" fmla="*/ 1 w 1936"/>
                  <a:gd name="T7" fmla="*/ 0 h 670"/>
                  <a:gd name="T8" fmla="*/ 968 w 1936"/>
                  <a:gd name="T9" fmla="*/ 326 h 6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6"/>
                  <a:gd name="T16" fmla="*/ 0 h 670"/>
                  <a:gd name="T17" fmla="*/ 1936 w 1936"/>
                  <a:gd name="T18" fmla="*/ 670 h 6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6" h="670">
                    <a:moveTo>
                      <a:pt x="1936" y="651"/>
                    </a:moveTo>
                    <a:lnTo>
                      <a:pt x="1933" y="670"/>
                    </a:lnTo>
                    <a:lnTo>
                      <a:pt x="0" y="15"/>
                    </a:lnTo>
                    <a:lnTo>
                      <a:pt x="2" y="0"/>
                    </a:lnTo>
                    <a:lnTo>
                      <a:pt x="1936" y="651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2" name="Freeform 1108"/>
              <p:cNvSpPr>
                <a:spLocks/>
              </p:cNvSpPr>
              <p:nvPr/>
            </p:nvSpPr>
            <p:spPr bwMode="auto">
              <a:xfrm>
                <a:off x="1938" y="1973"/>
                <a:ext cx="966" cy="336"/>
              </a:xfrm>
              <a:custGeom>
                <a:avLst/>
                <a:gdLst>
                  <a:gd name="T0" fmla="*/ 966 w 1933"/>
                  <a:gd name="T1" fmla="*/ 327 h 673"/>
                  <a:gd name="T2" fmla="*/ 966 w 1933"/>
                  <a:gd name="T3" fmla="*/ 336 h 673"/>
                  <a:gd name="T4" fmla="*/ 0 w 1933"/>
                  <a:gd name="T5" fmla="*/ 7 h 673"/>
                  <a:gd name="T6" fmla="*/ 0 w 1933"/>
                  <a:gd name="T7" fmla="*/ 0 h 673"/>
                  <a:gd name="T8" fmla="*/ 966 w 1933"/>
                  <a:gd name="T9" fmla="*/ 327 h 6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73"/>
                  <a:gd name="T17" fmla="*/ 1933 w 1933"/>
                  <a:gd name="T18" fmla="*/ 673 h 6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73">
                    <a:moveTo>
                      <a:pt x="1933" y="655"/>
                    </a:moveTo>
                    <a:lnTo>
                      <a:pt x="1933" y="673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933" y="655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3" name="Freeform 1109"/>
              <p:cNvSpPr>
                <a:spLocks/>
              </p:cNvSpPr>
              <p:nvPr/>
            </p:nvSpPr>
            <p:spPr bwMode="auto">
              <a:xfrm>
                <a:off x="1938" y="1973"/>
                <a:ext cx="966" cy="331"/>
              </a:xfrm>
              <a:custGeom>
                <a:avLst/>
                <a:gdLst>
                  <a:gd name="T0" fmla="*/ 966 w 1933"/>
                  <a:gd name="T1" fmla="*/ 328 h 661"/>
                  <a:gd name="T2" fmla="*/ 966 w 1933"/>
                  <a:gd name="T3" fmla="*/ 331 h 661"/>
                  <a:gd name="T4" fmla="*/ 0 w 1933"/>
                  <a:gd name="T5" fmla="*/ 3 h 661"/>
                  <a:gd name="T6" fmla="*/ 0 w 1933"/>
                  <a:gd name="T7" fmla="*/ 0 h 661"/>
                  <a:gd name="T8" fmla="*/ 966 w 1933"/>
                  <a:gd name="T9" fmla="*/ 328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1"/>
                  <a:gd name="T17" fmla="*/ 1933 w 1933"/>
                  <a:gd name="T18" fmla="*/ 661 h 6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1">
                    <a:moveTo>
                      <a:pt x="1933" y="655"/>
                    </a:moveTo>
                    <a:lnTo>
                      <a:pt x="1933" y="66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33" y="655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4" name="Freeform 1110"/>
              <p:cNvSpPr>
                <a:spLocks/>
              </p:cNvSpPr>
              <p:nvPr/>
            </p:nvSpPr>
            <p:spPr bwMode="auto">
              <a:xfrm>
                <a:off x="1938" y="1975"/>
                <a:ext cx="966" cy="331"/>
              </a:xfrm>
              <a:custGeom>
                <a:avLst/>
                <a:gdLst>
                  <a:gd name="T0" fmla="*/ 966 w 1933"/>
                  <a:gd name="T1" fmla="*/ 328 h 661"/>
                  <a:gd name="T2" fmla="*/ 966 w 1933"/>
                  <a:gd name="T3" fmla="*/ 331 h 661"/>
                  <a:gd name="T4" fmla="*/ 0 w 1933"/>
                  <a:gd name="T5" fmla="*/ 3 h 661"/>
                  <a:gd name="T6" fmla="*/ 0 w 1933"/>
                  <a:gd name="T7" fmla="*/ 0 h 661"/>
                  <a:gd name="T8" fmla="*/ 966 w 1933"/>
                  <a:gd name="T9" fmla="*/ 328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1"/>
                  <a:gd name="T17" fmla="*/ 1933 w 1933"/>
                  <a:gd name="T18" fmla="*/ 661 h 6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1">
                    <a:moveTo>
                      <a:pt x="1933" y="656"/>
                    </a:moveTo>
                    <a:lnTo>
                      <a:pt x="1933" y="66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33" y="656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5" name="Freeform 1111"/>
              <p:cNvSpPr>
                <a:spLocks/>
              </p:cNvSpPr>
              <p:nvPr/>
            </p:nvSpPr>
            <p:spPr bwMode="auto">
              <a:xfrm>
                <a:off x="1938" y="1978"/>
                <a:ext cx="966" cy="331"/>
              </a:xfrm>
              <a:custGeom>
                <a:avLst/>
                <a:gdLst>
                  <a:gd name="T0" fmla="*/ 966 w 1933"/>
                  <a:gd name="T1" fmla="*/ 328 h 663"/>
                  <a:gd name="T2" fmla="*/ 966 w 1933"/>
                  <a:gd name="T3" fmla="*/ 331 h 663"/>
                  <a:gd name="T4" fmla="*/ 0 w 1933"/>
                  <a:gd name="T5" fmla="*/ 2 h 663"/>
                  <a:gd name="T6" fmla="*/ 0 w 1933"/>
                  <a:gd name="T7" fmla="*/ 0 h 663"/>
                  <a:gd name="T8" fmla="*/ 966 w 1933"/>
                  <a:gd name="T9" fmla="*/ 328 h 6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3"/>
                  <a:gd name="T17" fmla="*/ 1933 w 1933"/>
                  <a:gd name="T18" fmla="*/ 663 h 6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3">
                    <a:moveTo>
                      <a:pt x="1933" y="656"/>
                    </a:moveTo>
                    <a:lnTo>
                      <a:pt x="1933" y="663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33" y="656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" name="Freeform 1112"/>
              <p:cNvSpPr>
                <a:spLocks/>
              </p:cNvSpPr>
              <p:nvPr/>
            </p:nvSpPr>
            <p:spPr bwMode="auto">
              <a:xfrm>
                <a:off x="1938" y="1980"/>
                <a:ext cx="966" cy="339"/>
              </a:xfrm>
              <a:custGeom>
                <a:avLst/>
                <a:gdLst>
                  <a:gd name="T0" fmla="*/ 966 w 1933"/>
                  <a:gd name="T1" fmla="*/ 330 h 676"/>
                  <a:gd name="T2" fmla="*/ 966 w 1933"/>
                  <a:gd name="T3" fmla="*/ 339 h 676"/>
                  <a:gd name="T4" fmla="*/ 1 w 1933"/>
                  <a:gd name="T5" fmla="*/ 8 h 676"/>
                  <a:gd name="T6" fmla="*/ 0 w 1933"/>
                  <a:gd name="T7" fmla="*/ 0 h 676"/>
                  <a:gd name="T8" fmla="*/ 966 w 1933"/>
                  <a:gd name="T9" fmla="*/ 330 h 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76"/>
                  <a:gd name="T17" fmla="*/ 1933 w 1933"/>
                  <a:gd name="T18" fmla="*/ 676 h 6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76">
                    <a:moveTo>
                      <a:pt x="1933" y="658"/>
                    </a:moveTo>
                    <a:lnTo>
                      <a:pt x="1933" y="676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1933" y="658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7" name="Freeform 1113"/>
              <p:cNvSpPr>
                <a:spLocks/>
              </p:cNvSpPr>
              <p:nvPr/>
            </p:nvSpPr>
            <p:spPr bwMode="auto">
              <a:xfrm>
                <a:off x="1938" y="1980"/>
                <a:ext cx="966" cy="333"/>
              </a:xfrm>
              <a:custGeom>
                <a:avLst/>
                <a:gdLst>
                  <a:gd name="T0" fmla="*/ 966 w 1933"/>
                  <a:gd name="T1" fmla="*/ 330 h 664"/>
                  <a:gd name="T2" fmla="*/ 966 w 1933"/>
                  <a:gd name="T3" fmla="*/ 333 h 664"/>
                  <a:gd name="T4" fmla="*/ 0 w 1933"/>
                  <a:gd name="T5" fmla="*/ 3 h 664"/>
                  <a:gd name="T6" fmla="*/ 0 w 1933"/>
                  <a:gd name="T7" fmla="*/ 0 h 664"/>
                  <a:gd name="T8" fmla="*/ 966 w 1933"/>
                  <a:gd name="T9" fmla="*/ 33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4"/>
                  <a:gd name="T17" fmla="*/ 1933 w 1933"/>
                  <a:gd name="T18" fmla="*/ 664 h 6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4">
                    <a:moveTo>
                      <a:pt x="1933" y="658"/>
                    </a:moveTo>
                    <a:lnTo>
                      <a:pt x="1933" y="66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33" y="658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8" name="Freeform 1114"/>
              <p:cNvSpPr>
                <a:spLocks/>
              </p:cNvSpPr>
              <p:nvPr/>
            </p:nvSpPr>
            <p:spPr bwMode="auto">
              <a:xfrm>
                <a:off x="1938" y="1983"/>
                <a:ext cx="966" cy="332"/>
              </a:xfrm>
              <a:custGeom>
                <a:avLst/>
                <a:gdLst>
                  <a:gd name="T0" fmla="*/ 966 w 1933"/>
                  <a:gd name="T1" fmla="*/ 330 h 664"/>
                  <a:gd name="T2" fmla="*/ 966 w 1933"/>
                  <a:gd name="T3" fmla="*/ 332 h 664"/>
                  <a:gd name="T4" fmla="*/ 0 w 1933"/>
                  <a:gd name="T5" fmla="*/ 3 h 664"/>
                  <a:gd name="T6" fmla="*/ 0 w 1933"/>
                  <a:gd name="T7" fmla="*/ 0 h 664"/>
                  <a:gd name="T8" fmla="*/ 966 w 1933"/>
                  <a:gd name="T9" fmla="*/ 33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4"/>
                  <a:gd name="T17" fmla="*/ 1933 w 1933"/>
                  <a:gd name="T18" fmla="*/ 664 h 6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4">
                    <a:moveTo>
                      <a:pt x="1933" y="659"/>
                    </a:moveTo>
                    <a:lnTo>
                      <a:pt x="1933" y="66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33" y="659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9" name="Freeform 1115"/>
              <p:cNvSpPr>
                <a:spLocks/>
              </p:cNvSpPr>
              <p:nvPr/>
            </p:nvSpPr>
            <p:spPr bwMode="auto">
              <a:xfrm>
                <a:off x="1938" y="1985"/>
                <a:ext cx="966" cy="334"/>
              </a:xfrm>
              <a:custGeom>
                <a:avLst/>
                <a:gdLst>
                  <a:gd name="T0" fmla="*/ 966 w 1933"/>
                  <a:gd name="T1" fmla="*/ 330 h 666"/>
                  <a:gd name="T2" fmla="*/ 966 w 1933"/>
                  <a:gd name="T3" fmla="*/ 334 h 666"/>
                  <a:gd name="T4" fmla="*/ 1 w 1933"/>
                  <a:gd name="T5" fmla="*/ 3 h 666"/>
                  <a:gd name="T6" fmla="*/ 0 w 1933"/>
                  <a:gd name="T7" fmla="*/ 0 h 666"/>
                  <a:gd name="T8" fmla="*/ 966 w 1933"/>
                  <a:gd name="T9" fmla="*/ 330 h 6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66"/>
                  <a:gd name="T17" fmla="*/ 1933 w 1933"/>
                  <a:gd name="T18" fmla="*/ 666 h 6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66">
                    <a:moveTo>
                      <a:pt x="1933" y="659"/>
                    </a:moveTo>
                    <a:lnTo>
                      <a:pt x="1933" y="666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933" y="65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0" name="Freeform 1116"/>
              <p:cNvSpPr>
                <a:spLocks/>
              </p:cNvSpPr>
              <p:nvPr/>
            </p:nvSpPr>
            <p:spPr bwMode="auto">
              <a:xfrm>
                <a:off x="1938" y="1988"/>
                <a:ext cx="966" cy="340"/>
              </a:xfrm>
              <a:custGeom>
                <a:avLst/>
                <a:gdLst>
                  <a:gd name="T0" fmla="*/ 966 w 1931"/>
                  <a:gd name="T1" fmla="*/ 331 h 679"/>
                  <a:gd name="T2" fmla="*/ 966 w 1931"/>
                  <a:gd name="T3" fmla="*/ 340 h 679"/>
                  <a:gd name="T4" fmla="*/ 1 w 1931"/>
                  <a:gd name="T5" fmla="*/ 8 h 679"/>
                  <a:gd name="T6" fmla="*/ 0 w 1931"/>
                  <a:gd name="T7" fmla="*/ 0 h 679"/>
                  <a:gd name="T8" fmla="*/ 966 w 1931"/>
                  <a:gd name="T9" fmla="*/ 331 h 6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9"/>
                  <a:gd name="T17" fmla="*/ 1931 w 1931"/>
                  <a:gd name="T18" fmla="*/ 679 h 6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9">
                    <a:moveTo>
                      <a:pt x="1931" y="661"/>
                    </a:moveTo>
                    <a:lnTo>
                      <a:pt x="1931" y="679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1931" y="661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1" name="Freeform 1117"/>
              <p:cNvSpPr>
                <a:spLocks/>
              </p:cNvSpPr>
              <p:nvPr/>
            </p:nvSpPr>
            <p:spPr bwMode="auto">
              <a:xfrm>
                <a:off x="1938" y="1988"/>
                <a:ext cx="966" cy="332"/>
              </a:xfrm>
              <a:custGeom>
                <a:avLst/>
                <a:gdLst>
                  <a:gd name="T0" fmla="*/ 966 w 1931"/>
                  <a:gd name="T1" fmla="*/ 331 h 664"/>
                  <a:gd name="T2" fmla="*/ 966 w 1931"/>
                  <a:gd name="T3" fmla="*/ 332 h 664"/>
                  <a:gd name="T4" fmla="*/ 0 w 1931"/>
                  <a:gd name="T5" fmla="*/ 1 h 664"/>
                  <a:gd name="T6" fmla="*/ 0 w 1931"/>
                  <a:gd name="T7" fmla="*/ 0 h 664"/>
                  <a:gd name="T8" fmla="*/ 966 w 1931"/>
                  <a:gd name="T9" fmla="*/ 331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4"/>
                  <a:gd name="T17" fmla="*/ 1931 w 1931"/>
                  <a:gd name="T18" fmla="*/ 664 h 6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4">
                    <a:moveTo>
                      <a:pt x="1931" y="661"/>
                    </a:moveTo>
                    <a:lnTo>
                      <a:pt x="1931" y="66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931" y="661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2" name="Freeform 1118"/>
              <p:cNvSpPr>
                <a:spLocks/>
              </p:cNvSpPr>
              <p:nvPr/>
            </p:nvSpPr>
            <p:spPr bwMode="auto">
              <a:xfrm>
                <a:off x="1938" y="1990"/>
                <a:ext cx="966" cy="332"/>
              </a:xfrm>
              <a:custGeom>
                <a:avLst/>
                <a:gdLst>
                  <a:gd name="T0" fmla="*/ 966 w 1931"/>
                  <a:gd name="T1" fmla="*/ 330 h 665"/>
                  <a:gd name="T2" fmla="*/ 966 w 1931"/>
                  <a:gd name="T3" fmla="*/ 332 h 665"/>
                  <a:gd name="T4" fmla="*/ 0 w 1931"/>
                  <a:gd name="T5" fmla="*/ 1 h 665"/>
                  <a:gd name="T6" fmla="*/ 0 w 1931"/>
                  <a:gd name="T7" fmla="*/ 0 h 665"/>
                  <a:gd name="T8" fmla="*/ 966 w 1931"/>
                  <a:gd name="T9" fmla="*/ 330 h 6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5"/>
                  <a:gd name="T17" fmla="*/ 1931 w 1931"/>
                  <a:gd name="T18" fmla="*/ 665 h 6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5">
                    <a:moveTo>
                      <a:pt x="1931" y="661"/>
                    </a:moveTo>
                    <a:lnTo>
                      <a:pt x="1931" y="66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931" y="661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3" name="Freeform 1119"/>
              <p:cNvSpPr>
                <a:spLocks/>
              </p:cNvSpPr>
              <p:nvPr/>
            </p:nvSpPr>
            <p:spPr bwMode="auto">
              <a:xfrm>
                <a:off x="1938" y="1991"/>
                <a:ext cx="966" cy="333"/>
              </a:xfrm>
              <a:custGeom>
                <a:avLst/>
                <a:gdLst>
                  <a:gd name="T0" fmla="*/ 966 w 1931"/>
                  <a:gd name="T1" fmla="*/ 331 h 665"/>
                  <a:gd name="T2" fmla="*/ 966 w 1931"/>
                  <a:gd name="T3" fmla="*/ 333 h 665"/>
                  <a:gd name="T4" fmla="*/ 0 w 1931"/>
                  <a:gd name="T5" fmla="*/ 1 h 665"/>
                  <a:gd name="T6" fmla="*/ 0 w 1931"/>
                  <a:gd name="T7" fmla="*/ 0 h 665"/>
                  <a:gd name="T8" fmla="*/ 966 w 1931"/>
                  <a:gd name="T9" fmla="*/ 331 h 6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5"/>
                  <a:gd name="T17" fmla="*/ 1931 w 1931"/>
                  <a:gd name="T18" fmla="*/ 665 h 6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5">
                    <a:moveTo>
                      <a:pt x="1931" y="662"/>
                    </a:moveTo>
                    <a:lnTo>
                      <a:pt x="1931" y="66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31" y="662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4" name="Freeform 1120"/>
              <p:cNvSpPr>
                <a:spLocks/>
              </p:cNvSpPr>
              <p:nvPr/>
            </p:nvSpPr>
            <p:spPr bwMode="auto">
              <a:xfrm>
                <a:off x="1938" y="1992"/>
                <a:ext cx="966" cy="334"/>
              </a:xfrm>
              <a:custGeom>
                <a:avLst/>
                <a:gdLst>
                  <a:gd name="T0" fmla="*/ 966 w 1931"/>
                  <a:gd name="T1" fmla="*/ 332 h 668"/>
                  <a:gd name="T2" fmla="*/ 966 w 1931"/>
                  <a:gd name="T3" fmla="*/ 334 h 668"/>
                  <a:gd name="T4" fmla="*/ 1 w 1931"/>
                  <a:gd name="T5" fmla="*/ 1 h 668"/>
                  <a:gd name="T6" fmla="*/ 0 w 1931"/>
                  <a:gd name="T7" fmla="*/ 0 h 668"/>
                  <a:gd name="T8" fmla="*/ 966 w 1931"/>
                  <a:gd name="T9" fmla="*/ 332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8"/>
                  <a:gd name="T17" fmla="*/ 1931 w 1931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8">
                    <a:moveTo>
                      <a:pt x="1931" y="663"/>
                    </a:moveTo>
                    <a:lnTo>
                      <a:pt x="1931" y="66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31" y="663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5" name="Freeform 1121"/>
              <p:cNvSpPr>
                <a:spLocks/>
              </p:cNvSpPr>
              <p:nvPr/>
            </p:nvSpPr>
            <p:spPr bwMode="auto">
              <a:xfrm>
                <a:off x="1939" y="1994"/>
                <a:ext cx="965" cy="334"/>
              </a:xfrm>
              <a:custGeom>
                <a:avLst/>
                <a:gdLst>
                  <a:gd name="T0" fmla="*/ 965 w 1929"/>
                  <a:gd name="T1" fmla="*/ 333 h 668"/>
                  <a:gd name="T2" fmla="*/ 965 w 1929"/>
                  <a:gd name="T3" fmla="*/ 334 h 668"/>
                  <a:gd name="T4" fmla="*/ 0 w 1929"/>
                  <a:gd name="T5" fmla="*/ 2 h 668"/>
                  <a:gd name="T6" fmla="*/ 0 w 1929"/>
                  <a:gd name="T7" fmla="*/ 0 h 668"/>
                  <a:gd name="T8" fmla="*/ 965 w 1929"/>
                  <a:gd name="T9" fmla="*/ 333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668"/>
                  <a:gd name="T17" fmla="*/ 1929 w 1929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668">
                    <a:moveTo>
                      <a:pt x="1929" y="665"/>
                    </a:moveTo>
                    <a:lnTo>
                      <a:pt x="1929" y="66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929" y="665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6" name="Freeform 1122"/>
              <p:cNvSpPr>
                <a:spLocks/>
              </p:cNvSpPr>
              <p:nvPr/>
            </p:nvSpPr>
            <p:spPr bwMode="auto">
              <a:xfrm>
                <a:off x="1939" y="1995"/>
                <a:ext cx="967" cy="340"/>
              </a:xfrm>
              <a:custGeom>
                <a:avLst/>
                <a:gdLst>
                  <a:gd name="T0" fmla="*/ 965 w 1932"/>
                  <a:gd name="T1" fmla="*/ 332 h 679"/>
                  <a:gd name="T2" fmla="*/ 967 w 1932"/>
                  <a:gd name="T3" fmla="*/ 340 h 679"/>
                  <a:gd name="T4" fmla="*/ 2 w 1932"/>
                  <a:gd name="T5" fmla="*/ 7 h 679"/>
                  <a:gd name="T6" fmla="*/ 0 w 1932"/>
                  <a:gd name="T7" fmla="*/ 0 h 679"/>
                  <a:gd name="T8" fmla="*/ 965 w 1932"/>
                  <a:gd name="T9" fmla="*/ 332 h 6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2"/>
                  <a:gd name="T16" fmla="*/ 0 h 679"/>
                  <a:gd name="T17" fmla="*/ 1932 w 1932"/>
                  <a:gd name="T18" fmla="*/ 679 h 6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2" h="679">
                    <a:moveTo>
                      <a:pt x="1929" y="664"/>
                    </a:moveTo>
                    <a:lnTo>
                      <a:pt x="1932" y="679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1929" y="664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7" name="Freeform 1123"/>
              <p:cNvSpPr>
                <a:spLocks/>
              </p:cNvSpPr>
              <p:nvPr/>
            </p:nvSpPr>
            <p:spPr bwMode="auto">
              <a:xfrm>
                <a:off x="1939" y="1995"/>
                <a:ext cx="966" cy="334"/>
              </a:xfrm>
              <a:custGeom>
                <a:avLst/>
                <a:gdLst>
                  <a:gd name="T0" fmla="*/ 965 w 1930"/>
                  <a:gd name="T1" fmla="*/ 333 h 666"/>
                  <a:gd name="T2" fmla="*/ 966 w 1930"/>
                  <a:gd name="T3" fmla="*/ 334 h 666"/>
                  <a:gd name="T4" fmla="*/ 0 w 1930"/>
                  <a:gd name="T5" fmla="*/ 1 h 666"/>
                  <a:gd name="T6" fmla="*/ 0 w 1930"/>
                  <a:gd name="T7" fmla="*/ 0 h 666"/>
                  <a:gd name="T8" fmla="*/ 965 w 1930"/>
                  <a:gd name="T9" fmla="*/ 333 h 6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66"/>
                  <a:gd name="T17" fmla="*/ 1930 w 1930"/>
                  <a:gd name="T18" fmla="*/ 666 h 6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66">
                    <a:moveTo>
                      <a:pt x="1929" y="664"/>
                    </a:moveTo>
                    <a:lnTo>
                      <a:pt x="1930" y="66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929" y="664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" name="Freeform 1124"/>
              <p:cNvSpPr>
                <a:spLocks/>
              </p:cNvSpPr>
              <p:nvPr/>
            </p:nvSpPr>
            <p:spPr bwMode="auto">
              <a:xfrm>
                <a:off x="1939" y="1996"/>
                <a:ext cx="966" cy="334"/>
              </a:xfrm>
              <a:custGeom>
                <a:avLst/>
                <a:gdLst>
                  <a:gd name="T0" fmla="*/ 966 w 1930"/>
                  <a:gd name="T1" fmla="*/ 333 h 668"/>
                  <a:gd name="T2" fmla="*/ 966 w 1930"/>
                  <a:gd name="T3" fmla="*/ 334 h 668"/>
                  <a:gd name="T4" fmla="*/ 0 w 1930"/>
                  <a:gd name="T5" fmla="*/ 2 h 668"/>
                  <a:gd name="T6" fmla="*/ 0 w 1930"/>
                  <a:gd name="T7" fmla="*/ 0 h 668"/>
                  <a:gd name="T8" fmla="*/ 966 w 1930"/>
                  <a:gd name="T9" fmla="*/ 333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68"/>
                  <a:gd name="T17" fmla="*/ 1930 w 1930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68">
                    <a:moveTo>
                      <a:pt x="1930" y="665"/>
                    </a:moveTo>
                    <a:lnTo>
                      <a:pt x="1930" y="66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930" y="665"/>
                    </a:lnTo>
                    <a:close/>
                  </a:path>
                </a:pathLst>
              </a:custGeom>
              <a:solidFill>
                <a:srgbClr val="E0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" name="Freeform 1125"/>
              <p:cNvSpPr>
                <a:spLocks/>
              </p:cNvSpPr>
              <p:nvPr/>
            </p:nvSpPr>
            <p:spPr bwMode="auto">
              <a:xfrm>
                <a:off x="1939" y="1998"/>
                <a:ext cx="966" cy="334"/>
              </a:xfrm>
              <a:custGeom>
                <a:avLst/>
                <a:gdLst>
                  <a:gd name="T0" fmla="*/ 966 w 1930"/>
                  <a:gd name="T1" fmla="*/ 332 h 668"/>
                  <a:gd name="T2" fmla="*/ 966 w 1930"/>
                  <a:gd name="T3" fmla="*/ 334 h 668"/>
                  <a:gd name="T4" fmla="*/ 1 w 1930"/>
                  <a:gd name="T5" fmla="*/ 1 h 668"/>
                  <a:gd name="T6" fmla="*/ 0 w 1930"/>
                  <a:gd name="T7" fmla="*/ 0 h 668"/>
                  <a:gd name="T8" fmla="*/ 966 w 1930"/>
                  <a:gd name="T9" fmla="*/ 332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68"/>
                  <a:gd name="T17" fmla="*/ 1930 w 1930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68">
                    <a:moveTo>
                      <a:pt x="1930" y="664"/>
                    </a:moveTo>
                    <a:lnTo>
                      <a:pt x="1930" y="668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930" y="664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0" name="Freeform 1126"/>
              <p:cNvSpPr>
                <a:spLocks/>
              </p:cNvSpPr>
              <p:nvPr/>
            </p:nvSpPr>
            <p:spPr bwMode="auto">
              <a:xfrm>
                <a:off x="1940" y="1999"/>
                <a:ext cx="966" cy="334"/>
              </a:xfrm>
              <a:custGeom>
                <a:avLst/>
                <a:gdLst>
                  <a:gd name="T0" fmla="*/ 965 w 1931"/>
                  <a:gd name="T1" fmla="*/ 334 h 668"/>
                  <a:gd name="T2" fmla="*/ 966 w 1931"/>
                  <a:gd name="T3" fmla="*/ 334 h 668"/>
                  <a:gd name="T4" fmla="*/ 0 w 1931"/>
                  <a:gd name="T5" fmla="*/ 1 h 668"/>
                  <a:gd name="T6" fmla="*/ 0 w 1931"/>
                  <a:gd name="T7" fmla="*/ 0 h 668"/>
                  <a:gd name="T8" fmla="*/ 965 w 1931"/>
                  <a:gd name="T9" fmla="*/ 334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8"/>
                  <a:gd name="T17" fmla="*/ 1931 w 1931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8">
                    <a:moveTo>
                      <a:pt x="1929" y="667"/>
                    </a:moveTo>
                    <a:lnTo>
                      <a:pt x="1931" y="66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29" y="667"/>
                    </a:lnTo>
                    <a:close/>
                  </a:path>
                </a:pathLst>
              </a:custGeom>
              <a:solidFill>
                <a:srgbClr val="DE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1" name="Freeform 1127"/>
              <p:cNvSpPr>
                <a:spLocks/>
              </p:cNvSpPr>
              <p:nvPr/>
            </p:nvSpPr>
            <p:spPr bwMode="auto">
              <a:xfrm>
                <a:off x="1940" y="1999"/>
                <a:ext cx="966" cy="335"/>
              </a:xfrm>
              <a:custGeom>
                <a:avLst/>
                <a:gdLst>
                  <a:gd name="T0" fmla="*/ 966 w 1931"/>
                  <a:gd name="T1" fmla="*/ 333 h 670"/>
                  <a:gd name="T2" fmla="*/ 966 w 1931"/>
                  <a:gd name="T3" fmla="*/ 335 h 670"/>
                  <a:gd name="T4" fmla="*/ 0 w 1931"/>
                  <a:gd name="T5" fmla="*/ 1 h 670"/>
                  <a:gd name="T6" fmla="*/ 0 w 1931"/>
                  <a:gd name="T7" fmla="*/ 0 h 670"/>
                  <a:gd name="T8" fmla="*/ 966 w 1931"/>
                  <a:gd name="T9" fmla="*/ 333 h 6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0"/>
                  <a:gd name="T17" fmla="*/ 1931 w 1931"/>
                  <a:gd name="T18" fmla="*/ 670 h 6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0">
                    <a:moveTo>
                      <a:pt x="1931" y="666"/>
                    </a:moveTo>
                    <a:lnTo>
                      <a:pt x="1931" y="67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931" y="666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2" name="Freeform 1128"/>
              <p:cNvSpPr>
                <a:spLocks/>
              </p:cNvSpPr>
              <p:nvPr/>
            </p:nvSpPr>
            <p:spPr bwMode="auto">
              <a:xfrm>
                <a:off x="1940" y="2001"/>
                <a:ext cx="966" cy="334"/>
              </a:xfrm>
              <a:custGeom>
                <a:avLst/>
                <a:gdLst>
                  <a:gd name="T0" fmla="*/ 966 w 1931"/>
                  <a:gd name="T1" fmla="*/ 334 h 668"/>
                  <a:gd name="T2" fmla="*/ 966 w 1931"/>
                  <a:gd name="T3" fmla="*/ 334 h 668"/>
                  <a:gd name="T4" fmla="*/ 1 w 1931"/>
                  <a:gd name="T5" fmla="*/ 1 h 668"/>
                  <a:gd name="T6" fmla="*/ 0 w 1931"/>
                  <a:gd name="T7" fmla="*/ 0 h 668"/>
                  <a:gd name="T8" fmla="*/ 966 w 1931"/>
                  <a:gd name="T9" fmla="*/ 334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68"/>
                  <a:gd name="T17" fmla="*/ 1931 w 1931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68">
                    <a:moveTo>
                      <a:pt x="1931" y="667"/>
                    </a:moveTo>
                    <a:lnTo>
                      <a:pt x="1931" y="668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31" y="667"/>
                    </a:lnTo>
                    <a:close/>
                  </a:path>
                </a:pathLst>
              </a:custGeom>
              <a:solidFill>
                <a:srgbClr val="DC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3" name="Freeform 1129"/>
              <p:cNvSpPr>
                <a:spLocks/>
              </p:cNvSpPr>
              <p:nvPr/>
            </p:nvSpPr>
            <p:spPr bwMode="auto">
              <a:xfrm>
                <a:off x="1941" y="2002"/>
                <a:ext cx="966" cy="341"/>
              </a:xfrm>
              <a:custGeom>
                <a:avLst/>
                <a:gdLst>
                  <a:gd name="T0" fmla="*/ 965 w 1932"/>
                  <a:gd name="T1" fmla="*/ 333 h 683"/>
                  <a:gd name="T2" fmla="*/ 966 w 1932"/>
                  <a:gd name="T3" fmla="*/ 341 h 683"/>
                  <a:gd name="T4" fmla="*/ 2 w 1932"/>
                  <a:gd name="T5" fmla="*/ 6 h 683"/>
                  <a:gd name="T6" fmla="*/ 0 w 1932"/>
                  <a:gd name="T7" fmla="*/ 0 h 683"/>
                  <a:gd name="T8" fmla="*/ 965 w 1932"/>
                  <a:gd name="T9" fmla="*/ 333 h 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2"/>
                  <a:gd name="T16" fmla="*/ 0 h 683"/>
                  <a:gd name="T17" fmla="*/ 1932 w 1932"/>
                  <a:gd name="T18" fmla="*/ 683 h 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2" h="683">
                    <a:moveTo>
                      <a:pt x="1929" y="666"/>
                    </a:moveTo>
                    <a:lnTo>
                      <a:pt x="1932" y="683"/>
                    </a:lnTo>
                    <a:lnTo>
                      <a:pt x="3" y="12"/>
                    </a:lnTo>
                    <a:lnTo>
                      <a:pt x="0" y="0"/>
                    </a:lnTo>
                    <a:lnTo>
                      <a:pt x="1929" y="666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4" name="Freeform 1130"/>
              <p:cNvSpPr>
                <a:spLocks/>
              </p:cNvSpPr>
              <p:nvPr/>
            </p:nvSpPr>
            <p:spPr bwMode="auto">
              <a:xfrm>
                <a:off x="1941" y="2002"/>
                <a:ext cx="965" cy="335"/>
              </a:xfrm>
              <a:custGeom>
                <a:avLst/>
                <a:gdLst>
                  <a:gd name="T0" fmla="*/ 964 w 1931"/>
                  <a:gd name="T1" fmla="*/ 333 h 670"/>
                  <a:gd name="T2" fmla="*/ 965 w 1931"/>
                  <a:gd name="T3" fmla="*/ 335 h 670"/>
                  <a:gd name="T4" fmla="*/ 0 w 1931"/>
                  <a:gd name="T5" fmla="*/ 1 h 670"/>
                  <a:gd name="T6" fmla="*/ 0 w 1931"/>
                  <a:gd name="T7" fmla="*/ 0 h 670"/>
                  <a:gd name="T8" fmla="*/ 964 w 1931"/>
                  <a:gd name="T9" fmla="*/ 333 h 6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0"/>
                  <a:gd name="T17" fmla="*/ 1931 w 1931"/>
                  <a:gd name="T18" fmla="*/ 670 h 6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0">
                    <a:moveTo>
                      <a:pt x="1929" y="666"/>
                    </a:moveTo>
                    <a:lnTo>
                      <a:pt x="1931" y="67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29" y="666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5" name="Freeform 1131"/>
              <p:cNvSpPr>
                <a:spLocks/>
              </p:cNvSpPr>
              <p:nvPr/>
            </p:nvSpPr>
            <p:spPr bwMode="auto">
              <a:xfrm>
                <a:off x="1941" y="2003"/>
                <a:ext cx="965" cy="335"/>
              </a:xfrm>
              <a:custGeom>
                <a:avLst/>
                <a:gdLst>
                  <a:gd name="T0" fmla="*/ 965 w 1931"/>
                  <a:gd name="T1" fmla="*/ 334 h 671"/>
                  <a:gd name="T2" fmla="*/ 965 w 1931"/>
                  <a:gd name="T3" fmla="*/ 335 h 671"/>
                  <a:gd name="T4" fmla="*/ 1 w 1931"/>
                  <a:gd name="T5" fmla="*/ 1 h 671"/>
                  <a:gd name="T6" fmla="*/ 0 w 1931"/>
                  <a:gd name="T7" fmla="*/ 0 h 671"/>
                  <a:gd name="T8" fmla="*/ 965 w 1931"/>
                  <a:gd name="T9" fmla="*/ 334 h 6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1"/>
                  <a:gd name="T17" fmla="*/ 1931 w 1931"/>
                  <a:gd name="T18" fmla="*/ 671 h 6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1">
                    <a:moveTo>
                      <a:pt x="1931" y="668"/>
                    </a:moveTo>
                    <a:lnTo>
                      <a:pt x="1931" y="67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31" y="668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6" name="Freeform 1132"/>
              <p:cNvSpPr>
                <a:spLocks/>
              </p:cNvSpPr>
              <p:nvPr/>
            </p:nvSpPr>
            <p:spPr bwMode="auto">
              <a:xfrm>
                <a:off x="1942" y="2004"/>
                <a:ext cx="964" cy="336"/>
              </a:xfrm>
              <a:custGeom>
                <a:avLst/>
                <a:gdLst>
                  <a:gd name="T0" fmla="*/ 964 w 1929"/>
                  <a:gd name="T1" fmla="*/ 334 h 671"/>
                  <a:gd name="T2" fmla="*/ 964 w 1929"/>
                  <a:gd name="T3" fmla="*/ 336 h 671"/>
                  <a:gd name="T4" fmla="*/ 0 w 1929"/>
                  <a:gd name="T5" fmla="*/ 1 h 671"/>
                  <a:gd name="T6" fmla="*/ 0 w 1929"/>
                  <a:gd name="T7" fmla="*/ 0 h 671"/>
                  <a:gd name="T8" fmla="*/ 964 w 1929"/>
                  <a:gd name="T9" fmla="*/ 334 h 6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671"/>
                  <a:gd name="T17" fmla="*/ 1929 w 1929"/>
                  <a:gd name="T18" fmla="*/ 671 h 6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671">
                    <a:moveTo>
                      <a:pt x="1929" y="668"/>
                    </a:moveTo>
                    <a:lnTo>
                      <a:pt x="1929" y="67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29" y="668"/>
                    </a:lnTo>
                    <a:close/>
                  </a:path>
                </a:pathLst>
              </a:custGeom>
              <a:solidFill>
                <a:srgbClr val="D8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7" name="Freeform 1133"/>
              <p:cNvSpPr>
                <a:spLocks/>
              </p:cNvSpPr>
              <p:nvPr/>
            </p:nvSpPr>
            <p:spPr bwMode="auto">
              <a:xfrm>
                <a:off x="1942" y="2005"/>
                <a:ext cx="965" cy="337"/>
              </a:xfrm>
              <a:custGeom>
                <a:avLst/>
                <a:gdLst>
                  <a:gd name="T0" fmla="*/ 965 w 1930"/>
                  <a:gd name="T1" fmla="*/ 335 h 673"/>
                  <a:gd name="T2" fmla="*/ 965 w 1930"/>
                  <a:gd name="T3" fmla="*/ 337 h 673"/>
                  <a:gd name="T4" fmla="*/ 1 w 1930"/>
                  <a:gd name="T5" fmla="*/ 2 h 673"/>
                  <a:gd name="T6" fmla="*/ 0 w 1930"/>
                  <a:gd name="T7" fmla="*/ 0 h 673"/>
                  <a:gd name="T8" fmla="*/ 965 w 1930"/>
                  <a:gd name="T9" fmla="*/ 335 h 6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73"/>
                  <a:gd name="T17" fmla="*/ 1930 w 1930"/>
                  <a:gd name="T18" fmla="*/ 673 h 6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73">
                    <a:moveTo>
                      <a:pt x="1929" y="669"/>
                    </a:moveTo>
                    <a:lnTo>
                      <a:pt x="1930" y="67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29" y="669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8" name="Freeform 1134"/>
              <p:cNvSpPr>
                <a:spLocks/>
              </p:cNvSpPr>
              <p:nvPr/>
            </p:nvSpPr>
            <p:spPr bwMode="auto">
              <a:xfrm>
                <a:off x="1943" y="2007"/>
                <a:ext cx="964" cy="336"/>
              </a:xfrm>
              <a:custGeom>
                <a:avLst/>
                <a:gdLst>
                  <a:gd name="T0" fmla="*/ 964 w 1929"/>
                  <a:gd name="T1" fmla="*/ 335 h 673"/>
                  <a:gd name="T2" fmla="*/ 964 w 1929"/>
                  <a:gd name="T3" fmla="*/ 336 h 673"/>
                  <a:gd name="T4" fmla="*/ 0 w 1929"/>
                  <a:gd name="T5" fmla="*/ 1 h 673"/>
                  <a:gd name="T6" fmla="*/ 0 w 1929"/>
                  <a:gd name="T7" fmla="*/ 0 h 673"/>
                  <a:gd name="T8" fmla="*/ 964 w 1929"/>
                  <a:gd name="T9" fmla="*/ 335 h 6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673"/>
                  <a:gd name="T17" fmla="*/ 1929 w 1929"/>
                  <a:gd name="T18" fmla="*/ 673 h 6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673">
                    <a:moveTo>
                      <a:pt x="1929" y="670"/>
                    </a:moveTo>
                    <a:lnTo>
                      <a:pt x="1929" y="67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29" y="670"/>
                    </a:lnTo>
                    <a:close/>
                  </a:path>
                </a:pathLst>
              </a:custGeom>
              <a:solidFill>
                <a:srgbClr val="D6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9" name="Freeform 1135"/>
              <p:cNvSpPr>
                <a:spLocks/>
              </p:cNvSpPr>
              <p:nvPr/>
            </p:nvSpPr>
            <p:spPr bwMode="auto">
              <a:xfrm>
                <a:off x="1943" y="2008"/>
                <a:ext cx="967" cy="342"/>
              </a:xfrm>
              <a:custGeom>
                <a:avLst/>
                <a:gdLst>
                  <a:gd name="T0" fmla="*/ 965 w 1934"/>
                  <a:gd name="T1" fmla="*/ 336 h 684"/>
                  <a:gd name="T2" fmla="*/ 967 w 1934"/>
                  <a:gd name="T3" fmla="*/ 342 h 684"/>
                  <a:gd name="T4" fmla="*/ 3 w 1934"/>
                  <a:gd name="T5" fmla="*/ 5 h 684"/>
                  <a:gd name="T6" fmla="*/ 0 w 1934"/>
                  <a:gd name="T7" fmla="*/ 0 h 684"/>
                  <a:gd name="T8" fmla="*/ 965 w 1934"/>
                  <a:gd name="T9" fmla="*/ 336 h 6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4"/>
                  <a:gd name="T16" fmla="*/ 0 h 684"/>
                  <a:gd name="T17" fmla="*/ 1934 w 1934"/>
                  <a:gd name="T18" fmla="*/ 684 h 6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4" h="684">
                    <a:moveTo>
                      <a:pt x="1929" y="671"/>
                    </a:moveTo>
                    <a:lnTo>
                      <a:pt x="1934" y="684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1929" y="671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0" name="Freeform 1136"/>
              <p:cNvSpPr>
                <a:spLocks/>
              </p:cNvSpPr>
              <p:nvPr/>
            </p:nvSpPr>
            <p:spPr bwMode="auto">
              <a:xfrm>
                <a:off x="1943" y="2008"/>
                <a:ext cx="965" cy="337"/>
              </a:xfrm>
              <a:custGeom>
                <a:avLst/>
                <a:gdLst>
                  <a:gd name="T0" fmla="*/ 964 w 1931"/>
                  <a:gd name="T1" fmla="*/ 336 h 674"/>
                  <a:gd name="T2" fmla="*/ 965 w 1931"/>
                  <a:gd name="T3" fmla="*/ 337 h 674"/>
                  <a:gd name="T4" fmla="*/ 1 w 1931"/>
                  <a:gd name="T5" fmla="*/ 1 h 674"/>
                  <a:gd name="T6" fmla="*/ 0 w 1931"/>
                  <a:gd name="T7" fmla="*/ 0 h 674"/>
                  <a:gd name="T8" fmla="*/ 964 w 1931"/>
                  <a:gd name="T9" fmla="*/ 336 h 6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4"/>
                  <a:gd name="T17" fmla="*/ 1931 w 1931"/>
                  <a:gd name="T18" fmla="*/ 674 h 6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4">
                    <a:moveTo>
                      <a:pt x="1929" y="671"/>
                    </a:moveTo>
                    <a:lnTo>
                      <a:pt x="1931" y="674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29" y="671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1" name="Freeform 1137"/>
              <p:cNvSpPr>
                <a:spLocks/>
              </p:cNvSpPr>
              <p:nvPr/>
            </p:nvSpPr>
            <p:spPr bwMode="auto">
              <a:xfrm>
                <a:off x="1943" y="2009"/>
                <a:ext cx="966" cy="338"/>
              </a:xfrm>
              <a:custGeom>
                <a:avLst/>
                <a:gdLst>
                  <a:gd name="T0" fmla="*/ 965 w 1931"/>
                  <a:gd name="T1" fmla="*/ 336 h 675"/>
                  <a:gd name="T2" fmla="*/ 966 w 1931"/>
                  <a:gd name="T3" fmla="*/ 338 h 675"/>
                  <a:gd name="T4" fmla="*/ 1 w 1931"/>
                  <a:gd name="T5" fmla="*/ 2 h 675"/>
                  <a:gd name="T6" fmla="*/ 0 w 1931"/>
                  <a:gd name="T7" fmla="*/ 0 h 675"/>
                  <a:gd name="T8" fmla="*/ 965 w 1931"/>
                  <a:gd name="T9" fmla="*/ 336 h 6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5"/>
                  <a:gd name="T17" fmla="*/ 1931 w 1931"/>
                  <a:gd name="T18" fmla="*/ 675 h 6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5">
                    <a:moveTo>
                      <a:pt x="1929" y="671"/>
                    </a:moveTo>
                    <a:lnTo>
                      <a:pt x="1931" y="67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29" y="67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2" name="Freeform 1138"/>
              <p:cNvSpPr>
                <a:spLocks/>
              </p:cNvSpPr>
              <p:nvPr/>
            </p:nvSpPr>
            <p:spPr bwMode="auto">
              <a:xfrm>
                <a:off x="1944" y="2011"/>
                <a:ext cx="966" cy="337"/>
              </a:xfrm>
              <a:custGeom>
                <a:avLst/>
                <a:gdLst>
                  <a:gd name="T0" fmla="*/ 965 w 1930"/>
                  <a:gd name="T1" fmla="*/ 336 h 675"/>
                  <a:gd name="T2" fmla="*/ 966 w 1930"/>
                  <a:gd name="T3" fmla="*/ 337 h 675"/>
                  <a:gd name="T4" fmla="*/ 1 w 1930"/>
                  <a:gd name="T5" fmla="*/ 2 h 675"/>
                  <a:gd name="T6" fmla="*/ 0 w 1930"/>
                  <a:gd name="T7" fmla="*/ 0 h 675"/>
                  <a:gd name="T8" fmla="*/ 965 w 1930"/>
                  <a:gd name="T9" fmla="*/ 336 h 6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75"/>
                  <a:gd name="T17" fmla="*/ 1930 w 1930"/>
                  <a:gd name="T18" fmla="*/ 675 h 6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75">
                    <a:moveTo>
                      <a:pt x="1929" y="672"/>
                    </a:moveTo>
                    <a:lnTo>
                      <a:pt x="1930" y="67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929" y="672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3" name="Freeform 1139"/>
              <p:cNvSpPr>
                <a:spLocks/>
              </p:cNvSpPr>
              <p:nvPr/>
            </p:nvSpPr>
            <p:spPr bwMode="auto">
              <a:xfrm>
                <a:off x="1945" y="2013"/>
                <a:ext cx="965" cy="337"/>
              </a:xfrm>
              <a:custGeom>
                <a:avLst/>
                <a:gdLst>
                  <a:gd name="T0" fmla="*/ 965 w 1929"/>
                  <a:gd name="T1" fmla="*/ 336 h 674"/>
                  <a:gd name="T2" fmla="*/ 965 w 1929"/>
                  <a:gd name="T3" fmla="*/ 337 h 674"/>
                  <a:gd name="T4" fmla="*/ 0 w 1929"/>
                  <a:gd name="T5" fmla="*/ 1 h 674"/>
                  <a:gd name="T6" fmla="*/ 0 w 1929"/>
                  <a:gd name="T7" fmla="*/ 0 h 674"/>
                  <a:gd name="T8" fmla="*/ 965 w 1929"/>
                  <a:gd name="T9" fmla="*/ 336 h 6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674"/>
                  <a:gd name="T17" fmla="*/ 1929 w 1929"/>
                  <a:gd name="T18" fmla="*/ 674 h 6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674">
                    <a:moveTo>
                      <a:pt x="1929" y="671"/>
                    </a:moveTo>
                    <a:lnTo>
                      <a:pt x="1929" y="67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929" y="67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4" name="Freeform 1140"/>
              <p:cNvSpPr>
                <a:spLocks/>
              </p:cNvSpPr>
              <p:nvPr/>
            </p:nvSpPr>
            <p:spPr bwMode="auto">
              <a:xfrm>
                <a:off x="1945" y="2014"/>
                <a:ext cx="968" cy="343"/>
              </a:xfrm>
              <a:custGeom>
                <a:avLst/>
                <a:gdLst>
                  <a:gd name="T0" fmla="*/ 965 w 1936"/>
                  <a:gd name="T1" fmla="*/ 336 h 687"/>
                  <a:gd name="T2" fmla="*/ 968 w 1936"/>
                  <a:gd name="T3" fmla="*/ 343 h 687"/>
                  <a:gd name="T4" fmla="*/ 4 w 1936"/>
                  <a:gd name="T5" fmla="*/ 6 h 687"/>
                  <a:gd name="T6" fmla="*/ 0 w 1936"/>
                  <a:gd name="T7" fmla="*/ 0 h 687"/>
                  <a:gd name="T8" fmla="*/ 965 w 1936"/>
                  <a:gd name="T9" fmla="*/ 336 h 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6"/>
                  <a:gd name="T16" fmla="*/ 0 h 687"/>
                  <a:gd name="T17" fmla="*/ 1936 w 1936"/>
                  <a:gd name="T18" fmla="*/ 687 h 6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6" h="687">
                    <a:moveTo>
                      <a:pt x="1929" y="673"/>
                    </a:moveTo>
                    <a:lnTo>
                      <a:pt x="1936" y="687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1929" y="673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5" name="Freeform 1141"/>
              <p:cNvSpPr>
                <a:spLocks/>
              </p:cNvSpPr>
              <p:nvPr/>
            </p:nvSpPr>
            <p:spPr bwMode="auto">
              <a:xfrm>
                <a:off x="1945" y="2014"/>
                <a:ext cx="966" cy="338"/>
              </a:xfrm>
              <a:custGeom>
                <a:avLst/>
                <a:gdLst>
                  <a:gd name="T0" fmla="*/ 965 w 1931"/>
                  <a:gd name="T1" fmla="*/ 336 h 677"/>
                  <a:gd name="T2" fmla="*/ 966 w 1931"/>
                  <a:gd name="T3" fmla="*/ 338 h 677"/>
                  <a:gd name="T4" fmla="*/ 1 w 1931"/>
                  <a:gd name="T5" fmla="*/ 2 h 677"/>
                  <a:gd name="T6" fmla="*/ 0 w 1931"/>
                  <a:gd name="T7" fmla="*/ 0 h 677"/>
                  <a:gd name="T8" fmla="*/ 965 w 1931"/>
                  <a:gd name="T9" fmla="*/ 336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7"/>
                  <a:gd name="T17" fmla="*/ 1931 w 193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7">
                    <a:moveTo>
                      <a:pt x="1929" y="673"/>
                    </a:moveTo>
                    <a:lnTo>
                      <a:pt x="1931" y="67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929" y="673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6" name="Freeform 1142"/>
              <p:cNvSpPr>
                <a:spLocks/>
              </p:cNvSpPr>
              <p:nvPr/>
            </p:nvSpPr>
            <p:spPr bwMode="auto">
              <a:xfrm>
                <a:off x="1946" y="2015"/>
                <a:ext cx="965" cy="338"/>
              </a:xfrm>
              <a:custGeom>
                <a:avLst/>
                <a:gdLst>
                  <a:gd name="T0" fmla="*/ 964 w 1931"/>
                  <a:gd name="T1" fmla="*/ 337 h 676"/>
                  <a:gd name="T2" fmla="*/ 965 w 1931"/>
                  <a:gd name="T3" fmla="*/ 338 h 676"/>
                  <a:gd name="T4" fmla="*/ 1 w 1931"/>
                  <a:gd name="T5" fmla="*/ 1 h 676"/>
                  <a:gd name="T6" fmla="*/ 0 w 1931"/>
                  <a:gd name="T7" fmla="*/ 0 h 676"/>
                  <a:gd name="T8" fmla="*/ 964 w 1931"/>
                  <a:gd name="T9" fmla="*/ 337 h 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6"/>
                  <a:gd name="T17" fmla="*/ 1931 w 1931"/>
                  <a:gd name="T18" fmla="*/ 676 h 6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6">
                    <a:moveTo>
                      <a:pt x="1929" y="673"/>
                    </a:moveTo>
                    <a:lnTo>
                      <a:pt x="1931" y="67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29" y="673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7" name="Freeform 1143"/>
              <p:cNvSpPr>
                <a:spLocks/>
              </p:cNvSpPr>
              <p:nvPr/>
            </p:nvSpPr>
            <p:spPr bwMode="auto">
              <a:xfrm>
                <a:off x="1947" y="2017"/>
                <a:ext cx="965" cy="338"/>
              </a:xfrm>
              <a:custGeom>
                <a:avLst/>
                <a:gdLst>
                  <a:gd name="T0" fmla="*/ 965 w 1930"/>
                  <a:gd name="T1" fmla="*/ 337 h 676"/>
                  <a:gd name="T2" fmla="*/ 965 w 1930"/>
                  <a:gd name="T3" fmla="*/ 338 h 676"/>
                  <a:gd name="T4" fmla="*/ 1 w 1930"/>
                  <a:gd name="T5" fmla="*/ 1 h 676"/>
                  <a:gd name="T6" fmla="*/ 0 w 1930"/>
                  <a:gd name="T7" fmla="*/ 0 h 676"/>
                  <a:gd name="T8" fmla="*/ 965 w 1930"/>
                  <a:gd name="T9" fmla="*/ 337 h 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0"/>
                  <a:gd name="T16" fmla="*/ 0 h 676"/>
                  <a:gd name="T17" fmla="*/ 1930 w 1930"/>
                  <a:gd name="T18" fmla="*/ 676 h 6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0" h="676">
                    <a:moveTo>
                      <a:pt x="1929" y="673"/>
                    </a:moveTo>
                    <a:lnTo>
                      <a:pt x="1930" y="67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929" y="67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8" name="Freeform 1144"/>
              <p:cNvSpPr>
                <a:spLocks/>
              </p:cNvSpPr>
              <p:nvPr/>
            </p:nvSpPr>
            <p:spPr bwMode="auto">
              <a:xfrm>
                <a:off x="1948" y="2018"/>
                <a:ext cx="965" cy="339"/>
              </a:xfrm>
              <a:custGeom>
                <a:avLst/>
                <a:gdLst>
                  <a:gd name="T0" fmla="*/ 964 w 1931"/>
                  <a:gd name="T1" fmla="*/ 337 h 678"/>
                  <a:gd name="T2" fmla="*/ 965 w 1931"/>
                  <a:gd name="T3" fmla="*/ 339 h 678"/>
                  <a:gd name="T4" fmla="*/ 1 w 1931"/>
                  <a:gd name="T5" fmla="*/ 1 h 678"/>
                  <a:gd name="T6" fmla="*/ 0 w 1931"/>
                  <a:gd name="T7" fmla="*/ 0 h 678"/>
                  <a:gd name="T8" fmla="*/ 964 w 1931"/>
                  <a:gd name="T9" fmla="*/ 337 h 6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8"/>
                  <a:gd name="T17" fmla="*/ 1931 w 1931"/>
                  <a:gd name="T18" fmla="*/ 678 h 6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8">
                    <a:moveTo>
                      <a:pt x="1929" y="674"/>
                    </a:moveTo>
                    <a:lnTo>
                      <a:pt x="1931" y="67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29" y="674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9" name="Freeform 1145"/>
              <p:cNvSpPr>
                <a:spLocks/>
              </p:cNvSpPr>
              <p:nvPr/>
            </p:nvSpPr>
            <p:spPr bwMode="auto">
              <a:xfrm>
                <a:off x="1948" y="2019"/>
                <a:ext cx="968" cy="344"/>
              </a:xfrm>
              <a:custGeom>
                <a:avLst/>
                <a:gdLst>
                  <a:gd name="T0" fmla="*/ 965 w 1936"/>
                  <a:gd name="T1" fmla="*/ 338 h 686"/>
                  <a:gd name="T2" fmla="*/ 968 w 1936"/>
                  <a:gd name="T3" fmla="*/ 344 h 686"/>
                  <a:gd name="T4" fmla="*/ 3 w 1936"/>
                  <a:gd name="T5" fmla="*/ 5 h 686"/>
                  <a:gd name="T6" fmla="*/ 0 w 1936"/>
                  <a:gd name="T7" fmla="*/ 0 h 686"/>
                  <a:gd name="T8" fmla="*/ 965 w 1936"/>
                  <a:gd name="T9" fmla="*/ 338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6"/>
                  <a:gd name="T16" fmla="*/ 0 h 686"/>
                  <a:gd name="T17" fmla="*/ 1936 w 1936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6" h="686">
                    <a:moveTo>
                      <a:pt x="1929" y="675"/>
                    </a:moveTo>
                    <a:lnTo>
                      <a:pt x="1936" y="686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929" y="675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0" name="Freeform 1146"/>
              <p:cNvSpPr>
                <a:spLocks/>
              </p:cNvSpPr>
              <p:nvPr/>
            </p:nvSpPr>
            <p:spPr bwMode="auto">
              <a:xfrm>
                <a:off x="1948" y="2019"/>
                <a:ext cx="966" cy="339"/>
              </a:xfrm>
              <a:custGeom>
                <a:avLst/>
                <a:gdLst>
                  <a:gd name="T0" fmla="*/ 965 w 1931"/>
                  <a:gd name="T1" fmla="*/ 338 h 678"/>
                  <a:gd name="T2" fmla="*/ 966 w 1931"/>
                  <a:gd name="T3" fmla="*/ 339 h 678"/>
                  <a:gd name="T4" fmla="*/ 1 w 1931"/>
                  <a:gd name="T5" fmla="*/ 1 h 678"/>
                  <a:gd name="T6" fmla="*/ 0 w 1931"/>
                  <a:gd name="T7" fmla="*/ 0 h 678"/>
                  <a:gd name="T8" fmla="*/ 965 w 1931"/>
                  <a:gd name="T9" fmla="*/ 338 h 6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8"/>
                  <a:gd name="T17" fmla="*/ 1931 w 1931"/>
                  <a:gd name="T18" fmla="*/ 678 h 6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8">
                    <a:moveTo>
                      <a:pt x="1929" y="675"/>
                    </a:moveTo>
                    <a:lnTo>
                      <a:pt x="1931" y="67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929" y="675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1" name="Freeform 1147"/>
              <p:cNvSpPr>
                <a:spLocks/>
              </p:cNvSpPr>
              <p:nvPr/>
            </p:nvSpPr>
            <p:spPr bwMode="auto">
              <a:xfrm>
                <a:off x="1949" y="2021"/>
                <a:ext cx="967" cy="339"/>
              </a:xfrm>
              <a:custGeom>
                <a:avLst/>
                <a:gdLst>
                  <a:gd name="T0" fmla="*/ 965 w 1932"/>
                  <a:gd name="T1" fmla="*/ 338 h 678"/>
                  <a:gd name="T2" fmla="*/ 967 w 1932"/>
                  <a:gd name="T3" fmla="*/ 339 h 678"/>
                  <a:gd name="T4" fmla="*/ 2 w 1932"/>
                  <a:gd name="T5" fmla="*/ 2 h 678"/>
                  <a:gd name="T6" fmla="*/ 0 w 1932"/>
                  <a:gd name="T7" fmla="*/ 0 h 678"/>
                  <a:gd name="T8" fmla="*/ 965 w 1932"/>
                  <a:gd name="T9" fmla="*/ 338 h 6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2"/>
                  <a:gd name="T16" fmla="*/ 0 h 678"/>
                  <a:gd name="T17" fmla="*/ 1932 w 1932"/>
                  <a:gd name="T18" fmla="*/ 678 h 6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2" h="678">
                    <a:moveTo>
                      <a:pt x="1929" y="675"/>
                    </a:moveTo>
                    <a:lnTo>
                      <a:pt x="1932" y="678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1929" y="675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2" name="Freeform 1148"/>
              <p:cNvSpPr>
                <a:spLocks/>
              </p:cNvSpPr>
              <p:nvPr/>
            </p:nvSpPr>
            <p:spPr bwMode="auto">
              <a:xfrm>
                <a:off x="1951" y="2023"/>
                <a:ext cx="965" cy="340"/>
              </a:xfrm>
              <a:custGeom>
                <a:avLst/>
                <a:gdLst>
                  <a:gd name="T0" fmla="*/ 964 w 1931"/>
                  <a:gd name="T1" fmla="*/ 337 h 679"/>
                  <a:gd name="T2" fmla="*/ 965 w 1931"/>
                  <a:gd name="T3" fmla="*/ 340 h 679"/>
                  <a:gd name="T4" fmla="*/ 0 w 1931"/>
                  <a:gd name="T5" fmla="*/ 2 h 679"/>
                  <a:gd name="T6" fmla="*/ 0 w 1931"/>
                  <a:gd name="T7" fmla="*/ 0 h 679"/>
                  <a:gd name="T8" fmla="*/ 964 w 1931"/>
                  <a:gd name="T9" fmla="*/ 337 h 6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1"/>
                  <a:gd name="T16" fmla="*/ 0 h 679"/>
                  <a:gd name="T17" fmla="*/ 1931 w 1931"/>
                  <a:gd name="T18" fmla="*/ 679 h 6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1" h="679">
                    <a:moveTo>
                      <a:pt x="1929" y="674"/>
                    </a:moveTo>
                    <a:lnTo>
                      <a:pt x="1931" y="679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29" y="674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3" name="Freeform 1149"/>
              <p:cNvSpPr>
                <a:spLocks/>
              </p:cNvSpPr>
              <p:nvPr/>
            </p:nvSpPr>
            <p:spPr bwMode="auto">
              <a:xfrm>
                <a:off x="1952" y="2024"/>
                <a:ext cx="968" cy="344"/>
              </a:xfrm>
              <a:custGeom>
                <a:avLst/>
                <a:gdLst>
                  <a:gd name="T0" fmla="*/ 964 w 1938"/>
                  <a:gd name="T1" fmla="*/ 339 h 686"/>
                  <a:gd name="T2" fmla="*/ 968 w 1938"/>
                  <a:gd name="T3" fmla="*/ 344 h 686"/>
                  <a:gd name="T4" fmla="*/ 4 w 1938"/>
                  <a:gd name="T5" fmla="*/ 4 h 686"/>
                  <a:gd name="T6" fmla="*/ 0 w 1938"/>
                  <a:gd name="T7" fmla="*/ 0 h 686"/>
                  <a:gd name="T8" fmla="*/ 964 w 1938"/>
                  <a:gd name="T9" fmla="*/ 339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8"/>
                  <a:gd name="T16" fmla="*/ 0 h 686"/>
                  <a:gd name="T17" fmla="*/ 1938 w 1938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8" h="686">
                    <a:moveTo>
                      <a:pt x="1930" y="676"/>
                    </a:moveTo>
                    <a:lnTo>
                      <a:pt x="1938" y="686"/>
                    </a:lnTo>
                    <a:lnTo>
                      <a:pt x="9" y="8"/>
                    </a:lnTo>
                    <a:lnTo>
                      <a:pt x="0" y="0"/>
                    </a:lnTo>
                    <a:lnTo>
                      <a:pt x="1930" y="676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4" name="Freeform 1150"/>
              <p:cNvSpPr>
                <a:spLocks/>
              </p:cNvSpPr>
              <p:nvPr/>
            </p:nvSpPr>
            <p:spPr bwMode="auto">
              <a:xfrm>
                <a:off x="1952" y="2024"/>
                <a:ext cx="966" cy="341"/>
              </a:xfrm>
              <a:custGeom>
                <a:avLst/>
                <a:gdLst>
                  <a:gd name="T0" fmla="*/ 965 w 1933"/>
                  <a:gd name="T1" fmla="*/ 338 h 681"/>
                  <a:gd name="T2" fmla="*/ 966 w 1933"/>
                  <a:gd name="T3" fmla="*/ 341 h 681"/>
                  <a:gd name="T4" fmla="*/ 2 w 1933"/>
                  <a:gd name="T5" fmla="*/ 2 h 681"/>
                  <a:gd name="T6" fmla="*/ 0 w 1933"/>
                  <a:gd name="T7" fmla="*/ 0 h 681"/>
                  <a:gd name="T8" fmla="*/ 965 w 1933"/>
                  <a:gd name="T9" fmla="*/ 338 h 6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81"/>
                  <a:gd name="T17" fmla="*/ 1933 w 1933"/>
                  <a:gd name="T18" fmla="*/ 681 h 6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81">
                    <a:moveTo>
                      <a:pt x="1930" y="676"/>
                    </a:moveTo>
                    <a:lnTo>
                      <a:pt x="1933" y="681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930" y="676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5" name="Freeform 1151"/>
              <p:cNvSpPr>
                <a:spLocks/>
              </p:cNvSpPr>
              <p:nvPr/>
            </p:nvSpPr>
            <p:spPr bwMode="auto">
              <a:xfrm>
                <a:off x="1954" y="2026"/>
                <a:ext cx="966" cy="342"/>
              </a:xfrm>
              <a:custGeom>
                <a:avLst/>
                <a:gdLst>
                  <a:gd name="T0" fmla="*/ 964 w 1933"/>
                  <a:gd name="T1" fmla="*/ 339 h 683"/>
                  <a:gd name="T2" fmla="*/ 966 w 1933"/>
                  <a:gd name="T3" fmla="*/ 342 h 683"/>
                  <a:gd name="T4" fmla="*/ 2 w 1933"/>
                  <a:gd name="T5" fmla="*/ 3 h 683"/>
                  <a:gd name="T6" fmla="*/ 0 w 1933"/>
                  <a:gd name="T7" fmla="*/ 0 h 683"/>
                  <a:gd name="T8" fmla="*/ 964 w 1933"/>
                  <a:gd name="T9" fmla="*/ 339 h 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3"/>
                  <a:gd name="T16" fmla="*/ 0 h 683"/>
                  <a:gd name="T17" fmla="*/ 1933 w 1933"/>
                  <a:gd name="T18" fmla="*/ 683 h 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3" h="683">
                    <a:moveTo>
                      <a:pt x="1928" y="678"/>
                    </a:moveTo>
                    <a:lnTo>
                      <a:pt x="1933" y="683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1928" y="678"/>
                    </a:lnTo>
                    <a:close/>
                  </a:path>
                </a:pathLst>
              </a:custGeom>
              <a:solidFill>
                <a:srgbClr val="B7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6" name="Freeform 1152"/>
              <p:cNvSpPr>
                <a:spLocks/>
              </p:cNvSpPr>
              <p:nvPr/>
            </p:nvSpPr>
            <p:spPr bwMode="auto">
              <a:xfrm>
                <a:off x="1956" y="2029"/>
                <a:ext cx="969" cy="343"/>
              </a:xfrm>
              <a:custGeom>
                <a:avLst/>
                <a:gdLst>
                  <a:gd name="T0" fmla="*/ 965 w 1937"/>
                  <a:gd name="T1" fmla="*/ 339 h 686"/>
                  <a:gd name="T2" fmla="*/ 969 w 1937"/>
                  <a:gd name="T3" fmla="*/ 343 h 686"/>
                  <a:gd name="T4" fmla="*/ 4 w 1937"/>
                  <a:gd name="T5" fmla="*/ 3 h 686"/>
                  <a:gd name="T6" fmla="*/ 0 w 1937"/>
                  <a:gd name="T7" fmla="*/ 0 h 686"/>
                  <a:gd name="T8" fmla="*/ 965 w 1937"/>
                  <a:gd name="T9" fmla="*/ 339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7"/>
                  <a:gd name="T16" fmla="*/ 0 h 686"/>
                  <a:gd name="T17" fmla="*/ 1937 w 193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7" h="686">
                    <a:moveTo>
                      <a:pt x="1929" y="678"/>
                    </a:moveTo>
                    <a:lnTo>
                      <a:pt x="1937" y="686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1929" y="678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7" name="Freeform 1153"/>
              <p:cNvSpPr>
                <a:spLocks/>
              </p:cNvSpPr>
              <p:nvPr/>
            </p:nvSpPr>
            <p:spPr bwMode="auto">
              <a:xfrm>
                <a:off x="1956" y="2029"/>
                <a:ext cx="966" cy="341"/>
              </a:xfrm>
              <a:custGeom>
                <a:avLst/>
                <a:gdLst>
                  <a:gd name="T0" fmla="*/ 965 w 1932"/>
                  <a:gd name="T1" fmla="*/ 339 h 683"/>
                  <a:gd name="T2" fmla="*/ 966 w 1932"/>
                  <a:gd name="T3" fmla="*/ 341 h 683"/>
                  <a:gd name="T4" fmla="*/ 3 w 1932"/>
                  <a:gd name="T5" fmla="*/ 1 h 683"/>
                  <a:gd name="T6" fmla="*/ 0 w 1932"/>
                  <a:gd name="T7" fmla="*/ 0 h 683"/>
                  <a:gd name="T8" fmla="*/ 965 w 1932"/>
                  <a:gd name="T9" fmla="*/ 339 h 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2"/>
                  <a:gd name="T16" fmla="*/ 0 h 683"/>
                  <a:gd name="T17" fmla="*/ 1932 w 1932"/>
                  <a:gd name="T18" fmla="*/ 683 h 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2" h="683">
                    <a:moveTo>
                      <a:pt x="1929" y="678"/>
                    </a:moveTo>
                    <a:lnTo>
                      <a:pt x="1932" y="683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929" y="678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8" name="Freeform 1154"/>
              <p:cNvSpPr>
                <a:spLocks/>
              </p:cNvSpPr>
              <p:nvPr/>
            </p:nvSpPr>
            <p:spPr bwMode="auto">
              <a:xfrm>
                <a:off x="1958" y="2030"/>
                <a:ext cx="967" cy="342"/>
              </a:xfrm>
              <a:custGeom>
                <a:avLst/>
                <a:gdLst>
                  <a:gd name="T0" fmla="*/ 964 w 1932"/>
                  <a:gd name="T1" fmla="*/ 340 h 683"/>
                  <a:gd name="T2" fmla="*/ 967 w 1932"/>
                  <a:gd name="T3" fmla="*/ 342 h 683"/>
                  <a:gd name="T4" fmla="*/ 2 w 1932"/>
                  <a:gd name="T5" fmla="*/ 2 h 683"/>
                  <a:gd name="T6" fmla="*/ 0 w 1932"/>
                  <a:gd name="T7" fmla="*/ 0 h 683"/>
                  <a:gd name="T8" fmla="*/ 964 w 1932"/>
                  <a:gd name="T9" fmla="*/ 340 h 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2"/>
                  <a:gd name="T16" fmla="*/ 0 h 683"/>
                  <a:gd name="T17" fmla="*/ 1932 w 1932"/>
                  <a:gd name="T18" fmla="*/ 683 h 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2" h="683">
                    <a:moveTo>
                      <a:pt x="1927" y="680"/>
                    </a:moveTo>
                    <a:lnTo>
                      <a:pt x="1932" y="683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1927" y="680"/>
                    </a:lnTo>
                    <a:close/>
                  </a:path>
                </a:pathLst>
              </a:custGeom>
              <a:solidFill>
                <a:srgbClr val="AE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9" name="Freeform 1155"/>
              <p:cNvSpPr>
                <a:spLocks/>
              </p:cNvSpPr>
              <p:nvPr/>
            </p:nvSpPr>
            <p:spPr bwMode="auto">
              <a:xfrm>
                <a:off x="1960" y="2032"/>
                <a:ext cx="970" cy="343"/>
              </a:xfrm>
              <a:custGeom>
                <a:avLst/>
                <a:gdLst>
                  <a:gd name="T0" fmla="*/ 965 w 1939"/>
                  <a:gd name="T1" fmla="*/ 340 h 686"/>
                  <a:gd name="T2" fmla="*/ 970 w 1939"/>
                  <a:gd name="T3" fmla="*/ 343 h 686"/>
                  <a:gd name="T4" fmla="*/ 5 w 1939"/>
                  <a:gd name="T5" fmla="*/ 3 h 686"/>
                  <a:gd name="T6" fmla="*/ 0 w 1939"/>
                  <a:gd name="T7" fmla="*/ 0 h 686"/>
                  <a:gd name="T8" fmla="*/ 965 w 1939"/>
                  <a:gd name="T9" fmla="*/ 34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9"/>
                  <a:gd name="T16" fmla="*/ 0 h 686"/>
                  <a:gd name="T17" fmla="*/ 1939 w 1939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9" h="686">
                    <a:moveTo>
                      <a:pt x="1929" y="679"/>
                    </a:moveTo>
                    <a:lnTo>
                      <a:pt x="1939" y="686"/>
                    </a:lnTo>
                    <a:lnTo>
                      <a:pt x="10" y="6"/>
                    </a:lnTo>
                    <a:lnTo>
                      <a:pt x="0" y="0"/>
                    </a:lnTo>
                    <a:lnTo>
                      <a:pt x="1929" y="679"/>
                    </a:lnTo>
                    <a:close/>
                  </a:path>
                </a:pathLst>
              </a:custGeom>
              <a:solidFill>
                <a:srgbClr val="A9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0" name="Freeform 1156"/>
              <p:cNvSpPr>
                <a:spLocks/>
              </p:cNvSpPr>
              <p:nvPr/>
            </p:nvSpPr>
            <p:spPr bwMode="auto">
              <a:xfrm>
                <a:off x="1965" y="2035"/>
                <a:ext cx="975" cy="345"/>
              </a:xfrm>
              <a:custGeom>
                <a:avLst/>
                <a:gdLst>
                  <a:gd name="T0" fmla="*/ 965 w 1949"/>
                  <a:gd name="T1" fmla="*/ 340 h 690"/>
                  <a:gd name="T2" fmla="*/ 975 w 1949"/>
                  <a:gd name="T3" fmla="*/ 345 h 690"/>
                  <a:gd name="T4" fmla="*/ 10 w 1949"/>
                  <a:gd name="T5" fmla="*/ 5 h 690"/>
                  <a:gd name="T6" fmla="*/ 0 w 1949"/>
                  <a:gd name="T7" fmla="*/ 0 h 690"/>
                  <a:gd name="T8" fmla="*/ 965 w 1949"/>
                  <a:gd name="T9" fmla="*/ 340 h 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9"/>
                  <a:gd name="T16" fmla="*/ 0 h 690"/>
                  <a:gd name="T17" fmla="*/ 1949 w 1949"/>
                  <a:gd name="T18" fmla="*/ 690 h 6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9" h="690">
                    <a:moveTo>
                      <a:pt x="1929" y="680"/>
                    </a:moveTo>
                    <a:lnTo>
                      <a:pt x="1949" y="690"/>
                    </a:lnTo>
                    <a:lnTo>
                      <a:pt x="20" y="10"/>
                    </a:lnTo>
                    <a:lnTo>
                      <a:pt x="0" y="0"/>
                    </a:lnTo>
                    <a:lnTo>
                      <a:pt x="1929" y="680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1" name="Freeform 1157"/>
              <p:cNvSpPr>
                <a:spLocks/>
              </p:cNvSpPr>
              <p:nvPr/>
            </p:nvSpPr>
            <p:spPr bwMode="auto">
              <a:xfrm>
                <a:off x="2014" y="1895"/>
                <a:ext cx="979" cy="304"/>
              </a:xfrm>
              <a:custGeom>
                <a:avLst/>
                <a:gdLst>
                  <a:gd name="T0" fmla="*/ 979 w 1958"/>
                  <a:gd name="T1" fmla="*/ 304 h 608"/>
                  <a:gd name="T2" fmla="*/ 973 w 1958"/>
                  <a:gd name="T3" fmla="*/ 303 h 608"/>
                  <a:gd name="T4" fmla="*/ 0 w 1958"/>
                  <a:gd name="T5" fmla="*/ 0 h 608"/>
                  <a:gd name="T6" fmla="*/ 6 w 1958"/>
                  <a:gd name="T7" fmla="*/ 1 h 608"/>
                  <a:gd name="T8" fmla="*/ 979 w 1958"/>
                  <a:gd name="T9" fmla="*/ 304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8"/>
                  <a:gd name="T16" fmla="*/ 0 h 608"/>
                  <a:gd name="T17" fmla="*/ 1958 w 1958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8" h="608">
                    <a:moveTo>
                      <a:pt x="1958" y="608"/>
                    </a:moveTo>
                    <a:lnTo>
                      <a:pt x="1946" y="606"/>
                    </a:lnTo>
                    <a:lnTo>
                      <a:pt x="0" y="0"/>
                    </a:lnTo>
                    <a:lnTo>
                      <a:pt x="12" y="3"/>
                    </a:lnTo>
                    <a:lnTo>
                      <a:pt x="1958" y="608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2" name="Freeform 1158"/>
              <p:cNvSpPr>
                <a:spLocks/>
              </p:cNvSpPr>
              <p:nvPr/>
            </p:nvSpPr>
            <p:spPr bwMode="auto">
              <a:xfrm>
                <a:off x="2008" y="1895"/>
                <a:ext cx="979" cy="303"/>
              </a:xfrm>
              <a:custGeom>
                <a:avLst/>
                <a:gdLst>
                  <a:gd name="T0" fmla="*/ 979 w 1958"/>
                  <a:gd name="T1" fmla="*/ 303 h 606"/>
                  <a:gd name="T2" fmla="*/ 973 w 1958"/>
                  <a:gd name="T3" fmla="*/ 302 h 606"/>
                  <a:gd name="T4" fmla="*/ 0 w 1958"/>
                  <a:gd name="T5" fmla="*/ 0 h 606"/>
                  <a:gd name="T6" fmla="*/ 6 w 1958"/>
                  <a:gd name="T7" fmla="*/ 0 h 606"/>
                  <a:gd name="T8" fmla="*/ 979 w 1958"/>
                  <a:gd name="T9" fmla="*/ 303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8"/>
                  <a:gd name="T16" fmla="*/ 0 h 606"/>
                  <a:gd name="T17" fmla="*/ 1958 w 1958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8" h="606">
                    <a:moveTo>
                      <a:pt x="1958" y="606"/>
                    </a:moveTo>
                    <a:lnTo>
                      <a:pt x="1946" y="60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958" y="606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3" name="Freeform 1159"/>
              <p:cNvSpPr>
                <a:spLocks/>
              </p:cNvSpPr>
              <p:nvPr/>
            </p:nvSpPr>
            <p:spPr bwMode="auto">
              <a:xfrm>
                <a:off x="2002" y="1895"/>
                <a:ext cx="979" cy="303"/>
              </a:xfrm>
              <a:custGeom>
                <a:avLst/>
                <a:gdLst>
                  <a:gd name="T0" fmla="*/ 979 w 1957"/>
                  <a:gd name="T1" fmla="*/ 302 h 606"/>
                  <a:gd name="T2" fmla="*/ 973 w 1957"/>
                  <a:gd name="T3" fmla="*/ 303 h 606"/>
                  <a:gd name="T4" fmla="*/ 0 w 1957"/>
                  <a:gd name="T5" fmla="*/ 0 h 606"/>
                  <a:gd name="T6" fmla="*/ 6 w 1957"/>
                  <a:gd name="T7" fmla="*/ 0 h 606"/>
                  <a:gd name="T8" fmla="*/ 979 w 1957"/>
                  <a:gd name="T9" fmla="*/ 302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7"/>
                  <a:gd name="T16" fmla="*/ 0 h 606"/>
                  <a:gd name="T17" fmla="*/ 1957 w 1957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7" h="606">
                    <a:moveTo>
                      <a:pt x="1957" y="604"/>
                    </a:moveTo>
                    <a:lnTo>
                      <a:pt x="1946" y="606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957" y="604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4" name="Freeform 1160"/>
              <p:cNvSpPr>
                <a:spLocks/>
              </p:cNvSpPr>
              <p:nvPr/>
            </p:nvSpPr>
            <p:spPr bwMode="auto">
              <a:xfrm>
                <a:off x="1997" y="1895"/>
                <a:ext cx="978" cy="304"/>
              </a:xfrm>
              <a:custGeom>
                <a:avLst/>
                <a:gdLst>
                  <a:gd name="T0" fmla="*/ 978 w 1958"/>
                  <a:gd name="T1" fmla="*/ 303 h 608"/>
                  <a:gd name="T2" fmla="*/ 971 w 1958"/>
                  <a:gd name="T3" fmla="*/ 304 h 608"/>
                  <a:gd name="T4" fmla="*/ 0 w 1958"/>
                  <a:gd name="T5" fmla="*/ 1 h 608"/>
                  <a:gd name="T6" fmla="*/ 6 w 1958"/>
                  <a:gd name="T7" fmla="*/ 0 h 608"/>
                  <a:gd name="T8" fmla="*/ 978 w 1958"/>
                  <a:gd name="T9" fmla="*/ 303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8"/>
                  <a:gd name="T16" fmla="*/ 0 h 608"/>
                  <a:gd name="T17" fmla="*/ 1958 w 1958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8" h="608">
                    <a:moveTo>
                      <a:pt x="1958" y="606"/>
                    </a:moveTo>
                    <a:lnTo>
                      <a:pt x="1944" y="608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1958" y="606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5" name="Freeform 1161"/>
              <p:cNvSpPr>
                <a:spLocks/>
              </p:cNvSpPr>
              <p:nvPr/>
            </p:nvSpPr>
            <p:spPr bwMode="auto">
              <a:xfrm>
                <a:off x="2000" y="1895"/>
                <a:ext cx="975" cy="304"/>
              </a:xfrm>
              <a:custGeom>
                <a:avLst/>
                <a:gdLst>
                  <a:gd name="T0" fmla="*/ 975 w 1951"/>
                  <a:gd name="T1" fmla="*/ 303 h 608"/>
                  <a:gd name="T2" fmla="*/ 972 w 1951"/>
                  <a:gd name="T3" fmla="*/ 304 h 608"/>
                  <a:gd name="T4" fmla="*/ 0 w 1951"/>
                  <a:gd name="T5" fmla="*/ 0 h 608"/>
                  <a:gd name="T6" fmla="*/ 2 w 1951"/>
                  <a:gd name="T7" fmla="*/ 0 h 608"/>
                  <a:gd name="T8" fmla="*/ 975 w 1951"/>
                  <a:gd name="T9" fmla="*/ 303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1"/>
                  <a:gd name="T16" fmla="*/ 0 h 608"/>
                  <a:gd name="T17" fmla="*/ 1951 w 1951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1" h="608">
                    <a:moveTo>
                      <a:pt x="1951" y="606"/>
                    </a:moveTo>
                    <a:lnTo>
                      <a:pt x="1944" y="60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951" y="606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6" name="Freeform 1162"/>
              <p:cNvSpPr>
                <a:spLocks/>
              </p:cNvSpPr>
              <p:nvPr/>
            </p:nvSpPr>
            <p:spPr bwMode="auto">
              <a:xfrm>
                <a:off x="1997" y="1895"/>
                <a:ext cx="975" cy="304"/>
              </a:xfrm>
              <a:custGeom>
                <a:avLst/>
                <a:gdLst>
                  <a:gd name="T0" fmla="*/ 975 w 1951"/>
                  <a:gd name="T1" fmla="*/ 304 h 608"/>
                  <a:gd name="T2" fmla="*/ 972 w 1951"/>
                  <a:gd name="T3" fmla="*/ 304 h 608"/>
                  <a:gd name="T4" fmla="*/ 0 w 1951"/>
                  <a:gd name="T5" fmla="*/ 1 h 608"/>
                  <a:gd name="T6" fmla="*/ 3 w 1951"/>
                  <a:gd name="T7" fmla="*/ 0 h 608"/>
                  <a:gd name="T8" fmla="*/ 975 w 1951"/>
                  <a:gd name="T9" fmla="*/ 304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1"/>
                  <a:gd name="T16" fmla="*/ 0 h 608"/>
                  <a:gd name="T17" fmla="*/ 1951 w 1951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1" h="608">
                    <a:moveTo>
                      <a:pt x="1951" y="608"/>
                    </a:moveTo>
                    <a:lnTo>
                      <a:pt x="1944" y="608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951" y="608"/>
                    </a:lnTo>
                    <a:close/>
                  </a:path>
                </a:pathLst>
              </a:custGeom>
              <a:solidFill>
                <a:srgbClr val="92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7" name="Freeform 1163"/>
              <p:cNvSpPr>
                <a:spLocks/>
              </p:cNvSpPr>
              <p:nvPr/>
            </p:nvSpPr>
            <p:spPr bwMode="auto">
              <a:xfrm>
                <a:off x="2904" y="2197"/>
                <a:ext cx="124" cy="185"/>
              </a:xfrm>
              <a:custGeom>
                <a:avLst/>
                <a:gdLst>
                  <a:gd name="T0" fmla="*/ 58 w 247"/>
                  <a:gd name="T1" fmla="*/ 5 h 369"/>
                  <a:gd name="T2" fmla="*/ 47 w 247"/>
                  <a:gd name="T3" fmla="*/ 12 h 369"/>
                  <a:gd name="T4" fmla="*/ 35 w 247"/>
                  <a:gd name="T5" fmla="*/ 22 h 369"/>
                  <a:gd name="T6" fmla="*/ 25 w 247"/>
                  <a:gd name="T7" fmla="*/ 35 h 369"/>
                  <a:gd name="T8" fmla="*/ 16 w 247"/>
                  <a:gd name="T9" fmla="*/ 50 h 369"/>
                  <a:gd name="T10" fmla="*/ 8 w 247"/>
                  <a:gd name="T11" fmla="*/ 67 h 369"/>
                  <a:gd name="T12" fmla="*/ 3 w 247"/>
                  <a:gd name="T13" fmla="*/ 84 h 369"/>
                  <a:gd name="T14" fmla="*/ 0 w 247"/>
                  <a:gd name="T15" fmla="*/ 104 h 369"/>
                  <a:gd name="T16" fmla="*/ 0 w 247"/>
                  <a:gd name="T17" fmla="*/ 122 h 369"/>
                  <a:gd name="T18" fmla="*/ 2 w 247"/>
                  <a:gd name="T19" fmla="*/ 138 h 369"/>
                  <a:gd name="T20" fmla="*/ 6 w 247"/>
                  <a:gd name="T21" fmla="*/ 153 h 369"/>
                  <a:gd name="T22" fmla="*/ 13 w 247"/>
                  <a:gd name="T23" fmla="*/ 166 h 369"/>
                  <a:gd name="T24" fmla="*/ 21 w 247"/>
                  <a:gd name="T25" fmla="*/ 175 h 369"/>
                  <a:gd name="T26" fmla="*/ 31 w 247"/>
                  <a:gd name="T27" fmla="*/ 182 h 369"/>
                  <a:gd name="T28" fmla="*/ 42 w 247"/>
                  <a:gd name="T29" fmla="*/ 184 h 369"/>
                  <a:gd name="T30" fmla="*/ 53 w 247"/>
                  <a:gd name="T31" fmla="*/ 184 h 369"/>
                  <a:gd name="T32" fmla="*/ 67 w 247"/>
                  <a:gd name="T33" fmla="*/ 180 h 369"/>
                  <a:gd name="T34" fmla="*/ 78 w 247"/>
                  <a:gd name="T35" fmla="*/ 172 h 369"/>
                  <a:gd name="T36" fmla="*/ 90 w 247"/>
                  <a:gd name="T37" fmla="*/ 162 h 369"/>
                  <a:gd name="T38" fmla="*/ 100 w 247"/>
                  <a:gd name="T39" fmla="*/ 149 h 369"/>
                  <a:gd name="T40" fmla="*/ 108 w 247"/>
                  <a:gd name="T41" fmla="*/ 134 h 369"/>
                  <a:gd name="T42" fmla="*/ 115 w 247"/>
                  <a:gd name="T43" fmla="*/ 118 h 369"/>
                  <a:gd name="T44" fmla="*/ 120 w 247"/>
                  <a:gd name="T45" fmla="*/ 100 h 369"/>
                  <a:gd name="T46" fmla="*/ 123 w 247"/>
                  <a:gd name="T47" fmla="*/ 83 h 369"/>
                  <a:gd name="T48" fmla="*/ 124 w 247"/>
                  <a:gd name="T49" fmla="*/ 64 h 369"/>
                  <a:gd name="T50" fmla="*/ 121 w 247"/>
                  <a:gd name="T51" fmla="*/ 48 h 369"/>
                  <a:gd name="T52" fmla="*/ 117 w 247"/>
                  <a:gd name="T53" fmla="*/ 33 h 369"/>
                  <a:gd name="T54" fmla="*/ 111 w 247"/>
                  <a:gd name="T55" fmla="*/ 20 h 369"/>
                  <a:gd name="T56" fmla="*/ 104 w 247"/>
                  <a:gd name="T57" fmla="*/ 11 h 369"/>
                  <a:gd name="T58" fmla="*/ 94 w 247"/>
                  <a:gd name="T59" fmla="*/ 5 h 369"/>
                  <a:gd name="T60" fmla="*/ 83 w 247"/>
                  <a:gd name="T61" fmla="*/ 1 h 369"/>
                  <a:gd name="T62" fmla="*/ 72 w 247"/>
                  <a:gd name="T63" fmla="*/ 1 h 3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7"/>
                  <a:gd name="T97" fmla="*/ 0 h 369"/>
                  <a:gd name="T98" fmla="*/ 247 w 247"/>
                  <a:gd name="T99" fmla="*/ 369 h 3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7" h="369">
                    <a:moveTo>
                      <a:pt x="129" y="4"/>
                    </a:moveTo>
                    <a:lnTo>
                      <a:pt x="116" y="9"/>
                    </a:lnTo>
                    <a:lnTo>
                      <a:pt x="104" y="15"/>
                    </a:lnTo>
                    <a:lnTo>
                      <a:pt x="93" y="24"/>
                    </a:lnTo>
                    <a:lnTo>
                      <a:pt x="81" y="34"/>
                    </a:lnTo>
                    <a:lnTo>
                      <a:pt x="70" y="44"/>
                    </a:lnTo>
                    <a:lnTo>
                      <a:pt x="60" y="57"/>
                    </a:lnTo>
                    <a:lnTo>
                      <a:pt x="50" y="70"/>
                    </a:lnTo>
                    <a:lnTo>
                      <a:pt x="40" y="85"/>
                    </a:lnTo>
                    <a:lnTo>
                      <a:pt x="31" y="100"/>
                    </a:lnTo>
                    <a:lnTo>
                      <a:pt x="23" y="117"/>
                    </a:lnTo>
                    <a:lnTo>
                      <a:pt x="16" y="133"/>
                    </a:lnTo>
                    <a:lnTo>
                      <a:pt x="11" y="152"/>
                    </a:lnTo>
                    <a:lnTo>
                      <a:pt x="6" y="168"/>
                    </a:lnTo>
                    <a:lnTo>
                      <a:pt x="3" y="188"/>
                    </a:lnTo>
                    <a:lnTo>
                      <a:pt x="0" y="207"/>
                    </a:lnTo>
                    <a:lnTo>
                      <a:pt x="0" y="225"/>
                    </a:lnTo>
                    <a:lnTo>
                      <a:pt x="0" y="243"/>
                    </a:lnTo>
                    <a:lnTo>
                      <a:pt x="0" y="261"/>
                    </a:lnTo>
                    <a:lnTo>
                      <a:pt x="3" y="276"/>
                    </a:lnTo>
                    <a:lnTo>
                      <a:pt x="6" y="293"/>
                    </a:lnTo>
                    <a:lnTo>
                      <a:pt x="11" y="306"/>
                    </a:lnTo>
                    <a:lnTo>
                      <a:pt x="18" y="320"/>
                    </a:lnTo>
                    <a:lnTo>
                      <a:pt x="25" y="331"/>
                    </a:lnTo>
                    <a:lnTo>
                      <a:pt x="33" y="341"/>
                    </a:lnTo>
                    <a:lnTo>
                      <a:pt x="41" y="349"/>
                    </a:lnTo>
                    <a:lnTo>
                      <a:pt x="51" y="356"/>
                    </a:lnTo>
                    <a:lnTo>
                      <a:pt x="61" y="363"/>
                    </a:lnTo>
                    <a:lnTo>
                      <a:pt x="71" y="366"/>
                    </a:lnTo>
                    <a:lnTo>
                      <a:pt x="83" y="368"/>
                    </a:lnTo>
                    <a:lnTo>
                      <a:pt x="94" y="369"/>
                    </a:lnTo>
                    <a:lnTo>
                      <a:pt x="106" y="368"/>
                    </a:lnTo>
                    <a:lnTo>
                      <a:pt x="119" y="364"/>
                    </a:lnTo>
                    <a:lnTo>
                      <a:pt x="133" y="359"/>
                    </a:lnTo>
                    <a:lnTo>
                      <a:pt x="144" y="353"/>
                    </a:lnTo>
                    <a:lnTo>
                      <a:pt x="156" y="344"/>
                    </a:lnTo>
                    <a:lnTo>
                      <a:pt x="168" y="334"/>
                    </a:lnTo>
                    <a:lnTo>
                      <a:pt x="179" y="323"/>
                    </a:lnTo>
                    <a:lnTo>
                      <a:pt x="189" y="311"/>
                    </a:lnTo>
                    <a:lnTo>
                      <a:pt x="199" y="298"/>
                    </a:lnTo>
                    <a:lnTo>
                      <a:pt x="207" y="283"/>
                    </a:lnTo>
                    <a:lnTo>
                      <a:pt x="216" y="268"/>
                    </a:lnTo>
                    <a:lnTo>
                      <a:pt x="222" y="251"/>
                    </a:lnTo>
                    <a:lnTo>
                      <a:pt x="229" y="235"/>
                    </a:lnTo>
                    <a:lnTo>
                      <a:pt x="236" y="218"/>
                    </a:lnTo>
                    <a:lnTo>
                      <a:pt x="239" y="200"/>
                    </a:lnTo>
                    <a:lnTo>
                      <a:pt x="242" y="183"/>
                    </a:lnTo>
                    <a:lnTo>
                      <a:pt x="246" y="165"/>
                    </a:lnTo>
                    <a:lnTo>
                      <a:pt x="247" y="147"/>
                    </a:lnTo>
                    <a:lnTo>
                      <a:pt x="247" y="128"/>
                    </a:lnTo>
                    <a:lnTo>
                      <a:pt x="246" y="110"/>
                    </a:lnTo>
                    <a:lnTo>
                      <a:pt x="242" y="95"/>
                    </a:lnTo>
                    <a:lnTo>
                      <a:pt x="239" y="80"/>
                    </a:lnTo>
                    <a:lnTo>
                      <a:pt x="234" y="65"/>
                    </a:lnTo>
                    <a:lnTo>
                      <a:pt x="229" y="52"/>
                    </a:lnTo>
                    <a:lnTo>
                      <a:pt x="222" y="40"/>
                    </a:lnTo>
                    <a:lnTo>
                      <a:pt x="216" y="30"/>
                    </a:lnTo>
                    <a:lnTo>
                      <a:pt x="207" y="22"/>
                    </a:lnTo>
                    <a:lnTo>
                      <a:pt x="197" y="14"/>
                    </a:lnTo>
                    <a:lnTo>
                      <a:pt x="188" y="9"/>
                    </a:lnTo>
                    <a:lnTo>
                      <a:pt x="178" y="4"/>
                    </a:lnTo>
                    <a:lnTo>
                      <a:pt x="166" y="2"/>
                    </a:lnTo>
                    <a:lnTo>
                      <a:pt x="154" y="0"/>
                    </a:lnTo>
                    <a:lnTo>
                      <a:pt x="143" y="2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9" name="Group 1164"/>
            <p:cNvGrpSpPr>
              <a:grpSpLocks/>
            </p:cNvGrpSpPr>
            <p:nvPr/>
          </p:nvGrpSpPr>
          <p:grpSpPr bwMode="auto">
            <a:xfrm>
              <a:off x="2944" y="2254"/>
              <a:ext cx="339" cy="168"/>
              <a:chOff x="2944" y="2254"/>
              <a:chExt cx="339" cy="168"/>
            </a:xfrm>
          </p:grpSpPr>
          <p:sp>
            <p:nvSpPr>
              <p:cNvPr id="10806" name="Freeform 1165"/>
              <p:cNvSpPr>
                <a:spLocks/>
              </p:cNvSpPr>
              <p:nvPr/>
            </p:nvSpPr>
            <p:spPr bwMode="auto">
              <a:xfrm>
                <a:off x="2969" y="2254"/>
                <a:ext cx="282" cy="88"/>
              </a:xfrm>
              <a:custGeom>
                <a:avLst/>
                <a:gdLst>
                  <a:gd name="T0" fmla="*/ 282 w 565"/>
                  <a:gd name="T1" fmla="*/ 86 h 177"/>
                  <a:gd name="T2" fmla="*/ 276 w 565"/>
                  <a:gd name="T3" fmla="*/ 88 h 177"/>
                  <a:gd name="T4" fmla="*/ 0 w 565"/>
                  <a:gd name="T5" fmla="*/ 2 h 177"/>
                  <a:gd name="T6" fmla="*/ 6 w 565"/>
                  <a:gd name="T7" fmla="*/ 0 h 177"/>
                  <a:gd name="T8" fmla="*/ 282 w 565"/>
                  <a:gd name="T9" fmla="*/ 86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"/>
                  <a:gd name="T16" fmla="*/ 0 h 177"/>
                  <a:gd name="T17" fmla="*/ 565 w 565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" h="177">
                    <a:moveTo>
                      <a:pt x="565" y="173"/>
                    </a:moveTo>
                    <a:lnTo>
                      <a:pt x="552" y="177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565" y="173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7" name="Freeform 1166"/>
              <p:cNvSpPr>
                <a:spLocks/>
              </p:cNvSpPr>
              <p:nvPr/>
            </p:nvSpPr>
            <p:spPr bwMode="auto">
              <a:xfrm>
                <a:off x="2973" y="2254"/>
                <a:ext cx="278" cy="87"/>
              </a:xfrm>
              <a:custGeom>
                <a:avLst/>
                <a:gdLst>
                  <a:gd name="T0" fmla="*/ 278 w 556"/>
                  <a:gd name="T1" fmla="*/ 86 h 175"/>
                  <a:gd name="T2" fmla="*/ 276 w 556"/>
                  <a:gd name="T3" fmla="*/ 87 h 175"/>
                  <a:gd name="T4" fmla="*/ 0 w 556"/>
                  <a:gd name="T5" fmla="*/ 1 h 175"/>
                  <a:gd name="T6" fmla="*/ 1 w 556"/>
                  <a:gd name="T7" fmla="*/ 0 h 175"/>
                  <a:gd name="T8" fmla="*/ 278 w 556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6"/>
                  <a:gd name="T16" fmla="*/ 0 h 175"/>
                  <a:gd name="T17" fmla="*/ 556 w 556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6" h="175">
                    <a:moveTo>
                      <a:pt x="556" y="173"/>
                    </a:moveTo>
                    <a:lnTo>
                      <a:pt x="551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6" y="173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8" name="Freeform 1167"/>
              <p:cNvSpPr>
                <a:spLocks/>
              </p:cNvSpPr>
              <p:nvPr/>
            </p:nvSpPr>
            <p:spPr bwMode="auto">
              <a:xfrm>
                <a:off x="2970" y="2255"/>
                <a:ext cx="279" cy="86"/>
              </a:xfrm>
              <a:custGeom>
                <a:avLst/>
                <a:gdLst>
                  <a:gd name="T0" fmla="*/ 279 w 556"/>
                  <a:gd name="T1" fmla="*/ 86 h 173"/>
                  <a:gd name="T2" fmla="*/ 276 w 556"/>
                  <a:gd name="T3" fmla="*/ 86 h 173"/>
                  <a:gd name="T4" fmla="*/ 0 w 556"/>
                  <a:gd name="T5" fmla="*/ 0 h 173"/>
                  <a:gd name="T6" fmla="*/ 3 w 556"/>
                  <a:gd name="T7" fmla="*/ 0 h 173"/>
                  <a:gd name="T8" fmla="*/ 279 w 556"/>
                  <a:gd name="T9" fmla="*/ 8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6"/>
                  <a:gd name="T16" fmla="*/ 0 h 173"/>
                  <a:gd name="T17" fmla="*/ 556 w 556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6" h="173">
                    <a:moveTo>
                      <a:pt x="556" y="173"/>
                    </a:moveTo>
                    <a:lnTo>
                      <a:pt x="551" y="17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56" y="173"/>
                    </a:lnTo>
                    <a:close/>
                  </a:path>
                </a:pathLst>
              </a:custGeom>
              <a:solidFill>
                <a:srgbClr val="8D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9" name="Freeform 1168"/>
              <p:cNvSpPr>
                <a:spLocks/>
              </p:cNvSpPr>
              <p:nvPr/>
            </p:nvSpPr>
            <p:spPr bwMode="auto">
              <a:xfrm>
                <a:off x="2969" y="2255"/>
                <a:ext cx="277" cy="87"/>
              </a:xfrm>
              <a:custGeom>
                <a:avLst/>
                <a:gdLst>
                  <a:gd name="T0" fmla="*/ 277 w 555"/>
                  <a:gd name="T1" fmla="*/ 86 h 175"/>
                  <a:gd name="T2" fmla="*/ 276 w 555"/>
                  <a:gd name="T3" fmla="*/ 87 h 175"/>
                  <a:gd name="T4" fmla="*/ 0 w 555"/>
                  <a:gd name="T5" fmla="*/ 1 h 175"/>
                  <a:gd name="T6" fmla="*/ 2 w 555"/>
                  <a:gd name="T7" fmla="*/ 0 h 175"/>
                  <a:gd name="T8" fmla="*/ 277 w 555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5"/>
                  <a:gd name="T17" fmla="*/ 555 w 555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5">
                    <a:moveTo>
                      <a:pt x="555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3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0" name="Freeform 1169"/>
              <p:cNvSpPr>
                <a:spLocks/>
              </p:cNvSpPr>
              <p:nvPr/>
            </p:nvSpPr>
            <p:spPr bwMode="auto">
              <a:xfrm>
                <a:off x="2963" y="2255"/>
                <a:ext cx="282" cy="90"/>
              </a:xfrm>
              <a:custGeom>
                <a:avLst/>
                <a:gdLst>
                  <a:gd name="T0" fmla="*/ 282 w 563"/>
                  <a:gd name="T1" fmla="*/ 87 h 179"/>
                  <a:gd name="T2" fmla="*/ 275 w 563"/>
                  <a:gd name="T3" fmla="*/ 90 h 179"/>
                  <a:gd name="T4" fmla="*/ 0 w 563"/>
                  <a:gd name="T5" fmla="*/ 3 h 179"/>
                  <a:gd name="T6" fmla="*/ 6 w 563"/>
                  <a:gd name="T7" fmla="*/ 0 h 179"/>
                  <a:gd name="T8" fmla="*/ 282 w 563"/>
                  <a:gd name="T9" fmla="*/ 87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"/>
                  <a:gd name="T16" fmla="*/ 0 h 179"/>
                  <a:gd name="T17" fmla="*/ 563 w 563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" h="179">
                    <a:moveTo>
                      <a:pt x="563" y="173"/>
                    </a:moveTo>
                    <a:lnTo>
                      <a:pt x="550" y="179"/>
                    </a:lnTo>
                    <a:lnTo>
                      <a:pt x="0" y="6"/>
                    </a:lnTo>
                    <a:lnTo>
                      <a:pt x="11" y="0"/>
                    </a:lnTo>
                    <a:lnTo>
                      <a:pt x="563" y="173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1" name="Freeform 1170"/>
              <p:cNvSpPr>
                <a:spLocks/>
              </p:cNvSpPr>
              <p:nvPr/>
            </p:nvSpPr>
            <p:spPr bwMode="auto">
              <a:xfrm>
                <a:off x="2967" y="2255"/>
                <a:ext cx="278" cy="88"/>
              </a:xfrm>
              <a:custGeom>
                <a:avLst/>
                <a:gdLst>
                  <a:gd name="T0" fmla="*/ 278 w 555"/>
                  <a:gd name="T1" fmla="*/ 87 h 174"/>
                  <a:gd name="T2" fmla="*/ 276 w 555"/>
                  <a:gd name="T3" fmla="*/ 88 h 174"/>
                  <a:gd name="T4" fmla="*/ 0 w 555"/>
                  <a:gd name="T5" fmla="*/ 1 h 174"/>
                  <a:gd name="T6" fmla="*/ 2 w 555"/>
                  <a:gd name="T7" fmla="*/ 0 h 174"/>
                  <a:gd name="T8" fmla="*/ 278 w 555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4"/>
                  <a:gd name="T17" fmla="*/ 555 w 555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4">
                    <a:moveTo>
                      <a:pt x="555" y="173"/>
                    </a:moveTo>
                    <a:lnTo>
                      <a:pt x="552" y="17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2" name="Freeform 1171"/>
              <p:cNvSpPr>
                <a:spLocks/>
              </p:cNvSpPr>
              <p:nvPr/>
            </p:nvSpPr>
            <p:spPr bwMode="auto">
              <a:xfrm>
                <a:off x="2965" y="2256"/>
                <a:ext cx="278" cy="87"/>
              </a:xfrm>
              <a:custGeom>
                <a:avLst/>
                <a:gdLst>
                  <a:gd name="T0" fmla="*/ 278 w 555"/>
                  <a:gd name="T1" fmla="*/ 86 h 175"/>
                  <a:gd name="T2" fmla="*/ 276 w 555"/>
                  <a:gd name="T3" fmla="*/ 87 h 175"/>
                  <a:gd name="T4" fmla="*/ 0 w 555"/>
                  <a:gd name="T5" fmla="*/ 1 h 175"/>
                  <a:gd name="T6" fmla="*/ 2 w 555"/>
                  <a:gd name="T7" fmla="*/ 0 h 175"/>
                  <a:gd name="T8" fmla="*/ 278 w 555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5"/>
                  <a:gd name="T17" fmla="*/ 555 w 555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5">
                    <a:moveTo>
                      <a:pt x="555" y="173"/>
                    </a:moveTo>
                    <a:lnTo>
                      <a:pt x="551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3" name="Freeform 1172"/>
              <p:cNvSpPr>
                <a:spLocks/>
              </p:cNvSpPr>
              <p:nvPr/>
            </p:nvSpPr>
            <p:spPr bwMode="auto">
              <a:xfrm>
                <a:off x="2964" y="2257"/>
                <a:ext cx="277" cy="87"/>
              </a:xfrm>
              <a:custGeom>
                <a:avLst/>
                <a:gdLst>
                  <a:gd name="T0" fmla="*/ 277 w 555"/>
                  <a:gd name="T1" fmla="*/ 86 h 175"/>
                  <a:gd name="T2" fmla="*/ 276 w 555"/>
                  <a:gd name="T3" fmla="*/ 87 h 175"/>
                  <a:gd name="T4" fmla="*/ 0 w 555"/>
                  <a:gd name="T5" fmla="*/ 1 h 175"/>
                  <a:gd name="T6" fmla="*/ 2 w 555"/>
                  <a:gd name="T7" fmla="*/ 0 h 175"/>
                  <a:gd name="T8" fmla="*/ 277 w 555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75"/>
                  <a:gd name="T17" fmla="*/ 555 w 555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75">
                    <a:moveTo>
                      <a:pt x="555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55" y="173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4" name="Freeform 1173"/>
              <p:cNvSpPr>
                <a:spLocks/>
              </p:cNvSpPr>
              <p:nvPr/>
            </p:nvSpPr>
            <p:spPr bwMode="auto">
              <a:xfrm>
                <a:off x="2963" y="2258"/>
                <a:ext cx="277" cy="87"/>
              </a:xfrm>
              <a:custGeom>
                <a:avLst/>
                <a:gdLst>
                  <a:gd name="T0" fmla="*/ 277 w 553"/>
                  <a:gd name="T1" fmla="*/ 87 h 174"/>
                  <a:gd name="T2" fmla="*/ 275 w 553"/>
                  <a:gd name="T3" fmla="*/ 87 h 174"/>
                  <a:gd name="T4" fmla="*/ 0 w 553"/>
                  <a:gd name="T5" fmla="*/ 1 h 174"/>
                  <a:gd name="T6" fmla="*/ 1 w 553"/>
                  <a:gd name="T7" fmla="*/ 0 h 174"/>
                  <a:gd name="T8" fmla="*/ 277 w 553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4"/>
                  <a:gd name="T17" fmla="*/ 553 w 553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4">
                    <a:moveTo>
                      <a:pt x="553" y="173"/>
                    </a:moveTo>
                    <a:lnTo>
                      <a:pt x="550" y="17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5" name="Freeform 1174"/>
              <p:cNvSpPr>
                <a:spLocks/>
              </p:cNvSpPr>
              <p:nvPr/>
            </p:nvSpPr>
            <p:spPr bwMode="auto">
              <a:xfrm>
                <a:off x="2957" y="2259"/>
                <a:ext cx="281" cy="90"/>
              </a:xfrm>
              <a:custGeom>
                <a:avLst/>
                <a:gdLst>
                  <a:gd name="T0" fmla="*/ 281 w 562"/>
                  <a:gd name="T1" fmla="*/ 86 h 182"/>
                  <a:gd name="T2" fmla="*/ 276 w 562"/>
                  <a:gd name="T3" fmla="*/ 90 h 182"/>
                  <a:gd name="T4" fmla="*/ 0 w 562"/>
                  <a:gd name="T5" fmla="*/ 4 h 182"/>
                  <a:gd name="T6" fmla="*/ 6 w 562"/>
                  <a:gd name="T7" fmla="*/ 0 h 182"/>
                  <a:gd name="T8" fmla="*/ 281 w 562"/>
                  <a:gd name="T9" fmla="*/ 8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2"/>
                  <a:gd name="T16" fmla="*/ 0 h 182"/>
                  <a:gd name="T17" fmla="*/ 562 w 562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2" h="182">
                    <a:moveTo>
                      <a:pt x="562" y="173"/>
                    </a:moveTo>
                    <a:lnTo>
                      <a:pt x="552" y="182"/>
                    </a:lnTo>
                    <a:lnTo>
                      <a:pt x="0" y="9"/>
                    </a:lnTo>
                    <a:lnTo>
                      <a:pt x="12" y="0"/>
                    </a:lnTo>
                    <a:lnTo>
                      <a:pt x="562" y="173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6" name="Freeform 1175"/>
              <p:cNvSpPr>
                <a:spLocks/>
              </p:cNvSpPr>
              <p:nvPr/>
            </p:nvSpPr>
            <p:spPr bwMode="auto">
              <a:xfrm>
                <a:off x="2961" y="2259"/>
                <a:ext cx="277" cy="87"/>
              </a:xfrm>
              <a:custGeom>
                <a:avLst/>
                <a:gdLst>
                  <a:gd name="T0" fmla="*/ 277 w 554"/>
                  <a:gd name="T1" fmla="*/ 86 h 175"/>
                  <a:gd name="T2" fmla="*/ 276 w 554"/>
                  <a:gd name="T3" fmla="*/ 87 h 175"/>
                  <a:gd name="T4" fmla="*/ 0 w 554"/>
                  <a:gd name="T5" fmla="*/ 1 h 175"/>
                  <a:gd name="T6" fmla="*/ 2 w 554"/>
                  <a:gd name="T7" fmla="*/ 0 h 175"/>
                  <a:gd name="T8" fmla="*/ 277 w 554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4"/>
                  <a:gd name="T16" fmla="*/ 0 h 175"/>
                  <a:gd name="T17" fmla="*/ 554 w 55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4" h="175">
                    <a:moveTo>
                      <a:pt x="554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54" y="173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7" name="Freeform 1176"/>
              <p:cNvSpPr>
                <a:spLocks/>
              </p:cNvSpPr>
              <p:nvPr/>
            </p:nvSpPr>
            <p:spPr bwMode="auto">
              <a:xfrm>
                <a:off x="2960" y="2260"/>
                <a:ext cx="277" cy="87"/>
              </a:xfrm>
              <a:custGeom>
                <a:avLst/>
                <a:gdLst>
                  <a:gd name="T0" fmla="*/ 277 w 553"/>
                  <a:gd name="T1" fmla="*/ 86 h 175"/>
                  <a:gd name="T2" fmla="*/ 276 w 553"/>
                  <a:gd name="T3" fmla="*/ 87 h 175"/>
                  <a:gd name="T4" fmla="*/ 0 w 553"/>
                  <a:gd name="T5" fmla="*/ 1 h 175"/>
                  <a:gd name="T6" fmla="*/ 1 w 553"/>
                  <a:gd name="T7" fmla="*/ 0 h 175"/>
                  <a:gd name="T8" fmla="*/ 277 w 553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5"/>
                  <a:gd name="T17" fmla="*/ 553 w 553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5">
                    <a:moveTo>
                      <a:pt x="553" y="173"/>
                    </a:moveTo>
                    <a:lnTo>
                      <a:pt x="551" y="17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8" name="Freeform 1177"/>
              <p:cNvSpPr>
                <a:spLocks/>
              </p:cNvSpPr>
              <p:nvPr/>
            </p:nvSpPr>
            <p:spPr bwMode="auto">
              <a:xfrm>
                <a:off x="2960" y="2260"/>
                <a:ext cx="276" cy="88"/>
              </a:xfrm>
              <a:custGeom>
                <a:avLst/>
                <a:gdLst>
                  <a:gd name="T0" fmla="*/ 276 w 553"/>
                  <a:gd name="T1" fmla="*/ 87 h 174"/>
                  <a:gd name="T2" fmla="*/ 275 w 553"/>
                  <a:gd name="T3" fmla="*/ 88 h 174"/>
                  <a:gd name="T4" fmla="*/ 0 w 553"/>
                  <a:gd name="T5" fmla="*/ 1 h 174"/>
                  <a:gd name="T6" fmla="*/ 1 w 553"/>
                  <a:gd name="T7" fmla="*/ 0 h 174"/>
                  <a:gd name="T8" fmla="*/ 276 w 553"/>
                  <a:gd name="T9" fmla="*/ 8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4"/>
                  <a:gd name="T17" fmla="*/ 553 w 553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4">
                    <a:moveTo>
                      <a:pt x="553" y="173"/>
                    </a:moveTo>
                    <a:lnTo>
                      <a:pt x="550" y="17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9" name="Freeform 1178"/>
              <p:cNvSpPr>
                <a:spLocks/>
              </p:cNvSpPr>
              <p:nvPr/>
            </p:nvSpPr>
            <p:spPr bwMode="auto">
              <a:xfrm>
                <a:off x="2959" y="2261"/>
                <a:ext cx="276" cy="87"/>
              </a:xfrm>
              <a:custGeom>
                <a:avLst/>
                <a:gdLst>
                  <a:gd name="T0" fmla="*/ 276 w 552"/>
                  <a:gd name="T1" fmla="*/ 86 h 175"/>
                  <a:gd name="T2" fmla="*/ 275 w 552"/>
                  <a:gd name="T3" fmla="*/ 87 h 175"/>
                  <a:gd name="T4" fmla="*/ 0 w 552"/>
                  <a:gd name="T5" fmla="*/ 1 h 175"/>
                  <a:gd name="T6" fmla="*/ 1 w 552"/>
                  <a:gd name="T7" fmla="*/ 0 h 175"/>
                  <a:gd name="T8" fmla="*/ 276 w 552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5"/>
                  <a:gd name="T17" fmla="*/ 552 w 552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5">
                    <a:moveTo>
                      <a:pt x="552" y="173"/>
                    </a:moveTo>
                    <a:lnTo>
                      <a:pt x="550" y="17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3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0" name="Freeform 1179"/>
              <p:cNvSpPr>
                <a:spLocks/>
              </p:cNvSpPr>
              <p:nvPr/>
            </p:nvSpPr>
            <p:spPr bwMode="auto">
              <a:xfrm>
                <a:off x="2957" y="2262"/>
                <a:ext cx="277" cy="87"/>
              </a:xfrm>
              <a:custGeom>
                <a:avLst/>
                <a:gdLst>
                  <a:gd name="T0" fmla="*/ 277 w 553"/>
                  <a:gd name="T1" fmla="*/ 86 h 175"/>
                  <a:gd name="T2" fmla="*/ 276 w 553"/>
                  <a:gd name="T3" fmla="*/ 87 h 175"/>
                  <a:gd name="T4" fmla="*/ 0 w 553"/>
                  <a:gd name="T5" fmla="*/ 1 h 175"/>
                  <a:gd name="T6" fmla="*/ 2 w 553"/>
                  <a:gd name="T7" fmla="*/ 0 h 175"/>
                  <a:gd name="T8" fmla="*/ 277 w 553"/>
                  <a:gd name="T9" fmla="*/ 86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5"/>
                  <a:gd name="T17" fmla="*/ 553 w 553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5">
                    <a:moveTo>
                      <a:pt x="553" y="173"/>
                    </a:moveTo>
                    <a:lnTo>
                      <a:pt x="552" y="17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53" y="173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1" name="Freeform 1180"/>
              <p:cNvSpPr>
                <a:spLocks/>
              </p:cNvSpPr>
              <p:nvPr/>
            </p:nvSpPr>
            <p:spPr bwMode="auto">
              <a:xfrm>
                <a:off x="2953" y="2263"/>
                <a:ext cx="280" cy="92"/>
              </a:xfrm>
              <a:custGeom>
                <a:avLst/>
                <a:gdLst>
                  <a:gd name="T0" fmla="*/ 280 w 560"/>
                  <a:gd name="T1" fmla="*/ 87 h 184"/>
                  <a:gd name="T2" fmla="*/ 275 w 560"/>
                  <a:gd name="T3" fmla="*/ 92 h 184"/>
                  <a:gd name="T4" fmla="*/ 0 w 560"/>
                  <a:gd name="T5" fmla="*/ 5 h 184"/>
                  <a:gd name="T6" fmla="*/ 4 w 560"/>
                  <a:gd name="T7" fmla="*/ 0 h 184"/>
                  <a:gd name="T8" fmla="*/ 280 w 560"/>
                  <a:gd name="T9" fmla="*/ 87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84"/>
                  <a:gd name="T17" fmla="*/ 560 w 560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84">
                    <a:moveTo>
                      <a:pt x="560" y="173"/>
                    </a:moveTo>
                    <a:lnTo>
                      <a:pt x="550" y="184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560" y="17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2" name="Freeform 1181"/>
              <p:cNvSpPr>
                <a:spLocks/>
              </p:cNvSpPr>
              <p:nvPr/>
            </p:nvSpPr>
            <p:spPr bwMode="auto">
              <a:xfrm>
                <a:off x="2956" y="2263"/>
                <a:ext cx="277" cy="88"/>
              </a:xfrm>
              <a:custGeom>
                <a:avLst/>
                <a:gdLst>
                  <a:gd name="T0" fmla="*/ 277 w 554"/>
                  <a:gd name="T1" fmla="*/ 87 h 176"/>
                  <a:gd name="T2" fmla="*/ 276 w 554"/>
                  <a:gd name="T3" fmla="*/ 88 h 176"/>
                  <a:gd name="T4" fmla="*/ 0 w 554"/>
                  <a:gd name="T5" fmla="*/ 1 h 176"/>
                  <a:gd name="T6" fmla="*/ 1 w 554"/>
                  <a:gd name="T7" fmla="*/ 0 h 176"/>
                  <a:gd name="T8" fmla="*/ 277 w 554"/>
                  <a:gd name="T9" fmla="*/ 8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4"/>
                  <a:gd name="T16" fmla="*/ 0 h 176"/>
                  <a:gd name="T17" fmla="*/ 554 w 554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4" h="176">
                    <a:moveTo>
                      <a:pt x="554" y="173"/>
                    </a:moveTo>
                    <a:lnTo>
                      <a:pt x="552" y="17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4" y="173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3" name="Freeform 1182"/>
              <p:cNvSpPr>
                <a:spLocks/>
              </p:cNvSpPr>
              <p:nvPr/>
            </p:nvSpPr>
            <p:spPr bwMode="auto">
              <a:xfrm>
                <a:off x="2955" y="2264"/>
                <a:ext cx="277" cy="88"/>
              </a:xfrm>
              <a:custGeom>
                <a:avLst/>
                <a:gdLst>
                  <a:gd name="T0" fmla="*/ 277 w 553"/>
                  <a:gd name="T1" fmla="*/ 87 h 177"/>
                  <a:gd name="T2" fmla="*/ 275 w 553"/>
                  <a:gd name="T3" fmla="*/ 88 h 177"/>
                  <a:gd name="T4" fmla="*/ 0 w 553"/>
                  <a:gd name="T5" fmla="*/ 1 h 177"/>
                  <a:gd name="T6" fmla="*/ 1 w 553"/>
                  <a:gd name="T7" fmla="*/ 0 h 177"/>
                  <a:gd name="T8" fmla="*/ 277 w 553"/>
                  <a:gd name="T9" fmla="*/ 87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77"/>
                  <a:gd name="T17" fmla="*/ 553 w 553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77">
                    <a:moveTo>
                      <a:pt x="553" y="175"/>
                    </a:moveTo>
                    <a:lnTo>
                      <a:pt x="550" y="17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3" y="175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4" name="Freeform 1183"/>
              <p:cNvSpPr>
                <a:spLocks/>
              </p:cNvSpPr>
              <p:nvPr/>
            </p:nvSpPr>
            <p:spPr bwMode="auto">
              <a:xfrm>
                <a:off x="2955" y="2265"/>
                <a:ext cx="275" cy="88"/>
              </a:xfrm>
              <a:custGeom>
                <a:avLst/>
                <a:gdLst>
                  <a:gd name="T0" fmla="*/ 275 w 552"/>
                  <a:gd name="T1" fmla="*/ 87 h 178"/>
                  <a:gd name="T2" fmla="*/ 274 w 552"/>
                  <a:gd name="T3" fmla="*/ 88 h 178"/>
                  <a:gd name="T4" fmla="*/ 0 w 552"/>
                  <a:gd name="T5" fmla="*/ 1 h 178"/>
                  <a:gd name="T6" fmla="*/ 1 w 552"/>
                  <a:gd name="T7" fmla="*/ 0 h 178"/>
                  <a:gd name="T8" fmla="*/ 275 w 552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5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5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5" name="Freeform 1184"/>
              <p:cNvSpPr>
                <a:spLocks/>
              </p:cNvSpPr>
              <p:nvPr/>
            </p:nvSpPr>
            <p:spPr bwMode="auto">
              <a:xfrm>
                <a:off x="2954" y="2265"/>
                <a:ext cx="276" cy="89"/>
              </a:xfrm>
              <a:custGeom>
                <a:avLst/>
                <a:gdLst>
                  <a:gd name="T0" fmla="*/ 276 w 552"/>
                  <a:gd name="T1" fmla="*/ 88 h 178"/>
                  <a:gd name="T2" fmla="*/ 275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6 w 552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6"/>
                    </a:moveTo>
                    <a:lnTo>
                      <a:pt x="550" y="17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6" name="Freeform 1185"/>
              <p:cNvSpPr>
                <a:spLocks/>
              </p:cNvSpPr>
              <p:nvPr/>
            </p:nvSpPr>
            <p:spPr bwMode="auto">
              <a:xfrm>
                <a:off x="2953" y="2267"/>
                <a:ext cx="276" cy="88"/>
              </a:xfrm>
              <a:custGeom>
                <a:avLst/>
                <a:gdLst>
                  <a:gd name="T0" fmla="*/ 276 w 551"/>
                  <a:gd name="T1" fmla="*/ 88 h 176"/>
                  <a:gd name="T2" fmla="*/ 275 w 551"/>
                  <a:gd name="T3" fmla="*/ 88 h 176"/>
                  <a:gd name="T4" fmla="*/ 0 w 551"/>
                  <a:gd name="T5" fmla="*/ 1 h 176"/>
                  <a:gd name="T6" fmla="*/ 1 w 551"/>
                  <a:gd name="T7" fmla="*/ 0 h 176"/>
                  <a:gd name="T8" fmla="*/ 276 w 551"/>
                  <a:gd name="T9" fmla="*/ 88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6"/>
                  <a:gd name="T17" fmla="*/ 551 w 551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6">
                    <a:moveTo>
                      <a:pt x="551" y="175"/>
                    </a:moveTo>
                    <a:lnTo>
                      <a:pt x="550" y="17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1" y="175"/>
                    </a:lnTo>
                    <a:close/>
                  </a:path>
                </a:pathLst>
              </a:custGeom>
              <a:solidFill>
                <a:srgbClr val="C0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7" name="Freeform 1186"/>
              <p:cNvSpPr>
                <a:spLocks/>
              </p:cNvSpPr>
              <p:nvPr/>
            </p:nvSpPr>
            <p:spPr bwMode="auto">
              <a:xfrm>
                <a:off x="2949" y="2268"/>
                <a:ext cx="279" cy="94"/>
              </a:xfrm>
              <a:custGeom>
                <a:avLst/>
                <a:gdLst>
                  <a:gd name="T0" fmla="*/ 279 w 559"/>
                  <a:gd name="T1" fmla="*/ 87 h 187"/>
                  <a:gd name="T2" fmla="*/ 275 w 559"/>
                  <a:gd name="T3" fmla="*/ 94 h 187"/>
                  <a:gd name="T4" fmla="*/ 0 w 559"/>
                  <a:gd name="T5" fmla="*/ 6 h 187"/>
                  <a:gd name="T6" fmla="*/ 4 w 559"/>
                  <a:gd name="T7" fmla="*/ 0 h 187"/>
                  <a:gd name="T8" fmla="*/ 279 w 559"/>
                  <a:gd name="T9" fmla="*/ 87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9"/>
                  <a:gd name="T16" fmla="*/ 0 h 187"/>
                  <a:gd name="T17" fmla="*/ 559 w 559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9" h="187">
                    <a:moveTo>
                      <a:pt x="559" y="174"/>
                    </a:moveTo>
                    <a:lnTo>
                      <a:pt x="550" y="187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559" y="174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8" name="Freeform 1187"/>
              <p:cNvSpPr>
                <a:spLocks/>
              </p:cNvSpPr>
              <p:nvPr/>
            </p:nvSpPr>
            <p:spPr bwMode="auto">
              <a:xfrm>
                <a:off x="2952" y="2268"/>
                <a:ext cx="276" cy="89"/>
              </a:xfrm>
              <a:custGeom>
                <a:avLst/>
                <a:gdLst>
                  <a:gd name="T0" fmla="*/ 276 w 552"/>
                  <a:gd name="T1" fmla="*/ 87 h 178"/>
                  <a:gd name="T2" fmla="*/ 275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6 w 552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4"/>
                    </a:moveTo>
                    <a:lnTo>
                      <a:pt x="550" y="17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2" y="174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9" name="Freeform 1188"/>
              <p:cNvSpPr>
                <a:spLocks/>
              </p:cNvSpPr>
              <p:nvPr/>
            </p:nvSpPr>
            <p:spPr bwMode="auto">
              <a:xfrm>
                <a:off x="2951" y="2269"/>
                <a:ext cx="276" cy="89"/>
              </a:xfrm>
              <a:custGeom>
                <a:avLst/>
                <a:gdLst>
                  <a:gd name="T0" fmla="*/ 276 w 552"/>
                  <a:gd name="T1" fmla="*/ 89 h 178"/>
                  <a:gd name="T2" fmla="*/ 275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6 w 552"/>
                  <a:gd name="T9" fmla="*/ 89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7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7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0" name="Freeform 1189"/>
              <p:cNvSpPr>
                <a:spLocks/>
              </p:cNvSpPr>
              <p:nvPr/>
            </p:nvSpPr>
            <p:spPr bwMode="auto">
              <a:xfrm>
                <a:off x="2950" y="2270"/>
                <a:ext cx="276" cy="88"/>
              </a:xfrm>
              <a:custGeom>
                <a:avLst/>
                <a:gdLst>
                  <a:gd name="T0" fmla="*/ 276 w 551"/>
                  <a:gd name="T1" fmla="*/ 87 h 178"/>
                  <a:gd name="T2" fmla="*/ 275 w 551"/>
                  <a:gd name="T3" fmla="*/ 88 h 178"/>
                  <a:gd name="T4" fmla="*/ 0 w 551"/>
                  <a:gd name="T5" fmla="*/ 1 h 178"/>
                  <a:gd name="T6" fmla="*/ 1 w 551"/>
                  <a:gd name="T7" fmla="*/ 0 h 178"/>
                  <a:gd name="T8" fmla="*/ 276 w 551"/>
                  <a:gd name="T9" fmla="*/ 87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78"/>
                  <a:gd name="T17" fmla="*/ 551 w 551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78">
                    <a:moveTo>
                      <a:pt x="551" y="176"/>
                    </a:moveTo>
                    <a:lnTo>
                      <a:pt x="550" y="17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51" y="176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1" name="Freeform 1190"/>
              <p:cNvSpPr>
                <a:spLocks/>
              </p:cNvSpPr>
              <p:nvPr/>
            </p:nvSpPr>
            <p:spPr bwMode="auto">
              <a:xfrm>
                <a:off x="2950" y="2271"/>
                <a:ext cx="275" cy="89"/>
              </a:xfrm>
              <a:custGeom>
                <a:avLst/>
                <a:gdLst>
                  <a:gd name="T0" fmla="*/ 275 w 550"/>
                  <a:gd name="T1" fmla="*/ 88 h 178"/>
                  <a:gd name="T2" fmla="*/ 275 w 550"/>
                  <a:gd name="T3" fmla="*/ 89 h 178"/>
                  <a:gd name="T4" fmla="*/ 0 w 550"/>
                  <a:gd name="T5" fmla="*/ 1 h 178"/>
                  <a:gd name="T6" fmla="*/ 0 w 550"/>
                  <a:gd name="T7" fmla="*/ 0 h 178"/>
                  <a:gd name="T8" fmla="*/ 275 w 550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8"/>
                  <a:gd name="T17" fmla="*/ 550 w 550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8">
                    <a:moveTo>
                      <a:pt x="550" y="175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50" y="175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2" name="Freeform 1191"/>
              <p:cNvSpPr>
                <a:spLocks/>
              </p:cNvSpPr>
              <p:nvPr/>
            </p:nvSpPr>
            <p:spPr bwMode="auto">
              <a:xfrm>
                <a:off x="2950" y="2272"/>
                <a:ext cx="275" cy="89"/>
              </a:xfrm>
              <a:custGeom>
                <a:avLst/>
                <a:gdLst>
                  <a:gd name="T0" fmla="*/ 275 w 552"/>
                  <a:gd name="T1" fmla="*/ 88 h 178"/>
                  <a:gd name="T2" fmla="*/ 274 w 552"/>
                  <a:gd name="T3" fmla="*/ 89 h 178"/>
                  <a:gd name="T4" fmla="*/ 0 w 552"/>
                  <a:gd name="T5" fmla="*/ 1 h 178"/>
                  <a:gd name="T6" fmla="*/ 1 w 552"/>
                  <a:gd name="T7" fmla="*/ 0 h 178"/>
                  <a:gd name="T8" fmla="*/ 275 w 552"/>
                  <a:gd name="T9" fmla="*/ 8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8"/>
                  <a:gd name="T17" fmla="*/ 552 w 552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8">
                    <a:moveTo>
                      <a:pt x="552" y="176"/>
                    </a:moveTo>
                    <a:lnTo>
                      <a:pt x="550" y="178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3" name="Freeform 1192"/>
              <p:cNvSpPr>
                <a:spLocks/>
              </p:cNvSpPr>
              <p:nvPr/>
            </p:nvSpPr>
            <p:spPr bwMode="auto">
              <a:xfrm>
                <a:off x="2949" y="2273"/>
                <a:ext cx="276" cy="89"/>
              </a:xfrm>
              <a:custGeom>
                <a:avLst/>
                <a:gdLst>
                  <a:gd name="T0" fmla="*/ 276 w 552"/>
                  <a:gd name="T1" fmla="*/ 88 h 177"/>
                  <a:gd name="T2" fmla="*/ 275 w 552"/>
                  <a:gd name="T3" fmla="*/ 89 h 177"/>
                  <a:gd name="T4" fmla="*/ 0 w 552"/>
                  <a:gd name="T5" fmla="*/ 1 h 177"/>
                  <a:gd name="T6" fmla="*/ 1 w 552"/>
                  <a:gd name="T7" fmla="*/ 0 h 177"/>
                  <a:gd name="T8" fmla="*/ 276 w 552"/>
                  <a:gd name="T9" fmla="*/ 88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77"/>
                  <a:gd name="T17" fmla="*/ 552 w 55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77">
                    <a:moveTo>
                      <a:pt x="552" y="176"/>
                    </a:moveTo>
                    <a:lnTo>
                      <a:pt x="550" y="17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4" name="Freeform 1193"/>
              <p:cNvSpPr>
                <a:spLocks/>
              </p:cNvSpPr>
              <p:nvPr/>
            </p:nvSpPr>
            <p:spPr bwMode="auto">
              <a:xfrm>
                <a:off x="2946" y="2274"/>
                <a:ext cx="278" cy="95"/>
              </a:xfrm>
              <a:custGeom>
                <a:avLst/>
                <a:gdLst>
                  <a:gd name="T0" fmla="*/ 278 w 555"/>
                  <a:gd name="T1" fmla="*/ 88 h 191"/>
                  <a:gd name="T2" fmla="*/ 275 w 555"/>
                  <a:gd name="T3" fmla="*/ 95 h 191"/>
                  <a:gd name="T4" fmla="*/ 0 w 555"/>
                  <a:gd name="T5" fmla="*/ 7 h 191"/>
                  <a:gd name="T6" fmla="*/ 3 w 555"/>
                  <a:gd name="T7" fmla="*/ 0 h 191"/>
                  <a:gd name="T8" fmla="*/ 278 w 555"/>
                  <a:gd name="T9" fmla="*/ 88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91"/>
                  <a:gd name="T17" fmla="*/ 555 w 555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91">
                    <a:moveTo>
                      <a:pt x="555" y="176"/>
                    </a:moveTo>
                    <a:lnTo>
                      <a:pt x="549" y="191"/>
                    </a:lnTo>
                    <a:lnTo>
                      <a:pt x="0" y="15"/>
                    </a:lnTo>
                    <a:lnTo>
                      <a:pt x="5" y="0"/>
                    </a:lnTo>
                    <a:lnTo>
                      <a:pt x="555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5" name="Freeform 1194"/>
              <p:cNvSpPr>
                <a:spLocks/>
              </p:cNvSpPr>
              <p:nvPr/>
            </p:nvSpPr>
            <p:spPr bwMode="auto">
              <a:xfrm>
                <a:off x="2949" y="2274"/>
                <a:ext cx="275" cy="89"/>
              </a:xfrm>
              <a:custGeom>
                <a:avLst/>
                <a:gdLst>
                  <a:gd name="T0" fmla="*/ 275 w 550"/>
                  <a:gd name="T1" fmla="*/ 87 h 180"/>
                  <a:gd name="T2" fmla="*/ 275 w 550"/>
                  <a:gd name="T3" fmla="*/ 89 h 180"/>
                  <a:gd name="T4" fmla="*/ 0 w 550"/>
                  <a:gd name="T5" fmla="*/ 2 h 180"/>
                  <a:gd name="T6" fmla="*/ 0 w 550"/>
                  <a:gd name="T7" fmla="*/ 0 h 180"/>
                  <a:gd name="T8" fmla="*/ 275 w 550"/>
                  <a:gd name="T9" fmla="*/ 87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0"/>
                  <a:gd name="T17" fmla="*/ 550 w 550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0">
                    <a:moveTo>
                      <a:pt x="550" y="176"/>
                    </a:moveTo>
                    <a:lnTo>
                      <a:pt x="549" y="18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6" name="Freeform 1195"/>
              <p:cNvSpPr>
                <a:spLocks/>
              </p:cNvSpPr>
              <p:nvPr/>
            </p:nvSpPr>
            <p:spPr bwMode="auto">
              <a:xfrm>
                <a:off x="2948" y="2275"/>
                <a:ext cx="275" cy="89"/>
              </a:xfrm>
              <a:custGeom>
                <a:avLst/>
                <a:gdLst>
                  <a:gd name="T0" fmla="*/ 275 w 550"/>
                  <a:gd name="T1" fmla="*/ 88 h 177"/>
                  <a:gd name="T2" fmla="*/ 275 w 550"/>
                  <a:gd name="T3" fmla="*/ 89 h 177"/>
                  <a:gd name="T4" fmla="*/ 0 w 550"/>
                  <a:gd name="T5" fmla="*/ 1 h 177"/>
                  <a:gd name="T6" fmla="*/ 1 w 550"/>
                  <a:gd name="T7" fmla="*/ 0 h 177"/>
                  <a:gd name="T8" fmla="*/ 275 w 550"/>
                  <a:gd name="T9" fmla="*/ 88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7"/>
                  <a:gd name="T17" fmla="*/ 550 w 550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7">
                    <a:moveTo>
                      <a:pt x="550" y="176"/>
                    </a:moveTo>
                    <a:lnTo>
                      <a:pt x="550" y="17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7" name="Freeform 1196"/>
              <p:cNvSpPr>
                <a:spLocks/>
              </p:cNvSpPr>
              <p:nvPr/>
            </p:nvSpPr>
            <p:spPr bwMode="auto">
              <a:xfrm>
                <a:off x="2947" y="2276"/>
                <a:ext cx="276" cy="90"/>
              </a:xfrm>
              <a:custGeom>
                <a:avLst/>
                <a:gdLst>
                  <a:gd name="T0" fmla="*/ 276 w 552"/>
                  <a:gd name="T1" fmla="*/ 88 h 180"/>
                  <a:gd name="T2" fmla="*/ 275 w 552"/>
                  <a:gd name="T3" fmla="*/ 90 h 180"/>
                  <a:gd name="T4" fmla="*/ 0 w 552"/>
                  <a:gd name="T5" fmla="*/ 1 h 180"/>
                  <a:gd name="T6" fmla="*/ 1 w 552"/>
                  <a:gd name="T7" fmla="*/ 0 h 180"/>
                  <a:gd name="T8" fmla="*/ 276 w 552"/>
                  <a:gd name="T9" fmla="*/ 88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0"/>
                  <a:gd name="T17" fmla="*/ 552 w 552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0">
                    <a:moveTo>
                      <a:pt x="552" y="176"/>
                    </a:moveTo>
                    <a:lnTo>
                      <a:pt x="550" y="18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8" name="Freeform 1197"/>
              <p:cNvSpPr>
                <a:spLocks/>
              </p:cNvSpPr>
              <p:nvPr/>
            </p:nvSpPr>
            <p:spPr bwMode="auto">
              <a:xfrm>
                <a:off x="2947" y="2277"/>
                <a:ext cx="275" cy="90"/>
              </a:xfrm>
              <a:custGeom>
                <a:avLst/>
                <a:gdLst>
                  <a:gd name="T0" fmla="*/ 275 w 550"/>
                  <a:gd name="T1" fmla="*/ 89 h 179"/>
                  <a:gd name="T2" fmla="*/ 275 w 550"/>
                  <a:gd name="T3" fmla="*/ 90 h 179"/>
                  <a:gd name="T4" fmla="*/ 0 w 550"/>
                  <a:gd name="T5" fmla="*/ 2 h 179"/>
                  <a:gd name="T6" fmla="*/ 0 w 550"/>
                  <a:gd name="T7" fmla="*/ 0 h 179"/>
                  <a:gd name="T8" fmla="*/ 275 w 550"/>
                  <a:gd name="T9" fmla="*/ 89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9"/>
                  <a:gd name="T17" fmla="*/ 550 w 550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9">
                    <a:moveTo>
                      <a:pt x="550" y="178"/>
                    </a:moveTo>
                    <a:lnTo>
                      <a:pt x="550" y="17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78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9" name="Freeform 1198"/>
              <p:cNvSpPr>
                <a:spLocks/>
              </p:cNvSpPr>
              <p:nvPr/>
            </p:nvSpPr>
            <p:spPr bwMode="auto">
              <a:xfrm>
                <a:off x="2946" y="2279"/>
                <a:ext cx="276" cy="89"/>
              </a:xfrm>
              <a:custGeom>
                <a:avLst/>
                <a:gdLst>
                  <a:gd name="T0" fmla="*/ 276 w 552"/>
                  <a:gd name="T1" fmla="*/ 87 h 180"/>
                  <a:gd name="T2" fmla="*/ 275 w 552"/>
                  <a:gd name="T3" fmla="*/ 89 h 180"/>
                  <a:gd name="T4" fmla="*/ 0 w 552"/>
                  <a:gd name="T5" fmla="*/ 1 h 180"/>
                  <a:gd name="T6" fmla="*/ 1 w 552"/>
                  <a:gd name="T7" fmla="*/ 0 h 180"/>
                  <a:gd name="T8" fmla="*/ 276 w 552"/>
                  <a:gd name="T9" fmla="*/ 87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0"/>
                  <a:gd name="T17" fmla="*/ 552 w 552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0">
                    <a:moveTo>
                      <a:pt x="552" y="176"/>
                    </a:moveTo>
                    <a:lnTo>
                      <a:pt x="550" y="18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2" y="176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0" name="Freeform 1199"/>
              <p:cNvSpPr>
                <a:spLocks/>
              </p:cNvSpPr>
              <p:nvPr/>
            </p:nvSpPr>
            <p:spPr bwMode="auto">
              <a:xfrm>
                <a:off x="2946" y="2279"/>
                <a:ext cx="275" cy="90"/>
              </a:xfrm>
              <a:custGeom>
                <a:avLst/>
                <a:gdLst>
                  <a:gd name="T0" fmla="*/ 275 w 550"/>
                  <a:gd name="T1" fmla="*/ 89 h 179"/>
                  <a:gd name="T2" fmla="*/ 275 w 550"/>
                  <a:gd name="T3" fmla="*/ 90 h 179"/>
                  <a:gd name="T4" fmla="*/ 0 w 550"/>
                  <a:gd name="T5" fmla="*/ 2 h 179"/>
                  <a:gd name="T6" fmla="*/ 0 w 550"/>
                  <a:gd name="T7" fmla="*/ 0 h 179"/>
                  <a:gd name="T8" fmla="*/ 275 w 550"/>
                  <a:gd name="T9" fmla="*/ 89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79"/>
                  <a:gd name="T17" fmla="*/ 550 w 550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79">
                    <a:moveTo>
                      <a:pt x="550" y="178"/>
                    </a:moveTo>
                    <a:lnTo>
                      <a:pt x="549" y="17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78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1" name="Freeform 1200"/>
              <p:cNvSpPr>
                <a:spLocks/>
              </p:cNvSpPr>
              <p:nvPr/>
            </p:nvSpPr>
            <p:spPr bwMode="auto">
              <a:xfrm>
                <a:off x="2944" y="2281"/>
                <a:ext cx="276" cy="97"/>
              </a:xfrm>
              <a:custGeom>
                <a:avLst/>
                <a:gdLst>
                  <a:gd name="T0" fmla="*/ 276 w 553"/>
                  <a:gd name="T1" fmla="*/ 88 h 193"/>
                  <a:gd name="T2" fmla="*/ 275 w 553"/>
                  <a:gd name="T3" fmla="*/ 97 h 193"/>
                  <a:gd name="T4" fmla="*/ 0 w 553"/>
                  <a:gd name="T5" fmla="*/ 7 h 193"/>
                  <a:gd name="T6" fmla="*/ 2 w 553"/>
                  <a:gd name="T7" fmla="*/ 0 h 193"/>
                  <a:gd name="T8" fmla="*/ 276 w 553"/>
                  <a:gd name="T9" fmla="*/ 88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93"/>
                  <a:gd name="T17" fmla="*/ 553 w 553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93">
                    <a:moveTo>
                      <a:pt x="553" y="176"/>
                    </a:moveTo>
                    <a:lnTo>
                      <a:pt x="550" y="193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553" y="17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2" name="Freeform 1201"/>
              <p:cNvSpPr>
                <a:spLocks/>
              </p:cNvSpPr>
              <p:nvPr/>
            </p:nvSpPr>
            <p:spPr bwMode="auto">
              <a:xfrm>
                <a:off x="2945" y="2281"/>
                <a:ext cx="275" cy="92"/>
              </a:xfrm>
              <a:custGeom>
                <a:avLst/>
                <a:gdLst>
                  <a:gd name="T0" fmla="*/ 275 w 550"/>
                  <a:gd name="T1" fmla="*/ 88 h 185"/>
                  <a:gd name="T2" fmla="*/ 274 w 550"/>
                  <a:gd name="T3" fmla="*/ 92 h 185"/>
                  <a:gd name="T4" fmla="*/ 0 w 550"/>
                  <a:gd name="T5" fmla="*/ 3 h 185"/>
                  <a:gd name="T6" fmla="*/ 1 w 550"/>
                  <a:gd name="T7" fmla="*/ 0 h 185"/>
                  <a:gd name="T8" fmla="*/ 275 w 550"/>
                  <a:gd name="T9" fmla="*/ 88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50" y="176"/>
                    </a:moveTo>
                    <a:lnTo>
                      <a:pt x="548" y="185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550" y="17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3" name="Freeform 1202"/>
              <p:cNvSpPr>
                <a:spLocks/>
              </p:cNvSpPr>
              <p:nvPr/>
            </p:nvSpPr>
            <p:spPr bwMode="auto">
              <a:xfrm>
                <a:off x="2944" y="2284"/>
                <a:ext cx="276" cy="94"/>
              </a:xfrm>
              <a:custGeom>
                <a:avLst/>
                <a:gdLst>
                  <a:gd name="T0" fmla="*/ 276 w 551"/>
                  <a:gd name="T1" fmla="*/ 90 h 186"/>
                  <a:gd name="T2" fmla="*/ 275 w 551"/>
                  <a:gd name="T3" fmla="*/ 94 h 186"/>
                  <a:gd name="T4" fmla="*/ 0 w 551"/>
                  <a:gd name="T5" fmla="*/ 4 h 186"/>
                  <a:gd name="T6" fmla="*/ 2 w 551"/>
                  <a:gd name="T7" fmla="*/ 0 h 186"/>
                  <a:gd name="T8" fmla="*/ 276 w 551"/>
                  <a:gd name="T9" fmla="*/ 90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6"/>
                  <a:gd name="T17" fmla="*/ 551 w 551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6">
                    <a:moveTo>
                      <a:pt x="551" y="178"/>
                    </a:moveTo>
                    <a:lnTo>
                      <a:pt x="550" y="186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551" y="178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4" name="Freeform 1203"/>
              <p:cNvSpPr>
                <a:spLocks/>
              </p:cNvSpPr>
              <p:nvPr/>
            </p:nvSpPr>
            <p:spPr bwMode="auto">
              <a:xfrm>
                <a:off x="2944" y="2288"/>
                <a:ext cx="275" cy="98"/>
              </a:xfrm>
              <a:custGeom>
                <a:avLst/>
                <a:gdLst>
                  <a:gd name="T0" fmla="*/ 275 w 550"/>
                  <a:gd name="T1" fmla="*/ 90 h 196"/>
                  <a:gd name="T2" fmla="*/ 274 w 550"/>
                  <a:gd name="T3" fmla="*/ 98 h 196"/>
                  <a:gd name="T4" fmla="*/ 0 w 550"/>
                  <a:gd name="T5" fmla="*/ 8 h 196"/>
                  <a:gd name="T6" fmla="*/ 0 w 550"/>
                  <a:gd name="T7" fmla="*/ 0 h 196"/>
                  <a:gd name="T8" fmla="*/ 275 w 550"/>
                  <a:gd name="T9" fmla="*/ 90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96"/>
                  <a:gd name="T17" fmla="*/ 550 w 550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96">
                    <a:moveTo>
                      <a:pt x="550" y="179"/>
                    </a:moveTo>
                    <a:lnTo>
                      <a:pt x="548" y="19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550" y="179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5" name="Freeform 1204"/>
              <p:cNvSpPr>
                <a:spLocks/>
              </p:cNvSpPr>
              <p:nvPr/>
            </p:nvSpPr>
            <p:spPr bwMode="auto">
              <a:xfrm>
                <a:off x="2944" y="2288"/>
                <a:ext cx="275" cy="94"/>
              </a:xfrm>
              <a:custGeom>
                <a:avLst/>
                <a:gdLst>
                  <a:gd name="T0" fmla="*/ 275 w 550"/>
                  <a:gd name="T1" fmla="*/ 90 h 187"/>
                  <a:gd name="T2" fmla="*/ 274 w 550"/>
                  <a:gd name="T3" fmla="*/ 94 h 187"/>
                  <a:gd name="T4" fmla="*/ 0 w 550"/>
                  <a:gd name="T5" fmla="*/ 4 h 187"/>
                  <a:gd name="T6" fmla="*/ 0 w 550"/>
                  <a:gd name="T7" fmla="*/ 0 h 187"/>
                  <a:gd name="T8" fmla="*/ 275 w 550"/>
                  <a:gd name="T9" fmla="*/ 90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7"/>
                  <a:gd name="T17" fmla="*/ 550 w 550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7">
                    <a:moveTo>
                      <a:pt x="550" y="179"/>
                    </a:moveTo>
                    <a:lnTo>
                      <a:pt x="548" y="18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50" y="179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6" name="Freeform 1205"/>
              <p:cNvSpPr>
                <a:spLocks/>
              </p:cNvSpPr>
              <p:nvPr/>
            </p:nvSpPr>
            <p:spPr bwMode="auto">
              <a:xfrm>
                <a:off x="2944" y="2292"/>
                <a:ext cx="274" cy="94"/>
              </a:xfrm>
              <a:custGeom>
                <a:avLst/>
                <a:gdLst>
                  <a:gd name="T0" fmla="*/ 274 w 548"/>
                  <a:gd name="T1" fmla="*/ 90 h 188"/>
                  <a:gd name="T2" fmla="*/ 274 w 548"/>
                  <a:gd name="T3" fmla="*/ 94 h 188"/>
                  <a:gd name="T4" fmla="*/ 0 w 548"/>
                  <a:gd name="T5" fmla="*/ 4 h 188"/>
                  <a:gd name="T6" fmla="*/ 0 w 548"/>
                  <a:gd name="T7" fmla="*/ 0 h 188"/>
                  <a:gd name="T8" fmla="*/ 274 w 548"/>
                  <a:gd name="T9" fmla="*/ 90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8"/>
                  <a:gd name="T17" fmla="*/ 548 w 548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8">
                    <a:moveTo>
                      <a:pt x="548" y="179"/>
                    </a:moveTo>
                    <a:lnTo>
                      <a:pt x="548" y="18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48" y="179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7" name="Freeform 1206"/>
              <p:cNvSpPr>
                <a:spLocks/>
              </p:cNvSpPr>
              <p:nvPr/>
            </p:nvSpPr>
            <p:spPr bwMode="auto">
              <a:xfrm>
                <a:off x="2944" y="2296"/>
                <a:ext cx="275" cy="98"/>
              </a:xfrm>
              <a:custGeom>
                <a:avLst/>
                <a:gdLst>
                  <a:gd name="T0" fmla="*/ 274 w 550"/>
                  <a:gd name="T1" fmla="*/ 90 h 196"/>
                  <a:gd name="T2" fmla="*/ 275 w 550"/>
                  <a:gd name="T3" fmla="*/ 98 h 196"/>
                  <a:gd name="T4" fmla="*/ 0 w 550"/>
                  <a:gd name="T5" fmla="*/ 7 h 196"/>
                  <a:gd name="T6" fmla="*/ 0 w 550"/>
                  <a:gd name="T7" fmla="*/ 0 h 196"/>
                  <a:gd name="T8" fmla="*/ 274 w 550"/>
                  <a:gd name="T9" fmla="*/ 90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96"/>
                  <a:gd name="T17" fmla="*/ 550 w 550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96">
                    <a:moveTo>
                      <a:pt x="548" y="180"/>
                    </a:moveTo>
                    <a:lnTo>
                      <a:pt x="550" y="196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48" y="180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8" name="Freeform 1207"/>
              <p:cNvSpPr>
                <a:spLocks/>
              </p:cNvSpPr>
              <p:nvPr/>
            </p:nvSpPr>
            <p:spPr bwMode="auto">
              <a:xfrm>
                <a:off x="2944" y="2296"/>
                <a:ext cx="274" cy="92"/>
              </a:xfrm>
              <a:custGeom>
                <a:avLst/>
                <a:gdLst>
                  <a:gd name="T0" fmla="*/ 274 w 548"/>
                  <a:gd name="T1" fmla="*/ 90 h 185"/>
                  <a:gd name="T2" fmla="*/ 274 w 548"/>
                  <a:gd name="T3" fmla="*/ 92 h 185"/>
                  <a:gd name="T4" fmla="*/ 0 w 548"/>
                  <a:gd name="T5" fmla="*/ 2 h 185"/>
                  <a:gd name="T6" fmla="*/ 0 w 548"/>
                  <a:gd name="T7" fmla="*/ 0 h 185"/>
                  <a:gd name="T8" fmla="*/ 274 w 548"/>
                  <a:gd name="T9" fmla="*/ 90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5"/>
                  <a:gd name="T17" fmla="*/ 548 w 548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5">
                    <a:moveTo>
                      <a:pt x="548" y="180"/>
                    </a:moveTo>
                    <a:lnTo>
                      <a:pt x="548" y="18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48" y="180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9" name="Freeform 1208"/>
              <p:cNvSpPr>
                <a:spLocks/>
              </p:cNvSpPr>
              <p:nvPr/>
            </p:nvSpPr>
            <p:spPr bwMode="auto">
              <a:xfrm>
                <a:off x="2944" y="2298"/>
                <a:ext cx="274" cy="92"/>
              </a:xfrm>
              <a:custGeom>
                <a:avLst/>
                <a:gdLst>
                  <a:gd name="T0" fmla="*/ 274 w 548"/>
                  <a:gd name="T1" fmla="*/ 91 h 184"/>
                  <a:gd name="T2" fmla="*/ 274 w 548"/>
                  <a:gd name="T3" fmla="*/ 92 h 184"/>
                  <a:gd name="T4" fmla="*/ 0 w 548"/>
                  <a:gd name="T5" fmla="*/ 1 h 184"/>
                  <a:gd name="T6" fmla="*/ 0 w 548"/>
                  <a:gd name="T7" fmla="*/ 0 h 184"/>
                  <a:gd name="T8" fmla="*/ 274 w 548"/>
                  <a:gd name="T9" fmla="*/ 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4"/>
                  <a:gd name="T17" fmla="*/ 548 w 548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4">
                    <a:moveTo>
                      <a:pt x="548" y="181"/>
                    </a:moveTo>
                    <a:lnTo>
                      <a:pt x="548" y="18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48" y="181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0" name="Freeform 1209"/>
              <p:cNvSpPr>
                <a:spLocks/>
              </p:cNvSpPr>
              <p:nvPr/>
            </p:nvSpPr>
            <p:spPr bwMode="auto">
              <a:xfrm>
                <a:off x="2944" y="2299"/>
                <a:ext cx="275" cy="93"/>
              </a:xfrm>
              <a:custGeom>
                <a:avLst/>
                <a:gdLst>
                  <a:gd name="T0" fmla="*/ 274 w 550"/>
                  <a:gd name="T1" fmla="*/ 91 h 186"/>
                  <a:gd name="T2" fmla="*/ 275 w 550"/>
                  <a:gd name="T3" fmla="*/ 93 h 186"/>
                  <a:gd name="T4" fmla="*/ 0 w 550"/>
                  <a:gd name="T5" fmla="*/ 3 h 186"/>
                  <a:gd name="T6" fmla="*/ 0 w 550"/>
                  <a:gd name="T7" fmla="*/ 0 h 186"/>
                  <a:gd name="T8" fmla="*/ 274 w 550"/>
                  <a:gd name="T9" fmla="*/ 9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48" y="181"/>
                    </a:moveTo>
                    <a:lnTo>
                      <a:pt x="550" y="18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48" y="18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1" name="Freeform 1210"/>
              <p:cNvSpPr>
                <a:spLocks/>
              </p:cNvSpPr>
              <p:nvPr/>
            </p:nvSpPr>
            <p:spPr bwMode="auto">
              <a:xfrm>
                <a:off x="2944" y="2302"/>
                <a:ext cx="275" cy="92"/>
              </a:xfrm>
              <a:custGeom>
                <a:avLst/>
                <a:gdLst>
                  <a:gd name="T0" fmla="*/ 275 w 550"/>
                  <a:gd name="T1" fmla="*/ 91 h 184"/>
                  <a:gd name="T2" fmla="*/ 275 w 550"/>
                  <a:gd name="T3" fmla="*/ 92 h 184"/>
                  <a:gd name="T4" fmla="*/ 0 w 550"/>
                  <a:gd name="T5" fmla="*/ 1 h 184"/>
                  <a:gd name="T6" fmla="*/ 0 w 550"/>
                  <a:gd name="T7" fmla="*/ 0 h 184"/>
                  <a:gd name="T8" fmla="*/ 275 w 550"/>
                  <a:gd name="T9" fmla="*/ 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4"/>
                  <a:gd name="T17" fmla="*/ 550 w 550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4">
                    <a:moveTo>
                      <a:pt x="550" y="181"/>
                    </a:moveTo>
                    <a:lnTo>
                      <a:pt x="550" y="18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50" y="181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2" name="Freeform 1211"/>
              <p:cNvSpPr>
                <a:spLocks/>
              </p:cNvSpPr>
              <p:nvPr/>
            </p:nvSpPr>
            <p:spPr bwMode="auto">
              <a:xfrm>
                <a:off x="2944" y="2304"/>
                <a:ext cx="276" cy="98"/>
              </a:xfrm>
              <a:custGeom>
                <a:avLst/>
                <a:gdLst>
                  <a:gd name="T0" fmla="*/ 275 w 553"/>
                  <a:gd name="T1" fmla="*/ 91 h 196"/>
                  <a:gd name="T2" fmla="*/ 276 w 553"/>
                  <a:gd name="T3" fmla="*/ 98 h 196"/>
                  <a:gd name="T4" fmla="*/ 1 w 553"/>
                  <a:gd name="T5" fmla="*/ 6 h 196"/>
                  <a:gd name="T6" fmla="*/ 0 w 553"/>
                  <a:gd name="T7" fmla="*/ 0 h 196"/>
                  <a:gd name="T8" fmla="*/ 275 w 553"/>
                  <a:gd name="T9" fmla="*/ 9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3"/>
                  <a:gd name="T16" fmla="*/ 0 h 196"/>
                  <a:gd name="T17" fmla="*/ 553 w 553"/>
                  <a:gd name="T18" fmla="*/ 196 h 1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3" h="196">
                    <a:moveTo>
                      <a:pt x="550" y="181"/>
                    </a:moveTo>
                    <a:lnTo>
                      <a:pt x="553" y="196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550" y="18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3" name="Freeform 1212"/>
              <p:cNvSpPr>
                <a:spLocks/>
              </p:cNvSpPr>
              <p:nvPr/>
            </p:nvSpPr>
            <p:spPr bwMode="auto">
              <a:xfrm>
                <a:off x="2944" y="2304"/>
                <a:ext cx="275" cy="92"/>
              </a:xfrm>
              <a:custGeom>
                <a:avLst/>
                <a:gdLst>
                  <a:gd name="T0" fmla="*/ 275 w 550"/>
                  <a:gd name="T1" fmla="*/ 90 h 185"/>
                  <a:gd name="T2" fmla="*/ 275 w 550"/>
                  <a:gd name="T3" fmla="*/ 92 h 185"/>
                  <a:gd name="T4" fmla="*/ 1 w 550"/>
                  <a:gd name="T5" fmla="*/ 1 h 185"/>
                  <a:gd name="T6" fmla="*/ 0 w 550"/>
                  <a:gd name="T7" fmla="*/ 0 h 185"/>
                  <a:gd name="T8" fmla="*/ 275 w 550"/>
                  <a:gd name="T9" fmla="*/ 90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50" y="181"/>
                    </a:moveTo>
                    <a:lnTo>
                      <a:pt x="550" y="18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550" y="18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4" name="Freeform 1213"/>
              <p:cNvSpPr>
                <a:spLocks/>
              </p:cNvSpPr>
              <p:nvPr/>
            </p:nvSpPr>
            <p:spPr bwMode="auto">
              <a:xfrm>
                <a:off x="2945" y="2305"/>
                <a:ext cx="275" cy="92"/>
              </a:xfrm>
              <a:custGeom>
                <a:avLst/>
                <a:gdLst>
                  <a:gd name="T0" fmla="*/ 275 w 550"/>
                  <a:gd name="T1" fmla="*/ 91 h 185"/>
                  <a:gd name="T2" fmla="*/ 275 w 550"/>
                  <a:gd name="T3" fmla="*/ 92 h 185"/>
                  <a:gd name="T4" fmla="*/ 0 w 550"/>
                  <a:gd name="T5" fmla="*/ 1 h 185"/>
                  <a:gd name="T6" fmla="*/ 0 w 550"/>
                  <a:gd name="T7" fmla="*/ 0 h 185"/>
                  <a:gd name="T8" fmla="*/ 275 w 550"/>
                  <a:gd name="T9" fmla="*/ 9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5"/>
                  <a:gd name="T17" fmla="*/ 550 w 550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5">
                    <a:moveTo>
                      <a:pt x="549" y="182"/>
                    </a:moveTo>
                    <a:lnTo>
                      <a:pt x="550" y="18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49" y="182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5" name="Freeform 1214"/>
              <p:cNvSpPr>
                <a:spLocks/>
              </p:cNvSpPr>
              <p:nvPr/>
            </p:nvSpPr>
            <p:spPr bwMode="auto">
              <a:xfrm>
                <a:off x="2945" y="2306"/>
                <a:ext cx="275" cy="93"/>
              </a:xfrm>
              <a:custGeom>
                <a:avLst/>
                <a:gdLst>
                  <a:gd name="T0" fmla="*/ 275 w 550"/>
                  <a:gd name="T1" fmla="*/ 92 h 186"/>
                  <a:gd name="T2" fmla="*/ 275 w 550"/>
                  <a:gd name="T3" fmla="*/ 93 h 186"/>
                  <a:gd name="T4" fmla="*/ 1 w 550"/>
                  <a:gd name="T5" fmla="*/ 1 h 186"/>
                  <a:gd name="T6" fmla="*/ 0 w 550"/>
                  <a:gd name="T7" fmla="*/ 0 h 186"/>
                  <a:gd name="T8" fmla="*/ 275 w 550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50" y="183"/>
                    </a:moveTo>
                    <a:lnTo>
                      <a:pt x="550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6" name="Freeform 1215"/>
              <p:cNvSpPr>
                <a:spLocks/>
              </p:cNvSpPr>
              <p:nvPr/>
            </p:nvSpPr>
            <p:spPr bwMode="auto">
              <a:xfrm>
                <a:off x="2945" y="2308"/>
                <a:ext cx="275" cy="92"/>
              </a:xfrm>
              <a:custGeom>
                <a:avLst/>
                <a:gdLst>
                  <a:gd name="T0" fmla="*/ 275 w 548"/>
                  <a:gd name="T1" fmla="*/ 91 h 185"/>
                  <a:gd name="T2" fmla="*/ 275 w 548"/>
                  <a:gd name="T3" fmla="*/ 92 h 185"/>
                  <a:gd name="T4" fmla="*/ 0 w 548"/>
                  <a:gd name="T5" fmla="*/ 2 h 185"/>
                  <a:gd name="T6" fmla="*/ 0 w 548"/>
                  <a:gd name="T7" fmla="*/ 0 h 185"/>
                  <a:gd name="T8" fmla="*/ 275 w 548"/>
                  <a:gd name="T9" fmla="*/ 9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185"/>
                  <a:gd name="T17" fmla="*/ 548 w 548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185">
                    <a:moveTo>
                      <a:pt x="548" y="183"/>
                    </a:moveTo>
                    <a:lnTo>
                      <a:pt x="548" y="18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7" name="Freeform 1216"/>
              <p:cNvSpPr>
                <a:spLocks/>
              </p:cNvSpPr>
              <p:nvPr/>
            </p:nvSpPr>
            <p:spPr bwMode="auto">
              <a:xfrm>
                <a:off x="2945" y="2309"/>
                <a:ext cx="275" cy="93"/>
              </a:xfrm>
              <a:custGeom>
                <a:avLst/>
                <a:gdLst>
                  <a:gd name="T0" fmla="*/ 274 w 550"/>
                  <a:gd name="T1" fmla="*/ 91 h 184"/>
                  <a:gd name="T2" fmla="*/ 275 w 550"/>
                  <a:gd name="T3" fmla="*/ 93 h 184"/>
                  <a:gd name="T4" fmla="*/ 0 w 550"/>
                  <a:gd name="T5" fmla="*/ 1 h 184"/>
                  <a:gd name="T6" fmla="*/ 0 w 550"/>
                  <a:gd name="T7" fmla="*/ 0 h 184"/>
                  <a:gd name="T8" fmla="*/ 274 w 550"/>
                  <a:gd name="T9" fmla="*/ 9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4"/>
                  <a:gd name="T17" fmla="*/ 550 w 550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4">
                    <a:moveTo>
                      <a:pt x="548" y="181"/>
                    </a:moveTo>
                    <a:lnTo>
                      <a:pt x="550" y="18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48" y="181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8" name="Freeform 1217"/>
              <p:cNvSpPr>
                <a:spLocks/>
              </p:cNvSpPr>
              <p:nvPr/>
            </p:nvSpPr>
            <p:spPr bwMode="auto">
              <a:xfrm>
                <a:off x="2945" y="2310"/>
                <a:ext cx="278" cy="98"/>
              </a:xfrm>
              <a:custGeom>
                <a:avLst/>
                <a:gdLst>
                  <a:gd name="T0" fmla="*/ 275 w 555"/>
                  <a:gd name="T1" fmla="*/ 91 h 197"/>
                  <a:gd name="T2" fmla="*/ 278 w 555"/>
                  <a:gd name="T3" fmla="*/ 98 h 197"/>
                  <a:gd name="T4" fmla="*/ 3 w 555"/>
                  <a:gd name="T5" fmla="*/ 7 h 197"/>
                  <a:gd name="T6" fmla="*/ 0 w 555"/>
                  <a:gd name="T7" fmla="*/ 0 h 197"/>
                  <a:gd name="T8" fmla="*/ 275 w 555"/>
                  <a:gd name="T9" fmla="*/ 91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97"/>
                  <a:gd name="T17" fmla="*/ 555 w 555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97">
                    <a:moveTo>
                      <a:pt x="550" y="183"/>
                    </a:moveTo>
                    <a:lnTo>
                      <a:pt x="555" y="197"/>
                    </a:lnTo>
                    <a:lnTo>
                      <a:pt x="6" y="14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9" name="Freeform 1218"/>
              <p:cNvSpPr>
                <a:spLocks/>
              </p:cNvSpPr>
              <p:nvPr/>
            </p:nvSpPr>
            <p:spPr bwMode="auto">
              <a:xfrm>
                <a:off x="2945" y="2310"/>
                <a:ext cx="276" cy="93"/>
              </a:xfrm>
              <a:custGeom>
                <a:avLst/>
                <a:gdLst>
                  <a:gd name="T0" fmla="*/ 275 w 551"/>
                  <a:gd name="T1" fmla="*/ 91 h 187"/>
                  <a:gd name="T2" fmla="*/ 276 w 551"/>
                  <a:gd name="T3" fmla="*/ 93 h 187"/>
                  <a:gd name="T4" fmla="*/ 1 w 551"/>
                  <a:gd name="T5" fmla="*/ 2 h 187"/>
                  <a:gd name="T6" fmla="*/ 0 w 551"/>
                  <a:gd name="T7" fmla="*/ 0 h 187"/>
                  <a:gd name="T8" fmla="*/ 275 w 551"/>
                  <a:gd name="T9" fmla="*/ 9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1"/>
                  <a:gd name="T16" fmla="*/ 0 h 187"/>
                  <a:gd name="T17" fmla="*/ 551 w 551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1" h="187">
                    <a:moveTo>
                      <a:pt x="550" y="183"/>
                    </a:moveTo>
                    <a:lnTo>
                      <a:pt x="551" y="18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0" name="Freeform 1219"/>
              <p:cNvSpPr>
                <a:spLocks/>
              </p:cNvSpPr>
              <p:nvPr/>
            </p:nvSpPr>
            <p:spPr bwMode="auto">
              <a:xfrm>
                <a:off x="2946" y="2312"/>
                <a:ext cx="276" cy="93"/>
              </a:xfrm>
              <a:custGeom>
                <a:avLst/>
                <a:gdLst>
                  <a:gd name="T0" fmla="*/ 275 w 552"/>
                  <a:gd name="T1" fmla="*/ 92 h 186"/>
                  <a:gd name="T2" fmla="*/ 276 w 552"/>
                  <a:gd name="T3" fmla="*/ 93 h 186"/>
                  <a:gd name="T4" fmla="*/ 1 w 552"/>
                  <a:gd name="T5" fmla="*/ 1 h 186"/>
                  <a:gd name="T6" fmla="*/ 0 w 552"/>
                  <a:gd name="T7" fmla="*/ 0 h 186"/>
                  <a:gd name="T8" fmla="*/ 275 w 552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6"/>
                  <a:gd name="T17" fmla="*/ 552 w 552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6">
                    <a:moveTo>
                      <a:pt x="550" y="183"/>
                    </a:moveTo>
                    <a:lnTo>
                      <a:pt x="552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1" name="Freeform 1220"/>
              <p:cNvSpPr>
                <a:spLocks/>
              </p:cNvSpPr>
              <p:nvPr/>
            </p:nvSpPr>
            <p:spPr bwMode="auto">
              <a:xfrm>
                <a:off x="2947" y="2314"/>
                <a:ext cx="275" cy="93"/>
              </a:xfrm>
              <a:custGeom>
                <a:avLst/>
                <a:gdLst>
                  <a:gd name="T0" fmla="*/ 275 w 550"/>
                  <a:gd name="T1" fmla="*/ 92 h 186"/>
                  <a:gd name="T2" fmla="*/ 275 w 550"/>
                  <a:gd name="T3" fmla="*/ 93 h 186"/>
                  <a:gd name="T4" fmla="*/ 1 w 550"/>
                  <a:gd name="T5" fmla="*/ 1 h 186"/>
                  <a:gd name="T6" fmla="*/ 0 w 550"/>
                  <a:gd name="T7" fmla="*/ 0 h 186"/>
                  <a:gd name="T8" fmla="*/ 275 w 550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6"/>
                  <a:gd name="T17" fmla="*/ 550 w 550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6">
                    <a:moveTo>
                      <a:pt x="550" y="183"/>
                    </a:moveTo>
                    <a:lnTo>
                      <a:pt x="550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2" name="Freeform 1221"/>
              <p:cNvSpPr>
                <a:spLocks/>
              </p:cNvSpPr>
              <p:nvPr/>
            </p:nvSpPr>
            <p:spPr bwMode="auto">
              <a:xfrm>
                <a:off x="2948" y="2315"/>
                <a:ext cx="275" cy="93"/>
              </a:xfrm>
              <a:custGeom>
                <a:avLst/>
                <a:gdLst>
                  <a:gd name="T0" fmla="*/ 274 w 550"/>
                  <a:gd name="T1" fmla="*/ 91 h 187"/>
                  <a:gd name="T2" fmla="*/ 275 w 550"/>
                  <a:gd name="T3" fmla="*/ 93 h 187"/>
                  <a:gd name="T4" fmla="*/ 1 w 550"/>
                  <a:gd name="T5" fmla="*/ 2 h 187"/>
                  <a:gd name="T6" fmla="*/ 0 w 550"/>
                  <a:gd name="T7" fmla="*/ 0 h 187"/>
                  <a:gd name="T8" fmla="*/ 274 w 550"/>
                  <a:gd name="T9" fmla="*/ 9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"/>
                  <a:gd name="T16" fmla="*/ 0 h 187"/>
                  <a:gd name="T17" fmla="*/ 550 w 550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" h="187">
                    <a:moveTo>
                      <a:pt x="548" y="183"/>
                    </a:moveTo>
                    <a:lnTo>
                      <a:pt x="550" y="18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548" y="183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3" name="Freeform 1222"/>
              <p:cNvSpPr>
                <a:spLocks/>
              </p:cNvSpPr>
              <p:nvPr/>
            </p:nvSpPr>
            <p:spPr bwMode="auto">
              <a:xfrm>
                <a:off x="2949" y="2317"/>
                <a:ext cx="278" cy="97"/>
              </a:xfrm>
              <a:custGeom>
                <a:avLst/>
                <a:gdLst>
                  <a:gd name="T0" fmla="*/ 274 w 557"/>
                  <a:gd name="T1" fmla="*/ 92 h 194"/>
                  <a:gd name="T2" fmla="*/ 278 w 557"/>
                  <a:gd name="T3" fmla="*/ 97 h 194"/>
                  <a:gd name="T4" fmla="*/ 3 w 557"/>
                  <a:gd name="T5" fmla="*/ 5 h 194"/>
                  <a:gd name="T6" fmla="*/ 0 w 557"/>
                  <a:gd name="T7" fmla="*/ 0 h 194"/>
                  <a:gd name="T8" fmla="*/ 274 w 557"/>
                  <a:gd name="T9" fmla="*/ 92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7"/>
                  <a:gd name="T16" fmla="*/ 0 h 194"/>
                  <a:gd name="T17" fmla="*/ 557 w 557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7" h="194">
                    <a:moveTo>
                      <a:pt x="549" y="183"/>
                    </a:moveTo>
                    <a:lnTo>
                      <a:pt x="557" y="194"/>
                    </a:lnTo>
                    <a:lnTo>
                      <a:pt x="7" y="10"/>
                    </a:lnTo>
                    <a:lnTo>
                      <a:pt x="0" y="0"/>
                    </a:lnTo>
                    <a:lnTo>
                      <a:pt x="549" y="183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4" name="Freeform 1223"/>
              <p:cNvSpPr>
                <a:spLocks/>
              </p:cNvSpPr>
              <p:nvPr/>
            </p:nvSpPr>
            <p:spPr bwMode="auto">
              <a:xfrm>
                <a:off x="2949" y="2317"/>
                <a:ext cx="276" cy="93"/>
              </a:xfrm>
              <a:custGeom>
                <a:avLst/>
                <a:gdLst>
                  <a:gd name="T0" fmla="*/ 275 w 552"/>
                  <a:gd name="T1" fmla="*/ 92 h 186"/>
                  <a:gd name="T2" fmla="*/ 276 w 552"/>
                  <a:gd name="T3" fmla="*/ 93 h 186"/>
                  <a:gd name="T4" fmla="*/ 1 w 552"/>
                  <a:gd name="T5" fmla="*/ 1 h 186"/>
                  <a:gd name="T6" fmla="*/ 0 w 552"/>
                  <a:gd name="T7" fmla="*/ 0 h 186"/>
                  <a:gd name="T8" fmla="*/ 275 w 552"/>
                  <a:gd name="T9" fmla="*/ 92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6"/>
                  <a:gd name="T17" fmla="*/ 552 w 552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6">
                    <a:moveTo>
                      <a:pt x="549" y="183"/>
                    </a:moveTo>
                    <a:lnTo>
                      <a:pt x="552" y="18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49" y="183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5" name="Freeform 1224"/>
              <p:cNvSpPr>
                <a:spLocks/>
              </p:cNvSpPr>
              <p:nvPr/>
            </p:nvSpPr>
            <p:spPr bwMode="auto">
              <a:xfrm>
                <a:off x="2950" y="2319"/>
                <a:ext cx="275" cy="93"/>
              </a:xfrm>
              <a:custGeom>
                <a:avLst/>
                <a:gdLst>
                  <a:gd name="T0" fmla="*/ 274 w 552"/>
                  <a:gd name="T1" fmla="*/ 91 h 188"/>
                  <a:gd name="T2" fmla="*/ 275 w 552"/>
                  <a:gd name="T3" fmla="*/ 93 h 188"/>
                  <a:gd name="T4" fmla="*/ 1 w 552"/>
                  <a:gd name="T5" fmla="*/ 1 h 188"/>
                  <a:gd name="T6" fmla="*/ 0 w 552"/>
                  <a:gd name="T7" fmla="*/ 0 h 188"/>
                  <a:gd name="T8" fmla="*/ 274 w 552"/>
                  <a:gd name="T9" fmla="*/ 9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8"/>
                  <a:gd name="T17" fmla="*/ 552 w 552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8">
                    <a:moveTo>
                      <a:pt x="550" y="183"/>
                    </a:moveTo>
                    <a:lnTo>
                      <a:pt x="552" y="188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50" y="183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6" name="Freeform 1225"/>
              <p:cNvSpPr>
                <a:spLocks/>
              </p:cNvSpPr>
              <p:nvPr/>
            </p:nvSpPr>
            <p:spPr bwMode="auto">
              <a:xfrm>
                <a:off x="2951" y="2320"/>
                <a:ext cx="276" cy="94"/>
              </a:xfrm>
              <a:custGeom>
                <a:avLst/>
                <a:gdLst>
                  <a:gd name="T0" fmla="*/ 275 w 552"/>
                  <a:gd name="T1" fmla="*/ 93 h 188"/>
                  <a:gd name="T2" fmla="*/ 276 w 552"/>
                  <a:gd name="T3" fmla="*/ 94 h 188"/>
                  <a:gd name="T4" fmla="*/ 1 w 552"/>
                  <a:gd name="T5" fmla="*/ 2 h 188"/>
                  <a:gd name="T6" fmla="*/ 0 w 552"/>
                  <a:gd name="T7" fmla="*/ 0 h 188"/>
                  <a:gd name="T8" fmla="*/ 275 w 552"/>
                  <a:gd name="T9" fmla="*/ 93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188"/>
                  <a:gd name="T17" fmla="*/ 552 w 552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188">
                    <a:moveTo>
                      <a:pt x="549" y="185"/>
                    </a:moveTo>
                    <a:lnTo>
                      <a:pt x="552" y="18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49" y="185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7" name="Freeform 1226"/>
              <p:cNvSpPr>
                <a:spLocks/>
              </p:cNvSpPr>
              <p:nvPr/>
            </p:nvSpPr>
            <p:spPr bwMode="auto">
              <a:xfrm>
                <a:off x="2952" y="2322"/>
                <a:ext cx="280" cy="96"/>
              </a:xfrm>
              <a:custGeom>
                <a:avLst/>
                <a:gdLst>
                  <a:gd name="T0" fmla="*/ 275 w 560"/>
                  <a:gd name="T1" fmla="*/ 92 h 192"/>
                  <a:gd name="T2" fmla="*/ 280 w 560"/>
                  <a:gd name="T3" fmla="*/ 96 h 192"/>
                  <a:gd name="T4" fmla="*/ 5 w 560"/>
                  <a:gd name="T5" fmla="*/ 4 h 192"/>
                  <a:gd name="T6" fmla="*/ 0 w 560"/>
                  <a:gd name="T7" fmla="*/ 0 h 192"/>
                  <a:gd name="T8" fmla="*/ 275 w 560"/>
                  <a:gd name="T9" fmla="*/ 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92"/>
                  <a:gd name="T17" fmla="*/ 560 w 560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92">
                    <a:moveTo>
                      <a:pt x="550" y="184"/>
                    </a:moveTo>
                    <a:lnTo>
                      <a:pt x="560" y="192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8" name="Freeform 1227"/>
              <p:cNvSpPr>
                <a:spLocks/>
              </p:cNvSpPr>
              <p:nvPr/>
            </p:nvSpPr>
            <p:spPr bwMode="auto">
              <a:xfrm>
                <a:off x="2952" y="2322"/>
                <a:ext cx="278" cy="94"/>
              </a:xfrm>
              <a:custGeom>
                <a:avLst/>
                <a:gdLst>
                  <a:gd name="T0" fmla="*/ 275 w 555"/>
                  <a:gd name="T1" fmla="*/ 92 h 187"/>
                  <a:gd name="T2" fmla="*/ 278 w 555"/>
                  <a:gd name="T3" fmla="*/ 94 h 187"/>
                  <a:gd name="T4" fmla="*/ 3 w 555"/>
                  <a:gd name="T5" fmla="*/ 2 h 187"/>
                  <a:gd name="T6" fmla="*/ 0 w 555"/>
                  <a:gd name="T7" fmla="*/ 0 h 187"/>
                  <a:gd name="T8" fmla="*/ 275 w 555"/>
                  <a:gd name="T9" fmla="*/ 92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87"/>
                  <a:gd name="T17" fmla="*/ 555 w 555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87">
                    <a:moveTo>
                      <a:pt x="550" y="184"/>
                    </a:moveTo>
                    <a:lnTo>
                      <a:pt x="555" y="18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9" name="Freeform 1228"/>
              <p:cNvSpPr>
                <a:spLocks/>
              </p:cNvSpPr>
              <p:nvPr/>
            </p:nvSpPr>
            <p:spPr bwMode="auto">
              <a:xfrm>
                <a:off x="2955" y="2324"/>
                <a:ext cx="277" cy="94"/>
              </a:xfrm>
              <a:custGeom>
                <a:avLst/>
                <a:gdLst>
                  <a:gd name="T0" fmla="*/ 275 w 555"/>
                  <a:gd name="T1" fmla="*/ 92 h 189"/>
                  <a:gd name="T2" fmla="*/ 277 w 555"/>
                  <a:gd name="T3" fmla="*/ 94 h 189"/>
                  <a:gd name="T4" fmla="*/ 2 w 555"/>
                  <a:gd name="T5" fmla="*/ 2 h 189"/>
                  <a:gd name="T6" fmla="*/ 0 w 555"/>
                  <a:gd name="T7" fmla="*/ 0 h 189"/>
                  <a:gd name="T8" fmla="*/ 275 w 555"/>
                  <a:gd name="T9" fmla="*/ 92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189"/>
                  <a:gd name="T17" fmla="*/ 555 w 55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189">
                    <a:moveTo>
                      <a:pt x="550" y="184"/>
                    </a:moveTo>
                    <a:lnTo>
                      <a:pt x="555" y="189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0" name="Freeform 1229"/>
              <p:cNvSpPr>
                <a:spLocks/>
              </p:cNvSpPr>
              <p:nvPr/>
            </p:nvSpPr>
            <p:spPr bwMode="auto">
              <a:xfrm>
                <a:off x="2957" y="2326"/>
                <a:ext cx="280" cy="96"/>
              </a:xfrm>
              <a:custGeom>
                <a:avLst/>
                <a:gdLst>
                  <a:gd name="T0" fmla="*/ 275 w 560"/>
                  <a:gd name="T1" fmla="*/ 92 h 191"/>
                  <a:gd name="T2" fmla="*/ 280 w 560"/>
                  <a:gd name="T3" fmla="*/ 96 h 191"/>
                  <a:gd name="T4" fmla="*/ 5 w 560"/>
                  <a:gd name="T5" fmla="*/ 3 h 191"/>
                  <a:gd name="T6" fmla="*/ 0 w 560"/>
                  <a:gd name="T7" fmla="*/ 0 h 191"/>
                  <a:gd name="T8" fmla="*/ 275 w 560"/>
                  <a:gd name="T9" fmla="*/ 92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91"/>
                  <a:gd name="T17" fmla="*/ 560 w 560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91">
                    <a:moveTo>
                      <a:pt x="550" y="184"/>
                    </a:moveTo>
                    <a:lnTo>
                      <a:pt x="560" y="191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550" y="184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1" name="Freeform 1230"/>
              <p:cNvSpPr>
                <a:spLocks/>
              </p:cNvSpPr>
              <p:nvPr/>
            </p:nvSpPr>
            <p:spPr bwMode="auto">
              <a:xfrm>
                <a:off x="2981" y="2254"/>
                <a:ext cx="283" cy="88"/>
              </a:xfrm>
              <a:custGeom>
                <a:avLst/>
                <a:gdLst>
                  <a:gd name="T0" fmla="*/ 283 w 565"/>
                  <a:gd name="T1" fmla="*/ 88 h 177"/>
                  <a:gd name="T2" fmla="*/ 276 w 565"/>
                  <a:gd name="T3" fmla="*/ 86 h 177"/>
                  <a:gd name="T4" fmla="*/ 0 w 565"/>
                  <a:gd name="T5" fmla="*/ 0 h 177"/>
                  <a:gd name="T6" fmla="*/ 5 w 565"/>
                  <a:gd name="T7" fmla="*/ 2 h 177"/>
                  <a:gd name="T8" fmla="*/ 283 w 565"/>
                  <a:gd name="T9" fmla="*/ 88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"/>
                  <a:gd name="T16" fmla="*/ 0 h 177"/>
                  <a:gd name="T17" fmla="*/ 565 w 565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" h="177">
                    <a:moveTo>
                      <a:pt x="565" y="177"/>
                    </a:moveTo>
                    <a:lnTo>
                      <a:pt x="552" y="173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565" y="177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2" name="Freeform 1231"/>
              <p:cNvSpPr>
                <a:spLocks/>
              </p:cNvSpPr>
              <p:nvPr/>
            </p:nvSpPr>
            <p:spPr bwMode="auto">
              <a:xfrm>
                <a:off x="2974" y="2254"/>
                <a:ext cx="283" cy="86"/>
              </a:xfrm>
              <a:custGeom>
                <a:avLst/>
                <a:gdLst>
                  <a:gd name="T0" fmla="*/ 283 w 565"/>
                  <a:gd name="T1" fmla="*/ 86 h 173"/>
                  <a:gd name="T2" fmla="*/ 277 w 565"/>
                  <a:gd name="T3" fmla="*/ 86 h 173"/>
                  <a:gd name="T4" fmla="*/ 0 w 565"/>
                  <a:gd name="T5" fmla="*/ 0 h 173"/>
                  <a:gd name="T6" fmla="*/ 7 w 565"/>
                  <a:gd name="T7" fmla="*/ 0 h 173"/>
                  <a:gd name="T8" fmla="*/ 283 w 565"/>
                  <a:gd name="T9" fmla="*/ 8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"/>
                  <a:gd name="T16" fmla="*/ 0 h 173"/>
                  <a:gd name="T17" fmla="*/ 565 w 565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" h="173">
                    <a:moveTo>
                      <a:pt x="565" y="173"/>
                    </a:moveTo>
                    <a:lnTo>
                      <a:pt x="553" y="17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565" y="173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3" name="Freeform 1232"/>
              <p:cNvSpPr>
                <a:spLocks/>
              </p:cNvSpPr>
              <p:nvPr/>
            </p:nvSpPr>
            <p:spPr bwMode="auto">
              <a:xfrm>
                <a:off x="3218" y="2340"/>
                <a:ext cx="65" cy="82"/>
              </a:xfrm>
              <a:custGeom>
                <a:avLst/>
                <a:gdLst>
                  <a:gd name="T0" fmla="*/ 33 w 129"/>
                  <a:gd name="T1" fmla="*/ 0 h 165"/>
                  <a:gd name="T2" fmla="*/ 27 w 129"/>
                  <a:gd name="T3" fmla="*/ 2 h 165"/>
                  <a:gd name="T4" fmla="*/ 20 w 129"/>
                  <a:gd name="T5" fmla="*/ 5 h 165"/>
                  <a:gd name="T6" fmla="*/ 15 w 129"/>
                  <a:gd name="T7" fmla="*/ 9 h 165"/>
                  <a:gd name="T8" fmla="*/ 10 w 129"/>
                  <a:gd name="T9" fmla="*/ 15 h 165"/>
                  <a:gd name="T10" fmla="*/ 6 w 129"/>
                  <a:gd name="T11" fmla="*/ 21 h 165"/>
                  <a:gd name="T12" fmla="*/ 3 w 129"/>
                  <a:gd name="T13" fmla="*/ 29 h 165"/>
                  <a:gd name="T14" fmla="*/ 1 w 129"/>
                  <a:gd name="T15" fmla="*/ 37 h 165"/>
                  <a:gd name="T16" fmla="*/ 0 w 129"/>
                  <a:gd name="T17" fmla="*/ 46 h 165"/>
                  <a:gd name="T18" fmla="*/ 1 w 129"/>
                  <a:gd name="T19" fmla="*/ 54 h 165"/>
                  <a:gd name="T20" fmla="*/ 3 w 129"/>
                  <a:gd name="T21" fmla="*/ 61 h 165"/>
                  <a:gd name="T22" fmla="*/ 5 w 129"/>
                  <a:gd name="T23" fmla="*/ 68 h 165"/>
                  <a:gd name="T24" fmla="*/ 9 w 129"/>
                  <a:gd name="T25" fmla="*/ 74 h 165"/>
                  <a:gd name="T26" fmla="*/ 14 w 129"/>
                  <a:gd name="T27" fmla="*/ 78 h 165"/>
                  <a:gd name="T28" fmla="*/ 19 w 129"/>
                  <a:gd name="T29" fmla="*/ 81 h 165"/>
                  <a:gd name="T30" fmla="*/ 26 w 129"/>
                  <a:gd name="T31" fmla="*/ 82 h 165"/>
                  <a:gd name="T32" fmla="*/ 32 w 129"/>
                  <a:gd name="T33" fmla="*/ 82 h 165"/>
                  <a:gd name="T34" fmla="*/ 38 w 129"/>
                  <a:gd name="T35" fmla="*/ 80 h 165"/>
                  <a:gd name="T36" fmla="*/ 44 w 129"/>
                  <a:gd name="T37" fmla="*/ 77 h 165"/>
                  <a:gd name="T38" fmla="*/ 50 w 129"/>
                  <a:gd name="T39" fmla="*/ 72 h 165"/>
                  <a:gd name="T40" fmla="*/ 55 w 129"/>
                  <a:gd name="T41" fmla="*/ 66 h 165"/>
                  <a:gd name="T42" fmla="*/ 59 w 129"/>
                  <a:gd name="T43" fmla="*/ 60 h 165"/>
                  <a:gd name="T44" fmla="*/ 62 w 129"/>
                  <a:gd name="T45" fmla="*/ 52 h 165"/>
                  <a:gd name="T46" fmla="*/ 64 w 129"/>
                  <a:gd name="T47" fmla="*/ 45 h 165"/>
                  <a:gd name="T48" fmla="*/ 65 w 129"/>
                  <a:gd name="T49" fmla="*/ 36 h 165"/>
                  <a:gd name="T50" fmla="*/ 64 w 129"/>
                  <a:gd name="T51" fmla="*/ 28 h 165"/>
                  <a:gd name="T52" fmla="*/ 62 w 129"/>
                  <a:gd name="T53" fmla="*/ 21 h 165"/>
                  <a:gd name="T54" fmla="*/ 59 w 129"/>
                  <a:gd name="T55" fmla="*/ 14 h 165"/>
                  <a:gd name="T56" fmla="*/ 56 w 129"/>
                  <a:gd name="T57" fmla="*/ 8 h 165"/>
                  <a:gd name="T58" fmla="*/ 51 w 129"/>
                  <a:gd name="T59" fmla="*/ 4 h 165"/>
                  <a:gd name="T60" fmla="*/ 46 w 129"/>
                  <a:gd name="T61" fmla="*/ 2 h 165"/>
                  <a:gd name="T62" fmla="*/ 39 w 129"/>
                  <a:gd name="T63" fmla="*/ 0 h 165"/>
                  <a:gd name="T64" fmla="*/ 33 w 129"/>
                  <a:gd name="T65" fmla="*/ 0 h 1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165"/>
                  <a:gd name="T101" fmla="*/ 129 w 129"/>
                  <a:gd name="T102" fmla="*/ 165 h 1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165">
                    <a:moveTo>
                      <a:pt x="66" y="0"/>
                    </a:moveTo>
                    <a:lnTo>
                      <a:pt x="53" y="4"/>
                    </a:lnTo>
                    <a:lnTo>
                      <a:pt x="40" y="10"/>
                    </a:lnTo>
                    <a:lnTo>
                      <a:pt x="30" y="19"/>
                    </a:lnTo>
                    <a:lnTo>
                      <a:pt x="20" y="30"/>
                    </a:lnTo>
                    <a:lnTo>
                      <a:pt x="11" y="43"/>
                    </a:lnTo>
                    <a:lnTo>
                      <a:pt x="5" y="58"/>
                    </a:lnTo>
                    <a:lnTo>
                      <a:pt x="2" y="75"/>
                    </a:lnTo>
                    <a:lnTo>
                      <a:pt x="0" y="92"/>
                    </a:lnTo>
                    <a:lnTo>
                      <a:pt x="2" y="108"/>
                    </a:lnTo>
                    <a:lnTo>
                      <a:pt x="5" y="123"/>
                    </a:lnTo>
                    <a:lnTo>
                      <a:pt x="10" y="137"/>
                    </a:lnTo>
                    <a:lnTo>
                      <a:pt x="18" y="148"/>
                    </a:lnTo>
                    <a:lnTo>
                      <a:pt x="28" y="156"/>
                    </a:lnTo>
                    <a:lnTo>
                      <a:pt x="38" y="163"/>
                    </a:lnTo>
                    <a:lnTo>
                      <a:pt x="51" y="165"/>
                    </a:lnTo>
                    <a:lnTo>
                      <a:pt x="63" y="165"/>
                    </a:lnTo>
                    <a:lnTo>
                      <a:pt x="76" y="161"/>
                    </a:lnTo>
                    <a:lnTo>
                      <a:pt x="88" y="155"/>
                    </a:lnTo>
                    <a:lnTo>
                      <a:pt x="100" y="145"/>
                    </a:lnTo>
                    <a:lnTo>
                      <a:pt x="110" y="133"/>
                    </a:lnTo>
                    <a:lnTo>
                      <a:pt x="118" y="120"/>
                    </a:lnTo>
                    <a:lnTo>
                      <a:pt x="123" y="105"/>
                    </a:lnTo>
                    <a:lnTo>
                      <a:pt x="128" y="90"/>
                    </a:lnTo>
                    <a:lnTo>
                      <a:pt x="129" y="73"/>
                    </a:lnTo>
                    <a:lnTo>
                      <a:pt x="128" y="57"/>
                    </a:lnTo>
                    <a:lnTo>
                      <a:pt x="124" y="42"/>
                    </a:lnTo>
                    <a:lnTo>
                      <a:pt x="118" y="29"/>
                    </a:lnTo>
                    <a:lnTo>
                      <a:pt x="111" y="17"/>
                    </a:lnTo>
                    <a:lnTo>
                      <a:pt x="101" y="9"/>
                    </a:lnTo>
                    <a:lnTo>
                      <a:pt x="91" y="4"/>
                    </a:lnTo>
                    <a:lnTo>
                      <a:pt x="7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90" name="Group 1233"/>
            <p:cNvGrpSpPr>
              <a:grpSpLocks/>
            </p:cNvGrpSpPr>
            <p:nvPr/>
          </p:nvGrpSpPr>
          <p:grpSpPr bwMode="auto">
            <a:xfrm>
              <a:off x="3057" y="2243"/>
              <a:ext cx="300" cy="239"/>
              <a:chOff x="3057" y="2243"/>
              <a:chExt cx="300" cy="239"/>
            </a:xfrm>
          </p:grpSpPr>
          <p:sp>
            <p:nvSpPr>
              <p:cNvPr id="10682" name="Freeform 1234"/>
              <p:cNvSpPr>
                <a:spLocks/>
              </p:cNvSpPr>
              <p:nvPr/>
            </p:nvSpPr>
            <p:spPr bwMode="auto">
              <a:xfrm>
                <a:off x="3115" y="2245"/>
                <a:ext cx="183" cy="57"/>
              </a:xfrm>
              <a:custGeom>
                <a:avLst/>
                <a:gdLst>
                  <a:gd name="T0" fmla="*/ 183 w 365"/>
                  <a:gd name="T1" fmla="*/ 55 h 115"/>
                  <a:gd name="T2" fmla="*/ 176 w 365"/>
                  <a:gd name="T3" fmla="*/ 57 h 115"/>
                  <a:gd name="T4" fmla="*/ 0 w 365"/>
                  <a:gd name="T5" fmla="*/ 2 h 115"/>
                  <a:gd name="T6" fmla="*/ 7 w 365"/>
                  <a:gd name="T7" fmla="*/ 0 h 115"/>
                  <a:gd name="T8" fmla="*/ 183 w 365"/>
                  <a:gd name="T9" fmla="*/ 5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5"/>
                  <a:gd name="T16" fmla="*/ 0 h 115"/>
                  <a:gd name="T17" fmla="*/ 365 w 36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5" h="115">
                    <a:moveTo>
                      <a:pt x="365" y="110"/>
                    </a:moveTo>
                    <a:lnTo>
                      <a:pt x="352" y="115"/>
                    </a:lnTo>
                    <a:lnTo>
                      <a:pt x="0" y="5"/>
                    </a:lnTo>
                    <a:lnTo>
                      <a:pt x="13" y="0"/>
                    </a:lnTo>
                    <a:lnTo>
                      <a:pt x="365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3" name="Freeform 1235"/>
              <p:cNvSpPr>
                <a:spLocks/>
              </p:cNvSpPr>
              <p:nvPr/>
            </p:nvSpPr>
            <p:spPr bwMode="auto">
              <a:xfrm>
                <a:off x="3119" y="2245"/>
                <a:ext cx="179" cy="55"/>
              </a:xfrm>
              <a:custGeom>
                <a:avLst/>
                <a:gdLst>
                  <a:gd name="T0" fmla="*/ 179 w 357"/>
                  <a:gd name="T1" fmla="*/ 54 h 112"/>
                  <a:gd name="T2" fmla="*/ 177 w 357"/>
                  <a:gd name="T3" fmla="*/ 55 h 112"/>
                  <a:gd name="T4" fmla="*/ 0 w 357"/>
                  <a:gd name="T5" fmla="*/ 1 h 112"/>
                  <a:gd name="T6" fmla="*/ 3 w 357"/>
                  <a:gd name="T7" fmla="*/ 0 h 112"/>
                  <a:gd name="T8" fmla="*/ 179 w 357"/>
                  <a:gd name="T9" fmla="*/ 5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2"/>
                  <a:gd name="T17" fmla="*/ 357 w 357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2">
                    <a:moveTo>
                      <a:pt x="357" y="110"/>
                    </a:moveTo>
                    <a:lnTo>
                      <a:pt x="354" y="112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357" y="110"/>
                    </a:lnTo>
                    <a:close/>
                  </a:path>
                </a:pathLst>
              </a:custGeom>
              <a:solidFill>
                <a:srgbClr val="98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4" name="Freeform 1236"/>
              <p:cNvSpPr>
                <a:spLocks/>
              </p:cNvSpPr>
              <p:nvPr/>
            </p:nvSpPr>
            <p:spPr bwMode="auto">
              <a:xfrm>
                <a:off x="3117" y="2245"/>
                <a:ext cx="179" cy="56"/>
              </a:xfrm>
              <a:custGeom>
                <a:avLst/>
                <a:gdLst>
                  <a:gd name="T0" fmla="*/ 179 w 357"/>
                  <a:gd name="T1" fmla="*/ 55 h 111"/>
                  <a:gd name="T2" fmla="*/ 176 w 357"/>
                  <a:gd name="T3" fmla="*/ 56 h 111"/>
                  <a:gd name="T4" fmla="*/ 0 w 357"/>
                  <a:gd name="T5" fmla="*/ 1 h 111"/>
                  <a:gd name="T6" fmla="*/ 2 w 357"/>
                  <a:gd name="T7" fmla="*/ 0 h 111"/>
                  <a:gd name="T8" fmla="*/ 179 w 357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357" y="110"/>
                    </a:moveTo>
                    <a:lnTo>
                      <a:pt x="352" y="11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7" y="110"/>
                    </a:lnTo>
                    <a:close/>
                  </a:path>
                </a:pathLst>
              </a:custGeom>
              <a:solidFill>
                <a:srgbClr val="9B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5" name="Freeform 1237"/>
              <p:cNvSpPr>
                <a:spLocks/>
              </p:cNvSpPr>
              <p:nvPr/>
            </p:nvSpPr>
            <p:spPr bwMode="auto">
              <a:xfrm>
                <a:off x="3115" y="2246"/>
                <a:ext cx="179" cy="56"/>
              </a:xfrm>
              <a:custGeom>
                <a:avLst/>
                <a:gdLst>
                  <a:gd name="T0" fmla="*/ 179 w 357"/>
                  <a:gd name="T1" fmla="*/ 55 h 111"/>
                  <a:gd name="T2" fmla="*/ 176 w 357"/>
                  <a:gd name="T3" fmla="*/ 56 h 111"/>
                  <a:gd name="T4" fmla="*/ 0 w 357"/>
                  <a:gd name="T5" fmla="*/ 1 h 111"/>
                  <a:gd name="T6" fmla="*/ 3 w 357"/>
                  <a:gd name="T7" fmla="*/ 0 h 111"/>
                  <a:gd name="T8" fmla="*/ 179 w 357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357" y="109"/>
                    </a:moveTo>
                    <a:lnTo>
                      <a:pt x="352" y="111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357" y="109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6" name="Freeform 1238"/>
              <p:cNvSpPr>
                <a:spLocks/>
              </p:cNvSpPr>
              <p:nvPr/>
            </p:nvSpPr>
            <p:spPr bwMode="auto">
              <a:xfrm>
                <a:off x="3109" y="2247"/>
                <a:ext cx="182" cy="58"/>
              </a:xfrm>
              <a:custGeom>
                <a:avLst/>
                <a:gdLst>
                  <a:gd name="T0" fmla="*/ 182 w 364"/>
                  <a:gd name="T1" fmla="*/ 55 h 116"/>
                  <a:gd name="T2" fmla="*/ 176 w 364"/>
                  <a:gd name="T3" fmla="*/ 58 h 116"/>
                  <a:gd name="T4" fmla="*/ 0 w 364"/>
                  <a:gd name="T5" fmla="*/ 3 h 116"/>
                  <a:gd name="T6" fmla="*/ 6 w 364"/>
                  <a:gd name="T7" fmla="*/ 0 h 116"/>
                  <a:gd name="T8" fmla="*/ 182 w 364"/>
                  <a:gd name="T9" fmla="*/ 55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4"/>
                  <a:gd name="T16" fmla="*/ 0 h 116"/>
                  <a:gd name="T17" fmla="*/ 364 w 36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4" h="116">
                    <a:moveTo>
                      <a:pt x="364" y="110"/>
                    </a:moveTo>
                    <a:lnTo>
                      <a:pt x="352" y="116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364" y="110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7" name="Freeform 1239"/>
              <p:cNvSpPr>
                <a:spLocks/>
              </p:cNvSpPr>
              <p:nvPr/>
            </p:nvSpPr>
            <p:spPr bwMode="auto">
              <a:xfrm>
                <a:off x="3113" y="2247"/>
                <a:ext cx="178" cy="56"/>
              </a:xfrm>
              <a:custGeom>
                <a:avLst/>
                <a:gdLst>
                  <a:gd name="T0" fmla="*/ 178 w 356"/>
                  <a:gd name="T1" fmla="*/ 55 h 111"/>
                  <a:gd name="T2" fmla="*/ 177 w 356"/>
                  <a:gd name="T3" fmla="*/ 56 h 111"/>
                  <a:gd name="T4" fmla="*/ 0 w 356"/>
                  <a:gd name="T5" fmla="*/ 1 h 111"/>
                  <a:gd name="T6" fmla="*/ 2 w 356"/>
                  <a:gd name="T7" fmla="*/ 0 h 111"/>
                  <a:gd name="T8" fmla="*/ 178 w 356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1"/>
                  <a:gd name="T17" fmla="*/ 356 w 35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1">
                    <a:moveTo>
                      <a:pt x="356" y="110"/>
                    </a:moveTo>
                    <a:lnTo>
                      <a:pt x="354" y="111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356" y="110"/>
                    </a:lnTo>
                    <a:close/>
                  </a:path>
                </a:pathLst>
              </a:custGeom>
              <a:solidFill>
                <a:srgbClr val="A3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8" name="Freeform 1240"/>
              <p:cNvSpPr>
                <a:spLocks/>
              </p:cNvSpPr>
              <p:nvPr/>
            </p:nvSpPr>
            <p:spPr bwMode="auto">
              <a:xfrm>
                <a:off x="3112" y="2248"/>
                <a:ext cx="178" cy="56"/>
              </a:xfrm>
              <a:custGeom>
                <a:avLst/>
                <a:gdLst>
                  <a:gd name="T0" fmla="*/ 178 w 357"/>
                  <a:gd name="T1" fmla="*/ 55 h 111"/>
                  <a:gd name="T2" fmla="*/ 177 w 357"/>
                  <a:gd name="T3" fmla="*/ 56 h 111"/>
                  <a:gd name="T4" fmla="*/ 0 w 357"/>
                  <a:gd name="T5" fmla="*/ 1 h 111"/>
                  <a:gd name="T6" fmla="*/ 1 w 357"/>
                  <a:gd name="T7" fmla="*/ 0 h 111"/>
                  <a:gd name="T8" fmla="*/ 178 w 357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357" y="109"/>
                    </a:moveTo>
                    <a:lnTo>
                      <a:pt x="354" y="11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57" y="109"/>
                    </a:lnTo>
                    <a:close/>
                  </a:path>
                </a:pathLst>
              </a:custGeom>
              <a:solidFill>
                <a:srgbClr val="A55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9" name="Freeform 1241"/>
              <p:cNvSpPr>
                <a:spLocks/>
              </p:cNvSpPr>
              <p:nvPr/>
            </p:nvSpPr>
            <p:spPr bwMode="auto">
              <a:xfrm>
                <a:off x="3111" y="2249"/>
                <a:ext cx="178" cy="55"/>
              </a:xfrm>
              <a:custGeom>
                <a:avLst/>
                <a:gdLst>
                  <a:gd name="T0" fmla="*/ 178 w 356"/>
                  <a:gd name="T1" fmla="*/ 54 h 112"/>
                  <a:gd name="T2" fmla="*/ 177 w 356"/>
                  <a:gd name="T3" fmla="*/ 55 h 112"/>
                  <a:gd name="T4" fmla="*/ 0 w 356"/>
                  <a:gd name="T5" fmla="*/ 1 h 112"/>
                  <a:gd name="T6" fmla="*/ 1 w 356"/>
                  <a:gd name="T7" fmla="*/ 0 h 112"/>
                  <a:gd name="T8" fmla="*/ 178 w 356"/>
                  <a:gd name="T9" fmla="*/ 5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2"/>
                  <a:gd name="T17" fmla="*/ 356 w 35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2">
                    <a:moveTo>
                      <a:pt x="356" y="110"/>
                    </a:moveTo>
                    <a:lnTo>
                      <a:pt x="353" y="1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6" y="110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0" name="Freeform 1242"/>
              <p:cNvSpPr>
                <a:spLocks/>
              </p:cNvSpPr>
              <p:nvPr/>
            </p:nvSpPr>
            <p:spPr bwMode="auto">
              <a:xfrm>
                <a:off x="3109" y="2250"/>
                <a:ext cx="178" cy="55"/>
              </a:xfrm>
              <a:custGeom>
                <a:avLst/>
                <a:gdLst>
                  <a:gd name="T0" fmla="*/ 178 w 356"/>
                  <a:gd name="T1" fmla="*/ 55 h 111"/>
                  <a:gd name="T2" fmla="*/ 176 w 356"/>
                  <a:gd name="T3" fmla="*/ 55 h 111"/>
                  <a:gd name="T4" fmla="*/ 0 w 356"/>
                  <a:gd name="T5" fmla="*/ 0 h 111"/>
                  <a:gd name="T6" fmla="*/ 1 w 356"/>
                  <a:gd name="T7" fmla="*/ 0 h 111"/>
                  <a:gd name="T8" fmla="*/ 178 w 356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1"/>
                  <a:gd name="T17" fmla="*/ 356 w 35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1">
                    <a:moveTo>
                      <a:pt x="356" y="110"/>
                    </a:moveTo>
                    <a:lnTo>
                      <a:pt x="352" y="11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56" y="110"/>
                    </a:lnTo>
                    <a:close/>
                  </a:path>
                </a:pathLst>
              </a:custGeom>
              <a:solidFill>
                <a:srgbClr val="AB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1" name="Freeform 1243"/>
              <p:cNvSpPr>
                <a:spLocks/>
              </p:cNvSpPr>
              <p:nvPr/>
            </p:nvSpPr>
            <p:spPr bwMode="auto">
              <a:xfrm>
                <a:off x="3102" y="2250"/>
                <a:ext cx="183" cy="59"/>
              </a:xfrm>
              <a:custGeom>
                <a:avLst/>
                <a:gdLst>
                  <a:gd name="T0" fmla="*/ 183 w 365"/>
                  <a:gd name="T1" fmla="*/ 55 h 120"/>
                  <a:gd name="T2" fmla="*/ 177 w 365"/>
                  <a:gd name="T3" fmla="*/ 59 h 120"/>
                  <a:gd name="T4" fmla="*/ 0 w 365"/>
                  <a:gd name="T5" fmla="*/ 4 h 120"/>
                  <a:gd name="T6" fmla="*/ 7 w 365"/>
                  <a:gd name="T7" fmla="*/ 0 h 120"/>
                  <a:gd name="T8" fmla="*/ 183 w 365"/>
                  <a:gd name="T9" fmla="*/ 55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5"/>
                  <a:gd name="T16" fmla="*/ 0 h 120"/>
                  <a:gd name="T17" fmla="*/ 365 w 365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5" h="120">
                    <a:moveTo>
                      <a:pt x="365" y="111"/>
                    </a:moveTo>
                    <a:lnTo>
                      <a:pt x="354" y="120"/>
                    </a:lnTo>
                    <a:lnTo>
                      <a:pt x="0" y="8"/>
                    </a:lnTo>
                    <a:lnTo>
                      <a:pt x="13" y="0"/>
                    </a:lnTo>
                    <a:lnTo>
                      <a:pt x="365" y="111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2" name="Freeform 1244"/>
              <p:cNvSpPr>
                <a:spLocks/>
              </p:cNvSpPr>
              <p:nvPr/>
            </p:nvSpPr>
            <p:spPr bwMode="auto">
              <a:xfrm>
                <a:off x="3107" y="2250"/>
                <a:ext cx="178" cy="56"/>
              </a:xfrm>
              <a:custGeom>
                <a:avLst/>
                <a:gdLst>
                  <a:gd name="T0" fmla="*/ 178 w 355"/>
                  <a:gd name="T1" fmla="*/ 55 h 113"/>
                  <a:gd name="T2" fmla="*/ 176 w 355"/>
                  <a:gd name="T3" fmla="*/ 56 h 113"/>
                  <a:gd name="T4" fmla="*/ 0 w 355"/>
                  <a:gd name="T5" fmla="*/ 1 h 113"/>
                  <a:gd name="T6" fmla="*/ 2 w 355"/>
                  <a:gd name="T7" fmla="*/ 0 h 113"/>
                  <a:gd name="T8" fmla="*/ 178 w 355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3"/>
                  <a:gd name="T17" fmla="*/ 355 w 355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3">
                    <a:moveTo>
                      <a:pt x="355" y="111"/>
                    </a:moveTo>
                    <a:lnTo>
                      <a:pt x="352" y="11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55" y="111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3" name="Freeform 1245"/>
              <p:cNvSpPr>
                <a:spLocks/>
              </p:cNvSpPr>
              <p:nvPr/>
            </p:nvSpPr>
            <p:spPr bwMode="auto">
              <a:xfrm>
                <a:off x="3106" y="2251"/>
                <a:ext cx="178" cy="57"/>
              </a:xfrm>
              <a:custGeom>
                <a:avLst/>
                <a:gdLst>
                  <a:gd name="T0" fmla="*/ 178 w 355"/>
                  <a:gd name="T1" fmla="*/ 55 h 113"/>
                  <a:gd name="T2" fmla="*/ 176 w 355"/>
                  <a:gd name="T3" fmla="*/ 57 h 113"/>
                  <a:gd name="T4" fmla="*/ 0 w 355"/>
                  <a:gd name="T5" fmla="*/ 1 h 113"/>
                  <a:gd name="T6" fmla="*/ 2 w 355"/>
                  <a:gd name="T7" fmla="*/ 0 h 113"/>
                  <a:gd name="T8" fmla="*/ 178 w 355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3"/>
                  <a:gd name="T17" fmla="*/ 355 w 355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3">
                    <a:moveTo>
                      <a:pt x="355" y="110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5" y="110"/>
                    </a:lnTo>
                    <a:close/>
                  </a:path>
                </a:pathLst>
              </a:custGeom>
              <a:solidFill>
                <a:srgbClr val="B05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4" name="Freeform 1246"/>
              <p:cNvSpPr>
                <a:spLocks/>
              </p:cNvSpPr>
              <p:nvPr/>
            </p:nvSpPr>
            <p:spPr bwMode="auto">
              <a:xfrm>
                <a:off x="3104" y="2252"/>
                <a:ext cx="178" cy="57"/>
              </a:xfrm>
              <a:custGeom>
                <a:avLst/>
                <a:gdLst>
                  <a:gd name="T0" fmla="*/ 178 w 356"/>
                  <a:gd name="T1" fmla="*/ 56 h 113"/>
                  <a:gd name="T2" fmla="*/ 176 w 356"/>
                  <a:gd name="T3" fmla="*/ 57 h 113"/>
                  <a:gd name="T4" fmla="*/ 0 w 356"/>
                  <a:gd name="T5" fmla="*/ 1 h 113"/>
                  <a:gd name="T6" fmla="*/ 2 w 356"/>
                  <a:gd name="T7" fmla="*/ 0 h 113"/>
                  <a:gd name="T8" fmla="*/ 178 w 356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3"/>
                  <a:gd name="T17" fmla="*/ 356 w 356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3">
                    <a:moveTo>
                      <a:pt x="356" y="111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356" y="111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5" name="Freeform 1247"/>
              <p:cNvSpPr>
                <a:spLocks/>
              </p:cNvSpPr>
              <p:nvPr/>
            </p:nvSpPr>
            <p:spPr bwMode="auto">
              <a:xfrm>
                <a:off x="3102" y="2253"/>
                <a:ext cx="178" cy="56"/>
              </a:xfrm>
              <a:custGeom>
                <a:avLst/>
                <a:gdLst>
                  <a:gd name="T0" fmla="*/ 178 w 355"/>
                  <a:gd name="T1" fmla="*/ 55 h 113"/>
                  <a:gd name="T2" fmla="*/ 177 w 355"/>
                  <a:gd name="T3" fmla="*/ 56 h 113"/>
                  <a:gd name="T4" fmla="*/ 0 w 355"/>
                  <a:gd name="T5" fmla="*/ 0 h 113"/>
                  <a:gd name="T6" fmla="*/ 2 w 355"/>
                  <a:gd name="T7" fmla="*/ 0 h 113"/>
                  <a:gd name="T8" fmla="*/ 178 w 355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3"/>
                  <a:gd name="T17" fmla="*/ 355 w 355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3">
                    <a:moveTo>
                      <a:pt x="355" y="111"/>
                    </a:moveTo>
                    <a:lnTo>
                      <a:pt x="354" y="11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55" y="111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6" name="Freeform 1248"/>
              <p:cNvSpPr>
                <a:spLocks/>
              </p:cNvSpPr>
              <p:nvPr/>
            </p:nvSpPr>
            <p:spPr bwMode="auto">
              <a:xfrm>
                <a:off x="3097" y="2254"/>
                <a:ext cx="182" cy="60"/>
              </a:xfrm>
              <a:custGeom>
                <a:avLst/>
                <a:gdLst>
                  <a:gd name="T0" fmla="*/ 182 w 366"/>
                  <a:gd name="T1" fmla="*/ 55 h 122"/>
                  <a:gd name="T2" fmla="*/ 176 w 366"/>
                  <a:gd name="T3" fmla="*/ 60 h 122"/>
                  <a:gd name="T4" fmla="*/ 0 w 366"/>
                  <a:gd name="T5" fmla="*/ 5 h 122"/>
                  <a:gd name="T6" fmla="*/ 6 w 366"/>
                  <a:gd name="T7" fmla="*/ 0 h 122"/>
                  <a:gd name="T8" fmla="*/ 182 w 366"/>
                  <a:gd name="T9" fmla="*/ 55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22"/>
                  <a:gd name="T17" fmla="*/ 366 w 366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22">
                    <a:moveTo>
                      <a:pt x="366" y="112"/>
                    </a:moveTo>
                    <a:lnTo>
                      <a:pt x="354" y="122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366" y="112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7" name="Freeform 1249"/>
              <p:cNvSpPr>
                <a:spLocks/>
              </p:cNvSpPr>
              <p:nvPr/>
            </p:nvSpPr>
            <p:spPr bwMode="auto">
              <a:xfrm>
                <a:off x="3102" y="2254"/>
                <a:ext cx="177" cy="56"/>
              </a:xfrm>
              <a:custGeom>
                <a:avLst/>
                <a:gdLst>
                  <a:gd name="T0" fmla="*/ 177 w 356"/>
                  <a:gd name="T1" fmla="*/ 56 h 113"/>
                  <a:gd name="T2" fmla="*/ 175 w 356"/>
                  <a:gd name="T3" fmla="*/ 56 h 113"/>
                  <a:gd name="T4" fmla="*/ 0 w 356"/>
                  <a:gd name="T5" fmla="*/ 1 h 113"/>
                  <a:gd name="T6" fmla="*/ 1 w 356"/>
                  <a:gd name="T7" fmla="*/ 0 h 113"/>
                  <a:gd name="T8" fmla="*/ 177 w 356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3"/>
                  <a:gd name="T17" fmla="*/ 356 w 356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3">
                    <a:moveTo>
                      <a:pt x="356" y="112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6" y="112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8" name="Freeform 1250"/>
              <p:cNvSpPr>
                <a:spLocks/>
              </p:cNvSpPr>
              <p:nvPr/>
            </p:nvSpPr>
            <p:spPr bwMode="auto">
              <a:xfrm>
                <a:off x="3101" y="2255"/>
                <a:ext cx="177" cy="56"/>
              </a:xfrm>
              <a:custGeom>
                <a:avLst/>
                <a:gdLst>
                  <a:gd name="T0" fmla="*/ 177 w 353"/>
                  <a:gd name="T1" fmla="*/ 55 h 113"/>
                  <a:gd name="T2" fmla="*/ 176 w 353"/>
                  <a:gd name="T3" fmla="*/ 56 h 113"/>
                  <a:gd name="T4" fmla="*/ 0 w 353"/>
                  <a:gd name="T5" fmla="*/ 1 h 113"/>
                  <a:gd name="T6" fmla="*/ 1 w 353"/>
                  <a:gd name="T7" fmla="*/ 0 h 113"/>
                  <a:gd name="T8" fmla="*/ 177 w 353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13"/>
                  <a:gd name="T17" fmla="*/ 353 w 353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13">
                    <a:moveTo>
                      <a:pt x="353" y="111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3" y="111"/>
                    </a:lnTo>
                    <a:close/>
                  </a:path>
                </a:pathLst>
              </a:custGeom>
              <a:solidFill>
                <a:srgbClr val="B9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9" name="Freeform 1251"/>
              <p:cNvSpPr>
                <a:spLocks/>
              </p:cNvSpPr>
              <p:nvPr/>
            </p:nvSpPr>
            <p:spPr bwMode="auto">
              <a:xfrm>
                <a:off x="3099" y="2255"/>
                <a:ext cx="178" cy="58"/>
              </a:xfrm>
              <a:custGeom>
                <a:avLst/>
                <a:gdLst>
                  <a:gd name="T0" fmla="*/ 178 w 356"/>
                  <a:gd name="T1" fmla="*/ 56 h 114"/>
                  <a:gd name="T2" fmla="*/ 177 w 356"/>
                  <a:gd name="T3" fmla="*/ 58 h 114"/>
                  <a:gd name="T4" fmla="*/ 0 w 356"/>
                  <a:gd name="T5" fmla="*/ 1 h 114"/>
                  <a:gd name="T6" fmla="*/ 2 w 356"/>
                  <a:gd name="T7" fmla="*/ 0 h 114"/>
                  <a:gd name="T8" fmla="*/ 178 w 356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4"/>
                  <a:gd name="T17" fmla="*/ 356 w 35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4">
                    <a:moveTo>
                      <a:pt x="356" y="111"/>
                    </a:moveTo>
                    <a:lnTo>
                      <a:pt x="353" y="114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356" y="111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0" name="Freeform 1252"/>
              <p:cNvSpPr>
                <a:spLocks/>
              </p:cNvSpPr>
              <p:nvPr/>
            </p:nvSpPr>
            <p:spPr bwMode="auto">
              <a:xfrm>
                <a:off x="3098" y="2256"/>
                <a:ext cx="177" cy="58"/>
              </a:xfrm>
              <a:custGeom>
                <a:avLst/>
                <a:gdLst>
                  <a:gd name="T0" fmla="*/ 177 w 354"/>
                  <a:gd name="T1" fmla="*/ 57 h 115"/>
                  <a:gd name="T2" fmla="*/ 176 w 354"/>
                  <a:gd name="T3" fmla="*/ 58 h 115"/>
                  <a:gd name="T4" fmla="*/ 0 w 354"/>
                  <a:gd name="T5" fmla="*/ 1 h 115"/>
                  <a:gd name="T6" fmla="*/ 1 w 354"/>
                  <a:gd name="T7" fmla="*/ 0 h 115"/>
                  <a:gd name="T8" fmla="*/ 177 w 354"/>
                  <a:gd name="T9" fmla="*/ 57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5"/>
                  <a:gd name="T17" fmla="*/ 354 w 354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5">
                    <a:moveTo>
                      <a:pt x="354" y="113"/>
                    </a:moveTo>
                    <a:lnTo>
                      <a:pt x="352" y="11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BD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1" name="Freeform 1253"/>
              <p:cNvSpPr>
                <a:spLocks/>
              </p:cNvSpPr>
              <p:nvPr/>
            </p:nvSpPr>
            <p:spPr bwMode="auto">
              <a:xfrm>
                <a:off x="3097" y="2257"/>
                <a:ext cx="177" cy="57"/>
              </a:xfrm>
              <a:custGeom>
                <a:avLst/>
                <a:gdLst>
                  <a:gd name="T0" fmla="*/ 177 w 356"/>
                  <a:gd name="T1" fmla="*/ 56 h 115"/>
                  <a:gd name="T2" fmla="*/ 176 w 356"/>
                  <a:gd name="T3" fmla="*/ 57 h 115"/>
                  <a:gd name="T4" fmla="*/ 0 w 356"/>
                  <a:gd name="T5" fmla="*/ 1 h 115"/>
                  <a:gd name="T6" fmla="*/ 2 w 356"/>
                  <a:gd name="T7" fmla="*/ 0 h 115"/>
                  <a:gd name="T8" fmla="*/ 177 w 356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5"/>
                  <a:gd name="T17" fmla="*/ 356 w 35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5">
                    <a:moveTo>
                      <a:pt x="356" y="113"/>
                    </a:moveTo>
                    <a:lnTo>
                      <a:pt x="354" y="115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2" name="Freeform 1254"/>
              <p:cNvSpPr>
                <a:spLocks/>
              </p:cNvSpPr>
              <p:nvPr/>
            </p:nvSpPr>
            <p:spPr bwMode="auto">
              <a:xfrm>
                <a:off x="3092" y="2259"/>
                <a:ext cx="182" cy="60"/>
              </a:xfrm>
              <a:custGeom>
                <a:avLst/>
                <a:gdLst>
                  <a:gd name="T0" fmla="*/ 182 w 364"/>
                  <a:gd name="T1" fmla="*/ 55 h 122"/>
                  <a:gd name="T2" fmla="*/ 177 w 364"/>
                  <a:gd name="T3" fmla="*/ 60 h 122"/>
                  <a:gd name="T4" fmla="*/ 0 w 364"/>
                  <a:gd name="T5" fmla="*/ 5 h 122"/>
                  <a:gd name="T6" fmla="*/ 5 w 364"/>
                  <a:gd name="T7" fmla="*/ 0 h 122"/>
                  <a:gd name="T8" fmla="*/ 182 w 364"/>
                  <a:gd name="T9" fmla="*/ 55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4"/>
                  <a:gd name="T16" fmla="*/ 0 h 122"/>
                  <a:gd name="T17" fmla="*/ 364 w 364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4" h="122">
                    <a:moveTo>
                      <a:pt x="364" y="112"/>
                    </a:moveTo>
                    <a:lnTo>
                      <a:pt x="353" y="122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64" y="112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3" name="Freeform 1255"/>
              <p:cNvSpPr>
                <a:spLocks/>
              </p:cNvSpPr>
              <p:nvPr/>
            </p:nvSpPr>
            <p:spPr bwMode="auto">
              <a:xfrm>
                <a:off x="3096" y="2259"/>
                <a:ext cx="178" cy="56"/>
              </a:xfrm>
              <a:custGeom>
                <a:avLst/>
                <a:gdLst>
                  <a:gd name="T0" fmla="*/ 178 w 355"/>
                  <a:gd name="T1" fmla="*/ 56 h 113"/>
                  <a:gd name="T2" fmla="*/ 176 w 355"/>
                  <a:gd name="T3" fmla="*/ 56 h 113"/>
                  <a:gd name="T4" fmla="*/ 0 w 355"/>
                  <a:gd name="T5" fmla="*/ 1 h 113"/>
                  <a:gd name="T6" fmla="*/ 1 w 355"/>
                  <a:gd name="T7" fmla="*/ 0 h 113"/>
                  <a:gd name="T8" fmla="*/ 178 w 355"/>
                  <a:gd name="T9" fmla="*/ 5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3"/>
                  <a:gd name="T17" fmla="*/ 355 w 355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3">
                    <a:moveTo>
                      <a:pt x="355" y="112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5" y="112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4" name="Freeform 1256"/>
              <p:cNvSpPr>
                <a:spLocks/>
              </p:cNvSpPr>
              <p:nvPr/>
            </p:nvSpPr>
            <p:spPr bwMode="auto">
              <a:xfrm>
                <a:off x="3095" y="2260"/>
                <a:ext cx="177" cy="56"/>
              </a:xfrm>
              <a:custGeom>
                <a:avLst/>
                <a:gdLst>
                  <a:gd name="T0" fmla="*/ 177 w 354"/>
                  <a:gd name="T1" fmla="*/ 55 h 113"/>
                  <a:gd name="T2" fmla="*/ 176 w 354"/>
                  <a:gd name="T3" fmla="*/ 56 h 113"/>
                  <a:gd name="T4" fmla="*/ 0 w 354"/>
                  <a:gd name="T5" fmla="*/ 1 h 113"/>
                  <a:gd name="T6" fmla="*/ 1 w 354"/>
                  <a:gd name="T7" fmla="*/ 0 h 113"/>
                  <a:gd name="T8" fmla="*/ 177 w 354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3"/>
                  <a:gd name="T17" fmla="*/ 354 w 35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3">
                    <a:moveTo>
                      <a:pt x="354" y="111"/>
                    </a:moveTo>
                    <a:lnTo>
                      <a:pt x="352" y="11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4" y="111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5" name="Freeform 1257"/>
              <p:cNvSpPr>
                <a:spLocks/>
              </p:cNvSpPr>
              <p:nvPr/>
            </p:nvSpPr>
            <p:spPr bwMode="auto">
              <a:xfrm>
                <a:off x="3093" y="2260"/>
                <a:ext cx="178" cy="58"/>
              </a:xfrm>
              <a:custGeom>
                <a:avLst/>
                <a:gdLst>
                  <a:gd name="T0" fmla="*/ 178 w 355"/>
                  <a:gd name="T1" fmla="*/ 56 h 114"/>
                  <a:gd name="T2" fmla="*/ 177 w 355"/>
                  <a:gd name="T3" fmla="*/ 58 h 114"/>
                  <a:gd name="T4" fmla="*/ 0 w 355"/>
                  <a:gd name="T5" fmla="*/ 1 h 114"/>
                  <a:gd name="T6" fmla="*/ 2 w 355"/>
                  <a:gd name="T7" fmla="*/ 0 h 114"/>
                  <a:gd name="T8" fmla="*/ 178 w 355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4"/>
                  <a:gd name="T17" fmla="*/ 355 w 355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4">
                    <a:moveTo>
                      <a:pt x="355" y="111"/>
                    </a:moveTo>
                    <a:lnTo>
                      <a:pt x="354" y="11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55" y="111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6" name="Freeform 1258"/>
              <p:cNvSpPr>
                <a:spLocks/>
              </p:cNvSpPr>
              <p:nvPr/>
            </p:nvSpPr>
            <p:spPr bwMode="auto">
              <a:xfrm>
                <a:off x="3092" y="2261"/>
                <a:ext cx="178" cy="58"/>
              </a:xfrm>
              <a:custGeom>
                <a:avLst/>
                <a:gdLst>
                  <a:gd name="T0" fmla="*/ 178 w 356"/>
                  <a:gd name="T1" fmla="*/ 57 h 115"/>
                  <a:gd name="T2" fmla="*/ 176 w 356"/>
                  <a:gd name="T3" fmla="*/ 58 h 115"/>
                  <a:gd name="T4" fmla="*/ 0 w 356"/>
                  <a:gd name="T5" fmla="*/ 2 h 115"/>
                  <a:gd name="T6" fmla="*/ 1 w 356"/>
                  <a:gd name="T7" fmla="*/ 0 h 115"/>
                  <a:gd name="T8" fmla="*/ 178 w 356"/>
                  <a:gd name="T9" fmla="*/ 57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5"/>
                  <a:gd name="T17" fmla="*/ 356 w 35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5">
                    <a:moveTo>
                      <a:pt x="356" y="113"/>
                    </a:moveTo>
                    <a:lnTo>
                      <a:pt x="352" y="11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7" name="Freeform 1259"/>
              <p:cNvSpPr>
                <a:spLocks/>
              </p:cNvSpPr>
              <p:nvPr/>
            </p:nvSpPr>
            <p:spPr bwMode="auto">
              <a:xfrm>
                <a:off x="3092" y="2263"/>
                <a:ext cx="177" cy="56"/>
              </a:xfrm>
              <a:custGeom>
                <a:avLst/>
                <a:gdLst>
                  <a:gd name="T0" fmla="*/ 177 w 354"/>
                  <a:gd name="T1" fmla="*/ 55 h 113"/>
                  <a:gd name="T2" fmla="*/ 177 w 354"/>
                  <a:gd name="T3" fmla="*/ 56 h 113"/>
                  <a:gd name="T4" fmla="*/ 0 w 354"/>
                  <a:gd name="T5" fmla="*/ 0 h 113"/>
                  <a:gd name="T6" fmla="*/ 1 w 354"/>
                  <a:gd name="T7" fmla="*/ 0 h 113"/>
                  <a:gd name="T8" fmla="*/ 177 w 354"/>
                  <a:gd name="T9" fmla="*/ 55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3"/>
                  <a:gd name="T17" fmla="*/ 354 w 35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3">
                    <a:moveTo>
                      <a:pt x="354" y="111"/>
                    </a:moveTo>
                    <a:lnTo>
                      <a:pt x="353" y="11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54" y="111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8" name="Freeform 1260"/>
              <p:cNvSpPr>
                <a:spLocks/>
              </p:cNvSpPr>
              <p:nvPr/>
            </p:nvSpPr>
            <p:spPr bwMode="auto">
              <a:xfrm>
                <a:off x="3086" y="2264"/>
                <a:ext cx="182" cy="62"/>
              </a:xfrm>
              <a:custGeom>
                <a:avLst/>
                <a:gdLst>
                  <a:gd name="T0" fmla="*/ 182 w 364"/>
                  <a:gd name="T1" fmla="*/ 56 h 125"/>
                  <a:gd name="T2" fmla="*/ 177 w 364"/>
                  <a:gd name="T3" fmla="*/ 62 h 125"/>
                  <a:gd name="T4" fmla="*/ 0 w 364"/>
                  <a:gd name="T5" fmla="*/ 6 h 125"/>
                  <a:gd name="T6" fmla="*/ 6 w 364"/>
                  <a:gd name="T7" fmla="*/ 0 h 125"/>
                  <a:gd name="T8" fmla="*/ 182 w 364"/>
                  <a:gd name="T9" fmla="*/ 56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4"/>
                  <a:gd name="T16" fmla="*/ 0 h 125"/>
                  <a:gd name="T17" fmla="*/ 364 w 364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4" h="125">
                    <a:moveTo>
                      <a:pt x="364" y="112"/>
                    </a:moveTo>
                    <a:lnTo>
                      <a:pt x="354" y="125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364" y="112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9" name="Freeform 1261"/>
              <p:cNvSpPr>
                <a:spLocks/>
              </p:cNvSpPr>
              <p:nvPr/>
            </p:nvSpPr>
            <p:spPr bwMode="auto">
              <a:xfrm>
                <a:off x="3091" y="2264"/>
                <a:ext cx="177" cy="57"/>
              </a:xfrm>
              <a:custGeom>
                <a:avLst/>
                <a:gdLst>
                  <a:gd name="T0" fmla="*/ 177 w 354"/>
                  <a:gd name="T1" fmla="*/ 56 h 115"/>
                  <a:gd name="T2" fmla="*/ 176 w 354"/>
                  <a:gd name="T3" fmla="*/ 57 h 115"/>
                  <a:gd name="T4" fmla="*/ 0 w 354"/>
                  <a:gd name="T5" fmla="*/ 1 h 115"/>
                  <a:gd name="T6" fmla="*/ 1 w 354"/>
                  <a:gd name="T7" fmla="*/ 0 h 115"/>
                  <a:gd name="T8" fmla="*/ 177 w 354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5"/>
                  <a:gd name="T17" fmla="*/ 354 w 354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5">
                    <a:moveTo>
                      <a:pt x="354" y="112"/>
                    </a:moveTo>
                    <a:lnTo>
                      <a:pt x="352" y="11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4" y="112"/>
                    </a:lnTo>
                    <a:close/>
                  </a:path>
                </a:pathLst>
              </a:custGeom>
              <a:solidFill>
                <a:srgbClr val="CA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0" name="Freeform 1262"/>
              <p:cNvSpPr>
                <a:spLocks/>
              </p:cNvSpPr>
              <p:nvPr/>
            </p:nvSpPr>
            <p:spPr bwMode="auto">
              <a:xfrm>
                <a:off x="3090" y="2265"/>
                <a:ext cx="177" cy="57"/>
              </a:xfrm>
              <a:custGeom>
                <a:avLst/>
                <a:gdLst>
                  <a:gd name="T0" fmla="*/ 177 w 354"/>
                  <a:gd name="T1" fmla="*/ 56 h 115"/>
                  <a:gd name="T2" fmla="*/ 176 w 354"/>
                  <a:gd name="T3" fmla="*/ 57 h 115"/>
                  <a:gd name="T4" fmla="*/ 0 w 354"/>
                  <a:gd name="T5" fmla="*/ 1 h 115"/>
                  <a:gd name="T6" fmla="*/ 1 w 354"/>
                  <a:gd name="T7" fmla="*/ 0 h 115"/>
                  <a:gd name="T8" fmla="*/ 177 w 354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5"/>
                  <a:gd name="T17" fmla="*/ 354 w 354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5">
                    <a:moveTo>
                      <a:pt x="354" y="113"/>
                    </a:moveTo>
                    <a:lnTo>
                      <a:pt x="352" y="11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1" name="Freeform 1263"/>
              <p:cNvSpPr>
                <a:spLocks/>
              </p:cNvSpPr>
              <p:nvPr/>
            </p:nvSpPr>
            <p:spPr bwMode="auto">
              <a:xfrm>
                <a:off x="3089" y="2265"/>
                <a:ext cx="177" cy="58"/>
              </a:xfrm>
              <a:custGeom>
                <a:avLst/>
                <a:gdLst>
                  <a:gd name="T0" fmla="*/ 177 w 354"/>
                  <a:gd name="T1" fmla="*/ 57 h 114"/>
                  <a:gd name="T2" fmla="*/ 177 w 354"/>
                  <a:gd name="T3" fmla="*/ 58 h 114"/>
                  <a:gd name="T4" fmla="*/ 0 w 354"/>
                  <a:gd name="T5" fmla="*/ 1 h 114"/>
                  <a:gd name="T6" fmla="*/ 1 w 354"/>
                  <a:gd name="T7" fmla="*/ 0 h 114"/>
                  <a:gd name="T8" fmla="*/ 177 w 354"/>
                  <a:gd name="T9" fmla="*/ 5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4"/>
                  <a:gd name="T17" fmla="*/ 354 w 354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4">
                    <a:moveTo>
                      <a:pt x="354" y="113"/>
                    </a:moveTo>
                    <a:lnTo>
                      <a:pt x="353" y="11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2" name="Freeform 1264"/>
              <p:cNvSpPr>
                <a:spLocks/>
              </p:cNvSpPr>
              <p:nvPr/>
            </p:nvSpPr>
            <p:spPr bwMode="auto">
              <a:xfrm>
                <a:off x="3088" y="2266"/>
                <a:ext cx="177" cy="58"/>
              </a:xfrm>
              <a:custGeom>
                <a:avLst/>
                <a:gdLst>
                  <a:gd name="T0" fmla="*/ 177 w 354"/>
                  <a:gd name="T1" fmla="*/ 57 h 115"/>
                  <a:gd name="T2" fmla="*/ 176 w 354"/>
                  <a:gd name="T3" fmla="*/ 58 h 115"/>
                  <a:gd name="T4" fmla="*/ 0 w 354"/>
                  <a:gd name="T5" fmla="*/ 2 h 115"/>
                  <a:gd name="T6" fmla="*/ 1 w 354"/>
                  <a:gd name="T7" fmla="*/ 0 h 115"/>
                  <a:gd name="T8" fmla="*/ 177 w 354"/>
                  <a:gd name="T9" fmla="*/ 57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5"/>
                  <a:gd name="T17" fmla="*/ 354 w 354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5">
                    <a:moveTo>
                      <a:pt x="354" y="113"/>
                    </a:moveTo>
                    <a:lnTo>
                      <a:pt x="352" y="11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3" name="Freeform 1265"/>
              <p:cNvSpPr>
                <a:spLocks/>
              </p:cNvSpPr>
              <p:nvPr/>
            </p:nvSpPr>
            <p:spPr bwMode="auto">
              <a:xfrm>
                <a:off x="3087" y="2268"/>
                <a:ext cx="177" cy="57"/>
              </a:xfrm>
              <a:custGeom>
                <a:avLst/>
                <a:gdLst>
                  <a:gd name="T0" fmla="*/ 177 w 354"/>
                  <a:gd name="T1" fmla="*/ 56 h 114"/>
                  <a:gd name="T2" fmla="*/ 176 w 354"/>
                  <a:gd name="T3" fmla="*/ 57 h 114"/>
                  <a:gd name="T4" fmla="*/ 0 w 354"/>
                  <a:gd name="T5" fmla="*/ 1 h 114"/>
                  <a:gd name="T6" fmla="*/ 1 w 354"/>
                  <a:gd name="T7" fmla="*/ 0 h 114"/>
                  <a:gd name="T8" fmla="*/ 177 w 354"/>
                  <a:gd name="T9" fmla="*/ 56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4"/>
                  <a:gd name="T17" fmla="*/ 354 w 354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4">
                    <a:moveTo>
                      <a:pt x="354" y="111"/>
                    </a:moveTo>
                    <a:lnTo>
                      <a:pt x="352" y="11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54" y="11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4" name="Freeform 1266"/>
              <p:cNvSpPr>
                <a:spLocks/>
              </p:cNvSpPr>
              <p:nvPr/>
            </p:nvSpPr>
            <p:spPr bwMode="auto">
              <a:xfrm>
                <a:off x="3086" y="2269"/>
                <a:ext cx="178" cy="57"/>
              </a:xfrm>
              <a:custGeom>
                <a:avLst/>
                <a:gdLst>
                  <a:gd name="T0" fmla="*/ 178 w 355"/>
                  <a:gd name="T1" fmla="*/ 56 h 115"/>
                  <a:gd name="T2" fmla="*/ 177 w 355"/>
                  <a:gd name="T3" fmla="*/ 57 h 115"/>
                  <a:gd name="T4" fmla="*/ 0 w 355"/>
                  <a:gd name="T5" fmla="*/ 1 h 115"/>
                  <a:gd name="T6" fmla="*/ 2 w 355"/>
                  <a:gd name="T7" fmla="*/ 0 h 115"/>
                  <a:gd name="T8" fmla="*/ 178 w 355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5"/>
                  <a:gd name="T17" fmla="*/ 355 w 35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5">
                    <a:moveTo>
                      <a:pt x="355" y="113"/>
                    </a:moveTo>
                    <a:lnTo>
                      <a:pt x="354" y="11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55" y="113"/>
                    </a:lnTo>
                    <a:close/>
                  </a:path>
                </a:pathLst>
              </a:custGeom>
              <a:solidFill>
                <a:srgbClr val="D0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5" name="Freeform 1267"/>
              <p:cNvSpPr>
                <a:spLocks/>
              </p:cNvSpPr>
              <p:nvPr/>
            </p:nvSpPr>
            <p:spPr bwMode="auto">
              <a:xfrm>
                <a:off x="3082" y="2270"/>
                <a:ext cx="181" cy="63"/>
              </a:xfrm>
              <a:custGeom>
                <a:avLst/>
                <a:gdLst>
                  <a:gd name="T0" fmla="*/ 181 w 363"/>
                  <a:gd name="T1" fmla="*/ 57 h 126"/>
                  <a:gd name="T2" fmla="*/ 176 w 363"/>
                  <a:gd name="T3" fmla="*/ 63 h 126"/>
                  <a:gd name="T4" fmla="*/ 0 w 363"/>
                  <a:gd name="T5" fmla="*/ 7 h 126"/>
                  <a:gd name="T6" fmla="*/ 4 w 363"/>
                  <a:gd name="T7" fmla="*/ 0 h 126"/>
                  <a:gd name="T8" fmla="*/ 181 w 363"/>
                  <a:gd name="T9" fmla="*/ 57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3"/>
                  <a:gd name="T16" fmla="*/ 0 h 126"/>
                  <a:gd name="T17" fmla="*/ 363 w 363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3" h="126">
                    <a:moveTo>
                      <a:pt x="363" y="113"/>
                    </a:moveTo>
                    <a:lnTo>
                      <a:pt x="353" y="126"/>
                    </a:lnTo>
                    <a:lnTo>
                      <a:pt x="0" y="13"/>
                    </a:lnTo>
                    <a:lnTo>
                      <a:pt x="9" y="0"/>
                    </a:lnTo>
                    <a:lnTo>
                      <a:pt x="363" y="113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6" name="Freeform 1268"/>
              <p:cNvSpPr>
                <a:spLocks/>
              </p:cNvSpPr>
              <p:nvPr/>
            </p:nvSpPr>
            <p:spPr bwMode="auto">
              <a:xfrm>
                <a:off x="3085" y="2270"/>
                <a:ext cx="178" cy="57"/>
              </a:xfrm>
              <a:custGeom>
                <a:avLst/>
                <a:gdLst>
                  <a:gd name="T0" fmla="*/ 178 w 356"/>
                  <a:gd name="T1" fmla="*/ 56 h 115"/>
                  <a:gd name="T2" fmla="*/ 177 w 356"/>
                  <a:gd name="T3" fmla="*/ 57 h 115"/>
                  <a:gd name="T4" fmla="*/ 0 w 356"/>
                  <a:gd name="T5" fmla="*/ 1 h 115"/>
                  <a:gd name="T6" fmla="*/ 1 w 356"/>
                  <a:gd name="T7" fmla="*/ 0 h 115"/>
                  <a:gd name="T8" fmla="*/ 178 w 356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5"/>
                  <a:gd name="T17" fmla="*/ 356 w 35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5">
                    <a:moveTo>
                      <a:pt x="356" y="113"/>
                    </a:moveTo>
                    <a:lnTo>
                      <a:pt x="354" y="11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7" name="Freeform 1269"/>
              <p:cNvSpPr>
                <a:spLocks/>
              </p:cNvSpPr>
              <p:nvPr/>
            </p:nvSpPr>
            <p:spPr bwMode="auto">
              <a:xfrm>
                <a:off x="3084" y="2270"/>
                <a:ext cx="178" cy="59"/>
              </a:xfrm>
              <a:custGeom>
                <a:avLst/>
                <a:gdLst>
                  <a:gd name="T0" fmla="*/ 178 w 356"/>
                  <a:gd name="T1" fmla="*/ 57 h 116"/>
                  <a:gd name="T2" fmla="*/ 177 w 356"/>
                  <a:gd name="T3" fmla="*/ 59 h 116"/>
                  <a:gd name="T4" fmla="*/ 0 w 356"/>
                  <a:gd name="T5" fmla="*/ 1 h 116"/>
                  <a:gd name="T6" fmla="*/ 1 w 356"/>
                  <a:gd name="T7" fmla="*/ 0 h 116"/>
                  <a:gd name="T8" fmla="*/ 178 w 356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6"/>
                  <a:gd name="T17" fmla="*/ 356 w 356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6">
                    <a:moveTo>
                      <a:pt x="356" y="113"/>
                    </a:moveTo>
                    <a:lnTo>
                      <a:pt x="354" y="11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D2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8" name="Freeform 1270"/>
              <p:cNvSpPr>
                <a:spLocks/>
              </p:cNvSpPr>
              <p:nvPr/>
            </p:nvSpPr>
            <p:spPr bwMode="auto">
              <a:xfrm>
                <a:off x="3083" y="2271"/>
                <a:ext cx="178" cy="58"/>
              </a:xfrm>
              <a:custGeom>
                <a:avLst/>
                <a:gdLst>
                  <a:gd name="T0" fmla="*/ 178 w 355"/>
                  <a:gd name="T1" fmla="*/ 57 h 117"/>
                  <a:gd name="T2" fmla="*/ 177 w 355"/>
                  <a:gd name="T3" fmla="*/ 58 h 117"/>
                  <a:gd name="T4" fmla="*/ 0 w 355"/>
                  <a:gd name="T5" fmla="*/ 2 h 117"/>
                  <a:gd name="T6" fmla="*/ 1 w 355"/>
                  <a:gd name="T7" fmla="*/ 0 h 117"/>
                  <a:gd name="T8" fmla="*/ 178 w 355"/>
                  <a:gd name="T9" fmla="*/ 5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17"/>
                  <a:gd name="T17" fmla="*/ 355 w 355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17">
                    <a:moveTo>
                      <a:pt x="355" y="115"/>
                    </a:moveTo>
                    <a:lnTo>
                      <a:pt x="354" y="117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55" y="115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9" name="Freeform 1271"/>
              <p:cNvSpPr>
                <a:spLocks/>
              </p:cNvSpPr>
              <p:nvPr/>
            </p:nvSpPr>
            <p:spPr bwMode="auto">
              <a:xfrm>
                <a:off x="3083" y="2273"/>
                <a:ext cx="177" cy="57"/>
              </a:xfrm>
              <a:custGeom>
                <a:avLst/>
                <a:gdLst>
                  <a:gd name="T0" fmla="*/ 177 w 356"/>
                  <a:gd name="T1" fmla="*/ 57 h 114"/>
                  <a:gd name="T2" fmla="*/ 176 w 356"/>
                  <a:gd name="T3" fmla="*/ 57 h 114"/>
                  <a:gd name="T4" fmla="*/ 0 w 356"/>
                  <a:gd name="T5" fmla="*/ 1 h 114"/>
                  <a:gd name="T6" fmla="*/ 1 w 356"/>
                  <a:gd name="T7" fmla="*/ 0 h 114"/>
                  <a:gd name="T8" fmla="*/ 177 w 356"/>
                  <a:gd name="T9" fmla="*/ 5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4"/>
                  <a:gd name="T17" fmla="*/ 356 w 35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4">
                    <a:moveTo>
                      <a:pt x="356" y="113"/>
                    </a:moveTo>
                    <a:lnTo>
                      <a:pt x="354" y="11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D4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0" name="Freeform 1272"/>
              <p:cNvSpPr>
                <a:spLocks/>
              </p:cNvSpPr>
              <p:nvPr/>
            </p:nvSpPr>
            <p:spPr bwMode="auto">
              <a:xfrm>
                <a:off x="3082" y="2274"/>
                <a:ext cx="177" cy="58"/>
              </a:xfrm>
              <a:custGeom>
                <a:avLst/>
                <a:gdLst>
                  <a:gd name="T0" fmla="*/ 177 w 356"/>
                  <a:gd name="T1" fmla="*/ 56 h 117"/>
                  <a:gd name="T2" fmla="*/ 176 w 356"/>
                  <a:gd name="T3" fmla="*/ 58 h 117"/>
                  <a:gd name="T4" fmla="*/ 0 w 356"/>
                  <a:gd name="T5" fmla="*/ 1 h 117"/>
                  <a:gd name="T6" fmla="*/ 1 w 356"/>
                  <a:gd name="T7" fmla="*/ 0 h 117"/>
                  <a:gd name="T8" fmla="*/ 177 w 356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117"/>
                  <a:gd name="T17" fmla="*/ 356 w 356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117">
                    <a:moveTo>
                      <a:pt x="356" y="113"/>
                    </a:moveTo>
                    <a:lnTo>
                      <a:pt x="354" y="11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6" y="113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1" name="Freeform 1273"/>
              <p:cNvSpPr>
                <a:spLocks/>
              </p:cNvSpPr>
              <p:nvPr/>
            </p:nvSpPr>
            <p:spPr bwMode="auto">
              <a:xfrm>
                <a:off x="3082" y="2275"/>
                <a:ext cx="177" cy="58"/>
              </a:xfrm>
              <a:custGeom>
                <a:avLst/>
                <a:gdLst>
                  <a:gd name="T0" fmla="*/ 177 w 354"/>
                  <a:gd name="T1" fmla="*/ 58 h 116"/>
                  <a:gd name="T2" fmla="*/ 177 w 354"/>
                  <a:gd name="T3" fmla="*/ 58 h 116"/>
                  <a:gd name="T4" fmla="*/ 0 w 354"/>
                  <a:gd name="T5" fmla="*/ 2 h 116"/>
                  <a:gd name="T6" fmla="*/ 0 w 354"/>
                  <a:gd name="T7" fmla="*/ 0 h 116"/>
                  <a:gd name="T8" fmla="*/ 177 w 354"/>
                  <a:gd name="T9" fmla="*/ 58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5"/>
                    </a:moveTo>
                    <a:lnTo>
                      <a:pt x="353" y="11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D6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2" name="Freeform 1274"/>
              <p:cNvSpPr>
                <a:spLocks/>
              </p:cNvSpPr>
              <p:nvPr/>
            </p:nvSpPr>
            <p:spPr bwMode="auto">
              <a:xfrm>
                <a:off x="3077" y="2276"/>
                <a:ext cx="181" cy="64"/>
              </a:xfrm>
              <a:custGeom>
                <a:avLst/>
                <a:gdLst>
                  <a:gd name="T0" fmla="*/ 181 w 363"/>
                  <a:gd name="T1" fmla="*/ 56 h 128"/>
                  <a:gd name="T2" fmla="*/ 176 w 363"/>
                  <a:gd name="T3" fmla="*/ 64 h 128"/>
                  <a:gd name="T4" fmla="*/ 0 w 363"/>
                  <a:gd name="T5" fmla="*/ 7 h 128"/>
                  <a:gd name="T6" fmla="*/ 5 w 363"/>
                  <a:gd name="T7" fmla="*/ 0 h 128"/>
                  <a:gd name="T8" fmla="*/ 181 w 363"/>
                  <a:gd name="T9" fmla="*/ 56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3"/>
                  <a:gd name="T16" fmla="*/ 0 h 128"/>
                  <a:gd name="T17" fmla="*/ 363 w 363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3" h="128">
                    <a:moveTo>
                      <a:pt x="363" y="113"/>
                    </a:moveTo>
                    <a:lnTo>
                      <a:pt x="353" y="128"/>
                    </a:lnTo>
                    <a:lnTo>
                      <a:pt x="0" y="14"/>
                    </a:lnTo>
                    <a:lnTo>
                      <a:pt x="10" y="0"/>
                    </a:lnTo>
                    <a:lnTo>
                      <a:pt x="363" y="113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3" name="Freeform 1275"/>
              <p:cNvSpPr>
                <a:spLocks/>
              </p:cNvSpPr>
              <p:nvPr/>
            </p:nvSpPr>
            <p:spPr bwMode="auto">
              <a:xfrm>
                <a:off x="3081" y="2276"/>
                <a:ext cx="177" cy="57"/>
              </a:xfrm>
              <a:custGeom>
                <a:avLst/>
                <a:gdLst>
                  <a:gd name="T0" fmla="*/ 177 w 354"/>
                  <a:gd name="T1" fmla="*/ 56 h 115"/>
                  <a:gd name="T2" fmla="*/ 176 w 354"/>
                  <a:gd name="T3" fmla="*/ 57 h 115"/>
                  <a:gd name="T4" fmla="*/ 0 w 354"/>
                  <a:gd name="T5" fmla="*/ 1 h 115"/>
                  <a:gd name="T6" fmla="*/ 1 w 354"/>
                  <a:gd name="T7" fmla="*/ 0 h 115"/>
                  <a:gd name="T8" fmla="*/ 177 w 354"/>
                  <a:gd name="T9" fmla="*/ 56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5"/>
                  <a:gd name="T17" fmla="*/ 354 w 354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5">
                    <a:moveTo>
                      <a:pt x="354" y="113"/>
                    </a:moveTo>
                    <a:lnTo>
                      <a:pt x="352" y="11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4" name="Freeform 1276"/>
              <p:cNvSpPr>
                <a:spLocks/>
              </p:cNvSpPr>
              <p:nvPr/>
            </p:nvSpPr>
            <p:spPr bwMode="auto">
              <a:xfrm>
                <a:off x="3080" y="2277"/>
                <a:ext cx="177" cy="58"/>
              </a:xfrm>
              <a:custGeom>
                <a:avLst/>
                <a:gdLst>
                  <a:gd name="T0" fmla="*/ 177 w 354"/>
                  <a:gd name="T1" fmla="*/ 57 h 116"/>
                  <a:gd name="T2" fmla="*/ 176 w 354"/>
                  <a:gd name="T3" fmla="*/ 58 h 116"/>
                  <a:gd name="T4" fmla="*/ 0 w 354"/>
                  <a:gd name="T5" fmla="*/ 1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3"/>
                    </a:moveTo>
                    <a:lnTo>
                      <a:pt x="352" y="11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8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5" name="Freeform 1277"/>
              <p:cNvSpPr>
                <a:spLocks/>
              </p:cNvSpPr>
              <p:nvPr/>
            </p:nvSpPr>
            <p:spPr bwMode="auto">
              <a:xfrm>
                <a:off x="3079" y="2278"/>
                <a:ext cx="177" cy="58"/>
              </a:xfrm>
              <a:custGeom>
                <a:avLst/>
                <a:gdLst>
                  <a:gd name="T0" fmla="*/ 177 w 354"/>
                  <a:gd name="T1" fmla="*/ 57 h 116"/>
                  <a:gd name="T2" fmla="*/ 177 w 354"/>
                  <a:gd name="T3" fmla="*/ 58 h 116"/>
                  <a:gd name="T4" fmla="*/ 0 w 354"/>
                  <a:gd name="T5" fmla="*/ 2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4"/>
                    </a:moveTo>
                    <a:lnTo>
                      <a:pt x="353" y="11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54" y="114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6" name="Freeform 1278"/>
              <p:cNvSpPr>
                <a:spLocks/>
              </p:cNvSpPr>
              <p:nvPr/>
            </p:nvSpPr>
            <p:spPr bwMode="auto">
              <a:xfrm>
                <a:off x="3078" y="2279"/>
                <a:ext cx="177" cy="59"/>
              </a:xfrm>
              <a:custGeom>
                <a:avLst/>
                <a:gdLst>
                  <a:gd name="T0" fmla="*/ 177 w 354"/>
                  <a:gd name="T1" fmla="*/ 57 h 116"/>
                  <a:gd name="T2" fmla="*/ 176 w 354"/>
                  <a:gd name="T3" fmla="*/ 59 h 116"/>
                  <a:gd name="T4" fmla="*/ 0 w 354"/>
                  <a:gd name="T5" fmla="*/ 1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3"/>
                    </a:moveTo>
                    <a:lnTo>
                      <a:pt x="352" y="11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7" name="Freeform 1279"/>
              <p:cNvSpPr>
                <a:spLocks/>
              </p:cNvSpPr>
              <p:nvPr/>
            </p:nvSpPr>
            <p:spPr bwMode="auto">
              <a:xfrm>
                <a:off x="3078" y="2280"/>
                <a:ext cx="176" cy="58"/>
              </a:xfrm>
              <a:custGeom>
                <a:avLst/>
                <a:gdLst>
                  <a:gd name="T0" fmla="*/ 176 w 354"/>
                  <a:gd name="T1" fmla="*/ 57 h 116"/>
                  <a:gd name="T2" fmla="*/ 175 w 354"/>
                  <a:gd name="T3" fmla="*/ 58 h 116"/>
                  <a:gd name="T4" fmla="*/ 0 w 354"/>
                  <a:gd name="T5" fmla="*/ 2 h 116"/>
                  <a:gd name="T6" fmla="*/ 1 w 354"/>
                  <a:gd name="T7" fmla="*/ 0 h 116"/>
                  <a:gd name="T8" fmla="*/ 176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4"/>
                    </a:moveTo>
                    <a:lnTo>
                      <a:pt x="352" y="11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54" y="114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8" name="Freeform 1280"/>
              <p:cNvSpPr>
                <a:spLocks/>
              </p:cNvSpPr>
              <p:nvPr/>
            </p:nvSpPr>
            <p:spPr bwMode="auto">
              <a:xfrm>
                <a:off x="3077" y="2282"/>
                <a:ext cx="177" cy="58"/>
              </a:xfrm>
              <a:custGeom>
                <a:avLst/>
                <a:gdLst>
                  <a:gd name="T0" fmla="*/ 177 w 354"/>
                  <a:gd name="T1" fmla="*/ 57 h 116"/>
                  <a:gd name="T2" fmla="*/ 177 w 354"/>
                  <a:gd name="T3" fmla="*/ 58 h 116"/>
                  <a:gd name="T4" fmla="*/ 0 w 354"/>
                  <a:gd name="T5" fmla="*/ 1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3"/>
                    </a:moveTo>
                    <a:lnTo>
                      <a:pt x="353" y="11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C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9" name="Freeform 1281"/>
              <p:cNvSpPr>
                <a:spLocks/>
              </p:cNvSpPr>
              <p:nvPr/>
            </p:nvSpPr>
            <p:spPr bwMode="auto">
              <a:xfrm>
                <a:off x="3073" y="2283"/>
                <a:ext cx="180" cy="65"/>
              </a:xfrm>
              <a:custGeom>
                <a:avLst/>
                <a:gdLst>
                  <a:gd name="T0" fmla="*/ 180 w 361"/>
                  <a:gd name="T1" fmla="*/ 57 h 129"/>
                  <a:gd name="T2" fmla="*/ 176 w 361"/>
                  <a:gd name="T3" fmla="*/ 65 h 129"/>
                  <a:gd name="T4" fmla="*/ 0 w 361"/>
                  <a:gd name="T5" fmla="*/ 8 h 129"/>
                  <a:gd name="T6" fmla="*/ 4 w 361"/>
                  <a:gd name="T7" fmla="*/ 0 h 129"/>
                  <a:gd name="T8" fmla="*/ 180 w 361"/>
                  <a:gd name="T9" fmla="*/ 57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1"/>
                  <a:gd name="T16" fmla="*/ 0 h 129"/>
                  <a:gd name="T17" fmla="*/ 361 w 361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1" h="129">
                    <a:moveTo>
                      <a:pt x="361" y="114"/>
                    </a:moveTo>
                    <a:lnTo>
                      <a:pt x="352" y="129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361" y="114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0" name="Freeform 1282"/>
              <p:cNvSpPr>
                <a:spLocks/>
              </p:cNvSpPr>
              <p:nvPr/>
            </p:nvSpPr>
            <p:spPr bwMode="auto">
              <a:xfrm>
                <a:off x="3076" y="2283"/>
                <a:ext cx="177" cy="58"/>
              </a:xfrm>
              <a:custGeom>
                <a:avLst/>
                <a:gdLst>
                  <a:gd name="T0" fmla="*/ 177 w 354"/>
                  <a:gd name="T1" fmla="*/ 57 h 116"/>
                  <a:gd name="T2" fmla="*/ 176 w 354"/>
                  <a:gd name="T3" fmla="*/ 58 h 116"/>
                  <a:gd name="T4" fmla="*/ 0 w 354"/>
                  <a:gd name="T5" fmla="*/ 2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4"/>
                    </a:moveTo>
                    <a:lnTo>
                      <a:pt x="352" y="11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54" y="114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1" name="Freeform 1283"/>
              <p:cNvSpPr>
                <a:spLocks/>
              </p:cNvSpPr>
              <p:nvPr/>
            </p:nvSpPr>
            <p:spPr bwMode="auto">
              <a:xfrm>
                <a:off x="3075" y="2284"/>
                <a:ext cx="177" cy="59"/>
              </a:xfrm>
              <a:custGeom>
                <a:avLst/>
                <a:gdLst>
                  <a:gd name="T0" fmla="*/ 177 w 354"/>
                  <a:gd name="T1" fmla="*/ 57 h 116"/>
                  <a:gd name="T2" fmla="*/ 176 w 354"/>
                  <a:gd name="T3" fmla="*/ 59 h 116"/>
                  <a:gd name="T4" fmla="*/ 0 w 354"/>
                  <a:gd name="T5" fmla="*/ 2 h 116"/>
                  <a:gd name="T6" fmla="*/ 1 w 354"/>
                  <a:gd name="T7" fmla="*/ 0 h 116"/>
                  <a:gd name="T8" fmla="*/ 177 w 354"/>
                  <a:gd name="T9" fmla="*/ 57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6"/>
                  <a:gd name="T17" fmla="*/ 354 w 354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6">
                    <a:moveTo>
                      <a:pt x="354" y="113"/>
                    </a:moveTo>
                    <a:lnTo>
                      <a:pt x="352" y="11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2" name="Freeform 1284"/>
              <p:cNvSpPr>
                <a:spLocks/>
              </p:cNvSpPr>
              <p:nvPr/>
            </p:nvSpPr>
            <p:spPr bwMode="auto">
              <a:xfrm>
                <a:off x="3074" y="2286"/>
                <a:ext cx="177" cy="58"/>
              </a:xfrm>
              <a:custGeom>
                <a:avLst/>
                <a:gdLst>
                  <a:gd name="T0" fmla="*/ 177 w 354"/>
                  <a:gd name="T1" fmla="*/ 56 h 117"/>
                  <a:gd name="T2" fmla="*/ 177 w 354"/>
                  <a:gd name="T3" fmla="*/ 58 h 117"/>
                  <a:gd name="T4" fmla="*/ 0 w 354"/>
                  <a:gd name="T5" fmla="*/ 1 h 117"/>
                  <a:gd name="T6" fmla="*/ 1 w 354"/>
                  <a:gd name="T7" fmla="*/ 0 h 117"/>
                  <a:gd name="T8" fmla="*/ 177 w 354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7"/>
                  <a:gd name="T17" fmla="*/ 354 w 354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7">
                    <a:moveTo>
                      <a:pt x="354" y="113"/>
                    </a:moveTo>
                    <a:lnTo>
                      <a:pt x="353" y="11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54" y="113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3" name="Freeform 1285"/>
              <p:cNvSpPr>
                <a:spLocks/>
              </p:cNvSpPr>
              <p:nvPr/>
            </p:nvSpPr>
            <p:spPr bwMode="auto">
              <a:xfrm>
                <a:off x="3073" y="2287"/>
                <a:ext cx="177" cy="59"/>
              </a:xfrm>
              <a:custGeom>
                <a:avLst/>
                <a:gdLst>
                  <a:gd name="T0" fmla="*/ 177 w 354"/>
                  <a:gd name="T1" fmla="*/ 58 h 118"/>
                  <a:gd name="T2" fmla="*/ 176 w 354"/>
                  <a:gd name="T3" fmla="*/ 59 h 118"/>
                  <a:gd name="T4" fmla="*/ 0 w 354"/>
                  <a:gd name="T5" fmla="*/ 2 h 118"/>
                  <a:gd name="T6" fmla="*/ 1 w 354"/>
                  <a:gd name="T7" fmla="*/ 0 h 118"/>
                  <a:gd name="T8" fmla="*/ 177 w 354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8"/>
                  <a:gd name="T17" fmla="*/ 354 w 354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8">
                    <a:moveTo>
                      <a:pt x="354" y="115"/>
                    </a:moveTo>
                    <a:lnTo>
                      <a:pt x="352" y="11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E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4" name="Freeform 1286"/>
              <p:cNvSpPr>
                <a:spLocks/>
              </p:cNvSpPr>
              <p:nvPr/>
            </p:nvSpPr>
            <p:spPr bwMode="auto">
              <a:xfrm>
                <a:off x="3073" y="2289"/>
                <a:ext cx="176" cy="59"/>
              </a:xfrm>
              <a:custGeom>
                <a:avLst/>
                <a:gdLst>
                  <a:gd name="T0" fmla="*/ 176 w 354"/>
                  <a:gd name="T1" fmla="*/ 58 h 118"/>
                  <a:gd name="T2" fmla="*/ 175 w 354"/>
                  <a:gd name="T3" fmla="*/ 59 h 118"/>
                  <a:gd name="T4" fmla="*/ 0 w 354"/>
                  <a:gd name="T5" fmla="*/ 2 h 118"/>
                  <a:gd name="T6" fmla="*/ 1 w 354"/>
                  <a:gd name="T7" fmla="*/ 0 h 118"/>
                  <a:gd name="T8" fmla="*/ 176 w 354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8"/>
                  <a:gd name="T17" fmla="*/ 354 w 354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8">
                    <a:moveTo>
                      <a:pt x="354" y="115"/>
                    </a:moveTo>
                    <a:lnTo>
                      <a:pt x="352" y="11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5" name="Freeform 1287"/>
              <p:cNvSpPr>
                <a:spLocks/>
              </p:cNvSpPr>
              <p:nvPr/>
            </p:nvSpPr>
            <p:spPr bwMode="auto">
              <a:xfrm>
                <a:off x="3068" y="2290"/>
                <a:ext cx="181" cy="66"/>
              </a:xfrm>
              <a:custGeom>
                <a:avLst/>
                <a:gdLst>
                  <a:gd name="T0" fmla="*/ 181 w 360"/>
                  <a:gd name="T1" fmla="*/ 57 h 131"/>
                  <a:gd name="T2" fmla="*/ 177 w 360"/>
                  <a:gd name="T3" fmla="*/ 66 h 131"/>
                  <a:gd name="T4" fmla="*/ 0 w 360"/>
                  <a:gd name="T5" fmla="*/ 8 h 131"/>
                  <a:gd name="T6" fmla="*/ 4 w 360"/>
                  <a:gd name="T7" fmla="*/ 0 h 131"/>
                  <a:gd name="T8" fmla="*/ 181 w 360"/>
                  <a:gd name="T9" fmla="*/ 57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"/>
                  <a:gd name="T16" fmla="*/ 0 h 131"/>
                  <a:gd name="T17" fmla="*/ 360 w 360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" h="131">
                    <a:moveTo>
                      <a:pt x="360" y="114"/>
                    </a:moveTo>
                    <a:lnTo>
                      <a:pt x="352" y="131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360" y="114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6" name="Freeform 1288"/>
              <p:cNvSpPr>
                <a:spLocks/>
              </p:cNvSpPr>
              <p:nvPr/>
            </p:nvSpPr>
            <p:spPr bwMode="auto">
              <a:xfrm>
                <a:off x="3072" y="2290"/>
                <a:ext cx="177" cy="59"/>
              </a:xfrm>
              <a:custGeom>
                <a:avLst/>
                <a:gdLst>
                  <a:gd name="T0" fmla="*/ 177 w 354"/>
                  <a:gd name="T1" fmla="*/ 57 h 118"/>
                  <a:gd name="T2" fmla="*/ 177 w 354"/>
                  <a:gd name="T3" fmla="*/ 59 h 118"/>
                  <a:gd name="T4" fmla="*/ 0 w 354"/>
                  <a:gd name="T5" fmla="*/ 2 h 118"/>
                  <a:gd name="T6" fmla="*/ 1 w 354"/>
                  <a:gd name="T7" fmla="*/ 0 h 118"/>
                  <a:gd name="T8" fmla="*/ 177 w 354"/>
                  <a:gd name="T9" fmla="*/ 5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18"/>
                  <a:gd name="T17" fmla="*/ 354 w 354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18">
                    <a:moveTo>
                      <a:pt x="354" y="114"/>
                    </a:moveTo>
                    <a:lnTo>
                      <a:pt x="353" y="11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54" y="114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7" name="Freeform 1289"/>
              <p:cNvSpPr>
                <a:spLocks/>
              </p:cNvSpPr>
              <p:nvPr/>
            </p:nvSpPr>
            <p:spPr bwMode="auto">
              <a:xfrm>
                <a:off x="3071" y="2292"/>
                <a:ext cx="177" cy="60"/>
              </a:xfrm>
              <a:custGeom>
                <a:avLst/>
                <a:gdLst>
                  <a:gd name="T0" fmla="*/ 177 w 354"/>
                  <a:gd name="T1" fmla="*/ 58 h 120"/>
                  <a:gd name="T2" fmla="*/ 175 w 354"/>
                  <a:gd name="T3" fmla="*/ 60 h 120"/>
                  <a:gd name="T4" fmla="*/ 0 w 354"/>
                  <a:gd name="T5" fmla="*/ 3 h 120"/>
                  <a:gd name="T6" fmla="*/ 1 w 354"/>
                  <a:gd name="T7" fmla="*/ 0 h 120"/>
                  <a:gd name="T8" fmla="*/ 177 w 354"/>
                  <a:gd name="T9" fmla="*/ 5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0"/>
                  <a:gd name="T17" fmla="*/ 354 w 3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0">
                    <a:moveTo>
                      <a:pt x="354" y="115"/>
                    </a:moveTo>
                    <a:lnTo>
                      <a:pt x="350" y="120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8" name="Freeform 1290"/>
              <p:cNvSpPr>
                <a:spLocks/>
              </p:cNvSpPr>
              <p:nvPr/>
            </p:nvSpPr>
            <p:spPr bwMode="auto">
              <a:xfrm>
                <a:off x="3070" y="2294"/>
                <a:ext cx="176" cy="59"/>
              </a:xfrm>
              <a:custGeom>
                <a:avLst/>
                <a:gdLst>
                  <a:gd name="T0" fmla="*/ 176 w 352"/>
                  <a:gd name="T1" fmla="*/ 58 h 118"/>
                  <a:gd name="T2" fmla="*/ 176 w 352"/>
                  <a:gd name="T3" fmla="*/ 59 h 118"/>
                  <a:gd name="T4" fmla="*/ 0 w 352"/>
                  <a:gd name="T5" fmla="*/ 2 h 118"/>
                  <a:gd name="T6" fmla="*/ 1 w 352"/>
                  <a:gd name="T7" fmla="*/ 0 h 118"/>
                  <a:gd name="T8" fmla="*/ 176 w 352"/>
                  <a:gd name="T9" fmla="*/ 5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18"/>
                  <a:gd name="T17" fmla="*/ 352 w 352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18">
                    <a:moveTo>
                      <a:pt x="352" y="115"/>
                    </a:moveTo>
                    <a:lnTo>
                      <a:pt x="351" y="11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52" y="115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9" name="Freeform 1291"/>
              <p:cNvSpPr>
                <a:spLocks/>
              </p:cNvSpPr>
              <p:nvPr/>
            </p:nvSpPr>
            <p:spPr bwMode="auto">
              <a:xfrm>
                <a:off x="3068" y="2296"/>
                <a:ext cx="177" cy="60"/>
              </a:xfrm>
              <a:custGeom>
                <a:avLst/>
                <a:gdLst>
                  <a:gd name="T0" fmla="*/ 177 w 354"/>
                  <a:gd name="T1" fmla="*/ 58 h 120"/>
                  <a:gd name="T2" fmla="*/ 176 w 354"/>
                  <a:gd name="T3" fmla="*/ 60 h 120"/>
                  <a:gd name="T4" fmla="*/ 0 w 354"/>
                  <a:gd name="T5" fmla="*/ 2 h 120"/>
                  <a:gd name="T6" fmla="*/ 1 w 354"/>
                  <a:gd name="T7" fmla="*/ 0 h 120"/>
                  <a:gd name="T8" fmla="*/ 177 w 354"/>
                  <a:gd name="T9" fmla="*/ 5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0"/>
                  <a:gd name="T17" fmla="*/ 354 w 3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0">
                    <a:moveTo>
                      <a:pt x="354" y="115"/>
                    </a:moveTo>
                    <a:lnTo>
                      <a:pt x="352" y="120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E6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0" name="Freeform 1292"/>
              <p:cNvSpPr>
                <a:spLocks/>
              </p:cNvSpPr>
              <p:nvPr/>
            </p:nvSpPr>
            <p:spPr bwMode="auto">
              <a:xfrm>
                <a:off x="3065" y="2298"/>
                <a:ext cx="180" cy="66"/>
              </a:xfrm>
              <a:custGeom>
                <a:avLst/>
                <a:gdLst>
                  <a:gd name="T0" fmla="*/ 180 w 359"/>
                  <a:gd name="T1" fmla="*/ 58 h 132"/>
                  <a:gd name="T2" fmla="*/ 176 w 359"/>
                  <a:gd name="T3" fmla="*/ 66 h 132"/>
                  <a:gd name="T4" fmla="*/ 0 w 359"/>
                  <a:gd name="T5" fmla="*/ 8 h 132"/>
                  <a:gd name="T6" fmla="*/ 4 w 359"/>
                  <a:gd name="T7" fmla="*/ 0 h 132"/>
                  <a:gd name="T8" fmla="*/ 180 w 359"/>
                  <a:gd name="T9" fmla="*/ 5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9"/>
                  <a:gd name="T16" fmla="*/ 0 h 132"/>
                  <a:gd name="T17" fmla="*/ 359 w 359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9" h="132">
                    <a:moveTo>
                      <a:pt x="359" y="116"/>
                    </a:moveTo>
                    <a:lnTo>
                      <a:pt x="352" y="132"/>
                    </a:lnTo>
                    <a:lnTo>
                      <a:pt x="0" y="16"/>
                    </a:lnTo>
                    <a:lnTo>
                      <a:pt x="7" y="0"/>
                    </a:lnTo>
                    <a:lnTo>
                      <a:pt x="359" y="116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1" name="Freeform 1293"/>
              <p:cNvSpPr>
                <a:spLocks/>
              </p:cNvSpPr>
              <p:nvPr/>
            </p:nvSpPr>
            <p:spPr bwMode="auto">
              <a:xfrm>
                <a:off x="3068" y="2298"/>
                <a:ext cx="177" cy="60"/>
              </a:xfrm>
              <a:custGeom>
                <a:avLst/>
                <a:gdLst>
                  <a:gd name="T0" fmla="*/ 177 w 354"/>
                  <a:gd name="T1" fmla="*/ 58 h 121"/>
                  <a:gd name="T2" fmla="*/ 176 w 354"/>
                  <a:gd name="T3" fmla="*/ 60 h 121"/>
                  <a:gd name="T4" fmla="*/ 0 w 354"/>
                  <a:gd name="T5" fmla="*/ 3 h 121"/>
                  <a:gd name="T6" fmla="*/ 1 w 354"/>
                  <a:gd name="T7" fmla="*/ 0 h 121"/>
                  <a:gd name="T8" fmla="*/ 177 w 354"/>
                  <a:gd name="T9" fmla="*/ 58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1"/>
                  <a:gd name="T17" fmla="*/ 354 w 35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1">
                    <a:moveTo>
                      <a:pt x="354" y="116"/>
                    </a:moveTo>
                    <a:lnTo>
                      <a:pt x="352" y="121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354" y="116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2" name="Freeform 1294"/>
              <p:cNvSpPr>
                <a:spLocks/>
              </p:cNvSpPr>
              <p:nvPr/>
            </p:nvSpPr>
            <p:spPr bwMode="auto">
              <a:xfrm>
                <a:off x="3067" y="2301"/>
                <a:ext cx="177" cy="61"/>
              </a:xfrm>
              <a:custGeom>
                <a:avLst/>
                <a:gdLst>
                  <a:gd name="T0" fmla="*/ 177 w 354"/>
                  <a:gd name="T1" fmla="*/ 58 h 121"/>
                  <a:gd name="T2" fmla="*/ 176 w 354"/>
                  <a:gd name="T3" fmla="*/ 61 h 121"/>
                  <a:gd name="T4" fmla="*/ 0 w 354"/>
                  <a:gd name="T5" fmla="*/ 3 h 121"/>
                  <a:gd name="T6" fmla="*/ 1 w 354"/>
                  <a:gd name="T7" fmla="*/ 0 h 121"/>
                  <a:gd name="T8" fmla="*/ 177 w 354"/>
                  <a:gd name="T9" fmla="*/ 58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1"/>
                  <a:gd name="T17" fmla="*/ 354 w 35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1">
                    <a:moveTo>
                      <a:pt x="354" y="115"/>
                    </a:moveTo>
                    <a:lnTo>
                      <a:pt x="351" y="121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354" y="115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3" name="Freeform 1295"/>
              <p:cNvSpPr>
                <a:spLocks/>
              </p:cNvSpPr>
              <p:nvPr/>
            </p:nvSpPr>
            <p:spPr bwMode="auto">
              <a:xfrm>
                <a:off x="3065" y="2304"/>
                <a:ext cx="177" cy="60"/>
              </a:xfrm>
              <a:custGeom>
                <a:avLst/>
                <a:gdLst>
                  <a:gd name="T0" fmla="*/ 177 w 354"/>
                  <a:gd name="T1" fmla="*/ 58 h 121"/>
                  <a:gd name="T2" fmla="*/ 176 w 354"/>
                  <a:gd name="T3" fmla="*/ 60 h 121"/>
                  <a:gd name="T4" fmla="*/ 0 w 354"/>
                  <a:gd name="T5" fmla="*/ 2 h 121"/>
                  <a:gd name="T6" fmla="*/ 1 w 354"/>
                  <a:gd name="T7" fmla="*/ 0 h 121"/>
                  <a:gd name="T8" fmla="*/ 177 w 354"/>
                  <a:gd name="T9" fmla="*/ 58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1"/>
                  <a:gd name="T17" fmla="*/ 354 w 35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1">
                    <a:moveTo>
                      <a:pt x="354" y="116"/>
                    </a:moveTo>
                    <a:lnTo>
                      <a:pt x="352" y="121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354" y="116"/>
                    </a:lnTo>
                    <a:close/>
                  </a:path>
                </a:pathLst>
              </a:custGeom>
              <a:solidFill>
                <a:srgbClr val="E8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4" name="Freeform 1296"/>
              <p:cNvSpPr>
                <a:spLocks/>
              </p:cNvSpPr>
              <p:nvPr/>
            </p:nvSpPr>
            <p:spPr bwMode="auto">
              <a:xfrm>
                <a:off x="3063" y="2306"/>
                <a:ext cx="178" cy="67"/>
              </a:xfrm>
              <a:custGeom>
                <a:avLst/>
                <a:gdLst>
                  <a:gd name="T0" fmla="*/ 178 w 357"/>
                  <a:gd name="T1" fmla="*/ 58 h 135"/>
                  <a:gd name="T2" fmla="*/ 176 w 357"/>
                  <a:gd name="T3" fmla="*/ 67 h 135"/>
                  <a:gd name="T4" fmla="*/ 0 w 357"/>
                  <a:gd name="T5" fmla="*/ 8 h 135"/>
                  <a:gd name="T6" fmla="*/ 2 w 357"/>
                  <a:gd name="T7" fmla="*/ 0 h 135"/>
                  <a:gd name="T8" fmla="*/ 178 w 357"/>
                  <a:gd name="T9" fmla="*/ 58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35"/>
                  <a:gd name="T17" fmla="*/ 357 w 35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35">
                    <a:moveTo>
                      <a:pt x="357" y="116"/>
                    </a:moveTo>
                    <a:lnTo>
                      <a:pt x="352" y="135"/>
                    </a:lnTo>
                    <a:lnTo>
                      <a:pt x="0" y="17"/>
                    </a:lnTo>
                    <a:lnTo>
                      <a:pt x="5" y="0"/>
                    </a:lnTo>
                    <a:lnTo>
                      <a:pt x="357" y="116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5" name="Freeform 1297"/>
              <p:cNvSpPr>
                <a:spLocks/>
              </p:cNvSpPr>
              <p:nvPr/>
            </p:nvSpPr>
            <p:spPr bwMode="auto">
              <a:xfrm>
                <a:off x="3064" y="2306"/>
                <a:ext cx="177" cy="62"/>
              </a:xfrm>
              <a:custGeom>
                <a:avLst/>
                <a:gdLst>
                  <a:gd name="T0" fmla="*/ 177 w 354"/>
                  <a:gd name="T1" fmla="*/ 58 h 125"/>
                  <a:gd name="T2" fmla="*/ 176 w 354"/>
                  <a:gd name="T3" fmla="*/ 62 h 125"/>
                  <a:gd name="T4" fmla="*/ 0 w 354"/>
                  <a:gd name="T5" fmla="*/ 4 h 125"/>
                  <a:gd name="T6" fmla="*/ 1 w 354"/>
                  <a:gd name="T7" fmla="*/ 0 h 125"/>
                  <a:gd name="T8" fmla="*/ 177 w 354"/>
                  <a:gd name="T9" fmla="*/ 58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5"/>
                  <a:gd name="T17" fmla="*/ 354 w 354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5">
                    <a:moveTo>
                      <a:pt x="354" y="116"/>
                    </a:moveTo>
                    <a:lnTo>
                      <a:pt x="351" y="125"/>
                    </a:lnTo>
                    <a:lnTo>
                      <a:pt x="0" y="8"/>
                    </a:lnTo>
                    <a:lnTo>
                      <a:pt x="2" y="0"/>
                    </a:lnTo>
                    <a:lnTo>
                      <a:pt x="354" y="116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6" name="Freeform 1298"/>
              <p:cNvSpPr>
                <a:spLocks/>
              </p:cNvSpPr>
              <p:nvPr/>
            </p:nvSpPr>
            <p:spPr bwMode="auto">
              <a:xfrm>
                <a:off x="3063" y="2310"/>
                <a:ext cx="177" cy="63"/>
              </a:xfrm>
              <a:custGeom>
                <a:avLst/>
                <a:gdLst>
                  <a:gd name="T0" fmla="*/ 177 w 354"/>
                  <a:gd name="T1" fmla="*/ 58 h 127"/>
                  <a:gd name="T2" fmla="*/ 176 w 354"/>
                  <a:gd name="T3" fmla="*/ 63 h 127"/>
                  <a:gd name="T4" fmla="*/ 0 w 354"/>
                  <a:gd name="T5" fmla="*/ 4 h 127"/>
                  <a:gd name="T6" fmla="*/ 1 w 354"/>
                  <a:gd name="T7" fmla="*/ 0 h 127"/>
                  <a:gd name="T8" fmla="*/ 177 w 354"/>
                  <a:gd name="T9" fmla="*/ 58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7"/>
                  <a:gd name="T17" fmla="*/ 354 w 354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7">
                    <a:moveTo>
                      <a:pt x="354" y="117"/>
                    </a:moveTo>
                    <a:lnTo>
                      <a:pt x="352" y="127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354" y="117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7" name="Freeform 1299"/>
              <p:cNvSpPr>
                <a:spLocks/>
              </p:cNvSpPr>
              <p:nvPr/>
            </p:nvSpPr>
            <p:spPr bwMode="auto">
              <a:xfrm>
                <a:off x="3060" y="2314"/>
                <a:ext cx="179" cy="68"/>
              </a:xfrm>
              <a:custGeom>
                <a:avLst/>
                <a:gdLst>
                  <a:gd name="T0" fmla="*/ 179 w 357"/>
                  <a:gd name="T1" fmla="*/ 60 h 134"/>
                  <a:gd name="T2" fmla="*/ 176 w 357"/>
                  <a:gd name="T3" fmla="*/ 68 h 134"/>
                  <a:gd name="T4" fmla="*/ 0 w 357"/>
                  <a:gd name="T5" fmla="*/ 9 h 134"/>
                  <a:gd name="T6" fmla="*/ 3 w 357"/>
                  <a:gd name="T7" fmla="*/ 0 h 134"/>
                  <a:gd name="T8" fmla="*/ 179 w 357"/>
                  <a:gd name="T9" fmla="*/ 6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34"/>
                  <a:gd name="T17" fmla="*/ 357 w 35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34">
                    <a:moveTo>
                      <a:pt x="357" y="118"/>
                    </a:moveTo>
                    <a:lnTo>
                      <a:pt x="352" y="134"/>
                    </a:lnTo>
                    <a:lnTo>
                      <a:pt x="0" y="18"/>
                    </a:lnTo>
                    <a:lnTo>
                      <a:pt x="5" y="0"/>
                    </a:lnTo>
                    <a:lnTo>
                      <a:pt x="357" y="118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8" name="Freeform 1300"/>
              <p:cNvSpPr>
                <a:spLocks/>
              </p:cNvSpPr>
              <p:nvPr/>
            </p:nvSpPr>
            <p:spPr bwMode="auto">
              <a:xfrm>
                <a:off x="3058" y="2324"/>
                <a:ext cx="178" cy="68"/>
              </a:xfrm>
              <a:custGeom>
                <a:avLst/>
                <a:gdLst>
                  <a:gd name="T0" fmla="*/ 178 w 355"/>
                  <a:gd name="T1" fmla="*/ 58 h 136"/>
                  <a:gd name="T2" fmla="*/ 176 w 355"/>
                  <a:gd name="T3" fmla="*/ 68 h 136"/>
                  <a:gd name="T4" fmla="*/ 0 w 355"/>
                  <a:gd name="T5" fmla="*/ 9 h 136"/>
                  <a:gd name="T6" fmla="*/ 2 w 355"/>
                  <a:gd name="T7" fmla="*/ 0 h 136"/>
                  <a:gd name="T8" fmla="*/ 178 w 355"/>
                  <a:gd name="T9" fmla="*/ 58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36"/>
                  <a:gd name="T17" fmla="*/ 355 w 35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36">
                    <a:moveTo>
                      <a:pt x="355" y="116"/>
                    </a:moveTo>
                    <a:lnTo>
                      <a:pt x="352" y="136"/>
                    </a:lnTo>
                    <a:lnTo>
                      <a:pt x="0" y="17"/>
                    </a:lnTo>
                    <a:lnTo>
                      <a:pt x="3" y="0"/>
                    </a:lnTo>
                    <a:lnTo>
                      <a:pt x="355" y="116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9" name="Freeform 1301"/>
              <p:cNvSpPr>
                <a:spLocks/>
              </p:cNvSpPr>
              <p:nvPr/>
            </p:nvSpPr>
            <p:spPr bwMode="auto">
              <a:xfrm>
                <a:off x="3058" y="2332"/>
                <a:ext cx="177" cy="69"/>
              </a:xfrm>
              <a:custGeom>
                <a:avLst/>
                <a:gdLst>
                  <a:gd name="T0" fmla="*/ 177 w 354"/>
                  <a:gd name="T1" fmla="*/ 59 h 138"/>
                  <a:gd name="T2" fmla="*/ 176 w 354"/>
                  <a:gd name="T3" fmla="*/ 69 h 138"/>
                  <a:gd name="T4" fmla="*/ 0 w 354"/>
                  <a:gd name="T5" fmla="*/ 9 h 138"/>
                  <a:gd name="T6" fmla="*/ 1 w 354"/>
                  <a:gd name="T7" fmla="*/ 0 h 138"/>
                  <a:gd name="T8" fmla="*/ 177 w 354"/>
                  <a:gd name="T9" fmla="*/ 59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38"/>
                  <a:gd name="T17" fmla="*/ 354 w 354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38">
                    <a:moveTo>
                      <a:pt x="354" y="119"/>
                    </a:moveTo>
                    <a:lnTo>
                      <a:pt x="351" y="138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354" y="119"/>
                    </a:lnTo>
                    <a:close/>
                  </a:path>
                </a:pathLst>
              </a:custGeom>
              <a:solidFill>
                <a:srgbClr val="ED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0" name="Freeform 1302"/>
              <p:cNvSpPr>
                <a:spLocks/>
              </p:cNvSpPr>
              <p:nvPr/>
            </p:nvSpPr>
            <p:spPr bwMode="auto">
              <a:xfrm>
                <a:off x="3057" y="2341"/>
                <a:ext cx="176" cy="69"/>
              </a:xfrm>
              <a:custGeom>
                <a:avLst/>
                <a:gdLst>
                  <a:gd name="T0" fmla="*/ 176 w 353"/>
                  <a:gd name="T1" fmla="*/ 60 h 138"/>
                  <a:gd name="T2" fmla="*/ 176 w 353"/>
                  <a:gd name="T3" fmla="*/ 69 h 138"/>
                  <a:gd name="T4" fmla="*/ 0 w 353"/>
                  <a:gd name="T5" fmla="*/ 9 h 138"/>
                  <a:gd name="T6" fmla="*/ 1 w 353"/>
                  <a:gd name="T7" fmla="*/ 0 h 138"/>
                  <a:gd name="T8" fmla="*/ 176 w 353"/>
                  <a:gd name="T9" fmla="*/ 6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38"/>
                  <a:gd name="T17" fmla="*/ 353 w 353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38">
                    <a:moveTo>
                      <a:pt x="353" y="120"/>
                    </a:moveTo>
                    <a:lnTo>
                      <a:pt x="353" y="138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353" y="120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1" name="Freeform 1303"/>
              <p:cNvSpPr>
                <a:spLocks/>
              </p:cNvSpPr>
              <p:nvPr/>
            </p:nvSpPr>
            <p:spPr bwMode="auto">
              <a:xfrm>
                <a:off x="3058" y="2341"/>
                <a:ext cx="175" cy="63"/>
              </a:xfrm>
              <a:custGeom>
                <a:avLst/>
                <a:gdLst>
                  <a:gd name="T0" fmla="*/ 175 w 351"/>
                  <a:gd name="T1" fmla="*/ 60 h 126"/>
                  <a:gd name="T2" fmla="*/ 175 w 351"/>
                  <a:gd name="T3" fmla="*/ 63 h 126"/>
                  <a:gd name="T4" fmla="*/ 0 w 351"/>
                  <a:gd name="T5" fmla="*/ 4 h 126"/>
                  <a:gd name="T6" fmla="*/ 0 w 351"/>
                  <a:gd name="T7" fmla="*/ 0 h 126"/>
                  <a:gd name="T8" fmla="*/ 175 w 351"/>
                  <a:gd name="T9" fmla="*/ 6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6"/>
                  <a:gd name="T17" fmla="*/ 351 w 35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6">
                    <a:moveTo>
                      <a:pt x="351" y="120"/>
                    </a:moveTo>
                    <a:lnTo>
                      <a:pt x="351" y="126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51" y="120"/>
                    </a:lnTo>
                    <a:close/>
                  </a:path>
                </a:pathLst>
              </a:custGeom>
              <a:solidFill>
                <a:srgbClr val="EC7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2" name="Freeform 1304"/>
              <p:cNvSpPr>
                <a:spLocks/>
              </p:cNvSpPr>
              <p:nvPr/>
            </p:nvSpPr>
            <p:spPr bwMode="auto">
              <a:xfrm>
                <a:off x="3057" y="2344"/>
                <a:ext cx="176" cy="63"/>
              </a:xfrm>
              <a:custGeom>
                <a:avLst/>
                <a:gdLst>
                  <a:gd name="T0" fmla="*/ 176 w 353"/>
                  <a:gd name="T1" fmla="*/ 60 h 124"/>
                  <a:gd name="T2" fmla="*/ 176 w 353"/>
                  <a:gd name="T3" fmla="*/ 63 h 124"/>
                  <a:gd name="T4" fmla="*/ 0 w 353"/>
                  <a:gd name="T5" fmla="*/ 3 h 124"/>
                  <a:gd name="T6" fmla="*/ 1 w 353"/>
                  <a:gd name="T7" fmla="*/ 0 h 124"/>
                  <a:gd name="T8" fmla="*/ 176 w 353"/>
                  <a:gd name="T9" fmla="*/ 6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4"/>
                  <a:gd name="T17" fmla="*/ 353 w 353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4">
                    <a:moveTo>
                      <a:pt x="353" y="119"/>
                    </a:moveTo>
                    <a:lnTo>
                      <a:pt x="353" y="12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353" y="119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" name="Freeform 1305"/>
              <p:cNvSpPr>
                <a:spLocks/>
              </p:cNvSpPr>
              <p:nvPr/>
            </p:nvSpPr>
            <p:spPr bwMode="auto">
              <a:xfrm>
                <a:off x="3057" y="2348"/>
                <a:ext cx="176" cy="62"/>
              </a:xfrm>
              <a:custGeom>
                <a:avLst/>
                <a:gdLst>
                  <a:gd name="T0" fmla="*/ 176 w 353"/>
                  <a:gd name="T1" fmla="*/ 59 h 125"/>
                  <a:gd name="T2" fmla="*/ 176 w 353"/>
                  <a:gd name="T3" fmla="*/ 62 h 125"/>
                  <a:gd name="T4" fmla="*/ 0 w 353"/>
                  <a:gd name="T5" fmla="*/ 2 h 125"/>
                  <a:gd name="T6" fmla="*/ 0 w 353"/>
                  <a:gd name="T7" fmla="*/ 0 h 125"/>
                  <a:gd name="T8" fmla="*/ 176 w 353"/>
                  <a:gd name="T9" fmla="*/ 59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5"/>
                  <a:gd name="T17" fmla="*/ 353 w 353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5">
                    <a:moveTo>
                      <a:pt x="353" y="118"/>
                    </a:moveTo>
                    <a:lnTo>
                      <a:pt x="353" y="12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53" y="118"/>
                    </a:lnTo>
                    <a:close/>
                  </a:path>
                </a:pathLst>
              </a:custGeom>
              <a:solidFill>
                <a:srgbClr val="EA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4" name="Freeform 1306"/>
              <p:cNvSpPr>
                <a:spLocks/>
              </p:cNvSpPr>
              <p:nvPr/>
            </p:nvSpPr>
            <p:spPr bwMode="auto">
              <a:xfrm>
                <a:off x="3057" y="2350"/>
                <a:ext cx="176" cy="69"/>
              </a:xfrm>
              <a:custGeom>
                <a:avLst/>
                <a:gdLst>
                  <a:gd name="T0" fmla="*/ 176 w 353"/>
                  <a:gd name="T1" fmla="*/ 60 h 138"/>
                  <a:gd name="T2" fmla="*/ 176 w 353"/>
                  <a:gd name="T3" fmla="*/ 69 h 138"/>
                  <a:gd name="T4" fmla="*/ 0 w 353"/>
                  <a:gd name="T5" fmla="*/ 9 h 138"/>
                  <a:gd name="T6" fmla="*/ 0 w 353"/>
                  <a:gd name="T7" fmla="*/ 0 h 138"/>
                  <a:gd name="T8" fmla="*/ 176 w 353"/>
                  <a:gd name="T9" fmla="*/ 6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38"/>
                  <a:gd name="T17" fmla="*/ 353 w 353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38">
                    <a:moveTo>
                      <a:pt x="353" y="120"/>
                    </a:moveTo>
                    <a:lnTo>
                      <a:pt x="353" y="13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353" y="120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" name="Freeform 1307"/>
              <p:cNvSpPr>
                <a:spLocks/>
              </p:cNvSpPr>
              <p:nvPr/>
            </p:nvSpPr>
            <p:spPr bwMode="auto">
              <a:xfrm>
                <a:off x="3057" y="2350"/>
                <a:ext cx="176" cy="63"/>
              </a:xfrm>
              <a:custGeom>
                <a:avLst/>
                <a:gdLst>
                  <a:gd name="T0" fmla="*/ 176 w 353"/>
                  <a:gd name="T1" fmla="*/ 60 h 126"/>
                  <a:gd name="T2" fmla="*/ 176 w 353"/>
                  <a:gd name="T3" fmla="*/ 63 h 126"/>
                  <a:gd name="T4" fmla="*/ 0 w 353"/>
                  <a:gd name="T5" fmla="*/ 4 h 126"/>
                  <a:gd name="T6" fmla="*/ 0 w 353"/>
                  <a:gd name="T7" fmla="*/ 0 h 126"/>
                  <a:gd name="T8" fmla="*/ 176 w 353"/>
                  <a:gd name="T9" fmla="*/ 6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6"/>
                  <a:gd name="T17" fmla="*/ 353 w 353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6">
                    <a:moveTo>
                      <a:pt x="353" y="120"/>
                    </a:moveTo>
                    <a:lnTo>
                      <a:pt x="353" y="126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53" y="120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" name="Freeform 1308"/>
              <p:cNvSpPr>
                <a:spLocks/>
              </p:cNvSpPr>
              <p:nvPr/>
            </p:nvSpPr>
            <p:spPr bwMode="auto">
              <a:xfrm>
                <a:off x="3057" y="2353"/>
                <a:ext cx="176" cy="63"/>
              </a:xfrm>
              <a:custGeom>
                <a:avLst/>
                <a:gdLst>
                  <a:gd name="T0" fmla="*/ 176 w 353"/>
                  <a:gd name="T1" fmla="*/ 60 h 124"/>
                  <a:gd name="T2" fmla="*/ 176 w 353"/>
                  <a:gd name="T3" fmla="*/ 63 h 124"/>
                  <a:gd name="T4" fmla="*/ 0 w 353"/>
                  <a:gd name="T5" fmla="*/ 3 h 124"/>
                  <a:gd name="T6" fmla="*/ 0 w 353"/>
                  <a:gd name="T7" fmla="*/ 0 h 124"/>
                  <a:gd name="T8" fmla="*/ 176 w 353"/>
                  <a:gd name="T9" fmla="*/ 6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4"/>
                  <a:gd name="T17" fmla="*/ 353 w 353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4">
                    <a:moveTo>
                      <a:pt x="353" y="119"/>
                    </a:moveTo>
                    <a:lnTo>
                      <a:pt x="353" y="12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53" y="119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" name="Freeform 1309"/>
              <p:cNvSpPr>
                <a:spLocks/>
              </p:cNvSpPr>
              <p:nvPr/>
            </p:nvSpPr>
            <p:spPr bwMode="auto">
              <a:xfrm>
                <a:off x="3057" y="2356"/>
                <a:ext cx="176" cy="63"/>
              </a:xfrm>
              <a:custGeom>
                <a:avLst/>
                <a:gdLst>
                  <a:gd name="T0" fmla="*/ 176 w 353"/>
                  <a:gd name="T1" fmla="*/ 60 h 126"/>
                  <a:gd name="T2" fmla="*/ 176 w 353"/>
                  <a:gd name="T3" fmla="*/ 63 h 126"/>
                  <a:gd name="T4" fmla="*/ 0 w 353"/>
                  <a:gd name="T5" fmla="*/ 3 h 126"/>
                  <a:gd name="T6" fmla="*/ 0 w 353"/>
                  <a:gd name="T7" fmla="*/ 0 h 126"/>
                  <a:gd name="T8" fmla="*/ 176 w 353"/>
                  <a:gd name="T9" fmla="*/ 6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6"/>
                  <a:gd name="T17" fmla="*/ 353 w 353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6">
                    <a:moveTo>
                      <a:pt x="353" y="119"/>
                    </a:moveTo>
                    <a:lnTo>
                      <a:pt x="353" y="12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53" y="119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" name="Freeform 1310"/>
              <p:cNvSpPr>
                <a:spLocks/>
              </p:cNvSpPr>
              <p:nvPr/>
            </p:nvSpPr>
            <p:spPr bwMode="auto">
              <a:xfrm>
                <a:off x="3057" y="2359"/>
                <a:ext cx="176" cy="69"/>
              </a:xfrm>
              <a:custGeom>
                <a:avLst/>
                <a:gdLst>
                  <a:gd name="T0" fmla="*/ 176 w 353"/>
                  <a:gd name="T1" fmla="*/ 60 h 138"/>
                  <a:gd name="T2" fmla="*/ 176 w 353"/>
                  <a:gd name="T3" fmla="*/ 69 h 138"/>
                  <a:gd name="T4" fmla="*/ 1 w 353"/>
                  <a:gd name="T5" fmla="*/ 9 h 138"/>
                  <a:gd name="T6" fmla="*/ 0 w 353"/>
                  <a:gd name="T7" fmla="*/ 0 h 138"/>
                  <a:gd name="T8" fmla="*/ 176 w 353"/>
                  <a:gd name="T9" fmla="*/ 6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38"/>
                  <a:gd name="T17" fmla="*/ 353 w 353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38">
                    <a:moveTo>
                      <a:pt x="353" y="120"/>
                    </a:moveTo>
                    <a:lnTo>
                      <a:pt x="353" y="138"/>
                    </a:lnTo>
                    <a:lnTo>
                      <a:pt x="2" y="17"/>
                    </a:lnTo>
                    <a:lnTo>
                      <a:pt x="0" y="0"/>
                    </a:lnTo>
                    <a:lnTo>
                      <a:pt x="353" y="120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9" name="Freeform 1311"/>
              <p:cNvSpPr>
                <a:spLocks/>
              </p:cNvSpPr>
              <p:nvPr/>
            </p:nvSpPr>
            <p:spPr bwMode="auto">
              <a:xfrm>
                <a:off x="3057" y="2359"/>
                <a:ext cx="176" cy="62"/>
              </a:xfrm>
              <a:custGeom>
                <a:avLst/>
                <a:gdLst>
                  <a:gd name="T0" fmla="*/ 176 w 353"/>
                  <a:gd name="T1" fmla="*/ 60 h 123"/>
                  <a:gd name="T2" fmla="*/ 176 w 353"/>
                  <a:gd name="T3" fmla="*/ 62 h 123"/>
                  <a:gd name="T4" fmla="*/ 1 w 353"/>
                  <a:gd name="T5" fmla="*/ 2 h 123"/>
                  <a:gd name="T6" fmla="*/ 0 w 353"/>
                  <a:gd name="T7" fmla="*/ 0 h 123"/>
                  <a:gd name="T8" fmla="*/ 176 w 353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3"/>
                  <a:gd name="T17" fmla="*/ 353 w 353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3">
                    <a:moveTo>
                      <a:pt x="353" y="120"/>
                    </a:moveTo>
                    <a:lnTo>
                      <a:pt x="353" y="123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53" y="120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0" name="Freeform 1312"/>
              <p:cNvSpPr>
                <a:spLocks/>
              </p:cNvSpPr>
              <p:nvPr/>
            </p:nvSpPr>
            <p:spPr bwMode="auto">
              <a:xfrm>
                <a:off x="3058" y="2361"/>
                <a:ext cx="175" cy="61"/>
              </a:xfrm>
              <a:custGeom>
                <a:avLst/>
                <a:gdLst>
                  <a:gd name="T0" fmla="*/ 175 w 351"/>
                  <a:gd name="T1" fmla="*/ 59 h 123"/>
                  <a:gd name="T2" fmla="*/ 175 w 351"/>
                  <a:gd name="T3" fmla="*/ 61 h 123"/>
                  <a:gd name="T4" fmla="*/ 0 w 351"/>
                  <a:gd name="T5" fmla="*/ 1 h 123"/>
                  <a:gd name="T6" fmla="*/ 0 w 351"/>
                  <a:gd name="T7" fmla="*/ 0 h 123"/>
                  <a:gd name="T8" fmla="*/ 175 w 351"/>
                  <a:gd name="T9" fmla="*/ 59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3"/>
                  <a:gd name="T17" fmla="*/ 351 w 351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3">
                    <a:moveTo>
                      <a:pt x="351" y="119"/>
                    </a:moveTo>
                    <a:lnTo>
                      <a:pt x="351" y="12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1" y="119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1" name="Freeform 1313"/>
              <p:cNvSpPr>
                <a:spLocks/>
              </p:cNvSpPr>
              <p:nvPr/>
            </p:nvSpPr>
            <p:spPr bwMode="auto">
              <a:xfrm>
                <a:off x="3058" y="2363"/>
                <a:ext cx="175" cy="61"/>
              </a:xfrm>
              <a:custGeom>
                <a:avLst/>
                <a:gdLst>
                  <a:gd name="T0" fmla="*/ 175 w 351"/>
                  <a:gd name="T1" fmla="*/ 60 h 123"/>
                  <a:gd name="T2" fmla="*/ 175 w 351"/>
                  <a:gd name="T3" fmla="*/ 61 h 123"/>
                  <a:gd name="T4" fmla="*/ 0 w 351"/>
                  <a:gd name="T5" fmla="*/ 1 h 123"/>
                  <a:gd name="T6" fmla="*/ 0 w 351"/>
                  <a:gd name="T7" fmla="*/ 0 h 123"/>
                  <a:gd name="T8" fmla="*/ 175 w 351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3"/>
                  <a:gd name="T17" fmla="*/ 351 w 351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3">
                    <a:moveTo>
                      <a:pt x="351" y="120"/>
                    </a:moveTo>
                    <a:lnTo>
                      <a:pt x="351" y="12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1" y="120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2" name="Freeform 1314"/>
              <p:cNvSpPr>
                <a:spLocks/>
              </p:cNvSpPr>
              <p:nvPr/>
            </p:nvSpPr>
            <p:spPr bwMode="auto">
              <a:xfrm>
                <a:off x="3058" y="2364"/>
                <a:ext cx="175" cy="63"/>
              </a:xfrm>
              <a:custGeom>
                <a:avLst/>
                <a:gdLst>
                  <a:gd name="T0" fmla="*/ 175 w 351"/>
                  <a:gd name="T1" fmla="*/ 60 h 125"/>
                  <a:gd name="T2" fmla="*/ 175 w 351"/>
                  <a:gd name="T3" fmla="*/ 63 h 125"/>
                  <a:gd name="T4" fmla="*/ 0 w 351"/>
                  <a:gd name="T5" fmla="*/ 2 h 125"/>
                  <a:gd name="T6" fmla="*/ 0 w 351"/>
                  <a:gd name="T7" fmla="*/ 0 h 125"/>
                  <a:gd name="T8" fmla="*/ 175 w 351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5"/>
                  <a:gd name="T17" fmla="*/ 351 w 351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5">
                    <a:moveTo>
                      <a:pt x="351" y="120"/>
                    </a:moveTo>
                    <a:lnTo>
                      <a:pt x="351" y="12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51" y="120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3" name="Freeform 1315"/>
              <p:cNvSpPr>
                <a:spLocks/>
              </p:cNvSpPr>
              <p:nvPr/>
            </p:nvSpPr>
            <p:spPr bwMode="auto">
              <a:xfrm>
                <a:off x="3058" y="2366"/>
                <a:ext cx="175" cy="62"/>
              </a:xfrm>
              <a:custGeom>
                <a:avLst/>
                <a:gdLst>
                  <a:gd name="T0" fmla="*/ 175 w 351"/>
                  <a:gd name="T1" fmla="*/ 61 h 124"/>
                  <a:gd name="T2" fmla="*/ 175 w 351"/>
                  <a:gd name="T3" fmla="*/ 62 h 124"/>
                  <a:gd name="T4" fmla="*/ 0 w 351"/>
                  <a:gd name="T5" fmla="*/ 2 h 124"/>
                  <a:gd name="T6" fmla="*/ 0 w 351"/>
                  <a:gd name="T7" fmla="*/ 0 h 124"/>
                  <a:gd name="T8" fmla="*/ 175 w 351"/>
                  <a:gd name="T9" fmla="*/ 61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4"/>
                  <a:gd name="T17" fmla="*/ 351 w 351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4">
                    <a:moveTo>
                      <a:pt x="351" y="121"/>
                    </a:moveTo>
                    <a:lnTo>
                      <a:pt x="351" y="12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4" name="Freeform 1316"/>
              <p:cNvSpPr>
                <a:spLocks/>
              </p:cNvSpPr>
              <p:nvPr/>
            </p:nvSpPr>
            <p:spPr bwMode="auto">
              <a:xfrm>
                <a:off x="3058" y="2368"/>
                <a:ext cx="177" cy="68"/>
              </a:xfrm>
              <a:custGeom>
                <a:avLst/>
                <a:gdLst>
                  <a:gd name="T0" fmla="*/ 176 w 354"/>
                  <a:gd name="T1" fmla="*/ 60 h 136"/>
                  <a:gd name="T2" fmla="*/ 177 w 354"/>
                  <a:gd name="T3" fmla="*/ 68 h 136"/>
                  <a:gd name="T4" fmla="*/ 1 w 354"/>
                  <a:gd name="T5" fmla="*/ 9 h 136"/>
                  <a:gd name="T6" fmla="*/ 0 w 354"/>
                  <a:gd name="T7" fmla="*/ 0 h 136"/>
                  <a:gd name="T8" fmla="*/ 176 w 354"/>
                  <a:gd name="T9" fmla="*/ 6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36"/>
                  <a:gd name="T17" fmla="*/ 354 w 3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36">
                    <a:moveTo>
                      <a:pt x="351" y="121"/>
                    </a:moveTo>
                    <a:lnTo>
                      <a:pt x="354" y="136"/>
                    </a:lnTo>
                    <a:lnTo>
                      <a:pt x="3" y="17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5" name="Freeform 1317"/>
              <p:cNvSpPr>
                <a:spLocks/>
              </p:cNvSpPr>
              <p:nvPr/>
            </p:nvSpPr>
            <p:spPr bwMode="auto">
              <a:xfrm>
                <a:off x="3058" y="2368"/>
                <a:ext cx="176" cy="61"/>
              </a:xfrm>
              <a:custGeom>
                <a:avLst/>
                <a:gdLst>
                  <a:gd name="T0" fmla="*/ 176 w 352"/>
                  <a:gd name="T1" fmla="*/ 60 h 123"/>
                  <a:gd name="T2" fmla="*/ 176 w 352"/>
                  <a:gd name="T3" fmla="*/ 61 h 123"/>
                  <a:gd name="T4" fmla="*/ 1 w 352"/>
                  <a:gd name="T5" fmla="*/ 1 h 123"/>
                  <a:gd name="T6" fmla="*/ 0 w 352"/>
                  <a:gd name="T7" fmla="*/ 0 h 123"/>
                  <a:gd name="T8" fmla="*/ 176 w 352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3"/>
                  <a:gd name="T17" fmla="*/ 352 w 352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3">
                    <a:moveTo>
                      <a:pt x="351" y="121"/>
                    </a:moveTo>
                    <a:lnTo>
                      <a:pt x="352" y="12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6" name="Freeform 1318"/>
              <p:cNvSpPr>
                <a:spLocks/>
              </p:cNvSpPr>
              <p:nvPr/>
            </p:nvSpPr>
            <p:spPr bwMode="auto">
              <a:xfrm>
                <a:off x="3058" y="2369"/>
                <a:ext cx="176" cy="62"/>
              </a:xfrm>
              <a:custGeom>
                <a:avLst/>
                <a:gdLst>
                  <a:gd name="T0" fmla="*/ 176 w 350"/>
                  <a:gd name="T1" fmla="*/ 60 h 123"/>
                  <a:gd name="T2" fmla="*/ 176 w 350"/>
                  <a:gd name="T3" fmla="*/ 62 h 123"/>
                  <a:gd name="T4" fmla="*/ 0 w 350"/>
                  <a:gd name="T5" fmla="*/ 1 h 123"/>
                  <a:gd name="T6" fmla="*/ 0 w 350"/>
                  <a:gd name="T7" fmla="*/ 0 h 123"/>
                  <a:gd name="T8" fmla="*/ 176 w 350"/>
                  <a:gd name="T9" fmla="*/ 6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23"/>
                  <a:gd name="T17" fmla="*/ 350 w 350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23">
                    <a:moveTo>
                      <a:pt x="350" y="120"/>
                    </a:moveTo>
                    <a:lnTo>
                      <a:pt x="350" y="12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50" y="120"/>
                    </a:lnTo>
                    <a:close/>
                  </a:path>
                </a:pathLst>
              </a:custGeom>
              <a:solidFill>
                <a:srgbClr val="E0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7" name="Freeform 1319"/>
              <p:cNvSpPr>
                <a:spLocks/>
              </p:cNvSpPr>
              <p:nvPr/>
            </p:nvSpPr>
            <p:spPr bwMode="auto">
              <a:xfrm>
                <a:off x="3058" y="2370"/>
                <a:ext cx="176" cy="62"/>
              </a:xfrm>
              <a:custGeom>
                <a:avLst/>
                <a:gdLst>
                  <a:gd name="T0" fmla="*/ 176 w 350"/>
                  <a:gd name="T1" fmla="*/ 60 h 125"/>
                  <a:gd name="T2" fmla="*/ 176 w 350"/>
                  <a:gd name="T3" fmla="*/ 62 h 125"/>
                  <a:gd name="T4" fmla="*/ 0 w 350"/>
                  <a:gd name="T5" fmla="*/ 1 h 125"/>
                  <a:gd name="T6" fmla="*/ 0 w 350"/>
                  <a:gd name="T7" fmla="*/ 0 h 125"/>
                  <a:gd name="T8" fmla="*/ 176 w 350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25"/>
                  <a:gd name="T17" fmla="*/ 350 w 350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25">
                    <a:moveTo>
                      <a:pt x="350" y="121"/>
                    </a:moveTo>
                    <a:lnTo>
                      <a:pt x="350" y="12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0" y="121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8" name="Freeform 1320"/>
              <p:cNvSpPr>
                <a:spLocks/>
              </p:cNvSpPr>
              <p:nvPr/>
            </p:nvSpPr>
            <p:spPr bwMode="auto">
              <a:xfrm>
                <a:off x="3058" y="2372"/>
                <a:ext cx="177" cy="61"/>
              </a:xfrm>
              <a:custGeom>
                <a:avLst/>
                <a:gdLst>
                  <a:gd name="T0" fmla="*/ 176 w 352"/>
                  <a:gd name="T1" fmla="*/ 61 h 123"/>
                  <a:gd name="T2" fmla="*/ 177 w 352"/>
                  <a:gd name="T3" fmla="*/ 61 h 123"/>
                  <a:gd name="T4" fmla="*/ 0 w 352"/>
                  <a:gd name="T5" fmla="*/ 1 h 123"/>
                  <a:gd name="T6" fmla="*/ 0 w 352"/>
                  <a:gd name="T7" fmla="*/ 0 h 123"/>
                  <a:gd name="T8" fmla="*/ 176 w 352"/>
                  <a:gd name="T9" fmla="*/ 61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3"/>
                  <a:gd name="T17" fmla="*/ 352 w 352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3">
                    <a:moveTo>
                      <a:pt x="350" y="122"/>
                    </a:moveTo>
                    <a:lnTo>
                      <a:pt x="352" y="12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50" y="122"/>
                    </a:lnTo>
                    <a:close/>
                  </a:path>
                </a:pathLst>
              </a:custGeom>
              <a:solidFill>
                <a:srgbClr val="DE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9" name="Freeform 1321"/>
              <p:cNvSpPr>
                <a:spLocks/>
              </p:cNvSpPr>
              <p:nvPr/>
            </p:nvSpPr>
            <p:spPr bwMode="auto">
              <a:xfrm>
                <a:off x="3058" y="2373"/>
                <a:ext cx="177" cy="62"/>
              </a:xfrm>
              <a:custGeom>
                <a:avLst/>
                <a:gdLst>
                  <a:gd name="T0" fmla="*/ 177 w 352"/>
                  <a:gd name="T1" fmla="*/ 60 h 125"/>
                  <a:gd name="T2" fmla="*/ 177 w 352"/>
                  <a:gd name="T3" fmla="*/ 62 h 125"/>
                  <a:gd name="T4" fmla="*/ 1 w 352"/>
                  <a:gd name="T5" fmla="*/ 1 h 125"/>
                  <a:gd name="T6" fmla="*/ 0 w 352"/>
                  <a:gd name="T7" fmla="*/ 0 h 125"/>
                  <a:gd name="T8" fmla="*/ 177 w 352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5"/>
                  <a:gd name="T17" fmla="*/ 352 w 352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5">
                    <a:moveTo>
                      <a:pt x="352" y="121"/>
                    </a:moveTo>
                    <a:lnTo>
                      <a:pt x="352" y="12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52" y="121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0" name="Freeform 1322"/>
              <p:cNvSpPr>
                <a:spLocks/>
              </p:cNvSpPr>
              <p:nvPr/>
            </p:nvSpPr>
            <p:spPr bwMode="auto">
              <a:xfrm>
                <a:off x="3059" y="2374"/>
                <a:ext cx="176" cy="62"/>
              </a:xfrm>
              <a:custGeom>
                <a:avLst/>
                <a:gdLst>
                  <a:gd name="T0" fmla="*/ 176 w 351"/>
                  <a:gd name="T1" fmla="*/ 61 h 123"/>
                  <a:gd name="T2" fmla="*/ 176 w 351"/>
                  <a:gd name="T3" fmla="*/ 62 h 123"/>
                  <a:gd name="T4" fmla="*/ 0 w 351"/>
                  <a:gd name="T5" fmla="*/ 2 h 123"/>
                  <a:gd name="T6" fmla="*/ 0 w 351"/>
                  <a:gd name="T7" fmla="*/ 0 h 123"/>
                  <a:gd name="T8" fmla="*/ 176 w 351"/>
                  <a:gd name="T9" fmla="*/ 61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3"/>
                  <a:gd name="T17" fmla="*/ 351 w 351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3">
                    <a:moveTo>
                      <a:pt x="351" y="122"/>
                    </a:moveTo>
                    <a:lnTo>
                      <a:pt x="351" y="12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51" y="122"/>
                    </a:lnTo>
                    <a:close/>
                  </a:path>
                </a:pathLst>
              </a:custGeom>
              <a:solidFill>
                <a:srgbClr val="DC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1" name="Freeform 1323"/>
              <p:cNvSpPr>
                <a:spLocks/>
              </p:cNvSpPr>
              <p:nvPr/>
            </p:nvSpPr>
            <p:spPr bwMode="auto">
              <a:xfrm>
                <a:off x="3059" y="2376"/>
                <a:ext cx="177" cy="68"/>
              </a:xfrm>
              <a:custGeom>
                <a:avLst/>
                <a:gdLst>
                  <a:gd name="T0" fmla="*/ 176 w 354"/>
                  <a:gd name="T1" fmla="*/ 59 h 136"/>
                  <a:gd name="T2" fmla="*/ 177 w 354"/>
                  <a:gd name="T3" fmla="*/ 68 h 136"/>
                  <a:gd name="T4" fmla="*/ 2 w 354"/>
                  <a:gd name="T5" fmla="*/ 6 h 136"/>
                  <a:gd name="T6" fmla="*/ 0 w 354"/>
                  <a:gd name="T7" fmla="*/ 0 h 136"/>
                  <a:gd name="T8" fmla="*/ 176 w 354"/>
                  <a:gd name="T9" fmla="*/ 59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36"/>
                  <a:gd name="T17" fmla="*/ 354 w 3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36">
                    <a:moveTo>
                      <a:pt x="351" y="119"/>
                    </a:moveTo>
                    <a:lnTo>
                      <a:pt x="354" y="136"/>
                    </a:lnTo>
                    <a:lnTo>
                      <a:pt x="4" y="13"/>
                    </a:lnTo>
                    <a:lnTo>
                      <a:pt x="0" y="0"/>
                    </a:lnTo>
                    <a:lnTo>
                      <a:pt x="351" y="119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2" name="Freeform 1324"/>
              <p:cNvSpPr>
                <a:spLocks/>
              </p:cNvSpPr>
              <p:nvPr/>
            </p:nvSpPr>
            <p:spPr bwMode="auto">
              <a:xfrm>
                <a:off x="3059" y="2376"/>
                <a:ext cx="176" cy="61"/>
              </a:xfrm>
              <a:custGeom>
                <a:avLst/>
                <a:gdLst>
                  <a:gd name="T0" fmla="*/ 175 w 353"/>
                  <a:gd name="T1" fmla="*/ 59 h 123"/>
                  <a:gd name="T2" fmla="*/ 176 w 353"/>
                  <a:gd name="T3" fmla="*/ 61 h 123"/>
                  <a:gd name="T4" fmla="*/ 1 w 353"/>
                  <a:gd name="T5" fmla="*/ 0 h 123"/>
                  <a:gd name="T6" fmla="*/ 0 w 353"/>
                  <a:gd name="T7" fmla="*/ 0 h 123"/>
                  <a:gd name="T8" fmla="*/ 175 w 353"/>
                  <a:gd name="T9" fmla="*/ 59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3"/>
                  <a:gd name="T17" fmla="*/ 353 w 353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3">
                    <a:moveTo>
                      <a:pt x="351" y="119"/>
                    </a:moveTo>
                    <a:lnTo>
                      <a:pt x="353" y="12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351" y="119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3" name="Freeform 1325"/>
              <p:cNvSpPr>
                <a:spLocks/>
              </p:cNvSpPr>
              <p:nvPr/>
            </p:nvSpPr>
            <p:spPr bwMode="auto">
              <a:xfrm>
                <a:off x="3060" y="2377"/>
                <a:ext cx="175" cy="62"/>
              </a:xfrm>
              <a:custGeom>
                <a:avLst/>
                <a:gdLst>
                  <a:gd name="T0" fmla="*/ 175 w 351"/>
                  <a:gd name="T1" fmla="*/ 61 h 125"/>
                  <a:gd name="T2" fmla="*/ 175 w 351"/>
                  <a:gd name="T3" fmla="*/ 62 h 125"/>
                  <a:gd name="T4" fmla="*/ 0 w 351"/>
                  <a:gd name="T5" fmla="*/ 2 h 125"/>
                  <a:gd name="T6" fmla="*/ 0 w 351"/>
                  <a:gd name="T7" fmla="*/ 0 h 125"/>
                  <a:gd name="T8" fmla="*/ 175 w 351"/>
                  <a:gd name="T9" fmla="*/ 61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5"/>
                  <a:gd name="T17" fmla="*/ 351 w 351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5">
                    <a:moveTo>
                      <a:pt x="351" y="122"/>
                    </a:moveTo>
                    <a:lnTo>
                      <a:pt x="351" y="12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51" y="122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4" name="Freeform 1326"/>
              <p:cNvSpPr>
                <a:spLocks/>
              </p:cNvSpPr>
              <p:nvPr/>
            </p:nvSpPr>
            <p:spPr bwMode="auto">
              <a:xfrm>
                <a:off x="3060" y="2378"/>
                <a:ext cx="175" cy="63"/>
              </a:xfrm>
              <a:custGeom>
                <a:avLst/>
                <a:gdLst>
                  <a:gd name="T0" fmla="*/ 175 w 351"/>
                  <a:gd name="T1" fmla="*/ 61 h 124"/>
                  <a:gd name="T2" fmla="*/ 175 w 351"/>
                  <a:gd name="T3" fmla="*/ 63 h 124"/>
                  <a:gd name="T4" fmla="*/ 0 w 351"/>
                  <a:gd name="T5" fmla="*/ 2 h 124"/>
                  <a:gd name="T6" fmla="*/ 0 w 351"/>
                  <a:gd name="T7" fmla="*/ 0 h 124"/>
                  <a:gd name="T8" fmla="*/ 175 w 351"/>
                  <a:gd name="T9" fmla="*/ 61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1"/>
                  <a:gd name="T16" fmla="*/ 0 h 124"/>
                  <a:gd name="T17" fmla="*/ 351 w 351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1" h="124">
                    <a:moveTo>
                      <a:pt x="351" y="121"/>
                    </a:moveTo>
                    <a:lnTo>
                      <a:pt x="351" y="12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D8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5" name="Freeform 1327"/>
              <p:cNvSpPr>
                <a:spLocks/>
              </p:cNvSpPr>
              <p:nvPr/>
            </p:nvSpPr>
            <p:spPr bwMode="auto">
              <a:xfrm>
                <a:off x="3060" y="2380"/>
                <a:ext cx="176" cy="62"/>
              </a:xfrm>
              <a:custGeom>
                <a:avLst/>
                <a:gdLst>
                  <a:gd name="T0" fmla="*/ 176 w 352"/>
                  <a:gd name="T1" fmla="*/ 60 h 125"/>
                  <a:gd name="T2" fmla="*/ 176 w 352"/>
                  <a:gd name="T3" fmla="*/ 62 h 125"/>
                  <a:gd name="T4" fmla="*/ 1 w 352"/>
                  <a:gd name="T5" fmla="*/ 1 h 125"/>
                  <a:gd name="T6" fmla="*/ 0 w 352"/>
                  <a:gd name="T7" fmla="*/ 0 h 125"/>
                  <a:gd name="T8" fmla="*/ 176 w 352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5"/>
                  <a:gd name="T17" fmla="*/ 352 w 352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5">
                    <a:moveTo>
                      <a:pt x="351" y="121"/>
                    </a:moveTo>
                    <a:lnTo>
                      <a:pt x="352" y="12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6" name="Freeform 1328"/>
              <p:cNvSpPr>
                <a:spLocks/>
              </p:cNvSpPr>
              <p:nvPr/>
            </p:nvSpPr>
            <p:spPr bwMode="auto">
              <a:xfrm>
                <a:off x="3061" y="2382"/>
                <a:ext cx="175" cy="62"/>
              </a:xfrm>
              <a:custGeom>
                <a:avLst/>
                <a:gdLst>
                  <a:gd name="T0" fmla="*/ 175 w 350"/>
                  <a:gd name="T1" fmla="*/ 61 h 125"/>
                  <a:gd name="T2" fmla="*/ 175 w 350"/>
                  <a:gd name="T3" fmla="*/ 62 h 125"/>
                  <a:gd name="T4" fmla="*/ 0 w 350"/>
                  <a:gd name="T5" fmla="*/ 1 h 125"/>
                  <a:gd name="T6" fmla="*/ 0 w 350"/>
                  <a:gd name="T7" fmla="*/ 0 h 125"/>
                  <a:gd name="T8" fmla="*/ 175 w 350"/>
                  <a:gd name="T9" fmla="*/ 61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25"/>
                  <a:gd name="T17" fmla="*/ 350 w 350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25">
                    <a:moveTo>
                      <a:pt x="350" y="122"/>
                    </a:moveTo>
                    <a:lnTo>
                      <a:pt x="350" y="12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50" y="122"/>
                    </a:lnTo>
                    <a:close/>
                  </a:path>
                </a:pathLst>
              </a:custGeom>
              <a:solidFill>
                <a:srgbClr val="D6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7" name="Freeform 1329"/>
              <p:cNvSpPr>
                <a:spLocks/>
              </p:cNvSpPr>
              <p:nvPr/>
            </p:nvSpPr>
            <p:spPr bwMode="auto">
              <a:xfrm>
                <a:off x="3061" y="2383"/>
                <a:ext cx="178" cy="68"/>
              </a:xfrm>
              <a:custGeom>
                <a:avLst/>
                <a:gdLst>
                  <a:gd name="T0" fmla="*/ 175 w 355"/>
                  <a:gd name="T1" fmla="*/ 61 h 136"/>
                  <a:gd name="T2" fmla="*/ 178 w 355"/>
                  <a:gd name="T3" fmla="*/ 68 h 136"/>
                  <a:gd name="T4" fmla="*/ 3 w 355"/>
                  <a:gd name="T5" fmla="*/ 7 h 136"/>
                  <a:gd name="T6" fmla="*/ 0 w 355"/>
                  <a:gd name="T7" fmla="*/ 0 h 136"/>
                  <a:gd name="T8" fmla="*/ 175 w 355"/>
                  <a:gd name="T9" fmla="*/ 61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5"/>
                  <a:gd name="T16" fmla="*/ 0 h 136"/>
                  <a:gd name="T17" fmla="*/ 355 w 35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5" h="136">
                    <a:moveTo>
                      <a:pt x="350" y="123"/>
                    </a:moveTo>
                    <a:lnTo>
                      <a:pt x="355" y="136"/>
                    </a:lnTo>
                    <a:lnTo>
                      <a:pt x="5" y="15"/>
                    </a:lnTo>
                    <a:lnTo>
                      <a:pt x="0" y="0"/>
                    </a:lnTo>
                    <a:lnTo>
                      <a:pt x="350" y="123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8" name="Freeform 1330"/>
              <p:cNvSpPr>
                <a:spLocks/>
              </p:cNvSpPr>
              <p:nvPr/>
            </p:nvSpPr>
            <p:spPr bwMode="auto">
              <a:xfrm>
                <a:off x="3061" y="2383"/>
                <a:ext cx="176" cy="63"/>
              </a:xfrm>
              <a:custGeom>
                <a:avLst/>
                <a:gdLst>
                  <a:gd name="T0" fmla="*/ 175 w 352"/>
                  <a:gd name="T1" fmla="*/ 62 h 126"/>
                  <a:gd name="T2" fmla="*/ 176 w 352"/>
                  <a:gd name="T3" fmla="*/ 63 h 126"/>
                  <a:gd name="T4" fmla="*/ 1 w 352"/>
                  <a:gd name="T5" fmla="*/ 2 h 126"/>
                  <a:gd name="T6" fmla="*/ 0 w 352"/>
                  <a:gd name="T7" fmla="*/ 0 h 126"/>
                  <a:gd name="T8" fmla="*/ 175 w 352"/>
                  <a:gd name="T9" fmla="*/ 62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6"/>
                  <a:gd name="T17" fmla="*/ 352 w 352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6">
                    <a:moveTo>
                      <a:pt x="350" y="123"/>
                    </a:moveTo>
                    <a:lnTo>
                      <a:pt x="352" y="12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50" y="123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9" name="Freeform 1331"/>
              <p:cNvSpPr>
                <a:spLocks/>
              </p:cNvSpPr>
              <p:nvPr/>
            </p:nvSpPr>
            <p:spPr bwMode="auto">
              <a:xfrm>
                <a:off x="3062" y="2384"/>
                <a:ext cx="176" cy="63"/>
              </a:xfrm>
              <a:custGeom>
                <a:avLst/>
                <a:gdLst>
                  <a:gd name="T0" fmla="*/ 175 w 353"/>
                  <a:gd name="T1" fmla="*/ 61 h 127"/>
                  <a:gd name="T2" fmla="*/ 176 w 353"/>
                  <a:gd name="T3" fmla="*/ 63 h 127"/>
                  <a:gd name="T4" fmla="*/ 1 w 353"/>
                  <a:gd name="T5" fmla="*/ 2 h 127"/>
                  <a:gd name="T6" fmla="*/ 0 w 353"/>
                  <a:gd name="T7" fmla="*/ 0 h 127"/>
                  <a:gd name="T8" fmla="*/ 175 w 353"/>
                  <a:gd name="T9" fmla="*/ 61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7"/>
                  <a:gd name="T17" fmla="*/ 353 w 353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7">
                    <a:moveTo>
                      <a:pt x="351" y="123"/>
                    </a:moveTo>
                    <a:lnTo>
                      <a:pt x="353" y="127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0" name="Freeform 1332"/>
              <p:cNvSpPr>
                <a:spLocks/>
              </p:cNvSpPr>
              <p:nvPr/>
            </p:nvSpPr>
            <p:spPr bwMode="auto">
              <a:xfrm>
                <a:off x="3063" y="2387"/>
                <a:ext cx="176" cy="62"/>
              </a:xfrm>
              <a:custGeom>
                <a:avLst/>
                <a:gdLst>
                  <a:gd name="T0" fmla="*/ 176 w 352"/>
                  <a:gd name="T1" fmla="*/ 61 h 125"/>
                  <a:gd name="T2" fmla="*/ 176 w 352"/>
                  <a:gd name="T3" fmla="*/ 62 h 125"/>
                  <a:gd name="T4" fmla="*/ 1 w 352"/>
                  <a:gd name="T5" fmla="*/ 2 h 125"/>
                  <a:gd name="T6" fmla="*/ 0 w 352"/>
                  <a:gd name="T7" fmla="*/ 0 h 125"/>
                  <a:gd name="T8" fmla="*/ 176 w 352"/>
                  <a:gd name="T9" fmla="*/ 61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5"/>
                  <a:gd name="T17" fmla="*/ 352 w 352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5">
                    <a:moveTo>
                      <a:pt x="351" y="122"/>
                    </a:moveTo>
                    <a:lnTo>
                      <a:pt x="352" y="12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51" y="122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1" name="Freeform 1333"/>
              <p:cNvSpPr>
                <a:spLocks/>
              </p:cNvSpPr>
              <p:nvPr/>
            </p:nvSpPr>
            <p:spPr bwMode="auto">
              <a:xfrm>
                <a:off x="3063" y="2388"/>
                <a:ext cx="176" cy="63"/>
              </a:xfrm>
              <a:custGeom>
                <a:avLst/>
                <a:gdLst>
                  <a:gd name="T0" fmla="*/ 176 w 350"/>
                  <a:gd name="T1" fmla="*/ 61 h 124"/>
                  <a:gd name="T2" fmla="*/ 176 w 350"/>
                  <a:gd name="T3" fmla="*/ 63 h 124"/>
                  <a:gd name="T4" fmla="*/ 0 w 350"/>
                  <a:gd name="T5" fmla="*/ 2 h 124"/>
                  <a:gd name="T6" fmla="*/ 0 w 350"/>
                  <a:gd name="T7" fmla="*/ 0 h 124"/>
                  <a:gd name="T8" fmla="*/ 176 w 350"/>
                  <a:gd name="T9" fmla="*/ 61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0"/>
                  <a:gd name="T16" fmla="*/ 0 h 124"/>
                  <a:gd name="T17" fmla="*/ 350 w 350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0" h="124">
                    <a:moveTo>
                      <a:pt x="350" y="121"/>
                    </a:moveTo>
                    <a:lnTo>
                      <a:pt x="350" y="12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50" y="121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2" name="Freeform 1334"/>
              <p:cNvSpPr>
                <a:spLocks/>
              </p:cNvSpPr>
              <p:nvPr/>
            </p:nvSpPr>
            <p:spPr bwMode="auto">
              <a:xfrm>
                <a:off x="3063" y="2390"/>
                <a:ext cx="179" cy="67"/>
              </a:xfrm>
              <a:custGeom>
                <a:avLst/>
                <a:gdLst>
                  <a:gd name="T0" fmla="*/ 175 w 357"/>
                  <a:gd name="T1" fmla="*/ 60 h 135"/>
                  <a:gd name="T2" fmla="*/ 179 w 357"/>
                  <a:gd name="T3" fmla="*/ 67 h 135"/>
                  <a:gd name="T4" fmla="*/ 3 w 357"/>
                  <a:gd name="T5" fmla="*/ 6 h 135"/>
                  <a:gd name="T6" fmla="*/ 0 w 357"/>
                  <a:gd name="T7" fmla="*/ 0 h 135"/>
                  <a:gd name="T8" fmla="*/ 175 w 357"/>
                  <a:gd name="T9" fmla="*/ 60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35"/>
                  <a:gd name="T17" fmla="*/ 357 w 35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35">
                    <a:moveTo>
                      <a:pt x="350" y="121"/>
                    </a:moveTo>
                    <a:lnTo>
                      <a:pt x="357" y="135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350" y="12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3" name="Freeform 1335"/>
              <p:cNvSpPr>
                <a:spLocks/>
              </p:cNvSpPr>
              <p:nvPr/>
            </p:nvSpPr>
            <p:spPr bwMode="auto">
              <a:xfrm>
                <a:off x="3063" y="2390"/>
                <a:ext cx="177" cy="62"/>
              </a:xfrm>
              <a:custGeom>
                <a:avLst/>
                <a:gdLst>
                  <a:gd name="T0" fmla="*/ 176 w 352"/>
                  <a:gd name="T1" fmla="*/ 60 h 125"/>
                  <a:gd name="T2" fmla="*/ 177 w 352"/>
                  <a:gd name="T3" fmla="*/ 62 h 125"/>
                  <a:gd name="T4" fmla="*/ 1 w 352"/>
                  <a:gd name="T5" fmla="*/ 1 h 125"/>
                  <a:gd name="T6" fmla="*/ 0 w 352"/>
                  <a:gd name="T7" fmla="*/ 0 h 125"/>
                  <a:gd name="T8" fmla="*/ 176 w 352"/>
                  <a:gd name="T9" fmla="*/ 6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5"/>
                  <a:gd name="T17" fmla="*/ 352 w 352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5">
                    <a:moveTo>
                      <a:pt x="350" y="121"/>
                    </a:moveTo>
                    <a:lnTo>
                      <a:pt x="352" y="12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50" y="12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4" name="Freeform 1336"/>
              <p:cNvSpPr>
                <a:spLocks/>
              </p:cNvSpPr>
              <p:nvPr/>
            </p:nvSpPr>
            <p:spPr bwMode="auto">
              <a:xfrm>
                <a:off x="3064" y="2392"/>
                <a:ext cx="176" cy="62"/>
              </a:xfrm>
              <a:custGeom>
                <a:avLst/>
                <a:gdLst>
                  <a:gd name="T0" fmla="*/ 175 w 353"/>
                  <a:gd name="T1" fmla="*/ 61 h 125"/>
                  <a:gd name="T2" fmla="*/ 176 w 353"/>
                  <a:gd name="T3" fmla="*/ 62 h 125"/>
                  <a:gd name="T4" fmla="*/ 1 w 353"/>
                  <a:gd name="T5" fmla="*/ 1 h 125"/>
                  <a:gd name="T6" fmla="*/ 0 w 353"/>
                  <a:gd name="T7" fmla="*/ 0 h 125"/>
                  <a:gd name="T8" fmla="*/ 175 w 353"/>
                  <a:gd name="T9" fmla="*/ 61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5"/>
                  <a:gd name="T17" fmla="*/ 353 w 353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5">
                    <a:moveTo>
                      <a:pt x="351" y="122"/>
                    </a:moveTo>
                    <a:lnTo>
                      <a:pt x="353" y="12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51" y="122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5" name="Freeform 1337"/>
              <p:cNvSpPr>
                <a:spLocks/>
              </p:cNvSpPr>
              <p:nvPr/>
            </p:nvSpPr>
            <p:spPr bwMode="auto">
              <a:xfrm>
                <a:off x="3065" y="2392"/>
                <a:ext cx="176" cy="64"/>
              </a:xfrm>
              <a:custGeom>
                <a:avLst/>
                <a:gdLst>
                  <a:gd name="T0" fmla="*/ 176 w 352"/>
                  <a:gd name="T1" fmla="*/ 62 h 126"/>
                  <a:gd name="T2" fmla="*/ 176 w 352"/>
                  <a:gd name="T3" fmla="*/ 64 h 126"/>
                  <a:gd name="T4" fmla="*/ 1 w 352"/>
                  <a:gd name="T5" fmla="*/ 2 h 126"/>
                  <a:gd name="T6" fmla="*/ 0 w 352"/>
                  <a:gd name="T7" fmla="*/ 0 h 126"/>
                  <a:gd name="T8" fmla="*/ 176 w 352"/>
                  <a:gd name="T9" fmla="*/ 62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6"/>
                  <a:gd name="T17" fmla="*/ 352 w 352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6">
                    <a:moveTo>
                      <a:pt x="351" y="123"/>
                    </a:moveTo>
                    <a:lnTo>
                      <a:pt x="352" y="12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6" name="Freeform 1338"/>
              <p:cNvSpPr>
                <a:spLocks/>
              </p:cNvSpPr>
              <p:nvPr/>
            </p:nvSpPr>
            <p:spPr bwMode="auto">
              <a:xfrm>
                <a:off x="3066" y="2394"/>
                <a:ext cx="176" cy="63"/>
              </a:xfrm>
              <a:custGeom>
                <a:avLst/>
                <a:gdLst>
                  <a:gd name="T0" fmla="*/ 175 w 352"/>
                  <a:gd name="T1" fmla="*/ 61 h 127"/>
                  <a:gd name="T2" fmla="*/ 176 w 352"/>
                  <a:gd name="T3" fmla="*/ 63 h 127"/>
                  <a:gd name="T4" fmla="*/ 1 w 352"/>
                  <a:gd name="T5" fmla="*/ 2 h 127"/>
                  <a:gd name="T6" fmla="*/ 0 w 352"/>
                  <a:gd name="T7" fmla="*/ 0 h 127"/>
                  <a:gd name="T8" fmla="*/ 175 w 352"/>
                  <a:gd name="T9" fmla="*/ 61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127"/>
                  <a:gd name="T17" fmla="*/ 352 w 352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127">
                    <a:moveTo>
                      <a:pt x="350" y="123"/>
                    </a:moveTo>
                    <a:lnTo>
                      <a:pt x="352" y="12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350" y="123"/>
                    </a:lnTo>
                    <a:close/>
                  </a:path>
                </a:pathLst>
              </a:custGeom>
              <a:solidFill>
                <a:srgbClr val="C7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7" name="Freeform 1339"/>
              <p:cNvSpPr>
                <a:spLocks/>
              </p:cNvSpPr>
              <p:nvPr/>
            </p:nvSpPr>
            <p:spPr bwMode="auto">
              <a:xfrm>
                <a:off x="3067" y="2396"/>
                <a:ext cx="178" cy="67"/>
              </a:xfrm>
              <a:custGeom>
                <a:avLst/>
                <a:gdLst>
                  <a:gd name="T0" fmla="*/ 175 w 358"/>
                  <a:gd name="T1" fmla="*/ 61 h 134"/>
                  <a:gd name="T2" fmla="*/ 178 w 358"/>
                  <a:gd name="T3" fmla="*/ 67 h 134"/>
                  <a:gd name="T4" fmla="*/ 3 w 358"/>
                  <a:gd name="T5" fmla="*/ 5 h 134"/>
                  <a:gd name="T6" fmla="*/ 0 w 358"/>
                  <a:gd name="T7" fmla="*/ 0 h 134"/>
                  <a:gd name="T8" fmla="*/ 175 w 358"/>
                  <a:gd name="T9" fmla="*/ 61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8"/>
                  <a:gd name="T16" fmla="*/ 0 h 134"/>
                  <a:gd name="T17" fmla="*/ 358 w 358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8" h="134">
                    <a:moveTo>
                      <a:pt x="351" y="123"/>
                    </a:moveTo>
                    <a:lnTo>
                      <a:pt x="358" y="134"/>
                    </a:lnTo>
                    <a:lnTo>
                      <a:pt x="7" y="11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8" name="Freeform 1340"/>
              <p:cNvSpPr>
                <a:spLocks/>
              </p:cNvSpPr>
              <p:nvPr/>
            </p:nvSpPr>
            <p:spPr bwMode="auto">
              <a:xfrm>
                <a:off x="3067" y="2396"/>
                <a:ext cx="176" cy="63"/>
              </a:xfrm>
              <a:custGeom>
                <a:avLst/>
                <a:gdLst>
                  <a:gd name="T0" fmla="*/ 175 w 353"/>
                  <a:gd name="T1" fmla="*/ 62 h 126"/>
                  <a:gd name="T2" fmla="*/ 176 w 353"/>
                  <a:gd name="T3" fmla="*/ 63 h 126"/>
                  <a:gd name="T4" fmla="*/ 1 w 353"/>
                  <a:gd name="T5" fmla="*/ 2 h 126"/>
                  <a:gd name="T6" fmla="*/ 0 w 353"/>
                  <a:gd name="T7" fmla="*/ 0 h 126"/>
                  <a:gd name="T8" fmla="*/ 175 w 353"/>
                  <a:gd name="T9" fmla="*/ 62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6"/>
                  <a:gd name="T17" fmla="*/ 353 w 353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6">
                    <a:moveTo>
                      <a:pt x="351" y="123"/>
                    </a:moveTo>
                    <a:lnTo>
                      <a:pt x="353" y="12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9" name="Freeform 1341"/>
              <p:cNvSpPr>
                <a:spLocks/>
              </p:cNvSpPr>
              <p:nvPr/>
            </p:nvSpPr>
            <p:spPr bwMode="auto">
              <a:xfrm>
                <a:off x="3068" y="2397"/>
                <a:ext cx="177" cy="64"/>
              </a:xfrm>
              <a:custGeom>
                <a:avLst/>
                <a:gdLst>
                  <a:gd name="T0" fmla="*/ 176 w 354"/>
                  <a:gd name="T1" fmla="*/ 62 h 126"/>
                  <a:gd name="T2" fmla="*/ 177 w 354"/>
                  <a:gd name="T3" fmla="*/ 64 h 126"/>
                  <a:gd name="T4" fmla="*/ 1 w 354"/>
                  <a:gd name="T5" fmla="*/ 3 h 126"/>
                  <a:gd name="T6" fmla="*/ 0 w 354"/>
                  <a:gd name="T7" fmla="*/ 0 h 126"/>
                  <a:gd name="T8" fmla="*/ 176 w 354"/>
                  <a:gd name="T9" fmla="*/ 62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6"/>
                  <a:gd name="T17" fmla="*/ 354 w 354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6">
                    <a:moveTo>
                      <a:pt x="351" y="123"/>
                    </a:moveTo>
                    <a:lnTo>
                      <a:pt x="354" y="126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0" name="Freeform 1342"/>
              <p:cNvSpPr>
                <a:spLocks/>
              </p:cNvSpPr>
              <p:nvPr/>
            </p:nvSpPr>
            <p:spPr bwMode="auto">
              <a:xfrm>
                <a:off x="3069" y="2400"/>
                <a:ext cx="176" cy="63"/>
              </a:xfrm>
              <a:custGeom>
                <a:avLst/>
                <a:gdLst>
                  <a:gd name="T0" fmla="*/ 175 w 353"/>
                  <a:gd name="T1" fmla="*/ 61 h 126"/>
                  <a:gd name="T2" fmla="*/ 176 w 353"/>
                  <a:gd name="T3" fmla="*/ 63 h 126"/>
                  <a:gd name="T4" fmla="*/ 1 w 353"/>
                  <a:gd name="T5" fmla="*/ 2 h 126"/>
                  <a:gd name="T6" fmla="*/ 0 w 353"/>
                  <a:gd name="T7" fmla="*/ 0 h 126"/>
                  <a:gd name="T8" fmla="*/ 175 w 353"/>
                  <a:gd name="T9" fmla="*/ 61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126"/>
                  <a:gd name="T17" fmla="*/ 353 w 353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126">
                    <a:moveTo>
                      <a:pt x="351" y="121"/>
                    </a:moveTo>
                    <a:lnTo>
                      <a:pt x="353" y="12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51" y="121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1" name="Freeform 1343"/>
              <p:cNvSpPr>
                <a:spLocks/>
              </p:cNvSpPr>
              <p:nvPr/>
            </p:nvSpPr>
            <p:spPr bwMode="auto">
              <a:xfrm>
                <a:off x="3070" y="2402"/>
                <a:ext cx="179" cy="66"/>
              </a:xfrm>
              <a:custGeom>
                <a:avLst/>
                <a:gdLst>
                  <a:gd name="T0" fmla="*/ 175 w 359"/>
                  <a:gd name="T1" fmla="*/ 61 h 133"/>
                  <a:gd name="T2" fmla="*/ 179 w 359"/>
                  <a:gd name="T3" fmla="*/ 66 h 133"/>
                  <a:gd name="T4" fmla="*/ 4 w 359"/>
                  <a:gd name="T5" fmla="*/ 5 h 133"/>
                  <a:gd name="T6" fmla="*/ 0 w 359"/>
                  <a:gd name="T7" fmla="*/ 0 h 133"/>
                  <a:gd name="T8" fmla="*/ 175 w 359"/>
                  <a:gd name="T9" fmla="*/ 6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9"/>
                  <a:gd name="T16" fmla="*/ 0 h 133"/>
                  <a:gd name="T17" fmla="*/ 359 w 359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9" h="133">
                    <a:moveTo>
                      <a:pt x="351" y="123"/>
                    </a:moveTo>
                    <a:lnTo>
                      <a:pt x="359" y="133"/>
                    </a:lnTo>
                    <a:lnTo>
                      <a:pt x="8" y="10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2" name="Freeform 1344"/>
              <p:cNvSpPr>
                <a:spLocks/>
              </p:cNvSpPr>
              <p:nvPr/>
            </p:nvSpPr>
            <p:spPr bwMode="auto">
              <a:xfrm>
                <a:off x="3070" y="2402"/>
                <a:ext cx="177" cy="64"/>
              </a:xfrm>
              <a:custGeom>
                <a:avLst/>
                <a:gdLst>
                  <a:gd name="T0" fmla="*/ 176 w 354"/>
                  <a:gd name="T1" fmla="*/ 61 h 128"/>
                  <a:gd name="T2" fmla="*/ 177 w 354"/>
                  <a:gd name="T3" fmla="*/ 64 h 128"/>
                  <a:gd name="T4" fmla="*/ 3 w 354"/>
                  <a:gd name="T5" fmla="*/ 2 h 128"/>
                  <a:gd name="T6" fmla="*/ 0 w 354"/>
                  <a:gd name="T7" fmla="*/ 0 h 128"/>
                  <a:gd name="T8" fmla="*/ 176 w 354"/>
                  <a:gd name="T9" fmla="*/ 6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8"/>
                  <a:gd name="T17" fmla="*/ 354 w 354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8">
                    <a:moveTo>
                      <a:pt x="351" y="123"/>
                    </a:moveTo>
                    <a:lnTo>
                      <a:pt x="354" y="128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3" name="Freeform 1345"/>
              <p:cNvSpPr>
                <a:spLocks/>
              </p:cNvSpPr>
              <p:nvPr/>
            </p:nvSpPr>
            <p:spPr bwMode="auto">
              <a:xfrm>
                <a:off x="3073" y="2404"/>
                <a:ext cx="176" cy="64"/>
              </a:xfrm>
              <a:custGeom>
                <a:avLst/>
                <a:gdLst>
                  <a:gd name="T0" fmla="*/ 174 w 354"/>
                  <a:gd name="T1" fmla="*/ 61 h 128"/>
                  <a:gd name="T2" fmla="*/ 176 w 354"/>
                  <a:gd name="T3" fmla="*/ 64 h 128"/>
                  <a:gd name="T4" fmla="*/ 1 w 354"/>
                  <a:gd name="T5" fmla="*/ 2 h 128"/>
                  <a:gd name="T6" fmla="*/ 0 w 354"/>
                  <a:gd name="T7" fmla="*/ 0 h 128"/>
                  <a:gd name="T8" fmla="*/ 174 w 354"/>
                  <a:gd name="T9" fmla="*/ 6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8"/>
                  <a:gd name="T17" fmla="*/ 354 w 354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8">
                    <a:moveTo>
                      <a:pt x="349" y="123"/>
                    </a:moveTo>
                    <a:lnTo>
                      <a:pt x="354" y="128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349" y="123"/>
                    </a:lnTo>
                    <a:close/>
                  </a:path>
                </a:pathLst>
              </a:custGeom>
              <a:solidFill>
                <a:srgbClr val="B7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4" name="Freeform 1346"/>
              <p:cNvSpPr>
                <a:spLocks/>
              </p:cNvSpPr>
              <p:nvPr/>
            </p:nvSpPr>
            <p:spPr bwMode="auto">
              <a:xfrm>
                <a:off x="3074" y="2407"/>
                <a:ext cx="180" cy="65"/>
              </a:xfrm>
              <a:custGeom>
                <a:avLst/>
                <a:gdLst>
                  <a:gd name="T0" fmla="*/ 176 w 359"/>
                  <a:gd name="T1" fmla="*/ 61 h 131"/>
                  <a:gd name="T2" fmla="*/ 180 w 359"/>
                  <a:gd name="T3" fmla="*/ 65 h 131"/>
                  <a:gd name="T4" fmla="*/ 5 w 359"/>
                  <a:gd name="T5" fmla="*/ 4 h 131"/>
                  <a:gd name="T6" fmla="*/ 0 w 359"/>
                  <a:gd name="T7" fmla="*/ 0 h 131"/>
                  <a:gd name="T8" fmla="*/ 176 w 359"/>
                  <a:gd name="T9" fmla="*/ 61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9"/>
                  <a:gd name="T16" fmla="*/ 0 h 131"/>
                  <a:gd name="T17" fmla="*/ 359 w 359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9" h="131">
                    <a:moveTo>
                      <a:pt x="351" y="123"/>
                    </a:moveTo>
                    <a:lnTo>
                      <a:pt x="359" y="131"/>
                    </a:lnTo>
                    <a:lnTo>
                      <a:pt x="9" y="9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5" name="Freeform 1347"/>
              <p:cNvSpPr>
                <a:spLocks/>
              </p:cNvSpPr>
              <p:nvPr/>
            </p:nvSpPr>
            <p:spPr bwMode="auto">
              <a:xfrm>
                <a:off x="3074" y="2407"/>
                <a:ext cx="177" cy="64"/>
              </a:xfrm>
              <a:custGeom>
                <a:avLst/>
                <a:gdLst>
                  <a:gd name="T0" fmla="*/ 176 w 354"/>
                  <a:gd name="T1" fmla="*/ 61 h 128"/>
                  <a:gd name="T2" fmla="*/ 177 w 354"/>
                  <a:gd name="T3" fmla="*/ 64 h 128"/>
                  <a:gd name="T4" fmla="*/ 3 w 354"/>
                  <a:gd name="T5" fmla="*/ 2 h 128"/>
                  <a:gd name="T6" fmla="*/ 0 w 354"/>
                  <a:gd name="T7" fmla="*/ 0 h 128"/>
                  <a:gd name="T8" fmla="*/ 176 w 354"/>
                  <a:gd name="T9" fmla="*/ 6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8"/>
                  <a:gd name="T17" fmla="*/ 354 w 354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8">
                    <a:moveTo>
                      <a:pt x="351" y="123"/>
                    </a:moveTo>
                    <a:lnTo>
                      <a:pt x="354" y="128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51" y="123"/>
                    </a:lnTo>
                    <a:close/>
                  </a:path>
                </a:pathLst>
              </a:custGeom>
              <a:solidFill>
                <a:srgbClr val="B3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6" name="Freeform 1348"/>
              <p:cNvSpPr>
                <a:spLocks/>
              </p:cNvSpPr>
              <p:nvPr/>
            </p:nvSpPr>
            <p:spPr bwMode="auto">
              <a:xfrm>
                <a:off x="3077" y="2408"/>
                <a:ext cx="177" cy="64"/>
              </a:xfrm>
              <a:custGeom>
                <a:avLst/>
                <a:gdLst>
                  <a:gd name="T0" fmla="*/ 175 w 354"/>
                  <a:gd name="T1" fmla="*/ 62 h 127"/>
                  <a:gd name="T2" fmla="*/ 177 w 354"/>
                  <a:gd name="T3" fmla="*/ 64 h 127"/>
                  <a:gd name="T4" fmla="*/ 2 w 354"/>
                  <a:gd name="T5" fmla="*/ 3 h 127"/>
                  <a:gd name="T6" fmla="*/ 0 w 354"/>
                  <a:gd name="T7" fmla="*/ 0 h 127"/>
                  <a:gd name="T8" fmla="*/ 175 w 354"/>
                  <a:gd name="T9" fmla="*/ 62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127"/>
                  <a:gd name="T17" fmla="*/ 354 w 354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127">
                    <a:moveTo>
                      <a:pt x="349" y="124"/>
                    </a:moveTo>
                    <a:lnTo>
                      <a:pt x="354" y="127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349" y="124"/>
                    </a:lnTo>
                    <a:close/>
                  </a:path>
                </a:pathLst>
              </a:custGeom>
              <a:solidFill>
                <a:srgbClr val="AE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7" name="Freeform 1349"/>
              <p:cNvSpPr>
                <a:spLocks/>
              </p:cNvSpPr>
              <p:nvPr/>
            </p:nvSpPr>
            <p:spPr bwMode="auto">
              <a:xfrm>
                <a:off x="3078" y="2411"/>
                <a:ext cx="181" cy="65"/>
              </a:xfrm>
              <a:custGeom>
                <a:avLst/>
                <a:gdLst>
                  <a:gd name="T0" fmla="*/ 176 w 360"/>
                  <a:gd name="T1" fmla="*/ 61 h 129"/>
                  <a:gd name="T2" fmla="*/ 181 w 360"/>
                  <a:gd name="T3" fmla="*/ 65 h 129"/>
                  <a:gd name="T4" fmla="*/ 5 w 360"/>
                  <a:gd name="T5" fmla="*/ 3 h 129"/>
                  <a:gd name="T6" fmla="*/ 0 w 360"/>
                  <a:gd name="T7" fmla="*/ 0 h 129"/>
                  <a:gd name="T8" fmla="*/ 176 w 360"/>
                  <a:gd name="T9" fmla="*/ 61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"/>
                  <a:gd name="T16" fmla="*/ 0 h 129"/>
                  <a:gd name="T17" fmla="*/ 360 w 360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" h="129">
                    <a:moveTo>
                      <a:pt x="350" y="122"/>
                    </a:moveTo>
                    <a:lnTo>
                      <a:pt x="360" y="129"/>
                    </a:lnTo>
                    <a:lnTo>
                      <a:pt x="10" y="6"/>
                    </a:lnTo>
                    <a:lnTo>
                      <a:pt x="0" y="0"/>
                    </a:lnTo>
                    <a:lnTo>
                      <a:pt x="350" y="122"/>
                    </a:lnTo>
                    <a:close/>
                  </a:path>
                </a:pathLst>
              </a:custGeom>
              <a:solidFill>
                <a:srgbClr val="A9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8" name="Freeform 1350"/>
              <p:cNvSpPr>
                <a:spLocks/>
              </p:cNvSpPr>
              <p:nvPr/>
            </p:nvSpPr>
            <p:spPr bwMode="auto">
              <a:xfrm>
                <a:off x="3083" y="2414"/>
                <a:ext cx="186" cy="67"/>
              </a:xfrm>
              <a:custGeom>
                <a:avLst/>
                <a:gdLst>
                  <a:gd name="T0" fmla="*/ 176 w 370"/>
                  <a:gd name="T1" fmla="*/ 62 h 133"/>
                  <a:gd name="T2" fmla="*/ 186 w 370"/>
                  <a:gd name="T3" fmla="*/ 67 h 133"/>
                  <a:gd name="T4" fmla="*/ 10 w 370"/>
                  <a:gd name="T5" fmla="*/ 5 h 133"/>
                  <a:gd name="T6" fmla="*/ 0 w 370"/>
                  <a:gd name="T7" fmla="*/ 0 h 133"/>
                  <a:gd name="T8" fmla="*/ 176 w 370"/>
                  <a:gd name="T9" fmla="*/ 62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3"/>
                  <a:gd name="T17" fmla="*/ 370 w 370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3">
                    <a:moveTo>
                      <a:pt x="350" y="123"/>
                    </a:moveTo>
                    <a:lnTo>
                      <a:pt x="370" y="133"/>
                    </a:lnTo>
                    <a:lnTo>
                      <a:pt x="20" y="10"/>
                    </a:lnTo>
                    <a:lnTo>
                      <a:pt x="0" y="0"/>
                    </a:lnTo>
                    <a:lnTo>
                      <a:pt x="350" y="123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9" name="Freeform 1351"/>
              <p:cNvSpPr>
                <a:spLocks/>
              </p:cNvSpPr>
              <p:nvPr/>
            </p:nvSpPr>
            <p:spPr bwMode="auto">
              <a:xfrm>
                <a:off x="3140" y="2244"/>
                <a:ext cx="182" cy="55"/>
              </a:xfrm>
              <a:custGeom>
                <a:avLst/>
                <a:gdLst>
                  <a:gd name="T0" fmla="*/ 182 w 364"/>
                  <a:gd name="T1" fmla="*/ 55 h 111"/>
                  <a:gd name="T2" fmla="*/ 176 w 364"/>
                  <a:gd name="T3" fmla="*/ 54 h 111"/>
                  <a:gd name="T4" fmla="*/ 0 w 364"/>
                  <a:gd name="T5" fmla="*/ 0 h 111"/>
                  <a:gd name="T6" fmla="*/ 5 w 364"/>
                  <a:gd name="T7" fmla="*/ 0 h 111"/>
                  <a:gd name="T8" fmla="*/ 182 w 364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4"/>
                  <a:gd name="T16" fmla="*/ 0 h 111"/>
                  <a:gd name="T17" fmla="*/ 364 w 364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4" h="111">
                    <a:moveTo>
                      <a:pt x="364" y="111"/>
                    </a:moveTo>
                    <a:lnTo>
                      <a:pt x="352" y="109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364" y="111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0" name="Freeform 1352"/>
              <p:cNvSpPr>
                <a:spLocks/>
              </p:cNvSpPr>
              <p:nvPr/>
            </p:nvSpPr>
            <p:spPr bwMode="auto">
              <a:xfrm>
                <a:off x="3134" y="2243"/>
                <a:ext cx="182" cy="56"/>
              </a:xfrm>
              <a:custGeom>
                <a:avLst/>
                <a:gdLst>
                  <a:gd name="T0" fmla="*/ 182 w 364"/>
                  <a:gd name="T1" fmla="*/ 56 h 111"/>
                  <a:gd name="T2" fmla="*/ 176 w 364"/>
                  <a:gd name="T3" fmla="*/ 55 h 111"/>
                  <a:gd name="T4" fmla="*/ 0 w 364"/>
                  <a:gd name="T5" fmla="*/ 0 h 111"/>
                  <a:gd name="T6" fmla="*/ 6 w 364"/>
                  <a:gd name="T7" fmla="*/ 1 h 111"/>
                  <a:gd name="T8" fmla="*/ 182 w 364"/>
                  <a:gd name="T9" fmla="*/ 56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4"/>
                  <a:gd name="T16" fmla="*/ 0 h 111"/>
                  <a:gd name="T17" fmla="*/ 364 w 364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4" h="111">
                    <a:moveTo>
                      <a:pt x="364" y="111"/>
                    </a:moveTo>
                    <a:lnTo>
                      <a:pt x="352" y="110"/>
                    </a:lnTo>
                    <a:lnTo>
                      <a:pt x="0" y="0"/>
                    </a:lnTo>
                    <a:lnTo>
                      <a:pt x="12" y="2"/>
                    </a:lnTo>
                    <a:lnTo>
                      <a:pt x="364" y="111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1" name="Freeform 1353"/>
              <p:cNvSpPr>
                <a:spLocks/>
              </p:cNvSpPr>
              <p:nvPr/>
            </p:nvSpPr>
            <p:spPr bwMode="auto">
              <a:xfrm>
                <a:off x="3127" y="2243"/>
                <a:ext cx="183" cy="56"/>
              </a:xfrm>
              <a:custGeom>
                <a:avLst/>
                <a:gdLst>
                  <a:gd name="T0" fmla="*/ 183 w 365"/>
                  <a:gd name="T1" fmla="*/ 55 h 111"/>
                  <a:gd name="T2" fmla="*/ 177 w 365"/>
                  <a:gd name="T3" fmla="*/ 56 h 111"/>
                  <a:gd name="T4" fmla="*/ 0 w 365"/>
                  <a:gd name="T5" fmla="*/ 1 h 111"/>
                  <a:gd name="T6" fmla="*/ 7 w 365"/>
                  <a:gd name="T7" fmla="*/ 0 h 111"/>
                  <a:gd name="T8" fmla="*/ 183 w 365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5"/>
                  <a:gd name="T16" fmla="*/ 0 h 111"/>
                  <a:gd name="T17" fmla="*/ 365 w 365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5" h="111">
                    <a:moveTo>
                      <a:pt x="365" y="110"/>
                    </a:moveTo>
                    <a:lnTo>
                      <a:pt x="354" y="111"/>
                    </a:lnTo>
                    <a:lnTo>
                      <a:pt x="0" y="2"/>
                    </a:lnTo>
                    <a:lnTo>
                      <a:pt x="13" y="0"/>
                    </a:lnTo>
                    <a:lnTo>
                      <a:pt x="365" y="11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2" name="Freeform 1354"/>
              <p:cNvSpPr>
                <a:spLocks/>
              </p:cNvSpPr>
              <p:nvPr/>
            </p:nvSpPr>
            <p:spPr bwMode="auto">
              <a:xfrm>
                <a:off x="3122" y="2244"/>
                <a:ext cx="182" cy="55"/>
              </a:xfrm>
              <a:custGeom>
                <a:avLst/>
                <a:gdLst>
                  <a:gd name="T0" fmla="*/ 182 w 366"/>
                  <a:gd name="T1" fmla="*/ 54 h 111"/>
                  <a:gd name="T2" fmla="*/ 175 w 366"/>
                  <a:gd name="T3" fmla="*/ 55 h 111"/>
                  <a:gd name="T4" fmla="*/ 0 w 366"/>
                  <a:gd name="T5" fmla="*/ 0 h 111"/>
                  <a:gd name="T6" fmla="*/ 6 w 366"/>
                  <a:gd name="T7" fmla="*/ 0 h 111"/>
                  <a:gd name="T8" fmla="*/ 182 w 366"/>
                  <a:gd name="T9" fmla="*/ 54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11"/>
                  <a:gd name="T17" fmla="*/ 366 w 36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11">
                    <a:moveTo>
                      <a:pt x="366" y="109"/>
                    </a:moveTo>
                    <a:lnTo>
                      <a:pt x="352" y="111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366" y="109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3" name="Freeform 1355"/>
              <p:cNvSpPr>
                <a:spLocks/>
              </p:cNvSpPr>
              <p:nvPr/>
            </p:nvSpPr>
            <p:spPr bwMode="auto">
              <a:xfrm>
                <a:off x="3125" y="2244"/>
                <a:ext cx="179" cy="55"/>
              </a:xfrm>
              <a:custGeom>
                <a:avLst/>
                <a:gdLst>
                  <a:gd name="T0" fmla="*/ 179 w 359"/>
                  <a:gd name="T1" fmla="*/ 54 h 111"/>
                  <a:gd name="T2" fmla="*/ 176 w 359"/>
                  <a:gd name="T3" fmla="*/ 55 h 111"/>
                  <a:gd name="T4" fmla="*/ 0 w 359"/>
                  <a:gd name="T5" fmla="*/ 0 h 111"/>
                  <a:gd name="T6" fmla="*/ 2 w 359"/>
                  <a:gd name="T7" fmla="*/ 0 h 111"/>
                  <a:gd name="T8" fmla="*/ 179 w 359"/>
                  <a:gd name="T9" fmla="*/ 54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9"/>
                  <a:gd name="T16" fmla="*/ 0 h 111"/>
                  <a:gd name="T17" fmla="*/ 359 w 359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9" h="111">
                    <a:moveTo>
                      <a:pt x="359" y="109"/>
                    </a:moveTo>
                    <a:lnTo>
                      <a:pt x="352" y="1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359" y="109"/>
                    </a:lnTo>
                    <a:close/>
                  </a:path>
                </a:pathLst>
              </a:custGeom>
              <a:solidFill>
                <a:srgbClr val="8C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4" name="Freeform 1356"/>
              <p:cNvSpPr>
                <a:spLocks/>
              </p:cNvSpPr>
              <p:nvPr/>
            </p:nvSpPr>
            <p:spPr bwMode="auto">
              <a:xfrm>
                <a:off x="3122" y="2244"/>
                <a:ext cx="179" cy="55"/>
              </a:xfrm>
              <a:custGeom>
                <a:avLst/>
                <a:gdLst>
                  <a:gd name="T0" fmla="*/ 179 w 359"/>
                  <a:gd name="T1" fmla="*/ 55 h 111"/>
                  <a:gd name="T2" fmla="*/ 176 w 359"/>
                  <a:gd name="T3" fmla="*/ 55 h 111"/>
                  <a:gd name="T4" fmla="*/ 0 w 359"/>
                  <a:gd name="T5" fmla="*/ 0 h 111"/>
                  <a:gd name="T6" fmla="*/ 3 w 359"/>
                  <a:gd name="T7" fmla="*/ 0 h 111"/>
                  <a:gd name="T8" fmla="*/ 179 w 359"/>
                  <a:gd name="T9" fmla="*/ 5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9"/>
                  <a:gd name="T16" fmla="*/ 0 h 111"/>
                  <a:gd name="T17" fmla="*/ 359 w 359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9" h="111">
                    <a:moveTo>
                      <a:pt x="359" y="111"/>
                    </a:moveTo>
                    <a:lnTo>
                      <a:pt x="352" y="111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359" y="111"/>
                    </a:lnTo>
                    <a:close/>
                  </a:path>
                </a:pathLst>
              </a:custGeom>
              <a:solidFill>
                <a:srgbClr val="92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5" name="Freeform 1357"/>
              <p:cNvSpPr>
                <a:spLocks/>
              </p:cNvSpPr>
              <p:nvPr/>
            </p:nvSpPr>
            <p:spPr bwMode="auto">
              <a:xfrm>
                <a:off x="3233" y="2298"/>
                <a:ext cx="124" cy="184"/>
              </a:xfrm>
              <a:custGeom>
                <a:avLst/>
                <a:gdLst>
                  <a:gd name="T0" fmla="*/ 58 w 247"/>
                  <a:gd name="T1" fmla="*/ 4 h 368"/>
                  <a:gd name="T2" fmla="*/ 47 w 247"/>
                  <a:gd name="T3" fmla="*/ 12 h 368"/>
                  <a:gd name="T4" fmla="*/ 35 w 247"/>
                  <a:gd name="T5" fmla="*/ 22 h 368"/>
                  <a:gd name="T6" fmla="*/ 25 w 247"/>
                  <a:gd name="T7" fmla="*/ 35 h 368"/>
                  <a:gd name="T8" fmla="*/ 16 w 247"/>
                  <a:gd name="T9" fmla="*/ 49 h 368"/>
                  <a:gd name="T10" fmla="*/ 8 w 247"/>
                  <a:gd name="T11" fmla="*/ 66 h 368"/>
                  <a:gd name="T12" fmla="*/ 3 w 247"/>
                  <a:gd name="T13" fmla="*/ 84 h 368"/>
                  <a:gd name="T14" fmla="*/ 0 w 247"/>
                  <a:gd name="T15" fmla="*/ 103 h 368"/>
                  <a:gd name="T16" fmla="*/ 0 w 247"/>
                  <a:gd name="T17" fmla="*/ 121 h 368"/>
                  <a:gd name="T18" fmla="*/ 2 w 247"/>
                  <a:gd name="T19" fmla="*/ 138 h 368"/>
                  <a:gd name="T20" fmla="*/ 6 w 247"/>
                  <a:gd name="T21" fmla="*/ 153 h 368"/>
                  <a:gd name="T22" fmla="*/ 13 w 247"/>
                  <a:gd name="T23" fmla="*/ 165 h 368"/>
                  <a:gd name="T24" fmla="*/ 21 w 247"/>
                  <a:gd name="T25" fmla="*/ 174 h 368"/>
                  <a:gd name="T26" fmla="*/ 31 w 247"/>
                  <a:gd name="T27" fmla="*/ 181 h 368"/>
                  <a:gd name="T28" fmla="*/ 42 w 247"/>
                  <a:gd name="T29" fmla="*/ 184 h 368"/>
                  <a:gd name="T30" fmla="*/ 53 w 247"/>
                  <a:gd name="T31" fmla="*/ 184 h 368"/>
                  <a:gd name="T32" fmla="*/ 67 w 247"/>
                  <a:gd name="T33" fmla="*/ 179 h 368"/>
                  <a:gd name="T34" fmla="*/ 78 w 247"/>
                  <a:gd name="T35" fmla="*/ 172 h 368"/>
                  <a:gd name="T36" fmla="*/ 90 w 247"/>
                  <a:gd name="T37" fmla="*/ 161 h 368"/>
                  <a:gd name="T38" fmla="*/ 100 w 247"/>
                  <a:gd name="T39" fmla="*/ 149 h 368"/>
                  <a:gd name="T40" fmla="*/ 108 w 247"/>
                  <a:gd name="T41" fmla="*/ 134 h 368"/>
                  <a:gd name="T42" fmla="*/ 115 w 247"/>
                  <a:gd name="T43" fmla="*/ 117 h 368"/>
                  <a:gd name="T44" fmla="*/ 120 w 247"/>
                  <a:gd name="T45" fmla="*/ 99 h 368"/>
                  <a:gd name="T46" fmla="*/ 123 w 247"/>
                  <a:gd name="T47" fmla="*/ 82 h 368"/>
                  <a:gd name="T48" fmla="*/ 124 w 247"/>
                  <a:gd name="T49" fmla="*/ 63 h 368"/>
                  <a:gd name="T50" fmla="*/ 121 w 247"/>
                  <a:gd name="T51" fmla="*/ 47 h 368"/>
                  <a:gd name="T52" fmla="*/ 117 w 247"/>
                  <a:gd name="T53" fmla="*/ 32 h 368"/>
                  <a:gd name="T54" fmla="*/ 111 w 247"/>
                  <a:gd name="T55" fmla="*/ 20 h 368"/>
                  <a:gd name="T56" fmla="*/ 104 w 247"/>
                  <a:gd name="T57" fmla="*/ 11 h 368"/>
                  <a:gd name="T58" fmla="*/ 94 w 247"/>
                  <a:gd name="T59" fmla="*/ 4 h 368"/>
                  <a:gd name="T60" fmla="*/ 83 w 247"/>
                  <a:gd name="T61" fmla="*/ 1 h 368"/>
                  <a:gd name="T62" fmla="*/ 72 w 247"/>
                  <a:gd name="T63" fmla="*/ 1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7"/>
                  <a:gd name="T97" fmla="*/ 0 h 368"/>
                  <a:gd name="T98" fmla="*/ 247 w 247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7" h="368">
                    <a:moveTo>
                      <a:pt x="129" y="3"/>
                    </a:moveTo>
                    <a:lnTo>
                      <a:pt x="116" y="8"/>
                    </a:lnTo>
                    <a:lnTo>
                      <a:pt x="104" y="14"/>
                    </a:lnTo>
                    <a:lnTo>
                      <a:pt x="93" y="23"/>
                    </a:lnTo>
                    <a:lnTo>
                      <a:pt x="81" y="33"/>
                    </a:lnTo>
                    <a:lnTo>
                      <a:pt x="70" y="43"/>
                    </a:lnTo>
                    <a:lnTo>
                      <a:pt x="60" y="56"/>
                    </a:lnTo>
                    <a:lnTo>
                      <a:pt x="50" y="69"/>
                    </a:lnTo>
                    <a:lnTo>
                      <a:pt x="40" y="84"/>
                    </a:lnTo>
                    <a:lnTo>
                      <a:pt x="31" y="99"/>
                    </a:lnTo>
                    <a:lnTo>
                      <a:pt x="23" y="116"/>
                    </a:lnTo>
                    <a:lnTo>
                      <a:pt x="16" y="132"/>
                    </a:lnTo>
                    <a:lnTo>
                      <a:pt x="11" y="151"/>
                    </a:lnTo>
                    <a:lnTo>
                      <a:pt x="6" y="167"/>
                    </a:lnTo>
                    <a:lnTo>
                      <a:pt x="3" y="187"/>
                    </a:lnTo>
                    <a:lnTo>
                      <a:pt x="0" y="206"/>
                    </a:lnTo>
                    <a:lnTo>
                      <a:pt x="0" y="224"/>
                    </a:lnTo>
                    <a:lnTo>
                      <a:pt x="0" y="242"/>
                    </a:lnTo>
                    <a:lnTo>
                      <a:pt x="0" y="260"/>
                    </a:lnTo>
                    <a:lnTo>
                      <a:pt x="3" y="275"/>
                    </a:lnTo>
                    <a:lnTo>
                      <a:pt x="6" y="292"/>
                    </a:lnTo>
                    <a:lnTo>
                      <a:pt x="11" y="305"/>
                    </a:lnTo>
                    <a:lnTo>
                      <a:pt x="18" y="319"/>
                    </a:lnTo>
                    <a:lnTo>
                      <a:pt x="25" y="330"/>
                    </a:lnTo>
                    <a:lnTo>
                      <a:pt x="33" y="340"/>
                    </a:lnTo>
                    <a:lnTo>
                      <a:pt x="41" y="348"/>
                    </a:lnTo>
                    <a:lnTo>
                      <a:pt x="51" y="355"/>
                    </a:lnTo>
                    <a:lnTo>
                      <a:pt x="61" y="362"/>
                    </a:lnTo>
                    <a:lnTo>
                      <a:pt x="71" y="365"/>
                    </a:lnTo>
                    <a:lnTo>
                      <a:pt x="83" y="367"/>
                    </a:lnTo>
                    <a:lnTo>
                      <a:pt x="94" y="368"/>
                    </a:lnTo>
                    <a:lnTo>
                      <a:pt x="106" y="367"/>
                    </a:lnTo>
                    <a:lnTo>
                      <a:pt x="119" y="363"/>
                    </a:lnTo>
                    <a:lnTo>
                      <a:pt x="133" y="358"/>
                    </a:lnTo>
                    <a:lnTo>
                      <a:pt x="144" y="352"/>
                    </a:lnTo>
                    <a:lnTo>
                      <a:pt x="156" y="343"/>
                    </a:lnTo>
                    <a:lnTo>
                      <a:pt x="168" y="334"/>
                    </a:lnTo>
                    <a:lnTo>
                      <a:pt x="179" y="322"/>
                    </a:lnTo>
                    <a:lnTo>
                      <a:pt x="189" y="310"/>
                    </a:lnTo>
                    <a:lnTo>
                      <a:pt x="199" y="297"/>
                    </a:lnTo>
                    <a:lnTo>
                      <a:pt x="207" y="282"/>
                    </a:lnTo>
                    <a:lnTo>
                      <a:pt x="216" y="267"/>
                    </a:lnTo>
                    <a:lnTo>
                      <a:pt x="222" y="250"/>
                    </a:lnTo>
                    <a:lnTo>
                      <a:pt x="229" y="234"/>
                    </a:lnTo>
                    <a:lnTo>
                      <a:pt x="236" y="217"/>
                    </a:lnTo>
                    <a:lnTo>
                      <a:pt x="239" y="199"/>
                    </a:lnTo>
                    <a:lnTo>
                      <a:pt x="242" y="182"/>
                    </a:lnTo>
                    <a:lnTo>
                      <a:pt x="246" y="164"/>
                    </a:lnTo>
                    <a:lnTo>
                      <a:pt x="247" y="146"/>
                    </a:lnTo>
                    <a:lnTo>
                      <a:pt x="247" y="127"/>
                    </a:lnTo>
                    <a:lnTo>
                      <a:pt x="246" y="109"/>
                    </a:lnTo>
                    <a:lnTo>
                      <a:pt x="242" y="94"/>
                    </a:lnTo>
                    <a:lnTo>
                      <a:pt x="239" y="79"/>
                    </a:lnTo>
                    <a:lnTo>
                      <a:pt x="234" y="64"/>
                    </a:lnTo>
                    <a:lnTo>
                      <a:pt x="229" y="51"/>
                    </a:lnTo>
                    <a:lnTo>
                      <a:pt x="222" y="39"/>
                    </a:lnTo>
                    <a:lnTo>
                      <a:pt x="216" y="29"/>
                    </a:lnTo>
                    <a:lnTo>
                      <a:pt x="207" y="21"/>
                    </a:lnTo>
                    <a:lnTo>
                      <a:pt x="197" y="13"/>
                    </a:lnTo>
                    <a:lnTo>
                      <a:pt x="188" y="8"/>
                    </a:lnTo>
                    <a:lnTo>
                      <a:pt x="178" y="3"/>
                    </a:lnTo>
                    <a:lnTo>
                      <a:pt x="166" y="1"/>
                    </a:lnTo>
                    <a:lnTo>
                      <a:pt x="154" y="0"/>
                    </a:lnTo>
                    <a:lnTo>
                      <a:pt x="143" y="1"/>
                    </a:lnTo>
                    <a:lnTo>
                      <a:pt x="129" y="3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1" name="Rectangle 1358"/>
            <p:cNvSpPr>
              <a:spLocks noChangeArrowheads="1"/>
            </p:cNvSpPr>
            <p:nvPr/>
          </p:nvSpPr>
          <p:spPr bwMode="auto">
            <a:xfrm>
              <a:off x="2938" y="2461"/>
              <a:ext cx="2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Rectangle 1359"/>
            <p:cNvSpPr>
              <a:spLocks noChangeArrowheads="1"/>
            </p:cNvSpPr>
            <p:nvPr/>
          </p:nvSpPr>
          <p:spPr bwMode="auto">
            <a:xfrm>
              <a:off x="2999" y="2471"/>
              <a:ext cx="17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BPM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0293" name="Group 1360"/>
            <p:cNvGrpSpPr>
              <a:grpSpLocks/>
            </p:cNvGrpSpPr>
            <p:nvPr/>
          </p:nvGrpSpPr>
          <p:grpSpPr bwMode="auto">
            <a:xfrm>
              <a:off x="3507" y="1610"/>
              <a:ext cx="268" cy="213"/>
              <a:chOff x="3507" y="1610"/>
              <a:chExt cx="268" cy="213"/>
            </a:xfrm>
          </p:grpSpPr>
          <p:grpSp>
            <p:nvGrpSpPr>
              <p:cNvPr id="10434" name="Group 1361"/>
              <p:cNvGrpSpPr>
                <a:grpSpLocks/>
              </p:cNvGrpSpPr>
              <p:nvPr/>
            </p:nvGrpSpPr>
            <p:grpSpPr bwMode="auto">
              <a:xfrm>
                <a:off x="3507" y="1610"/>
                <a:ext cx="268" cy="213"/>
                <a:chOff x="3507" y="1610"/>
                <a:chExt cx="268" cy="213"/>
              </a:xfrm>
            </p:grpSpPr>
            <p:sp>
              <p:nvSpPr>
                <p:cNvPr id="10482" name="Freeform 1362"/>
                <p:cNvSpPr>
                  <a:spLocks/>
                </p:cNvSpPr>
                <p:nvPr/>
              </p:nvSpPr>
              <p:spPr bwMode="auto">
                <a:xfrm>
                  <a:off x="3556" y="1796"/>
                  <a:ext cx="154" cy="27"/>
                </a:xfrm>
                <a:custGeom>
                  <a:avLst/>
                  <a:gdLst>
                    <a:gd name="T0" fmla="*/ 147 w 308"/>
                    <a:gd name="T1" fmla="*/ 26 h 55"/>
                    <a:gd name="T2" fmla="*/ 154 w 308"/>
                    <a:gd name="T3" fmla="*/ 27 h 55"/>
                    <a:gd name="T4" fmla="*/ 6 w 308"/>
                    <a:gd name="T5" fmla="*/ 1 h 55"/>
                    <a:gd name="T6" fmla="*/ 0 w 308"/>
                    <a:gd name="T7" fmla="*/ 0 h 55"/>
                    <a:gd name="T8" fmla="*/ 147 w 308"/>
                    <a:gd name="T9" fmla="*/ 26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55"/>
                    <a:gd name="T17" fmla="*/ 308 w 308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55">
                      <a:moveTo>
                        <a:pt x="294" y="53"/>
                      </a:moveTo>
                      <a:lnTo>
                        <a:pt x="308" y="55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70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3" name="Freeform 1363"/>
                <p:cNvSpPr>
                  <a:spLocks/>
                </p:cNvSpPr>
                <p:nvPr/>
              </p:nvSpPr>
              <p:spPr bwMode="auto">
                <a:xfrm>
                  <a:off x="3562" y="1796"/>
                  <a:ext cx="154" cy="27"/>
                </a:xfrm>
                <a:custGeom>
                  <a:avLst/>
                  <a:gdLst>
                    <a:gd name="T0" fmla="*/ 148 w 307"/>
                    <a:gd name="T1" fmla="*/ 27 h 55"/>
                    <a:gd name="T2" fmla="*/ 154 w 307"/>
                    <a:gd name="T3" fmla="*/ 26 h 55"/>
                    <a:gd name="T4" fmla="*/ 6 w 307"/>
                    <a:gd name="T5" fmla="*/ 0 h 55"/>
                    <a:gd name="T6" fmla="*/ 0 w 307"/>
                    <a:gd name="T7" fmla="*/ 1 h 55"/>
                    <a:gd name="T8" fmla="*/ 148 w 307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7"/>
                    <a:gd name="T16" fmla="*/ 0 h 55"/>
                    <a:gd name="T17" fmla="*/ 307 w 307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7" h="55">
                      <a:moveTo>
                        <a:pt x="296" y="55"/>
                      </a:moveTo>
                      <a:lnTo>
                        <a:pt x="307" y="53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753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4" name="Freeform 1364"/>
                <p:cNvSpPr>
                  <a:spLocks/>
                </p:cNvSpPr>
                <p:nvPr/>
              </p:nvSpPr>
              <p:spPr bwMode="auto">
                <a:xfrm>
                  <a:off x="3568" y="1794"/>
                  <a:ext cx="153" cy="29"/>
                </a:xfrm>
                <a:custGeom>
                  <a:avLst/>
                  <a:gdLst>
                    <a:gd name="T0" fmla="*/ 147 w 308"/>
                    <a:gd name="T1" fmla="*/ 29 h 56"/>
                    <a:gd name="T2" fmla="*/ 153 w 308"/>
                    <a:gd name="T3" fmla="*/ 27 h 56"/>
                    <a:gd name="T4" fmla="*/ 7 w 308"/>
                    <a:gd name="T5" fmla="*/ 0 h 56"/>
                    <a:gd name="T6" fmla="*/ 0 w 308"/>
                    <a:gd name="T7" fmla="*/ 2 h 56"/>
                    <a:gd name="T8" fmla="*/ 147 w 308"/>
                    <a:gd name="T9" fmla="*/ 29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56"/>
                    <a:gd name="T17" fmla="*/ 308 w 308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56">
                      <a:moveTo>
                        <a:pt x="296" y="56"/>
                      </a:moveTo>
                      <a:lnTo>
                        <a:pt x="308" y="53"/>
                      </a:lnTo>
                      <a:lnTo>
                        <a:pt x="14" y="0"/>
                      </a:lnTo>
                      <a:lnTo>
                        <a:pt x="0" y="3"/>
                      </a:lnTo>
                      <a:lnTo>
                        <a:pt x="296" y="56"/>
                      </a:lnTo>
                      <a:close/>
                    </a:path>
                  </a:pathLst>
                </a:custGeom>
                <a:solidFill>
                  <a:srgbClr val="793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" name="Freeform 1365"/>
                <p:cNvSpPr>
                  <a:spLocks/>
                </p:cNvSpPr>
                <p:nvPr/>
              </p:nvSpPr>
              <p:spPr bwMode="auto">
                <a:xfrm>
                  <a:off x="3568" y="1795"/>
                  <a:ext cx="151" cy="28"/>
                </a:xfrm>
                <a:custGeom>
                  <a:avLst/>
                  <a:gdLst>
                    <a:gd name="T0" fmla="*/ 148 w 303"/>
                    <a:gd name="T1" fmla="*/ 28 h 55"/>
                    <a:gd name="T2" fmla="*/ 151 w 303"/>
                    <a:gd name="T3" fmla="*/ 27 h 55"/>
                    <a:gd name="T4" fmla="*/ 3 w 303"/>
                    <a:gd name="T5" fmla="*/ 0 h 55"/>
                    <a:gd name="T6" fmla="*/ 0 w 303"/>
                    <a:gd name="T7" fmla="*/ 1 h 55"/>
                    <a:gd name="T8" fmla="*/ 148 w 303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3"/>
                    <a:gd name="T16" fmla="*/ 0 h 55"/>
                    <a:gd name="T17" fmla="*/ 303 w 30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3" h="55">
                      <a:moveTo>
                        <a:pt x="296" y="55"/>
                      </a:moveTo>
                      <a:lnTo>
                        <a:pt x="303" y="53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793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" name="Freeform 1366"/>
                <p:cNvSpPr>
                  <a:spLocks/>
                </p:cNvSpPr>
                <p:nvPr/>
              </p:nvSpPr>
              <p:spPr bwMode="auto">
                <a:xfrm>
                  <a:off x="3571" y="1794"/>
                  <a:ext cx="150" cy="28"/>
                </a:xfrm>
                <a:custGeom>
                  <a:avLst/>
                  <a:gdLst>
                    <a:gd name="T0" fmla="*/ 148 w 301"/>
                    <a:gd name="T1" fmla="*/ 28 h 54"/>
                    <a:gd name="T2" fmla="*/ 150 w 301"/>
                    <a:gd name="T3" fmla="*/ 27 h 54"/>
                    <a:gd name="T4" fmla="*/ 3 w 301"/>
                    <a:gd name="T5" fmla="*/ 0 h 54"/>
                    <a:gd name="T6" fmla="*/ 0 w 301"/>
                    <a:gd name="T7" fmla="*/ 1 h 54"/>
                    <a:gd name="T8" fmla="*/ 148 w 301"/>
                    <a:gd name="T9" fmla="*/ 28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54"/>
                    <a:gd name="T17" fmla="*/ 301 w 301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54">
                      <a:moveTo>
                        <a:pt x="296" y="54"/>
                      </a:moveTo>
                      <a:lnTo>
                        <a:pt x="301" y="53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296" y="54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7" name="Freeform 1367"/>
                <p:cNvSpPr>
                  <a:spLocks/>
                </p:cNvSpPr>
                <p:nvPr/>
              </p:nvSpPr>
              <p:spPr bwMode="auto">
                <a:xfrm>
                  <a:off x="3574" y="1792"/>
                  <a:ext cx="154" cy="29"/>
                </a:xfrm>
                <a:custGeom>
                  <a:avLst/>
                  <a:gdLst>
                    <a:gd name="T0" fmla="*/ 147 w 307"/>
                    <a:gd name="T1" fmla="*/ 29 h 58"/>
                    <a:gd name="T2" fmla="*/ 154 w 307"/>
                    <a:gd name="T3" fmla="*/ 27 h 58"/>
                    <a:gd name="T4" fmla="*/ 6 w 307"/>
                    <a:gd name="T5" fmla="*/ 0 h 58"/>
                    <a:gd name="T6" fmla="*/ 0 w 307"/>
                    <a:gd name="T7" fmla="*/ 3 h 58"/>
                    <a:gd name="T8" fmla="*/ 147 w 307"/>
                    <a:gd name="T9" fmla="*/ 29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7"/>
                    <a:gd name="T16" fmla="*/ 0 h 58"/>
                    <a:gd name="T17" fmla="*/ 307 w 307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7" h="58">
                      <a:moveTo>
                        <a:pt x="294" y="58"/>
                      </a:moveTo>
                      <a:lnTo>
                        <a:pt x="307" y="53"/>
                      </a:lnTo>
                      <a:lnTo>
                        <a:pt x="11" y="0"/>
                      </a:lnTo>
                      <a:lnTo>
                        <a:pt x="0" y="5"/>
                      </a:lnTo>
                      <a:lnTo>
                        <a:pt x="294" y="58"/>
                      </a:lnTo>
                      <a:close/>
                    </a:path>
                  </a:pathLst>
                </a:custGeom>
                <a:solidFill>
                  <a:srgbClr val="854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8" name="Freeform 1368"/>
                <p:cNvSpPr>
                  <a:spLocks/>
                </p:cNvSpPr>
                <p:nvPr/>
              </p:nvSpPr>
              <p:spPr bwMode="auto">
                <a:xfrm>
                  <a:off x="3574" y="1793"/>
                  <a:ext cx="151" cy="28"/>
                </a:xfrm>
                <a:custGeom>
                  <a:avLst/>
                  <a:gdLst>
                    <a:gd name="T0" fmla="*/ 148 w 300"/>
                    <a:gd name="T1" fmla="*/ 28 h 55"/>
                    <a:gd name="T2" fmla="*/ 151 w 300"/>
                    <a:gd name="T3" fmla="*/ 27 h 55"/>
                    <a:gd name="T4" fmla="*/ 3 w 300"/>
                    <a:gd name="T5" fmla="*/ 0 h 55"/>
                    <a:gd name="T6" fmla="*/ 0 w 300"/>
                    <a:gd name="T7" fmla="*/ 1 h 55"/>
                    <a:gd name="T8" fmla="*/ 148 w 300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0"/>
                    <a:gd name="T16" fmla="*/ 0 h 55"/>
                    <a:gd name="T17" fmla="*/ 300 w 300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0" h="55">
                      <a:moveTo>
                        <a:pt x="294" y="55"/>
                      </a:moveTo>
                      <a:lnTo>
                        <a:pt x="300" y="53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294" y="55"/>
                      </a:lnTo>
                      <a:close/>
                    </a:path>
                  </a:pathLst>
                </a:custGeom>
                <a:solidFill>
                  <a:srgbClr val="854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9" name="Freeform 1369"/>
                <p:cNvSpPr>
                  <a:spLocks/>
                </p:cNvSpPr>
                <p:nvPr/>
              </p:nvSpPr>
              <p:spPr bwMode="auto">
                <a:xfrm>
                  <a:off x="3577" y="1792"/>
                  <a:ext cx="151" cy="28"/>
                </a:xfrm>
                <a:custGeom>
                  <a:avLst/>
                  <a:gdLst>
                    <a:gd name="T0" fmla="*/ 148 w 302"/>
                    <a:gd name="T1" fmla="*/ 28 h 56"/>
                    <a:gd name="T2" fmla="*/ 151 w 302"/>
                    <a:gd name="T3" fmla="*/ 27 h 56"/>
                    <a:gd name="T4" fmla="*/ 3 w 302"/>
                    <a:gd name="T5" fmla="*/ 0 h 56"/>
                    <a:gd name="T6" fmla="*/ 0 w 302"/>
                    <a:gd name="T7" fmla="*/ 2 h 56"/>
                    <a:gd name="T8" fmla="*/ 148 w 302"/>
                    <a:gd name="T9" fmla="*/ 28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2"/>
                    <a:gd name="T16" fmla="*/ 0 h 56"/>
                    <a:gd name="T17" fmla="*/ 302 w 302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2" h="56">
                      <a:moveTo>
                        <a:pt x="295" y="56"/>
                      </a:moveTo>
                      <a:lnTo>
                        <a:pt x="302" y="53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295" y="56"/>
                      </a:lnTo>
                      <a:close/>
                    </a:path>
                  </a:pathLst>
                </a:custGeom>
                <a:solidFill>
                  <a:srgbClr val="8B4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0" name="Freeform 1370"/>
                <p:cNvSpPr>
                  <a:spLocks/>
                </p:cNvSpPr>
                <p:nvPr/>
              </p:nvSpPr>
              <p:spPr bwMode="auto">
                <a:xfrm>
                  <a:off x="3580" y="1788"/>
                  <a:ext cx="153" cy="30"/>
                </a:xfrm>
                <a:custGeom>
                  <a:avLst/>
                  <a:gdLst>
                    <a:gd name="T0" fmla="*/ 148 w 306"/>
                    <a:gd name="T1" fmla="*/ 30 h 60"/>
                    <a:gd name="T2" fmla="*/ 153 w 306"/>
                    <a:gd name="T3" fmla="*/ 27 h 60"/>
                    <a:gd name="T4" fmla="*/ 6 w 306"/>
                    <a:gd name="T5" fmla="*/ 0 h 60"/>
                    <a:gd name="T6" fmla="*/ 0 w 306"/>
                    <a:gd name="T7" fmla="*/ 4 h 60"/>
                    <a:gd name="T8" fmla="*/ 148 w 306"/>
                    <a:gd name="T9" fmla="*/ 3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60"/>
                    <a:gd name="T17" fmla="*/ 306 w 306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60">
                      <a:moveTo>
                        <a:pt x="296" y="60"/>
                      </a:moveTo>
                      <a:lnTo>
                        <a:pt x="306" y="53"/>
                      </a:lnTo>
                      <a:lnTo>
                        <a:pt x="12" y="0"/>
                      </a:lnTo>
                      <a:lnTo>
                        <a:pt x="0" y="7"/>
                      </a:lnTo>
                      <a:lnTo>
                        <a:pt x="296" y="60"/>
                      </a:lnTo>
                      <a:close/>
                    </a:path>
                  </a:pathLst>
                </a:custGeom>
                <a:solidFill>
                  <a:srgbClr val="914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1" name="Freeform 1371"/>
                <p:cNvSpPr>
                  <a:spLocks/>
                </p:cNvSpPr>
                <p:nvPr/>
              </p:nvSpPr>
              <p:spPr bwMode="auto">
                <a:xfrm>
                  <a:off x="3580" y="1791"/>
                  <a:ext cx="150" cy="27"/>
                </a:xfrm>
                <a:custGeom>
                  <a:avLst/>
                  <a:gdLst>
                    <a:gd name="T0" fmla="*/ 148 w 299"/>
                    <a:gd name="T1" fmla="*/ 27 h 55"/>
                    <a:gd name="T2" fmla="*/ 150 w 299"/>
                    <a:gd name="T3" fmla="*/ 26 h 55"/>
                    <a:gd name="T4" fmla="*/ 2 w 299"/>
                    <a:gd name="T5" fmla="*/ 0 h 55"/>
                    <a:gd name="T6" fmla="*/ 0 w 299"/>
                    <a:gd name="T7" fmla="*/ 1 h 55"/>
                    <a:gd name="T8" fmla="*/ 148 w 299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55"/>
                    <a:gd name="T17" fmla="*/ 299 w 299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55">
                      <a:moveTo>
                        <a:pt x="296" y="55"/>
                      </a:moveTo>
                      <a:lnTo>
                        <a:pt x="299" y="53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914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2" name="Freeform 1372"/>
                <p:cNvSpPr>
                  <a:spLocks/>
                </p:cNvSpPr>
                <p:nvPr/>
              </p:nvSpPr>
              <p:spPr bwMode="auto">
                <a:xfrm>
                  <a:off x="3582" y="1790"/>
                  <a:ext cx="149" cy="28"/>
                </a:xfrm>
                <a:custGeom>
                  <a:avLst/>
                  <a:gdLst>
                    <a:gd name="T0" fmla="*/ 147 w 299"/>
                    <a:gd name="T1" fmla="*/ 28 h 55"/>
                    <a:gd name="T2" fmla="*/ 149 w 299"/>
                    <a:gd name="T3" fmla="*/ 26 h 55"/>
                    <a:gd name="T4" fmla="*/ 2 w 299"/>
                    <a:gd name="T5" fmla="*/ 0 h 55"/>
                    <a:gd name="T6" fmla="*/ 0 w 299"/>
                    <a:gd name="T7" fmla="*/ 1 h 55"/>
                    <a:gd name="T8" fmla="*/ 147 w 299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55"/>
                    <a:gd name="T17" fmla="*/ 299 w 299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55">
                      <a:moveTo>
                        <a:pt x="295" y="55"/>
                      </a:moveTo>
                      <a:lnTo>
                        <a:pt x="299" y="52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295" y="55"/>
                      </a:lnTo>
                      <a:close/>
                    </a:path>
                  </a:pathLst>
                </a:custGeom>
                <a:solidFill>
                  <a:srgbClr val="944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3" name="Freeform 1373"/>
                <p:cNvSpPr>
                  <a:spLocks/>
                </p:cNvSpPr>
                <p:nvPr/>
              </p:nvSpPr>
              <p:spPr bwMode="auto">
                <a:xfrm>
                  <a:off x="3584" y="1788"/>
                  <a:ext cx="149" cy="28"/>
                </a:xfrm>
                <a:custGeom>
                  <a:avLst/>
                  <a:gdLst>
                    <a:gd name="T0" fmla="*/ 147 w 297"/>
                    <a:gd name="T1" fmla="*/ 28 h 55"/>
                    <a:gd name="T2" fmla="*/ 149 w 297"/>
                    <a:gd name="T3" fmla="*/ 27 h 55"/>
                    <a:gd name="T4" fmla="*/ 2 w 297"/>
                    <a:gd name="T5" fmla="*/ 0 h 55"/>
                    <a:gd name="T6" fmla="*/ 0 w 297"/>
                    <a:gd name="T7" fmla="*/ 2 h 55"/>
                    <a:gd name="T8" fmla="*/ 147 w 297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5"/>
                    <a:gd name="T17" fmla="*/ 297 w 297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5">
                      <a:moveTo>
                        <a:pt x="294" y="55"/>
                      </a:moveTo>
                      <a:lnTo>
                        <a:pt x="297" y="5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294" y="55"/>
                      </a:lnTo>
                      <a:close/>
                    </a:path>
                  </a:pathLst>
                </a:custGeom>
                <a:solidFill>
                  <a:srgbClr val="984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4" name="Freeform 1374"/>
                <p:cNvSpPr>
                  <a:spLocks/>
                </p:cNvSpPr>
                <p:nvPr/>
              </p:nvSpPr>
              <p:spPr bwMode="auto">
                <a:xfrm>
                  <a:off x="3586" y="1785"/>
                  <a:ext cx="153" cy="30"/>
                </a:xfrm>
                <a:custGeom>
                  <a:avLst/>
                  <a:gdLst>
                    <a:gd name="T0" fmla="*/ 147 w 306"/>
                    <a:gd name="T1" fmla="*/ 30 h 60"/>
                    <a:gd name="T2" fmla="*/ 153 w 306"/>
                    <a:gd name="T3" fmla="*/ 26 h 60"/>
                    <a:gd name="T4" fmla="*/ 5 w 306"/>
                    <a:gd name="T5" fmla="*/ 0 h 60"/>
                    <a:gd name="T6" fmla="*/ 0 w 306"/>
                    <a:gd name="T7" fmla="*/ 4 h 60"/>
                    <a:gd name="T8" fmla="*/ 147 w 306"/>
                    <a:gd name="T9" fmla="*/ 3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60"/>
                    <a:gd name="T17" fmla="*/ 306 w 306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60">
                      <a:moveTo>
                        <a:pt x="294" y="60"/>
                      </a:moveTo>
                      <a:lnTo>
                        <a:pt x="306" y="52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294" y="60"/>
                      </a:lnTo>
                      <a:close/>
                    </a:path>
                  </a:pathLst>
                </a:custGeom>
                <a:solidFill>
                  <a:srgbClr val="9D4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5" name="Freeform 1375"/>
                <p:cNvSpPr>
                  <a:spLocks/>
                </p:cNvSpPr>
                <p:nvPr/>
              </p:nvSpPr>
              <p:spPr bwMode="auto">
                <a:xfrm>
                  <a:off x="3586" y="1788"/>
                  <a:ext cx="149" cy="27"/>
                </a:xfrm>
                <a:custGeom>
                  <a:avLst/>
                  <a:gdLst>
                    <a:gd name="T0" fmla="*/ 147 w 297"/>
                    <a:gd name="T1" fmla="*/ 27 h 55"/>
                    <a:gd name="T2" fmla="*/ 149 w 297"/>
                    <a:gd name="T3" fmla="*/ 26 h 55"/>
                    <a:gd name="T4" fmla="*/ 1 w 297"/>
                    <a:gd name="T5" fmla="*/ 0 h 55"/>
                    <a:gd name="T6" fmla="*/ 0 w 297"/>
                    <a:gd name="T7" fmla="*/ 1 h 55"/>
                    <a:gd name="T8" fmla="*/ 147 w 297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5"/>
                    <a:gd name="T17" fmla="*/ 297 w 297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5">
                      <a:moveTo>
                        <a:pt x="294" y="55"/>
                      </a:moveTo>
                      <a:lnTo>
                        <a:pt x="297" y="5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4" y="55"/>
                      </a:lnTo>
                      <a:close/>
                    </a:path>
                  </a:pathLst>
                </a:custGeom>
                <a:solidFill>
                  <a:srgbClr val="9D4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6" name="Freeform 1376"/>
                <p:cNvSpPr>
                  <a:spLocks/>
                </p:cNvSpPr>
                <p:nvPr/>
              </p:nvSpPr>
              <p:spPr bwMode="auto">
                <a:xfrm>
                  <a:off x="3587" y="1787"/>
                  <a:ext cx="149" cy="27"/>
                </a:xfrm>
                <a:custGeom>
                  <a:avLst/>
                  <a:gdLst>
                    <a:gd name="T0" fmla="*/ 147 w 299"/>
                    <a:gd name="T1" fmla="*/ 27 h 54"/>
                    <a:gd name="T2" fmla="*/ 149 w 299"/>
                    <a:gd name="T3" fmla="*/ 27 h 54"/>
                    <a:gd name="T4" fmla="*/ 1 w 299"/>
                    <a:gd name="T5" fmla="*/ 0 h 54"/>
                    <a:gd name="T6" fmla="*/ 0 w 299"/>
                    <a:gd name="T7" fmla="*/ 1 h 54"/>
                    <a:gd name="T8" fmla="*/ 147 w 299"/>
                    <a:gd name="T9" fmla="*/ 27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54"/>
                    <a:gd name="T17" fmla="*/ 299 w 299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54">
                      <a:moveTo>
                        <a:pt x="295" y="54"/>
                      </a:moveTo>
                      <a:lnTo>
                        <a:pt x="299" y="53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295" y="54"/>
                      </a:lnTo>
                      <a:close/>
                    </a:path>
                  </a:pathLst>
                </a:custGeom>
                <a:solidFill>
                  <a:srgbClr val="9F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7" name="Freeform 1377"/>
                <p:cNvSpPr>
                  <a:spLocks/>
                </p:cNvSpPr>
                <p:nvPr/>
              </p:nvSpPr>
              <p:spPr bwMode="auto">
                <a:xfrm>
                  <a:off x="3588" y="1786"/>
                  <a:ext cx="149" cy="27"/>
                </a:xfrm>
                <a:custGeom>
                  <a:avLst/>
                  <a:gdLst>
                    <a:gd name="T0" fmla="*/ 148 w 297"/>
                    <a:gd name="T1" fmla="*/ 27 h 55"/>
                    <a:gd name="T2" fmla="*/ 149 w 297"/>
                    <a:gd name="T3" fmla="*/ 25 h 55"/>
                    <a:gd name="T4" fmla="*/ 2 w 297"/>
                    <a:gd name="T5" fmla="*/ 0 h 55"/>
                    <a:gd name="T6" fmla="*/ 0 w 297"/>
                    <a:gd name="T7" fmla="*/ 1 h 55"/>
                    <a:gd name="T8" fmla="*/ 148 w 297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5"/>
                    <a:gd name="T17" fmla="*/ 297 w 297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5">
                      <a:moveTo>
                        <a:pt x="296" y="55"/>
                      </a:moveTo>
                      <a:lnTo>
                        <a:pt x="297" y="51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A2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8" name="Freeform 1378"/>
                <p:cNvSpPr>
                  <a:spLocks/>
                </p:cNvSpPr>
                <p:nvPr/>
              </p:nvSpPr>
              <p:spPr bwMode="auto">
                <a:xfrm>
                  <a:off x="3590" y="1785"/>
                  <a:ext cx="149" cy="27"/>
                </a:xfrm>
                <a:custGeom>
                  <a:avLst/>
                  <a:gdLst>
                    <a:gd name="T0" fmla="*/ 147 w 298"/>
                    <a:gd name="T1" fmla="*/ 27 h 53"/>
                    <a:gd name="T2" fmla="*/ 149 w 298"/>
                    <a:gd name="T3" fmla="*/ 26 h 53"/>
                    <a:gd name="T4" fmla="*/ 1 w 298"/>
                    <a:gd name="T5" fmla="*/ 0 h 53"/>
                    <a:gd name="T6" fmla="*/ 0 w 298"/>
                    <a:gd name="T7" fmla="*/ 1 h 53"/>
                    <a:gd name="T8" fmla="*/ 147 w 298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4" y="53"/>
                      </a:moveTo>
                      <a:lnTo>
                        <a:pt x="298" y="5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A55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9" name="Freeform 1379"/>
                <p:cNvSpPr>
                  <a:spLocks/>
                </p:cNvSpPr>
                <p:nvPr/>
              </p:nvSpPr>
              <p:spPr bwMode="auto">
                <a:xfrm>
                  <a:off x="3591" y="1780"/>
                  <a:ext cx="153" cy="31"/>
                </a:xfrm>
                <a:custGeom>
                  <a:avLst/>
                  <a:gdLst>
                    <a:gd name="T0" fmla="*/ 148 w 306"/>
                    <a:gd name="T1" fmla="*/ 31 h 62"/>
                    <a:gd name="T2" fmla="*/ 153 w 306"/>
                    <a:gd name="T3" fmla="*/ 26 h 62"/>
                    <a:gd name="T4" fmla="*/ 6 w 306"/>
                    <a:gd name="T5" fmla="*/ 0 h 62"/>
                    <a:gd name="T6" fmla="*/ 0 w 306"/>
                    <a:gd name="T7" fmla="*/ 5 h 62"/>
                    <a:gd name="T8" fmla="*/ 148 w 306"/>
                    <a:gd name="T9" fmla="*/ 31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62"/>
                    <a:gd name="T17" fmla="*/ 306 w 306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62">
                      <a:moveTo>
                        <a:pt x="296" y="62"/>
                      </a:moveTo>
                      <a:lnTo>
                        <a:pt x="306" y="52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296" y="62"/>
                      </a:lnTo>
                      <a:close/>
                    </a:path>
                  </a:pathLst>
                </a:custGeom>
                <a:solidFill>
                  <a:srgbClr val="A8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0" name="Freeform 1380"/>
                <p:cNvSpPr>
                  <a:spLocks/>
                </p:cNvSpPr>
                <p:nvPr/>
              </p:nvSpPr>
              <p:spPr bwMode="auto">
                <a:xfrm>
                  <a:off x="3591" y="1783"/>
                  <a:ext cx="150" cy="28"/>
                </a:xfrm>
                <a:custGeom>
                  <a:avLst/>
                  <a:gdLst>
                    <a:gd name="T0" fmla="*/ 148 w 299"/>
                    <a:gd name="T1" fmla="*/ 28 h 55"/>
                    <a:gd name="T2" fmla="*/ 150 w 299"/>
                    <a:gd name="T3" fmla="*/ 27 h 55"/>
                    <a:gd name="T4" fmla="*/ 2 w 299"/>
                    <a:gd name="T5" fmla="*/ 0 h 55"/>
                    <a:gd name="T6" fmla="*/ 0 w 299"/>
                    <a:gd name="T7" fmla="*/ 2 h 55"/>
                    <a:gd name="T8" fmla="*/ 148 w 299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55"/>
                    <a:gd name="T17" fmla="*/ 299 w 299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55">
                      <a:moveTo>
                        <a:pt x="296" y="55"/>
                      </a:moveTo>
                      <a:lnTo>
                        <a:pt x="299" y="5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A8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1" name="Freeform 1381"/>
                <p:cNvSpPr>
                  <a:spLocks/>
                </p:cNvSpPr>
                <p:nvPr/>
              </p:nvSpPr>
              <p:spPr bwMode="auto">
                <a:xfrm>
                  <a:off x="3593" y="1783"/>
                  <a:ext cx="148" cy="27"/>
                </a:xfrm>
                <a:custGeom>
                  <a:avLst/>
                  <a:gdLst>
                    <a:gd name="T0" fmla="*/ 147 w 298"/>
                    <a:gd name="T1" fmla="*/ 27 h 55"/>
                    <a:gd name="T2" fmla="*/ 148 w 298"/>
                    <a:gd name="T3" fmla="*/ 26 h 55"/>
                    <a:gd name="T4" fmla="*/ 2 w 298"/>
                    <a:gd name="T5" fmla="*/ 0 h 55"/>
                    <a:gd name="T6" fmla="*/ 0 w 298"/>
                    <a:gd name="T7" fmla="*/ 1 h 55"/>
                    <a:gd name="T8" fmla="*/ 147 w 298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5"/>
                    <a:gd name="T17" fmla="*/ 298 w 298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5">
                      <a:moveTo>
                        <a:pt x="296" y="55"/>
                      </a:moveTo>
                      <a:lnTo>
                        <a:pt x="298" y="52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AA5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2" name="Freeform 1382"/>
                <p:cNvSpPr>
                  <a:spLocks/>
                </p:cNvSpPr>
                <p:nvPr/>
              </p:nvSpPr>
              <p:spPr bwMode="auto">
                <a:xfrm>
                  <a:off x="3594" y="1781"/>
                  <a:ext cx="149" cy="27"/>
                </a:xfrm>
                <a:custGeom>
                  <a:avLst/>
                  <a:gdLst>
                    <a:gd name="T0" fmla="*/ 147 w 297"/>
                    <a:gd name="T1" fmla="*/ 27 h 55"/>
                    <a:gd name="T2" fmla="*/ 149 w 297"/>
                    <a:gd name="T3" fmla="*/ 26 h 55"/>
                    <a:gd name="T4" fmla="*/ 1 w 297"/>
                    <a:gd name="T5" fmla="*/ 0 h 55"/>
                    <a:gd name="T6" fmla="*/ 0 w 297"/>
                    <a:gd name="T7" fmla="*/ 1 h 55"/>
                    <a:gd name="T8" fmla="*/ 147 w 297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5"/>
                    <a:gd name="T17" fmla="*/ 297 w 297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5">
                      <a:moveTo>
                        <a:pt x="294" y="55"/>
                      </a:moveTo>
                      <a:lnTo>
                        <a:pt x="297" y="53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94" y="55"/>
                      </a:lnTo>
                      <a:close/>
                    </a:path>
                  </a:pathLst>
                </a:custGeom>
                <a:solidFill>
                  <a:srgbClr val="AD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3" name="Freeform 1383"/>
                <p:cNvSpPr>
                  <a:spLocks/>
                </p:cNvSpPr>
                <p:nvPr/>
              </p:nvSpPr>
              <p:spPr bwMode="auto">
                <a:xfrm>
                  <a:off x="3595" y="1780"/>
                  <a:ext cx="149" cy="28"/>
                </a:xfrm>
                <a:custGeom>
                  <a:avLst/>
                  <a:gdLst>
                    <a:gd name="T0" fmla="*/ 148 w 298"/>
                    <a:gd name="T1" fmla="*/ 28 h 55"/>
                    <a:gd name="T2" fmla="*/ 149 w 298"/>
                    <a:gd name="T3" fmla="*/ 26 h 55"/>
                    <a:gd name="T4" fmla="*/ 2 w 298"/>
                    <a:gd name="T5" fmla="*/ 0 h 55"/>
                    <a:gd name="T6" fmla="*/ 0 w 298"/>
                    <a:gd name="T7" fmla="*/ 1 h 55"/>
                    <a:gd name="T8" fmla="*/ 148 w 298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5"/>
                    <a:gd name="T17" fmla="*/ 298 w 298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5">
                      <a:moveTo>
                        <a:pt x="296" y="55"/>
                      </a:moveTo>
                      <a:lnTo>
                        <a:pt x="298" y="52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AF5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4" name="Freeform 1384"/>
                <p:cNvSpPr>
                  <a:spLocks/>
                </p:cNvSpPr>
                <p:nvPr/>
              </p:nvSpPr>
              <p:spPr bwMode="auto">
                <a:xfrm>
                  <a:off x="3597" y="1774"/>
                  <a:ext cx="152" cy="32"/>
                </a:xfrm>
                <a:custGeom>
                  <a:avLst/>
                  <a:gdLst>
                    <a:gd name="T0" fmla="*/ 147 w 304"/>
                    <a:gd name="T1" fmla="*/ 32 h 63"/>
                    <a:gd name="T2" fmla="*/ 152 w 304"/>
                    <a:gd name="T3" fmla="*/ 26 h 63"/>
                    <a:gd name="T4" fmla="*/ 5 w 304"/>
                    <a:gd name="T5" fmla="*/ 0 h 63"/>
                    <a:gd name="T6" fmla="*/ 0 w 304"/>
                    <a:gd name="T7" fmla="*/ 6 h 63"/>
                    <a:gd name="T8" fmla="*/ 147 w 304"/>
                    <a:gd name="T9" fmla="*/ 32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63"/>
                    <a:gd name="T17" fmla="*/ 304 w 30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63">
                      <a:moveTo>
                        <a:pt x="294" y="63"/>
                      </a:moveTo>
                      <a:lnTo>
                        <a:pt x="304" y="51"/>
                      </a:lnTo>
                      <a:lnTo>
                        <a:pt x="10" y="0"/>
                      </a:lnTo>
                      <a:lnTo>
                        <a:pt x="0" y="11"/>
                      </a:lnTo>
                      <a:lnTo>
                        <a:pt x="294" y="63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5" name="Freeform 1385"/>
                <p:cNvSpPr>
                  <a:spLocks/>
                </p:cNvSpPr>
                <p:nvPr/>
              </p:nvSpPr>
              <p:spPr bwMode="auto">
                <a:xfrm>
                  <a:off x="3597" y="1779"/>
                  <a:ext cx="148" cy="27"/>
                </a:xfrm>
                <a:custGeom>
                  <a:avLst/>
                  <a:gdLst>
                    <a:gd name="T0" fmla="*/ 147 w 295"/>
                    <a:gd name="T1" fmla="*/ 27 h 53"/>
                    <a:gd name="T2" fmla="*/ 148 w 295"/>
                    <a:gd name="T3" fmla="*/ 26 h 53"/>
                    <a:gd name="T4" fmla="*/ 1 w 295"/>
                    <a:gd name="T5" fmla="*/ 0 h 53"/>
                    <a:gd name="T6" fmla="*/ 0 w 295"/>
                    <a:gd name="T7" fmla="*/ 1 h 53"/>
                    <a:gd name="T8" fmla="*/ 147 w 295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53"/>
                    <a:gd name="T17" fmla="*/ 295 w 295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53">
                      <a:moveTo>
                        <a:pt x="294" y="53"/>
                      </a:moveTo>
                      <a:lnTo>
                        <a:pt x="295" y="51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6" name="Freeform 1386"/>
                <p:cNvSpPr>
                  <a:spLocks/>
                </p:cNvSpPr>
                <p:nvPr/>
              </p:nvSpPr>
              <p:spPr bwMode="auto">
                <a:xfrm>
                  <a:off x="3598" y="1778"/>
                  <a:ext cx="148" cy="27"/>
                </a:xfrm>
                <a:custGeom>
                  <a:avLst/>
                  <a:gdLst>
                    <a:gd name="T0" fmla="*/ 146 w 298"/>
                    <a:gd name="T1" fmla="*/ 27 h 55"/>
                    <a:gd name="T2" fmla="*/ 148 w 298"/>
                    <a:gd name="T3" fmla="*/ 26 h 55"/>
                    <a:gd name="T4" fmla="*/ 1 w 298"/>
                    <a:gd name="T5" fmla="*/ 0 h 55"/>
                    <a:gd name="T6" fmla="*/ 0 w 298"/>
                    <a:gd name="T7" fmla="*/ 2 h 55"/>
                    <a:gd name="T8" fmla="*/ 146 w 298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5"/>
                    <a:gd name="T17" fmla="*/ 298 w 298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5">
                      <a:moveTo>
                        <a:pt x="294" y="55"/>
                      </a:moveTo>
                      <a:lnTo>
                        <a:pt x="298" y="52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294" y="55"/>
                      </a:lnTo>
                      <a:close/>
                    </a:path>
                  </a:pathLst>
                </a:custGeom>
                <a:solidFill>
                  <a:srgbClr val="B3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7" name="Freeform 1387"/>
                <p:cNvSpPr>
                  <a:spLocks/>
                </p:cNvSpPr>
                <p:nvPr/>
              </p:nvSpPr>
              <p:spPr bwMode="auto">
                <a:xfrm>
                  <a:off x="3598" y="1777"/>
                  <a:ext cx="149" cy="26"/>
                </a:xfrm>
                <a:custGeom>
                  <a:avLst/>
                  <a:gdLst>
                    <a:gd name="T0" fmla="*/ 148 w 297"/>
                    <a:gd name="T1" fmla="*/ 26 h 53"/>
                    <a:gd name="T2" fmla="*/ 149 w 297"/>
                    <a:gd name="T3" fmla="*/ 25 h 53"/>
                    <a:gd name="T4" fmla="*/ 1 w 297"/>
                    <a:gd name="T5" fmla="*/ 0 h 53"/>
                    <a:gd name="T6" fmla="*/ 0 w 297"/>
                    <a:gd name="T7" fmla="*/ 0 h 53"/>
                    <a:gd name="T8" fmla="*/ 148 w 297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3"/>
                    <a:gd name="T17" fmla="*/ 297 w 297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3">
                      <a:moveTo>
                        <a:pt x="296" y="53"/>
                      </a:moveTo>
                      <a:lnTo>
                        <a:pt x="297" y="5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B55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8" name="Freeform 1388"/>
                <p:cNvSpPr>
                  <a:spLocks/>
                </p:cNvSpPr>
                <p:nvPr/>
              </p:nvSpPr>
              <p:spPr bwMode="auto">
                <a:xfrm>
                  <a:off x="3599" y="1776"/>
                  <a:ext cx="149" cy="27"/>
                </a:xfrm>
                <a:custGeom>
                  <a:avLst/>
                  <a:gdLst>
                    <a:gd name="T0" fmla="*/ 148 w 297"/>
                    <a:gd name="T1" fmla="*/ 27 h 53"/>
                    <a:gd name="T2" fmla="*/ 149 w 297"/>
                    <a:gd name="T3" fmla="*/ 26 h 53"/>
                    <a:gd name="T4" fmla="*/ 1 w 297"/>
                    <a:gd name="T5" fmla="*/ 0 h 53"/>
                    <a:gd name="T6" fmla="*/ 0 w 297"/>
                    <a:gd name="T7" fmla="*/ 1 h 53"/>
                    <a:gd name="T8" fmla="*/ 148 w 297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3"/>
                    <a:gd name="T17" fmla="*/ 297 w 297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3">
                      <a:moveTo>
                        <a:pt x="295" y="53"/>
                      </a:moveTo>
                      <a:lnTo>
                        <a:pt x="297" y="52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95" y="53"/>
                      </a:lnTo>
                      <a:close/>
                    </a:path>
                  </a:pathLst>
                </a:custGeom>
                <a:solidFill>
                  <a:srgbClr val="B7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9" name="Freeform 1389"/>
                <p:cNvSpPr>
                  <a:spLocks/>
                </p:cNvSpPr>
                <p:nvPr/>
              </p:nvSpPr>
              <p:spPr bwMode="auto">
                <a:xfrm>
                  <a:off x="3600" y="1774"/>
                  <a:ext cx="149" cy="28"/>
                </a:xfrm>
                <a:custGeom>
                  <a:avLst/>
                  <a:gdLst>
                    <a:gd name="T0" fmla="*/ 148 w 298"/>
                    <a:gd name="T1" fmla="*/ 28 h 55"/>
                    <a:gd name="T2" fmla="*/ 149 w 298"/>
                    <a:gd name="T3" fmla="*/ 26 h 55"/>
                    <a:gd name="T4" fmla="*/ 2 w 298"/>
                    <a:gd name="T5" fmla="*/ 0 h 55"/>
                    <a:gd name="T6" fmla="*/ 0 w 298"/>
                    <a:gd name="T7" fmla="*/ 2 h 55"/>
                    <a:gd name="T8" fmla="*/ 148 w 298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5"/>
                    <a:gd name="T17" fmla="*/ 298 w 298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5">
                      <a:moveTo>
                        <a:pt x="296" y="55"/>
                      </a:moveTo>
                      <a:lnTo>
                        <a:pt x="298" y="51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B95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0" name="Freeform 1390"/>
                <p:cNvSpPr>
                  <a:spLocks/>
                </p:cNvSpPr>
                <p:nvPr/>
              </p:nvSpPr>
              <p:spPr bwMode="auto">
                <a:xfrm>
                  <a:off x="3602" y="1769"/>
                  <a:ext cx="152" cy="31"/>
                </a:xfrm>
                <a:custGeom>
                  <a:avLst/>
                  <a:gdLst>
                    <a:gd name="T0" fmla="*/ 147 w 304"/>
                    <a:gd name="T1" fmla="*/ 31 h 63"/>
                    <a:gd name="T2" fmla="*/ 152 w 304"/>
                    <a:gd name="T3" fmla="*/ 26 h 63"/>
                    <a:gd name="T4" fmla="*/ 4 w 304"/>
                    <a:gd name="T5" fmla="*/ 0 h 63"/>
                    <a:gd name="T6" fmla="*/ 0 w 304"/>
                    <a:gd name="T7" fmla="*/ 6 h 63"/>
                    <a:gd name="T8" fmla="*/ 147 w 304"/>
                    <a:gd name="T9" fmla="*/ 31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63"/>
                    <a:gd name="T17" fmla="*/ 304 w 30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63">
                      <a:moveTo>
                        <a:pt x="294" y="63"/>
                      </a:moveTo>
                      <a:lnTo>
                        <a:pt x="304" y="52"/>
                      </a:lnTo>
                      <a:lnTo>
                        <a:pt x="8" y="0"/>
                      </a:lnTo>
                      <a:lnTo>
                        <a:pt x="0" y="12"/>
                      </a:lnTo>
                      <a:lnTo>
                        <a:pt x="294" y="63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1" name="Freeform 1391"/>
                <p:cNvSpPr>
                  <a:spLocks/>
                </p:cNvSpPr>
                <p:nvPr/>
              </p:nvSpPr>
              <p:spPr bwMode="auto">
                <a:xfrm>
                  <a:off x="3602" y="1774"/>
                  <a:ext cx="148" cy="26"/>
                </a:xfrm>
                <a:custGeom>
                  <a:avLst/>
                  <a:gdLst>
                    <a:gd name="T0" fmla="*/ 147 w 295"/>
                    <a:gd name="T1" fmla="*/ 26 h 53"/>
                    <a:gd name="T2" fmla="*/ 148 w 295"/>
                    <a:gd name="T3" fmla="*/ 26 h 53"/>
                    <a:gd name="T4" fmla="*/ 1 w 295"/>
                    <a:gd name="T5" fmla="*/ 0 h 53"/>
                    <a:gd name="T6" fmla="*/ 0 w 295"/>
                    <a:gd name="T7" fmla="*/ 1 h 53"/>
                    <a:gd name="T8" fmla="*/ 147 w 295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53"/>
                    <a:gd name="T17" fmla="*/ 295 w 295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53">
                      <a:moveTo>
                        <a:pt x="294" y="53"/>
                      </a:moveTo>
                      <a:lnTo>
                        <a:pt x="295" y="52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2" name="Freeform 1392"/>
                <p:cNvSpPr>
                  <a:spLocks/>
                </p:cNvSpPr>
                <p:nvPr/>
              </p:nvSpPr>
              <p:spPr bwMode="auto">
                <a:xfrm>
                  <a:off x="3603" y="1773"/>
                  <a:ext cx="147" cy="26"/>
                </a:xfrm>
                <a:custGeom>
                  <a:avLst/>
                  <a:gdLst>
                    <a:gd name="T0" fmla="*/ 146 w 296"/>
                    <a:gd name="T1" fmla="*/ 26 h 54"/>
                    <a:gd name="T2" fmla="*/ 147 w 296"/>
                    <a:gd name="T3" fmla="*/ 24 h 54"/>
                    <a:gd name="T4" fmla="*/ 1 w 296"/>
                    <a:gd name="T5" fmla="*/ 0 h 54"/>
                    <a:gd name="T6" fmla="*/ 0 w 296"/>
                    <a:gd name="T7" fmla="*/ 1 h 54"/>
                    <a:gd name="T8" fmla="*/ 146 w 296"/>
                    <a:gd name="T9" fmla="*/ 26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4"/>
                    <a:gd name="T17" fmla="*/ 296 w 296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4">
                      <a:moveTo>
                        <a:pt x="294" y="54"/>
                      </a:moveTo>
                      <a:lnTo>
                        <a:pt x="296" y="5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4" y="54"/>
                      </a:lnTo>
                      <a:close/>
                    </a:path>
                  </a:pathLst>
                </a:custGeom>
                <a:solidFill>
                  <a:srgbClr val="BC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3" name="Freeform 1393"/>
                <p:cNvSpPr>
                  <a:spLocks/>
                </p:cNvSpPr>
                <p:nvPr/>
              </p:nvSpPr>
              <p:spPr bwMode="auto">
                <a:xfrm>
                  <a:off x="3603" y="1771"/>
                  <a:ext cx="149" cy="27"/>
                </a:xfrm>
                <a:custGeom>
                  <a:avLst/>
                  <a:gdLst>
                    <a:gd name="T0" fmla="*/ 147 w 297"/>
                    <a:gd name="T1" fmla="*/ 27 h 53"/>
                    <a:gd name="T2" fmla="*/ 149 w 297"/>
                    <a:gd name="T3" fmla="*/ 26 h 53"/>
                    <a:gd name="T4" fmla="*/ 1 w 297"/>
                    <a:gd name="T5" fmla="*/ 0 h 53"/>
                    <a:gd name="T6" fmla="*/ 0 w 297"/>
                    <a:gd name="T7" fmla="*/ 2 h 53"/>
                    <a:gd name="T8" fmla="*/ 147 w 297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3"/>
                    <a:gd name="T17" fmla="*/ 297 w 297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3">
                      <a:moveTo>
                        <a:pt x="294" y="53"/>
                      </a:moveTo>
                      <a:lnTo>
                        <a:pt x="297" y="52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BE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4" name="Freeform 1394"/>
                <p:cNvSpPr>
                  <a:spLocks/>
                </p:cNvSpPr>
                <p:nvPr/>
              </p:nvSpPr>
              <p:spPr bwMode="auto">
                <a:xfrm>
                  <a:off x="3604" y="1770"/>
                  <a:ext cx="149" cy="27"/>
                </a:xfrm>
                <a:custGeom>
                  <a:avLst/>
                  <a:gdLst>
                    <a:gd name="T0" fmla="*/ 148 w 297"/>
                    <a:gd name="T1" fmla="*/ 27 h 54"/>
                    <a:gd name="T2" fmla="*/ 149 w 297"/>
                    <a:gd name="T3" fmla="*/ 25 h 54"/>
                    <a:gd name="T4" fmla="*/ 1 w 297"/>
                    <a:gd name="T5" fmla="*/ 0 h 54"/>
                    <a:gd name="T6" fmla="*/ 0 w 297"/>
                    <a:gd name="T7" fmla="*/ 1 h 54"/>
                    <a:gd name="T8" fmla="*/ 148 w 297"/>
                    <a:gd name="T9" fmla="*/ 27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4"/>
                    <a:gd name="T17" fmla="*/ 297 w 297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4">
                      <a:moveTo>
                        <a:pt x="295" y="54"/>
                      </a:moveTo>
                      <a:lnTo>
                        <a:pt x="297" y="5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95" y="54"/>
                      </a:lnTo>
                      <a:close/>
                    </a:path>
                  </a:pathLst>
                </a:custGeom>
                <a:solidFill>
                  <a:srgbClr val="C05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5" name="Freeform 1395"/>
                <p:cNvSpPr>
                  <a:spLocks/>
                </p:cNvSpPr>
                <p:nvPr/>
              </p:nvSpPr>
              <p:spPr bwMode="auto">
                <a:xfrm>
                  <a:off x="3605" y="1769"/>
                  <a:ext cx="149" cy="26"/>
                </a:xfrm>
                <a:custGeom>
                  <a:avLst/>
                  <a:gdLst>
                    <a:gd name="T0" fmla="*/ 148 w 298"/>
                    <a:gd name="T1" fmla="*/ 26 h 53"/>
                    <a:gd name="T2" fmla="*/ 149 w 298"/>
                    <a:gd name="T3" fmla="*/ 26 h 53"/>
                    <a:gd name="T4" fmla="*/ 1 w 298"/>
                    <a:gd name="T5" fmla="*/ 0 h 53"/>
                    <a:gd name="T6" fmla="*/ 0 w 298"/>
                    <a:gd name="T7" fmla="*/ 1 h 53"/>
                    <a:gd name="T8" fmla="*/ 148 w 298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6" y="53"/>
                      </a:moveTo>
                      <a:lnTo>
                        <a:pt x="298" y="52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C2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6" name="Freeform 1396"/>
                <p:cNvSpPr>
                  <a:spLocks/>
                </p:cNvSpPr>
                <p:nvPr/>
              </p:nvSpPr>
              <p:spPr bwMode="auto">
                <a:xfrm>
                  <a:off x="3606" y="1762"/>
                  <a:ext cx="152" cy="32"/>
                </a:xfrm>
                <a:custGeom>
                  <a:avLst/>
                  <a:gdLst>
                    <a:gd name="T0" fmla="*/ 148 w 304"/>
                    <a:gd name="T1" fmla="*/ 32 h 65"/>
                    <a:gd name="T2" fmla="*/ 152 w 304"/>
                    <a:gd name="T3" fmla="*/ 25 h 65"/>
                    <a:gd name="T4" fmla="*/ 4 w 304"/>
                    <a:gd name="T5" fmla="*/ 0 h 65"/>
                    <a:gd name="T6" fmla="*/ 0 w 304"/>
                    <a:gd name="T7" fmla="*/ 6 h 65"/>
                    <a:gd name="T8" fmla="*/ 148 w 304"/>
                    <a:gd name="T9" fmla="*/ 32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65"/>
                    <a:gd name="T17" fmla="*/ 304 w 304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65">
                      <a:moveTo>
                        <a:pt x="296" y="65"/>
                      </a:moveTo>
                      <a:lnTo>
                        <a:pt x="304" y="51"/>
                      </a:lnTo>
                      <a:lnTo>
                        <a:pt x="8" y="0"/>
                      </a:lnTo>
                      <a:lnTo>
                        <a:pt x="0" y="13"/>
                      </a:lnTo>
                      <a:lnTo>
                        <a:pt x="296" y="65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7" name="Freeform 1397"/>
                <p:cNvSpPr>
                  <a:spLocks/>
                </p:cNvSpPr>
                <p:nvPr/>
              </p:nvSpPr>
              <p:spPr bwMode="auto">
                <a:xfrm>
                  <a:off x="3606" y="1768"/>
                  <a:ext cx="149" cy="26"/>
                </a:xfrm>
                <a:custGeom>
                  <a:avLst/>
                  <a:gdLst>
                    <a:gd name="T0" fmla="*/ 148 w 297"/>
                    <a:gd name="T1" fmla="*/ 26 h 54"/>
                    <a:gd name="T2" fmla="*/ 149 w 297"/>
                    <a:gd name="T3" fmla="*/ 25 h 54"/>
                    <a:gd name="T4" fmla="*/ 1 w 297"/>
                    <a:gd name="T5" fmla="*/ 0 h 54"/>
                    <a:gd name="T6" fmla="*/ 0 w 297"/>
                    <a:gd name="T7" fmla="*/ 1 h 54"/>
                    <a:gd name="T8" fmla="*/ 148 w 297"/>
                    <a:gd name="T9" fmla="*/ 26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4"/>
                    <a:gd name="T17" fmla="*/ 297 w 297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4">
                      <a:moveTo>
                        <a:pt x="296" y="54"/>
                      </a:moveTo>
                      <a:lnTo>
                        <a:pt x="297" y="5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6" y="54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8" name="Freeform 1398"/>
                <p:cNvSpPr>
                  <a:spLocks/>
                </p:cNvSpPr>
                <p:nvPr/>
              </p:nvSpPr>
              <p:spPr bwMode="auto">
                <a:xfrm>
                  <a:off x="3607" y="1767"/>
                  <a:ext cx="148" cy="26"/>
                </a:xfrm>
                <a:custGeom>
                  <a:avLst/>
                  <a:gdLst>
                    <a:gd name="T0" fmla="*/ 148 w 295"/>
                    <a:gd name="T1" fmla="*/ 26 h 53"/>
                    <a:gd name="T2" fmla="*/ 148 w 295"/>
                    <a:gd name="T3" fmla="*/ 25 h 53"/>
                    <a:gd name="T4" fmla="*/ 1 w 295"/>
                    <a:gd name="T5" fmla="*/ 0 h 53"/>
                    <a:gd name="T6" fmla="*/ 0 w 295"/>
                    <a:gd name="T7" fmla="*/ 0 h 53"/>
                    <a:gd name="T8" fmla="*/ 148 w 295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53"/>
                    <a:gd name="T17" fmla="*/ 295 w 295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53">
                      <a:moveTo>
                        <a:pt x="295" y="53"/>
                      </a:moveTo>
                      <a:lnTo>
                        <a:pt x="295" y="5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95" y="53"/>
                      </a:lnTo>
                      <a:close/>
                    </a:path>
                  </a:pathLst>
                </a:custGeom>
                <a:solidFill>
                  <a:srgbClr val="C5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9" name="Freeform 1399"/>
                <p:cNvSpPr>
                  <a:spLocks/>
                </p:cNvSpPr>
                <p:nvPr/>
              </p:nvSpPr>
              <p:spPr bwMode="auto">
                <a:xfrm>
                  <a:off x="3608" y="1765"/>
                  <a:ext cx="147" cy="27"/>
                </a:xfrm>
                <a:custGeom>
                  <a:avLst/>
                  <a:gdLst>
                    <a:gd name="T0" fmla="*/ 146 w 296"/>
                    <a:gd name="T1" fmla="*/ 27 h 54"/>
                    <a:gd name="T2" fmla="*/ 147 w 296"/>
                    <a:gd name="T3" fmla="*/ 26 h 54"/>
                    <a:gd name="T4" fmla="*/ 1 w 296"/>
                    <a:gd name="T5" fmla="*/ 0 h 54"/>
                    <a:gd name="T6" fmla="*/ 0 w 296"/>
                    <a:gd name="T7" fmla="*/ 2 h 54"/>
                    <a:gd name="T8" fmla="*/ 146 w 296"/>
                    <a:gd name="T9" fmla="*/ 27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4"/>
                    <a:gd name="T17" fmla="*/ 296 w 296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4">
                      <a:moveTo>
                        <a:pt x="294" y="54"/>
                      </a:moveTo>
                      <a:lnTo>
                        <a:pt x="296" y="52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294" y="54"/>
                      </a:lnTo>
                      <a:close/>
                    </a:path>
                  </a:pathLst>
                </a:custGeom>
                <a:solidFill>
                  <a:srgbClr val="C6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0" name="Freeform 1400"/>
                <p:cNvSpPr>
                  <a:spLocks/>
                </p:cNvSpPr>
                <p:nvPr/>
              </p:nvSpPr>
              <p:spPr bwMode="auto">
                <a:xfrm>
                  <a:off x="3608" y="1764"/>
                  <a:ext cx="148" cy="27"/>
                </a:xfrm>
                <a:custGeom>
                  <a:avLst/>
                  <a:gdLst>
                    <a:gd name="T0" fmla="*/ 147 w 296"/>
                    <a:gd name="T1" fmla="*/ 27 h 53"/>
                    <a:gd name="T2" fmla="*/ 148 w 296"/>
                    <a:gd name="T3" fmla="*/ 25 h 53"/>
                    <a:gd name="T4" fmla="*/ 0 w 296"/>
                    <a:gd name="T5" fmla="*/ 0 h 53"/>
                    <a:gd name="T6" fmla="*/ 0 w 296"/>
                    <a:gd name="T7" fmla="*/ 1 h 53"/>
                    <a:gd name="T8" fmla="*/ 147 w 296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4" y="53"/>
                      </a:moveTo>
                      <a:lnTo>
                        <a:pt x="296" y="5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C7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1" name="Freeform 1401"/>
                <p:cNvSpPr>
                  <a:spLocks/>
                </p:cNvSpPr>
                <p:nvPr/>
              </p:nvSpPr>
              <p:spPr bwMode="auto">
                <a:xfrm>
                  <a:off x="3608" y="1764"/>
                  <a:ext cx="149" cy="25"/>
                </a:xfrm>
                <a:custGeom>
                  <a:avLst/>
                  <a:gdLst>
                    <a:gd name="T0" fmla="*/ 148 w 297"/>
                    <a:gd name="T1" fmla="*/ 25 h 52"/>
                    <a:gd name="T2" fmla="*/ 149 w 297"/>
                    <a:gd name="T3" fmla="*/ 24 h 52"/>
                    <a:gd name="T4" fmla="*/ 1 w 297"/>
                    <a:gd name="T5" fmla="*/ 0 h 52"/>
                    <a:gd name="T6" fmla="*/ 0 w 297"/>
                    <a:gd name="T7" fmla="*/ 1 h 52"/>
                    <a:gd name="T8" fmla="*/ 148 w 297"/>
                    <a:gd name="T9" fmla="*/ 25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2"/>
                    <a:gd name="T17" fmla="*/ 297 w 297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2">
                      <a:moveTo>
                        <a:pt x="296" y="52"/>
                      </a:moveTo>
                      <a:lnTo>
                        <a:pt x="297" y="5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C96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2" name="Freeform 1402"/>
                <p:cNvSpPr>
                  <a:spLocks/>
                </p:cNvSpPr>
                <p:nvPr/>
              </p:nvSpPr>
              <p:spPr bwMode="auto">
                <a:xfrm>
                  <a:off x="3609" y="1762"/>
                  <a:ext cx="149" cy="26"/>
                </a:xfrm>
                <a:custGeom>
                  <a:avLst/>
                  <a:gdLst>
                    <a:gd name="T0" fmla="*/ 148 w 298"/>
                    <a:gd name="T1" fmla="*/ 26 h 53"/>
                    <a:gd name="T2" fmla="*/ 149 w 298"/>
                    <a:gd name="T3" fmla="*/ 25 h 53"/>
                    <a:gd name="T4" fmla="*/ 1 w 298"/>
                    <a:gd name="T5" fmla="*/ 0 h 53"/>
                    <a:gd name="T6" fmla="*/ 0 w 298"/>
                    <a:gd name="T7" fmla="*/ 1 h 53"/>
                    <a:gd name="T8" fmla="*/ 148 w 298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6" y="53"/>
                      </a:moveTo>
                      <a:lnTo>
                        <a:pt x="298" y="51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CA6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3" name="Freeform 1403"/>
                <p:cNvSpPr>
                  <a:spLocks/>
                </p:cNvSpPr>
                <p:nvPr/>
              </p:nvSpPr>
              <p:spPr bwMode="auto">
                <a:xfrm>
                  <a:off x="3610" y="1755"/>
                  <a:ext cx="151" cy="33"/>
                </a:xfrm>
                <a:custGeom>
                  <a:avLst/>
                  <a:gdLst>
                    <a:gd name="T0" fmla="*/ 148 w 303"/>
                    <a:gd name="T1" fmla="*/ 33 h 65"/>
                    <a:gd name="T2" fmla="*/ 151 w 303"/>
                    <a:gd name="T3" fmla="*/ 25 h 65"/>
                    <a:gd name="T4" fmla="*/ 4 w 303"/>
                    <a:gd name="T5" fmla="*/ 0 h 65"/>
                    <a:gd name="T6" fmla="*/ 0 w 303"/>
                    <a:gd name="T7" fmla="*/ 7 h 65"/>
                    <a:gd name="T8" fmla="*/ 148 w 303"/>
                    <a:gd name="T9" fmla="*/ 33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3"/>
                    <a:gd name="T16" fmla="*/ 0 h 65"/>
                    <a:gd name="T17" fmla="*/ 303 w 303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3" h="65">
                      <a:moveTo>
                        <a:pt x="296" y="65"/>
                      </a:moveTo>
                      <a:lnTo>
                        <a:pt x="303" y="50"/>
                      </a:lnTo>
                      <a:lnTo>
                        <a:pt x="8" y="0"/>
                      </a:lnTo>
                      <a:lnTo>
                        <a:pt x="0" y="14"/>
                      </a:lnTo>
                      <a:lnTo>
                        <a:pt x="296" y="65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4" name="Freeform 1404"/>
                <p:cNvSpPr>
                  <a:spLocks/>
                </p:cNvSpPr>
                <p:nvPr/>
              </p:nvSpPr>
              <p:spPr bwMode="auto">
                <a:xfrm>
                  <a:off x="3610" y="1761"/>
                  <a:ext cx="149" cy="27"/>
                </a:xfrm>
                <a:custGeom>
                  <a:avLst/>
                  <a:gdLst>
                    <a:gd name="T0" fmla="*/ 148 w 298"/>
                    <a:gd name="T1" fmla="*/ 27 h 53"/>
                    <a:gd name="T2" fmla="*/ 149 w 298"/>
                    <a:gd name="T3" fmla="*/ 25 h 53"/>
                    <a:gd name="T4" fmla="*/ 1 w 298"/>
                    <a:gd name="T5" fmla="*/ 0 h 53"/>
                    <a:gd name="T6" fmla="*/ 0 w 298"/>
                    <a:gd name="T7" fmla="*/ 1 h 53"/>
                    <a:gd name="T8" fmla="*/ 148 w 298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6" y="53"/>
                      </a:moveTo>
                      <a:lnTo>
                        <a:pt x="298" y="5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5" name="Freeform 1405"/>
                <p:cNvSpPr>
                  <a:spLocks/>
                </p:cNvSpPr>
                <p:nvPr/>
              </p:nvSpPr>
              <p:spPr bwMode="auto">
                <a:xfrm>
                  <a:off x="3611" y="1759"/>
                  <a:ext cx="148" cy="27"/>
                </a:xfrm>
                <a:custGeom>
                  <a:avLst/>
                  <a:gdLst>
                    <a:gd name="T0" fmla="*/ 148 w 296"/>
                    <a:gd name="T1" fmla="*/ 27 h 53"/>
                    <a:gd name="T2" fmla="*/ 148 w 296"/>
                    <a:gd name="T3" fmla="*/ 26 h 53"/>
                    <a:gd name="T4" fmla="*/ 1 w 296"/>
                    <a:gd name="T5" fmla="*/ 0 h 53"/>
                    <a:gd name="T6" fmla="*/ 0 w 296"/>
                    <a:gd name="T7" fmla="*/ 2 h 53"/>
                    <a:gd name="T8" fmla="*/ 148 w 296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53"/>
                      </a:moveTo>
                      <a:lnTo>
                        <a:pt x="296" y="51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CD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6" name="Freeform 1406"/>
                <p:cNvSpPr>
                  <a:spLocks/>
                </p:cNvSpPr>
                <p:nvPr/>
              </p:nvSpPr>
              <p:spPr bwMode="auto">
                <a:xfrm>
                  <a:off x="3612" y="1759"/>
                  <a:ext cx="148" cy="26"/>
                </a:xfrm>
                <a:custGeom>
                  <a:avLst/>
                  <a:gdLst>
                    <a:gd name="T0" fmla="*/ 148 w 296"/>
                    <a:gd name="T1" fmla="*/ 26 h 53"/>
                    <a:gd name="T2" fmla="*/ 148 w 296"/>
                    <a:gd name="T3" fmla="*/ 25 h 53"/>
                    <a:gd name="T4" fmla="*/ 0 w 296"/>
                    <a:gd name="T5" fmla="*/ 0 h 53"/>
                    <a:gd name="T6" fmla="*/ 0 w 296"/>
                    <a:gd name="T7" fmla="*/ 1 h 53"/>
                    <a:gd name="T8" fmla="*/ 148 w 296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5" y="53"/>
                      </a:moveTo>
                      <a:lnTo>
                        <a:pt x="296" y="5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95" y="53"/>
                      </a:lnTo>
                      <a:close/>
                    </a:path>
                  </a:pathLst>
                </a:custGeom>
                <a:solidFill>
                  <a:srgbClr val="CE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7" name="Freeform 1407"/>
                <p:cNvSpPr>
                  <a:spLocks/>
                </p:cNvSpPr>
                <p:nvPr/>
              </p:nvSpPr>
              <p:spPr bwMode="auto">
                <a:xfrm>
                  <a:off x="3612" y="1757"/>
                  <a:ext cx="148" cy="26"/>
                </a:xfrm>
                <a:custGeom>
                  <a:avLst/>
                  <a:gdLst>
                    <a:gd name="T0" fmla="*/ 147 w 298"/>
                    <a:gd name="T1" fmla="*/ 26 h 53"/>
                    <a:gd name="T2" fmla="*/ 148 w 298"/>
                    <a:gd name="T3" fmla="*/ 25 h 53"/>
                    <a:gd name="T4" fmla="*/ 1 w 298"/>
                    <a:gd name="T5" fmla="*/ 0 h 53"/>
                    <a:gd name="T6" fmla="*/ 0 w 298"/>
                    <a:gd name="T7" fmla="*/ 1 h 53"/>
                    <a:gd name="T8" fmla="*/ 147 w 298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6" y="53"/>
                      </a:moveTo>
                      <a:lnTo>
                        <a:pt x="298" y="51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CF6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8" name="Freeform 1408"/>
                <p:cNvSpPr>
                  <a:spLocks/>
                </p:cNvSpPr>
                <p:nvPr/>
              </p:nvSpPr>
              <p:spPr bwMode="auto">
                <a:xfrm>
                  <a:off x="3613" y="1756"/>
                  <a:ext cx="148" cy="27"/>
                </a:xfrm>
                <a:custGeom>
                  <a:avLst/>
                  <a:gdLst>
                    <a:gd name="T0" fmla="*/ 147 w 298"/>
                    <a:gd name="T1" fmla="*/ 27 h 53"/>
                    <a:gd name="T2" fmla="*/ 148 w 298"/>
                    <a:gd name="T3" fmla="*/ 25 h 53"/>
                    <a:gd name="T4" fmla="*/ 1 w 298"/>
                    <a:gd name="T5" fmla="*/ 0 h 53"/>
                    <a:gd name="T6" fmla="*/ 0 w 298"/>
                    <a:gd name="T7" fmla="*/ 1 h 53"/>
                    <a:gd name="T8" fmla="*/ 147 w 298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3"/>
                    <a:gd name="T17" fmla="*/ 298 w 298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3">
                      <a:moveTo>
                        <a:pt x="296" y="53"/>
                      </a:moveTo>
                      <a:lnTo>
                        <a:pt x="298" y="5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D06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9" name="Freeform 1409"/>
                <p:cNvSpPr>
                  <a:spLocks/>
                </p:cNvSpPr>
                <p:nvPr/>
              </p:nvSpPr>
              <p:spPr bwMode="auto">
                <a:xfrm>
                  <a:off x="3613" y="1755"/>
                  <a:ext cx="148" cy="26"/>
                </a:xfrm>
                <a:custGeom>
                  <a:avLst/>
                  <a:gdLst>
                    <a:gd name="T0" fmla="*/ 148 w 296"/>
                    <a:gd name="T1" fmla="*/ 26 h 52"/>
                    <a:gd name="T2" fmla="*/ 148 w 296"/>
                    <a:gd name="T3" fmla="*/ 25 h 52"/>
                    <a:gd name="T4" fmla="*/ 1 w 296"/>
                    <a:gd name="T5" fmla="*/ 0 h 52"/>
                    <a:gd name="T6" fmla="*/ 0 w 296"/>
                    <a:gd name="T7" fmla="*/ 1 h 52"/>
                    <a:gd name="T8" fmla="*/ 148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6" y="52"/>
                      </a:moveTo>
                      <a:lnTo>
                        <a:pt x="296" y="5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D1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0" name="Freeform 1410"/>
                <p:cNvSpPr>
                  <a:spLocks/>
                </p:cNvSpPr>
                <p:nvPr/>
              </p:nvSpPr>
              <p:spPr bwMode="auto">
                <a:xfrm>
                  <a:off x="3614" y="1747"/>
                  <a:ext cx="151" cy="33"/>
                </a:xfrm>
                <a:custGeom>
                  <a:avLst/>
                  <a:gdLst>
                    <a:gd name="T0" fmla="*/ 148 w 301"/>
                    <a:gd name="T1" fmla="*/ 33 h 66"/>
                    <a:gd name="T2" fmla="*/ 151 w 301"/>
                    <a:gd name="T3" fmla="*/ 25 h 66"/>
                    <a:gd name="T4" fmla="*/ 4 w 301"/>
                    <a:gd name="T5" fmla="*/ 0 h 66"/>
                    <a:gd name="T6" fmla="*/ 0 w 301"/>
                    <a:gd name="T7" fmla="*/ 8 h 66"/>
                    <a:gd name="T8" fmla="*/ 148 w 301"/>
                    <a:gd name="T9" fmla="*/ 33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6"/>
                    <a:gd name="T17" fmla="*/ 301 w 301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6">
                      <a:moveTo>
                        <a:pt x="295" y="66"/>
                      </a:moveTo>
                      <a:lnTo>
                        <a:pt x="301" y="50"/>
                      </a:ln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295" y="66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1" name="Freeform 1411"/>
                <p:cNvSpPr>
                  <a:spLocks/>
                </p:cNvSpPr>
                <p:nvPr/>
              </p:nvSpPr>
              <p:spPr bwMode="auto">
                <a:xfrm>
                  <a:off x="3614" y="1754"/>
                  <a:ext cx="148" cy="26"/>
                </a:xfrm>
                <a:custGeom>
                  <a:avLst/>
                  <a:gdLst>
                    <a:gd name="T0" fmla="*/ 148 w 296"/>
                    <a:gd name="T1" fmla="*/ 26 h 53"/>
                    <a:gd name="T2" fmla="*/ 148 w 296"/>
                    <a:gd name="T3" fmla="*/ 25 h 53"/>
                    <a:gd name="T4" fmla="*/ 0 w 296"/>
                    <a:gd name="T5" fmla="*/ 0 h 53"/>
                    <a:gd name="T6" fmla="*/ 0 w 296"/>
                    <a:gd name="T7" fmla="*/ 1 h 53"/>
                    <a:gd name="T8" fmla="*/ 148 w 296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5" y="53"/>
                      </a:moveTo>
                      <a:lnTo>
                        <a:pt x="296" y="5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95" y="53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2" name="Freeform 1412"/>
                <p:cNvSpPr>
                  <a:spLocks/>
                </p:cNvSpPr>
                <p:nvPr/>
              </p:nvSpPr>
              <p:spPr bwMode="auto">
                <a:xfrm>
                  <a:off x="3614" y="1753"/>
                  <a:ext cx="149" cy="26"/>
                </a:xfrm>
                <a:custGeom>
                  <a:avLst/>
                  <a:gdLst>
                    <a:gd name="T0" fmla="*/ 148 w 298"/>
                    <a:gd name="T1" fmla="*/ 26 h 52"/>
                    <a:gd name="T2" fmla="*/ 149 w 298"/>
                    <a:gd name="T3" fmla="*/ 25 h 52"/>
                    <a:gd name="T4" fmla="*/ 1 w 298"/>
                    <a:gd name="T5" fmla="*/ 0 h 52"/>
                    <a:gd name="T6" fmla="*/ 0 w 298"/>
                    <a:gd name="T7" fmla="*/ 1 h 52"/>
                    <a:gd name="T8" fmla="*/ 148 w 298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2"/>
                    <a:gd name="T17" fmla="*/ 298 w 298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2">
                      <a:moveTo>
                        <a:pt x="296" y="52"/>
                      </a:moveTo>
                      <a:lnTo>
                        <a:pt x="298" y="5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3" name="Freeform 1413"/>
                <p:cNvSpPr>
                  <a:spLocks/>
                </p:cNvSpPr>
                <p:nvPr/>
              </p:nvSpPr>
              <p:spPr bwMode="auto">
                <a:xfrm>
                  <a:off x="3615" y="1751"/>
                  <a:ext cx="148" cy="27"/>
                </a:xfrm>
                <a:custGeom>
                  <a:avLst/>
                  <a:gdLst>
                    <a:gd name="T0" fmla="*/ 148 w 296"/>
                    <a:gd name="T1" fmla="*/ 27 h 53"/>
                    <a:gd name="T2" fmla="*/ 148 w 296"/>
                    <a:gd name="T3" fmla="*/ 25 h 53"/>
                    <a:gd name="T4" fmla="*/ 1 w 296"/>
                    <a:gd name="T5" fmla="*/ 0 h 53"/>
                    <a:gd name="T6" fmla="*/ 0 w 296"/>
                    <a:gd name="T7" fmla="*/ 2 h 53"/>
                    <a:gd name="T8" fmla="*/ 148 w 296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53"/>
                      </a:moveTo>
                      <a:lnTo>
                        <a:pt x="296" y="5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D4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4" name="Freeform 1414"/>
                <p:cNvSpPr>
                  <a:spLocks/>
                </p:cNvSpPr>
                <p:nvPr/>
              </p:nvSpPr>
              <p:spPr bwMode="auto">
                <a:xfrm>
                  <a:off x="3616" y="1750"/>
                  <a:ext cx="148" cy="26"/>
                </a:xfrm>
                <a:custGeom>
                  <a:avLst/>
                  <a:gdLst>
                    <a:gd name="T0" fmla="*/ 147 w 296"/>
                    <a:gd name="T1" fmla="*/ 26 h 51"/>
                    <a:gd name="T2" fmla="*/ 148 w 296"/>
                    <a:gd name="T3" fmla="*/ 24 h 51"/>
                    <a:gd name="T4" fmla="*/ 0 w 296"/>
                    <a:gd name="T5" fmla="*/ 0 h 51"/>
                    <a:gd name="T6" fmla="*/ 0 w 296"/>
                    <a:gd name="T7" fmla="*/ 1 h 51"/>
                    <a:gd name="T8" fmla="*/ 147 w 296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1"/>
                    <a:gd name="T17" fmla="*/ 296 w 296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1">
                      <a:moveTo>
                        <a:pt x="294" y="51"/>
                      </a:moveTo>
                      <a:lnTo>
                        <a:pt x="296" y="48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94" y="51"/>
                      </a:lnTo>
                      <a:close/>
                    </a:path>
                  </a:pathLst>
                </a:custGeom>
                <a:solidFill>
                  <a:srgbClr val="D5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5" name="Freeform 1415"/>
                <p:cNvSpPr>
                  <a:spLocks/>
                </p:cNvSpPr>
                <p:nvPr/>
              </p:nvSpPr>
              <p:spPr bwMode="auto">
                <a:xfrm>
                  <a:off x="3616" y="1749"/>
                  <a:ext cx="149" cy="25"/>
                </a:xfrm>
                <a:custGeom>
                  <a:avLst/>
                  <a:gdLst>
                    <a:gd name="T0" fmla="*/ 148 w 297"/>
                    <a:gd name="T1" fmla="*/ 25 h 52"/>
                    <a:gd name="T2" fmla="*/ 149 w 297"/>
                    <a:gd name="T3" fmla="*/ 24 h 52"/>
                    <a:gd name="T4" fmla="*/ 1 w 297"/>
                    <a:gd name="T5" fmla="*/ 0 h 52"/>
                    <a:gd name="T6" fmla="*/ 0 w 297"/>
                    <a:gd name="T7" fmla="*/ 2 h 52"/>
                    <a:gd name="T8" fmla="*/ 148 w 297"/>
                    <a:gd name="T9" fmla="*/ 25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2"/>
                    <a:gd name="T17" fmla="*/ 297 w 297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2">
                      <a:moveTo>
                        <a:pt x="296" y="52"/>
                      </a:moveTo>
                      <a:lnTo>
                        <a:pt x="297" y="5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D6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6" name="Freeform 1416"/>
                <p:cNvSpPr>
                  <a:spLocks/>
                </p:cNvSpPr>
                <p:nvPr/>
              </p:nvSpPr>
              <p:spPr bwMode="auto">
                <a:xfrm>
                  <a:off x="3617" y="1747"/>
                  <a:ext cx="148" cy="27"/>
                </a:xfrm>
                <a:custGeom>
                  <a:avLst/>
                  <a:gdLst>
                    <a:gd name="T0" fmla="*/ 148 w 296"/>
                    <a:gd name="T1" fmla="*/ 27 h 53"/>
                    <a:gd name="T2" fmla="*/ 148 w 296"/>
                    <a:gd name="T3" fmla="*/ 25 h 53"/>
                    <a:gd name="T4" fmla="*/ 1 w 296"/>
                    <a:gd name="T5" fmla="*/ 0 h 53"/>
                    <a:gd name="T6" fmla="*/ 0 w 296"/>
                    <a:gd name="T7" fmla="*/ 2 h 53"/>
                    <a:gd name="T8" fmla="*/ 148 w 296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53"/>
                      </a:moveTo>
                      <a:lnTo>
                        <a:pt x="296" y="5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D76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7" name="Freeform 1417"/>
                <p:cNvSpPr>
                  <a:spLocks/>
                </p:cNvSpPr>
                <p:nvPr/>
              </p:nvSpPr>
              <p:spPr bwMode="auto">
                <a:xfrm>
                  <a:off x="3618" y="1739"/>
                  <a:ext cx="150" cy="33"/>
                </a:xfrm>
                <a:custGeom>
                  <a:avLst/>
                  <a:gdLst>
                    <a:gd name="T0" fmla="*/ 147 w 301"/>
                    <a:gd name="T1" fmla="*/ 33 h 65"/>
                    <a:gd name="T2" fmla="*/ 150 w 301"/>
                    <a:gd name="T3" fmla="*/ 24 h 65"/>
                    <a:gd name="T4" fmla="*/ 2 w 301"/>
                    <a:gd name="T5" fmla="*/ 0 h 65"/>
                    <a:gd name="T6" fmla="*/ 0 w 301"/>
                    <a:gd name="T7" fmla="*/ 8 h 65"/>
                    <a:gd name="T8" fmla="*/ 147 w 301"/>
                    <a:gd name="T9" fmla="*/ 33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5"/>
                    <a:gd name="T17" fmla="*/ 301 w 301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5">
                      <a:moveTo>
                        <a:pt x="294" y="65"/>
                      </a:moveTo>
                      <a:lnTo>
                        <a:pt x="301" y="48"/>
                      </a:lnTo>
                      <a:lnTo>
                        <a:pt x="5" y="0"/>
                      </a:lnTo>
                      <a:lnTo>
                        <a:pt x="0" y="15"/>
                      </a:lnTo>
                      <a:lnTo>
                        <a:pt x="294" y="6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8" name="Freeform 1418"/>
                <p:cNvSpPr>
                  <a:spLocks/>
                </p:cNvSpPr>
                <p:nvPr/>
              </p:nvSpPr>
              <p:spPr bwMode="auto">
                <a:xfrm>
                  <a:off x="3618" y="1746"/>
                  <a:ext cx="147" cy="26"/>
                </a:xfrm>
                <a:custGeom>
                  <a:avLst/>
                  <a:gdLst>
                    <a:gd name="T0" fmla="*/ 146 w 296"/>
                    <a:gd name="T1" fmla="*/ 26 h 52"/>
                    <a:gd name="T2" fmla="*/ 147 w 296"/>
                    <a:gd name="T3" fmla="*/ 24 h 52"/>
                    <a:gd name="T4" fmla="*/ 0 w 296"/>
                    <a:gd name="T5" fmla="*/ 0 h 52"/>
                    <a:gd name="T6" fmla="*/ 0 w 296"/>
                    <a:gd name="T7" fmla="*/ 1 h 52"/>
                    <a:gd name="T8" fmla="*/ 146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4" y="52"/>
                      </a:moveTo>
                      <a:lnTo>
                        <a:pt x="296" y="48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94" y="52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9" name="Freeform 1419"/>
                <p:cNvSpPr>
                  <a:spLocks/>
                </p:cNvSpPr>
                <p:nvPr/>
              </p:nvSpPr>
              <p:spPr bwMode="auto">
                <a:xfrm>
                  <a:off x="3618" y="1744"/>
                  <a:ext cx="148" cy="26"/>
                </a:xfrm>
                <a:custGeom>
                  <a:avLst/>
                  <a:gdLst>
                    <a:gd name="T0" fmla="*/ 147 w 298"/>
                    <a:gd name="T1" fmla="*/ 26 h 51"/>
                    <a:gd name="T2" fmla="*/ 148 w 298"/>
                    <a:gd name="T3" fmla="*/ 24 h 51"/>
                    <a:gd name="T4" fmla="*/ 1 w 298"/>
                    <a:gd name="T5" fmla="*/ 0 h 51"/>
                    <a:gd name="T6" fmla="*/ 0 w 298"/>
                    <a:gd name="T7" fmla="*/ 2 h 51"/>
                    <a:gd name="T8" fmla="*/ 147 w 298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1"/>
                    <a:gd name="T17" fmla="*/ 298 w 298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1">
                      <a:moveTo>
                        <a:pt x="296" y="51"/>
                      </a:moveTo>
                      <a:lnTo>
                        <a:pt x="298" y="48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1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0" name="Freeform 1420"/>
                <p:cNvSpPr>
                  <a:spLocks/>
                </p:cNvSpPr>
                <p:nvPr/>
              </p:nvSpPr>
              <p:spPr bwMode="auto">
                <a:xfrm>
                  <a:off x="3618" y="1743"/>
                  <a:ext cx="149" cy="26"/>
                </a:xfrm>
                <a:custGeom>
                  <a:avLst/>
                  <a:gdLst>
                    <a:gd name="T0" fmla="*/ 148 w 297"/>
                    <a:gd name="T1" fmla="*/ 26 h 51"/>
                    <a:gd name="T2" fmla="*/ 149 w 297"/>
                    <a:gd name="T3" fmla="*/ 24 h 51"/>
                    <a:gd name="T4" fmla="*/ 1 w 297"/>
                    <a:gd name="T5" fmla="*/ 0 h 51"/>
                    <a:gd name="T6" fmla="*/ 0 w 297"/>
                    <a:gd name="T7" fmla="*/ 2 h 51"/>
                    <a:gd name="T8" fmla="*/ 148 w 297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1"/>
                    <a:gd name="T17" fmla="*/ 297 w 297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1">
                      <a:moveTo>
                        <a:pt x="296" y="51"/>
                      </a:moveTo>
                      <a:lnTo>
                        <a:pt x="297" y="48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96" y="51"/>
                      </a:lnTo>
                      <a:close/>
                    </a:path>
                  </a:pathLst>
                </a:custGeom>
                <a:solidFill>
                  <a:srgbClr val="DA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1" name="Freeform 1421"/>
                <p:cNvSpPr>
                  <a:spLocks/>
                </p:cNvSpPr>
                <p:nvPr/>
              </p:nvSpPr>
              <p:spPr bwMode="auto">
                <a:xfrm>
                  <a:off x="3619" y="1741"/>
                  <a:ext cx="148" cy="26"/>
                </a:xfrm>
                <a:custGeom>
                  <a:avLst/>
                  <a:gdLst>
                    <a:gd name="T0" fmla="*/ 148 w 296"/>
                    <a:gd name="T1" fmla="*/ 26 h 52"/>
                    <a:gd name="T2" fmla="*/ 148 w 296"/>
                    <a:gd name="T3" fmla="*/ 24 h 52"/>
                    <a:gd name="T4" fmla="*/ 1 w 296"/>
                    <a:gd name="T5" fmla="*/ 0 h 52"/>
                    <a:gd name="T6" fmla="*/ 0 w 296"/>
                    <a:gd name="T7" fmla="*/ 2 h 52"/>
                    <a:gd name="T8" fmla="*/ 148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6" y="52"/>
                      </a:moveTo>
                      <a:lnTo>
                        <a:pt x="296" y="48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DB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2" name="Freeform 1422"/>
                <p:cNvSpPr>
                  <a:spLocks/>
                </p:cNvSpPr>
                <p:nvPr/>
              </p:nvSpPr>
              <p:spPr bwMode="auto">
                <a:xfrm>
                  <a:off x="3620" y="1739"/>
                  <a:ext cx="148" cy="26"/>
                </a:xfrm>
                <a:custGeom>
                  <a:avLst/>
                  <a:gdLst>
                    <a:gd name="T0" fmla="*/ 147 w 296"/>
                    <a:gd name="T1" fmla="*/ 26 h 51"/>
                    <a:gd name="T2" fmla="*/ 148 w 296"/>
                    <a:gd name="T3" fmla="*/ 24 h 51"/>
                    <a:gd name="T4" fmla="*/ 0 w 296"/>
                    <a:gd name="T5" fmla="*/ 0 h 51"/>
                    <a:gd name="T6" fmla="*/ 0 w 296"/>
                    <a:gd name="T7" fmla="*/ 2 h 51"/>
                    <a:gd name="T8" fmla="*/ 147 w 296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1"/>
                    <a:gd name="T17" fmla="*/ 296 w 296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1">
                      <a:moveTo>
                        <a:pt x="294" y="51"/>
                      </a:moveTo>
                      <a:lnTo>
                        <a:pt x="296" y="48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94" y="51"/>
                      </a:lnTo>
                      <a:close/>
                    </a:path>
                  </a:pathLst>
                </a:custGeom>
                <a:solidFill>
                  <a:srgbClr val="DC6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3" name="Freeform 1423"/>
                <p:cNvSpPr>
                  <a:spLocks/>
                </p:cNvSpPr>
                <p:nvPr/>
              </p:nvSpPr>
              <p:spPr bwMode="auto">
                <a:xfrm>
                  <a:off x="3620" y="1731"/>
                  <a:ext cx="150" cy="33"/>
                </a:xfrm>
                <a:custGeom>
                  <a:avLst/>
                  <a:gdLst>
                    <a:gd name="T0" fmla="*/ 148 w 301"/>
                    <a:gd name="T1" fmla="*/ 33 h 65"/>
                    <a:gd name="T2" fmla="*/ 150 w 301"/>
                    <a:gd name="T3" fmla="*/ 24 h 65"/>
                    <a:gd name="T4" fmla="*/ 2 w 301"/>
                    <a:gd name="T5" fmla="*/ 0 h 65"/>
                    <a:gd name="T6" fmla="*/ 0 w 301"/>
                    <a:gd name="T7" fmla="*/ 9 h 65"/>
                    <a:gd name="T8" fmla="*/ 148 w 301"/>
                    <a:gd name="T9" fmla="*/ 33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5"/>
                    <a:gd name="T17" fmla="*/ 301 w 301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5">
                      <a:moveTo>
                        <a:pt x="296" y="65"/>
                      </a:moveTo>
                      <a:lnTo>
                        <a:pt x="301" y="48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296" y="65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4" name="Freeform 1424"/>
                <p:cNvSpPr>
                  <a:spLocks/>
                </p:cNvSpPr>
                <p:nvPr/>
              </p:nvSpPr>
              <p:spPr bwMode="auto">
                <a:xfrm>
                  <a:off x="3620" y="1738"/>
                  <a:ext cx="149" cy="26"/>
                </a:xfrm>
                <a:custGeom>
                  <a:avLst/>
                  <a:gdLst>
                    <a:gd name="T0" fmla="*/ 148 w 298"/>
                    <a:gd name="T1" fmla="*/ 26 h 51"/>
                    <a:gd name="T2" fmla="*/ 149 w 298"/>
                    <a:gd name="T3" fmla="*/ 24 h 51"/>
                    <a:gd name="T4" fmla="*/ 1 w 298"/>
                    <a:gd name="T5" fmla="*/ 0 h 51"/>
                    <a:gd name="T6" fmla="*/ 0 w 298"/>
                    <a:gd name="T7" fmla="*/ 2 h 51"/>
                    <a:gd name="T8" fmla="*/ 148 w 298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1"/>
                    <a:gd name="T17" fmla="*/ 298 w 298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1">
                      <a:moveTo>
                        <a:pt x="296" y="51"/>
                      </a:moveTo>
                      <a:lnTo>
                        <a:pt x="298" y="48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1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5" name="Freeform 1425"/>
                <p:cNvSpPr>
                  <a:spLocks/>
                </p:cNvSpPr>
                <p:nvPr/>
              </p:nvSpPr>
              <p:spPr bwMode="auto">
                <a:xfrm>
                  <a:off x="3621" y="1736"/>
                  <a:ext cx="148" cy="26"/>
                </a:xfrm>
                <a:custGeom>
                  <a:avLst/>
                  <a:gdLst>
                    <a:gd name="T0" fmla="*/ 148 w 296"/>
                    <a:gd name="T1" fmla="*/ 26 h 52"/>
                    <a:gd name="T2" fmla="*/ 148 w 296"/>
                    <a:gd name="T3" fmla="*/ 24 h 52"/>
                    <a:gd name="T4" fmla="*/ 0 w 296"/>
                    <a:gd name="T5" fmla="*/ 0 h 52"/>
                    <a:gd name="T6" fmla="*/ 0 w 296"/>
                    <a:gd name="T7" fmla="*/ 2 h 52"/>
                    <a:gd name="T8" fmla="*/ 148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6" y="52"/>
                      </a:moveTo>
                      <a:lnTo>
                        <a:pt x="296" y="48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6" name="Freeform 1426"/>
                <p:cNvSpPr>
                  <a:spLocks/>
                </p:cNvSpPr>
                <p:nvPr/>
              </p:nvSpPr>
              <p:spPr bwMode="auto">
                <a:xfrm>
                  <a:off x="3621" y="1734"/>
                  <a:ext cx="149" cy="26"/>
                </a:xfrm>
                <a:custGeom>
                  <a:avLst/>
                  <a:gdLst>
                    <a:gd name="T0" fmla="*/ 148 w 297"/>
                    <a:gd name="T1" fmla="*/ 26 h 51"/>
                    <a:gd name="T2" fmla="*/ 149 w 297"/>
                    <a:gd name="T3" fmla="*/ 24 h 51"/>
                    <a:gd name="T4" fmla="*/ 1 w 297"/>
                    <a:gd name="T5" fmla="*/ 0 h 51"/>
                    <a:gd name="T6" fmla="*/ 0 w 297"/>
                    <a:gd name="T7" fmla="*/ 2 h 51"/>
                    <a:gd name="T8" fmla="*/ 148 w 297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1"/>
                    <a:gd name="T17" fmla="*/ 297 w 297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1">
                      <a:moveTo>
                        <a:pt x="296" y="51"/>
                      </a:moveTo>
                      <a:lnTo>
                        <a:pt x="297" y="48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96" y="51"/>
                      </a:lnTo>
                      <a:close/>
                    </a:path>
                  </a:pathLst>
                </a:custGeom>
                <a:solidFill>
                  <a:srgbClr val="DF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7" name="Freeform 1427"/>
                <p:cNvSpPr>
                  <a:spLocks/>
                </p:cNvSpPr>
                <p:nvPr/>
              </p:nvSpPr>
              <p:spPr bwMode="auto">
                <a:xfrm>
                  <a:off x="3622" y="1733"/>
                  <a:ext cx="148" cy="26"/>
                </a:xfrm>
                <a:custGeom>
                  <a:avLst/>
                  <a:gdLst>
                    <a:gd name="T0" fmla="*/ 148 w 296"/>
                    <a:gd name="T1" fmla="*/ 26 h 51"/>
                    <a:gd name="T2" fmla="*/ 148 w 296"/>
                    <a:gd name="T3" fmla="*/ 24 h 51"/>
                    <a:gd name="T4" fmla="*/ 1 w 296"/>
                    <a:gd name="T5" fmla="*/ 0 h 51"/>
                    <a:gd name="T6" fmla="*/ 0 w 296"/>
                    <a:gd name="T7" fmla="*/ 2 h 51"/>
                    <a:gd name="T8" fmla="*/ 148 w 296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1"/>
                    <a:gd name="T17" fmla="*/ 296 w 296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1">
                      <a:moveTo>
                        <a:pt x="296" y="51"/>
                      </a:moveTo>
                      <a:lnTo>
                        <a:pt x="296" y="48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96" y="51"/>
                      </a:lnTo>
                      <a:close/>
                    </a:path>
                  </a:pathLst>
                </a:custGeom>
                <a:solidFill>
                  <a:srgbClr val="E0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8" name="Freeform 1428"/>
                <p:cNvSpPr>
                  <a:spLocks/>
                </p:cNvSpPr>
                <p:nvPr/>
              </p:nvSpPr>
              <p:spPr bwMode="auto">
                <a:xfrm>
                  <a:off x="3623" y="1731"/>
                  <a:ext cx="147" cy="26"/>
                </a:xfrm>
                <a:custGeom>
                  <a:avLst/>
                  <a:gdLst>
                    <a:gd name="T0" fmla="*/ 146 w 296"/>
                    <a:gd name="T1" fmla="*/ 26 h 52"/>
                    <a:gd name="T2" fmla="*/ 147 w 296"/>
                    <a:gd name="T3" fmla="*/ 24 h 52"/>
                    <a:gd name="T4" fmla="*/ 0 w 296"/>
                    <a:gd name="T5" fmla="*/ 0 h 52"/>
                    <a:gd name="T6" fmla="*/ 0 w 296"/>
                    <a:gd name="T7" fmla="*/ 2 h 52"/>
                    <a:gd name="T8" fmla="*/ 146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4" y="52"/>
                      </a:moveTo>
                      <a:lnTo>
                        <a:pt x="296" y="48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94" y="52"/>
                      </a:lnTo>
                      <a:close/>
                    </a:path>
                  </a:pathLst>
                </a:custGeom>
                <a:solidFill>
                  <a:srgbClr val="E1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9" name="Freeform 1429"/>
                <p:cNvSpPr>
                  <a:spLocks/>
                </p:cNvSpPr>
                <p:nvPr/>
              </p:nvSpPr>
              <p:spPr bwMode="auto">
                <a:xfrm>
                  <a:off x="3623" y="1722"/>
                  <a:ext cx="149" cy="33"/>
                </a:xfrm>
                <a:custGeom>
                  <a:avLst/>
                  <a:gdLst>
                    <a:gd name="T0" fmla="*/ 148 w 299"/>
                    <a:gd name="T1" fmla="*/ 33 h 66"/>
                    <a:gd name="T2" fmla="*/ 149 w 299"/>
                    <a:gd name="T3" fmla="*/ 24 h 66"/>
                    <a:gd name="T4" fmla="*/ 2 w 299"/>
                    <a:gd name="T5" fmla="*/ 0 h 66"/>
                    <a:gd name="T6" fmla="*/ 0 w 299"/>
                    <a:gd name="T7" fmla="*/ 9 h 66"/>
                    <a:gd name="T8" fmla="*/ 148 w 299"/>
                    <a:gd name="T9" fmla="*/ 33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66"/>
                    <a:gd name="T17" fmla="*/ 299 w 299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66">
                      <a:moveTo>
                        <a:pt x="296" y="66"/>
                      </a:moveTo>
                      <a:lnTo>
                        <a:pt x="299" y="48"/>
                      </a:lnTo>
                      <a:lnTo>
                        <a:pt x="5" y="0"/>
                      </a:lnTo>
                      <a:lnTo>
                        <a:pt x="0" y="18"/>
                      </a:lnTo>
                      <a:lnTo>
                        <a:pt x="296" y="66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0" name="Freeform 1430"/>
                <p:cNvSpPr>
                  <a:spLocks/>
                </p:cNvSpPr>
                <p:nvPr/>
              </p:nvSpPr>
              <p:spPr bwMode="auto">
                <a:xfrm>
                  <a:off x="3623" y="1728"/>
                  <a:ext cx="148" cy="27"/>
                </a:xfrm>
                <a:custGeom>
                  <a:avLst/>
                  <a:gdLst>
                    <a:gd name="T0" fmla="*/ 147 w 298"/>
                    <a:gd name="T1" fmla="*/ 27 h 54"/>
                    <a:gd name="T2" fmla="*/ 148 w 298"/>
                    <a:gd name="T3" fmla="*/ 24 h 54"/>
                    <a:gd name="T4" fmla="*/ 1 w 298"/>
                    <a:gd name="T5" fmla="*/ 0 h 54"/>
                    <a:gd name="T6" fmla="*/ 0 w 298"/>
                    <a:gd name="T7" fmla="*/ 3 h 54"/>
                    <a:gd name="T8" fmla="*/ 147 w 298"/>
                    <a:gd name="T9" fmla="*/ 27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4"/>
                    <a:gd name="T17" fmla="*/ 298 w 298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4">
                      <a:moveTo>
                        <a:pt x="296" y="54"/>
                      </a:moveTo>
                      <a:lnTo>
                        <a:pt x="298" y="48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296" y="54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1" name="Freeform 1431"/>
                <p:cNvSpPr>
                  <a:spLocks/>
                </p:cNvSpPr>
                <p:nvPr/>
              </p:nvSpPr>
              <p:spPr bwMode="auto">
                <a:xfrm>
                  <a:off x="3623" y="1725"/>
                  <a:ext cx="149" cy="27"/>
                </a:xfrm>
                <a:custGeom>
                  <a:avLst/>
                  <a:gdLst>
                    <a:gd name="T0" fmla="*/ 148 w 297"/>
                    <a:gd name="T1" fmla="*/ 27 h 53"/>
                    <a:gd name="T2" fmla="*/ 149 w 297"/>
                    <a:gd name="T3" fmla="*/ 24 h 53"/>
                    <a:gd name="T4" fmla="*/ 1 w 297"/>
                    <a:gd name="T5" fmla="*/ 0 h 53"/>
                    <a:gd name="T6" fmla="*/ 0 w 297"/>
                    <a:gd name="T7" fmla="*/ 3 h 53"/>
                    <a:gd name="T8" fmla="*/ 148 w 297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3"/>
                    <a:gd name="T17" fmla="*/ 297 w 297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3">
                      <a:moveTo>
                        <a:pt x="296" y="53"/>
                      </a:moveTo>
                      <a:lnTo>
                        <a:pt x="297" y="48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296" y="53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2" name="Freeform 1432"/>
                <p:cNvSpPr>
                  <a:spLocks/>
                </p:cNvSpPr>
                <p:nvPr/>
              </p:nvSpPr>
              <p:spPr bwMode="auto">
                <a:xfrm>
                  <a:off x="3624" y="1722"/>
                  <a:ext cx="148" cy="27"/>
                </a:xfrm>
                <a:custGeom>
                  <a:avLst/>
                  <a:gdLst>
                    <a:gd name="T0" fmla="*/ 148 w 296"/>
                    <a:gd name="T1" fmla="*/ 27 h 55"/>
                    <a:gd name="T2" fmla="*/ 148 w 296"/>
                    <a:gd name="T3" fmla="*/ 24 h 55"/>
                    <a:gd name="T4" fmla="*/ 1 w 296"/>
                    <a:gd name="T5" fmla="*/ 0 h 55"/>
                    <a:gd name="T6" fmla="*/ 0 w 296"/>
                    <a:gd name="T7" fmla="*/ 3 h 55"/>
                    <a:gd name="T8" fmla="*/ 148 w 296"/>
                    <a:gd name="T9" fmla="*/ 2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5"/>
                    <a:gd name="T17" fmla="*/ 296 w 296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5">
                      <a:moveTo>
                        <a:pt x="296" y="55"/>
                      </a:moveTo>
                      <a:lnTo>
                        <a:pt x="296" y="48"/>
                      </a:lnTo>
                      <a:lnTo>
                        <a:pt x="2" y="0"/>
                      </a:lnTo>
                      <a:lnTo>
                        <a:pt x="0" y="7"/>
                      </a:lnTo>
                      <a:lnTo>
                        <a:pt x="296" y="55"/>
                      </a:lnTo>
                      <a:close/>
                    </a:path>
                  </a:pathLst>
                </a:custGeom>
                <a:solidFill>
                  <a:srgbClr val="E47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3" name="Freeform 1433"/>
                <p:cNvSpPr>
                  <a:spLocks/>
                </p:cNvSpPr>
                <p:nvPr/>
              </p:nvSpPr>
              <p:spPr bwMode="auto">
                <a:xfrm>
                  <a:off x="3625" y="1713"/>
                  <a:ext cx="149" cy="33"/>
                </a:xfrm>
                <a:custGeom>
                  <a:avLst/>
                  <a:gdLst>
                    <a:gd name="T0" fmla="*/ 147 w 297"/>
                    <a:gd name="T1" fmla="*/ 33 h 66"/>
                    <a:gd name="T2" fmla="*/ 149 w 297"/>
                    <a:gd name="T3" fmla="*/ 24 h 66"/>
                    <a:gd name="T4" fmla="*/ 1 w 297"/>
                    <a:gd name="T5" fmla="*/ 0 h 66"/>
                    <a:gd name="T6" fmla="*/ 0 w 297"/>
                    <a:gd name="T7" fmla="*/ 9 h 66"/>
                    <a:gd name="T8" fmla="*/ 147 w 297"/>
                    <a:gd name="T9" fmla="*/ 33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66"/>
                    <a:gd name="T17" fmla="*/ 297 w 297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66">
                      <a:moveTo>
                        <a:pt x="294" y="66"/>
                      </a:moveTo>
                      <a:lnTo>
                        <a:pt x="297" y="48"/>
                      </a:lnTo>
                      <a:lnTo>
                        <a:pt x="2" y="0"/>
                      </a:lnTo>
                      <a:lnTo>
                        <a:pt x="0" y="18"/>
                      </a:lnTo>
                      <a:lnTo>
                        <a:pt x="294" y="66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4" name="Freeform 1434"/>
                <p:cNvSpPr>
                  <a:spLocks/>
                </p:cNvSpPr>
                <p:nvPr/>
              </p:nvSpPr>
              <p:spPr bwMode="auto">
                <a:xfrm>
                  <a:off x="3625" y="1720"/>
                  <a:ext cx="148" cy="26"/>
                </a:xfrm>
                <a:custGeom>
                  <a:avLst/>
                  <a:gdLst>
                    <a:gd name="T0" fmla="*/ 147 w 296"/>
                    <a:gd name="T1" fmla="*/ 26 h 53"/>
                    <a:gd name="T2" fmla="*/ 148 w 296"/>
                    <a:gd name="T3" fmla="*/ 23 h 53"/>
                    <a:gd name="T4" fmla="*/ 0 w 296"/>
                    <a:gd name="T5" fmla="*/ 0 h 53"/>
                    <a:gd name="T6" fmla="*/ 0 w 296"/>
                    <a:gd name="T7" fmla="*/ 2 h 53"/>
                    <a:gd name="T8" fmla="*/ 147 w 296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4" y="53"/>
                      </a:moveTo>
                      <a:lnTo>
                        <a:pt x="296" y="47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294" y="53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5" name="Freeform 1435"/>
                <p:cNvSpPr>
                  <a:spLocks/>
                </p:cNvSpPr>
                <p:nvPr/>
              </p:nvSpPr>
              <p:spPr bwMode="auto">
                <a:xfrm>
                  <a:off x="3625" y="1716"/>
                  <a:ext cx="149" cy="27"/>
                </a:xfrm>
                <a:custGeom>
                  <a:avLst/>
                  <a:gdLst>
                    <a:gd name="T0" fmla="*/ 148 w 297"/>
                    <a:gd name="T1" fmla="*/ 27 h 54"/>
                    <a:gd name="T2" fmla="*/ 149 w 297"/>
                    <a:gd name="T3" fmla="*/ 24 h 54"/>
                    <a:gd name="T4" fmla="*/ 1 w 297"/>
                    <a:gd name="T5" fmla="*/ 0 h 54"/>
                    <a:gd name="T6" fmla="*/ 0 w 297"/>
                    <a:gd name="T7" fmla="*/ 3 h 54"/>
                    <a:gd name="T8" fmla="*/ 148 w 297"/>
                    <a:gd name="T9" fmla="*/ 27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4"/>
                    <a:gd name="T17" fmla="*/ 297 w 297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4">
                      <a:moveTo>
                        <a:pt x="296" y="54"/>
                      </a:moveTo>
                      <a:lnTo>
                        <a:pt x="297" y="47"/>
                      </a:lnTo>
                      <a:lnTo>
                        <a:pt x="2" y="0"/>
                      </a:lnTo>
                      <a:lnTo>
                        <a:pt x="0" y="7"/>
                      </a:lnTo>
                      <a:lnTo>
                        <a:pt x="296" y="54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6" name="Freeform 1436"/>
                <p:cNvSpPr>
                  <a:spLocks/>
                </p:cNvSpPr>
                <p:nvPr/>
              </p:nvSpPr>
              <p:spPr bwMode="auto">
                <a:xfrm>
                  <a:off x="3626" y="1713"/>
                  <a:ext cx="148" cy="26"/>
                </a:xfrm>
                <a:custGeom>
                  <a:avLst/>
                  <a:gdLst>
                    <a:gd name="T0" fmla="*/ 148 w 295"/>
                    <a:gd name="T1" fmla="*/ 26 h 53"/>
                    <a:gd name="T2" fmla="*/ 148 w 295"/>
                    <a:gd name="T3" fmla="*/ 24 h 53"/>
                    <a:gd name="T4" fmla="*/ 0 w 295"/>
                    <a:gd name="T5" fmla="*/ 0 h 53"/>
                    <a:gd name="T6" fmla="*/ 0 w 295"/>
                    <a:gd name="T7" fmla="*/ 3 h 53"/>
                    <a:gd name="T8" fmla="*/ 148 w 295"/>
                    <a:gd name="T9" fmla="*/ 26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53"/>
                    <a:gd name="T17" fmla="*/ 295 w 295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53">
                      <a:moveTo>
                        <a:pt x="295" y="53"/>
                      </a:moveTo>
                      <a:lnTo>
                        <a:pt x="295" y="48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295" y="53"/>
                      </a:lnTo>
                      <a:close/>
                    </a:path>
                  </a:pathLst>
                </a:custGeom>
                <a:solidFill>
                  <a:srgbClr val="E7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7" name="Freeform 1437"/>
                <p:cNvSpPr>
                  <a:spLocks/>
                </p:cNvSpPr>
                <p:nvPr/>
              </p:nvSpPr>
              <p:spPr bwMode="auto">
                <a:xfrm>
                  <a:off x="3626" y="1704"/>
                  <a:ext cx="149" cy="33"/>
                </a:xfrm>
                <a:custGeom>
                  <a:avLst/>
                  <a:gdLst>
                    <a:gd name="T0" fmla="*/ 148 w 297"/>
                    <a:gd name="T1" fmla="*/ 33 h 67"/>
                    <a:gd name="T2" fmla="*/ 149 w 297"/>
                    <a:gd name="T3" fmla="*/ 23 h 67"/>
                    <a:gd name="T4" fmla="*/ 1 w 297"/>
                    <a:gd name="T5" fmla="*/ 0 h 67"/>
                    <a:gd name="T6" fmla="*/ 0 w 297"/>
                    <a:gd name="T7" fmla="*/ 9 h 67"/>
                    <a:gd name="T8" fmla="*/ 148 w 297"/>
                    <a:gd name="T9" fmla="*/ 33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67"/>
                    <a:gd name="T17" fmla="*/ 297 w 297"/>
                    <a:gd name="T18" fmla="*/ 67 h 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67">
                      <a:moveTo>
                        <a:pt x="295" y="67"/>
                      </a:moveTo>
                      <a:lnTo>
                        <a:pt x="297" y="47"/>
                      </a:lnTo>
                      <a:lnTo>
                        <a:pt x="1" y="0"/>
                      </a:lnTo>
                      <a:lnTo>
                        <a:pt x="0" y="19"/>
                      </a:lnTo>
                      <a:lnTo>
                        <a:pt x="295" y="67"/>
                      </a:lnTo>
                      <a:close/>
                    </a:path>
                  </a:pathLst>
                </a:custGeom>
                <a:solidFill>
                  <a:srgbClr val="E97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8" name="Freeform 1438"/>
                <p:cNvSpPr>
                  <a:spLocks/>
                </p:cNvSpPr>
                <p:nvPr/>
              </p:nvSpPr>
              <p:spPr bwMode="auto">
                <a:xfrm>
                  <a:off x="3627" y="1695"/>
                  <a:ext cx="148" cy="32"/>
                </a:xfrm>
                <a:custGeom>
                  <a:avLst/>
                  <a:gdLst>
                    <a:gd name="T0" fmla="*/ 147 w 298"/>
                    <a:gd name="T1" fmla="*/ 32 h 65"/>
                    <a:gd name="T2" fmla="*/ 148 w 298"/>
                    <a:gd name="T3" fmla="*/ 22 h 65"/>
                    <a:gd name="T4" fmla="*/ 1 w 298"/>
                    <a:gd name="T5" fmla="*/ 0 h 65"/>
                    <a:gd name="T6" fmla="*/ 0 w 298"/>
                    <a:gd name="T7" fmla="*/ 9 h 65"/>
                    <a:gd name="T8" fmla="*/ 147 w 298"/>
                    <a:gd name="T9" fmla="*/ 32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65"/>
                    <a:gd name="T17" fmla="*/ 298 w 298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65">
                      <a:moveTo>
                        <a:pt x="296" y="65"/>
                      </a:moveTo>
                      <a:lnTo>
                        <a:pt x="298" y="45"/>
                      </a:lnTo>
                      <a:lnTo>
                        <a:pt x="2" y="0"/>
                      </a:lnTo>
                      <a:lnTo>
                        <a:pt x="0" y="18"/>
                      </a:lnTo>
                      <a:lnTo>
                        <a:pt x="296" y="65"/>
                      </a:lnTo>
                      <a:close/>
                    </a:path>
                  </a:pathLst>
                </a:custGeom>
                <a:solidFill>
                  <a:srgbClr val="EA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9" name="Freeform 1439"/>
                <p:cNvSpPr>
                  <a:spLocks/>
                </p:cNvSpPr>
                <p:nvPr/>
              </p:nvSpPr>
              <p:spPr bwMode="auto">
                <a:xfrm>
                  <a:off x="3627" y="1685"/>
                  <a:ext cx="148" cy="32"/>
                </a:xfrm>
                <a:custGeom>
                  <a:avLst/>
                  <a:gdLst>
                    <a:gd name="T0" fmla="*/ 148 w 298"/>
                    <a:gd name="T1" fmla="*/ 32 h 63"/>
                    <a:gd name="T2" fmla="*/ 147 w 298"/>
                    <a:gd name="T3" fmla="*/ 23 h 63"/>
                    <a:gd name="T4" fmla="*/ 0 w 298"/>
                    <a:gd name="T5" fmla="*/ 0 h 63"/>
                    <a:gd name="T6" fmla="*/ 1 w 298"/>
                    <a:gd name="T7" fmla="*/ 9 h 63"/>
                    <a:gd name="T8" fmla="*/ 148 w 298"/>
                    <a:gd name="T9" fmla="*/ 32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63"/>
                    <a:gd name="T17" fmla="*/ 298 w 298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63">
                      <a:moveTo>
                        <a:pt x="298" y="63"/>
                      </a:moveTo>
                      <a:lnTo>
                        <a:pt x="296" y="45"/>
                      </a:lnTo>
                      <a:lnTo>
                        <a:pt x="0" y="0"/>
                      </a:lnTo>
                      <a:lnTo>
                        <a:pt x="2" y="18"/>
                      </a:lnTo>
                      <a:lnTo>
                        <a:pt x="298" y="63"/>
                      </a:lnTo>
                      <a:close/>
                    </a:path>
                  </a:pathLst>
                </a:custGeom>
                <a:solidFill>
                  <a:srgbClr val="EB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0" name="Freeform 1440"/>
                <p:cNvSpPr>
                  <a:spLocks/>
                </p:cNvSpPr>
                <p:nvPr/>
              </p:nvSpPr>
              <p:spPr bwMode="auto">
                <a:xfrm>
                  <a:off x="3626" y="1676"/>
                  <a:ext cx="149" cy="32"/>
                </a:xfrm>
                <a:custGeom>
                  <a:avLst/>
                  <a:gdLst>
                    <a:gd name="T0" fmla="*/ 149 w 297"/>
                    <a:gd name="T1" fmla="*/ 32 h 63"/>
                    <a:gd name="T2" fmla="*/ 148 w 297"/>
                    <a:gd name="T3" fmla="*/ 22 h 63"/>
                    <a:gd name="T4" fmla="*/ 0 w 297"/>
                    <a:gd name="T5" fmla="*/ 0 h 63"/>
                    <a:gd name="T6" fmla="*/ 1 w 297"/>
                    <a:gd name="T7" fmla="*/ 9 h 63"/>
                    <a:gd name="T8" fmla="*/ 149 w 297"/>
                    <a:gd name="T9" fmla="*/ 32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63"/>
                    <a:gd name="T17" fmla="*/ 297 w 297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63">
                      <a:moveTo>
                        <a:pt x="297" y="63"/>
                      </a:moveTo>
                      <a:lnTo>
                        <a:pt x="295" y="44"/>
                      </a:lnTo>
                      <a:lnTo>
                        <a:pt x="0" y="0"/>
                      </a:lnTo>
                      <a:lnTo>
                        <a:pt x="1" y="18"/>
                      </a:lnTo>
                      <a:lnTo>
                        <a:pt x="297" y="63"/>
                      </a:lnTo>
                      <a:close/>
                    </a:path>
                  </a:pathLst>
                </a:custGeom>
                <a:solidFill>
                  <a:srgbClr val="EA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1" name="Freeform 1441"/>
                <p:cNvSpPr>
                  <a:spLocks/>
                </p:cNvSpPr>
                <p:nvPr/>
              </p:nvSpPr>
              <p:spPr bwMode="auto">
                <a:xfrm>
                  <a:off x="3625" y="1667"/>
                  <a:ext cx="149" cy="32"/>
                </a:xfrm>
                <a:custGeom>
                  <a:avLst/>
                  <a:gdLst>
                    <a:gd name="T0" fmla="*/ 149 w 297"/>
                    <a:gd name="T1" fmla="*/ 32 h 63"/>
                    <a:gd name="T2" fmla="*/ 147 w 297"/>
                    <a:gd name="T3" fmla="*/ 23 h 63"/>
                    <a:gd name="T4" fmla="*/ 0 w 297"/>
                    <a:gd name="T5" fmla="*/ 0 h 63"/>
                    <a:gd name="T6" fmla="*/ 1 w 297"/>
                    <a:gd name="T7" fmla="*/ 10 h 63"/>
                    <a:gd name="T8" fmla="*/ 149 w 297"/>
                    <a:gd name="T9" fmla="*/ 32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63"/>
                    <a:gd name="T17" fmla="*/ 297 w 297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63">
                      <a:moveTo>
                        <a:pt x="297" y="63"/>
                      </a:moveTo>
                      <a:lnTo>
                        <a:pt x="294" y="45"/>
                      </a:lnTo>
                      <a:lnTo>
                        <a:pt x="0" y="0"/>
                      </a:lnTo>
                      <a:lnTo>
                        <a:pt x="2" y="19"/>
                      </a:lnTo>
                      <a:lnTo>
                        <a:pt x="297" y="63"/>
                      </a:lnTo>
                      <a:close/>
                    </a:path>
                  </a:pathLst>
                </a:custGeom>
                <a:solidFill>
                  <a:srgbClr val="E97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2" name="Freeform 1442"/>
                <p:cNvSpPr>
                  <a:spLocks/>
                </p:cNvSpPr>
                <p:nvPr/>
              </p:nvSpPr>
              <p:spPr bwMode="auto">
                <a:xfrm>
                  <a:off x="3626" y="1673"/>
                  <a:ext cx="148" cy="26"/>
                </a:xfrm>
                <a:custGeom>
                  <a:avLst/>
                  <a:gdLst>
                    <a:gd name="T0" fmla="*/ 148 w 295"/>
                    <a:gd name="T1" fmla="*/ 26 h 51"/>
                    <a:gd name="T2" fmla="*/ 148 w 295"/>
                    <a:gd name="T3" fmla="*/ 23 h 51"/>
                    <a:gd name="T4" fmla="*/ 0 w 295"/>
                    <a:gd name="T5" fmla="*/ 0 h 51"/>
                    <a:gd name="T6" fmla="*/ 0 w 295"/>
                    <a:gd name="T7" fmla="*/ 4 h 51"/>
                    <a:gd name="T8" fmla="*/ 148 w 295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51"/>
                    <a:gd name="T17" fmla="*/ 295 w 295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51">
                      <a:moveTo>
                        <a:pt x="295" y="51"/>
                      </a:moveTo>
                      <a:lnTo>
                        <a:pt x="295" y="45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295" y="51"/>
                      </a:lnTo>
                      <a:close/>
                    </a:path>
                  </a:pathLst>
                </a:custGeom>
                <a:solidFill>
                  <a:srgbClr val="E97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3" name="Freeform 1443"/>
                <p:cNvSpPr>
                  <a:spLocks/>
                </p:cNvSpPr>
                <p:nvPr/>
              </p:nvSpPr>
              <p:spPr bwMode="auto">
                <a:xfrm>
                  <a:off x="3625" y="1670"/>
                  <a:ext cx="149" cy="25"/>
                </a:xfrm>
                <a:custGeom>
                  <a:avLst/>
                  <a:gdLst>
                    <a:gd name="T0" fmla="*/ 149 w 297"/>
                    <a:gd name="T1" fmla="*/ 25 h 50"/>
                    <a:gd name="T2" fmla="*/ 148 w 297"/>
                    <a:gd name="T3" fmla="*/ 23 h 50"/>
                    <a:gd name="T4" fmla="*/ 0 w 297"/>
                    <a:gd name="T5" fmla="*/ 0 h 50"/>
                    <a:gd name="T6" fmla="*/ 1 w 297"/>
                    <a:gd name="T7" fmla="*/ 3 h 50"/>
                    <a:gd name="T8" fmla="*/ 149 w 297"/>
                    <a:gd name="T9" fmla="*/ 25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0"/>
                    <a:gd name="T17" fmla="*/ 297 w 297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0">
                      <a:moveTo>
                        <a:pt x="297" y="50"/>
                      </a:moveTo>
                      <a:lnTo>
                        <a:pt x="296" y="45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97" y="50"/>
                      </a:lnTo>
                      <a:close/>
                    </a:path>
                  </a:pathLst>
                </a:custGeom>
                <a:solidFill>
                  <a:srgbClr val="E8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4" name="Freeform 1444"/>
                <p:cNvSpPr>
                  <a:spLocks/>
                </p:cNvSpPr>
                <p:nvPr/>
              </p:nvSpPr>
              <p:spPr bwMode="auto">
                <a:xfrm>
                  <a:off x="3625" y="1667"/>
                  <a:ext cx="148" cy="26"/>
                </a:xfrm>
                <a:custGeom>
                  <a:avLst/>
                  <a:gdLst>
                    <a:gd name="T0" fmla="*/ 148 w 296"/>
                    <a:gd name="T1" fmla="*/ 26 h 52"/>
                    <a:gd name="T2" fmla="*/ 147 w 296"/>
                    <a:gd name="T3" fmla="*/ 23 h 52"/>
                    <a:gd name="T4" fmla="*/ 0 w 296"/>
                    <a:gd name="T5" fmla="*/ 0 h 52"/>
                    <a:gd name="T6" fmla="*/ 0 w 296"/>
                    <a:gd name="T7" fmla="*/ 3 h 52"/>
                    <a:gd name="T8" fmla="*/ 148 w 296"/>
                    <a:gd name="T9" fmla="*/ 2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2"/>
                    <a:gd name="T17" fmla="*/ 296 w 29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2">
                      <a:moveTo>
                        <a:pt x="296" y="52"/>
                      </a:moveTo>
                      <a:lnTo>
                        <a:pt x="294" y="45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296" y="52"/>
                      </a:lnTo>
                      <a:close/>
                    </a:path>
                  </a:pathLst>
                </a:custGeom>
                <a:solidFill>
                  <a:srgbClr val="E7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5" name="Freeform 1445"/>
                <p:cNvSpPr>
                  <a:spLocks/>
                </p:cNvSpPr>
                <p:nvPr/>
              </p:nvSpPr>
              <p:spPr bwMode="auto">
                <a:xfrm>
                  <a:off x="3623" y="1660"/>
                  <a:ext cx="149" cy="30"/>
                </a:xfrm>
                <a:custGeom>
                  <a:avLst/>
                  <a:gdLst>
                    <a:gd name="T0" fmla="*/ 149 w 299"/>
                    <a:gd name="T1" fmla="*/ 30 h 60"/>
                    <a:gd name="T2" fmla="*/ 148 w 299"/>
                    <a:gd name="T3" fmla="*/ 22 h 60"/>
                    <a:gd name="T4" fmla="*/ 0 w 299"/>
                    <a:gd name="T5" fmla="*/ 0 h 60"/>
                    <a:gd name="T6" fmla="*/ 2 w 299"/>
                    <a:gd name="T7" fmla="*/ 8 h 60"/>
                    <a:gd name="T8" fmla="*/ 149 w 299"/>
                    <a:gd name="T9" fmla="*/ 3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60"/>
                    <a:gd name="T17" fmla="*/ 299 w 299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60">
                      <a:moveTo>
                        <a:pt x="299" y="60"/>
                      </a:moveTo>
                      <a:lnTo>
                        <a:pt x="296" y="44"/>
                      </a:ln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299" y="60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6" name="Freeform 1446"/>
                <p:cNvSpPr>
                  <a:spLocks/>
                </p:cNvSpPr>
                <p:nvPr/>
              </p:nvSpPr>
              <p:spPr bwMode="auto">
                <a:xfrm>
                  <a:off x="3624" y="1665"/>
                  <a:ext cx="148" cy="25"/>
                </a:xfrm>
                <a:custGeom>
                  <a:avLst/>
                  <a:gdLst>
                    <a:gd name="T0" fmla="*/ 148 w 296"/>
                    <a:gd name="T1" fmla="*/ 25 h 50"/>
                    <a:gd name="T2" fmla="*/ 148 w 296"/>
                    <a:gd name="T3" fmla="*/ 23 h 50"/>
                    <a:gd name="T4" fmla="*/ 0 w 296"/>
                    <a:gd name="T5" fmla="*/ 0 h 50"/>
                    <a:gd name="T6" fmla="*/ 1 w 296"/>
                    <a:gd name="T7" fmla="*/ 3 h 50"/>
                    <a:gd name="T8" fmla="*/ 148 w 296"/>
                    <a:gd name="T9" fmla="*/ 25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0"/>
                    <a:gd name="T17" fmla="*/ 296 w 296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0">
                      <a:moveTo>
                        <a:pt x="296" y="50"/>
                      </a:moveTo>
                      <a:lnTo>
                        <a:pt x="296" y="45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96" y="50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7" name="Freeform 1447"/>
                <p:cNvSpPr>
                  <a:spLocks/>
                </p:cNvSpPr>
                <p:nvPr/>
              </p:nvSpPr>
              <p:spPr bwMode="auto">
                <a:xfrm>
                  <a:off x="3623" y="1662"/>
                  <a:ext cx="149" cy="25"/>
                </a:xfrm>
                <a:custGeom>
                  <a:avLst/>
                  <a:gdLst>
                    <a:gd name="T0" fmla="*/ 149 w 297"/>
                    <a:gd name="T1" fmla="*/ 25 h 50"/>
                    <a:gd name="T2" fmla="*/ 148 w 297"/>
                    <a:gd name="T3" fmla="*/ 22 h 50"/>
                    <a:gd name="T4" fmla="*/ 0 w 297"/>
                    <a:gd name="T5" fmla="*/ 0 h 50"/>
                    <a:gd name="T6" fmla="*/ 1 w 297"/>
                    <a:gd name="T7" fmla="*/ 3 h 50"/>
                    <a:gd name="T8" fmla="*/ 149 w 297"/>
                    <a:gd name="T9" fmla="*/ 25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0"/>
                    <a:gd name="T17" fmla="*/ 297 w 297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0">
                      <a:moveTo>
                        <a:pt x="297" y="50"/>
                      </a:moveTo>
                      <a:lnTo>
                        <a:pt x="296" y="44"/>
                      </a:ln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297" y="50"/>
                      </a:lnTo>
                      <a:close/>
                    </a:path>
                  </a:pathLst>
                </a:custGeom>
                <a:solidFill>
                  <a:srgbClr val="E57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8" name="Freeform 1448"/>
                <p:cNvSpPr>
                  <a:spLocks/>
                </p:cNvSpPr>
                <p:nvPr/>
              </p:nvSpPr>
              <p:spPr bwMode="auto">
                <a:xfrm>
                  <a:off x="3623" y="1660"/>
                  <a:ext cx="148" cy="24"/>
                </a:xfrm>
                <a:custGeom>
                  <a:avLst/>
                  <a:gdLst>
                    <a:gd name="T0" fmla="*/ 148 w 298"/>
                    <a:gd name="T1" fmla="*/ 24 h 49"/>
                    <a:gd name="T2" fmla="*/ 147 w 298"/>
                    <a:gd name="T3" fmla="*/ 22 h 49"/>
                    <a:gd name="T4" fmla="*/ 0 w 298"/>
                    <a:gd name="T5" fmla="*/ 0 h 49"/>
                    <a:gd name="T6" fmla="*/ 1 w 298"/>
                    <a:gd name="T7" fmla="*/ 2 h 49"/>
                    <a:gd name="T8" fmla="*/ 148 w 298"/>
                    <a:gd name="T9" fmla="*/ 24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9"/>
                    <a:gd name="T17" fmla="*/ 298 w 29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9">
                      <a:moveTo>
                        <a:pt x="298" y="49"/>
                      </a:moveTo>
                      <a:lnTo>
                        <a:pt x="296" y="44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98" y="49"/>
                      </a:lnTo>
                      <a:close/>
                    </a:path>
                  </a:pathLst>
                </a:custGeom>
                <a:solidFill>
                  <a:srgbClr val="E4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9" name="Freeform 1449"/>
                <p:cNvSpPr>
                  <a:spLocks/>
                </p:cNvSpPr>
                <p:nvPr/>
              </p:nvSpPr>
              <p:spPr bwMode="auto">
                <a:xfrm>
                  <a:off x="3620" y="1651"/>
                  <a:ext cx="150" cy="30"/>
                </a:xfrm>
                <a:custGeom>
                  <a:avLst/>
                  <a:gdLst>
                    <a:gd name="T0" fmla="*/ 150 w 301"/>
                    <a:gd name="T1" fmla="*/ 30 h 60"/>
                    <a:gd name="T2" fmla="*/ 148 w 301"/>
                    <a:gd name="T3" fmla="*/ 22 h 60"/>
                    <a:gd name="T4" fmla="*/ 0 w 301"/>
                    <a:gd name="T5" fmla="*/ 0 h 60"/>
                    <a:gd name="T6" fmla="*/ 2 w 301"/>
                    <a:gd name="T7" fmla="*/ 8 h 60"/>
                    <a:gd name="T8" fmla="*/ 150 w 301"/>
                    <a:gd name="T9" fmla="*/ 3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0"/>
                    <a:gd name="T17" fmla="*/ 301 w 301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0">
                      <a:moveTo>
                        <a:pt x="301" y="60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5" y="16"/>
                      </a:lnTo>
                      <a:lnTo>
                        <a:pt x="301" y="60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0" name="Freeform 1450"/>
                <p:cNvSpPr>
                  <a:spLocks/>
                </p:cNvSpPr>
                <p:nvPr/>
              </p:nvSpPr>
              <p:spPr bwMode="auto">
                <a:xfrm>
                  <a:off x="3623" y="1658"/>
                  <a:ext cx="147" cy="23"/>
                </a:xfrm>
                <a:custGeom>
                  <a:avLst/>
                  <a:gdLst>
                    <a:gd name="T0" fmla="*/ 147 w 296"/>
                    <a:gd name="T1" fmla="*/ 23 h 47"/>
                    <a:gd name="T2" fmla="*/ 146 w 296"/>
                    <a:gd name="T3" fmla="*/ 21 h 47"/>
                    <a:gd name="T4" fmla="*/ 0 w 296"/>
                    <a:gd name="T5" fmla="*/ 0 h 47"/>
                    <a:gd name="T6" fmla="*/ 0 w 296"/>
                    <a:gd name="T7" fmla="*/ 1 h 47"/>
                    <a:gd name="T8" fmla="*/ 147 w 296"/>
                    <a:gd name="T9" fmla="*/ 23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7"/>
                      </a:moveTo>
                      <a:lnTo>
                        <a:pt x="294" y="4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96" y="47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1" name="Freeform 1451"/>
                <p:cNvSpPr>
                  <a:spLocks/>
                </p:cNvSpPr>
                <p:nvPr/>
              </p:nvSpPr>
              <p:spPr bwMode="auto">
                <a:xfrm>
                  <a:off x="3622" y="1656"/>
                  <a:ext cx="148" cy="24"/>
                </a:xfrm>
                <a:custGeom>
                  <a:avLst/>
                  <a:gdLst>
                    <a:gd name="T0" fmla="*/ 148 w 296"/>
                    <a:gd name="T1" fmla="*/ 24 h 46"/>
                    <a:gd name="T2" fmla="*/ 148 w 296"/>
                    <a:gd name="T3" fmla="*/ 22 h 46"/>
                    <a:gd name="T4" fmla="*/ 0 w 296"/>
                    <a:gd name="T5" fmla="*/ 0 h 46"/>
                    <a:gd name="T6" fmla="*/ 1 w 296"/>
                    <a:gd name="T7" fmla="*/ 2 h 46"/>
                    <a:gd name="T8" fmla="*/ 148 w 296"/>
                    <a:gd name="T9" fmla="*/ 2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6"/>
                    <a:gd name="T17" fmla="*/ 296 w 29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6">
                      <a:moveTo>
                        <a:pt x="296" y="46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E2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2" name="Freeform 1452"/>
                <p:cNvSpPr>
                  <a:spLocks/>
                </p:cNvSpPr>
                <p:nvPr/>
              </p:nvSpPr>
              <p:spPr bwMode="auto">
                <a:xfrm>
                  <a:off x="3621" y="1655"/>
                  <a:ext cx="149" cy="23"/>
                </a:xfrm>
                <a:custGeom>
                  <a:avLst/>
                  <a:gdLst>
                    <a:gd name="T0" fmla="*/ 149 w 297"/>
                    <a:gd name="T1" fmla="*/ 23 h 47"/>
                    <a:gd name="T2" fmla="*/ 148 w 297"/>
                    <a:gd name="T3" fmla="*/ 22 h 47"/>
                    <a:gd name="T4" fmla="*/ 0 w 297"/>
                    <a:gd name="T5" fmla="*/ 0 h 47"/>
                    <a:gd name="T6" fmla="*/ 1 w 297"/>
                    <a:gd name="T7" fmla="*/ 2 h 47"/>
                    <a:gd name="T8" fmla="*/ 149 w 297"/>
                    <a:gd name="T9" fmla="*/ 23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7"/>
                    <a:gd name="T17" fmla="*/ 297 w 297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7">
                      <a:moveTo>
                        <a:pt x="297" y="47"/>
                      </a:moveTo>
                      <a:lnTo>
                        <a:pt x="296" y="44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297" y="47"/>
                      </a:lnTo>
                      <a:close/>
                    </a:path>
                  </a:pathLst>
                </a:custGeom>
                <a:solidFill>
                  <a:srgbClr val="E1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3" name="Freeform 1453"/>
                <p:cNvSpPr>
                  <a:spLocks/>
                </p:cNvSpPr>
                <p:nvPr/>
              </p:nvSpPr>
              <p:spPr bwMode="auto">
                <a:xfrm>
                  <a:off x="3621" y="1653"/>
                  <a:ext cx="148" cy="23"/>
                </a:xfrm>
                <a:custGeom>
                  <a:avLst/>
                  <a:gdLst>
                    <a:gd name="T0" fmla="*/ 148 w 296"/>
                    <a:gd name="T1" fmla="*/ 23 h 47"/>
                    <a:gd name="T2" fmla="*/ 148 w 296"/>
                    <a:gd name="T3" fmla="*/ 21 h 47"/>
                    <a:gd name="T4" fmla="*/ 0 w 296"/>
                    <a:gd name="T5" fmla="*/ 0 h 47"/>
                    <a:gd name="T6" fmla="*/ 0 w 296"/>
                    <a:gd name="T7" fmla="*/ 1 h 47"/>
                    <a:gd name="T8" fmla="*/ 148 w 296"/>
                    <a:gd name="T9" fmla="*/ 23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7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96" y="47"/>
                      </a:lnTo>
                      <a:close/>
                    </a:path>
                  </a:pathLst>
                </a:custGeom>
                <a:solidFill>
                  <a:srgbClr val="E0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4" name="Freeform 1454"/>
                <p:cNvSpPr>
                  <a:spLocks/>
                </p:cNvSpPr>
                <p:nvPr/>
              </p:nvSpPr>
              <p:spPr bwMode="auto">
                <a:xfrm>
                  <a:off x="3620" y="1651"/>
                  <a:ext cx="149" cy="24"/>
                </a:xfrm>
                <a:custGeom>
                  <a:avLst/>
                  <a:gdLst>
                    <a:gd name="T0" fmla="*/ 149 w 298"/>
                    <a:gd name="T1" fmla="*/ 24 h 46"/>
                    <a:gd name="T2" fmla="*/ 148 w 298"/>
                    <a:gd name="T3" fmla="*/ 22 h 46"/>
                    <a:gd name="T4" fmla="*/ 0 w 298"/>
                    <a:gd name="T5" fmla="*/ 0 h 46"/>
                    <a:gd name="T6" fmla="*/ 1 w 298"/>
                    <a:gd name="T7" fmla="*/ 2 h 46"/>
                    <a:gd name="T8" fmla="*/ 149 w 298"/>
                    <a:gd name="T9" fmla="*/ 2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6"/>
                    <a:gd name="T17" fmla="*/ 298 w 298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6">
                      <a:moveTo>
                        <a:pt x="298" y="46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8" y="46"/>
                      </a:lnTo>
                      <a:close/>
                    </a:path>
                  </a:pathLst>
                </a:custGeom>
                <a:solidFill>
                  <a:srgbClr val="DF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5" name="Freeform 1455"/>
                <p:cNvSpPr>
                  <a:spLocks/>
                </p:cNvSpPr>
                <p:nvPr/>
              </p:nvSpPr>
              <p:spPr bwMode="auto">
                <a:xfrm>
                  <a:off x="3618" y="1645"/>
                  <a:ext cx="150" cy="28"/>
                </a:xfrm>
                <a:custGeom>
                  <a:avLst/>
                  <a:gdLst>
                    <a:gd name="T0" fmla="*/ 150 w 301"/>
                    <a:gd name="T1" fmla="*/ 28 h 57"/>
                    <a:gd name="T2" fmla="*/ 147 w 301"/>
                    <a:gd name="T3" fmla="*/ 21 h 57"/>
                    <a:gd name="T4" fmla="*/ 0 w 301"/>
                    <a:gd name="T5" fmla="*/ 0 h 57"/>
                    <a:gd name="T6" fmla="*/ 2 w 301"/>
                    <a:gd name="T7" fmla="*/ 7 h 57"/>
                    <a:gd name="T8" fmla="*/ 150 w 301"/>
                    <a:gd name="T9" fmla="*/ 28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57"/>
                    <a:gd name="T17" fmla="*/ 301 w 301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57">
                      <a:moveTo>
                        <a:pt x="301" y="57"/>
                      </a:moveTo>
                      <a:lnTo>
                        <a:pt x="294" y="42"/>
                      </a:lnTo>
                      <a:lnTo>
                        <a:pt x="0" y="0"/>
                      </a:lnTo>
                      <a:lnTo>
                        <a:pt x="5" y="14"/>
                      </a:lnTo>
                      <a:lnTo>
                        <a:pt x="301" y="57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6" name="Freeform 1456"/>
                <p:cNvSpPr>
                  <a:spLocks/>
                </p:cNvSpPr>
                <p:nvPr/>
              </p:nvSpPr>
              <p:spPr bwMode="auto">
                <a:xfrm>
                  <a:off x="3620" y="1651"/>
                  <a:ext cx="148" cy="22"/>
                </a:xfrm>
                <a:custGeom>
                  <a:avLst/>
                  <a:gdLst>
                    <a:gd name="T0" fmla="*/ 148 w 296"/>
                    <a:gd name="T1" fmla="*/ 22 h 45"/>
                    <a:gd name="T2" fmla="*/ 147 w 296"/>
                    <a:gd name="T3" fmla="*/ 21 h 45"/>
                    <a:gd name="T4" fmla="*/ 0 w 296"/>
                    <a:gd name="T5" fmla="*/ 0 h 45"/>
                    <a:gd name="T6" fmla="*/ 0 w 296"/>
                    <a:gd name="T7" fmla="*/ 1 h 45"/>
                    <a:gd name="T8" fmla="*/ 148 w 296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4" y="43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7" name="Freeform 1457"/>
                <p:cNvSpPr>
                  <a:spLocks/>
                </p:cNvSpPr>
                <p:nvPr/>
              </p:nvSpPr>
              <p:spPr bwMode="auto">
                <a:xfrm>
                  <a:off x="3619" y="1649"/>
                  <a:ext cx="148" cy="23"/>
                </a:xfrm>
                <a:custGeom>
                  <a:avLst/>
                  <a:gdLst>
                    <a:gd name="T0" fmla="*/ 148 w 296"/>
                    <a:gd name="T1" fmla="*/ 23 h 46"/>
                    <a:gd name="T2" fmla="*/ 148 w 296"/>
                    <a:gd name="T3" fmla="*/ 22 h 46"/>
                    <a:gd name="T4" fmla="*/ 0 w 296"/>
                    <a:gd name="T5" fmla="*/ 0 h 46"/>
                    <a:gd name="T6" fmla="*/ 1 w 296"/>
                    <a:gd name="T7" fmla="*/ 1 h 46"/>
                    <a:gd name="T8" fmla="*/ 148 w 296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6"/>
                    <a:gd name="T17" fmla="*/ 296 w 29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6">
                      <a:moveTo>
                        <a:pt x="296" y="46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DD6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8" name="Freeform 1458"/>
                <p:cNvSpPr>
                  <a:spLocks/>
                </p:cNvSpPr>
                <p:nvPr/>
              </p:nvSpPr>
              <p:spPr bwMode="auto">
                <a:xfrm>
                  <a:off x="3618" y="1647"/>
                  <a:ext cx="149" cy="23"/>
                </a:xfrm>
                <a:custGeom>
                  <a:avLst/>
                  <a:gdLst>
                    <a:gd name="T0" fmla="*/ 149 w 297"/>
                    <a:gd name="T1" fmla="*/ 23 h 47"/>
                    <a:gd name="T2" fmla="*/ 148 w 297"/>
                    <a:gd name="T3" fmla="*/ 22 h 47"/>
                    <a:gd name="T4" fmla="*/ 0 w 297"/>
                    <a:gd name="T5" fmla="*/ 0 h 47"/>
                    <a:gd name="T6" fmla="*/ 1 w 297"/>
                    <a:gd name="T7" fmla="*/ 2 h 47"/>
                    <a:gd name="T8" fmla="*/ 149 w 297"/>
                    <a:gd name="T9" fmla="*/ 23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7"/>
                    <a:gd name="T17" fmla="*/ 297 w 297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7">
                      <a:moveTo>
                        <a:pt x="297" y="47"/>
                      </a:moveTo>
                      <a:lnTo>
                        <a:pt x="296" y="44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297" y="47"/>
                      </a:lnTo>
                      <a:close/>
                    </a:path>
                  </a:pathLst>
                </a:custGeom>
                <a:solidFill>
                  <a:srgbClr val="DC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9" name="Freeform 1459"/>
                <p:cNvSpPr>
                  <a:spLocks/>
                </p:cNvSpPr>
                <p:nvPr/>
              </p:nvSpPr>
              <p:spPr bwMode="auto">
                <a:xfrm>
                  <a:off x="3618" y="1646"/>
                  <a:ext cx="148" cy="23"/>
                </a:xfrm>
                <a:custGeom>
                  <a:avLst/>
                  <a:gdLst>
                    <a:gd name="T0" fmla="*/ 148 w 298"/>
                    <a:gd name="T1" fmla="*/ 23 h 47"/>
                    <a:gd name="T2" fmla="*/ 147 w 298"/>
                    <a:gd name="T3" fmla="*/ 21 h 47"/>
                    <a:gd name="T4" fmla="*/ 0 w 298"/>
                    <a:gd name="T5" fmla="*/ 0 h 47"/>
                    <a:gd name="T6" fmla="*/ 1 w 298"/>
                    <a:gd name="T7" fmla="*/ 1 h 47"/>
                    <a:gd name="T8" fmla="*/ 148 w 298"/>
                    <a:gd name="T9" fmla="*/ 23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7"/>
                    <a:gd name="T17" fmla="*/ 298 w 298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7">
                      <a:moveTo>
                        <a:pt x="298" y="47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8" y="47"/>
                      </a:lnTo>
                      <a:close/>
                    </a:path>
                  </a:pathLst>
                </a:custGeom>
                <a:solidFill>
                  <a:srgbClr val="DB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0" name="Freeform 1460"/>
                <p:cNvSpPr>
                  <a:spLocks/>
                </p:cNvSpPr>
                <p:nvPr/>
              </p:nvSpPr>
              <p:spPr bwMode="auto">
                <a:xfrm>
                  <a:off x="3618" y="1645"/>
                  <a:ext cx="147" cy="22"/>
                </a:xfrm>
                <a:custGeom>
                  <a:avLst/>
                  <a:gdLst>
                    <a:gd name="T0" fmla="*/ 147 w 296"/>
                    <a:gd name="T1" fmla="*/ 22 h 45"/>
                    <a:gd name="T2" fmla="*/ 146 w 296"/>
                    <a:gd name="T3" fmla="*/ 21 h 45"/>
                    <a:gd name="T4" fmla="*/ 0 w 296"/>
                    <a:gd name="T5" fmla="*/ 0 h 45"/>
                    <a:gd name="T6" fmla="*/ 0 w 296"/>
                    <a:gd name="T7" fmla="*/ 1 h 45"/>
                    <a:gd name="T8" fmla="*/ 147 w 296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4" y="4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A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1" name="Freeform 1461"/>
                <p:cNvSpPr>
                  <a:spLocks/>
                </p:cNvSpPr>
                <p:nvPr/>
              </p:nvSpPr>
              <p:spPr bwMode="auto">
                <a:xfrm>
                  <a:off x="3614" y="1638"/>
                  <a:ext cx="151" cy="28"/>
                </a:xfrm>
                <a:custGeom>
                  <a:avLst/>
                  <a:gdLst>
                    <a:gd name="T0" fmla="*/ 151 w 301"/>
                    <a:gd name="T1" fmla="*/ 28 h 55"/>
                    <a:gd name="T2" fmla="*/ 148 w 301"/>
                    <a:gd name="T3" fmla="*/ 21 h 55"/>
                    <a:gd name="T4" fmla="*/ 0 w 301"/>
                    <a:gd name="T5" fmla="*/ 0 h 55"/>
                    <a:gd name="T6" fmla="*/ 4 w 301"/>
                    <a:gd name="T7" fmla="*/ 7 h 55"/>
                    <a:gd name="T8" fmla="*/ 151 w 301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55"/>
                    <a:gd name="T17" fmla="*/ 301 w 301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55">
                      <a:moveTo>
                        <a:pt x="301" y="55"/>
                      </a:moveTo>
                      <a:lnTo>
                        <a:pt x="295" y="42"/>
                      </a:lnTo>
                      <a:lnTo>
                        <a:pt x="0" y="0"/>
                      </a:lnTo>
                      <a:lnTo>
                        <a:pt x="7" y="13"/>
                      </a:lnTo>
                      <a:lnTo>
                        <a:pt x="301" y="5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2" name="Freeform 1462"/>
                <p:cNvSpPr>
                  <a:spLocks/>
                </p:cNvSpPr>
                <p:nvPr/>
              </p:nvSpPr>
              <p:spPr bwMode="auto">
                <a:xfrm>
                  <a:off x="3617" y="1643"/>
                  <a:ext cx="148" cy="23"/>
                </a:xfrm>
                <a:custGeom>
                  <a:avLst/>
                  <a:gdLst>
                    <a:gd name="T0" fmla="*/ 148 w 296"/>
                    <a:gd name="T1" fmla="*/ 23 h 45"/>
                    <a:gd name="T2" fmla="*/ 148 w 296"/>
                    <a:gd name="T3" fmla="*/ 22 h 45"/>
                    <a:gd name="T4" fmla="*/ 0 w 296"/>
                    <a:gd name="T5" fmla="*/ 0 h 45"/>
                    <a:gd name="T6" fmla="*/ 1 w 296"/>
                    <a:gd name="T7" fmla="*/ 2 h 45"/>
                    <a:gd name="T8" fmla="*/ 148 w 296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3" name="Freeform 1463"/>
                <p:cNvSpPr>
                  <a:spLocks/>
                </p:cNvSpPr>
                <p:nvPr/>
              </p:nvSpPr>
              <p:spPr bwMode="auto">
                <a:xfrm>
                  <a:off x="3616" y="1641"/>
                  <a:ext cx="149" cy="24"/>
                </a:xfrm>
                <a:custGeom>
                  <a:avLst/>
                  <a:gdLst>
                    <a:gd name="T0" fmla="*/ 149 w 297"/>
                    <a:gd name="T1" fmla="*/ 24 h 46"/>
                    <a:gd name="T2" fmla="*/ 148 w 297"/>
                    <a:gd name="T3" fmla="*/ 22 h 46"/>
                    <a:gd name="T4" fmla="*/ 0 w 297"/>
                    <a:gd name="T5" fmla="*/ 0 h 46"/>
                    <a:gd name="T6" fmla="*/ 1 w 297"/>
                    <a:gd name="T7" fmla="*/ 2 h 46"/>
                    <a:gd name="T8" fmla="*/ 149 w 297"/>
                    <a:gd name="T9" fmla="*/ 2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6"/>
                    <a:gd name="T17" fmla="*/ 297 w 297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6">
                      <a:moveTo>
                        <a:pt x="297" y="46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297" y="46"/>
                      </a:lnTo>
                      <a:close/>
                    </a:path>
                  </a:pathLst>
                </a:custGeom>
                <a:solidFill>
                  <a:srgbClr val="D76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4" name="Freeform 1464"/>
                <p:cNvSpPr>
                  <a:spLocks/>
                </p:cNvSpPr>
                <p:nvPr/>
              </p:nvSpPr>
              <p:spPr bwMode="auto">
                <a:xfrm>
                  <a:off x="3615" y="1641"/>
                  <a:ext cx="149" cy="22"/>
                </a:xfrm>
                <a:custGeom>
                  <a:avLst/>
                  <a:gdLst>
                    <a:gd name="T0" fmla="*/ 149 w 298"/>
                    <a:gd name="T1" fmla="*/ 22 h 45"/>
                    <a:gd name="T2" fmla="*/ 148 w 298"/>
                    <a:gd name="T3" fmla="*/ 21 h 45"/>
                    <a:gd name="T4" fmla="*/ 0 w 298"/>
                    <a:gd name="T5" fmla="*/ 0 h 45"/>
                    <a:gd name="T6" fmla="*/ 1 w 298"/>
                    <a:gd name="T7" fmla="*/ 1 h 45"/>
                    <a:gd name="T8" fmla="*/ 149 w 298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5"/>
                      </a:moveTo>
                      <a:lnTo>
                        <a:pt x="296" y="4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D6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5" name="Freeform 1465"/>
                <p:cNvSpPr>
                  <a:spLocks/>
                </p:cNvSpPr>
                <p:nvPr/>
              </p:nvSpPr>
              <p:spPr bwMode="auto">
                <a:xfrm>
                  <a:off x="3614" y="1639"/>
                  <a:ext cx="149" cy="22"/>
                </a:xfrm>
                <a:custGeom>
                  <a:avLst/>
                  <a:gdLst>
                    <a:gd name="T0" fmla="*/ 149 w 298"/>
                    <a:gd name="T1" fmla="*/ 22 h 45"/>
                    <a:gd name="T2" fmla="*/ 148 w 298"/>
                    <a:gd name="T3" fmla="*/ 21 h 45"/>
                    <a:gd name="T4" fmla="*/ 0 w 298"/>
                    <a:gd name="T5" fmla="*/ 0 h 45"/>
                    <a:gd name="T6" fmla="*/ 1 w 298"/>
                    <a:gd name="T7" fmla="*/ 1 h 45"/>
                    <a:gd name="T8" fmla="*/ 149 w 298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5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D5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6" name="Freeform 1466"/>
                <p:cNvSpPr>
                  <a:spLocks/>
                </p:cNvSpPr>
                <p:nvPr/>
              </p:nvSpPr>
              <p:spPr bwMode="auto">
                <a:xfrm>
                  <a:off x="3614" y="1638"/>
                  <a:ext cx="148" cy="23"/>
                </a:xfrm>
                <a:custGeom>
                  <a:avLst/>
                  <a:gdLst>
                    <a:gd name="T0" fmla="*/ 148 w 296"/>
                    <a:gd name="T1" fmla="*/ 23 h 45"/>
                    <a:gd name="T2" fmla="*/ 148 w 296"/>
                    <a:gd name="T3" fmla="*/ 21 h 45"/>
                    <a:gd name="T4" fmla="*/ 0 w 296"/>
                    <a:gd name="T5" fmla="*/ 0 h 45"/>
                    <a:gd name="T6" fmla="*/ 0 w 296"/>
                    <a:gd name="T7" fmla="*/ 1 h 45"/>
                    <a:gd name="T8" fmla="*/ 148 w 296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5" y="4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4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7" name="Freeform 1467"/>
                <p:cNvSpPr>
                  <a:spLocks/>
                </p:cNvSpPr>
                <p:nvPr/>
              </p:nvSpPr>
              <p:spPr bwMode="auto">
                <a:xfrm>
                  <a:off x="3610" y="1631"/>
                  <a:ext cx="151" cy="28"/>
                </a:xfrm>
                <a:custGeom>
                  <a:avLst/>
                  <a:gdLst>
                    <a:gd name="T0" fmla="*/ 151 w 303"/>
                    <a:gd name="T1" fmla="*/ 28 h 55"/>
                    <a:gd name="T2" fmla="*/ 148 w 303"/>
                    <a:gd name="T3" fmla="*/ 22 h 55"/>
                    <a:gd name="T4" fmla="*/ 0 w 303"/>
                    <a:gd name="T5" fmla="*/ 0 h 55"/>
                    <a:gd name="T6" fmla="*/ 4 w 303"/>
                    <a:gd name="T7" fmla="*/ 7 h 55"/>
                    <a:gd name="T8" fmla="*/ 151 w 303"/>
                    <a:gd name="T9" fmla="*/ 28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3"/>
                    <a:gd name="T16" fmla="*/ 0 h 55"/>
                    <a:gd name="T17" fmla="*/ 303 w 30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3" h="55">
                      <a:moveTo>
                        <a:pt x="303" y="55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8" y="13"/>
                      </a:lnTo>
                      <a:lnTo>
                        <a:pt x="303" y="55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8" name="Freeform 1468"/>
                <p:cNvSpPr>
                  <a:spLocks/>
                </p:cNvSpPr>
                <p:nvPr/>
              </p:nvSpPr>
              <p:spPr bwMode="auto">
                <a:xfrm>
                  <a:off x="3613" y="1636"/>
                  <a:ext cx="148" cy="23"/>
                </a:xfrm>
                <a:custGeom>
                  <a:avLst/>
                  <a:gdLst>
                    <a:gd name="T0" fmla="*/ 148 w 296"/>
                    <a:gd name="T1" fmla="*/ 23 h 45"/>
                    <a:gd name="T2" fmla="*/ 147 w 296"/>
                    <a:gd name="T3" fmla="*/ 21 h 45"/>
                    <a:gd name="T4" fmla="*/ 0 w 296"/>
                    <a:gd name="T5" fmla="*/ 0 h 45"/>
                    <a:gd name="T6" fmla="*/ 1 w 296"/>
                    <a:gd name="T7" fmla="*/ 2 h 45"/>
                    <a:gd name="T8" fmla="*/ 148 w 296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9" name="Freeform 1469"/>
                <p:cNvSpPr>
                  <a:spLocks/>
                </p:cNvSpPr>
                <p:nvPr/>
              </p:nvSpPr>
              <p:spPr bwMode="auto">
                <a:xfrm>
                  <a:off x="3612" y="1635"/>
                  <a:ext cx="148" cy="22"/>
                </a:xfrm>
                <a:custGeom>
                  <a:avLst/>
                  <a:gdLst>
                    <a:gd name="T0" fmla="*/ 148 w 298"/>
                    <a:gd name="T1" fmla="*/ 22 h 44"/>
                    <a:gd name="T2" fmla="*/ 147 w 298"/>
                    <a:gd name="T3" fmla="*/ 21 h 44"/>
                    <a:gd name="T4" fmla="*/ 0 w 298"/>
                    <a:gd name="T5" fmla="*/ 0 h 44"/>
                    <a:gd name="T6" fmla="*/ 2 w 298"/>
                    <a:gd name="T7" fmla="*/ 1 h 44"/>
                    <a:gd name="T8" fmla="*/ 148 w 298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4"/>
                    <a:gd name="T17" fmla="*/ 298 w 298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4">
                      <a:moveTo>
                        <a:pt x="298" y="44"/>
                      </a:moveTo>
                      <a:lnTo>
                        <a:pt x="296" y="41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298" y="44"/>
                      </a:lnTo>
                      <a:close/>
                    </a:path>
                  </a:pathLst>
                </a:custGeom>
                <a:solidFill>
                  <a:srgbClr val="D1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0" name="Freeform 1470"/>
                <p:cNvSpPr>
                  <a:spLocks/>
                </p:cNvSpPr>
                <p:nvPr/>
              </p:nvSpPr>
              <p:spPr bwMode="auto">
                <a:xfrm>
                  <a:off x="3611" y="1633"/>
                  <a:ext cx="149" cy="23"/>
                </a:xfrm>
                <a:custGeom>
                  <a:avLst/>
                  <a:gdLst>
                    <a:gd name="T0" fmla="*/ 149 w 297"/>
                    <a:gd name="T1" fmla="*/ 23 h 45"/>
                    <a:gd name="T2" fmla="*/ 148 w 297"/>
                    <a:gd name="T3" fmla="*/ 22 h 45"/>
                    <a:gd name="T4" fmla="*/ 0 w 297"/>
                    <a:gd name="T5" fmla="*/ 0 h 45"/>
                    <a:gd name="T6" fmla="*/ 1 w 297"/>
                    <a:gd name="T7" fmla="*/ 2 h 45"/>
                    <a:gd name="T8" fmla="*/ 149 w 297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5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297" y="45"/>
                      </a:lnTo>
                      <a:close/>
                    </a:path>
                  </a:pathLst>
                </a:custGeom>
                <a:solidFill>
                  <a:srgbClr val="CF6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1" name="Freeform 1471"/>
                <p:cNvSpPr>
                  <a:spLocks/>
                </p:cNvSpPr>
                <p:nvPr/>
              </p:nvSpPr>
              <p:spPr bwMode="auto">
                <a:xfrm>
                  <a:off x="3610" y="1631"/>
                  <a:ext cx="149" cy="24"/>
                </a:xfrm>
                <a:custGeom>
                  <a:avLst/>
                  <a:gdLst>
                    <a:gd name="T0" fmla="*/ 149 w 298"/>
                    <a:gd name="T1" fmla="*/ 24 h 46"/>
                    <a:gd name="T2" fmla="*/ 148 w 298"/>
                    <a:gd name="T3" fmla="*/ 22 h 46"/>
                    <a:gd name="T4" fmla="*/ 0 w 298"/>
                    <a:gd name="T5" fmla="*/ 0 h 46"/>
                    <a:gd name="T6" fmla="*/ 1 w 298"/>
                    <a:gd name="T7" fmla="*/ 2 h 46"/>
                    <a:gd name="T8" fmla="*/ 149 w 298"/>
                    <a:gd name="T9" fmla="*/ 2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6"/>
                    <a:gd name="T17" fmla="*/ 298 w 298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6">
                      <a:moveTo>
                        <a:pt x="298" y="46"/>
                      </a:moveTo>
                      <a:lnTo>
                        <a:pt x="296" y="43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98" y="46"/>
                      </a:lnTo>
                      <a:close/>
                    </a:path>
                  </a:pathLst>
                </a:custGeom>
                <a:solidFill>
                  <a:srgbClr val="CD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2" name="Freeform 1472"/>
                <p:cNvSpPr>
                  <a:spLocks/>
                </p:cNvSpPr>
                <p:nvPr/>
              </p:nvSpPr>
              <p:spPr bwMode="auto">
                <a:xfrm>
                  <a:off x="3606" y="1626"/>
                  <a:ext cx="152" cy="27"/>
                </a:xfrm>
                <a:custGeom>
                  <a:avLst/>
                  <a:gdLst>
                    <a:gd name="T0" fmla="*/ 152 w 304"/>
                    <a:gd name="T1" fmla="*/ 27 h 53"/>
                    <a:gd name="T2" fmla="*/ 148 w 304"/>
                    <a:gd name="T3" fmla="*/ 21 h 53"/>
                    <a:gd name="T4" fmla="*/ 0 w 304"/>
                    <a:gd name="T5" fmla="*/ 0 h 53"/>
                    <a:gd name="T6" fmla="*/ 4 w 304"/>
                    <a:gd name="T7" fmla="*/ 5 h 53"/>
                    <a:gd name="T8" fmla="*/ 152 w 304"/>
                    <a:gd name="T9" fmla="*/ 27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53"/>
                    <a:gd name="T17" fmla="*/ 304 w 304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53">
                      <a:moveTo>
                        <a:pt x="304" y="53"/>
                      </a:moveTo>
                      <a:lnTo>
                        <a:pt x="296" y="41"/>
                      </a:lnTo>
                      <a:lnTo>
                        <a:pt x="0" y="0"/>
                      </a:lnTo>
                      <a:lnTo>
                        <a:pt x="8" y="10"/>
                      </a:lnTo>
                      <a:lnTo>
                        <a:pt x="304" y="53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3" name="Freeform 1473"/>
                <p:cNvSpPr>
                  <a:spLocks/>
                </p:cNvSpPr>
                <p:nvPr/>
              </p:nvSpPr>
              <p:spPr bwMode="auto">
                <a:xfrm>
                  <a:off x="3609" y="1631"/>
                  <a:ext cx="149" cy="22"/>
                </a:xfrm>
                <a:custGeom>
                  <a:avLst/>
                  <a:gdLst>
                    <a:gd name="T0" fmla="*/ 149 w 298"/>
                    <a:gd name="T1" fmla="*/ 22 h 45"/>
                    <a:gd name="T2" fmla="*/ 148 w 298"/>
                    <a:gd name="T3" fmla="*/ 21 h 45"/>
                    <a:gd name="T4" fmla="*/ 0 w 298"/>
                    <a:gd name="T5" fmla="*/ 0 h 45"/>
                    <a:gd name="T6" fmla="*/ 1 w 298"/>
                    <a:gd name="T7" fmla="*/ 1 h 45"/>
                    <a:gd name="T8" fmla="*/ 149 w 298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5"/>
                      </a:moveTo>
                      <a:lnTo>
                        <a:pt x="295" y="4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4" name="Freeform 1474"/>
                <p:cNvSpPr>
                  <a:spLocks/>
                </p:cNvSpPr>
                <p:nvPr/>
              </p:nvSpPr>
              <p:spPr bwMode="auto">
                <a:xfrm>
                  <a:off x="3608" y="1629"/>
                  <a:ext cx="148" cy="22"/>
                </a:xfrm>
                <a:custGeom>
                  <a:avLst/>
                  <a:gdLst>
                    <a:gd name="T0" fmla="*/ 148 w 296"/>
                    <a:gd name="T1" fmla="*/ 22 h 45"/>
                    <a:gd name="T2" fmla="*/ 147 w 296"/>
                    <a:gd name="T3" fmla="*/ 20 h 45"/>
                    <a:gd name="T4" fmla="*/ 0 w 296"/>
                    <a:gd name="T5" fmla="*/ 0 h 45"/>
                    <a:gd name="T6" fmla="*/ 1 w 296"/>
                    <a:gd name="T7" fmla="*/ 1 h 45"/>
                    <a:gd name="T8" fmla="*/ 148 w 296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5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CA6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5" name="Freeform 1475"/>
                <p:cNvSpPr>
                  <a:spLocks/>
                </p:cNvSpPr>
                <p:nvPr/>
              </p:nvSpPr>
              <p:spPr bwMode="auto">
                <a:xfrm>
                  <a:off x="3607" y="1627"/>
                  <a:ext cx="148" cy="23"/>
                </a:xfrm>
                <a:custGeom>
                  <a:avLst/>
                  <a:gdLst>
                    <a:gd name="T0" fmla="*/ 148 w 297"/>
                    <a:gd name="T1" fmla="*/ 23 h 44"/>
                    <a:gd name="T2" fmla="*/ 147 w 297"/>
                    <a:gd name="T3" fmla="*/ 22 h 44"/>
                    <a:gd name="T4" fmla="*/ 0 w 297"/>
                    <a:gd name="T5" fmla="*/ 0 h 44"/>
                    <a:gd name="T6" fmla="*/ 1 w 297"/>
                    <a:gd name="T7" fmla="*/ 2 h 44"/>
                    <a:gd name="T8" fmla="*/ 148 w 297"/>
                    <a:gd name="T9" fmla="*/ 23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4"/>
                    <a:gd name="T17" fmla="*/ 297 w 297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4">
                      <a:moveTo>
                        <a:pt x="297" y="44"/>
                      </a:moveTo>
                      <a:lnTo>
                        <a:pt x="295" y="43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297" y="44"/>
                      </a:lnTo>
                      <a:close/>
                    </a:path>
                  </a:pathLst>
                </a:custGeom>
                <a:solidFill>
                  <a:srgbClr val="C86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6" name="Freeform 1476"/>
                <p:cNvSpPr>
                  <a:spLocks/>
                </p:cNvSpPr>
                <p:nvPr/>
              </p:nvSpPr>
              <p:spPr bwMode="auto">
                <a:xfrm>
                  <a:off x="3606" y="1626"/>
                  <a:ext cx="149" cy="23"/>
                </a:xfrm>
                <a:custGeom>
                  <a:avLst/>
                  <a:gdLst>
                    <a:gd name="T0" fmla="*/ 149 w 297"/>
                    <a:gd name="T1" fmla="*/ 23 h 45"/>
                    <a:gd name="T2" fmla="*/ 148 w 297"/>
                    <a:gd name="T3" fmla="*/ 21 h 45"/>
                    <a:gd name="T4" fmla="*/ 0 w 297"/>
                    <a:gd name="T5" fmla="*/ 0 h 45"/>
                    <a:gd name="T6" fmla="*/ 1 w 297"/>
                    <a:gd name="T7" fmla="*/ 1 h 45"/>
                    <a:gd name="T8" fmla="*/ 149 w 297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5"/>
                      </a:moveTo>
                      <a:lnTo>
                        <a:pt x="296" y="41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97" y="45"/>
                      </a:lnTo>
                      <a:close/>
                    </a:path>
                  </a:pathLst>
                </a:custGeom>
                <a:solidFill>
                  <a:srgbClr val="C6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7" name="Freeform 1477"/>
                <p:cNvSpPr>
                  <a:spLocks/>
                </p:cNvSpPr>
                <p:nvPr/>
              </p:nvSpPr>
              <p:spPr bwMode="auto">
                <a:xfrm>
                  <a:off x="3602" y="1621"/>
                  <a:ext cx="152" cy="26"/>
                </a:xfrm>
                <a:custGeom>
                  <a:avLst/>
                  <a:gdLst>
                    <a:gd name="T0" fmla="*/ 152 w 304"/>
                    <a:gd name="T1" fmla="*/ 26 h 51"/>
                    <a:gd name="T2" fmla="*/ 147 w 304"/>
                    <a:gd name="T3" fmla="*/ 21 h 51"/>
                    <a:gd name="T4" fmla="*/ 0 w 304"/>
                    <a:gd name="T5" fmla="*/ 0 h 51"/>
                    <a:gd name="T6" fmla="*/ 4 w 304"/>
                    <a:gd name="T7" fmla="*/ 5 h 51"/>
                    <a:gd name="T8" fmla="*/ 152 w 304"/>
                    <a:gd name="T9" fmla="*/ 26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51"/>
                    <a:gd name="T17" fmla="*/ 304 w 30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51">
                      <a:moveTo>
                        <a:pt x="304" y="51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8" y="10"/>
                      </a:lnTo>
                      <a:lnTo>
                        <a:pt x="304" y="51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8" name="Freeform 1478"/>
                <p:cNvSpPr>
                  <a:spLocks/>
                </p:cNvSpPr>
                <p:nvPr/>
              </p:nvSpPr>
              <p:spPr bwMode="auto">
                <a:xfrm>
                  <a:off x="3604" y="1625"/>
                  <a:ext cx="150" cy="22"/>
                </a:xfrm>
                <a:custGeom>
                  <a:avLst/>
                  <a:gdLst>
                    <a:gd name="T0" fmla="*/ 150 w 299"/>
                    <a:gd name="T1" fmla="*/ 22 h 44"/>
                    <a:gd name="T2" fmla="*/ 148 w 299"/>
                    <a:gd name="T3" fmla="*/ 21 h 44"/>
                    <a:gd name="T4" fmla="*/ 0 w 299"/>
                    <a:gd name="T5" fmla="*/ 0 h 44"/>
                    <a:gd name="T6" fmla="*/ 2 w 299"/>
                    <a:gd name="T7" fmla="*/ 1 h 44"/>
                    <a:gd name="T8" fmla="*/ 150 w 299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4"/>
                    <a:gd name="T17" fmla="*/ 299 w 299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4">
                      <a:moveTo>
                        <a:pt x="299" y="44"/>
                      </a:moveTo>
                      <a:lnTo>
                        <a:pt x="295" y="41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299" y="44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9" name="Freeform 1479"/>
                <p:cNvSpPr>
                  <a:spLocks/>
                </p:cNvSpPr>
                <p:nvPr/>
              </p:nvSpPr>
              <p:spPr bwMode="auto">
                <a:xfrm>
                  <a:off x="3603" y="1623"/>
                  <a:ext cx="149" cy="23"/>
                </a:xfrm>
                <a:custGeom>
                  <a:avLst/>
                  <a:gdLst>
                    <a:gd name="T0" fmla="*/ 149 w 299"/>
                    <a:gd name="T1" fmla="*/ 23 h 45"/>
                    <a:gd name="T2" fmla="*/ 148 w 299"/>
                    <a:gd name="T3" fmla="*/ 21 h 45"/>
                    <a:gd name="T4" fmla="*/ 0 w 299"/>
                    <a:gd name="T5" fmla="*/ 0 h 45"/>
                    <a:gd name="T6" fmla="*/ 2 w 299"/>
                    <a:gd name="T7" fmla="*/ 2 h 45"/>
                    <a:gd name="T8" fmla="*/ 149 w 299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5"/>
                    <a:gd name="T17" fmla="*/ 299 w 29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5">
                      <a:moveTo>
                        <a:pt x="299" y="45"/>
                      </a:moveTo>
                      <a:lnTo>
                        <a:pt x="296" y="42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99" y="45"/>
                      </a:lnTo>
                      <a:close/>
                    </a:path>
                  </a:pathLst>
                </a:custGeom>
                <a:solidFill>
                  <a:srgbClr val="C1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0" name="Freeform 1480"/>
                <p:cNvSpPr>
                  <a:spLocks/>
                </p:cNvSpPr>
                <p:nvPr/>
              </p:nvSpPr>
              <p:spPr bwMode="auto">
                <a:xfrm>
                  <a:off x="3602" y="1621"/>
                  <a:ext cx="148" cy="23"/>
                </a:xfrm>
                <a:custGeom>
                  <a:avLst/>
                  <a:gdLst>
                    <a:gd name="T0" fmla="*/ 148 w 297"/>
                    <a:gd name="T1" fmla="*/ 23 h 45"/>
                    <a:gd name="T2" fmla="*/ 147 w 297"/>
                    <a:gd name="T3" fmla="*/ 21 h 45"/>
                    <a:gd name="T4" fmla="*/ 0 w 297"/>
                    <a:gd name="T5" fmla="*/ 0 h 45"/>
                    <a:gd name="T6" fmla="*/ 0 w 297"/>
                    <a:gd name="T7" fmla="*/ 2 h 45"/>
                    <a:gd name="T8" fmla="*/ 148 w 297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5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297" y="45"/>
                      </a:lnTo>
                      <a:close/>
                    </a:path>
                  </a:pathLst>
                </a:custGeom>
                <a:solidFill>
                  <a:srgbClr val="BE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1" name="Freeform 1481"/>
                <p:cNvSpPr>
                  <a:spLocks/>
                </p:cNvSpPr>
                <p:nvPr/>
              </p:nvSpPr>
              <p:spPr bwMode="auto">
                <a:xfrm>
                  <a:off x="3597" y="1617"/>
                  <a:ext cx="152" cy="25"/>
                </a:xfrm>
                <a:custGeom>
                  <a:avLst/>
                  <a:gdLst>
                    <a:gd name="T0" fmla="*/ 152 w 304"/>
                    <a:gd name="T1" fmla="*/ 25 h 49"/>
                    <a:gd name="T2" fmla="*/ 147 w 304"/>
                    <a:gd name="T3" fmla="*/ 21 h 49"/>
                    <a:gd name="T4" fmla="*/ 0 w 304"/>
                    <a:gd name="T5" fmla="*/ 0 h 49"/>
                    <a:gd name="T6" fmla="*/ 5 w 304"/>
                    <a:gd name="T7" fmla="*/ 4 h 49"/>
                    <a:gd name="T8" fmla="*/ 152 w 304"/>
                    <a:gd name="T9" fmla="*/ 25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49"/>
                    <a:gd name="T17" fmla="*/ 304 w 304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49">
                      <a:moveTo>
                        <a:pt x="304" y="49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10" y="8"/>
                      </a:lnTo>
                      <a:lnTo>
                        <a:pt x="304" y="49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2" name="Freeform 1482"/>
                <p:cNvSpPr>
                  <a:spLocks/>
                </p:cNvSpPr>
                <p:nvPr/>
              </p:nvSpPr>
              <p:spPr bwMode="auto">
                <a:xfrm>
                  <a:off x="3599" y="1620"/>
                  <a:ext cx="150" cy="22"/>
                </a:xfrm>
                <a:custGeom>
                  <a:avLst/>
                  <a:gdLst>
                    <a:gd name="T0" fmla="*/ 150 w 299"/>
                    <a:gd name="T1" fmla="*/ 22 h 44"/>
                    <a:gd name="T2" fmla="*/ 147 w 299"/>
                    <a:gd name="T3" fmla="*/ 21 h 44"/>
                    <a:gd name="T4" fmla="*/ 0 w 299"/>
                    <a:gd name="T5" fmla="*/ 0 h 44"/>
                    <a:gd name="T6" fmla="*/ 3 w 299"/>
                    <a:gd name="T7" fmla="*/ 1 h 44"/>
                    <a:gd name="T8" fmla="*/ 150 w 299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4"/>
                    <a:gd name="T17" fmla="*/ 299 w 299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4">
                      <a:moveTo>
                        <a:pt x="299" y="44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5" y="3"/>
                      </a:lnTo>
                      <a:lnTo>
                        <a:pt x="299" y="44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3" name="Freeform 1483"/>
                <p:cNvSpPr>
                  <a:spLocks/>
                </p:cNvSpPr>
                <p:nvPr/>
              </p:nvSpPr>
              <p:spPr bwMode="auto">
                <a:xfrm>
                  <a:off x="3597" y="1617"/>
                  <a:ext cx="149" cy="24"/>
                </a:xfrm>
                <a:custGeom>
                  <a:avLst/>
                  <a:gdLst>
                    <a:gd name="T0" fmla="*/ 149 w 299"/>
                    <a:gd name="T1" fmla="*/ 24 h 46"/>
                    <a:gd name="T2" fmla="*/ 147 w 299"/>
                    <a:gd name="T3" fmla="*/ 21 h 46"/>
                    <a:gd name="T4" fmla="*/ 0 w 299"/>
                    <a:gd name="T5" fmla="*/ 0 h 46"/>
                    <a:gd name="T6" fmla="*/ 2 w 299"/>
                    <a:gd name="T7" fmla="*/ 3 h 46"/>
                    <a:gd name="T8" fmla="*/ 149 w 299"/>
                    <a:gd name="T9" fmla="*/ 2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6"/>
                    <a:gd name="T17" fmla="*/ 299 w 299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6">
                      <a:moveTo>
                        <a:pt x="299" y="46"/>
                      </a:moveTo>
                      <a:lnTo>
                        <a:pt x="294" y="41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299" y="46"/>
                      </a:lnTo>
                      <a:close/>
                    </a:path>
                  </a:pathLst>
                </a:custGeom>
                <a:solidFill>
                  <a:srgbClr val="B6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4" name="Freeform 1484"/>
                <p:cNvSpPr>
                  <a:spLocks/>
                </p:cNvSpPr>
                <p:nvPr/>
              </p:nvSpPr>
              <p:spPr bwMode="auto">
                <a:xfrm>
                  <a:off x="3591" y="1614"/>
                  <a:ext cx="153" cy="24"/>
                </a:xfrm>
                <a:custGeom>
                  <a:avLst/>
                  <a:gdLst>
                    <a:gd name="T0" fmla="*/ 153 w 306"/>
                    <a:gd name="T1" fmla="*/ 24 h 48"/>
                    <a:gd name="T2" fmla="*/ 148 w 306"/>
                    <a:gd name="T3" fmla="*/ 21 h 48"/>
                    <a:gd name="T4" fmla="*/ 0 w 306"/>
                    <a:gd name="T5" fmla="*/ 0 h 48"/>
                    <a:gd name="T6" fmla="*/ 6 w 306"/>
                    <a:gd name="T7" fmla="*/ 3 h 48"/>
                    <a:gd name="T8" fmla="*/ 153 w 306"/>
                    <a:gd name="T9" fmla="*/ 24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48"/>
                    <a:gd name="T17" fmla="*/ 306 w 30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48">
                      <a:moveTo>
                        <a:pt x="306" y="48"/>
                      </a:moveTo>
                      <a:lnTo>
                        <a:pt x="296" y="42"/>
                      </a:lnTo>
                      <a:lnTo>
                        <a:pt x="0" y="0"/>
                      </a:lnTo>
                      <a:lnTo>
                        <a:pt x="12" y="7"/>
                      </a:lnTo>
                      <a:lnTo>
                        <a:pt x="306" y="48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5" name="Freeform 1485"/>
                <p:cNvSpPr>
                  <a:spLocks/>
                </p:cNvSpPr>
                <p:nvPr/>
              </p:nvSpPr>
              <p:spPr bwMode="auto">
                <a:xfrm>
                  <a:off x="3594" y="1616"/>
                  <a:ext cx="150" cy="22"/>
                </a:xfrm>
                <a:custGeom>
                  <a:avLst/>
                  <a:gdLst>
                    <a:gd name="T0" fmla="*/ 150 w 299"/>
                    <a:gd name="T1" fmla="*/ 22 h 45"/>
                    <a:gd name="T2" fmla="*/ 147 w 299"/>
                    <a:gd name="T3" fmla="*/ 21 h 45"/>
                    <a:gd name="T4" fmla="*/ 0 w 299"/>
                    <a:gd name="T5" fmla="*/ 0 h 45"/>
                    <a:gd name="T6" fmla="*/ 3 w 299"/>
                    <a:gd name="T7" fmla="*/ 2 h 45"/>
                    <a:gd name="T8" fmla="*/ 150 w 299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5"/>
                    <a:gd name="T17" fmla="*/ 299 w 29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5">
                      <a:moveTo>
                        <a:pt x="299" y="45"/>
                      </a:moveTo>
                      <a:lnTo>
                        <a:pt x="294" y="42"/>
                      </a:ln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299" y="45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6" name="Freeform 1486"/>
                <p:cNvSpPr>
                  <a:spLocks/>
                </p:cNvSpPr>
                <p:nvPr/>
              </p:nvSpPr>
              <p:spPr bwMode="auto">
                <a:xfrm>
                  <a:off x="3591" y="1614"/>
                  <a:ext cx="150" cy="22"/>
                </a:xfrm>
                <a:custGeom>
                  <a:avLst/>
                  <a:gdLst>
                    <a:gd name="T0" fmla="*/ 150 w 301"/>
                    <a:gd name="T1" fmla="*/ 22 h 45"/>
                    <a:gd name="T2" fmla="*/ 148 w 301"/>
                    <a:gd name="T3" fmla="*/ 21 h 45"/>
                    <a:gd name="T4" fmla="*/ 0 w 301"/>
                    <a:gd name="T5" fmla="*/ 0 h 45"/>
                    <a:gd name="T6" fmla="*/ 3 w 301"/>
                    <a:gd name="T7" fmla="*/ 1 h 45"/>
                    <a:gd name="T8" fmla="*/ 150 w 301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45"/>
                    <a:gd name="T17" fmla="*/ 301 w 301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45">
                      <a:moveTo>
                        <a:pt x="301" y="45"/>
                      </a:moveTo>
                      <a:lnTo>
                        <a:pt x="296" y="42"/>
                      </a:lnTo>
                      <a:lnTo>
                        <a:pt x="0" y="0"/>
                      </a:lnTo>
                      <a:lnTo>
                        <a:pt x="7" y="3"/>
                      </a:lnTo>
                      <a:lnTo>
                        <a:pt x="301" y="45"/>
                      </a:lnTo>
                      <a:close/>
                    </a:path>
                  </a:pathLst>
                </a:custGeom>
                <a:solidFill>
                  <a:srgbClr val="AD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7" name="Freeform 1487"/>
                <p:cNvSpPr>
                  <a:spLocks/>
                </p:cNvSpPr>
                <p:nvPr/>
              </p:nvSpPr>
              <p:spPr bwMode="auto">
                <a:xfrm>
                  <a:off x="3586" y="1612"/>
                  <a:ext cx="153" cy="23"/>
                </a:xfrm>
                <a:custGeom>
                  <a:avLst/>
                  <a:gdLst>
                    <a:gd name="T0" fmla="*/ 153 w 306"/>
                    <a:gd name="T1" fmla="*/ 23 h 45"/>
                    <a:gd name="T2" fmla="*/ 147 w 306"/>
                    <a:gd name="T3" fmla="*/ 20 h 45"/>
                    <a:gd name="T4" fmla="*/ 0 w 306"/>
                    <a:gd name="T5" fmla="*/ 0 h 45"/>
                    <a:gd name="T6" fmla="*/ 5 w 306"/>
                    <a:gd name="T7" fmla="*/ 2 h 45"/>
                    <a:gd name="T8" fmla="*/ 153 w 306"/>
                    <a:gd name="T9" fmla="*/ 2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45"/>
                    <a:gd name="T17" fmla="*/ 306 w 30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45">
                      <a:moveTo>
                        <a:pt x="306" y="45"/>
                      </a:moveTo>
                      <a:lnTo>
                        <a:pt x="294" y="40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306" y="45"/>
                      </a:lnTo>
                      <a:close/>
                    </a:path>
                  </a:pathLst>
                </a:custGeom>
                <a:solidFill>
                  <a:srgbClr val="A8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8" name="Freeform 1488"/>
                <p:cNvSpPr>
                  <a:spLocks/>
                </p:cNvSpPr>
                <p:nvPr/>
              </p:nvSpPr>
              <p:spPr bwMode="auto">
                <a:xfrm>
                  <a:off x="3580" y="1611"/>
                  <a:ext cx="153" cy="21"/>
                </a:xfrm>
                <a:custGeom>
                  <a:avLst/>
                  <a:gdLst>
                    <a:gd name="T0" fmla="*/ 153 w 306"/>
                    <a:gd name="T1" fmla="*/ 21 h 44"/>
                    <a:gd name="T2" fmla="*/ 148 w 306"/>
                    <a:gd name="T3" fmla="*/ 19 h 44"/>
                    <a:gd name="T4" fmla="*/ 0 w 306"/>
                    <a:gd name="T5" fmla="*/ 0 h 44"/>
                    <a:gd name="T6" fmla="*/ 6 w 306"/>
                    <a:gd name="T7" fmla="*/ 2 h 44"/>
                    <a:gd name="T8" fmla="*/ 153 w 306"/>
                    <a:gd name="T9" fmla="*/ 2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44"/>
                    <a:gd name="T17" fmla="*/ 306 w 306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44">
                      <a:moveTo>
                        <a:pt x="306" y="44"/>
                      </a:moveTo>
                      <a:lnTo>
                        <a:pt x="296" y="40"/>
                      </a:lnTo>
                      <a:lnTo>
                        <a:pt x="0" y="0"/>
                      </a:lnTo>
                      <a:lnTo>
                        <a:pt x="12" y="4"/>
                      </a:lnTo>
                      <a:lnTo>
                        <a:pt x="306" y="44"/>
                      </a:lnTo>
                      <a:close/>
                    </a:path>
                  </a:pathLst>
                </a:custGeom>
                <a:solidFill>
                  <a:srgbClr val="9D4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9" name="Freeform 1489"/>
                <p:cNvSpPr>
                  <a:spLocks/>
                </p:cNvSpPr>
                <p:nvPr/>
              </p:nvSpPr>
              <p:spPr bwMode="auto">
                <a:xfrm>
                  <a:off x="3562" y="1610"/>
                  <a:ext cx="154" cy="22"/>
                </a:xfrm>
                <a:custGeom>
                  <a:avLst/>
                  <a:gdLst>
                    <a:gd name="T0" fmla="*/ 154 w 307"/>
                    <a:gd name="T1" fmla="*/ 20 h 45"/>
                    <a:gd name="T2" fmla="*/ 148 w 307"/>
                    <a:gd name="T3" fmla="*/ 22 h 45"/>
                    <a:gd name="T4" fmla="*/ 0 w 307"/>
                    <a:gd name="T5" fmla="*/ 1 h 45"/>
                    <a:gd name="T6" fmla="*/ 6 w 307"/>
                    <a:gd name="T7" fmla="*/ 0 h 45"/>
                    <a:gd name="T8" fmla="*/ 154 w 307"/>
                    <a:gd name="T9" fmla="*/ 2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7"/>
                    <a:gd name="T16" fmla="*/ 0 h 45"/>
                    <a:gd name="T17" fmla="*/ 307 w 30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7" h="45">
                      <a:moveTo>
                        <a:pt x="307" y="41"/>
                      </a:moveTo>
                      <a:lnTo>
                        <a:pt x="296" y="45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307" y="41"/>
                      </a:lnTo>
                      <a:close/>
                    </a:path>
                  </a:pathLst>
                </a:custGeom>
                <a:solidFill>
                  <a:srgbClr val="793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0" name="Freeform 1490"/>
                <p:cNvSpPr>
                  <a:spLocks/>
                </p:cNvSpPr>
                <p:nvPr/>
              </p:nvSpPr>
              <p:spPr bwMode="auto">
                <a:xfrm>
                  <a:off x="3556" y="1612"/>
                  <a:ext cx="154" cy="22"/>
                </a:xfrm>
                <a:custGeom>
                  <a:avLst/>
                  <a:gdLst>
                    <a:gd name="T0" fmla="*/ 154 w 308"/>
                    <a:gd name="T1" fmla="*/ 21 h 45"/>
                    <a:gd name="T2" fmla="*/ 147 w 308"/>
                    <a:gd name="T3" fmla="*/ 22 h 45"/>
                    <a:gd name="T4" fmla="*/ 0 w 308"/>
                    <a:gd name="T5" fmla="*/ 1 h 45"/>
                    <a:gd name="T6" fmla="*/ 6 w 308"/>
                    <a:gd name="T7" fmla="*/ 0 h 45"/>
                    <a:gd name="T8" fmla="*/ 154 w 308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5"/>
                    <a:gd name="T17" fmla="*/ 308 w 30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5">
                      <a:moveTo>
                        <a:pt x="308" y="42"/>
                      </a:moveTo>
                      <a:lnTo>
                        <a:pt x="294" y="45"/>
                      </a:lnTo>
                      <a:lnTo>
                        <a:pt x="0" y="3"/>
                      </a:lnTo>
                      <a:lnTo>
                        <a:pt x="12" y="0"/>
                      </a:lnTo>
                      <a:lnTo>
                        <a:pt x="308" y="42"/>
                      </a:lnTo>
                      <a:close/>
                    </a:path>
                  </a:pathLst>
                </a:custGeom>
                <a:solidFill>
                  <a:srgbClr val="854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1" name="Freeform 1491"/>
                <p:cNvSpPr>
                  <a:spLocks/>
                </p:cNvSpPr>
                <p:nvPr/>
              </p:nvSpPr>
              <p:spPr bwMode="auto">
                <a:xfrm>
                  <a:off x="3559" y="1612"/>
                  <a:ext cx="151" cy="21"/>
                </a:xfrm>
                <a:custGeom>
                  <a:avLst/>
                  <a:gdLst>
                    <a:gd name="T0" fmla="*/ 151 w 303"/>
                    <a:gd name="T1" fmla="*/ 21 h 43"/>
                    <a:gd name="T2" fmla="*/ 148 w 303"/>
                    <a:gd name="T3" fmla="*/ 21 h 43"/>
                    <a:gd name="T4" fmla="*/ 0 w 303"/>
                    <a:gd name="T5" fmla="*/ 1 h 43"/>
                    <a:gd name="T6" fmla="*/ 3 w 303"/>
                    <a:gd name="T7" fmla="*/ 0 h 43"/>
                    <a:gd name="T8" fmla="*/ 151 w 303"/>
                    <a:gd name="T9" fmla="*/ 21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3"/>
                    <a:gd name="T16" fmla="*/ 0 h 43"/>
                    <a:gd name="T17" fmla="*/ 303 w 303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3" h="43">
                      <a:moveTo>
                        <a:pt x="303" y="42"/>
                      </a:moveTo>
                      <a:lnTo>
                        <a:pt x="296" y="43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303" y="42"/>
                      </a:lnTo>
                      <a:close/>
                    </a:path>
                  </a:pathLst>
                </a:custGeom>
                <a:solidFill>
                  <a:srgbClr val="854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2" name="Freeform 1492"/>
                <p:cNvSpPr>
                  <a:spLocks/>
                </p:cNvSpPr>
                <p:nvPr/>
              </p:nvSpPr>
              <p:spPr bwMode="auto">
                <a:xfrm>
                  <a:off x="3556" y="1612"/>
                  <a:ext cx="150" cy="22"/>
                </a:xfrm>
                <a:custGeom>
                  <a:avLst/>
                  <a:gdLst>
                    <a:gd name="T0" fmla="*/ 150 w 301"/>
                    <a:gd name="T1" fmla="*/ 21 h 43"/>
                    <a:gd name="T2" fmla="*/ 147 w 301"/>
                    <a:gd name="T3" fmla="*/ 22 h 43"/>
                    <a:gd name="T4" fmla="*/ 0 w 301"/>
                    <a:gd name="T5" fmla="*/ 1 h 43"/>
                    <a:gd name="T6" fmla="*/ 2 w 301"/>
                    <a:gd name="T7" fmla="*/ 0 h 43"/>
                    <a:gd name="T8" fmla="*/ 150 w 301"/>
                    <a:gd name="T9" fmla="*/ 21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43"/>
                    <a:gd name="T17" fmla="*/ 301 w 301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43">
                      <a:moveTo>
                        <a:pt x="301" y="41"/>
                      </a:moveTo>
                      <a:lnTo>
                        <a:pt x="294" y="43"/>
                      </a:lnTo>
                      <a:lnTo>
                        <a:pt x="0" y="1"/>
                      </a:lnTo>
                      <a:lnTo>
                        <a:pt x="5" y="0"/>
                      </a:lnTo>
                      <a:lnTo>
                        <a:pt x="301" y="41"/>
                      </a:lnTo>
                      <a:close/>
                    </a:path>
                  </a:pathLst>
                </a:custGeom>
                <a:solidFill>
                  <a:srgbClr val="8B4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3" name="Freeform 1493"/>
                <p:cNvSpPr>
                  <a:spLocks/>
                </p:cNvSpPr>
                <p:nvPr/>
              </p:nvSpPr>
              <p:spPr bwMode="auto">
                <a:xfrm>
                  <a:off x="3550" y="1613"/>
                  <a:ext cx="153" cy="24"/>
                </a:xfrm>
                <a:custGeom>
                  <a:avLst/>
                  <a:gdLst>
                    <a:gd name="T0" fmla="*/ 153 w 305"/>
                    <a:gd name="T1" fmla="*/ 21 h 49"/>
                    <a:gd name="T2" fmla="*/ 147 w 305"/>
                    <a:gd name="T3" fmla="*/ 24 h 49"/>
                    <a:gd name="T4" fmla="*/ 0 w 305"/>
                    <a:gd name="T5" fmla="*/ 3 h 49"/>
                    <a:gd name="T6" fmla="*/ 6 w 305"/>
                    <a:gd name="T7" fmla="*/ 0 h 49"/>
                    <a:gd name="T8" fmla="*/ 153 w 305"/>
                    <a:gd name="T9" fmla="*/ 21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5"/>
                    <a:gd name="T16" fmla="*/ 0 h 49"/>
                    <a:gd name="T17" fmla="*/ 305 w 305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5" h="49">
                      <a:moveTo>
                        <a:pt x="305" y="42"/>
                      </a:moveTo>
                      <a:lnTo>
                        <a:pt x="294" y="49"/>
                      </a:lnTo>
                      <a:lnTo>
                        <a:pt x="0" y="7"/>
                      </a:lnTo>
                      <a:lnTo>
                        <a:pt x="11" y="0"/>
                      </a:lnTo>
                      <a:lnTo>
                        <a:pt x="305" y="42"/>
                      </a:lnTo>
                      <a:close/>
                    </a:path>
                  </a:pathLst>
                </a:custGeom>
                <a:solidFill>
                  <a:srgbClr val="914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4" name="Freeform 1494"/>
                <p:cNvSpPr>
                  <a:spLocks/>
                </p:cNvSpPr>
                <p:nvPr/>
              </p:nvSpPr>
              <p:spPr bwMode="auto">
                <a:xfrm>
                  <a:off x="3554" y="1613"/>
                  <a:ext cx="149" cy="23"/>
                </a:xfrm>
                <a:custGeom>
                  <a:avLst/>
                  <a:gdLst>
                    <a:gd name="T0" fmla="*/ 149 w 299"/>
                    <a:gd name="T1" fmla="*/ 21 h 45"/>
                    <a:gd name="T2" fmla="*/ 148 w 299"/>
                    <a:gd name="T3" fmla="*/ 23 h 45"/>
                    <a:gd name="T4" fmla="*/ 0 w 299"/>
                    <a:gd name="T5" fmla="*/ 2 h 45"/>
                    <a:gd name="T6" fmla="*/ 2 w 299"/>
                    <a:gd name="T7" fmla="*/ 0 h 45"/>
                    <a:gd name="T8" fmla="*/ 149 w 299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5"/>
                    <a:gd name="T17" fmla="*/ 299 w 29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5">
                      <a:moveTo>
                        <a:pt x="299" y="42"/>
                      </a:moveTo>
                      <a:lnTo>
                        <a:pt x="296" y="45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299" y="42"/>
                      </a:lnTo>
                      <a:close/>
                    </a:path>
                  </a:pathLst>
                </a:custGeom>
                <a:solidFill>
                  <a:srgbClr val="914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5" name="Freeform 1495"/>
                <p:cNvSpPr>
                  <a:spLocks/>
                </p:cNvSpPr>
                <p:nvPr/>
              </p:nvSpPr>
              <p:spPr bwMode="auto">
                <a:xfrm>
                  <a:off x="3552" y="1615"/>
                  <a:ext cx="149" cy="21"/>
                </a:xfrm>
                <a:custGeom>
                  <a:avLst/>
                  <a:gdLst>
                    <a:gd name="T0" fmla="*/ 149 w 299"/>
                    <a:gd name="T1" fmla="*/ 20 h 43"/>
                    <a:gd name="T2" fmla="*/ 148 w 299"/>
                    <a:gd name="T3" fmla="*/ 21 h 43"/>
                    <a:gd name="T4" fmla="*/ 0 w 299"/>
                    <a:gd name="T5" fmla="*/ 0 h 43"/>
                    <a:gd name="T6" fmla="*/ 1 w 299"/>
                    <a:gd name="T7" fmla="*/ 0 h 43"/>
                    <a:gd name="T8" fmla="*/ 149 w 299"/>
                    <a:gd name="T9" fmla="*/ 2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3"/>
                    <a:gd name="T17" fmla="*/ 299 w 299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3">
                      <a:moveTo>
                        <a:pt x="299" y="41"/>
                      </a:moveTo>
                      <a:lnTo>
                        <a:pt x="296" y="43"/>
                      </a:ln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299" y="41"/>
                      </a:lnTo>
                      <a:close/>
                    </a:path>
                  </a:pathLst>
                </a:custGeom>
                <a:solidFill>
                  <a:srgbClr val="944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6" name="Freeform 1496"/>
                <p:cNvSpPr>
                  <a:spLocks/>
                </p:cNvSpPr>
                <p:nvPr/>
              </p:nvSpPr>
              <p:spPr bwMode="auto">
                <a:xfrm>
                  <a:off x="3550" y="1616"/>
                  <a:ext cx="150" cy="21"/>
                </a:xfrm>
                <a:custGeom>
                  <a:avLst/>
                  <a:gdLst>
                    <a:gd name="T0" fmla="*/ 150 w 299"/>
                    <a:gd name="T1" fmla="*/ 20 h 44"/>
                    <a:gd name="T2" fmla="*/ 147 w 299"/>
                    <a:gd name="T3" fmla="*/ 21 h 44"/>
                    <a:gd name="T4" fmla="*/ 0 w 299"/>
                    <a:gd name="T5" fmla="*/ 1 h 44"/>
                    <a:gd name="T6" fmla="*/ 2 w 299"/>
                    <a:gd name="T7" fmla="*/ 0 h 44"/>
                    <a:gd name="T8" fmla="*/ 150 w 299"/>
                    <a:gd name="T9" fmla="*/ 2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4"/>
                    <a:gd name="T17" fmla="*/ 299 w 299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4">
                      <a:moveTo>
                        <a:pt x="299" y="42"/>
                      </a:moveTo>
                      <a:lnTo>
                        <a:pt x="294" y="44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299" y="42"/>
                      </a:lnTo>
                      <a:close/>
                    </a:path>
                  </a:pathLst>
                </a:custGeom>
                <a:solidFill>
                  <a:srgbClr val="984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7" name="Freeform 1497"/>
                <p:cNvSpPr>
                  <a:spLocks/>
                </p:cNvSpPr>
                <p:nvPr/>
              </p:nvSpPr>
              <p:spPr bwMode="auto">
                <a:xfrm>
                  <a:off x="3544" y="1616"/>
                  <a:ext cx="153" cy="25"/>
                </a:xfrm>
                <a:custGeom>
                  <a:avLst/>
                  <a:gdLst>
                    <a:gd name="T0" fmla="*/ 153 w 306"/>
                    <a:gd name="T1" fmla="*/ 21 h 50"/>
                    <a:gd name="T2" fmla="*/ 148 w 306"/>
                    <a:gd name="T3" fmla="*/ 25 h 50"/>
                    <a:gd name="T4" fmla="*/ 0 w 306"/>
                    <a:gd name="T5" fmla="*/ 4 h 50"/>
                    <a:gd name="T6" fmla="*/ 6 w 306"/>
                    <a:gd name="T7" fmla="*/ 0 h 50"/>
                    <a:gd name="T8" fmla="*/ 153 w 306"/>
                    <a:gd name="T9" fmla="*/ 21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50"/>
                    <a:gd name="T17" fmla="*/ 306 w 306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50">
                      <a:moveTo>
                        <a:pt x="306" y="42"/>
                      </a:moveTo>
                      <a:lnTo>
                        <a:pt x="296" y="50"/>
                      </a:lnTo>
                      <a:lnTo>
                        <a:pt x="0" y="8"/>
                      </a:lnTo>
                      <a:lnTo>
                        <a:pt x="12" y="0"/>
                      </a:lnTo>
                      <a:lnTo>
                        <a:pt x="306" y="42"/>
                      </a:lnTo>
                      <a:close/>
                    </a:path>
                  </a:pathLst>
                </a:custGeom>
                <a:solidFill>
                  <a:srgbClr val="9D4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8" name="Freeform 1498"/>
                <p:cNvSpPr>
                  <a:spLocks/>
                </p:cNvSpPr>
                <p:nvPr/>
              </p:nvSpPr>
              <p:spPr bwMode="auto">
                <a:xfrm>
                  <a:off x="3549" y="1616"/>
                  <a:ext cx="148" cy="23"/>
                </a:xfrm>
                <a:custGeom>
                  <a:avLst/>
                  <a:gdLst>
                    <a:gd name="T0" fmla="*/ 148 w 298"/>
                    <a:gd name="T1" fmla="*/ 21 h 45"/>
                    <a:gd name="T2" fmla="*/ 146 w 298"/>
                    <a:gd name="T3" fmla="*/ 23 h 45"/>
                    <a:gd name="T4" fmla="*/ 0 w 298"/>
                    <a:gd name="T5" fmla="*/ 2 h 45"/>
                    <a:gd name="T6" fmla="*/ 2 w 298"/>
                    <a:gd name="T7" fmla="*/ 0 h 45"/>
                    <a:gd name="T8" fmla="*/ 148 w 298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2"/>
                      </a:moveTo>
                      <a:lnTo>
                        <a:pt x="294" y="45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298" y="42"/>
                      </a:lnTo>
                      <a:close/>
                    </a:path>
                  </a:pathLst>
                </a:custGeom>
                <a:solidFill>
                  <a:srgbClr val="9D4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9" name="Freeform 1499"/>
                <p:cNvSpPr>
                  <a:spLocks/>
                </p:cNvSpPr>
                <p:nvPr/>
              </p:nvSpPr>
              <p:spPr bwMode="auto">
                <a:xfrm>
                  <a:off x="3546" y="1618"/>
                  <a:ext cx="150" cy="22"/>
                </a:xfrm>
                <a:custGeom>
                  <a:avLst/>
                  <a:gdLst>
                    <a:gd name="T0" fmla="*/ 150 w 299"/>
                    <a:gd name="T1" fmla="*/ 21 h 44"/>
                    <a:gd name="T2" fmla="*/ 148 w 299"/>
                    <a:gd name="T3" fmla="*/ 22 h 44"/>
                    <a:gd name="T4" fmla="*/ 0 w 299"/>
                    <a:gd name="T5" fmla="*/ 1 h 44"/>
                    <a:gd name="T6" fmla="*/ 3 w 299"/>
                    <a:gd name="T7" fmla="*/ 0 h 44"/>
                    <a:gd name="T8" fmla="*/ 150 w 299"/>
                    <a:gd name="T9" fmla="*/ 2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4"/>
                    <a:gd name="T17" fmla="*/ 299 w 299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4">
                      <a:moveTo>
                        <a:pt x="299" y="42"/>
                      </a:moveTo>
                      <a:lnTo>
                        <a:pt x="296" y="44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299" y="42"/>
                      </a:lnTo>
                      <a:close/>
                    </a:path>
                  </a:pathLst>
                </a:custGeom>
                <a:solidFill>
                  <a:srgbClr val="A0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0" name="Freeform 1500"/>
                <p:cNvSpPr>
                  <a:spLocks/>
                </p:cNvSpPr>
                <p:nvPr/>
              </p:nvSpPr>
              <p:spPr bwMode="auto">
                <a:xfrm>
                  <a:off x="3544" y="1619"/>
                  <a:ext cx="150" cy="22"/>
                </a:xfrm>
                <a:custGeom>
                  <a:avLst/>
                  <a:gdLst>
                    <a:gd name="T0" fmla="*/ 150 w 299"/>
                    <a:gd name="T1" fmla="*/ 21 h 45"/>
                    <a:gd name="T2" fmla="*/ 148 w 299"/>
                    <a:gd name="T3" fmla="*/ 22 h 45"/>
                    <a:gd name="T4" fmla="*/ 0 w 299"/>
                    <a:gd name="T5" fmla="*/ 1 h 45"/>
                    <a:gd name="T6" fmla="*/ 2 w 299"/>
                    <a:gd name="T7" fmla="*/ 0 h 45"/>
                    <a:gd name="T8" fmla="*/ 150 w 299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45"/>
                    <a:gd name="T17" fmla="*/ 299 w 29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45">
                      <a:moveTo>
                        <a:pt x="299" y="42"/>
                      </a:moveTo>
                      <a:lnTo>
                        <a:pt x="296" y="45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299" y="42"/>
                      </a:lnTo>
                      <a:close/>
                    </a:path>
                  </a:pathLst>
                </a:custGeom>
                <a:solidFill>
                  <a:srgbClr val="A4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1" name="Freeform 1501"/>
                <p:cNvSpPr>
                  <a:spLocks/>
                </p:cNvSpPr>
                <p:nvPr/>
              </p:nvSpPr>
              <p:spPr bwMode="auto">
                <a:xfrm>
                  <a:off x="3539" y="1621"/>
                  <a:ext cx="153" cy="25"/>
                </a:xfrm>
                <a:custGeom>
                  <a:avLst/>
                  <a:gdLst>
                    <a:gd name="T0" fmla="*/ 153 w 306"/>
                    <a:gd name="T1" fmla="*/ 20 h 52"/>
                    <a:gd name="T2" fmla="*/ 147 w 306"/>
                    <a:gd name="T3" fmla="*/ 25 h 52"/>
                    <a:gd name="T4" fmla="*/ 0 w 306"/>
                    <a:gd name="T5" fmla="*/ 4 h 52"/>
                    <a:gd name="T6" fmla="*/ 5 w 306"/>
                    <a:gd name="T7" fmla="*/ 0 h 52"/>
                    <a:gd name="T8" fmla="*/ 153 w 306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52"/>
                    <a:gd name="T17" fmla="*/ 306 w 306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52">
                      <a:moveTo>
                        <a:pt x="306" y="42"/>
                      </a:moveTo>
                      <a:lnTo>
                        <a:pt x="294" y="52"/>
                      </a:ln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306" y="42"/>
                      </a:lnTo>
                      <a:close/>
                    </a:path>
                  </a:pathLst>
                </a:custGeom>
                <a:solidFill>
                  <a:srgbClr val="A8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2" name="Freeform 1502"/>
                <p:cNvSpPr>
                  <a:spLocks/>
                </p:cNvSpPr>
                <p:nvPr/>
              </p:nvSpPr>
              <p:spPr bwMode="auto">
                <a:xfrm>
                  <a:off x="3544" y="1621"/>
                  <a:ext cx="148" cy="21"/>
                </a:xfrm>
                <a:custGeom>
                  <a:avLst/>
                  <a:gdLst>
                    <a:gd name="T0" fmla="*/ 148 w 298"/>
                    <a:gd name="T1" fmla="*/ 21 h 43"/>
                    <a:gd name="T2" fmla="*/ 146 w 298"/>
                    <a:gd name="T3" fmla="*/ 21 h 43"/>
                    <a:gd name="T4" fmla="*/ 0 w 298"/>
                    <a:gd name="T5" fmla="*/ 1 h 43"/>
                    <a:gd name="T6" fmla="*/ 1 w 298"/>
                    <a:gd name="T7" fmla="*/ 0 h 43"/>
                    <a:gd name="T8" fmla="*/ 148 w 298"/>
                    <a:gd name="T9" fmla="*/ 21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3"/>
                    <a:gd name="T17" fmla="*/ 298 w 298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3">
                      <a:moveTo>
                        <a:pt x="298" y="42"/>
                      </a:moveTo>
                      <a:lnTo>
                        <a:pt x="294" y="4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8" y="42"/>
                      </a:lnTo>
                      <a:close/>
                    </a:path>
                  </a:pathLst>
                </a:custGeom>
                <a:solidFill>
                  <a:srgbClr val="A8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3" name="Freeform 1503"/>
                <p:cNvSpPr>
                  <a:spLocks/>
                </p:cNvSpPr>
                <p:nvPr/>
              </p:nvSpPr>
              <p:spPr bwMode="auto">
                <a:xfrm>
                  <a:off x="3542" y="1621"/>
                  <a:ext cx="149" cy="23"/>
                </a:xfrm>
                <a:custGeom>
                  <a:avLst/>
                  <a:gdLst>
                    <a:gd name="T0" fmla="*/ 149 w 297"/>
                    <a:gd name="T1" fmla="*/ 21 h 45"/>
                    <a:gd name="T2" fmla="*/ 147 w 297"/>
                    <a:gd name="T3" fmla="*/ 23 h 45"/>
                    <a:gd name="T4" fmla="*/ 0 w 297"/>
                    <a:gd name="T5" fmla="*/ 1 h 45"/>
                    <a:gd name="T6" fmla="*/ 2 w 297"/>
                    <a:gd name="T7" fmla="*/ 0 h 45"/>
                    <a:gd name="T8" fmla="*/ 149 w 297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1"/>
                      </a:moveTo>
                      <a:lnTo>
                        <a:pt x="294" y="45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297" y="41"/>
                      </a:lnTo>
                      <a:close/>
                    </a:path>
                  </a:pathLst>
                </a:custGeom>
                <a:solidFill>
                  <a:srgbClr val="AA5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4" name="Freeform 1504"/>
                <p:cNvSpPr>
                  <a:spLocks/>
                </p:cNvSpPr>
                <p:nvPr/>
              </p:nvSpPr>
              <p:spPr bwMode="auto">
                <a:xfrm>
                  <a:off x="3540" y="1622"/>
                  <a:ext cx="149" cy="23"/>
                </a:xfrm>
                <a:custGeom>
                  <a:avLst/>
                  <a:gdLst>
                    <a:gd name="T0" fmla="*/ 149 w 297"/>
                    <a:gd name="T1" fmla="*/ 22 h 44"/>
                    <a:gd name="T2" fmla="*/ 148 w 297"/>
                    <a:gd name="T3" fmla="*/ 23 h 44"/>
                    <a:gd name="T4" fmla="*/ 0 w 297"/>
                    <a:gd name="T5" fmla="*/ 2 h 44"/>
                    <a:gd name="T6" fmla="*/ 2 w 297"/>
                    <a:gd name="T7" fmla="*/ 0 h 44"/>
                    <a:gd name="T8" fmla="*/ 149 w 297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4"/>
                    <a:gd name="T17" fmla="*/ 297 w 297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4">
                      <a:moveTo>
                        <a:pt x="297" y="43"/>
                      </a:moveTo>
                      <a:lnTo>
                        <a:pt x="295" y="44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AD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5" name="Freeform 1505"/>
                <p:cNvSpPr>
                  <a:spLocks/>
                </p:cNvSpPr>
                <p:nvPr/>
              </p:nvSpPr>
              <p:spPr bwMode="auto">
                <a:xfrm>
                  <a:off x="3539" y="1624"/>
                  <a:ext cx="149" cy="22"/>
                </a:xfrm>
                <a:custGeom>
                  <a:avLst/>
                  <a:gdLst>
                    <a:gd name="T0" fmla="*/ 149 w 297"/>
                    <a:gd name="T1" fmla="*/ 20 h 45"/>
                    <a:gd name="T2" fmla="*/ 147 w 297"/>
                    <a:gd name="T3" fmla="*/ 22 h 45"/>
                    <a:gd name="T4" fmla="*/ 0 w 297"/>
                    <a:gd name="T5" fmla="*/ 1 h 45"/>
                    <a:gd name="T6" fmla="*/ 1 w 297"/>
                    <a:gd name="T7" fmla="*/ 0 h 45"/>
                    <a:gd name="T8" fmla="*/ 149 w 297"/>
                    <a:gd name="T9" fmla="*/ 2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1"/>
                      </a:moveTo>
                      <a:lnTo>
                        <a:pt x="294" y="4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7" y="41"/>
                      </a:lnTo>
                      <a:close/>
                    </a:path>
                  </a:pathLst>
                </a:custGeom>
                <a:solidFill>
                  <a:srgbClr val="AF5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6" name="Freeform 1506"/>
                <p:cNvSpPr>
                  <a:spLocks/>
                </p:cNvSpPr>
                <p:nvPr/>
              </p:nvSpPr>
              <p:spPr bwMode="auto">
                <a:xfrm>
                  <a:off x="3534" y="1625"/>
                  <a:ext cx="153" cy="26"/>
                </a:xfrm>
                <a:custGeom>
                  <a:avLst/>
                  <a:gdLst>
                    <a:gd name="T0" fmla="*/ 153 w 304"/>
                    <a:gd name="T1" fmla="*/ 21 h 53"/>
                    <a:gd name="T2" fmla="*/ 148 w 304"/>
                    <a:gd name="T3" fmla="*/ 26 h 53"/>
                    <a:gd name="T4" fmla="*/ 0 w 304"/>
                    <a:gd name="T5" fmla="*/ 5 h 53"/>
                    <a:gd name="T6" fmla="*/ 5 w 304"/>
                    <a:gd name="T7" fmla="*/ 0 h 53"/>
                    <a:gd name="T8" fmla="*/ 153 w 304"/>
                    <a:gd name="T9" fmla="*/ 21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53"/>
                    <a:gd name="T17" fmla="*/ 304 w 304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53">
                      <a:moveTo>
                        <a:pt x="304" y="43"/>
                      </a:moveTo>
                      <a:lnTo>
                        <a:pt x="294" y="53"/>
                      </a:lnTo>
                      <a:lnTo>
                        <a:pt x="0" y="11"/>
                      </a:lnTo>
                      <a:lnTo>
                        <a:pt x="10" y="0"/>
                      </a:lnTo>
                      <a:lnTo>
                        <a:pt x="304" y="43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7" name="Freeform 1507"/>
                <p:cNvSpPr>
                  <a:spLocks/>
                </p:cNvSpPr>
                <p:nvPr/>
              </p:nvSpPr>
              <p:spPr bwMode="auto">
                <a:xfrm>
                  <a:off x="3539" y="1625"/>
                  <a:ext cx="148" cy="22"/>
                </a:xfrm>
                <a:custGeom>
                  <a:avLst/>
                  <a:gdLst>
                    <a:gd name="T0" fmla="*/ 148 w 296"/>
                    <a:gd name="T1" fmla="*/ 22 h 44"/>
                    <a:gd name="T2" fmla="*/ 147 w 296"/>
                    <a:gd name="T3" fmla="*/ 22 h 44"/>
                    <a:gd name="T4" fmla="*/ 0 w 296"/>
                    <a:gd name="T5" fmla="*/ 1 h 44"/>
                    <a:gd name="T6" fmla="*/ 1 w 296"/>
                    <a:gd name="T7" fmla="*/ 0 h 44"/>
                    <a:gd name="T8" fmla="*/ 148 w 296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4"/>
                    <a:gd name="T17" fmla="*/ 296 w 296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4">
                      <a:moveTo>
                        <a:pt x="296" y="43"/>
                      </a:moveTo>
                      <a:lnTo>
                        <a:pt x="294" y="44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B2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8" name="Freeform 1508"/>
                <p:cNvSpPr>
                  <a:spLocks/>
                </p:cNvSpPr>
                <p:nvPr/>
              </p:nvSpPr>
              <p:spPr bwMode="auto">
                <a:xfrm>
                  <a:off x="3537" y="1626"/>
                  <a:ext cx="149" cy="22"/>
                </a:xfrm>
                <a:custGeom>
                  <a:avLst/>
                  <a:gdLst>
                    <a:gd name="T0" fmla="*/ 149 w 297"/>
                    <a:gd name="T1" fmla="*/ 21 h 45"/>
                    <a:gd name="T2" fmla="*/ 148 w 297"/>
                    <a:gd name="T3" fmla="*/ 22 h 45"/>
                    <a:gd name="T4" fmla="*/ 0 w 297"/>
                    <a:gd name="T5" fmla="*/ 2 h 45"/>
                    <a:gd name="T6" fmla="*/ 2 w 297"/>
                    <a:gd name="T7" fmla="*/ 0 h 45"/>
                    <a:gd name="T8" fmla="*/ 149 w 297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3"/>
                      </a:moveTo>
                      <a:lnTo>
                        <a:pt x="296" y="45"/>
                      </a:lnTo>
                      <a:lnTo>
                        <a:pt x="0" y="4"/>
                      </a:lnTo>
                      <a:lnTo>
                        <a:pt x="3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B35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9" name="Freeform 1509"/>
                <p:cNvSpPr>
                  <a:spLocks/>
                </p:cNvSpPr>
                <p:nvPr/>
              </p:nvSpPr>
              <p:spPr bwMode="auto">
                <a:xfrm>
                  <a:off x="3536" y="1627"/>
                  <a:ext cx="149" cy="23"/>
                </a:xfrm>
                <a:custGeom>
                  <a:avLst/>
                  <a:gdLst>
                    <a:gd name="T0" fmla="*/ 149 w 298"/>
                    <a:gd name="T1" fmla="*/ 21 h 44"/>
                    <a:gd name="T2" fmla="*/ 148 w 298"/>
                    <a:gd name="T3" fmla="*/ 23 h 44"/>
                    <a:gd name="T4" fmla="*/ 0 w 298"/>
                    <a:gd name="T5" fmla="*/ 1 h 44"/>
                    <a:gd name="T6" fmla="*/ 1 w 298"/>
                    <a:gd name="T7" fmla="*/ 0 h 44"/>
                    <a:gd name="T8" fmla="*/ 149 w 298"/>
                    <a:gd name="T9" fmla="*/ 2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4"/>
                    <a:gd name="T17" fmla="*/ 298 w 298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4">
                      <a:moveTo>
                        <a:pt x="298" y="41"/>
                      </a:moveTo>
                      <a:lnTo>
                        <a:pt x="296" y="44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98" y="41"/>
                      </a:lnTo>
                      <a:close/>
                    </a:path>
                  </a:pathLst>
                </a:custGeom>
                <a:solidFill>
                  <a:srgbClr val="B55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0" name="Freeform 1510"/>
                <p:cNvSpPr>
                  <a:spLocks/>
                </p:cNvSpPr>
                <p:nvPr/>
              </p:nvSpPr>
              <p:spPr bwMode="auto">
                <a:xfrm>
                  <a:off x="3535" y="1628"/>
                  <a:ext cx="149" cy="23"/>
                </a:xfrm>
                <a:custGeom>
                  <a:avLst/>
                  <a:gdLst>
                    <a:gd name="T0" fmla="*/ 149 w 297"/>
                    <a:gd name="T1" fmla="*/ 22 h 45"/>
                    <a:gd name="T2" fmla="*/ 147 w 297"/>
                    <a:gd name="T3" fmla="*/ 23 h 45"/>
                    <a:gd name="T4" fmla="*/ 0 w 297"/>
                    <a:gd name="T5" fmla="*/ 1 h 45"/>
                    <a:gd name="T6" fmla="*/ 1 w 297"/>
                    <a:gd name="T7" fmla="*/ 0 h 45"/>
                    <a:gd name="T8" fmla="*/ 149 w 297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3"/>
                      </a:moveTo>
                      <a:lnTo>
                        <a:pt x="294" y="45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B7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1" name="Freeform 1511"/>
                <p:cNvSpPr>
                  <a:spLocks/>
                </p:cNvSpPr>
                <p:nvPr/>
              </p:nvSpPr>
              <p:spPr bwMode="auto">
                <a:xfrm>
                  <a:off x="3534" y="1629"/>
                  <a:ext cx="148" cy="22"/>
                </a:xfrm>
                <a:custGeom>
                  <a:avLst/>
                  <a:gdLst>
                    <a:gd name="T0" fmla="*/ 148 w 296"/>
                    <a:gd name="T1" fmla="*/ 21 h 45"/>
                    <a:gd name="T2" fmla="*/ 147 w 296"/>
                    <a:gd name="T3" fmla="*/ 22 h 45"/>
                    <a:gd name="T4" fmla="*/ 0 w 296"/>
                    <a:gd name="T5" fmla="*/ 1 h 45"/>
                    <a:gd name="T6" fmla="*/ 1 w 296"/>
                    <a:gd name="T7" fmla="*/ 0 h 45"/>
                    <a:gd name="T8" fmla="*/ 148 w 296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3"/>
                      </a:moveTo>
                      <a:lnTo>
                        <a:pt x="294" y="4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B95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2" name="Freeform 1512"/>
                <p:cNvSpPr>
                  <a:spLocks/>
                </p:cNvSpPr>
                <p:nvPr/>
              </p:nvSpPr>
              <p:spPr bwMode="auto">
                <a:xfrm>
                  <a:off x="3529" y="1631"/>
                  <a:ext cx="153" cy="27"/>
                </a:xfrm>
                <a:custGeom>
                  <a:avLst/>
                  <a:gdLst>
                    <a:gd name="T0" fmla="*/ 153 w 304"/>
                    <a:gd name="T1" fmla="*/ 21 h 55"/>
                    <a:gd name="T2" fmla="*/ 149 w 304"/>
                    <a:gd name="T3" fmla="*/ 27 h 55"/>
                    <a:gd name="T4" fmla="*/ 0 w 304"/>
                    <a:gd name="T5" fmla="*/ 6 h 55"/>
                    <a:gd name="T6" fmla="*/ 5 w 304"/>
                    <a:gd name="T7" fmla="*/ 0 h 55"/>
                    <a:gd name="T8" fmla="*/ 153 w 304"/>
                    <a:gd name="T9" fmla="*/ 21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55"/>
                    <a:gd name="T17" fmla="*/ 304 w 304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55">
                      <a:moveTo>
                        <a:pt x="304" y="42"/>
                      </a:moveTo>
                      <a:lnTo>
                        <a:pt x="296" y="55"/>
                      </a:lnTo>
                      <a:lnTo>
                        <a:pt x="0" y="12"/>
                      </a:lnTo>
                      <a:lnTo>
                        <a:pt x="10" y="0"/>
                      </a:lnTo>
                      <a:lnTo>
                        <a:pt x="304" y="42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3" name="Freeform 1513"/>
                <p:cNvSpPr>
                  <a:spLocks/>
                </p:cNvSpPr>
                <p:nvPr/>
              </p:nvSpPr>
              <p:spPr bwMode="auto">
                <a:xfrm>
                  <a:off x="3534" y="1631"/>
                  <a:ext cx="148" cy="22"/>
                </a:xfrm>
                <a:custGeom>
                  <a:avLst/>
                  <a:gdLst>
                    <a:gd name="T0" fmla="*/ 148 w 296"/>
                    <a:gd name="T1" fmla="*/ 21 h 45"/>
                    <a:gd name="T2" fmla="*/ 147 w 296"/>
                    <a:gd name="T3" fmla="*/ 22 h 45"/>
                    <a:gd name="T4" fmla="*/ 0 w 296"/>
                    <a:gd name="T5" fmla="*/ 1 h 45"/>
                    <a:gd name="T6" fmla="*/ 1 w 296"/>
                    <a:gd name="T7" fmla="*/ 0 h 45"/>
                    <a:gd name="T8" fmla="*/ 148 w 296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5"/>
                    <a:gd name="T17" fmla="*/ 296 w 29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5">
                      <a:moveTo>
                        <a:pt x="296" y="42"/>
                      </a:moveTo>
                      <a:lnTo>
                        <a:pt x="294" y="4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6" y="42"/>
                      </a:lnTo>
                      <a:close/>
                    </a:path>
                  </a:pathLst>
                </a:custGeom>
                <a:solidFill>
                  <a:srgbClr val="BB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4" name="Freeform 1514"/>
                <p:cNvSpPr>
                  <a:spLocks/>
                </p:cNvSpPr>
                <p:nvPr/>
              </p:nvSpPr>
              <p:spPr bwMode="auto">
                <a:xfrm>
                  <a:off x="3532" y="1631"/>
                  <a:ext cx="149" cy="23"/>
                </a:xfrm>
                <a:custGeom>
                  <a:avLst/>
                  <a:gdLst>
                    <a:gd name="T0" fmla="*/ 149 w 297"/>
                    <a:gd name="T1" fmla="*/ 22 h 45"/>
                    <a:gd name="T2" fmla="*/ 148 w 297"/>
                    <a:gd name="T3" fmla="*/ 23 h 45"/>
                    <a:gd name="T4" fmla="*/ 0 w 297"/>
                    <a:gd name="T5" fmla="*/ 2 h 45"/>
                    <a:gd name="T6" fmla="*/ 2 w 297"/>
                    <a:gd name="T7" fmla="*/ 0 h 45"/>
                    <a:gd name="T8" fmla="*/ 149 w 297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3"/>
                      </a:moveTo>
                      <a:lnTo>
                        <a:pt x="296" y="45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BC5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5" name="Freeform 1515"/>
                <p:cNvSpPr>
                  <a:spLocks/>
                </p:cNvSpPr>
                <p:nvPr/>
              </p:nvSpPr>
              <p:spPr bwMode="auto">
                <a:xfrm>
                  <a:off x="3531" y="1633"/>
                  <a:ext cx="149" cy="23"/>
                </a:xfrm>
                <a:custGeom>
                  <a:avLst/>
                  <a:gdLst>
                    <a:gd name="T0" fmla="*/ 149 w 298"/>
                    <a:gd name="T1" fmla="*/ 21 h 45"/>
                    <a:gd name="T2" fmla="*/ 148 w 298"/>
                    <a:gd name="T3" fmla="*/ 23 h 45"/>
                    <a:gd name="T4" fmla="*/ 0 w 298"/>
                    <a:gd name="T5" fmla="*/ 1 h 45"/>
                    <a:gd name="T6" fmla="*/ 1 w 298"/>
                    <a:gd name="T7" fmla="*/ 0 h 45"/>
                    <a:gd name="T8" fmla="*/ 149 w 298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2"/>
                      </a:moveTo>
                      <a:lnTo>
                        <a:pt x="296" y="4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8" y="42"/>
                      </a:lnTo>
                      <a:close/>
                    </a:path>
                  </a:pathLst>
                </a:custGeom>
                <a:solidFill>
                  <a:srgbClr val="BE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6" name="Freeform 1516"/>
                <p:cNvSpPr>
                  <a:spLocks/>
                </p:cNvSpPr>
                <p:nvPr/>
              </p:nvSpPr>
              <p:spPr bwMode="auto">
                <a:xfrm>
                  <a:off x="3530" y="1634"/>
                  <a:ext cx="149" cy="22"/>
                </a:xfrm>
                <a:custGeom>
                  <a:avLst/>
                  <a:gdLst>
                    <a:gd name="T0" fmla="*/ 149 w 297"/>
                    <a:gd name="T1" fmla="*/ 21 h 45"/>
                    <a:gd name="T2" fmla="*/ 148 w 297"/>
                    <a:gd name="T3" fmla="*/ 22 h 45"/>
                    <a:gd name="T4" fmla="*/ 0 w 297"/>
                    <a:gd name="T5" fmla="*/ 1 h 45"/>
                    <a:gd name="T6" fmla="*/ 1 w 297"/>
                    <a:gd name="T7" fmla="*/ 0 h 45"/>
                    <a:gd name="T8" fmla="*/ 149 w 297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3"/>
                      </a:moveTo>
                      <a:lnTo>
                        <a:pt x="295" y="45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C05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7" name="Freeform 1517"/>
                <p:cNvSpPr>
                  <a:spLocks/>
                </p:cNvSpPr>
                <p:nvPr/>
              </p:nvSpPr>
              <p:spPr bwMode="auto">
                <a:xfrm>
                  <a:off x="3529" y="1635"/>
                  <a:ext cx="149" cy="23"/>
                </a:xfrm>
                <a:custGeom>
                  <a:avLst/>
                  <a:gdLst>
                    <a:gd name="T0" fmla="*/ 149 w 297"/>
                    <a:gd name="T1" fmla="*/ 22 h 46"/>
                    <a:gd name="T2" fmla="*/ 148 w 297"/>
                    <a:gd name="T3" fmla="*/ 23 h 46"/>
                    <a:gd name="T4" fmla="*/ 0 w 297"/>
                    <a:gd name="T5" fmla="*/ 1 h 46"/>
                    <a:gd name="T6" fmla="*/ 1 w 297"/>
                    <a:gd name="T7" fmla="*/ 0 h 46"/>
                    <a:gd name="T8" fmla="*/ 149 w 297"/>
                    <a:gd name="T9" fmla="*/ 22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6"/>
                    <a:gd name="T17" fmla="*/ 297 w 297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6">
                      <a:moveTo>
                        <a:pt x="297" y="43"/>
                      </a:moveTo>
                      <a:lnTo>
                        <a:pt x="296" y="4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C2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8" name="Freeform 1518"/>
                <p:cNvSpPr>
                  <a:spLocks/>
                </p:cNvSpPr>
                <p:nvPr/>
              </p:nvSpPr>
              <p:spPr bwMode="auto">
                <a:xfrm>
                  <a:off x="3525" y="1636"/>
                  <a:ext cx="152" cy="29"/>
                </a:xfrm>
                <a:custGeom>
                  <a:avLst/>
                  <a:gdLst>
                    <a:gd name="T0" fmla="*/ 152 w 304"/>
                    <a:gd name="T1" fmla="*/ 22 h 56"/>
                    <a:gd name="T2" fmla="*/ 147 w 304"/>
                    <a:gd name="T3" fmla="*/ 29 h 56"/>
                    <a:gd name="T4" fmla="*/ 0 w 304"/>
                    <a:gd name="T5" fmla="*/ 7 h 56"/>
                    <a:gd name="T6" fmla="*/ 4 w 304"/>
                    <a:gd name="T7" fmla="*/ 0 h 56"/>
                    <a:gd name="T8" fmla="*/ 152 w 304"/>
                    <a:gd name="T9" fmla="*/ 22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56"/>
                    <a:gd name="T17" fmla="*/ 304 w 304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56">
                      <a:moveTo>
                        <a:pt x="304" y="43"/>
                      </a:moveTo>
                      <a:lnTo>
                        <a:pt x="294" y="56"/>
                      </a:lnTo>
                      <a:lnTo>
                        <a:pt x="0" y="13"/>
                      </a:lnTo>
                      <a:lnTo>
                        <a:pt x="8" y="0"/>
                      </a:lnTo>
                      <a:lnTo>
                        <a:pt x="304" y="43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9" name="Freeform 1519"/>
                <p:cNvSpPr>
                  <a:spLocks/>
                </p:cNvSpPr>
                <p:nvPr/>
              </p:nvSpPr>
              <p:spPr bwMode="auto">
                <a:xfrm>
                  <a:off x="3529" y="1636"/>
                  <a:ext cx="148" cy="23"/>
                </a:xfrm>
                <a:custGeom>
                  <a:avLst/>
                  <a:gdLst>
                    <a:gd name="T0" fmla="*/ 148 w 298"/>
                    <a:gd name="T1" fmla="*/ 22 h 45"/>
                    <a:gd name="T2" fmla="*/ 147 w 298"/>
                    <a:gd name="T3" fmla="*/ 23 h 45"/>
                    <a:gd name="T4" fmla="*/ 0 w 298"/>
                    <a:gd name="T5" fmla="*/ 1 h 45"/>
                    <a:gd name="T6" fmla="*/ 1 w 298"/>
                    <a:gd name="T7" fmla="*/ 0 h 45"/>
                    <a:gd name="T8" fmla="*/ 148 w 298"/>
                    <a:gd name="T9" fmla="*/ 22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5"/>
                    <a:gd name="T17" fmla="*/ 298 w 29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5">
                      <a:moveTo>
                        <a:pt x="298" y="43"/>
                      </a:moveTo>
                      <a:lnTo>
                        <a:pt x="296" y="4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8" y="43"/>
                      </a:lnTo>
                      <a:close/>
                    </a:path>
                  </a:pathLst>
                </a:custGeom>
                <a:solidFill>
                  <a:srgbClr val="C4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0" name="Freeform 1520"/>
                <p:cNvSpPr>
                  <a:spLocks/>
                </p:cNvSpPr>
                <p:nvPr/>
              </p:nvSpPr>
              <p:spPr bwMode="auto">
                <a:xfrm>
                  <a:off x="3528" y="1637"/>
                  <a:ext cx="149" cy="24"/>
                </a:xfrm>
                <a:custGeom>
                  <a:avLst/>
                  <a:gdLst>
                    <a:gd name="T0" fmla="*/ 149 w 297"/>
                    <a:gd name="T1" fmla="*/ 22 h 46"/>
                    <a:gd name="T2" fmla="*/ 148 w 297"/>
                    <a:gd name="T3" fmla="*/ 24 h 46"/>
                    <a:gd name="T4" fmla="*/ 0 w 297"/>
                    <a:gd name="T5" fmla="*/ 2 h 46"/>
                    <a:gd name="T6" fmla="*/ 1 w 297"/>
                    <a:gd name="T7" fmla="*/ 0 h 46"/>
                    <a:gd name="T8" fmla="*/ 149 w 297"/>
                    <a:gd name="T9" fmla="*/ 22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6"/>
                    <a:gd name="T17" fmla="*/ 297 w 297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6">
                      <a:moveTo>
                        <a:pt x="297" y="43"/>
                      </a:moveTo>
                      <a:lnTo>
                        <a:pt x="295" y="46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C56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1" name="Freeform 1521"/>
                <p:cNvSpPr>
                  <a:spLocks/>
                </p:cNvSpPr>
                <p:nvPr/>
              </p:nvSpPr>
              <p:spPr bwMode="auto">
                <a:xfrm>
                  <a:off x="3527" y="1639"/>
                  <a:ext cx="149" cy="22"/>
                </a:xfrm>
                <a:custGeom>
                  <a:avLst/>
                  <a:gdLst>
                    <a:gd name="T0" fmla="*/ 149 w 297"/>
                    <a:gd name="T1" fmla="*/ 21 h 45"/>
                    <a:gd name="T2" fmla="*/ 148 w 297"/>
                    <a:gd name="T3" fmla="*/ 22 h 45"/>
                    <a:gd name="T4" fmla="*/ 0 w 297"/>
                    <a:gd name="T5" fmla="*/ 1 h 45"/>
                    <a:gd name="T6" fmla="*/ 1 w 297"/>
                    <a:gd name="T7" fmla="*/ 0 h 45"/>
                    <a:gd name="T8" fmla="*/ 149 w 297"/>
                    <a:gd name="T9" fmla="*/ 21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5"/>
                    <a:gd name="T17" fmla="*/ 297 w 29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5">
                      <a:moveTo>
                        <a:pt x="297" y="43"/>
                      </a:moveTo>
                      <a:lnTo>
                        <a:pt x="296" y="4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C6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2" name="Freeform 1522"/>
                <p:cNvSpPr>
                  <a:spLocks/>
                </p:cNvSpPr>
                <p:nvPr/>
              </p:nvSpPr>
              <p:spPr bwMode="auto">
                <a:xfrm>
                  <a:off x="3527" y="1640"/>
                  <a:ext cx="148" cy="22"/>
                </a:xfrm>
                <a:custGeom>
                  <a:avLst/>
                  <a:gdLst>
                    <a:gd name="T0" fmla="*/ 148 w 296"/>
                    <a:gd name="T1" fmla="*/ 22 h 44"/>
                    <a:gd name="T2" fmla="*/ 147 w 296"/>
                    <a:gd name="T3" fmla="*/ 22 h 44"/>
                    <a:gd name="T4" fmla="*/ 0 w 296"/>
                    <a:gd name="T5" fmla="*/ 1 h 44"/>
                    <a:gd name="T6" fmla="*/ 0 w 296"/>
                    <a:gd name="T7" fmla="*/ 0 h 44"/>
                    <a:gd name="T8" fmla="*/ 148 w 296"/>
                    <a:gd name="T9" fmla="*/ 22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4"/>
                    <a:gd name="T17" fmla="*/ 296 w 296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4">
                      <a:moveTo>
                        <a:pt x="296" y="43"/>
                      </a:moveTo>
                      <a:lnTo>
                        <a:pt x="294" y="4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C7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3" name="Freeform 1523"/>
                <p:cNvSpPr>
                  <a:spLocks/>
                </p:cNvSpPr>
                <p:nvPr/>
              </p:nvSpPr>
              <p:spPr bwMode="auto">
                <a:xfrm>
                  <a:off x="3526" y="1641"/>
                  <a:ext cx="148" cy="23"/>
                </a:xfrm>
                <a:custGeom>
                  <a:avLst/>
                  <a:gdLst>
                    <a:gd name="T0" fmla="*/ 148 w 296"/>
                    <a:gd name="T1" fmla="*/ 21 h 47"/>
                    <a:gd name="T2" fmla="*/ 147 w 296"/>
                    <a:gd name="T3" fmla="*/ 23 h 47"/>
                    <a:gd name="T4" fmla="*/ 0 w 296"/>
                    <a:gd name="T5" fmla="*/ 1 h 47"/>
                    <a:gd name="T6" fmla="*/ 1 w 296"/>
                    <a:gd name="T7" fmla="*/ 0 h 47"/>
                    <a:gd name="T8" fmla="*/ 148 w 296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3"/>
                      </a:moveTo>
                      <a:lnTo>
                        <a:pt x="294" y="47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C96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4" name="Freeform 1524"/>
                <p:cNvSpPr>
                  <a:spLocks/>
                </p:cNvSpPr>
                <p:nvPr/>
              </p:nvSpPr>
              <p:spPr bwMode="auto">
                <a:xfrm>
                  <a:off x="3525" y="1641"/>
                  <a:ext cx="148" cy="24"/>
                </a:xfrm>
                <a:custGeom>
                  <a:avLst/>
                  <a:gdLst>
                    <a:gd name="T0" fmla="*/ 148 w 295"/>
                    <a:gd name="T1" fmla="*/ 23 h 46"/>
                    <a:gd name="T2" fmla="*/ 147 w 295"/>
                    <a:gd name="T3" fmla="*/ 24 h 46"/>
                    <a:gd name="T4" fmla="*/ 0 w 295"/>
                    <a:gd name="T5" fmla="*/ 2 h 46"/>
                    <a:gd name="T6" fmla="*/ 1 w 295"/>
                    <a:gd name="T7" fmla="*/ 0 h 46"/>
                    <a:gd name="T8" fmla="*/ 148 w 295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46"/>
                    <a:gd name="T17" fmla="*/ 295 w 29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46">
                      <a:moveTo>
                        <a:pt x="295" y="45"/>
                      </a:moveTo>
                      <a:lnTo>
                        <a:pt x="294" y="46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295" y="45"/>
                      </a:lnTo>
                      <a:close/>
                    </a:path>
                  </a:pathLst>
                </a:custGeom>
                <a:solidFill>
                  <a:srgbClr val="CA6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5" name="Freeform 1525"/>
                <p:cNvSpPr>
                  <a:spLocks/>
                </p:cNvSpPr>
                <p:nvPr/>
              </p:nvSpPr>
              <p:spPr bwMode="auto">
                <a:xfrm>
                  <a:off x="3521" y="1643"/>
                  <a:ext cx="151" cy="29"/>
                </a:xfrm>
                <a:custGeom>
                  <a:avLst/>
                  <a:gdLst>
                    <a:gd name="T0" fmla="*/ 151 w 303"/>
                    <a:gd name="T1" fmla="*/ 22 h 58"/>
                    <a:gd name="T2" fmla="*/ 148 w 303"/>
                    <a:gd name="T3" fmla="*/ 29 h 58"/>
                    <a:gd name="T4" fmla="*/ 0 w 303"/>
                    <a:gd name="T5" fmla="*/ 7 h 58"/>
                    <a:gd name="T6" fmla="*/ 4 w 303"/>
                    <a:gd name="T7" fmla="*/ 0 h 58"/>
                    <a:gd name="T8" fmla="*/ 151 w 303"/>
                    <a:gd name="T9" fmla="*/ 22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3"/>
                    <a:gd name="T16" fmla="*/ 0 h 58"/>
                    <a:gd name="T17" fmla="*/ 303 w 303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3" h="58">
                      <a:moveTo>
                        <a:pt x="303" y="43"/>
                      </a:moveTo>
                      <a:lnTo>
                        <a:pt x="296" y="58"/>
                      </a:lnTo>
                      <a:lnTo>
                        <a:pt x="0" y="13"/>
                      </a:lnTo>
                      <a:lnTo>
                        <a:pt x="9" y="0"/>
                      </a:lnTo>
                      <a:lnTo>
                        <a:pt x="303" y="43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6" name="Freeform 1526"/>
                <p:cNvSpPr>
                  <a:spLocks/>
                </p:cNvSpPr>
                <p:nvPr/>
              </p:nvSpPr>
              <p:spPr bwMode="auto">
                <a:xfrm>
                  <a:off x="3525" y="1643"/>
                  <a:ext cx="147" cy="23"/>
                </a:xfrm>
                <a:custGeom>
                  <a:avLst/>
                  <a:gdLst>
                    <a:gd name="T0" fmla="*/ 147 w 296"/>
                    <a:gd name="T1" fmla="*/ 21 h 47"/>
                    <a:gd name="T2" fmla="*/ 147 w 296"/>
                    <a:gd name="T3" fmla="*/ 23 h 47"/>
                    <a:gd name="T4" fmla="*/ 0 w 296"/>
                    <a:gd name="T5" fmla="*/ 1 h 47"/>
                    <a:gd name="T6" fmla="*/ 1 w 296"/>
                    <a:gd name="T7" fmla="*/ 0 h 47"/>
                    <a:gd name="T8" fmla="*/ 147 w 296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3"/>
                      </a:moveTo>
                      <a:lnTo>
                        <a:pt x="296" y="47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7" name="Freeform 1527"/>
                <p:cNvSpPr>
                  <a:spLocks/>
                </p:cNvSpPr>
                <p:nvPr/>
              </p:nvSpPr>
              <p:spPr bwMode="auto">
                <a:xfrm>
                  <a:off x="3524" y="1644"/>
                  <a:ext cx="148" cy="23"/>
                </a:xfrm>
                <a:custGeom>
                  <a:avLst/>
                  <a:gdLst>
                    <a:gd name="T0" fmla="*/ 148 w 298"/>
                    <a:gd name="T1" fmla="*/ 23 h 46"/>
                    <a:gd name="T2" fmla="*/ 147 w 298"/>
                    <a:gd name="T3" fmla="*/ 23 h 46"/>
                    <a:gd name="T4" fmla="*/ 0 w 298"/>
                    <a:gd name="T5" fmla="*/ 1 h 46"/>
                    <a:gd name="T6" fmla="*/ 1 w 298"/>
                    <a:gd name="T7" fmla="*/ 0 h 46"/>
                    <a:gd name="T8" fmla="*/ 148 w 298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6"/>
                    <a:gd name="T17" fmla="*/ 298 w 298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6">
                      <a:moveTo>
                        <a:pt x="298" y="45"/>
                      </a:moveTo>
                      <a:lnTo>
                        <a:pt x="296" y="4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CD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8" name="Freeform 1528"/>
                <p:cNvSpPr>
                  <a:spLocks/>
                </p:cNvSpPr>
                <p:nvPr/>
              </p:nvSpPr>
              <p:spPr bwMode="auto">
                <a:xfrm>
                  <a:off x="3523" y="1646"/>
                  <a:ext cx="149" cy="23"/>
                </a:xfrm>
                <a:custGeom>
                  <a:avLst/>
                  <a:gdLst>
                    <a:gd name="T0" fmla="*/ 149 w 297"/>
                    <a:gd name="T1" fmla="*/ 21 h 47"/>
                    <a:gd name="T2" fmla="*/ 148 w 297"/>
                    <a:gd name="T3" fmla="*/ 23 h 47"/>
                    <a:gd name="T4" fmla="*/ 0 w 297"/>
                    <a:gd name="T5" fmla="*/ 1 h 47"/>
                    <a:gd name="T6" fmla="*/ 1 w 297"/>
                    <a:gd name="T7" fmla="*/ 0 h 47"/>
                    <a:gd name="T8" fmla="*/ 149 w 297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7"/>
                    <a:gd name="T17" fmla="*/ 297 w 297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7">
                      <a:moveTo>
                        <a:pt x="297" y="43"/>
                      </a:moveTo>
                      <a:lnTo>
                        <a:pt x="295" y="47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97" y="43"/>
                      </a:lnTo>
                      <a:close/>
                    </a:path>
                  </a:pathLst>
                </a:custGeom>
                <a:solidFill>
                  <a:srgbClr val="CE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9" name="Freeform 1529"/>
                <p:cNvSpPr>
                  <a:spLocks/>
                </p:cNvSpPr>
                <p:nvPr/>
              </p:nvSpPr>
              <p:spPr bwMode="auto">
                <a:xfrm>
                  <a:off x="3523" y="1646"/>
                  <a:ext cx="148" cy="24"/>
                </a:xfrm>
                <a:custGeom>
                  <a:avLst/>
                  <a:gdLst>
                    <a:gd name="T0" fmla="*/ 148 w 295"/>
                    <a:gd name="T1" fmla="*/ 23 h 46"/>
                    <a:gd name="T2" fmla="*/ 147 w 295"/>
                    <a:gd name="T3" fmla="*/ 24 h 46"/>
                    <a:gd name="T4" fmla="*/ 0 w 295"/>
                    <a:gd name="T5" fmla="*/ 2 h 46"/>
                    <a:gd name="T6" fmla="*/ 0 w 295"/>
                    <a:gd name="T7" fmla="*/ 0 h 46"/>
                    <a:gd name="T8" fmla="*/ 148 w 295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46"/>
                    <a:gd name="T17" fmla="*/ 295 w 29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46">
                      <a:moveTo>
                        <a:pt x="295" y="45"/>
                      </a:moveTo>
                      <a:lnTo>
                        <a:pt x="294" y="4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5" y="45"/>
                      </a:lnTo>
                      <a:close/>
                    </a:path>
                  </a:pathLst>
                </a:custGeom>
                <a:solidFill>
                  <a:srgbClr val="CF6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0" name="Freeform 1530"/>
                <p:cNvSpPr>
                  <a:spLocks/>
                </p:cNvSpPr>
                <p:nvPr/>
              </p:nvSpPr>
              <p:spPr bwMode="auto">
                <a:xfrm>
                  <a:off x="3522" y="1648"/>
                  <a:ext cx="148" cy="23"/>
                </a:xfrm>
                <a:custGeom>
                  <a:avLst/>
                  <a:gdLst>
                    <a:gd name="T0" fmla="*/ 148 w 296"/>
                    <a:gd name="T1" fmla="*/ 21 h 47"/>
                    <a:gd name="T2" fmla="*/ 147 w 296"/>
                    <a:gd name="T3" fmla="*/ 23 h 47"/>
                    <a:gd name="T4" fmla="*/ 0 w 296"/>
                    <a:gd name="T5" fmla="*/ 1 h 47"/>
                    <a:gd name="T6" fmla="*/ 1 w 296"/>
                    <a:gd name="T7" fmla="*/ 0 h 47"/>
                    <a:gd name="T8" fmla="*/ 148 w 296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3"/>
                      </a:moveTo>
                      <a:lnTo>
                        <a:pt x="294" y="47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D06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1" name="Freeform 1531"/>
                <p:cNvSpPr>
                  <a:spLocks/>
                </p:cNvSpPr>
                <p:nvPr/>
              </p:nvSpPr>
              <p:spPr bwMode="auto">
                <a:xfrm>
                  <a:off x="3521" y="1649"/>
                  <a:ext cx="148" cy="23"/>
                </a:xfrm>
                <a:custGeom>
                  <a:avLst/>
                  <a:gdLst>
                    <a:gd name="T0" fmla="*/ 148 w 296"/>
                    <a:gd name="T1" fmla="*/ 23 h 46"/>
                    <a:gd name="T2" fmla="*/ 148 w 296"/>
                    <a:gd name="T3" fmla="*/ 23 h 46"/>
                    <a:gd name="T4" fmla="*/ 0 w 296"/>
                    <a:gd name="T5" fmla="*/ 1 h 46"/>
                    <a:gd name="T6" fmla="*/ 1 w 296"/>
                    <a:gd name="T7" fmla="*/ 0 h 46"/>
                    <a:gd name="T8" fmla="*/ 148 w 296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6"/>
                    <a:gd name="T17" fmla="*/ 296 w 29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6">
                      <a:moveTo>
                        <a:pt x="296" y="45"/>
                      </a:moveTo>
                      <a:lnTo>
                        <a:pt x="296" y="46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1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2" name="Freeform 1532"/>
                <p:cNvSpPr>
                  <a:spLocks/>
                </p:cNvSpPr>
                <p:nvPr/>
              </p:nvSpPr>
              <p:spPr bwMode="auto">
                <a:xfrm>
                  <a:off x="3518" y="1650"/>
                  <a:ext cx="151" cy="30"/>
                </a:xfrm>
                <a:custGeom>
                  <a:avLst/>
                  <a:gdLst>
                    <a:gd name="T0" fmla="*/ 151 w 302"/>
                    <a:gd name="T1" fmla="*/ 22 h 62"/>
                    <a:gd name="T2" fmla="*/ 147 w 302"/>
                    <a:gd name="T3" fmla="*/ 30 h 62"/>
                    <a:gd name="T4" fmla="*/ 0 w 302"/>
                    <a:gd name="T5" fmla="*/ 8 h 62"/>
                    <a:gd name="T6" fmla="*/ 3 w 302"/>
                    <a:gd name="T7" fmla="*/ 0 h 62"/>
                    <a:gd name="T8" fmla="*/ 151 w 302"/>
                    <a:gd name="T9" fmla="*/ 22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2"/>
                    <a:gd name="T16" fmla="*/ 0 h 62"/>
                    <a:gd name="T17" fmla="*/ 302 w 302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2" h="62">
                      <a:moveTo>
                        <a:pt x="302" y="45"/>
                      </a:moveTo>
                      <a:lnTo>
                        <a:pt x="294" y="62"/>
                      </a:lnTo>
                      <a:lnTo>
                        <a:pt x="0" y="17"/>
                      </a:lnTo>
                      <a:lnTo>
                        <a:pt x="6" y="0"/>
                      </a:lnTo>
                      <a:lnTo>
                        <a:pt x="302" y="45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3" name="Freeform 1533"/>
                <p:cNvSpPr>
                  <a:spLocks/>
                </p:cNvSpPr>
                <p:nvPr/>
              </p:nvSpPr>
              <p:spPr bwMode="auto">
                <a:xfrm>
                  <a:off x="3520" y="1650"/>
                  <a:ext cx="149" cy="24"/>
                </a:xfrm>
                <a:custGeom>
                  <a:avLst/>
                  <a:gdLst>
                    <a:gd name="T0" fmla="*/ 149 w 297"/>
                    <a:gd name="T1" fmla="*/ 22 h 49"/>
                    <a:gd name="T2" fmla="*/ 148 w 297"/>
                    <a:gd name="T3" fmla="*/ 24 h 49"/>
                    <a:gd name="T4" fmla="*/ 0 w 297"/>
                    <a:gd name="T5" fmla="*/ 2 h 49"/>
                    <a:gd name="T6" fmla="*/ 1 w 297"/>
                    <a:gd name="T7" fmla="*/ 0 h 49"/>
                    <a:gd name="T8" fmla="*/ 149 w 297"/>
                    <a:gd name="T9" fmla="*/ 22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49"/>
                    <a:gd name="T17" fmla="*/ 297 w 297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49">
                      <a:moveTo>
                        <a:pt x="297" y="45"/>
                      </a:moveTo>
                      <a:lnTo>
                        <a:pt x="295" y="49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297" y="45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4" name="Freeform 1534"/>
                <p:cNvSpPr>
                  <a:spLocks/>
                </p:cNvSpPr>
                <p:nvPr/>
              </p:nvSpPr>
              <p:spPr bwMode="auto">
                <a:xfrm>
                  <a:off x="3520" y="1651"/>
                  <a:ext cx="148" cy="24"/>
                </a:xfrm>
                <a:custGeom>
                  <a:avLst/>
                  <a:gdLst>
                    <a:gd name="T0" fmla="*/ 148 w 295"/>
                    <a:gd name="T1" fmla="*/ 23 h 46"/>
                    <a:gd name="T2" fmla="*/ 147 w 295"/>
                    <a:gd name="T3" fmla="*/ 24 h 46"/>
                    <a:gd name="T4" fmla="*/ 0 w 295"/>
                    <a:gd name="T5" fmla="*/ 2 h 46"/>
                    <a:gd name="T6" fmla="*/ 0 w 295"/>
                    <a:gd name="T7" fmla="*/ 0 h 46"/>
                    <a:gd name="T8" fmla="*/ 148 w 295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46"/>
                    <a:gd name="T17" fmla="*/ 295 w 29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46">
                      <a:moveTo>
                        <a:pt x="295" y="45"/>
                      </a:moveTo>
                      <a:lnTo>
                        <a:pt x="294" y="4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5" y="45"/>
                      </a:lnTo>
                      <a:close/>
                    </a:path>
                  </a:pathLst>
                </a:custGeom>
                <a:solidFill>
                  <a:srgbClr val="D3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5" name="Freeform 1535"/>
                <p:cNvSpPr>
                  <a:spLocks/>
                </p:cNvSpPr>
                <p:nvPr/>
              </p:nvSpPr>
              <p:spPr bwMode="auto">
                <a:xfrm>
                  <a:off x="3520" y="1653"/>
                  <a:ext cx="147" cy="23"/>
                </a:xfrm>
                <a:custGeom>
                  <a:avLst/>
                  <a:gdLst>
                    <a:gd name="T0" fmla="*/ 147 w 296"/>
                    <a:gd name="T1" fmla="*/ 21 h 47"/>
                    <a:gd name="T2" fmla="*/ 146 w 296"/>
                    <a:gd name="T3" fmla="*/ 23 h 47"/>
                    <a:gd name="T4" fmla="*/ 0 w 296"/>
                    <a:gd name="T5" fmla="*/ 1 h 47"/>
                    <a:gd name="T6" fmla="*/ 1 w 296"/>
                    <a:gd name="T7" fmla="*/ 0 h 47"/>
                    <a:gd name="T8" fmla="*/ 147 w 296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3"/>
                      </a:moveTo>
                      <a:lnTo>
                        <a:pt x="294" y="47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D46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6" name="Freeform 1536"/>
                <p:cNvSpPr>
                  <a:spLocks/>
                </p:cNvSpPr>
                <p:nvPr/>
              </p:nvSpPr>
              <p:spPr bwMode="auto">
                <a:xfrm>
                  <a:off x="3519" y="1654"/>
                  <a:ext cx="148" cy="23"/>
                </a:xfrm>
                <a:custGeom>
                  <a:avLst/>
                  <a:gdLst>
                    <a:gd name="T0" fmla="*/ 148 w 296"/>
                    <a:gd name="T1" fmla="*/ 23 h 46"/>
                    <a:gd name="T2" fmla="*/ 148 w 296"/>
                    <a:gd name="T3" fmla="*/ 23 h 46"/>
                    <a:gd name="T4" fmla="*/ 0 w 296"/>
                    <a:gd name="T5" fmla="*/ 1 h 46"/>
                    <a:gd name="T6" fmla="*/ 1 w 296"/>
                    <a:gd name="T7" fmla="*/ 0 h 46"/>
                    <a:gd name="T8" fmla="*/ 148 w 296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6"/>
                    <a:gd name="T17" fmla="*/ 296 w 29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6">
                      <a:moveTo>
                        <a:pt x="296" y="45"/>
                      </a:moveTo>
                      <a:lnTo>
                        <a:pt x="296" y="4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5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7" name="Freeform 1537"/>
                <p:cNvSpPr>
                  <a:spLocks/>
                </p:cNvSpPr>
                <p:nvPr/>
              </p:nvSpPr>
              <p:spPr bwMode="auto">
                <a:xfrm>
                  <a:off x="3519" y="1656"/>
                  <a:ext cx="148" cy="23"/>
                </a:xfrm>
                <a:custGeom>
                  <a:avLst/>
                  <a:gdLst>
                    <a:gd name="T0" fmla="*/ 148 w 296"/>
                    <a:gd name="T1" fmla="*/ 21 h 47"/>
                    <a:gd name="T2" fmla="*/ 147 w 296"/>
                    <a:gd name="T3" fmla="*/ 23 h 47"/>
                    <a:gd name="T4" fmla="*/ 0 w 296"/>
                    <a:gd name="T5" fmla="*/ 1 h 47"/>
                    <a:gd name="T6" fmla="*/ 0 w 296"/>
                    <a:gd name="T7" fmla="*/ 0 h 47"/>
                    <a:gd name="T8" fmla="*/ 148 w 296"/>
                    <a:gd name="T9" fmla="*/ 21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7"/>
                    <a:gd name="T17" fmla="*/ 296 w 29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7">
                      <a:moveTo>
                        <a:pt x="296" y="43"/>
                      </a:moveTo>
                      <a:lnTo>
                        <a:pt x="294" y="47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96" y="43"/>
                      </a:lnTo>
                      <a:close/>
                    </a:path>
                  </a:pathLst>
                </a:custGeom>
                <a:solidFill>
                  <a:srgbClr val="D66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8" name="Freeform 1538"/>
                <p:cNvSpPr>
                  <a:spLocks/>
                </p:cNvSpPr>
                <p:nvPr/>
              </p:nvSpPr>
              <p:spPr bwMode="auto">
                <a:xfrm>
                  <a:off x="3518" y="1656"/>
                  <a:ext cx="148" cy="24"/>
                </a:xfrm>
                <a:custGeom>
                  <a:avLst/>
                  <a:gdLst>
                    <a:gd name="T0" fmla="*/ 148 w 295"/>
                    <a:gd name="T1" fmla="*/ 23 h 48"/>
                    <a:gd name="T2" fmla="*/ 147 w 295"/>
                    <a:gd name="T3" fmla="*/ 24 h 48"/>
                    <a:gd name="T4" fmla="*/ 0 w 295"/>
                    <a:gd name="T5" fmla="*/ 2 h 48"/>
                    <a:gd name="T6" fmla="*/ 1 w 295"/>
                    <a:gd name="T7" fmla="*/ 0 h 48"/>
                    <a:gd name="T8" fmla="*/ 148 w 295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48"/>
                    <a:gd name="T17" fmla="*/ 295 w 295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48">
                      <a:moveTo>
                        <a:pt x="295" y="45"/>
                      </a:moveTo>
                      <a:lnTo>
                        <a:pt x="294" y="4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295" y="45"/>
                      </a:lnTo>
                      <a:close/>
                    </a:path>
                  </a:pathLst>
                </a:custGeom>
                <a:solidFill>
                  <a:srgbClr val="D76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9" name="Freeform 1539"/>
                <p:cNvSpPr>
                  <a:spLocks/>
                </p:cNvSpPr>
                <p:nvPr/>
              </p:nvSpPr>
              <p:spPr bwMode="auto">
                <a:xfrm>
                  <a:off x="3515" y="1658"/>
                  <a:ext cx="150" cy="31"/>
                </a:xfrm>
                <a:custGeom>
                  <a:avLst/>
                  <a:gdLst>
                    <a:gd name="T0" fmla="*/ 150 w 301"/>
                    <a:gd name="T1" fmla="*/ 23 h 62"/>
                    <a:gd name="T2" fmla="*/ 148 w 301"/>
                    <a:gd name="T3" fmla="*/ 31 h 62"/>
                    <a:gd name="T4" fmla="*/ 0 w 301"/>
                    <a:gd name="T5" fmla="*/ 9 h 62"/>
                    <a:gd name="T6" fmla="*/ 3 w 301"/>
                    <a:gd name="T7" fmla="*/ 0 h 62"/>
                    <a:gd name="T8" fmla="*/ 150 w 301"/>
                    <a:gd name="T9" fmla="*/ 23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2"/>
                    <a:gd name="T17" fmla="*/ 301 w 301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2">
                      <a:moveTo>
                        <a:pt x="301" y="45"/>
                      </a:moveTo>
                      <a:lnTo>
                        <a:pt x="296" y="62"/>
                      </a:lnTo>
                      <a:lnTo>
                        <a:pt x="0" y="17"/>
                      </a:lnTo>
                      <a:lnTo>
                        <a:pt x="7" y="0"/>
                      </a:lnTo>
                      <a:lnTo>
                        <a:pt x="301" y="4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0" name="Freeform 1540"/>
                <p:cNvSpPr>
                  <a:spLocks/>
                </p:cNvSpPr>
                <p:nvPr/>
              </p:nvSpPr>
              <p:spPr bwMode="auto">
                <a:xfrm>
                  <a:off x="3517" y="1658"/>
                  <a:ext cx="148" cy="24"/>
                </a:xfrm>
                <a:custGeom>
                  <a:avLst/>
                  <a:gdLst>
                    <a:gd name="T0" fmla="*/ 148 w 296"/>
                    <a:gd name="T1" fmla="*/ 23 h 48"/>
                    <a:gd name="T2" fmla="*/ 148 w 296"/>
                    <a:gd name="T3" fmla="*/ 24 h 48"/>
                    <a:gd name="T4" fmla="*/ 0 w 296"/>
                    <a:gd name="T5" fmla="*/ 2 h 48"/>
                    <a:gd name="T6" fmla="*/ 1 w 296"/>
                    <a:gd name="T7" fmla="*/ 0 h 48"/>
                    <a:gd name="T8" fmla="*/ 148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6" y="48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1" name="Freeform 1541"/>
                <p:cNvSpPr>
                  <a:spLocks/>
                </p:cNvSpPr>
                <p:nvPr/>
              </p:nvSpPr>
              <p:spPr bwMode="auto">
                <a:xfrm>
                  <a:off x="3516" y="1660"/>
                  <a:ext cx="149" cy="24"/>
                </a:xfrm>
                <a:custGeom>
                  <a:avLst/>
                  <a:gdLst>
                    <a:gd name="T0" fmla="*/ 149 w 298"/>
                    <a:gd name="T1" fmla="*/ 22 h 49"/>
                    <a:gd name="T2" fmla="*/ 148 w 298"/>
                    <a:gd name="T3" fmla="*/ 24 h 49"/>
                    <a:gd name="T4" fmla="*/ 0 w 298"/>
                    <a:gd name="T5" fmla="*/ 2 h 49"/>
                    <a:gd name="T6" fmla="*/ 1 w 298"/>
                    <a:gd name="T7" fmla="*/ 0 h 49"/>
                    <a:gd name="T8" fmla="*/ 149 w 298"/>
                    <a:gd name="T9" fmla="*/ 22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49"/>
                    <a:gd name="T17" fmla="*/ 298 w 29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49">
                      <a:moveTo>
                        <a:pt x="298" y="45"/>
                      </a:moveTo>
                      <a:lnTo>
                        <a:pt x="296" y="49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D96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2" name="Freeform 1542"/>
                <p:cNvSpPr>
                  <a:spLocks/>
                </p:cNvSpPr>
                <p:nvPr/>
              </p:nvSpPr>
              <p:spPr bwMode="auto">
                <a:xfrm>
                  <a:off x="3516" y="1661"/>
                  <a:ext cx="148" cy="24"/>
                </a:xfrm>
                <a:custGeom>
                  <a:avLst/>
                  <a:gdLst>
                    <a:gd name="T0" fmla="*/ 148 w 296"/>
                    <a:gd name="T1" fmla="*/ 23 h 48"/>
                    <a:gd name="T2" fmla="*/ 147 w 296"/>
                    <a:gd name="T3" fmla="*/ 24 h 48"/>
                    <a:gd name="T4" fmla="*/ 0 w 296"/>
                    <a:gd name="T5" fmla="*/ 2 h 48"/>
                    <a:gd name="T6" fmla="*/ 0 w 296"/>
                    <a:gd name="T7" fmla="*/ 0 h 48"/>
                    <a:gd name="T8" fmla="*/ 148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4" y="48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A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3" name="Freeform 1543"/>
                <p:cNvSpPr>
                  <a:spLocks/>
                </p:cNvSpPr>
                <p:nvPr/>
              </p:nvSpPr>
              <p:spPr bwMode="auto">
                <a:xfrm>
                  <a:off x="3515" y="1663"/>
                  <a:ext cx="148" cy="24"/>
                </a:xfrm>
                <a:custGeom>
                  <a:avLst/>
                  <a:gdLst>
                    <a:gd name="T0" fmla="*/ 148 w 295"/>
                    <a:gd name="T1" fmla="*/ 23 h 48"/>
                    <a:gd name="T2" fmla="*/ 147 w 295"/>
                    <a:gd name="T3" fmla="*/ 24 h 48"/>
                    <a:gd name="T4" fmla="*/ 0 w 295"/>
                    <a:gd name="T5" fmla="*/ 2 h 48"/>
                    <a:gd name="T6" fmla="*/ 1 w 295"/>
                    <a:gd name="T7" fmla="*/ 0 h 48"/>
                    <a:gd name="T8" fmla="*/ 148 w 295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48"/>
                    <a:gd name="T17" fmla="*/ 295 w 295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48">
                      <a:moveTo>
                        <a:pt x="295" y="45"/>
                      </a:moveTo>
                      <a:lnTo>
                        <a:pt x="294" y="4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295" y="45"/>
                      </a:lnTo>
                      <a:close/>
                    </a:path>
                  </a:pathLst>
                </a:custGeom>
                <a:solidFill>
                  <a:srgbClr val="DB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4" name="Freeform 1544"/>
                <p:cNvSpPr>
                  <a:spLocks/>
                </p:cNvSpPr>
                <p:nvPr/>
              </p:nvSpPr>
              <p:spPr bwMode="auto">
                <a:xfrm>
                  <a:off x="3515" y="1665"/>
                  <a:ext cx="147" cy="24"/>
                </a:xfrm>
                <a:custGeom>
                  <a:avLst/>
                  <a:gdLst>
                    <a:gd name="T0" fmla="*/ 147 w 296"/>
                    <a:gd name="T1" fmla="*/ 22 h 49"/>
                    <a:gd name="T2" fmla="*/ 147 w 296"/>
                    <a:gd name="T3" fmla="*/ 24 h 49"/>
                    <a:gd name="T4" fmla="*/ 0 w 296"/>
                    <a:gd name="T5" fmla="*/ 2 h 49"/>
                    <a:gd name="T6" fmla="*/ 1 w 296"/>
                    <a:gd name="T7" fmla="*/ 0 h 49"/>
                    <a:gd name="T8" fmla="*/ 147 w 296"/>
                    <a:gd name="T9" fmla="*/ 22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9"/>
                    <a:gd name="T17" fmla="*/ 296 w 296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9">
                      <a:moveTo>
                        <a:pt x="296" y="45"/>
                      </a:moveTo>
                      <a:lnTo>
                        <a:pt x="296" y="49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C6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5" name="Freeform 1545"/>
                <p:cNvSpPr>
                  <a:spLocks/>
                </p:cNvSpPr>
                <p:nvPr/>
              </p:nvSpPr>
              <p:spPr bwMode="auto">
                <a:xfrm>
                  <a:off x="3512" y="1666"/>
                  <a:ext cx="150" cy="31"/>
                </a:xfrm>
                <a:custGeom>
                  <a:avLst/>
                  <a:gdLst>
                    <a:gd name="T0" fmla="*/ 150 w 301"/>
                    <a:gd name="T1" fmla="*/ 23 h 61"/>
                    <a:gd name="T2" fmla="*/ 148 w 301"/>
                    <a:gd name="T3" fmla="*/ 31 h 61"/>
                    <a:gd name="T4" fmla="*/ 0 w 301"/>
                    <a:gd name="T5" fmla="*/ 8 h 61"/>
                    <a:gd name="T6" fmla="*/ 2 w 301"/>
                    <a:gd name="T7" fmla="*/ 0 h 61"/>
                    <a:gd name="T8" fmla="*/ 150 w 301"/>
                    <a:gd name="T9" fmla="*/ 23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61"/>
                    <a:gd name="T17" fmla="*/ 301 w 301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61">
                      <a:moveTo>
                        <a:pt x="301" y="45"/>
                      </a:moveTo>
                      <a:lnTo>
                        <a:pt x="296" y="61"/>
                      </a:lnTo>
                      <a:lnTo>
                        <a:pt x="0" y="16"/>
                      </a:lnTo>
                      <a:lnTo>
                        <a:pt x="5" y="0"/>
                      </a:lnTo>
                      <a:lnTo>
                        <a:pt x="301" y="45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6" name="Freeform 1546"/>
                <p:cNvSpPr>
                  <a:spLocks/>
                </p:cNvSpPr>
                <p:nvPr/>
              </p:nvSpPr>
              <p:spPr bwMode="auto">
                <a:xfrm>
                  <a:off x="3515" y="1666"/>
                  <a:ext cx="147" cy="24"/>
                </a:xfrm>
                <a:custGeom>
                  <a:avLst/>
                  <a:gdLst>
                    <a:gd name="T0" fmla="*/ 147 w 296"/>
                    <a:gd name="T1" fmla="*/ 23 h 48"/>
                    <a:gd name="T2" fmla="*/ 146 w 296"/>
                    <a:gd name="T3" fmla="*/ 24 h 48"/>
                    <a:gd name="T4" fmla="*/ 0 w 296"/>
                    <a:gd name="T5" fmla="*/ 2 h 48"/>
                    <a:gd name="T6" fmla="*/ 0 w 296"/>
                    <a:gd name="T7" fmla="*/ 0 h 48"/>
                    <a:gd name="T8" fmla="*/ 147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4" y="48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7" name="Freeform 1547"/>
                <p:cNvSpPr>
                  <a:spLocks/>
                </p:cNvSpPr>
                <p:nvPr/>
              </p:nvSpPr>
              <p:spPr bwMode="auto">
                <a:xfrm>
                  <a:off x="3514" y="1668"/>
                  <a:ext cx="148" cy="24"/>
                </a:xfrm>
                <a:custGeom>
                  <a:avLst/>
                  <a:gdLst>
                    <a:gd name="T0" fmla="*/ 148 w 296"/>
                    <a:gd name="T1" fmla="*/ 23 h 48"/>
                    <a:gd name="T2" fmla="*/ 148 w 296"/>
                    <a:gd name="T3" fmla="*/ 24 h 48"/>
                    <a:gd name="T4" fmla="*/ 0 w 296"/>
                    <a:gd name="T5" fmla="*/ 2 h 48"/>
                    <a:gd name="T6" fmla="*/ 1 w 296"/>
                    <a:gd name="T7" fmla="*/ 0 h 48"/>
                    <a:gd name="T8" fmla="*/ 148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5" y="48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E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8" name="Freeform 1548"/>
                <p:cNvSpPr>
                  <a:spLocks/>
                </p:cNvSpPr>
                <p:nvPr/>
              </p:nvSpPr>
              <p:spPr bwMode="auto">
                <a:xfrm>
                  <a:off x="3513" y="1670"/>
                  <a:ext cx="148" cy="24"/>
                </a:xfrm>
                <a:custGeom>
                  <a:avLst/>
                  <a:gdLst>
                    <a:gd name="T0" fmla="*/ 148 w 296"/>
                    <a:gd name="T1" fmla="*/ 22 h 49"/>
                    <a:gd name="T2" fmla="*/ 148 w 296"/>
                    <a:gd name="T3" fmla="*/ 24 h 49"/>
                    <a:gd name="T4" fmla="*/ 0 w 296"/>
                    <a:gd name="T5" fmla="*/ 2 h 49"/>
                    <a:gd name="T6" fmla="*/ 1 w 296"/>
                    <a:gd name="T7" fmla="*/ 0 h 49"/>
                    <a:gd name="T8" fmla="*/ 148 w 296"/>
                    <a:gd name="T9" fmla="*/ 22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9"/>
                    <a:gd name="T17" fmla="*/ 296 w 296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9">
                      <a:moveTo>
                        <a:pt x="296" y="45"/>
                      </a:moveTo>
                      <a:lnTo>
                        <a:pt x="296" y="49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DF6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9" name="Freeform 1549"/>
                <p:cNvSpPr>
                  <a:spLocks/>
                </p:cNvSpPr>
                <p:nvPr/>
              </p:nvSpPr>
              <p:spPr bwMode="auto">
                <a:xfrm>
                  <a:off x="3513" y="1671"/>
                  <a:ext cx="148" cy="24"/>
                </a:xfrm>
                <a:custGeom>
                  <a:avLst/>
                  <a:gdLst>
                    <a:gd name="T0" fmla="*/ 148 w 296"/>
                    <a:gd name="T1" fmla="*/ 23 h 48"/>
                    <a:gd name="T2" fmla="*/ 147 w 296"/>
                    <a:gd name="T3" fmla="*/ 24 h 48"/>
                    <a:gd name="T4" fmla="*/ 0 w 296"/>
                    <a:gd name="T5" fmla="*/ 2 h 48"/>
                    <a:gd name="T6" fmla="*/ 0 w 296"/>
                    <a:gd name="T7" fmla="*/ 0 h 48"/>
                    <a:gd name="T8" fmla="*/ 148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4" y="48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E0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0" name="Freeform 1550"/>
                <p:cNvSpPr>
                  <a:spLocks/>
                </p:cNvSpPr>
                <p:nvPr/>
              </p:nvSpPr>
              <p:spPr bwMode="auto">
                <a:xfrm>
                  <a:off x="3512" y="1673"/>
                  <a:ext cx="148" cy="24"/>
                </a:xfrm>
                <a:custGeom>
                  <a:avLst/>
                  <a:gdLst>
                    <a:gd name="T0" fmla="*/ 148 w 296"/>
                    <a:gd name="T1" fmla="*/ 23 h 48"/>
                    <a:gd name="T2" fmla="*/ 148 w 296"/>
                    <a:gd name="T3" fmla="*/ 24 h 48"/>
                    <a:gd name="T4" fmla="*/ 0 w 296"/>
                    <a:gd name="T5" fmla="*/ 2 h 48"/>
                    <a:gd name="T6" fmla="*/ 1 w 296"/>
                    <a:gd name="T7" fmla="*/ 0 h 48"/>
                    <a:gd name="T8" fmla="*/ 148 w 296"/>
                    <a:gd name="T9" fmla="*/ 23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48"/>
                    <a:gd name="T17" fmla="*/ 296 w 2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48">
                      <a:moveTo>
                        <a:pt x="296" y="45"/>
                      </a:moveTo>
                      <a:lnTo>
                        <a:pt x="296" y="48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6" y="45"/>
                      </a:lnTo>
                      <a:close/>
                    </a:path>
                  </a:pathLst>
                </a:custGeom>
                <a:solidFill>
                  <a:srgbClr val="E1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1" name="Freeform 1551"/>
                <p:cNvSpPr>
                  <a:spLocks/>
                </p:cNvSpPr>
                <p:nvPr/>
              </p:nvSpPr>
              <p:spPr bwMode="auto">
                <a:xfrm>
                  <a:off x="3510" y="1675"/>
                  <a:ext cx="150" cy="32"/>
                </a:xfrm>
                <a:custGeom>
                  <a:avLst/>
                  <a:gdLst>
                    <a:gd name="T0" fmla="*/ 150 w 299"/>
                    <a:gd name="T1" fmla="*/ 22 h 65"/>
                    <a:gd name="T2" fmla="*/ 147 w 299"/>
                    <a:gd name="T3" fmla="*/ 32 h 65"/>
                    <a:gd name="T4" fmla="*/ 0 w 299"/>
                    <a:gd name="T5" fmla="*/ 9 h 65"/>
                    <a:gd name="T6" fmla="*/ 2 w 299"/>
                    <a:gd name="T7" fmla="*/ 0 h 65"/>
                    <a:gd name="T8" fmla="*/ 150 w 299"/>
                    <a:gd name="T9" fmla="*/ 22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65"/>
                    <a:gd name="T17" fmla="*/ 299 w 299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65">
                      <a:moveTo>
                        <a:pt x="299" y="45"/>
                      </a:moveTo>
                      <a:lnTo>
                        <a:pt x="294" y="65"/>
                      </a:lnTo>
                      <a:lnTo>
                        <a:pt x="0" y="19"/>
                      </a:lnTo>
                      <a:lnTo>
                        <a:pt x="3" y="0"/>
                      </a:lnTo>
                      <a:lnTo>
                        <a:pt x="299" y="45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2" name="Freeform 1552"/>
                <p:cNvSpPr>
                  <a:spLocks/>
                </p:cNvSpPr>
                <p:nvPr/>
              </p:nvSpPr>
              <p:spPr bwMode="auto">
                <a:xfrm>
                  <a:off x="3511" y="1675"/>
                  <a:ext cx="149" cy="25"/>
                </a:xfrm>
                <a:custGeom>
                  <a:avLst/>
                  <a:gdLst>
                    <a:gd name="T0" fmla="*/ 149 w 298"/>
                    <a:gd name="T1" fmla="*/ 22 h 52"/>
                    <a:gd name="T2" fmla="*/ 148 w 298"/>
                    <a:gd name="T3" fmla="*/ 25 h 52"/>
                    <a:gd name="T4" fmla="*/ 0 w 298"/>
                    <a:gd name="T5" fmla="*/ 2 h 52"/>
                    <a:gd name="T6" fmla="*/ 1 w 298"/>
                    <a:gd name="T7" fmla="*/ 0 h 52"/>
                    <a:gd name="T8" fmla="*/ 149 w 298"/>
                    <a:gd name="T9" fmla="*/ 22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52"/>
                    <a:gd name="T17" fmla="*/ 298 w 298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52">
                      <a:moveTo>
                        <a:pt x="298" y="45"/>
                      </a:moveTo>
                      <a:lnTo>
                        <a:pt x="296" y="52"/>
                      </a:ln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98" y="45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3" name="Freeform 1553"/>
                <p:cNvSpPr>
                  <a:spLocks/>
                </p:cNvSpPr>
                <p:nvPr/>
              </p:nvSpPr>
              <p:spPr bwMode="auto">
                <a:xfrm>
                  <a:off x="3510" y="1677"/>
                  <a:ext cx="149" cy="27"/>
                </a:xfrm>
                <a:custGeom>
                  <a:avLst/>
                  <a:gdLst>
                    <a:gd name="T0" fmla="*/ 149 w 297"/>
                    <a:gd name="T1" fmla="*/ 24 h 53"/>
                    <a:gd name="T2" fmla="*/ 148 w 297"/>
                    <a:gd name="T3" fmla="*/ 27 h 53"/>
                    <a:gd name="T4" fmla="*/ 0 w 297"/>
                    <a:gd name="T5" fmla="*/ 4 h 53"/>
                    <a:gd name="T6" fmla="*/ 1 w 297"/>
                    <a:gd name="T7" fmla="*/ 0 h 53"/>
                    <a:gd name="T8" fmla="*/ 149 w 297"/>
                    <a:gd name="T9" fmla="*/ 24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7"/>
                    <a:gd name="T16" fmla="*/ 0 h 53"/>
                    <a:gd name="T17" fmla="*/ 297 w 297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7" h="53">
                      <a:moveTo>
                        <a:pt x="297" y="47"/>
                      </a:moveTo>
                      <a:lnTo>
                        <a:pt x="296" y="53"/>
                      </a:lnTo>
                      <a:lnTo>
                        <a:pt x="0" y="7"/>
                      </a:lnTo>
                      <a:lnTo>
                        <a:pt x="1" y="0"/>
                      </a:lnTo>
                      <a:lnTo>
                        <a:pt x="297" y="47"/>
                      </a:lnTo>
                      <a:close/>
                    </a:path>
                  </a:pathLst>
                </a:custGeom>
                <a:solidFill>
                  <a:srgbClr val="E37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4" name="Freeform 1554"/>
                <p:cNvSpPr>
                  <a:spLocks/>
                </p:cNvSpPr>
                <p:nvPr/>
              </p:nvSpPr>
              <p:spPr bwMode="auto">
                <a:xfrm>
                  <a:off x="3510" y="1680"/>
                  <a:ext cx="148" cy="27"/>
                </a:xfrm>
                <a:custGeom>
                  <a:avLst/>
                  <a:gdLst>
                    <a:gd name="T0" fmla="*/ 148 w 296"/>
                    <a:gd name="T1" fmla="*/ 23 h 53"/>
                    <a:gd name="T2" fmla="*/ 147 w 296"/>
                    <a:gd name="T3" fmla="*/ 27 h 53"/>
                    <a:gd name="T4" fmla="*/ 0 w 296"/>
                    <a:gd name="T5" fmla="*/ 4 h 53"/>
                    <a:gd name="T6" fmla="*/ 0 w 296"/>
                    <a:gd name="T7" fmla="*/ 0 h 53"/>
                    <a:gd name="T8" fmla="*/ 148 w 296"/>
                    <a:gd name="T9" fmla="*/ 2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46"/>
                      </a:moveTo>
                      <a:lnTo>
                        <a:pt x="294" y="53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E47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5" name="Freeform 1555"/>
                <p:cNvSpPr>
                  <a:spLocks/>
                </p:cNvSpPr>
                <p:nvPr/>
              </p:nvSpPr>
              <p:spPr bwMode="auto">
                <a:xfrm>
                  <a:off x="3509" y="1684"/>
                  <a:ext cx="148" cy="32"/>
                </a:xfrm>
                <a:custGeom>
                  <a:avLst/>
                  <a:gdLst>
                    <a:gd name="T0" fmla="*/ 148 w 298"/>
                    <a:gd name="T1" fmla="*/ 23 h 64"/>
                    <a:gd name="T2" fmla="*/ 147 w 298"/>
                    <a:gd name="T3" fmla="*/ 32 h 64"/>
                    <a:gd name="T4" fmla="*/ 0 w 298"/>
                    <a:gd name="T5" fmla="*/ 9 h 64"/>
                    <a:gd name="T6" fmla="*/ 2 w 298"/>
                    <a:gd name="T7" fmla="*/ 0 h 64"/>
                    <a:gd name="T8" fmla="*/ 148 w 298"/>
                    <a:gd name="T9" fmla="*/ 23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"/>
                    <a:gd name="T16" fmla="*/ 0 h 64"/>
                    <a:gd name="T17" fmla="*/ 298 w 298"/>
                    <a:gd name="T18" fmla="*/ 64 h 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" h="64">
                      <a:moveTo>
                        <a:pt x="298" y="46"/>
                      </a:moveTo>
                      <a:lnTo>
                        <a:pt x="295" y="64"/>
                      </a:lnTo>
                      <a:lnTo>
                        <a:pt x="0" y="18"/>
                      </a:lnTo>
                      <a:lnTo>
                        <a:pt x="4" y="0"/>
                      </a:lnTo>
                      <a:lnTo>
                        <a:pt x="298" y="46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6" name="Freeform 1556"/>
                <p:cNvSpPr>
                  <a:spLocks/>
                </p:cNvSpPr>
                <p:nvPr/>
              </p:nvSpPr>
              <p:spPr bwMode="auto">
                <a:xfrm>
                  <a:off x="3510" y="1684"/>
                  <a:ext cx="147" cy="26"/>
                </a:xfrm>
                <a:custGeom>
                  <a:avLst/>
                  <a:gdLst>
                    <a:gd name="T0" fmla="*/ 147 w 296"/>
                    <a:gd name="T1" fmla="*/ 23 h 51"/>
                    <a:gd name="T2" fmla="*/ 146 w 296"/>
                    <a:gd name="T3" fmla="*/ 26 h 51"/>
                    <a:gd name="T4" fmla="*/ 0 w 296"/>
                    <a:gd name="T5" fmla="*/ 3 h 51"/>
                    <a:gd name="T6" fmla="*/ 1 w 296"/>
                    <a:gd name="T7" fmla="*/ 0 h 51"/>
                    <a:gd name="T8" fmla="*/ 147 w 296"/>
                    <a:gd name="T9" fmla="*/ 23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1"/>
                    <a:gd name="T17" fmla="*/ 296 w 296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1">
                      <a:moveTo>
                        <a:pt x="296" y="46"/>
                      </a:moveTo>
                      <a:lnTo>
                        <a:pt x="294" y="51"/>
                      </a:ln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7" name="Freeform 1557"/>
                <p:cNvSpPr>
                  <a:spLocks/>
                </p:cNvSpPr>
                <p:nvPr/>
              </p:nvSpPr>
              <p:spPr bwMode="auto">
                <a:xfrm>
                  <a:off x="3509" y="1686"/>
                  <a:ext cx="148" cy="27"/>
                </a:xfrm>
                <a:custGeom>
                  <a:avLst/>
                  <a:gdLst>
                    <a:gd name="T0" fmla="*/ 148 w 296"/>
                    <a:gd name="T1" fmla="*/ 23 h 53"/>
                    <a:gd name="T2" fmla="*/ 148 w 296"/>
                    <a:gd name="T3" fmla="*/ 27 h 53"/>
                    <a:gd name="T4" fmla="*/ 0 w 296"/>
                    <a:gd name="T5" fmla="*/ 3 h 53"/>
                    <a:gd name="T6" fmla="*/ 1 w 296"/>
                    <a:gd name="T7" fmla="*/ 0 h 53"/>
                    <a:gd name="T8" fmla="*/ 148 w 296"/>
                    <a:gd name="T9" fmla="*/ 2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46"/>
                      </a:moveTo>
                      <a:lnTo>
                        <a:pt x="296" y="53"/>
                      </a:ln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E6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8" name="Freeform 1558"/>
                <p:cNvSpPr>
                  <a:spLocks/>
                </p:cNvSpPr>
                <p:nvPr/>
              </p:nvSpPr>
              <p:spPr bwMode="auto">
                <a:xfrm>
                  <a:off x="3509" y="1690"/>
                  <a:ext cx="148" cy="26"/>
                </a:xfrm>
                <a:custGeom>
                  <a:avLst/>
                  <a:gdLst>
                    <a:gd name="T0" fmla="*/ 148 w 296"/>
                    <a:gd name="T1" fmla="*/ 23 h 53"/>
                    <a:gd name="T2" fmla="*/ 148 w 296"/>
                    <a:gd name="T3" fmla="*/ 26 h 53"/>
                    <a:gd name="T4" fmla="*/ 0 w 296"/>
                    <a:gd name="T5" fmla="*/ 3 h 53"/>
                    <a:gd name="T6" fmla="*/ 0 w 296"/>
                    <a:gd name="T7" fmla="*/ 0 h 53"/>
                    <a:gd name="T8" fmla="*/ 148 w 296"/>
                    <a:gd name="T9" fmla="*/ 2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53"/>
                    <a:gd name="T17" fmla="*/ 296 w 296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53">
                      <a:moveTo>
                        <a:pt x="296" y="47"/>
                      </a:moveTo>
                      <a:lnTo>
                        <a:pt x="295" y="53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6" y="47"/>
                      </a:lnTo>
                      <a:close/>
                    </a:path>
                  </a:pathLst>
                </a:custGeom>
                <a:solidFill>
                  <a:srgbClr val="E77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9" name="Freeform 1559"/>
                <p:cNvSpPr>
                  <a:spLocks/>
                </p:cNvSpPr>
                <p:nvPr/>
              </p:nvSpPr>
              <p:spPr bwMode="auto">
                <a:xfrm>
                  <a:off x="3508" y="1693"/>
                  <a:ext cx="148" cy="33"/>
                </a:xfrm>
                <a:custGeom>
                  <a:avLst/>
                  <a:gdLst>
                    <a:gd name="T0" fmla="*/ 148 w 296"/>
                    <a:gd name="T1" fmla="*/ 23 h 66"/>
                    <a:gd name="T2" fmla="*/ 147 w 296"/>
                    <a:gd name="T3" fmla="*/ 33 h 66"/>
                    <a:gd name="T4" fmla="*/ 0 w 296"/>
                    <a:gd name="T5" fmla="*/ 9 h 66"/>
                    <a:gd name="T6" fmla="*/ 1 w 296"/>
                    <a:gd name="T7" fmla="*/ 0 h 66"/>
                    <a:gd name="T8" fmla="*/ 148 w 296"/>
                    <a:gd name="T9" fmla="*/ 23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66"/>
                    <a:gd name="T17" fmla="*/ 296 w 296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66">
                      <a:moveTo>
                        <a:pt x="296" y="46"/>
                      </a:moveTo>
                      <a:lnTo>
                        <a:pt x="294" y="66"/>
                      </a:lnTo>
                      <a:lnTo>
                        <a:pt x="0" y="18"/>
                      </a:lnTo>
                      <a:lnTo>
                        <a:pt x="1" y="0"/>
                      </a:lnTo>
                      <a:lnTo>
                        <a:pt x="296" y="46"/>
                      </a:lnTo>
                      <a:close/>
                    </a:path>
                  </a:pathLst>
                </a:custGeom>
                <a:solidFill>
                  <a:srgbClr val="E97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0" name="Freeform 1560"/>
                <p:cNvSpPr>
                  <a:spLocks/>
                </p:cNvSpPr>
                <p:nvPr/>
              </p:nvSpPr>
              <p:spPr bwMode="auto">
                <a:xfrm>
                  <a:off x="3507" y="1702"/>
                  <a:ext cx="148" cy="34"/>
                </a:xfrm>
                <a:custGeom>
                  <a:avLst/>
                  <a:gdLst>
                    <a:gd name="T0" fmla="*/ 148 w 296"/>
                    <a:gd name="T1" fmla="*/ 24 h 68"/>
                    <a:gd name="T2" fmla="*/ 148 w 296"/>
                    <a:gd name="T3" fmla="*/ 34 h 68"/>
                    <a:gd name="T4" fmla="*/ 0 w 296"/>
                    <a:gd name="T5" fmla="*/ 10 h 68"/>
                    <a:gd name="T6" fmla="*/ 1 w 296"/>
                    <a:gd name="T7" fmla="*/ 0 h 68"/>
                    <a:gd name="T8" fmla="*/ 148 w 296"/>
                    <a:gd name="T9" fmla="*/ 2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68"/>
                    <a:gd name="T17" fmla="*/ 296 w 296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68">
                      <a:moveTo>
                        <a:pt x="296" y="48"/>
                      </a:moveTo>
                      <a:lnTo>
                        <a:pt x="296" y="68"/>
                      </a:lnTo>
                      <a:lnTo>
                        <a:pt x="0" y="20"/>
                      </a:lnTo>
                      <a:lnTo>
                        <a:pt x="2" y="0"/>
                      </a:lnTo>
                      <a:lnTo>
                        <a:pt x="296" y="48"/>
                      </a:lnTo>
                      <a:close/>
                    </a:path>
                  </a:pathLst>
                </a:custGeom>
                <a:solidFill>
                  <a:srgbClr val="EA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1" name="Freeform 1561"/>
                <p:cNvSpPr>
                  <a:spLocks/>
                </p:cNvSpPr>
                <p:nvPr/>
              </p:nvSpPr>
              <p:spPr bwMode="auto">
                <a:xfrm>
                  <a:off x="3507" y="1712"/>
                  <a:ext cx="148" cy="34"/>
                </a:xfrm>
                <a:custGeom>
                  <a:avLst/>
                  <a:gdLst>
                    <a:gd name="T0" fmla="*/ 148 w 296"/>
                    <a:gd name="T1" fmla="*/ 24 h 68"/>
                    <a:gd name="T2" fmla="*/ 148 w 296"/>
                    <a:gd name="T3" fmla="*/ 34 h 68"/>
                    <a:gd name="T4" fmla="*/ 1 w 296"/>
                    <a:gd name="T5" fmla="*/ 9 h 68"/>
                    <a:gd name="T6" fmla="*/ 0 w 296"/>
                    <a:gd name="T7" fmla="*/ 0 h 68"/>
                    <a:gd name="T8" fmla="*/ 148 w 296"/>
                    <a:gd name="T9" fmla="*/ 2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68"/>
                    <a:gd name="T17" fmla="*/ 296 w 296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68">
                      <a:moveTo>
                        <a:pt x="296" y="48"/>
                      </a:moveTo>
                      <a:lnTo>
                        <a:pt x="296" y="68"/>
                      </a:lnTo>
                      <a:lnTo>
                        <a:pt x="2" y="18"/>
                      </a:lnTo>
                      <a:lnTo>
                        <a:pt x="0" y="0"/>
                      </a:lnTo>
                      <a:lnTo>
                        <a:pt x="296" y="48"/>
                      </a:lnTo>
                      <a:close/>
                    </a:path>
                  </a:pathLst>
                </a:custGeom>
                <a:solidFill>
                  <a:srgbClr val="EB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35" name="Freeform 1562"/>
              <p:cNvSpPr>
                <a:spLocks/>
              </p:cNvSpPr>
              <p:nvPr/>
            </p:nvSpPr>
            <p:spPr bwMode="auto">
              <a:xfrm>
                <a:off x="3508" y="1721"/>
                <a:ext cx="148" cy="34"/>
              </a:xfrm>
              <a:custGeom>
                <a:avLst/>
                <a:gdLst>
                  <a:gd name="T0" fmla="*/ 147 w 296"/>
                  <a:gd name="T1" fmla="*/ 25 h 68"/>
                  <a:gd name="T2" fmla="*/ 148 w 296"/>
                  <a:gd name="T3" fmla="*/ 34 h 68"/>
                  <a:gd name="T4" fmla="*/ 1 w 296"/>
                  <a:gd name="T5" fmla="*/ 9 h 68"/>
                  <a:gd name="T6" fmla="*/ 0 w 296"/>
                  <a:gd name="T7" fmla="*/ 0 h 68"/>
                  <a:gd name="T8" fmla="*/ 147 w 296"/>
                  <a:gd name="T9" fmla="*/ 25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68"/>
                  <a:gd name="T17" fmla="*/ 296 w 296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68">
                    <a:moveTo>
                      <a:pt x="294" y="50"/>
                    </a:moveTo>
                    <a:lnTo>
                      <a:pt x="296" y="68"/>
                    </a:lnTo>
                    <a:lnTo>
                      <a:pt x="1" y="19"/>
                    </a:lnTo>
                    <a:lnTo>
                      <a:pt x="0" y="0"/>
                    </a:lnTo>
                    <a:lnTo>
                      <a:pt x="294" y="50"/>
                    </a:lnTo>
                    <a:close/>
                  </a:path>
                </a:pathLst>
              </a:custGeom>
              <a:solidFill>
                <a:srgbClr val="EA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1563"/>
              <p:cNvSpPr>
                <a:spLocks/>
              </p:cNvSpPr>
              <p:nvPr/>
            </p:nvSpPr>
            <p:spPr bwMode="auto">
              <a:xfrm>
                <a:off x="3509" y="1730"/>
                <a:ext cx="148" cy="34"/>
              </a:xfrm>
              <a:custGeom>
                <a:avLst/>
                <a:gdLst>
                  <a:gd name="T0" fmla="*/ 147 w 298"/>
                  <a:gd name="T1" fmla="*/ 24 h 68"/>
                  <a:gd name="T2" fmla="*/ 148 w 298"/>
                  <a:gd name="T3" fmla="*/ 34 h 68"/>
                  <a:gd name="T4" fmla="*/ 2 w 298"/>
                  <a:gd name="T5" fmla="*/ 9 h 68"/>
                  <a:gd name="T6" fmla="*/ 0 w 298"/>
                  <a:gd name="T7" fmla="*/ 0 h 68"/>
                  <a:gd name="T8" fmla="*/ 147 w 298"/>
                  <a:gd name="T9" fmla="*/ 2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68"/>
                  <a:gd name="T17" fmla="*/ 298 w 2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68">
                    <a:moveTo>
                      <a:pt x="295" y="49"/>
                    </a:moveTo>
                    <a:lnTo>
                      <a:pt x="298" y="68"/>
                    </a:lnTo>
                    <a:lnTo>
                      <a:pt x="4" y="18"/>
                    </a:lnTo>
                    <a:lnTo>
                      <a:pt x="0" y="0"/>
                    </a:lnTo>
                    <a:lnTo>
                      <a:pt x="295" y="49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1564"/>
              <p:cNvSpPr>
                <a:spLocks/>
              </p:cNvSpPr>
              <p:nvPr/>
            </p:nvSpPr>
            <p:spPr bwMode="auto">
              <a:xfrm>
                <a:off x="3509" y="1730"/>
                <a:ext cx="148" cy="29"/>
              </a:xfrm>
              <a:custGeom>
                <a:avLst/>
                <a:gdLst>
                  <a:gd name="T0" fmla="*/ 148 w 296"/>
                  <a:gd name="T1" fmla="*/ 25 h 56"/>
                  <a:gd name="T2" fmla="*/ 148 w 296"/>
                  <a:gd name="T3" fmla="*/ 29 h 56"/>
                  <a:gd name="T4" fmla="*/ 0 w 296"/>
                  <a:gd name="T5" fmla="*/ 3 h 56"/>
                  <a:gd name="T6" fmla="*/ 0 w 296"/>
                  <a:gd name="T7" fmla="*/ 0 h 56"/>
                  <a:gd name="T8" fmla="*/ 148 w 296"/>
                  <a:gd name="T9" fmla="*/ 25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6"/>
                  <a:gd name="T17" fmla="*/ 296 w 296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6">
                    <a:moveTo>
                      <a:pt x="295" y="49"/>
                    </a:moveTo>
                    <a:lnTo>
                      <a:pt x="296" y="5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95" y="49"/>
                    </a:lnTo>
                    <a:close/>
                  </a:path>
                </a:pathLst>
              </a:custGeom>
              <a:solidFill>
                <a:srgbClr val="E97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1565"/>
              <p:cNvSpPr>
                <a:spLocks/>
              </p:cNvSpPr>
              <p:nvPr/>
            </p:nvSpPr>
            <p:spPr bwMode="auto">
              <a:xfrm>
                <a:off x="3509" y="1734"/>
                <a:ext cx="148" cy="27"/>
              </a:xfrm>
              <a:custGeom>
                <a:avLst/>
                <a:gdLst>
                  <a:gd name="T0" fmla="*/ 148 w 296"/>
                  <a:gd name="T1" fmla="*/ 25 h 55"/>
                  <a:gd name="T2" fmla="*/ 148 w 296"/>
                  <a:gd name="T3" fmla="*/ 27 h 55"/>
                  <a:gd name="T4" fmla="*/ 1 w 296"/>
                  <a:gd name="T5" fmla="*/ 2 h 55"/>
                  <a:gd name="T6" fmla="*/ 0 w 296"/>
                  <a:gd name="T7" fmla="*/ 0 h 55"/>
                  <a:gd name="T8" fmla="*/ 148 w 296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6" y="50"/>
                    </a:moveTo>
                    <a:lnTo>
                      <a:pt x="296" y="55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96" y="50"/>
                    </a:lnTo>
                    <a:close/>
                  </a:path>
                </a:pathLst>
              </a:custGeom>
              <a:solidFill>
                <a:srgbClr val="E8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1566"/>
              <p:cNvSpPr>
                <a:spLocks/>
              </p:cNvSpPr>
              <p:nvPr/>
            </p:nvSpPr>
            <p:spPr bwMode="auto">
              <a:xfrm>
                <a:off x="3510" y="1736"/>
                <a:ext cx="147" cy="28"/>
              </a:xfrm>
              <a:custGeom>
                <a:avLst/>
                <a:gdLst>
                  <a:gd name="T0" fmla="*/ 146 w 296"/>
                  <a:gd name="T1" fmla="*/ 25 h 57"/>
                  <a:gd name="T2" fmla="*/ 147 w 296"/>
                  <a:gd name="T3" fmla="*/ 28 h 57"/>
                  <a:gd name="T4" fmla="*/ 1 w 296"/>
                  <a:gd name="T5" fmla="*/ 3 h 57"/>
                  <a:gd name="T6" fmla="*/ 0 w 296"/>
                  <a:gd name="T7" fmla="*/ 0 h 57"/>
                  <a:gd name="T8" fmla="*/ 146 w 296"/>
                  <a:gd name="T9" fmla="*/ 25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7"/>
                  <a:gd name="T17" fmla="*/ 296 w 296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7">
                    <a:moveTo>
                      <a:pt x="294" y="50"/>
                    </a:moveTo>
                    <a:lnTo>
                      <a:pt x="296" y="57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94" y="50"/>
                    </a:lnTo>
                    <a:close/>
                  </a:path>
                </a:pathLst>
              </a:custGeom>
              <a:solidFill>
                <a:srgbClr val="E7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1567"/>
              <p:cNvSpPr>
                <a:spLocks/>
              </p:cNvSpPr>
              <p:nvPr/>
            </p:nvSpPr>
            <p:spPr bwMode="auto">
              <a:xfrm>
                <a:off x="3510" y="1739"/>
                <a:ext cx="150" cy="34"/>
              </a:xfrm>
              <a:custGeom>
                <a:avLst/>
                <a:gdLst>
                  <a:gd name="T0" fmla="*/ 147 w 299"/>
                  <a:gd name="T1" fmla="*/ 26 h 66"/>
                  <a:gd name="T2" fmla="*/ 150 w 299"/>
                  <a:gd name="T3" fmla="*/ 34 h 66"/>
                  <a:gd name="T4" fmla="*/ 2 w 299"/>
                  <a:gd name="T5" fmla="*/ 9 h 66"/>
                  <a:gd name="T6" fmla="*/ 0 w 299"/>
                  <a:gd name="T7" fmla="*/ 0 h 66"/>
                  <a:gd name="T8" fmla="*/ 147 w 299"/>
                  <a:gd name="T9" fmla="*/ 26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"/>
                  <a:gd name="T16" fmla="*/ 0 h 66"/>
                  <a:gd name="T17" fmla="*/ 299 w 299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" h="66">
                    <a:moveTo>
                      <a:pt x="294" y="50"/>
                    </a:moveTo>
                    <a:lnTo>
                      <a:pt x="299" y="66"/>
                    </a:lnTo>
                    <a:lnTo>
                      <a:pt x="3" y="17"/>
                    </a:lnTo>
                    <a:lnTo>
                      <a:pt x="0" y="0"/>
                    </a:lnTo>
                    <a:lnTo>
                      <a:pt x="294" y="50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1568"/>
              <p:cNvSpPr>
                <a:spLocks/>
              </p:cNvSpPr>
              <p:nvPr/>
            </p:nvSpPr>
            <p:spPr bwMode="auto">
              <a:xfrm>
                <a:off x="3510" y="1739"/>
                <a:ext cx="148" cy="28"/>
              </a:xfrm>
              <a:custGeom>
                <a:avLst/>
                <a:gdLst>
                  <a:gd name="T0" fmla="*/ 147 w 296"/>
                  <a:gd name="T1" fmla="*/ 25 h 55"/>
                  <a:gd name="T2" fmla="*/ 148 w 296"/>
                  <a:gd name="T3" fmla="*/ 28 h 55"/>
                  <a:gd name="T4" fmla="*/ 0 w 296"/>
                  <a:gd name="T5" fmla="*/ 3 h 55"/>
                  <a:gd name="T6" fmla="*/ 0 w 296"/>
                  <a:gd name="T7" fmla="*/ 0 h 55"/>
                  <a:gd name="T8" fmla="*/ 147 w 296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4" y="50"/>
                    </a:moveTo>
                    <a:lnTo>
                      <a:pt x="296" y="5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4" y="50"/>
                    </a:lnTo>
                    <a:close/>
                  </a:path>
                </a:pathLst>
              </a:custGeom>
              <a:solidFill>
                <a:srgbClr val="E67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1569"/>
              <p:cNvSpPr>
                <a:spLocks/>
              </p:cNvSpPr>
              <p:nvPr/>
            </p:nvSpPr>
            <p:spPr bwMode="auto">
              <a:xfrm>
                <a:off x="3510" y="1742"/>
                <a:ext cx="149" cy="28"/>
              </a:xfrm>
              <a:custGeom>
                <a:avLst/>
                <a:gdLst>
                  <a:gd name="T0" fmla="*/ 148 w 297"/>
                  <a:gd name="T1" fmla="*/ 25 h 56"/>
                  <a:gd name="T2" fmla="*/ 149 w 297"/>
                  <a:gd name="T3" fmla="*/ 28 h 56"/>
                  <a:gd name="T4" fmla="*/ 1 w 297"/>
                  <a:gd name="T5" fmla="*/ 4 h 56"/>
                  <a:gd name="T6" fmla="*/ 0 w 297"/>
                  <a:gd name="T7" fmla="*/ 0 h 56"/>
                  <a:gd name="T8" fmla="*/ 148 w 297"/>
                  <a:gd name="T9" fmla="*/ 25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6"/>
                  <a:gd name="T17" fmla="*/ 297 w 297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6">
                    <a:moveTo>
                      <a:pt x="296" y="50"/>
                    </a:moveTo>
                    <a:lnTo>
                      <a:pt x="297" y="56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296" y="50"/>
                    </a:lnTo>
                    <a:close/>
                  </a:path>
                </a:pathLst>
              </a:custGeom>
              <a:solidFill>
                <a:srgbClr val="E5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1570"/>
              <p:cNvSpPr>
                <a:spLocks/>
              </p:cNvSpPr>
              <p:nvPr/>
            </p:nvSpPr>
            <p:spPr bwMode="auto">
              <a:xfrm>
                <a:off x="3511" y="1745"/>
                <a:ext cx="149" cy="28"/>
              </a:xfrm>
              <a:custGeom>
                <a:avLst/>
                <a:gdLst>
                  <a:gd name="T0" fmla="*/ 148 w 298"/>
                  <a:gd name="T1" fmla="*/ 25 h 54"/>
                  <a:gd name="T2" fmla="*/ 149 w 298"/>
                  <a:gd name="T3" fmla="*/ 28 h 54"/>
                  <a:gd name="T4" fmla="*/ 1 w 298"/>
                  <a:gd name="T5" fmla="*/ 3 h 54"/>
                  <a:gd name="T6" fmla="*/ 0 w 298"/>
                  <a:gd name="T7" fmla="*/ 0 h 54"/>
                  <a:gd name="T8" fmla="*/ 148 w 298"/>
                  <a:gd name="T9" fmla="*/ 25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54"/>
                  <a:gd name="T17" fmla="*/ 298 w 298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54">
                    <a:moveTo>
                      <a:pt x="296" y="49"/>
                    </a:moveTo>
                    <a:lnTo>
                      <a:pt x="298" y="54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96" y="49"/>
                    </a:lnTo>
                    <a:close/>
                  </a:path>
                </a:pathLst>
              </a:custGeom>
              <a:solidFill>
                <a:srgbClr val="E4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1571"/>
              <p:cNvSpPr>
                <a:spLocks/>
              </p:cNvSpPr>
              <p:nvPr/>
            </p:nvSpPr>
            <p:spPr bwMode="auto">
              <a:xfrm>
                <a:off x="3512" y="1748"/>
                <a:ext cx="150" cy="33"/>
              </a:xfrm>
              <a:custGeom>
                <a:avLst/>
                <a:gdLst>
                  <a:gd name="T0" fmla="*/ 148 w 301"/>
                  <a:gd name="T1" fmla="*/ 24 h 66"/>
                  <a:gd name="T2" fmla="*/ 150 w 301"/>
                  <a:gd name="T3" fmla="*/ 33 h 66"/>
                  <a:gd name="T4" fmla="*/ 2 w 301"/>
                  <a:gd name="T5" fmla="*/ 7 h 66"/>
                  <a:gd name="T6" fmla="*/ 0 w 301"/>
                  <a:gd name="T7" fmla="*/ 0 h 66"/>
                  <a:gd name="T8" fmla="*/ 148 w 301"/>
                  <a:gd name="T9" fmla="*/ 24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66"/>
                  <a:gd name="T17" fmla="*/ 301 w 301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66">
                    <a:moveTo>
                      <a:pt x="296" y="49"/>
                    </a:moveTo>
                    <a:lnTo>
                      <a:pt x="301" y="66"/>
                    </a:lnTo>
                    <a:lnTo>
                      <a:pt x="5" y="14"/>
                    </a:lnTo>
                    <a:lnTo>
                      <a:pt x="0" y="0"/>
                    </a:lnTo>
                    <a:lnTo>
                      <a:pt x="296" y="49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1572"/>
              <p:cNvSpPr>
                <a:spLocks/>
              </p:cNvSpPr>
              <p:nvPr/>
            </p:nvSpPr>
            <p:spPr bwMode="auto">
              <a:xfrm>
                <a:off x="3512" y="1748"/>
                <a:ext cx="148" cy="26"/>
              </a:xfrm>
              <a:custGeom>
                <a:avLst/>
                <a:gdLst>
                  <a:gd name="T0" fmla="*/ 148 w 296"/>
                  <a:gd name="T1" fmla="*/ 24 h 53"/>
                  <a:gd name="T2" fmla="*/ 148 w 296"/>
                  <a:gd name="T3" fmla="*/ 26 h 53"/>
                  <a:gd name="T4" fmla="*/ 1 w 296"/>
                  <a:gd name="T5" fmla="*/ 1 h 53"/>
                  <a:gd name="T6" fmla="*/ 0 w 296"/>
                  <a:gd name="T7" fmla="*/ 0 h 53"/>
                  <a:gd name="T8" fmla="*/ 148 w 296"/>
                  <a:gd name="T9" fmla="*/ 2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3"/>
                  <a:gd name="T17" fmla="*/ 296 w 29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3">
                    <a:moveTo>
                      <a:pt x="296" y="49"/>
                    </a:moveTo>
                    <a:lnTo>
                      <a:pt x="296" y="5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96" y="49"/>
                    </a:lnTo>
                    <a:close/>
                  </a:path>
                </a:pathLst>
              </a:custGeom>
              <a:solidFill>
                <a:srgbClr val="E37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1573"/>
              <p:cNvSpPr>
                <a:spLocks/>
              </p:cNvSpPr>
              <p:nvPr/>
            </p:nvSpPr>
            <p:spPr bwMode="auto">
              <a:xfrm>
                <a:off x="3513" y="1749"/>
                <a:ext cx="148" cy="27"/>
              </a:xfrm>
              <a:custGeom>
                <a:avLst/>
                <a:gdLst>
                  <a:gd name="T0" fmla="*/ 147 w 296"/>
                  <a:gd name="T1" fmla="*/ 25 h 53"/>
                  <a:gd name="T2" fmla="*/ 148 w 296"/>
                  <a:gd name="T3" fmla="*/ 27 h 53"/>
                  <a:gd name="T4" fmla="*/ 0 w 296"/>
                  <a:gd name="T5" fmla="*/ 2 h 53"/>
                  <a:gd name="T6" fmla="*/ 0 w 296"/>
                  <a:gd name="T7" fmla="*/ 0 h 53"/>
                  <a:gd name="T8" fmla="*/ 147 w 296"/>
                  <a:gd name="T9" fmla="*/ 25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3"/>
                  <a:gd name="T17" fmla="*/ 296 w 29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3">
                    <a:moveTo>
                      <a:pt x="294" y="50"/>
                    </a:moveTo>
                    <a:lnTo>
                      <a:pt x="296" y="5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94" y="50"/>
                    </a:lnTo>
                    <a:close/>
                  </a:path>
                </a:pathLst>
              </a:custGeom>
              <a:solidFill>
                <a:srgbClr val="E2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1574"/>
              <p:cNvSpPr>
                <a:spLocks/>
              </p:cNvSpPr>
              <p:nvPr/>
            </p:nvSpPr>
            <p:spPr bwMode="auto">
              <a:xfrm>
                <a:off x="3513" y="1751"/>
                <a:ext cx="148" cy="27"/>
              </a:xfrm>
              <a:custGeom>
                <a:avLst/>
                <a:gdLst>
                  <a:gd name="T0" fmla="*/ 148 w 296"/>
                  <a:gd name="T1" fmla="*/ 25 h 53"/>
                  <a:gd name="T2" fmla="*/ 148 w 296"/>
                  <a:gd name="T3" fmla="*/ 27 h 53"/>
                  <a:gd name="T4" fmla="*/ 1 w 296"/>
                  <a:gd name="T5" fmla="*/ 2 h 53"/>
                  <a:gd name="T6" fmla="*/ 0 w 296"/>
                  <a:gd name="T7" fmla="*/ 0 h 53"/>
                  <a:gd name="T8" fmla="*/ 148 w 296"/>
                  <a:gd name="T9" fmla="*/ 25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3"/>
                  <a:gd name="T17" fmla="*/ 296 w 29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3">
                    <a:moveTo>
                      <a:pt x="296" y="50"/>
                    </a:moveTo>
                    <a:lnTo>
                      <a:pt x="296" y="5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96" y="50"/>
                    </a:lnTo>
                    <a:close/>
                  </a:path>
                </a:pathLst>
              </a:custGeom>
              <a:solidFill>
                <a:srgbClr val="E1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1575"/>
              <p:cNvSpPr>
                <a:spLocks/>
              </p:cNvSpPr>
              <p:nvPr/>
            </p:nvSpPr>
            <p:spPr bwMode="auto">
              <a:xfrm>
                <a:off x="3514" y="1753"/>
                <a:ext cx="148" cy="26"/>
              </a:xfrm>
              <a:custGeom>
                <a:avLst/>
                <a:gdLst>
                  <a:gd name="T0" fmla="*/ 148 w 296"/>
                  <a:gd name="T1" fmla="*/ 24 h 54"/>
                  <a:gd name="T2" fmla="*/ 148 w 296"/>
                  <a:gd name="T3" fmla="*/ 26 h 54"/>
                  <a:gd name="T4" fmla="*/ 1 w 296"/>
                  <a:gd name="T5" fmla="*/ 1 h 54"/>
                  <a:gd name="T6" fmla="*/ 0 w 296"/>
                  <a:gd name="T7" fmla="*/ 0 h 54"/>
                  <a:gd name="T8" fmla="*/ 148 w 296"/>
                  <a:gd name="T9" fmla="*/ 2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4"/>
                  <a:gd name="T17" fmla="*/ 296 w 29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4">
                    <a:moveTo>
                      <a:pt x="295" y="50"/>
                    </a:moveTo>
                    <a:lnTo>
                      <a:pt x="296" y="5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95" y="50"/>
                    </a:lnTo>
                    <a:close/>
                  </a:path>
                </a:pathLst>
              </a:custGeom>
              <a:solidFill>
                <a:srgbClr val="E0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1576"/>
              <p:cNvSpPr>
                <a:spLocks/>
              </p:cNvSpPr>
              <p:nvPr/>
            </p:nvSpPr>
            <p:spPr bwMode="auto">
              <a:xfrm>
                <a:off x="3515" y="1754"/>
                <a:ext cx="147" cy="27"/>
              </a:xfrm>
              <a:custGeom>
                <a:avLst/>
                <a:gdLst>
                  <a:gd name="T0" fmla="*/ 146 w 296"/>
                  <a:gd name="T1" fmla="*/ 26 h 55"/>
                  <a:gd name="T2" fmla="*/ 147 w 296"/>
                  <a:gd name="T3" fmla="*/ 27 h 55"/>
                  <a:gd name="T4" fmla="*/ 0 w 296"/>
                  <a:gd name="T5" fmla="*/ 1 h 55"/>
                  <a:gd name="T6" fmla="*/ 0 w 296"/>
                  <a:gd name="T7" fmla="*/ 0 h 55"/>
                  <a:gd name="T8" fmla="*/ 146 w 296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4" y="52"/>
                    </a:moveTo>
                    <a:lnTo>
                      <a:pt x="296" y="5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DF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1577"/>
              <p:cNvSpPr>
                <a:spLocks/>
              </p:cNvSpPr>
              <p:nvPr/>
            </p:nvSpPr>
            <p:spPr bwMode="auto">
              <a:xfrm>
                <a:off x="3515" y="1755"/>
                <a:ext cx="150" cy="33"/>
              </a:xfrm>
              <a:custGeom>
                <a:avLst/>
                <a:gdLst>
                  <a:gd name="T0" fmla="*/ 148 w 301"/>
                  <a:gd name="T1" fmla="*/ 26 h 67"/>
                  <a:gd name="T2" fmla="*/ 150 w 301"/>
                  <a:gd name="T3" fmla="*/ 33 h 67"/>
                  <a:gd name="T4" fmla="*/ 3 w 301"/>
                  <a:gd name="T5" fmla="*/ 7 h 67"/>
                  <a:gd name="T6" fmla="*/ 0 w 301"/>
                  <a:gd name="T7" fmla="*/ 0 h 67"/>
                  <a:gd name="T8" fmla="*/ 148 w 301"/>
                  <a:gd name="T9" fmla="*/ 2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67"/>
                  <a:gd name="T17" fmla="*/ 301 w 301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67">
                    <a:moveTo>
                      <a:pt x="296" y="52"/>
                    </a:moveTo>
                    <a:lnTo>
                      <a:pt x="301" y="67"/>
                    </a:lnTo>
                    <a:lnTo>
                      <a:pt x="7" y="15"/>
                    </a:lnTo>
                    <a:lnTo>
                      <a:pt x="0" y="0"/>
                    </a:lnTo>
                    <a:lnTo>
                      <a:pt x="296" y="52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1578"/>
              <p:cNvSpPr>
                <a:spLocks/>
              </p:cNvSpPr>
              <p:nvPr/>
            </p:nvSpPr>
            <p:spPr bwMode="auto">
              <a:xfrm>
                <a:off x="3515" y="1755"/>
                <a:ext cx="147" cy="28"/>
              </a:xfrm>
              <a:custGeom>
                <a:avLst/>
                <a:gdLst>
                  <a:gd name="T0" fmla="*/ 147 w 296"/>
                  <a:gd name="T1" fmla="*/ 26 h 55"/>
                  <a:gd name="T2" fmla="*/ 147 w 296"/>
                  <a:gd name="T3" fmla="*/ 28 h 55"/>
                  <a:gd name="T4" fmla="*/ 1 w 296"/>
                  <a:gd name="T5" fmla="*/ 2 h 55"/>
                  <a:gd name="T6" fmla="*/ 0 w 296"/>
                  <a:gd name="T7" fmla="*/ 0 h 55"/>
                  <a:gd name="T8" fmla="*/ 147 w 296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6" y="52"/>
                    </a:moveTo>
                    <a:lnTo>
                      <a:pt x="296" y="5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296" y="52"/>
                    </a:lnTo>
                    <a:close/>
                  </a:path>
                </a:pathLst>
              </a:custGeom>
              <a:solidFill>
                <a:srgbClr val="DE6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1579"/>
              <p:cNvSpPr>
                <a:spLocks/>
              </p:cNvSpPr>
              <p:nvPr/>
            </p:nvSpPr>
            <p:spPr bwMode="auto">
              <a:xfrm>
                <a:off x="3515" y="1757"/>
                <a:ext cx="148" cy="27"/>
              </a:xfrm>
              <a:custGeom>
                <a:avLst/>
                <a:gdLst>
                  <a:gd name="T0" fmla="*/ 147 w 295"/>
                  <a:gd name="T1" fmla="*/ 25 h 55"/>
                  <a:gd name="T2" fmla="*/ 148 w 295"/>
                  <a:gd name="T3" fmla="*/ 27 h 55"/>
                  <a:gd name="T4" fmla="*/ 1 w 295"/>
                  <a:gd name="T5" fmla="*/ 1 h 55"/>
                  <a:gd name="T6" fmla="*/ 0 w 295"/>
                  <a:gd name="T7" fmla="*/ 0 h 55"/>
                  <a:gd name="T8" fmla="*/ 147 w 295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5"/>
                  <a:gd name="T16" fmla="*/ 0 h 55"/>
                  <a:gd name="T17" fmla="*/ 295 w 29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5" h="55">
                    <a:moveTo>
                      <a:pt x="294" y="51"/>
                    </a:moveTo>
                    <a:lnTo>
                      <a:pt x="295" y="5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DD6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1580"/>
              <p:cNvSpPr>
                <a:spLocks/>
              </p:cNvSpPr>
              <p:nvPr/>
            </p:nvSpPr>
            <p:spPr bwMode="auto">
              <a:xfrm>
                <a:off x="3516" y="1759"/>
                <a:ext cx="148" cy="26"/>
              </a:xfrm>
              <a:custGeom>
                <a:avLst/>
                <a:gdLst>
                  <a:gd name="T0" fmla="*/ 147 w 296"/>
                  <a:gd name="T1" fmla="*/ 26 h 53"/>
                  <a:gd name="T2" fmla="*/ 148 w 296"/>
                  <a:gd name="T3" fmla="*/ 26 h 53"/>
                  <a:gd name="T4" fmla="*/ 0 w 296"/>
                  <a:gd name="T5" fmla="*/ 1 h 53"/>
                  <a:gd name="T6" fmla="*/ 0 w 296"/>
                  <a:gd name="T7" fmla="*/ 0 h 53"/>
                  <a:gd name="T8" fmla="*/ 147 w 296"/>
                  <a:gd name="T9" fmla="*/ 2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3"/>
                  <a:gd name="T17" fmla="*/ 296 w 29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3">
                    <a:moveTo>
                      <a:pt x="294" y="52"/>
                    </a:moveTo>
                    <a:lnTo>
                      <a:pt x="296" y="5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DC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1581"/>
              <p:cNvSpPr>
                <a:spLocks/>
              </p:cNvSpPr>
              <p:nvPr/>
            </p:nvSpPr>
            <p:spPr bwMode="auto">
              <a:xfrm>
                <a:off x="3516" y="1760"/>
                <a:ext cx="149" cy="27"/>
              </a:xfrm>
              <a:custGeom>
                <a:avLst/>
                <a:gdLst>
                  <a:gd name="T0" fmla="*/ 148 w 298"/>
                  <a:gd name="T1" fmla="*/ 25 h 54"/>
                  <a:gd name="T2" fmla="*/ 149 w 298"/>
                  <a:gd name="T3" fmla="*/ 27 h 54"/>
                  <a:gd name="T4" fmla="*/ 1 w 298"/>
                  <a:gd name="T5" fmla="*/ 1 h 54"/>
                  <a:gd name="T6" fmla="*/ 0 w 298"/>
                  <a:gd name="T7" fmla="*/ 0 h 54"/>
                  <a:gd name="T8" fmla="*/ 148 w 298"/>
                  <a:gd name="T9" fmla="*/ 25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54"/>
                  <a:gd name="T17" fmla="*/ 298 w 298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54">
                    <a:moveTo>
                      <a:pt x="296" y="50"/>
                    </a:moveTo>
                    <a:lnTo>
                      <a:pt x="298" y="5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96" y="50"/>
                    </a:lnTo>
                    <a:close/>
                  </a:path>
                </a:pathLst>
              </a:custGeom>
              <a:solidFill>
                <a:srgbClr val="DB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1582"/>
              <p:cNvSpPr>
                <a:spLocks/>
              </p:cNvSpPr>
              <p:nvPr/>
            </p:nvSpPr>
            <p:spPr bwMode="auto">
              <a:xfrm>
                <a:off x="3517" y="1761"/>
                <a:ext cx="148" cy="27"/>
              </a:xfrm>
              <a:custGeom>
                <a:avLst/>
                <a:gdLst>
                  <a:gd name="T0" fmla="*/ 148 w 296"/>
                  <a:gd name="T1" fmla="*/ 26 h 55"/>
                  <a:gd name="T2" fmla="*/ 148 w 296"/>
                  <a:gd name="T3" fmla="*/ 27 h 55"/>
                  <a:gd name="T4" fmla="*/ 1 w 296"/>
                  <a:gd name="T5" fmla="*/ 1 h 55"/>
                  <a:gd name="T6" fmla="*/ 0 w 296"/>
                  <a:gd name="T7" fmla="*/ 0 h 55"/>
                  <a:gd name="T8" fmla="*/ 148 w 296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6" y="52"/>
                    </a:moveTo>
                    <a:lnTo>
                      <a:pt x="296" y="5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96" y="52"/>
                    </a:lnTo>
                    <a:close/>
                  </a:path>
                </a:pathLst>
              </a:custGeom>
              <a:solidFill>
                <a:srgbClr val="DA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1583"/>
              <p:cNvSpPr>
                <a:spLocks/>
              </p:cNvSpPr>
              <p:nvPr/>
            </p:nvSpPr>
            <p:spPr bwMode="auto">
              <a:xfrm>
                <a:off x="3518" y="1763"/>
                <a:ext cx="151" cy="32"/>
              </a:xfrm>
              <a:custGeom>
                <a:avLst/>
                <a:gdLst>
                  <a:gd name="T0" fmla="*/ 147 w 302"/>
                  <a:gd name="T1" fmla="*/ 26 h 65"/>
                  <a:gd name="T2" fmla="*/ 151 w 302"/>
                  <a:gd name="T3" fmla="*/ 32 h 65"/>
                  <a:gd name="T4" fmla="*/ 3 w 302"/>
                  <a:gd name="T5" fmla="*/ 7 h 65"/>
                  <a:gd name="T6" fmla="*/ 0 w 302"/>
                  <a:gd name="T7" fmla="*/ 0 h 65"/>
                  <a:gd name="T8" fmla="*/ 147 w 302"/>
                  <a:gd name="T9" fmla="*/ 2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2"/>
                  <a:gd name="T16" fmla="*/ 0 h 65"/>
                  <a:gd name="T17" fmla="*/ 302 w 302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2" h="65">
                    <a:moveTo>
                      <a:pt x="294" y="52"/>
                    </a:moveTo>
                    <a:lnTo>
                      <a:pt x="302" y="65"/>
                    </a:lnTo>
                    <a:lnTo>
                      <a:pt x="6" y="14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1584"/>
              <p:cNvSpPr>
                <a:spLocks/>
              </p:cNvSpPr>
              <p:nvPr/>
            </p:nvSpPr>
            <p:spPr bwMode="auto">
              <a:xfrm>
                <a:off x="3518" y="1763"/>
                <a:ext cx="148" cy="27"/>
              </a:xfrm>
              <a:custGeom>
                <a:avLst/>
                <a:gdLst>
                  <a:gd name="T0" fmla="*/ 147 w 295"/>
                  <a:gd name="T1" fmla="*/ 26 h 55"/>
                  <a:gd name="T2" fmla="*/ 148 w 295"/>
                  <a:gd name="T3" fmla="*/ 27 h 55"/>
                  <a:gd name="T4" fmla="*/ 1 w 295"/>
                  <a:gd name="T5" fmla="*/ 2 h 55"/>
                  <a:gd name="T6" fmla="*/ 0 w 295"/>
                  <a:gd name="T7" fmla="*/ 0 h 55"/>
                  <a:gd name="T8" fmla="*/ 147 w 295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5"/>
                  <a:gd name="T16" fmla="*/ 0 h 55"/>
                  <a:gd name="T17" fmla="*/ 295 w 29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5" h="55">
                    <a:moveTo>
                      <a:pt x="294" y="52"/>
                    </a:moveTo>
                    <a:lnTo>
                      <a:pt x="295" y="5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D96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1585"/>
              <p:cNvSpPr>
                <a:spLocks/>
              </p:cNvSpPr>
              <p:nvPr/>
            </p:nvSpPr>
            <p:spPr bwMode="auto">
              <a:xfrm>
                <a:off x="3519" y="1764"/>
                <a:ext cx="148" cy="27"/>
              </a:xfrm>
              <a:custGeom>
                <a:avLst/>
                <a:gdLst>
                  <a:gd name="T0" fmla="*/ 147 w 296"/>
                  <a:gd name="T1" fmla="*/ 26 h 53"/>
                  <a:gd name="T2" fmla="*/ 148 w 296"/>
                  <a:gd name="T3" fmla="*/ 27 h 53"/>
                  <a:gd name="T4" fmla="*/ 1 w 296"/>
                  <a:gd name="T5" fmla="*/ 1 h 53"/>
                  <a:gd name="T6" fmla="*/ 0 w 296"/>
                  <a:gd name="T7" fmla="*/ 0 h 53"/>
                  <a:gd name="T8" fmla="*/ 147 w 296"/>
                  <a:gd name="T9" fmla="*/ 2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3"/>
                  <a:gd name="T17" fmla="*/ 296 w 29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3">
                    <a:moveTo>
                      <a:pt x="294" y="51"/>
                    </a:moveTo>
                    <a:lnTo>
                      <a:pt x="296" y="5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D76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1586"/>
              <p:cNvSpPr>
                <a:spLocks/>
              </p:cNvSpPr>
              <p:nvPr/>
            </p:nvSpPr>
            <p:spPr bwMode="auto">
              <a:xfrm>
                <a:off x="3520" y="1765"/>
                <a:ext cx="147" cy="28"/>
              </a:xfrm>
              <a:custGeom>
                <a:avLst/>
                <a:gdLst>
                  <a:gd name="T0" fmla="*/ 146 w 296"/>
                  <a:gd name="T1" fmla="*/ 26 h 55"/>
                  <a:gd name="T2" fmla="*/ 147 w 296"/>
                  <a:gd name="T3" fmla="*/ 28 h 55"/>
                  <a:gd name="T4" fmla="*/ 0 w 296"/>
                  <a:gd name="T5" fmla="*/ 2 h 55"/>
                  <a:gd name="T6" fmla="*/ 0 w 296"/>
                  <a:gd name="T7" fmla="*/ 0 h 55"/>
                  <a:gd name="T8" fmla="*/ 146 w 296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4" y="52"/>
                    </a:moveTo>
                    <a:lnTo>
                      <a:pt x="296" y="5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D6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1587"/>
              <p:cNvSpPr>
                <a:spLocks/>
              </p:cNvSpPr>
              <p:nvPr/>
            </p:nvSpPr>
            <p:spPr bwMode="auto">
              <a:xfrm>
                <a:off x="3520" y="1767"/>
                <a:ext cx="148" cy="27"/>
              </a:xfrm>
              <a:custGeom>
                <a:avLst/>
                <a:gdLst>
                  <a:gd name="T0" fmla="*/ 148 w 297"/>
                  <a:gd name="T1" fmla="*/ 25 h 55"/>
                  <a:gd name="T2" fmla="*/ 148 w 297"/>
                  <a:gd name="T3" fmla="*/ 27 h 55"/>
                  <a:gd name="T4" fmla="*/ 1 w 297"/>
                  <a:gd name="T5" fmla="*/ 0 h 55"/>
                  <a:gd name="T6" fmla="*/ 0 w 297"/>
                  <a:gd name="T7" fmla="*/ 0 h 55"/>
                  <a:gd name="T8" fmla="*/ 148 w 297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6" y="51"/>
                    </a:moveTo>
                    <a:lnTo>
                      <a:pt x="297" y="5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96" y="51"/>
                    </a:lnTo>
                    <a:close/>
                  </a:path>
                </a:pathLst>
              </a:custGeom>
              <a:solidFill>
                <a:srgbClr val="D5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1588"/>
              <p:cNvSpPr>
                <a:spLocks/>
              </p:cNvSpPr>
              <p:nvPr/>
            </p:nvSpPr>
            <p:spPr bwMode="auto">
              <a:xfrm>
                <a:off x="3520" y="1768"/>
                <a:ext cx="149" cy="27"/>
              </a:xfrm>
              <a:custGeom>
                <a:avLst/>
                <a:gdLst>
                  <a:gd name="T0" fmla="*/ 148 w 297"/>
                  <a:gd name="T1" fmla="*/ 27 h 55"/>
                  <a:gd name="T2" fmla="*/ 149 w 297"/>
                  <a:gd name="T3" fmla="*/ 27 h 55"/>
                  <a:gd name="T4" fmla="*/ 1 w 297"/>
                  <a:gd name="T5" fmla="*/ 2 h 55"/>
                  <a:gd name="T6" fmla="*/ 0 w 297"/>
                  <a:gd name="T7" fmla="*/ 0 h 55"/>
                  <a:gd name="T8" fmla="*/ 148 w 297"/>
                  <a:gd name="T9" fmla="*/ 2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5" y="54"/>
                    </a:moveTo>
                    <a:lnTo>
                      <a:pt x="297" y="55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295" y="54"/>
                    </a:lnTo>
                    <a:close/>
                  </a:path>
                </a:pathLst>
              </a:custGeom>
              <a:solidFill>
                <a:srgbClr val="D4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1589"/>
              <p:cNvSpPr>
                <a:spLocks/>
              </p:cNvSpPr>
              <p:nvPr/>
            </p:nvSpPr>
            <p:spPr bwMode="auto">
              <a:xfrm>
                <a:off x="3521" y="1769"/>
                <a:ext cx="151" cy="33"/>
              </a:xfrm>
              <a:custGeom>
                <a:avLst/>
                <a:gdLst>
                  <a:gd name="T0" fmla="*/ 148 w 303"/>
                  <a:gd name="T1" fmla="*/ 26 h 65"/>
                  <a:gd name="T2" fmla="*/ 151 w 303"/>
                  <a:gd name="T3" fmla="*/ 33 h 65"/>
                  <a:gd name="T4" fmla="*/ 4 w 303"/>
                  <a:gd name="T5" fmla="*/ 6 h 65"/>
                  <a:gd name="T6" fmla="*/ 0 w 303"/>
                  <a:gd name="T7" fmla="*/ 0 h 65"/>
                  <a:gd name="T8" fmla="*/ 148 w 303"/>
                  <a:gd name="T9" fmla="*/ 2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3"/>
                  <a:gd name="T16" fmla="*/ 0 h 65"/>
                  <a:gd name="T17" fmla="*/ 303 w 303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3" h="65">
                    <a:moveTo>
                      <a:pt x="296" y="51"/>
                    </a:moveTo>
                    <a:lnTo>
                      <a:pt x="303" y="65"/>
                    </a:lnTo>
                    <a:lnTo>
                      <a:pt x="9" y="11"/>
                    </a:lnTo>
                    <a:lnTo>
                      <a:pt x="0" y="0"/>
                    </a:lnTo>
                    <a:lnTo>
                      <a:pt x="296" y="5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1590"/>
              <p:cNvSpPr>
                <a:spLocks/>
              </p:cNvSpPr>
              <p:nvPr/>
            </p:nvSpPr>
            <p:spPr bwMode="auto">
              <a:xfrm>
                <a:off x="3521" y="1769"/>
                <a:ext cx="149" cy="28"/>
              </a:xfrm>
              <a:custGeom>
                <a:avLst/>
                <a:gdLst>
                  <a:gd name="T0" fmla="*/ 148 w 298"/>
                  <a:gd name="T1" fmla="*/ 26 h 55"/>
                  <a:gd name="T2" fmla="*/ 149 w 298"/>
                  <a:gd name="T3" fmla="*/ 28 h 55"/>
                  <a:gd name="T4" fmla="*/ 1 w 298"/>
                  <a:gd name="T5" fmla="*/ 2 h 55"/>
                  <a:gd name="T6" fmla="*/ 0 w 298"/>
                  <a:gd name="T7" fmla="*/ 0 h 55"/>
                  <a:gd name="T8" fmla="*/ 148 w 298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55"/>
                  <a:gd name="T17" fmla="*/ 298 w 2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55">
                    <a:moveTo>
                      <a:pt x="296" y="51"/>
                    </a:moveTo>
                    <a:lnTo>
                      <a:pt x="298" y="5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96" y="51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1591"/>
              <p:cNvSpPr>
                <a:spLocks/>
              </p:cNvSpPr>
              <p:nvPr/>
            </p:nvSpPr>
            <p:spPr bwMode="auto">
              <a:xfrm>
                <a:off x="3522" y="1771"/>
                <a:ext cx="149" cy="27"/>
              </a:xfrm>
              <a:custGeom>
                <a:avLst/>
                <a:gdLst>
                  <a:gd name="T0" fmla="*/ 148 w 297"/>
                  <a:gd name="T1" fmla="*/ 26 h 55"/>
                  <a:gd name="T2" fmla="*/ 149 w 297"/>
                  <a:gd name="T3" fmla="*/ 27 h 55"/>
                  <a:gd name="T4" fmla="*/ 1 w 297"/>
                  <a:gd name="T5" fmla="*/ 1 h 55"/>
                  <a:gd name="T6" fmla="*/ 0 w 297"/>
                  <a:gd name="T7" fmla="*/ 0 h 55"/>
                  <a:gd name="T8" fmla="*/ 148 w 297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6" y="52"/>
                    </a:moveTo>
                    <a:lnTo>
                      <a:pt x="297" y="5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96" y="52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1592"/>
              <p:cNvSpPr>
                <a:spLocks/>
              </p:cNvSpPr>
              <p:nvPr/>
            </p:nvSpPr>
            <p:spPr bwMode="auto">
              <a:xfrm>
                <a:off x="3523" y="1773"/>
                <a:ext cx="149" cy="27"/>
              </a:xfrm>
              <a:custGeom>
                <a:avLst/>
                <a:gdLst>
                  <a:gd name="T0" fmla="*/ 148 w 297"/>
                  <a:gd name="T1" fmla="*/ 26 h 55"/>
                  <a:gd name="T2" fmla="*/ 149 w 297"/>
                  <a:gd name="T3" fmla="*/ 27 h 55"/>
                  <a:gd name="T4" fmla="*/ 2 w 297"/>
                  <a:gd name="T5" fmla="*/ 2 h 55"/>
                  <a:gd name="T6" fmla="*/ 0 w 297"/>
                  <a:gd name="T7" fmla="*/ 0 h 55"/>
                  <a:gd name="T8" fmla="*/ 148 w 297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5" y="52"/>
                    </a:moveTo>
                    <a:lnTo>
                      <a:pt x="297" y="55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295" y="52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1593"/>
              <p:cNvSpPr>
                <a:spLocks/>
              </p:cNvSpPr>
              <p:nvPr/>
            </p:nvSpPr>
            <p:spPr bwMode="auto">
              <a:xfrm>
                <a:off x="3525" y="1774"/>
                <a:ext cx="147" cy="28"/>
              </a:xfrm>
              <a:custGeom>
                <a:avLst/>
                <a:gdLst>
                  <a:gd name="T0" fmla="*/ 146 w 296"/>
                  <a:gd name="T1" fmla="*/ 26 h 55"/>
                  <a:gd name="T2" fmla="*/ 147 w 296"/>
                  <a:gd name="T3" fmla="*/ 28 h 55"/>
                  <a:gd name="T4" fmla="*/ 1 w 296"/>
                  <a:gd name="T5" fmla="*/ 1 h 55"/>
                  <a:gd name="T6" fmla="*/ 0 w 296"/>
                  <a:gd name="T7" fmla="*/ 0 h 55"/>
                  <a:gd name="T8" fmla="*/ 146 w 296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55"/>
                  <a:gd name="T17" fmla="*/ 296 w 29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55">
                    <a:moveTo>
                      <a:pt x="294" y="51"/>
                    </a:moveTo>
                    <a:lnTo>
                      <a:pt x="296" y="5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1594"/>
              <p:cNvSpPr>
                <a:spLocks/>
              </p:cNvSpPr>
              <p:nvPr/>
            </p:nvSpPr>
            <p:spPr bwMode="auto">
              <a:xfrm>
                <a:off x="3525" y="1775"/>
                <a:ext cx="152" cy="32"/>
              </a:xfrm>
              <a:custGeom>
                <a:avLst/>
                <a:gdLst>
                  <a:gd name="T0" fmla="*/ 147 w 304"/>
                  <a:gd name="T1" fmla="*/ 27 h 63"/>
                  <a:gd name="T2" fmla="*/ 152 w 304"/>
                  <a:gd name="T3" fmla="*/ 32 h 63"/>
                  <a:gd name="T4" fmla="*/ 4 w 304"/>
                  <a:gd name="T5" fmla="*/ 6 h 63"/>
                  <a:gd name="T6" fmla="*/ 0 w 304"/>
                  <a:gd name="T7" fmla="*/ 0 h 63"/>
                  <a:gd name="T8" fmla="*/ 147 w 304"/>
                  <a:gd name="T9" fmla="*/ 2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3"/>
                  <a:gd name="T17" fmla="*/ 304 w 30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3">
                    <a:moveTo>
                      <a:pt x="294" y="54"/>
                    </a:moveTo>
                    <a:lnTo>
                      <a:pt x="304" y="6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294" y="54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8" name="Freeform 1595"/>
              <p:cNvSpPr>
                <a:spLocks/>
              </p:cNvSpPr>
              <p:nvPr/>
            </p:nvSpPr>
            <p:spPr bwMode="auto">
              <a:xfrm>
                <a:off x="3525" y="1775"/>
                <a:ext cx="149" cy="28"/>
              </a:xfrm>
              <a:custGeom>
                <a:avLst/>
                <a:gdLst>
                  <a:gd name="T0" fmla="*/ 147 w 297"/>
                  <a:gd name="T1" fmla="*/ 27 h 57"/>
                  <a:gd name="T2" fmla="*/ 149 w 297"/>
                  <a:gd name="T3" fmla="*/ 28 h 57"/>
                  <a:gd name="T4" fmla="*/ 2 w 297"/>
                  <a:gd name="T5" fmla="*/ 2 h 57"/>
                  <a:gd name="T6" fmla="*/ 0 w 297"/>
                  <a:gd name="T7" fmla="*/ 0 h 57"/>
                  <a:gd name="T8" fmla="*/ 147 w 297"/>
                  <a:gd name="T9" fmla="*/ 2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7"/>
                  <a:gd name="T17" fmla="*/ 297 w 29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7">
                    <a:moveTo>
                      <a:pt x="294" y="54"/>
                    </a:moveTo>
                    <a:lnTo>
                      <a:pt x="297" y="57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294" y="54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9" name="Freeform 1596"/>
              <p:cNvSpPr>
                <a:spLocks/>
              </p:cNvSpPr>
              <p:nvPr/>
            </p:nvSpPr>
            <p:spPr bwMode="auto">
              <a:xfrm>
                <a:off x="3527" y="1778"/>
                <a:ext cx="149" cy="27"/>
              </a:xfrm>
              <a:custGeom>
                <a:avLst/>
                <a:gdLst>
                  <a:gd name="T0" fmla="*/ 147 w 297"/>
                  <a:gd name="T1" fmla="*/ 26 h 55"/>
                  <a:gd name="T2" fmla="*/ 149 w 297"/>
                  <a:gd name="T3" fmla="*/ 27 h 55"/>
                  <a:gd name="T4" fmla="*/ 1 w 297"/>
                  <a:gd name="T5" fmla="*/ 2 h 55"/>
                  <a:gd name="T6" fmla="*/ 0 w 297"/>
                  <a:gd name="T7" fmla="*/ 0 h 55"/>
                  <a:gd name="T8" fmla="*/ 147 w 297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4" y="52"/>
                    </a:moveTo>
                    <a:lnTo>
                      <a:pt x="297" y="5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0" name="Freeform 1597"/>
              <p:cNvSpPr>
                <a:spLocks/>
              </p:cNvSpPr>
              <p:nvPr/>
            </p:nvSpPr>
            <p:spPr bwMode="auto">
              <a:xfrm>
                <a:off x="3528" y="1779"/>
                <a:ext cx="149" cy="28"/>
              </a:xfrm>
              <a:custGeom>
                <a:avLst/>
                <a:gdLst>
                  <a:gd name="T0" fmla="*/ 147 w 299"/>
                  <a:gd name="T1" fmla="*/ 26 h 54"/>
                  <a:gd name="T2" fmla="*/ 149 w 299"/>
                  <a:gd name="T3" fmla="*/ 28 h 54"/>
                  <a:gd name="T4" fmla="*/ 1 w 299"/>
                  <a:gd name="T5" fmla="*/ 2 h 54"/>
                  <a:gd name="T6" fmla="*/ 0 w 299"/>
                  <a:gd name="T7" fmla="*/ 0 h 54"/>
                  <a:gd name="T8" fmla="*/ 147 w 299"/>
                  <a:gd name="T9" fmla="*/ 2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"/>
                  <a:gd name="T16" fmla="*/ 0 h 54"/>
                  <a:gd name="T17" fmla="*/ 299 w 299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" h="54">
                    <a:moveTo>
                      <a:pt x="295" y="51"/>
                    </a:moveTo>
                    <a:lnTo>
                      <a:pt x="299" y="54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295" y="51"/>
                    </a:lnTo>
                    <a:close/>
                  </a:path>
                </a:pathLst>
              </a:custGeom>
              <a:solidFill>
                <a:srgbClr val="C6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1" name="Freeform 1598"/>
              <p:cNvSpPr>
                <a:spLocks/>
              </p:cNvSpPr>
              <p:nvPr/>
            </p:nvSpPr>
            <p:spPr bwMode="auto">
              <a:xfrm>
                <a:off x="3529" y="1781"/>
                <a:ext cx="153" cy="31"/>
              </a:xfrm>
              <a:custGeom>
                <a:avLst/>
                <a:gdLst>
                  <a:gd name="T0" fmla="*/ 149 w 304"/>
                  <a:gd name="T1" fmla="*/ 26 h 61"/>
                  <a:gd name="T2" fmla="*/ 153 w 304"/>
                  <a:gd name="T3" fmla="*/ 31 h 61"/>
                  <a:gd name="T4" fmla="*/ 5 w 304"/>
                  <a:gd name="T5" fmla="*/ 4 h 61"/>
                  <a:gd name="T6" fmla="*/ 0 w 304"/>
                  <a:gd name="T7" fmla="*/ 0 h 61"/>
                  <a:gd name="T8" fmla="*/ 149 w 304"/>
                  <a:gd name="T9" fmla="*/ 26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1"/>
                  <a:gd name="T17" fmla="*/ 304 w 304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1">
                    <a:moveTo>
                      <a:pt x="296" y="51"/>
                    </a:moveTo>
                    <a:lnTo>
                      <a:pt x="304" y="61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296" y="51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2" name="Freeform 1599"/>
              <p:cNvSpPr>
                <a:spLocks/>
              </p:cNvSpPr>
              <p:nvPr/>
            </p:nvSpPr>
            <p:spPr bwMode="auto">
              <a:xfrm>
                <a:off x="3529" y="1781"/>
                <a:ext cx="149" cy="27"/>
              </a:xfrm>
              <a:custGeom>
                <a:avLst/>
                <a:gdLst>
                  <a:gd name="T0" fmla="*/ 148 w 297"/>
                  <a:gd name="T1" fmla="*/ 25 h 55"/>
                  <a:gd name="T2" fmla="*/ 149 w 297"/>
                  <a:gd name="T3" fmla="*/ 27 h 55"/>
                  <a:gd name="T4" fmla="*/ 2 w 297"/>
                  <a:gd name="T5" fmla="*/ 1 h 55"/>
                  <a:gd name="T6" fmla="*/ 0 w 297"/>
                  <a:gd name="T7" fmla="*/ 0 h 55"/>
                  <a:gd name="T8" fmla="*/ 148 w 297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5"/>
                  <a:gd name="T17" fmla="*/ 297 w 29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5">
                    <a:moveTo>
                      <a:pt x="296" y="51"/>
                    </a:moveTo>
                    <a:lnTo>
                      <a:pt x="297" y="5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296" y="51"/>
                    </a:lnTo>
                    <a:close/>
                  </a:path>
                </a:pathLst>
              </a:custGeom>
              <a:solidFill>
                <a:srgbClr val="C4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3" name="Freeform 1600"/>
              <p:cNvSpPr>
                <a:spLocks/>
              </p:cNvSpPr>
              <p:nvPr/>
            </p:nvSpPr>
            <p:spPr bwMode="auto">
              <a:xfrm>
                <a:off x="3531" y="1783"/>
                <a:ext cx="149" cy="27"/>
              </a:xfrm>
              <a:custGeom>
                <a:avLst/>
                <a:gdLst>
                  <a:gd name="T0" fmla="*/ 147 w 298"/>
                  <a:gd name="T1" fmla="*/ 26 h 55"/>
                  <a:gd name="T2" fmla="*/ 149 w 298"/>
                  <a:gd name="T3" fmla="*/ 27 h 55"/>
                  <a:gd name="T4" fmla="*/ 2 w 298"/>
                  <a:gd name="T5" fmla="*/ 2 h 55"/>
                  <a:gd name="T6" fmla="*/ 0 w 298"/>
                  <a:gd name="T7" fmla="*/ 0 h 55"/>
                  <a:gd name="T8" fmla="*/ 147 w 298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55"/>
                  <a:gd name="T17" fmla="*/ 298 w 2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55">
                    <a:moveTo>
                      <a:pt x="294" y="52"/>
                    </a:moveTo>
                    <a:lnTo>
                      <a:pt x="298" y="55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294" y="52"/>
                    </a:lnTo>
                    <a:close/>
                  </a:path>
                </a:pathLst>
              </a:custGeom>
              <a:solidFill>
                <a:srgbClr val="C1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4" name="Freeform 1601"/>
              <p:cNvSpPr>
                <a:spLocks/>
              </p:cNvSpPr>
              <p:nvPr/>
            </p:nvSpPr>
            <p:spPr bwMode="auto">
              <a:xfrm>
                <a:off x="3533" y="1784"/>
                <a:ext cx="149" cy="28"/>
              </a:xfrm>
              <a:custGeom>
                <a:avLst/>
                <a:gdLst>
                  <a:gd name="T0" fmla="*/ 147 w 297"/>
                  <a:gd name="T1" fmla="*/ 26 h 54"/>
                  <a:gd name="T2" fmla="*/ 149 w 297"/>
                  <a:gd name="T3" fmla="*/ 28 h 54"/>
                  <a:gd name="T4" fmla="*/ 2 w 297"/>
                  <a:gd name="T5" fmla="*/ 1 h 54"/>
                  <a:gd name="T6" fmla="*/ 0 w 297"/>
                  <a:gd name="T7" fmla="*/ 0 h 54"/>
                  <a:gd name="T8" fmla="*/ 147 w 297"/>
                  <a:gd name="T9" fmla="*/ 2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4"/>
                  <a:gd name="T17" fmla="*/ 297 w 297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4">
                    <a:moveTo>
                      <a:pt x="294" y="51"/>
                    </a:moveTo>
                    <a:lnTo>
                      <a:pt x="297" y="5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5" name="Freeform 1602"/>
              <p:cNvSpPr>
                <a:spLocks/>
              </p:cNvSpPr>
              <p:nvPr/>
            </p:nvSpPr>
            <p:spPr bwMode="auto">
              <a:xfrm>
                <a:off x="3534" y="1785"/>
                <a:ext cx="153" cy="31"/>
              </a:xfrm>
              <a:custGeom>
                <a:avLst/>
                <a:gdLst>
                  <a:gd name="T0" fmla="*/ 148 w 304"/>
                  <a:gd name="T1" fmla="*/ 27 h 62"/>
                  <a:gd name="T2" fmla="*/ 153 w 304"/>
                  <a:gd name="T3" fmla="*/ 31 h 62"/>
                  <a:gd name="T4" fmla="*/ 5 w 304"/>
                  <a:gd name="T5" fmla="*/ 5 h 62"/>
                  <a:gd name="T6" fmla="*/ 0 w 304"/>
                  <a:gd name="T7" fmla="*/ 0 h 62"/>
                  <a:gd name="T8" fmla="*/ 148 w 304"/>
                  <a:gd name="T9" fmla="*/ 2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62"/>
                  <a:gd name="T17" fmla="*/ 304 w 304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62">
                    <a:moveTo>
                      <a:pt x="294" y="53"/>
                    </a:moveTo>
                    <a:lnTo>
                      <a:pt x="304" y="62"/>
                    </a:lnTo>
                    <a:lnTo>
                      <a:pt x="10" y="9"/>
                    </a:lnTo>
                    <a:lnTo>
                      <a:pt x="0" y="0"/>
                    </a:lnTo>
                    <a:lnTo>
                      <a:pt x="294" y="53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6" name="Freeform 1603"/>
              <p:cNvSpPr>
                <a:spLocks/>
              </p:cNvSpPr>
              <p:nvPr/>
            </p:nvSpPr>
            <p:spPr bwMode="auto">
              <a:xfrm>
                <a:off x="3534" y="1785"/>
                <a:ext cx="150" cy="29"/>
              </a:xfrm>
              <a:custGeom>
                <a:avLst/>
                <a:gdLst>
                  <a:gd name="T0" fmla="*/ 147 w 299"/>
                  <a:gd name="T1" fmla="*/ 27 h 58"/>
                  <a:gd name="T2" fmla="*/ 150 w 299"/>
                  <a:gd name="T3" fmla="*/ 29 h 58"/>
                  <a:gd name="T4" fmla="*/ 3 w 299"/>
                  <a:gd name="T5" fmla="*/ 3 h 58"/>
                  <a:gd name="T6" fmla="*/ 0 w 299"/>
                  <a:gd name="T7" fmla="*/ 0 h 58"/>
                  <a:gd name="T8" fmla="*/ 147 w 299"/>
                  <a:gd name="T9" fmla="*/ 27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"/>
                  <a:gd name="T16" fmla="*/ 0 h 58"/>
                  <a:gd name="T17" fmla="*/ 299 w 29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" h="58">
                    <a:moveTo>
                      <a:pt x="294" y="53"/>
                    </a:moveTo>
                    <a:lnTo>
                      <a:pt x="299" y="58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94" y="53"/>
                    </a:lnTo>
                    <a:close/>
                  </a:path>
                </a:pathLst>
              </a:custGeom>
              <a:solidFill>
                <a:srgbClr val="BB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7" name="Freeform 1604"/>
              <p:cNvSpPr>
                <a:spLocks/>
              </p:cNvSpPr>
              <p:nvPr/>
            </p:nvSpPr>
            <p:spPr bwMode="auto">
              <a:xfrm>
                <a:off x="3537" y="1788"/>
                <a:ext cx="150" cy="28"/>
              </a:xfrm>
              <a:custGeom>
                <a:avLst/>
                <a:gdLst>
                  <a:gd name="T0" fmla="*/ 147 w 299"/>
                  <a:gd name="T1" fmla="*/ 26 h 57"/>
                  <a:gd name="T2" fmla="*/ 150 w 299"/>
                  <a:gd name="T3" fmla="*/ 28 h 57"/>
                  <a:gd name="T4" fmla="*/ 3 w 299"/>
                  <a:gd name="T5" fmla="*/ 2 h 57"/>
                  <a:gd name="T6" fmla="*/ 0 w 299"/>
                  <a:gd name="T7" fmla="*/ 0 h 57"/>
                  <a:gd name="T8" fmla="*/ 147 w 299"/>
                  <a:gd name="T9" fmla="*/ 2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"/>
                  <a:gd name="T16" fmla="*/ 0 h 57"/>
                  <a:gd name="T17" fmla="*/ 299 w 29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" h="57">
                    <a:moveTo>
                      <a:pt x="294" y="53"/>
                    </a:moveTo>
                    <a:lnTo>
                      <a:pt x="299" y="5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294" y="53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8" name="Freeform 1605"/>
              <p:cNvSpPr>
                <a:spLocks/>
              </p:cNvSpPr>
              <p:nvPr/>
            </p:nvSpPr>
            <p:spPr bwMode="auto">
              <a:xfrm>
                <a:off x="3539" y="1789"/>
                <a:ext cx="153" cy="30"/>
              </a:xfrm>
              <a:custGeom>
                <a:avLst/>
                <a:gdLst>
                  <a:gd name="T0" fmla="*/ 147 w 306"/>
                  <a:gd name="T1" fmla="*/ 27 h 59"/>
                  <a:gd name="T2" fmla="*/ 153 w 306"/>
                  <a:gd name="T3" fmla="*/ 30 h 59"/>
                  <a:gd name="T4" fmla="*/ 5 w 306"/>
                  <a:gd name="T5" fmla="*/ 3 h 59"/>
                  <a:gd name="T6" fmla="*/ 0 w 306"/>
                  <a:gd name="T7" fmla="*/ 0 h 59"/>
                  <a:gd name="T8" fmla="*/ 147 w 306"/>
                  <a:gd name="T9" fmla="*/ 2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59"/>
                  <a:gd name="T17" fmla="*/ 306 w 306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59">
                    <a:moveTo>
                      <a:pt x="294" y="53"/>
                    </a:moveTo>
                    <a:lnTo>
                      <a:pt x="306" y="59"/>
                    </a:lnTo>
                    <a:lnTo>
                      <a:pt x="10" y="6"/>
                    </a:lnTo>
                    <a:lnTo>
                      <a:pt x="0" y="0"/>
                    </a:lnTo>
                    <a:lnTo>
                      <a:pt x="294" y="53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9" name="Freeform 1606"/>
              <p:cNvSpPr>
                <a:spLocks/>
              </p:cNvSpPr>
              <p:nvPr/>
            </p:nvSpPr>
            <p:spPr bwMode="auto">
              <a:xfrm>
                <a:off x="3544" y="1793"/>
                <a:ext cx="159" cy="30"/>
              </a:xfrm>
              <a:custGeom>
                <a:avLst/>
                <a:gdLst>
                  <a:gd name="T0" fmla="*/ 148 w 317"/>
                  <a:gd name="T1" fmla="*/ 27 h 60"/>
                  <a:gd name="T2" fmla="*/ 159 w 317"/>
                  <a:gd name="T3" fmla="*/ 30 h 60"/>
                  <a:gd name="T4" fmla="*/ 12 w 317"/>
                  <a:gd name="T5" fmla="*/ 4 h 60"/>
                  <a:gd name="T6" fmla="*/ 0 w 317"/>
                  <a:gd name="T7" fmla="*/ 0 h 60"/>
                  <a:gd name="T8" fmla="*/ 148 w 317"/>
                  <a:gd name="T9" fmla="*/ 27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7"/>
                  <a:gd name="T16" fmla="*/ 0 h 60"/>
                  <a:gd name="T17" fmla="*/ 317 w 317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7" h="60">
                    <a:moveTo>
                      <a:pt x="296" y="53"/>
                    </a:moveTo>
                    <a:lnTo>
                      <a:pt x="317" y="60"/>
                    </a:lnTo>
                    <a:lnTo>
                      <a:pt x="23" y="7"/>
                    </a:lnTo>
                    <a:lnTo>
                      <a:pt x="0" y="0"/>
                    </a:lnTo>
                    <a:lnTo>
                      <a:pt x="296" y="53"/>
                    </a:lnTo>
                    <a:close/>
                  </a:path>
                </a:pathLst>
              </a:custGeom>
              <a:solidFill>
                <a:srgbClr val="A8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0" name="Freeform 1607"/>
              <p:cNvSpPr>
                <a:spLocks/>
              </p:cNvSpPr>
              <p:nvPr/>
            </p:nvSpPr>
            <p:spPr bwMode="auto">
              <a:xfrm>
                <a:off x="3574" y="1610"/>
                <a:ext cx="154" cy="21"/>
              </a:xfrm>
              <a:custGeom>
                <a:avLst/>
                <a:gdLst>
                  <a:gd name="T0" fmla="*/ 154 w 307"/>
                  <a:gd name="T1" fmla="*/ 21 h 41"/>
                  <a:gd name="T2" fmla="*/ 147 w 307"/>
                  <a:gd name="T3" fmla="*/ 21 h 41"/>
                  <a:gd name="T4" fmla="*/ 0 w 307"/>
                  <a:gd name="T5" fmla="*/ 0 h 41"/>
                  <a:gd name="T6" fmla="*/ 6 w 307"/>
                  <a:gd name="T7" fmla="*/ 1 h 41"/>
                  <a:gd name="T8" fmla="*/ 154 w 307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"/>
                  <a:gd name="T16" fmla="*/ 0 h 41"/>
                  <a:gd name="T17" fmla="*/ 307 w 30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" h="41">
                    <a:moveTo>
                      <a:pt x="307" y="41"/>
                    </a:moveTo>
                    <a:lnTo>
                      <a:pt x="294" y="41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307" y="41"/>
                    </a:lnTo>
                    <a:close/>
                  </a:path>
                </a:pathLst>
              </a:custGeom>
              <a:solidFill>
                <a:srgbClr val="72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1" name="Freeform 1608"/>
              <p:cNvSpPr>
                <a:spLocks/>
              </p:cNvSpPr>
              <p:nvPr/>
            </p:nvSpPr>
            <p:spPr bwMode="auto">
              <a:xfrm>
                <a:off x="3568" y="1610"/>
                <a:ext cx="153" cy="21"/>
              </a:xfrm>
              <a:custGeom>
                <a:avLst/>
                <a:gdLst>
                  <a:gd name="T0" fmla="*/ 153 w 308"/>
                  <a:gd name="T1" fmla="*/ 21 h 41"/>
                  <a:gd name="T2" fmla="*/ 147 w 308"/>
                  <a:gd name="T3" fmla="*/ 21 h 41"/>
                  <a:gd name="T4" fmla="*/ 0 w 308"/>
                  <a:gd name="T5" fmla="*/ 0 h 41"/>
                  <a:gd name="T6" fmla="*/ 7 w 308"/>
                  <a:gd name="T7" fmla="*/ 0 h 41"/>
                  <a:gd name="T8" fmla="*/ 153 w 308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1"/>
                  <a:gd name="T17" fmla="*/ 308 w 308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1">
                    <a:moveTo>
                      <a:pt x="308" y="41"/>
                    </a:moveTo>
                    <a:lnTo>
                      <a:pt x="296" y="41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8" y="41"/>
                    </a:lnTo>
                    <a:close/>
                  </a:path>
                </a:pathLst>
              </a:custGeom>
              <a:solidFill>
                <a:srgbClr val="75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4" name="Freeform 1609"/>
            <p:cNvSpPr>
              <a:spLocks/>
            </p:cNvSpPr>
            <p:nvPr/>
          </p:nvSpPr>
          <p:spPr bwMode="auto">
            <a:xfrm>
              <a:off x="3672" y="1715"/>
              <a:ext cx="288" cy="61"/>
            </a:xfrm>
            <a:custGeom>
              <a:avLst/>
              <a:gdLst>
                <a:gd name="T0" fmla="*/ 2 w 577"/>
                <a:gd name="T1" fmla="*/ 0 h 123"/>
                <a:gd name="T2" fmla="*/ 0 w 577"/>
                <a:gd name="T3" fmla="*/ 14 h 123"/>
                <a:gd name="T4" fmla="*/ 286 w 577"/>
                <a:gd name="T5" fmla="*/ 61 h 123"/>
                <a:gd name="T6" fmla="*/ 288 w 577"/>
                <a:gd name="T7" fmla="*/ 47 h 123"/>
                <a:gd name="T8" fmla="*/ 2 w 577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7"/>
                <a:gd name="T16" fmla="*/ 0 h 123"/>
                <a:gd name="T17" fmla="*/ 577 w 577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7" h="123">
                  <a:moveTo>
                    <a:pt x="5" y="0"/>
                  </a:moveTo>
                  <a:lnTo>
                    <a:pt x="0" y="28"/>
                  </a:lnTo>
                  <a:lnTo>
                    <a:pt x="572" y="123"/>
                  </a:lnTo>
                  <a:lnTo>
                    <a:pt x="577" y="9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95" name="Group 1610"/>
            <p:cNvGrpSpPr>
              <a:grpSpLocks/>
            </p:cNvGrpSpPr>
            <p:nvPr/>
          </p:nvGrpSpPr>
          <p:grpSpPr bwMode="auto">
            <a:xfrm>
              <a:off x="3269" y="2353"/>
              <a:ext cx="126" cy="102"/>
              <a:chOff x="3269" y="2353"/>
              <a:chExt cx="126" cy="102"/>
            </a:xfrm>
          </p:grpSpPr>
          <p:sp>
            <p:nvSpPr>
              <p:cNvPr id="10300" name="Freeform 1611"/>
              <p:cNvSpPr>
                <a:spLocks/>
              </p:cNvSpPr>
              <p:nvPr/>
            </p:nvSpPr>
            <p:spPr bwMode="auto">
              <a:xfrm>
                <a:off x="3289" y="2433"/>
                <a:ext cx="67" cy="22"/>
              </a:xfrm>
              <a:custGeom>
                <a:avLst/>
                <a:gdLst>
                  <a:gd name="T0" fmla="*/ 60 w 135"/>
                  <a:gd name="T1" fmla="*/ 21 h 44"/>
                  <a:gd name="T2" fmla="*/ 67 w 135"/>
                  <a:gd name="T3" fmla="*/ 22 h 44"/>
                  <a:gd name="T4" fmla="*/ 6 w 135"/>
                  <a:gd name="T5" fmla="*/ 1 h 44"/>
                  <a:gd name="T6" fmla="*/ 0 w 135"/>
                  <a:gd name="T7" fmla="*/ 0 h 44"/>
                  <a:gd name="T8" fmla="*/ 60 w 135"/>
                  <a:gd name="T9" fmla="*/ 2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44"/>
                  <a:gd name="T17" fmla="*/ 135 w 13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44">
                    <a:moveTo>
                      <a:pt x="121" y="42"/>
                    </a:moveTo>
                    <a:lnTo>
                      <a:pt x="135" y="44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121" y="42"/>
                    </a:lnTo>
                    <a:close/>
                  </a:path>
                </a:pathLst>
              </a:custGeom>
              <a:solidFill>
                <a:srgbClr val="733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612"/>
              <p:cNvSpPr>
                <a:spLocks/>
              </p:cNvSpPr>
              <p:nvPr/>
            </p:nvSpPr>
            <p:spPr bwMode="auto">
              <a:xfrm>
                <a:off x="3294" y="2434"/>
                <a:ext cx="68" cy="21"/>
              </a:xfrm>
              <a:custGeom>
                <a:avLst/>
                <a:gdLst>
                  <a:gd name="T0" fmla="*/ 62 w 134"/>
                  <a:gd name="T1" fmla="*/ 21 h 42"/>
                  <a:gd name="T2" fmla="*/ 68 w 134"/>
                  <a:gd name="T3" fmla="*/ 21 h 42"/>
                  <a:gd name="T4" fmla="*/ 6 w 134"/>
                  <a:gd name="T5" fmla="*/ 0 h 42"/>
                  <a:gd name="T6" fmla="*/ 0 w 134"/>
                  <a:gd name="T7" fmla="*/ 0 h 42"/>
                  <a:gd name="T8" fmla="*/ 62 w 134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2"/>
                  <a:gd name="T17" fmla="*/ 134 w 13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2">
                    <a:moveTo>
                      <a:pt x="123" y="42"/>
                    </a:moveTo>
                    <a:lnTo>
                      <a:pt x="134" y="4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613"/>
              <p:cNvSpPr>
                <a:spLocks/>
              </p:cNvSpPr>
              <p:nvPr/>
            </p:nvSpPr>
            <p:spPr bwMode="auto">
              <a:xfrm>
                <a:off x="3300" y="2432"/>
                <a:ext cx="68" cy="23"/>
              </a:xfrm>
              <a:custGeom>
                <a:avLst/>
                <a:gdLst>
                  <a:gd name="T0" fmla="*/ 61 w 137"/>
                  <a:gd name="T1" fmla="*/ 23 h 45"/>
                  <a:gd name="T2" fmla="*/ 68 w 137"/>
                  <a:gd name="T3" fmla="*/ 21 h 45"/>
                  <a:gd name="T4" fmla="*/ 7 w 137"/>
                  <a:gd name="T5" fmla="*/ 0 h 45"/>
                  <a:gd name="T6" fmla="*/ 0 w 137"/>
                  <a:gd name="T7" fmla="*/ 2 h 45"/>
                  <a:gd name="T8" fmla="*/ 61 w 137"/>
                  <a:gd name="T9" fmla="*/ 2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45"/>
                  <a:gd name="T17" fmla="*/ 137 w 13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45">
                    <a:moveTo>
                      <a:pt x="123" y="45"/>
                    </a:moveTo>
                    <a:lnTo>
                      <a:pt x="137" y="41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123" y="45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614"/>
              <p:cNvSpPr>
                <a:spLocks/>
              </p:cNvSpPr>
              <p:nvPr/>
            </p:nvSpPr>
            <p:spPr bwMode="auto">
              <a:xfrm>
                <a:off x="3300" y="2434"/>
                <a:ext cx="64" cy="21"/>
              </a:xfrm>
              <a:custGeom>
                <a:avLst/>
                <a:gdLst>
                  <a:gd name="T0" fmla="*/ 61 w 128"/>
                  <a:gd name="T1" fmla="*/ 21 h 42"/>
                  <a:gd name="T2" fmla="*/ 64 w 128"/>
                  <a:gd name="T3" fmla="*/ 20 h 42"/>
                  <a:gd name="T4" fmla="*/ 2 w 128"/>
                  <a:gd name="T5" fmla="*/ 0 h 42"/>
                  <a:gd name="T6" fmla="*/ 0 w 128"/>
                  <a:gd name="T7" fmla="*/ 0 h 42"/>
                  <a:gd name="T8" fmla="*/ 61 w 128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2"/>
                  <a:gd name="T17" fmla="*/ 128 w 128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2">
                    <a:moveTo>
                      <a:pt x="123" y="42"/>
                    </a:moveTo>
                    <a:lnTo>
                      <a:pt x="128" y="4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4" name="Freeform 1615"/>
              <p:cNvSpPr>
                <a:spLocks/>
              </p:cNvSpPr>
              <p:nvPr/>
            </p:nvSpPr>
            <p:spPr bwMode="auto">
              <a:xfrm>
                <a:off x="3303" y="2433"/>
                <a:ext cx="64" cy="21"/>
              </a:xfrm>
              <a:custGeom>
                <a:avLst/>
                <a:gdLst>
                  <a:gd name="T0" fmla="*/ 61 w 128"/>
                  <a:gd name="T1" fmla="*/ 21 h 42"/>
                  <a:gd name="T2" fmla="*/ 64 w 128"/>
                  <a:gd name="T3" fmla="*/ 21 h 42"/>
                  <a:gd name="T4" fmla="*/ 2 w 128"/>
                  <a:gd name="T5" fmla="*/ 0 h 42"/>
                  <a:gd name="T6" fmla="*/ 0 w 128"/>
                  <a:gd name="T7" fmla="*/ 1 h 42"/>
                  <a:gd name="T8" fmla="*/ 61 w 128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2"/>
                  <a:gd name="T17" fmla="*/ 128 w 128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2">
                    <a:moveTo>
                      <a:pt x="123" y="42"/>
                    </a:moveTo>
                    <a:lnTo>
                      <a:pt x="128" y="42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8D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616"/>
              <p:cNvSpPr>
                <a:spLocks/>
              </p:cNvSpPr>
              <p:nvPr/>
            </p:nvSpPr>
            <p:spPr bwMode="auto">
              <a:xfrm>
                <a:off x="3305" y="2432"/>
                <a:ext cx="63" cy="22"/>
              </a:xfrm>
              <a:custGeom>
                <a:avLst/>
                <a:gdLst>
                  <a:gd name="T0" fmla="*/ 61 w 127"/>
                  <a:gd name="T1" fmla="*/ 22 h 43"/>
                  <a:gd name="T2" fmla="*/ 63 w 127"/>
                  <a:gd name="T3" fmla="*/ 21 h 43"/>
                  <a:gd name="T4" fmla="*/ 2 w 127"/>
                  <a:gd name="T5" fmla="*/ 0 h 43"/>
                  <a:gd name="T6" fmla="*/ 0 w 127"/>
                  <a:gd name="T7" fmla="*/ 1 h 43"/>
                  <a:gd name="T8" fmla="*/ 61 w 127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43"/>
                  <a:gd name="T17" fmla="*/ 127 w 12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43">
                    <a:moveTo>
                      <a:pt x="123" y="43"/>
                    </a:moveTo>
                    <a:lnTo>
                      <a:pt x="127" y="4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93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617"/>
              <p:cNvSpPr>
                <a:spLocks/>
              </p:cNvSpPr>
              <p:nvPr/>
            </p:nvSpPr>
            <p:spPr bwMode="auto">
              <a:xfrm>
                <a:off x="3307" y="2429"/>
                <a:ext cx="67" cy="24"/>
              </a:xfrm>
              <a:custGeom>
                <a:avLst/>
                <a:gdLst>
                  <a:gd name="T0" fmla="*/ 61 w 134"/>
                  <a:gd name="T1" fmla="*/ 24 h 48"/>
                  <a:gd name="T2" fmla="*/ 67 w 134"/>
                  <a:gd name="T3" fmla="*/ 21 h 48"/>
                  <a:gd name="T4" fmla="*/ 5 w 134"/>
                  <a:gd name="T5" fmla="*/ 0 h 48"/>
                  <a:gd name="T6" fmla="*/ 0 w 134"/>
                  <a:gd name="T7" fmla="*/ 3 h 48"/>
                  <a:gd name="T8" fmla="*/ 61 w 134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8"/>
                  <a:gd name="T17" fmla="*/ 134 w 13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8">
                    <a:moveTo>
                      <a:pt x="123" y="48"/>
                    </a:moveTo>
                    <a:lnTo>
                      <a:pt x="134" y="42"/>
                    </a:lnTo>
                    <a:lnTo>
                      <a:pt x="11" y="0"/>
                    </a:lnTo>
                    <a:lnTo>
                      <a:pt x="0" y="7"/>
                    </a:lnTo>
                    <a:lnTo>
                      <a:pt x="123" y="48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618"/>
              <p:cNvSpPr>
                <a:spLocks/>
              </p:cNvSpPr>
              <p:nvPr/>
            </p:nvSpPr>
            <p:spPr bwMode="auto">
              <a:xfrm>
                <a:off x="3307" y="2432"/>
                <a:ext cx="63" cy="21"/>
              </a:xfrm>
              <a:custGeom>
                <a:avLst/>
                <a:gdLst>
                  <a:gd name="T0" fmla="*/ 62 w 126"/>
                  <a:gd name="T1" fmla="*/ 21 h 43"/>
                  <a:gd name="T2" fmla="*/ 63 w 126"/>
                  <a:gd name="T3" fmla="*/ 21 h 43"/>
                  <a:gd name="T4" fmla="*/ 2 w 126"/>
                  <a:gd name="T5" fmla="*/ 0 h 43"/>
                  <a:gd name="T6" fmla="*/ 0 w 126"/>
                  <a:gd name="T7" fmla="*/ 1 h 43"/>
                  <a:gd name="T8" fmla="*/ 62 w 126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3"/>
                  <a:gd name="T17" fmla="*/ 126 w 12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3">
                    <a:moveTo>
                      <a:pt x="123" y="43"/>
                    </a:moveTo>
                    <a:lnTo>
                      <a:pt x="126" y="4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619"/>
              <p:cNvSpPr>
                <a:spLocks/>
              </p:cNvSpPr>
              <p:nvPr/>
            </p:nvSpPr>
            <p:spPr bwMode="auto">
              <a:xfrm>
                <a:off x="3308" y="2431"/>
                <a:ext cx="64" cy="21"/>
              </a:xfrm>
              <a:custGeom>
                <a:avLst/>
                <a:gdLst>
                  <a:gd name="T0" fmla="*/ 62 w 126"/>
                  <a:gd name="T1" fmla="*/ 21 h 44"/>
                  <a:gd name="T2" fmla="*/ 64 w 126"/>
                  <a:gd name="T3" fmla="*/ 20 h 44"/>
                  <a:gd name="T4" fmla="*/ 2 w 126"/>
                  <a:gd name="T5" fmla="*/ 0 h 44"/>
                  <a:gd name="T6" fmla="*/ 0 w 126"/>
                  <a:gd name="T7" fmla="*/ 1 h 44"/>
                  <a:gd name="T8" fmla="*/ 62 w 126"/>
                  <a:gd name="T9" fmla="*/ 2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4"/>
                  <a:gd name="T17" fmla="*/ 126 w 12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4">
                    <a:moveTo>
                      <a:pt x="123" y="44"/>
                    </a:moveTo>
                    <a:lnTo>
                      <a:pt x="126" y="4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620"/>
              <p:cNvSpPr>
                <a:spLocks/>
              </p:cNvSpPr>
              <p:nvPr/>
            </p:nvSpPr>
            <p:spPr bwMode="auto">
              <a:xfrm>
                <a:off x="3310" y="2430"/>
                <a:ext cx="63" cy="21"/>
              </a:xfrm>
              <a:custGeom>
                <a:avLst/>
                <a:gdLst>
                  <a:gd name="T0" fmla="*/ 61 w 127"/>
                  <a:gd name="T1" fmla="*/ 21 h 43"/>
                  <a:gd name="T2" fmla="*/ 63 w 127"/>
                  <a:gd name="T3" fmla="*/ 20 h 43"/>
                  <a:gd name="T4" fmla="*/ 2 w 127"/>
                  <a:gd name="T5" fmla="*/ 0 h 43"/>
                  <a:gd name="T6" fmla="*/ 0 w 127"/>
                  <a:gd name="T7" fmla="*/ 0 h 43"/>
                  <a:gd name="T8" fmla="*/ 61 w 127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43"/>
                  <a:gd name="T17" fmla="*/ 127 w 12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43">
                    <a:moveTo>
                      <a:pt x="123" y="43"/>
                    </a:moveTo>
                    <a:lnTo>
                      <a:pt x="127" y="4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621"/>
              <p:cNvSpPr>
                <a:spLocks/>
              </p:cNvSpPr>
              <p:nvPr/>
            </p:nvSpPr>
            <p:spPr bwMode="auto">
              <a:xfrm>
                <a:off x="3312" y="2429"/>
                <a:ext cx="62" cy="22"/>
              </a:xfrm>
              <a:custGeom>
                <a:avLst/>
                <a:gdLst>
                  <a:gd name="T0" fmla="*/ 62 w 124"/>
                  <a:gd name="T1" fmla="*/ 22 h 43"/>
                  <a:gd name="T2" fmla="*/ 62 w 124"/>
                  <a:gd name="T3" fmla="*/ 21 h 43"/>
                  <a:gd name="T4" fmla="*/ 1 w 124"/>
                  <a:gd name="T5" fmla="*/ 0 h 43"/>
                  <a:gd name="T6" fmla="*/ 0 w 124"/>
                  <a:gd name="T7" fmla="*/ 1 h 43"/>
                  <a:gd name="T8" fmla="*/ 62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3" y="43"/>
                    </a:moveTo>
                    <a:lnTo>
                      <a:pt x="124" y="4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622"/>
              <p:cNvSpPr>
                <a:spLocks/>
              </p:cNvSpPr>
              <p:nvPr/>
            </p:nvSpPr>
            <p:spPr bwMode="auto">
              <a:xfrm>
                <a:off x="3313" y="2425"/>
                <a:ext cx="67" cy="25"/>
              </a:xfrm>
              <a:custGeom>
                <a:avLst/>
                <a:gdLst>
                  <a:gd name="T0" fmla="*/ 61 w 135"/>
                  <a:gd name="T1" fmla="*/ 25 h 50"/>
                  <a:gd name="T2" fmla="*/ 67 w 135"/>
                  <a:gd name="T3" fmla="*/ 20 h 50"/>
                  <a:gd name="T4" fmla="*/ 6 w 135"/>
                  <a:gd name="T5" fmla="*/ 0 h 50"/>
                  <a:gd name="T6" fmla="*/ 0 w 135"/>
                  <a:gd name="T7" fmla="*/ 4 h 50"/>
                  <a:gd name="T8" fmla="*/ 61 w 135"/>
                  <a:gd name="T9" fmla="*/ 25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50"/>
                  <a:gd name="T17" fmla="*/ 135 w 135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50">
                    <a:moveTo>
                      <a:pt x="123" y="50"/>
                    </a:moveTo>
                    <a:lnTo>
                      <a:pt x="135" y="40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623"/>
              <p:cNvSpPr>
                <a:spLocks/>
              </p:cNvSpPr>
              <p:nvPr/>
            </p:nvSpPr>
            <p:spPr bwMode="auto">
              <a:xfrm>
                <a:off x="3313" y="2428"/>
                <a:ext cx="63" cy="22"/>
              </a:xfrm>
              <a:custGeom>
                <a:avLst/>
                <a:gdLst>
                  <a:gd name="T0" fmla="*/ 61 w 127"/>
                  <a:gd name="T1" fmla="*/ 22 h 44"/>
                  <a:gd name="T2" fmla="*/ 63 w 127"/>
                  <a:gd name="T3" fmla="*/ 21 h 44"/>
                  <a:gd name="T4" fmla="*/ 2 w 127"/>
                  <a:gd name="T5" fmla="*/ 0 h 44"/>
                  <a:gd name="T6" fmla="*/ 0 w 127"/>
                  <a:gd name="T7" fmla="*/ 1 h 44"/>
                  <a:gd name="T8" fmla="*/ 61 w 127"/>
                  <a:gd name="T9" fmla="*/ 2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44"/>
                  <a:gd name="T17" fmla="*/ 127 w 12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44">
                    <a:moveTo>
                      <a:pt x="123" y="44"/>
                    </a:moveTo>
                    <a:lnTo>
                      <a:pt x="127" y="4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624"/>
              <p:cNvSpPr>
                <a:spLocks/>
              </p:cNvSpPr>
              <p:nvPr/>
            </p:nvSpPr>
            <p:spPr bwMode="auto">
              <a:xfrm>
                <a:off x="3314" y="2427"/>
                <a:ext cx="63" cy="22"/>
              </a:xfrm>
              <a:custGeom>
                <a:avLst/>
                <a:gdLst>
                  <a:gd name="T0" fmla="*/ 62 w 124"/>
                  <a:gd name="T1" fmla="*/ 22 h 43"/>
                  <a:gd name="T2" fmla="*/ 63 w 124"/>
                  <a:gd name="T3" fmla="*/ 21 h 43"/>
                  <a:gd name="T4" fmla="*/ 1 w 124"/>
                  <a:gd name="T5" fmla="*/ 0 h 43"/>
                  <a:gd name="T6" fmla="*/ 0 w 124"/>
                  <a:gd name="T7" fmla="*/ 1 h 43"/>
                  <a:gd name="T8" fmla="*/ 62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3" y="43"/>
                    </a:moveTo>
                    <a:lnTo>
                      <a:pt x="124" y="4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625"/>
              <p:cNvSpPr>
                <a:spLocks/>
              </p:cNvSpPr>
              <p:nvPr/>
            </p:nvSpPr>
            <p:spPr bwMode="auto">
              <a:xfrm>
                <a:off x="3315" y="2427"/>
                <a:ext cx="62" cy="21"/>
              </a:xfrm>
              <a:custGeom>
                <a:avLst/>
                <a:gdLst>
                  <a:gd name="T0" fmla="*/ 61 w 125"/>
                  <a:gd name="T1" fmla="*/ 21 h 43"/>
                  <a:gd name="T2" fmla="*/ 62 w 125"/>
                  <a:gd name="T3" fmla="*/ 21 h 43"/>
                  <a:gd name="T4" fmla="*/ 1 w 125"/>
                  <a:gd name="T5" fmla="*/ 0 h 43"/>
                  <a:gd name="T6" fmla="*/ 0 w 125"/>
                  <a:gd name="T7" fmla="*/ 1 h 43"/>
                  <a:gd name="T8" fmla="*/ 61 w 125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3" y="43"/>
                    </a:moveTo>
                    <a:lnTo>
                      <a:pt x="125" y="4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626"/>
              <p:cNvSpPr>
                <a:spLocks/>
              </p:cNvSpPr>
              <p:nvPr/>
            </p:nvSpPr>
            <p:spPr bwMode="auto">
              <a:xfrm>
                <a:off x="3316" y="2426"/>
                <a:ext cx="63" cy="21"/>
              </a:xfrm>
              <a:custGeom>
                <a:avLst/>
                <a:gdLst>
                  <a:gd name="T0" fmla="*/ 62 w 126"/>
                  <a:gd name="T1" fmla="*/ 21 h 44"/>
                  <a:gd name="T2" fmla="*/ 63 w 126"/>
                  <a:gd name="T3" fmla="*/ 19 h 44"/>
                  <a:gd name="T4" fmla="*/ 2 w 126"/>
                  <a:gd name="T5" fmla="*/ 0 h 44"/>
                  <a:gd name="T6" fmla="*/ 0 w 126"/>
                  <a:gd name="T7" fmla="*/ 1 h 44"/>
                  <a:gd name="T8" fmla="*/ 62 w 126"/>
                  <a:gd name="T9" fmla="*/ 2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4"/>
                  <a:gd name="T17" fmla="*/ 126 w 12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4">
                    <a:moveTo>
                      <a:pt x="123" y="44"/>
                    </a:moveTo>
                    <a:lnTo>
                      <a:pt x="126" y="4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627"/>
              <p:cNvSpPr>
                <a:spLocks/>
              </p:cNvSpPr>
              <p:nvPr/>
            </p:nvSpPr>
            <p:spPr bwMode="auto">
              <a:xfrm>
                <a:off x="3318" y="2425"/>
                <a:ext cx="62" cy="21"/>
              </a:xfrm>
              <a:custGeom>
                <a:avLst/>
                <a:gdLst>
                  <a:gd name="T0" fmla="*/ 61 w 125"/>
                  <a:gd name="T1" fmla="*/ 21 h 41"/>
                  <a:gd name="T2" fmla="*/ 62 w 125"/>
                  <a:gd name="T3" fmla="*/ 20 h 41"/>
                  <a:gd name="T4" fmla="*/ 1 w 125"/>
                  <a:gd name="T5" fmla="*/ 0 h 41"/>
                  <a:gd name="T6" fmla="*/ 0 w 125"/>
                  <a:gd name="T7" fmla="*/ 1 h 41"/>
                  <a:gd name="T8" fmla="*/ 61 w 125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1"/>
                  <a:gd name="T17" fmla="*/ 125 w 125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1">
                    <a:moveTo>
                      <a:pt x="123" y="41"/>
                    </a:moveTo>
                    <a:lnTo>
                      <a:pt x="125" y="4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23" y="41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628"/>
              <p:cNvSpPr>
                <a:spLocks/>
              </p:cNvSpPr>
              <p:nvPr/>
            </p:nvSpPr>
            <p:spPr bwMode="auto">
              <a:xfrm>
                <a:off x="3318" y="2419"/>
                <a:ext cx="67" cy="26"/>
              </a:xfrm>
              <a:custGeom>
                <a:avLst/>
                <a:gdLst>
                  <a:gd name="T0" fmla="*/ 62 w 133"/>
                  <a:gd name="T1" fmla="*/ 26 h 52"/>
                  <a:gd name="T2" fmla="*/ 67 w 133"/>
                  <a:gd name="T3" fmla="*/ 20 h 52"/>
                  <a:gd name="T4" fmla="*/ 5 w 133"/>
                  <a:gd name="T5" fmla="*/ 0 h 52"/>
                  <a:gd name="T6" fmla="*/ 0 w 133"/>
                  <a:gd name="T7" fmla="*/ 6 h 52"/>
                  <a:gd name="T8" fmla="*/ 62 w 133"/>
                  <a:gd name="T9" fmla="*/ 2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52"/>
                  <a:gd name="T17" fmla="*/ 133 w 133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52">
                    <a:moveTo>
                      <a:pt x="123" y="52"/>
                    </a:moveTo>
                    <a:lnTo>
                      <a:pt x="133" y="40"/>
                    </a:lnTo>
                    <a:lnTo>
                      <a:pt x="10" y="0"/>
                    </a:lnTo>
                    <a:lnTo>
                      <a:pt x="0" y="12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629"/>
              <p:cNvSpPr>
                <a:spLocks/>
              </p:cNvSpPr>
              <p:nvPr/>
            </p:nvSpPr>
            <p:spPr bwMode="auto">
              <a:xfrm>
                <a:off x="3318" y="2423"/>
                <a:ext cx="63" cy="22"/>
              </a:xfrm>
              <a:custGeom>
                <a:avLst/>
                <a:gdLst>
                  <a:gd name="T0" fmla="*/ 62 w 125"/>
                  <a:gd name="T1" fmla="*/ 22 h 44"/>
                  <a:gd name="T2" fmla="*/ 63 w 125"/>
                  <a:gd name="T3" fmla="*/ 21 h 44"/>
                  <a:gd name="T4" fmla="*/ 1 w 125"/>
                  <a:gd name="T5" fmla="*/ 0 h 44"/>
                  <a:gd name="T6" fmla="*/ 0 w 125"/>
                  <a:gd name="T7" fmla="*/ 2 h 44"/>
                  <a:gd name="T8" fmla="*/ 62 w 125"/>
                  <a:gd name="T9" fmla="*/ 2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4"/>
                  <a:gd name="T17" fmla="*/ 125 w 12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4">
                    <a:moveTo>
                      <a:pt x="123" y="44"/>
                    </a:moveTo>
                    <a:lnTo>
                      <a:pt x="125" y="4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630"/>
              <p:cNvSpPr>
                <a:spLocks/>
              </p:cNvSpPr>
              <p:nvPr/>
            </p:nvSpPr>
            <p:spPr bwMode="auto">
              <a:xfrm>
                <a:off x="3319" y="2422"/>
                <a:ext cx="63" cy="22"/>
              </a:xfrm>
              <a:custGeom>
                <a:avLst/>
                <a:gdLst>
                  <a:gd name="T0" fmla="*/ 62 w 124"/>
                  <a:gd name="T1" fmla="*/ 22 h 43"/>
                  <a:gd name="T2" fmla="*/ 63 w 124"/>
                  <a:gd name="T3" fmla="*/ 21 h 43"/>
                  <a:gd name="T4" fmla="*/ 1 w 124"/>
                  <a:gd name="T5" fmla="*/ 0 h 43"/>
                  <a:gd name="T6" fmla="*/ 0 w 124"/>
                  <a:gd name="T7" fmla="*/ 1 h 43"/>
                  <a:gd name="T8" fmla="*/ 62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3" y="43"/>
                    </a:moveTo>
                    <a:lnTo>
                      <a:pt x="124" y="4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631"/>
              <p:cNvSpPr>
                <a:spLocks/>
              </p:cNvSpPr>
              <p:nvPr/>
            </p:nvSpPr>
            <p:spPr bwMode="auto">
              <a:xfrm>
                <a:off x="3320" y="2422"/>
                <a:ext cx="63" cy="21"/>
              </a:xfrm>
              <a:custGeom>
                <a:avLst/>
                <a:gdLst>
                  <a:gd name="T0" fmla="*/ 61 w 127"/>
                  <a:gd name="T1" fmla="*/ 21 h 43"/>
                  <a:gd name="T2" fmla="*/ 63 w 127"/>
                  <a:gd name="T3" fmla="*/ 20 h 43"/>
                  <a:gd name="T4" fmla="*/ 1 w 127"/>
                  <a:gd name="T5" fmla="*/ 0 h 43"/>
                  <a:gd name="T6" fmla="*/ 0 w 127"/>
                  <a:gd name="T7" fmla="*/ 1 h 43"/>
                  <a:gd name="T8" fmla="*/ 61 w 127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43"/>
                  <a:gd name="T17" fmla="*/ 127 w 12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43">
                    <a:moveTo>
                      <a:pt x="123" y="43"/>
                    </a:moveTo>
                    <a:lnTo>
                      <a:pt x="127" y="4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632"/>
              <p:cNvSpPr>
                <a:spLocks/>
              </p:cNvSpPr>
              <p:nvPr/>
            </p:nvSpPr>
            <p:spPr bwMode="auto">
              <a:xfrm>
                <a:off x="3321" y="2420"/>
                <a:ext cx="63" cy="21"/>
              </a:xfrm>
              <a:custGeom>
                <a:avLst/>
                <a:gdLst>
                  <a:gd name="T0" fmla="*/ 63 w 126"/>
                  <a:gd name="T1" fmla="*/ 21 h 43"/>
                  <a:gd name="T2" fmla="*/ 63 w 126"/>
                  <a:gd name="T3" fmla="*/ 20 h 43"/>
                  <a:gd name="T4" fmla="*/ 2 w 126"/>
                  <a:gd name="T5" fmla="*/ 0 h 43"/>
                  <a:gd name="T6" fmla="*/ 0 w 126"/>
                  <a:gd name="T7" fmla="*/ 1 h 43"/>
                  <a:gd name="T8" fmla="*/ 63 w 126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3"/>
                  <a:gd name="T17" fmla="*/ 126 w 12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3">
                    <a:moveTo>
                      <a:pt x="125" y="43"/>
                    </a:moveTo>
                    <a:lnTo>
                      <a:pt x="126" y="41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25" y="43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633"/>
              <p:cNvSpPr>
                <a:spLocks/>
              </p:cNvSpPr>
              <p:nvPr/>
            </p:nvSpPr>
            <p:spPr bwMode="auto">
              <a:xfrm>
                <a:off x="3323" y="2419"/>
                <a:ext cx="62" cy="22"/>
              </a:xfrm>
              <a:custGeom>
                <a:avLst/>
                <a:gdLst>
                  <a:gd name="T0" fmla="*/ 61 w 125"/>
                  <a:gd name="T1" fmla="*/ 22 h 43"/>
                  <a:gd name="T2" fmla="*/ 62 w 125"/>
                  <a:gd name="T3" fmla="*/ 20 h 43"/>
                  <a:gd name="T4" fmla="*/ 1 w 125"/>
                  <a:gd name="T5" fmla="*/ 0 h 43"/>
                  <a:gd name="T6" fmla="*/ 0 w 125"/>
                  <a:gd name="T7" fmla="*/ 1 h 43"/>
                  <a:gd name="T8" fmla="*/ 61 w 125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3" y="43"/>
                    </a:moveTo>
                    <a:lnTo>
                      <a:pt x="125" y="4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0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634"/>
              <p:cNvSpPr>
                <a:spLocks/>
              </p:cNvSpPr>
              <p:nvPr/>
            </p:nvSpPr>
            <p:spPr bwMode="auto">
              <a:xfrm>
                <a:off x="3323" y="2412"/>
                <a:ext cx="66" cy="27"/>
              </a:xfrm>
              <a:custGeom>
                <a:avLst/>
                <a:gdLst>
                  <a:gd name="T0" fmla="*/ 62 w 131"/>
                  <a:gd name="T1" fmla="*/ 27 h 53"/>
                  <a:gd name="T2" fmla="*/ 66 w 131"/>
                  <a:gd name="T3" fmla="*/ 20 h 53"/>
                  <a:gd name="T4" fmla="*/ 4 w 131"/>
                  <a:gd name="T5" fmla="*/ 0 h 53"/>
                  <a:gd name="T6" fmla="*/ 0 w 131"/>
                  <a:gd name="T7" fmla="*/ 7 h 53"/>
                  <a:gd name="T8" fmla="*/ 62 w 131"/>
                  <a:gd name="T9" fmla="*/ 2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53"/>
                  <a:gd name="T17" fmla="*/ 131 w 131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53">
                    <a:moveTo>
                      <a:pt x="123" y="53"/>
                    </a:moveTo>
                    <a:lnTo>
                      <a:pt x="131" y="40"/>
                    </a:lnTo>
                    <a:lnTo>
                      <a:pt x="8" y="0"/>
                    </a:lnTo>
                    <a:lnTo>
                      <a:pt x="0" y="13"/>
                    </a:lnTo>
                    <a:lnTo>
                      <a:pt x="123" y="53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635"/>
              <p:cNvSpPr>
                <a:spLocks/>
              </p:cNvSpPr>
              <p:nvPr/>
            </p:nvSpPr>
            <p:spPr bwMode="auto">
              <a:xfrm>
                <a:off x="3323" y="2418"/>
                <a:ext cx="63" cy="21"/>
              </a:xfrm>
              <a:custGeom>
                <a:avLst/>
                <a:gdLst>
                  <a:gd name="T0" fmla="*/ 62 w 125"/>
                  <a:gd name="T1" fmla="*/ 21 h 42"/>
                  <a:gd name="T2" fmla="*/ 63 w 125"/>
                  <a:gd name="T3" fmla="*/ 20 h 42"/>
                  <a:gd name="T4" fmla="*/ 1 w 125"/>
                  <a:gd name="T5" fmla="*/ 0 h 42"/>
                  <a:gd name="T6" fmla="*/ 0 w 125"/>
                  <a:gd name="T7" fmla="*/ 1 h 42"/>
                  <a:gd name="T8" fmla="*/ 62 w 125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2"/>
                  <a:gd name="T17" fmla="*/ 125 w 12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2">
                    <a:moveTo>
                      <a:pt x="123" y="42"/>
                    </a:moveTo>
                    <a:lnTo>
                      <a:pt x="125" y="4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636"/>
              <p:cNvSpPr>
                <a:spLocks/>
              </p:cNvSpPr>
              <p:nvPr/>
            </p:nvSpPr>
            <p:spPr bwMode="auto">
              <a:xfrm>
                <a:off x="3324" y="2417"/>
                <a:ext cx="63" cy="21"/>
              </a:xfrm>
              <a:custGeom>
                <a:avLst/>
                <a:gdLst>
                  <a:gd name="T0" fmla="*/ 62 w 124"/>
                  <a:gd name="T1" fmla="*/ 21 h 43"/>
                  <a:gd name="T2" fmla="*/ 63 w 124"/>
                  <a:gd name="T3" fmla="*/ 21 h 43"/>
                  <a:gd name="T4" fmla="*/ 0 w 124"/>
                  <a:gd name="T5" fmla="*/ 0 h 43"/>
                  <a:gd name="T6" fmla="*/ 0 w 124"/>
                  <a:gd name="T7" fmla="*/ 1 h 43"/>
                  <a:gd name="T8" fmla="*/ 62 w 124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3" y="43"/>
                    </a:moveTo>
                    <a:lnTo>
                      <a:pt x="124" y="4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637"/>
              <p:cNvSpPr>
                <a:spLocks/>
              </p:cNvSpPr>
              <p:nvPr/>
            </p:nvSpPr>
            <p:spPr bwMode="auto">
              <a:xfrm>
                <a:off x="3324" y="2416"/>
                <a:ext cx="63" cy="21"/>
              </a:xfrm>
              <a:custGeom>
                <a:avLst/>
                <a:gdLst>
                  <a:gd name="T0" fmla="*/ 63 w 124"/>
                  <a:gd name="T1" fmla="*/ 21 h 44"/>
                  <a:gd name="T2" fmla="*/ 63 w 124"/>
                  <a:gd name="T3" fmla="*/ 19 h 44"/>
                  <a:gd name="T4" fmla="*/ 1 w 124"/>
                  <a:gd name="T5" fmla="*/ 0 h 44"/>
                  <a:gd name="T6" fmla="*/ 0 w 124"/>
                  <a:gd name="T7" fmla="*/ 1 h 44"/>
                  <a:gd name="T8" fmla="*/ 63 w 124"/>
                  <a:gd name="T9" fmla="*/ 2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4"/>
                  <a:gd name="T17" fmla="*/ 124 w 12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4">
                    <a:moveTo>
                      <a:pt x="124" y="44"/>
                    </a:moveTo>
                    <a:lnTo>
                      <a:pt x="124" y="4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24" y="44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638"/>
              <p:cNvSpPr>
                <a:spLocks/>
              </p:cNvSpPr>
              <p:nvPr/>
            </p:nvSpPr>
            <p:spPr bwMode="auto">
              <a:xfrm>
                <a:off x="3325" y="2415"/>
                <a:ext cx="62" cy="21"/>
              </a:xfrm>
              <a:custGeom>
                <a:avLst/>
                <a:gdLst>
                  <a:gd name="T0" fmla="*/ 61 w 125"/>
                  <a:gd name="T1" fmla="*/ 21 h 41"/>
                  <a:gd name="T2" fmla="*/ 62 w 125"/>
                  <a:gd name="T3" fmla="*/ 20 h 41"/>
                  <a:gd name="T4" fmla="*/ 1 w 125"/>
                  <a:gd name="T5" fmla="*/ 0 h 41"/>
                  <a:gd name="T6" fmla="*/ 0 w 125"/>
                  <a:gd name="T7" fmla="*/ 1 h 41"/>
                  <a:gd name="T8" fmla="*/ 61 w 125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1"/>
                  <a:gd name="T17" fmla="*/ 125 w 125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1">
                    <a:moveTo>
                      <a:pt x="123" y="41"/>
                    </a:moveTo>
                    <a:lnTo>
                      <a:pt x="125" y="4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23" y="41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639"/>
              <p:cNvSpPr>
                <a:spLocks/>
              </p:cNvSpPr>
              <p:nvPr/>
            </p:nvSpPr>
            <p:spPr bwMode="auto">
              <a:xfrm>
                <a:off x="3326" y="2413"/>
                <a:ext cx="62" cy="22"/>
              </a:xfrm>
              <a:custGeom>
                <a:avLst/>
                <a:gdLst>
                  <a:gd name="T0" fmla="*/ 62 w 124"/>
                  <a:gd name="T1" fmla="*/ 22 h 44"/>
                  <a:gd name="T2" fmla="*/ 62 w 124"/>
                  <a:gd name="T3" fmla="*/ 21 h 44"/>
                  <a:gd name="T4" fmla="*/ 1 w 124"/>
                  <a:gd name="T5" fmla="*/ 0 h 44"/>
                  <a:gd name="T6" fmla="*/ 0 w 124"/>
                  <a:gd name="T7" fmla="*/ 2 h 44"/>
                  <a:gd name="T8" fmla="*/ 62 w 124"/>
                  <a:gd name="T9" fmla="*/ 2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4"/>
                  <a:gd name="T17" fmla="*/ 124 w 12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4">
                    <a:moveTo>
                      <a:pt x="123" y="44"/>
                    </a:moveTo>
                    <a:lnTo>
                      <a:pt x="124" y="4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640"/>
              <p:cNvSpPr>
                <a:spLocks/>
              </p:cNvSpPr>
              <p:nvPr/>
            </p:nvSpPr>
            <p:spPr bwMode="auto">
              <a:xfrm>
                <a:off x="3327" y="2412"/>
                <a:ext cx="62" cy="22"/>
              </a:xfrm>
              <a:custGeom>
                <a:avLst/>
                <a:gdLst>
                  <a:gd name="T0" fmla="*/ 61 w 124"/>
                  <a:gd name="T1" fmla="*/ 22 h 43"/>
                  <a:gd name="T2" fmla="*/ 62 w 124"/>
                  <a:gd name="T3" fmla="*/ 20 h 43"/>
                  <a:gd name="T4" fmla="*/ 0 w 124"/>
                  <a:gd name="T5" fmla="*/ 0 h 43"/>
                  <a:gd name="T6" fmla="*/ 0 w 124"/>
                  <a:gd name="T7" fmla="*/ 1 h 43"/>
                  <a:gd name="T8" fmla="*/ 61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2" y="43"/>
                    </a:moveTo>
                    <a:lnTo>
                      <a:pt x="124" y="4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22" y="43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641"/>
              <p:cNvSpPr>
                <a:spLocks/>
              </p:cNvSpPr>
              <p:nvPr/>
            </p:nvSpPr>
            <p:spPr bwMode="auto">
              <a:xfrm>
                <a:off x="3328" y="2405"/>
                <a:ext cx="64" cy="27"/>
              </a:xfrm>
              <a:custGeom>
                <a:avLst/>
                <a:gdLst>
                  <a:gd name="T0" fmla="*/ 61 w 128"/>
                  <a:gd name="T1" fmla="*/ 27 h 55"/>
                  <a:gd name="T2" fmla="*/ 64 w 128"/>
                  <a:gd name="T3" fmla="*/ 20 h 55"/>
                  <a:gd name="T4" fmla="*/ 2 w 128"/>
                  <a:gd name="T5" fmla="*/ 0 h 55"/>
                  <a:gd name="T6" fmla="*/ 0 w 128"/>
                  <a:gd name="T7" fmla="*/ 7 h 55"/>
                  <a:gd name="T8" fmla="*/ 61 w 128"/>
                  <a:gd name="T9" fmla="*/ 2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5"/>
                  <a:gd name="T17" fmla="*/ 128 w 12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5">
                    <a:moveTo>
                      <a:pt x="123" y="55"/>
                    </a:moveTo>
                    <a:lnTo>
                      <a:pt x="128" y="40"/>
                    </a:lnTo>
                    <a:lnTo>
                      <a:pt x="5" y="0"/>
                    </a:lnTo>
                    <a:lnTo>
                      <a:pt x="0" y="15"/>
                    </a:lnTo>
                    <a:lnTo>
                      <a:pt x="123" y="55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642"/>
              <p:cNvSpPr>
                <a:spLocks/>
              </p:cNvSpPr>
              <p:nvPr/>
            </p:nvSpPr>
            <p:spPr bwMode="auto">
              <a:xfrm>
                <a:off x="3328" y="2412"/>
                <a:ext cx="61" cy="20"/>
              </a:xfrm>
              <a:custGeom>
                <a:avLst/>
                <a:gdLst>
                  <a:gd name="T0" fmla="*/ 61 w 123"/>
                  <a:gd name="T1" fmla="*/ 20 h 42"/>
                  <a:gd name="T2" fmla="*/ 61 w 123"/>
                  <a:gd name="T3" fmla="*/ 19 h 42"/>
                  <a:gd name="T4" fmla="*/ 0 w 123"/>
                  <a:gd name="T5" fmla="*/ 0 h 42"/>
                  <a:gd name="T6" fmla="*/ 0 w 123"/>
                  <a:gd name="T7" fmla="*/ 1 h 42"/>
                  <a:gd name="T8" fmla="*/ 61 w 123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42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643"/>
              <p:cNvSpPr>
                <a:spLocks/>
              </p:cNvSpPr>
              <p:nvPr/>
            </p:nvSpPr>
            <p:spPr bwMode="auto">
              <a:xfrm>
                <a:off x="3328" y="2410"/>
                <a:ext cx="62" cy="22"/>
              </a:xfrm>
              <a:custGeom>
                <a:avLst/>
                <a:gdLst>
                  <a:gd name="T0" fmla="*/ 61 w 125"/>
                  <a:gd name="T1" fmla="*/ 22 h 43"/>
                  <a:gd name="T2" fmla="*/ 62 w 125"/>
                  <a:gd name="T3" fmla="*/ 20 h 43"/>
                  <a:gd name="T4" fmla="*/ 1 w 125"/>
                  <a:gd name="T5" fmla="*/ 0 h 43"/>
                  <a:gd name="T6" fmla="*/ 0 w 125"/>
                  <a:gd name="T7" fmla="*/ 2 h 43"/>
                  <a:gd name="T8" fmla="*/ 61 w 125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3" y="43"/>
                    </a:moveTo>
                    <a:lnTo>
                      <a:pt x="125" y="4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644"/>
              <p:cNvSpPr>
                <a:spLocks/>
              </p:cNvSpPr>
              <p:nvPr/>
            </p:nvSpPr>
            <p:spPr bwMode="auto">
              <a:xfrm>
                <a:off x="3328" y="2409"/>
                <a:ext cx="63" cy="21"/>
              </a:xfrm>
              <a:custGeom>
                <a:avLst/>
                <a:gdLst>
                  <a:gd name="T0" fmla="*/ 62 w 124"/>
                  <a:gd name="T1" fmla="*/ 21 h 42"/>
                  <a:gd name="T2" fmla="*/ 63 w 124"/>
                  <a:gd name="T3" fmla="*/ 20 h 42"/>
                  <a:gd name="T4" fmla="*/ 0 w 124"/>
                  <a:gd name="T5" fmla="*/ 0 h 42"/>
                  <a:gd name="T6" fmla="*/ 0 w 124"/>
                  <a:gd name="T7" fmla="*/ 1 h 42"/>
                  <a:gd name="T8" fmla="*/ 62 w 124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3" y="42"/>
                    </a:moveTo>
                    <a:lnTo>
                      <a:pt x="124" y="4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645"/>
              <p:cNvSpPr>
                <a:spLocks/>
              </p:cNvSpPr>
              <p:nvPr/>
            </p:nvSpPr>
            <p:spPr bwMode="auto">
              <a:xfrm>
                <a:off x="3328" y="2407"/>
                <a:ext cx="63" cy="22"/>
              </a:xfrm>
              <a:custGeom>
                <a:avLst/>
                <a:gdLst>
                  <a:gd name="T0" fmla="*/ 63 w 124"/>
                  <a:gd name="T1" fmla="*/ 22 h 43"/>
                  <a:gd name="T2" fmla="*/ 63 w 124"/>
                  <a:gd name="T3" fmla="*/ 20 h 43"/>
                  <a:gd name="T4" fmla="*/ 1 w 124"/>
                  <a:gd name="T5" fmla="*/ 0 h 43"/>
                  <a:gd name="T6" fmla="*/ 0 w 124"/>
                  <a:gd name="T7" fmla="*/ 2 h 43"/>
                  <a:gd name="T8" fmla="*/ 63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4" y="43"/>
                    </a:moveTo>
                    <a:lnTo>
                      <a:pt x="124" y="4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24" y="43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646"/>
              <p:cNvSpPr>
                <a:spLocks/>
              </p:cNvSpPr>
              <p:nvPr/>
            </p:nvSpPr>
            <p:spPr bwMode="auto">
              <a:xfrm>
                <a:off x="3329" y="2407"/>
                <a:ext cx="63" cy="20"/>
              </a:xfrm>
              <a:custGeom>
                <a:avLst/>
                <a:gdLst>
                  <a:gd name="T0" fmla="*/ 62 w 124"/>
                  <a:gd name="T1" fmla="*/ 20 h 42"/>
                  <a:gd name="T2" fmla="*/ 63 w 124"/>
                  <a:gd name="T3" fmla="*/ 19 h 42"/>
                  <a:gd name="T4" fmla="*/ 1 w 124"/>
                  <a:gd name="T5" fmla="*/ 0 h 42"/>
                  <a:gd name="T6" fmla="*/ 0 w 124"/>
                  <a:gd name="T7" fmla="*/ 1 h 42"/>
                  <a:gd name="T8" fmla="*/ 62 w 124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2" y="42"/>
                    </a:moveTo>
                    <a:lnTo>
                      <a:pt x="124" y="4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647"/>
              <p:cNvSpPr>
                <a:spLocks/>
              </p:cNvSpPr>
              <p:nvPr/>
            </p:nvSpPr>
            <p:spPr bwMode="auto">
              <a:xfrm>
                <a:off x="3330" y="2405"/>
                <a:ext cx="62" cy="22"/>
              </a:xfrm>
              <a:custGeom>
                <a:avLst/>
                <a:gdLst>
                  <a:gd name="T0" fmla="*/ 62 w 123"/>
                  <a:gd name="T1" fmla="*/ 22 h 43"/>
                  <a:gd name="T2" fmla="*/ 62 w 123"/>
                  <a:gd name="T3" fmla="*/ 20 h 43"/>
                  <a:gd name="T4" fmla="*/ 0 w 123"/>
                  <a:gd name="T5" fmla="*/ 0 h 43"/>
                  <a:gd name="T6" fmla="*/ 0 w 123"/>
                  <a:gd name="T7" fmla="*/ 2 h 43"/>
                  <a:gd name="T8" fmla="*/ 62 w 123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3" y="43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7" name="Freeform 1648"/>
              <p:cNvSpPr>
                <a:spLocks/>
              </p:cNvSpPr>
              <p:nvPr/>
            </p:nvSpPr>
            <p:spPr bwMode="auto">
              <a:xfrm>
                <a:off x="3330" y="2397"/>
                <a:ext cx="64" cy="28"/>
              </a:xfrm>
              <a:custGeom>
                <a:avLst/>
                <a:gdLst>
                  <a:gd name="T0" fmla="*/ 61 w 128"/>
                  <a:gd name="T1" fmla="*/ 28 h 55"/>
                  <a:gd name="T2" fmla="*/ 64 w 128"/>
                  <a:gd name="T3" fmla="*/ 20 h 55"/>
                  <a:gd name="T4" fmla="*/ 1 w 128"/>
                  <a:gd name="T5" fmla="*/ 0 h 55"/>
                  <a:gd name="T6" fmla="*/ 0 w 128"/>
                  <a:gd name="T7" fmla="*/ 8 h 55"/>
                  <a:gd name="T8" fmla="*/ 61 w 128"/>
                  <a:gd name="T9" fmla="*/ 28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5"/>
                  <a:gd name="T17" fmla="*/ 128 w 12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5">
                    <a:moveTo>
                      <a:pt x="123" y="55"/>
                    </a:moveTo>
                    <a:lnTo>
                      <a:pt x="128" y="40"/>
                    </a:lnTo>
                    <a:lnTo>
                      <a:pt x="3" y="0"/>
                    </a:lnTo>
                    <a:lnTo>
                      <a:pt x="0" y="15"/>
                    </a:lnTo>
                    <a:lnTo>
                      <a:pt x="123" y="55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1649"/>
              <p:cNvSpPr>
                <a:spLocks/>
              </p:cNvSpPr>
              <p:nvPr/>
            </p:nvSpPr>
            <p:spPr bwMode="auto">
              <a:xfrm>
                <a:off x="3330" y="2402"/>
                <a:ext cx="63" cy="23"/>
              </a:xfrm>
              <a:custGeom>
                <a:avLst/>
                <a:gdLst>
                  <a:gd name="T0" fmla="*/ 62 w 126"/>
                  <a:gd name="T1" fmla="*/ 23 h 47"/>
                  <a:gd name="T2" fmla="*/ 63 w 126"/>
                  <a:gd name="T3" fmla="*/ 20 h 47"/>
                  <a:gd name="T4" fmla="*/ 1 w 126"/>
                  <a:gd name="T5" fmla="*/ 0 h 47"/>
                  <a:gd name="T6" fmla="*/ 0 w 126"/>
                  <a:gd name="T7" fmla="*/ 3 h 47"/>
                  <a:gd name="T8" fmla="*/ 62 w 126"/>
                  <a:gd name="T9" fmla="*/ 23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7"/>
                  <a:gd name="T17" fmla="*/ 126 w 126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7">
                    <a:moveTo>
                      <a:pt x="123" y="47"/>
                    </a:moveTo>
                    <a:lnTo>
                      <a:pt x="126" y="4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23" y="47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1650"/>
              <p:cNvSpPr>
                <a:spLocks/>
              </p:cNvSpPr>
              <p:nvPr/>
            </p:nvSpPr>
            <p:spPr bwMode="auto">
              <a:xfrm>
                <a:off x="3331" y="2397"/>
                <a:ext cx="63" cy="25"/>
              </a:xfrm>
              <a:custGeom>
                <a:avLst/>
                <a:gdLst>
                  <a:gd name="T0" fmla="*/ 62 w 126"/>
                  <a:gd name="T1" fmla="*/ 25 h 48"/>
                  <a:gd name="T2" fmla="*/ 63 w 126"/>
                  <a:gd name="T3" fmla="*/ 21 h 48"/>
                  <a:gd name="T4" fmla="*/ 1 w 126"/>
                  <a:gd name="T5" fmla="*/ 0 h 48"/>
                  <a:gd name="T6" fmla="*/ 0 w 126"/>
                  <a:gd name="T7" fmla="*/ 4 h 48"/>
                  <a:gd name="T8" fmla="*/ 62 w 126"/>
                  <a:gd name="T9" fmla="*/ 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8"/>
                  <a:gd name="T17" fmla="*/ 126 w 12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8">
                    <a:moveTo>
                      <a:pt x="124" y="48"/>
                    </a:moveTo>
                    <a:lnTo>
                      <a:pt x="126" y="40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124" y="48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1651"/>
              <p:cNvSpPr>
                <a:spLocks/>
              </p:cNvSpPr>
              <p:nvPr/>
            </p:nvSpPr>
            <p:spPr bwMode="auto">
              <a:xfrm>
                <a:off x="3332" y="2389"/>
                <a:ext cx="63" cy="28"/>
              </a:xfrm>
              <a:custGeom>
                <a:avLst/>
                <a:gdLst>
                  <a:gd name="T0" fmla="*/ 62 w 127"/>
                  <a:gd name="T1" fmla="*/ 28 h 57"/>
                  <a:gd name="T2" fmla="*/ 63 w 127"/>
                  <a:gd name="T3" fmla="*/ 20 h 57"/>
                  <a:gd name="T4" fmla="*/ 1 w 127"/>
                  <a:gd name="T5" fmla="*/ 0 h 57"/>
                  <a:gd name="T6" fmla="*/ 0 w 127"/>
                  <a:gd name="T7" fmla="*/ 8 h 57"/>
                  <a:gd name="T8" fmla="*/ 62 w 127"/>
                  <a:gd name="T9" fmla="*/ 28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7"/>
                  <a:gd name="T17" fmla="*/ 127 w 12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7">
                    <a:moveTo>
                      <a:pt x="125" y="57"/>
                    </a:moveTo>
                    <a:lnTo>
                      <a:pt x="127" y="40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125" y="57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1652"/>
              <p:cNvSpPr>
                <a:spLocks/>
              </p:cNvSpPr>
              <p:nvPr/>
            </p:nvSpPr>
            <p:spPr bwMode="auto">
              <a:xfrm>
                <a:off x="3332" y="2393"/>
                <a:ext cx="62" cy="24"/>
              </a:xfrm>
              <a:custGeom>
                <a:avLst/>
                <a:gdLst>
                  <a:gd name="T0" fmla="*/ 62 w 125"/>
                  <a:gd name="T1" fmla="*/ 24 h 48"/>
                  <a:gd name="T2" fmla="*/ 62 w 125"/>
                  <a:gd name="T3" fmla="*/ 20 h 48"/>
                  <a:gd name="T4" fmla="*/ 1 w 125"/>
                  <a:gd name="T5" fmla="*/ 0 h 48"/>
                  <a:gd name="T6" fmla="*/ 0 w 125"/>
                  <a:gd name="T7" fmla="*/ 4 h 48"/>
                  <a:gd name="T8" fmla="*/ 62 w 125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8"/>
                  <a:gd name="T17" fmla="*/ 125 w 12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8">
                    <a:moveTo>
                      <a:pt x="125" y="48"/>
                    </a:moveTo>
                    <a:lnTo>
                      <a:pt x="125" y="39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25" y="48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1653"/>
              <p:cNvSpPr>
                <a:spLocks/>
              </p:cNvSpPr>
              <p:nvPr/>
            </p:nvSpPr>
            <p:spPr bwMode="auto">
              <a:xfrm>
                <a:off x="3333" y="2389"/>
                <a:ext cx="62" cy="24"/>
              </a:xfrm>
              <a:custGeom>
                <a:avLst/>
                <a:gdLst>
                  <a:gd name="T0" fmla="*/ 61 w 125"/>
                  <a:gd name="T1" fmla="*/ 24 h 48"/>
                  <a:gd name="T2" fmla="*/ 62 w 125"/>
                  <a:gd name="T3" fmla="*/ 20 h 48"/>
                  <a:gd name="T4" fmla="*/ 0 w 125"/>
                  <a:gd name="T5" fmla="*/ 0 h 48"/>
                  <a:gd name="T6" fmla="*/ 0 w 125"/>
                  <a:gd name="T7" fmla="*/ 5 h 48"/>
                  <a:gd name="T8" fmla="*/ 61 w 125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8"/>
                  <a:gd name="T17" fmla="*/ 125 w 12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8">
                    <a:moveTo>
                      <a:pt x="123" y="48"/>
                    </a:moveTo>
                    <a:lnTo>
                      <a:pt x="125" y="4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23" y="48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1654"/>
              <p:cNvSpPr>
                <a:spLocks/>
              </p:cNvSpPr>
              <p:nvPr/>
            </p:nvSpPr>
            <p:spPr bwMode="auto">
              <a:xfrm>
                <a:off x="3333" y="2381"/>
                <a:ext cx="62" cy="28"/>
              </a:xfrm>
              <a:custGeom>
                <a:avLst/>
                <a:gdLst>
                  <a:gd name="T0" fmla="*/ 62 w 125"/>
                  <a:gd name="T1" fmla="*/ 28 h 56"/>
                  <a:gd name="T2" fmla="*/ 61 w 125"/>
                  <a:gd name="T3" fmla="*/ 20 h 56"/>
                  <a:gd name="T4" fmla="*/ 0 w 125"/>
                  <a:gd name="T5" fmla="*/ 0 h 56"/>
                  <a:gd name="T6" fmla="*/ 0 w 125"/>
                  <a:gd name="T7" fmla="*/ 8 h 56"/>
                  <a:gd name="T8" fmla="*/ 62 w 125"/>
                  <a:gd name="T9" fmla="*/ 2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56"/>
                  <a:gd name="T17" fmla="*/ 125 w 12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56">
                    <a:moveTo>
                      <a:pt x="125" y="56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125" y="56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1655"/>
              <p:cNvSpPr>
                <a:spLocks/>
              </p:cNvSpPr>
              <p:nvPr/>
            </p:nvSpPr>
            <p:spPr bwMode="auto">
              <a:xfrm>
                <a:off x="3333" y="2387"/>
                <a:ext cx="62" cy="22"/>
              </a:xfrm>
              <a:custGeom>
                <a:avLst/>
                <a:gdLst>
                  <a:gd name="T0" fmla="*/ 62 w 125"/>
                  <a:gd name="T1" fmla="*/ 22 h 43"/>
                  <a:gd name="T2" fmla="*/ 62 w 125"/>
                  <a:gd name="T3" fmla="*/ 19 h 43"/>
                  <a:gd name="T4" fmla="*/ 0 w 125"/>
                  <a:gd name="T5" fmla="*/ 0 h 43"/>
                  <a:gd name="T6" fmla="*/ 0 w 125"/>
                  <a:gd name="T7" fmla="*/ 2 h 43"/>
                  <a:gd name="T8" fmla="*/ 62 w 125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5" y="43"/>
                    </a:moveTo>
                    <a:lnTo>
                      <a:pt x="125" y="38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5" y="43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1656"/>
              <p:cNvSpPr>
                <a:spLocks/>
              </p:cNvSpPr>
              <p:nvPr/>
            </p:nvSpPr>
            <p:spPr bwMode="auto">
              <a:xfrm>
                <a:off x="3333" y="2385"/>
                <a:ext cx="62" cy="22"/>
              </a:xfrm>
              <a:custGeom>
                <a:avLst/>
                <a:gdLst>
                  <a:gd name="T0" fmla="*/ 62 w 125"/>
                  <a:gd name="T1" fmla="*/ 22 h 43"/>
                  <a:gd name="T2" fmla="*/ 61 w 125"/>
                  <a:gd name="T3" fmla="*/ 20 h 43"/>
                  <a:gd name="T4" fmla="*/ 0 w 125"/>
                  <a:gd name="T5" fmla="*/ 0 h 43"/>
                  <a:gd name="T6" fmla="*/ 0 w 125"/>
                  <a:gd name="T7" fmla="*/ 3 h 43"/>
                  <a:gd name="T8" fmla="*/ 62 w 125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5" y="43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25" y="43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1657"/>
              <p:cNvSpPr>
                <a:spLocks/>
              </p:cNvSpPr>
              <p:nvPr/>
            </p:nvSpPr>
            <p:spPr bwMode="auto">
              <a:xfrm>
                <a:off x="3333" y="2383"/>
                <a:ext cx="61" cy="22"/>
              </a:xfrm>
              <a:custGeom>
                <a:avLst/>
                <a:gdLst>
                  <a:gd name="T0" fmla="*/ 61 w 123"/>
                  <a:gd name="T1" fmla="*/ 22 h 43"/>
                  <a:gd name="T2" fmla="*/ 61 w 123"/>
                  <a:gd name="T3" fmla="*/ 19 h 43"/>
                  <a:gd name="T4" fmla="*/ 0 w 123"/>
                  <a:gd name="T5" fmla="*/ 0 h 43"/>
                  <a:gd name="T6" fmla="*/ 0 w 123"/>
                  <a:gd name="T7" fmla="*/ 2 h 43"/>
                  <a:gd name="T8" fmla="*/ 61 w 123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3" y="43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1658"/>
              <p:cNvSpPr>
                <a:spLocks/>
              </p:cNvSpPr>
              <p:nvPr/>
            </p:nvSpPr>
            <p:spPr bwMode="auto">
              <a:xfrm>
                <a:off x="3333" y="2381"/>
                <a:ext cx="61" cy="21"/>
              </a:xfrm>
              <a:custGeom>
                <a:avLst/>
                <a:gdLst>
                  <a:gd name="T0" fmla="*/ 61 w 123"/>
                  <a:gd name="T1" fmla="*/ 21 h 43"/>
                  <a:gd name="T2" fmla="*/ 61 w 123"/>
                  <a:gd name="T3" fmla="*/ 20 h 43"/>
                  <a:gd name="T4" fmla="*/ 0 w 123"/>
                  <a:gd name="T5" fmla="*/ 0 h 43"/>
                  <a:gd name="T6" fmla="*/ 0 w 123"/>
                  <a:gd name="T7" fmla="*/ 2 h 43"/>
                  <a:gd name="T8" fmla="*/ 61 w 123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3" y="43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23" y="43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1659"/>
              <p:cNvSpPr>
                <a:spLocks/>
              </p:cNvSpPr>
              <p:nvPr/>
            </p:nvSpPr>
            <p:spPr bwMode="auto">
              <a:xfrm>
                <a:off x="3331" y="2374"/>
                <a:ext cx="63" cy="27"/>
              </a:xfrm>
              <a:custGeom>
                <a:avLst/>
                <a:gdLst>
                  <a:gd name="T0" fmla="*/ 63 w 126"/>
                  <a:gd name="T1" fmla="*/ 27 h 54"/>
                  <a:gd name="T2" fmla="*/ 62 w 126"/>
                  <a:gd name="T3" fmla="*/ 20 h 54"/>
                  <a:gd name="T4" fmla="*/ 0 w 126"/>
                  <a:gd name="T5" fmla="*/ 0 h 54"/>
                  <a:gd name="T6" fmla="*/ 2 w 126"/>
                  <a:gd name="T7" fmla="*/ 7 h 54"/>
                  <a:gd name="T8" fmla="*/ 63 w 126"/>
                  <a:gd name="T9" fmla="*/ 27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4"/>
                  <a:gd name="T17" fmla="*/ 126 w 12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4">
                    <a:moveTo>
                      <a:pt x="126" y="54"/>
                    </a:moveTo>
                    <a:lnTo>
                      <a:pt x="123" y="39"/>
                    </a:lnTo>
                    <a:lnTo>
                      <a:pt x="0" y="0"/>
                    </a:lnTo>
                    <a:lnTo>
                      <a:pt x="3" y="14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1660"/>
              <p:cNvSpPr>
                <a:spLocks/>
              </p:cNvSpPr>
              <p:nvPr/>
            </p:nvSpPr>
            <p:spPr bwMode="auto">
              <a:xfrm>
                <a:off x="3332" y="2380"/>
                <a:ext cx="62" cy="21"/>
              </a:xfrm>
              <a:custGeom>
                <a:avLst/>
                <a:gdLst>
                  <a:gd name="T0" fmla="*/ 62 w 125"/>
                  <a:gd name="T1" fmla="*/ 21 h 42"/>
                  <a:gd name="T2" fmla="*/ 62 w 125"/>
                  <a:gd name="T3" fmla="*/ 19 h 42"/>
                  <a:gd name="T4" fmla="*/ 0 w 125"/>
                  <a:gd name="T5" fmla="*/ 0 h 42"/>
                  <a:gd name="T6" fmla="*/ 1 w 125"/>
                  <a:gd name="T7" fmla="*/ 1 h 42"/>
                  <a:gd name="T8" fmla="*/ 62 w 125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2"/>
                  <a:gd name="T17" fmla="*/ 125 w 12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2">
                    <a:moveTo>
                      <a:pt x="125" y="42"/>
                    </a:moveTo>
                    <a:lnTo>
                      <a:pt x="125" y="38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25" y="42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1661"/>
              <p:cNvSpPr>
                <a:spLocks/>
              </p:cNvSpPr>
              <p:nvPr/>
            </p:nvSpPr>
            <p:spPr bwMode="auto">
              <a:xfrm>
                <a:off x="3332" y="2378"/>
                <a:ext cx="62" cy="21"/>
              </a:xfrm>
              <a:custGeom>
                <a:avLst/>
                <a:gdLst>
                  <a:gd name="T0" fmla="*/ 62 w 125"/>
                  <a:gd name="T1" fmla="*/ 21 h 41"/>
                  <a:gd name="T2" fmla="*/ 61 w 125"/>
                  <a:gd name="T3" fmla="*/ 19 h 41"/>
                  <a:gd name="T4" fmla="*/ 0 w 125"/>
                  <a:gd name="T5" fmla="*/ 0 h 41"/>
                  <a:gd name="T6" fmla="*/ 0 w 125"/>
                  <a:gd name="T7" fmla="*/ 2 h 41"/>
                  <a:gd name="T8" fmla="*/ 62 w 125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1"/>
                  <a:gd name="T17" fmla="*/ 125 w 125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1">
                    <a:moveTo>
                      <a:pt x="125" y="41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5" y="41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1662"/>
              <p:cNvSpPr>
                <a:spLocks/>
              </p:cNvSpPr>
              <p:nvPr/>
            </p:nvSpPr>
            <p:spPr bwMode="auto">
              <a:xfrm>
                <a:off x="3331" y="2377"/>
                <a:ext cx="62" cy="20"/>
              </a:xfrm>
              <a:custGeom>
                <a:avLst/>
                <a:gdLst>
                  <a:gd name="T0" fmla="*/ 62 w 124"/>
                  <a:gd name="T1" fmla="*/ 20 h 42"/>
                  <a:gd name="T2" fmla="*/ 62 w 124"/>
                  <a:gd name="T3" fmla="*/ 19 h 42"/>
                  <a:gd name="T4" fmla="*/ 0 w 124"/>
                  <a:gd name="T5" fmla="*/ 0 h 42"/>
                  <a:gd name="T6" fmla="*/ 1 w 124"/>
                  <a:gd name="T7" fmla="*/ 2 h 42"/>
                  <a:gd name="T8" fmla="*/ 62 w 124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4" y="42"/>
                    </a:moveTo>
                    <a:lnTo>
                      <a:pt x="124" y="4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24" y="4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1663"/>
              <p:cNvSpPr>
                <a:spLocks/>
              </p:cNvSpPr>
              <p:nvPr/>
            </p:nvSpPr>
            <p:spPr bwMode="auto">
              <a:xfrm>
                <a:off x="3331" y="2375"/>
                <a:ext cx="62" cy="22"/>
              </a:xfrm>
              <a:custGeom>
                <a:avLst/>
                <a:gdLst>
                  <a:gd name="T0" fmla="*/ 62 w 124"/>
                  <a:gd name="T1" fmla="*/ 22 h 43"/>
                  <a:gd name="T2" fmla="*/ 62 w 124"/>
                  <a:gd name="T3" fmla="*/ 20 h 43"/>
                  <a:gd name="T4" fmla="*/ 0 w 124"/>
                  <a:gd name="T5" fmla="*/ 0 h 43"/>
                  <a:gd name="T6" fmla="*/ 0 w 124"/>
                  <a:gd name="T7" fmla="*/ 2 h 43"/>
                  <a:gd name="T8" fmla="*/ 62 w 124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3"/>
                  <a:gd name="T17" fmla="*/ 124 w 124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3">
                    <a:moveTo>
                      <a:pt x="124" y="43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24" y="43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1664"/>
              <p:cNvSpPr>
                <a:spLocks/>
              </p:cNvSpPr>
              <p:nvPr/>
            </p:nvSpPr>
            <p:spPr bwMode="auto">
              <a:xfrm>
                <a:off x="3331" y="2374"/>
                <a:ext cx="61" cy="21"/>
              </a:xfrm>
              <a:custGeom>
                <a:avLst/>
                <a:gdLst>
                  <a:gd name="T0" fmla="*/ 61 w 123"/>
                  <a:gd name="T1" fmla="*/ 21 h 42"/>
                  <a:gd name="T2" fmla="*/ 61 w 123"/>
                  <a:gd name="T3" fmla="*/ 20 h 42"/>
                  <a:gd name="T4" fmla="*/ 0 w 123"/>
                  <a:gd name="T5" fmla="*/ 0 h 42"/>
                  <a:gd name="T6" fmla="*/ 0 w 123"/>
                  <a:gd name="T7" fmla="*/ 1 h 42"/>
                  <a:gd name="T8" fmla="*/ 61 w 123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42"/>
                    </a:moveTo>
                    <a:lnTo>
                      <a:pt x="123" y="39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1665"/>
              <p:cNvSpPr>
                <a:spLocks/>
              </p:cNvSpPr>
              <p:nvPr/>
            </p:nvSpPr>
            <p:spPr bwMode="auto">
              <a:xfrm>
                <a:off x="3328" y="2368"/>
                <a:ext cx="64" cy="25"/>
              </a:xfrm>
              <a:custGeom>
                <a:avLst/>
                <a:gdLst>
                  <a:gd name="T0" fmla="*/ 64 w 130"/>
                  <a:gd name="T1" fmla="*/ 25 h 52"/>
                  <a:gd name="T2" fmla="*/ 61 w 130"/>
                  <a:gd name="T3" fmla="*/ 18 h 52"/>
                  <a:gd name="T4" fmla="*/ 0 w 130"/>
                  <a:gd name="T5" fmla="*/ 0 h 52"/>
                  <a:gd name="T6" fmla="*/ 3 w 130"/>
                  <a:gd name="T7" fmla="*/ 6 h 52"/>
                  <a:gd name="T8" fmla="*/ 64 w 130"/>
                  <a:gd name="T9" fmla="*/ 25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52"/>
                  <a:gd name="T17" fmla="*/ 130 w 130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52">
                    <a:moveTo>
                      <a:pt x="130" y="52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30" y="52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1666"/>
              <p:cNvSpPr>
                <a:spLocks/>
              </p:cNvSpPr>
              <p:nvPr/>
            </p:nvSpPr>
            <p:spPr bwMode="auto">
              <a:xfrm>
                <a:off x="3330" y="2373"/>
                <a:ext cx="62" cy="20"/>
              </a:xfrm>
              <a:custGeom>
                <a:avLst/>
                <a:gdLst>
                  <a:gd name="T0" fmla="*/ 62 w 125"/>
                  <a:gd name="T1" fmla="*/ 20 h 42"/>
                  <a:gd name="T2" fmla="*/ 61 w 125"/>
                  <a:gd name="T3" fmla="*/ 18 h 42"/>
                  <a:gd name="T4" fmla="*/ 0 w 125"/>
                  <a:gd name="T5" fmla="*/ 0 h 42"/>
                  <a:gd name="T6" fmla="*/ 1 w 125"/>
                  <a:gd name="T7" fmla="*/ 1 h 42"/>
                  <a:gd name="T8" fmla="*/ 62 w 125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2"/>
                  <a:gd name="T17" fmla="*/ 125 w 12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2">
                    <a:moveTo>
                      <a:pt x="125" y="42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125" y="42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1667"/>
              <p:cNvSpPr>
                <a:spLocks/>
              </p:cNvSpPr>
              <p:nvPr/>
            </p:nvSpPr>
            <p:spPr bwMode="auto">
              <a:xfrm>
                <a:off x="3329" y="2371"/>
                <a:ext cx="63" cy="21"/>
              </a:xfrm>
              <a:custGeom>
                <a:avLst/>
                <a:gdLst>
                  <a:gd name="T0" fmla="*/ 63 w 124"/>
                  <a:gd name="T1" fmla="*/ 21 h 41"/>
                  <a:gd name="T2" fmla="*/ 62 w 124"/>
                  <a:gd name="T3" fmla="*/ 19 h 41"/>
                  <a:gd name="T4" fmla="*/ 0 w 124"/>
                  <a:gd name="T5" fmla="*/ 0 h 41"/>
                  <a:gd name="T6" fmla="*/ 1 w 124"/>
                  <a:gd name="T7" fmla="*/ 2 h 41"/>
                  <a:gd name="T8" fmla="*/ 63 w 124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1"/>
                  <a:gd name="T17" fmla="*/ 124 w 1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1">
                    <a:moveTo>
                      <a:pt x="124" y="41"/>
                    </a:moveTo>
                    <a:lnTo>
                      <a:pt x="122" y="38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24" y="41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1668"/>
              <p:cNvSpPr>
                <a:spLocks/>
              </p:cNvSpPr>
              <p:nvPr/>
            </p:nvSpPr>
            <p:spPr bwMode="auto">
              <a:xfrm>
                <a:off x="3328" y="2369"/>
                <a:ext cx="63" cy="21"/>
              </a:xfrm>
              <a:custGeom>
                <a:avLst/>
                <a:gdLst>
                  <a:gd name="T0" fmla="*/ 63 w 124"/>
                  <a:gd name="T1" fmla="*/ 21 h 42"/>
                  <a:gd name="T2" fmla="*/ 62 w 124"/>
                  <a:gd name="T3" fmla="*/ 20 h 42"/>
                  <a:gd name="T4" fmla="*/ 0 w 124"/>
                  <a:gd name="T5" fmla="*/ 0 h 42"/>
                  <a:gd name="T6" fmla="*/ 1 w 124"/>
                  <a:gd name="T7" fmla="*/ 2 h 42"/>
                  <a:gd name="T8" fmla="*/ 63 w 124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4" y="42"/>
                    </a:moveTo>
                    <a:lnTo>
                      <a:pt x="123" y="39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124" y="42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1669"/>
              <p:cNvSpPr>
                <a:spLocks/>
              </p:cNvSpPr>
              <p:nvPr/>
            </p:nvSpPr>
            <p:spPr bwMode="auto">
              <a:xfrm>
                <a:off x="3328" y="2368"/>
                <a:ext cx="62" cy="20"/>
              </a:xfrm>
              <a:custGeom>
                <a:avLst/>
                <a:gdLst>
                  <a:gd name="T0" fmla="*/ 62 w 125"/>
                  <a:gd name="T1" fmla="*/ 20 h 42"/>
                  <a:gd name="T2" fmla="*/ 61 w 125"/>
                  <a:gd name="T3" fmla="*/ 18 h 42"/>
                  <a:gd name="T4" fmla="*/ 0 w 125"/>
                  <a:gd name="T5" fmla="*/ 0 h 42"/>
                  <a:gd name="T6" fmla="*/ 1 w 125"/>
                  <a:gd name="T7" fmla="*/ 1 h 42"/>
                  <a:gd name="T8" fmla="*/ 62 w 125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2"/>
                  <a:gd name="T17" fmla="*/ 125 w 12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2">
                    <a:moveTo>
                      <a:pt x="125" y="42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125" y="42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1670"/>
              <p:cNvSpPr>
                <a:spLocks/>
              </p:cNvSpPr>
              <p:nvPr/>
            </p:nvSpPr>
            <p:spPr bwMode="auto">
              <a:xfrm>
                <a:off x="3324" y="2362"/>
                <a:ext cx="65" cy="25"/>
              </a:xfrm>
              <a:custGeom>
                <a:avLst/>
                <a:gdLst>
                  <a:gd name="T0" fmla="*/ 65 w 129"/>
                  <a:gd name="T1" fmla="*/ 25 h 50"/>
                  <a:gd name="T2" fmla="*/ 62 w 129"/>
                  <a:gd name="T3" fmla="*/ 20 h 50"/>
                  <a:gd name="T4" fmla="*/ 0 w 129"/>
                  <a:gd name="T5" fmla="*/ 0 h 50"/>
                  <a:gd name="T6" fmla="*/ 3 w 129"/>
                  <a:gd name="T7" fmla="*/ 6 h 50"/>
                  <a:gd name="T8" fmla="*/ 65 w 129"/>
                  <a:gd name="T9" fmla="*/ 25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0"/>
                  <a:gd name="T17" fmla="*/ 129 w 12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0">
                    <a:moveTo>
                      <a:pt x="129" y="50"/>
                    </a:moveTo>
                    <a:lnTo>
                      <a:pt x="123" y="39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9" y="50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1671"/>
              <p:cNvSpPr>
                <a:spLocks/>
              </p:cNvSpPr>
              <p:nvPr/>
            </p:nvSpPr>
            <p:spPr bwMode="auto">
              <a:xfrm>
                <a:off x="3327" y="2366"/>
                <a:ext cx="62" cy="21"/>
              </a:xfrm>
              <a:custGeom>
                <a:avLst/>
                <a:gdLst>
                  <a:gd name="T0" fmla="*/ 62 w 124"/>
                  <a:gd name="T1" fmla="*/ 21 h 41"/>
                  <a:gd name="T2" fmla="*/ 61 w 124"/>
                  <a:gd name="T3" fmla="*/ 19 h 41"/>
                  <a:gd name="T4" fmla="*/ 0 w 124"/>
                  <a:gd name="T5" fmla="*/ 0 h 41"/>
                  <a:gd name="T6" fmla="*/ 1 w 124"/>
                  <a:gd name="T7" fmla="*/ 2 h 41"/>
                  <a:gd name="T8" fmla="*/ 62 w 124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1"/>
                  <a:gd name="T17" fmla="*/ 124 w 1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1">
                    <a:moveTo>
                      <a:pt x="124" y="41"/>
                    </a:moveTo>
                    <a:lnTo>
                      <a:pt x="122" y="38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24" y="41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1672"/>
              <p:cNvSpPr>
                <a:spLocks/>
              </p:cNvSpPr>
              <p:nvPr/>
            </p:nvSpPr>
            <p:spPr bwMode="auto">
              <a:xfrm>
                <a:off x="3325" y="2363"/>
                <a:ext cx="63" cy="22"/>
              </a:xfrm>
              <a:custGeom>
                <a:avLst/>
                <a:gdLst>
                  <a:gd name="T0" fmla="*/ 63 w 126"/>
                  <a:gd name="T1" fmla="*/ 22 h 43"/>
                  <a:gd name="T2" fmla="*/ 62 w 126"/>
                  <a:gd name="T3" fmla="*/ 20 h 43"/>
                  <a:gd name="T4" fmla="*/ 0 w 126"/>
                  <a:gd name="T5" fmla="*/ 0 h 43"/>
                  <a:gd name="T6" fmla="*/ 2 w 126"/>
                  <a:gd name="T7" fmla="*/ 3 h 43"/>
                  <a:gd name="T8" fmla="*/ 63 w 126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3"/>
                  <a:gd name="T17" fmla="*/ 126 w 12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3">
                    <a:moveTo>
                      <a:pt x="126" y="43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26" y="43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1673"/>
              <p:cNvSpPr>
                <a:spLocks/>
              </p:cNvSpPr>
              <p:nvPr/>
            </p:nvSpPr>
            <p:spPr bwMode="auto">
              <a:xfrm>
                <a:off x="3324" y="2362"/>
                <a:ext cx="63" cy="21"/>
              </a:xfrm>
              <a:custGeom>
                <a:avLst/>
                <a:gdLst>
                  <a:gd name="T0" fmla="*/ 63 w 124"/>
                  <a:gd name="T1" fmla="*/ 21 h 44"/>
                  <a:gd name="T2" fmla="*/ 62 w 124"/>
                  <a:gd name="T3" fmla="*/ 19 h 44"/>
                  <a:gd name="T4" fmla="*/ 0 w 124"/>
                  <a:gd name="T5" fmla="*/ 0 h 44"/>
                  <a:gd name="T6" fmla="*/ 1 w 124"/>
                  <a:gd name="T7" fmla="*/ 2 h 44"/>
                  <a:gd name="T8" fmla="*/ 63 w 124"/>
                  <a:gd name="T9" fmla="*/ 2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4"/>
                  <a:gd name="T17" fmla="*/ 124 w 12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4">
                    <a:moveTo>
                      <a:pt x="124" y="44"/>
                    </a:moveTo>
                    <a:lnTo>
                      <a:pt x="123" y="39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24" y="44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1674"/>
              <p:cNvSpPr>
                <a:spLocks/>
              </p:cNvSpPr>
              <p:nvPr/>
            </p:nvSpPr>
            <p:spPr bwMode="auto">
              <a:xfrm>
                <a:off x="3319" y="2358"/>
                <a:ext cx="67" cy="23"/>
              </a:xfrm>
              <a:custGeom>
                <a:avLst/>
                <a:gdLst>
                  <a:gd name="T0" fmla="*/ 67 w 133"/>
                  <a:gd name="T1" fmla="*/ 23 h 47"/>
                  <a:gd name="T2" fmla="*/ 62 w 133"/>
                  <a:gd name="T3" fmla="*/ 19 h 47"/>
                  <a:gd name="T4" fmla="*/ 0 w 133"/>
                  <a:gd name="T5" fmla="*/ 0 h 47"/>
                  <a:gd name="T6" fmla="*/ 5 w 133"/>
                  <a:gd name="T7" fmla="*/ 4 h 47"/>
                  <a:gd name="T8" fmla="*/ 67 w 133"/>
                  <a:gd name="T9" fmla="*/ 23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47"/>
                  <a:gd name="T17" fmla="*/ 133 w 13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47">
                    <a:moveTo>
                      <a:pt x="133" y="47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133" y="47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675"/>
              <p:cNvSpPr>
                <a:spLocks/>
              </p:cNvSpPr>
              <p:nvPr/>
            </p:nvSpPr>
            <p:spPr bwMode="auto">
              <a:xfrm>
                <a:off x="3322" y="2360"/>
                <a:ext cx="64" cy="21"/>
              </a:xfrm>
              <a:custGeom>
                <a:avLst/>
                <a:gdLst>
                  <a:gd name="T0" fmla="*/ 64 w 128"/>
                  <a:gd name="T1" fmla="*/ 21 h 42"/>
                  <a:gd name="T2" fmla="*/ 61 w 128"/>
                  <a:gd name="T3" fmla="*/ 19 h 42"/>
                  <a:gd name="T4" fmla="*/ 0 w 128"/>
                  <a:gd name="T5" fmla="*/ 0 h 42"/>
                  <a:gd name="T6" fmla="*/ 2 w 128"/>
                  <a:gd name="T7" fmla="*/ 1 h 42"/>
                  <a:gd name="T8" fmla="*/ 64 w 128"/>
                  <a:gd name="T9" fmla="*/ 2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2"/>
                  <a:gd name="T17" fmla="*/ 128 w 128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2">
                    <a:moveTo>
                      <a:pt x="128" y="42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8" y="42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676"/>
              <p:cNvSpPr>
                <a:spLocks/>
              </p:cNvSpPr>
              <p:nvPr/>
            </p:nvSpPr>
            <p:spPr bwMode="auto">
              <a:xfrm>
                <a:off x="3319" y="2358"/>
                <a:ext cx="64" cy="21"/>
              </a:xfrm>
              <a:custGeom>
                <a:avLst/>
                <a:gdLst>
                  <a:gd name="T0" fmla="*/ 64 w 128"/>
                  <a:gd name="T1" fmla="*/ 21 h 43"/>
                  <a:gd name="T2" fmla="*/ 61 w 128"/>
                  <a:gd name="T3" fmla="*/ 19 h 43"/>
                  <a:gd name="T4" fmla="*/ 0 w 128"/>
                  <a:gd name="T5" fmla="*/ 0 h 43"/>
                  <a:gd name="T6" fmla="*/ 2 w 128"/>
                  <a:gd name="T7" fmla="*/ 2 h 43"/>
                  <a:gd name="T8" fmla="*/ 64 w 128"/>
                  <a:gd name="T9" fmla="*/ 2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3"/>
                  <a:gd name="T17" fmla="*/ 128 w 12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3">
                    <a:moveTo>
                      <a:pt x="128" y="43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28" y="43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677"/>
              <p:cNvSpPr>
                <a:spLocks/>
              </p:cNvSpPr>
              <p:nvPr/>
            </p:nvSpPr>
            <p:spPr bwMode="auto">
              <a:xfrm>
                <a:off x="3314" y="2355"/>
                <a:ext cx="67" cy="22"/>
              </a:xfrm>
              <a:custGeom>
                <a:avLst/>
                <a:gdLst>
                  <a:gd name="T0" fmla="*/ 67 w 133"/>
                  <a:gd name="T1" fmla="*/ 22 h 43"/>
                  <a:gd name="T2" fmla="*/ 62 w 133"/>
                  <a:gd name="T3" fmla="*/ 19 h 43"/>
                  <a:gd name="T4" fmla="*/ 0 w 133"/>
                  <a:gd name="T5" fmla="*/ 0 h 43"/>
                  <a:gd name="T6" fmla="*/ 5 w 133"/>
                  <a:gd name="T7" fmla="*/ 3 h 43"/>
                  <a:gd name="T8" fmla="*/ 67 w 133"/>
                  <a:gd name="T9" fmla="*/ 2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43"/>
                  <a:gd name="T17" fmla="*/ 133 w 13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43">
                    <a:moveTo>
                      <a:pt x="133" y="43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33" y="43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678"/>
              <p:cNvSpPr>
                <a:spLocks/>
              </p:cNvSpPr>
              <p:nvPr/>
            </p:nvSpPr>
            <p:spPr bwMode="auto">
              <a:xfrm>
                <a:off x="3295" y="2353"/>
                <a:ext cx="68" cy="21"/>
              </a:xfrm>
              <a:custGeom>
                <a:avLst/>
                <a:gdLst>
                  <a:gd name="T0" fmla="*/ 68 w 137"/>
                  <a:gd name="T1" fmla="*/ 19 h 41"/>
                  <a:gd name="T2" fmla="*/ 61 w 137"/>
                  <a:gd name="T3" fmla="*/ 21 h 41"/>
                  <a:gd name="T4" fmla="*/ 0 w 137"/>
                  <a:gd name="T5" fmla="*/ 2 h 41"/>
                  <a:gd name="T6" fmla="*/ 7 w 137"/>
                  <a:gd name="T7" fmla="*/ 0 h 41"/>
                  <a:gd name="T8" fmla="*/ 68 w 137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41"/>
                  <a:gd name="T17" fmla="*/ 137 w 13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41">
                    <a:moveTo>
                      <a:pt x="137" y="38"/>
                    </a:moveTo>
                    <a:lnTo>
                      <a:pt x="123" y="41"/>
                    </a:lnTo>
                    <a:lnTo>
                      <a:pt x="0" y="3"/>
                    </a:lnTo>
                    <a:lnTo>
                      <a:pt x="14" y="0"/>
                    </a:lnTo>
                    <a:lnTo>
                      <a:pt x="137" y="38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679"/>
              <p:cNvSpPr>
                <a:spLocks/>
              </p:cNvSpPr>
              <p:nvPr/>
            </p:nvSpPr>
            <p:spPr bwMode="auto">
              <a:xfrm>
                <a:off x="3299" y="2353"/>
                <a:ext cx="64" cy="20"/>
              </a:xfrm>
              <a:custGeom>
                <a:avLst/>
                <a:gdLst>
                  <a:gd name="T0" fmla="*/ 64 w 128"/>
                  <a:gd name="T1" fmla="*/ 19 h 40"/>
                  <a:gd name="T2" fmla="*/ 61 w 128"/>
                  <a:gd name="T3" fmla="*/ 20 h 40"/>
                  <a:gd name="T4" fmla="*/ 0 w 128"/>
                  <a:gd name="T5" fmla="*/ 0 h 40"/>
                  <a:gd name="T6" fmla="*/ 2 w 128"/>
                  <a:gd name="T7" fmla="*/ 0 h 40"/>
                  <a:gd name="T8" fmla="*/ 64 w 128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0"/>
                  <a:gd name="T17" fmla="*/ 128 w 12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0">
                    <a:moveTo>
                      <a:pt x="128" y="38"/>
                    </a:moveTo>
                    <a:lnTo>
                      <a:pt x="123" y="4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28" y="38"/>
                    </a:lnTo>
                    <a:close/>
                  </a:path>
                </a:pathLst>
              </a:custGeom>
              <a:solidFill>
                <a:srgbClr val="88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680"/>
              <p:cNvSpPr>
                <a:spLocks/>
              </p:cNvSpPr>
              <p:nvPr/>
            </p:nvSpPr>
            <p:spPr bwMode="auto">
              <a:xfrm>
                <a:off x="3297" y="2353"/>
                <a:ext cx="64" cy="20"/>
              </a:xfrm>
              <a:custGeom>
                <a:avLst/>
                <a:gdLst>
                  <a:gd name="T0" fmla="*/ 64 w 128"/>
                  <a:gd name="T1" fmla="*/ 20 h 40"/>
                  <a:gd name="T2" fmla="*/ 61 w 128"/>
                  <a:gd name="T3" fmla="*/ 20 h 40"/>
                  <a:gd name="T4" fmla="*/ 0 w 128"/>
                  <a:gd name="T5" fmla="*/ 1 h 40"/>
                  <a:gd name="T6" fmla="*/ 2 w 128"/>
                  <a:gd name="T7" fmla="*/ 0 h 40"/>
                  <a:gd name="T8" fmla="*/ 64 w 128"/>
                  <a:gd name="T9" fmla="*/ 2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0"/>
                  <a:gd name="T17" fmla="*/ 128 w 12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0">
                    <a:moveTo>
                      <a:pt x="128" y="40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8" y="40"/>
                    </a:lnTo>
                    <a:close/>
                  </a:path>
                </a:pathLst>
              </a:custGeom>
              <a:solidFill>
                <a:srgbClr val="8D4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0" name="Freeform 1681"/>
              <p:cNvSpPr>
                <a:spLocks/>
              </p:cNvSpPr>
              <p:nvPr/>
            </p:nvSpPr>
            <p:spPr bwMode="auto">
              <a:xfrm>
                <a:off x="3295" y="2354"/>
                <a:ext cx="63" cy="20"/>
              </a:xfrm>
              <a:custGeom>
                <a:avLst/>
                <a:gdLst>
                  <a:gd name="T0" fmla="*/ 63 w 127"/>
                  <a:gd name="T1" fmla="*/ 19 h 39"/>
                  <a:gd name="T2" fmla="*/ 61 w 127"/>
                  <a:gd name="T3" fmla="*/ 20 h 39"/>
                  <a:gd name="T4" fmla="*/ 0 w 127"/>
                  <a:gd name="T5" fmla="*/ 1 h 39"/>
                  <a:gd name="T6" fmla="*/ 2 w 127"/>
                  <a:gd name="T7" fmla="*/ 0 h 39"/>
                  <a:gd name="T8" fmla="*/ 63 w 127"/>
                  <a:gd name="T9" fmla="*/ 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39"/>
                  <a:gd name="T17" fmla="*/ 127 w 127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39">
                    <a:moveTo>
                      <a:pt x="127" y="38"/>
                    </a:moveTo>
                    <a:lnTo>
                      <a:pt x="123" y="39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27" y="38"/>
                    </a:lnTo>
                    <a:close/>
                  </a:path>
                </a:pathLst>
              </a:custGeom>
              <a:solidFill>
                <a:srgbClr val="93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1682"/>
              <p:cNvSpPr>
                <a:spLocks/>
              </p:cNvSpPr>
              <p:nvPr/>
            </p:nvSpPr>
            <p:spPr bwMode="auto">
              <a:xfrm>
                <a:off x="3289" y="2355"/>
                <a:ext cx="68" cy="23"/>
              </a:xfrm>
              <a:custGeom>
                <a:avLst/>
                <a:gdLst>
                  <a:gd name="T0" fmla="*/ 68 w 134"/>
                  <a:gd name="T1" fmla="*/ 19 h 45"/>
                  <a:gd name="T2" fmla="*/ 61 w 134"/>
                  <a:gd name="T3" fmla="*/ 23 h 45"/>
                  <a:gd name="T4" fmla="*/ 0 w 134"/>
                  <a:gd name="T5" fmla="*/ 4 h 45"/>
                  <a:gd name="T6" fmla="*/ 6 w 134"/>
                  <a:gd name="T7" fmla="*/ 0 h 45"/>
                  <a:gd name="T8" fmla="*/ 68 w 134"/>
                  <a:gd name="T9" fmla="*/ 19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5"/>
                  <a:gd name="T17" fmla="*/ 134 w 13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5">
                    <a:moveTo>
                      <a:pt x="134" y="38"/>
                    </a:moveTo>
                    <a:lnTo>
                      <a:pt x="121" y="45"/>
                    </a:lnTo>
                    <a:lnTo>
                      <a:pt x="0" y="7"/>
                    </a:lnTo>
                    <a:lnTo>
                      <a:pt x="11" y="0"/>
                    </a:lnTo>
                    <a:lnTo>
                      <a:pt x="134" y="38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1683"/>
              <p:cNvSpPr>
                <a:spLocks/>
              </p:cNvSpPr>
              <p:nvPr/>
            </p:nvSpPr>
            <p:spPr bwMode="auto">
              <a:xfrm>
                <a:off x="3294" y="2355"/>
                <a:ext cx="63" cy="20"/>
              </a:xfrm>
              <a:custGeom>
                <a:avLst/>
                <a:gdLst>
                  <a:gd name="T0" fmla="*/ 63 w 126"/>
                  <a:gd name="T1" fmla="*/ 19 h 40"/>
                  <a:gd name="T2" fmla="*/ 62 w 126"/>
                  <a:gd name="T3" fmla="*/ 20 h 40"/>
                  <a:gd name="T4" fmla="*/ 0 w 126"/>
                  <a:gd name="T5" fmla="*/ 1 h 40"/>
                  <a:gd name="T6" fmla="*/ 2 w 126"/>
                  <a:gd name="T7" fmla="*/ 0 h 40"/>
                  <a:gd name="T8" fmla="*/ 63 w 126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0"/>
                  <a:gd name="T17" fmla="*/ 126 w 12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0">
                    <a:moveTo>
                      <a:pt x="126" y="38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6" y="38"/>
                    </a:lnTo>
                    <a:close/>
                  </a:path>
                </a:pathLst>
              </a:custGeom>
              <a:solidFill>
                <a:srgbClr val="9A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1684"/>
              <p:cNvSpPr>
                <a:spLocks/>
              </p:cNvSpPr>
              <p:nvPr/>
            </p:nvSpPr>
            <p:spPr bwMode="auto">
              <a:xfrm>
                <a:off x="3292" y="2356"/>
                <a:ext cx="63" cy="20"/>
              </a:xfrm>
              <a:custGeom>
                <a:avLst/>
                <a:gdLst>
                  <a:gd name="T0" fmla="*/ 63 w 126"/>
                  <a:gd name="T1" fmla="*/ 19 h 40"/>
                  <a:gd name="T2" fmla="*/ 62 w 126"/>
                  <a:gd name="T3" fmla="*/ 20 h 40"/>
                  <a:gd name="T4" fmla="*/ 0 w 126"/>
                  <a:gd name="T5" fmla="*/ 1 h 40"/>
                  <a:gd name="T6" fmla="*/ 2 w 126"/>
                  <a:gd name="T7" fmla="*/ 0 h 40"/>
                  <a:gd name="T8" fmla="*/ 63 w 126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40"/>
                  <a:gd name="T17" fmla="*/ 126 w 12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40">
                    <a:moveTo>
                      <a:pt x="126" y="38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26" y="38"/>
                    </a:lnTo>
                    <a:close/>
                  </a:path>
                </a:pathLst>
              </a:custGeom>
              <a:solidFill>
                <a:srgbClr val="9E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1685"/>
              <p:cNvSpPr>
                <a:spLocks/>
              </p:cNvSpPr>
              <p:nvPr/>
            </p:nvSpPr>
            <p:spPr bwMode="auto">
              <a:xfrm>
                <a:off x="3290" y="2357"/>
                <a:ext cx="63" cy="20"/>
              </a:xfrm>
              <a:custGeom>
                <a:avLst/>
                <a:gdLst>
                  <a:gd name="T0" fmla="*/ 63 w 127"/>
                  <a:gd name="T1" fmla="*/ 19 h 39"/>
                  <a:gd name="T2" fmla="*/ 61 w 127"/>
                  <a:gd name="T3" fmla="*/ 20 h 39"/>
                  <a:gd name="T4" fmla="*/ 0 w 127"/>
                  <a:gd name="T5" fmla="*/ 1 h 39"/>
                  <a:gd name="T6" fmla="*/ 2 w 127"/>
                  <a:gd name="T7" fmla="*/ 0 h 39"/>
                  <a:gd name="T8" fmla="*/ 63 w 127"/>
                  <a:gd name="T9" fmla="*/ 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39"/>
                  <a:gd name="T17" fmla="*/ 127 w 127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39">
                    <a:moveTo>
                      <a:pt x="127" y="38"/>
                    </a:moveTo>
                    <a:lnTo>
                      <a:pt x="123" y="39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27" y="38"/>
                    </a:lnTo>
                    <a:close/>
                  </a:path>
                </a:pathLst>
              </a:custGeom>
              <a:solidFill>
                <a:srgbClr val="A2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1686"/>
              <p:cNvSpPr>
                <a:spLocks/>
              </p:cNvSpPr>
              <p:nvPr/>
            </p:nvSpPr>
            <p:spPr bwMode="auto">
              <a:xfrm>
                <a:off x="3289" y="2358"/>
                <a:ext cx="63" cy="20"/>
              </a:xfrm>
              <a:custGeom>
                <a:avLst/>
                <a:gdLst>
                  <a:gd name="T0" fmla="*/ 63 w 124"/>
                  <a:gd name="T1" fmla="*/ 19 h 40"/>
                  <a:gd name="T2" fmla="*/ 61 w 124"/>
                  <a:gd name="T3" fmla="*/ 20 h 40"/>
                  <a:gd name="T4" fmla="*/ 0 w 124"/>
                  <a:gd name="T5" fmla="*/ 1 h 40"/>
                  <a:gd name="T6" fmla="*/ 1 w 124"/>
                  <a:gd name="T7" fmla="*/ 0 h 40"/>
                  <a:gd name="T8" fmla="*/ 63 w 124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0"/>
                  <a:gd name="T17" fmla="*/ 124 w 12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0">
                    <a:moveTo>
                      <a:pt x="124" y="38"/>
                    </a:moveTo>
                    <a:lnTo>
                      <a:pt x="121" y="4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4" y="38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1687"/>
              <p:cNvSpPr>
                <a:spLocks/>
              </p:cNvSpPr>
              <p:nvPr/>
            </p:nvSpPr>
            <p:spPr bwMode="auto">
              <a:xfrm>
                <a:off x="3284" y="2358"/>
                <a:ext cx="66" cy="24"/>
              </a:xfrm>
              <a:custGeom>
                <a:avLst/>
                <a:gdLst>
                  <a:gd name="T0" fmla="*/ 66 w 133"/>
                  <a:gd name="T1" fmla="*/ 20 h 46"/>
                  <a:gd name="T2" fmla="*/ 61 w 133"/>
                  <a:gd name="T3" fmla="*/ 24 h 46"/>
                  <a:gd name="T4" fmla="*/ 0 w 133"/>
                  <a:gd name="T5" fmla="*/ 4 h 46"/>
                  <a:gd name="T6" fmla="*/ 6 w 133"/>
                  <a:gd name="T7" fmla="*/ 0 h 46"/>
                  <a:gd name="T8" fmla="*/ 66 w 133"/>
                  <a:gd name="T9" fmla="*/ 2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46"/>
                  <a:gd name="T17" fmla="*/ 133 w 133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46">
                    <a:moveTo>
                      <a:pt x="133" y="38"/>
                    </a:moveTo>
                    <a:lnTo>
                      <a:pt x="123" y="46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133" y="38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1688"/>
              <p:cNvSpPr>
                <a:spLocks/>
              </p:cNvSpPr>
              <p:nvPr/>
            </p:nvSpPr>
            <p:spPr bwMode="auto">
              <a:xfrm>
                <a:off x="3288" y="2358"/>
                <a:ext cx="62" cy="20"/>
              </a:xfrm>
              <a:custGeom>
                <a:avLst/>
                <a:gdLst>
                  <a:gd name="T0" fmla="*/ 62 w 125"/>
                  <a:gd name="T1" fmla="*/ 19 h 40"/>
                  <a:gd name="T2" fmla="*/ 61 w 125"/>
                  <a:gd name="T3" fmla="*/ 20 h 40"/>
                  <a:gd name="T4" fmla="*/ 0 w 125"/>
                  <a:gd name="T5" fmla="*/ 1 h 40"/>
                  <a:gd name="T6" fmla="*/ 2 w 125"/>
                  <a:gd name="T7" fmla="*/ 0 h 40"/>
                  <a:gd name="T8" fmla="*/ 62 w 125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0"/>
                  <a:gd name="T17" fmla="*/ 125 w 125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0">
                    <a:moveTo>
                      <a:pt x="125" y="38"/>
                    </a:moveTo>
                    <a:lnTo>
                      <a:pt x="123" y="40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25" y="38"/>
                    </a:lnTo>
                    <a:close/>
                  </a:path>
                </a:pathLst>
              </a:custGeom>
              <a:solidFill>
                <a:srgbClr val="AA5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1689"/>
              <p:cNvSpPr>
                <a:spLocks/>
              </p:cNvSpPr>
              <p:nvPr/>
            </p:nvSpPr>
            <p:spPr bwMode="auto">
              <a:xfrm>
                <a:off x="3287" y="2359"/>
                <a:ext cx="62" cy="20"/>
              </a:xfrm>
              <a:custGeom>
                <a:avLst/>
                <a:gdLst>
                  <a:gd name="T0" fmla="*/ 62 w 124"/>
                  <a:gd name="T1" fmla="*/ 20 h 40"/>
                  <a:gd name="T2" fmla="*/ 62 w 124"/>
                  <a:gd name="T3" fmla="*/ 20 h 40"/>
                  <a:gd name="T4" fmla="*/ 0 w 124"/>
                  <a:gd name="T5" fmla="*/ 1 h 40"/>
                  <a:gd name="T6" fmla="*/ 1 w 124"/>
                  <a:gd name="T7" fmla="*/ 0 h 40"/>
                  <a:gd name="T8" fmla="*/ 62 w 124"/>
                  <a:gd name="T9" fmla="*/ 2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0"/>
                  <a:gd name="T17" fmla="*/ 124 w 12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0">
                    <a:moveTo>
                      <a:pt x="124" y="39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4" y="39"/>
                    </a:lnTo>
                    <a:close/>
                  </a:path>
                </a:pathLst>
              </a:custGeom>
              <a:solidFill>
                <a:srgbClr val="AC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1690"/>
              <p:cNvSpPr>
                <a:spLocks/>
              </p:cNvSpPr>
              <p:nvPr/>
            </p:nvSpPr>
            <p:spPr bwMode="auto">
              <a:xfrm>
                <a:off x="3286" y="2360"/>
                <a:ext cx="62" cy="20"/>
              </a:xfrm>
              <a:custGeom>
                <a:avLst/>
                <a:gdLst>
                  <a:gd name="T0" fmla="*/ 62 w 125"/>
                  <a:gd name="T1" fmla="*/ 19 h 40"/>
                  <a:gd name="T2" fmla="*/ 60 w 125"/>
                  <a:gd name="T3" fmla="*/ 20 h 40"/>
                  <a:gd name="T4" fmla="*/ 0 w 125"/>
                  <a:gd name="T5" fmla="*/ 1 h 40"/>
                  <a:gd name="T6" fmla="*/ 1 w 125"/>
                  <a:gd name="T7" fmla="*/ 0 h 40"/>
                  <a:gd name="T8" fmla="*/ 62 w 125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0"/>
                  <a:gd name="T17" fmla="*/ 125 w 125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0">
                    <a:moveTo>
                      <a:pt x="125" y="38"/>
                    </a:moveTo>
                    <a:lnTo>
                      <a:pt x="121" y="4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5" y="38"/>
                    </a:lnTo>
                    <a:close/>
                  </a:path>
                </a:pathLst>
              </a:custGeom>
              <a:solidFill>
                <a:srgbClr val="AF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1691"/>
              <p:cNvSpPr>
                <a:spLocks/>
              </p:cNvSpPr>
              <p:nvPr/>
            </p:nvSpPr>
            <p:spPr bwMode="auto">
              <a:xfrm>
                <a:off x="3284" y="2361"/>
                <a:ext cx="63" cy="20"/>
              </a:xfrm>
              <a:custGeom>
                <a:avLst/>
                <a:gdLst>
                  <a:gd name="T0" fmla="*/ 63 w 124"/>
                  <a:gd name="T1" fmla="*/ 19 h 40"/>
                  <a:gd name="T2" fmla="*/ 62 w 124"/>
                  <a:gd name="T3" fmla="*/ 20 h 40"/>
                  <a:gd name="T4" fmla="*/ 0 w 124"/>
                  <a:gd name="T5" fmla="*/ 1 h 40"/>
                  <a:gd name="T6" fmla="*/ 2 w 124"/>
                  <a:gd name="T7" fmla="*/ 0 h 40"/>
                  <a:gd name="T8" fmla="*/ 63 w 124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0"/>
                  <a:gd name="T17" fmla="*/ 124 w 12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0">
                    <a:moveTo>
                      <a:pt x="124" y="38"/>
                    </a:moveTo>
                    <a:lnTo>
                      <a:pt x="123" y="4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4" y="38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1692"/>
              <p:cNvSpPr>
                <a:spLocks/>
              </p:cNvSpPr>
              <p:nvPr/>
            </p:nvSpPr>
            <p:spPr bwMode="auto">
              <a:xfrm>
                <a:off x="3284" y="2362"/>
                <a:ext cx="62" cy="20"/>
              </a:xfrm>
              <a:custGeom>
                <a:avLst/>
                <a:gdLst>
                  <a:gd name="T0" fmla="*/ 62 w 125"/>
                  <a:gd name="T1" fmla="*/ 20 h 40"/>
                  <a:gd name="T2" fmla="*/ 61 w 125"/>
                  <a:gd name="T3" fmla="*/ 20 h 40"/>
                  <a:gd name="T4" fmla="*/ 0 w 125"/>
                  <a:gd name="T5" fmla="*/ 1 h 40"/>
                  <a:gd name="T6" fmla="*/ 1 w 125"/>
                  <a:gd name="T7" fmla="*/ 0 h 40"/>
                  <a:gd name="T8" fmla="*/ 62 w 125"/>
                  <a:gd name="T9" fmla="*/ 2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0"/>
                  <a:gd name="T17" fmla="*/ 125 w 125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0">
                    <a:moveTo>
                      <a:pt x="125" y="39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5" y="39"/>
                    </a:lnTo>
                    <a:close/>
                  </a:path>
                </a:pathLst>
              </a:custGeom>
              <a:solidFill>
                <a:srgbClr val="B55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1693"/>
              <p:cNvSpPr>
                <a:spLocks/>
              </p:cNvSpPr>
              <p:nvPr/>
            </p:nvSpPr>
            <p:spPr bwMode="auto">
              <a:xfrm>
                <a:off x="3279" y="2363"/>
                <a:ext cx="66" cy="24"/>
              </a:xfrm>
              <a:custGeom>
                <a:avLst/>
                <a:gdLst>
                  <a:gd name="T0" fmla="*/ 66 w 133"/>
                  <a:gd name="T1" fmla="*/ 18 h 50"/>
                  <a:gd name="T2" fmla="*/ 61 w 133"/>
                  <a:gd name="T3" fmla="*/ 24 h 50"/>
                  <a:gd name="T4" fmla="*/ 0 w 133"/>
                  <a:gd name="T5" fmla="*/ 6 h 50"/>
                  <a:gd name="T6" fmla="*/ 5 w 133"/>
                  <a:gd name="T7" fmla="*/ 0 h 50"/>
                  <a:gd name="T8" fmla="*/ 66 w 133"/>
                  <a:gd name="T9" fmla="*/ 1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50"/>
                  <a:gd name="T17" fmla="*/ 133 w 133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50">
                    <a:moveTo>
                      <a:pt x="133" y="38"/>
                    </a:moveTo>
                    <a:lnTo>
                      <a:pt x="123" y="50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33" y="38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1694"/>
              <p:cNvSpPr>
                <a:spLocks/>
              </p:cNvSpPr>
              <p:nvPr/>
            </p:nvSpPr>
            <p:spPr bwMode="auto">
              <a:xfrm>
                <a:off x="3283" y="2363"/>
                <a:ext cx="62" cy="20"/>
              </a:xfrm>
              <a:custGeom>
                <a:avLst/>
                <a:gdLst>
                  <a:gd name="T0" fmla="*/ 62 w 125"/>
                  <a:gd name="T1" fmla="*/ 18 h 42"/>
                  <a:gd name="T2" fmla="*/ 61 w 125"/>
                  <a:gd name="T3" fmla="*/ 20 h 42"/>
                  <a:gd name="T4" fmla="*/ 0 w 125"/>
                  <a:gd name="T5" fmla="*/ 1 h 42"/>
                  <a:gd name="T6" fmla="*/ 1 w 125"/>
                  <a:gd name="T7" fmla="*/ 0 h 42"/>
                  <a:gd name="T8" fmla="*/ 62 w 125"/>
                  <a:gd name="T9" fmla="*/ 18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2"/>
                  <a:gd name="T17" fmla="*/ 125 w 12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2">
                    <a:moveTo>
                      <a:pt x="125" y="38"/>
                    </a:moveTo>
                    <a:lnTo>
                      <a:pt x="123" y="4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5" y="38"/>
                    </a:lnTo>
                    <a:close/>
                  </a:path>
                </a:pathLst>
              </a:custGeom>
              <a:solidFill>
                <a:srgbClr val="B8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1695"/>
              <p:cNvSpPr>
                <a:spLocks/>
              </p:cNvSpPr>
              <p:nvPr/>
            </p:nvSpPr>
            <p:spPr bwMode="auto">
              <a:xfrm>
                <a:off x="3282" y="2363"/>
                <a:ext cx="62" cy="21"/>
              </a:xfrm>
              <a:custGeom>
                <a:avLst/>
                <a:gdLst>
                  <a:gd name="T0" fmla="*/ 62 w 124"/>
                  <a:gd name="T1" fmla="*/ 20 h 41"/>
                  <a:gd name="T2" fmla="*/ 61 w 124"/>
                  <a:gd name="T3" fmla="*/ 21 h 41"/>
                  <a:gd name="T4" fmla="*/ 0 w 124"/>
                  <a:gd name="T5" fmla="*/ 2 h 41"/>
                  <a:gd name="T6" fmla="*/ 1 w 124"/>
                  <a:gd name="T7" fmla="*/ 0 h 41"/>
                  <a:gd name="T8" fmla="*/ 62 w 124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1"/>
                  <a:gd name="T17" fmla="*/ 124 w 1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1">
                    <a:moveTo>
                      <a:pt x="124" y="40"/>
                    </a:moveTo>
                    <a:lnTo>
                      <a:pt x="121" y="41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24" y="40"/>
                    </a:lnTo>
                    <a:close/>
                  </a:path>
                </a:pathLst>
              </a:custGeom>
              <a:solidFill>
                <a:srgbClr val="BA5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1696"/>
              <p:cNvSpPr>
                <a:spLocks/>
              </p:cNvSpPr>
              <p:nvPr/>
            </p:nvSpPr>
            <p:spPr bwMode="auto">
              <a:xfrm>
                <a:off x="3281" y="2365"/>
                <a:ext cx="62" cy="21"/>
              </a:xfrm>
              <a:custGeom>
                <a:avLst/>
                <a:gdLst>
                  <a:gd name="T0" fmla="*/ 62 w 123"/>
                  <a:gd name="T1" fmla="*/ 19 h 42"/>
                  <a:gd name="T2" fmla="*/ 61 w 123"/>
                  <a:gd name="T3" fmla="*/ 21 h 42"/>
                  <a:gd name="T4" fmla="*/ 0 w 123"/>
                  <a:gd name="T5" fmla="*/ 1 h 42"/>
                  <a:gd name="T6" fmla="*/ 1 w 123"/>
                  <a:gd name="T7" fmla="*/ 0 h 42"/>
                  <a:gd name="T8" fmla="*/ 62 w 123"/>
                  <a:gd name="T9" fmla="*/ 1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38"/>
                    </a:moveTo>
                    <a:lnTo>
                      <a:pt x="121" y="4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" y="38"/>
                    </a:lnTo>
                    <a:close/>
                  </a:path>
                </a:pathLst>
              </a:custGeom>
              <a:solidFill>
                <a:srgbClr val="BC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1697"/>
              <p:cNvSpPr>
                <a:spLocks/>
              </p:cNvSpPr>
              <p:nvPr/>
            </p:nvSpPr>
            <p:spPr bwMode="auto">
              <a:xfrm>
                <a:off x="3279" y="2366"/>
                <a:ext cx="63" cy="21"/>
              </a:xfrm>
              <a:custGeom>
                <a:avLst/>
                <a:gdLst>
                  <a:gd name="T0" fmla="*/ 63 w 124"/>
                  <a:gd name="T1" fmla="*/ 20 h 41"/>
                  <a:gd name="T2" fmla="*/ 62 w 124"/>
                  <a:gd name="T3" fmla="*/ 21 h 41"/>
                  <a:gd name="T4" fmla="*/ 0 w 124"/>
                  <a:gd name="T5" fmla="*/ 2 h 41"/>
                  <a:gd name="T6" fmla="*/ 2 w 124"/>
                  <a:gd name="T7" fmla="*/ 0 h 41"/>
                  <a:gd name="T8" fmla="*/ 63 w 124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1"/>
                  <a:gd name="T17" fmla="*/ 124 w 1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1">
                    <a:moveTo>
                      <a:pt x="124" y="40"/>
                    </a:moveTo>
                    <a:lnTo>
                      <a:pt x="123" y="41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24" y="40"/>
                    </a:lnTo>
                    <a:close/>
                  </a:path>
                </a:pathLst>
              </a:custGeom>
              <a:solidFill>
                <a:srgbClr val="BE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1698"/>
              <p:cNvSpPr>
                <a:spLocks/>
              </p:cNvSpPr>
              <p:nvPr/>
            </p:nvSpPr>
            <p:spPr bwMode="auto">
              <a:xfrm>
                <a:off x="3279" y="2368"/>
                <a:ext cx="62" cy="19"/>
              </a:xfrm>
              <a:custGeom>
                <a:avLst/>
                <a:gdLst>
                  <a:gd name="T0" fmla="*/ 62 w 125"/>
                  <a:gd name="T1" fmla="*/ 18 h 40"/>
                  <a:gd name="T2" fmla="*/ 61 w 125"/>
                  <a:gd name="T3" fmla="*/ 19 h 40"/>
                  <a:gd name="T4" fmla="*/ 0 w 125"/>
                  <a:gd name="T5" fmla="*/ 1 h 40"/>
                  <a:gd name="T6" fmla="*/ 1 w 125"/>
                  <a:gd name="T7" fmla="*/ 0 h 40"/>
                  <a:gd name="T8" fmla="*/ 62 w 125"/>
                  <a:gd name="T9" fmla="*/ 18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0"/>
                  <a:gd name="T17" fmla="*/ 125 w 125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0">
                    <a:moveTo>
                      <a:pt x="125" y="38"/>
                    </a:moveTo>
                    <a:lnTo>
                      <a:pt x="123" y="4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5" y="38"/>
                    </a:lnTo>
                    <a:close/>
                  </a:path>
                </a:pathLst>
              </a:custGeom>
              <a:solidFill>
                <a:srgbClr val="C0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1699"/>
              <p:cNvSpPr>
                <a:spLocks/>
              </p:cNvSpPr>
              <p:nvPr/>
            </p:nvSpPr>
            <p:spPr bwMode="auto">
              <a:xfrm>
                <a:off x="3274" y="2368"/>
                <a:ext cx="66" cy="26"/>
              </a:xfrm>
              <a:custGeom>
                <a:avLst/>
                <a:gdLst>
                  <a:gd name="T0" fmla="*/ 66 w 131"/>
                  <a:gd name="T1" fmla="*/ 19 h 51"/>
                  <a:gd name="T2" fmla="*/ 62 w 131"/>
                  <a:gd name="T3" fmla="*/ 26 h 51"/>
                  <a:gd name="T4" fmla="*/ 0 w 131"/>
                  <a:gd name="T5" fmla="*/ 7 h 51"/>
                  <a:gd name="T6" fmla="*/ 4 w 131"/>
                  <a:gd name="T7" fmla="*/ 0 h 51"/>
                  <a:gd name="T8" fmla="*/ 66 w 131"/>
                  <a:gd name="T9" fmla="*/ 1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51"/>
                  <a:gd name="T17" fmla="*/ 131 w 131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51">
                    <a:moveTo>
                      <a:pt x="131" y="38"/>
                    </a:moveTo>
                    <a:lnTo>
                      <a:pt x="123" y="51"/>
                    </a:lnTo>
                    <a:lnTo>
                      <a:pt x="0" y="13"/>
                    </a:lnTo>
                    <a:lnTo>
                      <a:pt x="8" y="0"/>
                    </a:lnTo>
                    <a:lnTo>
                      <a:pt x="131" y="38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1700"/>
              <p:cNvSpPr>
                <a:spLocks/>
              </p:cNvSpPr>
              <p:nvPr/>
            </p:nvSpPr>
            <p:spPr bwMode="auto">
              <a:xfrm>
                <a:off x="3278" y="2368"/>
                <a:ext cx="62" cy="21"/>
              </a:xfrm>
              <a:custGeom>
                <a:avLst/>
                <a:gdLst>
                  <a:gd name="T0" fmla="*/ 62 w 125"/>
                  <a:gd name="T1" fmla="*/ 19 h 41"/>
                  <a:gd name="T2" fmla="*/ 61 w 125"/>
                  <a:gd name="T3" fmla="*/ 21 h 41"/>
                  <a:gd name="T4" fmla="*/ 0 w 125"/>
                  <a:gd name="T5" fmla="*/ 1 h 41"/>
                  <a:gd name="T6" fmla="*/ 1 w 125"/>
                  <a:gd name="T7" fmla="*/ 0 h 41"/>
                  <a:gd name="T8" fmla="*/ 62 w 125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1"/>
                  <a:gd name="T17" fmla="*/ 125 w 125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1">
                    <a:moveTo>
                      <a:pt x="125" y="38"/>
                    </a:moveTo>
                    <a:lnTo>
                      <a:pt x="123" y="4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5" y="38"/>
                    </a:lnTo>
                    <a:close/>
                  </a:path>
                </a:pathLst>
              </a:custGeom>
              <a:solidFill>
                <a:srgbClr val="C3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1701"/>
              <p:cNvSpPr>
                <a:spLocks/>
              </p:cNvSpPr>
              <p:nvPr/>
            </p:nvSpPr>
            <p:spPr bwMode="auto">
              <a:xfrm>
                <a:off x="3278" y="2369"/>
                <a:ext cx="61" cy="21"/>
              </a:xfrm>
              <a:custGeom>
                <a:avLst/>
                <a:gdLst>
                  <a:gd name="T0" fmla="*/ 61 w 123"/>
                  <a:gd name="T1" fmla="*/ 20 h 42"/>
                  <a:gd name="T2" fmla="*/ 61 w 123"/>
                  <a:gd name="T3" fmla="*/ 21 h 42"/>
                  <a:gd name="T4" fmla="*/ 0 w 123"/>
                  <a:gd name="T5" fmla="*/ 2 h 42"/>
                  <a:gd name="T6" fmla="*/ 0 w 123"/>
                  <a:gd name="T7" fmla="*/ 0 h 42"/>
                  <a:gd name="T8" fmla="*/ 61 w 123"/>
                  <a:gd name="T9" fmla="*/ 2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40"/>
                    </a:moveTo>
                    <a:lnTo>
                      <a:pt x="122" y="4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46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1702"/>
              <p:cNvSpPr>
                <a:spLocks/>
              </p:cNvSpPr>
              <p:nvPr/>
            </p:nvSpPr>
            <p:spPr bwMode="auto">
              <a:xfrm>
                <a:off x="3277" y="2371"/>
                <a:ext cx="61" cy="20"/>
              </a:xfrm>
              <a:custGeom>
                <a:avLst/>
                <a:gdLst>
                  <a:gd name="T0" fmla="*/ 61 w 123"/>
                  <a:gd name="T1" fmla="*/ 19 h 40"/>
                  <a:gd name="T2" fmla="*/ 60 w 123"/>
                  <a:gd name="T3" fmla="*/ 20 h 40"/>
                  <a:gd name="T4" fmla="*/ 0 w 123"/>
                  <a:gd name="T5" fmla="*/ 1 h 40"/>
                  <a:gd name="T6" fmla="*/ 0 w 123"/>
                  <a:gd name="T7" fmla="*/ 0 h 40"/>
                  <a:gd name="T8" fmla="*/ 61 w 123"/>
                  <a:gd name="T9" fmla="*/ 19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0"/>
                  <a:gd name="T17" fmla="*/ 123 w 123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0">
                    <a:moveTo>
                      <a:pt x="123" y="38"/>
                    </a:moveTo>
                    <a:lnTo>
                      <a:pt x="121" y="4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23" y="38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1703"/>
              <p:cNvSpPr>
                <a:spLocks/>
              </p:cNvSpPr>
              <p:nvPr/>
            </p:nvSpPr>
            <p:spPr bwMode="auto">
              <a:xfrm>
                <a:off x="3276" y="2372"/>
                <a:ext cx="62" cy="20"/>
              </a:xfrm>
              <a:custGeom>
                <a:avLst/>
                <a:gdLst>
                  <a:gd name="T0" fmla="*/ 62 w 123"/>
                  <a:gd name="T1" fmla="*/ 19 h 42"/>
                  <a:gd name="T2" fmla="*/ 62 w 123"/>
                  <a:gd name="T3" fmla="*/ 20 h 42"/>
                  <a:gd name="T4" fmla="*/ 0 w 123"/>
                  <a:gd name="T5" fmla="*/ 1 h 42"/>
                  <a:gd name="T6" fmla="*/ 1 w 123"/>
                  <a:gd name="T7" fmla="*/ 0 h 42"/>
                  <a:gd name="T8" fmla="*/ 62 w 123"/>
                  <a:gd name="T9" fmla="*/ 1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39"/>
                    </a:moveTo>
                    <a:lnTo>
                      <a:pt x="123" y="4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3" y="39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1704"/>
              <p:cNvSpPr>
                <a:spLocks/>
              </p:cNvSpPr>
              <p:nvPr/>
            </p:nvSpPr>
            <p:spPr bwMode="auto">
              <a:xfrm>
                <a:off x="3275" y="2373"/>
                <a:ext cx="63" cy="20"/>
              </a:xfrm>
              <a:custGeom>
                <a:avLst/>
                <a:gdLst>
                  <a:gd name="T0" fmla="*/ 63 w 124"/>
                  <a:gd name="T1" fmla="*/ 19 h 42"/>
                  <a:gd name="T2" fmla="*/ 62 w 124"/>
                  <a:gd name="T3" fmla="*/ 20 h 42"/>
                  <a:gd name="T4" fmla="*/ 0 w 124"/>
                  <a:gd name="T5" fmla="*/ 1 h 42"/>
                  <a:gd name="T6" fmla="*/ 1 w 124"/>
                  <a:gd name="T7" fmla="*/ 0 h 42"/>
                  <a:gd name="T8" fmla="*/ 63 w 124"/>
                  <a:gd name="T9" fmla="*/ 1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4" y="40"/>
                    </a:moveTo>
                    <a:lnTo>
                      <a:pt x="122" y="4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24" y="40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1705"/>
              <p:cNvSpPr>
                <a:spLocks/>
              </p:cNvSpPr>
              <p:nvPr/>
            </p:nvSpPr>
            <p:spPr bwMode="auto">
              <a:xfrm>
                <a:off x="3274" y="2373"/>
                <a:ext cx="63" cy="21"/>
              </a:xfrm>
              <a:custGeom>
                <a:avLst/>
                <a:gdLst>
                  <a:gd name="T0" fmla="*/ 63 w 124"/>
                  <a:gd name="T1" fmla="*/ 20 h 41"/>
                  <a:gd name="T2" fmla="*/ 62 w 124"/>
                  <a:gd name="T3" fmla="*/ 21 h 41"/>
                  <a:gd name="T4" fmla="*/ 0 w 124"/>
                  <a:gd name="T5" fmla="*/ 2 h 41"/>
                  <a:gd name="T6" fmla="*/ 1 w 124"/>
                  <a:gd name="T7" fmla="*/ 0 h 41"/>
                  <a:gd name="T8" fmla="*/ 63 w 124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1"/>
                  <a:gd name="T17" fmla="*/ 124 w 1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1">
                    <a:moveTo>
                      <a:pt x="124" y="40"/>
                    </a:moveTo>
                    <a:lnTo>
                      <a:pt x="123" y="4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4" y="40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1706"/>
              <p:cNvSpPr>
                <a:spLocks/>
              </p:cNvSpPr>
              <p:nvPr/>
            </p:nvSpPr>
            <p:spPr bwMode="auto">
              <a:xfrm>
                <a:off x="3272" y="2375"/>
                <a:ext cx="64" cy="27"/>
              </a:xfrm>
              <a:custGeom>
                <a:avLst/>
                <a:gdLst>
                  <a:gd name="T0" fmla="*/ 64 w 128"/>
                  <a:gd name="T1" fmla="*/ 19 h 53"/>
                  <a:gd name="T2" fmla="*/ 60 w 128"/>
                  <a:gd name="T3" fmla="*/ 27 h 53"/>
                  <a:gd name="T4" fmla="*/ 0 w 128"/>
                  <a:gd name="T5" fmla="*/ 8 h 53"/>
                  <a:gd name="T6" fmla="*/ 2 w 128"/>
                  <a:gd name="T7" fmla="*/ 0 h 53"/>
                  <a:gd name="T8" fmla="*/ 64 w 128"/>
                  <a:gd name="T9" fmla="*/ 1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3"/>
                  <a:gd name="T17" fmla="*/ 128 w 128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3">
                    <a:moveTo>
                      <a:pt x="128" y="38"/>
                    </a:moveTo>
                    <a:lnTo>
                      <a:pt x="121" y="53"/>
                    </a:lnTo>
                    <a:lnTo>
                      <a:pt x="0" y="15"/>
                    </a:lnTo>
                    <a:lnTo>
                      <a:pt x="5" y="0"/>
                    </a:lnTo>
                    <a:lnTo>
                      <a:pt x="128" y="38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1707"/>
              <p:cNvSpPr>
                <a:spLocks/>
              </p:cNvSpPr>
              <p:nvPr/>
            </p:nvSpPr>
            <p:spPr bwMode="auto">
              <a:xfrm>
                <a:off x="3274" y="2375"/>
                <a:ext cx="62" cy="21"/>
              </a:xfrm>
              <a:custGeom>
                <a:avLst/>
                <a:gdLst>
                  <a:gd name="T0" fmla="*/ 62 w 123"/>
                  <a:gd name="T1" fmla="*/ 19 h 42"/>
                  <a:gd name="T2" fmla="*/ 61 w 123"/>
                  <a:gd name="T3" fmla="*/ 21 h 42"/>
                  <a:gd name="T4" fmla="*/ 0 w 123"/>
                  <a:gd name="T5" fmla="*/ 1 h 42"/>
                  <a:gd name="T6" fmla="*/ 0 w 123"/>
                  <a:gd name="T7" fmla="*/ 0 h 42"/>
                  <a:gd name="T8" fmla="*/ 62 w 123"/>
                  <a:gd name="T9" fmla="*/ 1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38"/>
                    </a:moveTo>
                    <a:lnTo>
                      <a:pt x="121" y="4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3" y="38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1708"/>
              <p:cNvSpPr>
                <a:spLocks/>
              </p:cNvSpPr>
              <p:nvPr/>
            </p:nvSpPr>
            <p:spPr bwMode="auto">
              <a:xfrm>
                <a:off x="3274" y="2376"/>
                <a:ext cx="61" cy="21"/>
              </a:xfrm>
              <a:custGeom>
                <a:avLst/>
                <a:gdLst>
                  <a:gd name="T0" fmla="*/ 61 w 123"/>
                  <a:gd name="T1" fmla="*/ 20 h 41"/>
                  <a:gd name="T2" fmla="*/ 61 w 123"/>
                  <a:gd name="T3" fmla="*/ 21 h 41"/>
                  <a:gd name="T4" fmla="*/ 0 w 123"/>
                  <a:gd name="T5" fmla="*/ 2 h 41"/>
                  <a:gd name="T6" fmla="*/ 1 w 123"/>
                  <a:gd name="T7" fmla="*/ 0 h 41"/>
                  <a:gd name="T8" fmla="*/ 61 w 123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1"/>
                  <a:gd name="T17" fmla="*/ 123 w 12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1">
                    <a:moveTo>
                      <a:pt x="123" y="40"/>
                    </a:moveTo>
                    <a:lnTo>
                      <a:pt x="123" y="4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1709"/>
              <p:cNvSpPr>
                <a:spLocks/>
              </p:cNvSpPr>
              <p:nvPr/>
            </p:nvSpPr>
            <p:spPr bwMode="auto">
              <a:xfrm>
                <a:off x="3274" y="2378"/>
                <a:ext cx="61" cy="20"/>
              </a:xfrm>
              <a:custGeom>
                <a:avLst/>
                <a:gdLst>
                  <a:gd name="T0" fmla="*/ 61 w 123"/>
                  <a:gd name="T1" fmla="*/ 18 h 42"/>
                  <a:gd name="T2" fmla="*/ 60 w 123"/>
                  <a:gd name="T3" fmla="*/ 20 h 42"/>
                  <a:gd name="T4" fmla="*/ 0 w 123"/>
                  <a:gd name="T5" fmla="*/ 1 h 42"/>
                  <a:gd name="T6" fmla="*/ 0 w 123"/>
                  <a:gd name="T7" fmla="*/ 0 h 42"/>
                  <a:gd name="T8" fmla="*/ 61 w 123"/>
                  <a:gd name="T9" fmla="*/ 18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2"/>
                  <a:gd name="T17" fmla="*/ 123 w 12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2">
                    <a:moveTo>
                      <a:pt x="123" y="38"/>
                    </a:moveTo>
                    <a:lnTo>
                      <a:pt x="121" y="4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3" y="38"/>
                    </a:lnTo>
                    <a:close/>
                  </a:path>
                </a:pathLst>
              </a:custGeom>
              <a:solidFill>
                <a:srgbClr val="CC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1710"/>
              <p:cNvSpPr>
                <a:spLocks/>
              </p:cNvSpPr>
              <p:nvPr/>
            </p:nvSpPr>
            <p:spPr bwMode="auto">
              <a:xfrm>
                <a:off x="3273" y="2378"/>
                <a:ext cx="61" cy="21"/>
              </a:xfrm>
              <a:custGeom>
                <a:avLst/>
                <a:gdLst>
                  <a:gd name="T0" fmla="*/ 61 w 122"/>
                  <a:gd name="T1" fmla="*/ 20 h 41"/>
                  <a:gd name="T2" fmla="*/ 61 w 122"/>
                  <a:gd name="T3" fmla="*/ 21 h 41"/>
                  <a:gd name="T4" fmla="*/ 0 w 122"/>
                  <a:gd name="T5" fmla="*/ 2 h 41"/>
                  <a:gd name="T6" fmla="*/ 1 w 122"/>
                  <a:gd name="T7" fmla="*/ 0 h 41"/>
                  <a:gd name="T8" fmla="*/ 61 w 122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1"/>
                  <a:gd name="T17" fmla="*/ 122 w 122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1">
                    <a:moveTo>
                      <a:pt x="122" y="40"/>
                    </a:moveTo>
                    <a:lnTo>
                      <a:pt x="122" y="41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22" y="40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1711"/>
              <p:cNvSpPr>
                <a:spLocks/>
              </p:cNvSpPr>
              <p:nvPr/>
            </p:nvSpPr>
            <p:spPr bwMode="auto">
              <a:xfrm>
                <a:off x="3272" y="2380"/>
                <a:ext cx="62" cy="21"/>
              </a:xfrm>
              <a:custGeom>
                <a:avLst/>
                <a:gdLst>
                  <a:gd name="T0" fmla="*/ 62 w 124"/>
                  <a:gd name="T1" fmla="*/ 19 h 42"/>
                  <a:gd name="T2" fmla="*/ 62 w 124"/>
                  <a:gd name="T3" fmla="*/ 21 h 42"/>
                  <a:gd name="T4" fmla="*/ 0 w 124"/>
                  <a:gd name="T5" fmla="*/ 1 h 42"/>
                  <a:gd name="T6" fmla="*/ 1 w 124"/>
                  <a:gd name="T7" fmla="*/ 0 h 42"/>
                  <a:gd name="T8" fmla="*/ 62 w 124"/>
                  <a:gd name="T9" fmla="*/ 1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2"/>
                  <a:gd name="T17" fmla="*/ 124 w 1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2">
                    <a:moveTo>
                      <a:pt x="124" y="38"/>
                    </a:moveTo>
                    <a:lnTo>
                      <a:pt x="123" y="4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4" y="38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1712"/>
              <p:cNvSpPr>
                <a:spLocks/>
              </p:cNvSpPr>
              <p:nvPr/>
            </p:nvSpPr>
            <p:spPr bwMode="auto">
              <a:xfrm>
                <a:off x="3272" y="2381"/>
                <a:ext cx="61" cy="21"/>
              </a:xfrm>
              <a:custGeom>
                <a:avLst/>
                <a:gdLst>
                  <a:gd name="T0" fmla="*/ 61 w 123"/>
                  <a:gd name="T1" fmla="*/ 20 h 41"/>
                  <a:gd name="T2" fmla="*/ 60 w 123"/>
                  <a:gd name="T3" fmla="*/ 21 h 41"/>
                  <a:gd name="T4" fmla="*/ 0 w 123"/>
                  <a:gd name="T5" fmla="*/ 2 h 41"/>
                  <a:gd name="T6" fmla="*/ 0 w 123"/>
                  <a:gd name="T7" fmla="*/ 0 h 41"/>
                  <a:gd name="T8" fmla="*/ 61 w 123"/>
                  <a:gd name="T9" fmla="*/ 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1"/>
                  <a:gd name="T17" fmla="*/ 123 w 12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1">
                    <a:moveTo>
                      <a:pt x="123" y="40"/>
                    </a:moveTo>
                    <a:lnTo>
                      <a:pt x="121" y="4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1713"/>
              <p:cNvSpPr>
                <a:spLocks/>
              </p:cNvSpPr>
              <p:nvPr/>
            </p:nvSpPr>
            <p:spPr bwMode="auto">
              <a:xfrm>
                <a:off x="3269" y="2383"/>
                <a:ext cx="64" cy="27"/>
              </a:xfrm>
              <a:custGeom>
                <a:avLst/>
                <a:gdLst>
                  <a:gd name="T0" fmla="*/ 64 w 126"/>
                  <a:gd name="T1" fmla="*/ 19 h 55"/>
                  <a:gd name="T2" fmla="*/ 62 w 126"/>
                  <a:gd name="T3" fmla="*/ 27 h 55"/>
                  <a:gd name="T4" fmla="*/ 0 w 126"/>
                  <a:gd name="T5" fmla="*/ 7 h 55"/>
                  <a:gd name="T6" fmla="*/ 3 w 126"/>
                  <a:gd name="T7" fmla="*/ 0 h 55"/>
                  <a:gd name="T8" fmla="*/ 64 w 126"/>
                  <a:gd name="T9" fmla="*/ 1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5"/>
                  <a:gd name="T17" fmla="*/ 126 w 12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5">
                    <a:moveTo>
                      <a:pt x="126" y="38"/>
                    </a:moveTo>
                    <a:lnTo>
                      <a:pt x="123" y="55"/>
                    </a:lnTo>
                    <a:lnTo>
                      <a:pt x="0" y="15"/>
                    </a:lnTo>
                    <a:lnTo>
                      <a:pt x="5" y="0"/>
                    </a:lnTo>
                    <a:lnTo>
                      <a:pt x="126" y="38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714"/>
              <p:cNvSpPr>
                <a:spLocks/>
              </p:cNvSpPr>
              <p:nvPr/>
            </p:nvSpPr>
            <p:spPr bwMode="auto">
              <a:xfrm>
                <a:off x="3271" y="2383"/>
                <a:ext cx="62" cy="23"/>
              </a:xfrm>
              <a:custGeom>
                <a:avLst/>
                <a:gdLst>
                  <a:gd name="T0" fmla="*/ 62 w 123"/>
                  <a:gd name="T1" fmla="*/ 19 h 47"/>
                  <a:gd name="T2" fmla="*/ 61 w 123"/>
                  <a:gd name="T3" fmla="*/ 23 h 47"/>
                  <a:gd name="T4" fmla="*/ 0 w 123"/>
                  <a:gd name="T5" fmla="*/ 3 h 47"/>
                  <a:gd name="T6" fmla="*/ 1 w 123"/>
                  <a:gd name="T7" fmla="*/ 0 h 47"/>
                  <a:gd name="T8" fmla="*/ 62 w 123"/>
                  <a:gd name="T9" fmla="*/ 19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7"/>
                  <a:gd name="T17" fmla="*/ 123 w 12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7">
                    <a:moveTo>
                      <a:pt x="123" y="38"/>
                    </a:moveTo>
                    <a:lnTo>
                      <a:pt x="121" y="47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123" y="38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715"/>
              <p:cNvSpPr>
                <a:spLocks/>
              </p:cNvSpPr>
              <p:nvPr/>
            </p:nvSpPr>
            <p:spPr bwMode="auto">
              <a:xfrm>
                <a:off x="3269" y="2386"/>
                <a:ext cx="63" cy="24"/>
              </a:xfrm>
              <a:custGeom>
                <a:avLst/>
                <a:gdLst>
                  <a:gd name="T0" fmla="*/ 63 w 124"/>
                  <a:gd name="T1" fmla="*/ 20 h 48"/>
                  <a:gd name="T2" fmla="*/ 62 w 124"/>
                  <a:gd name="T3" fmla="*/ 24 h 48"/>
                  <a:gd name="T4" fmla="*/ 0 w 124"/>
                  <a:gd name="T5" fmla="*/ 4 h 48"/>
                  <a:gd name="T6" fmla="*/ 2 w 124"/>
                  <a:gd name="T7" fmla="*/ 0 h 48"/>
                  <a:gd name="T8" fmla="*/ 63 w 124"/>
                  <a:gd name="T9" fmla="*/ 2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8"/>
                  <a:gd name="T17" fmla="*/ 124 w 12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8">
                    <a:moveTo>
                      <a:pt x="124" y="40"/>
                    </a:moveTo>
                    <a:lnTo>
                      <a:pt x="123" y="48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24" y="40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716"/>
              <p:cNvSpPr>
                <a:spLocks/>
              </p:cNvSpPr>
              <p:nvPr/>
            </p:nvSpPr>
            <p:spPr bwMode="auto">
              <a:xfrm>
                <a:off x="3269" y="2390"/>
                <a:ext cx="62" cy="28"/>
              </a:xfrm>
              <a:custGeom>
                <a:avLst/>
                <a:gdLst>
                  <a:gd name="T0" fmla="*/ 62 w 125"/>
                  <a:gd name="T1" fmla="*/ 20 h 56"/>
                  <a:gd name="T2" fmla="*/ 61 w 125"/>
                  <a:gd name="T3" fmla="*/ 28 h 56"/>
                  <a:gd name="T4" fmla="*/ 0 w 125"/>
                  <a:gd name="T5" fmla="*/ 9 h 56"/>
                  <a:gd name="T6" fmla="*/ 1 w 125"/>
                  <a:gd name="T7" fmla="*/ 0 h 56"/>
                  <a:gd name="T8" fmla="*/ 62 w 125"/>
                  <a:gd name="T9" fmla="*/ 2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56"/>
                  <a:gd name="T17" fmla="*/ 125 w 12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56">
                    <a:moveTo>
                      <a:pt x="125" y="40"/>
                    </a:moveTo>
                    <a:lnTo>
                      <a:pt x="123" y="56"/>
                    </a:lnTo>
                    <a:lnTo>
                      <a:pt x="0" y="17"/>
                    </a:lnTo>
                    <a:lnTo>
                      <a:pt x="2" y="0"/>
                    </a:lnTo>
                    <a:lnTo>
                      <a:pt x="125" y="40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717"/>
              <p:cNvSpPr>
                <a:spLocks/>
              </p:cNvSpPr>
              <p:nvPr/>
            </p:nvSpPr>
            <p:spPr bwMode="auto">
              <a:xfrm>
                <a:off x="3269" y="2390"/>
                <a:ext cx="62" cy="24"/>
              </a:xfrm>
              <a:custGeom>
                <a:avLst/>
                <a:gdLst>
                  <a:gd name="T0" fmla="*/ 62 w 123"/>
                  <a:gd name="T1" fmla="*/ 20 h 48"/>
                  <a:gd name="T2" fmla="*/ 61 w 123"/>
                  <a:gd name="T3" fmla="*/ 24 h 48"/>
                  <a:gd name="T4" fmla="*/ 0 w 123"/>
                  <a:gd name="T5" fmla="*/ 4 h 48"/>
                  <a:gd name="T6" fmla="*/ 0 w 123"/>
                  <a:gd name="T7" fmla="*/ 0 h 48"/>
                  <a:gd name="T8" fmla="*/ 62 w 123"/>
                  <a:gd name="T9" fmla="*/ 2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8"/>
                  <a:gd name="T17" fmla="*/ 123 w 123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8">
                    <a:moveTo>
                      <a:pt x="123" y="40"/>
                    </a:moveTo>
                    <a:lnTo>
                      <a:pt x="121" y="4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D36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718"/>
              <p:cNvSpPr>
                <a:spLocks/>
              </p:cNvSpPr>
              <p:nvPr/>
            </p:nvSpPr>
            <p:spPr bwMode="auto">
              <a:xfrm>
                <a:off x="3269" y="2394"/>
                <a:ext cx="61" cy="24"/>
              </a:xfrm>
              <a:custGeom>
                <a:avLst/>
                <a:gdLst>
                  <a:gd name="T0" fmla="*/ 61 w 123"/>
                  <a:gd name="T1" fmla="*/ 20 h 48"/>
                  <a:gd name="T2" fmla="*/ 61 w 123"/>
                  <a:gd name="T3" fmla="*/ 24 h 48"/>
                  <a:gd name="T4" fmla="*/ 0 w 123"/>
                  <a:gd name="T5" fmla="*/ 5 h 48"/>
                  <a:gd name="T6" fmla="*/ 1 w 123"/>
                  <a:gd name="T7" fmla="*/ 0 h 48"/>
                  <a:gd name="T8" fmla="*/ 61 w 123"/>
                  <a:gd name="T9" fmla="*/ 2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8"/>
                  <a:gd name="T17" fmla="*/ 123 w 123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8">
                    <a:moveTo>
                      <a:pt x="123" y="40"/>
                    </a:moveTo>
                    <a:lnTo>
                      <a:pt x="123" y="48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D2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719"/>
              <p:cNvSpPr>
                <a:spLocks/>
              </p:cNvSpPr>
              <p:nvPr/>
            </p:nvSpPr>
            <p:spPr bwMode="auto">
              <a:xfrm>
                <a:off x="3269" y="2398"/>
                <a:ext cx="62" cy="29"/>
              </a:xfrm>
              <a:custGeom>
                <a:avLst/>
                <a:gdLst>
                  <a:gd name="T0" fmla="*/ 61 w 125"/>
                  <a:gd name="T1" fmla="*/ 20 h 56"/>
                  <a:gd name="T2" fmla="*/ 62 w 125"/>
                  <a:gd name="T3" fmla="*/ 29 h 56"/>
                  <a:gd name="T4" fmla="*/ 1 w 125"/>
                  <a:gd name="T5" fmla="*/ 8 h 56"/>
                  <a:gd name="T6" fmla="*/ 0 w 125"/>
                  <a:gd name="T7" fmla="*/ 0 h 56"/>
                  <a:gd name="T8" fmla="*/ 61 w 125"/>
                  <a:gd name="T9" fmla="*/ 2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56"/>
                  <a:gd name="T17" fmla="*/ 125 w 12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56">
                    <a:moveTo>
                      <a:pt x="123" y="39"/>
                    </a:moveTo>
                    <a:lnTo>
                      <a:pt x="125" y="56"/>
                    </a:lnTo>
                    <a:lnTo>
                      <a:pt x="2" y="16"/>
                    </a:lnTo>
                    <a:lnTo>
                      <a:pt x="0" y="0"/>
                    </a:lnTo>
                    <a:lnTo>
                      <a:pt x="123" y="3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720"/>
              <p:cNvSpPr>
                <a:spLocks/>
              </p:cNvSpPr>
              <p:nvPr/>
            </p:nvSpPr>
            <p:spPr bwMode="auto">
              <a:xfrm>
                <a:off x="3269" y="2398"/>
                <a:ext cx="61" cy="23"/>
              </a:xfrm>
              <a:custGeom>
                <a:avLst/>
                <a:gdLst>
                  <a:gd name="T0" fmla="*/ 61 w 123"/>
                  <a:gd name="T1" fmla="*/ 20 h 44"/>
                  <a:gd name="T2" fmla="*/ 61 w 123"/>
                  <a:gd name="T3" fmla="*/ 23 h 44"/>
                  <a:gd name="T4" fmla="*/ 1 w 123"/>
                  <a:gd name="T5" fmla="*/ 3 h 44"/>
                  <a:gd name="T6" fmla="*/ 0 w 123"/>
                  <a:gd name="T7" fmla="*/ 0 h 44"/>
                  <a:gd name="T8" fmla="*/ 61 w 123"/>
                  <a:gd name="T9" fmla="*/ 2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4"/>
                  <a:gd name="T17" fmla="*/ 123 w 123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4">
                    <a:moveTo>
                      <a:pt x="123" y="39"/>
                    </a:moveTo>
                    <a:lnTo>
                      <a:pt x="123" y="44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23" y="39"/>
                    </a:lnTo>
                    <a:close/>
                  </a:path>
                </a:pathLst>
              </a:custGeom>
              <a:solidFill>
                <a:srgbClr val="D1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721"/>
              <p:cNvSpPr>
                <a:spLocks/>
              </p:cNvSpPr>
              <p:nvPr/>
            </p:nvSpPr>
            <p:spPr bwMode="auto">
              <a:xfrm>
                <a:off x="3269" y="2401"/>
                <a:ext cx="61" cy="21"/>
              </a:xfrm>
              <a:custGeom>
                <a:avLst/>
                <a:gdLst>
                  <a:gd name="T0" fmla="*/ 61 w 121"/>
                  <a:gd name="T1" fmla="*/ 19 h 43"/>
                  <a:gd name="T2" fmla="*/ 61 w 121"/>
                  <a:gd name="T3" fmla="*/ 21 h 43"/>
                  <a:gd name="T4" fmla="*/ 0 w 121"/>
                  <a:gd name="T5" fmla="*/ 1 h 43"/>
                  <a:gd name="T6" fmla="*/ 0 w 121"/>
                  <a:gd name="T7" fmla="*/ 0 h 43"/>
                  <a:gd name="T8" fmla="*/ 61 w 121"/>
                  <a:gd name="T9" fmla="*/ 1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43"/>
                  <a:gd name="T17" fmla="*/ 121 w 12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43">
                    <a:moveTo>
                      <a:pt x="121" y="39"/>
                    </a:moveTo>
                    <a:lnTo>
                      <a:pt x="121" y="4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1" y="39"/>
                    </a:lnTo>
                    <a:close/>
                  </a:path>
                </a:pathLst>
              </a:custGeom>
              <a:solidFill>
                <a:srgbClr val="D0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722"/>
              <p:cNvSpPr>
                <a:spLocks/>
              </p:cNvSpPr>
              <p:nvPr/>
            </p:nvSpPr>
            <p:spPr bwMode="auto">
              <a:xfrm>
                <a:off x="3269" y="2402"/>
                <a:ext cx="62" cy="23"/>
              </a:xfrm>
              <a:custGeom>
                <a:avLst/>
                <a:gdLst>
                  <a:gd name="T0" fmla="*/ 61 w 123"/>
                  <a:gd name="T1" fmla="*/ 20 h 45"/>
                  <a:gd name="T2" fmla="*/ 62 w 123"/>
                  <a:gd name="T3" fmla="*/ 23 h 45"/>
                  <a:gd name="T4" fmla="*/ 0 w 123"/>
                  <a:gd name="T5" fmla="*/ 2 h 45"/>
                  <a:gd name="T6" fmla="*/ 0 w 123"/>
                  <a:gd name="T7" fmla="*/ 0 h 45"/>
                  <a:gd name="T8" fmla="*/ 61 w 123"/>
                  <a:gd name="T9" fmla="*/ 2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5"/>
                  <a:gd name="T17" fmla="*/ 123 w 12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5">
                    <a:moveTo>
                      <a:pt x="121" y="40"/>
                    </a:moveTo>
                    <a:lnTo>
                      <a:pt x="123" y="4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1" y="40"/>
                    </a:lnTo>
                    <a:close/>
                  </a:path>
                </a:pathLst>
              </a:custGeom>
              <a:solidFill>
                <a:srgbClr val="CF6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723"/>
              <p:cNvSpPr>
                <a:spLocks/>
              </p:cNvSpPr>
              <p:nvPr/>
            </p:nvSpPr>
            <p:spPr bwMode="auto">
              <a:xfrm>
                <a:off x="3269" y="2404"/>
                <a:ext cx="62" cy="23"/>
              </a:xfrm>
              <a:custGeom>
                <a:avLst/>
                <a:gdLst>
                  <a:gd name="T0" fmla="*/ 62 w 123"/>
                  <a:gd name="T1" fmla="*/ 21 h 45"/>
                  <a:gd name="T2" fmla="*/ 62 w 123"/>
                  <a:gd name="T3" fmla="*/ 23 h 45"/>
                  <a:gd name="T4" fmla="*/ 0 w 123"/>
                  <a:gd name="T5" fmla="*/ 3 h 45"/>
                  <a:gd name="T6" fmla="*/ 0 w 123"/>
                  <a:gd name="T7" fmla="*/ 0 h 45"/>
                  <a:gd name="T8" fmla="*/ 62 w 123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5"/>
                  <a:gd name="T17" fmla="*/ 123 w 12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5">
                    <a:moveTo>
                      <a:pt x="123" y="42"/>
                    </a:moveTo>
                    <a:lnTo>
                      <a:pt x="123" y="4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CE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724"/>
              <p:cNvSpPr>
                <a:spLocks/>
              </p:cNvSpPr>
              <p:nvPr/>
            </p:nvSpPr>
            <p:spPr bwMode="auto">
              <a:xfrm>
                <a:off x="3269" y="2407"/>
                <a:ext cx="64" cy="27"/>
              </a:xfrm>
              <a:custGeom>
                <a:avLst/>
                <a:gdLst>
                  <a:gd name="T0" fmla="*/ 62 w 126"/>
                  <a:gd name="T1" fmla="*/ 20 h 55"/>
                  <a:gd name="T2" fmla="*/ 64 w 126"/>
                  <a:gd name="T3" fmla="*/ 27 h 55"/>
                  <a:gd name="T4" fmla="*/ 2 w 126"/>
                  <a:gd name="T5" fmla="*/ 7 h 55"/>
                  <a:gd name="T6" fmla="*/ 0 w 126"/>
                  <a:gd name="T7" fmla="*/ 0 h 55"/>
                  <a:gd name="T8" fmla="*/ 62 w 126"/>
                  <a:gd name="T9" fmla="*/ 2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5"/>
                  <a:gd name="T17" fmla="*/ 126 w 12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5">
                    <a:moveTo>
                      <a:pt x="123" y="40"/>
                    </a:moveTo>
                    <a:lnTo>
                      <a:pt x="126" y="55"/>
                    </a:lnTo>
                    <a:lnTo>
                      <a:pt x="3" y="15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725"/>
              <p:cNvSpPr>
                <a:spLocks/>
              </p:cNvSpPr>
              <p:nvPr/>
            </p:nvSpPr>
            <p:spPr bwMode="auto">
              <a:xfrm>
                <a:off x="3269" y="2407"/>
                <a:ext cx="62" cy="21"/>
              </a:xfrm>
              <a:custGeom>
                <a:avLst/>
                <a:gdLst>
                  <a:gd name="T0" fmla="*/ 62 w 123"/>
                  <a:gd name="T1" fmla="*/ 20 h 43"/>
                  <a:gd name="T2" fmla="*/ 62 w 123"/>
                  <a:gd name="T3" fmla="*/ 21 h 43"/>
                  <a:gd name="T4" fmla="*/ 1 w 123"/>
                  <a:gd name="T5" fmla="*/ 2 h 43"/>
                  <a:gd name="T6" fmla="*/ 0 w 123"/>
                  <a:gd name="T7" fmla="*/ 0 h 43"/>
                  <a:gd name="T8" fmla="*/ 62 w 123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3" y="40"/>
                    </a:moveTo>
                    <a:lnTo>
                      <a:pt x="123" y="43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D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726"/>
              <p:cNvSpPr>
                <a:spLocks/>
              </p:cNvSpPr>
              <p:nvPr/>
            </p:nvSpPr>
            <p:spPr bwMode="auto">
              <a:xfrm>
                <a:off x="3270" y="2408"/>
                <a:ext cx="62" cy="22"/>
              </a:xfrm>
              <a:custGeom>
                <a:avLst/>
                <a:gdLst>
                  <a:gd name="T0" fmla="*/ 61 w 122"/>
                  <a:gd name="T1" fmla="*/ 20 h 43"/>
                  <a:gd name="T2" fmla="*/ 62 w 122"/>
                  <a:gd name="T3" fmla="*/ 22 h 43"/>
                  <a:gd name="T4" fmla="*/ 0 w 122"/>
                  <a:gd name="T5" fmla="*/ 1 h 43"/>
                  <a:gd name="T6" fmla="*/ 0 w 122"/>
                  <a:gd name="T7" fmla="*/ 0 h 43"/>
                  <a:gd name="T8" fmla="*/ 61 w 122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3"/>
                  <a:gd name="T17" fmla="*/ 122 w 12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3">
                    <a:moveTo>
                      <a:pt x="121" y="39"/>
                    </a:moveTo>
                    <a:lnTo>
                      <a:pt x="122" y="4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21" y="39"/>
                    </a:lnTo>
                    <a:close/>
                  </a:path>
                </a:pathLst>
              </a:custGeom>
              <a:solidFill>
                <a:srgbClr val="CB6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727"/>
              <p:cNvSpPr>
                <a:spLocks/>
              </p:cNvSpPr>
              <p:nvPr/>
            </p:nvSpPr>
            <p:spPr bwMode="auto">
              <a:xfrm>
                <a:off x="3270" y="2409"/>
                <a:ext cx="62" cy="23"/>
              </a:xfrm>
              <a:custGeom>
                <a:avLst/>
                <a:gdLst>
                  <a:gd name="T0" fmla="*/ 62 w 122"/>
                  <a:gd name="T1" fmla="*/ 21 h 45"/>
                  <a:gd name="T2" fmla="*/ 62 w 122"/>
                  <a:gd name="T3" fmla="*/ 23 h 45"/>
                  <a:gd name="T4" fmla="*/ 0 w 122"/>
                  <a:gd name="T5" fmla="*/ 2 h 45"/>
                  <a:gd name="T6" fmla="*/ 0 w 122"/>
                  <a:gd name="T7" fmla="*/ 0 h 45"/>
                  <a:gd name="T8" fmla="*/ 62 w 122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5"/>
                  <a:gd name="T17" fmla="*/ 122 w 122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5">
                    <a:moveTo>
                      <a:pt x="122" y="42"/>
                    </a:moveTo>
                    <a:lnTo>
                      <a:pt x="122" y="4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2" y="42"/>
                    </a:lnTo>
                    <a:close/>
                  </a:path>
                </a:pathLst>
              </a:custGeom>
              <a:solidFill>
                <a:srgbClr val="C96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728"/>
              <p:cNvSpPr>
                <a:spLocks/>
              </p:cNvSpPr>
              <p:nvPr/>
            </p:nvSpPr>
            <p:spPr bwMode="auto">
              <a:xfrm>
                <a:off x="3270" y="2411"/>
                <a:ext cx="62" cy="21"/>
              </a:xfrm>
              <a:custGeom>
                <a:avLst/>
                <a:gdLst>
                  <a:gd name="T0" fmla="*/ 62 w 122"/>
                  <a:gd name="T1" fmla="*/ 20 h 43"/>
                  <a:gd name="T2" fmla="*/ 62 w 122"/>
                  <a:gd name="T3" fmla="*/ 21 h 43"/>
                  <a:gd name="T4" fmla="*/ 1 w 122"/>
                  <a:gd name="T5" fmla="*/ 1 h 43"/>
                  <a:gd name="T6" fmla="*/ 0 w 122"/>
                  <a:gd name="T7" fmla="*/ 0 h 43"/>
                  <a:gd name="T8" fmla="*/ 62 w 122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3"/>
                  <a:gd name="T17" fmla="*/ 122 w 12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3">
                    <a:moveTo>
                      <a:pt x="122" y="41"/>
                    </a:moveTo>
                    <a:lnTo>
                      <a:pt x="122" y="4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2" y="41"/>
                    </a:lnTo>
                    <a:close/>
                  </a:path>
                </a:pathLst>
              </a:custGeom>
              <a:solidFill>
                <a:srgbClr val="C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729"/>
              <p:cNvSpPr>
                <a:spLocks/>
              </p:cNvSpPr>
              <p:nvPr/>
            </p:nvSpPr>
            <p:spPr bwMode="auto">
              <a:xfrm>
                <a:off x="3271" y="2412"/>
                <a:ext cx="62" cy="22"/>
              </a:xfrm>
              <a:custGeom>
                <a:avLst/>
                <a:gdLst>
                  <a:gd name="T0" fmla="*/ 61 w 123"/>
                  <a:gd name="T1" fmla="*/ 20 h 43"/>
                  <a:gd name="T2" fmla="*/ 62 w 123"/>
                  <a:gd name="T3" fmla="*/ 22 h 43"/>
                  <a:gd name="T4" fmla="*/ 0 w 123"/>
                  <a:gd name="T5" fmla="*/ 2 h 43"/>
                  <a:gd name="T6" fmla="*/ 0 w 123"/>
                  <a:gd name="T7" fmla="*/ 0 h 43"/>
                  <a:gd name="T8" fmla="*/ 61 w 123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1" y="40"/>
                    </a:moveTo>
                    <a:lnTo>
                      <a:pt x="123" y="4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21" y="40"/>
                    </a:lnTo>
                    <a:close/>
                  </a:path>
                </a:pathLst>
              </a:custGeom>
              <a:solidFill>
                <a:srgbClr val="C6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730"/>
              <p:cNvSpPr>
                <a:spLocks/>
              </p:cNvSpPr>
              <p:nvPr/>
            </p:nvSpPr>
            <p:spPr bwMode="auto">
              <a:xfrm>
                <a:off x="3271" y="2414"/>
                <a:ext cx="64" cy="27"/>
              </a:xfrm>
              <a:custGeom>
                <a:avLst/>
                <a:gdLst>
                  <a:gd name="T0" fmla="*/ 61 w 128"/>
                  <a:gd name="T1" fmla="*/ 20 h 53"/>
                  <a:gd name="T2" fmla="*/ 64 w 128"/>
                  <a:gd name="T3" fmla="*/ 27 h 53"/>
                  <a:gd name="T4" fmla="*/ 3 w 128"/>
                  <a:gd name="T5" fmla="*/ 7 h 53"/>
                  <a:gd name="T6" fmla="*/ 0 w 128"/>
                  <a:gd name="T7" fmla="*/ 0 h 53"/>
                  <a:gd name="T8" fmla="*/ 61 w 128"/>
                  <a:gd name="T9" fmla="*/ 2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3"/>
                  <a:gd name="T17" fmla="*/ 128 w 128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3">
                    <a:moveTo>
                      <a:pt x="123" y="40"/>
                    </a:moveTo>
                    <a:lnTo>
                      <a:pt x="128" y="53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731"/>
              <p:cNvSpPr>
                <a:spLocks/>
              </p:cNvSpPr>
              <p:nvPr/>
            </p:nvSpPr>
            <p:spPr bwMode="auto">
              <a:xfrm>
                <a:off x="3271" y="2414"/>
                <a:ext cx="62" cy="22"/>
              </a:xfrm>
              <a:custGeom>
                <a:avLst/>
                <a:gdLst>
                  <a:gd name="T0" fmla="*/ 61 w 125"/>
                  <a:gd name="T1" fmla="*/ 20 h 43"/>
                  <a:gd name="T2" fmla="*/ 62 w 125"/>
                  <a:gd name="T3" fmla="*/ 22 h 43"/>
                  <a:gd name="T4" fmla="*/ 1 w 125"/>
                  <a:gd name="T5" fmla="*/ 2 h 43"/>
                  <a:gd name="T6" fmla="*/ 0 w 125"/>
                  <a:gd name="T7" fmla="*/ 0 h 43"/>
                  <a:gd name="T8" fmla="*/ 61 w 125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3"/>
                  <a:gd name="T17" fmla="*/ 125 w 12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3">
                    <a:moveTo>
                      <a:pt x="123" y="40"/>
                    </a:moveTo>
                    <a:lnTo>
                      <a:pt x="125" y="4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56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732"/>
              <p:cNvSpPr>
                <a:spLocks/>
              </p:cNvSpPr>
              <p:nvPr/>
            </p:nvSpPr>
            <p:spPr bwMode="auto">
              <a:xfrm>
                <a:off x="3272" y="2416"/>
                <a:ext cx="62" cy="21"/>
              </a:xfrm>
              <a:custGeom>
                <a:avLst/>
                <a:gdLst>
                  <a:gd name="T0" fmla="*/ 62 w 124"/>
                  <a:gd name="T1" fmla="*/ 19 h 44"/>
                  <a:gd name="T2" fmla="*/ 62 w 124"/>
                  <a:gd name="T3" fmla="*/ 21 h 44"/>
                  <a:gd name="T4" fmla="*/ 1 w 124"/>
                  <a:gd name="T5" fmla="*/ 2 h 44"/>
                  <a:gd name="T6" fmla="*/ 0 w 124"/>
                  <a:gd name="T7" fmla="*/ 0 h 44"/>
                  <a:gd name="T8" fmla="*/ 62 w 124"/>
                  <a:gd name="T9" fmla="*/ 1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4"/>
                  <a:gd name="T17" fmla="*/ 124 w 12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4">
                    <a:moveTo>
                      <a:pt x="123" y="40"/>
                    </a:moveTo>
                    <a:lnTo>
                      <a:pt x="124" y="4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C2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733"/>
              <p:cNvSpPr>
                <a:spLocks/>
              </p:cNvSpPr>
              <p:nvPr/>
            </p:nvSpPr>
            <p:spPr bwMode="auto">
              <a:xfrm>
                <a:off x="3273" y="2417"/>
                <a:ext cx="61" cy="22"/>
              </a:xfrm>
              <a:custGeom>
                <a:avLst/>
                <a:gdLst>
                  <a:gd name="T0" fmla="*/ 61 w 122"/>
                  <a:gd name="T1" fmla="*/ 20 h 43"/>
                  <a:gd name="T2" fmla="*/ 61 w 122"/>
                  <a:gd name="T3" fmla="*/ 22 h 43"/>
                  <a:gd name="T4" fmla="*/ 1 w 122"/>
                  <a:gd name="T5" fmla="*/ 2 h 43"/>
                  <a:gd name="T6" fmla="*/ 0 w 122"/>
                  <a:gd name="T7" fmla="*/ 0 h 43"/>
                  <a:gd name="T8" fmla="*/ 61 w 122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3"/>
                  <a:gd name="T17" fmla="*/ 122 w 12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3">
                    <a:moveTo>
                      <a:pt x="122" y="40"/>
                    </a:moveTo>
                    <a:lnTo>
                      <a:pt x="122" y="4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2" y="40"/>
                    </a:lnTo>
                    <a:close/>
                  </a:path>
                </a:pathLst>
              </a:custGeom>
              <a:solidFill>
                <a:srgbClr val="BF5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734"/>
              <p:cNvSpPr>
                <a:spLocks/>
              </p:cNvSpPr>
              <p:nvPr/>
            </p:nvSpPr>
            <p:spPr bwMode="auto">
              <a:xfrm>
                <a:off x="3274" y="2419"/>
                <a:ext cx="61" cy="22"/>
              </a:xfrm>
              <a:custGeom>
                <a:avLst/>
                <a:gdLst>
                  <a:gd name="T0" fmla="*/ 60 w 123"/>
                  <a:gd name="T1" fmla="*/ 20 h 43"/>
                  <a:gd name="T2" fmla="*/ 61 w 123"/>
                  <a:gd name="T3" fmla="*/ 22 h 43"/>
                  <a:gd name="T4" fmla="*/ 1 w 123"/>
                  <a:gd name="T5" fmla="*/ 2 h 43"/>
                  <a:gd name="T6" fmla="*/ 0 w 123"/>
                  <a:gd name="T7" fmla="*/ 0 h 43"/>
                  <a:gd name="T8" fmla="*/ 60 w 123"/>
                  <a:gd name="T9" fmla="*/ 2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43"/>
                  <a:gd name="T17" fmla="*/ 123 w 12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43">
                    <a:moveTo>
                      <a:pt x="121" y="40"/>
                    </a:moveTo>
                    <a:lnTo>
                      <a:pt x="123" y="4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21" y="40"/>
                    </a:lnTo>
                    <a:close/>
                  </a:path>
                </a:pathLst>
              </a:custGeom>
              <a:solidFill>
                <a:srgbClr val="BC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735"/>
              <p:cNvSpPr>
                <a:spLocks/>
              </p:cNvSpPr>
              <p:nvPr/>
            </p:nvSpPr>
            <p:spPr bwMode="auto">
              <a:xfrm>
                <a:off x="3274" y="2421"/>
                <a:ext cx="65" cy="25"/>
              </a:xfrm>
              <a:custGeom>
                <a:avLst/>
                <a:gdLst>
                  <a:gd name="T0" fmla="*/ 61 w 129"/>
                  <a:gd name="T1" fmla="*/ 19 h 52"/>
                  <a:gd name="T2" fmla="*/ 65 w 129"/>
                  <a:gd name="T3" fmla="*/ 25 h 52"/>
                  <a:gd name="T4" fmla="*/ 3 w 129"/>
                  <a:gd name="T5" fmla="*/ 5 h 52"/>
                  <a:gd name="T6" fmla="*/ 0 w 129"/>
                  <a:gd name="T7" fmla="*/ 0 h 52"/>
                  <a:gd name="T8" fmla="*/ 61 w 129"/>
                  <a:gd name="T9" fmla="*/ 19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"/>
                  <a:gd name="T17" fmla="*/ 129 w 129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">
                    <a:moveTo>
                      <a:pt x="121" y="40"/>
                    </a:moveTo>
                    <a:lnTo>
                      <a:pt x="129" y="52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21" y="40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736"/>
              <p:cNvSpPr>
                <a:spLocks/>
              </p:cNvSpPr>
              <p:nvPr/>
            </p:nvSpPr>
            <p:spPr bwMode="auto">
              <a:xfrm>
                <a:off x="3274" y="2421"/>
                <a:ext cx="63" cy="21"/>
              </a:xfrm>
              <a:custGeom>
                <a:avLst/>
                <a:gdLst>
                  <a:gd name="T0" fmla="*/ 61 w 124"/>
                  <a:gd name="T1" fmla="*/ 19 h 44"/>
                  <a:gd name="T2" fmla="*/ 63 w 124"/>
                  <a:gd name="T3" fmla="*/ 21 h 44"/>
                  <a:gd name="T4" fmla="*/ 1 w 124"/>
                  <a:gd name="T5" fmla="*/ 2 h 44"/>
                  <a:gd name="T6" fmla="*/ 0 w 124"/>
                  <a:gd name="T7" fmla="*/ 0 h 44"/>
                  <a:gd name="T8" fmla="*/ 61 w 124"/>
                  <a:gd name="T9" fmla="*/ 1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4"/>
                  <a:gd name="T17" fmla="*/ 124 w 12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4">
                    <a:moveTo>
                      <a:pt x="121" y="40"/>
                    </a:moveTo>
                    <a:lnTo>
                      <a:pt x="124" y="4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1" y="40"/>
                    </a:lnTo>
                    <a:close/>
                  </a:path>
                </a:pathLst>
              </a:custGeom>
              <a:solidFill>
                <a:srgbClr val="BA5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1737"/>
              <p:cNvSpPr>
                <a:spLocks/>
              </p:cNvSpPr>
              <p:nvPr/>
            </p:nvSpPr>
            <p:spPr bwMode="auto">
              <a:xfrm>
                <a:off x="3275" y="2422"/>
                <a:ext cx="63" cy="23"/>
              </a:xfrm>
              <a:custGeom>
                <a:avLst/>
                <a:gdLst>
                  <a:gd name="T0" fmla="*/ 62 w 124"/>
                  <a:gd name="T1" fmla="*/ 20 h 45"/>
                  <a:gd name="T2" fmla="*/ 63 w 124"/>
                  <a:gd name="T3" fmla="*/ 23 h 45"/>
                  <a:gd name="T4" fmla="*/ 2 w 124"/>
                  <a:gd name="T5" fmla="*/ 2 h 45"/>
                  <a:gd name="T6" fmla="*/ 0 w 124"/>
                  <a:gd name="T7" fmla="*/ 0 h 45"/>
                  <a:gd name="T8" fmla="*/ 62 w 124"/>
                  <a:gd name="T9" fmla="*/ 2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5"/>
                  <a:gd name="T17" fmla="*/ 124 w 12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5">
                    <a:moveTo>
                      <a:pt x="122" y="40"/>
                    </a:moveTo>
                    <a:lnTo>
                      <a:pt x="124" y="4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122" y="40"/>
                    </a:lnTo>
                    <a:close/>
                  </a:path>
                </a:pathLst>
              </a:custGeom>
              <a:solidFill>
                <a:srgbClr val="B6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1738"/>
              <p:cNvSpPr>
                <a:spLocks/>
              </p:cNvSpPr>
              <p:nvPr/>
            </p:nvSpPr>
            <p:spPr bwMode="auto">
              <a:xfrm>
                <a:off x="3277" y="2424"/>
                <a:ext cx="62" cy="22"/>
              </a:xfrm>
              <a:custGeom>
                <a:avLst/>
                <a:gdLst>
                  <a:gd name="T0" fmla="*/ 61 w 124"/>
                  <a:gd name="T1" fmla="*/ 21 h 45"/>
                  <a:gd name="T2" fmla="*/ 62 w 124"/>
                  <a:gd name="T3" fmla="*/ 22 h 45"/>
                  <a:gd name="T4" fmla="*/ 1 w 124"/>
                  <a:gd name="T5" fmla="*/ 1 h 45"/>
                  <a:gd name="T6" fmla="*/ 0 w 124"/>
                  <a:gd name="T7" fmla="*/ 0 h 45"/>
                  <a:gd name="T8" fmla="*/ 61 w 124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45"/>
                  <a:gd name="T17" fmla="*/ 124 w 12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45">
                    <a:moveTo>
                      <a:pt x="121" y="42"/>
                    </a:moveTo>
                    <a:lnTo>
                      <a:pt x="124" y="4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21" y="42"/>
                    </a:lnTo>
                    <a:close/>
                  </a:path>
                </a:pathLst>
              </a:custGeom>
              <a:solidFill>
                <a:srgbClr val="B25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1739"/>
              <p:cNvSpPr>
                <a:spLocks/>
              </p:cNvSpPr>
              <p:nvPr/>
            </p:nvSpPr>
            <p:spPr bwMode="auto">
              <a:xfrm>
                <a:off x="3278" y="2426"/>
                <a:ext cx="66" cy="25"/>
              </a:xfrm>
              <a:custGeom>
                <a:avLst/>
                <a:gdLst>
                  <a:gd name="T0" fmla="*/ 61 w 133"/>
                  <a:gd name="T1" fmla="*/ 21 h 50"/>
                  <a:gd name="T2" fmla="*/ 66 w 133"/>
                  <a:gd name="T3" fmla="*/ 25 h 50"/>
                  <a:gd name="T4" fmla="*/ 5 w 133"/>
                  <a:gd name="T5" fmla="*/ 5 h 50"/>
                  <a:gd name="T6" fmla="*/ 0 w 133"/>
                  <a:gd name="T7" fmla="*/ 0 h 50"/>
                  <a:gd name="T8" fmla="*/ 61 w 133"/>
                  <a:gd name="T9" fmla="*/ 21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50"/>
                  <a:gd name="T17" fmla="*/ 133 w 133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50">
                    <a:moveTo>
                      <a:pt x="123" y="42"/>
                    </a:moveTo>
                    <a:lnTo>
                      <a:pt x="133" y="50"/>
                    </a:lnTo>
                    <a:lnTo>
                      <a:pt x="10" y="9"/>
                    </a:lnTo>
                    <a:lnTo>
                      <a:pt x="0" y="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1740"/>
              <p:cNvSpPr>
                <a:spLocks/>
              </p:cNvSpPr>
              <p:nvPr/>
            </p:nvSpPr>
            <p:spPr bwMode="auto">
              <a:xfrm>
                <a:off x="3278" y="2426"/>
                <a:ext cx="64" cy="22"/>
              </a:xfrm>
              <a:custGeom>
                <a:avLst/>
                <a:gdLst>
                  <a:gd name="T0" fmla="*/ 61 w 128"/>
                  <a:gd name="T1" fmla="*/ 21 h 45"/>
                  <a:gd name="T2" fmla="*/ 64 w 128"/>
                  <a:gd name="T3" fmla="*/ 22 h 45"/>
                  <a:gd name="T4" fmla="*/ 2 w 128"/>
                  <a:gd name="T5" fmla="*/ 2 h 45"/>
                  <a:gd name="T6" fmla="*/ 0 w 128"/>
                  <a:gd name="T7" fmla="*/ 0 h 45"/>
                  <a:gd name="T8" fmla="*/ 61 w 128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5"/>
                  <a:gd name="T17" fmla="*/ 128 w 12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5">
                    <a:moveTo>
                      <a:pt x="123" y="42"/>
                    </a:moveTo>
                    <a:lnTo>
                      <a:pt x="128" y="45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123" y="42"/>
                    </a:lnTo>
                    <a:close/>
                  </a:path>
                </a:pathLst>
              </a:custGeom>
              <a:solidFill>
                <a:srgbClr val="AE5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1741"/>
              <p:cNvSpPr>
                <a:spLocks/>
              </p:cNvSpPr>
              <p:nvPr/>
            </p:nvSpPr>
            <p:spPr bwMode="auto">
              <a:xfrm>
                <a:off x="3280" y="2428"/>
                <a:ext cx="64" cy="23"/>
              </a:xfrm>
              <a:custGeom>
                <a:avLst/>
                <a:gdLst>
                  <a:gd name="T0" fmla="*/ 61 w 128"/>
                  <a:gd name="T1" fmla="*/ 20 h 45"/>
                  <a:gd name="T2" fmla="*/ 64 w 128"/>
                  <a:gd name="T3" fmla="*/ 23 h 45"/>
                  <a:gd name="T4" fmla="*/ 2 w 128"/>
                  <a:gd name="T5" fmla="*/ 2 h 45"/>
                  <a:gd name="T6" fmla="*/ 0 w 128"/>
                  <a:gd name="T7" fmla="*/ 0 h 45"/>
                  <a:gd name="T8" fmla="*/ 61 w 128"/>
                  <a:gd name="T9" fmla="*/ 2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5"/>
                  <a:gd name="T17" fmla="*/ 128 w 12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5">
                    <a:moveTo>
                      <a:pt x="123" y="40"/>
                    </a:moveTo>
                    <a:lnTo>
                      <a:pt x="128" y="45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123" y="40"/>
                    </a:lnTo>
                    <a:close/>
                  </a:path>
                </a:pathLst>
              </a:custGeom>
              <a:solidFill>
                <a:srgbClr val="A65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1742"/>
              <p:cNvSpPr>
                <a:spLocks/>
              </p:cNvSpPr>
              <p:nvPr/>
            </p:nvSpPr>
            <p:spPr bwMode="auto">
              <a:xfrm>
                <a:off x="3283" y="2430"/>
                <a:ext cx="66" cy="24"/>
              </a:xfrm>
              <a:custGeom>
                <a:avLst/>
                <a:gdLst>
                  <a:gd name="T0" fmla="*/ 61 w 133"/>
                  <a:gd name="T1" fmla="*/ 21 h 48"/>
                  <a:gd name="T2" fmla="*/ 66 w 133"/>
                  <a:gd name="T3" fmla="*/ 24 h 48"/>
                  <a:gd name="T4" fmla="*/ 6 w 133"/>
                  <a:gd name="T5" fmla="*/ 3 h 48"/>
                  <a:gd name="T6" fmla="*/ 0 w 133"/>
                  <a:gd name="T7" fmla="*/ 0 h 48"/>
                  <a:gd name="T8" fmla="*/ 61 w 133"/>
                  <a:gd name="T9" fmla="*/ 2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48"/>
                  <a:gd name="T17" fmla="*/ 133 w 133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48">
                    <a:moveTo>
                      <a:pt x="123" y="41"/>
                    </a:moveTo>
                    <a:lnTo>
                      <a:pt x="133" y="48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123" y="41"/>
                    </a:lnTo>
                    <a:close/>
                  </a:path>
                </a:pathLst>
              </a:custGeom>
              <a:solidFill>
                <a:srgbClr val="9F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743"/>
              <p:cNvSpPr>
                <a:spLocks/>
              </p:cNvSpPr>
              <p:nvPr/>
            </p:nvSpPr>
            <p:spPr bwMode="auto">
              <a:xfrm>
                <a:off x="3308" y="2353"/>
                <a:ext cx="68" cy="21"/>
              </a:xfrm>
              <a:custGeom>
                <a:avLst/>
                <a:gdLst>
                  <a:gd name="T0" fmla="*/ 68 w 137"/>
                  <a:gd name="T1" fmla="*/ 21 h 41"/>
                  <a:gd name="T2" fmla="*/ 61 w 137"/>
                  <a:gd name="T3" fmla="*/ 19 h 41"/>
                  <a:gd name="T4" fmla="*/ 0 w 137"/>
                  <a:gd name="T5" fmla="*/ 0 h 41"/>
                  <a:gd name="T6" fmla="*/ 7 w 137"/>
                  <a:gd name="T7" fmla="*/ 2 h 41"/>
                  <a:gd name="T8" fmla="*/ 68 w 137"/>
                  <a:gd name="T9" fmla="*/ 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41"/>
                  <a:gd name="T17" fmla="*/ 137 w 13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41">
                    <a:moveTo>
                      <a:pt x="137" y="41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37" y="41"/>
                    </a:lnTo>
                    <a:close/>
                  </a:path>
                </a:pathLst>
              </a:custGeom>
              <a:solidFill>
                <a:srgbClr val="743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744"/>
              <p:cNvSpPr>
                <a:spLocks/>
              </p:cNvSpPr>
              <p:nvPr/>
            </p:nvSpPr>
            <p:spPr bwMode="auto">
              <a:xfrm>
                <a:off x="3302" y="2353"/>
                <a:ext cx="67" cy="20"/>
              </a:xfrm>
              <a:custGeom>
                <a:avLst/>
                <a:gdLst>
                  <a:gd name="T0" fmla="*/ 67 w 134"/>
                  <a:gd name="T1" fmla="*/ 20 h 38"/>
                  <a:gd name="T2" fmla="*/ 61 w 134"/>
                  <a:gd name="T3" fmla="*/ 20 h 38"/>
                  <a:gd name="T4" fmla="*/ 0 w 134"/>
                  <a:gd name="T5" fmla="*/ 0 h 38"/>
                  <a:gd name="T6" fmla="*/ 5 w 134"/>
                  <a:gd name="T7" fmla="*/ 0 h 38"/>
                  <a:gd name="T8" fmla="*/ 67 w 134"/>
                  <a:gd name="T9" fmla="*/ 2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38"/>
                  <a:gd name="T17" fmla="*/ 134 w 134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38">
                    <a:moveTo>
                      <a:pt x="134" y="38"/>
                    </a:moveTo>
                    <a:lnTo>
                      <a:pt x="123" y="3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34" y="38"/>
                    </a:lnTo>
                    <a:close/>
                  </a:path>
                </a:pathLst>
              </a:custGeom>
              <a:solidFill>
                <a:srgbClr val="783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6" name="Line 1745"/>
            <p:cNvSpPr>
              <a:spLocks noChangeShapeType="1"/>
            </p:cNvSpPr>
            <p:nvPr/>
          </p:nvSpPr>
          <p:spPr bwMode="auto">
            <a:xfrm>
              <a:off x="3343" y="2411"/>
              <a:ext cx="212" cy="61"/>
            </a:xfrm>
            <a:prstGeom prst="line">
              <a:avLst/>
            </a:prstGeom>
            <a:noFill/>
            <a:ln w="11113">
              <a:solidFill>
                <a:srgbClr val="FC012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Rectangle 1746"/>
            <p:cNvSpPr>
              <a:spLocks noChangeArrowheads="1"/>
            </p:cNvSpPr>
            <p:nvPr/>
          </p:nvSpPr>
          <p:spPr bwMode="auto">
            <a:xfrm>
              <a:off x="1007" y="1956"/>
              <a:ext cx="719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Rectangle 1747"/>
            <p:cNvSpPr>
              <a:spLocks noChangeArrowheads="1"/>
            </p:cNvSpPr>
            <p:nvPr/>
          </p:nvSpPr>
          <p:spPr bwMode="auto">
            <a:xfrm>
              <a:off x="1076" y="1966"/>
              <a:ext cx="617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ACCELERATING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0299" name="Rectangle 1748"/>
            <p:cNvSpPr>
              <a:spLocks noChangeArrowheads="1"/>
            </p:cNvSpPr>
            <p:nvPr/>
          </p:nvSpPr>
          <p:spPr bwMode="auto">
            <a:xfrm>
              <a:off x="1115" y="2064"/>
              <a:ext cx="542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675"/>
              <a:r>
                <a:rPr lang="en-US" sz="900" b="0">
                  <a:solidFill>
                    <a:srgbClr val="000000"/>
                  </a:solidFill>
                  <a:latin typeface="Arial" pitchFamily="34" charset="0"/>
                </a:rPr>
                <a:t>STRUCTURES</a:t>
              </a:r>
              <a:endParaRPr lang="en-US" sz="18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1279702" name="Rectangle 1750"/>
          <p:cNvSpPr>
            <a:spLocks noChangeArrowheads="1"/>
          </p:cNvSpPr>
          <p:nvPr/>
        </p:nvSpPr>
        <p:spPr bwMode="auto">
          <a:xfrm>
            <a:off x="3886200" y="6096000"/>
            <a:ext cx="2079329" cy="4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/>
            <a:r>
              <a:rPr lang="en-US" sz="1300" u="sng" dirty="0">
                <a:solidFill>
                  <a:srgbClr val="CC0000"/>
                </a:solidFill>
                <a:latin typeface="Arial" pitchFamily="34" charset="0"/>
              </a:rPr>
              <a:t>Main beam – 1 A, 200 ns </a:t>
            </a:r>
          </a:p>
          <a:p>
            <a:pPr algn="ctr" defTabSz="828675"/>
            <a:r>
              <a:rPr lang="en-US" sz="1300" u="sng" dirty="0">
                <a:solidFill>
                  <a:srgbClr val="CC0000"/>
                </a:solidFill>
                <a:latin typeface="Arial" pitchFamily="34" charset="0"/>
              </a:rPr>
              <a:t>from 9 </a:t>
            </a:r>
            <a:r>
              <a:rPr lang="en-US" sz="1300" u="sng" dirty="0" err="1">
                <a:solidFill>
                  <a:srgbClr val="CC0000"/>
                </a:solidFill>
                <a:latin typeface="Arial" pitchFamily="34" charset="0"/>
              </a:rPr>
              <a:t>GeV</a:t>
            </a:r>
            <a:r>
              <a:rPr lang="en-US" sz="1300" u="sng" dirty="0">
                <a:solidFill>
                  <a:srgbClr val="CC0000"/>
                </a:solidFill>
                <a:latin typeface="Arial" pitchFamily="34" charset="0"/>
              </a:rPr>
              <a:t> to 1.5 </a:t>
            </a:r>
            <a:r>
              <a:rPr lang="en-US" sz="1300" u="sng" dirty="0" err="1">
                <a:solidFill>
                  <a:srgbClr val="CC0000"/>
                </a:solidFill>
                <a:latin typeface="Arial" pitchFamily="34" charset="0"/>
              </a:rPr>
              <a:t>TeV</a:t>
            </a:r>
            <a:endParaRPr lang="en-US" sz="1300" u="sng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1279703" name="Rectangle 1751"/>
          <p:cNvSpPr>
            <a:spLocks noChangeArrowheads="1"/>
          </p:cNvSpPr>
          <p:nvPr/>
        </p:nvSpPr>
        <p:spPr bwMode="auto">
          <a:xfrm>
            <a:off x="5697538" y="5375275"/>
            <a:ext cx="1204912" cy="2349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/>
            <a:r>
              <a:rPr lang="en-US" sz="1000">
                <a:solidFill>
                  <a:srgbClr val="FF00FF"/>
                </a:solidFill>
                <a:latin typeface="Arial" pitchFamily="34" charset="0"/>
              </a:rPr>
              <a:t>12 GHz – 140 MW</a:t>
            </a:r>
          </a:p>
        </p:txBody>
      </p:sp>
      <p:pic>
        <p:nvPicPr>
          <p:cNvPr id="1279705" name="Picture 17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3213100" cy="32019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279706" name="Line 1754"/>
          <p:cNvSpPr>
            <a:spLocks noChangeShapeType="1"/>
          </p:cNvSpPr>
          <p:nvPr/>
        </p:nvSpPr>
        <p:spPr bwMode="auto">
          <a:xfrm flipH="1">
            <a:off x="8331200" y="1092200"/>
            <a:ext cx="292100" cy="388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9707" name="Rectangle 1755"/>
          <p:cNvSpPr>
            <a:spLocks noChangeArrowheads="1"/>
          </p:cNvSpPr>
          <p:nvPr/>
        </p:nvSpPr>
        <p:spPr bwMode="auto">
          <a:xfrm>
            <a:off x="7862888" y="838200"/>
            <a:ext cx="1446212" cy="320675"/>
          </a:xfrm>
          <a:prstGeom prst="rect">
            <a:avLst/>
          </a:prstGeom>
          <a:solidFill>
            <a:schemeClr val="bg1"/>
          </a:solidFill>
          <a:ln w="9525">
            <a:solidFill>
              <a:srgbClr val="00187E"/>
            </a:solidFill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/>
            <a:r>
              <a:rPr lang="en-US" sz="1500" b="0">
                <a:solidFill>
                  <a:srgbClr val="CC0000"/>
                </a:solidFill>
                <a:latin typeface="Arial" pitchFamily="34" charset="0"/>
              </a:rPr>
              <a:t>4.5 m diameter</a:t>
            </a:r>
          </a:p>
        </p:txBody>
      </p:sp>
      <p:sp>
        <p:nvSpPr>
          <p:cNvPr id="15072" name="Rectangle 1760"/>
          <p:cNvSpPr>
            <a:spLocks noChangeArrowheads="1"/>
          </p:cNvSpPr>
          <p:nvPr/>
        </p:nvSpPr>
        <p:spPr bwMode="auto">
          <a:xfrm>
            <a:off x="228600" y="2286000"/>
            <a:ext cx="5524500" cy="11938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 Novel Two-Beam Acceleration </a:t>
            </a:r>
            <a:r>
              <a:rPr lang="en-US" sz="2400" dirty="0" smtClean="0">
                <a:solidFill>
                  <a:srgbClr val="FF0000"/>
                </a:solidFill>
              </a:rPr>
              <a:t>Scheme</a:t>
            </a:r>
          </a:p>
          <a:p>
            <a:pPr lvl="1" algn="ctr"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Cost effective, reliable, efficient </a:t>
            </a:r>
          </a:p>
          <a:p>
            <a:pPr algn="ctr"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  Single tunnel, no active power components</a:t>
            </a:r>
          </a:p>
          <a:p>
            <a:pPr algn="ctr"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  Modular, staged energy upgrade                  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10254" name="Rectangle 1765"/>
          <p:cNvSpPr>
            <a:spLocks noChangeArrowheads="1"/>
          </p:cNvSpPr>
          <p:nvPr/>
        </p:nvSpPr>
        <p:spPr bwMode="auto">
          <a:xfrm>
            <a:off x="0" y="1041400"/>
            <a:ext cx="5969000" cy="11684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acceleration gradient: &gt; 100 MV/m   </a:t>
            </a:r>
            <a:endParaRPr lang="en-US" sz="2400" dirty="0">
              <a:solidFill>
                <a:srgbClr val="0000FF"/>
              </a:solidFill>
            </a:endParaRPr>
          </a:p>
          <a:p>
            <a:pPr lvl="2" algn="ctr"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“Compact” collider: total length &lt; 50 km at 3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</a:rPr>
              <a:t>teV</a:t>
            </a:r>
            <a:endParaRPr lang="en-US" sz="1800" dirty="0">
              <a:solidFill>
                <a:srgbClr val="0000FF"/>
              </a:solidFill>
              <a:latin typeface="Arial" pitchFamily="34" charset="0"/>
            </a:endParaRPr>
          </a:p>
          <a:p>
            <a:pPr lvl="1" algn="ctr"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  Normal conducting acceleration structures at    </a:t>
            </a:r>
          </a:p>
          <a:p>
            <a:pPr lvl="1" algn="ctr"/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high RF frequency (12 GHz)                                   </a:t>
            </a:r>
            <a:endParaRPr lang="en-US" sz="1800" dirty="0">
              <a:latin typeface="Arial" pitchFamily="34" charset="0"/>
            </a:endParaRPr>
          </a:p>
        </p:txBody>
      </p:sp>
      <p:grpSp>
        <p:nvGrpSpPr>
          <p:cNvPr id="1815" name="Group 7"/>
          <p:cNvGrpSpPr>
            <a:grpSpLocks/>
          </p:cNvGrpSpPr>
          <p:nvPr/>
        </p:nvGrpSpPr>
        <p:grpSpPr bwMode="auto">
          <a:xfrm>
            <a:off x="-76442" y="3581422"/>
            <a:ext cx="4401042" cy="2883085"/>
            <a:chOff x="295" y="1660"/>
            <a:chExt cx="6311" cy="2857"/>
          </a:xfrm>
        </p:grpSpPr>
        <p:grpSp>
          <p:nvGrpSpPr>
            <p:cNvPr id="1816" name="Group 8"/>
            <p:cNvGrpSpPr>
              <a:grpSpLocks/>
            </p:cNvGrpSpPr>
            <p:nvPr/>
          </p:nvGrpSpPr>
          <p:grpSpPr bwMode="auto">
            <a:xfrm>
              <a:off x="2002" y="2815"/>
              <a:ext cx="1601" cy="576"/>
              <a:chOff x="1770" y="2017"/>
              <a:chExt cx="1519" cy="518"/>
            </a:xfrm>
          </p:grpSpPr>
          <p:sp>
            <p:nvSpPr>
              <p:cNvPr id="1840" name="Rectangle 9"/>
              <p:cNvSpPr>
                <a:spLocks noChangeArrowheads="1"/>
              </p:cNvSpPr>
              <p:nvPr/>
            </p:nvSpPr>
            <p:spPr bwMode="auto">
              <a:xfrm>
                <a:off x="1770" y="2158"/>
                <a:ext cx="501" cy="116"/>
              </a:xfrm>
              <a:prstGeom prst="rect">
                <a:avLst/>
              </a:prstGeom>
              <a:solidFill>
                <a:schemeClr val="folHlink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41" name="AutoShape 10"/>
              <p:cNvSpPr>
                <a:spLocks noChangeArrowheads="1"/>
              </p:cNvSpPr>
              <p:nvPr/>
            </p:nvSpPr>
            <p:spPr bwMode="auto">
              <a:xfrm>
                <a:off x="2151" y="2017"/>
                <a:ext cx="587" cy="518"/>
              </a:xfrm>
              <a:prstGeom prst="roundRect">
                <a:avLst>
                  <a:gd name="adj" fmla="val 2551"/>
                </a:avLst>
              </a:prstGeom>
              <a:solidFill>
                <a:schemeClr val="folHlink"/>
              </a:solidFill>
              <a:ln w="12700"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Harsh4" dir="b"/>
              </a:scene3d>
              <a:sp3d extrusionH="887400" prstMaterial="legacyMetal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42" name="AutoShape 11"/>
              <p:cNvSpPr>
                <a:spLocks noChangeArrowheads="1"/>
              </p:cNvSpPr>
              <p:nvPr/>
            </p:nvSpPr>
            <p:spPr bwMode="auto">
              <a:xfrm>
                <a:off x="2794" y="2097"/>
                <a:ext cx="495" cy="235"/>
              </a:xfrm>
              <a:prstGeom prst="rightArrow">
                <a:avLst>
                  <a:gd name="adj1" fmla="val 50000"/>
                  <a:gd name="adj2" fmla="val 52660"/>
                </a:avLst>
              </a:prstGeom>
              <a:solidFill>
                <a:schemeClr val="folHlink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</p:grpSp>
        <p:grpSp>
          <p:nvGrpSpPr>
            <p:cNvPr id="1817" name="Group 12"/>
            <p:cNvGrpSpPr>
              <a:grpSpLocks/>
            </p:cNvGrpSpPr>
            <p:nvPr/>
          </p:nvGrpSpPr>
          <p:grpSpPr bwMode="auto">
            <a:xfrm>
              <a:off x="299" y="2805"/>
              <a:ext cx="1355" cy="511"/>
              <a:chOff x="0" y="1893"/>
              <a:chExt cx="1558" cy="631"/>
            </a:xfrm>
          </p:grpSpPr>
          <p:grpSp>
            <p:nvGrpSpPr>
              <p:cNvPr id="1831" name="Group 13"/>
              <p:cNvGrpSpPr>
                <a:grpSpLocks/>
              </p:cNvGrpSpPr>
              <p:nvPr/>
            </p:nvGrpSpPr>
            <p:grpSpPr bwMode="auto">
              <a:xfrm>
                <a:off x="287" y="1893"/>
                <a:ext cx="1271" cy="261"/>
                <a:chOff x="408" y="2202"/>
                <a:chExt cx="1271" cy="261"/>
              </a:xfrm>
            </p:grpSpPr>
            <p:sp>
              <p:nvSpPr>
                <p:cNvPr id="1838" name="Line 14"/>
                <p:cNvSpPr>
                  <a:spLocks noChangeShapeType="1"/>
                </p:cNvSpPr>
                <p:nvPr/>
              </p:nvSpPr>
              <p:spPr bwMode="auto">
                <a:xfrm>
                  <a:off x="408" y="2463"/>
                  <a:ext cx="1271" cy="0"/>
                </a:xfrm>
                <a:prstGeom prst="line">
                  <a:avLst/>
                </a:prstGeom>
                <a:noFill/>
                <a:ln w="12700"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  <p:sp>
              <p:nvSpPr>
                <p:cNvPr id="1839" name="Freeform 15"/>
                <p:cNvSpPr>
                  <a:spLocks/>
                </p:cNvSpPr>
                <p:nvPr/>
              </p:nvSpPr>
              <p:spPr bwMode="auto">
                <a:xfrm>
                  <a:off x="511" y="2202"/>
                  <a:ext cx="996" cy="261"/>
                </a:xfrm>
                <a:custGeom>
                  <a:avLst/>
                  <a:gdLst/>
                  <a:ahLst/>
                  <a:cxnLst>
                    <a:cxn ang="0">
                      <a:pos x="0" y="381"/>
                    </a:cxn>
                    <a:cxn ang="0">
                      <a:pos x="1131" y="381"/>
                    </a:cxn>
                    <a:cxn ang="0">
                      <a:pos x="1104" y="162"/>
                    </a:cxn>
                    <a:cxn ang="0">
                      <a:pos x="1092" y="61"/>
                    </a:cxn>
                    <a:cxn ang="0">
                      <a:pos x="1062" y="27"/>
                    </a:cxn>
                    <a:cxn ang="0">
                      <a:pos x="1010" y="0"/>
                    </a:cxn>
                    <a:cxn ang="0">
                      <a:pos x="141" y="0"/>
                    </a:cxn>
                    <a:cxn ang="0">
                      <a:pos x="87" y="27"/>
                    </a:cxn>
                    <a:cxn ang="0">
                      <a:pos x="60" y="66"/>
                    </a:cxn>
                    <a:cxn ang="0">
                      <a:pos x="39" y="123"/>
                    </a:cxn>
                    <a:cxn ang="0">
                      <a:pos x="0" y="381"/>
                    </a:cxn>
                  </a:cxnLst>
                  <a:rect l="0" t="0" r="r" b="b"/>
                  <a:pathLst>
                    <a:path w="1131" h="381">
                      <a:moveTo>
                        <a:pt x="0" y="381"/>
                      </a:moveTo>
                      <a:lnTo>
                        <a:pt x="1131" y="381"/>
                      </a:lnTo>
                      <a:lnTo>
                        <a:pt x="1104" y="162"/>
                      </a:lnTo>
                      <a:lnTo>
                        <a:pt x="1092" y="61"/>
                      </a:lnTo>
                      <a:lnTo>
                        <a:pt x="1062" y="27"/>
                      </a:lnTo>
                      <a:lnTo>
                        <a:pt x="1010" y="0"/>
                      </a:lnTo>
                      <a:lnTo>
                        <a:pt x="141" y="0"/>
                      </a:lnTo>
                      <a:lnTo>
                        <a:pt x="87" y="27"/>
                      </a:lnTo>
                      <a:lnTo>
                        <a:pt x="60" y="66"/>
                      </a:lnTo>
                      <a:lnTo>
                        <a:pt x="39" y="12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12700" cap="flat" cmpd="sng">
                  <a:prstDash val="solid"/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832" name="Group 16"/>
              <p:cNvGrpSpPr>
                <a:grpSpLocks/>
              </p:cNvGrpSpPr>
              <p:nvPr/>
            </p:nvGrpSpPr>
            <p:grpSpPr bwMode="auto">
              <a:xfrm>
                <a:off x="140" y="2078"/>
                <a:ext cx="1271" cy="261"/>
                <a:chOff x="74" y="3060"/>
                <a:chExt cx="1271" cy="261"/>
              </a:xfrm>
            </p:grpSpPr>
            <p:sp>
              <p:nvSpPr>
                <p:cNvPr id="1836" name="Line 17"/>
                <p:cNvSpPr>
                  <a:spLocks noChangeShapeType="1"/>
                </p:cNvSpPr>
                <p:nvPr/>
              </p:nvSpPr>
              <p:spPr bwMode="auto">
                <a:xfrm>
                  <a:off x="74" y="3321"/>
                  <a:ext cx="1271" cy="0"/>
                </a:xfrm>
                <a:prstGeom prst="line">
                  <a:avLst/>
                </a:prstGeom>
                <a:noFill/>
                <a:ln w="12700"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  <p:sp>
              <p:nvSpPr>
                <p:cNvPr id="1837" name="Freeform 18"/>
                <p:cNvSpPr>
                  <a:spLocks/>
                </p:cNvSpPr>
                <p:nvPr/>
              </p:nvSpPr>
              <p:spPr bwMode="auto">
                <a:xfrm>
                  <a:off x="177" y="3060"/>
                  <a:ext cx="996" cy="261"/>
                </a:xfrm>
                <a:custGeom>
                  <a:avLst/>
                  <a:gdLst/>
                  <a:ahLst/>
                  <a:cxnLst>
                    <a:cxn ang="0">
                      <a:pos x="0" y="381"/>
                    </a:cxn>
                    <a:cxn ang="0">
                      <a:pos x="1131" y="381"/>
                    </a:cxn>
                    <a:cxn ang="0">
                      <a:pos x="1104" y="162"/>
                    </a:cxn>
                    <a:cxn ang="0">
                      <a:pos x="1092" y="61"/>
                    </a:cxn>
                    <a:cxn ang="0">
                      <a:pos x="1062" y="27"/>
                    </a:cxn>
                    <a:cxn ang="0">
                      <a:pos x="1010" y="0"/>
                    </a:cxn>
                    <a:cxn ang="0">
                      <a:pos x="141" y="0"/>
                    </a:cxn>
                    <a:cxn ang="0">
                      <a:pos x="87" y="27"/>
                    </a:cxn>
                    <a:cxn ang="0">
                      <a:pos x="60" y="66"/>
                    </a:cxn>
                    <a:cxn ang="0">
                      <a:pos x="39" y="123"/>
                    </a:cxn>
                    <a:cxn ang="0">
                      <a:pos x="0" y="381"/>
                    </a:cxn>
                  </a:cxnLst>
                  <a:rect l="0" t="0" r="r" b="b"/>
                  <a:pathLst>
                    <a:path w="1131" h="381">
                      <a:moveTo>
                        <a:pt x="0" y="381"/>
                      </a:moveTo>
                      <a:lnTo>
                        <a:pt x="1131" y="381"/>
                      </a:lnTo>
                      <a:lnTo>
                        <a:pt x="1104" y="162"/>
                      </a:lnTo>
                      <a:lnTo>
                        <a:pt x="1092" y="61"/>
                      </a:lnTo>
                      <a:lnTo>
                        <a:pt x="1062" y="27"/>
                      </a:lnTo>
                      <a:lnTo>
                        <a:pt x="1010" y="0"/>
                      </a:lnTo>
                      <a:lnTo>
                        <a:pt x="141" y="0"/>
                      </a:lnTo>
                      <a:lnTo>
                        <a:pt x="87" y="27"/>
                      </a:lnTo>
                      <a:lnTo>
                        <a:pt x="60" y="66"/>
                      </a:lnTo>
                      <a:lnTo>
                        <a:pt x="39" y="12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12700" cap="flat" cmpd="sng">
                  <a:prstDash val="solid"/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833" name="Group 19"/>
              <p:cNvGrpSpPr>
                <a:grpSpLocks/>
              </p:cNvGrpSpPr>
              <p:nvPr/>
            </p:nvGrpSpPr>
            <p:grpSpPr bwMode="auto">
              <a:xfrm>
                <a:off x="0" y="2263"/>
                <a:ext cx="1271" cy="261"/>
                <a:chOff x="408" y="2202"/>
                <a:chExt cx="1271" cy="261"/>
              </a:xfrm>
            </p:grpSpPr>
            <p:sp>
              <p:nvSpPr>
                <p:cNvPr id="1834" name="Line 20"/>
                <p:cNvSpPr>
                  <a:spLocks noChangeShapeType="1"/>
                </p:cNvSpPr>
                <p:nvPr/>
              </p:nvSpPr>
              <p:spPr bwMode="auto">
                <a:xfrm>
                  <a:off x="408" y="2463"/>
                  <a:ext cx="1271" cy="0"/>
                </a:xfrm>
                <a:prstGeom prst="line">
                  <a:avLst/>
                </a:prstGeom>
                <a:noFill/>
                <a:ln w="12700"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  <p:sp>
              <p:nvSpPr>
                <p:cNvPr id="1835" name="Freeform 21"/>
                <p:cNvSpPr>
                  <a:spLocks/>
                </p:cNvSpPr>
                <p:nvPr/>
              </p:nvSpPr>
              <p:spPr bwMode="auto">
                <a:xfrm>
                  <a:off x="511" y="2202"/>
                  <a:ext cx="996" cy="261"/>
                </a:xfrm>
                <a:custGeom>
                  <a:avLst/>
                  <a:gdLst/>
                  <a:ahLst/>
                  <a:cxnLst>
                    <a:cxn ang="0">
                      <a:pos x="0" y="381"/>
                    </a:cxn>
                    <a:cxn ang="0">
                      <a:pos x="1131" y="381"/>
                    </a:cxn>
                    <a:cxn ang="0">
                      <a:pos x="1104" y="162"/>
                    </a:cxn>
                    <a:cxn ang="0">
                      <a:pos x="1092" y="61"/>
                    </a:cxn>
                    <a:cxn ang="0">
                      <a:pos x="1062" y="27"/>
                    </a:cxn>
                    <a:cxn ang="0">
                      <a:pos x="1010" y="0"/>
                    </a:cxn>
                    <a:cxn ang="0">
                      <a:pos x="141" y="0"/>
                    </a:cxn>
                    <a:cxn ang="0">
                      <a:pos x="87" y="27"/>
                    </a:cxn>
                    <a:cxn ang="0">
                      <a:pos x="60" y="66"/>
                    </a:cxn>
                    <a:cxn ang="0">
                      <a:pos x="39" y="123"/>
                    </a:cxn>
                    <a:cxn ang="0">
                      <a:pos x="0" y="381"/>
                    </a:cxn>
                  </a:cxnLst>
                  <a:rect l="0" t="0" r="r" b="b"/>
                  <a:pathLst>
                    <a:path w="1131" h="381">
                      <a:moveTo>
                        <a:pt x="0" y="381"/>
                      </a:moveTo>
                      <a:lnTo>
                        <a:pt x="1131" y="381"/>
                      </a:lnTo>
                      <a:lnTo>
                        <a:pt x="1104" y="162"/>
                      </a:lnTo>
                      <a:lnTo>
                        <a:pt x="1092" y="61"/>
                      </a:lnTo>
                      <a:lnTo>
                        <a:pt x="1062" y="27"/>
                      </a:lnTo>
                      <a:lnTo>
                        <a:pt x="1010" y="0"/>
                      </a:lnTo>
                      <a:lnTo>
                        <a:pt x="141" y="0"/>
                      </a:lnTo>
                      <a:lnTo>
                        <a:pt x="87" y="27"/>
                      </a:lnTo>
                      <a:lnTo>
                        <a:pt x="60" y="66"/>
                      </a:lnTo>
                      <a:lnTo>
                        <a:pt x="39" y="12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12700" cap="flat" cmpd="sng">
                  <a:prstDash val="solid"/>
                  <a:round/>
                  <a:headEnd type="none" w="sm" len="sm"/>
                  <a:tailEnd type="none" w="sm" len="sm"/>
                </a:ln>
                <a:effectLst/>
                <a:scene3d>
                  <a:camera prst="legacyObliqueTopRight"/>
                  <a:lightRig rig="legacyFlat4" dir="b"/>
                </a:scene3d>
                <a:sp3d extrusionH="430200" prstMaterial="legacyPlastic">
                  <a:bevelT w="13500" h="13500" prst="angle"/>
                  <a:bevelB w="13500" h="13500" prst="angle"/>
                  <a:extrusionClr>
                    <a:srgbClr val="FF3300"/>
                  </a:extrusionClr>
                </a:sp3d>
              </p:spPr>
              <p:txBody>
                <a:bodyPr wrap="none" anchor="ctr">
                  <a:prstTxWarp prst="textNoShape">
                    <a:avLst/>
                  </a:prstTxWarp>
                  <a:flatTx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818" name="Group 22"/>
            <p:cNvGrpSpPr>
              <a:grpSpLocks/>
            </p:cNvGrpSpPr>
            <p:nvPr/>
          </p:nvGrpSpPr>
          <p:grpSpPr bwMode="auto">
            <a:xfrm>
              <a:off x="4134" y="2615"/>
              <a:ext cx="1544" cy="1024"/>
              <a:chOff x="3700" y="1622"/>
              <a:chExt cx="1779" cy="1024"/>
            </a:xfrm>
          </p:grpSpPr>
          <p:sp>
            <p:nvSpPr>
              <p:cNvPr id="1825" name="Line 23"/>
              <p:cNvSpPr>
                <a:spLocks noChangeShapeType="1"/>
              </p:cNvSpPr>
              <p:nvPr/>
            </p:nvSpPr>
            <p:spPr bwMode="auto">
              <a:xfrm>
                <a:off x="3700" y="2646"/>
                <a:ext cx="1779" cy="0"/>
              </a:xfrm>
              <a:prstGeom prst="line">
                <a:avLst/>
              </a:prstGeom>
              <a:noFill/>
              <a:ln w="12700"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66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26" name="Freeform 24"/>
              <p:cNvSpPr>
                <a:spLocks/>
              </p:cNvSpPr>
              <p:nvPr/>
            </p:nvSpPr>
            <p:spPr bwMode="auto">
              <a:xfrm>
                <a:off x="4167" y="1632"/>
                <a:ext cx="134" cy="689"/>
              </a:xfrm>
              <a:custGeom>
                <a:avLst/>
                <a:gdLst/>
                <a:ahLst/>
                <a:cxnLst>
                  <a:cxn ang="0">
                    <a:pos x="1" y="1004"/>
                  </a:cxn>
                  <a:cxn ang="0">
                    <a:pos x="198" y="1004"/>
                  </a:cxn>
                  <a:cxn ang="0">
                    <a:pos x="198" y="424"/>
                  </a:cxn>
                  <a:cxn ang="0">
                    <a:pos x="196" y="170"/>
                  </a:cxn>
                  <a:cxn ang="0">
                    <a:pos x="184" y="56"/>
                  </a:cxn>
                  <a:cxn ang="0">
                    <a:pos x="172" y="22"/>
                  </a:cxn>
                  <a:cxn ang="0">
                    <a:pos x="158" y="0"/>
                  </a:cxn>
                  <a:cxn ang="0">
                    <a:pos x="36" y="0"/>
                  </a:cxn>
                  <a:cxn ang="0">
                    <a:pos x="18" y="40"/>
                  </a:cxn>
                  <a:cxn ang="0">
                    <a:pos x="10" y="64"/>
                  </a:cxn>
                  <a:cxn ang="0">
                    <a:pos x="2" y="172"/>
                  </a:cxn>
                  <a:cxn ang="0">
                    <a:pos x="0" y="408"/>
                  </a:cxn>
                  <a:cxn ang="0">
                    <a:pos x="1" y="1004"/>
                  </a:cxn>
                </a:cxnLst>
                <a:rect l="0" t="0" r="r" b="b"/>
                <a:pathLst>
                  <a:path w="198" h="1004">
                    <a:moveTo>
                      <a:pt x="1" y="1004"/>
                    </a:moveTo>
                    <a:lnTo>
                      <a:pt x="198" y="1004"/>
                    </a:lnTo>
                    <a:lnTo>
                      <a:pt x="198" y="424"/>
                    </a:lnTo>
                    <a:lnTo>
                      <a:pt x="196" y="170"/>
                    </a:lnTo>
                    <a:lnTo>
                      <a:pt x="184" y="56"/>
                    </a:lnTo>
                    <a:lnTo>
                      <a:pt x="172" y="22"/>
                    </a:lnTo>
                    <a:lnTo>
                      <a:pt x="158" y="0"/>
                    </a:lnTo>
                    <a:lnTo>
                      <a:pt x="36" y="0"/>
                    </a:lnTo>
                    <a:lnTo>
                      <a:pt x="18" y="40"/>
                    </a:lnTo>
                    <a:lnTo>
                      <a:pt x="10" y="64"/>
                    </a:lnTo>
                    <a:lnTo>
                      <a:pt x="2" y="172"/>
                    </a:lnTo>
                    <a:lnTo>
                      <a:pt x="0" y="408"/>
                    </a:lnTo>
                    <a:lnTo>
                      <a:pt x="1" y="1004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 cmpd="sng"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27" name="Freeform 25"/>
              <p:cNvSpPr>
                <a:spLocks/>
              </p:cNvSpPr>
              <p:nvPr/>
            </p:nvSpPr>
            <p:spPr bwMode="auto">
              <a:xfrm>
                <a:off x="4447" y="1632"/>
                <a:ext cx="134" cy="689"/>
              </a:xfrm>
              <a:custGeom>
                <a:avLst/>
                <a:gdLst/>
                <a:ahLst/>
                <a:cxnLst>
                  <a:cxn ang="0">
                    <a:pos x="1" y="1004"/>
                  </a:cxn>
                  <a:cxn ang="0">
                    <a:pos x="198" y="1004"/>
                  </a:cxn>
                  <a:cxn ang="0">
                    <a:pos x="198" y="424"/>
                  </a:cxn>
                  <a:cxn ang="0">
                    <a:pos x="196" y="170"/>
                  </a:cxn>
                  <a:cxn ang="0">
                    <a:pos x="184" y="56"/>
                  </a:cxn>
                  <a:cxn ang="0">
                    <a:pos x="172" y="22"/>
                  </a:cxn>
                  <a:cxn ang="0">
                    <a:pos x="158" y="0"/>
                  </a:cxn>
                  <a:cxn ang="0">
                    <a:pos x="36" y="0"/>
                  </a:cxn>
                  <a:cxn ang="0">
                    <a:pos x="18" y="40"/>
                  </a:cxn>
                  <a:cxn ang="0">
                    <a:pos x="10" y="64"/>
                  </a:cxn>
                  <a:cxn ang="0">
                    <a:pos x="2" y="172"/>
                  </a:cxn>
                  <a:cxn ang="0">
                    <a:pos x="0" y="408"/>
                  </a:cxn>
                  <a:cxn ang="0">
                    <a:pos x="1" y="1004"/>
                  </a:cxn>
                </a:cxnLst>
                <a:rect l="0" t="0" r="r" b="b"/>
                <a:pathLst>
                  <a:path w="198" h="1004">
                    <a:moveTo>
                      <a:pt x="1" y="1004"/>
                    </a:moveTo>
                    <a:lnTo>
                      <a:pt x="198" y="1004"/>
                    </a:lnTo>
                    <a:lnTo>
                      <a:pt x="198" y="424"/>
                    </a:lnTo>
                    <a:lnTo>
                      <a:pt x="196" y="170"/>
                    </a:lnTo>
                    <a:lnTo>
                      <a:pt x="184" y="56"/>
                    </a:lnTo>
                    <a:lnTo>
                      <a:pt x="172" y="22"/>
                    </a:lnTo>
                    <a:lnTo>
                      <a:pt x="158" y="0"/>
                    </a:lnTo>
                    <a:lnTo>
                      <a:pt x="36" y="0"/>
                    </a:lnTo>
                    <a:lnTo>
                      <a:pt x="18" y="40"/>
                    </a:lnTo>
                    <a:lnTo>
                      <a:pt x="10" y="64"/>
                    </a:lnTo>
                    <a:lnTo>
                      <a:pt x="2" y="172"/>
                    </a:lnTo>
                    <a:lnTo>
                      <a:pt x="0" y="408"/>
                    </a:lnTo>
                    <a:lnTo>
                      <a:pt x="1" y="1004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 cmpd="sng"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28" name="Freeform 26"/>
              <p:cNvSpPr>
                <a:spLocks/>
              </p:cNvSpPr>
              <p:nvPr/>
            </p:nvSpPr>
            <p:spPr bwMode="auto">
              <a:xfrm>
                <a:off x="3883" y="1632"/>
                <a:ext cx="134" cy="689"/>
              </a:xfrm>
              <a:custGeom>
                <a:avLst/>
                <a:gdLst/>
                <a:ahLst/>
                <a:cxnLst>
                  <a:cxn ang="0">
                    <a:pos x="1" y="1004"/>
                  </a:cxn>
                  <a:cxn ang="0">
                    <a:pos x="198" y="1004"/>
                  </a:cxn>
                  <a:cxn ang="0">
                    <a:pos x="198" y="424"/>
                  </a:cxn>
                  <a:cxn ang="0">
                    <a:pos x="196" y="170"/>
                  </a:cxn>
                  <a:cxn ang="0">
                    <a:pos x="184" y="56"/>
                  </a:cxn>
                  <a:cxn ang="0">
                    <a:pos x="172" y="22"/>
                  </a:cxn>
                  <a:cxn ang="0">
                    <a:pos x="158" y="0"/>
                  </a:cxn>
                  <a:cxn ang="0">
                    <a:pos x="36" y="0"/>
                  </a:cxn>
                  <a:cxn ang="0">
                    <a:pos x="18" y="40"/>
                  </a:cxn>
                  <a:cxn ang="0">
                    <a:pos x="10" y="64"/>
                  </a:cxn>
                  <a:cxn ang="0">
                    <a:pos x="2" y="172"/>
                  </a:cxn>
                  <a:cxn ang="0">
                    <a:pos x="0" y="408"/>
                  </a:cxn>
                  <a:cxn ang="0">
                    <a:pos x="1" y="1004"/>
                  </a:cxn>
                </a:cxnLst>
                <a:rect l="0" t="0" r="r" b="b"/>
                <a:pathLst>
                  <a:path w="198" h="1004">
                    <a:moveTo>
                      <a:pt x="1" y="1004"/>
                    </a:moveTo>
                    <a:lnTo>
                      <a:pt x="198" y="1004"/>
                    </a:lnTo>
                    <a:lnTo>
                      <a:pt x="198" y="424"/>
                    </a:lnTo>
                    <a:lnTo>
                      <a:pt x="196" y="170"/>
                    </a:lnTo>
                    <a:lnTo>
                      <a:pt x="184" y="56"/>
                    </a:lnTo>
                    <a:lnTo>
                      <a:pt x="172" y="22"/>
                    </a:lnTo>
                    <a:lnTo>
                      <a:pt x="158" y="0"/>
                    </a:lnTo>
                    <a:lnTo>
                      <a:pt x="36" y="0"/>
                    </a:lnTo>
                    <a:lnTo>
                      <a:pt x="18" y="40"/>
                    </a:lnTo>
                    <a:lnTo>
                      <a:pt x="10" y="64"/>
                    </a:lnTo>
                    <a:lnTo>
                      <a:pt x="2" y="172"/>
                    </a:lnTo>
                    <a:lnTo>
                      <a:pt x="0" y="408"/>
                    </a:lnTo>
                    <a:lnTo>
                      <a:pt x="1" y="1004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 cmpd="sng"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29" name="Freeform 27"/>
              <p:cNvSpPr>
                <a:spLocks/>
              </p:cNvSpPr>
              <p:nvPr/>
            </p:nvSpPr>
            <p:spPr bwMode="auto">
              <a:xfrm>
                <a:off x="4753" y="1622"/>
                <a:ext cx="134" cy="689"/>
              </a:xfrm>
              <a:custGeom>
                <a:avLst/>
                <a:gdLst/>
                <a:ahLst/>
                <a:cxnLst>
                  <a:cxn ang="0">
                    <a:pos x="1" y="1004"/>
                  </a:cxn>
                  <a:cxn ang="0">
                    <a:pos x="198" y="1004"/>
                  </a:cxn>
                  <a:cxn ang="0">
                    <a:pos x="198" y="424"/>
                  </a:cxn>
                  <a:cxn ang="0">
                    <a:pos x="196" y="170"/>
                  </a:cxn>
                  <a:cxn ang="0">
                    <a:pos x="184" y="56"/>
                  </a:cxn>
                  <a:cxn ang="0">
                    <a:pos x="172" y="22"/>
                  </a:cxn>
                  <a:cxn ang="0">
                    <a:pos x="158" y="0"/>
                  </a:cxn>
                  <a:cxn ang="0">
                    <a:pos x="36" y="0"/>
                  </a:cxn>
                  <a:cxn ang="0">
                    <a:pos x="18" y="40"/>
                  </a:cxn>
                  <a:cxn ang="0">
                    <a:pos x="10" y="64"/>
                  </a:cxn>
                  <a:cxn ang="0">
                    <a:pos x="2" y="172"/>
                  </a:cxn>
                  <a:cxn ang="0">
                    <a:pos x="0" y="408"/>
                  </a:cxn>
                  <a:cxn ang="0">
                    <a:pos x="1" y="1004"/>
                  </a:cxn>
                </a:cxnLst>
                <a:rect l="0" t="0" r="r" b="b"/>
                <a:pathLst>
                  <a:path w="198" h="1004">
                    <a:moveTo>
                      <a:pt x="1" y="1004"/>
                    </a:moveTo>
                    <a:lnTo>
                      <a:pt x="198" y="1004"/>
                    </a:lnTo>
                    <a:lnTo>
                      <a:pt x="198" y="424"/>
                    </a:lnTo>
                    <a:lnTo>
                      <a:pt x="196" y="170"/>
                    </a:lnTo>
                    <a:lnTo>
                      <a:pt x="184" y="56"/>
                    </a:lnTo>
                    <a:lnTo>
                      <a:pt x="172" y="22"/>
                    </a:lnTo>
                    <a:lnTo>
                      <a:pt x="158" y="0"/>
                    </a:lnTo>
                    <a:lnTo>
                      <a:pt x="36" y="0"/>
                    </a:lnTo>
                    <a:lnTo>
                      <a:pt x="18" y="40"/>
                    </a:lnTo>
                    <a:lnTo>
                      <a:pt x="10" y="64"/>
                    </a:lnTo>
                    <a:lnTo>
                      <a:pt x="2" y="172"/>
                    </a:lnTo>
                    <a:lnTo>
                      <a:pt x="0" y="408"/>
                    </a:lnTo>
                    <a:lnTo>
                      <a:pt x="1" y="1004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 cmpd="sng"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830" name="Freeform 28"/>
              <p:cNvSpPr>
                <a:spLocks/>
              </p:cNvSpPr>
              <p:nvPr/>
            </p:nvSpPr>
            <p:spPr bwMode="auto">
              <a:xfrm>
                <a:off x="5054" y="1631"/>
                <a:ext cx="134" cy="689"/>
              </a:xfrm>
              <a:custGeom>
                <a:avLst/>
                <a:gdLst/>
                <a:ahLst/>
                <a:cxnLst>
                  <a:cxn ang="0">
                    <a:pos x="1" y="1004"/>
                  </a:cxn>
                  <a:cxn ang="0">
                    <a:pos x="198" y="1004"/>
                  </a:cxn>
                  <a:cxn ang="0">
                    <a:pos x="198" y="424"/>
                  </a:cxn>
                  <a:cxn ang="0">
                    <a:pos x="196" y="170"/>
                  </a:cxn>
                  <a:cxn ang="0">
                    <a:pos x="184" y="56"/>
                  </a:cxn>
                  <a:cxn ang="0">
                    <a:pos x="172" y="22"/>
                  </a:cxn>
                  <a:cxn ang="0">
                    <a:pos x="158" y="0"/>
                  </a:cxn>
                  <a:cxn ang="0">
                    <a:pos x="36" y="0"/>
                  </a:cxn>
                  <a:cxn ang="0">
                    <a:pos x="18" y="40"/>
                  </a:cxn>
                  <a:cxn ang="0">
                    <a:pos x="10" y="64"/>
                  </a:cxn>
                  <a:cxn ang="0">
                    <a:pos x="2" y="172"/>
                  </a:cxn>
                  <a:cxn ang="0">
                    <a:pos x="0" y="408"/>
                  </a:cxn>
                  <a:cxn ang="0">
                    <a:pos x="1" y="1004"/>
                  </a:cxn>
                </a:cxnLst>
                <a:rect l="0" t="0" r="r" b="b"/>
                <a:pathLst>
                  <a:path w="198" h="1004">
                    <a:moveTo>
                      <a:pt x="1" y="1004"/>
                    </a:moveTo>
                    <a:lnTo>
                      <a:pt x="198" y="1004"/>
                    </a:lnTo>
                    <a:lnTo>
                      <a:pt x="198" y="424"/>
                    </a:lnTo>
                    <a:lnTo>
                      <a:pt x="196" y="170"/>
                    </a:lnTo>
                    <a:lnTo>
                      <a:pt x="184" y="56"/>
                    </a:lnTo>
                    <a:lnTo>
                      <a:pt x="172" y="22"/>
                    </a:lnTo>
                    <a:lnTo>
                      <a:pt x="158" y="0"/>
                    </a:lnTo>
                    <a:lnTo>
                      <a:pt x="36" y="0"/>
                    </a:lnTo>
                    <a:lnTo>
                      <a:pt x="18" y="40"/>
                    </a:lnTo>
                    <a:lnTo>
                      <a:pt x="10" y="64"/>
                    </a:lnTo>
                    <a:lnTo>
                      <a:pt x="2" y="172"/>
                    </a:lnTo>
                    <a:lnTo>
                      <a:pt x="0" y="408"/>
                    </a:lnTo>
                    <a:lnTo>
                      <a:pt x="1" y="1004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 cmpd="sng"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GB"/>
              </a:p>
            </p:txBody>
          </p:sp>
        </p:grpSp>
        <p:sp>
          <p:nvSpPr>
            <p:cNvPr id="1819" name="Text Box 29"/>
            <p:cNvSpPr txBox="1">
              <a:spLocks noChangeArrowheads="1"/>
            </p:cNvSpPr>
            <p:nvPr/>
          </p:nvSpPr>
          <p:spPr bwMode="auto">
            <a:xfrm>
              <a:off x="295" y="3548"/>
              <a:ext cx="1765" cy="6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b="0" dirty="0">
                  <a:latin typeface="Comic Sans MS" pitchFamily="-107" charset="0"/>
                </a:rPr>
                <a:t>Long RF </a:t>
              </a:r>
              <a:r>
                <a:rPr lang="en-US" sz="1200" b="0" dirty="0" smtClean="0">
                  <a:latin typeface="Comic Sans MS" pitchFamily="-107" charset="0"/>
                </a:rPr>
                <a:t>Pulses</a:t>
              </a:r>
            </a:p>
            <a:p>
              <a:pPr algn="ctr" eaLnBrk="0" hangingPunct="0"/>
              <a:r>
                <a:rPr lang="en-US" sz="1200" b="0" dirty="0" smtClean="0">
                  <a:latin typeface="Comic Sans MS" pitchFamily="-107" charset="0"/>
                </a:rPr>
                <a:t>P</a:t>
              </a:r>
              <a:r>
                <a:rPr lang="en-US" sz="1200" b="0" baseline="-25000" dirty="0" smtClean="0">
                  <a:latin typeface="Comic Sans MS" pitchFamily="-107" charset="0"/>
                </a:rPr>
                <a:t>0</a:t>
              </a:r>
              <a:r>
                <a:rPr lang="en-US" sz="1200" b="0" dirty="0" smtClean="0">
                  <a:latin typeface="Comic Sans MS" pitchFamily="-107" charset="0"/>
                </a:rPr>
                <a:t> , </a:t>
              </a:r>
              <a:r>
                <a:rPr lang="en-US" sz="1200" b="0" dirty="0" smtClean="0">
                  <a:latin typeface="Symbol" pitchFamily="-107" charset="2"/>
                </a:rPr>
                <a:t>t</a:t>
              </a:r>
              <a:r>
                <a:rPr lang="en-US" sz="1200" b="0" baseline="-25000" dirty="0" smtClean="0">
                  <a:latin typeface="Comic Sans MS" pitchFamily="-107" charset="0"/>
                </a:rPr>
                <a:t>0</a:t>
              </a:r>
              <a:endParaRPr lang="en-US" sz="1200" b="0" dirty="0" smtClean="0">
                <a:latin typeface="Comic Sans MS" pitchFamily="-107" charset="0"/>
              </a:endParaRPr>
            </a:p>
            <a:p>
              <a:pPr algn="ctr" eaLnBrk="0" hangingPunct="0"/>
              <a:endParaRPr lang="en-US" sz="1200" b="0" dirty="0">
                <a:latin typeface="Comic Sans MS" pitchFamily="-107" charset="0"/>
              </a:endParaRPr>
            </a:p>
          </p:txBody>
        </p:sp>
        <p:sp>
          <p:nvSpPr>
            <p:cNvPr id="1820" name="Text Box 30"/>
            <p:cNvSpPr txBox="1">
              <a:spLocks noChangeArrowheads="1"/>
            </p:cNvSpPr>
            <p:nvPr/>
          </p:nvSpPr>
          <p:spPr bwMode="auto">
            <a:xfrm>
              <a:off x="4010" y="3548"/>
              <a:ext cx="2236" cy="6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b="0" dirty="0">
                  <a:latin typeface="Comic Sans MS" pitchFamily="-107" charset="0"/>
                </a:rPr>
                <a:t>Short RF Pulses</a:t>
              </a:r>
            </a:p>
            <a:p>
              <a:pPr algn="ctr" eaLnBrk="0" hangingPunct="0"/>
              <a:r>
                <a:rPr lang="en-US" sz="1200" b="0" dirty="0">
                  <a:latin typeface="Comic Sans MS" pitchFamily="-107" charset="0"/>
                </a:rPr>
                <a:t>P</a:t>
              </a:r>
              <a:r>
                <a:rPr lang="en-US" sz="1200" b="0" baseline="-25000" dirty="0">
                  <a:latin typeface="Comic Sans MS" pitchFamily="-107" charset="0"/>
                </a:rPr>
                <a:t>A</a:t>
              </a:r>
              <a:r>
                <a:rPr lang="en-US" sz="1200" b="0" dirty="0">
                  <a:latin typeface="Comic Sans MS" pitchFamily="-107" charset="0"/>
                </a:rPr>
                <a:t> = P</a:t>
              </a:r>
              <a:r>
                <a:rPr lang="en-US" sz="1200" b="0" baseline="-25000" dirty="0">
                  <a:latin typeface="Comic Sans MS" pitchFamily="-107" charset="0"/>
                </a:rPr>
                <a:t>0</a:t>
              </a:r>
              <a:r>
                <a:rPr lang="en-US" sz="1200" b="0" dirty="0">
                  <a:latin typeface="Comic Sans MS" pitchFamily="-107" charset="0"/>
                </a:rPr>
                <a:t> </a:t>
              </a:r>
              <a:r>
                <a:rPr lang="en-US" sz="1200" b="0" dirty="0" err="1">
                  <a:latin typeface="Comic Sans MS" pitchFamily="-107" charset="0"/>
                  <a:sym typeface="Symbol" pitchFamily="-107" charset="2"/>
                </a:rPr>
                <a:t></a:t>
              </a:r>
              <a:r>
                <a:rPr lang="en-US" sz="1200" b="0" dirty="0">
                  <a:latin typeface="Comic Sans MS" pitchFamily="-107" charset="0"/>
                  <a:sym typeface="Symbol" pitchFamily="-107" charset="2"/>
                </a:rPr>
                <a:t> </a:t>
              </a:r>
              <a:r>
                <a:rPr lang="en-US" sz="1200" b="0" dirty="0" smtClean="0">
                  <a:latin typeface="Comic Sans MS" pitchFamily="-107" charset="0"/>
                  <a:sym typeface="Symbol" pitchFamily="-107" charset="2"/>
                </a:rPr>
                <a:t>N</a:t>
              </a:r>
              <a:endParaRPr lang="en-US" sz="1200" b="0" dirty="0" smtClean="0">
                <a:latin typeface="Comic Sans MS" pitchFamily="-107" charset="0"/>
              </a:endParaRPr>
            </a:p>
            <a:p>
              <a:pPr algn="ctr" eaLnBrk="0" hangingPunct="0"/>
              <a:r>
                <a:rPr lang="en-US" sz="1200" b="0" dirty="0" err="1">
                  <a:latin typeface="Symbol" pitchFamily="-107" charset="2"/>
                </a:rPr>
                <a:t>t</a:t>
              </a:r>
              <a:r>
                <a:rPr lang="en-US" sz="1200" b="0" baseline="-25000" dirty="0" err="1">
                  <a:latin typeface="Comic Sans MS" pitchFamily="-107" charset="0"/>
                </a:rPr>
                <a:t>A</a:t>
              </a:r>
              <a:r>
                <a:rPr lang="en-US" sz="1200" b="0" dirty="0">
                  <a:latin typeface="Comic Sans MS" pitchFamily="-107" charset="0"/>
                </a:rPr>
                <a:t>  = </a:t>
              </a:r>
              <a:r>
                <a:rPr lang="en-US" sz="1200" b="0" dirty="0">
                  <a:latin typeface="Symbol" pitchFamily="-107" charset="2"/>
                </a:rPr>
                <a:t>t</a:t>
              </a:r>
              <a:r>
                <a:rPr lang="en-US" sz="1200" b="0" baseline="-25000" dirty="0">
                  <a:latin typeface="Comic Sans MS" pitchFamily="-107" charset="0"/>
                </a:rPr>
                <a:t>0 </a:t>
              </a:r>
              <a:r>
                <a:rPr lang="en-US" sz="1200" b="0" dirty="0">
                  <a:latin typeface="Comic Sans MS" pitchFamily="-107" charset="0"/>
                </a:rPr>
                <a:t>/ </a:t>
              </a:r>
              <a:r>
                <a:rPr lang="en-US" sz="1200" b="0" dirty="0" smtClean="0">
                  <a:latin typeface="Comic Sans MS" pitchFamily="-107" charset="0"/>
                  <a:sym typeface="Symbol" pitchFamily="-107" charset="2"/>
                </a:rPr>
                <a:t>N</a:t>
              </a:r>
              <a:endParaRPr lang="en-US" sz="1200" b="0" dirty="0" smtClean="0">
                <a:latin typeface="Comic Sans MS" pitchFamily="-107" charset="0"/>
              </a:endParaRPr>
            </a:p>
          </p:txBody>
        </p:sp>
        <p:sp>
          <p:nvSpPr>
            <p:cNvPr id="1821" name="Rectangle 31"/>
            <p:cNvSpPr>
              <a:spLocks noChangeArrowheads="1"/>
            </p:cNvSpPr>
            <p:nvPr/>
          </p:nvSpPr>
          <p:spPr bwMode="auto">
            <a:xfrm>
              <a:off x="1673" y="3511"/>
              <a:ext cx="2735" cy="100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FF"/>
                  </a:solidFill>
                  <a:latin typeface="Comic Sans MS" pitchFamily="-107" charset="0"/>
                </a:rPr>
                <a:t>Electron beam </a:t>
              </a:r>
              <a:r>
                <a:rPr lang="en-US" sz="1200" dirty="0" smtClean="0">
                  <a:solidFill>
                    <a:srgbClr val="0000FF"/>
                  </a:solidFill>
                  <a:latin typeface="Comic Sans MS" pitchFamily="-107" charset="0"/>
                </a:rPr>
                <a:t>manipulation : </a:t>
              </a:r>
            </a:p>
            <a:p>
              <a:pPr algn="ctr" eaLnBrk="0" hangingPunct="0"/>
              <a:r>
                <a:rPr lang="en-US" sz="1200" dirty="0">
                  <a:solidFill>
                    <a:srgbClr val="0000FF"/>
                  </a:solidFill>
                  <a:latin typeface="Comic Sans MS" pitchFamily="-107" charset="0"/>
                </a:rPr>
                <a:t>Power </a:t>
              </a:r>
              <a:r>
                <a:rPr lang="en-US" sz="1200" dirty="0" smtClean="0">
                  <a:solidFill>
                    <a:srgbClr val="0000FF"/>
                  </a:solidFill>
                  <a:latin typeface="Comic Sans MS" pitchFamily="-107" charset="0"/>
                </a:rPr>
                <a:t>compression,</a:t>
              </a:r>
            </a:p>
            <a:p>
              <a:pPr algn="ctr" eaLnBrk="0" hangingPunct="0"/>
              <a:r>
                <a:rPr lang="en-US" sz="1200" dirty="0" smtClean="0">
                  <a:solidFill>
                    <a:srgbClr val="0000FF"/>
                  </a:solidFill>
                  <a:latin typeface="Comic Sans MS" pitchFamily="-107" charset="0"/>
                </a:rPr>
                <a:t>Frequency </a:t>
              </a:r>
              <a:r>
                <a:rPr lang="en-US" sz="1200" dirty="0">
                  <a:solidFill>
                    <a:srgbClr val="0000FF"/>
                  </a:solidFill>
                  <a:latin typeface="Comic Sans MS" pitchFamily="-107" charset="0"/>
                </a:rPr>
                <a:t>multiplication</a:t>
              </a:r>
            </a:p>
          </p:txBody>
        </p:sp>
        <p:grpSp>
          <p:nvGrpSpPr>
            <p:cNvPr id="1822" name="Group 32"/>
            <p:cNvGrpSpPr>
              <a:grpSpLocks/>
            </p:cNvGrpSpPr>
            <p:nvPr/>
          </p:nvGrpSpPr>
          <p:grpSpPr bwMode="auto">
            <a:xfrm>
              <a:off x="623" y="1660"/>
              <a:ext cx="5983" cy="867"/>
              <a:chOff x="369" y="3593"/>
              <a:chExt cx="5983" cy="867"/>
            </a:xfrm>
          </p:grpSpPr>
          <p:sp>
            <p:nvSpPr>
              <p:cNvPr id="1823" name="Text Box 33"/>
              <p:cNvSpPr txBox="1">
                <a:spLocks noChangeArrowheads="1"/>
              </p:cNvSpPr>
              <p:nvPr/>
            </p:nvSpPr>
            <p:spPr bwMode="auto">
              <a:xfrm>
                <a:off x="369" y="3820"/>
                <a:ext cx="1854" cy="64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200" dirty="0">
                    <a:latin typeface="Comic Sans MS" pitchFamily="-107" charset="0"/>
                  </a:rPr>
                  <a:t>‘few’ Klystrons</a:t>
                </a:r>
              </a:p>
              <a:p>
                <a:pPr algn="ctr" eaLnBrk="0" hangingPunct="0"/>
                <a:r>
                  <a:rPr lang="en-US" sz="1200" dirty="0">
                    <a:latin typeface="Comic Sans MS" pitchFamily="-107" charset="0"/>
                  </a:rPr>
                  <a:t>Low frequency</a:t>
                </a:r>
              </a:p>
              <a:p>
                <a:pPr algn="ctr" eaLnBrk="0" hangingPunct="0"/>
                <a:r>
                  <a:rPr lang="en-US" sz="1200" dirty="0">
                    <a:latin typeface="Comic Sans MS" pitchFamily="-107" charset="0"/>
                  </a:rPr>
                  <a:t>High efficiency</a:t>
                </a:r>
              </a:p>
            </p:txBody>
          </p:sp>
          <p:sp>
            <p:nvSpPr>
              <p:cNvPr id="1824" name="Text Box 34"/>
              <p:cNvSpPr txBox="1">
                <a:spLocks noChangeArrowheads="1"/>
              </p:cNvSpPr>
              <p:nvPr/>
            </p:nvSpPr>
            <p:spPr bwMode="auto">
              <a:xfrm>
                <a:off x="3101" y="3593"/>
                <a:ext cx="3251" cy="82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endParaRPr lang="en-US" sz="1200" dirty="0">
                  <a:latin typeface="Comic Sans MS" pitchFamily="-107" charset="0"/>
                </a:endParaRPr>
              </a:p>
              <a:p>
                <a:pPr algn="ctr" eaLnBrk="0" hangingPunct="0"/>
                <a:r>
                  <a:rPr lang="en-US" sz="1200" dirty="0">
                    <a:latin typeface="Comic Sans MS" pitchFamily="-107" charset="0"/>
                  </a:rPr>
                  <a:t>Accelerating Structures</a:t>
                </a:r>
              </a:p>
              <a:p>
                <a:pPr algn="ctr" eaLnBrk="0" hangingPunct="0"/>
                <a:r>
                  <a:rPr lang="en-US" sz="1200" dirty="0">
                    <a:latin typeface="Comic Sans MS" pitchFamily="-107" charset="0"/>
                  </a:rPr>
                  <a:t>High Frequency – High </a:t>
                </a:r>
                <a:r>
                  <a:rPr lang="en-US" sz="1200" dirty="0" smtClean="0">
                    <a:latin typeface="Comic Sans MS" pitchFamily="-107" charset="0"/>
                  </a:rPr>
                  <a:t>field</a:t>
                </a:r>
              </a:p>
              <a:p>
                <a:pPr algn="ctr" eaLnBrk="0" hangingPunct="0"/>
                <a:r>
                  <a:rPr lang="en-US" sz="1200" dirty="0" smtClean="0">
                    <a:latin typeface="Comic Sans MS" pitchFamily="-107" charset="0"/>
                  </a:rPr>
                  <a:t>-&gt; short pulses</a:t>
                </a:r>
                <a:endParaRPr lang="en-US" sz="1200" dirty="0">
                  <a:latin typeface="Comic Sans MS" pitchFamily="-107" charset="0"/>
                </a:endParaRPr>
              </a:p>
            </p:txBody>
          </p:sp>
        </p:grpSp>
      </p:grpSp>
      <p:sp>
        <p:nvSpPr>
          <p:cNvPr id="1279701" name="Rectangle 1749"/>
          <p:cNvSpPr>
            <a:spLocks noChangeArrowheads="1"/>
          </p:cNvSpPr>
          <p:nvPr/>
        </p:nvSpPr>
        <p:spPr bwMode="auto">
          <a:xfrm>
            <a:off x="4191000" y="4038600"/>
            <a:ext cx="2264845" cy="4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/>
            <a:r>
              <a:rPr lang="en-US" sz="1300" u="sng" dirty="0">
                <a:solidFill>
                  <a:srgbClr val="00187E"/>
                </a:solidFill>
                <a:latin typeface="Arial" pitchFamily="34" charset="0"/>
              </a:rPr>
              <a:t>Drive beam -</a:t>
            </a:r>
            <a:r>
              <a:rPr lang="en-US" sz="1300" u="sng" dirty="0" smtClean="0">
                <a:solidFill>
                  <a:srgbClr val="00187E"/>
                </a:solidFill>
                <a:latin typeface="Arial" pitchFamily="34" charset="0"/>
              </a:rPr>
              <a:t> 100 </a:t>
            </a:r>
            <a:r>
              <a:rPr lang="en-US" sz="1300" u="sng" dirty="0">
                <a:solidFill>
                  <a:srgbClr val="00187E"/>
                </a:solidFill>
                <a:latin typeface="Arial" pitchFamily="34" charset="0"/>
              </a:rPr>
              <a:t>A,</a:t>
            </a:r>
            <a:r>
              <a:rPr lang="en-US" sz="1300" u="sng" dirty="0" smtClean="0">
                <a:solidFill>
                  <a:srgbClr val="00187E"/>
                </a:solidFill>
                <a:latin typeface="Arial" pitchFamily="34" charset="0"/>
              </a:rPr>
              <a:t> 240 </a:t>
            </a:r>
            <a:r>
              <a:rPr lang="en-US" sz="1300" u="sng" dirty="0">
                <a:solidFill>
                  <a:srgbClr val="00187E"/>
                </a:solidFill>
                <a:latin typeface="Arial" pitchFamily="34" charset="0"/>
              </a:rPr>
              <a:t>ns</a:t>
            </a:r>
          </a:p>
          <a:p>
            <a:pPr algn="ctr" defTabSz="828675"/>
            <a:r>
              <a:rPr lang="en-US" sz="1300" u="sng" dirty="0">
                <a:solidFill>
                  <a:srgbClr val="00187E"/>
                </a:solidFill>
                <a:latin typeface="Arial" pitchFamily="34" charset="0"/>
              </a:rPr>
              <a:t>from 2.4 </a:t>
            </a:r>
            <a:r>
              <a:rPr lang="en-US" sz="1300" u="sng" dirty="0" err="1">
                <a:solidFill>
                  <a:srgbClr val="00187E"/>
                </a:solidFill>
                <a:latin typeface="Arial" pitchFamily="34" charset="0"/>
              </a:rPr>
              <a:t>GeV</a:t>
            </a:r>
            <a:r>
              <a:rPr lang="en-US" sz="1300" u="sng" dirty="0">
                <a:solidFill>
                  <a:srgbClr val="00187E"/>
                </a:solidFill>
                <a:latin typeface="Arial" pitchFamily="34" charset="0"/>
              </a:rPr>
              <a:t> to 240 </a:t>
            </a:r>
            <a:r>
              <a:rPr lang="en-US" sz="1300" u="sng" dirty="0" err="1">
                <a:solidFill>
                  <a:srgbClr val="00187E"/>
                </a:solidFill>
                <a:latin typeface="Arial" pitchFamily="34" charset="0"/>
              </a:rPr>
              <a:t>MeV</a:t>
            </a:r>
            <a:endParaRPr lang="en-US" sz="1300" u="sng" dirty="0">
              <a:solidFill>
                <a:srgbClr val="00187E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0061" y="454526"/>
            <a:ext cx="9230903" cy="63119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Second upgrade of CTF3 two-beam acceleration tests: </a:t>
            </a:r>
            <a:r>
              <a:rPr lang="en-US" sz="2400" b="1" dirty="0" smtClean="0"/>
              <a:t>adding two more CLIC-type modules</a:t>
            </a:r>
            <a:endParaRPr lang="en-US" sz="2400" dirty="0" smtClean="0"/>
          </a:p>
          <a:p>
            <a:endParaRPr lang="nb-NO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07307" y="6766426"/>
            <a:ext cx="890587" cy="258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7C9BF1-2027-B642-A058-21B31C527B6E}" type="slidenum">
              <a:rPr lang="nb-NO" smtClean="0"/>
              <a:pPr>
                <a:defRPr/>
              </a:pPr>
              <a:t>70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22" y="1895223"/>
            <a:ext cx="8130674" cy="37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745" y="5668211"/>
            <a:ext cx="102052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900" dirty="0" smtClean="0"/>
              <a:t> Clear goal: realistic beam tests of different modules (type 0 and type 1) + interconnections.</a:t>
            </a:r>
          </a:p>
          <a:p>
            <a:pPr>
              <a:buFont typeface="Arial"/>
              <a:buChar char="•"/>
            </a:pPr>
            <a:r>
              <a:rPr lang="en-US" sz="1900" dirty="0" smtClean="0"/>
              <a:t> Optics: aperture limitations now start to become more challenging</a:t>
            </a:r>
          </a:p>
          <a:p>
            <a:pPr>
              <a:buFont typeface="Arial"/>
              <a:buChar char="•"/>
            </a:pPr>
            <a:r>
              <a:rPr lang="en-US" sz="1900" dirty="0" smtClean="0"/>
              <a:t> Power: drive beam limitations, (25/100)^2 ~ 1/16 is still a challenge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76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/>
              <a:t>CTF3+ : </a:t>
            </a:r>
            <a:r>
              <a:rPr lang="nb-NO" sz="2400" b="1" dirty="0" err="1" smtClean="0"/>
              <a:t>future</a:t>
            </a:r>
            <a:r>
              <a:rPr lang="nb-NO" sz="2400" b="1" dirty="0" smtClean="0"/>
              <a:t> plans</a:t>
            </a:r>
            <a:endParaRPr lang="nb-NO" sz="24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02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HEP Electron/Positron Colliders</a:t>
            </a:r>
          </a:p>
        </p:txBody>
      </p:sp>
      <p:graphicFrame>
        <p:nvGraphicFramePr>
          <p:cNvPr id="1474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06388" y="625475"/>
          <a:ext cx="8674100" cy="6065838"/>
        </p:xfrm>
        <a:graphic>
          <a:graphicData uri="http://schemas.openxmlformats.org/presentationml/2006/ole">
            <p:oleObj spid="_x0000_s477186" name="Chart" r:id="rId3" imgW="5994400" imgH="4584700" progId="Excel.Sheet.8">
              <p:embed/>
            </p:oleObj>
          </a:graphicData>
        </a:graphic>
      </p:graphicFrame>
      <p:sp>
        <p:nvSpPr>
          <p:cNvPr id="147469" name="Line 13"/>
          <p:cNvSpPr>
            <a:spLocks noChangeShapeType="1"/>
          </p:cNvSpPr>
          <p:nvPr/>
        </p:nvSpPr>
        <p:spPr bwMode="auto">
          <a:xfrm flipV="1">
            <a:off x="2095500" y="1816100"/>
            <a:ext cx="4521200" cy="3276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0" name="Rectangle 14"/>
          <p:cNvSpPr>
            <a:spLocks noChangeArrowheads="1"/>
          </p:cNvSpPr>
          <p:nvPr/>
        </p:nvSpPr>
        <p:spPr bwMode="auto">
          <a:xfrm>
            <a:off x="4455886" y="3521529"/>
            <a:ext cx="4419600" cy="9144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CLIC/SLC energy = 20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CLIC/SLC luminosity = 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0171" y="0"/>
            <a:ext cx="7445829" cy="7112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54742"/>
            <a:ext cx="9144001" cy="5762171"/>
          </a:xfrm>
        </p:spPr>
        <p:txBody>
          <a:bodyPr/>
          <a:lstStyle/>
          <a:p>
            <a:pPr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  </a:t>
            </a:r>
            <a:r>
              <a:rPr lang="en-US" dirty="0" smtClean="0"/>
              <a:t>Conceptual Design Report (End 2011):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Vol1&amp;2 describing machine </a:t>
            </a:r>
            <a:r>
              <a:rPr lang="en-US" sz="1800" dirty="0" smtClean="0">
                <a:solidFill>
                  <a:srgbClr val="FF33CC"/>
                </a:solidFill>
              </a:rPr>
              <a:t>technical design optimized at 3 </a:t>
            </a:r>
            <a:r>
              <a:rPr lang="en-US" sz="1800" dirty="0" err="1" smtClean="0">
                <a:solidFill>
                  <a:srgbClr val="FF33CC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(most demanding) and corresponding Physics scaled down at intermediate energies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Vol3 for information to European Strategy for PP (mid 2012) indicating by Spring 2012 the </a:t>
            </a:r>
            <a:r>
              <a:rPr lang="en-US" sz="1800" dirty="0" smtClean="0">
                <a:solidFill>
                  <a:srgbClr val="FF33CC"/>
                </a:solidFill>
              </a:rPr>
              <a:t>CLIC cost in an energy band including 500 </a:t>
            </a:r>
            <a:r>
              <a:rPr lang="en-US" sz="1800" dirty="0" err="1" smtClean="0">
                <a:solidFill>
                  <a:srgbClr val="FF33CC"/>
                </a:solidFill>
              </a:rPr>
              <a:t>GeV</a:t>
            </a:r>
            <a:r>
              <a:rPr lang="en-US" sz="1800" dirty="0" smtClean="0">
                <a:solidFill>
                  <a:srgbClr val="FF33CC"/>
                </a:solidFill>
              </a:rPr>
              <a:t> up to an intermediate energy (1 to 2 </a:t>
            </a:r>
            <a:r>
              <a:rPr lang="en-US" sz="1800" dirty="0" err="1" smtClean="0">
                <a:solidFill>
                  <a:srgbClr val="FF33CC"/>
                </a:solidFill>
              </a:rPr>
              <a:t>TeV</a:t>
            </a:r>
            <a:r>
              <a:rPr lang="en-US" sz="1800" dirty="0" smtClean="0">
                <a:solidFill>
                  <a:srgbClr val="FF33CC"/>
                </a:solidFill>
              </a:rPr>
              <a:t>?) </a:t>
            </a:r>
            <a:r>
              <a:rPr lang="en-US" sz="1800" dirty="0" smtClean="0">
                <a:solidFill>
                  <a:schemeClr val="tx1"/>
                </a:solidFill>
              </a:rPr>
              <a:t>consistent with Physics needs deduced from LHC results as known at the time.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dirty="0" smtClean="0"/>
              <a:t>Anticipating CLIC CDR conclusions @ end 2011</a:t>
            </a:r>
          </a:p>
          <a:p>
            <a:pPr lvl="1"/>
            <a:r>
              <a:rPr lang="en-US" sz="14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CLIC novel technology although challenging demonstrated to be </a:t>
            </a:r>
            <a:r>
              <a:rPr lang="en-US" sz="1800" dirty="0" smtClean="0">
                <a:solidFill>
                  <a:srgbClr val="FF33CC"/>
                </a:solidFill>
              </a:rPr>
              <a:t>feasible up to 3 </a:t>
            </a:r>
            <a:r>
              <a:rPr lang="en-US" sz="1800" dirty="0" err="1" smtClean="0">
                <a:solidFill>
                  <a:srgbClr val="FF33CC"/>
                </a:solidFill>
              </a:rPr>
              <a:t>TeV</a:t>
            </a:r>
            <a:r>
              <a:rPr lang="en-US" sz="1800" dirty="0" smtClean="0">
                <a:solidFill>
                  <a:srgbClr val="FF33CC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and therefore allows to extend LC into Multi-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energy range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Realistic extension in energy and luminosity will certainly be </a:t>
            </a:r>
            <a:r>
              <a:rPr lang="en-US" sz="1800" dirty="0" smtClean="0">
                <a:solidFill>
                  <a:srgbClr val="FF33CC"/>
                </a:solidFill>
              </a:rPr>
              <a:t>limited by practical considerations</a:t>
            </a:r>
            <a:r>
              <a:rPr lang="en-US" sz="1800" dirty="0" smtClean="0">
                <a:solidFill>
                  <a:schemeClr val="tx1"/>
                </a:solidFill>
              </a:rPr>
              <a:t> like power consumption or cost </a:t>
            </a:r>
          </a:p>
          <a:p>
            <a:pPr>
              <a:buNone/>
            </a:pPr>
            <a:r>
              <a:rPr lang="en-US" dirty="0" smtClean="0"/>
              <a:t> Next CLIC phase: 2012-2016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Reviewed for adaptation to </a:t>
            </a:r>
            <a:r>
              <a:rPr lang="en-US" sz="1800" dirty="0" smtClean="0">
                <a:solidFill>
                  <a:srgbClr val="FF00FF"/>
                </a:solidFill>
              </a:rPr>
              <a:t>Physics needs </a:t>
            </a:r>
            <a:r>
              <a:rPr lang="en-US" sz="1800" dirty="0" smtClean="0">
                <a:solidFill>
                  <a:schemeClr val="tx1"/>
                </a:solidFill>
              </a:rPr>
              <a:t>deduced from LHC results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rgbClr val="FF00FF"/>
                </a:solidFill>
              </a:rPr>
              <a:t>R&amp;D</a:t>
            </a:r>
            <a:r>
              <a:rPr lang="en-US" sz="1800" dirty="0" smtClean="0">
                <a:solidFill>
                  <a:schemeClr val="tx1"/>
                </a:solidFill>
              </a:rPr>
              <a:t> focused on Performance </a:t>
            </a:r>
            <a:r>
              <a:rPr lang="en-US" sz="1800" dirty="0" err="1" smtClean="0">
                <a:solidFill>
                  <a:schemeClr val="tx1"/>
                </a:solidFill>
              </a:rPr>
              <a:t>optimisation</a:t>
            </a:r>
            <a:r>
              <a:rPr lang="en-US" sz="1800" dirty="0" smtClean="0">
                <a:solidFill>
                  <a:schemeClr val="tx1"/>
                </a:solidFill>
              </a:rPr>
              <a:t> with Cost and Power consumption mitigation, Transfer to Industry &amp; </a:t>
            </a:r>
            <a:r>
              <a:rPr lang="en-US" sz="1800" dirty="0" err="1" smtClean="0">
                <a:solidFill>
                  <a:schemeClr val="tx1"/>
                </a:solidFill>
              </a:rPr>
              <a:t>Industrialisation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Preparation of  a </a:t>
            </a:r>
            <a:r>
              <a:rPr lang="en-US" sz="1800" dirty="0" smtClean="0">
                <a:solidFill>
                  <a:srgbClr val="FF00FF"/>
                </a:solidFill>
              </a:rPr>
              <a:t>Project Implementation Plan (PIP)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42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376" y="0"/>
            <a:ext cx="6158024" cy="783771"/>
          </a:xfrm>
        </p:spPr>
        <p:txBody>
          <a:bodyPr/>
          <a:lstStyle/>
          <a:p>
            <a:pPr algn="l"/>
            <a:r>
              <a:rPr lang="en-US" dirty="0" smtClean="0"/>
              <a:t>Tentative CLIC Post-CDR phase(s)</a:t>
            </a:r>
            <a:endParaRPr lang="en-US" sz="24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1" y="762000"/>
            <a:ext cx="8915399" cy="6096000"/>
          </a:xfrm>
        </p:spPr>
        <p:txBody>
          <a:bodyPr>
            <a:normAutofit fontScale="92500" lnSpcReduction="20000"/>
          </a:bodyPr>
          <a:lstStyle/>
          <a:p>
            <a:pPr marL="444500" indent="-355600" algn="just">
              <a:spcBef>
                <a:spcPts val="0"/>
              </a:spcBef>
            </a:pPr>
            <a:r>
              <a:rPr lang="en-US" sz="3500" b="1" dirty="0" smtClean="0">
                <a:latin typeface="Calibri" pitchFamily="34" charset="0"/>
              </a:rPr>
              <a:t>2011-2016 – Project Preparation phase</a:t>
            </a:r>
          </a:p>
          <a:p>
            <a:pPr marL="444500" indent="-355600" algn="just">
              <a:spcBef>
                <a:spcPts val="0"/>
              </a:spcBef>
              <a:buNone/>
            </a:pPr>
            <a:r>
              <a:rPr lang="en-US" sz="1548" dirty="0" smtClean="0">
                <a:latin typeface="Calibri" pitchFamily="34" charset="0"/>
              </a:rPr>
              <a:t>	</a:t>
            </a:r>
            <a:r>
              <a:rPr lang="en-US" sz="2400" dirty="0" smtClean="0">
                <a:solidFill>
                  <a:srgbClr val="FF00FF"/>
                </a:solidFill>
                <a:latin typeface="Calibri" pitchFamily="34" charset="0"/>
              </a:rPr>
              <a:t>Goal: preparation of a (staged) Project Implementation Plan (PIP) at reviewed energy and luminosity (taking into account results of CDR and based on Physics requests as soon as available…) :</a:t>
            </a:r>
          </a:p>
          <a:p>
            <a:pPr marL="908050" lvl="1" indent="-355600" algn="just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	-  </a:t>
            </a:r>
            <a:r>
              <a:rPr lang="en-US" sz="2400" dirty="0" smtClean="0">
                <a:latin typeface="Calibri" pitchFamily="34" charset="0"/>
                <a:cs typeface="Arial" pitchFamily="34" charset="0"/>
              </a:rPr>
              <a:t>technical developments &amp; test of critical component prototypes in upgraded facilities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908050" lvl="1" indent="-355600" algn="just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	-  Machine/Detector </a:t>
            </a:r>
            <a:r>
              <a:rPr lang="en-US" sz="2400" dirty="0" smtClean="0">
                <a:latin typeface="Calibri" pitchFamily="34" charset="0"/>
              </a:rPr>
              <a:t>interface and Detector developments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	-</a:t>
            </a:r>
          </a:p>
          <a:p>
            <a:pPr marL="908050" lvl="1" indent="-355600" algn="just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	-  Site studies , </a:t>
            </a:r>
            <a:r>
              <a:rPr lang="en-US" sz="2400" dirty="0" err="1" smtClean="0">
                <a:solidFill>
                  <a:schemeClr val="tx1"/>
                </a:solidFill>
                <a:latin typeface="Calibri" pitchFamily="34" charset="0"/>
              </a:rPr>
              <a:t>Organisation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and Governance </a:t>
            </a:r>
          </a:p>
          <a:p>
            <a:pPr marL="444500" indent="-355600" algn="just">
              <a:spcBef>
                <a:spcPts val="0"/>
              </a:spcBef>
            </a:pPr>
            <a:endParaRPr lang="en-US" sz="1548" dirty="0" smtClean="0">
              <a:latin typeface="Calibri" pitchFamily="34" charset="0"/>
            </a:endParaRPr>
          </a:p>
          <a:p>
            <a:pPr marL="444500" indent="-355600" algn="just">
              <a:spcBef>
                <a:spcPts val="0"/>
              </a:spcBef>
            </a:pPr>
            <a:r>
              <a:rPr lang="en-US" sz="3500" dirty="0" smtClean="0">
                <a:latin typeface="Calibri" pitchFamily="34" charset="0"/>
              </a:rPr>
              <a:t>After 2016 – Project Implementation phase</a:t>
            </a:r>
          </a:p>
          <a:p>
            <a:pPr marL="444500" indent="-355600" algn="just">
              <a:spcBef>
                <a:spcPts val="0"/>
              </a:spcBef>
              <a:buNone/>
            </a:pPr>
            <a:r>
              <a:rPr lang="en-US" sz="1900" dirty="0" smtClean="0">
                <a:latin typeface="Calibri" pitchFamily="34" charset="0"/>
              </a:rPr>
              <a:t>	</a:t>
            </a:r>
            <a:r>
              <a:rPr lang="en-US" sz="2400" dirty="0" smtClean="0">
                <a:solidFill>
                  <a:srgbClr val="FF00FF"/>
                </a:solidFill>
                <a:latin typeface="Calibri" pitchFamily="34" charset="0"/>
              </a:rPr>
              <a:t>Goal: Lay the grounds for full approval and preparation of the technical documentation needed for moving into (staged) construction following Physics requests (should be known by the time….)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     </a:t>
            </a:r>
          </a:p>
          <a:p>
            <a:pPr marL="1243013" lvl="2" indent="-355600" algn="just">
              <a:spcBef>
                <a:spcPts val="0"/>
              </a:spcBef>
              <a:buNone/>
            </a:pPr>
            <a:r>
              <a:rPr lang="en-US" sz="2400" b="1" dirty="0" smtClean="0">
                <a:latin typeface="Calibri" pitchFamily="34" charset="0"/>
              </a:rPr>
              <a:t>- </a:t>
            </a:r>
            <a:r>
              <a:rPr lang="en-US" sz="2400" b="1" dirty="0" err="1" smtClean="0">
                <a:latin typeface="Calibri" pitchFamily="34" charset="0"/>
              </a:rPr>
              <a:t>Industrialisation</a:t>
            </a:r>
            <a:r>
              <a:rPr lang="en-US" sz="2400" b="1" dirty="0" smtClean="0">
                <a:latin typeface="Calibri" pitchFamily="34" charset="0"/>
              </a:rPr>
              <a:t> &amp; pre-series production of large series components with validation facilities</a:t>
            </a:r>
          </a:p>
          <a:p>
            <a:pPr lvl="1">
              <a:buNone/>
            </a:pPr>
            <a:r>
              <a:rPr lang="en-US" sz="1600" dirty="0" smtClean="0">
                <a:latin typeface="Calibri" pitchFamily="34" charset="0"/>
              </a:rPr>
              <a:t>	</a:t>
            </a:r>
            <a:r>
              <a:rPr lang="en-US" sz="2400" dirty="0" smtClean="0">
                <a:latin typeface="Calibri" pitchFamily="34" charset="0"/>
              </a:rPr>
              <a:t>-   </a:t>
            </a:r>
            <a:r>
              <a:rPr lang="en-US" sz="2400" dirty="0" err="1" smtClean="0">
                <a:latin typeface="Calibri" pitchFamily="34" charset="0"/>
              </a:rPr>
              <a:t>D</a:t>
            </a:r>
            <a:r>
              <a:rPr lang="en-US" sz="2400" dirty="0" err="1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etector&amp;physics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studies with emphasis on technical coordination </a:t>
            </a:r>
            <a:r>
              <a:rPr lang="en-US" sz="2400" dirty="0" err="1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issues&amp;integ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.</a:t>
            </a:r>
          </a:p>
          <a:p>
            <a:pPr lvl="2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-  Project Implementation Plan (PIP) update, following staging strategy and detailed resource discussion with all partners</a:t>
            </a:r>
            <a:endParaRPr lang="en-US" sz="2400" b="1" dirty="0" smtClean="0">
              <a:latin typeface="Calibri" pitchFamily="34" charset="0"/>
            </a:endParaRPr>
          </a:p>
          <a:p>
            <a:pPr marL="908050" lvl="1" indent="-355600" algn="just">
              <a:spcBef>
                <a:spcPts val="0"/>
              </a:spcBef>
              <a:buFontTx/>
              <a:buChar char="-"/>
            </a:pPr>
            <a:endParaRPr lang="en-US" sz="1548" dirty="0" smtClean="0"/>
          </a:p>
          <a:p>
            <a:pPr marL="444500" indent="-355600" algn="just">
              <a:spcBef>
                <a:spcPts val="0"/>
              </a:spcBef>
            </a:pPr>
            <a:endParaRPr lang="en-US" sz="1000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18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 </a:t>
            </a:r>
            <a:r>
              <a:rPr lang="en-US" dirty="0" smtClean="0"/>
              <a:t>critical parameters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971" y="711201"/>
            <a:ext cx="8360229" cy="58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773363" y="0"/>
            <a:ext cx="5684837" cy="647700"/>
          </a:xfrm>
        </p:spPr>
        <p:txBody>
          <a:bodyPr/>
          <a:lstStyle/>
          <a:p>
            <a:r>
              <a:rPr lang="en-US" dirty="0"/>
              <a:t>CLIC Feasibility status</a:t>
            </a:r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0" y="619125"/>
          <a:ext cx="8926286" cy="6013904"/>
        </p:xfrm>
        <a:graphic>
          <a:graphicData uri="http://schemas.openxmlformats.org/presentationml/2006/ole">
            <p:oleObj spid="_x0000_s476162" name="Worksheet" r:id="rId3" imgW="7251700" imgH="4724400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53839" y="5151516"/>
            <a:ext cx="9429750" cy="1427162"/>
            <a:chOff x="54" y="3310"/>
            <a:chExt cx="5706" cy="95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solidFill>
              <a:srgbClr val="CCEC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 train length - 24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7263" eaLnBrk="0" hangingPunct="0">
                <a:buFont typeface="StarSymbol" charset="0"/>
                <a:buNone/>
              </a:pPr>
              <a:r>
                <a:rPr lang="en-US" sz="1100" b="1">
                  <a:latin typeface="Comic Sans MS" charset="0"/>
                </a:rPr>
                <a:t>4.2 A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- 2.4 GeV – 60 cm between bunches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</p:grpSpPr>
          <p:sp>
            <p:nvSpPr>
              <p:cNvPr id="217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</p:grpSpPr>
          <p:sp>
            <p:nvSpPr>
              <p:cNvPr id="209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</p:grpSpPr>
          <p:sp>
            <p:nvSpPr>
              <p:cNvPr id="201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</p:grpSpPr>
          <p:sp>
            <p:nvSpPr>
              <p:cNvPr id="193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</p:grpSpPr>
          <p:sp>
            <p:nvSpPr>
              <p:cNvPr id="185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5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54"/>
            <p:cNvSpPr>
              <a:spLocks noChangeArrowheads="1"/>
            </p:cNvSpPr>
            <p:nvPr/>
          </p:nvSpPr>
          <p:spPr bwMode="auto">
            <a:xfrm>
              <a:off x="1527" y="3581"/>
              <a:ext cx="392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17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 eaLnBrk="0" hangingPunct="0">
                <a:buFont typeface="StarSymbol" charset="0"/>
                <a:buNone/>
              </a:pP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 dirty="0">
                  <a:latin typeface="Comic Sans MS" charset="0"/>
                </a:rPr>
                <a:t>101 A </a:t>
              </a:r>
              <a:r>
                <a:rPr lang="en-US" sz="1100" dirty="0">
                  <a:solidFill>
                    <a:schemeClr val="tx1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19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3312" y="3621"/>
              <a:ext cx="392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2" name="Rectangle 60"/>
            <p:cNvSpPr>
              <a:spLocks noChangeArrowheads="1"/>
            </p:cNvSpPr>
            <p:nvPr/>
          </p:nvSpPr>
          <p:spPr bwMode="auto">
            <a:xfrm>
              <a:off x="4133" y="3685"/>
              <a:ext cx="366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3" name="Group 62"/>
            <p:cNvGrpSpPr>
              <a:grpSpLocks/>
            </p:cNvGrpSpPr>
            <p:nvPr/>
          </p:nvGrpSpPr>
          <p:grpSpPr bwMode="auto">
            <a:xfrm>
              <a:off x="3294" y="3913"/>
              <a:ext cx="299" cy="96"/>
              <a:chOff x="1425" y="3360"/>
              <a:chExt cx="596" cy="96"/>
            </a:xfrm>
          </p:grpSpPr>
          <p:grpSp>
            <p:nvGrpSpPr>
              <p:cNvPr id="14" name="Group 63"/>
              <p:cNvGrpSpPr>
                <a:grpSpLocks/>
              </p:cNvGrpSpPr>
              <p:nvPr/>
            </p:nvGrpSpPr>
            <p:grpSpPr bwMode="auto">
              <a:xfrm>
                <a:off x="1425" y="3360"/>
                <a:ext cx="260" cy="96"/>
                <a:chOff x="922" y="1968"/>
                <a:chExt cx="515" cy="96"/>
              </a:xfrm>
            </p:grpSpPr>
            <p:grpSp>
              <p:nvGrpSpPr>
                <p:cNvPr id="24" name="Group 64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5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77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8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9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0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1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2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3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9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6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0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1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3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4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5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6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30" name="Group 83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31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59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0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1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2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3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4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5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6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25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5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2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3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4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226" name="Group 102"/>
              <p:cNvGrpSpPr>
                <a:grpSpLocks/>
              </p:cNvGrpSpPr>
              <p:nvPr/>
            </p:nvGrpSpPr>
            <p:grpSpPr bwMode="auto">
              <a:xfrm>
                <a:off x="1761" y="3360"/>
                <a:ext cx="260" cy="96"/>
                <a:chOff x="922" y="1968"/>
                <a:chExt cx="515" cy="96"/>
              </a:xfrm>
            </p:grpSpPr>
            <p:grpSp>
              <p:nvGrpSpPr>
                <p:cNvPr id="227" name="Group 103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29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39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0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1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2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4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6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3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31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2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3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4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5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6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8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31" name="Group 122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33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21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2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4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5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6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7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34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113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5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7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8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9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55" name="Group 141"/>
            <p:cNvGrpSpPr>
              <a:grpSpLocks/>
            </p:cNvGrpSpPr>
            <p:nvPr/>
          </p:nvGrpSpPr>
          <p:grpSpPr bwMode="auto">
            <a:xfrm>
              <a:off x="5022" y="3913"/>
              <a:ext cx="299" cy="96"/>
              <a:chOff x="1425" y="3360"/>
              <a:chExt cx="596" cy="96"/>
            </a:xfrm>
          </p:grpSpPr>
          <p:grpSp>
            <p:nvGrpSpPr>
              <p:cNvPr id="256" name="Group 142"/>
              <p:cNvGrpSpPr>
                <a:grpSpLocks/>
              </p:cNvGrpSpPr>
              <p:nvPr/>
            </p:nvGrpSpPr>
            <p:grpSpPr bwMode="auto">
              <a:xfrm>
                <a:off x="1425" y="3360"/>
                <a:ext cx="260" cy="96"/>
                <a:chOff x="922" y="1968"/>
                <a:chExt cx="515" cy="96"/>
              </a:xfrm>
            </p:grpSpPr>
            <p:grpSp>
              <p:nvGrpSpPr>
                <p:cNvPr id="257" name="Group 143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58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99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0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1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2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3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5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6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9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91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2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4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6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7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8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60" name="Group 162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61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81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2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3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4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5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6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7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8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62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73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4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5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6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7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8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9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0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263" name="Group 181"/>
              <p:cNvGrpSpPr>
                <a:grpSpLocks/>
              </p:cNvGrpSpPr>
              <p:nvPr/>
            </p:nvGrpSpPr>
            <p:grpSpPr bwMode="auto">
              <a:xfrm>
                <a:off x="1761" y="3360"/>
                <a:ext cx="260" cy="96"/>
                <a:chOff x="922" y="1968"/>
                <a:chExt cx="515" cy="96"/>
              </a:xfrm>
            </p:grpSpPr>
            <p:grpSp>
              <p:nvGrpSpPr>
                <p:cNvPr id="264" name="Group 182"/>
                <p:cNvGrpSpPr>
                  <a:grpSpLocks/>
                </p:cNvGrpSpPr>
                <p:nvPr/>
              </p:nvGrpSpPr>
              <p:grpSpPr bwMode="auto">
                <a:xfrm>
                  <a:off x="1258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65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61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4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5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6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66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53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5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6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7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67" name="Group 201"/>
                <p:cNvGrpSpPr>
                  <a:grpSpLocks/>
                </p:cNvGrpSpPr>
                <p:nvPr/>
              </p:nvGrpSpPr>
              <p:grpSpPr bwMode="auto">
                <a:xfrm>
                  <a:off x="922" y="1968"/>
                  <a:ext cx="179" cy="96"/>
                  <a:chOff x="1344" y="1248"/>
                  <a:chExt cx="384" cy="96"/>
                </a:xfrm>
              </p:grpSpPr>
              <p:grpSp>
                <p:nvGrpSpPr>
                  <p:cNvPr id="269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392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43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4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7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70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344" y="1248"/>
                    <a:ext cx="336" cy="96"/>
                    <a:chOff x="288" y="3600"/>
                    <a:chExt cx="336" cy="96"/>
                  </a:xfrm>
                </p:grpSpPr>
                <p:sp>
                  <p:nvSpPr>
                    <p:cNvPr id="35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9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0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1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26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en-US"/>
            </a:p>
          </p:txBody>
        </p:sp>
        <p:sp>
          <p:nvSpPr>
            <p:cNvPr id="27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6" cy="2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initial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  <p:sp>
          <p:nvSpPr>
            <p:cNvPr id="28" name="Rectangle 222"/>
            <p:cNvSpPr>
              <a:spLocks noChangeArrowheads="1"/>
            </p:cNvSpPr>
            <p:nvPr/>
          </p:nvSpPr>
          <p:spPr bwMode="auto">
            <a:xfrm>
              <a:off x="3264" y="3320"/>
              <a:ext cx="2496" cy="2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final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</p:grpSp>
      <p:grpSp>
        <p:nvGrpSpPr>
          <p:cNvPr id="271" name="Group 223"/>
          <p:cNvGrpSpPr>
            <a:grpSpLocks/>
          </p:cNvGrpSpPr>
          <p:nvPr/>
        </p:nvGrpSpPr>
        <p:grpSpPr bwMode="auto">
          <a:xfrm>
            <a:off x="436699" y="881141"/>
            <a:ext cx="8939212" cy="4040187"/>
            <a:chOff x="483" y="559"/>
            <a:chExt cx="5729" cy="2807"/>
          </a:xfrm>
        </p:grpSpPr>
        <p:grpSp>
          <p:nvGrpSpPr>
            <p:cNvPr id="272" name="Group 224"/>
            <p:cNvGrpSpPr>
              <a:grpSpLocks/>
            </p:cNvGrpSpPr>
            <p:nvPr/>
          </p:nvGrpSpPr>
          <p:grpSpPr bwMode="auto">
            <a:xfrm>
              <a:off x="483" y="559"/>
              <a:ext cx="5728" cy="2807"/>
              <a:chOff x="351" y="454"/>
              <a:chExt cx="5409" cy="2702"/>
            </a:xfrm>
          </p:grpSpPr>
          <p:pic>
            <p:nvPicPr>
              <p:cNvPr id="250" name="Picture 22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1" y="454"/>
                <a:ext cx="4267" cy="270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251" name="Rectangle 226"/>
              <p:cNvSpPr>
                <a:spLocks noChangeArrowheads="1"/>
              </p:cNvSpPr>
              <p:nvPr/>
            </p:nvSpPr>
            <p:spPr bwMode="auto">
              <a:xfrm>
                <a:off x="682" y="657"/>
                <a:ext cx="1454" cy="333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en-US"/>
              </a:p>
            </p:txBody>
          </p:sp>
          <p:sp>
            <p:nvSpPr>
              <p:cNvPr id="252" name="Rectangle 227"/>
              <p:cNvSpPr>
                <a:spLocks noChangeArrowheads="1"/>
              </p:cNvSpPr>
              <p:nvPr/>
            </p:nvSpPr>
            <p:spPr bwMode="auto">
              <a:xfrm>
                <a:off x="2322" y="678"/>
                <a:ext cx="486" cy="31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en-US"/>
              </a:p>
            </p:txBody>
          </p:sp>
          <p:sp>
            <p:nvSpPr>
              <p:cNvPr id="253" name="Rectangle 228"/>
              <p:cNvSpPr>
                <a:spLocks noChangeArrowheads="1"/>
              </p:cNvSpPr>
              <p:nvPr/>
            </p:nvSpPr>
            <p:spPr bwMode="auto">
              <a:xfrm>
                <a:off x="2625" y="2211"/>
                <a:ext cx="3135" cy="26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900" i="1" u="sng">
                    <a:solidFill>
                      <a:srgbClr val="FF3300"/>
                    </a:solidFill>
                    <a:latin typeface="Comic Sans MS" charset="0"/>
                  </a:rPr>
                  <a:t>CLIC RF POWER SOURCE LAYOUT</a:t>
                </a:r>
                <a:endParaRPr lang="en-US" sz="1900" i="1" u="sng">
                  <a:solidFill>
                    <a:srgbClr val="FF3300"/>
                  </a:solidFill>
                  <a:latin typeface="Comic Sans MS" charset="0"/>
                  <a:sym typeface="Symbol" charset="2"/>
                </a:endParaRPr>
              </a:p>
            </p:txBody>
          </p:sp>
        </p:grpSp>
        <p:grpSp>
          <p:nvGrpSpPr>
            <p:cNvPr id="273" name="Group 229"/>
            <p:cNvGrpSpPr>
              <a:grpSpLocks/>
            </p:cNvGrpSpPr>
            <p:nvPr/>
          </p:nvGrpSpPr>
          <p:grpSpPr bwMode="auto">
            <a:xfrm>
              <a:off x="489" y="586"/>
              <a:ext cx="5593" cy="2594"/>
              <a:chOff x="489" y="586"/>
              <a:chExt cx="5593" cy="2594"/>
            </a:xfrm>
          </p:grpSpPr>
          <p:sp>
            <p:nvSpPr>
              <p:cNvPr id="228" name="Rectangle 230"/>
              <p:cNvSpPr>
                <a:spLocks noChangeArrowheads="1"/>
              </p:cNvSpPr>
              <p:nvPr/>
            </p:nvSpPr>
            <p:spPr bwMode="auto">
              <a:xfrm>
                <a:off x="562" y="666"/>
                <a:ext cx="2526" cy="38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</a:rPr>
                  <a:t>Drive Beam Accelerator</a:t>
                </a:r>
                <a:endParaRPr lang="en-US" sz="1700" dirty="0">
                  <a:solidFill>
                    <a:schemeClr val="tx1"/>
                  </a:solidFill>
                  <a:latin typeface="Comic Sans MS" charset="0"/>
                </a:endParaRPr>
              </a:p>
              <a:p>
                <a:pPr algn="ctr" defTabSz="957263" eaLnBrk="0" hangingPunct="0">
                  <a:buFont typeface="StarSymbol" charset="0"/>
                  <a:buNone/>
                </a:pPr>
                <a:r>
                  <a:rPr lang="en-US" sz="1200" dirty="0">
                    <a:solidFill>
                      <a:srgbClr val="0000FF"/>
                    </a:solidFill>
                    <a:latin typeface="Comic Sans MS" charset="0"/>
                  </a:rPr>
                  <a:t>efficient acceleration in fully loaded </a:t>
                </a:r>
                <a:r>
                  <a:rPr lang="en-US" sz="1200" dirty="0" err="1">
                    <a:solidFill>
                      <a:srgbClr val="0000FF"/>
                    </a:solidFill>
                    <a:latin typeface="Comic Sans MS" charset="0"/>
                  </a:rPr>
                  <a:t>linac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charset="0"/>
                  </a:rPr>
                  <a:t> </a:t>
                </a:r>
                <a:endParaRPr lang="en-US" sz="1400" dirty="0">
                  <a:solidFill>
                    <a:srgbClr val="0000FF"/>
                  </a:solidFill>
                  <a:latin typeface="Comic Sans MS" charset="0"/>
                  <a:sym typeface="Symbol" charset="2"/>
                </a:endParaRPr>
              </a:p>
            </p:txBody>
          </p:sp>
          <p:grpSp>
            <p:nvGrpSpPr>
              <p:cNvPr id="274" name="Group 231"/>
              <p:cNvGrpSpPr>
                <a:grpSpLocks/>
              </p:cNvGrpSpPr>
              <p:nvPr/>
            </p:nvGrpSpPr>
            <p:grpSpPr bwMode="auto">
              <a:xfrm>
                <a:off x="1939" y="2729"/>
                <a:ext cx="3994" cy="451"/>
                <a:chOff x="1726" y="2552"/>
                <a:chExt cx="3771" cy="435"/>
              </a:xfrm>
            </p:grpSpPr>
            <p:sp>
              <p:nvSpPr>
                <p:cNvPr id="247" name="Rectangle 232"/>
                <p:cNvSpPr>
                  <a:spLocks noChangeArrowheads="1"/>
                </p:cNvSpPr>
                <p:nvPr/>
              </p:nvSpPr>
              <p:spPr bwMode="auto">
                <a:xfrm>
                  <a:off x="2450" y="2786"/>
                  <a:ext cx="1523" cy="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200">
                      <a:solidFill>
                        <a:srgbClr val="0000FF"/>
                      </a:solidFill>
                      <a:latin typeface="Comic Sans MS" charset="0"/>
                    </a:rPr>
                    <a:t>Power Extraction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248" name="Rectangle 233"/>
                <p:cNvSpPr>
                  <a:spLocks noChangeArrowheads="1"/>
                </p:cNvSpPr>
                <p:nvPr/>
              </p:nvSpPr>
              <p:spPr bwMode="auto">
                <a:xfrm>
                  <a:off x="1726" y="2552"/>
                  <a:ext cx="3131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</a:rPr>
                    <a:t>Drive Beam Decelerator Section (2 </a:t>
                  </a:r>
                  <a:r>
                    <a:rPr lang="en-US" sz="1100">
                      <a:solidFill>
                        <a:srgbClr val="000000"/>
                      </a:solidFill>
                      <a:latin typeface="Comic Sans MS" charset="0"/>
                      <a:sym typeface="Symbol" charset="2"/>
                    </a:rPr>
                    <a:t></a:t>
                  </a: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</a:rPr>
                    <a:t> 24 in total)</a:t>
                  </a:r>
                </a:p>
              </p:txBody>
            </p:sp>
            <p:sp>
              <p:nvSpPr>
                <p:cNvPr id="249" name="Rectangle 234"/>
                <p:cNvSpPr>
                  <a:spLocks noChangeArrowheads="1"/>
                </p:cNvSpPr>
                <p:nvPr/>
              </p:nvSpPr>
              <p:spPr bwMode="auto">
                <a:xfrm>
                  <a:off x="4371" y="2775"/>
                  <a:ext cx="1126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endParaRPr lang="en-US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</p:grpSp>
          <p:grpSp>
            <p:nvGrpSpPr>
              <p:cNvPr id="275" name="Group 235"/>
              <p:cNvGrpSpPr>
                <a:grpSpLocks/>
              </p:cNvGrpSpPr>
              <p:nvPr/>
            </p:nvGrpSpPr>
            <p:grpSpPr bwMode="auto">
              <a:xfrm>
                <a:off x="489" y="586"/>
                <a:ext cx="5593" cy="1871"/>
                <a:chOff x="358" y="481"/>
                <a:chExt cx="5281" cy="1803"/>
              </a:xfrm>
            </p:grpSpPr>
            <p:grpSp>
              <p:nvGrpSpPr>
                <p:cNvPr id="276" name="Group 236"/>
                <p:cNvGrpSpPr>
                  <a:grpSpLocks/>
                </p:cNvGrpSpPr>
                <p:nvPr/>
              </p:nvGrpSpPr>
              <p:grpSpPr bwMode="auto">
                <a:xfrm>
                  <a:off x="358" y="1396"/>
                  <a:ext cx="5281" cy="888"/>
                  <a:chOff x="358" y="1396"/>
                  <a:chExt cx="5281" cy="888"/>
                </a:xfrm>
              </p:grpSpPr>
              <p:sp>
                <p:nvSpPr>
                  <p:cNvPr id="243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254" y="1396"/>
                    <a:ext cx="1385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Comic Sans MS" charset="0"/>
                      </a:rPr>
                      <a:t>Combiner Ring </a:t>
                    </a:r>
                    <a:r>
                      <a:rPr lang="en-US" sz="1400" b="1" dirty="0" err="1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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 3</a:t>
                    </a:r>
                  </a:p>
                </p:txBody>
              </p:sp>
              <p:sp>
                <p:nvSpPr>
                  <p:cNvPr id="244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552" y="1734"/>
                    <a:ext cx="1175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</a:rPr>
                      <a:t>Combiner Ring </a:t>
                    </a: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  <a:sym typeface="Symbol" charset="2"/>
                      </a:rPr>
                      <a:t> 4</a:t>
                    </a:r>
                  </a:p>
                </p:txBody>
              </p:sp>
              <p:sp>
                <p:nvSpPr>
                  <p:cNvPr id="245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229" y="1630"/>
                    <a:ext cx="1391" cy="32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  <p:sp>
                <p:nvSpPr>
                  <p:cNvPr id="246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358" y="1959"/>
                    <a:ext cx="1523" cy="32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algn="ctr" defTabSz="957263" eaLnBrk="0" hangingPunct="0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</p:grpSp>
            <p:sp>
              <p:nvSpPr>
                <p:cNvPr id="232" name="Rectangle 241"/>
                <p:cNvSpPr>
                  <a:spLocks noChangeArrowheads="1"/>
                </p:cNvSpPr>
                <p:nvPr/>
              </p:nvSpPr>
              <p:spPr bwMode="auto">
                <a:xfrm>
                  <a:off x="3447" y="481"/>
                  <a:ext cx="1394" cy="5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</a:rPr>
                    <a:t>Delay Loop </a:t>
                  </a:r>
                  <a:r>
                    <a:rPr lang="en-US" sz="1400" b="1">
                      <a:solidFill>
                        <a:schemeClr val="tx1"/>
                      </a:solidFill>
                      <a:latin typeface="Comic Sans MS" charset="0"/>
                      <a:sym typeface="Symbol" charset="2"/>
                    </a:rPr>
                    <a:t> 2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  <a:p>
                  <a:pPr algn="ctr" defTabSz="957263" eaLnBrk="0" hangingPunct="0">
                    <a:buFont typeface="StarSymbol" charset="0"/>
                    <a:buNone/>
                  </a:pPr>
                  <a:r>
                    <a:rPr lang="en-US" sz="1200">
                      <a:solidFill>
                        <a:srgbClr val="0000FF"/>
                      </a:solidFill>
                      <a:latin typeface="Comic Sans MS" charset="0"/>
                      <a:sym typeface="Symbol" charset="2"/>
                    </a:rPr>
                    <a:t>gap creation, pulse compression &amp; frequency multiplication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</p:txBody>
            </p:sp>
            <p:grpSp>
              <p:nvGrpSpPr>
                <p:cNvPr id="277" name="Group 242"/>
                <p:cNvGrpSpPr>
                  <a:grpSpLocks/>
                </p:cNvGrpSpPr>
                <p:nvPr/>
              </p:nvGrpSpPr>
              <p:grpSpPr bwMode="auto">
                <a:xfrm>
                  <a:off x="990" y="990"/>
                  <a:ext cx="3008" cy="567"/>
                  <a:chOff x="990" y="990"/>
                  <a:chExt cx="3008" cy="567"/>
                </a:xfrm>
              </p:grpSpPr>
              <p:grpSp>
                <p:nvGrpSpPr>
                  <p:cNvPr id="278" name="Group 243"/>
                  <p:cNvGrpSpPr>
                    <a:grpSpLocks/>
                  </p:cNvGrpSpPr>
                  <p:nvPr/>
                </p:nvGrpSpPr>
                <p:grpSpPr bwMode="auto">
                  <a:xfrm>
                    <a:off x="990" y="990"/>
                    <a:ext cx="3008" cy="567"/>
                    <a:chOff x="990" y="990"/>
                    <a:chExt cx="3008" cy="567"/>
                  </a:xfrm>
                </p:grpSpPr>
                <p:sp>
                  <p:nvSpPr>
                    <p:cNvPr id="236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1" y="99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7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990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8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3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39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2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0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1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en-US"/>
                    </a:p>
                  </p:txBody>
                </p:sp>
                <p:sp>
                  <p:nvSpPr>
                    <p:cNvPr id="242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3" y="1201"/>
                      <a:ext cx="1290" cy="356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100772" tIns="50387" rIns="100772" bIns="50387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 defTabSz="957263" eaLnBrk="0" hangingPunct="0">
                        <a:buFont typeface="StarSymbol" charset="0"/>
                        <a:buNone/>
                      </a:pPr>
                      <a:r>
                        <a:rPr lang="en-US" sz="1400" b="1">
                          <a:solidFill>
                            <a:srgbClr val="33CCCC"/>
                          </a:solidFill>
                          <a:latin typeface="Comic Sans MS" charset="0"/>
                        </a:rPr>
                        <a:t>RF Transverse Deflectors</a:t>
                      </a:r>
                      <a:endParaRPr lang="en-US" sz="1400" b="1">
                        <a:solidFill>
                          <a:srgbClr val="33CCCC"/>
                        </a:solidFill>
                        <a:latin typeface="Comic Sans MS" charset="0"/>
                        <a:sym typeface="Symbol" charset="2"/>
                      </a:endParaRPr>
                    </a:p>
                  </p:txBody>
                </p:sp>
              </p:grpSp>
              <p:sp>
                <p:nvSpPr>
                  <p:cNvPr id="23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1263"/>
                    <a:ext cx="56" cy="56"/>
                  </a:xfrm>
                  <a:prstGeom prst="rect">
                    <a:avLst/>
                  </a:prstGeom>
                  <a:solidFill>
                    <a:srgbClr val="33CCCC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hangingPunct="0">
                      <a:lnSpc>
                        <a:spcPct val="93000"/>
                      </a:lnSpc>
                      <a:spcBef>
                        <a:spcPct val="50000"/>
                      </a:spcBef>
                      <a:spcAft>
                        <a:spcPts val="1075"/>
                      </a:spcAft>
                      <a:buClr>
                        <a:srgbClr val="000000"/>
                      </a:buClr>
                      <a:buSzPct val="68000"/>
                      <a:buFont typeface="StarSymbol" charset="0"/>
                      <a:buNone/>
                    </a:pPr>
                    <a:endParaRPr lang="en-US"/>
                  </a:p>
                </p:txBody>
              </p:sp>
            </p:grpSp>
          </p:grpSp>
        </p:grpSp>
      </p:grpSp>
      <p:sp>
        <p:nvSpPr>
          <p:cNvPr id="254" name="Title 1"/>
          <p:cNvSpPr txBox="1">
            <a:spLocks/>
          </p:cNvSpPr>
          <p:nvPr/>
        </p:nvSpPr>
        <p:spPr bwMode="auto">
          <a:xfrm>
            <a:off x="2773363" y="0"/>
            <a:ext cx="56848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i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CLIC drive beam scheme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4038600" y="1295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0.5 GHz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7086600" y="4419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12 GHz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2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CLIC layout 3 </a:t>
            </a:r>
            <a:r>
              <a:rPr lang="en-US" dirty="0" err="1" smtClean="0"/>
              <a:t>TeV</a:t>
            </a:r>
            <a:endParaRPr lang="en-US" dirty="0" smtClean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838200"/>
            <a:ext cx="8763000" cy="5786680"/>
          </a:xfrm>
        </p:spPr>
      </p:pic>
      <p:sp>
        <p:nvSpPr>
          <p:cNvPr id="12292" name="Rectangle 219"/>
          <p:cNvSpPr>
            <a:spLocks noChangeArrowheads="1"/>
          </p:cNvSpPr>
          <p:nvPr/>
        </p:nvSpPr>
        <p:spPr bwMode="auto">
          <a:xfrm>
            <a:off x="0" y="1871663"/>
            <a:ext cx="2543175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Drive Beam Generation Complex</a:t>
            </a:r>
          </a:p>
        </p:txBody>
      </p:sp>
      <p:sp>
        <p:nvSpPr>
          <p:cNvPr id="12293" name="Rectangle 220"/>
          <p:cNvSpPr>
            <a:spLocks noChangeArrowheads="1"/>
          </p:cNvSpPr>
          <p:nvPr/>
        </p:nvSpPr>
        <p:spPr bwMode="auto">
          <a:xfrm>
            <a:off x="6488113" y="4411663"/>
            <a:ext cx="2527300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Main Beam Generation Complex</a:t>
            </a:r>
          </a:p>
        </p:txBody>
      </p:sp>
      <p:sp>
        <p:nvSpPr>
          <p:cNvPr id="12294" name="Text Box 221"/>
          <p:cNvSpPr txBox="1">
            <a:spLocks noChangeArrowheads="1"/>
          </p:cNvSpPr>
          <p:nvPr/>
        </p:nvSpPr>
        <p:spPr bwMode="auto">
          <a:xfrm>
            <a:off x="6559550" y="6148388"/>
            <a:ext cx="2584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/>
              <a:t>Main &amp; Drive Beam generation</a:t>
            </a:r>
          </a:p>
          <a:p>
            <a:pPr algn="ctr" eaLnBrk="1" hangingPunct="1"/>
            <a:r>
              <a:rPr lang="en-US" sz="1400"/>
              <a:t> complexes not to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.3|1.6|38.4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0.3|12.1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.7|19.8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9|12.2|7.1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5.8|7.7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3.5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6.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8.8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7|10.7|17|18.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4.1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.8|17.6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9.7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7.7|12.1|10|2.9|3.2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7|3.8|8.2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2|10.1|6.8|27.2|9.8"/>
</p:tagLst>
</file>

<file path=ppt/theme/theme1.xml><?xml version="1.0" encoding="utf-8"?>
<a:theme xmlns:a="http://schemas.openxmlformats.org/drawingml/2006/main" name="Dbllinec">
  <a:themeElements>
    <a:clrScheme name="Dbllinec 4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Dblline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114FFB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114FFB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blline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CC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E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114FFB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114FFB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5778</TotalTime>
  <Pages>36</Pages>
  <Words>6003</Words>
  <Application>Microsoft Macintosh PowerPoint</Application>
  <PresentationFormat>Letter Paper (8.5x11 in)</PresentationFormat>
  <Paragraphs>1050</Paragraphs>
  <Slides>75</Slides>
  <Notes>29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Dbllinec</vt:lpstr>
      <vt:lpstr>Paper Presentation 1</vt:lpstr>
      <vt:lpstr>Worksheet</vt:lpstr>
      <vt:lpstr>Chart</vt:lpstr>
      <vt:lpstr>Acrobat Document</vt:lpstr>
      <vt:lpstr>Equation</vt:lpstr>
      <vt:lpstr>Status of the CLIC project  Muon Collider 2011 Telluride, Colorado, CO, USA</vt:lpstr>
      <vt:lpstr>Outline</vt:lpstr>
      <vt:lpstr>THE COMPACT LINEAR  COLLIDER STUDY (CLIC)</vt:lpstr>
      <vt:lpstr>Slide 4</vt:lpstr>
      <vt:lpstr>Slide 5</vt:lpstr>
      <vt:lpstr>Slide 6</vt:lpstr>
      <vt:lpstr>CLIC: specific features </vt:lpstr>
      <vt:lpstr>Slide 8</vt:lpstr>
      <vt:lpstr>CLIC layout 3 TeV</vt:lpstr>
      <vt:lpstr>Slide 10</vt:lpstr>
      <vt:lpstr>CLIC energy scans (for a single stage)   </vt:lpstr>
      <vt:lpstr>Slide 12</vt:lpstr>
      <vt:lpstr>Slide 13</vt:lpstr>
      <vt:lpstr>10 CLIC Feasibility Issues</vt:lpstr>
      <vt:lpstr>Conceptual Design Report:  Towards European Strategy for HEP (mid 2012)</vt:lpstr>
      <vt:lpstr>Slide 16</vt:lpstr>
      <vt:lpstr>Main Beam Injector Sources</vt:lpstr>
      <vt:lpstr>Slide 18</vt:lpstr>
      <vt:lpstr>DR: comparison to other projects</vt:lpstr>
      <vt:lpstr>DR technology and experimental program</vt:lpstr>
      <vt:lpstr>Slide 21</vt:lpstr>
      <vt:lpstr>Main Linac</vt:lpstr>
      <vt:lpstr>Slide 23</vt:lpstr>
      <vt:lpstr>Main linac emittance preservation</vt:lpstr>
      <vt:lpstr>Slide 25</vt:lpstr>
      <vt:lpstr>Slide 26</vt:lpstr>
      <vt:lpstr>Slide 27</vt:lpstr>
      <vt:lpstr>Slide 28</vt:lpstr>
      <vt:lpstr>Final doublet integration</vt:lpstr>
      <vt:lpstr>Slide 30</vt:lpstr>
      <vt:lpstr>CLIC integrated simulations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Two-beam Test Stand results 2011</vt:lpstr>
      <vt:lpstr>Slide 42</vt:lpstr>
      <vt:lpstr>Slide 43</vt:lpstr>
      <vt:lpstr>Slide 44</vt:lpstr>
      <vt:lpstr>Slide 45</vt:lpstr>
      <vt:lpstr>Slide 46</vt:lpstr>
      <vt:lpstr>We are seeking collaboration with you!</vt:lpstr>
      <vt:lpstr>Spares</vt:lpstr>
      <vt:lpstr>Accelerating Structure Performances</vt:lpstr>
      <vt:lpstr>Slide 50</vt:lpstr>
      <vt:lpstr>CLIC performances (FoM) and cost (relative)   as a function of the accelerating gradient</vt:lpstr>
      <vt:lpstr>CLIC performances (FoM) and cost optimisation as function of RF frequency</vt:lpstr>
      <vt:lpstr>Slide 53</vt:lpstr>
      <vt:lpstr>Operation &amp; Machine Protection System</vt:lpstr>
      <vt:lpstr>Slide 55</vt:lpstr>
      <vt:lpstr>Slide 56</vt:lpstr>
      <vt:lpstr>Nanometer Stabilisation</vt:lpstr>
      <vt:lpstr>PETS ON/OFF CONCEPT WITH EXTERNAL COMMUTATION &amp; INTERNAL RECIRCULATION</vt:lpstr>
      <vt:lpstr>Slide 59</vt:lpstr>
      <vt:lpstr>Why 100 MV/m at 12 GHz?</vt:lpstr>
      <vt:lpstr>Slide 61</vt:lpstr>
      <vt:lpstr>Two Beam Module tests in CTF3/CLEX </vt:lpstr>
      <vt:lpstr>Slide 63</vt:lpstr>
      <vt:lpstr>Slide 64</vt:lpstr>
      <vt:lpstr>Relative cost of Linear Colliders</vt:lpstr>
      <vt:lpstr>CLIC crossing angle</vt:lpstr>
      <vt:lpstr>Slide 67</vt:lpstr>
      <vt:lpstr>Slide 68</vt:lpstr>
      <vt:lpstr>Slide 69</vt:lpstr>
      <vt:lpstr>Slide 70</vt:lpstr>
      <vt:lpstr>HEP Electron/Positron Colliders</vt:lpstr>
      <vt:lpstr>Conclusion</vt:lpstr>
      <vt:lpstr>Tentative CLIC Post-CDR phase(s)</vt:lpstr>
      <vt:lpstr>CLIC critical parameters</vt:lpstr>
      <vt:lpstr>CLIC Feasibility status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CLIC study</dc:title>
  <dc:subject>General presentation</dc:subject>
  <dc:creator>J.P.Delahaye</dc:creator>
  <cp:keywords/>
  <dc:description/>
  <cp:lastModifiedBy>Mac Root</cp:lastModifiedBy>
  <cp:revision>1154</cp:revision>
  <cp:lastPrinted>2011-06-28T05:51:08Z</cp:lastPrinted>
  <dcterms:created xsi:type="dcterms:W3CDTF">2011-06-29T06:54:01Z</dcterms:created>
  <dcterms:modified xsi:type="dcterms:W3CDTF">2011-06-29T06:55:24Z</dcterms:modified>
</cp:coreProperties>
</file>